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gif" ContentType="image/gi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22.fntdata" ContentType="application/x-fontdata"/>
  <Override PartName="/ppt/fonts/font23.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5"/>
  </p:notesMasterIdLst>
  <p:sldIdLst>
    <p:sldId id="256" r:id="rId3"/>
    <p:sldId id="341" r:id="rId4"/>
    <p:sldId id="342" r:id="rId6"/>
    <p:sldId id="430" r:id="rId7"/>
    <p:sldId id="258" r:id="rId8"/>
    <p:sldId id="380" r:id="rId9"/>
    <p:sldId id="381" r:id="rId10"/>
    <p:sldId id="382" r:id="rId11"/>
    <p:sldId id="383" r:id="rId12"/>
    <p:sldId id="384" r:id="rId13"/>
    <p:sldId id="388" r:id="rId14"/>
    <p:sldId id="386" r:id="rId15"/>
    <p:sldId id="389" r:id="rId16"/>
    <p:sldId id="390" r:id="rId17"/>
    <p:sldId id="391" r:id="rId18"/>
    <p:sldId id="392" r:id="rId19"/>
    <p:sldId id="379" r:id="rId20"/>
    <p:sldId id="397" r:id="rId21"/>
    <p:sldId id="398" r:id="rId22"/>
    <p:sldId id="400" r:id="rId23"/>
    <p:sldId id="396" r:id="rId24"/>
    <p:sldId id="399" r:id="rId25"/>
    <p:sldId id="261" r:id="rId26"/>
    <p:sldId id="280" r:id="rId27"/>
    <p:sldId id="281" r:id="rId28"/>
    <p:sldId id="394" r:id="rId29"/>
    <p:sldId id="402" r:id="rId30"/>
    <p:sldId id="403" r:id="rId31"/>
    <p:sldId id="401" r:id="rId32"/>
    <p:sldId id="404" r:id="rId33"/>
    <p:sldId id="288" r:id="rId34"/>
    <p:sldId id="410" r:id="rId35"/>
    <p:sldId id="271" r:id="rId36"/>
    <p:sldId id="305" r:id="rId37"/>
    <p:sldId id="304" r:id="rId38"/>
    <p:sldId id="306" r:id="rId39"/>
    <p:sldId id="307" r:id="rId40"/>
    <p:sldId id="407" r:id="rId41"/>
    <p:sldId id="408" r:id="rId42"/>
    <p:sldId id="291" r:id="rId43"/>
    <p:sldId id="309" r:id="rId44"/>
    <p:sldId id="411" r:id="rId45"/>
    <p:sldId id="412" r:id="rId46"/>
    <p:sldId id="413" r:id="rId47"/>
    <p:sldId id="416" r:id="rId48"/>
    <p:sldId id="415" r:id="rId49"/>
    <p:sldId id="417" r:id="rId50"/>
    <p:sldId id="292" r:id="rId51"/>
    <p:sldId id="293" r:id="rId52"/>
  </p:sldIdLst>
  <p:sldSz cx="9144000" cy="5144135" type="screen16x9"/>
  <p:notesSz cx="9144000" cy="5143500"/>
  <p:embeddedFontLst>
    <p:embeddedFont>
      <p:font typeface="华文隶书" panose="02010800040101010101" pitchFamily="2" charset="-122"/>
      <p:regular r:id="rId57"/>
    </p:embeddedFont>
    <p:embeddedFont>
      <p:font typeface="Calibri" panose="020F0502020204030204" charset="0"/>
      <p:regular r:id="rId58"/>
      <p:bold r:id="rId59"/>
      <p:italic r:id="rId60"/>
      <p:boldItalic r:id="rId61"/>
    </p:embeddedFont>
    <p:embeddedFont>
      <p:font typeface="OPPOSans-H" panose="00020600040101010101" charset="-122"/>
      <p:regular r:id="rId62"/>
    </p:embeddedFont>
    <p:embeddedFont>
      <p:font typeface="黑体" panose="02010609060101010101" charset="-122"/>
      <p:regular r:id="rId63"/>
    </p:embeddedFont>
    <p:embeddedFont>
      <p:font typeface="微软雅黑" panose="020B0503020204020204" charset="-122"/>
      <p:regular r:id="rId64"/>
    </p:embeddedFont>
    <p:embeddedFont>
      <p:font typeface="Roboto-Medium" panose="02000000000000000000"/>
      <p:regular r:id="rId65"/>
    </p:embeddedFont>
    <p:embeddedFont>
      <p:font typeface="华文楷体" panose="02010600040101010101" pitchFamily="2" charset="-122"/>
      <p:regular r:id="rId66"/>
    </p:embeddedFont>
    <p:embeddedFont>
      <p:font typeface="楷体" panose="02010609060101010101" pitchFamily="49" charset="-122"/>
      <p:regular r:id="rId67"/>
    </p:embeddedFont>
    <p:embeddedFont>
      <p:font typeface="仿宋" panose="02010609060101010101" charset="-122"/>
      <p:regular r:id="rId68"/>
    </p:embeddedFont>
    <p:embeddedFont>
      <p:font typeface="华文行楷" panose="02010800040101010101" pitchFamily="2" charset="-122"/>
      <p:regular r:id="rId69"/>
    </p:embeddedFont>
    <p:embeddedFont>
      <p:font typeface="华文中宋" panose="02010600040101010101" pitchFamily="2" charset="-122"/>
      <p:regular r:id="rId70"/>
    </p:embeddedFont>
    <p:embeddedFont>
      <p:font typeface="方正姚体" panose="02010601030101010101" pitchFamily="2" charset="-122"/>
      <p:regular r:id="rId71"/>
    </p:embeddedFont>
    <p:embeddedFont>
      <p:font typeface="Calibri Light" panose="020F0302020204030204" pitchFamily="34" charset="0"/>
      <p:regular r:id="rId72"/>
      <p:italic r:id="rId73"/>
    </p:embeddedFont>
    <p:embeddedFont>
      <p:font typeface="WPS-Numbers" pitchFamily="2" charset="0"/>
      <p:regular r:id="rId74"/>
    </p:embeddedFont>
    <p:embeddedFont>
      <p:font typeface="Tahoma" panose="020B0604030504040204" pitchFamily="34" charset="0"/>
      <p:regular r:id="rId75"/>
      <p:bold r:id="rId76"/>
    </p:embeddedFont>
    <p:embeddedFont>
      <p:font typeface="华文新魏" panose="02010800040101010101" pitchFamily="2" charset="-122"/>
      <p:regular r:id="rId77"/>
    </p:embeddedFont>
    <p:embeddedFont>
      <p:font typeface="等线" panose="02010600030101010101" charset="-122"/>
      <p:regular r:id="rId78"/>
    </p:embeddedFont>
    <p:embeddedFont>
      <p:font typeface="等线 Light" panose="02010600030101010101" charset="-122"/>
      <p:regular r:id="rId79"/>
    </p:embeddedFont>
  </p:embeddedFontLst>
  <p:custDataLst>
    <p:tags r:id="rId80"/>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0" clrIdx="0"/>
  <p:cmAuthor id="2" name="孙文纯" initials="孙" lastIdx="0" clrIdx="0"/>
  <p:cmAuthor id="3" name="作者" initials="作" lastIdx="0" clrIdx="1"/>
  <p:cmAuthor id="4" name="1206988966@qq.com" initials="1" lastIdx="0" clrIdx="2"/>
  <p:cmAuthor id="5" name="姜伟光" initials="姜" lastIdx="0" clrIdx="0"/>
  <p:cmAuthor id="6" name="lenovo" initials="l" lastIdx="0" clrIdx="2"/>
  <p:cmAuthor id="7" name="宋洁然" initials="宋" lastIdx="0" clrIdx="1"/>
  <p:cmAuthor id="8" name="ming qiu" initials="m" lastIdx="0" clrIdx="1"/>
  <p:cmAuthor id="0" name="pc"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13"/>
  </p:normalViewPr>
  <p:slideViewPr>
    <p:cSldViewPr snapToGrid="0" snapToObjects="1">
      <p:cViewPr varScale="1">
        <p:scale>
          <a:sx n="65" d="100"/>
          <a:sy n="65" d="100"/>
        </p:scale>
        <p:origin x="648" y="78"/>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0" Type="http://schemas.openxmlformats.org/officeDocument/2006/relationships/tags" Target="tags/tag127.xml"/><Relationship Id="rId8" Type="http://schemas.openxmlformats.org/officeDocument/2006/relationships/slide" Target="slides/slide5.xml"/><Relationship Id="rId79" Type="http://schemas.openxmlformats.org/officeDocument/2006/relationships/font" Target="fonts/font23.fntdata"/><Relationship Id="rId78" Type="http://schemas.openxmlformats.org/officeDocument/2006/relationships/font" Target="fonts/font22.fntdata"/><Relationship Id="rId77" Type="http://schemas.openxmlformats.org/officeDocument/2006/relationships/font" Target="fonts/font21.fntdata"/><Relationship Id="rId76" Type="http://schemas.openxmlformats.org/officeDocument/2006/relationships/font" Target="fonts/font20.fntdata"/><Relationship Id="rId75" Type="http://schemas.openxmlformats.org/officeDocument/2006/relationships/font" Target="fonts/font19.fntdata"/><Relationship Id="rId74" Type="http://schemas.openxmlformats.org/officeDocument/2006/relationships/font" Target="fonts/font18.fntdata"/><Relationship Id="rId73" Type="http://schemas.openxmlformats.org/officeDocument/2006/relationships/font" Target="fonts/font17.fntdata"/><Relationship Id="rId72" Type="http://schemas.openxmlformats.org/officeDocument/2006/relationships/font" Target="fonts/font16.fntdata"/><Relationship Id="rId71" Type="http://schemas.openxmlformats.org/officeDocument/2006/relationships/font" Target="fonts/font15.fntdata"/><Relationship Id="rId70" Type="http://schemas.openxmlformats.org/officeDocument/2006/relationships/font" Target="fonts/font14.fntdata"/><Relationship Id="rId7" Type="http://schemas.openxmlformats.org/officeDocument/2006/relationships/slide" Target="slides/slide4.xml"/><Relationship Id="rId69" Type="http://schemas.openxmlformats.org/officeDocument/2006/relationships/font" Target="fonts/font13.fntdata"/><Relationship Id="rId68" Type="http://schemas.openxmlformats.org/officeDocument/2006/relationships/font" Target="fonts/font12.fntdata"/><Relationship Id="rId67" Type="http://schemas.openxmlformats.org/officeDocument/2006/relationships/font" Target="fonts/font11.fntdata"/><Relationship Id="rId66" Type="http://schemas.openxmlformats.org/officeDocument/2006/relationships/font" Target="fonts/font10.fntdata"/><Relationship Id="rId65" Type="http://schemas.openxmlformats.org/officeDocument/2006/relationships/font" Target="fonts/font9.fntdata"/><Relationship Id="rId64" Type="http://schemas.openxmlformats.org/officeDocument/2006/relationships/font" Target="fonts/font8.fntdata"/><Relationship Id="rId63" Type="http://schemas.openxmlformats.org/officeDocument/2006/relationships/font" Target="fonts/font7.fntdata"/><Relationship Id="rId62" Type="http://schemas.openxmlformats.org/officeDocument/2006/relationships/font" Target="fonts/font6.fntdata"/><Relationship Id="rId61" Type="http://schemas.openxmlformats.org/officeDocument/2006/relationships/font" Target="fonts/font5.fntdata"/><Relationship Id="rId60" Type="http://schemas.openxmlformats.org/officeDocument/2006/relationships/font" Target="fonts/font4.fntdata"/><Relationship Id="rId6" Type="http://schemas.openxmlformats.org/officeDocument/2006/relationships/slide" Target="slides/slide3.xml"/><Relationship Id="rId59" Type="http://schemas.openxmlformats.org/officeDocument/2006/relationships/font" Target="fonts/font3.fntdata"/><Relationship Id="rId58" Type="http://schemas.openxmlformats.org/officeDocument/2006/relationships/font" Target="fonts/font2.fntdata"/><Relationship Id="rId57" Type="http://schemas.openxmlformats.org/officeDocument/2006/relationships/font" Target="fonts/font1.fntdata"/><Relationship Id="rId56" Type="http://schemas.openxmlformats.org/officeDocument/2006/relationships/commentAuthors" Target="commentAuthors.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1" cy="25806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1" cy="25806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886221" y="642938"/>
            <a:ext cx="3085560" cy="1735931"/>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1" y="2475309"/>
            <a:ext cx="5486400" cy="2025253"/>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4885432"/>
            <a:ext cx="2971801" cy="25806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4885432"/>
            <a:ext cx="2971801" cy="25806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幻灯片图像占位符 1"/>
          <p:cNvSpPr>
            <a:spLocks noGrp="1" noRot="1" noChangeAspect="1" noTextEdit="1"/>
          </p:cNvSpPr>
          <p:nvPr>
            <p:ph type="sldImg"/>
            <p:custDataLst>
              <p:tags r:id="rId3"/>
            </p:custDataLst>
          </p:nvPr>
        </p:nvSpPr>
        <p:spPr/>
      </p:sp>
      <p:sp>
        <p:nvSpPr>
          <p:cNvPr id="31747" name="备注占位符 2"/>
          <p:cNvSpPr>
            <a:spLocks noGrp="1"/>
          </p:cNvSpPr>
          <p:nvPr>
            <p:ph type="body" idx="1"/>
            <p:custDataLst>
              <p:tags r:id="rId4"/>
            </p:custDataLst>
          </p:nvPr>
        </p:nvSpPr>
        <p:spPr/>
        <p:txBody>
          <a:bodyPr wrap="square" lIns="91440" tIns="45720" rIns="91440" bIns="45720" anchor="t" anchorCtr="0"/>
          <a:p>
            <a:pPr marL="0" lvl="0" indent="0" algn="l" defTabSz="914400" rtl="0" eaLnBrk="1" fontAlgn="base" latinLnBrk="0" hangingPunct="1">
              <a:lnSpc>
                <a:spcPct val="100000"/>
              </a:lnSpc>
              <a:spcBef>
                <a:spcPct val="0"/>
              </a:spcBef>
              <a:spcAft>
                <a:spcPct val="0"/>
              </a:spcAft>
              <a:buClrTx/>
              <a:buSzPct val="100000"/>
              <a:buFontTx/>
              <a:buNone/>
            </a:pPr>
            <a:endParaRPr lang="zh-CN" altLang="en-US" sz="1200" u="none" baseline="0">
              <a:solidFill>
                <a:srgbClr val="000000"/>
              </a:solidFill>
              <a:effectLst/>
              <a:latin typeface="印品黑体"/>
              <a:ea typeface="印品黑体"/>
            </a:endParaRPr>
          </a:p>
        </p:txBody>
      </p:sp>
      <p:sp>
        <p:nvSpPr>
          <p:cNvPr id="31748" name="灯片编号占位符 3"/>
          <p:cNvSpPr>
            <a:spLocks noGrp="1"/>
          </p:cNvSpPr>
          <p:nvPr>
            <p:ph type="sldNum" sz="quarter"/>
            <p:custDataLst>
              <p:tags r:id="rId5"/>
            </p:custDataLst>
          </p:nvPr>
        </p:nvSpPr>
        <p:spPr>
          <a:xfrm>
            <a:off x="6905979" y="4885432"/>
            <a:ext cx="5283200" cy="258068"/>
          </a:xfrm>
          <a:prstGeom prst="rect">
            <a:avLst/>
          </a:prstGeom>
          <a:noFill/>
          <a:ln w="9525">
            <a:noFill/>
          </a:ln>
        </p:spPr>
        <p:txBody>
          <a:bodyPr anchor="b" anchorCtr="0"/>
          <a:p>
            <a:pPr marL="0" lvl="0" indent="0" algn="r"/>
            <a:fld id="{9A0DB2DC-4C9A-4742-B13C-FB6460FD3503}" type="slidenum">
              <a:rPr lang="zh-CN" altLang="en-US" sz="1200">
                <a:latin typeface="印品黑体"/>
                <a:ea typeface="印品黑体"/>
              </a:rPr>
            </a:fld>
            <a:endParaRPr lang="zh-CN" altLang="en-US" sz="1200">
              <a:latin typeface="印品黑体"/>
              <a:ea typeface="印品黑体"/>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幻灯片图像占位符 1"/>
          <p:cNvSpPr>
            <a:spLocks noGrp="1" noRot="1" noChangeAspect="1"/>
          </p:cNvSpPr>
          <p:nvPr>
            <p:ph type="sldImg"/>
          </p:nvPr>
        </p:nvSpPr>
        <p:spPr/>
      </p:sp>
      <p:sp>
        <p:nvSpPr>
          <p:cNvPr id="29698" name="备注占位符 2"/>
          <p:cNvSpPr>
            <a:spLocks noGrp="1"/>
          </p:cNvSpPr>
          <p:nvPr>
            <p:ph type="body"/>
          </p:nvPr>
        </p:nvSpPr>
        <p:spPr/>
        <p:txBody>
          <a:bodyPr anchor="t" anchorCtr="0"/>
          <a:p>
            <a:pPr lvl="0"/>
            <a:endParaRPr lang="zh-CN" altLang="en-US">
              <a:ea typeface="Arial" panose="020B0604020202020204" pitchFamily="34" charset="0"/>
            </a:endParaRPr>
          </a:p>
        </p:txBody>
      </p:sp>
      <p:sp>
        <p:nvSpPr>
          <p:cNvPr id="29699" name="灯片编号占位符 3"/>
          <p:cNvSpPr>
            <a:spLocks noGrp="1"/>
          </p:cNvSpPr>
          <p:nvPr>
            <p:ph type="sldNum" sz="quarter"/>
          </p:nvPr>
        </p:nvSpPr>
        <p:spPr>
          <a:xfrm>
            <a:off x="4024313" y="9720263"/>
            <a:ext cx="3078162" cy="514350"/>
          </a:xfrm>
          <a:prstGeom prst="rect">
            <a:avLst/>
          </a:prstGeom>
          <a:noFill/>
          <a:ln w="9525">
            <a:noFill/>
          </a:ln>
        </p:spPr>
        <p:txBody>
          <a:bodyPr anchor="b" anchorCtr="0"/>
          <a:p>
            <a:pPr lvl="0"/>
            <a:fld id="{9A0DB2DC-4C9A-4742-B13C-FB6460FD3503}" type="slidenum">
              <a:rPr lang="zh-CN" altLang="en-US" sz="1800">
                <a:solidFill>
                  <a:schemeClr val="tx1"/>
                </a:solidFill>
                <a:latin typeface="Calibri" panose="020F0502020204030204" charset="0"/>
                <a:ea typeface="宋体" panose="02010600030101010101" pitchFamily="2" charset="-122"/>
              </a:rPr>
            </a:fld>
            <a:endParaRPr lang="zh-CN" altLang="en-US" sz="1800">
              <a:solidFill>
                <a:schemeClr val="tx1"/>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381001" y="685800"/>
            <a:ext cx="6096000" cy="3429000"/>
          </a:xfrm>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9502289B-5334-4C98-B89D-4DB1601C95E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幻灯片图像占位符 1"/>
          <p:cNvSpPr>
            <a:spLocks noGrp="1" noRot="1" noChangeAspect="1" noTextEdit="1"/>
          </p:cNvSpPr>
          <p:nvPr>
            <p:ph type="sldImg"/>
          </p:nvPr>
        </p:nvSpPr>
        <p:spPr/>
      </p:sp>
      <p:sp>
        <p:nvSpPr>
          <p:cNvPr id="63490" name="文本占位符 2"/>
          <p:cNvSpPr>
            <a:spLocks noGrp="1"/>
          </p:cNvSpPr>
          <p:nvPr>
            <p:ph type="body"/>
          </p:nvPr>
        </p:nvSpPr>
        <p:spPr/>
        <p:txBody>
          <a:bodyPr wrap="square" lIns="91440" tIns="45720" rIns="91440" bIns="45720" anchor="t" anchorCtr="0"/>
          <a:p>
            <a:pPr lvl="0" defTabSz="914400">
              <a:spcBef>
                <a:spcPct val="0"/>
              </a:spcBef>
            </a:pPr>
            <a:endParaRPr lang="zh-CN" altLang="en-US">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19113" y="685800"/>
            <a:ext cx="581977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65A9C5B-8282-405E-A2CE-850E572091F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64" y="4768096"/>
            <a:ext cx="2743409" cy="273892"/>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908" y="4768096"/>
            <a:ext cx="4115113" cy="273892"/>
          </a:xfrm>
        </p:spPr>
        <p:txBody>
          <a:bodyPr/>
          <a:lstStyle/>
          <a:p>
            <a:endParaRPr lang="zh-CN" altLang="en-US"/>
          </a:p>
        </p:txBody>
      </p:sp>
      <p:sp>
        <p:nvSpPr>
          <p:cNvPr id="4" name="灯片编号占位符 3"/>
          <p:cNvSpPr>
            <a:spLocks noGrp="1"/>
          </p:cNvSpPr>
          <p:nvPr>
            <p:ph type="sldNum" sz="quarter" idx="12"/>
          </p:nvPr>
        </p:nvSpPr>
        <p:spPr>
          <a:xfrm>
            <a:off x="8611256" y="4768096"/>
            <a:ext cx="2743409" cy="273892"/>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标题和内容">
    <p:bg>
      <p:bgPr>
        <a:blipFill rotWithShape="0">
          <a:blip r:embed="rId2"/>
          <a:stretch>
            <a:fillRect/>
          </a:stretch>
        </a:blipFill>
        <a:effectLst/>
      </p:bgPr>
    </p:bg>
    <p:spTree>
      <p:nvGrpSpPr>
        <p:cNvPr id="1" name=""/>
        <p:cNvGrpSpPr/>
        <p:nvPr/>
      </p:nvGrpSpPr>
      <p:grpSpPr/>
      <p:pic>
        <p:nvPicPr>
          <p:cNvPr id="3074" name="Picture 2" descr="D:\c盘\学校信息\校徽\教授题字.PNG"/>
          <p:cNvPicPr>
            <a:picLocks noChangeAspect="1"/>
          </p:cNvPicPr>
          <p:nvPr/>
        </p:nvPicPr>
        <p:blipFill>
          <a:blip r:embed="rId3"/>
          <a:stretch>
            <a:fillRect/>
          </a:stretch>
        </p:blipFill>
        <p:spPr>
          <a:xfrm>
            <a:off x="6942535" y="4854778"/>
            <a:ext cx="2185988" cy="281022"/>
          </a:xfrm>
          <a:prstGeom prst="rect">
            <a:avLst/>
          </a:prstGeom>
          <a:noFill/>
          <a:ln w="9525">
            <a:noFill/>
          </a:ln>
        </p:spPr>
      </p:pic>
      <p:grpSp>
        <p:nvGrpSpPr>
          <p:cNvPr id="3075" name="组合 1"/>
          <p:cNvGrpSpPr/>
          <p:nvPr/>
        </p:nvGrpSpPr>
        <p:grpSpPr>
          <a:xfrm>
            <a:off x="64294" y="64302"/>
            <a:ext cx="2453164" cy="669690"/>
            <a:chOff x="856" y="158"/>
            <a:chExt cx="5152" cy="1407"/>
          </a:xfrm>
        </p:grpSpPr>
        <p:pic>
          <p:nvPicPr>
            <p:cNvPr id="3076" name="图片 2" descr="60a2e3bf319f584a1bb953f5fafaa4ca"/>
            <p:cNvPicPr>
              <a:picLocks noChangeAspect="1"/>
            </p:cNvPicPr>
            <p:nvPr/>
          </p:nvPicPr>
          <p:blipFill>
            <a:blip r:embed="rId4"/>
            <a:stretch>
              <a:fillRect/>
            </a:stretch>
          </p:blipFill>
          <p:spPr>
            <a:xfrm>
              <a:off x="856" y="158"/>
              <a:ext cx="1407" cy="1407"/>
            </a:xfrm>
            <a:prstGeom prst="rect">
              <a:avLst/>
            </a:prstGeom>
            <a:noFill/>
            <a:ln w="9525">
              <a:noFill/>
            </a:ln>
          </p:spPr>
        </p:pic>
        <p:sp>
          <p:nvSpPr>
            <p:cNvPr id="3077" name="文本框 9"/>
            <p:cNvSpPr/>
            <p:nvPr/>
          </p:nvSpPr>
          <p:spPr>
            <a:xfrm>
              <a:off x="2263" y="467"/>
              <a:ext cx="3745" cy="628"/>
            </a:xfrm>
            <a:prstGeom prst="rect">
              <a:avLst/>
            </a:prstGeom>
            <a:noFill/>
            <a:ln w="9525">
              <a:noFill/>
            </a:ln>
          </p:spPr>
          <p:txBody>
            <a:bodyPr anchor="t" anchorCtr="0">
              <a:spAutoFit/>
            </a:bodyPr>
            <a:p>
              <a:pPr lvl="0"/>
              <a:r>
                <a:rPr lang="zh-CN" altLang="en-US" sz="1350" b="1">
                  <a:solidFill>
                    <a:srgbClr val="5B9BD5"/>
                  </a:solidFill>
                  <a:latin typeface="华文隶书" panose="02010800040101010101" pitchFamily="2" charset="-122"/>
                  <a:ea typeface="华文隶书" panose="02010800040101010101" pitchFamily="2" charset="-122"/>
                </a:rPr>
                <a:t>力行近仁  道不远人</a:t>
              </a:r>
              <a:endParaRPr lang="zh-CN" altLang="en-US" sz="1350" b="1">
                <a:latin typeface="华文隶书" panose="02010800040101010101" pitchFamily="2" charset="-122"/>
                <a:ea typeface="华文隶书" panose="02010800040101010101" pitchFamily="2" charset="-122"/>
              </a:endParaRPr>
            </a:p>
          </p:txBody>
        </p:sp>
      </p:grpSp>
      <p:sp>
        <p:nvSpPr>
          <p:cNvPr id="2054" name="页脚占位符 4"/>
          <p:cNvSpPr>
            <a:spLocks noGrp="1"/>
          </p:cNvSpPr>
          <p:nvPr>
            <p:ph type="ftr" sz="quarter" idx="3"/>
          </p:nvPr>
        </p:nvSpPr>
        <p:spPr>
          <a:xfrm>
            <a:off x="3028950" y="4767851"/>
            <a:ext cx="3086100" cy="273878"/>
          </a:xfrm>
          <a:prstGeom prst="rect">
            <a:avLst/>
          </a:prstGeom>
          <a:noFill/>
          <a:ln w="9525">
            <a:noFill/>
          </a:ln>
        </p:spPr>
        <p:txBody>
          <a:bodyPr lIns="91440" tIns="45720" rIns="91440" bIns="45720" anchor="ctr" anchorCtr="0"/>
          <a:p>
            <a:pPr algn="ctr" fontAlgn="base"/>
            <a:endParaRPr lang="zh-CN" altLang="en-US" strike="noStrike" noProof="1"/>
          </a:p>
        </p:txBody>
      </p:sp>
      <p:sp>
        <p:nvSpPr>
          <p:cNvPr id="2057" name="灯片编号占位符 5"/>
          <p:cNvSpPr>
            <a:spLocks noGrp="1"/>
          </p:cNvSpPr>
          <p:nvPr>
            <p:ph type="sldNum" sz="quarter" idx="4"/>
          </p:nvPr>
        </p:nvSpPr>
        <p:spPr>
          <a:xfrm>
            <a:off x="6457950" y="4767851"/>
            <a:ext cx="2057400" cy="273878"/>
          </a:xfrm>
          <a:prstGeom prst="rect">
            <a:avLst/>
          </a:prstGeom>
          <a:noFill/>
          <a:ln w="9525">
            <a:noFill/>
          </a:ln>
        </p:spPr>
        <p:txBody>
          <a:bodyPr lIns="91440" tIns="45720" rIns="91440" bIns="45720" anchor="ctr" anchorCtr="0"/>
          <a:p>
            <a:pPr algn="r" fontAlgn="base"/>
            <a:fld id="{9A0DB2DC-4C9A-4742-B13C-FB6460FD3503}" type="slidenum">
              <a:rPr lang="zh-CN" altLang="en-US" strike="noStrike" noProof="1">
                <a:latin typeface="Calibri" panose="020F0502020204030204" charset="0"/>
                <a:ea typeface="宋体" panose="02010600030101010101" pitchFamily="2" charset="-122"/>
                <a:cs typeface="+mn-cs"/>
              </a:rPr>
            </a:fld>
            <a:endParaRPr lang="zh-CN" altLang="en-US" strike="noStrike" noProof="1"/>
          </a:p>
        </p:txBody>
      </p:sp>
      <p:sp>
        <p:nvSpPr>
          <p:cNvPr id="2058" name="日期占位符 3"/>
          <p:cNvSpPr>
            <a:spLocks noGrp="1"/>
          </p:cNvSpPr>
          <p:nvPr>
            <p:ph type="dt" sz="half" idx="2"/>
          </p:nvPr>
        </p:nvSpPr>
        <p:spPr>
          <a:xfrm>
            <a:off x="628650" y="4767851"/>
            <a:ext cx="2057400" cy="273878"/>
          </a:xfrm>
          <a:prstGeom prst="rect">
            <a:avLst/>
          </a:prstGeom>
          <a:noFill/>
          <a:ln w="9525">
            <a:noFill/>
          </a:ln>
        </p:spPr>
        <p:txBody>
          <a:bodyPr lIns="91440" tIns="45720" rIns="91440" bIns="45720" anchor="ctr" anchorCtr="0"/>
          <a:p>
            <a:pPr fontAlgn="base"/>
            <a:fld id="{BB962C8B-B14F-4D97-AF65-F5344CB8AC3E}" type="datetime1">
              <a:rPr lang="zh-CN" altLang="en-US" strike="noStrike" noProof="1">
                <a:latin typeface="Calibri" panose="020F0502020204030204" charset="0"/>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pPr fontAlgn="base"/>
            <a:r>
              <a:rPr kumimoji="0" lang="zh-CN" altLang="en-US" sz="4400" b="0" i="0" u="none" strike="noStrike" kern="1200" cap="none" spc="0" normalizeH="0" baseline="0" noProof="0">
                <a:uLnTx/>
                <a:uFillTx/>
              </a:rPr>
              <a:t>单击此处编辑母版标题样式</a:t>
            </a:r>
            <a:endParaRPr kumimoji="0" lang="zh-CN" altLang="en-US" sz="4400" b="0" i="0" u="none" strike="noStrike" kern="1200" cap="none" spc="0" normalizeH="0" baseline="0" noProof="0">
              <a:uLnTx/>
              <a:uFillTx/>
            </a:endParaRPr>
          </a:p>
        </p:txBody>
      </p:sp>
      <p:sp>
        <p:nvSpPr>
          <p:cNvPr id="3" name="文本占位符 2"/>
          <p:cNvSpPr>
            <a:spLocks noGrp="1"/>
          </p:cNvSpPr>
          <p:nvPr>
            <p:ph type="body" idx="1"/>
          </p:nvPr>
        </p:nvSpPr>
        <p:spPr>
          <a:xfrm>
            <a:off x="890081" y="1333993"/>
            <a:ext cx="3655181" cy="618010"/>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kumimoji="0" lang="zh-CN" altLang="en-US" sz="2800" b="0" i="0" u="none" strike="noStrike" kern="1200" cap="none" spc="0" normalizeH="0" baseline="0" noProof="0">
                <a:uLnTx/>
                <a:uFillTx/>
              </a:rPr>
              <a:t>单击此处编辑母版文本样式</a:t>
            </a:r>
            <a:endParaRPr kumimoji="0" lang="zh-CN" altLang="en-US" sz="2800" b="0" i="0" u="none" strike="noStrike" kern="1200" cap="none" spc="0" normalizeH="0" baseline="0" noProof="0">
              <a:uLnTx/>
              <a:uFillTx/>
            </a:endParaRPr>
          </a:p>
        </p:txBody>
      </p:sp>
      <p:sp>
        <p:nvSpPr>
          <p:cNvPr id="4" name="内容占位符 3"/>
          <p:cNvSpPr>
            <a:spLocks noGrp="1"/>
          </p:cNvSpPr>
          <p:nvPr>
            <p:ph sz="half" idx="2"/>
          </p:nvPr>
        </p:nvSpPr>
        <p:spPr>
          <a:xfrm>
            <a:off x="890081" y="1999281"/>
            <a:ext cx="3655181" cy="2643539"/>
          </a:xfrm>
        </p:spPr>
        <p:txBody>
          <a:bodyPr/>
          <a:lstStyle/>
          <a:p>
            <a:pPr lvl="0" fontAlgn="base"/>
            <a:r>
              <a:rPr kumimoji="0" lang="zh-CN" altLang="en-US" sz="2800" b="0" i="0" u="none" strike="noStrike" kern="1200" cap="none" spc="0" normalizeH="0" baseline="0" noProof="0">
                <a:uLnTx/>
                <a:uFillTx/>
              </a:rPr>
              <a:t>单击此处编辑母版文本样式</a:t>
            </a:r>
            <a:endParaRPr kumimoji="0" lang="zh-CN" altLang="en-US" sz="2800" b="0" i="0" u="none" strike="noStrike" kern="1200" cap="none" spc="0" normalizeH="0" baseline="0" noProof="0">
              <a:uLnTx/>
              <a:uFillTx/>
            </a:endParaRPr>
          </a:p>
          <a:p>
            <a:pPr lvl="1" fontAlgn="base"/>
            <a:r>
              <a:rPr kumimoji="0" lang="zh-CN" altLang="en-US" sz="2400" b="0" i="0" u="none" strike="noStrike" kern="1200" cap="none" spc="0" normalizeH="0" baseline="0" noProof="0">
                <a:uLnTx/>
                <a:uFillTx/>
              </a:rPr>
              <a:t>第二级</a:t>
            </a:r>
            <a:endParaRPr kumimoji="0" lang="zh-CN" altLang="en-US" sz="2400" b="0" i="0" u="none" strike="noStrike" kern="1200" cap="none" spc="0" normalizeH="0" baseline="0" noProof="0">
              <a:uLnTx/>
              <a:uFillTx/>
            </a:endParaRPr>
          </a:p>
          <a:p>
            <a:pPr lvl="2" fontAlgn="base"/>
            <a:r>
              <a:rPr kumimoji="0" lang="zh-CN" altLang="en-US" sz="2000" b="0" i="0" u="none" strike="noStrike" kern="1200" cap="none" spc="0" normalizeH="0" baseline="0" noProof="0">
                <a:uLnTx/>
                <a:uFillTx/>
              </a:rPr>
              <a:t>第三级</a:t>
            </a:r>
            <a:endParaRPr kumimoji="0" lang="zh-CN" altLang="en-US" sz="2000" b="0" i="0" u="none" strike="noStrike" kern="1200" cap="none" spc="0" normalizeH="0" baseline="0" noProof="0">
              <a:uLnTx/>
              <a:uFillTx/>
            </a:endParaRPr>
          </a:p>
          <a:p>
            <a:pPr lvl="3" fontAlgn="base"/>
            <a:r>
              <a:rPr kumimoji="0" lang="zh-CN" altLang="en-US" sz="1800" b="0" i="0" u="none" strike="noStrike" kern="1200" cap="none" spc="0" normalizeH="0" baseline="0" noProof="0">
                <a:uLnTx/>
                <a:uFillTx/>
              </a:rPr>
              <a:t>第四级</a:t>
            </a:r>
            <a:endParaRPr kumimoji="0" lang="zh-CN" altLang="en-US" sz="1800" b="0" i="0" u="none" strike="noStrike" kern="1200" cap="none" spc="0" normalizeH="0" baseline="0" noProof="0">
              <a:uLnTx/>
              <a:uFillTx/>
            </a:endParaRPr>
          </a:p>
          <a:p>
            <a:pPr lvl="4" fontAlgn="base"/>
            <a:r>
              <a:rPr kumimoji="0" lang="zh-CN" altLang="en-US" sz="1800" b="0" i="0" u="none" strike="noStrike" kern="1200" cap="none" spc="0" normalizeH="0" baseline="0" noProof="0">
                <a:uLnTx/>
                <a:uFillTx/>
              </a:rPr>
              <a:t>第五级</a:t>
            </a:r>
            <a:endParaRPr kumimoji="0" lang="zh-CN" altLang="en-US" sz="1800" b="0" i="0" u="none" strike="noStrike" kern="1200" cap="none" spc="0" normalizeH="0" baseline="0" noProof="0">
              <a:uLnTx/>
              <a:uFillTx/>
            </a:endParaRPr>
          </a:p>
        </p:txBody>
      </p:sp>
      <p:sp>
        <p:nvSpPr>
          <p:cNvPr id="5" name="文本占位符 4"/>
          <p:cNvSpPr>
            <a:spLocks noGrp="1"/>
          </p:cNvSpPr>
          <p:nvPr>
            <p:ph type="body" sz="quarter" idx="3"/>
          </p:nvPr>
        </p:nvSpPr>
        <p:spPr>
          <a:xfrm>
            <a:off x="4692704" y="1333993"/>
            <a:ext cx="3673182" cy="618010"/>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kumimoji="0" lang="zh-CN" altLang="en-US" sz="2800" b="0" i="0" u="none" strike="noStrike" kern="1200" cap="none" spc="0" normalizeH="0" baseline="0" noProof="0">
                <a:uLnTx/>
                <a:uFillTx/>
              </a:rPr>
              <a:t>单击此处编辑母版文本样式</a:t>
            </a:r>
            <a:endParaRPr kumimoji="0" lang="zh-CN" altLang="en-US" sz="2800" b="0" i="0" u="none" strike="noStrike" kern="1200" cap="none" spc="0" normalizeH="0" baseline="0" noProof="0">
              <a:uLnTx/>
              <a:uFillTx/>
            </a:endParaRPr>
          </a:p>
        </p:txBody>
      </p:sp>
      <p:sp>
        <p:nvSpPr>
          <p:cNvPr id="6" name="内容占位符 5"/>
          <p:cNvSpPr>
            <a:spLocks noGrp="1"/>
          </p:cNvSpPr>
          <p:nvPr>
            <p:ph sz="quarter" idx="4"/>
          </p:nvPr>
        </p:nvSpPr>
        <p:spPr>
          <a:xfrm>
            <a:off x="4692704" y="1999281"/>
            <a:ext cx="3673182" cy="2643539"/>
          </a:xfrm>
        </p:spPr>
        <p:txBody>
          <a:bodyPr/>
          <a:lstStyle/>
          <a:p>
            <a:pPr lvl="0" fontAlgn="base"/>
            <a:r>
              <a:rPr kumimoji="0" lang="zh-CN" altLang="en-US" sz="2800" b="0" i="0" u="none" strike="noStrike" kern="1200" cap="none" spc="0" normalizeH="0" baseline="0" noProof="0">
                <a:uLnTx/>
                <a:uFillTx/>
              </a:rPr>
              <a:t>单击此处编辑母版文本样式</a:t>
            </a:r>
            <a:endParaRPr kumimoji="0" lang="zh-CN" altLang="en-US" sz="2800" b="0" i="0" u="none" strike="noStrike" kern="1200" cap="none" spc="0" normalizeH="0" baseline="0" noProof="0">
              <a:uLnTx/>
              <a:uFillTx/>
            </a:endParaRPr>
          </a:p>
          <a:p>
            <a:pPr lvl="1" fontAlgn="base"/>
            <a:r>
              <a:rPr kumimoji="0" lang="zh-CN" altLang="en-US" sz="2400" b="0" i="0" u="none" strike="noStrike" kern="1200" cap="none" spc="0" normalizeH="0" baseline="0" noProof="0">
                <a:uLnTx/>
                <a:uFillTx/>
              </a:rPr>
              <a:t>第二级</a:t>
            </a:r>
            <a:endParaRPr kumimoji="0" lang="zh-CN" altLang="en-US" sz="2400" b="0" i="0" u="none" strike="noStrike" kern="1200" cap="none" spc="0" normalizeH="0" baseline="0" noProof="0">
              <a:uLnTx/>
              <a:uFillTx/>
            </a:endParaRPr>
          </a:p>
          <a:p>
            <a:pPr lvl="2" fontAlgn="base"/>
            <a:r>
              <a:rPr kumimoji="0" lang="zh-CN" altLang="en-US" sz="2000" b="0" i="0" u="none" strike="noStrike" kern="1200" cap="none" spc="0" normalizeH="0" baseline="0" noProof="0">
                <a:uLnTx/>
                <a:uFillTx/>
              </a:rPr>
              <a:t>第三级</a:t>
            </a:r>
            <a:endParaRPr kumimoji="0" lang="zh-CN" altLang="en-US" sz="2000" b="0" i="0" u="none" strike="noStrike" kern="1200" cap="none" spc="0" normalizeH="0" baseline="0" noProof="0">
              <a:uLnTx/>
              <a:uFillTx/>
            </a:endParaRPr>
          </a:p>
          <a:p>
            <a:pPr lvl="3" fontAlgn="base"/>
            <a:r>
              <a:rPr kumimoji="0" lang="zh-CN" altLang="en-US" sz="1800" b="0" i="0" u="none" strike="noStrike" kern="1200" cap="none" spc="0" normalizeH="0" baseline="0" noProof="0">
                <a:uLnTx/>
                <a:uFillTx/>
              </a:rPr>
              <a:t>第四级</a:t>
            </a:r>
            <a:endParaRPr kumimoji="0" lang="zh-CN" altLang="en-US" sz="1800" b="0" i="0" u="none" strike="noStrike" kern="1200" cap="none" spc="0" normalizeH="0" baseline="0" noProof="0">
              <a:uLnTx/>
              <a:uFillTx/>
            </a:endParaRPr>
          </a:p>
          <a:p>
            <a:pPr lvl="4" fontAlgn="base"/>
            <a:r>
              <a:rPr kumimoji="0" lang="zh-CN" altLang="en-US" sz="1800" b="0" i="0" u="none" strike="noStrike" kern="1200" cap="none" spc="0" normalizeH="0" baseline="0" noProof="0">
                <a:uLnTx/>
                <a:uFillTx/>
              </a:rPr>
              <a:t>第五级</a:t>
            </a:r>
            <a:endParaRPr kumimoji="0" lang="zh-CN" altLang="en-US" sz="1800" b="0" i="0" u="none" strike="noStrike" kern="1200" cap="none" spc="0" normalizeH="0" baseline="0" noProof="0">
              <a:uLnTx/>
              <a:uFillTx/>
            </a:endParaRPr>
          </a:p>
        </p:txBody>
      </p:sp>
      <p:sp>
        <p:nvSpPr>
          <p:cNvPr id="7" name="日期占位符 6"/>
          <p:cNvSpPr>
            <a:spLocks noGrp="1"/>
          </p:cNvSpPr>
          <p:nvPr>
            <p:ph type="dt" sz="half" idx="10"/>
          </p:nvPr>
        </p:nvSpPr>
        <p:spPr>
          <a:xfrm>
            <a:off x="628650" y="4767851"/>
            <a:ext cx="2057400" cy="273878"/>
          </a:xfrm>
          <a:prstGeom prst="rect">
            <a:avLst/>
          </a:prstGeom>
          <a:noFill/>
          <a:ln w="9525">
            <a:noFill/>
          </a:ln>
        </p:spPr>
        <p:txBody>
          <a:bodyPr anchor="ctr" anchorCtr="0"/>
          <a:p>
            <a:pPr lvl="0" eaLnBrk="1" fontAlgn="base" hangingPunct="1"/>
            <a:fld id="{BB962C8B-B14F-4D97-AF65-F5344CB8AC3E}" type="datetime1">
              <a:rPr lang="zh-CN" altLang="en-US" strike="noStrike" noProof="1">
                <a:latin typeface="Calibri" panose="020F0502020204030204"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nvPr>
        </p:nvSpPr>
        <p:spPr>
          <a:xfrm>
            <a:off x="3028950" y="4767851"/>
            <a:ext cx="3086100" cy="273878"/>
          </a:xfrm>
          <a:prstGeom prst="rect">
            <a:avLst/>
          </a:prstGeom>
          <a:noFill/>
          <a:ln w="9525">
            <a:noFill/>
          </a:ln>
        </p:spPr>
        <p:txBody>
          <a:bodyPr anchor="ctr" anchorCtr="0"/>
          <a:p>
            <a:pPr lvl="0" eaLnBrk="1" fontAlgn="base" hangingPunct="1"/>
            <a:endParaRPr lang="zh-CN" altLang="en-US" strike="noStrike" noProof="1"/>
          </a:p>
        </p:txBody>
      </p:sp>
      <p:sp>
        <p:nvSpPr>
          <p:cNvPr id="9" name="灯片编号占位符 8"/>
          <p:cNvSpPr>
            <a:spLocks noGrp="1"/>
          </p:cNvSpPr>
          <p:nvPr>
            <p:ph type="sldNum" sz="quarter" idx="12"/>
          </p:nvPr>
        </p:nvSpPr>
        <p:spPr>
          <a:xfrm>
            <a:off x="6457950" y="4767851"/>
            <a:ext cx="2057400" cy="273878"/>
          </a:xfrm>
          <a:prstGeom prst="rect">
            <a:avLst/>
          </a:prstGeom>
          <a:noFill/>
          <a:ln w="9525">
            <a:noFill/>
          </a:ln>
        </p:spPr>
        <p:txBody>
          <a:bodyPr anchor="ctr" anchorCtr="0"/>
          <a:p>
            <a:pPr lvl="0" eaLnBrk="1" fontAlgn="base" hangingPunct="1"/>
            <a:fld id="{9A0DB2DC-4C9A-4742-B13C-FB6460FD3503}" type="slidenum">
              <a:rPr lang="zh-CN" altLang="en-US" strike="noStrike" noProof="1">
                <a:latin typeface="Calibri" panose="020F0502020204030204" charset="0"/>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611" y="841876"/>
            <a:ext cx="6858000" cy="1790921"/>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611"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835"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6956" y="4684497"/>
            <a:ext cx="2133274" cy="357232"/>
          </a:xfrm>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a:xfrm>
            <a:off x="3124160" y="4684497"/>
            <a:ext cx="2895681" cy="357232"/>
          </a:xfrm>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a:xfrm>
            <a:off x="6553770" y="4684497"/>
            <a:ext cx="2133274" cy="357232"/>
          </a:xfrm>
        </p:spPr>
        <p:txBody>
          <a:bodyPr/>
          <a:p>
            <a:pPr marL="0" marR="0" lvl="0" indent="0" algn="r" defTabSz="914400" rtl="0" eaLnBrk="1" fontAlgn="base" latinLnBrk="0" hangingPunct="1">
              <a:lnSpc>
                <a:spcPct val="100000"/>
              </a:lnSpc>
              <a:spcBef>
                <a:spcPct val="0"/>
              </a:spcBef>
              <a:spcAft>
                <a:spcPct val="0"/>
              </a:spcAft>
              <a:buClrTx/>
              <a:buSzTx/>
              <a:buFontTx/>
              <a:buNone/>
              <a:defRPr/>
            </a:pPr>
            <a:fld id="{2364D156-6F16-4AAA-813C-4161F5883CE6}"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4.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xStyles>
    <p:titleStyle>
      <a:lvl1pPr algn="ctr" defTabSz="342900" rtl="0" eaLnBrk="1" latinLnBrk="0" hangingPunct="1">
        <a:spcBef>
          <a:spcPct val="0"/>
        </a:spcBef>
        <a:buNone/>
        <a:defRPr sz="1650" kern="1200">
          <a:solidFill>
            <a:schemeClr val="tx1"/>
          </a:solidFill>
          <a:latin typeface="+mj-lt"/>
          <a:ea typeface="+mj-ea"/>
          <a:cs typeface="+mj-cs"/>
        </a:defRPr>
      </a:lvl1pPr>
    </p:titleStyle>
    <p:bodyStyle>
      <a:lvl1pPr marL="128270" indent="-128270" algn="l" defTabSz="342900" rtl="0" eaLnBrk="1" latinLnBrk="0" hangingPunct="1">
        <a:spcBef>
          <a:spcPts val="35"/>
        </a:spcBef>
        <a:buFont typeface="Arial" panose="020B0604020202020204" pitchFamily="34" charset="0"/>
        <a:buChar char="•"/>
        <a:defRPr sz="1200" kern="1200">
          <a:solidFill>
            <a:schemeClr val="tx1"/>
          </a:solidFill>
          <a:latin typeface="+mn-lt"/>
          <a:ea typeface="+mn-ea"/>
          <a:cs typeface="+mn-cs"/>
        </a:defRPr>
      </a:lvl1pPr>
      <a:lvl2pPr marL="278765" indent="-107315" algn="l" defTabSz="342900" rtl="0" eaLnBrk="1" latinLnBrk="0" hangingPunct="1">
        <a:spcBef>
          <a:spcPts val="35"/>
        </a:spcBef>
        <a:buFont typeface="Arial" panose="020B0604020202020204" pitchFamily="34" charset="0"/>
        <a:buChar char="–"/>
        <a:defRPr sz="1050" kern="1200">
          <a:solidFill>
            <a:schemeClr val="tx1"/>
          </a:solidFill>
          <a:latin typeface="+mn-lt"/>
          <a:ea typeface="+mn-ea"/>
          <a:cs typeface="+mn-cs"/>
        </a:defRPr>
      </a:lvl2pPr>
      <a:lvl3pPr marL="428625" indent="-85725" algn="l" defTabSz="342900" rtl="0" eaLnBrk="1" latinLnBrk="0" hangingPunct="1">
        <a:spcBef>
          <a:spcPts val="35"/>
        </a:spcBef>
        <a:buFont typeface="Arial" panose="020B0604020202020204" pitchFamily="34" charset="0"/>
        <a:buChar char="•"/>
        <a:defRPr sz="900" kern="1200">
          <a:solidFill>
            <a:schemeClr val="tx1"/>
          </a:solidFill>
          <a:latin typeface="+mn-lt"/>
          <a:ea typeface="+mn-ea"/>
          <a:cs typeface="+mn-cs"/>
        </a:defRPr>
      </a:lvl3pPr>
      <a:lvl4pPr marL="600075" indent="-85725" algn="l" defTabSz="342900" rtl="0" eaLnBrk="1" latinLnBrk="0" hangingPunct="1">
        <a:spcBef>
          <a:spcPts val="35"/>
        </a:spcBef>
        <a:buFont typeface="Arial" panose="020B0604020202020204" pitchFamily="34" charset="0"/>
        <a:buChar char="–"/>
        <a:defRPr sz="750" kern="1200">
          <a:solidFill>
            <a:schemeClr val="tx1"/>
          </a:solidFill>
          <a:latin typeface="+mn-lt"/>
          <a:ea typeface="+mn-ea"/>
          <a:cs typeface="+mn-cs"/>
        </a:defRPr>
      </a:lvl4pPr>
      <a:lvl5pPr marL="771525" indent="-85725" algn="l" defTabSz="342900" rtl="0" eaLnBrk="1" latinLnBrk="0" hangingPunct="1">
        <a:spcBef>
          <a:spcPts val="35"/>
        </a:spcBef>
        <a:buFont typeface="Arial" panose="020B0604020202020204" pitchFamily="34" charset="0"/>
        <a:buChar char="»"/>
        <a:defRPr sz="750" kern="1200">
          <a:solidFill>
            <a:schemeClr val="tx1"/>
          </a:solidFill>
          <a:latin typeface="+mn-lt"/>
          <a:ea typeface="+mn-ea"/>
          <a:cs typeface="+mn-cs"/>
        </a:defRPr>
      </a:lvl5pPr>
      <a:lvl6pPr marL="942975" indent="-85725" algn="l" defTabSz="342900" rtl="0" eaLnBrk="1" latinLnBrk="0" hangingPunct="1">
        <a:spcBef>
          <a:spcPts val="35"/>
        </a:spcBef>
        <a:buFont typeface="Arial" panose="020B0604020202020204" pitchFamily="34" charset="0"/>
        <a:buChar char="•"/>
        <a:defRPr sz="750" kern="1200">
          <a:solidFill>
            <a:schemeClr val="tx1"/>
          </a:solidFill>
          <a:latin typeface="+mn-lt"/>
          <a:ea typeface="+mn-ea"/>
          <a:cs typeface="+mn-cs"/>
        </a:defRPr>
      </a:lvl6pPr>
      <a:lvl7pPr marL="1114425" indent="-85725" algn="l" defTabSz="342900" rtl="0" eaLnBrk="1" latinLnBrk="0" hangingPunct="1">
        <a:spcBef>
          <a:spcPts val="35"/>
        </a:spcBef>
        <a:buFont typeface="Arial" panose="020B0604020202020204" pitchFamily="34" charset="0"/>
        <a:buChar char="•"/>
        <a:defRPr sz="750" kern="1200">
          <a:solidFill>
            <a:schemeClr val="tx1"/>
          </a:solidFill>
          <a:latin typeface="+mn-lt"/>
          <a:ea typeface="+mn-ea"/>
          <a:cs typeface="+mn-cs"/>
        </a:defRPr>
      </a:lvl7pPr>
      <a:lvl8pPr marL="1286510" indent="-85725" algn="l" defTabSz="342900" rtl="0" eaLnBrk="1" latinLnBrk="0" hangingPunct="1">
        <a:spcBef>
          <a:spcPts val="35"/>
        </a:spcBef>
        <a:buFont typeface="Arial" panose="020B0604020202020204" pitchFamily="34" charset="0"/>
        <a:buChar char="•"/>
        <a:defRPr sz="750" kern="1200">
          <a:solidFill>
            <a:schemeClr val="tx1"/>
          </a:solidFill>
          <a:latin typeface="+mn-lt"/>
          <a:ea typeface="+mn-ea"/>
          <a:cs typeface="+mn-cs"/>
        </a:defRPr>
      </a:lvl8pPr>
      <a:lvl9pPr marL="1457960" indent="-85725" algn="l" defTabSz="342900" rtl="0" eaLnBrk="1" latinLnBrk="0" hangingPunct="1">
        <a:spcBef>
          <a:spcPts val="35"/>
        </a:spcBef>
        <a:buFont typeface="Arial" panose="020B0604020202020204" pitchFamily="34" charset="0"/>
        <a:buChar char="•"/>
        <a:defRPr sz="750" kern="1200">
          <a:solidFill>
            <a:schemeClr val="tx1"/>
          </a:solidFill>
          <a:latin typeface="+mn-lt"/>
          <a:ea typeface="+mn-ea"/>
          <a:cs typeface="+mn-cs"/>
        </a:defRPr>
      </a:lvl9pPr>
    </p:bodyStyle>
    <p:otherStyle>
      <a:defPPr>
        <a:defRPr lang="en-US"/>
      </a:defPPr>
      <a:lvl1pPr marL="0" algn="l" defTabSz="342900" rtl="0" eaLnBrk="1" latinLnBrk="0" hangingPunct="1">
        <a:defRPr sz="675" kern="1200">
          <a:solidFill>
            <a:schemeClr val="tx1"/>
          </a:solidFill>
          <a:latin typeface="+mn-lt"/>
          <a:ea typeface="+mn-ea"/>
          <a:cs typeface="+mn-cs"/>
        </a:defRPr>
      </a:lvl1pPr>
      <a:lvl2pPr marL="171450" algn="l" defTabSz="342900" rtl="0" eaLnBrk="1" latinLnBrk="0" hangingPunct="1">
        <a:defRPr sz="675" kern="1200">
          <a:solidFill>
            <a:schemeClr val="tx1"/>
          </a:solidFill>
          <a:latin typeface="+mn-lt"/>
          <a:ea typeface="+mn-ea"/>
          <a:cs typeface="+mn-cs"/>
        </a:defRPr>
      </a:lvl2pPr>
      <a:lvl3pPr marL="342900" algn="l" defTabSz="342900" rtl="0" eaLnBrk="1" latinLnBrk="0" hangingPunct="1">
        <a:defRPr sz="675" kern="1200">
          <a:solidFill>
            <a:schemeClr val="tx1"/>
          </a:solidFill>
          <a:latin typeface="+mn-lt"/>
          <a:ea typeface="+mn-ea"/>
          <a:cs typeface="+mn-cs"/>
        </a:defRPr>
      </a:lvl3pPr>
      <a:lvl4pPr marL="514350" algn="l" defTabSz="342900" rtl="0" eaLnBrk="1" latinLnBrk="0" hangingPunct="1">
        <a:defRPr sz="675" kern="1200">
          <a:solidFill>
            <a:schemeClr val="tx1"/>
          </a:solidFill>
          <a:latin typeface="+mn-lt"/>
          <a:ea typeface="+mn-ea"/>
          <a:cs typeface="+mn-cs"/>
        </a:defRPr>
      </a:lvl4pPr>
      <a:lvl5pPr marL="686435" algn="l" defTabSz="342900" rtl="0" eaLnBrk="1" latinLnBrk="0" hangingPunct="1">
        <a:defRPr sz="675" kern="1200">
          <a:solidFill>
            <a:schemeClr val="tx1"/>
          </a:solidFill>
          <a:latin typeface="+mn-lt"/>
          <a:ea typeface="+mn-ea"/>
          <a:cs typeface="+mn-cs"/>
        </a:defRPr>
      </a:lvl5pPr>
      <a:lvl6pPr marL="857885" algn="l" defTabSz="342900" rtl="0" eaLnBrk="1" latinLnBrk="0" hangingPunct="1">
        <a:defRPr sz="675" kern="1200">
          <a:solidFill>
            <a:schemeClr val="tx1"/>
          </a:solidFill>
          <a:latin typeface="+mn-lt"/>
          <a:ea typeface="+mn-ea"/>
          <a:cs typeface="+mn-cs"/>
        </a:defRPr>
      </a:lvl6pPr>
      <a:lvl7pPr marL="1028700" algn="l" defTabSz="342900" rtl="0" eaLnBrk="1" latinLnBrk="0" hangingPunct="1">
        <a:defRPr sz="675" kern="1200">
          <a:solidFill>
            <a:schemeClr val="tx1"/>
          </a:solidFill>
          <a:latin typeface="+mn-lt"/>
          <a:ea typeface="+mn-ea"/>
          <a:cs typeface="+mn-cs"/>
        </a:defRPr>
      </a:lvl7pPr>
      <a:lvl8pPr marL="1200150" algn="l" defTabSz="342900" rtl="0" eaLnBrk="1" latinLnBrk="0" hangingPunct="1">
        <a:defRPr sz="675" kern="1200">
          <a:solidFill>
            <a:schemeClr val="tx1"/>
          </a:solidFill>
          <a:latin typeface="+mn-lt"/>
          <a:ea typeface="+mn-ea"/>
          <a:cs typeface="+mn-cs"/>
        </a:defRPr>
      </a:lvl8pPr>
      <a:lvl9pPr marL="1371600" algn="l" defTabSz="342900" rtl="0" eaLnBrk="1" latinLnBrk="0" hangingPunct="1">
        <a:defRPr sz="6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7.png"/><Relationship Id="rId1"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9.png"/><Relationship Id="rId1"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0.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3.pn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tags" Target="../tags/tag45.xml"/><Relationship Id="rId1" Type="http://schemas.openxmlformats.org/officeDocument/2006/relationships/tags" Target="../tags/tag44.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3" Type="http://schemas.openxmlformats.org/officeDocument/2006/relationships/notesSlide" Target="../notesSlides/notesSlide1.xml"/><Relationship Id="rId32" Type="http://schemas.openxmlformats.org/officeDocument/2006/relationships/slideLayout" Target="../slideLayouts/slideLayout3.xml"/><Relationship Id="rId31" Type="http://schemas.openxmlformats.org/officeDocument/2006/relationships/tags" Target="../tags/tag31.xml"/><Relationship Id="rId30" Type="http://schemas.openxmlformats.org/officeDocument/2006/relationships/tags" Target="../tags/tag30.xml"/><Relationship Id="rId3" Type="http://schemas.openxmlformats.org/officeDocument/2006/relationships/tags" Target="../tags/tag3.xml"/><Relationship Id="rId29" Type="http://schemas.openxmlformats.org/officeDocument/2006/relationships/tags" Target="../tags/tag29.xml"/><Relationship Id="rId28" Type="http://schemas.openxmlformats.org/officeDocument/2006/relationships/tags" Target="../tags/tag28.xml"/><Relationship Id="rId27" Type="http://schemas.openxmlformats.org/officeDocument/2006/relationships/tags" Target="../tags/tag27.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image" Target="../media/image37.jpeg"/><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0.xml"/><Relationship Id="rId1" Type="http://schemas.openxmlformats.org/officeDocument/2006/relationships/tags" Target="../tags/tag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2.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51.xml"/><Relationship Id="rId2" Type="http://schemas.openxmlformats.org/officeDocument/2006/relationships/image" Target="../media/image44.png"/><Relationship Id="rId1" Type="http://schemas.openxmlformats.org/officeDocument/2006/relationships/image" Target="../media/image4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3.xml"/></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4.png"/></Relationships>
</file>

<file path=ppt/slides/_rels/slide32.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6" Type="http://schemas.openxmlformats.org/officeDocument/2006/relationships/slideLayout" Target="../slideLayouts/slideLayout3.xml"/><Relationship Id="rId45" Type="http://schemas.openxmlformats.org/officeDocument/2006/relationships/image" Target="../media/image45.png"/><Relationship Id="rId44" Type="http://schemas.openxmlformats.org/officeDocument/2006/relationships/tags" Target="../tags/tag97.xml"/><Relationship Id="rId43" Type="http://schemas.openxmlformats.org/officeDocument/2006/relationships/tags" Target="../tags/tag96.xml"/><Relationship Id="rId42" Type="http://schemas.openxmlformats.org/officeDocument/2006/relationships/tags" Target="../tags/tag95.xml"/><Relationship Id="rId41" Type="http://schemas.openxmlformats.org/officeDocument/2006/relationships/tags" Target="../tags/tag94.xml"/><Relationship Id="rId40" Type="http://schemas.openxmlformats.org/officeDocument/2006/relationships/tags" Target="../tags/tag93.xml"/><Relationship Id="rId4" Type="http://schemas.openxmlformats.org/officeDocument/2006/relationships/tags" Target="../tags/tag57.xml"/><Relationship Id="rId39" Type="http://schemas.openxmlformats.org/officeDocument/2006/relationships/tags" Target="../tags/tag92.xml"/><Relationship Id="rId38" Type="http://schemas.openxmlformats.org/officeDocument/2006/relationships/tags" Target="../tags/tag91.xml"/><Relationship Id="rId37" Type="http://schemas.openxmlformats.org/officeDocument/2006/relationships/tags" Target="../tags/tag90.xml"/><Relationship Id="rId36" Type="http://schemas.openxmlformats.org/officeDocument/2006/relationships/tags" Target="../tags/tag89.xml"/><Relationship Id="rId35" Type="http://schemas.openxmlformats.org/officeDocument/2006/relationships/tags" Target="../tags/tag88.xml"/><Relationship Id="rId34" Type="http://schemas.openxmlformats.org/officeDocument/2006/relationships/tags" Target="../tags/tag87.xml"/><Relationship Id="rId33" Type="http://schemas.openxmlformats.org/officeDocument/2006/relationships/tags" Target="../tags/tag86.xml"/><Relationship Id="rId32" Type="http://schemas.openxmlformats.org/officeDocument/2006/relationships/tags" Target="../tags/tag85.xml"/><Relationship Id="rId31" Type="http://schemas.openxmlformats.org/officeDocument/2006/relationships/tags" Target="../tags/tag84.xml"/><Relationship Id="rId30" Type="http://schemas.openxmlformats.org/officeDocument/2006/relationships/tags" Target="../tags/tag83.xml"/><Relationship Id="rId3" Type="http://schemas.openxmlformats.org/officeDocument/2006/relationships/tags" Target="../tags/tag56.xml"/><Relationship Id="rId29" Type="http://schemas.openxmlformats.org/officeDocument/2006/relationships/tags" Target="../tags/tag82.xml"/><Relationship Id="rId28" Type="http://schemas.openxmlformats.org/officeDocument/2006/relationships/tags" Target="../tags/tag81.xml"/><Relationship Id="rId27" Type="http://schemas.openxmlformats.org/officeDocument/2006/relationships/tags" Target="../tags/tag80.xml"/><Relationship Id="rId26" Type="http://schemas.openxmlformats.org/officeDocument/2006/relationships/tags" Target="../tags/tag79.xml"/><Relationship Id="rId25" Type="http://schemas.openxmlformats.org/officeDocument/2006/relationships/tags" Target="../tags/tag78.xml"/><Relationship Id="rId24" Type="http://schemas.openxmlformats.org/officeDocument/2006/relationships/tags" Target="../tags/tag77.xml"/><Relationship Id="rId23" Type="http://schemas.openxmlformats.org/officeDocument/2006/relationships/tags" Target="../tags/tag76.xml"/><Relationship Id="rId22" Type="http://schemas.openxmlformats.org/officeDocument/2006/relationships/tags" Target="../tags/tag75.xml"/><Relationship Id="rId21" Type="http://schemas.openxmlformats.org/officeDocument/2006/relationships/tags" Target="../tags/tag74.xml"/><Relationship Id="rId20" Type="http://schemas.openxmlformats.org/officeDocument/2006/relationships/tags" Target="../tags/tag73.xml"/><Relationship Id="rId2" Type="http://schemas.openxmlformats.org/officeDocument/2006/relationships/tags" Target="../tags/tag55.xml"/><Relationship Id="rId19" Type="http://schemas.openxmlformats.org/officeDocument/2006/relationships/tags" Target="../tags/tag72.xml"/><Relationship Id="rId18" Type="http://schemas.openxmlformats.org/officeDocument/2006/relationships/tags" Target="../tags/tag71.xml"/><Relationship Id="rId17" Type="http://schemas.openxmlformats.org/officeDocument/2006/relationships/tags" Target="../tags/tag70.xml"/><Relationship Id="rId16" Type="http://schemas.openxmlformats.org/officeDocument/2006/relationships/tags" Target="../tags/tag69.xml"/><Relationship Id="rId15" Type="http://schemas.openxmlformats.org/officeDocument/2006/relationships/tags" Target="../tags/tag68.xml"/><Relationship Id="rId14" Type="http://schemas.openxmlformats.org/officeDocument/2006/relationships/tags" Target="../tags/tag67.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tags" Target="../tags/tag54.xml"/></Relationships>
</file>

<file path=ppt/slides/_rels/slide3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38.png"/><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50.GIF"/><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38.png"/><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 Id="rId3" Type="http://schemas.openxmlformats.org/officeDocument/2006/relationships/image" Target="../media/image51.png"/><Relationship Id="rId2" Type="http://schemas.openxmlformats.org/officeDocument/2006/relationships/image" Target="../media/image38.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8" Type="http://schemas.openxmlformats.org/officeDocument/2006/relationships/slideLayout" Target="../slideLayouts/slideLayout3.xml"/><Relationship Id="rId17" Type="http://schemas.openxmlformats.org/officeDocument/2006/relationships/tags" Target="../tags/tag111.xml"/><Relationship Id="rId16" Type="http://schemas.openxmlformats.org/officeDocument/2006/relationships/image" Target="../media/image53.png"/><Relationship Id="rId15" Type="http://schemas.openxmlformats.org/officeDocument/2006/relationships/image" Target="../media/image52.png"/><Relationship Id="rId14" Type="http://schemas.openxmlformats.org/officeDocument/2006/relationships/tags" Target="../tags/tag110.xml"/><Relationship Id="rId13" Type="http://schemas.openxmlformats.org/officeDocument/2006/relationships/tags" Target="../tags/tag109.xml"/><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8" Type="http://schemas.openxmlformats.org/officeDocument/2006/relationships/slideLayout" Target="../slideLayouts/slideLayout3.xml"/><Relationship Id="rId17" Type="http://schemas.openxmlformats.org/officeDocument/2006/relationships/tags" Target="../tags/tag125.xml"/><Relationship Id="rId16" Type="http://schemas.openxmlformats.org/officeDocument/2006/relationships/image" Target="../media/image53.png"/><Relationship Id="rId15" Type="http://schemas.openxmlformats.org/officeDocument/2006/relationships/image" Target="../media/image52.png"/><Relationship Id="rId14" Type="http://schemas.openxmlformats.org/officeDocument/2006/relationships/tags" Target="../tags/tag124.xml"/><Relationship Id="rId13" Type="http://schemas.openxmlformats.org/officeDocument/2006/relationships/tags" Target="../tags/tag123.xml"/><Relationship Id="rId12" Type="http://schemas.openxmlformats.org/officeDocument/2006/relationships/tags" Target="../tags/tag122.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image" Target="../media/image5.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5.png"/></Relationships>
</file>

<file path=ppt/slides/_rels/slide4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3.xml"/><Relationship Id="rId4" Type="http://schemas.openxmlformats.org/officeDocument/2006/relationships/image" Target="../media/image56.png"/><Relationship Id="rId3" Type="http://schemas.openxmlformats.org/officeDocument/2006/relationships/image" Target="../media/image55.png"/><Relationship Id="rId2" Type="http://schemas.openxmlformats.org/officeDocument/2006/relationships/image" Target="../media/image54.emf"/><Relationship Id="rId1"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58.jpeg"/><Relationship Id="rId1" Type="http://schemas.openxmlformats.org/officeDocument/2006/relationships/image" Target="../media/image57.jpeg"/></Relationships>
</file>

<file path=ppt/slides/_rels/slide4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5.png"/></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image 101"/>
          <p:cNvPicPr>
            <a:picLocks noChangeAspect="1"/>
          </p:cNvPicPr>
          <p:nvPr/>
        </p:nvPicPr>
        <p:blipFill>
          <a:blip r:embed="rId1"/>
          <a:stretch>
            <a:fillRect/>
          </a:stretch>
        </p:blipFill>
        <p:spPr>
          <a:xfrm>
            <a:off x="0" y="-467142"/>
            <a:ext cx="9144061" cy="6178385"/>
          </a:xfrm>
          <a:prstGeom prst="rect">
            <a:avLst/>
          </a:prstGeom>
        </p:spPr>
      </p:pic>
      <p:pic>
        <p:nvPicPr>
          <p:cNvPr id="102" name="image 102"/>
          <p:cNvPicPr>
            <a:picLocks noChangeAspect="1"/>
          </p:cNvPicPr>
          <p:nvPr/>
        </p:nvPicPr>
        <p:blipFill>
          <a:blip r:embed="rId2"/>
          <a:stretch>
            <a:fillRect/>
          </a:stretch>
        </p:blipFill>
        <p:spPr>
          <a:xfrm>
            <a:off x="8437340" y="665563"/>
            <a:ext cx="376439" cy="660266"/>
          </a:xfrm>
          <a:prstGeom prst="rect">
            <a:avLst/>
          </a:prstGeom>
        </p:spPr>
      </p:pic>
      <p:pic>
        <p:nvPicPr>
          <p:cNvPr id="103" name="image 103"/>
          <p:cNvPicPr>
            <a:picLocks noChangeAspect="1"/>
          </p:cNvPicPr>
          <p:nvPr/>
        </p:nvPicPr>
        <p:blipFill>
          <a:blip r:embed="rId3"/>
          <a:stretch>
            <a:fillRect/>
          </a:stretch>
        </p:blipFill>
        <p:spPr>
          <a:xfrm>
            <a:off x="316659" y="4109106"/>
            <a:ext cx="376442" cy="660264"/>
          </a:xfrm>
          <a:prstGeom prst="rect">
            <a:avLst/>
          </a:prstGeom>
        </p:spPr>
      </p:pic>
      <p:pic>
        <p:nvPicPr>
          <p:cNvPr id="104" name="image 104"/>
          <p:cNvPicPr>
            <a:picLocks noChangeAspect="1"/>
          </p:cNvPicPr>
          <p:nvPr/>
        </p:nvPicPr>
        <p:blipFill>
          <a:blip r:embed="rId4"/>
          <a:stretch>
            <a:fillRect/>
          </a:stretch>
        </p:blipFill>
        <p:spPr>
          <a:xfrm>
            <a:off x="202351" y="175703"/>
            <a:ext cx="341361" cy="341362"/>
          </a:xfrm>
          <a:prstGeom prst="rect">
            <a:avLst/>
          </a:prstGeom>
        </p:spPr>
      </p:pic>
      <p:pic>
        <p:nvPicPr>
          <p:cNvPr id="105" name="image 105"/>
          <p:cNvPicPr>
            <a:picLocks noChangeAspect="1"/>
          </p:cNvPicPr>
          <p:nvPr/>
        </p:nvPicPr>
        <p:blipFill>
          <a:blip r:embed="rId5"/>
          <a:stretch>
            <a:fillRect/>
          </a:stretch>
        </p:blipFill>
        <p:spPr>
          <a:xfrm>
            <a:off x="8347083" y="4769679"/>
            <a:ext cx="797712" cy="797713"/>
          </a:xfrm>
          <a:prstGeom prst="rect">
            <a:avLst/>
          </a:prstGeom>
        </p:spPr>
      </p:pic>
      <p:grpSp>
        <p:nvGrpSpPr>
          <p:cNvPr id="109" name="组合 109"/>
          <p:cNvGrpSpPr/>
          <p:nvPr/>
        </p:nvGrpSpPr>
        <p:grpSpPr>
          <a:xfrm>
            <a:off x="530017" y="1345278"/>
            <a:ext cx="8094186" cy="2312832"/>
            <a:chOff x="1413273" y="3586457"/>
            <a:chExt cx="21582855" cy="6167080"/>
          </a:xfrm>
        </p:grpSpPr>
        <p:pic>
          <p:nvPicPr>
            <p:cNvPr id="1010" name="image 1010"/>
            <p:cNvPicPr>
              <a:picLocks noChangeAspect="1"/>
            </p:cNvPicPr>
            <p:nvPr/>
          </p:nvPicPr>
          <p:blipFill>
            <a:blip r:embed="rId6"/>
            <a:stretch>
              <a:fillRect/>
            </a:stretch>
          </p:blipFill>
          <p:spPr>
            <a:xfrm>
              <a:off x="1413273" y="4914961"/>
              <a:ext cx="21582855" cy="4838576"/>
            </a:xfrm>
            <a:prstGeom prst="rect">
              <a:avLst/>
            </a:prstGeom>
          </p:spPr>
        </p:pic>
        <p:sp>
          <p:nvSpPr>
            <p:cNvPr id="1011" name="Object 1011"/>
            <p:cNvSpPr txBox="1"/>
            <p:nvPr/>
          </p:nvSpPr>
          <p:spPr>
            <a:xfrm>
              <a:off x="1846766" y="6548097"/>
              <a:ext cx="20910973" cy="3152987"/>
            </a:xfrm>
            <a:prstGeom prst="rect">
              <a:avLst/>
            </a:prstGeom>
          </p:spPr>
          <p:txBody>
            <a:bodyPr vert="horz" rtlCol="0" anchor="t" anchorCtr="0">
              <a:noAutofit/>
            </a:bodyPr>
            <a:lstStyle/>
            <a:p>
              <a:pPr algn="l">
                <a:lnSpc>
                  <a:spcPct val="100000"/>
                </a:lnSpc>
              </a:pPr>
              <a:r>
                <a:rPr lang="zh-CN" sz="4400" b="1" i="0" smtClean="0">
                  <a:solidFill>
                    <a:schemeClr val="accent4"/>
                  </a:solidFill>
                  <a:latin typeface="OPPOSans-H" panose="00020600040101010101" charset="-122"/>
                  <a:ea typeface="OPPOSans-H" panose="00020600040101010101" charset="-122"/>
                </a:rPr>
                <a:t>第四单元 民族国家与国家关系</a:t>
              </a:r>
              <a:endParaRPr lang="zh-CN" sz="4400" b="1" i="0" smtClean="0">
                <a:solidFill>
                  <a:schemeClr val="accent4"/>
                </a:solidFill>
                <a:latin typeface="OPPOSans-H" panose="00020600040101010101" charset="-122"/>
                <a:ea typeface="OPPOSans-H" panose="00020600040101010101" charset="-122"/>
              </a:endParaRPr>
            </a:p>
          </p:txBody>
        </p:sp>
        <p:grpSp>
          <p:nvGrpSpPr>
            <p:cNvPr id="1014" name="组合 1014"/>
            <p:cNvGrpSpPr/>
            <p:nvPr/>
          </p:nvGrpSpPr>
          <p:grpSpPr>
            <a:xfrm>
              <a:off x="4014403" y="3586457"/>
              <a:ext cx="3769499" cy="2034711"/>
              <a:chOff x="4014403" y="3586457"/>
              <a:chExt cx="3769499" cy="2034711"/>
            </a:xfrm>
          </p:grpSpPr>
          <p:pic>
            <p:nvPicPr>
              <p:cNvPr id="1015" name="image 1015"/>
              <p:cNvPicPr>
                <a:picLocks noChangeAspect="1"/>
              </p:cNvPicPr>
              <p:nvPr/>
            </p:nvPicPr>
            <p:blipFill>
              <a:blip r:embed="rId7"/>
              <a:stretch>
                <a:fillRect/>
              </a:stretch>
            </p:blipFill>
            <p:spPr>
              <a:xfrm>
                <a:off x="4014403" y="3586457"/>
                <a:ext cx="3769499" cy="2034711"/>
              </a:xfrm>
              <a:prstGeom prst="rect">
                <a:avLst/>
              </a:prstGeom>
            </p:spPr>
          </p:pic>
          <p:sp>
            <p:nvSpPr>
              <p:cNvPr id="1016" name="Object 1016"/>
              <p:cNvSpPr txBox="1"/>
              <p:nvPr/>
            </p:nvSpPr>
            <p:spPr>
              <a:xfrm>
                <a:off x="4199627" y="3962463"/>
                <a:ext cx="3399053" cy="1130300"/>
              </a:xfrm>
              <a:prstGeom prst="rect">
                <a:avLst/>
              </a:prstGeom>
            </p:spPr>
            <p:txBody>
              <a:bodyPr vert="horz" rtlCol="0" anchor="t" anchorCtr="0">
                <a:noAutofit/>
              </a:bodyPr>
              <a:lstStyle/>
              <a:p>
                <a:pPr algn="ctr">
                  <a:lnSpc>
                    <a:spcPct val="100000"/>
                  </a:lnSpc>
                </a:pPr>
                <a:r>
                  <a:rPr lang="zh-CN" sz="2775" b="0" i="0" smtClean="0">
                    <a:solidFill>
                      <a:srgbClr val="464699"/>
                    </a:solidFill>
                    <a:latin typeface="OPPOSans-H" panose="00020600040101010101" charset="-122"/>
                    <a:ea typeface="OPPOSans-H" panose="00020600040101010101" charset="-122"/>
                  </a:rPr>
                  <a:t>2021</a:t>
                </a:r>
                <a:endParaRPr lang="zh-CN" sz="2775" b="0" i="0" smtClean="0">
                  <a:solidFill>
                    <a:srgbClr val="464699"/>
                  </a:solidFill>
                  <a:latin typeface="OPPOSans-H" panose="00020600040101010101" charset="-122"/>
                  <a:ea typeface="OPPOSans-H" panose="00020600040101010101" charset="-122"/>
                </a:endParaRPr>
              </a:p>
            </p:txBody>
          </p:sp>
        </p:grpSp>
        <p:pic>
          <p:nvPicPr>
            <p:cNvPr id="1018" name="image 1018"/>
            <p:cNvPicPr>
              <a:picLocks noChangeAspect="1"/>
            </p:cNvPicPr>
            <p:nvPr/>
          </p:nvPicPr>
          <p:blipFill>
            <a:blip r:embed="rId8"/>
            <a:stretch>
              <a:fillRect/>
            </a:stretch>
          </p:blipFill>
          <p:spPr>
            <a:xfrm>
              <a:off x="8579449" y="4054116"/>
              <a:ext cx="7225101" cy="1619967"/>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8673" name="文本框 2"/>
          <p:cNvSpPr txBox="1"/>
          <p:nvPr/>
        </p:nvSpPr>
        <p:spPr>
          <a:xfrm>
            <a:off x="54769" y="821849"/>
            <a:ext cx="2260997" cy="2030095"/>
          </a:xfrm>
          <a:prstGeom prst="rect">
            <a:avLst/>
          </a:prstGeom>
          <a:noFill/>
          <a:ln w="12700" cap="flat" cmpd="sng">
            <a:solidFill>
              <a:schemeClr val="accent1"/>
            </a:solidFill>
            <a:prstDash val="solid"/>
            <a:round/>
            <a:headEnd type="none" w="med" len="med"/>
            <a:tailEnd type="none" w="med" len="med"/>
          </a:ln>
        </p:spPr>
        <p:txBody>
          <a:bodyPr wrap="square" anchor="t" anchorCtr="0">
            <a:spAutoFit/>
          </a:bodyPr>
          <a:p>
            <a:r>
              <a:rPr lang="zh-CN" altLang="en-US" b="1">
                <a:latin typeface="楷体" panose="02010609060101010101" pitchFamily="49" charset="-122"/>
                <a:ea typeface="楷体" panose="02010609060101010101" pitchFamily="49" charset="-122"/>
                <a:sym typeface="Arial" panose="020B0604020202020204" pitchFamily="34" charset="0"/>
              </a:rPr>
              <a:t>《汉书·食货志》载:文帝时,匈奴数寇边,晃错上言:“以陛下之时,徙民实边,使远方无屯戍之事;塞下之民,父子相保,无系虏之患。</a:t>
            </a:r>
            <a:r>
              <a:rPr lang="en-US" altLang="zh-CN" b="1">
                <a:latin typeface="楷体" panose="02010609060101010101" pitchFamily="49" charset="-122"/>
                <a:ea typeface="楷体" panose="02010609060101010101" pitchFamily="49" charset="-122"/>
                <a:sym typeface="Arial" panose="020B0604020202020204" pitchFamily="34" charset="0"/>
              </a:rPr>
              <a:t>”</a:t>
            </a:r>
            <a:r>
              <a:rPr lang="en-US" altLang="zh-CN" b="1">
                <a:latin typeface="楷体" panose="02010609060101010101" pitchFamily="49" charset="-122"/>
                <a:ea typeface="楷体" panose="02010609060101010101" pitchFamily="49" charset="-122"/>
                <a:sym typeface="宋体" panose="02010600030101010101" pitchFamily="2" charset="-122"/>
              </a:rPr>
              <a:t> </a:t>
            </a:r>
            <a:endParaRPr lang="zh-CN" altLang="en-US" b="1">
              <a:latin typeface="楷体" panose="02010609060101010101" pitchFamily="49" charset="-122"/>
              <a:ea typeface="楷体" panose="02010609060101010101" pitchFamily="49" charset="-122"/>
            </a:endParaRPr>
          </a:p>
        </p:txBody>
      </p:sp>
      <p:sp>
        <p:nvSpPr>
          <p:cNvPr id="28674" name="文本框 4"/>
          <p:cNvSpPr txBox="1"/>
          <p:nvPr/>
        </p:nvSpPr>
        <p:spPr>
          <a:xfrm>
            <a:off x="57150" y="57468"/>
            <a:ext cx="8068866" cy="645160"/>
          </a:xfrm>
          <a:prstGeom prst="rect">
            <a:avLst/>
          </a:prstGeom>
          <a:noFill/>
          <a:ln w="9525">
            <a:noFill/>
          </a:ln>
        </p:spPr>
        <p:txBody>
          <a:bodyPr wrap="square" anchor="t" anchorCtr="0">
            <a:spAutoFit/>
          </a:bodyPr>
          <a:p>
            <a:r>
              <a:rPr lang="zh-CN" altLang="en-US" sz="3600" b="1">
                <a:solidFill>
                  <a:srgbClr val="FF0000"/>
                </a:solidFill>
                <a:latin typeface="华文中宋" panose="02010600040101010101" pitchFamily="2" charset="-122"/>
                <a:ea typeface="华文中宋" panose="02010600040101010101" pitchFamily="2" charset="-122"/>
                <a:sym typeface="宋体" panose="02010600030101010101" pitchFamily="2" charset="-122"/>
              </a:rPr>
              <a:t>探究：</a:t>
            </a:r>
            <a:r>
              <a:rPr lang="zh-CN" altLang="en-US" sz="2100" b="1">
                <a:latin typeface="华文中宋" panose="02010600040101010101" pitchFamily="2" charset="-122"/>
                <a:ea typeface="华文中宋" panose="02010600040101010101" pitchFamily="2" charset="-122"/>
                <a:sym typeface="宋体" panose="02010600030101010101" pitchFamily="2" charset="-122"/>
              </a:rPr>
              <a:t>根据史料并结合所学知识，分析</a:t>
            </a:r>
            <a:r>
              <a:rPr lang="zh-CN" altLang="en-US" sz="2100" b="1">
                <a:solidFill>
                  <a:schemeClr val="tx1"/>
                </a:solidFill>
                <a:latin typeface="华文中宋" panose="02010600040101010101" pitchFamily="2" charset="-122"/>
                <a:ea typeface="华文中宋" panose="02010600040101010101" pitchFamily="2" charset="-122"/>
                <a:sym typeface="宋体" panose="02010600030101010101" pitchFamily="2" charset="-122"/>
              </a:rPr>
              <a:t>屯田的影响？</a:t>
            </a:r>
            <a:endParaRPr lang="zh-CN" altLang="en-US" sz="2100" b="1">
              <a:solidFill>
                <a:schemeClr val="tx1"/>
              </a:solidFill>
              <a:latin typeface="华文中宋" panose="02010600040101010101" pitchFamily="2" charset="-122"/>
              <a:ea typeface="华文中宋" panose="02010600040101010101" pitchFamily="2" charset="-122"/>
              <a:sym typeface="宋体" panose="02010600030101010101" pitchFamily="2" charset="-122"/>
            </a:endParaRPr>
          </a:p>
        </p:txBody>
      </p:sp>
      <p:sp>
        <p:nvSpPr>
          <p:cNvPr id="19459" name="文本框 19458"/>
          <p:cNvSpPr txBox="1"/>
          <p:nvPr/>
        </p:nvSpPr>
        <p:spPr>
          <a:xfrm>
            <a:off x="54769" y="3049508"/>
            <a:ext cx="2260997" cy="1753235"/>
          </a:xfrm>
          <a:prstGeom prst="rect">
            <a:avLst/>
          </a:prstGeom>
          <a:solidFill>
            <a:srgbClr val="DEEBF7"/>
          </a:solidFill>
          <a:ln w="9525">
            <a:noFill/>
          </a:ln>
        </p:spPr>
        <p:txBody>
          <a:bodyPr wrap="square" anchor="t" anchorCtr="0">
            <a:spAutoFit/>
          </a:bodyPr>
          <a:p>
            <a:r>
              <a:rPr lang="en-US" altLang="zh-CN" b="1">
                <a:solidFill>
                  <a:schemeClr val="tx1"/>
                </a:solidFill>
                <a:latin typeface="华文中宋" panose="02010600040101010101" pitchFamily="2" charset="-122"/>
                <a:ea typeface="华文中宋" panose="02010600040101010101" pitchFamily="2" charset="-122"/>
                <a:sym typeface="Wingdings" panose="05000000000000000000" charset="0"/>
              </a:rPr>
              <a:t></a:t>
            </a:r>
            <a:r>
              <a:rPr lang="zh-CN" altLang="en-US" b="1">
                <a:solidFill>
                  <a:schemeClr val="tx1"/>
                </a:solidFill>
                <a:latin typeface="华文中宋" panose="02010600040101010101" pitchFamily="2" charset="-122"/>
                <a:ea typeface="华文中宋" panose="02010600040101010101" pitchFamily="2" charset="-122"/>
                <a:sym typeface="Wingdings" panose="05000000000000000000" charset="0"/>
              </a:rPr>
              <a:t>抵御匈奴的入侵。</a:t>
            </a:r>
            <a:endParaRPr lang="en-US" altLang="zh-CN" b="1">
              <a:solidFill>
                <a:schemeClr val="tx1"/>
              </a:solidFill>
              <a:latin typeface="华文中宋" panose="02010600040101010101" pitchFamily="2" charset="-122"/>
              <a:ea typeface="华文中宋" panose="02010600040101010101" pitchFamily="2" charset="-122"/>
              <a:sym typeface="Wingdings" panose="05000000000000000000" charset="0"/>
            </a:endParaRPr>
          </a:p>
          <a:p>
            <a:r>
              <a:rPr lang="zh-CN" altLang="en-US" b="1">
                <a:solidFill>
                  <a:schemeClr val="tx1"/>
                </a:solidFill>
                <a:latin typeface="华文中宋" panose="02010600040101010101" pitchFamily="2" charset="-122"/>
                <a:ea typeface="华文中宋" panose="02010600040101010101" pitchFamily="2" charset="-122"/>
                <a:sym typeface="Wingdings" panose="05000000000000000000" charset="0"/>
              </a:rPr>
              <a:t>降低了军费开支，在一定程度上减轻了人民负担。</a:t>
            </a:r>
            <a:endParaRPr lang="en-US" altLang="zh-CN" b="1">
              <a:solidFill>
                <a:schemeClr val="tx1"/>
              </a:solidFill>
              <a:latin typeface="华文中宋" panose="02010600040101010101" pitchFamily="2" charset="-122"/>
              <a:ea typeface="华文中宋" panose="02010600040101010101" pitchFamily="2" charset="-122"/>
              <a:sym typeface="Wingdings" panose="05000000000000000000" charset="0"/>
            </a:endParaRPr>
          </a:p>
          <a:p>
            <a:r>
              <a:rPr lang="zh-CN" altLang="en-US" b="1">
                <a:solidFill>
                  <a:schemeClr val="tx1"/>
                </a:solidFill>
                <a:latin typeface="华文中宋" panose="02010600040101010101" pitchFamily="2" charset="-122"/>
                <a:ea typeface="华文中宋" panose="02010600040101010101" pitchFamily="2" charset="-122"/>
                <a:sym typeface="Wingdings" panose="05000000000000000000" charset="0"/>
              </a:rPr>
              <a:t></a:t>
            </a:r>
            <a:r>
              <a:rPr lang="zh-CN" altLang="en-US" b="1">
                <a:latin typeface="华文中宋" panose="02010600040101010101" pitchFamily="2" charset="-122"/>
                <a:ea typeface="华文中宋" panose="02010600040101010101" pitchFamily="2" charset="-122"/>
                <a:sym typeface="Wingdings" panose="05000000000000000000" charset="0"/>
              </a:rPr>
              <a:t>有利于边疆的开发。</a:t>
            </a:r>
            <a:endParaRPr lang="en-US" altLang="zh-CN" b="1">
              <a:latin typeface="华文中宋" panose="02010600040101010101" pitchFamily="2" charset="-122"/>
              <a:ea typeface="华文中宋" panose="02010600040101010101" pitchFamily="2" charset="-122"/>
              <a:sym typeface="Wingdings" panose="05000000000000000000" charset="0"/>
            </a:endParaRPr>
          </a:p>
          <a:p>
            <a:r>
              <a:rPr lang="zh-CN" altLang="en-US" b="1">
                <a:latin typeface="华文中宋" panose="02010600040101010101" pitchFamily="2" charset="-122"/>
                <a:ea typeface="华文中宋" panose="02010600040101010101" pitchFamily="2" charset="-122"/>
                <a:sym typeface="Wingdings" panose="05000000000000000000" charset="0"/>
              </a:rPr>
              <a:t>推动了民族交流。</a:t>
            </a:r>
            <a:endParaRPr lang="zh-CN" altLang="en-US" b="1">
              <a:solidFill>
                <a:schemeClr val="tx1"/>
              </a:solidFill>
              <a:latin typeface="华文中宋" panose="02010600040101010101" pitchFamily="2" charset="-122"/>
              <a:ea typeface="华文中宋" panose="02010600040101010101" pitchFamily="2" charset="-122"/>
              <a:sym typeface="Wingdings" panose="05000000000000000000" charset="0"/>
            </a:endParaRPr>
          </a:p>
        </p:txBody>
      </p:sp>
      <p:pic>
        <p:nvPicPr>
          <p:cNvPr id="28676" name="图片 5"/>
          <p:cNvPicPr>
            <a:picLocks noChangeAspect="1"/>
          </p:cNvPicPr>
          <p:nvPr/>
        </p:nvPicPr>
        <p:blipFill>
          <a:blip r:embed="rId1"/>
          <a:stretch>
            <a:fillRect/>
          </a:stretch>
        </p:blipFill>
        <p:spPr>
          <a:xfrm>
            <a:off x="2371725" y="727790"/>
            <a:ext cx="6715125" cy="4358878"/>
          </a:xfrm>
          <a:prstGeom prst="rect">
            <a:avLst/>
          </a:prstGeom>
          <a:noFill/>
          <a:ln w="9525">
            <a:noFill/>
          </a:ln>
        </p:spPr>
      </p:pic>
      <p:sp>
        <p:nvSpPr>
          <p:cNvPr id="7" name="椭圆 6"/>
          <p:cNvSpPr/>
          <p:nvPr/>
        </p:nvSpPr>
        <p:spPr>
          <a:xfrm>
            <a:off x="6610350" y="2842340"/>
            <a:ext cx="260747" cy="196454"/>
          </a:xfrm>
          <a:prstGeom prst="ellipse">
            <a:avLst/>
          </a:prstGeom>
          <a:noFill/>
          <a:ln w="38100">
            <a:solidFill>
              <a:srgbClr val="CF0B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ea typeface="华文中宋" panose="02010600040101010101" pitchFamily="2" charset="-122"/>
            </a:endParaRPr>
          </a:p>
        </p:txBody>
      </p:sp>
      <p:sp>
        <p:nvSpPr>
          <p:cNvPr id="9" name="椭圆 8"/>
          <p:cNvSpPr/>
          <p:nvPr/>
        </p:nvSpPr>
        <p:spPr>
          <a:xfrm>
            <a:off x="6350794" y="2710180"/>
            <a:ext cx="259556" cy="196454"/>
          </a:xfrm>
          <a:prstGeom prst="ellipse">
            <a:avLst/>
          </a:prstGeom>
          <a:noFill/>
          <a:ln w="38100">
            <a:solidFill>
              <a:srgbClr val="CF0B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ea typeface="华文中宋" panose="02010600040101010101" pitchFamily="2" charset="-122"/>
            </a:endParaRPr>
          </a:p>
        </p:txBody>
      </p:sp>
      <p:sp>
        <p:nvSpPr>
          <p:cNvPr id="10" name="椭圆 9"/>
          <p:cNvSpPr/>
          <p:nvPr/>
        </p:nvSpPr>
        <p:spPr>
          <a:xfrm>
            <a:off x="5551885" y="2456577"/>
            <a:ext cx="260747" cy="197644"/>
          </a:xfrm>
          <a:prstGeom prst="ellipse">
            <a:avLst/>
          </a:prstGeom>
          <a:noFill/>
          <a:ln w="38100">
            <a:solidFill>
              <a:srgbClr val="CF0B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ea typeface="华文中宋" panose="02010600040101010101" pitchFamily="2" charset="-122"/>
            </a:endParaRPr>
          </a:p>
        </p:txBody>
      </p:sp>
      <p:sp>
        <p:nvSpPr>
          <p:cNvPr id="11" name="椭圆 10"/>
          <p:cNvSpPr/>
          <p:nvPr/>
        </p:nvSpPr>
        <p:spPr>
          <a:xfrm>
            <a:off x="7367588" y="2753043"/>
            <a:ext cx="278606" cy="248841"/>
          </a:xfrm>
          <a:prstGeom prst="ellipse">
            <a:avLst/>
          </a:prstGeom>
          <a:noFill/>
          <a:ln w="38100">
            <a:solidFill>
              <a:srgbClr val="CF0B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ea typeface="华文中宋" panose="02010600040101010101" pitchFamily="2" charset="-122"/>
            </a:endParaRPr>
          </a:p>
        </p:txBody>
      </p:sp>
      <p:sp>
        <p:nvSpPr>
          <p:cNvPr id="28681" name="文本框 11"/>
          <p:cNvSpPr txBox="1"/>
          <p:nvPr/>
        </p:nvSpPr>
        <p:spPr>
          <a:xfrm>
            <a:off x="5404247" y="2842340"/>
            <a:ext cx="390525" cy="434340"/>
          </a:xfrm>
          <a:prstGeom prst="rect">
            <a:avLst/>
          </a:prstGeom>
          <a:gradFill rotWithShape="1">
            <a:gsLst>
              <a:gs pos="0">
                <a:srgbClr val="E30000"/>
              </a:gs>
              <a:gs pos="100000">
                <a:srgbClr val="760303"/>
              </a:gs>
            </a:gsLst>
            <a:lin ang="5400000"/>
            <a:tileRect/>
          </a:gradFill>
          <a:ln w="9525">
            <a:noFill/>
          </a:ln>
        </p:spPr>
        <p:txBody>
          <a:bodyPr vert="eaVert" wrap="none" anchor="t" anchorCtr="0">
            <a:spAutoFit/>
          </a:bodyPr>
          <a:p>
            <a:r>
              <a:rPr lang="zh-CN" altLang="en-US" sz="1350">
                <a:latin typeface="Calibri" panose="020F0502020204030204" charset="0"/>
                <a:ea typeface="华文中宋" panose="02010600040101010101" pitchFamily="2" charset="-122"/>
              </a:rPr>
              <a:t>敦煌</a:t>
            </a:r>
            <a:endParaRPr lang="zh-CN" altLang="en-US" sz="1350">
              <a:latin typeface="Calibri" panose="020F0502020204030204" charset="0"/>
              <a:ea typeface="华文中宋" panose="02010600040101010101" pitchFamily="2" charset="-122"/>
            </a:endParaRPr>
          </a:p>
        </p:txBody>
      </p:sp>
      <p:sp>
        <p:nvSpPr>
          <p:cNvPr id="28682" name="文本框 13"/>
          <p:cNvSpPr txBox="1"/>
          <p:nvPr/>
        </p:nvSpPr>
        <p:spPr>
          <a:xfrm>
            <a:off x="5866924" y="2959021"/>
            <a:ext cx="598170" cy="410765"/>
          </a:xfrm>
          <a:prstGeom prst="rect">
            <a:avLst/>
          </a:prstGeom>
          <a:gradFill rotWithShape="1">
            <a:gsLst>
              <a:gs pos="0">
                <a:srgbClr val="E30000"/>
              </a:gs>
              <a:gs pos="100000">
                <a:srgbClr val="760303"/>
              </a:gs>
            </a:gsLst>
            <a:lin ang="5400000"/>
            <a:tileRect/>
          </a:gradFill>
          <a:ln w="9525">
            <a:noFill/>
          </a:ln>
        </p:spPr>
        <p:txBody>
          <a:bodyPr vert="eaVert" wrap="square" anchor="t" anchorCtr="0">
            <a:spAutoFit/>
          </a:bodyPr>
          <a:p>
            <a:r>
              <a:rPr lang="zh-CN" altLang="en-US" sz="1350">
                <a:latin typeface="Calibri" panose="020F0502020204030204" charset="0"/>
                <a:ea typeface="华文中宋" panose="02010600040101010101" pitchFamily="2" charset="-122"/>
              </a:rPr>
              <a:t>酒泉</a:t>
            </a:r>
            <a:endParaRPr lang="zh-CN" altLang="en-US" sz="1350">
              <a:latin typeface="Calibri" panose="020F0502020204030204" charset="0"/>
              <a:ea typeface="华文中宋" panose="02010600040101010101" pitchFamily="2" charset="-122"/>
            </a:endParaRPr>
          </a:p>
        </p:txBody>
      </p:sp>
      <p:sp>
        <p:nvSpPr>
          <p:cNvPr id="28683" name="文本框 14"/>
          <p:cNvSpPr txBox="1"/>
          <p:nvPr/>
        </p:nvSpPr>
        <p:spPr>
          <a:xfrm>
            <a:off x="6536531" y="3105468"/>
            <a:ext cx="390525" cy="434340"/>
          </a:xfrm>
          <a:prstGeom prst="rect">
            <a:avLst/>
          </a:prstGeom>
          <a:gradFill rotWithShape="1">
            <a:gsLst>
              <a:gs pos="0">
                <a:srgbClr val="E30000"/>
              </a:gs>
              <a:gs pos="100000">
                <a:srgbClr val="760303"/>
              </a:gs>
            </a:gsLst>
            <a:lin ang="5400000"/>
            <a:tileRect/>
          </a:gradFill>
          <a:ln w="9525">
            <a:noFill/>
          </a:ln>
        </p:spPr>
        <p:txBody>
          <a:bodyPr vert="eaVert" wrap="none" anchor="t" anchorCtr="0">
            <a:spAutoFit/>
          </a:bodyPr>
          <a:p>
            <a:r>
              <a:rPr lang="zh-CN" altLang="en-US" sz="1350">
                <a:latin typeface="Calibri" panose="020F0502020204030204" charset="0"/>
                <a:ea typeface="华文中宋" panose="02010600040101010101" pitchFamily="2" charset="-122"/>
              </a:rPr>
              <a:t>张掖</a:t>
            </a:r>
            <a:endParaRPr lang="zh-CN" altLang="en-US" sz="1350">
              <a:latin typeface="Calibri" panose="020F0502020204030204" charset="0"/>
              <a:ea typeface="华文中宋" panose="02010600040101010101" pitchFamily="2" charset="-122"/>
            </a:endParaRPr>
          </a:p>
        </p:txBody>
      </p:sp>
      <p:sp>
        <p:nvSpPr>
          <p:cNvPr id="28684" name="文本框 15"/>
          <p:cNvSpPr txBox="1"/>
          <p:nvPr/>
        </p:nvSpPr>
        <p:spPr>
          <a:xfrm>
            <a:off x="7322344" y="3107849"/>
            <a:ext cx="390525" cy="531019"/>
          </a:xfrm>
          <a:prstGeom prst="rect">
            <a:avLst/>
          </a:prstGeom>
          <a:gradFill rotWithShape="1">
            <a:gsLst>
              <a:gs pos="0">
                <a:srgbClr val="E30000"/>
              </a:gs>
              <a:gs pos="100000">
                <a:srgbClr val="760303"/>
              </a:gs>
            </a:gsLst>
            <a:lin ang="5400000"/>
            <a:tileRect/>
          </a:gradFill>
          <a:ln w="9525">
            <a:noFill/>
          </a:ln>
        </p:spPr>
        <p:txBody>
          <a:bodyPr vert="eaVert" wrap="square" anchor="t" anchorCtr="0">
            <a:spAutoFit/>
          </a:bodyPr>
          <a:p>
            <a:r>
              <a:rPr lang="zh-CN" altLang="en-US" sz="1350">
                <a:latin typeface="Calibri" panose="020F0502020204030204" charset="0"/>
                <a:ea typeface="华文中宋" panose="02010600040101010101" pitchFamily="2" charset="-122"/>
              </a:rPr>
              <a:t>武威</a:t>
            </a:r>
            <a:endParaRPr lang="zh-CN" altLang="en-US" sz="1350">
              <a:latin typeface="Calibri" panose="020F0502020204030204" charset="0"/>
              <a:ea typeface="华文中宋" panose="02010600040101010101" pitchFamily="2" charset="-122"/>
            </a:endParaRPr>
          </a:p>
        </p:txBody>
      </p:sp>
      <p:cxnSp>
        <p:nvCxnSpPr>
          <p:cNvPr id="17" name="直接连接符 16"/>
          <p:cNvCxnSpPr/>
          <p:nvPr/>
        </p:nvCxnSpPr>
        <p:spPr>
          <a:xfrm>
            <a:off x="2887266" y="2401809"/>
            <a:ext cx="1949054" cy="307181"/>
          </a:xfrm>
          <a:prstGeom prst="line">
            <a:avLst/>
          </a:prstGeom>
          <a:ln w="53975"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000" fill="hold">
                                          <p:stCondLst>
                                            <p:cond delay="0"/>
                                          </p:stCondLst>
                                        </p:cTn>
                                        <p:tgtEl>
                                          <p:spTgt spid="19459"/>
                                        </p:tgtEl>
                                        <p:attrNameLst>
                                          <p:attrName>style.visibility</p:attrName>
                                        </p:attrNameLst>
                                      </p:cBhvr>
                                      <p:to>
                                        <p:strVal val="visible"/>
                                      </p:to>
                                    </p:set>
                                    <p:anim calcmode="lin" valueType="num">
                                      <p:cBhvr>
                                        <p:cTn id="7" dur="1000" fill="hold"/>
                                        <p:tgtEl>
                                          <p:spTgt spid="19459"/>
                                        </p:tgtEl>
                                        <p:attrNameLst>
                                          <p:attrName>ppt_x</p:attrName>
                                        </p:attrNameLst>
                                      </p:cBhvr>
                                      <p:tavLst>
                                        <p:tav tm="0">
                                          <p:val>
                                            <p:strVal val="#ppt_x"/>
                                          </p:val>
                                        </p:tav>
                                        <p:tav tm="100000">
                                          <p:val>
                                            <p:strVal val="#ppt_x"/>
                                          </p:val>
                                        </p:tav>
                                      </p:tavLst>
                                    </p:anim>
                                    <p:anim calcmode="lin" valueType="num">
                                      <p:cBhvr>
                                        <p:cTn id="8" dur="1000" fill="hold"/>
                                        <p:tgtEl>
                                          <p:spTgt spid="194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2769" name="文本框 1"/>
          <p:cNvSpPr/>
          <p:nvPr/>
        </p:nvSpPr>
        <p:spPr>
          <a:xfrm>
            <a:off x="118110" y="141605"/>
            <a:ext cx="1000125" cy="521970"/>
          </a:xfrm>
          <a:prstGeom prst="rect">
            <a:avLst/>
          </a:prstGeom>
          <a:noFill/>
          <a:ln w="9525">
            <a:noFill/>
          </a:ln>
        </p:spPr>
        <p:txBody>
          <a:bodyPr wrap="none" anchor="t" anchorCtr="0">
            <a:spAutoFit/>
          </a:bodyPr>
          <a:p>
            <a:pPr>
              <a:buClrTx/>
              <a:buSzTx/>
              <a:buFontTx/>
            </a:pPr>
            <a:r>
              <a:rPr lang="en-US" altLang="zh-CN" sz="2800" b="1">
                <a:solidFill>
                  <a:schemeClr val="tx1"/>
                </a:solidFill>
                <a:latin typeface="微软雅黑" panose="020B0503020204020204" charset="-122"/>
                <a:ea typeface="微软雅黑" panose="020B0503020204020204" charset="-122"/>
                <a:sym typeface="Arial" panose="020B0604020202020204" pitchFamily="34" charset="0"/>
              </a:rPr>
              <a:t> 唐朝</a:t>
            </a:r>
            <a:endParaRPr lang="en-US" altLang="zh-CN" sz="2800" b="1">
              <a:solidFill>
                <a:schemeClr val="tx1"/>
              </a:solidFill>
              <a:latin typeface="微软雅黑" panose="020B0503020204020204" charset="-122"/>
              <a:ea typeface="微软雅黑" panose="020B0503020204020204" charset="-122"/>
              <a:sym typeface="Arial" panose="020B0604020202020204" pitchFamily="34" charset="0"/>
            </a:endParaRPr>
          </a:p>
        </p:txBody>
      </p:sp>
      <p:pic>
        <p:nvPicPr>
          <p:cNvPr id="32770" name="图片 3"/>
          <p:cNvPicPr>
            <a:picLocks noChangeAspect="1"/>
          </p:cNvPicPr>
          <p:nvPr/>
        </p:nvPicPr>
        <p:blipFill>
          <a:blip r:embed="rId1"/>
          <a:stretch>
            <a:fillRect/>
          </a:stretch>
        </p:blipFill>
        <p:spPr>
          <a:xfrm>
            <a:off x="964486" y="572294"/>
            <a:ext cx="4649390" cy="3348038"/>
          </a:xfrm>
          <a:prstGeom prst="rect">
            <a:avLst/>
          </a:prstGeom>
          <a:noFill/>
          <a:ln w="9525">
            <a:noFill/>
          </a:ln>
        </p:spPr>
      </p:pic>
      <p:sp>
        <p:nvSpPr>
          <p:cNvPr id="22532" name="椭圆 16"/>
          <p:cNvSpPr/>
          <p:nvPr/>
        </p:nvSpPr>
        <p:spPr>
          <a:xfrm rot="-5580000">
            <a:off x="2355056" y="1735059"/>
            <a:ext cx="301229" cy="519113"/>
          </a:xfrm>
          <a:prstGeom prst="ellipse">
            <a:avLst/>
          </a:prstGeom>
          <a:noFill/>
          <a:ln w="38100" cap="flat" cmpd="sng">
            <a:solidFill>
              <a:srgbClr val="FF0000"/>
            </a:solidFill>
            <a:prstDash val="solid"/>
            <a:round/>
            <a:headEnd type="none" w="med" len="med"/>
            <a:tailEnd type="none" w="med" len="med"/>
          </a:ln>
        </p:spPr>
        <p:txBody>
          <a:bodyPr vert="eaVert" anchor="ctr" anchorCtr="0"/>
          <a:p>
            <a:pPr algn="ctr">
              <a:buClrTx/>
              <a:buFontTx/>
            </a:pPr>
            <a:endParaRPr lang="zh-CN" altLang="en-US" sz="750">
              <a:solidFill>
                <a:srgbClr val="3333FF"/>
              </a:solidFill>
              <a:latin typeface="Calibri" panose="020F0502020204030204" charset="0"/>
              <a:ea typeface="宋体" panose="02010600030101010101" pitchFamily="2" charset="-122"/>
              <a:sym typeface="Wingdings" panose="05000000000000000000" charset="0"/>
            </a:endParaRPr>
          </a:p>
        </p:txBody>
      </p:sp>
      <p:sp>
        <p:nvSpPr>
          <p:cNvPr id="22533" name="椭圆 10"/>
          <p:cNvSpPr/>
          <p:nvPr/>
        </p:nvSpPr>
        <p:spPr>
          <a:xfrm rot="-5580000">
            <a:off x="3015854" y="1589802"/>
            <a:ext cx="417909" cy="575072"/>
          </a:xfrm>
          <a:prstGeom prst="ellipse">
            <a:avLst/>
          </a:prstGeom>
          <a:noFill/>
          <a:ln w="38100" cap="flat" cmpd="sng">
            <a:solidFill>
              <a:srgbClr val="FF0000"/>
            </a:solidFill>
            <a:prstDash val="solid"/>
            <a:round/>
            <a:headEnd type="none" w="med" len="med"/>
            <a:tailEnd type="none" w="med" len="med"/>
          </a:ln>
        </p:spPr>
        <p:txBody>
          <a:bodyPr vert="eaVert" anchor="ctr" anchorCtr="0"/>
          <a:p>
            <a:pPr algn="ctr">
              <a:buClrTx/>
              <a:buFontTx/>
            </a:pPr>
            <a:endParaRPr lang="zh-CN" altLang="en-US" sz="750">
              <a:solidFill>
                <a:srgbClr val="3333FF"/>
              </a:solidFill>
              <a:latin typeface="Calibri" panose="020F0502020204030204" charset="0"/>
              <a:ea typeface="宋体" panose="02010600030101010101" pitchFamily="2" charset="-122"/>
              <a:sym typeface="Wingdings" panose="05000000000000000000" charset="0"/>
            </a:endParaRPr>
          </a:p>
        </p:txBody>
      </p:sp>
      <p:sp>
        <p:nvSpPr>
          <p:cNvPr id="22534" name="椭圆 9"/>
          <p:cNvSpPr/>
          <p:nvPr/>
        </p:nvSpPr>
        <p:spPr>
          <a:xfrm rot="-5580000">
            <a:off x="3505200" y="1157605"/>
            <a:ext cx="300038" cy="654844"/>
          </a:xfrm>
          <a:prstGeom prst="ellipse">
            <a:avLst/>
          </a:prstGeom>
          <a:noFill/>
          <a:ln w="38100" cap="flat" cmpd="sng">
            <a:solidFill>
              <a:srgbClr val="FF0000"/>
            </a:solidFill>
            <a:prstDash val="solid"/>
            <a:round/>
            <a:headEnd type="none" w="med" len="med"/>
            <a:tailEnd type="none" w="med" len="med"/>
          </a:ln>
        </p:spPr>
        <p:txBody>
          <a:bodyPr vert="eaVert" anchor="ctr" anchorCtr="0"/>
          <a:p>
            <a:pPr algn="ctr">
              <a:buClrTx/>
              <a:buFontTx/>
            </a:pPr>
            <a:endParaRPr lang="zh-CN" altLang="en-US" sz="750">
              <a:solidFill>
                <a:srgbClr val="3333FF"/>
              </a:solidFill>
              <a:latin typeface="Calibri" panose="020F0502020204030204" charset="0"/>
              <a:ea typeface="宋体" panose="02010600030101010101" pitchFamily="2" charset="-122"/>
              <a:sym typeface="Wingdings" panose="05000000000000000000" charset="0"/>
            </a:endParaRPr>
          </a:p>
        </p:txBody>
      </p:sp>
      <p:sp>
        <p:nvSpPr>
          <p:cNvPr id="22535" name="椭圆 22"/>
          <p:cNvSpPr/>
          <p:nvPr/>
        </p:nvSpPr>
        <p:spPr>
          <a:xfrm rot="-5580000">
            <a:off x="4125516" y="1613615"/>
            <a:ext cx="188119" cy="654844"/>
          </a:xfrm>
          <a:prstGeom prst="ellipse">
            <a:avLst/>
          </a:prstGeom>
          <a:noFill/>
          <a:ln w="38100" cap="flat" cmpd="sng">
            <a:solidFill>
              <a:srgbClr val="FF0000"/>
            </a:solidFill>
            <a:prstDash val="solid"/>
            <a:round/>
            <a:headEnd type="none" w="med" len="med"/>
            <a:tailEnd type="none" w="med" len="med"/>
          </a:ln>
        </p:spPr>
        <p:txBody>
          <a:bodyPr vert="eaVert" anchor="ctr" anchorCtr="0"/>
          <a:p>
            <a:pPr algn="ctr">
              <a:buClrTx/>
              <a:buFontTx/>
            </a:pPr>
            <a:endParaRPr lang="zh-CN" altLang="en-US" sz="750">
              <a:solidFill>
                <a:srgbClr val="3333FF"/>
              </a:solidFill>
              <a:latin typeface="Calibri" panose="020F0502020204030204" charset="0"/>
              <a:ea typeface="宋体" panose="02010600030101010101" pitchFamily="2" charset="-122"/>
              <a:sym typeface="Wingdings" panose="05000000000000000000" charset="0"/>
            </a:endParaRPr>
          </a:p>
        </p:txBody>
      </p:sp>
      <p:sp>
        <p:nvSpPr>
          <p:cNvPr id="22536" name="椭圆 11"/>
          <p:cNvSpPr/>
          <p:nvPr/>
        </p:nvSpPr>
        <p:spPr>
          <a:xfrm rot="-5580000">
            <a:off x="5068491" y="1565990"/>
            <a:ext cx="240506" cy="692944"/>
          </a:xfrm>
          <a:prstGeom prst="ellipse">
            <a:avLst/>
          </a:prstGeom>
          <a:noFill/>
          <a:ln w="38100" cap="flat" cmpd="sng">
            <a:solidFill>
              <a:srgbClr val="FF0000"/>
            </a:solidFill>
            <a:prstDash val="solid"/>
            <a:round/>
            <a:headEnd type="none" w="med" len="med"/>
            <a:tailEnd type="none" w="med" len="med"/>
          </a:ln>
        </p:spPr>
        <p:txBody>
          <a:bodyPr vert="eaVert" anchor="ctr" anchorCtr="0"/>
          <a:p>
            <a:pPr algn="ctr">
              <a:buClrTx/>
              <a:buFontTx/>
            </a:pPr>
            <a:endParaRPr lang="zh-CN" altLang="en-US" sz="750">
              <a:solidFill>
                <a:srgbClr val="3333FF"/>
              </a:solidFill>
              <a:latin typeface="Calibri" panose="020F0502020204030204" charset="0"/>
              <a:ea typeface="宋体" panose="02010600030101010101" pitchFamily="2" charset="-122"/>
              <a:sym typeface="Wingdings" panose="05000000000000000000" charset="0"/>
            </a:endParaRPr>
          </a:p>
        </p:txBody>
      </p:sp>
      <p:sp>
        <p:nvSpPr>
          <p:cNvPr id="22537" name="椭圆 17"/>
          <p:cNvSpPr/>
          <p:nvPr/>
        </p:nvSpPr>
        <p:spPr>
          <a:xfrm rot="-5580000">
            <a:off x="3769519" y="1221899"/>
            <a:ext cx="278606" cy="777479"/>
          </a:xfrm>
          <a:prstGeom prst="ellipse">
            <a:avLst/>
          </a:prstGeom>
          <a:noFill/>
          <a:ln w="38100" cap="flat" cmpd="sng">
            <a:solidFill>
              <a:srgbClr val="843C0B"/>
            </a:solidFill>
            <a:prstDash val="solid"/>
            <a:round/>
            <a:headEnd type="none" w="med" len="med"/>
            <a:tailEnd type="none" w="med" len="med"/>
          </a:ln>
        </p:spPr>
        <p:txBody>
          <a:bodyPr vert="eaVert" anchor="ctr" anchorCtr="0"/>
          <a:p>
            <a:pPr algn="ctr">
              <a:buClrTx/>
              <a:buFontTx/>
            </a:pPr>
            <a:endParaRPr lang="zh-CN" altLang="en-US" sz="750">
              <a:solidFill>
                <a:srgbClr val="3333FF"/>
              </a:solidFill>
              <a:latin typeface="Calibri" panose="020F0502020204030204" charset="0"/>
              <a:ea typeface="宋体" panose="02010600030101010101" pitchFamily="2" charset="-122"/>
              <a:sym typeface="Wingdings" panose="05000000000000000000" charset="0"/>
            </a:endParaRPr>
          </a:p>
        </p:txBody>
      </p:sp>
      <p:sp>
        <p:nvSpPr>
          <p:cNvPr id="22538" name="椭圆 20"/>
          <p:cNvSpPr/>
          <p:nvPr/>
        </p:nvSpPr>
        <p:spPr>
          <a:xfrm rot="-5580000">
            <a:off x="4747022" y="1146890"/>
            <a:ext cx="195263" cy="576263"/>
          </a:xfrm>
          <a:prstGeom prst="ellipse">
            <a:avLst/>
          </a:prstGeom>
          <a:noFill/>
          <a:ln w="38100" cap="flat" cmpd="sng">
            <a:solidFill>
              <a:srgbClr val="843C0B"/>
            </a:solidFill>
            <a:prstDash val="solid"/>
            <a:round/>
            <a:headEnd type="none" w="med" len="med"/>
            <a:tailEnd type="none" w="med" len="med"/>
          </a:ln>
        </p:spPr>
        <p:txBody>
          <a:bodyPr vert="eaVert" anchor="ctr" anchorCtr="0"/>
          <a:p>
            <a:pPr algn="ctr">
              <a:buClrTx/>
              <a:buFontTx/>
            </a:pPr>
            <a:endParaRPr lang="zh-CN" altLang="en-US" sz="750">
              <a:solidFill>
                <a:srgbClr val="3333FF"/>
              </a:solidFill>
              <a:latin typeface="Calibri" panose="020F0502020204030204" charset="0"/>
              <a:ea typeface="宋体" panose="02010600030101010101" pitchFamily="2" charset="-122"/>
              <a:sym typeface="Wingdings" panose="05000000000000000000" charset="0"/>
            </a:endParaRPr>
          </a:p>
        </p:txBody>
      </p:sp>
      <p:sp>
        <p:nvSpPr>
          <p:cNvPr id="22539" name="椭圆 21"/>
          <p:cNvSpPr/>
          <p:nvPr/>
        </p:nvSpPr>
        <p:spPr>
          <a:xfrm rot="-5580000">
            <a:off x="5436394" y="898049"/>
            <a:ext cx="197644" cy="576263"/>
          </a:xfrm>
          <a:prstGeom prst="ellipse">
            <a:avLst/>
          </a:prstGeom>
          <a:noFill/>
          <a:ln w="38100" cap="flat" cmpd="sng">
            <a:solidFill>
              <a:srgbClr val="843C0B"/>
            </a:solidFill>
            <a:prstDash val="solid"/>
            <a:round/>
            <a:headEnd type="none" w="med" len="med"/>
            <a:tailEnd type="none" w="med" len="med"/>
          </a:ln>
        </p:spPr>
        <p:txBody>
          <a:bodyPr vert="eaVert" anchor="ctr" anchorCtr="0"/>
          <a:p>
            <a:pPr algn="ctr">
              <a:buClrTx/>
              <a:buFontTx/>
            </a:pPr>
            <a:endParaRPr lang="zh-CN" altLang="en-US" sz="750">
              <a:solidFill>
                <a:srgbClr val="3333FF"/>
              </a:solidFill>
              <a:latin typeface="Calibri" panose="020F0502020204030204" charset="0"/>
              <a:ea typeface="宋体" panose="02010600030101010101" pitchFamily="2" charset="-122"/>
              <a:sym typeface="Wingdings" panose="05000000000000000000" charset="0"/>
            </a:endParaRPr>
          </a:p>
        </p:txBody>
      </p:sp>
      <p:sp>
        <p:nvSpPr>
          <p:cNvPr id="22540" name="文本框 5"/>
          <p:cNvSpPr/>
          <p:nvPr/>
        </p:nvSpPr>
        <p:spPr>
          <a:xfrm>
            <a:off x="5825570" y="474266"/>
            <a:ext cx="2986088" cy="3538220"/>
          </a:xfrm>
          <a:prstGeom prst="rect">
            <a:avLst/>
          </a:prstGeom>
          <a:noFill/>
          <a:ln w="9525">
            <a:noFill/>
          </a:ln>
        </p:spPr>
        <p:txBody>
          <a:bodyPr anchor="t" anchorCtr="0">
            <a:spAutoFit/>
          </a:bodyPr>
          <a:p>
            <a:pPr>
              <a:buClrTx/>
              <a:buFontTx/>
            </a:pPr>
            <a:r>
              <a:rPr lang="zh-CN" altLang="en-US" sz="2100">
                <a:solidFill>
                  <a:schemeClr val="tx1"/>
                </a:solidFill>
                <a:latin typeface="微软雅黑" panose="020B0503020204020204" charset="-122"/>
                <a:ea typeface="微软雅黑" panose="020B0503020204020204" charset="-122"/>
                <a:sym typeface="Wingdings" panose="05000000000000000000" charset="0"/>
              </a:rPr>
              <a:t>民族：</a:t>
            </a:r>
            <a:endParaRPr lang="zh-CN" altLang="en-US" sz="2100">
              <a:solidFill>
                <a:schemeClr val="tx1"/>
              </a:solidFill>
              <a:latin typeface="微软雅黑" panose="020B0503020204020204" charset="-122"/>
              <a:ea typeface="微软雅黑" panose="020B0503020204020204" charset="-122"/>
              <a:sym typeface="Wingdings" panose="05000000000000000000" charset="0"/>
            </a:endParaRPr>
          </a:p>
          <a:p>
            <a:pPr>
              <a:buClrTx/>
              <a:buFontTx/>
            </a:pPr>
            <a:r>
              <a:rPr lang="zh-CN" altLang="en-US" sz="2100">
                <a:solidFill>
                  <a:schemeClr val="tx1"/>
                </a:solidFill>
                <a:latin typeface="微软雅黑" panose="020B0503020204020204" charset="-122"/>
                <a:ea typeface="微软雅黑" panose="020B0503020204020204" charset="-122"/>
                <a:sym typeface="Wingdings" panose="05000000000000000000" charset="0"/>
              </a:rPr>
              <a:t>突厥、回纥、吐蕃、南诏、渤海</a:t>
            </a:r>
            <a:endParaRPr lang="zh-CN" altLang="en-US" sz="2100">
              <a:solidFill>
                <a:schemeClr val="tx1"/>
              </a:solidFill>
              <a:latin typeface="微软雅黑" panose="020B0503020204020204" charset="-122"/>
              <a:ea typeface="微软雅黑" panose="020B0503020204020204" charset="-122"/>
              <a:sym typeface="Wingdings" panose="05000000000000000000" charset="0"/>
            </a:endParaRPr>
          </a:p>
          <a:p>
            <a:pPr>
              <a:buClrTx/>
              <a:buFontTx/>
            </a:pPr>
            <a:r>
              <a:rPr lang="zh-CN" altLang="en-US" sz="2100">
                <a:solidFill>
                  <a:schemeClr val="tx1"/>
                </a:solidFill>
                <a:latin typeface="微软雅黑" panose="020B0503020204020204" charset="-122"/>
                <a:ea typeface="微软雅黑" panose="020B0503020204020204" charset="-122"/>
                <a:sym typeface="Wingdings" panose="05000000000000000000" charset="0"/>
              </a:rPr>
              <a:t>政策：</a:t>
            </a:r>
            <a:endParaRPr lang="zh-CN" altLang="en-US" sz="2100">
              <a:solidFill>
                <a:schemeClr val="tx1"/>
              </a:solidFill>
              <a:latin typeface="微软雅黑" panose="020B0503020204020204" charset="-122"/>
              <a:ea typeface="微软雅黑" panose="020B0503020204020204" charset="-122"/>
              <a:sym typeface="Wingdings" panose="05000000000000000000" charset="0"/>
            </a:endParaRPr>
          </a:p>
          <a:p>
            <a:pPr>
              <a:buClrTx/>
              <a:buFontTx/>
            </a:pPr>
            <a:r>
              <a:rPr lang="zh-CN" altLang="en-US" sz="2000">
                <a:solidFill>
                  <a:schemeClr val="tx1"/>
                </a:solidFill>
                <a:latin typeface="微软雅黑" panose="020B0503020204020204" charset="-122"/>
                <a:ea typeface="微软雅黑" panose="020B0503020204020204" charset="-122"/>
                <a:sym typeface="Wingdings" panose="05000000000000000000" charset="0"/>
              </a:rPr>
              <a:t>（1）西北：开明政策被尊“天可汗”</a:t>
            </a:r>
            <a:endParaRPr lang="zh-CN" altLang="en-US" sz="2000">
              <a:solidFill>
                <a:schemeClr val="tx1"/>
              </a:solidFill>
              <a:latin typeface="微软雅黑" panose="020B0503020204020204" charset="-122"/>
              <a:ea typeface="微软雅黑" panose="020B0503020204020204" charset="-122"/>
              <a:sym typeface="Wingdings" panose="05000000000000000000" charset="0"/>
            </a:endParaRPr>
          </a:p>
          <a:p>
            <a:pPr>
              <a:buClrTx/>
              <a:buFontTx/>
            </a:pPr>
            <a:r>
              <a:rPr lang="zh-CN" altLang="en-US" sz="2000">
                <a:solidFill>
                  <a:schemeClr val="tx1"/>
                </a:solidFill>
                <a:latin typeface="微软雅黑" panose="020B0503020204020204" charset="-122"/>
                <a:ea typeface="微软雅黑" panose="020B0503020204020204" charset="-122"/>
                <a:sym typeface="Wingdings" panose="05000000000000000000" charset="0"/>
              </a:rPr>
              <a:t>（2）西南：与</a:t>
            </a:r>
            <a:r>
              <a:rPr lang="zh-CN" altLang="en-US" sz="2000">
                <a:solidFill>
                  <a:srgbClr val="FF0000"/>
                </a:solidFill>
                <a:latin typeface="微软雅黑" panose="020B0503020204020204" charset="-122"/>
                <a:ea typeface="微软雅黑" panose="020B0503020204020204" charset="-122"/>
                <a:sym typeface="Wingdings" panose="05000000000000000000" charset="0"/>
              </a:rPr>
              <a:t>吐蕃</a:t>
            </a:r>
            <a:r>
              <a:rPr lang="zh-CN" altLang="en-US" sz="2000">
                <a:solidFill>
                  <a:schemeClr val="tx1"/>
                </a:solidFill>
                <a:latin typeface="微软雅黑" panose="020B0503020204020204" charset="-122"/>
                <a:ea typeface="微软雅黑" panose="020B0503020204020204" charset="-122"/>
                <a:sym typeface="Wingdings" panose="05000000000000000000" charset="0"/>
              </a:rPr>
              <a:t>和亲会盟；接纳南诏子弟入唐学习</a:t>
            </a:r>
            <a:endParaRPr lang="zh-CN" altLang="en-US" sz="2000">
              <a:solidFill>
                <a:schemeClr val="tx1"/>
              </a:solidFill>
              <a:latin typeface="微软雅黑" panose="020B0503020204020204" charset="-122"/>
              <a:ea typeface="微软雅黑" panose="020B0503020204020204" charset="-122"/>
              <a:sym typeface="Wingdings" panose="05000000000000000000" charset="0"/>
            </a:endParaRPr>
          </a:p>
          <a:p>
            <a:pPr>
              <a:buClrTx/>
              <a:buFontTx/>
            </a:pPr>
            <a:r>
              <a:rPr lang="zh-CN" altLang="en-US" sz="2000">
                <a:solidFill>
                  <a:schemeClr val="tx1"/>
                </a:solidFill>
                <a:latin typeface="微软雅黑" panose="020B0503020204020204" charset="-122"/>
                <a:ea typeface="微软雅黑" panose="020B0503020204020204" charset="-122"/>
                <a:sym typeface="Wingdings" panose="05000000000000000000" charset="0"/>
              </a:rPr>
              <a:t>（3）</a:t>
            </a:r>
            <a:r>
              <a:rPr lang="zh-CN" altLang="en-US" sz="2000">
                <a:solidFill>
                  <a:srgbClr val="FF0000"/>
                </a:solidFill>
                <a:latin typeface="微软雅黑" panose="020B0503020204020204" charset="-122"/>
                <a:ea typeface="微软雅黑" panose="020B0503020204020204" charset="-122"/>
                <a:sym typeface="Wingdings" panose="05000000000000000000" charset="0"/>
              </a:rPr>
              <a:t>设置各种边疆管理机构，用民族首领任职。</a:t>
            </a:r>
            <a:endParaRPr lang="zh-CN" altLang="en-US" sz="2000">
              <a:solidFill>
                <a:srgbClr val="FF0000"/>
              </a:solidFill>
              <a:latin typeface="微软雅黑" panose="020B0503020204020204" charset="-122"/>
              <a:ea typeface="微软雅黑" panose="020B0503020204020204" charset="-122"/>
              <a:sym typeface="Wingdings" panose="05000000000000000000" charset="0"/>
            </a:endParaRPr>
          </a:p>
        </p:txBody>
      </p:sp>
      <p:sp>
        <p:nvSpPr>
          <p:cNvPr id="22541" name="文本框 2"/>
          <p:cNvSpPr/>
          <p:nvPr/>
        </p:nvSpPr>
        <p:spPr>
          <a:xfrm>
            <a:off x="117793" y="4012724"/>
            <a:ext cx="8907066" cy="922020"/>
          </a:xfrm>
          <a:prstGeom prst="rect">
            <a:avLst/>
          </a:prstGeom>
          <a:noFill/>
          <a:ln w="9525">
            <a:noFill/>
          </a:ln>
        </p:spPr>
        <p:txBody>
          <a:bodyPr anchor="t" anchorCtr="0">
            <a:spAutoFit/>
          </a:bodyPr>
          <a:p>
            <a:pPr>
              <a:buClrTx/>
              <a:buFontTx/>
            </a:pPr>
            <a:r>
              <a:rPr lang="zh-CN" altLang="en-US" b="1">
                <a:solidFill>
                  <a:srgbClr val="FF0000"/>
                </a:solidFill>
                <a:latin typeface="微软雅黑" panose="020B0503020204020204" charset="-122"/>
                <a:ea typeface="微软雅黑" panose="020B0503020204020204" charset="-122"/>
                <a:sym typeface="Arial" panose="020B0604020202020204" pitchFamily="34" charset="0"/>
              </a:rPr>
              <a:t>羁縻政策：</a:t>
            </a:r>
            <a:r>
              <a:rPr lang="zh-CN" altLang="en-US" b="1">
                <a:solidFill>
                  <a:schemeClr val="tx1"/>
                </a:solidFill>
                <a:latin typeface="微软雅黑" panose="020B0503020204020204" charset="-122"/>
                <a:ea typeface="微软雅黑" panose="020B0503020204020204" charset="-122"/>
                <a:sym typeface="Arial" panose="020B0604020202020204" pitchFamily="34" charset="0"/>
              </a:rPr>
              <a:t>《史记·司马相如传·索隐》解释说："羁，马络头也;縻，牛靷也"，引申为笼络控制。秦、汉、唐朝对西南少数民族采用羁縻政策，以夷制夷，承认当地夷人头目，封以王侯，纳入朝廷管理。宋、元、明几个王朝称土司制度。</a:t>
            </a:r>
            <a:endParaRPr lang="zh-CN" altLang="en-US" b="1">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32781" name="文本框 4"/>
          <p:cNvSpPr/>
          <p:nvPr/>
        </p:nvSpPr>
        <p:spPr>
          <a:xfrm>
            <a:off x="2342198" y="141446"/>
            <a:ext cx="6620510" cy="368300"/>
          </a:xfrm>
          <a:prstGeom prst="rect">
            <a:avLst/>
          </a:prstGeom>
          <a:noFill/>
          <a:ln w="9525">
            <a:noFill/>
          </a:ln>
        </p:spPr>
        <p:txBody>
          <a:bodyPr wrap="none" anchor="t" anchorCtr="0">
            <a:spAutoFit/>
          </a:bodyPr>
          <a:p>
            <a:pPr>
              <a:buClrTx/>
              <a:buFontTx/>
            </a:pPr>
            <a:r>
              <a:rPr lang="zh-CN" altLang="en-US" b="1">
                <a:latin typeface="楷体" panose="02010609060101010101" pitchFamily="49" charset="-122"/>
                <a:ea typeface="楷体" panose="02010609060101010101" pitchFamily="49" charset="-122"/>
                <a:sym typeface="Arial" panose="020B0604020202020204" pitchFamily="34" charset="0"/>
              </a:rPr>
              <a:t>“自古皆贵中华，贱夷狄，朕独爱之如一。”  —《资治通鉴》</a:t>
            </a:r>
            <a:endParaRPr lang="zh-CN" altLang="en-US" b="1">
              <a:latin typeface="楷体" panose="02010609060101010101" pitchFamily="49" charset="-122"/>
              <a:ea typeface="楷体" panose="02010609060101010101" pitchFamily="49" charset="-122"/>
              <a:sym typeface="Arial" panose="020B0604020202020204" pitchFamily="34" charset="0"/>
            </a:endParaRPr>
          </a:p>
        </p:txBody>
      </p:sp>
      <p:pic>
        <p:nvPicPr>
          <p:cNvPr id="32782" name="图片 6"/>
          <p:cNvPicPr>
            <a:picLocks noChangeAspect="1"/>
          </p:cNvPicPr>
          <p:nvPr/>
        </p:nvPicPr>
        <p:blipFill>
          <a:blip r:embed="rId2"/>
          <a:stretch>
            <a:fillRect/>
          </a:stretch>
        </p:blipFill>
        <p:spPr>
          <a:xfrm>
            <a:off x="119063" y="1321911"/>
            <a:ext cx="845344" cy="2169319"/>
          </a:xfrm>
          <a:prstGeom prst="rect">
            <a:avLst/>
          </a:prstGeom>
          <a:noFill/>
          <a:ln w="9525">
            <a:noFill/>
          </a:ln>
        </p:spPr>
      </p:pic>
      <p:sp>
        <p:nvSpPr>
          <p:cNvPr id="32783" name="文本框 7"/>
          <p:cNvSpPr/>
          <p:nvPr/>
        </p:nvSpPr>
        <p:spPr>
          <a:xfrm>
            <a:off x="-114300" y="3415030"/>
            <a:ext cx="1288256" cy="414020"/>
          </a:xfrm>
          <a:prstGeom prst="rect">
            <a:avLst/>
          </a:prstGeom>
          <a:noFill/>
          <a:ln w="9525">
            <a:noFill/>
          </a:ln>
        </p:spPr>
        <p:txBody>
          <a:bodyPr anchor="t" anchorCtr="0">
            <a:spAutoFit/>
          </a:bodyPr>
          <a:p>
            <a:pPr algn="ctr">
              <a:buClrTx/>
              <a:buSzTx/>
              <a:buFontTx/>
            </a:pPr>
            <a:r>
              <a:rPr lang="zh-CN" altLang="en-US" sz="2100">
                <a:solidFill>
                  <a:schemeClr val="tx1"/>
                </a:solidFill>
                <a:latin typeface="方正姚体" panose="02010601030101010101" pitchFamily="2" charset="-122"/>
                <a:ea typeface="方正姚体" panose="02010601030101010101" pitchFamily="2" charset="-122"/>
              </a:rPr>
              <a:t>唐太宗</a:t>
            </a:r>
            <a:endParaRPr lang="zh-CN" altLang="en-US" sz="2100">
              <a:solidFill>
                <a:schemeClr val="tx1"/>
              </a:solidFill>
              <a:latin typeface="方正姚体" panose="02010601030101010101" pitchFamily="2" charset="-122"/>
              <a:ea typeface="方正姚体" panose="02010601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5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40">
                                            <p:txEl>
                                              <p:charRg st="4" end="1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40">
                                            <p:txEl>
                                              <p:charRg st="23" end="4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540">
                                            <p:txEl>
                                              <p:charRg st="41" end="6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540">
                                            <p:txEl>
                                              <p:charRg st="66" end="8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541"/>
                                        </p:tgtEl>
                                        <p:attrNameLst>
                                          <p:attrName>style.visibility</p:attrName>
                                        </p:attrNameLst>
                                      </p:cBhvr>
                                      <p:to>
                                        <p:strVal val="visible"/>
                                      </p:to>
                                    </p:set>
                                    <p:anim calcmode="lin" valueType="num">
                                      <p:cBhvr additive="base">
                                        <p:cTn id="43" dur="500" fill="hold"/>
                                        <p:tgtEl>
                                          <p:spTgt spid="22541"/>
                                        </p:tgtEl>
                                        <p:attrNameLst>
                                          <p:attrName>ppt_x</p:attrName>
                                        </p:attrNameLst>
                                      </p:cBhvr>
                                      <p:tavLst>
                                        <p:tav tm="0">
                                          <p:val>
                                            <p:strVal val="#ppt_x"/>
                                          </p:val>
                                        </p:tav>
                                        <p:tav tm="100000">
                                          <p:val>
                                            <p:strVal val="#ppt_x"/>
                                          </p:val>
                                        </p:tav>
                                      </p:tavLst>
                                    </p:anim>
                                    <p:anim calcmode="lin" valueType="num">
                                      <p:cBhvr additive="base">
                                        <p:cTn id="44" dur="500" fill="hold"/>
                                        <p:tgtEl>
                                          <p:spTgt spid="225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ldLvl="0" animBg="1"/>
      <p:bldP spid="22533" grpId="0" bldLvl="0" animBg="1"/>
      <p:bldP spid="22534" grpId="0" bldLvl="0" animBg="1"/>
      <p:bldP spid="22535" grpId="0" bldLvl="0" animBg="1"/>
      <p:bldP spid="22536" grpId="0" bldLvl="0" animBg="1"/>
      <p:bldP spid="22537" grpId="0" bldLvl="0" animBg="1"/>
      <p:bldP spid="22538" grpId="0" bldLvl="0" animBg="1"/>
      <p:bldP spid="22539" grpId="0" bldLvl="0" animBg="1"/>
      <p:bldP spid="2254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33793" name="图片 5"/>
          <p:cNvPicPr>
            <a:picLocks noChangeAspect="1"/>
          </p:cNvPicPr>
          <p:nvPr/>
        </p:nvPicPr>
        <p:blipFill>
          <a:blip r:embed="rId1"/>
          <a:stretch>
            <a:fillRect/>
          </a:stretch>
        </p:blipFill>
        <p:spPr>
          <a:xfrm>
            <a:off x="154781" y="568246"/>
            <a:ext cx="2956322" cy="2284809"/>
          </a:xfrm>
          <a:prstGeom prst="rect">
            <a:avLst/>
          </a:prstGeom>
          <a:noFill/>
          <a:ln w="9525">
            <a:noFill/>
          </a:ln>
        </p:spPr>
      </p:pic>
      <p:sp>
        <p:nvSpPr>
          <p:cNvPr id="33794" name="矩形 16387"/>
          <p:cNvSpPr/>
          <p:nvPr/>
        </p:nvSpPr>
        <p:spPr>
          <a:xfrm>
            <a:off x="4150995" y="93345"/>
            <a:ext cx="4892040" cy="2861310"/>
          </a:xfrm>
          <a:prstGeom prst="rect">
            <a:avLst/>
          </a:prstGeom>
          <a:solidFill>
            <a:schemeClr val="bg1"/>
          </a:solidFill>
          <a:ln w="9525" cap="flat" cmpd="sng">
            <a:solidFill>
              <a:schemeClr val="tx1"/>
            </a:solidFill>
            <a:prstDash val="solid"/>
            <a:miter/>
            <a:headEnd type="none" w="med" len="med"/>
            <a:tailEnd type="none" w="med" len="med"/>
          </a:ln>
        </p:spPr>
        <p:txBody>
          <a:bodyPr wrap="square" anchor="t" anchorCtr="0">
            <a:spAutoFit/>
          </a:bodyPr>
          <a:p>
            <a:pPr>
              <a:buClrTx/>
              <a:buFontTx/>
            </a:pPr>
            <a:r>
              <a:rPr lang="en-US" altLang="zh-CN" sz="2000">
                <a:latin typeface="微软雅黑" panose="020B0503020204020204" charset="-122"/>
                <a:ea typeface="微软雅黑" panose="020B0503020204020204" charset="-122"/>
                <a:sym typeface="Wingdings" panose="05000000000000000000" charset="0"/>
              </a:rPr>
              <a:t>      文成公主入藏，带去了丰盛的嫁妆，据《吐蕃王朝世袭明鉴》记载，释迎佛像、珍宝、金玉书橱、360卷经典、各种金玉饰物”，又有很多烹技食物，各类饮料，各种花纹图案的锦缎垫被，卜筮经典300种，营造与工技著作60种，治404种病的医方100种，医学论著4种，诊断法5种，医疗器械6种。还带了芜菁种子等入藏。    ----摘自《中国通史》 </a:t>
            </a:r>
            <a:endParaRPr lang="en-US" altLang="zh-CN" sz="2000">
              <a:latin typeface="微软雅黑" panose="020B0503020204020204" charset="-122"/>
              <a:ea typeface="微软雅黑" panose="020B0503020204020204" charset="-122"/>
              <a:sym typeface="Wingdings" panose="05000000000000000000" charset="0"/>
            </a:endParaRPr>
          </a:p>
        </p:txBody>
      </p:sp>
      <p:sp>
        <p:nvSpPr>
          <p:cNvPr id="33795" name="文本框 6"/>
          <p:cNvSpPr/>
          <p:nvPr/>
        </p:nvSpPr>
        <p:spPr>
          <a:xfrm>
            <a:off x="426244" y="3053080"/>
            <a:ext cx="6709172" cy="328295"/>
          </a:xfrm>
          <a:prstGeom prst="rect">
            <a:avLst/>
          </a:prstGeom>
          <a:solidFill>
            <a:schemeClr val="bg1"/>
          </a:solidFill>
          <a:ln w="9525">
            <a:noFill/>
          </a:ln>
        </p:spPr>
        <p:txBody>
          <a:bodyPr anchor="t" anchorCtr="0">
            <a:spAutoFit/>
          </a:bodyPr>
          <a:p>
            <a:pPr algn="ctr">
              <a:lnSpc>
                <a:spcPts val="1850"/>
              </a:lnSpc>
              <a:buClrTx/>
              <a:buFontTx/>
            </a:pPr>
            <a:r>
              <a:rPr lang="zh-CN" altLang="zh-CN" b="1">
                <a:latin typeface="微软雅黑" panose="020B0503020204020204" charset="-122"/>
                <a:ea typeface="微软雅黑" panose="020B0503020204020204" charset="-122"/>
                <a:sym typeface="Arial" panose="020B0604020202020204" pitchFamily="34" charset="0"/>
              </a:rPr>
              <a:t>唐人陈陶《陇西行》诗有“自从贵主和亲后，一半胡风似汉家”。</a:t>
            </a:r>
            <a:endParaRPr lang="zh-CN" altLang="zh-CN" b="1">
              <a:latin typeface="微软雅黑" panose="020B0503020204020204" charset="-122"/>
              <a:ea typeface="微软雅黑" panose="020B0503020204020204" charset="-122"/>
              <a:sym typeface="Arial" panose="020B0604020202020204" pitchFamily="34" charset="0"/>
            </a:endParaRPr>
          </a:p>
        </p:txBody>
      </p:sp>
      <p:sp>
        <p:nvSpPr>
          <p:cNvPr id="33796" name="文本框 1"/>
          <p:cNvSpPr/>
          <p:nvPr/>
        </p:nvSpPr>
        <p:spPr>
          <a:xfrm>
            <a:off x="258366" y="3395980"/>
            <a:ext cx="7498080" cy="368300"/>
          </a:xfrm>
          <a:prstGeom prst="rect">
            <a:avLst/>
          </a:prstGeom>
          <a:noFill/>
          <a:ln w="9525">
            <a:noFill/>
          </a:ln>
        </p:spPr>
        <p:txBody>
          <a:bodyPr wrap="none" anchor="t" anchorCtr="0">
            <a:spAutoFit/>
          </a:bodyPr>
          <a:p>
            <a:pPr>
              <a:buClrTx/>
              <a:buSzTx/>
              <a:buFontTx/>
            </a:pPr>
            <a:r>
              <a:rPr lang="zh-CN" altLang="en-US" b="1">
                <a:solidFill>
                  <a:srgbClr val="FF0000"/>
                </a:solidFill>
                <a:latin typeface="微软雅黑" panose="020B0503020204020204" charset="-122"/>
                <a:ea typeface="微软雅黑" panose="020B0503020204020204" charset="-122"/>
                <a:sym typeface="Arial" panose="020B0604020202020204" pitchFamily="34" charset="0"/>
              </a:rPr>
              <a:t>探究：结合教材，阅读材料，分析中国古代的民族交往和交融有何作用？</a:t>
            </a:r>
            <a:endParaRPr lang="zh-CN" altLang="en-US" b="1">
              <a:solidFill>
                <a:srgbClr val="FF0000"/>
              </a:solidFill>
              <a:latin typeface="微软雅黑" panose="020B0503020204020204" charset="-122"/>
              <a:ea typeface="微软雅黑" panose="020B0503020204020204" charset="-122"/>
              <a:sym typeface="Arial" panose="020B0604020202020204" pitchFamily="34" charset="0"/>
            </a:endParaRPr>
          </a:p>
        </p:txBody>
      </p:sp>
      <p:sp>
        <p:nvSpPr>
          <p:cNvPr id="23558" name="文本框 9"/>
          <p:cNvSpPr/>
          <p:nvPr/>
        </p:nvSpPr>
        <p:spPr>
          <a:xfrm>
            <a:off x="154781" y="3741261"/>
            <a:ext cx="8810625" cy="1363345"/>
          </a:xfrm>
          <a:prstGeom prst="rect">
            <a:avLst/>
          </a:prstGeom>
          <a:noFill/>
          <a:ln w="9525">
            <a:noFill/>
          </a:ln>
        </p:spPr>
        <p:txBody>
          <a:bodyPr anchor="t" anchorCtr="0">
            <a:spAutoFit/>
          </a:bodyPr>
          <a:p>
            <a:pPr>
              <a:lnSpc>
                <a:spcPct val="115000"/>
              </a:lnSpc>
              <a:buClrTx/>
              <a:buFont typeface="Wingdings" panose="05000000000000000000" charset="0"/>
            </a:pPr>
            <a:r>
              <a:rPr lang="zh-CN" altLang="en-US" b="1">
                <a:latin typeface="微软雅黑" panose="020B0503020204020204" charset="-122"/>
                <a:ea typeface="微软雅黑" panose="020B0503020204020204" charset="-122"/>
                <a:sym typeface="Arial" panose="020B0604020202020204" pitchFamily="34" charset="0"/>
              </a:rPr>
              <a:t>政治上：有利于统一的多民族国家的巩固和发展。加强了中华民族的凝聚力。推动了边疆的开发。</a:t>
            </a:r>
            <a:endParaRPr lang="zh-CN" altLang="en-US" b="1">
              <a:latin typeface="微软雅黑" panose="020B0503020204020204" charset="-122"/>
              <a:ea typeface="微软雅黑" panose="020B0503020204020204" charset="-122"/>
              <a:sym typeface="Arial" panose="020B0604020202020204" pitchFamily="34" charset="0"/>
            </a:endParaRPr>
          </a:p>
          <a:p>
            <a:pPr>
              <a:lnSpc>
                <a:spcPct val="115000"/>
              </a:lnSpc>
              <a:buClrTx/>
              <a:buFont typeface="Wingdings" panose="05000000000000000000" charset="0"/>
            </a:pPr>
            <a:r>
              <a:rPr lang="zh-CN" altLang="en-US" b="1">
                <a:latin typeface="微软雅黑" panose="020B0503020204020204" charset="-122"/>
                <a:ea typeface="微软雅黑" panose="020B0503020204020204" charset="-122"/>
                <a:sym typeface="Arial" panose="020B0604020202020204" pitchFamily="34" charset="0"/>
              </a:rPr>
              <a:t>经济文化上：经济文化的交流发展。</a:t>
            </a:r>
            <a:endParaRPr lang="zh-CN" altLang="en-US" b="1">
              <a:latin typeface="微软雅黑" panose="020B0503020204020204" charset="-122"/>
              <a:ea typeface="微软雅黑" panose="020B0503020204020204" charset="-122"/>
              <a:sym typeface="Arial" panose="020B0604020202020204" pitchFamily="34" charset="0"/>
            </a:endParaRPr>
          </a:p>
          <a:p>
            <a:pPr>
              <a:lnSpc>
                <a:spcPct val="115000"/>
              </a:lnSpc>
              <a:buClrTx/>
              <a:buFont typeface="Wingdings" panose="05000000000000000000" charset="0"/>
            </a:pPr>
            <a:r>
              <a:rPr lang="zh-CN" altLang="en-US" b="1">
                <a:latin typeface="微软雅黑" panose="020B0503020204020204" charset="-122"/>
                <a:ea typeface="微软雅黑" panose="020B0503020204020204" charset="-122"/>
                <a:sym typeface="Arial" panose="020B0604020202020204" pitchFamily="34" charset="0"/>
              </a:rPr>
              <a:t>生活习俗上：各民族的衣、食、住、行也都程度不同地相互吸收、相互促进。</a:t>
            </a:r>
            <a:endParaRPr lang="zh-CN" altLang="en-US" b="1">
              <a:latin typeface="微软雅黑" panose="020B0503020204020204" charset="-122"/>
              <a:ea typeface="微软雅黑" panose="020B0503020204020204" charset="-122"/>
              <a:sym typeface="Arial" panose="020B0604020202020204" pitchFamily="34" charset="0"/>
            </a:endParaRPr>
          </a:p>
        </p:txBody>
      </p:sp>
      <p:pic>
        <p:nvPicPr>
          <p:cNvPr id="33798" name="图片 17"/>
          <p:cNvPicPr>
            <a:picLocks noChangeAspect="1"/>
          </p:cNvPicPr>
          <p:nvPr/>
        </p:nvPicPr>
        <p:blipFill>
          <a:blip r:embed="rId2"/>
          <a:stretch>
            <a:fillRect/>
          </a:stretch>
        </p:blipFill>
        <p:spPr>
          <a:xfrm>
            <a:off x="3044429" y="206296"/>
            <a:ext cx="1098947" cy="2293144"/>
          </a:xfrm>
          <a:prstGeom prst="rect">
            <a:avLst/>
          </a:prstGeom>
          <a:noFill/>
          <a:ln w="9525">
            <a:noFill/>
          </a:ln>
        </p:spPr>
      </p:pic>
      <p:sp>
        <p:nvSpPr>
          <p:cNvPr id="33799" name="文本框 2"/>
          <p:cNvSpPr/>
          <p:nvPr/>
        </p:nvSpPr>
        <p:spPr>
          <a:xfrm>
            <a:off x="3182541" y="2499440"/>
            <a:ext cx="868680" cy="299085"/>
          </a:xfrm>
          <a:prstGeom prst="rect">
            <a:avLst/>
          </a:prstGeom>
          <a:noFill/>
          <a:ln w="9525">
            <a:noFill/>
          </a:ln>
        </p:spPr>
        <p:txBody>
          <a:bodyPr wrap="none" anchor="t" anchorCtr="0">
            <a:spAutoFit/>
          </a:bodyPr>
          <a:p>
            <a:pPr>
              <a:buClrTx/>
              <a:buSzTx/>
              <a:buFontTx/>
            </a:pPr>
            <a:r>
              <a:rPr lang="zh-CN" altLang="en-US" sz="1350">
                <a:solidFill>
                  <a:schemeClr val="tx1"/>
                </a:solidFill>
                <a:latin typeface="方正姚体" panose="02010601030101010101" pitchFamily="2" charset="-122"/>
                <a:ea typeface="方正姚体" panose="02010601030101010101" pitchFamily="2" charset="-122"/>
                <a:sym typeface="Arial" panose="020B0604020202020204" pitchFamily="34" charset="0"/>
              </a:rPr>
              <a:t>文成公主</a:t>
            </a:r>
            <a:endParaRPr lang="zh-CN" altLang="en-US" sz="1350">
              <a:solidFill>
                <a:schemeClr val="tx1"/>
              </a:solidFill>
              <a:latin typeface="方正姚体" panose="02010601030101010101" pitchFamily="2" charset="-122"/>
              <a:ea typeface="方正姚体" panose="02010601030101010101" pitchFamily="2"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additive="base">
                                        <p:cTn id="7" dur="500" fill="hold"/>
                                        <p:tgtEl>
                                          <p:spTgt spid="23558"/>
                                        </p:tgtEl>
                                        <p:attrNameLst>
                                          <p:attrName>ppt_x</p:attrName>
                                        </p:attrNameLst>
                                      </p:cBhvr>
                                      <p:tavLst>
                                        <p:tav tm="0">
                                          <p:val>
                                            <p:strVal val="#ppt_x"/>
                                          </p:val>
                                        </p:tav>
                                        <p:tav tm="100000">
                                          <p:val>
                                            <p:strVal val="#ppt_x"/>
                                          </p:val>
                                        </p:tav>
                                      </p:tavLst>
                                    </p:anim>
                                    <p:anim calcmode="lin" valueType="num">
                                      <p:cBhvr additive="base">
                                        <p:cTn id="8" dur="500" fill="hold"/>
                                        <p:tgtEl>
                                          <p:spTgt spid="235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1985" name="文本框 1"/>
          <p:cNvSpPr/>
          <p:nvPr/>
        </p:nvSpPr>
        <p:spPr>
          <a:xfrm>
            <a:off x="221298" y="256223"/>
            <a:ext cx="894080" cy="521970"/>
          </a:xfrm>
          <a:prstGeom prst="rect">
            <a:avLst/>
          </a:prstGeom>
          <a:noFill/>
          <a:ln w="9525">
            <a:noFill/>
          </a:ln>
        </p:spPr>
        <p:txBody>
          <a:bodyPr wrap="none" anchor="t" anchorCtr="0">
            <a:spAutoFit/>
          </a:bodyPr>
          <a:p>
            <a:pPr>
              <a:buClrTx/>
              <a:buSzTx/>
              <a:buFontTx/>
            </a:pPr>
            <a:r>
              <a:rPr lang="en-US" altLang="zh-CN" sz="2800" b="1">
                <a:solidFill>
                  <a:schemeClr val="tx1"/>
                </a:solidFill>
                <a:latin typeface="微软雅黑" panose="020B0503020204020204" charset="-122"/>
                <a:ea typeface="微软雅黑" panose="020B0503020204020204" charset="-122"/>
                <a:sym typeface="Arial" panose="020B0604020202020204" pitchFamily="34" charset="0"/>
              </a:rPr>
              <a:t>明朝</a:t>
            </a:r>
            <a:endParaRPr lang="en-US" altLang="zh-CN" sz="2800" b="1">
              <a:solidFill>
                <a:schemeClr val="tx1"/>
              </a:solidFill>
              <a:latin typeface="微软雅黑" panose="020B0503020204020204" charset="-122"/>
              <a:ea typeface="微软雅黑" panose="020B0503020204020204" charset="-122"/>
              <a:sym typeface="Arial" panose="020B0604020202020204" pitchFamily="34" charset="0"/>
            </a:endParaRPr>
          </a:p>
        </p:txBody>
      </p:sp>
      <p:pic>
        <p:nvPicPr>
          <p:cNvPr id="41986" name="图片 2"/>
          <p:cNvPicPr>
            <a:picLocks noChangeAspect="1"/>
          </p:cNvPicPr>
          <p:nvPr/>
        </p:nvPicPr>
        <p:blipFill>
          <a:blip r:embed="rId1"/>
          <a:stretch>
            <a:fillRect/>
          </a:stretch>
        </p:blipFill>
        <p:spPr>
          <a:xfrm>
            <a:off x="2709863" y="162243"/>
            <a:ext cx="6326981" cy="3102769"/>
          </a:xfrm>
          <a:prstGeom prst="rect">
            <a:avLst/>
          </a:prstGeom>
          <a:noFill/>
          <a:ln w="9525">
            <a:noFill/>
          </a:ln>
        </p:spPr>
      </p:pic>
      <p:sp>
        <p:nvSpPr>
          <p:cNvPr id="31748" name="文本框 3"/>
          <p:cNvSpPr/>
          <p:nvPr/>
        </p:nvSpPr>
        <p:spPr>
          <a:xfrm>
            <a:off x="91678" y="3349546"/>
            <a:ext cx="6055519" cy="460375"/>
          </a:xfrm>
          <a:prstGeom prst="rect">
            <a:avLst/>
          </a:prstGeom>
          <a:noFill/>
          <a:ln w="9525">
            <a:noFill/>
          </a:ln>
        </p:spPr>
        <p:txBody>
          <a:bodyPr anchor="t" anchorCtr="0">
            <a:spAutoFit/>
          </a:bodyPr>
          <a:p>
            <a:pPr>
              <a:buClrTx/>
              <a:buFontTx/>
            </a:pPr>
            <a:r>
              <a:rPr lang="zh-CN" altLang="en-US" sz="2400">
                <a:latin typeface="微软雅黑" panose="020B0503020204020204" charset="-122"/>
                <a:ea typeface="微软雅黑" panose="020B0503020204020204" charset="-122"/>
                <a:sym typeface="Wingdings" panose="05000000000000000000" charset="0"/>
              </a:rPr>
              <a:t>机构：礼部、鸿胪寺、提督四夷馆（译书）</a:t>
            </a:r>
            <a:endParaRPr lang="zh-CN" altLang="en-US" sz="2400">
              <a:latin typeface="微软雅黑" panose="020B0503020204020204" charset="-122"/>
              <a:ea typeface="微软雅黑" panose="020B0503020204020204" charset="-122"/>
              <a:sym typeface="Wingdings" panose="05000000000000000000" charset="0"/>
            </a:endParaRPr>
          </a:p>
        </p:txBody>
      </p:sp>
      <p:sp>
        <p:nvSpPr>
          <p:cNvPr id="31749" name="文本框 4"/>
          <p:cNvSpPr/>
          <p:nvPr/>
        </p:nvSpPr>
        <p:spPr>
          <a:xfrm>
            <a:off x="91678" y="3786505"/>
            <a:ext cx="8592740" cy="829945"/>
          </a:xfrm>
          <a:prstGeom prst="rect">
            <a:avLst/>
          </a:prstGeom>
          <a:noFill/>
          <a:ln w="9525">
            <a:noFill/>
          </a:ln>
        </p:spPr>
        <p:txBody>
          <a:bodyPr anchor="t" anchorCtr="0">
            <a:spAutoFit/>
          </a:bodyPr>
          <a:p>
            <a:pPr>
              <a:buClrTx/>
              <a:buFontTx/>
            </a:pPr>
            <a:r>
              <a:rPr lang="zh-CN" altLang="en-US" sz="2400" b="1">
                <a:latin typeface="微软雅黑" panose="020B0503020204020204" charset="-122"/>
                <a:ea typeface="微软雅黑" panose="020B0503020204020204" charset="-122"/>
                <a:sym typeface="Arial" panose="020B0604020202020204" pitchFamily="34" charset="0"/>
              </a:rPr>
              <a:t>政策：（</a:t>
            </a:r>
            <a:r>
              <a:rPr lang="en-US" altLang="zh-CN" sz="2400" b="1">
                <a:latin typeface="微软雅黑" panose="020B0503020204020204" charset="-122"/>
                <a:ea typeface="微软雅黑" panose="020B0503020204020204" charset="-122"/>
                <a:sym typeface="Arial" panose="020B0604020202020204" pitchFamily="34" charset="0"/>
              </a:rPr>
              <a:t>1</a:t>
            </a:r>
            <a:r>
              <a:rPr lang="zh-CN" altLang="en-US" sz="2400" b="1">
                <a:latin typeface="微软雅黑" panose="020B0503020204020204" charset="-122"/>
                <a:ea typeface="微软雅黑" panose="020B0503020204020204" charset="-122"/>
                <a:sym typeface="Arial" panose="020B0604020202020204" pitchFamily="34" charset="0"/>
              </a:rPr>
              <a:t>）北方：修</a:t>
            </a:r>
            <a:r>
              <a:rPr lang="zh-CN" altLang="en-US" sz="2400" b="1">
                <a:highlight>
                  <a:srgbClr val="FFFF00"/>
                </a:highlight>
                <a:latin typeface="微软雅黑" panose="020B0503020204020204" charset="-122"/>
                <a:ea typeface="微软雅黑" panose="020B0503020204020204" charset="-122"/>
                <a:sym typeface="Arial" panose="020B0604020202020204" pitchFamily="34" charset="0"/>
              </a:rPr>
              <a:t>九边长城</a:t>
            </a:r>
            <a:r>
              <a:rPr lang="zh-CN" altLang="en-US" sz="2400" b="1">
                <a:latin typeface="微软雅黑" panose="020B0503020204020204" charset="-122"/>
                <a:ea typeface="微软雅黑" panose="020B0503020204020204" charset="-122"/>
                <a:sym typeface="Arial" panose="020B0604020202020204" pitchFamily="34" charset="0"/>
              </a:rPr>
              <a:t>防范蒙古骑兵；开放辽东、宣府、大同</a:t>
            </a:r>
            <a:r>
              <a:rPr lang="zh-CN" altLang="en-US" sz="2400" b="1">
                <a:highlight>
                  <a:srgbClr val="FFFF00"/>
                </a:highlight>
                <a:latin typeface="微软雅黑" panose="020B0503020204020204" charset="-122"/>
                <a:ea typeface="微软雅黑" panose="020B0503020204020204" charset="-122"/>
                <a:sym typeface="Arial" panose="020B0604020202020204" pitchFamily="34" charset="0"/>
              </a:rPr>
              <a:t>马市</a:t>
            </a:r>
            <a:r>
              <a:rPr lang="zh-CN" altLang="en-US" sz="2400" b="1">
                <a:latin typeface="微软雅黑" panose="020B0503020204020204" charset="-122"/>
                <a:ea typeface="微软雅黑" panose="020B0503020204020204" charset="-122"/>
                <a:sym typeface="Arial" panose="020B0604020202020204" pitchFamily="34" charset="0"/>
              </a:rPr>
              <a:t>，与蒙古、女真贸易。</a:t>
            </a:r>
            <a:endParaRPr lang="zh-CN" altLang="en-US" sz="2400" b="1">
              <a:latin typeface="微软雅黑" panose="020B0503020204020204" charset="-122"/>
              <a:ea typeface="微软雅黑" panose="020B0503020204020204" charset="-122"/>
              <a:sym typeface="Arial" panose="020B0604020202020204" pitchFamily="34" charset="0"/>
            </a:endParaRPr>
          </a:p>
        </p:txBody>
      </p:sp>
      <p:sp>
        <p:nvSpPr>
          <p:cNvPr id="41989" name="文本框 5"/>
          <p:cNvSpPr/>
          <p:nvPr/>
        </p:nvSpPr>
        <p:spPr>
          <a:xfrm>
            <a:off x="91679" y="933768"/>
            <a:ext cx="2618184" cy="2676525"/>
          </a:xfrm>
          <a:prstGeom prst="rect">
            <a:avLst/>
          </a:prstGeom>
          <a:noFill/>
          <a:ln w="9525">
            <a:noFill/>
          </a:ln>
        </p:spPr>
        <p:txBody>
          <a:bodyPr anchor="t" anchorCtr="0">
            <a:spAutoFit/>
          </a:bodyPr>
          <a:p>
            <a:pPr>
              <a:buClrTx/>
              <a:buSzTx/>
              <a:buFontTx/>
            </a:pPr>
            <a:r>
              <a:rPr lang="zh-CN" altLang="en-US" sz="2400" b="1">
                <a:solidFill>
                  <a:schemeClr val="tx1"/>
                </a:solidFill>
                <a:latin typeface="Calibri" panose="020F0502020204030204" charset="0"/>
                <a:ea typeface="宋体" panose="02010600030101010101" pitchFamily="2" charset="-122"/>
              </a:rPr>
              <a:t>思考：</a:t>
            </a:r>
            <a:endParaRPr lang="zh-CN" altLang="en-US" sz="2400" b="1">
              <a:solidFill>
                <a:schemeClr val="tx1"/>
              </a:solidFill>
              <a:latin typeface="Calibri" panose="020F0502020204030204" charset="0"/>
              <a:ea typeface="宋体" panose="02010600030101010101" pitchFamily="2" charset="-122"/>
            </a:endParaRPr>
          </a:p>
          <a:p>
            <a:pPr>
              <a:buClrTx/>
              <a:buSzTx/>
              <a:buFontTx/>
            </a:pPr>
            <a:r>
              <a:rPr lang="zh-CN" altLang="en-US" sz="2400" b="1">
                <a:solidFill>
                  <a:schemeClr val="tx1"/>
                </a:solidFill>
                <a:latin typeface="Calibri" panose="020F0502020204030204" charset="0"/>
                <a:ea typeface="宋体" panose="02010600030101010101" pitchFamily="2" charset="-122"/>
              </a:rPr>
              <a:t>     根据历史地图和教材知识，指出明朝管理民族事务的中央机构及在北方实施的政策。</a:t>
            </a:r>
            <a:endParaRPr lang="zh-CN" altLang="en-US" sz="2400" b="1">
              <a:solidFill>
                <a:schemeClr val="tx1"/>
              </a:solidFill>
              <a:latin typeface="Calibri" panose="020F0502020204030204" charset="0"/>
              <a:ea typeface="宋体" panose="02010600030101010101" pitchFamily="2" charset="-122"/>
            </a:endParaRPr>
          </a:p>
        </p:txBody>
      </p:sp>
      <p:grpSp>
        <p:nvGrpSpPr>
          <p:cNvPr id="31751" name="组合 9"/>
          <p:cNvGrpSpPr/>
          <p:nvPr/>
        </p:nvGrpSpPr>
        <p:grpSpPr>
          <a:xfrm>
            <a:off x="5972175" y="199152"/>
            <a:ext cx="2668191" cy="1693069"/>
            <a:chOff x="12540" y="418"/>
            <a:chExt cx="5602" cy="3670"/>
          </a:xfrm>
        </p:grpSpPr>
        <p:sp>
          <p:nvSpPr>
            <p:cNvPr id="41991" name="椭圆 13"/>
            <p:cNvSpPr/>
            <p:nvPr/>
          </p:nvSpPr>
          <p:spPr>
            <a:xfrm rot="480000">
              <a:off x="12540" y="2475"/>
              <a:ext cx="1865" cy="1613"/>
            </a:xfrm>
            <a:prstGeom prst="ellipse">
              <a:avLst/>
            </a:prstGeom>
            <a:noFill/>
            <a:ln w="25400" cap="flat" cmpd="sng">
              <a:solidFill>
                <a:srgbClr val="FF0000"/>
              </a:solidFill>
              <a:prstDash val="solid"/>
              <a:round/>
              <a:headEnd type="none" w="med" len="med"/>
              <a:tailEnd type="none" w="med" len="med"/>
            </a:ln>
          </p:spPr>
          <p:txBody>
            <a:bodyPr anchor="t" anchorCtr="0"/>
            <a:p>
              <a:pPr>
                <a:buClrTx/>
                <a:buSzTx/>
                <a:buFont typeface="Arial" panose="020B0604020202020204" pitchFamily="34" charset="0"/>
              </a:pPr>
              <a:endParaRPr lang="zh-CN" altLang="en-US" sz="1350">
                <a:solidFill>
                  <a:schemeClr val="tx1"/>
                </a:solidFill>
                <a:latin typeface="Arial" panose="020B0604020202020204" pitchFamily="34" charset="0"/>
                <a:ea typeface="宋体" panose="02010600030101010101" pitchFamily="2" charset="-122"/>
              </a:endParaRPr>
            </a:p>
          </p:txBody>
        </p:sp>
        <p:sp>
          <p:nvSpPr>
            <p:cNvPr id="41992" name="椭圆 6"/>
            <p:cNvSpPr/>
            <p:nvPr/>
          </p:nvSpPr>
          <p:spPr>
            <a:xfrm rot="480000">
              <a:off x="16277" y="2133"/>
              <a:ext cx="1865" cy="1350"/>
            </a:xfrm>
            <a:prstGeom prst="ellipse">
              <a:avLst/>
            </a:prstGeom>
            <a:noFill/>
            <a:ln w="25400" cap="flat" cmpd="sng">
              <a:solidFill>
                <a:srgbClr val="FF0000"/>
              </a:solidFill>
              <a:prstDash val="solid"/>
              <a:round/>
              <a:headEnd type="none" w="med" len="med"/>
              <a:tailEnd type="none" w="med" len="med"/>
            </a:ln>
          </p:spPr>
          <p:txBody>
            <a:bodyPr anchor="t" anchorCtr="0"/>
            <a:p>
              <a:pPr>
                <a:buClrTx/>
                <a:buSzTx/>
                <a:buFont typeface="Arial" panose="020B0604020202020204" pitchFamily="34" charset="0"/>
              </a:pPr>
              <a:endParaRPr lang="zh-CN" altLang="en-US" sz="1350">
                <a:solidFill>
                  <a:schemeClr val="tx1"/>
                </a:solidFill>
                <a:latin typeface="Arial" panose="020B0604020202020204" pitchFamily="34" charset="0"/>
                <a:ea typeface="宋体" panose="02010600030101010101" pitchFamily="2" charset="-122"/>
              </a:endParaRPr>
            </a:p>
          </p:txBody>
        </p:sp>
        <p:cxnSp>
          <p:nvCxnSpPr>
            <p:cNvPr id="41993" name="直接连接符 7"/>
            <p:cNvCxnSpPr/>
            <p:nvPr/>
          </p:nvCxnSpPr>
          <p:spPr>
            <a:xfrm flipV="1">
              <a:off x="14065" y="1205"/>
              <a:ext cx="2275" cy="1507"/>
            </a:xfrm>
            <a:prstGeom prst="line">
              <a:avLst/>
            </a:prstGeom>
            <a:ln w="12700" cap="flat" cmpd="sng">
              <a:solidFill>
                <a:srgbClr val="C00000"/>
              </a:solidFill>
              <a:prstDash val="solid"/>
              <a:round/>
              <a:headEnd type="none" w="med" len="med"/>
              <a:tailEnd type="none" w="med" len="med"/>
            </a:ln>
          </p:spPr>
        </p:cxnSp>
        <p:cxnSp>
          <p:nvCxnSpPr>
            <p:cNvPr id="41994" name="直接连接符 8"/>
            <p:cNvCxnSpPr/>
            <p:nvPr/>
          </p:nvCxnSpPr>
          <p:spPr>
            <a:xfrm flipH="1" flipV="1">
              <a:off x="16339" y="1223"/>
              <a:ext cx="730" cy="1125"/>
            </a:xfrm>
            <a:prstGeom prst="line">
              <a:avLst/>
            </a:prstGeom>
            <a:ln w="9525" cap="flat" cmpd="sng">
              <a:solidFill>
                <a:srgbClr val="C00000"/>
              </a:solidFill>
              <a:prstDash val="solid"/>
              <a:round/>
              <a:headEnd type="none" w="med" len="med"/>
              <a:tailEnd type="none" w="med" len="med"/>
            </a:ln>
          </p:spPr>
        </p:cxnSp>
        <p:sp>
          <p:nvSpPr>
            <p:cNvPr id="41995" name="文本框 10"/>
            <p:cNvSpPr/>
            <p:nvPr/>
          </p:nvSpPr>
          <p:spPr>
            <a:xfrm>
              <a:off x="14930" y="418"/>
              <a:ext cx="2838" cy="897"/>
            </a:xfrm>
            <a:prstGeom prst="rect">
              <a:avLst/>
            </a:prstGeom>
            <a:noFill/>
            <a:ln w="9525">
              <a:noFill/>
            </a:ln>
          </p:spPr>
          <p:txBody>
            <a:bodyPr anchor="t" anchorCtr="0">
              <a:spAutoFit/>
            </a:bodyPr>
            <a:p>
              <a:pPr algn="ctr">
                <a:buClrTx/>
                <a:buSzTx/>
                <a:buFontTx/>
              </a:pPr>
              <a:r>
                <a:rPr lang="zh-CN" altLang="en-US" sz="2100" b="1">
                  <a:solidFill>
                    <a:schemeClr val="tx1"/>
                  </a:solidFill>
                  <a:latin typeface="Calibri" panose="020F0502020204030204" charset="0"/>
                  <a:ea typeface="宋体" panose="02010600030101010101" pitchFamily="2" charset="-122"/>
                </a:rPr>
                <a:t>开放马市</a:t>
              </a:r>
              <a:endParaRPr lang="zh-CN" altLang="en-US" sz="2100" b="1">
                <a:solidFill>
                  <a:schemeClr val="tx1"/>
                </a:solidFill>
                <a:latin typeface="Calibri" panose="020F0502020204030204" charset="0"/>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additive="base">
                                        <p:cTn id="7" dur="500" fill="hold"/>
                                        <p:tgtEl>
                                          <p:spTgt spid="31748"/>
                                        </p:tgtEl>
                                        <p:attrNameLst>
                                          <p:attrName>ppt_x</p:attrName>
                                        </p:attrNameLst>
                                      </p:cBhvr>
                                      <p:tavLst>
                                        <p:tav tm="0">
                                          <p:val>
                                            <p:strVal val="#ppt_x"/>
                                          </p:val>
                                        </p:tav>
                                        <p:tav tm="100000">
                                          <p:val>
                                            <p:strVal val="#ppt_x"/>
                                          </p:val>
                                        </p:tav>
                                      </p:tavLst>
                                    </p:anim>
                                    <p:anim calcmode="lin" valueType="num">
                                      <p:cBhvr additive="base">
                                        <p:cTn id="8"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9"/>
                                        </p:tgtEl>
                                        <p:attrNameLst>
                                          <p:attrName>style.visibility</p:attrName>
                                        </p:attrNameLst>
                                      </p:cBhvr>
                                      <p:to>
                                        <p:strVal val="visible"/>
                                      </p:to>
                                    </p:set>
                                    <p:anim calcmode="lin" valueType="num">
                                      <p:cBhvr additive="base">
                                        <p:cTn id="13" dur="500" fill="hold"/>
                                        <p:tgtEl>
                                          <p:spTgt spid="31749"/>
                                        </p:tgtEl>
                                        <p:attrNameLst>
                                          <p:attrName>ppt_x</p:attrName>
                                        </p:attrNameLst>
                                      </p:cBhvr>
                                      <p:tavLst>
                                        <p:tav tm="0">
                                          <p:val>
                                            <p:strVal val="#ppt_x"/>
                                          </p:val>
                                        </p:tav>
                                        <p:tav tm="100000">
                                          <p:val>
                                            <p:strVal val="#ppt_x"/>
                                          </p:val>
                                        </p:tav>
                                      </p:tavLst>
                                    </p:anim>
                                    <p:anim calcmode="lin" valueType="num">
                                      <p:cBhvr additive="base">
                                        <p:cTn id="14" dur="500" fill="hold"/>
                                        <p:tgtEl>
                                          <p:spTgt spid="3174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1751"/>
                                        </p:tgtEl>
                                        <p:attrNameLst>
                                          <p:attrName>style.visibility</p:attrName>
                                        </p:attrNameLst>
                                      </p:cBhvr>
                                      <p:to>
                                        <p:strVal val="visible"/>
                                      </p:to>
                                    </p:set>
                                    <p:animEffect transition="in" filter="blinds(horizontal)">
                                      <p:cBhvr>
                                        <p:cTn id="19" dur="5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3174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43009" name="图片 5"/>
          <p:cNvPicPr>
            <a:picLocks noChangeAspect="1"/>
          </p:cNvPicPr>
          <p:nvPr/>
        </p:nvPicPr>
        <p:blipFill>
          <a:blip r:embed="rId1"/>
          <a:srcRect r="11"/>
          <a:stretch>
            <a:fillRect/>
          </a:stretch>
        </p:blipFill>
        <p:spPr>
          <a:xfrm>
            <a:off x="94060" y="694452"/>
            <a:ext cx="5529263" cy="3415903"/>
          </a:xfrm>
          <a:prstGeom prst="rect">
            <a:avLst/>
          </a:prstGeom>
          <a:noFill/>
          <a:ln w="9525">
            <a:noFill/>
          </a:ln>
        </p:spPr>
      </p:pic>
      <p:sp>
        <p:nvSpPr>
          <p:cNvPr id="32771" name="椭圆 11"/>
          <p:cNvSpPr/>
          <p:nvPr/>
        </p:nvSpPr>
        <p:spPr>
          <a:xfrm>
            <a:off x="4383881" y="694452"/>
            <a:ext cx="922735" cy="360759"/>
          </a:xfrm>
          <a:prstGeom prst="ellipse">
            <a:avLst/>
          </a:prstGeom>
          <a:noFill/>
          <a:ln w="38100" cap="flat" cmpd="sng">
            <a:solidFill>
              <a:srgbClr val="FF0000"/>
            </a:solidFill>
            <a:prstDash val="solid"/>
            <a:round/>
            <a:headEnd type="none" w="med" len="med"/>
            <a:tailEnd type="none" w="med" len="med"/>
          </a:ln>
        </p:spPr>
        <p:txBody>
          <a:bodyPr anchor="ctr" anchorCtr="0"/>
          <a:p>
            <a:pPr algn="ctr">
              <a:buClrTx/>
              <a:buFontTx/>
            </a:pPr>
            <a:endParaRPr lang="zh-CN" altLang="en-US" sz="1350">
              <a:solidFill>
                <a:srgbClr val="FFFFFF"/>
              </a:solidFill>
              <a:latin typeface="Calibri" panose="020F0502020204030204" charset="0"/>
              <a:ea typeface="宋体" panose="02010600030101010101" pitchFamily="2" charset="-122"/>
              <a:sym typeface="Wingdings" panose="05000000000000000000" charset="0"/>
            </a:endParaRPr>
          </a:p>
        </p:txBody>
      </p:sp>
      <p:sp>
        <p:nvSpPr>
          <p:cNvPr id="32772" name="椭圆 14"/>
          <p:cNvSpPr/>
          <p:nvPr/>
        </p:nvSpPr>
        <p:spPr>
          <a:xfrm>
            <a:off x="2258616" y="3441224"/>
            <a:ext cx="582215" cy="289322"/>
          </a:xfrm>
          <a:prstGeom prst="ellipse">
            <a:avLst/>
          </a:prstGeom>
          <a:solidFill>
            <a:srgbClr val="FFFFFF"/>
          </a:solidFill>
          <a:ln w="38100" cap="flat" cmpd="sng">
            <a:solidFill>
              <a:srgbClr val="FF0000"/>
            </a:solidFill>
            <a:prstDash val="solid"/>
            <a:round/>
            <a:headEnd type="none" w="med" len="med"/>
            <a:tailEnd type="none" w="med" len="med"/>
          </a:ln>
        </p:spPr>
        <p:txBody>
          <a:bodyPr anchor="ctr" anchorCtr="0"/>
          <a:p>
            <a:pPr algn="ctr">
              <a:buClrTx/>
              <a:buFontTx/>
            </a:pPr>
            <a:r>
              <a:rPr lang="zh-CN" altLang="en-US" sz="1050">
                <a:solidFill>
                  <a:srgbClr val="3333FF"/>
                </a:solidFill>
                <a:latin typeface="微软雅黑" panose="020B0503020204020204" charset="-122"/>
                <a:ea typeface="微软雅黑" panose="020B0503020204020204" charset="-122"/>
                <a:sym typeface="Wingdings" panose="05000000000000000000" charset="0"/>
              </a:rPr>
              <a:t>土司</a:t>
            </a:r>
            <a:endParaRPr lang="zh-CN" altLang="en-US" sz="1050">
              <a:solidFill>
                <a:srgbClr val="3333FF"/>
              </a:solidFill>
              <a:latin typeface="微软雅黑" panose="020B0503020204020204" charset="-122"/>
              <a:ea typeface="微软雅黑" panose="020B0503020204020204" charset="-122"/>
              <a:sym typeface="Wingdings" panose="05000000000000000000" charset="0"/>
            </a:endParaRPr>
          </a:p>
        </p:txBody>
      </p:sp>
      <p:sp>
        <p:nvSpPr>
          <p:cNvPr id="32773" name="椭圆 13"/>
          <p:cNvSpPr/>
          <p:nvPr/>
        </p:nvSpPr>
        <p:spPr>
          <a:xfrm>
            <a:off x="2452688" y="2002949"/>
            <a:ext cx="192881" cy="431006"/>
          </a:xfrm>
          <a:prstGeom prst="ellipse">
            <a:avLst/>
          </a:prstGeom>
          <a:solidFill>
            <a:srgbClr val="FFFFFF"/>
          </a:solidFill>
          <a:ln w="38100" cap="flat" cmpd="sng">
            <a:solidFill>
              <a:srgbClr val="FF0000"/>
            </a:solidFill>
            <a:prstDash val="solid"/>
            <a:round/>
            <a:headEnd type="none" w="med" len="med"/>
            <a:tailEnd type="none" w="med" len="med"/>
          </a:ln>
        </p:spPr>
        <p:txBody>
          <a:bodyPr anchor="ctr" anchorCtr="0"/>
          <a:p>
            <a:pPr algn="ctr">
              <a:buClrTx/>
              <a:buFontTx/>
            </a:pPr>
            <a:r>
              <a:rPr lang="zh-CN" altLang="en-US" sz="525">
                <a:solidFill>
                  <a:srgbClr val="3333FF"/>
                </a:solidFill>
                <a:latin typeface="微软雅黑" panose="020B0503020204020204" charset="-122"/>
                <a:ea typeface="微软雅黑" panose="020B0503020204020204" charset="-122"/>
                <a:sym typeface="Wingdings" panose="05000000000000000000" charset="0"/>
              </a:rPr>
              <a:t>赤斤蒙古</a:t>
            </a:r>
            <a:endParaRPr lang="zh-CN" altLang="en-US" sz="525">
              <a:solidFill>
                <a:srgbClr val="3333FF"/>
              </a:solidFill>
              <a:latin typeface="微软雅黑" panose="020B0503020204020204" charset="-122"/>
              <a:ea typeface="微软雅黑" panose="020B0503020204020204" charset="-122"/>
              <a:sym typeface="Wingdings" panose="05000000000000000000" charset="0"/>
            </a:endParaRPr>
          </a:p>
        </p:txBody>
      </p:sp>
      <p:sp>
        <p:nvSpPr>
          <p:cNvPr id="32774" name="椭圆 2"/>
          <p:cNvSpPr/>
          <p:nvPr/>
        </p:nvSpPr>
        <p:spPr>
          <a:xfrm>
            <a:off x="1870472" y="1894602"/>
            <a:ext cx="582215" cy="203597"/>
          </a:xfrm>
          <a:prstGeom prst="ellipse">
            <a:avLst/>
          </a:prstGeom>
          <a:solidFill>
            <a:srgbClr val="FFFFFF"/>
          </a:solidFill>
          <a:ln w="38100" cap="flat" cmpd="sng">
            <a:solidFill>
              <a:srgbClr val="FF0000"/>
            </a:solidFill>
            <a:prstDash val="solid"/>
            <a:round/>
            <a:headEnd type="none" w="med" len="med"/>
            <a:tailEnd type="none" w="med" len="med"/>
          </a:ln>
        </p:spPr>
        <p:txBody>
          <a:bodyPr anchor="ctr" anchorCtr="0"/>
          <a:p>
            <a:pPr algn="ctr">
              <a:buClrTx/>
              <a:buFontTx/>
            </a:pPr>
            <a:r>
              <a:rPr lang="zh-CN" altLang="en-US" sz="675">
                <a:solidFill>
                  <a:srgbClr val="3333FF"/>
                </a:solidFill>
                <a:latin typeface="微软雅黑" panose="020B0503020204020204" charset="-122"/>
                <a:ea typeface="微软雅黑" panose="020B0503020204020204" charset="-122"/>
                <a:sym typeface="Wingdings" panose="05000000000000000000" charset="0"/>
              </a:rPr>
              <a:t>哈密卫</a:t>
            </a:r>
            <a:endParaRPr lang="zh-CN" altLang="en-US" sz="675">
              <a:solidFill>
                <a:srgbClr val="3333FF"/>
              </a:solidFill>
              <a:latin typeface="微软雅黑" panose="020B0503020204020204" charset="-122"/>
              <a:ea typeface="微软雅黑" panose="020B0503020204020204" charset="-122"/>
              <a:sym typeface="Wingdings" panose="05000000000000000000" charset="0"/>
            </a:endParaRPr>
          </a:p>
        </p:txBody>
      </p:sp>
      <p:sp>
        <p:nvSpPr>
          <p:cNvPr id="32775" name="椭圆 10"/>
          <p:cNvSpPr/>
          <p:nvPr/>
        </p:nvSpPr>
        <p:spPr>
          <a:xfrm>
            <a:off x="1870472" y="2098199"/>
            <a:ext cx="191690" cy="288131"/>
          </a:xfrm>
          <a:prstGeom prst="ellipse">
            <a:avLst/>
          </a:prstGeom>
          <a:solidFill>
            <a:srgbClr val="FFFFFF"/>
          </a:solidFill>
          <a:ln w="38100" cap="flat" cmpd="sng">
            <a:solidFill>
              <a:srgbClr val="FF0000"/>
            </a:solidFill>
            <a:prstDash val="solid"/>
            <a:round/>
            <a:headEnd type="none" w="med" len="med"/>
            <a:tailEnd type="none" w="med" len="med"/>
          </a:ln>
        </p:spPr>
        <p:txBody>
          <a:bodyPr anchor="ctr" anchorCtr="0"/>
          <a:p>
            <a:pPr algn="ctr">
              <a:buClrTx/>
              <a:buFontTx/>
            </a:pPr>
            <a:r>
              <a:rPr lang="zh-CN" altLang="en-US" sz="600">
                <a:solidFill>
                  <a:srgbClr val="3333FF"/>
                </a:solidFill>
                <a:latin typeface="微软雅黑" panose="020B0503020204020204" charset="-122"/>
                <a:ea typeface="微软雅黑" panose="020B0503020204020204" charset="-122"/>
                <a:sym typeface="Wingdings" panose="05000000000000000000" charset="0"/>
              </a:rPr>
              <a:t>沙洲</a:t>
            </a:r>
            <a:endParaRPr lang="zh-CN" altLang="en-US" sz="600">
              <a:solidFill>
                <a:srgbClr val="3333FF"/>
              </a:solidFill>
              <a:latin typeface="微软雅黑" panose="020B0503020204020204" charset="-122"/>
              <a:ea typeface="微软雅黑" panose="020B0503020204020204" charset="-122"/>
              <a:sym typeface="Wingdings" panose="05000000000000000000" charset="0"/>
            </a:endParaRPr>
          </a:p>
        </p:txBody>
      </p:sp>
      <p:sp>
        <p:nvSpPr>
          <p:cNvPr id="32776" name="文本框 1"/>
          <p:cNvSpPr/>
          <p:nvPr/>
        </p:nvSpPr>
        <p:spPr>
          <a:xfrm>
            <a:off x="5652135" y="318"/>
            <a:ext cx="3470434" cy="3969385"/>
          </a:xfrm>
          <a:prstGeom prst="rect">
            <a:avLst/>
          </a:prstGeom>
          <a:noFill/>
          <a:ln w="9525">
            <a:noFill/>
          </a:ln>
        </p:spPr>
        <p:txBody>
          <a:bodyPr wrap="square" anchor="t" anchorCtr="0">
            <a:spAutoFit/>
          </a:bodyPr>
          <a:p>
            <a:pPr>
              <a:buClrTx/>
              <a:buFontTx/>
            </a:pPr>
            <a:r>
              <a:rPr lang="zh-CN" altLang="en-US" sz="2100">
                <a:solidFill>
                  <a:schemeClr val="tx1"/>
                </a:solidFill>
                <a:latin typeface="微软雅黑" panose="020B0503020204020204" charset="-122"/>
                <a:ea typeface="微软雅黑" panose="020B0503020204020204" charset="-122"/>
                <a:sym typeface="Wingdings" panose="05000000000000000000" charset="0"/>
              </a:rPr>
              <a:t>政策：</a:t>
            </a:r>
            <a:endParaRPr lang="zh-CN" altLang="en-US" sz="2100">
              <a:solidFill>
                <a:schemeClr val="tx1"/>
              </a:solidFill>
              <a:latin typeface="微软雅黑" panose="020B0503020204020204" charset="-122"/>
              <a:ea typeface="微软雅黑" panose="020B0503020204020204" charset="-122"/>
              <a:sym typeface="Wingdings" panose="05000000000000000000" charset="0"/>
            </a:endParaRPr>
          </a:p>
          <a:p>
            <a:pPr>
              <a:buClrTx/>
              <a:buFontTx/>
            </a:pPr>
            <a:r>
              <a:rPr lang="zh-CN" altLang="en-US" sz="2100">
                <a:solidFill>
                  <a:schemeClr val="tx1"/>
                </a:solidFill>
                <a:latin typeface="微软雅黑" panose="020B0503020204020204" charset="-122"/>
                <a:ea typeface="微软雅黑" panose="020B0503020204020204" charset="-122"/>
                <a:sym typeface="Wingdings" panose="05000000000000000000" charset="0"/>
              </a:rPr>
              <a:t>（2）东北：</a:t>
            </a:r>
            <a:endParaRPr lang="zh-CN" altLang="en-US" sz="2100">
              <a:solidFill>
                <a:schemeClr val="tx1"/>
              </a:solidFill>
              <a:latin typeface="微软雅黑" panose="020B0503020204020204" charset="-122"/>
              <a:ea typeface="微软雅黑" panose="020B0503020204020204" charset="-122"/>
              <a:sym typeface="Wingdings" panose="05000000000000000000" charset="0"/>
            </a:endParaRPr>
          </a:p>
          <a:p>
            <a:pPr>
              <a:buClrTx/>
              <a:buFontTx/>
            </a:pPr>
            <a:r>
              <a:rPr lang="zh-CN" altLang="en-US" sz="2100">
                <a:solidFill>
                  <a:schemeClr val="tx1"/>
                </a:solidFill>
                <a:latin typeface="微软雅黑" panose="020B0503020204020204" charset="-122"/>
                <a:ea typeface="微软雅黑" panose="020B0503020204020204" charset="-122"/>
                <a:sym typeface="Wingdings" panose="05000000000000000000" charset="0"/>
              </a:rPr>
              <a:t>设都司、</a:t>
            </a:r>
            <a:r>
              <a:rPr lang="zh-CN" altLang="en-US" sz="2100">
                <a:solidFill>
                  <a:schemeClr val="tx1"/>
                </a:solidFill>
                <a:highlight>
                  <a:srgbClr val="FFFF00"/>
                </a:highlight>
                <a:latin typeface="微软雅黑" panose="020B0503020204020204" charset="-122"/>
                <a:ea typeface="微软雅黑" panose="020B0503020204020204" charset="-122"/>
                <a:sym typeface="Wingdings" panose="05000000000000000000" charset="0"/>
              </a:rPr>
              <a:t>卫、所管理女真</a:t>
            </a:r>
            <a:endParaRPr lang="zh-CN" altLang="en-US" sz="2100">
              <a:solidFill>
                <a:schemeClr val="tx1"/>
              </a:solidFill>
              <a:latin typeface="微软雅黑" panose="020B0503020204020204" charset="-122"/>
              <a:ea typeface="微软雅黑" panose="020B0503020204020204" charset="-122"/>
              <a:sym typeface="Wingdings" panose="05000000000000000000" charset="0"/>
            </a:endParaRPr>
          </a:p>
          <a:p>
            <a:pPr>
              <a:buClrTx/>
              <a:buFontTx/>
            </a:pPr>
            <a:r>
              <a:rPr lang="zh-CN" altLang="en-US" sz="2100">
                <a:solidFill>
                  <a:schemeClr val="tx1"/>
                </a:solidFill>
                <a:latin typeface="微软雅黑" panose="020B0503020204020204" charset="-122"/>
                <a:ea typeface="微软雅黑" panose="020B0503020204020204" charset="-122"/>
                <a:sym typeface="Wingdings" panose="05000000000000000000" charset="0"/>
              </a:rPr>
              <a:t>（3）西北：</a:t>
            </a:r>
            <a:endParaRPr lang="zh-CN" altLang="en-US" sz="2100">
              <a:solidFill>
                <a:schemeClr val="tx1"/>
              </a:solidFill>
              <a:latin typeface="微软雅黑" panose="020B0503020204020204" charset="-122"/>
              <a:ea typeface="微软雅黑" panose="020B0503020204020204" charset="-122"/>
              <a:sym typeface="Wingdings" panose="05000000000000000000" charset="0"/>
            </a:endParaRPr>
          </a:p>
          <a:p>
            <a:pPr>
              <a:buClrTx/>
              <a:buFontTx/>
            </a:pPr>
            <a:r>
              <a:rPr lang="zh-CN" altLang="en-US" sz="2100">
                <a:solidFill>
                  <a:schemeClr val="tx1"/>
                </a:solidFill>
                <a:latin typeface="微软雅黑" panose="020B0503020204020204" charset="-122"/>
                <a:ea typeface="微软雅黑" panose="020B0503020204020204" charset="-122"/>
                <a:sym typeface="Wingdings" panose="05000000000000000000" charset="0"/>
              </a:rPr>
              <a:t>设赤斤蒙古（今玉门）、沙洲（今敦煌）、哈密等卫</a:t>
            </a:r>
            <a:endParaRPr lang="zh-CN" altLang="en-US" sz="2100">
              <a:solidFill>
                <a:schemeClr val="tx1"/>
              </a:solidFill>
              <a:latin typeface="微软雅黑" panose="020B0503020204020204" charset="-122"/>
              <a:ea typeface="微软雅黑" panose="020B0503020204020204" charset="-122"/>
              <a:sym typeface="Wingdings" panose="05000000000000000000" charset="0"/>
            </a:endParaRPr>
          </a:p>
          <a:p>
            <a:pPr>
              <a:buClrTx/>
              <a:buFontTx/>
            </a:pPr>
            <a:r>
              <a:rPr lang="zh-CN" altLang="en-US" sz="2100">
                <a:solidFill>
                  <a:schemeClr val="tx1"/>
                </a:solidFill>
                <a:latin typeface="微软雅黑" panose="020B0503020204020204" charset="-122"/>
                <a:ea typeface="微软雅黑" panose="020B0503020204020204" charset="-122"/>
                <a:sym typeface="Wingdings" panose="05000000000000000000" charset="0"/>
              </a:rPr>
              <a:t>（4）西南：</a:t>
            </a:r>
            <a:endParaRPr lang="zh-CN" altLang="en-US" sz="2100">
              <a:solidFill>
                <a:schemeClr val="tx1"/>
              </a:solidFill>
              <a:latin typeface="微软雅黑" panose="020B0503020204020204" charset="-122"/>
              <a:ea typeface="微软雅黑" panose="020B0503020204020204" charset="-122"/>
              <a:sym typeface="Wingdings" panose="05000000000000000000" charset="0"/>
            </a:endParaRPr>
          </a:p>
          <a:p>
            <a:pPr>
              <a:buClrTx/>
              <a:buFontTx/>
            </a:pPr>
            <a:r>
              <a:rPr lang="zh-CN" altLang="en-US" sz="2100">
                <a:solidFill>
                  <a:schemeClr val="tx1"/>
                </a:solidFill>
                <a:latin typeface="微软雅黑" panose="020B0503020204020204" charset="-122"/>
                <a:ea typeface="微软雅黑" panose="020B0503020204020204" charset="-122"/>
                <a:sym typeface="Wingdings" panose="05000000000000000000" charset="0"/>
              </a:rPr>
              <a:t>设</a:t>
            </a:r>
            <a:r>
              <a:rPr lang="zh-CN" altLang="en-US" sz="2100">
                <a:solidFill>
                  <a:schemeClr val="tx1"/>
                </a:solidFill>
                <a:highlight>
                  <a:srgbClr val="FFFF00"/>
                </a:highlight>
                <a:latin typeface="微软雅黑" panose="020B0503020204020204" charset="-122"/>
                <a:ea typeface="微软雅黑" panose="020B0503020204020204" charset="-122"/>
                <a:sym typeface="Wingdings" panose="05000000000000000000" charset="0"/>
              </a:rPr>
              <a:t>土司</a:t>
            </a:r>
            <a:r>
              <a:rPr lang="zh-CN" altLang="en-US" sz="2100">
                <a:solidFill>
                  <a:schemeClr val="tx1"/>
                </a:solidFill>
                <a:latin typeface="微软雅黑" panose="020B0503020204020204" charset="-122"/>
                <a:ea typeface="微软雅黑" panose="020B0503020204020204" charset="-122"/>
                <a:sym typeface="Wingdings" panose="05000000000000000000" charset="0"/>
              </a:rPr>
              <a:t>，各族酋长任职</a:t>
            </a:r>
            <a:endParaRPr lang="zh-CN" altLang="en-US" sz="2100">
              <a:solidFill>
                <a:schemeClr val="tx1"/>
              </a:solidFill>
              <a:latin typeface="微软雅黑" panose="020B0503020204020204" charset="-122"/>
              <a:ea typeface="微软雅黑" panose="020B0503020204020204" charset="-122"/>
              <a:sym typeface="Wingdings" panose="05000000000000000000" charset="0"/>
            </a:endParaRPr>
          </a:p>
          <a:p>
            <a:pPr>
              <a:buClrTx/>
              <a:buFontTx/>
            </a:pPr>
            <a:r>
              <a:rPr lang="zh-CN" altLang="en-US" sz="2100">
                <a:solidFill>
                  <a:schemeClr val="tx1"/>
                </a:solidFill>
                <a:latin typeface="微软雅黑" panose="020B0503020204020204" charset="-122"/>
                <a:ea typeface="微软雅黑" panose="020B0503020204020204" charset="-122"/>
                <a:sym typeface="Wingdings" panose="05000000000000000000" charset="0"/>
              </a:rPr>
              <a:t>（5）西藏：</a:t>
            </a:r>
            <a:endParaRPr lang="zh-CN" altLang="en-US" sz="2100">
              <a:solidFill>
                <a:schemeClr val="tx1"/>
              </a:solidFill>
              <a:latin typeface="微软雅黑" panose="020B0503020204020204" charset="-122"/>
              <a:ea typeface="微软雅黑" panose="020B0503020204020204" charset="-122"/>
              <a:sym typeface="Wingdings" panose="05000000000000000000" charset="0"/>
            </a:endParaRPr>
          </a:p>
          <a:p>
            <a:pPr>
              <a:buClrTx/>
              <a:buFontTx/>
            </a:pPr>
            <a:r>
              <a:rPr lang="zh-CN" altLang="en-US" sz="2100">
                <a:solidFill>
                  <a:schemeClr val="tx1"/>
                </a:solidFill>
                <a:latin typeface="微软雅黑" panose="020B0503020204020204" charset="-122"/>
                <a:ea typeface="微软雅黑" panose="020B0503020204020204" charset="-122"/>
                <a:sym typeface="Wingdings" panose="05000000000000000000" charset="0"/>
              </a:rPr>
              <a:t>册封僧俗领袖为王、法王、建羁縻都司，进行贡赐、茶马贸易</a:t>
            </a:r>
            <a:endParaRPr lang="zh-CN" altLang="en-US" sz="2100">
              <a:solidFill>
                <a:schemeClr val="tx1"/>
              </a:solidFill>
              <a:latin typeface="微软雅黑" panose="020B0503020204020204" charset="-122"/>
              <a:ea typeface="微软雅黑" panose="020B0503020204020204" charset="-122"/>
              <a:sym typeface="Wingdings" panose="05000000000000000000" charset="0"/>
            </a:endParaRPr>
          </a:p>
        </p:txBody>
      </p:sp>
      <p:sp>
        <p:nvSpPr>
          <p:cNvPr id="43016" name="文本框 3"/>
          <p:cNvSpPr/>
          <p:nvPr/>
        </p:nvSpPr>
        <p:spPr>
          <a:xfrm>
            <a:off x="94060" y="4197271"/>
            <a:ext cx="8739188" cy="737235"/>
          </a:xfrm>
          <a:prstGeom prst="rect">
            <a:avLst/>
          </a:prstGeom>
          <a:noFill/>
          <a:ln w="9525">
            <a:noFill/>
          </a:ln>
        </p:spPr>
        <p:txBody>
          <a:bodyPr anchor="t" anchorCtr="0">
            <a:spAutoFit/>
          </a:bodyPr>
          <a:p>
            <a:pPr>
              <a:buClrTx/>
              <a:buSzTx/>
              <a:buFontTx/>
            </a:pPr>
            <a:r>
              <a:rPr lang="zh-CN" altLang="en-US" sz="2100" b="1">
                <a:solidFill>
                  <a:schemeClr val="tx1"/>
                </a:solidFill>
                <a:latin typeface="Calibri" panose="020F0502020204030204" charset="0"/>
                <a:ea typeface="宋体" panose="02010600030101010101" pitchFamily="2" charset="-122"/>
              </a:rPr>
              <a:t>思考：根据历史地图和教材知识，指出明朝在东北、西北、西南、西藏实施的政策。</a:t>
            </a:r>
            <a:endParaRPr lang="zh-CN" altLang="en-US" sz="2100" b="1">
              <a:solidFill>
                <a:schemeClr val="tx1"/>
              </a:solidFill>
              <a:latin typeface="Calibri" panose="020F050202020403020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7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7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6">
                                            <p:txEl>
                                              <p:charRg st="11" end="2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776">
                                            <p:txEl>
                                              <p:charRg st="30" end="5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776">
                                            <p:txEl>
                                              <p:charRg st="61" end="7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776">
                                            <p:txEl>
                                              <p:charRg st="79" end="10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ldLvl="0" animBg="1"/>
      <p:bldP spid="32772" grpId="0" bldLvl="0" animBg="1"/>
      <p:bldP spid="32773" grpId="0" bldLvl="0" animBg="1"/>
      <p:bldP spid="32774" grpId="0" bldLvl="0" animBg="1"/>
      <p:bldP spid="3277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4818" name="文本框 7"/>
          <p:cNvSpPr/>
          <p:nvPr/>
        </p:nvSpPr>
        <p:spPr>
          <a:xfrm>
            <a:off x="5035154" y="1592183"/>
            <a:ext cx="3836194" cy="3646170"/>
          </a:xfrm>
          <a:prstGeom prst="rect">
            <a:avLst/>
          </a:prstGeom>
          <a:noFill/>
          <a:ln w="9525">
            <a:noFill/>
          </a:ln>
        </p:spPr>
        <p:txBody>
          <a:bodyPr anchor="t" anchorCtr="0">
            <a:spAutoFit/>
          </a:bodyPr>
          <a:p>
            <a:pPr>
              <a:buClrTx/>
              <a:buFontTx/>
            </a:pPr>
            <a:r>
              <a:rPr lang="zh-CN" altLang="en-US" sz="2100">
                <a:latin typeface="微软雅黑" panose="020B0503020204020204" charset="-122"/>
                <a:ea typeface="微软雅黑" panose="020B0503020204020204" charset="-122"/>
                <a:sym typeface="Wingdings" panose="05000000000000000000" charset="0"/>
              </a:rPr>
              <a:t>机构：</a:t>
            </a:r>
            <a:endParaRPr lang="zh-CN" altLang="en-US" sz="2100">
              <a:latin typeface="微软雅黑" panose="020B0503020204020204" charset="-122"/>
              <a:ea typeface="微软雅黑" panose="020B0503020204020204" charset="-122"/>
              <a:sym typeface="Wingdings" panose="05000000000000000000" charset="0"/>
            </a:endParaRPr>
          </a:p>
          <a:p>
            <a:pPr>
              <a:buClrTx/>
              <a:buFontTx/>
            </a:pPr>
            <a:r>
              <a:rPr lang="zh-CN" altLang="en-US" sz="2100">
                <a:latin typeface="微软雅黑" panose="020B0503020204020204" charset="-122"/>
                <a:ea typeface="微软雅黑" panose="020B0503020204020204" charset="-122"/>
                <a:sym typeface="Wingdings" panose="05000000000000000000" charset="0"/>
              </a:rPr>
              <a:t>政策：</a:t>
            </a:r>
            <a:endParaRPr lang="zh-CN" altLang="en-US" sz="2100">
              <a:latin typeface="微软雅黑" panose="020B0503020204020204" charset="-122"/>
              <a:ea typeface="微软雅黑" panose="020B0503020204020204" charset="-122"/>
              <a:sym typeface="Wingdings" panose="05000000000000000000" charset="0"/>
            </a:endParaRPr>
          </a:p>
          <a:p>
            <a:pPr>
              <a:buClrTx/>
              <a:buFontTx/>
            </a:pPr>
            <a:r>
              <a:rPr lang="zh-CN" altLang="en-US" sz="2100">
                <a:latin typeface="微软雅黑" panose="020B0503020204020204" charset="-122"/>
                <a:ea typeface="微软雅黑" panose="020B0503020204020204" charset="-122"/>
                <a:sym typeface="Wingdings" panose="05000000000000000000" charset="0"/>
              </a:rPr>
              <a:t>（1）北方：满蒙联姻，控制漠南蒙古</a:t>
            </a:r>
            <a:endParaRPr lang="zh-CN" altLang="en-US" sz="2100">
              <a:latin typeface="微软雅黑" panose="020B0503020204020204" charset="-122"/>
              <a:ea typeface="微软雅黑" panose="020B0503020204020204" charset="-122"/>
              <a:sym typeface="Wingdings" panose="05000000000000000000" charset="0"/>
            </a:endParaRPr>
          </a:p>
          <a:p>
            <a:pPr>
              <a:buClrTx/>
              <a:buFontTx/>
            </a:pPr>
            <a:r>
              <a:rPr lang="zh-CN" altLang="en-US" sz="2100">
                <a:latin typeface="微软雅黑" panose="020B0503020204020204" charset="-122"/>
                <a:ea typeface="微软雅黑" panose="020B0503020204020204" charset="-122"/>
                <a:sym typeface="Wingdings" panose="05000000000000000000" charset="0"/>
              </a:rPr>
              <a:t>（2）西北：平定漠西蒙古准噶尔部叛乱；安置土尔扈特部回归祖国，巩固西北边疆</a:t>
            </a:r>
            <a:r>
              <a:rPr lang="zh-CN" altLang="en-US" sz="2100">
                <a:highlight>
                  <a:srgbClr val="FFFF00"/>
                </a:highlight>
                <a:latin typeface="微软雅黑" panose="020B0503020204020204" charset="-122"/>
                <a:ea typeface="微软雅黑" panose="020B0503020204020204" charset="-122"/>
                <a:sym typeface="Wingdings" panose="05000000000000000000" charset="0"/>
              </a:rPr>
              <a:t>（伊犁将军）</a:t>
            </a:r>
            <a:endParaRPr lang="zh-CN" altLang="en-US" sz="2100">
              <a:highlight>
                <a:srgbClr val="FFFF00"/>
              </a:highlight>
              <a:latin typeface="微软雅黑" panose="020B0503020204020204" charset="-122"/>
              <a:ea typeface="微软雅黑" panose="020B0503020204020204" charset="-122"/>
              <a:sym typeface="Wingdings" panose="05000000000000000000" charset="0"/>
            </a:endParaRPr>
          </a:p>
          <a:p>
            <a:pPr>
              <a:buClrTx/>
              <a:buFontTx/>
            </a:pPr>
            <a:r>
              <a:rPr lang="zh-CN" altLang="en-US" sz="2100">
                <a:latin typeface="微软雅黑" panose="020B0503020204020204" charset="-122"/>
                <a:ea typeface="微软雅黑" panose="020B0503020204020204" charset="-122"/>
                <a:sym typeface="Wingdings" panose="05000000000000000000" charset="0"/>
              </a:rPr>
              <a:t>（3）西藏：册封达赖班禅、设西宁办事大臣、</a:t>
            </a:r>
            <a:r>
              <a:rPr lang="zh-CN" altLang="en-US" sz="2100">
                <a:highlight>
                  <a:srgbClr val="FFFF00"/>
                </a:highlight>
                <a:latin typeface="微软雅黑" panose="020B0503020204020204" charset="-122"/>
                <a:ea typeface="微软雅黑" panose="020B0503020204020204" charset="-122"/>
                <a:sym typeface="Wingdings" panose="05000000000000000000" charset="0"/>
              </a:rPr>
              <a:t>驻藏办事大臣</a:t>
            </a:r>
            <a:endParaRPr lang="zh-CN" altLang="en-US" sz="2100">
              <a:latin typeface="微软雅黑" panose="020B0503020204020204" charset="-122"/>
              <a:ea typeface="微软雅黑" panose="020B0503020204020204" charset="-122"/>
              <a:sym typeface="Wingdings" panose="05000000000000000000" charset="0"/>
            </a:endParaRPr>
          </a:p>
          <a:p>
            <a:pPr>
              <a:buClrTx/>
              <a:buFontTx/>
            </a:pPr>
            <a:r>
              <a:rPr lang="zh-CN" altLang="en-US" sz="2100">
                <a:latin typeface="微软雅黑" panose="020B0503020204020204" charset="-122"/>
                <a:ea typeface="微软雅黑" panose="020B0503020204020204" charset="-122"/>
                <a:sym typeface="Wingdings" panose="05000000000000000000" charset="0"/>
              </a:rPr>
              <a:t>（4）西南：实行</a:t>
            </a:r>
            <a:r>
              <a:rPr lang="zh-CN" altLang="en-US" sz="2100">
                <a:highlight>
                  <a:srgbClr val="FFFF00"/>
                </a:highlight>
                <a:latin typeface="微软雅黑" panose="020B0503020204020204" charset="-122"/>
                <a:ea typeface="微软雅黑" panose="020B0503020204020204" charset="-122"/>
                <a:sym typeface="Wingdings" panose="05000000000000000000" charset="0"/>
              </a:rPr>
              <a:t>“改土归流”</a:t>
            </a:r>
            <a:r>
              <a:rPr lang="zh-CN" altLang="en-US" sz="2100">
                <a:latin typeface="微软雅黑" panose="020B0503020204020204" charset="-122"/>
                <a:ea typeface="微软雅黑" panose="020B0503020204020204" charset="-122"/>
                <a:sym typeface="Wingdings" panose="05000000000000000000" charset="0"/>
              </a:rPr>
              <a:t>。</a:t>
            </a:r>
            <a:endParaRPr lang="zh-CN" altLang="en-US" sz="2100">
              <a:latin typeface="微软雅黑" panose="020B0503020204020204" charset="-122"/>
              <a:ea typeface="微软雅黑" panose="020B0503020204020204" charset="-122"/>
              <a:sym typeface="Wingdings" panose="05000000000000000000" charset="0"/>
            </a:endParaRPr>
          </a:p>
        </p:txBody>
      </p:sp>
      <p:sp>
        <p:nvSpPr>
          <p:cNvPr id="45058" name="文本框 1"/>
          <p:cNvSpPr/>
          <p:nvPr/>
        </p:nvSpPr>
        <p:spPr>
          <a:xfrm>
            <a:off x="4953000" y="116999"/>
            <a:ext cx="3918347" cy="1706880"/>
          </a:xfrm>
          <a:prstGeom prst="rect">
            <a:avLst/>
          </a:prstGeom>
          <a:noFill/>
          <a:ln w="9525">
            <a:noFill/>
          </a:ln>
        </p:spPr>
        <p:txBody>
          <a:bodyPr anchor="t" anchorCtr="0">
            <a:spAutoFit/>
          </a:bodyPr>
          <a:p>
            <a:pPr>
              <a:buClrTx/>
              <a:buSzTx/>
              <a:buFontTx/>
            </a:pPr>
            <a:r>
              <a:rPr lang="zh-CN" altLang="en-US" sz="2100" b="1">
                <a:solidFill>
                  <a:schemeClr val="tx1"/>
                </a:solidFill>
                <a:latin typeface="Calibri" panose="020F0502020204030204" charset="0"/>
                <a:ea typeface="宋体" panose="02010600030101010101" pitchFamily="2" charset="-122"/>
              </a:rPr>
              <a:t>思考：根据历史地图和教材知识，指出清朝管理民族事务的中</a:t>
            </a:r>
            <a:endParaRPr lang="zh-CN" altLang="en-US" sz="2100" b="1">
              <a:solidFill>
                <a:schemeClr val="tx1"/>
              </a:solidFill>
              <a:latin typeface="Calibri" panose="020F0502020204030204" charset="0"/>
              <a:ea typeface="宋体" panose="02010600030101010101" pitchFamily="2" charset="-122"/>
            </a:endParaRPr>
          </a:p>
          <a:p>
            <a:pPr>
              <a:buClrTx/>
              <a:buSzTx/>
              <a:buFontTx/>
            </a:pPr>
            <a:r>
              <a:rPr lang="zh-CN" altLang="en-US" sz="2100" b="1">
                <a:solidFill>
                  <a:schemeClr val="tx1"/>
                </a:solidFill>
                <a:latin typeface="Calibri" panose="020F0502020204030204" charset="0"/>
                <a:ea typeface="宋体" panose="02010600030101010101" pitchFamily="2" charset="-122"/>
              </a:rPr>
              <a:t>央机构及在北方、西北、西南、西藏实施的政策。</a:t>
            </a:r>
            <a:endParaRPr lang="zh-CN" altLang="en-US" sz="2100" b="1">
              <a:solidFill>
                <a:schemeClr val="tx1"/>
              </a:solidFill>
              <a:latin typeface="Calibri" panose="020F0502020204030204" charset="0"/>
              <a:ea typeface="宋体" panose="02010600030101010101" pitchFamily="2" charset="-122"/>
            </a:endParaRPr>
          </a:p>
        </p:txBody>
      </p:sp>
      <p:sp>
        <p:nvSpPr>
          <p:cNvPr id="34820" name="文本框 2"/>
          <p:cNvSpPr/>
          <p:nvPr/>
        </p:nvSpPr>
        <p:spPr>
          <a:xfrm>
            <a:off x="5975747" y="1592184"/>
            <a:ext cx="982980" cy="414020"/>
          </a:xfrm>
          <a:prstGeom prst="rect">
            <a:avLst/>
          </a:prstGeom>
          <a:noFill/>
          <a:ln w="9525">
            <a:noFill/>
          </a:ln>
        </p:spPr>
        <p:txBody>
          <a:bodyPr wrap="none" anchor="t" anchorCtr="0">
            <a:spAutoFit/>
          </a:bodyPr>
          <a:p>
            <a:pPr>
              <a:buClrTx/>
              <a:buFontTx/>
            </a:pPr>
            <a:r>
              <a:rPr lang="zh-CN" altLang="en-US" sz="2100" b="1">
                <a:highlight>
                  <a:srgbClr val="FFFF00"/>
                </a:highlight>
                <a:latin typeface="微软雅黑" panose="020B0503020204020204" charset="-122"/>
                <a:ea typeface="微软雅黑" panose="020B0503020204020204" charset="-122"/>
                <a:sym typeface="Arial" panose="020B0604020202020204" pitchFamily="34" charset="0"/>
              </a:rPr>
              <a:t>理藩院</a:t>
            </a:r>
            <a:endParaRPr lang="zh-CN" altLang="en-US" sz="2100" b="1">
              <a:highlight>
                <a:srgbClr val="FFFF00"/>
              </a:highlight>
              <a:latin typeface="微软雅黑" panose="020B0503020204020204" charset="-122"/>
              <a:ea typeface="微软雅黑" panose="020B0503020204020204" charset="-122"/>
              <a:sym typeface="Arial" panose="020B0604020202020204" pitchFamily="34" charset="0"/>
            </a:endParaRPr>
          </a:p>
        </p:txBody>
      </p:sp>
      <p:sp>
        <p:nvSpPr>
          <p:cNvPr id="45060" name="文本框 4"/>
          <p:cNvSpPr/>
          <p:nvPr/>
        </p:nvSpPr>
        <p:spPr>
          <a:xfrm>
            <a:off x="2378869" y="116999"/>
            <a:ext cx="1158240" cy="460375"/>
          </a:xfrm>
          <a:prstGeom prst="rect">
            <a:avLst/>
          </a:prstGeom>
          <a:noFill/>
          <a:ln w="9525">
            <a:noFill/>
          </a:ln>
        </p:spPr>
        <p:txBody>
          <a:bodyPr wrap="none" anchor="t" anchorCtr="0">
            <a:spAutoFit/>
          </a:bodyPr>
          <a:p>
            <a:pPr>
              <a:buClrTx/>
              <a:buSzTx/>
              <a:buFontTx/>
            </a:pPr>
            <a:r>
              <a:rPr lang="en-US" altLang="zh-CN" sz="2400" b="1">
                <a:solidFill>
                  <a:schemeClr val="tx1"/>
                </a:solidFill>
                <a:latin typeface="微软雅黑" panose="020B0503020204020204" charset="-122"/>
                <a:ea typeface="微软雅黑" panose="020B0503020204020204" charset="-122"/>
                <a:sym typeface="Arial" panose="020B0604020202020204" pitchFamily="34" charset="0"/>
              </a:rPr>
              <a:t>3. 清朝</a:t>
            </a:r>
            <a:endParaRPr lang="en-US" altLang="zh-CN" sz="2400" b="1">
              <a:solidFill>
                <a:schemeClr val="tx1"/>
              </a:solidFill>
              <a:latin typeface="微软雅黑" panose="020B0503020204020204" charset="-122"/>
              <a:ea typeface="微软雅黑" panose="020B0503020204020204" charset="-122"/>
              <a:sym typeface="Arial" panose="020B0604020202020204" pitchFamily="34" charset="0"/>
            </a:endParaRPr>
          </a:p>
        </p:txBody>
      </p:sp>
      <p:pic>
        <p:nvPicPr>
          <p:cNvPr id="45061" name="图片 5"/>
          <p:cNvPicPr>
            <a:picLocks noChangeAspect="1"/>
          </p:cNvPicPr>
          <p:nvPr/>
        </p:nvPicPr>
        <p:blipFill>
          <a:blip r:embed="rId1"/>
          <a:stretch>
            <a:fillRect/>
          </a:stretch>
        </p:blipFill>
        <p:spPr>
          <a:xfrm>
            <a:off x="208360" y="638493"/>
            <a:ext cx="4744640" cy="4039791"/>
          </a:xfrm>
          <a:prstGeom prst="rect">
            <a:avLst/>
          </a:prstGeom>
          <a:noFill/>
          <a:ln w="9525">
            <a:noFill/>
          </a:ln>
        </p:spPr>
      </p:pic>
      <p:sp>
        <p:nvSpPr>
          <p:cNvPr id="34823" name="文本框 3"/>
          <p:cNvSpPr/>
          <p:nvPr/>
        </p:nvSpPr>
        <p:spPr>
          <a:xfrm>
            <a:off x="208360" y="249396"/>
            <a:ext cx="4744640" cy="4615815"/>
          </a:xfrm>
          <a:prstGeom prst="rect">
            <a:avLst/>
          </a:prstGeom>
          <a:solidFill>
            <a:srgbClr val="FFFF00"/>
          </a:solidFill>
          <a:ln w="9525" cap="flat" cmpd="sng">
            <a:solidFill>
              <a:schemeClr val="accent1"/>
            </a:solidFill>
            <a:prstDash val="solid"/>
            <a:miter/>
            <a:headEnd type="none" w="med" len="med"/>
            <a:tailEnd type="none" w="med" len="med"/>
          </a:ln>
        </p:spPr>
        <p:txBody>
          <a:bodyPr anchor="t" anchorCtr="0">
            <a:spAutoFit/>
          </a:bodyPr>
          <a:p>
            <a:pPr>
              <a:buClrTx/>
              <a:buFontTx/>
            </a:pPr>
            <a:r>
              <a:rPr lang="en-US" altLang="zh-CN" b="1">
                <a:solidFill>
                  <a:schemeClr val="tx1"/>
                </a:solidFill>
                <a:latin typeface="华文楷体" panose="02010600040101010101" pitchFamily="2" charset="-122"/>
                <a:ea typeface="华文楷体" panose="02010600040101010101" pitchFamily="2" charset="-122"/>
                <a:sym typeface="Arial" panose="020B0604020202020204" pitchFamily="34" charset="0"/>
              </a:rPr>
              <a:t>  </a:t>
            </a:r>
            <a:r>
              <a:rPr lang="en-US" altLang="zh-CN" sz="2100" b="1">
                <a:solidFill>
                  <a:schemeClr val="tx1"/>
                </a:solidFill>
                <a:latin typeface="华文楷体" panose="02010600040101010101" pitchFamily="2" charset="-122"/>
                <a:ea typeface="华文楷体" panose="02010600040101010101" pitchFamily="2" charset="-122"/>
                <a:sym typeface="Arial" panose="020B0604020202020204" pitchFamily="34" charset="0"/>
              </a:rPr>
              <a:t>概念解读：</a:t>
            </a:r>
            <a:r>
              <a:rPr lang="en-US" altLang="zh-CN" sz="2100" b="1">
                <a:solidFill>
                  <a:schemeClr val="tx1"/>
                </a:solidFill>
                <a:highlight>
                  <a:srgbClr val="FF0000"/>
                </a:highlight>
                <a:latin typeface="华文楷体" panose="02010600040101010101" pitchFamily="2" charset="-122"/>
                <a:ea typeface="华文楷体" panose="02010600040101010101" pitchFamily="2" charset="-122"/>
                <a:sym typeface="Arial" panose="020B0604020202020204" pitchFamily="34" charset="0"/>
              </a:rPr>
              <a:t>改土归流</a:t>
            </a:r>
            <a:endParaRPr lang="en-US" altLang="zh-CN" sz="2100" b="1">
              <a:solidFill>
                <a:schemeClr val="tx1"/>
              </a:solidFill>
              <a:latin typeface="华文楷体" panose="02010600040101010101" pitchFamily="2" charset="-122"/>
              <a:ea typeface="华文楷体" panose="02010600040101010101" pitchFamily="2" charset="-122"/>
              <a:sym typeface="Arial" panose="020B0604020202020204" pitchFamily="34" charset="0"/>
            </a:endParaRPr>
          </a:p>
          <a:p>
            <a:pPr>
              <a:buClrTx/>
              <a:buFontTx/>
            </a:pPr>
            <a:r>
              <a:rPr lang="en-US" altLang="zh-CN" sz="2100" b="1">
                <a:solidFill>
                  <a:schemeClr val="tx1"/>
                </a:solidFill>
                <a:latin typeface="华文楷体" panose="02010600040101010101" pitchFamily="2" charset="-122"/>
                <a:ea typeface="华文楷体" panose="02010600040101010101" pitchFamily="2" charset="-122"/>
                <a:sym typeface="Arial" panose="020B0604020202020204" pitchFamily="34" charset="0"/>
              </a:rPr>
              <a:t>       长期以来，中原王朝在西南各民族聚居区实行</a:t>
            </a:r>
            <a:r>
              <a:rPr lang="en-US" altLang="zh-CN" sz="2100" b="1">
                <a:solidFill>
                  <a:srgbClr val="FF0000"/>
                </a:solidFill>
                <a:latin typeface="华文楷体" panose="02010600040101010101" pitchFamily="2" charset="-122"/>
                <a:ea typeface="华文楷体" panose="02010600040101010101" pitchFamily="2" charset="-122"/>
                <a:sym typeface="Arial" panose="020B0604020202020204" pitchFamily="34" charset="0"/>
              </a:rPr>
              <a:t>土司制度</a:t>
            </a:r>
            <a:r>
              <a:rPr lang="en-US" altLang="zh-CN" sz="2100" b="1">
                <a:solidFill>
                  <a:schemeClr val="tx1"/>
                </a:solidFill>
                <a:latin typeface="华文楷体" panose="02010600040101010101" pitchFamily="2" charset="-122"/>
                <a:ea typeface="华文楷体" panose="02010600040101010101" pitchFamily="2" charset="-122"/>
                <a:sym typeface="Arial" panose="020B0604020202020204" pitchFamily="34" charset="0"/>
              </a:rPr>
              <a:t>。土司又称土官，指由当地民族首领世袭担任的宣慰使、知府知州等职务。虽然土司承在形式上必须经过中央批准，并承担缴纳赋税、出兵助战等义务，但还是具有一定的割据性。自</a:t>
            </a:r>
            <a:r>
              <a:rPr lang="en-US" altLang="zh-CN" sz="2100" b="1">
                <a:solidFill>
                  <a:srgbClr val="FF0000"/>
                </a:solidFill>
                <a:latin typeface="华文楷体" panose="02010600040101010101" pitchFamily="2" charset="-122"/>
                <a:ea typeface="华文楷体" panose="02010600040101010101" pitchFamily="2" charset="-122"/>
                <a:sym typeface="Arial" panose="020B0604020202020204" pitchFamily="34" charset="0"/>
              </a:rPr>
              <a:t>雍正</a:t>
            </a:r>
            <a:r>
              <a:rPr lang="en-US" altLang="zh-CN" sz="2100" b="1">
                <a:solidFill>
                  <a:schemeClr val="tx1"/>
                </a:solidFill>
                <a:latin typeface="华文楷体" panose="02010600040101010101" pitchFamily="2" charset="-122"/>
                <a:ea typeface="华文楷体" panose="02010600040101010101" pitchFamily="2" charset="-122"/>
                <a:sym typeface="Arial" panose="020B0604020202020204" pitchFamily="34" charset="0"/>
              </a:rPr>
              <a:t>时起，清政府在西南大规模推行“改土归流”攻策，逐步取消土司世袭制度，任命有任期、可调动的流官，随之进行清查户口、丈量土地、核实赋税等工作。</a:t>
            </a:r>
            <a:r>
              <a:rPr lang="en-US" altLang="zh-CN" sz="2100" b="1">
                <a:solidFill>
                  <a:srgbClr val="FF0000"/>
                </a:solidFill>
                <a:latin typeface="华文楷体" panose="02010600040101010101" pitchFamily="2" charset="-122"/>
                <a:ea typeface="华文楷体" panose="02010600040101010101" pitchFamily="2" charset="-122"/>
                <a:sym typeface="Arial" panose="020B0604020202020204" pitchFamily="34" charset="0"/>
              </a:rPr>
              <a:t>改土归流，强化了清政府对西南地方各民族的管理，推动了当地的经济发展和社会进步。</a:t>
            </a:r>
            <a:endParaRPr lang="en-US" altLang="zh-CN" sz="2100" b="1">
              <a:solidFill>
                <a:srgbClr val="FF0000"/>
              </a:solidFill>
              <a:latin typeface="华文楷体" panose="02010600040101010101" pitchFamily="2" charset="-122"/>
              <a:ea typeface="华文楷体" panose="02010600040101010101" pitchFamily="2"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additive="base">
                                        <p:cTn id="7" dur="500" fill="hold"/>
                                        <p:tgtEl>
                                          <p:spTgt spid="34820"/>
                                        </p:tgtEl>
                                        <p:attrNameLst>
                                          <p:attrName>ppt_x</p:attrName>
                                        </p:attrNameLst>
                                      </p:cBhvr>
                                      <p:tavLst>
                                        <p:tav tm="0">
                                          <p:val>
                                            <p:strVal val="#ppt_x"/>
                                          </p:val>
                                        </p:tav>
                                        <p:tav tm="100000">
                                          <p:val>
                                            <p:strVal val="#ppt_x"/>
                                          </p:val>
                                        </p:tav>
                                      </p:tavLst>
                                    </p:anim>
                                    <p:anim calcmode="lin" valueType="num">
                                      <p:cBhvr additive="base">
                                        <p:cTn id="8" dur="500" fill="hold"/>
                                        <p:tgtEl>
                                          <p:spTgt spid="348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818">
                                            <p:txEl>
                                              <p:charRg st="8" end="2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818">
                                            <p:txEl>
                                              <p:charRg st="26" end="6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818">
                                            <p:txEl>
                                              <p:charRg st="64" end="9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818">
                                            <p:txEl>
                                              <p:charRg st="92" end="10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4823"/>
                                        </p:tgtEl>
                                        <p:attrNameLst>
                                          <p:attrName>style.visibility</p:attrName>
                                        </p:attrNameLst>
                                      </p:cBhvr>
                                      <p:to>
                                        <p:strVal val="visible"/>
                                      </p:to>
                                    </p:set>
                                    <p:anim calcmode="lin" valueType="num">
                                      <p:cBhvr additive="base">
                                        <p:cTn id="29" dur="500" fill="hold"/>
                                        <p:tgtEl>
                                          <p:spTgt spid="34823"/>
                                        </p:tgtEl>
                                        <p:attrNameLst>
                                          <p:attrName>ppt_x</p:attrName>
                                        </p:attrNameLst>
                                      </p:cBhvr>
                                      <p:tavLst>
                                        <p:tav tm="0">
                                          <p:val>
                                            <p:strVal val="#ppt_x"/>
                                          </p:val>
                                        </p:tav>
                                        <p:tav tm="100000">
                                          <p:val>
                                            <p:strVal val="#ppt_x"/>
                                          </p:val>
                                        </p:tav>
                                      </p:tavLst>
                                    </p:anim>
                                    <p:anim calcmode="lin" valueType="num">
                                      <p:cBhvr additive="base">
                                        <p:cTn id="30" dur="500" fill="hold"/>
                                        <p:tgtEl>
                                          <p:spTgt spid="348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P spid="3482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50177" name="文本框 1"/>
          <p:cNvSpPr/>
          <p:nvPr/>
        </p:nvSpPr>
        <p:spPr>
          <a:xfrm>
            <a:off x="91678" y="521256"/>
            <a:ext cx="8902303" cy="2891790"/>
          </a:xfrm>
          <a:prstGeom prst="rect">
            <a:avLst/>
          </a:prstGeom>
          <a:noFill/>
          <a:ln w="9525">
            <a:noFill/>
          </a:ln>
        </p:spPr>
        <p:txBody>
          <a:bodyPr anchor="t" anchorCtr="0">
            <a:spAutoFit/>
          </a:bodyPr>
          <a:p>
            <a:pPr>
              <a:lnSpc>
                <a:spcPct val="130000"/>
              </a:lnSpc>
              <a:spcAft>
                <a:spcPts val="1000"/>
              </a:spcAft>
              <a:buClrTx/>
              <a:buFont typeface="Arial" panose="020B0604020202020204" pitchFamily="34" charset="0"/>
            </a:pPr>
            <a:r>
              <a:rPr lang="zh-CN" altLang="en-US" sz="2000" b="1">
                <a:latin typeface="楷体" panose="02010609060101010101" pitchFamily="49" charset="-122"/>
                <a:ea typeface="楷体" panose="02010609060101010101" pitchFamily="49" charset="-122"/>
                <a:sym typeface="Arial" panose="020B0604020202020204" pitchFamily="34" charset="0"/>
              </a:rPr>
              <a:t>材料：中国能够在两千多年前就形成广阔的疆域，中国的疆域能够稳定地延续下来，统一的中国疆域最终出现在18世纪中叶并且由清朝实现，这些都不是偶然的，需要各方面的很多条件。但最主要的原因还是：中国各族人民为祖国的统一而进行了长期的共同努力；中国的传统文化发挥了巨大的积极作用；中国人民在特定的地理环境下大力开发经济，发展生产；历代统治者尤其是清朝前期的统治者顺应历史潮流，实行了正确的政策。——葛剑雄《历史上的中国：中国疆域的变迁》</a:t>
            </a:r>
            <a:endParaRPr lang="zh-CN" altLang="en-US" sz="2000" b="1">
              <a:latin typeface="楷体" panose="02010609060101010101" pitchFamily="49" charset="-122"/>
              <a:ea typeface="楷体" panose="02010609060101010101" pitchFamily="49" charset="-122"/>
              <a:sym typeface="Arial" panose="020B0604020202020204" pitchFamily="34" charset="0"/>
            </a:endParaRPr>
          </a:p>
        </p:txBody>
      </p:sp>
      <p:sp>
        <p:nvSpPr>
          <p:cNvPr id="50178" name="文本框 2"/>
          <p:cNvSpPr/>
          <p:nvPr/>
        </p:nvSpPr>
        <p:spPr>
          <a:xfrm>
            <a:off x="91281" y="3412966"/>
            <a:ext cx="8814197" cy="829945"/>
          </a:xfrm>
          <a:prstGeom prst="rect">
            <a:avLst/>
          </a:prstGeom>
          <a:noFill/>
          <a:ln w="9525">
            <a:noFill/>
          </a:ln>
        </p:spPr>
        <p:txBody>
          <a:bodyPr anchor="t" anchorCtr="0">
            <a:spAutoFit/>
          </a:bodyPr>
          <a:p>
            <a:pPr>
              <a:spcBef>
                <a:spcPct val="50000"/>
              </a:spcBef>
              <a:buClrTx/>
              <a:buSzTx/>
              <a:buFontTx/>
            </a:pPr>
            <a:r>
              <a:rPr lang="en-US" altLang="zh-CN" b="1">
                <a:solidFill>
                  <a:schemeClr val="tx1"/>
                </a:solidFill>
                <a:latin typeface="楷体" panose="02010609060101010101" pitchFamily="49" charset="-122"/>
                <a:ea typeface="楷体" panose="02010609060101010101" pitchFamily="49" charset="-122"/>
                <a:sym typeface="Arial" panose="020B0604020202020204" pitchFamily="34" charset="0"/>
              </a:rPr>
              <a:t>    </a:t>
            </a:r>
            <a:r>
              <a:rPr lang="en-US" altLang="zh-CN" sz="2400" b="1">
                <a:solidFill>
                  <a:schemeClr val="tx1"/>
                </a:solidFill>
                <a:latin typeface="楷体" panose="02010609060101010101" pitchFamily="49" charset="-122"/>
                <a:ea typeface="楷体" panose="02010609060101010101" pitchFamily="49" charset="-122"/>
                <a:sym typeface="Arial" panose="020B0604020202020204" pitchFamily="34" charset="0"/>
              </a:rPr>
              <a:t>评析材料中的观点（任意一点或整体），得出结论。（要求：结论不能重复材料中观点，持论有据，论证充分，表述清晰。）</a:t>
            </a:r>
            <a:endParaRPr lang="en-US" altLang="zh-CN" sz="2400" b="1">
              <a:solidFill>
                <a:schemeClr val="tx1"/>
              </a:solidFill>
              <a:latin typeface="楷体" panose="02010609060101010101" pitchFamily="49" charset="-122"/>
              <a:ea typeface="楷体" panose="02010609060101010101" pitchFamily="49" charset="-122"/>
              <a:sym typeface="Arial" panose="020B0604020202020204" pitchFamily="34" charset="0"/>
            </a:endParaRPr>
          </a:p>
        </p:txBody>
      </p:sp>
      <p:sp>
        <p:nvSpPr>
          <p:cNvPr id="50179" name="文本框 1"/>
          <p:cNvSpPr/>
          <p:nvPr/>
        </p:nvSpPr>
        <p:spPr>
          <a:xfrm>
            <a:off x="-238" y="60801"/>
            <a:ext cx="6418659" cy="460375"/>
          </a:xfrm>
          <a:prstGeom prst="rect">
            <a:avLst/>
          </a:prstGeom>
          <a:noFill/>
          <a:ln w="9525">
            <a:noFill/>
          </a:ln>
        </p:spPr>
        <p:txBody>
          <a:bodyPr anchor="t" anchorCtr="0">
            <a:spAutoFit/>
          </a:bodyPr>
          <a:p>
            <a:pPr>
              <a:buClrTx/>
              <a:buSzTx/>
              <a:buFontTx/>
            </a:pPr>
            <a:r>
              <a:rPr lang="zh-CN" altLang="en-US" sz="2400">
                <a:solidFill>
                  <a:srgbClr val="FF0000"/>
                </a:solidFill>
                <a:latin typeface="Arial" panose="020B0604020202020204" pitchFamily="34" charset="0"/>
                <a:ea typeface="微软雅黑" panose="020B0503020204020204" charset="-122"/>
                <a:sym typeface="微软雅黑" panose="020B0503020204020204" charset="-122"/>
              </a:rPr>
              <a:t>智者见智：统一多民族国家发展原因</a:t>
            </a:r>
            <a:endParaRPr lang="zh-CN" altLang="en-US" sz="2400">
              <a:solidFill>
                <a:srgbClr val="FF0000"/>
              </a:solidFill>
              <a:latin typeface="Arial" panose="020B0604020202020204" pitchFamily="34" charset="0"/>
              <a:ea typeface="微软雅黑" panose="020B0503020204020204" charset="-122"/>
              <a:sym typeface="微软雅黑" panose="020B0503020204020204" charset="-122"/>
            </a:endParaRPr>
          </a:p>
        </p:txBody>
      </p:sp>
      <p:sp>
        <p:nvSpPr>
          <p:cNvPr id="41989" name="文本框 3"/>
          <p:cNvSpPr/>
          <p:nvPr/>
        </p:nvSpPr>
        <p:spPr>
          <a:xfrm>
            <a:off x="91520" y="4239499"/>
            <a:ext cx="8703469" cy="706755"/>
          </a:xfrm>
          <a:prstGeom prst="rect">
            <a:avLst/>
          </a:prstGeom>
          <a:noFill/>
          <a:ln w="9525">
            <a:noFill/>
          </a:ln>
        </p:spPr>
        <p:txBody>
          <a:bodyPr anchor="t" anchorCtr="0">
            <a:spAutoFit/>
          </a:bodyPr>
          <a:p>
            <a:pPr>
              <a:buClrTx/>
              <a:buFontTx/>
            </a:pPr>
            <a:r>
              <a:rPr lang="zh-CN" altLang="en-US" sz="2000" b="1">
                <a:solidFill>
                  <a:srgbClr val="FF0000"/>
                </a:solidFill>
                <a:latin typeface="宋体" panose="02010600030101010101" pitchFamily="2" charset="-122"/>
                <a:ea typeface="宋体" panose="02010600030101010101" pitchFamily="2" charset="-122"/>
                <a:sym typeface="Arial" panose="020B0604020202020204" pitchFamily="34" charset="0"/>
              </a:rPr>
              <a:t>开放性试题（小论文题）</a:t>
            </a:r>
            <a:endParaRPr lang="zh-CN" altLang="en-US" sz="2000" b="1">
              <a:solidFill>
                <a:srgbClr val="FF0000"/>
              </a:solidFill>
              <a:latin typeface="宋体" panose="02010600030101010101" pitchFamily="2" charset="-122"/>
              <a:ea typeface="宋体" panose="02010600030101010101" pitchFamily="2" charset="-122"/>
              <a:sym typeface="Arial" panose="020B0604020202020204" pitchFamily="34" charset="0"/>
            </a:endParaRPr>
          </a:p>
          <a:p>
            <a:pPr>
              <a:buClrTx/>
              <a:buFontTx/>
            </a:pPr>
            <a:r>
              <a:rPr lang="zh-CN" altLang="en-US" sz="2000" b="1">
                <a:solidFill>
                  <a:srgbClr val="FF0000"/>
                </a:solidFill>
                <a:latin typeface="宋体" panose="02010600030101010101" pitchFamily="2" charset="-122"/>
                <a:ea typeface="宋体" panose="02010600030101010101" pitchFamily="2" charset="-122"/>
                <a:sym typeface="Arial" panose="020B0604020202020204" pitchFamily="34" charset="0"/>
              </a:rPr>
              <a:t>                2020年海南省学业水平选择性考试出现的新题型</a:t>
            </a:r>
            <a:endParaRPr lang="zh-CN" altLang="en-US" sz="2000" b="1">
              <a:solidFill>
                <a:srgbClr val="FF0000"/>
              </a:solidFill>
              <a:latin typeface="宋体" panose="02010600030101010101" pitchFamily="2" charset="-122"/>
              <a:ea typeface="宋体" panose="02010600030101010101" pitchFamily="2"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 calcmode="lin" valueType="num">
                                      <p:cBhvr additive="base">
                                        <p:cTn id="7" dur="500" fill="hold"/>
                                        <p:tgtEl>
                                          <p:spTgt spid="41989"/>
                                        </p:tgtEl>
                                        <p:attrNameLst>
                                          <p:attrName>ppt_x</p:attrName>
                                        </p:attrNameLst>
                                      </p:cBhvr>
                                      <p:tavLst>
                                        <p:tav tm="0">
                                          <p:val>
                                            <p:strVal val="#ppt_x"/>
                                          </p:val>
                                        </p:tav>
                                        <p:tav tm="100000">
                                          <p:val>
                                            <p:strVal val="#ppt_x"/>
                                          </p:val>
                                        </p:tav>
                                      </p:tavLst>
                                    </p:anim>
                                    <p:anim calcmode="lin" valueType="num">
                                      <p:cBhvr additive="base">
                                        <p:cTn id="8" dur="500" fill="hold"/>
                                        <p:tgtEl>
                                          <p:spTgt spid="419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3250" name="图片 11"/>
          <p:cNvPicPr>
            <a:picLocks noChangeAspect="1"/>
          </p:cNvPicPr>
          <p:nvPr/>
        </p:nvPicPr>
        <p:blipFill>
          <a:blip r:embed="rId1"/>
          <a:stretch>
            <a:fillRect/>
          </a:stretch>
        </p:blipFill>
        <p:spPr>
          <a:xfrm>
            <a:off x="0" y="1184275"/>
            <a:ext cx="9144635" cy="3907155"/>
          </a:xfrm>
          <a:prstGeom prst="rect">
            <a:avLst/>
          </a:prstGeom>
          <a:noFill/>
          <a:ln w="9525" cap="flat" cmpd="sng">
            <a:solidFill>
              <a:srgbClr val="FF0000"/>
            </a:solidFill>
            <a:prstDash val="solid"/>
            <a:miter/>
            <a:headEnd type="none" w="med" len="med"/>
            <a:tailEnd type="none" w="med" len="med"/>
          </a:ln>
        </p:spPr>
      </p:pic>
      <p:sp>
        <p:nvSpPr>
          <p:cNvPr id="53249" name="矩形 7"/>
          <p:cNvSpPr/>
          <p:nvPr/>
        </p:nvSpPr>
        <p:spPr>
          <a:xfrm>
            <a:off x="52705" y="364490"/>
            <a:ext cx="6234430" cy="423545"/>
          </a:xfrm>
          <a:prstGeom prst="rect">
            <a:avLst/>
          </a:prstGeom>
          <a:noFill/>
          <a:ln w="9525">
            <a:noFill/>
          </a:ln>
        </p:spPr>
        <p:txBody>
          <a:bodyPr wrap="square" anchor="t" anchorCtr="0">
            <a:spAutoFit/>
          </a:bodyPr>
          <a:p>
            <a:pPr>
              <a:lnSpc>
                <a:spcPct val="90000"/>
              </a:lnSpc>
              <a:buClrTx/>
              <a:buSzTx/>
              <a:buFontTx/>
            </a:pPr>
            <a:r>
              <a:rPr lang="zh-CN" altLang="en-US" sz="2400" b="1">
                <a:solidFill>
                  <a:srgbClr val="FF0000"/>
                </a:solidFill>
                <a:latin typeface="微软雅黑" panose="020B0503020204020204" charset="-122"/>
                <a:ea typeface="微软雅黑" panose="020B0503020204020204" charset="-122"/>
                <a:sym typeface="Calibri Light" panose="020F0302020204030204" pitchFamily="34" charset="0"/>
              </a:rPr>
              <a:t>二、中国古代的对外交往</a:t>
            </a:r>
            <a:endParaRPr lang="zh-CN" altLang="en-US" sz="2400" b="1">
              <a:solidFill>
                <a:srgbClr val="FF0000"/>
              </a:solidFill>
              <a:latin typeface="微软雅黑" panose="020B0503020204020204" charset="-122"/>
              <a:ea typeface="微软雅黑" panose="020B0503020204020204" charset="-122"/>
              <a:sym typeface="Calibri Light" panose="020F03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custDataLst>
              <p:tags r:id="rId1"/>
            </p:custDataLst>
          </p:nvPr>
        </p:nvSpPr>
        <p:spPr>
          <a:xfrm>
            <a:off x="1253132" y="1383564"/>
            <a:ext cx="456565" cy="2485240"/>
          </a:xfrm>
          <a:prstGeom prst="rect">
            <a:avLst/>
          </a:prstGeom>
          <a:noFill/>
        </p:spPr>
        <p:txBody>
          <a:bodyPr vert="eaVert" wrap="square" lIns="68589" tIns="34293" rIns="68589" bIns="34293" rtlCol="0">
            <a:spAutoFit/>
          </a:bodyPr>
          <a:lstStyle/>
          <a:p>
            <a:r>
              <a:rPr lang="zh-CN" altLang="en-US" sz="2080" b="1">
                <a:latin typeface="黑体" panose="02010609060101010101" charset="-122"/>
                <a:ea typeface="黑体" panose="02010609060101010101" charset="-122"/>
              </a:rPr>
              <a:t>汉朝时期的对外交往</a:t>
            </a:r>
            <a:endParaRPr lang="zh-CN" altLang="en-US" sz="2080" b="1">
              <a:latin typeface="黑体" panose="02010609060101010101" charset="-122"/>
              <a:ea typeface="黑体" panose="02010609060101010101" charset="-122"/>
            </a:endParaRPr>
          </a:p>
        </p:txBody>
      </p:sp>
      <p:sp>
        <p:nvSpPr>
          <p:cNvPr id="7" name="左大括号 6"/>
          <p:cNvSpPr/>
          <p:nvPr>
            <p:custDataLst>
              <p:tags r:id="rId2"/>
            </p:custDataLst>
          </p:nvPr>
        </p:nvSpPr>
        <p:spPr>
          <a:xfrm>
            <a:off x="1655690" y="1173993"/>
            <a:ext cx="216030" cy="2802865"/>
          </a:xfrm>
          <a:prstGeom prst="leftBrace">
            <a:avLst/>
          </a:prstGeom>
          <a:ln w="38100">
            <a:solidFill>
              <a:srgbClr val="020202"/>
            </a:solidFill>
          </a:ln>
        </p:spPr>
        <p:style>
          <a:lnRef idx="1">
            <a:schemeClr val="accent1"/>
          </a:lnRef>
          <a:fillRef idx="0">
            <a:schemeClr val="accent1"/>
          </a:fillRef>
          <a:effectRef idx="0">
            <a:schemeClr val="accent1"/>
          </a:effectRef>
          <a:fontRef idx="minor">
            <a:schemeClr val="tx1"/>
          </a:fontRef>
        </p:style>
        <p:txBody>
          <a:bodyPr lIns="68589" tIns="34293" rIns="68589" bIns="34293" rtlCol="0" anchor="ctr"/>
          <a:lstStyle/>
          <a:p>
            <a:pPr algn="ctr"/>
            <a:endParaRPr lang="zh-CN" altLang="en-US" sz="100"/>
          </a:p>
        </p:txBody>
      </p:sp>
      <p:sp>
        <p:nvSpPr>
          <p:cNvPr id="8" name="TextBox 7"/>
          <p:cNvSpPr txBox="1"/>
          <p:nvPr>
            <p:custDataLst>
              <p:tags r:id="rId3"/>
            </p:custDataLst>
          </p:nvPr>
        </p:nvSpPr>
        <p:spPr>
          <a:xfrm>
            <a:off x="1763705" y="1207105"/>
            <a:ext cx="1404193" cy="387985"/>
          </a:xfrm>
          <a:prstGeom prst="rect">
            <a:avLst/>
          </a:prstGeom>
          <a:noFill/>
        </p:spPr>
        <p:txBody>
          <a:bodyPr wrap="square" lIns="68589" tIns="34293" rIns="68589" bIns="34293" rtlCol="0">
            <a:spAutoFit/>
          </a:bodyPr>
          <a:lstStyle/>
          <a:p>
            <a:r>
              <a:rPr lang="zh-CN" altLang="en-US" sz="2080" b="1">
                <a:latin typeface="黑体" panose="02010609060101010101" charset="-122"/>
                <a:ea typeface="黑体" panose="02010609060101010101" charset="-122"/>
              </a:rPr>
              <a:t>陆上通道：</a:t>
            </a:r>
            <a:endParaRPr lang="zh-CN" altLang="en-US" sz="2080" b="1">
              <a:latin typeface="黑体" panose="02010609060101010101" charset="-122"/>
              <a:ea typeface="黑体" panose="02010609060101010101" charset="-122"/>
            </a:endParaRPr>
          </a:p>
        </p:txBody>
      </p:sp>
      <p:sp>
        <p:nvSpPr>
          <p:cNvPr id="9" name="TextBox 8"/>
          <p:cNvSpPr txBox="1"/>
          <p:nvPr>
            <p:custDataLst>
              <p:tags r:id="rId4"/>
            </p:custDataLst>
          </p:nvPr>
        </p:nvSpPr>
        <p:spPr>
          <a:xfrm>
            <a:off x="1763705" y="3112427"/>
            <a:ext cx="1296178" cy="387985"/>
          </a:xfrm>
          <a:prstGeom prst="rect">
            <a:avLst/>
          </a:prstGeom>
          <a:noFill/>
        </p:spPr>
        <p:txBody>
          <a:bodyPr wrap="square" lIns="68589" tIns="34293" rIns="68589" bIns="34293" rtlCol="0">
            <a:spAutoFit/>
          </a:bodyPr>
          <a:lstStyle/>
          <a:p>
            <a:r>
              <a:rPr lang="zh-CN" altLang="en-US" sz="2080" b="1">
                <a:latin typeface="黑体" panose="02010609060101010101" charset="-122"/>
                <a:ea typeface="黑体" panose="02010609060101010101" charset="-122"/>
              </a:rPr>
              <a:t>海上通道：</a:t>
            </a:r>
            <a:endParaRPr lang="zh-CN" altLang="en-US" sz="2080" b="1">
              <a:latin typeface="黑体" panose="02010609060101010101" charset="-122"/>
              <a:ea typeface="黑体" panose="02010609060101010101" charset="-122"/>
            </a:endParaRPr>
          </a:p>
        </p:txBody>
      </p:sp>
      <p:sp>
        <p:nvSpPr>
          <p:cNvPr id="10" name="TextBox 9"/>
          <p:cNvSpPr txBox="1"/>
          <p:nvPr>
            <p:custDataLst>
              <p:tags r:id="rId5"/>
            </p:custDataLst>
          </p:nvPr>
        </p:nvSpPr>
        <p:spPr>
          <a:xfrm>
            <a:off x="2978251" y="1204724"/>
            <a:ext cx="5022689" cy="391160"/>
          </a:xfrm>
          <a:prstGeom prst="rect">
            <a:avLst/>
          </a:prstGeom>
          <a:noFill/>
        </p:spPr>
        <p:txBody>
          <a:bodyPr wrap="square" lIns="68589" tIns="34293" rIns="68589" bIns="34293" rtlCol="0">
            <a:spAutoFit/>
          </a:bodyPr>
          <a:lstStyle/>
          <a:p>
            <a:r>
              <a:rPr lang="zh-CN" altLang="en-US" sz="2100" b="1">
                <a:latin typeface="黑体" panose="02010609060101010101" charset="-122"/>
                <a:ea typeface="黑体" panose="02010609060101010101" charset="-122"/>
              </a:rPr>
              <a:t>经河西走廊、西域向中亚、西亚延伸。</a:t>
            </a:r>
            <a:endParaRPr lang="zh-CN" altLang="en-US" sz="2100" b="1">
              <a:latin typeface="黑体" panose="02010609060101010101" charset="-122"/>
              <a:ea typeface="黑体" panose="02010609060101010101" charset="-122"/>
            </a:endParaRPr>
          </a:p>
        </p:txBody>
      </p:sp>
      <p:sp>
        <p:nvSpPr>
          <p:cNvPr id="12" name="TextBox 11"/>
          <p:cNvSpPr txBox="1"/>
          <p:nvPr>
            <p:custDataLst>
              <p:tags r:id="rId6"/>
            </p:custDataLst>
          </p:nvPr>
        </p:nvSpPr>
        <p:spPr>
          <a:xfrm>
            <a:off x="3005874" y="3112427"/>
            <a:ext cx="5022689" cy="387985"/>
          </a:xfrm>
          <a:prstGeom prst="rect">
            <a:avLst/>
          </a:prstGeom>
          <a:noFill/>
        </p:spPr>
        <p:txBody>
          <a:bodyPr wrap="square" lIns="68589" tIns="34293" rIns="68589" bIns="34293" rtlCol="0">
            <a:spAutoFit/>
          </a:bodyPr>
          <a:lstStyle/>
          <a:p>
            <a:r>
              <a:rPr lang="zh-CN" altLang="en-US" sz="2080" b="1">
                <a:latin typeface="黑体" panose="02010609060101010101" charset="-122"/>
                <a:ea typeface="黑体" panose="02010609060101010101" charset="-122"/>
              </a:rPr>
              <a:t>从合浦郡徐闻县（广东徐闻）至印度南部。</a:t>
            </a:r>
            <a:endParaRPr lang="zh-CN" altLang="en-US" sz="2080" b="1">
              <a:latin typeface="黑体" panose="02010609060101010101" charset="-122"/>
              <a:ea typeface="黑体" panose="02010609060101010101" charset="-122"/>
            </a:endParaRPr>
          </a:p>
        </p:txBody>
      </p:sp>
      <p:sp>
        <p:nvSpPr>
          <p:cNvPr id="13" name="TextBox 12"/>
          <p:cNvSpPr txBox="1"/>
          <p:nvPr>
            <p:custDataLst>
              <p:tags r:id="rId7"/>
            </p:custDataLst>
          </p:nvPr>
        </p:nvSpPr>
        <p:spPr>
          <a:xfrm>
            <a:off x="2664119" y="1682224"/>
            <a:ext cx="4860667" cy="668655"/>
          </a:xfrm>
          <a:prstGeom prst="rect">
            <a:avLst/>
          </a:prstGeom>
          <a:solidFill>
            <a:schemeClr val="accent5">
              <a:lumMod val="20000"/>
              <a:lumOff val="80000"/>
            </a:schemeClr>
          </a:solidFill>
          <a:ln w="19050">
            <a:noFill/>
          </a:ln>
        </p:spPr>
        <p:style>
          <a:lnRef idx="0">
            <a:schemeClr val="accent1"/>
          </a:lnRef>
          <a:fillRef idx="3">
            <a:schemeClr val="accent1"/>
          </a:fillRef>
          <a:effectRef idx="3">
            <a:schemeClr val="accent1"/>
          </a:effectRef>
          <a:fontRef idx="minor">
            <a:schemeClr val="lt1"/>
          </a:fontRef>
        </p:style>
        <p:txBody>
          <a:bodyPr wrap="square" lIns="68589" tIns="34293" rIns="68589" bIns="34293" rtlCol="0">
            <a:spAutoFit/>
          </a:bodyPr>
          <a:lstStyle/>
          <a:p>
            <a:r>
              <a:rPr lang="zh-CN" altLang="en-US" sz="1950" b="1">
                <a:solidFill>
                  <a:schemeClr val="tx1"/>
                </a:solidFill>
                <a:uFillTx/>
                <a:latin typeface="黑体" panose="02010609060101010101" charset="-122"/>
                <a:ea typeface="黑体" panose="02010609060101010101" charset="-122"/>
              </a:rPr>
              <a:t>甘英出使大秦（罗马帝国），抵达波斯湾地区。</a:t>
            </a:r>
            <a:endParaRPr lang="zh-CN" altLang="en-US" sz="1950" b="1">
              <a:solidFill>
                <a:schemeClr val="tx1"/>
              </a:solidFill>
              <a:uFillTx/>
              <a:latin typeface="黑体" panose="02010609060101010101" charset="-122"/>
              <a:ea typeface="黑体" panose="02010609060101010101" charset="-122"/>
            </a:endParaRPr>
          </a:p>
        </p:txBody>
      </p:sp>
      <p:sp>
        <p:nvSpPr>
          <p:cNvPr id="14" name="TextBox 13"/>
          <p:cNvSpPr txBox="1"/>
          <p:nvPr>
            <p:custDataLst>
              <p:tags r:id="rId8"/>
            </p:custDataLst>
          </p:nvPr>
        </p:nvSpPr>
        <p:spPr>
          <a:xfrm>
            <a:off x="3059882" y="3684926"/>
            <a:ext cx="4212578" cy="714375"/>
          </a:xfrm>
          <a:prstGeom prst="rect">
            <a:avLst/>
          </a:prstGeom>
          <a:solidFill>
            <a:schemeClr val="accent5">
              <a:lumMod val="20000"/>
              <a:lumOff val="80000"/>
            </a:schemeClr>
          </a:solidFill>
          <a:ln w="19050">
            <a:noFill/>
          </a:ln>
        </p:spPr>
        <p:style>
          <a:lnRef idx="0">
            <a:schemeClr val="accent1"/>
          </a:lnRef>
          <a:fillRef idx="3">
            <a:schemeClr val="accent1"/>
          </a:fillRef>
          <a:effectRef idx="3">
            <a:schemeClr val="accent1"/>
          </a:effectRef>
          <a:fontRef idx="minor">
            <a:schemeClr val="lt1"/>
          </a:fontRef>
        </p:style>
        <p:txBody>
          <a:bodyPr wrap="square" lIns="68589" tIns="34293" rIns="68589" bIns="34293" rtlCol="0">
            <a:spAutoFit/>
          </a:bodyPr>
          <a:lstStyle/>
          <a:p>
            <a:r>
              <a:rPr lang="zh-CN" altLang="en-US" sz="2100" b="1">
                <a:solidFill>
                  <a:schemeClr val="tx1"/>
                </a:solidFill>
                <a:latin typeface="黑体" panose="02010609060101010101" charset="-122"/>
                <a:ea typeface="黑体" panose="02010609060101010101" charset="-122"/>
              </a:rPr>
              <a:t>倭国遣使来朝，光武帝赐倭国国王金印</a:t>
            </a:r>
            <a:r>
              <a:rPr lang="zh-CN" altLang="en-US">
                <a:latin typeface="黑体" panose="02010609060101010101" charset="-122"/>
                <a:ea typeface="黑体" panose="02010609060101010101" charset="-122"/>
              </a:rPr>
              <a:t>。</a:t>
            </a:r>
            <a:endParaRPr lang="zh-CN" altLang="en-US">
              <a:latin typeface="黑体" panose="02010609060101010101" charset="-122"/>
              <a:ea typeface="黑体" panose="02010609060101010101" charset="-122"/>
            </a:endParaRPr>
          </a:p>
        </p:txBody>
      </p:sp>
      <p:sp>
        <p:nvSpPr>
          <p:cNvPr id="47114" name="文本框 12"/>
          <p:cNvSpPr/>
          <p:nvPr/>
        </p:nvSpPr>
        <p:spPr>
          <a:xfrm>
            <a:off x="737711" y="1546225"/>
            <a:ext cx="7534275" cy="2999740"/>
          </a:xfrm>
          <a:prstGeom prst="rect">
            <a:avLst/>
          </a:prstGeom>
          <a:solidFill>
            <a:srgbClr val="FFFF00"/>
          </a:solidFill>
          <a:ln w="9525" cap="flat" cmpd="sng">
            <a:solidFill>
              <a:srgbClr val="FF0000"/>
            </a:solidFill>
            <a:prstDash val="solid"/>
            <a:miter/>
            <a:headEnd type="none" w="med" len="med"/>
            <a:tailEnd type="none" w="med" len="med"/>
          </a:ln>
        </p:spPr>
        <p:txBody>
          <a:bodyPr anchor="t" anchorCtr="0">
            <a:spAutoFit/>
          </a:bodyPr>
          <a:p>
            <a:pPr>
              <a:buClrTx/>
              <a:buFontTx/>
            </a:pPr>
            <a:r>
              <a:rPr lang="zh-CN" altLang="en-US" sz="2100" b="1">
                <a:latin typeface="宋体" panose="02010600030101010101" pitchFamily="2" charset="-122"/>
                <a:ea typeface="宋体" panose="02010600030101010101" pitchFamily="2" charset="-122"/>
                <a:sym typeface="Wingdings" panose="05000000000000000000" charset="0"/>
              </a:rPr>
              <a:t>汉朝外交特点</a:t>
            </a:r>
            <a:endParaRPr lang="zh-CN" altLang="en-US" sz="2100" b="1">
              <a:latin typeface="宋体" panose="02010600030101010101" pitchFamily="2" charset="-122"/>
              <a:ea typeface="宋体" panose="02010600030101010101" pitchFamily="2" charset="-122"/>
              <a:sym typeface="Wingdings" panose="05000000000000000000" charset="0"/>
            </a:endParaRPr>
          </a:p>
          <a:p>
            <a:pPr>
              <a:buClrTx/>
              <a:buFontTx/>
            </a:pPr>
            <a:r>
              <a:rPr lang="zh-CN" altLang="en-US" sz="2100" b="1">
                <a:latin typeface="宋体" panose="02010600030101010101" pitchFamily="2" charset="-122"/>
                <a:ea typeface="宋体" panose="02010600030101010101" pitchFamily="2" charset="-122"/>
                <a:sym typeface="Wingdings" panose="05000000000000000000" charset="0"/>
              </a:rPr>
              <a:t>(1)</a:t>
            </a:r>
            <a:r>
              <a:rPr lang="zh-CN" altLang="en-US" sz="2100" b="1">
                <a:solidFill>
                  <a:srgbClr val="FF0000"/>
                </a:solidFill>
                <a:latin typeface="宋体" panose="02010600030101010101" pitchFamily="2" charset="-122"/>
                <a:ea typeface="宋体" panose="02010600030101010101" pitchFamily="2" charset="-122"/>
                <a:sym typeface="Wingdings" panose="05000000000000000000" charset="0"/>
              </a:rPr>
              <a:t>以商贸为主</a:t>
            </a:r>
            <a:r>
              <a:rPr lang="zh-CN" altLang="en-US" sz="2100" b="1">
                <a:latin typeface="宋体" panose="02010600030101010101" pitchFamily="2" charset="-122"/>
                <a:ea typeface="宋体" panose="02010600030101010101" pitchFamily="2" charset="-122"/>
                <a:sym typeface="Wingdings" panose="05000000000000000000" charset="0"/>
              </a:rPr>
              <a:t>，</a:t>
            </a:r>
            <a:r>
              <a:rPr lang="zh-CN" altLang="en-US" sz="2100" b="1">
                <a:solidFill>
                  <a:srgbClr val="FF0000"/>
                </a:solidFill>
                <a:latin typeface="宋体" panose="02010600030101010101" pitchFamily="2" charset="-122"/>
                <a:ea typeface="宋体" panose="02010600030101010101" pitchFamily="2" charset="-122"/>
                <a:sym typeface="Wingdings" panose="05000000000000000000" charset="0"/>
              </a:rPr>
              <a:t>丝织品在通商中占很大比重</a:t>
            </a:r>
            <a:r>
              <a:rPr lang="zh-CN" altLang="en-US" sz="2100" b="1">
                <a:latin typeface="宋体" panose="02010600030101010101" pitchFamily="2" charset="-122"/>
                <a:ea typeface="宋体" panose="02010600030101010101" pitchFamily="2" charset="-122"/>
                <a:sym typeface="Wingdings" panose="05000000000000000000" charset="0"/>
              </a:rPr>
              <a:t>，具有相当程度的单向性。（内容）</a:t>
            </a:r>
            <a:endParaRPr lang="zh-CN" altLang="en-US" sz="2100" b="1">
              <a:latin typeface="宋体" panose="02010600030101010101" pitchFamily="2" charset="-122"/>
              <a:ea typeface="宋体" panose="02010600030101010101" pitchFamily="2" charset="-122"/>
              <a:sym typeface="Wingdings" panose="05000000000000000000" charset="0"/>
            </a:endParaRPr>
          </a:p>
          <a:p>
            <a:pPr>
              <a:buClrTx/>
              <a:buFontTx/>
            </a:pPr>
            <a:r>
              <a:rPr lang="zh-CN" altLang="en-US" sz="2100" b="1">
                <a:latin typeface="宋体" panose="02010600030101010101" pitchFamily="2" charset="-122"/>
                <a:ea typeface="宋体" panose="02010600030101010101" pitchFamily="2" charset="-122"/>
                <a:sym typeface="Wingdings" panose="05000000000000000000" charset="0"/>
              </a:rPr>
              <a:t>(2)中外交往</a:t>
            </a:r>
            <a:r>
              <a:rPr lang="zh-CN" altLang="en-US" sz="2100" b="1">
                <a:solidFill>
                  <a:srgbClr val="FF0000"/>
                </a:solidFill>
                <a:latin typeface="宋体" panose="02010600030101010101" pitchFamily="2" charset="-122"/>
                <a:ea typeface="宋体" panose="02010600030101010101" pitchFamily="2" charset="-122"/>
                <a:sym typeface="Wingdings" panose="05000000000000000000" charset="0"/>
              </a:rPr>
              <a:t>以陆路为主</a:t>
            </a:r>
            <a:r>
              <a:rPr lang="zh-CN" altLang="en-US" sz="2100" b="1">
                <a:latin typeface="宋体" panose="02010600030101010101" pitchFamily="2" charset="-122"/>
                <a:ea typeface="宋体" panose="02010600030101010101" pitchFamily="2" charset="-122"/>
                <a:sym typeface="Wingdings" panose="05000000000000000000" charset="0"/>
              </a:rPr>
              <a:t>，水陆并举。（方式）</a:t>
            </a:r>
            <a:endParaRPr lang="zh-CN" altLang="en-US" sz="2100" b="1">
              <a:latin typeface="宋体" panose="02010600030101010101" pitchFamily="2" charset="-122"/>
              <a:ea typeface="宋体" panose="02010600030101010101" pitchFamily="2" charset="-122"/>
              <a:sym typeface="Wingdings" panose="05000000000000000000" charset="0"/>
            </a:endParaRPr>
          </a:p>
          <a:p>
            <a:pPr>
              <a:buClrTx/>
              <a:buFontTx/>
            </a:pPr>
            <a:r>
              <a:rPr lang="zh-CN" altLang="en-US" sz="2100" b="1">
                <a:latin typeface="宋体" panose="02010600030101010101" pitchFamily="2" charset="-122"/>
                <a:ea typeface="宋体" panose="02010600030101010101" pitchFamily="2" charset="-122"/>
                <a:sym typeface="Wingdings" panose="05000000000000000000" charset="0"/>
              </a:rPr>
              <a:t>(3)</a:t>
            </a:r>
            <a:r>
              <a:rPr lang="zh-CN" altLang="en-US" sz="2100" b="1">
                <a:solidFill>
                  <a:srgbClr val="FF0000"/>
                </a:solidFill>
                <a:latin typeface="宋体" panose="02010600030101010101" pitchFamily="2" charset="-122"/>
                <a:ea typeface="宋体" panose="02010600030101010101" pitchFamily="2" charset="-122"/>
                <a:sym typeface="Wingdings" panose="05000000000000000000" charset="0"/>
              </a:rPr>
              <a:t>与亚洲</a:t>
            </a:r>
            <a:r>
              <a:rPr lang="zh-CN" altLang="en-US" sz="2100" b="1">
                <a:latin typeface="宋体" panose="02010600030101010101" pitchFamily="2" charset="-122"/>
                <a:ea typeface="宋体" panose="02010600030101010101" pitchFamily="2" charset="-122"/>
                <a:sym typeface="Wingdings" panose="05000000000000000000" charset="0"/>
              </a:rPr>
              <a:t>包括东亚、东南亚、南亚、中亚、西亚等地区的</a:t>
            </a:r>
            <a:r>
              <a:rPr lang="zh-CN" altLang="en-US" sz="2100" b="1">
                <a:solidFill>
                  <a:srgbClr val="FF0000"/>
                </a:solidFill>
                <a:latin typeface="宋体" panose="02010600030101010101" pitchFamily="2" charset="-122"/>
                <a:ea typeface="宋体" panose="02010600030101010101" pitchFamily="2" charset="-122"/>
                <a:sym typeface="Wingdings" panose="05000000000000000000" charset="0"/>
              </a:rPr>
              <a:t>国家交流频繁</a:t>
            </a:r>
            <a:r>
              <a:rPr lang="zh-CN" altLang="en-US" sz="2100" b="1">
                <a:latin typeface="宋体" panose="02010600030101010101" pitchFamily="2" charset="-122"/>
                <a:ea typeface="宋体" panose="02010600030101010101" pitchFamily="2" charset="-122"/>
                <a:sym typeface="Wingdings" panose="05000000000000000000" charset="0"/>
              </a:rPr>
              <a:t>，对东方文化影响大，形成以中国为核心的东亚文化圈。（范围）</a:t>
            </a:r>
            <a:endParaRPr lang="zh-CN" altLang="en-US" sz="2100" b="1">
              <a:latin typeface="宋体" panose="02010600030101010101" pitchFamily="2" charset="-122"/>
              <a:ea typeface="宋体" panose="02010600030101010101" pitchFamily="2" charset="-122"/>
              <a:sym typeface="Wingdings" panose="05000000000000000000" charset="0"/>
            </a:endParaRPr>
          </a:p>
          <a:p>
            <a:pPr>
              <a:buClrTx/>
              <a:buFontTx/>
            </a:pPr>
            <a:r>
              <a:rPr lang="zh-CN" altLang="en-US" sz="2100" b="1">
                <a:latin typeface="宋体" panose="02010600030101010101" pitchFamily="2" charset="-122"/>
                <a:ea typeface="宋体" panose="02010600030101010101" pitchFamily="2" charset="-122"/>
                <a:sym typeface="Wingdings" panose="05000000000000000000" charset="0"/>
              </a:rPr>
              <a:t>(4)</a:t>
            </a:r>
            <a:r>
              <a:rPr lang="zh-CN" altLang="en-US" sz="2100" b="1">
                <a:solidFill>
                  <a:srgbClr val="FF0000"/>
                </a:solidFill>
                <a:latin typeface="宋体" panose="02010600030101010101" pitchFamily="2" charset="-122"/>
                <a:ea typeface="宋体" panose="02010600030101010101" pitchFamily="2" charset="-122"/>
                <a:sym typeface="Wingdings" panose="05000000000000000000" charset="0"/>
              </a:rPr>
              <a:t>中国文明</a:t>
            </a:r>
            <a:r>
              <a:rPr lang="zh-CN" altLang="en-US" sz="2100" b="1">
                <a:latin typeface="宋体" panose="02010600030101010101" pitchFamily="2" charset="-122"/>
                <a:ea typeface="宋体" panose="02010600030101010101" pitchFamily="2" charset="-122"/>
                <a:sym typeface="Wingdings" panose="05000000000000000000" charset="0"/>
              </a:rPr>
              <a:t>通过丝绸之路</a:t>
            </a:r>
            <a:r>
              <a:rPr lang="zh-CN" altLang="en-US" sz="2100" b="1">
                <a:solidFill>
                  <a:srgbClr val="FF0000"/>
                </a:solidFill>
                <a:latin typeface="宋体" panose="02010600030101010101" pitchFamily="2" charset="-122"/>
                <a:ea typeface="宋体" panose="02010600030101010101" pitchFamily="2" charset="-122"/>
                <a:sym typeface="Wingdings" panose="05000000000000000000" charset="0"/>
              </a:rPr>
              <a:t>开始传人欧洲，</a:t>
            </a:r>
            <a:endParaRPr lang="zh-CN" altLang="en-US" sz="2100" b="1">
              <a:latin typeface="宋体" panose="02010600030101010101" pitchFamily="2" charset="-122"/>
              <a:ea typeface="宋体" panose="02010600030101010101" pitchFamily="2" charset="-122"/>
              <a:sym typeface="Wingdings" panose="05000000000000000000" charset="0"/>
            </a:endParaRPr>
          </a:p>
          <a:p>
            <a:pPr>
              <a:buClrTx/>
              <a:buFontTx/>
            </a:pPr>
            <a:r>
              <a:rPr lang="en-US" altLang="zh-CN" sz="2100" b="1">
                <a:latin typeface="宋体" panose="02010600030101010101" pitchFamily="2" charset="-122"/>
                <a:ea typeface="宋体" panose="02010600030101010101" pitchFamily="2" charset="-122"/>
                <a:sym typeface="Wingdings" panose="05000000000000000000" charset="0"/>
              </a:rPr>
              <a:t>   </a:t>
            </a:r>
            <a:r>
              <a:rPr lang="zh-CN" altLang="en-US" sz="2100" b="1">
                <a:latin typeface="宋体" panose="02010600030101010101" pitchFamily="2" charset="-122"/>
                <a:ea typeface="宋体" panose="02010600030101010101" pitchFamily="2" charset="-122"/>
                <a:sym typeface="Wingdings" panose="05000000000000000000" charset="0"/>
              </a:rPr>
              <a:t>中国</a:t>
            </a:r>
            <a:r>
              <a:rPr lang="zh-CN" altLang="en-US" sz="2100" b="1">
                <a:solidFill>
                  <a:srgbClr val="FF0000"/>
                </a:solidFill>
                <a:latin typeface="宋体" panose="02010600030101010101" pitchFamily="2" charset="-122"/>
                <a:ea typeface="宋体" panose="02010600030101010101" pitchFamily="2" charset="-122"/>
                <a:sym typeface="Wingdings" panose="05000000000000000000" charset="0"/>
              </a:rPr>
              <a:t>开始吸收佛教等外来文化</a:t>
            </a:r>
            <a:r>
              <a:rPr lang="zh-CN" altLang="en-US" sz="2100" b="1">
                <a:latin typeface="宋体" panose="02010600030101010101" pitchFamily="2" charset="-122"/>
                <a:ea typeface="宋体" panose="02010600030101010101" pitchFamily="2" charset="-122"/>
                <a:sym typeface="Wingdings" panose="05000000000000000000" charset="0"/>
              </a:rPr>
              <a:t>。（影响）</a:t>
            </a:r>
            <a:endParaRPr lang="zh-CN" altLang="en-US" sz="2100" b="1">
              <a:latin typeface="宋体" panose="02010600030101010101" pitchFamily="2" charset="-122"/>
              <a:ea typeface="宋体" panose="02010600030101010101" pitchFamily="2" charset="-122"/>
              <a:sym typeface="Wingdings" panose="05000000000000000000"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14"/>
                                        </p:tgtEl>
                                        <p:attrNameLst>
                                          <p:attrName>style.visibility</p:attrName>
                                        </p:attrNameLst>
                                      </p:cBhvr>
                                      <p:to>
                                        <p:strVal val="visible"/>
                                      </p:to>
                                    </p:set>
                                    <p:animEffect transition="in" filter="blinds(horizontal)">
                                      <p:cBhvr>
                                        <p:cTn id="7" dur="500"/>
                                        <p:tgtEl>
                                          <p:spTgt spid="47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4" grpId="0" bldLvl="0" animBg="1"/>
      <p:bldP spid="47114"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矩形 41"/>
          <p:cNvSpPr/>
          <p:nvPr>
            <p:custDataLst>
              <p:tags r:id="rId1"/>
            </p:custDataLst>
          </p:nvPr>
        </p:nvSpPr>
        <p:spPr>
          <a:xfrm>
            <a:off x="3777235" y="2410076"/>
            <a:ext cx="210820" cy="387985"/>
          </a:xfrm>
          <a:prstGeom prst="rect">
            <a:avLst/>
          </a:prstGeom>
        </p:spPr>
        <p:txBody>
          <a:bodyPr wrap="none" lIns="68589" tIns="34293" rIns="68589" bIns="34293">
            <a:spAutoFit/>
          </a:bodyPr>
          <a:lstStyle/>
          <a:p>
            <a:r>
              <a:rPr lang="zh-CN" altLang="en-US" sz="2080" b="1"/>
              <a:t> </a:t>
            </a:r>
            <a:endParaRPr lang="zh-CN" altLang="en-US" sz="2080"/>
          </a:p>
        </p:txBody>
      </p:sp>
      <p:sp>
        <p:nvSpPr>
          <p:cNvPr id="100" name="文本框 99"/>
          <p:cNvSpPr txBox="1"/>
          <p:nvPr>
            <p:custDataLst>
              <p:tags r:id="rId2"/>
            </p:custDataLst>
          </p:nvPr>
        </p:nvSpPr>
        <p:spPr>
          <a:xfrm>
            <a:off x="251936" y="357505"/>
            <a:ext cx="8575358" cy="3046095"/>
          </a:xfrm>
          <a:prstGeom prst="rect">
            <a:avLst/>
          </a:prstGeom>
          <a:solidFill>
            <a:schemeClr val="accent5">
              <a:lumMod val="20000"/>
              <a:lumOff val="80000"/>
            </a:schemeClr>
          </a:solidFill>
          <a:ln w="9525">
            <a:noFill/>
          </a:ln>
        </p:spPr>
        <p:txBody>
          <a:bodyPr wrap="square">
            <a:spAutoFit/>
          </a:bodyPr>
          <a:lstStyle/>
          <a:p>
            <a:r>
              <a:rPr lang="zh-CN" altLang="en-US" sz="2400">
                <a:latin typeface="微软雅黑" panose="020B0503020204020204" charset="-122"/>
                <a:ea typeface="微软雅黑" panose="020B0503020204020204" charset="-122"/>
                <a:sym typeface="Wingdings" panose="05000000000000000000" charset="0"/>
              </a:rPr>
              <a:t>隋唐时期对外交往的内容：</a:t>
            </a:r>
            <a:endParaRPr lang="zh-CN" sz="2400" b="1">
              <a:solidFill>
                <a:srgbClr val="000000"/>
              </a:solidFill>
              <a:ea typeface="宋体" panose="02010600030101010101" pitchFamily="2" charset="-122"/>
            </a:endParaRPr>
          </a:p>
          <a:p>
            <a:r>
              <a:rPr lang="zh-CN" sz="2400" b="1">
                <a:solidFill>
                  <a:srgbClr val="000000"/>
                </a:solidFill>
                <a:ea typeface="宋体" panose="02010600030101010101" pitchFamily="2" charset="-122"/>
              </a:rPr>
              <a:t>（</a:t>
            </a:r>
            <a:r>
              <a:rPr lang="zh-CN" sz="2400" b="1">
                <a:solidFill>
                  <a:srgbClr val="000000"/>
                </a:solidFill>
                <a:ea typeface="宋体" panose="02010600030101010101" pitchFamily="2" charset="-122"/>
                <a:cs typeface="Songti SC" charset="0"/>
              </a:rPr>
              <a:t>1）隋唐时期与西域商路畅通。隋炀帝命裴矩驻张掖，掌管通商事务。</a:t>
            </a:r>
            <a:endParaRPr lang="zh-CN" sz="2400" b="1">
              <a:solidFill>
                <a:srgbClr val="000000"/>
              </a:solidFill>
              <a:ea typeface="宋体" panose="02010600030101010101" pitchFamily="2" charset="-122"/>
            </a:endParaRPr>
          </a:p>
          <a:p>
            <a:r>
              <a:rPr lang="zh-CN" sz="2400" b="1">
                <a:solidFill>
                  <a:srgbClr val="000000"/>
                </a:solidFill>
                <a:ea typeface="宋体" panose="02010600030101010101" pitchFamily="2" charset="-122"/>
              </a:rPr>
              <a:t>（</a:t>
            </a:r>
            <a:r>
              <a:rPr lang="zh-CN" sz="2400" b="1">
                <a:solidFill>
                  <a:srgbClr val="000000"/>
                </a:solidFill>
                <a:ea typeface="宋体" panose="02010600030101010101" pitchFamily="2" charset="-122"/>
                <a:cs typeface="Songti SC" charset="0"/>
              </a:rPr>
              <a:t>2）唐朝与大食国的接触，使包括造纸术在内的中国技术传到了阿拉伯地区。</a:t>
            </a:r>
            <a:endParaRPr lang="zh-CN" sz="2400" b="1">
              <a:solidFill>
                <a:srgbClr val="000000"/>
              </a:solidFill>
              <a:ea typeface="宋体" panose="02010600030101010101" pitchFamily="2" charset="-122"/>
            </a:endParaRPr>
          </a:p>
          <a:p>
            <a:r>
              <a:rPr lang="zh-CN" sz="2400" b="1">
                <a:solidFill>
                  <a:srgbClr val="000000"/>
                </a:solidFill>
                <a:ea typeface="宋体" panose="02010600030101010101" pitchFamily="2" charset="-122"/>
              </a:rPr>
              <a:t>（</a:t>
            </a:r>
            <a:r>
              <a:rPr lang="en-US" sz="2400" b="1">
                <a:solidFill>
                  <a:srgbClr val="000000"/>
                </a:solidFill>
                <a:latin typeface="宋体" panose="02010600030101010101" pitchFamily="2" charset="-122"/>
                <a:ea typeface="宋体" panose="02010600030101010101" pitchFamily="2" charset="-122"/>
                <a:cs typeface="Songti SC" charset="0"/>
              </a:rPr>
              <a:t>3</a:t>
            </a:r>
            <a:r>
              <a:rPr lang="zh-CN" sz="2400" b="1">
                <a:solidFill>
                  <a:srgbClr val="000000"/>
                </a:solidFill>
                <a:ea typeface="宋体" panose="02010600030101010101" pitchFamily="2" charset="-122"/>
              </a:rPr>
              <a:t>）唐朝与外国之间的海路交流活跃。</a:t>
            </a:r>
            <a:endParaRPr lang="zh-CN" sz="2400" b="1">
              <a:solidFill>
                <a:srgbClr val="000000"/>
              </a:solidFill>
              <a:ea typeface="宋体" panose="02010600030101010101" pitchFamily="2" charset="-122"/>
            </a:endParaRPr>
          </a:p>
          <a:p>
            <a:r>
              <a:rPr lang="zh-CN" sz="2400" b="1">
                <a:solidFill>
                  <a:srgbClr val="000000"/>
                </a:solidFill>
                <a:ea typeface="宋体" panose="02010600030101010101" pitchFamily="2" charset="-122"/>
              </a:rPr>
              <a:t>（</a:t>
            </a:r>
            <a:r>
              <a:rPr lang="zh-CN" sz="2400" b="1">
                <a:solidFill>
                  <a:srgbClr val="000000"/>
                </a:solidFill>
                <a:ea typeface="宋体" panose="02010600030101010101" pitchFamily="2" charset="-122"/>
                <a:cs typeface="Songti SC" charset="0"/>
              </a:rPr>
              <a:t>4）日本向唐朝派遣唐使，每次都有留学生、学问僧随船而来，</a:t>
            </a:r>
            <a:r>
              <a:rPr lang="zh-CN" sz="2400" b="1">
                <a:solidFill>
                  <a:srgbClr val="000000"/>
                </a:solidFill>
                <a:ea typeface="宋体" panose="02010600030101010101" pitchFamily="2" charset="-122"/>
              </a:rPr>
              <a:t>将唐朝文化带到日本。</a:t>
            </a:r>
            <a:endParaRPr lang="zh-CN" altLang="en-US" sz="2400" b="1"/>
          </a:p>
        </p:txBody>
      </p:sp>
      <p:sp>
        <p:nvSpPr>
          <p:cNvPr id="48143" name="文本框 9"/>
          <p:cNvSpPr/>
          <p:nvPr/>
        </p:nvSpPr>
        <p:spPr>
          <a:xfrm>
            <a:off x="197644" y="789940"/>
            <a:ext cx="8474869" cy="4246245"/>
          </a:xfrm>
          <a:prstGeom prst="rect">
            <a:avLst/>
          </a:prstGeom>
          <a:solidFill>
            <a:srgbClr val="FFFF00"/>
          </a:solidFill>
          <a:ln w="9525" cap="flat" cmpd="sng">
            <a:solidFill>
              <a:srgbClr val="FF0000"/>
            </a:solidFill>
            <a:prstDash val="solid"/>
            <a:miter/>
            <a:headEnd type="none" w="med" len="med"/>
            <a:tailEnd type="none" w="med" len="med"/>
          </a:ln>
        </p:spPr>
        <p:txBody>
          <a:bodyPr anchor="t" anchorCtr="0">
            <a:spAutoFit/>
          </a:bodyPr>
          <a:p>
            <a:pPr>
              <a:buClrTx/>
              <a:buFontTx/>
            </a:pPr>
            <a:r>
              <a:rPr lang="zh-CN" altLang="en-US" sz="2700" b="1">
                <a:latin typeface="宋体" panose="02010600030101010101" pitchFamily="2" charset="-122"/>
                <a:ea typeface="宋体" panose="02010600030101010101" pitchFamily="2" charset="-122"/>
                <a:sym typeface="Wingdings" panose="05000000000000000000" charset="0"/>
              </a:rPr>
              <a:t>唐朝外交特点</a:t>
            </a:r>
            <a:endParaRPr lang="zh-CN" altLang="en-US" sz="2700" b="1">
              <a:latin typeface="宋体" panose="02010600030101010101" pitchFamily="2" charset="-122"/>
              <a:ea typeface="宋体" panose="02010600030101010101" pitchFamily="2" charset="-122"/>
              <a:sym typeface="Wingdings" panose="05000000000000000000" charset="0"/>
            </a:endParaRPr>
          </a:p>
          <a:p>
            <a:pPr>
              <a:buClrTx/>
              <a:buFontTx/>
            </a:pPr>
            <a:r>
              <a:rPr lang="zh-CN" altLang="en-US" sz="2700" b="1">
                <a:latin typeface="宋体" panose="02010600030101010101" pitchFamily="2" charset="-122"/>
                <a:ea typeface="宋体" panose="02010600030101010101" pitchFamily="2" charset="-122"/>
                <a:sym typeface="Wingdings" panose="05000000000000000000" charset="0"/>
              </a:rPr>
              <a:t>(1)唐朝对外交往的</a:t>
            </a:r>
            <a:r>
              <a:rPr lang="zh-CN" altLang="en-US" sz="2700" b="1">
                <a:solidFill>
                  <a:srgbClr val="FF0000"/>
                </a:solidFill>
                <a:latin typeface="宋体" panose="02010600030101010101" pitchFamily="2" charset="-122"/>
                <a:ea typeface="宋体" panose="02010600030101010101" pitchFamily="2" charset="-122"/>
                <a:sym typeface="Wingdings" panose="05000000000000000000" charset="0"/>
              </a:rPr>
              <a:t>范围</a:t>
            </a:r>
            <a:r>
              <a:rPr lang="zh-CN" altLang="en-US" sz="2700" b="1">
                <a:latin typeface="宋体" panose="02010600030101010101" pitchFamily="2" charset="-122"/>
                <a:ea typeface="宋体" panose="02010600030101010101" pitchFamily="2" charset="-122"/>
                <a:sym typeface="Wingdings" panose="05000000000000000000" charset="0"/>
              </a:rPr>
              <a:t>更加广泛，且有连续性。</a:t>
            </a:r>
            <a:endParaRPr lang="zh-CN" altLang="en-US" sz="2700" b="1">
              <a:latin typeface="宋体" panose="02010600030101010101" pitchFamily="2" charset="-122"/>
              <a:ea typeface="宋体" panose="02010600030101010101" pitchFamily="2" charset="-122"/>
              <a:sym typeface="Wingdings" panose="05000000000000000000" charset="0"/>
            </a:endParaRPr>
          </a:p>
          <a:p>
            <a:pPr>
              <a:buClrTx/>
              <a:buFontTx/>
            </a:pPr>
            <a:r>
              <a:rPr lang="zh-CN" altLang="en-US" sz="2700" b="1">
                <a:latin typeface="宋体" panose="02010600030101010101" pitchFamily="2" charset="-122"/>
                <a:ea typeface="宋体" panose="02010600030101010101" pitchFamily="2" charset="-122"/>
                <a:sym typeface="Wingdings" panose="05000000000000000000" charset="0"/>
              </a:rPr>
              <a:t>(2)领域</a:t>
            </a:r>
            <a:r>
              <a:rPr lang="zh-CN" altLang="en-US" sz="2700" b="1">
                <a:solidFill>
                  <a:srgbClr val="FF0000"/>
                </a:solidFill>
                <a:latin typeface="宋体" panose="02010600030101010101" pitchFamily="2" charset="-122"/>
                <a:ea typeface="宋体" panose="02010600030101010101" pitchFamily="2" charset="-122"/>
                <a:sym typeface="Wingdings" panose="05000000000000000000" charset="0"/>
              </a:rPr>
              <a:t>内容</a:t>
            </a:r>
            <a:r>
              <a:rPr lang="zh-CN" altLang="en-US" sz="2700" b="1">
                <a:latin typeface="宋体" panose="02010600030101010101" pitchFamily="2" charset="-122"/>
                <a:ea typeface="宋体" panose="02010600030101010101" pitchFamily="2" charset="-122"/>
                <a:sym typeface="Wingdings" panose="05000000000000000000" charset="0"/>
              </a:rPr>
              <a:t>全面，同亚洲国家的交往最为密切，唐朝是亚洲文化的中心。</a:t>
            </a:r>
            <a:endParaRPr lang="zh-CN" altLang="en-US" sz="2700" b="1">
              <a:latin typeface="宋体" panose="02010600030101010101" pitchFamily="2" charset="-122"/>
              <a:ea typeface="宋体" panose="02010600030101010101" pitchFamily="2" charset="-122"/>
              <a:sym typeface="Wingdings" panose="05000000000000000000" charset="0"/>
            </a:endParaRPr>
          </a:p>
          <a:p>
            <a:pPr>
              <a:buClrTx/>
              <a:buFontTx/>
            </a:pPr>
            <a:r>
              <a:rPr lang="zh-CN" altLang="en-US" sz="2700" b="1">
                <a:latin typeface="宋体" panose="02010600030101010101" pitchFamily="2" charset="-122"/>
                <a:ea typeface="宋体" panose="02010600030101010101" pitchFamily="2" charset="-122"/>
                <a:sym typeface="Wingdings" panose="05000000000000000000" charset="0"/>
              </a:rPr>
              <a:t>(3)唐朝对外交往的</a:t>
            </a:r>
            <a:r>
              <a:rPr lang="zh-CN" altLang="en-US" sz="2700" b="1">
                <a:solidFill>
                  <a:srgbClr val="FF0000"/>
                </a:solidFill>
                <a:latin typeface="宋体" panose="02010600030101010101" pitchFamily="2" charset="-122"/>
                <a:ea typeface="宋体" panose="02010600030101010101" pitchFamily="2" charset="-122"/>
                <a:sym typeface="Wingdings" panose="05000000000000000000" charset="0"/>
              </a:rPr>
              <a:t>方式</a:t>
            </a:r>
            <a:r>
              <a:rPr lang="zh-CN" altLang="en-US" sz="2700" b="1">
                <a:latin typeface="宋体" panose="02010600030101010101" pitchFamily="2" charset="-122"/>
                <a:ea typeface="宋体" panose="02010600030101010101" pitchFamily="2" charset="-122"/>
                <a:sym typeface="Wingdings" panose="05000000000000000000" charset="0"/>
              </a:rPr>
              <a:t>多种多样，有使节往来、留学生、技术交流、贸易交流、宗教往来、艺术交流等多种形式。</a:t>
            </a:r>
            <a:endParaRPr lang="zh-CN" altLang="en-US" sz="2700" b="1">
              <a:latin typeface="宋体" panose="02010600030101010101" pitchFamily="2" charset="-122"/>
              <a:ea typeface="宋体" panose="02010600030101010101" pitchFamily="2" charset="-122"/>
              <a:sym typeface="Wingdings" panose="05000000000000000000" charset="0"/>
            </a:endParaRPr>
          </a:p>
          <a:p>
            <a:pPr>
              <a:buClrTx/>
              <a:buFontTx/>
            </a:pPr>
            <a:r>
              <a:rPr lang="zh-CN" altLang="en-US" sz="2700" b="1">
                <a:latin typeface="宋体" panose="02010600030101010101" pitchFamily="2" charset="-122"/>
                <a:ea typeface="宋体" panose="02010600030101010101" pitchFamily="2" charset="-122"/>
                <a:sym typeface="Wingdings" panose="05000000000000000000" charset="0"/>
              </a:rPr>
              <a:t>(4)唐朝频繁的对外交往</a:t>
            </a:r>
            <a:r>
              <a:rPr lang="zh-CN" altLang="en-US" sz="2700" b="1">
                <a:solidFill>
                  <a:srgbClr val="FF0000"/>
                </a:solidFill>
                <a:latin typeface="宋体" panose="02010600030101010101" pitchFamily="2" charset="-122"/>
                <a:ea typeface="宋体" panose="02010600030101010101" pitchFamily="2" charset="-122"/>
                <a:sym typeface="Wingdings" panose="05000000000000000000" charset="0"/>
              </a:rPr>
              <a:t>影响</a:t>
            </a:r>
            <a:r>
              <a:rPr lang="zh-CN" altLang="en-US" sz="2700" b="1">
                <a:latin typeface="宋体" panose="02010600030101010101" pitchFamily="2" charset="-122"/>
                <a:ea typeface="宋体" panose="02010600030101010101" pitchFamily="2" charset="-122"/>
                <a:sym typeface="Wingdings" panose="05000000000000000000" charset="0"/>
              </a:rPr>
              <a:t>巨大，促进了东亚、亚洲乃至世界文明的进步，形成了中华文化圈，是当时世界上的文明中心，影响具有双向性。</a:t>
            </a:r>
            <a:endParaRPr lang="zh-CN" altLang="en-US" sz="2700" b="1">
              <a:latin typeface="宋体" panose="02010600030101010101" pitchFamily="2" charset="-122"/>
              <a:ea typeface="宋体" panose="02010600030101010101" pitchFamily="2" charset="-122"/>
              <a:sym typeface="Wingdings" panose="05000000000000000000"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diamond(in)">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143"/>
                                        </p:tgtEl>
                                        <p:attrNameLst>
                                          <p:attrName>style.visibility</p:attrName>
                                        </p:attrNameLst>
                                      </p:cBhvr>
                                      <p:to>
                                        <p:strVal val="visible"/>
                                      </p:to>
                                    </p:set>
                                    <p:animEffect transition="in" filter="blinds(horizontal)">
                                      <p:cBhvr>
                                        <p:cTn id="12" dur="500"/>
                                        <p:tgtEl>
                                          <p:spTgt spid="48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48143" grpId="0" bldLvl="0" animBg="1"/>
      <p:bldP spid="4814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矩形 4"/>
          <p:cNvSpPr/>
          <p:nvPr>
            <p:custDataLst>
              <p:tags r:id="rId1"/>
            </p:custDataLst>
          </p:nvPr>
        </p:nvSpPr>
        <p:spPr>
          <a:xfrm>
            <a:off x="246102" y="2370970"/>
            <a:ext cx="1012108" cy="482240"/>
          </a:xfrm>
          <a:prstGeom prst="rect">
            <a:avLst/>
          </a:prstGeom>
          <a:solidFill>
            <a:srgbClr val="FFFFFF"/>
          </a:solidFill>
          <a:ln w="19050" cap="flat" cmpd="sng">
            <a:solidFill>
              <a:srgbClr val="000000"/>
            </a:solidFill>
            <a:prstDash val="solid"/>
            <a:round/>
            <a:headEnd type="none" w="med" len="med"/>
            <a:tailEnd type="none" w="med" len="med"/>
          </a:ln>
        </p:spPr>
        <p:txBody>
          <a:bodyPr anchor="ctr" anchorCtr="0"/>
          <a:p>
            <a:pPr algn="ctr" defTabSz="914400">
              <a:buClrTx/>
              <a:buSzPct val="100000"/>
              <a:buFontTx/>
              <a:buNone/>
            </a:pPr>
            <a:r>
              <a:rPr lang="zh-CN" altLang="en-US" sz="1350">
                <a:latin typeface="黑体" panose="02010609060101010101" charset="-122"/>
                <a:ea typeface="黑体" panose="02010609060101010101" charset="-122"/>
                <a:sym typeface="Wingdings" panose="05000000000000000000" pitchFamily="2" charset="2"/>
              </a:rPr>
              <a:t>民族关系与国家关系</a:t>
            </a:r>
            <a:endParaRPr lang="zh-CN" altLang="en-US" sz="1350">
              <a:latin typeface="黑体" panose="02010609060101010101" charset="-122"/>
              <a:ea typeface="黑体" panose="02010609060101010101" charset="-122"/>
              <a:sym typeface="Wingdings" panose="05000000000000000000" pitchFamily="2" charset="2"/>
            </a:endParaRPr>
          </a:p>
        </p:txBody>
      </p:sp>
      <p:sp>
        <p:nvSpPr>
          <p:cNvPr id="4099" name="右大括号 5"/>
          <p:cNvSpPr/>
          <p:nvPr>
            <p:custDataLst>
              <p:tags r:id="rId2"/>
            </p:custDataLst>
          </p:nvPr>
        </p:nvSpPr>
        <p:spPr>
          <a:xfrm rot="10800000">
            <a:off x="1531261" y="1015936"/>
            <a:ext cx="189325" cy="3143489"/>
          </a:xfrm>
          <a:prstGeom prst="rightBrace">
            <a:avLst>
              <a:gd name="adj1" fmla="val 8378"/>
              <a:gd name="adj2" fmla="val 49537"/>
            </a:avLst>
          </a:prstGeom>
          <a:noFill/>
          <a:ln w="19050" cap="flat" cmpd="sng">
            <a:solidFill>
              <a:schemeClr val="tx1"/>
            </a:solidFill>
            <a:prstDash val="solid"/>
            <a:headEnd type="none" w="med" len="med"/>
            <a:tailEnd type="none" w="med" len="med"/>
          </a:ln>
        </p:spPr>
        <p:txBody>
          <a:bodyPr anchor="ctr" anchorCtr="0"/>
          <a:p>
            <a:pPr algn="ctr"/>
            <a:endParaRPr lang="zh-CN" altLang="en-US" sz="1350"/>
          </a:p>
        </p:txBody>
      </p:sp>
      <p:sp>
        <p:nvSpPr>
          <p:cNvPr id="4100" name="矩形 6"/>
          <p:cNvSpPr/>
          <p:nvPr>
            <p:custDataLst>
              <p:tags r:id="rId3"/>
            </p:custDataLst>
          </p:nvPr>
        </p:nvSpPr>
        <p:spPr>
          <a:xfrm>
            <a:off x="1529186" y="844866"/>
            <a:ext cx="2238545" cy="472476"/>
          </a:xfrm>
          <a:prstGeom prst="rect">
            <a:avLst/>
          </a:prstGeom>
          <a:solidFill>
            <a:srgbClr val="FFFFFF"/>
          </a:solidFill>
          <a:ln w="19050" cap="flat" cmpd="sng">
            <a:solidFill>
              <a:srgbClr val="000000"/>
            </a:solidFill>
            <a:prstDash val="solid"/>
            <a:round/>
            <a:headEnd type="none" w="med" len="med"/>
            <a:tailEnd type="none" w="med" len="med"/>
          </a:ln>
        </p:spPr>
        <p:txBody>
          <a:bodyPr anchor="ctr" anchorCtr="0"/>
          <a:p>
            <a:pPr algn="ctr" defTabSz="914400">
              <a:buClrTx/>
              <a:buSzPct val="100000"/>
              <a:buFontTx/>
              <a:buNone/>
            </a:pPr>
            <a:r>
              <a:rPr lang="zh-CN" altLang="en-US" sz="2000">
                <a:solidFill>
                  <a:srgbClr val="FF0000"/>
                </a:solidFill>
                <a:latin typeface="黑体" panose="02010609060101010101" charset="-122"/>
                <a:ea typeface="黑体" panose="02010609060101010101" charset="-122"/>
                <a:sym typeface="Wingdings" panose="05000000000000000000" pitchFamily="2" charset="2"/>
              </a:rPr>
              <a:t>中国古代的民族关系与国家关系</a:t>
            </a:r>
            <a:endParaRPr lang="zh-CN" altLang="en-US" sz="2000">
              <a:solidFill>
                <a:srgbClr val="FF0000"/>
              </a:solidFill>
              <a:latin typeface="黑体" panose="02010609060101010101" charset="-122"/>
              <a:ea typeface="黑体" panose="02010609060101010101" charset="-122"/>
              <a:sym typeface="Wingdings" panose="05000000000000000000" pitchFamily="2" charset="2"/>
            </a:endParaRPr>
          </a:p>
        </p:txBody>
      </p:sp>
      <p:sp>
        <p:nvSpPr>
          <p:cNvPr id="4101" name="右大括号 7"/>
          <p:cNvSpPr/>
          <p:nvPr>
            <p:custDataLst>
              <p:tags r:id="rId4"/>
            </p:custDataLst>
          </p:nvPr>
        </p:nvSpPr>
        <p:spPr>
          <a:xfrm rot="10800000">
            <a:off x="3647163" y="694442"/>
            <a:ext cx="146458" cy="868031"/>
          </a:xfrm>
          <a:prstGeom prst="rightBrace">
            <a:avLst>
              <a:gd name="adj1" fmla="val 8341"/>
              <a:gd name="adj2" fmla="val 49537"/>
            </a:avLst>
          </a:prstGeom>
          <a:noFill/>
          <a:ln w="19050" cap="flat" cmpd="sng">
            <a:solidFill>
              <a:schemeClr val="tx1"/>
            </a:solidFill>
            <a:prstDash val="solid"/>
            <a:headEnd type="none" w="med" len="med"/>
            <a:tailEnd type="none" w="med" len="med"/>
          </a:ln>
        </p:spPr>
        <p:txBody>
          <a:bodyPr anchor="ctr" anchorCtr="0"/>
          <a:p>
            <a:pPr algn="ctr"/>
            <a:endParaRPr lang="zh-CN" altLang="en-US" sz="1350"/>
          </a:p>
        </p:txBody>
      </p:sp>
      <p:sp>
        <p:nvSpPr>
          <p:cNvPr id="4102" name="矩形 8"/>
          <p:cNvSpPr/>
          <p:nvPr>
            <p:custDataLst>
              <p:tags r:id="rId5"/>
            </p:custDataLst>
          </p:nvPr>
        </p:nvSpPr>
        <p:spPr>
          <a:xfrm>
            <a:off x="3539490" y="508635"/>
            <a:ext cx="2422525" cy="325120"/>
          </a:xfrm>
          <a:prstGeom prst="rect">
            <a:avLst/>
          </a:prstGeom>
          <a:solidFill>
            <a:srgbClr val="FFFFFF"/>
          </a:solidFill>
          <a:ln w="19050" cap="flat" cmpd="sng">
            <a:solidFill>
              <a:srgbClr val="000000"/>
            </a:solidFill>
            <a:prstDash val="solid"/>
            <a:round/>
            <a:headEnd type="none" w="med" len="med"/>
            <a:tailEnd type="none" w="med" len="med"/>
          </a:ln>
        </p:spPr>
        <p:txBody>
          <a:bodyPr anchor="ctr" anchorCtr="0"/>
          <a:p>
            <a:pPr algn="ctr" defTabSz="914400">
              <a:buClrTx/>
              <a:buSzPct val="100000"/>
              <a:buFontTx/>
              <a:buNone/>
            </a:pPr>
            <a:r>
              <a:rPr lang="zh-CN" altLang="en-US" sz="2000">
                <a:solidFill>
                  <a:srgbClr val="FF0000"/>
                </a:solidFill>
                <a:latin typeface="黑体" panose="02010609060101010101" charset="-122"/>
                <a:ea typeface="黑体" panose="02010609060101010101" charset="-122"/>
                <a:sym typeface="Wingdings" panose="05000000000000000000" pitchFamily="2" charset="2"/>
              </a:rPr>
              <a:t>中国古代的民族关系</a:t>
            </a:r>
            <a:endParaRPr lang="zh-CN" altLang="en-US" sz="2000">
              <a:solidFill>
                <a:srgbClr val="FF0000"/>
              </a:solidFill>
              <a:latin typeface="黑体" panose="02010609060101010101" charset="-122"/>
              <a:ea typeface="黑体" panose="02010609060101010101" charset="-122"/>
              <a:sym typeface="Wingdings" panose="05000000000000000000" pitchFamily="2" charset="2"/>
            </a:endParaRPr>
          </a:p>
        </p:txBody>
      </p:sp>
      <p:sp>
        <p:nvSpPr>
          <p:cNvPr id="4103" name="矩形 9"/>
          <p:cNvSpPr/>
          <p:nvPr>
            <p:custDataLst>
              <p:tags r:id="rId6"/>
            </p:custDataLst>
          </p:nvPr>
        </p:nvSpPr>
        <p:spPr>
          <a:xfrm>
            <a:off x="3540125" y="1386840"/>
            <a:ext cx="2637155" cy="326390"/>
          </a:xfrm>
          <a:prstGeom prst="rect">
            <a:avLst/>
          </a:prstGeom>
          <a:solidFill>
            <a:srgbClr val="FFFFFF"/>
          </a:solidFill>
          <a:ln w="19050" cap="flat" cmpd="sng">
            <a:solidFill>
              <a:srgbClr val="000000"/>
            </a:solidFill>
            <a:prstDash val="solid"/>
            <a:round/>
            <a:headEnd type="none" w="med" len="med"/>
            <a:tailEnd type="none" w="med" len="med"/>
          </a:ln>
        </p:spPr>
        <p:txBody>
          <a:bodyPr anchor="ctr" anchorCtr="0"/>
          <a:p>
            <a:pPr algn="ctr" defTabSz="914400">
              <a:buClrTx/>
              <a:buSzPct val="100000"/>
              <a:buFontTx/>
              <a:buNone/>
            </a:pPr>
            <a:r>
              <a:rPr lang="zh-CN" altLang="en-US" sz="2000">
                <a:solidFill>
                  <a:srgbClr val="FF0000"/>
                </a:solidFill>
                <a:latin typeface="黑体" panose="02010609060101010101" charset="-122"/>
                <a:ea typeface="黑体" panose="02010609060101010101" charset="-122"/>
                <a:sym typeface="Wingdings" panose="05000000000000000000" pitchFamily="2" charset="2"/>
              </a:rPr>
              <a:t>中国古代的对外交往</a:t>
            </a:r>
            <a:endParaRPr lang="zh-CN" altLang="en-US" sz="2000">
              <a:solidFill>
                <a:srgbClr val="FF0000"/>
              </a:solidFill>
              <a:latin typeface="黑体" panose="02010609060101010101" charset="-122"/>
              <a:ea typeface="黑体" panose="02010609060101010101" charset="-122"/>
              <a:sym typeface="Wingdings" panose="05000000000000000000" pitchFamily="2" charset="2"/>
            </a:endParaRPr>
          </a:p>
        </p:txBody>
      </p:sp>
      <p:sp>
        <p:nvSpPr>
          <p:cNvPr id="4104" name="右大括号 10"/>
          <p:cNvSpPr/>
          <p:nvPr>
            <p:custDataLst>
              <p:tags r:id="rId7"/>
            </p:custDataLst>
          </p:nvPr>
        </p:nvSpPr>
        <p:spPr>
          <a:xfrm rot="10800000">
            <a:off x="5814264" y="359851"/>
            <a:ext cx="147649" cy="754913"/>
          </a:xfrm>
          <a:prstGeom prst="rightBrace">
            <a:avLst>
              <a:gd name="adj1" fmla="val 8284"/>
              <a:gd name="adj2" fmla="val 49537"/>
            </a:avLst>
          </a:prstGeom>
          <a:noFill/>
          <a:ln w="19050" cap="flat" cmpd="sng">
            <a:solidFill>
              <a:schemeClr val="tx1"/>
            </a:solidFill>
            <a:prstDash val="solid"/>
            <a:headEnd type="none" w="med" len="med"/>
            <a:tailEnd type="none" w="med" len="med"/>
          </a:ln>
        </p:spPr>
        <p:txBody>
          <a:bodyPr anchor="ctr" anchorCtr="0"/>
          <a:p>
            <a:pPr algn="ctr"/>
            <a:endParaRPr lang="zh-CN" altLang="en-US" sz="1350"/>
          </a:p>
        </p:txBody>
      </p:sp>
      <p:sp>
        <p:nvSpPr>
          <p:cNvPr id="4105" name="矩形 12"/>
          <p:cNvSpPr/>
          <p:nvPr>
            <p:custDataLst>
              <p:tags r:id="rId8"/>
            </p:custDataLst>
          </p:nvPr>
        </p:nvSpPr>
        <p:spPr>
          <a:xfrm>
            <a:off x="5976202" y="183624"/>
            <a:ext cx="2552894" cy="325066"/>
          </a:xfrm>
          <a:prstGeom prst="rect">
            <a:avLst/>
          </a:prstGeom>
          <a:solidFill>
            <a:srgbClr val="FFFFFF"/>
          </a:solidFill>
          <a:ln w="19050" cap="flat" cmpd="sng">
            <a:solidFill>
              <a:srgbClr val="000000"/>
            </a:solidFill>
            <a:prstDash val="solid"/>
            <a:round/>
            <a:headEnd type="none" w="med" len="med"/>
            <a:tailEnd type="none" w="med" len="med"/>
          </a:ln>
        </p:spPr>
        <p:txBody>
          <a:bodyPr anchor="ctr" anchorCtr="0"/>
          <a:p>
            <a:pPr algn="ctr" defTabSz="914400">
              <a:buClrTx/>
              <a:buSzPct val="100000"/>
              <a:buFontTx/>
              <a:buNone/>
            </a:pPr>
            <a:r>
              <a:rPr lang="zh-CN" altLang="en-US" sz="2000">
                <a:solidFill>
                  <a:srgbClr val="FF0000"/>
                </a:solidFill>
                <a:latin typeface="黑体" panose="02010609060101010101" charset="-122"/>
                <a:ea typeface="黑体" panose="02010609060101010101" charset="-122"/>
                <a:sym typeface="Wingdings" panose="05000000000000000000" pitchFamily="2" charset="2"/>
              </a:rPr>
              <a:t>秦汉时期的民族关系</a:t>
            </a:r>
            <a:endParaRPr lang="zh-CN" altLang="en-US" sz="2000">
              <a:solidFill>
                <a:srgbClr val="FF0000"/>
              </a:solidFill>
              <a:latin typeface="黑体" panose="02010609060101010101" charset="-122"/>
              <a:ea typeface="黑体" panose="02010609060101010101" charset="-122"/>
              <a:sym typeface="Wingdings" panose="05000000000000000000" pitchFamily="2" charset="2"/>
            </a:endParaRPr>
          </a:p>
        </p:txBody>
      </p:sp>
      <p:sp>
        <p:nvSpPr>
          <p:cNvPr id="4106" name="矩形 13"/>
          <p:cNvSpPr/>
          <p:nvPr>
            <p:custDataLst>
              <p:tags r:id="rId9"/>
            </p:custDataLst>
          </p:nvPr>
        </p:nvSpPr>
        <p:spPr>
          <a:xfrm>
            <a:off x="5720516" y="589579"/>
            <a:ext cx="3427356" cy="325145"/>
          </a:xfrm>
          <a:prstGeom prst="rect">
            <a:avLst/>
          </a:prstGeom>
          <a:solidFill>
            <a:srgbClr val="FFFFFF"/>
          </a:solidFill>
          <a:ln w="19050" cap="flat" cmpd="sng">
            <a:solidFill>
              <a:srgbClr val="000000"/>
            </a:solidFill>
            <a:prstDash val="solid"/>
            <a:round/>
            <a:headEnd type="none" w="med" len="med"/>
            <a:tailEnd type="none" w="med" len="med"/>
          </a:ln>
        </p:spPr>
        <p:txBody>
          <a:bodyPr anchor="ctr" anchorCtr="0"/>
          <a:p>
            <a:pPr algn="ctr" defTabSz="914400">
              <a:buClrTx/>
              <a:buSzPct val="100000"/>
              <a:buFontTx/>
              <a:buNone/>
            </a:pPr>
            <a:r>
              <a:rPr lang="zh-CN" altLang="en-US" sz="2000">
                <a:solidFill>
                  <a:srgbClr val="FF0000"/>
                </a:solidFill>
                <a:latin typeface="黑体" panose="02010609060101010101" charset="-122"/>
                <a:ea typeface="黑体" panose="02010609060101010101" charset="-122"/>
                <a:sym typeface="Wingdings" panose="05000000000000000000" pitchFamily="2" charset="2"/>
              </a:rPr>
              <a:t>隋唐至两宋时期的民族关系</a:t>
            </a:r>
            <a:endParaRPr lang="zh-CN" altLang="en-US" sz="2000">
              <a:solidFill>
                <a:srgbClr val="FF0000"/>
              </a:solidFill>
              <a:latin typeface="黑体" panose="02010609060101010101" charset="-122"/>
              <a:ea typeface="黑体" panose="02010609060101010101" charset="-122"/>
              <a:sym typeface="Wingdings" panose="05000000000000000000" pitchFamily="2" charset="2"/>
            </a:endParaRPr>
          </a:p>
        </p:txBody>
      </p:sp>
      <p:sp>
        <p:nvSpPr>
          <p:cNvPr id="4107" name="矩形 14"/>
          <p:cNvSpPr/>
          <p:nvPr>
            <p:custDataLst>
              <p:tags r:id="rId10"/>
            </p:custDataLst>
          </p:nvPr>
        </p:nvSpPr>
        <p:spPr>
          <a:xfrm>
            <a:off x="5992872" y="992120"/>
            <a:ext cx="2554084" cy="325065"/>
          </a:xfrm>
          <a:prstGeom prst="rect">
            <a:avLst/>
          </a:prstGeom>
          <a:solidFill>
            <a:srgbClr val="FFFFFF"/>
          </a:solidFill>
          <a:ln w="19050" cap="flat" cmpd="sng">
            <a:solidFill>
              <a:srgbClr val="000000"/>
            </a:solidFill>
            <a:prstDash val="solid"/>
            <a:round/>
            <a:headEnd type="none" w="med" len="med"/>
            <a:tailEnd type="none" w="med" len="med"/>
          </a:ln>
        </p:spPr>
        <p:txBody>
          <a:bodyPr anchor="ctr" anchorCtr="0"/>
          <a:p>
            <a:pPr algn="ctr" defTabSz="914400">
              <a:buClrTx/>
              <a:buSzPct val="100000"/>
              <a:buFontTx/>
              <a:buNone/>
            </a:pPr>
            <a:r>
              <a:rPr lang="zh-CN" altLang="en-US" sz="2000">
                <a:solidFill>
                  <a:srgbClr val="FF0000"/>
                </a:solidFill>
                <a:latin typeface="黑体" panose="02010609060101010101" charset="-122"/>
                <a:ea typeface="黑体" panose="02010609060101010101" charset="-122"/>
                <a:sym typeface="Wingdings" panose="05000000000000000000" pitchFamily="2" charset="2"/>
              </a:rPr>
              <a:t>元明清时期民族关系</a:t>
            </a:r>
            <a:endParaRPr lang="zh-CN" altLang="en-US" sz="2000">
              <a:solidFill>
                <a:srgbClr val="FF0000"/>
              </a:solidFill>
              <a:latin typeface="黑体" panose="02010609060101010101" charset="-122"/>
              <a:ea typeface="黑体" panose="02010609060101010101" charset="-122"/>
              <a:sym typeface="Wingdings" panose="05000000000000000000" pitchFamily="2" charset="2"/>
            </a:endParaRPr>
          </a:p>
        </p:txBody>
      </p:sp>
      <p:sp>
        <p:nvSpPr>
          <p:cNvPr id="4108" name="矩形 19"/>
          <p:cNvSpPr/>
          <p:nvPr>
            <p:custDataLst>
              <p:tags r:id="rId11"/>
            </p:custDataLst>
          </p:nvPr>
        </p:nvSpPr>
        <p:spPr>
          <a:xfrm>
            <a:off x="1528816" y="2370970"/>
            <a:ext cx="1880140" cy="482240"/>
          </a:xfrm>
          <a:prstGeom prst="rect">
            <a:avLst/>
          </a:prstGeom>
          <a:solidFill>
            <a:srgbClr val="FFFFFF"/>
          </a:solidFill>
          <a:ln w="19050" cap="flat" cmpd="sng">
            <a:solidFill>
              <a:srgbClr val="000000"/>
            </a:solidFill>
            <a:prstDash val="solid"/>
            <a:round/>
            <a:headEnd type="none" w="med" len="med"/>
            <a:tailEnd type="none" w="med" len="med"/>
          </a:ln>
        </p:spPr>
        <p:txBody>
          <a:bodyPr anchor="ctr" anchorCtr="0"/>
          <a:p>
            <a:pPr algn="ctr" defTabSz="914400">
              <a:buClrTx/>
              <a:buSzPct val="100000"/>
              <a:buFontTx/>
              <a:buNone/>
            </a:pPr>
            <a:r>
              <a:rPr lang="zh-CN" altLang="en-US" sz="1350">
                <a:solidFill>
                  <a:schemeClr val="tx1"/>
                </a:solidFill>
                <a:latin typeface="黑体" panose="02010609060101010101" charset="-122"/>
                <a:ea typeface="黑体" panose="02010609060101010101" charset="-122"/>
                <a:sym typeface="Wingdings" panose="05000000000000000000" pitchFamily="2" charset="2"/>
              </a:rPr>
              <a:t>近代西方民族国家</a:t>
            </a:r>
            <a:br>
              <a:rPr lang="zh-CN" altLang="en-US" sz="1350">
                <a:solidFill>
                  <a:schemeClr val="tx1"/>
                </a:solidFill>
                <a:latin typeface="黑体" panose="02010609060101010101" charset="-122"/>
                <a:ea typeface="黑体" panose="02010609060101010101" charset="-122"/>
                <a:sym typeface="Wingdings" panose="05000000000000000000" pitchFamily="2" charset="2"/>
              </a:rPr>
            </a:br>
            <a:r>
              <a:rPr lang="zh-CN" altLang="en-US" sz="1350">
                <a:solidFill>
                  <a:schemeClr val="tx1"/>
                </a:solidFill>
                <a:latin typeface="黑体" panose="02010609060101010101" charset="-122"/>
                <a:ea typeface="黑体" panose="02010609060101010101" charset="-122"/>
                <a:sym typeface="Wingdings" panose="05000000000000000000" pitchFamily="2" charset="2"/>
              </a:rPr>
              <a:t>与国际法的发展</a:t>
            </a:r>
            <a:endParaRPr lang="zh-CN" altLang="en-US" sz="1350">
              <a:solidFill>
                <a:schemeClr val="tx1"/>
              </a:solidFill>
              <a:latin typeface="黑体" panose="02010609060101010101" charset="-122"/>
              <a:ea typeface="黑体" panose="02010609060101010101" charset="-122"/>
              <a:sym typeface="Wingdings" panose="05000000000000000000" pitchFamily="2" charset="2"/>
            </a:endParaRPr>
          </a:p>
        </p:txBody>
      </p:sp>
      <p:sp>
        <p:nvSpPr>
          <p:cNvPr id="4109" name="右大括号 20"/>
          <p:cNvSpPr/>
          <p:nvPr>
            <p:custDataLst>
              <p:tags r:id="rId12"/>
            </p:custDataLst>
          </p:nvPr>
        </p:nvSpPr>
        <p:spPr>
          <a:xfrm rot="10800000">
            <a:off x="3609060" y="2105439"/>
            <a:ext cx="158365" cy="920425"/>
          </a:xfrm>
          <a:prstGeom prst="rightBrace">
            <a:avLst>
              <a:gd name="adj1" fmla="val 8341"/>
              <a:gd name="adj2" fmla="val 49537"/>
            </a:avLst>
          </a:prstGeom>
          <a:noFill/>
          <a:ln w="19050" cap="flat" cmpd="sng">
            <a:solidFill>
              <a:schemeClr val="tx1"/>
            </a:solidFill>
            <a:prstDash val="solid"/>
            <a:headEnd type="none" w="med" len="med"/>
            <a:tailEnd type="none" w="med" len="med"/>
          </a:ln>
        </p:spPr>
        <p:txBody>
          <a:bodyPr anchor="ctr" anchorCtr="0"/>
          <a:p>
            <a:pPr algn="ctr"/>
            <a:endParaRPr lang="zh-CN" altLang="en-US" sz="1350"/>
          </a:p>
        </p:txBody>
      </p:sp>
      <p:sp>
        <p:nvSpPr>
          <p:cNvPr id="4110" name="矩形 21"/>
          <p:cNvSpPr/>
          <p:nvPr>
            <p:custDataLst>
              <p:tags r:id="rId13"/>
            </p:custDataLst>
          </p:nvPr>
        </p:nvSpPr>
        <p:spPr>
          <a:xfrm>
            <a:off x="3801955" y="1985177"/>
            <a:ext cx="2027789" cy="325065"/>
          </a:xfrm>
          <a:prstGeom prst="rect">
            <a:avLst/>
          </a:prstGeom>
          <a:solidFill>
            <a:srgbClr val="FFFFFF"/>
          </a:solidFill>
          <a:ln w="19050" cap="flat" cmpd="sng">
            <a:solidFill>
              <a:srgbClr val="000000"/>
            </a:solidFill>
            <a:prstDash val="solid"/>
            <a:round/>
            <a:headEnd type="none" w="med" len="med"/>
            <a:tailEnd type="none" w="med" len="med"/>
          </a:ln>
        </p:spPr>
        <p:txBody>
          <a:bodyPr anchor="ctr" anchorCtr="0"/>
          <a:p>
            <a:pPr algn="ctr" defTabSz="914400">
              <a:buClrTx/>
              <a:buSzPct val="100000"/>
              <a:buFontTx/>
              <a:buNone/>
            </a:pPr>
            <a:r>
              <a:rPr lang="zh-CN" altLang="en-US" sz="2000">
                <a:latin typeface="黑体" panose="02010609060101010101" charset="-122"/>
                <a:ea typeface="黑体" panose="02010609060101010101" charset="-122"/>
                <a:sym typeface="Wingdings" panose="05000000000000000000" pitchFamily="2" charset="2"/>
              </a:rPr>
              <a:t>近代西方民族国家的产生</a:t>
            </a:r>
            <a:endParaRPr lang="zh-CN" altLang="en-US" sz="2000">
              <a:latin typeface="黑体" panose="02010609060101010101" charset="-122"/>
              <a:ea typeface="黑体" panose="02010609060101010101" charset="-122"/>
              <a:sym typeface="Wingdings" panose="05000000000000000000" pitchFamily="2" charset="2"/>
            </a:endParaRPr>
          </a:p>
        </p:txBody>
      </p:sp>
      <p:sp>
        <p:nvSpPr>
          <p:cNvPr id="4111" name="矩形 22"/>
          <p:cNvSpPr/>
          <p:nvPr>
            <p:custDataLst>
              <p:tags r:id="rId14"/>
            </p:custDataLst>
          </p:nvPr>
        </p:nvSpPr>
        <p:spPr>
          <a:xfrm>
            <a:off x="3793620" y="2807962"/>
            <a:ext cx="2027790" cy="325066"/>
          </a:xfrm>
          <a:prstGeom prst="rect">
            <a:avLst/>
          </a:prstGeom>
          <a:solidFill>
            <a:srgbClr val="FFFFFF"/>
          </a:solidFill>
          <a:ln w="19050" cap="flat" cmpd="sng">
            <a:solidFill>
              <a:srgbClr val="000000"/>
            </a:solidFill>
            <a:prstDash val="solid"/>
            <a:round/>
            <a:headEnd type="none" w="med" len="med"/>
            <a:tailEnd type="none" w="med" len="med"/>
          </a:ln>
        </p:spPr>
        <p:txBody>
          <a:bodyPr anchor="ctr" anchorCtr="0"/>
          <a:p>
            <a:pPr algn="ctr" defTabSz="914400">
              <a:buClrTx/>
              <a:buSzPct val="100000"/>
              <a:buFontTx/>
              <a:buNone/>
            </a:pPr>
            <a:r>
              <a:rPr lang="zh-CN" altLang="en-US" sz="1350">
                <a:solidFill>
                  <a:schemeClr val="tx1"/>
                </a:solidFill>
                <a:latin typeface="黑体" panose="02010609060101010101" charset="-122"/>
                <a:ea typeface="黑体" panose="02010609060101010101" charset="-122"/>
                <a:sym typeface="Wingdings" panose="05000000000000000000" pitchFamily="2" charset="2"/>
              </a:rPr>
              <a:t>国际法的发展</a:t>
            </a:r>
            <a:endParaRPr lang="zh-CN" altLang="en-US" sz="1350">
              <a:solidFill>
                <a:schemeClr val="tx1"/>
              </a:solidFill>
              <a:latin typeface="黑体" panose="02010609060101010101" charset="-122"/>
              <a:ea typeface="黑体" panose="02010609060101010101" charset="-122"/>
              <a:sym typeface="Wingdings" panose="05000000000000000000" pitchFamily="2" charset="2"/>
            </a:endParaRPr>
          </a:p>
        </p:txBody>
      </p:sp>
      <p:sp>
        <p:nvSpPr>
          <p:cNvPr id="4112" name="右大括号 23"/>
          <p:cNvSpPr/>
          <p:nvPr>
            <p:custDataLst>
              <p:tags r:id="rId15"/>
            </p:custDataLst>
          </p:nvPr>
        </p:nvSpPr>
        <p:spPr>
          <a:xfrm rot="10800000">
            <a:off x="5832125" y="1924451"/>
            <a:ext cx="158367" cy="446519"/>
          </a:xfrm>
          <a:prstGeom prst="rightBrace">
            <a:avLst>
              <a:gd name="adj1" fmla="val 8315"/>
              <a:gd name="adj2" fmla="val 49537"/>
            </a:avLst>
          </a:prstGeom>
          <a:noFill/>
          <a:ln w="19050" cap="flat" cmpd="sng">
            <a:solidFill>
              <a:schemeClr val="tx1"/>
            </a:solidFill>
            <a:prstDash val="solid"/>
            <a:headEnd type="none" w="med" len="med"/>
            <a:tailEnd type="none" w="med" len="med"/>
          </a:ln>
        </p:spPr>
        <p:txBody>
          <a:bodyPr anchor="ctr" anchorCtr="0"/>
          <a:p>
            <a:pPr algn="ctr"/>
            <a:endParaRPr lang="zh-CN" altLang="en-US" sz="1350"/>
          </a:p>
        </p:txBody>
      </p:sp>
      <p:sp>
        <p:nvSpPr>
          <p:cNvPr id="4113" name="矩形 24"/>
          <p:cNvSpPr/>
          <p:nvPr>
            <p:custDataLst>
              <p:tags r:id="rId16"/>
            </p:custDataLst>
          </p:nvPr>
        </p:nvSpPr>
        <p:spPr>
          <a:xfrm>
            <a:off x="6011924" y="1807761"/>
            <a:ext cx="2554084" cy="326256"/>
          </a:xfrm>
          <a:prstGeom prst="rect">
            <a:avLst/>
          </a:prstGeom>
          <a:solidFill>
            <a:srgbClr val="FFFFFF"/>
          </a:solidFill>
          <a:ln w="19050" cap="flat" cmpd="sng">
            <a:solidFill>
              <a:srgbClr val="000000"/>
            </a:solidFill>
            <a:prstDash val="solid"/>
            <a:round/>
            <a:headEnd type="none" w="med" len="med"/>
            <a:tailEnd type="none" w="med" len="med"/>
          </a:ln>
        </p:spPr>
        <p:txBody>
          <a:bodyPr anchor="ctr" anchorCtr="0"/>
          <a:p>
            <a:pPr algn="ctr" defTabSz="914400">
              <a:buClrTx/>
              <a:buSzPct val="100000"/>
              <a:buFontTx/>
              <a:buNone/>
            </a:pPr>
            <a:r>
              <a:rPr lang="zh-CN" altLang="en-US" sz="1350">
                <a:latin typeface="黑体" panose="02010609060101010101" charset="-122"/>
                <a:ea typeface="黑体" panose="02010609060101010101" charset="-122"/>
                <a:sym typeface="Wingdings" panose="05000000000000000000" pitchFamily="2" charset="2"/>
              </a:rPr>
              <a:t>欧洲专制王权国家形成</a:t>
            </a:r>
            <a:endParaRPr lang="zh-CN" altLang="en-US" sz="1350">
              <a:latin typeface="黑体" panose="02010609060101010101" charset="-122"/>
              <a:ea typeface="黑体" panose="02010609060101010101" charset="-122"/>
              <a:sym typeface="Wingdings" panose="05000000000000000000" pitchFamily="2" charset="2"/>
            </a:endParaRPr>
          </a:p>
        </p:txBody>
      </p:sp>
      <p:sp>
        <p:nvSpPr>
          <p:cNvPr id="4114" name="矩形 25"/>
          <p:cNvSpPr/>
          <p:nvPr>
            <p:custDataLst>
              <p:tags r:id="rId17"/>
            </p:custDataLst>
          </p:nvPr>
        </p:nvSpPr>
        <p:spPr>
          <a:xfrm>
            <a:off x="5961834" y="2212127"/>
            <a:ext cx="2824695" cy="326415"/>
          </a:xfrm>
          <a:prstGeom prst="rect">
            <a:avLst/>
          </a:prstGeom>
          <a:solidFill>
            <a:srgbClr val="FFFFFF"/>
          </a:solidFill>
          <a:ln w="19050" cap="flat" cmpd="sng">
            <a:solidFill>
              <a:srgbClr val="000000"/>
            </a:solidFill>
            <a:prstDash val="solid"/>
            <a:round/>
            <a:headEnd type="none" w="med" len="med"/>
            <a:tailEnd type="none" w="med" len="med"/>
          </a:ln>
        </p:spPr>
        <p:txBody>
          <a:bodyPr anchor="ctr" anchorCtr="0"/>
          <a:p>
            <a:pPr algn="ctr" defTabSz="914400">
              <a:buClrTx/>
              <a:buSzPct val="100000"/>
              <a:buFontTx/>
              <a:buNone/>
            </a:pPr>
            <a:r>
              <a:rPr lang="zh-CN" altLang="en-US" sz="2000">
                <a:solidFill>
                  <a:srgbClr val="FF0000"/>
                </a:solidFill>
                <a:latin typeface="黑体" panose="02010609060101010101" charset="-122"/>
                <a:ea typeface="黑体" panose="02010609060101010101" charset="-122"/>
                <a:sym typeface="Wingdings" panose="05000000000000000000" pitchFamily="2" charset="2"/>
              </a:rPr>
              <a:t>近代西方民族国家形成</a:t>
            </a:r>
            <a:endParaRPr lang="zh-CN" altLang="en-US" sz="2000">
              <a:solidFill>
                <a:srgbClr val="FF0000"/>
              </a:solidFill>
              <a:latin typeface="黑体" panose="02010609060101010101" charset="-122"/>
              <a:ea typeface="黑体" panose="02010609060101010101" charset="-122"/>
              <a:sym typeface="Wingdings" panose="05000000000000000000" pitchFamily="2" charset="2"/>
            </a:endParaRPr>
          </a:p>
        </p:txBody>
      </p:sp>
      <p:sp>
        <p:nvSpPr>
          <p:cNvPr id="4115" name="矩形 26"/>
          <p:cNvSpPr/>
          <p:nvPr>
            <p:custDataLst>
              <p:tags r:id="rId18"/>
            </p:custDataLst>
          </p:nvPr>
        </p:nvSpPr>
        <p:spPr>
          <a:xfrm>
            <a:off x="6021449" y="2616258"/>
            <a:ext cx="2552894" cy="326256"/>
          </a:xfrm>
          <a:prstGeom prst="rect">
            <a:avLst/>
          </a:prstGeom>
          <a:solidFill>
            <a:srgbClr val="FFFFFF"/>
          </a:solidFill>
          <a:ln w="19050" cap="flat" cmpd="sng">
            <a:solidFill>
              <a:srgbClr val="000000"/>
            </a:solidFill>
            <a:prstDash val="solid"/>
            <a:round/>
            <a:headEnd type="none" w="med" len="med"/>
            <a:tailEnd type="none" w="med" len="med"/>
          </a:ln>
        </p:spPr>
        <p:txBody>
          <a:bodyPr anchor="ctr" anchorCtr="0"/>
          <a:p>
            <a:pPr algn="ctr" defTabSz="914400">
              <a:buClrTx/>
              <a:buSzPct val="100000"/>
              <a:buFontTx/>
              <a:buNone/>
            </a:pPr>
            <a:r>
              <a:rPr lang="zh-CN" altLang="en-US" sz="1350">
                <a:latin typeface="黑体" panose="02010609060101010101" charset="-122"/>
                <a:ea typeface="黑体" panose="02010609060101010101" charset="-122"/>
                <a:sym typeface="Wingdings" panose="05000000000000000000" pitchFamily="2" charset="2"/>
              </a:rPr>
              <a:t>国际法的形成与外交制度的建立</a:t>
            </a:r>
            <a:endParaRPr lang="zh-CN" altLang="en-US" sz="1350">
              <a:latin typeface="黑体" panose="02010609060101010101" charset="-122"/>
              <a:ea typeface="黑体" panose="02010609060101010101" charset="-122"/>
              <a:sym typeface="Wingdings" panose="05000000000000000000" pitchFamily="2" charset="2"/>
            </a:endParaRPr>
          </a:p>
        </p:txBody>
      </p:sp>
      <p:sp>
        <p:nvSpPr>
          <p:cNvPr id="4116" name="右大括号 27"/>
          <p:cNvSpPr/>
          <p:nvPr>
            <p:custDataLst>
              <p:tags r:id="rId19"/>
            </p:custDataLst>
          </p:nvPr>
        </p:nvSpPr>
        <p:spPr>
          <a:xfrm rot="10800000">
            <a:off x="5844032" y="2773431"/>
            <a:ext cx="158367" cy="422704"/>
          </a:xfrm>
          <a:prstGeom prst="rightBrace">
            <a:avLst>
              <a:gd name="adj1" fmla="val 8316"/>
              <a:gd name="adj2" fmla="val 49537"/>
            </a:avLst>
          </a:prstGeom>
          <a:noFill/>
          <a:ln w="19050" cap="flat" cmpd="sng">
            <a:solidFill>
              <a:schemeClr val="tx1"/>
            </a:solidFill>
            <a:prstDash val="solid"/>
            <a:headEnd type="none" w="med" len="med"/>
            <a:tailEnd type="none" w="med" len="med"/>
          </a:ln>
        </p:spPr>
        <p:txBody>
          <a:bodyPr anchor="ctr" anchorCtr="0"/>
          <a:p>
            <a:pPr algn="ctr"/>
            <a:endParaRPr lang="zh-CN" altLang="en-US" sz="1350"/>
          </a:p>
        </p:txBody>
      </p:sp>
      <p:sp>
        <p:nvSpPr>
          <p:cNvPr id="4117" name="矩形 28"/>
          <p:cNvSpPr/>
          <p:nvPr>
            <p:custDataLst>
              <p:tags r:id="rId20"/>
            </p:custDataLst>
          </p:nvPr>
        </p:nvSpPr>
        <p:spPr>
          <a:xfrm>
            <a:off x="6021449" y="3025864"/>
            <a:ext cx="2552894" cy="326256"/>
          </a:xfrm>
          <a:prstGeom prst="rect">
            <a:avLst/>
          </a:prstGeom>
          <a:solidFill>
            <a:srgbClr val="FFFFFF"/>
          </a:solidFill>
          <a:ln w="19050" cap="flat" cmpd="sng">
            <a:solidFill>
              <a:srgbClr val="000000"/>
            </a:solidFill>
            <a:prstDash val="solid"/>
            <a:round/>
            <a:headEnd type="none" w="med" len="med"/>
            <a:tailEnd type="none" w="med" len="med"/>
          </a:ln>
        </p:spPr>
        <p:txBody>
          <a:bodyPr anchor="ctr" anchorCtr="0"/>
          <a:p>
            <a:pPr algn="ctr" defTabSz="914400">
              <a:buClrTx/>
              <a:buSzPct val="100000"/>
              <a:buFontTx/>
              <a:buNone/>
            </a:pPr>
            <a:r>
              <a:rPr lang="en-US" altLang="zh-CN" sz="1350">
                <a:solidFill>
                  <a:schemeClr val="tx1"/>
                </a:solidFill>
                <a:latin typeface="黑体" panose="02010609060101010101" charset="-122"/>
                <a:ea typeface="黑体" panose="02010609060101010101" charset="-122"/>
                <a:sym typeface="Wingdings" panose="05000000000000000000" pitchFamily="2" charset="2"/>
              </a:rPr>
              <a:t>20世纪国际法发展</a:t>
            </a:r>
            <a:endParaRPr lang="en-US" altLang="zh-CN" sz="1350">
              <a:solidFill>
                <a:schemeClr val="tx1"/>
              </a:solidFill>
              <a:latin typeface="黑体" panose="02010609060101010101" charset="-122"/>
              <a:ea typeface="黑体" panose="02010609060101010101" charset="-122"/>
              <a:sym typeface="Wingdings" panose="05000000000000000000" pitchFamily="2" charset="2"/>
            </a:endParaRPr>
          </a:p>
        </p:txBody>
      </p:sp>
      <p:sp>
        <p:nvSpPr>
          <p:cNvPr id="4118" name="矩形 29"/>
          <p:cNvSpPr/>
          <p:nvPr>
            <p:custDataLst>
              <p:tags r:id="rId21"/>
            </p:custDataLst>
          </p:nvPr>
        </p:nvSpPr>
        <p:spPr>
          <a:xfrm>
            <a:off x="1531199" y="3974227"/>
            <a:ext cx="1880140" cy="436993"/>
          </a:xfrm>
          <a:prstGeom prst="rect">
            <a:avLst/>
          </a:prstGeom>
          <a:solidFill>
            <a:srgbClr val="FFFFFF"/>
          </a:solidFill>
          <a:ln w="19050" cap="flat" cmpd="sng">
            <a:solidFill>
              <a:srgbClr val="000000"/>
            </a:solidFill>
            <a:prstDash val="solid"/>
            <a:round/>
            <a:headEnd type="none" w="med" len="med"/>
            <a:tailEnd type="none" w="med" len="med"/>
          </a:ln>
        </p:spPr>
        <p:txBody>
          <a:bodyPr anchor="ctr" anchorCtr="0"/>
          <a:p>
            <a:pPr algn="ctr" defTabSz="914400">
              <a:buClrTx/>
              <a:buSzPct val="100000"/>
              <a:buFontTx/>
              <a:buNone/>
            </a:pPr>
            <a:r>
              <a:rPr lang="zh-CN" altLang="en-US" sz="1350">
                <a:solidFill>
                  <a:schemeClr val="tx1"/>
                </a:solidFill>
                <a:latin typeface="黑体" panose="02010609060101010101" charset="-122"/>
                <a:ea typeface="黑体" panose="02010609060101010101" charset="-122"/>
                <a:sym typeface="Wingdings" panose="05000000000000000000" pitchFamily="2" charset="2"/>
              </a:rPr>
              <a:t>当代中国的民族关系与外交</a:t>
            </a:r>
            <a:endParaRPr lang="zh-CN" altLang="en-US" sz="1350">
              <a:solidFill>
                <a:schemeClr val="tx1"/>
              </a:solidFill>
              <a:latin typeface="黑体" panose="02010609060101010101" charset="-122"/>
              <a:ea typeface="黑体" panose="02010609060101010101" charset="-122"/>
              <a:sym typeface="Wingdings" panose="05000000000000000000" pitchFamily="2" charset="2"/>
            </a:endParaRPr>
          </a:p>
        </p:txBody>
      </p:sp>
      <p:sp>
        <p:nvSpPr>
          <p:cNvPr id="4119" name="右大括号 30"/>
          <p:cNvSpPr/>
          <p:nvPr>
            <p:custDataLst>
              <p:tags r:id="rId22"/>
            </p:custDataLst>
          </p:nvPr>
        </p:nvSpPr>
        <p:spPr>
          <a:xfrm rot="10800000">
            <a:off x="3647163" y="3711716"/>
            <a:ext cx="150031" cy="868031"/>
          </a:xfrm>
          <a:prstGeom prst="rightBrace">
            <a:avLst>
              <a:gd name="adj1" fmla="val 8330"/>
              <a:gd name="adj2" fmla="val 49537"/>
            </a:avLst>
          </a:prstGeom>
          <a:noFill/>
          <a:ln w="19050" cap="flat" cmpd="sng">
            <a:solidFill>
              <a:schemeClr val="tx1"/>
            </a:solidFill>
            <a:prstDash val="solid"/>
            <a:headEnd type="none" w="med" len="med"/>
            <a:tailEnd type="none" w="med" len="med"/>
          </a:ln>
        </p:spPr>
        <p:txBody>
          <a:bodyPr anchor="ctr" anchorCtr="0"/>
          <a:p>
            <a:pPr algn="ctr"/>
            <a:endParaRPr lang="zh-CN" altLang="en-US" sz="1350"/>
          </a:p>
        </p:txBody>
      </p:sp>
      <p:sp>
        <p:nvSpPr>
          <p:cNvPr id="4120" name="矩形 31"/>
          <p:cNvSpPr/>
          <p:nvPr>
            <p:custDataLst>
              <p:tags r:id="rId23"/>
            </p:custDataLst>
          </p:nvPr>
        </p:nvSpPr>
        <p:spPr>
          <a:xfrm>
            <a:off x="3797194" y="3627175"/>
            <a:ext cx="2026599" cy="325066"/>
          </a:xfrm>
          <a:prstGeom prst="rect">
            <a:avLst/>
          </a:prstGeom>
          <a:solidFill>
            <a:srgbClr val="FFFFFF"/>
          </a:solidFill>
          <a:ln w="19050" cap="flat" cmpd="sng">
            <a:solidFill>
              <a:srgbClr val="000000"/>
            </a:solidFill>
            <a:prstDash val="solid"/>
            <a:round/>
            <a:headEnd type="none" w="med" len="med"/>
            <a:tailEnd type="none" w="med" len="med"/>
          </a:ln>
        </p:spPr>
        <p:txBody>
          <a:bodyPr anchor="ctr" anchorCtr="0"/>
          <a:p>
            <a:pPr algn="ctr" defTabSz="914400">
              <a:buClrTx/>
              <a:buSzPct val="100000"/>
              <a:buFontTx/>
              <a:buNone/>
            </a:pPr>
            <a:r>
              <a:rPr lang="zh-CN" altLang="en-US" sz="1350">
                <a:latin typeface="黑体" panose="02010609060101010101" charset="-122"/>
                <a:ea typeface="黑体" panose="02010609060101010101" charset="-122"/>
                <a:sym typeface="Wingdings" panose="05000000000000000000" pitchFamily="2" charset="2"/>
              </a:rPr>
              <a:t>当代中国的民族关系</a:t>
            </a:r>
            <a:endParaRPr lang="zh-CN" altLang="en-US" sz="1350">
              <a:latin typeface="黑体" panose="02010609060101010101" charset="-122"/>
              <a:ea typeface="黑体" panose="02010609060101010101" charset="-122"/>
              <a:sym typeface="Wingdings" panose="05000000000000000000" pitchFamily="2" charset="2"/>
            </a:endParaRPr>
          </a:p>
        </p:txBody>
      </p:sp>
      <p:sp>
        <p:nvSpPr>
          <p:cNvPr id="4121" name="矩形 32"/>
          <p:cNvSpPr/>
          <p:nvPr>
            <p:custDataLst>
              <p:tags r:id="rId24"/>
            </p:custDataLst>
          </p:nvPr>
        </p:nvSpPr>
        <p:spPr>
          <a:xfrm>
            <a:off x="3793620" y="4411856"/>
            <a:ext cx="2027790" cy="325065"/>
          </a:xfrm>
          <a:prstGeom prst="rect">
            <a:avLst/>
          </a:prstGeom>
          <a:solidFill>
            <a:srgbClr val="FFFFFF"/>
          </a:solidFill>
          <a:ln w="19050" cap="flat" cmpd="sng">
            <a:solidFill>
              <a:srgbClr val="000000"/>
            </a:solidFill>
            <a:prstDash val="solid"/>
            <a:round/>
            <a:headEnd type="none" w="med" len="med"/>
            <a:tailEnd type="none" w="med" len="med"/>
          </a:ln>
        </p:spPr>
        <p:txBody>
          <a:bodyPr anchor="ctr" anchorCtr="0"/>
          <a:p>
            <a:pPr algn="ctr" defTabSz="914400">
              <a:buClrTx/>
              <a:buSzPct val="100000"/>
              <a:buFontTx/>
              <a:buNone/>
            </a:pPr>
            <a:r>
              <a:rPr lang="zh-CN" altLang="en-US" sz="2000">
                <a:solidFill>
                  <a:srgbClr val="FF0000"/>
                </a:solidFill>
                <a:latin typeface="黑体" panose="02010609060101010101" charset="-122"/>
                <a:ea typeface="黑体" panose="02010609060101010101" charset="-122"/>
                <a:sym typeface="Wingdings" panose="05000000000000000000" pitchFamily="2" charset="2"/>
              </a:rPr>
              <a:t>当代中国的外交</a:t>
            </a:r>
            <a:endParaRPr lang="zh-CN" altLang="en-US" sz="2000">
              <a:solidFill>
                <a:srgbClr val="FF0000"/>
              </a:solidFill>
              <a:latin typeface="黑体" panose="02010609060101010101" charset="-122"/>
              <a:ea typeface="黑体" panose="02010609060101010101" charset="-122"/>
              <a:sym typeface="Wingdings" panose="05000000000000000000" pitchFamily="2" charset="2"/>
            </a:endParaRPr>
          </a:p>
        </p:txBody>
      </p:sp>
      <p:sp>
        <p:nvSpPr>
          <p:cNvPr id="4122" name="右大括号 33"/>
          <p:cNvSpPr/>
          <p:nvPr>
            <p:custDataLst>
              <p:tags r:id="rId25"/>
            </p:custDataLst>
          </p:nvPr>
        </p:nvSpPr>
        <p:spPr>
          <a:xfrm rot="10800000">
            <a:off x="5823790" y="3589072"/>
            <a:ext cx="188134" cy="447709"/>
          </a:xfrm>
          <a:prstGeom prst="rightBrace">
            <a:avLst>
              <a:gd name="adj1" fmla="val 8329"/>
              <a:gd name="adj2" fmla="val 49537"/>
            </a:avLst>
          </a:prstGeom>
          <a:noFill/>
          <a:ln w="19050" cap="flat" cmpd="sng">
            <a:solidFill>
              <a:schemeClr val="tx1"/>
            </a:solidFill>
            <a:prstDash val="solid"/>
            <a:headEnd type="none" w="med" len="med"/>
            <a:tailEnd type="none" w="med" len="med"/>
          </a:ln>
        </p:spPr>
        <p:txBody>
          <a:bodyPr anchor="ctr" anchorCtr="0"/>
          <a:p>
            <a:pPr algn="ctr"/>
            <a:endParaRPr lang="zh-CN" altLang="en-US" sz="1350"/>
          </a:p>
        </p:txBody>
      </p:sp>
      <p:sp>
        <p:nvSpPr>
          <p:cNvPr id="4123" name="矩形 34"/>
          <p:cNvSpPr/>
          <p:nvPr>
            <p:custDataLst>
              <p:tags r:id="rId26"/>
            </p:custDataLst>
          </p:nvPr>
        </p:nvSpPr>
        <p:spPr>
          <a:xfrm>
            <a:off x="6002398" y="3427134"/>
            <a:ext cx="2554084" cy="326256"/>
          </a:xfrm>
          <a:prstGeom prst="rect">
            <a:avLst/>
          </a:prstGeom>
          <a:solidFill>
            <a:srgbClr val="FFFFFF"/>
          </a:solidFill>
          <a:ln w="19050" cap="flat" cmpd="sng">
            <a:solidFill>
              <a:srgbClr val="000000"/>
            </a:solidFill>
            <a:prstDash val="solid"/>
            <a:round/>
            <a:headEnd type="none" w="med" len="med"/>
            <a:tailEnd type="none" w="med" len="med"/>
          </a:ln>
        </p:spPr>
        <p:txBody>
          <a:bodyPr anchor="ctr" anchorCtr="0"/>
          <a:p>
            <a:pPr algn="ctr" defTabSz="914400">
              <a:buClrTx/>
              <a:buSzPct val="100000"/>
              <a:buFontTx/>
              <a:buNone/>
            </a:pPr>
            <a:r>
              <a:rPr lang="zh-CN" altLang="en-US" sz="1350">
                <a:latin typeface="黑体" panose="02010609060101010101" charset="-122"/>
                <a:ea typeface="黑体" panose="02010609060101010101" charset="-122"/>
                <a:sym typeface="Wingdings" panose="05000000000000000000" pitchFamily="2" charset="2"/>
              </a:rPr>
              <a:t>民族区域自治制度的建立</a:t>
            </a:r>
            <a:endParaRPr lang="zh-CN" altLang="en-US" sz="1350">
              <a:latin typeface="黑体" panose="02010609060101010101" charset="-122"/>
              <a:ea typeface="黑体" panose="02010609060101010101" charset="-122"/>
              <a:sym typeface="Wingdings" panose="05000000000000000000" pitchFamily="2" charset="2"/>
            </a:endParaRPr>
          </a:p>
        </p:txBody>
      </p:sp>
      <p:sp>
        <p:nvSpPr>
          <p:cNvPr id="4124" name="矩形 35"/>
          <p:cNvSpPr/>
          <p:nvPr>
            <p:custDataLst>
              <p:tags r:id="rId27"/>
            </p:custDataLst>
          </p:nvPr>
        </p:nvSpPr>
        <p:spPr>
          <a:xfrm>
            <a:off x="6014305" y="3834359"/>
            <a:ext cx="2544559" cy="325066"/>
          </a:xfrm>
          <a:prstGeom prst="rect">
            <a:avLst/>
          </a:prstGeom>
          <a:solidFill>
            <a:srgbClr val="FFFFFF"/>
          </a:solidFill>
          <a:ln w="19050" cap="flat" cmpd="sng">
            <a:solidFill>
              <a:srgbClr val="000000"/>
            </a:solidFill>
            <a:prstDash val="solid"/>
            <a:round/>
            <a:headEnd type="none" w="med" len="med"/>
            <a:tailEnd type="none" w="med" len="med"/>
          </a:ln>
        </p:spPr>
        <p:txBody>
          <a:bodyPr anchor="ctr" anchorCtr="0"/>
          <a:p>
            <a:pPr algn="ctr" defTabSz="914400">
              <a:buClrTx/>
              <a:buSzPct val="100000"/>
              <a:buFontTx/>
              <a:buNone/>
            </a:pPr>
            <a:r>
              <a:rPr lang="zh-CN" altLang="en-US" sz="1350">
                <a:latin typeface="黑体" panose="02010609060101010101" charset="-122"/>
                <a:ea typeface="黑体" panose="02010609060101010101" charset="-122"/>
                <a:sym typeface="Wingdings" panose="05000000000000000000" pitchFamily="2" charset="2"/>
              </a:rPr>
              <a:t>民族区域自治制度的发展和完善</a:t>
            </a:r>
            <a:endParaRPr lang="zh-CN" altLang="en-US" sz="1350">
              <a:latin typeface="黑体" panose="02010609060101010101" charset="-122"/>
              <a:ea typeface="黑体" panose="02010609060101010101" charset="-122"/>
              <a:sym typeface="Wingdings" panose="05000000000000000000" pitchFamily="2" charset="2"/>
            </a:endParaRPr>
          </a:p>
        </p:txBody>
      </p:sp>
      <p:sp>
        <p:nvSpPr>
          <p:cNvPr id="4125" name="矩形 36"/>
          <p:cNvSpPr/>
          <p:nvPr>
            <p:custDataLst>
              <p:tags r:id="rId28"/>
            </p:custDataLst>
          </p:nvPr>
        </p:nvSpPr>
        <p:spPr>
          <a:xfrm>
            <a:off x="5717340" y="4240472"/>
            <a:ext cx="3354960" cy="326415"/>
          </a:xfrm>
          <a:prstGeom prst="rect">
            <a:avLst/>
          </a:prstGeom>
          <a:solidFill>
            <a:srgbClr val="FFFFFF"/>
          </a:solidFill>
          <a:ln w="19050" cap="flat" cmpd="sng">
            <a:solidFill>
              <a:srgbClr val="000000"/>
            </a:solidFill>
            <a:prstDash val="solid"/>
            <a:round/>
            <a:headEnd type="none" w="med" len="med"/>
            <a:tailEnd type="none" w="med" len="med"/>
          </a:ln>
        </p:spPr>
        <p:txBody>
          <a:bodyPr anchor="ctr" anchorCtr="0"/>
          <a:p>
            <a:pPr algn="ctr" defTabSz="914400">
              <a:buClrTx/>
              <a:buSzPct val="100000"/>
              <a:buFontTx/>
              <a:buNone/>
            </a:pPr>
            <a:r>
              <a:rPr lang="zh-CN" altLang="en-US" sz="2000">
                <a:solidFill>
                  <a:srgbClr val="FF0000"/>
                </a:solidFill>
                <a:latin typeface="黑体" panose="02010609060101010101" charset="-122"/>
                <a:ea typeface="黑体" panose="02010609060101010101" charset="-122"/>
                <a:sym typeface="Wingdings" panose="05000000000000000000" pitchFamily="2" charset="2"/>
              </a:rPr>
              <a:t>开创独立自主的和平外交</a:t>
            </a:r>
            <a:endParaRPr lang="zh-CN" altLang="en-US" sz="2000">
              <a:solidFill>
                <a:srgbClr val="FF0000"/>
              </a:solidFill>
              <a:latin typeface="黑体" panose="02010609060101010101" charset="-122"/>
              <a:ea typeface="黑体" panose="02010609060101010101" charset="-122"/>
              <a:sym typeface="Wingdings" panose="05000000000000000000" pitchFamily="2" charset="2"/>
            </a:endParaRPr>
          </a:p>
        </p:txBody>
      </p:sp>
      <p:sp>
        <p:nvSpPr>
          <p:cNvPr id="4126" name="右大括号 37"/>
          <p:cNvSpPr/>
          <p:nvPr>
            <p:custDataLst>
              <p:tags r:id="rId29"/>
            </p:custDataLst>
          </p:nvPr>
        </p:nvSpPr>
        <p:spPr>
          <a:xfrm rot="10800000">
            <a:off x="5821488" y="4378358"/>
            <a:ext cx="172654" cy="446518"/>
          </a:xfrm>
          <a:prstGeom prst="rightBrace">
            <a:avLst>
              <a:gd name="adj1" fmla="val 8357"/>
              <a:gd name="adj2" fmla="val 49537"/>
            </a:avLst>
          </a:prstGeom>
          <a:noFill/>
          <a:ln w="19050" cap="flat" cmpd="sng">
            <a:solidFill>
              <a:schemeClr val="tx1"/>
            </a:solidFill>
            <a:prstDash val="solid"/>
            <a:headEnd type="none" w="med" len="med"/>
            <a:tailEnd type="none" w="med" len="med"/>
          </a:ln>
        </p:spPr>
        <p:txBody>
          <a:bodyPr anchor="ctr" anchorCtr="0"/>
          <a:p>
            <a:pPr algn="ctr"/>
            <a:endParaRPr lang="zh-CN" altLang="en-US" sz="1350"/>
          </a:p>
        </p:txBody>
      </p:sp>
      <p:sp>
        <p:nvSpPr>
          <p:cNvPr id="4127" name="矩形 38"/>
          <p:cNvSpPr/>
          <p:nvPr>
            <p:custDataLst>
              <p:tags r:id="rId30"/>
            </p:custDataLst>
          </p:nvPr>
        </p:nvSpPr>
        <p:spPr>
          <a:xfrm>
            <a:off x="5720534" y="4737080"/>
            <a:ext cx="2925668" cy="325145"/>
          </a:xfrm>
          <a:prstGeom prst="rect">
            <a:avLst/>
          </a:prstGeom>
          <a:solidFill>
            <a:srgbClr val="FFFFFF"/>
          </a:solidFill>
          <a:ln w="19050" cap="flat" cmpd="sng">
            <a:solidFill>
              <a:srgbClr val="000000"/>
            </a:solidFill>
            <a:prstDash val="solid"/>
            <a:round/>
            <a:headEnd type="none" w="med" len="med"/>
            <a:tailEnd type="none" w="med" len="med"/>
          </a:ln>
        </p:spPr>
        <p:txBody>
          <a:bodyPr anchor="ctr" anchorCtr="0"/>
          <a:p>
            <a:pPr algn="ctr" defTabSz="914400">
              <a:buClrTx/>
              <a:buSzPct val="100000"/>
              <a:buFontTx/>
              <a:buNone/>
            </a:pPr>
            <a:r>
              <a:rPr lang="zh-CN" altLang="en-US" sz="2000">
                <a:solidFill>
                  <a:srgbClr val="FF0000"/>
                </a:solidFill>
                <a:latin typeface="黑体" panose="02010609060101010101" charset="-122"/>
                <a:ea typeface="黑体" panose="02010609060101010101" charset="-122"/>
                <a:sym typeface="Wingdings" panose="05000000000000000000" pitchFamily="2" charset="2"/>
              </a:rPr>
              <a:t>改革开放后的外交成就</a:t>
            </a:r>
            <a:endParaRPr lang="zh-CN" altLang="en-US" sz="2000">
              <a:solidFill>
                <a:srgbClr val="FF0000"/>
              </a:solidFill>
              <a:latin typeface="黑体" panose="02010609060101010101" charset="-122"/>
              <a:ea typeface="黑体" panose="02010609060101010101" charset="-122"/>
              <a:sym typeface="Wingdings" panose="05000000000000000000" pitchFamily="2" charset="2"/>
            </a:endParaRPr>
          </a:p>
        </p:txBody>
      </p:sp>
      <p:sp>
        <p:nvSpPr>
          <p:cNvPr id="4128" name="矩形 39"/>
          <p:cNvSpPr/>
          <p:nvPr>
            <p:custDataLst>
              <p:tags r:id="rId31"/>
            </p:custDataLst>
          </p:nvPr>
        </p:nvSpPr>
        <p:spPr>
          <a:xfrm>
            <a:off x="-318" y="-300918"/>
            <a:ext cx="3919220" cy="414020"/>
          </a:xfrm>
          <a:prstGeom prst="rect">
            <a:avLst/>
          </a:prstGeom>
          <a:noFill/>
          <a:ln w="9525">
            <a:noFill/>
          </a:ln>
        </p:spPr>
        <p:txBody>
          <a:bodyPr wrap="none">
            <a:spAutoFit/>
          </a:bodyPr>
          <a:p>
            <a:r>
              <a:rPr lang="zh-CN" altLang="en-US" sz="2100" b="1">
                <a:latin typeface="宋体" panose="02010600030101010101" pitchFamily="2" charset="-122"/>
              </a:rPr>
              <a:t>第四单元  民族关系与国家关系</a:t>
            </a:r>
            <a:endParaRPr lang="zh-CN" altLang="en-US" sz="2100" b="1">
              <a:latin typeface="宋体" panose="02010600030101010101" pitchFamily="2"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5298" name="文本框 1"/>
          <p:cNvSpPr/>
          <p:nvPr/>
        </p:nvSpPr>
        <p:spPr>
          <a:xfrm>
            <a:off x="197644" y="2571830"/>
            <a:ext cx="8511779" cy="2676525"/>
          </a:xfrm>
          <a:prstGeom prst="rect">
            <a:avLst/>
          </a:prstGeom>
          <a:noFill/>
          <a:ln w="9525">
            <a:noFill/>
          </a:ln>
        </p:spPr>
        <p:txBody>
          <a:bodyPr anchor="t" anchorCtr="0">
            <a:spAutoFit/>
          </a:bodyPr>
          <a:p>
            <a:pPr>
              <a:buClrTx/>
              <a:buFontTx/>
            </a:pPr>
            <a:r>
              <a:rPr lang="zh-CN" altLang="en-US" sz="2100">
                <a:latin typeface="宋体" panose="02010600030101010101" pitchFamily="2" charset="-122"/>
                <a:ea typeface="宋体" panose="02010600030101010101" pitchFamily="2" charset="-122"/>
                <a:sym typeface="Wingdings" panose="05000000000000000000" charset="0"/>
              </a:rPr>
              <a:t>(1)传统的对外关系达到鼎盛，如郑和下西洋。</a:t>
            </a:r>
            <a:endParaRPr lang="zh-CN" altLang="en-US" sz="2100">
              <a:latin typeface="宋体" panose="02010600030101010101" pitchFamily="2" charset="-122"/>
              <a:ea typeface="宋体" panose="02010600030101010101" pitchFamily="2" charset="-122"/>
              <a:sym typeface="Wingdings" panose="05000000000000000000" charset="0"/>
            </a:endParaRPr>
          </a:p>
          <a:p>
            <a:pPr>
              <a:buClrTx/>
              <a:buFontTx/>
            </a:pPr>
            <a:r>
              <a:rPr lang="zh-CN" altLang="en-US" sz="2100">
                <a:latin typeface="宋体" panose="02010600030101010101" pitchFamily="2" charset="-122"/>
                <a:ea typeface="宋体" panose="02010600030101010101" pitchFamily="2" charset="-122"/>
                <a:sym typeface="Wingdings" panose="05000000000000000000" charset="0"/>
              </a:rPr>
              <a:t>(2)出现华侨潮，促进南洋的开发。</a:t>
            </a:r>
            <a:endParaRPr lang="zh-CN" altLang="en-US" sz="2100">
              <a:latin typeface="宋体" panose="02010600030101010101" pitchFamily="2" charset="-122"/>
              <a:ea typeface="宋体" panose="02010600030101010101" pitchFamily="2" charset="-122"/>
              <a:sym typeface="Wingdings" panose="05000000000000000000" charset="0"/>
            </a:endParaRPr>
          </a:p>
          <a:p>
            <a:pPr>
              <a:buClrTx/>
              <a:buFontTx/>
            </a:pPr>
            <a:r>
              <a:rPr lang="zh-CN" altLang="en-US" sz="2100">
                <a:latin typeface="宋体" panose="02010600030101010101" pitchFamily="2" charset="-122"/>
                <a:ea typeface="宋体" panose="02010600030101010101" pitchFamily="2" charset="-122"/>
                <a:sym typeface="Wingdings" panose="05000000000000000000" charset="0"/>
              </a:rPr>
              <a:t>(3)</a:t>
            </a:r>
            <a:r>
              <a:rPr lang="zh-CN" altLang="en-US" sz="2100">
                <a:solidFill>
                  <a:srgbClr val="FF0000"/>
                </a:solidFill>
                <a:latin typeface="宋体" panose="02010600030101010101" pitchFamily="2" charset="-122"/>
                <a:ea typeface="宋体" panose="02010600030101010101" pitchFamily="2" charset="-122"/>
                <a:sym typeface="Wingdings" panose="05000000000000000000" charset="0"/>
              </a:rPr>
              <a:t>自16世纪起，日本和欧洲殖民者开始了对中国的侵略活动。</a:t>
            </a:r>
            <a:endParaRPr lang="zh-CN" altLang="en-US" sz="2100">
              <a:latin typeface="宋体" panose="02010600030101010101" pitchFamily="2" charset="-122"/>
              <a:ea typeface="宋体" panose="02010600030101010101" pitchFamily="2" charset="-122"/>
              <a:sym typeface="Wingdings" panose="05000000000000000000" charset="0"/>
            </a:endParaRPr>
          </a:p>
          <a:p>
            <a:pPr>
              <a:buClrTx/>
              <a:buFontTx/>
            </a:pPr>
            <a:r>
              <a:rPr lang="zh-CN" altLang="en-US" sz="2100">
                <a:latin typeface="宋体" panose="02010600030101010101" pitchFamily="2" charset="-122"/>
                <a:ea typeface="宋体" panose="02010600030101010101" pitchFamily="2" charset="-122"/>
                <a:sym typeface="Wingdings" panose="05000000000000000000" charset="0"/>
              </a:rPr>
              <a:t>(4)中国人民开始了反殖民、反侵略的斗争。</a:t>
            </a:r>
            <a:endParaRPr lang="zh-CN" altLang="en-US" sz="2100">
              <a:latin typeface="宋体" panose="02010600030101010101" pitchFamily="2" charset="-122"/>
              <a:ea typeface="宋体" panose="02010600030101010101" pitchFamily="2" charset="-122"/>
              <a:sym typeface="Wingdings" panose="05000000000000000000" charset="0"/>
            </a:endParaRPr>
          </a:p>
          <a:p>
            <a:pPr>
              <a:buClrTx/>
              <a:buFontTx/>
            </a:pPr>
            <a:r>
              <a:rPr lang="zh-CN" altLang="en-US" sz="2100">
                <a:latin typeface="宋体" panose="02010600030101010101" pitchFamily="2" charset="-122"/>
                <a:ea typeface="宋体" panose="02010600030101010101" pitchFamily="2" charset="-122"/>
                <a:sym typeface="Wingdings" panose="05000000000000000000" charset="0"/>
              </a:rPr>
              <a:t>(5)</a:t>
            </a:r>
            <a:r>
              <a:rPr lang="zh-CN" altLang="en-US" sz="2100">
                <a:solidFill>
                  <a:srgbClr val="FF0000"/>
                </a:solidFill>
                <a:latin typeface="宋体" panose="02010600030101010101" pitchFamily="2" charset="-122"/>
                <a:ea typeface="宋体" panose="02010600030101010101" pitchFamily="2" charset="-122"/>
                <a:sym typeface="Wingdings" panose="05000000000000000000" charset="0"/>
              </a:rPr>
              <a:t>中国开始介绍和引进西方的科学知识。</a:t>
            </a:r>
            <a:endParaRPr lang="zh-CN" altLang="en-US" sz="2100">
              <a:latin typeface="宋体" panose="02010600030101010101" pitchFamily="2" charset="-122"/>
              <a:ea typeface="宋体" panose="02010600030101010101" pitchFamily="2" charset="-122"/>
              <a:sym typeface="Wingdings" panose="05000000000000000000" charset="0"/>
            </a:endParaRPr>
          </a:p>
          <a:p>
            <a:pPr>
              <a:buClrTx/>
              <a:buFontTx/>
            </a:pPr>
            <a:r>
              <a:rPr lang="zh-CN" altLang="en-US" sz="2100">
                <a:latin typeface="宋体" panose="02010600030101010101" pitchFamily="2" charset="-122"/>
                <a:ea typeface="宋体" panose="02010600030101010101" pitchFamily="2" charset="-122"/>
                <a:sym typeface="Wingdings" panose="05000000000000000000" charset="0"/>
              </a:rPr>
              <a:t>(6)在正当的中外贸易中，中国处于出超地位。同时出现罪恶的鸦片贸易。</a:t>
            </a:r>
            <a:endParaRPr lang="zh-CN" altLang="en-US" sz="2100">
              <a:latin typeface="宋体" panose="02010600030101010101" pitchFamily="2" charset="-122"/>
              <a:ea typeface="宋体" panose="02010600030101010101" pitchFamily="2" charset="-122"/>
              <a:sym typeface="Wingdings" panose="05000000000000000000" charset="0"/>
            </a:endParaRPr>
          </a:p>
          <a:p>
            <a:pPr>
              <a:buClrTx/>
              <a:buFontTx/>
            </a:pPr>
            <a:r>
              <a:rPr lang="zh-CN" altLang="en-US" sz="2100">
                <a:latin typeface="宋体" panose="02010600030101010101" pitchFamily="2" charset="-122"/>
                <a:ea typeface="宋体" panose="02010600030101010101" pitchFamily="2" charset="-122"/>
                <a:sym typeface="Wingdings" panose="05000000000000000000" charset="0"/>
              </a:rPr>
              <a:t>(7)</a:t>
            </a:r>
            <a:r>
              <a:rPr lang="zh-CN" altLang="en-US" sz="2100">
                <a:solidFill>
                  <a:srgbClr val="FF0000"/>
                </a:solidFill>
                <a:latin typeface="宋体" panose="02010600030101010101" pitchFamily="2" charset="-122"/>
                <a:ea typeface="宋体" panose="02010600030101010101" pitchFamily="2" charset="-122"/>
                <a:sym typeface="Wingdings" panose="05000000000000000000" charset="0"/>
              </a:rPr>
              <a:t>明清政府实行闭关政策，严格限制中外交往。</a:t>
            </a:r>
            <a:endParaRPr lang="zh-CN" altLang="en-US" sz="2100">
              <a:solidFill>
                <a:srgbClr val="FF0000"/>
              </a:solidFill>
              <a:latin typeface="宋体" panose="02010600030101010101" pitchFamily="2" charset="-122"/>
              <a:ea typeface="宋体" panose="02010600030101010101" pitchFamily="2" charset="-122"/>
              <a:sym typeface="Wingdings" panose="05000000000000000000" charset="0"/>
            </a:endParaRPr>
          </a:p>
        </p:txBody>
      </p:sp>
      <p:pic>
        <p:nvPicPr>
          <p:cNvPr id="62466" name="图片 2"/>
          <p:cNvPicPr>
            <a:picLocks noChangeAspect="1"/>
          </p:cNvPicPr>
          <p:nvPr/>
        </p:nvPicPr>
        <p:blipFill>
          <a:blip r:embed="rId1"/>
          <a:stretch>
            <a:fillRect/>
          </a:stretch>
        </p:blipFill>
        <p:spPr>
          <a:xfrm>
            <a:off x="6717030" y="34131"/>
            <a:ext cx="2166938" cy="1973104"/>
          </a:xfrm>
          <a:prstGeom prst="rect">
            <a:avLst/>
          </a:prstGeom>
          <a:noFill/>
          <a:ln w="9525">
            <a:noFill/>
          </a:ln>
        </p:spPr>
      </p:pic>
      <p:pic>
        <p:nvPicPr>
          <p:cNvPr id="62467" name="图片 3"/>
          <p:cNvPicPr>
            <a:picLocks noChangeAspect="1"/>
          </p:cNvPicPr>
          <p:nvPr/>
        </p:nvPicPr>
        <p:blipFill>
          <a:blip r:embed="rId2"/>
          <a:stretch>
            <a:fillRect/>
          </a:stretch>
        </p:blipFill>
        <p:spPr>
          <a:xfrm>
            <a:off x="683657" y="33894"/>
            <a:ext cx="2003822" cy="1957388"/>
          </a:xfrm>
          <a:prstGeom prst="rect">
            <a:avLst/>
          </a:prstGeom>
          <a:noFill/>
          <a:ln w="9525">
            <a:noFill/>
          </a:ln>
        </p:spPr>
      </p:pic>
      <p:pic>
        <p:nvPicPr>
          <p:cNvPr id="62468" name="图片 4"/>
          <p:cNvPicPr>
            <a:picLocks noChangeAspect="1"/>
          </p:cNvPicPr>
          <p:nvPr/>
        </p:nvPicPr>
        <p:blipFill>
          <a:blip r:embed="rId3"/>
          <a:stretch>
            <a:fillRect/>
          </a:stretch>
        </p:blipFill>
        <p:spPr>
          <a:xfrm>
            <a:off x="2681526" y="33894"/>
            <a:ext cx="1856184" cy="1957388"/>
          </a:xfrm>
          <a:prstGeom prst="rect">
            <a:avLst/>
          </a:prstGeom>
          <a:noFill/>
          <a:ln w="9525">
            <a:noFill/>
          </a:ln>
        </p:spPr>
      </p:pic>
      <p:pic>
        <p:nvPicPr>
          <p:cNvPr id="62469" name="图片 5"/>
          <p:cNvPicPr>
            <a:picLocks noChangeAspect="1"/>
          </p:cNvPicPr>
          <p:nvPr/>
        </p:nvPicPr>
        <p:blipFill>
          <a:blip r:embed="rId4"/>
          <a:srcRect r="-24" b="-47"/>
          <a:stretch>
            <a:fillRect/>
          </a:stretch>
        </p:blipFill>
        <p:spPr>
          <a:xfrm>
            <a:off x="4545330" y="34131"/>
            <a:ext cx="2171700" cy="1957864"/>
          </a:xfrm>
          <a:prstGeom prst="rect">
            <a:avLst/>
          </a:prstGeom>
          <a:noFill/>
          <a:ln w="9525">
            <a:noFill/>
          </a:ln>
        </p:spPr>
      </p:pic>
      <p:sp>
        <p:nvSpPr>
          <p:cNvPr id="62470" name="文本框 6"/>
          <p:cNvSpPr/>
          <p:nvPr/>
        </p:nvSpPr>
        <p:spPr>
          <a:xfrm>
            <a:off x="1062038" y="2031762"/>
            <a:ext cx="1040130" cy="299085"/>
          </a:xfrm>
          <a:prstGeom prst="rect">
            <a:avLst/>
          </a:prstGeom>
          <a:noFill/>
          <a:ln w="9525">
            <a:noFill/>
          </a:ln>
        </p:spPr>
        <p:txBody>
          <a:bodyPr wrap="none" anchor="t" anchorCtr="0">
            <a:spAutoFit/>
          </a:bodyPr>
          <a:p>
            <a:pPr>
              <a:buClrTx/>
              <a:buSzTx/>
              <a:buFontTx/>
            </a:pPr>
            <a:r>
              <a:rPr lang="zh-CN" altLang="en-US" sz="1350">
                <a:solidFill>
                  <a:schemeClr val="tx1"/>
                </a:solidFill>
                <a:latin typeface="Calibri" panose="020F0502020204030204" charset="0"/>
                <a:ea typeface="宋体" panose="02010600030101010101" pitchFamily="2" charset="-122"/>
                <a:sym typeface="Arial" panose="020B0604020202020204" pitchFamily="34" charset="0"/>
              </a:rPr>
              <a:t>郑和下西洋</a:t>
            </a:r>
            <a:endParaRPr lang="zh-CN" altLang="en-US" sz="1350">
              <a:solidFill>
                <a:schemeClr val="tx1"/>
              </a:solidFill>
              <a:latin typeface="Calibri" panose="020F0502020204030204" charset="0"/>
              <a:ea typeface="宋体" panose="02010600030101010101" pitchFamily="2" charset="-122"/>
              <a:sym typeface="Arial" panose="020B0604020202020204" pitchFamily="34" charset="0"/>
            </a:endParaRPr>
          </a:p>
        </p:txBody>
      </p:sp>
      <p:sp>
        <p:nvSpPr>
          <p:cNvPr id="62471" name="文本框 7"/>
          <p:cNvSpPr/>
          <p:nvPr/>
        </p:nvSpPr>
        <p:spPr>
          <a:xfrm>
            <a:off x="2803684" y="2031762"/>
            <a:ext cx="1040130" cy="299085"/>
          </a:xfrm>
          <a:prstGeom prst="rect">
            <a:avLst/>
          </a:prstGeom>
          <a:noFill/>
          <a:ln w="9525">
            <a:noFill/>
          </a:ln>
        </p:spPr>
        <p:txBody>
          <a:bodyPr wrap="none" anchor="t" anchorCtr="0">
            <a:spAutoFit/>
          </a:bodyPr>
          <a:p>
            <a:pPr>
              <a:buClrTx/>
              <a:buSzTx/>
              <a:buFontTx/>
            </a:pPr>
            <a:r>
              <a:rPr lang="zh-CN" altLang="en-US" sz="1350">
                <a:solidFill>
                  <a:schemeClr val="tx1"/>
                </a:solidFill>
                <a:latin typeface="Calibri" panose="020F0502020204030204" charset="0"/>
                <a:ea typeface="宋体" panose="02010600030101010101" pitchFamily="2" charset="-122"/>
              </a:rPr>
              <a:t>戚继光抗倭</a:t>
            </a:r>
            <a:endParaRPr lang="zh-CN" altLang="en-US" sz="1350">
              <a:solidFill>
                <a:schemeClr val="tx1"/>
              </a:solidFill>
              <a:latin typeface="Calibri" panose="020F0502020204030204" charset="0"/>
              <a:ea typeface="宋体" panose="02010600030101010101" pitchFamily="2" charset="-122"/>
            </a:endParaRPr>
          </a:p>
        </p:txBody>
      </p:sp>
      <p:sp>
        <p:nvSpPr>
          <p:cNvPr id="62472" name="文本框 8"/>
          <p:cNvSpPr/>
          <p:nvPr/>
        </p:nvSpPr>
        <p:spPr>
          <a:xfrm>
            <a:off x="4950143" y="2031762"/>
            <a:ext cx="1383030" cy="299085"/>
          </a:xfrm>
          <a:prstGeom prst="rect">
            <a:avLst/>
          </a:prstGeom>
          <a:noFill/>
          <a:ln w="9525">
            <a:noFill/>
          </a:ln>
        </p:spPr>
        <p:txBody>
          <a:bodyPr wrap="none" anchor="t" anchorCtr="0">
            <a:spAutoFit/>
          </a:bodyPr>
          <a:p>
            <a:pPr>
              <a:buClrTx/>
              <a:buSzTx/>
              <a:buFontTx/>
            </a:pPr>
            <a:r>
              <a:rPr lang="zh-CN" altLang="en-US" sz="1350">
                <a:solidFill>
                  <a:schemeClr val="tx1"/>
                </a:solidFill>
                <a:latin typeface="Calibri" panose="020F0502020204030204" charset="0"/>
                <a:ea typeface="宋体" panose="02010600030101010101" pitchFamily="2" charset="-122"/>
              </a:rPr>
              <a:t>利玛窦与徐光启</a:t>
            </a:r>
            <a:endParaRPr lang="zh-CN" altLang="en-US" sz="1350">
              <a:solidFill>
                <a:schemeClr val="tx1"/>
              </a:solidFill>
              <a:latin typeface="Calibri" panose="020F0502020204030204" charset="0"/>
              <a:ea typeface="宋体" panose="02010600030101010101" pitchFamily="2" charset="-122"/>
            </a:endParaRPr>
          </a:p>
        </p:txBody>
      </p:sp>
      <p:sp>
        <p:nvSpPr>
          <p:cNvPr id="62473" name="文本框 9"/>
          <p:cNvSpPr/>
          <p:nvPr/>
        </p:nvSpPr>
        <p:spPr>
          <a:xfrm>
            <a:off x="6732270" y="2031762"/>
            <a:ext cx="1897380" cy="299085"/>
          </a:xfrm>
          <a:prstGeom prst="rect">
            <a:avLst/>
          </a:prstGeom>
          <a:noFill/>
          <a:ln w="9525">
            <a:noFill/>
          </a:ln>
        </p:spPr>
        <p:txBody>
          <a:bodyPr wrap="none" anchor="t" anchorCtr="0">
            <a:spAutoFit/>
          </a:bodyPr>
          <a:p>
            <a:pPr>
              <a:buClrTx/>
              <a:buSzTx/>
              <a:buFontTx/>
            </a:pPr>
            <a:r>
              <a:rPr lang="zh-CN" altLang="en-US" sz="1350">
                <a:solidFill>
                  <a:schemeClr val="tx1"/>
                </a:solidFill>
                <a:latin typeface="微软雅黑" panose="020B0503020204020204" charset="-122"/>
                <a:ea typeface="微软雅黑" panose="020B0503020204020204" charset="-122"/>
                <a:sym typeface="Arial" panose="020B0604020202020204" pitchFamily="34" charset="0"/>
              </a:rPr>
              <a:t>英国马戛尔尼使团访华</a:t>
            </a:r>
            <a:endParaRPr lang="zh-CN" altLang="en-US" sz="1350">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62474" name="文本框 10"/>
          <p:cNvSpPr/>
          <p:nvPr/>
        </p:nvSpPr>
        <p:spPr>
          <a:xfrm>
            <a:off x="251698" y="2305606"/>
            <a:ext cx="7538720" cy="368300"/>
          </a:xfrm>
          <a:prstGeom prst="rect">
            <a:avLst/>
          </a:prstGeom>
          <a:noFill/>
          <a:ln w="9525">
            <a:noFill/>
          </a:ln>
        </p:spPr>
        <p:txBody>
          <a:bodyPr wrap="none" anchor="t" anchorCtr="0">
            <a:spAutoFit/>
          </a:bodyPr>
          <a:p>
            <a:pPr>
              <a:buClrTx/>
              <a:buSzTx/>
              <a:buFontTx/>
            </a:pPr>
            <a:r>
              <a:rPr lang="zh-CN" altLang="en-US" b="1">
                <a:solidFill>
                  <a:srgbClr val="FF0000"/>
                </a:solidFill>
                <a:latin typeface="Calibri" panose="020F0502020204030204" charset="0"/>
                <a:ea typeface="宋体" panose="02010600030101010101" pitchFamily="2" charset="-122"/>
                <a:sym typeface="Arial" panose="020B0604020202020204" pitchFamily="34" charset="0"/>
              </a:rPr>
              <a:t>合作探究：根据上述图片，并结合所学知识，请你归纳明清时期外交特点</a:t>
            </a:r>
            <a:endParaRPr lang="zh-CN" altLang="en-US" b="1">
              <a:solidFill>
                <a:srgbClr val="FF0000"/>
              </a:solidFill>
              <a:latin typeface="Calibri" panose="020F0502020204030204" charset="0"/>
              <a:ea typeface="宋体" panose="02010600030101010101" pitchFamily="2"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additive="base">
                                        <p:cTn id="7" dur="500" fill="hold"/>
                                        <p:tgtEl>
                                          <p:spTgt spid="55298"/>
                                        </p:tgtEl>
                                        <p:attrNameLst>
                                          <p:attrName>ppt_x</p:attrName>
                                        </p:attrNameLst>
                                      </p:cBhvr>
                                      <p:tavLst>
                                        <p:tav tm="0">
                                          <p:val>
                                            <p:strVal val="#ppt_x"/>
                                          </p:val>
                                        </p:tav>
                                        <p:tav tm="100000">
                                          <p:val>
                                            <p:strVal val="#ppt_x"/>
                                          </p:val>
                                        </p:tav>
                                      </p:tavLst>
                                    </p:anim>
                                    <p:anim calcmode="lin" valueType="num">
                                      <p:cBhvr additive="base">
                                        <p:cTn id="8" dur="500" fill="hold"/>
                                        <p:tgtEl>
                                          <p:spTgt spid="552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59093" y="249396"/>
            <a:ext cx="7633811" cy="414020"/>
          </a:xfrm>
          <a:prstGeom prst="rect">
            <a:avLst/>
          </a:prstGeom>
          <a:solidFill>
            <a:schemeClr val="accent5">
              <a:lumMod val="20000"/>
              <a:lumOff val="80000"/>
            </a:schemeClr>
          </a:solidFill>
        </p:spPr>
        <p:txBody>
          <a:bodyPr wrap="square" rtlCol="0" anchor="t">
            <a:spAutoFit/>
          </a:bodyPr>
          <a:lstStyle/>
          <a:p>
            <a:r>
              <a:rPr lang="zh-CN" altLang="en-US" sz="2100" b="1">
                <a:latin typeface="Arial" panose="020B0604020202020204" pitchFamily="34" charset="0"/>
                <a:sym typeface="+mn-ea"/>
              </a:rPr>
              <a:t>概括中国古代的对外交往的</a:t>
            </a:r>
            <a:r>
              <a:rPr lang="zh-CN" altLang="en-US" sz="2100" b="1">
                <a:solidFill>
                  <a:srgbClr val="FF0000"/>
                </a:solidFill>
                <a:latin typeface="Arial" panose="020B0604020202020204" pitchFamily="34" charset="0"/>
                <a:sym typeface="+mn-ea"/>
              </a:rPr>
              <a:t>特点</a:t>
            </a:r>
            <a:r>
              <a:rPr lang="en-US" altLang="zh-CN" sz="2100" b="1">
                <a:latin typeface="Arial" panose="020B0604020202020204" pitchFamily="34" charset="0"/>
                <a:sym typeface="+mn-ea"/>
              </a:rPr>
              <a:t>(</a:t>
            </a:r>
            <a:r>
              <a:rPr lang="zh-CN" altLang="en-US" sz="2100" b="1">
                <a:latin typeface="Arial" panose="020B0604020202020204" pitchFamily="34" charset="0"/>
                <a:sym typeface="+mn-ea"/>
              </a:rPr>
              <a:t>趋势、路线、内容、形式</a:t>
            </a:r>
            <a:r>
              <a:rPr lang="en-US" altLang="zh-CN" sz="2100" b="1">
                <a:latin typeface="Arial" panose="020B0604020202020204" pitchFamily="34" charset="0"/>
                <a:sym typeface="+mn-ea"/>
              </a:rPr>
              <a:t>)</a:t>
            </a:r>
            <a:endParaRPr lang="zh-CN" altLang="en-US" sz="2100"/>
          </a:p>
        </p:txBody>
      </p:sp>
      <p:sp>
        <p:nvSpPr>
          <p:cNvPr id="12293" name="文本框 12292"/>
          <p:cNvSpPr txBox="1"/>
          <p:nvPr>
            <p:custDataLst>
              <p:tags r:id="rId2"/>
            </p:custDataLst>
          </p:nvPr>
        </p:nvSpPr>
        <p:spPr>
          <a:xfrm>
            <a:off x="359093" y="748506"/>
            <a:ext cx="8425815" cy="5564505"/>
          </a:xfrm>
          <a:prstGeom prst="rect">
            <a:avLst/>
          </a:prstGeom>
          <a:solidFill>
            <a:schemeClr val="bg1"/>
          </a:solidFill>
          <a:ln w="9525">
            <a:noFill/>
          </a:ln>
        </p:spPr>
        <p:txBody>
          <a:bodyPr wrap="square">
            <a:spAutoFit/>
          </a:bodyPr>
          <a:lstStyle/>
          <a:p>
            <a:pPr fontAlgn="auto">
              <a:lnSpc>
                <a:spcPts val="3880"/>
              </a:lnSpc>
            </a:pPr>
            <a:r>
              <a:rPr lang="en-US" altLang="zh-CN" sz="2100" b="1">
                <a:latin typeface="楷体" panose="02010609060101010101" pitchFamily="49" charset="-122"/>
                <a:ea typeface="楷体" panose="02010609060101010101" pitchFamily="49" charset="-122"/>
                <a:cs typeface="楷体" panose="02010609060101010101" pitchFamily="49" charset="-122"/>
              </a:rPr>
              <a:t>1</a:t>
            </a:r>
            <a:r>
              <a:rPr lang="zh-CN" altLang="en-US" sz="2100" b="1">
                <a:latin typeface="楷体" panose="02010609060101010101" pitchFamily="49" charset="-122"/>
                <a:ea typeface="楷体" panose="02010609060101010101" pitchFamily="49" charset="-122"/>
                <a:cs typeface="楷体" panose="02010609060101010101" pitchFamily="49" charset="-122"/>
              </a:rPr>
              <a:t>．</a:t>
            </a:r>
            <a:r>
              <a:rPr lang="zh-CN" altLang="en-US" sz="2100" b="1">
                <a:solidFill>
                  <a:srgbClr val="FF0000"/>
                </a:solidFill>
                <a:latin typeface="楷体" panose="02010609060101010101" pitchFamily="49" charset="-122"/>
                <a:ea typeface="楷体" panose="02010609060101010101" pitchFamily="49" charset="-122"/>
                <a:cs typeface="楷体" panose="02010609060101010101" pitchFamily="49" charset="-122"/>
              </a:rPr>
              <a:t>由开放走向封闭：</a:t>
            </a:r>
            <a:r>
              <a:rPr lang="zh-CN" altLang="en-US" sz="2100" b="1">
                <a:latin typeface="楷体" panose="02010609060101010101" pitchFamily="49" charset="-122"/>
                <a:ea typeface="楷体" panose="02010609060101010101" pitchFamily="49" charset="-122"/>
                <a:cs typeface="楷体" panose="02010609060101010101" pitchFamily="49" charset="-122"/>
              </a:rPr>
              <a:t>明清以前总体上以开放为主，明清时期，逐步走向闭关锁国。</a:t>
            </a:r>
            <a:endParaRPr lang="zh-CN" altLang="en-US" sz="2100" b="1">
              <a:latin typeface="楷体" panose="02010609060101010101" pitchFamily="49" charset="-122"/>
              <a:ea typeface="楷体" panose="02010609060101010101" pitchFamily="49" charset="-122"/>
              <a:cs typeface="楷体" panose="02010609060101010101" pitchFamily="49" charset="-122"/>
            </a:endParaRPr>
          </a:p>
          <a:p>
            <a:pPr fontAlgn="auto">
              <a:lnSpc>
                <a:spcPts val="3880"/>
              </a:lnSpc>
            </a:pPr>
            <a:r>
              <a:rPr lang="en-US" altLang="zh-CN" sz="2100" b="1">
                <a:latin typeface="楷体" panose="02010609060101010101" pitchFamily="49" charset="-122"/>
                <a:ea typeface="楷体" panose="02010609060101010101" pitchFamily="49" charset="-122"/>
                <a:cs typeface="楷体" panose="02010609060101010101" pitchFamily="49" charset="-122"/>
              </a:rPr>
              <a:t>2</a:t>
            </a:r>
            <a:r>
              <a:rPr lang="zh-CN" altLang="en-US" sz="2100" b="1">
                <a:latin typeface="楷体" panose="02010609060101010101" pitchFamily="49" charset="-122"/>
                <a:ea typeface="楷体" panose="02010609060101010101" pitchFamily="49" charset="-122"/>
                <a:cs typeface="楷体" panose="02010609060101010101" pitchFamily="49" charset="-122"/>
              </a:rPr>
              <a:t>．</a:t>
            </a:r>
            <a:r>
              <a:rPr lang="zh-CN" altLang="en-US" sz="2100" b="1">
                <a:solidFill>
                  <a:srgbClr val="FF0000"/>
                </a:solidFill>
                <a:latin typeface="楷体" panose="02010609060101010101" pitchFamily="49" charset="-122"/>
                <a:ea typeface="楷体" panose="02010609060101010101" pitchFamily="49" charset="-122"/>
                <a:cs typeface="楷体" panose="02010609060101010101" pitchFamily="49" charset="-122"/>
              </a:rPr>
              <a:t>由陆路为主转向海路为主</a:t>
            </a:r>
            <a:r>
              <a:rPr lang="zh-CN" altLang="en-US" sz="2100" b="1">
                <a:latin typeface="楷体" panose="02010609060101010101" pitchFamily="49" charset="-122"/>
                <a:ea typeface="楷体" panose="02010609060101010101" pitchFamily="49" charset="-122"/>
                <a:cs typeface="楷体" panose="02010609060101010101" pitchFamily="49" charset="-122"/>
              </a:rPr>
              <a:t>：秦汉时期，对外交往的主要路线是陆上丝绸之路</a:t>
            </a:r>
            <a:r>
              <a:rPr lang="en-US" altLang="zh-CN" sz="2100" b="1">
                <a:latin typeface="楷体" panose="02010609060101010101" pitchFamily="49" charset="-122"/>
                <a:ea typeface="楷体" panose="02010609060101010101" pitchFamily="49" charset="-122"/>
                <a:cs typeface="楷体" panose="02010609060101010101" pitchFamily="49" charset="-122"/>
              </a:rPr>
              <a:t>(</a:t>
            </a:r>
            <a:r>
              <a:rPr lang="zh-CN" altLang="en-US" sz="2100" b="1">
                <a:latin typeface="楷体" panose="02010609060101010101" pitchFamily="49" charset="-122"/>
                <a:ea typeface="楷体" panose="02010609060101010101" pitchFamily="49" charset="-122"/>
                <a:cs typeface="楷体" panose="02010609060101010101" pitchFamily="49" charset="-122"/>
              </a:rPr>
              <a:t>虽有海上丝绸之路但不占主要地位</a:t>
            </a:r>
            <a:r>
              <a:rPr lang="en-US" altLang="zh-CN" sz="2100" b="1">
                <a:latin typeface="楷体" panose="02010609060101010101" pitchFamily="49" charset="-122"/>
                <a:ea typeface="楷体" panose="02010609060101010101" pitchFamily="49" charset="-122"/>
                <a:cs typeface="楷体" panose="02010609060101010101" pitchFamily="49" charset="-122"/>
              </a:rPr>
              <a:t>)</a:t>
            </a:r>
            <a:r>
              <a:rPr lang="zh-CN" altLang="en-US" sz="2100" b="1">
                <a:latin typeface="楷体" panose="02010609060101010101" pitchFamily="49" charset="-122"/>
                <a:ea typeface="楷体" panose="02010609060101010101" pitchFamily="49" charset="-122"/>
                <a:cs typeface="楷体" panose="02010609060101010101" pitchFamily="49" charset="-122"/>
              </a:rPr>
              <a:t>；唐朝对外交通发达，海陆并进；宋元时期，主要是海路为主。</a:t>
            </a:r>
            <a:endParaRPr lang="zh-CN" altLang="en-US" sz="2100" b="1">
              <a:latin typeface="楷体" panose="02010609060101010101" pitchFamily="49" charset="-122"/>
              <a:ea typeface="楷体" panose="02010609060101010101" pitchFamily="49" charset="-122"/>
              <a:cs typeface="楷体" panose="02010609060101010101" pitchFamily="49" charset="-122"/>
            </a:endParaRPr>
          </a:p>
          <a:p>
            <a:pPr fontAlgn="auto">
              <a:lnSpc>
                <a:spcPts val="3880"/>
              </a:lnSpc>
            </a:pPr>
            <a:r>
              <a:rPr lang="en-US" altLang="zh-CN" sz="2100" b="1">
                <a:latin typeface="楷体" panose="02010609060101010101" pitchFamily="49" charset="-122"/>
                <a:ea typeface="楷体" panose="02010609060101010101" pitchFamily="49" charset="-122"/>
                <a:cs typeface="楷体" panose="02010609060101010101" pitchFamily="49" charset="-122"/>
              </a:rPr>
              <a:t>3</a:t>
            </a:r>
            <a:r>
              <a:rPr lang="zh-CN" altLang="en-US" sz="2100" b="1">
                <a:latin typeface="楷体" panose="02010609060101010101" pitchFamily="49" charset="-122"/>
                <a:ea typeface="楷体" panose="02010609060101010101" pitchFamily="49" charset="-122"/>
                <a:cs typeface="楷体" panose="02010609060101010101" pitchFamily="49" charset="-122"/>
              </a:rPr>
              <a:t>．</a:t>
            </a:r>
            <a:r>
              <a:rPr lang="zh-CN" altLang="en-US" sz="2100" b="1">
                <a:solidFill>
                  <a:srgbClr val="FF0000"/>
                </a:solidFill>
                <a:latin typeface="楷体" panose="02010609060101010101" pitchFamily="49" charset="-122"/>
                <a:ea typeface="楷体" panose="02010609060101010101" pitchFamily="49" charset="-122"/>
                <a:cs typeface="楷体" panose="02010609060101010101" pitchFamily="49" charset="-122"/>
              </a:rPr>
              <a:t>对外贸易与文化交流同步进行</a:t>
            </a:r>
            <a:r>
              <a:rPr lang="zh-CN" altLang="en-US" sz="2100" b="1">
                <a:latin typeface="楷体" panose="02010609060101010101" pitchFamily="49" charset="-122"/>
                <a:ea typeface="楷体" panose="02010609060101010101" pitchFamily="49" charset="-122"/>
                <a:cs typeface="楷体" panose="02010609060101010101" pitchFamily="49" charset="-122"/>
              </a:rPr>
              <a:t>：秦汉时期，陶瓷和丝织品传到西方，同时佛教传入中国；唐朝时中国和日本、新罗、印度的交往主要是经济文化交流；宋代对外交往主要以海外贸易为主，同时中国科技外传；明清从国外引进大量农作物。</a:t>
            </a:r>
            <a:endParaRPr lang="zh-CN" altLang="en-US" sz="2100" b="1">
              <a:latin typeface="楷体" panose="02010609060101010101" pitchFamily="49" charset="-122"/>
              <a:ea typeface="楷体" panose="02010609060101010101" pitchFamily="49" charset="-122"/>
              <a:cs typeface="楷体" panose="02010609060101010101" pitchFamily="49" charset="-122"/>
            </a:endParaRPr>
          </a:p>
          <a:p>
            <a:pPr fontAlgn="auto">
              <a:lnSpc>
                <a:spcPts val="3880"/>
              </a:lnSpc>
            </a:pPr>
            <a:r>
              <a:rPr lang="en-US" altLang="zh-CN" sz="2100" b="1">
                <a:latin typeface="楷体" panose="02010609060101010101" pitchFamily="49" charset="-122"/>
                <a:ea typeface="楷体" panose="02010609060101010101" pitchFamily="49" charset="-122"/>
                <a:cs typeface="楷体" panose="02010609060101010101" pitchFamily="49" charset="-122"/>
              </a:rPr>
              <a:t>4</a:t>
            </a:r>
            <a:r>
              <a:rPr lang="zh-CN" altLang="en-US" sz="2100" b="1">
                <a:latin typeface="楷体" panose="02010609060101010101" pitchFamily="49" charset="-122"/>
                <a:ea typeface="楷体" panose="02010609060101010101" pitchFamily="49" charset="-122"/>
                <a:cs typeface="楷体" panose="02010609060101010101" pitchFamily="49" charset="-122"/>
              </a:rPr>
              <a:t>．</a:t>
            </a:r>
            <a:r>
              <a:rPr lang="zh-CN" altLang="en-US" sz="2100" b="1">
                <a:solidFill>
                  <a:srgbClr val="FF0000"/>
                </a:solidFill>
                <a:latin typeface="楷体" panose="02010609060101010101" pitchFamily="49" charset="-122"/>
                <a:ea typeface="楷体" panose="02010609060101010101" pitchFamily="49" charset="-122"/>
                <a:cs typeface="楷体" panose="02010609060101010101" pitchFamily="49" charset="-122"/>
              </a:rPr>
              <a:t>交往形式以和平为主</a:t>
            </a:r>
            <a:r>
              <a:rPr lang="zh-CN" altLang="en-US" sz="2100" b="1">
                <a:latin typeface="楷体" panose="02010609060101010101" pitchFamily="49" charset="-122"/>
                <a:ea typeface="楷体" panose="02010609060101010101" pitchFamily="49" charset="-122"/>
                <a:cs typeface="楷体" panose="02010609060101010101" pitchFamily="49" charset="-122"/>
              </a:rPr>
              <a:t>：汉朝丝绸之路，进行经济文化交流；唐朝以经济文化交流为主；宋代海外贸易。</a:t>
            </a:r>
            <a:endParaRPr lang="zh-CN" altLang="en-US" sz="2100" b="1">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additive="base">
                                        <p:cTn id="7" dur="500" fill="hold"/>
                                        <p:tgtEl>
                                          <p:spTgt spid="12293"/>
                                        </p:tgtEl>
                                        <p:attrNameLst>
                                          <p:attrName>ppt_x</p:attrName>
                                        </p:attrNameLst>
                                      </p:cBhvr>
                                      <p:tavLst>
                                        <p:tav tm="0">
                                          <p:val>
                                            <p:strVal val="#ppt_x"/>
                                          </p:val>
                                        </p:tav>
                                        <p:tav tm="100000">
                                          <p:val>
                                            <p:strVal val="#ppt_x"/>
                                          </p:val>
                                        </p:tav>
                                      </p:tavLst>
                                    </p:anim>
                                    <p:anim calcmode="lin" valueType="num">
                                      <p:cBhvr additive="base">
                                        <p:cTn id="8"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0417" name="矩形 17412"/>
          <p:cNvSpPr/>
          <p:nvPr/>
        </p:nvSpPr>
        <p:spPr>
          <a:xfrm>
            <a:off x="55960" y="594440"/>
            <a:ext cx="9010650" cy="3646170"/>
          </a:xfrm>
          <a:prstGeom prst="rect">
            <a:avLst/>
          </a:prstGeom>
          <a:noFill/>
          <a:ln w="12700" cap="flat" cmpd="sng">
            <a:solidFill>
              <a:srgbClr val="41719C"/>
            </a:solidFill>
            <a:prstDash val="lgDash"/>
            <a:round/>
            <a:headEnd type="none" w="med" len="med"/>
            <a:tailEnd type="none" w="med" len="med"/>
          </a:ln>
        </p:spPr>
        <p:txBody>
          <a:bodyPr wrap="square" anchor="t" anchorCtr="0">
            <a:spAutoFit/>
          </a:bodyPr>
          <a:p>
            <a:r>
              <a:rPr lang="zh-CN" altLang="zh-CN" sz="2100" b="1">
                <a:latin typeface="楷体" panose="02010609060101010101" pitchFamily="49" charset="-122"/>
                <a:ea typeface="楷体" panose="02010609060101010101" pitchFamily="49" charset="-122"/>
                <a:sym typeface="宋体" panose="02010600030101010101" pitchFamily="2" charset="-122"/>
              </a:rPr>
              <a:t>朝贡体系是公元前3世纪到公元19世纪末，在东亚、东南亚和中亚地区以儒家价值为基础而建构的国际关系体系。在这一体系中，朝贡国接受中华帝国朝廷的诘问并作出陈奏说明，并派人质、侍从来中国，以此表示臣服；还要定期向中华帝国朝廷进献贡品，中国要对其进行封赏以体现皇恩浩荡、天朝恩典。通过向中原王朝称臣纳贡，朝贡国从中原王朝获取巨大的经济利益，学习到先进的中原文化，获得中原王朝的安全保护。中原王朝的统治者通过“万邦来朝”的形式来彰显自身“德化来远”，以此证明自身统治的合法性。正是这种持续的相互需要，才使得朝贡体系能够维系千年之久……进入近代，在组织严密，实力雄厚的西方商业资本的冲击下，朝贡体系逐渐逊位，在19世纪后期最终解体。</a:t>
            </a:r>
            <a:r>
              <a:rPr lang="en-US" altLang="zh-CN" sz="2100" b="1">
                <a:latin typeface="楷体" panose="02010609060101010101" pitchFamily="49" charset="-122"/>
                <a:ea typeface="楷体" panose="02010609060101010101" pitchFamily="49" charset="-122"/>
                <a:sym typeface="宋体" panose="02010600030101010101" pitchFamily="2" charset="-122"/>
              </a:rPr>
              <a:t>                               </a:t>
            </a:r>
            <a:r>
              <a:rPr lang="zh-CN" altLang="zh-CN" sz="2100" b="1">
                <a:latin typeface="楷体" panose="02010609060101010101" pitchFamily="49" charset="-122"/>
                <a:ea typeface="楷体" panose="02010609060101010101" pitchFamily="49" charset="-122"/>
                <a:sym typeface="宋体" panose="02010600030101010101" pitchFamily="2" charset="-122"/>
              </a:rPr>
              <a:t>——摘编自简佳星《浅谈朝贡体系》</a:t>
            </a:r>
            <a:endParaRPr lang="zh-CN" altLang="en-US" sz="2100" b="1">
              <a:latin typeface="楷体" panose="02010609060101010101" pitchFamily="49" charset="-122"/>
              <a:ea typeface="楷体" panose="02010609060101010101" pitchFamily="49" charset="-122"/>
            </a:endParaRPr>
          </a:p>
        </p:txBody>
      </p:sp>
      <p:sp>
        <p:nvSpPr>
          <p:cNvPr id="60418" name="圆角矩形 20486">
            <a:hlinkClick r:id=""/>
          </p:cNvPr>
          <p:cNvSpPr/>
          <p:nvPr/>
        </p:nvSpPr>
        <p:spPr>
          <a:xfrm>
            <a:off x="55960" y="47575"/>
            <a:ext cx="9010650" cy="511513"/>
          </a:xfrm>
          <a:prstGeom prst="roundRect">
            <a:avLst>
              <a:gd name="adj" fmla="val 16667"/>
            </a:avLst>
          </a:prstGeom>
          <a:noFill/>
          <a:ln w="9525" cap="flat" cmpd="sng">
            <a:solidFill>
              <a:schemeClr val="tx1"/>
            </a:solidFill>
            <a:prstDash val="solid"/>
            <a:round/>
            <a:headEnd type="none" w="med" len="med"/>
            <a:tailEnd type="none" w="med" len="med"/>
          </a:ln>
        </p:spPr>
        <p:txBody>
          <a:bodyPr wrap="square" lIns="0" tIns="0" rIns="0" bIns="0" anchor="ctr" anchorCtr="0">
            <a:spAutoFit/>
          </a:bodyPr>
          <a:p>
            <a:r>
              <a:rPr lang="zh-CN" altLang="zh-CN" sz="3000" b="1">
                <a:solidFill>
                  <a:srgbClr val="FF0000"/>
                </a:solidFill>
                <a:latin typeface="华文中宋" panose="02010600040101010101" pitchFamily="2" charset="-122"/>
                <a:ea typeface="华文中宋" panose="02010600040101010101" pitchFamily="2" charset="-122"/>
                <a:sym typeface="宋体" panose="02010600030101010101" pitchFamily="2" charset="-122"/>
              </a:rPr>
              <a:t>探究</a:t>
            </a:r>
            <a:r>
              <a:rPr lang="en-US" altLang="zh-CN" sz="3000" b="1">
                <a:solidFill>
                  <a:srgbClr val="FF0000"/>
                </a:solidFill>
                <a:latin typeface="华文中宋" panose="02010600040101010101" pitchFamily="2" charset="-122"/>
                <a:ea typeface="华文中宋" panose="02010600040101010101" pitchFamily="2" charset="-122"/>
                <a:sym typeface="宋体" panose="02010600030101010101" pitchFamily="2" charset="-122"/>
              </a:rPr>
              <a:t>:</a:t>
            </a:r>
            <a:r>
              <a:rPr lang="zh-CN" altLang="zh-CN" b="1">
                <a:latin typeface="华文中宋" panose="02010600040101010101" pitchFamily="2" charset="-122"/>
                <a:ea typeface="华文中宋" panose="02010600040101010101" pitchFamily="2" charset="-122"/>
                <a:sym typeface="宋体" panose="02010600030101010101" pitchFamily="2" charset="-122"/>
              </a:rPr>
              <a:t>根据材料概括朝贡体系的特点。并结合所学知识，分析这一体系走向解体的原因。</a:t>
            </a:r>
            <a:endParaRPr lang="zh-CN" altLang="zh-CN" b="1">
              <a:solidFill>
                <a:schemeClr val="tx1"/>
              </a:solidFill>
              <a:latin typeface="华文中宋" panose="02010600040101010101" pitchFamily="2" charset="-122"/>
              <a:ea typeface="华文中宋" panose="02010600040101010101" pitchFamily="2" charset="-122"/>
              <a:sym typeface="宋体" panose="02010600030101010101" pitchFamily="2" charset="-122"/>
            </a:endParaRPr>
          </a:p>
        </p:txBody>
      </p:sp>
      <p:sp>
        <p:nvSpPr>
          <p:cNvPr id="9" name="Text Box 2"/>
          <p:cNvSpPr txBox="1"/>
          <p:nvPr/>
        </p:nvSpPr>
        <p:spPr>
          <a:xfrm>
            <a:off x="197644" y="1568609"/>
            <a:ext cx="5372576" cy="2030095"/>
          </a:xfrm>
          <a:prstGeom prst="rect">
            <a:avLst/>
          </a:prstGeom>
          <a:noFill/>
          <a:ln w="9525" cap="flat" cmpd="sng">
            <a:solidFill>
              <a:srgbClr val="FF0000"/>
            </a:solidFill>
            <a:prstDash val="solid"/>
            <a:round/>
            <a:headEnd type="none" w="med" len="med"/>
            <a:tailEnd type="none" w="med" len="med"/>
          </a:ln>
        </p:spPr>
        <p:txBody>
          <a:bodyPr wrap="square" anchor="t" anchorCtr="0">
            <a:spAutoFit/>
          </a:bodyPr>
          <a:p>
            <a:r>
              <a:rPr lang="zh-CN" altLang="zh-CN" sz="2100" b="1">
                <a:highlight>
                  <a:srgbClr val="FFFF00"/>
                </a:highlight>
                <a:latin typeface="华文中宋" panose="02010600040101010101" pitchFamily="2" charset="-122"/>
                <a:ea typeface="华文中宋" panose="02010600040101010101" pitchFamily="2" charset="-122"/>
                <a:sym typeface="宋体" panose="02010600030101010101" pitchFamily="2" charset="-122"/>
              </a:rPr>
              <a:t>特点：</a:t>
            </a:r>
            <a:endParaRPr lang="en-US" altLang="zh-CN" sz="2100" b="1">
              <a:highlight>
                <a:srgbClr val="FFFF00"/>
              </a:highlight>
              <a:latin typeface="华文中宋" panose="02010600040101010101" pitchFamily="2" charset="-122"/>
              <a:ea typeface="华文中宋" panose="02010600040101010101" pitchFamily="2" charset="-122"/>
              <a:sym typeface="宋体" panose="02010600030101010101" pitchFamily="2" charset="-122"/>
            </a:endParaRPr>
          </a:p>
          <a:p>
            <a:r>
              <a:rPr lang="zh-CN" altLang="zh-CN" sz="2100" b="1">
                <a:highlight>
                  <a:srgbClr val="FFFF00"/>
                </a:highlight>
                <a:latin typeface="华文中宋" panose="02010600040101010101" pitchFamily="2" charset="-122"/>
                <a:ea typeface="华文中宋" panose="02010600040101010101" pitchFamily="2" charset="-122"/>
                <a:sym typeface="宋体" panose="02010600030101010101" pitchFamily="2" charset="-122"/>
              </a:rPr>
              <a:t>以儒家价值为基础的的区域性国际体系；</a:t>
            </a:r>
            <a:endParaRPr lang="en-US" altLang="zh-CN" sz="2100" b="1">
              <a:highlight>
                <a:srgbClr val="FFFF00"/>
              </a:highlight>
              <a:latin typeface="华文中宋" panose="02010600040101010101" pitchFamily="2" charset="-122"/>
              <a:ea typeface="华文中宋" panose="02010600040101010101" pitchFamily="2" charset="-122"/>
              <a:sym typeface="宋体" panose="02010600030101010101" pitchFamily="2" charset="-122"/>
            </a:endParaRPr>
          </a:p>
          <a:p>
            <a:r>
              <a:rPr lang="zh-CN" altLang="zh-CN" sz="2100" b="1">
                <a:highlight>
                  <a:srgbClr val="FFFF00"/>
                </a:highlight>
                <a:latin typeface="华文中宋" panose="02010600040101010101" pitchFamily="2" charset="-122"/>
                <a:ea typeface="华文中宋" panose="02010600040101010101" pitchFamily="2" charset="-122"/>
                <a:sym typeface="宋体" panose="02010600030101010101" pitchFamily="2" charset="-122"/>
              </a:rPr>
              <a:t>与中华帝国具有君、臣等级色彩；</a:t>
            </a:r>
            <a:endParaRPr lang="en-US" altLang="zh-CN" sz="2100" b="1">
              <a:highlight>
                <a:srgbClr val="FFFF00"/>
              </a:highlight>
              <a:latin typeface="华文中宋" panose="02010600040101010101" pitchFamily="2" charset="-122"/>
              <a:ea typeface="华文中宋" panose="02010600040101010101" pitchFamily="2" charset="-122"/>
              <a:sym typeface="宋体" panose="02010600030101010101" pitchFamily="2" charset="-122"/>
            </a:endParaRPr>
          </a:p>
          <a:p>
            <a:r>
              <a:rPr lang="zh-CN" altLang="zh-CN" sz="2100" b="1">
                <a:highlight>
                  <a:srgbClr val="FFFF00"/>
                </a:highlight>
                <a:latin typeface="华文中宋" panose="02010600040101010101" pitchFamily="2" charset="-122"/>
                <a:ea typeface="华文中宋" panose="02010600040101010101" pitchFamily="2" charset="-122"/>
                <a:sym typeface="宋体" panose="02010600030101010101" pitchFamily="2" charset="-122"/>
              </a:rPr>
              <a:t>结构稳定，持续时间长；</a:t>
            </a:r>
            <a:endParaRPr lang="en-US" altLang="zh-CN" sz="2100" b="1">
              <a:highlight>
                <a:srgbClr val="FFFF00"/>
              </a:highlight>
              <a:latin typeface="华文中宋" panose="02010600040101010101" pitchFamily="2" charset="-122"/>
              <a:ea typeface="华文中宋" panose="02010600040101010101" pitchFamily="2" charset="-122"/>
              <a:sym typeface="宋体" panose="02010600030101010101" pitchFamily="2" charset="-122"/>
            </a:endParaRPr>
          </a:p>
          <a:p>
            <a:r>
              <a:rPr lang="zh-CN" altLang="zh-CN" sz="2100" b="1">
                <a:highlight>
                  <a:srgbClr val="FFFF00"/>
                </a:highlight>
                <a:latin typeface="华文中宋" panose="02010600040101010101" pitchFamily="2" charset="-122"/>
                <a:ea typeface="华文中宋" panose="02010600040101010101" pitchFamily="2" charset="-122"/>
                <a:sym typeface="宋体" panose="02010600030101010101" pitchFamily="2" charset="-122"/>
              </a:rPr>
              <a:t>形成政治、经济和文化的多重制度性联系；</a:t>
            </a:r>
            <a:endParaRPr lang="en-US" altLang="zh-CN" sz="2100" b="1">
              <a:highlight>
                <a:srgbClr val="FFFF00"/>
              </a:highlight>
              <a:latin typeface="华文中宋" panose="02010600040101010101" pitchFamily="2" charset="-122"/>
              <a:ea typeface="华文中宋" panose="02010600040101010101" pitchFamily="2" charset="-122"/>
              <a:sym typeface="宋体" panose="02010600030101010101" pitchFamily="2" charset="-122"/>
            </a:endParaRPr>
          </a:p>
          <a:p>
            <a:r>
              <a:rPr lang="zh-CN" altLang="zh-CN" sz="2100" b="1">
                <a:highlight>
                  <a:srgbClr val="FFFF00"/>
                </a:highlight>
                <a:latin typeface="华文中宋" panose="02010600040101010101" pitchFamily="2" charset="-122"/>
                <a:ea typeface="华文中宋" panose="02010600040101010101" pitchFamily="2" charset="-122"/>
                <a:sym typeface="宋体" panose="02010600030101010101" pitchFamily="2" charset="-122"/>
              </a:rPr>
              <a:t>崇尚睦邻友好。</a:t>
            </a:r>
            <a:endParaRPr lang="zh-CN" altLang="zh-CN" sz="2100" b="1">
              <a:highlight>
                <a:srgbClr val="FFFF00"/>
              </a:highlight>
              <a:latin typeface="华文中宋" panose="02010600040101010101" pitchFamily="2" charset="-122"/>
              <a:ea typeface="华文中宋" panose="02010600040101010101" pitchFamily="2" charset="-122"/>
              <a:sym typeface="宋体" panose="02010600030101010101" pitchFamily="2" charset="-122"/>
            </a:endParaRPr>
          </a:p>
        </p:txBody>
      </p:sp>
      <p:sp>
        <p:nvSpPr>
          <p:cNvPr id="11" name="文本框 10"/>
          <p:cNvSpPr txBox="1"/>
          <p:nvPr/>
        </p:nvSpPr>
        <p:spPr>
          <a:xfrm>
            <a:off x="4572000" y="3382169"/>
            <a:ext cx="4341019" cy="1706880"/>
          </a:xfrm>
          <a:prstGeom prst="rect">
            <a:avLst/>
          </a:prstGeom>
          <a:noFill/>
          <a:ln w="9525" cap="flat" cmpd="sng">
            <a:solidFill>
              <a:srgbClr val="FF0000"/>
            </a:solidFill>
            <a:prstDash val="solid"/>
            <a:round/>
            <a:headEnd type="none" w="med" len="med"/>
            <a:tailEnd type="none" w="med" len="med"/>
          </a:ln>
        </p:spPr>
        <p:txBody>
          <a:bodyPr wrap="square" anchor="t" anchorCtr="0">
            <a:spAutoFit/>
          </a:bodyPr>
          <a:p>
            <a:pPr>
              <a:buClrTx/>
              <a:buSzTx/>
              <a:buFontTx/>
            </a:pPr>
            <a:r>
              <a:rPr lang="zh-CN" altLang="zh-CN" sz="2100" b="1">
                <a:highlight>
                  <a:srgbClr val="FFFF00"/>
                </a:highlight>
                <a:latin typeface="华文中宋" panose="02010600040101010101" pitchFamily="2" charset="-122"/>
                <a:ea typeface="华文中宋" panose="02010600040101010101" pitchFamily="2" charset="-122"/>
                <a:sym typeface="宋体" panose="02010600030101010101" pitchFamily="2" charset="-122"/>
              </a:rPr>
              <a:t>原因：</a:t>
            </a:r>
            <a:endParaRPr lang="en-US" altLang="zh-CN" sz="2100" b="1">
              <a:highlight>
                <a:srgbClr val="FFFF00"/>
              </a:highlight>
              <a:latin typeface="华文中宋" panose="02010600040101010101" pitchFamily="2" charset="-122"/>
              <a:ea typeface="华文中宋" panose="02010600040101010101" pitchFamily="2" charset="-122"/>
              <a:sym typeface="宋体" panose="02010600030101010101" pitchFamily="2" charset="-122"/>
            </a:endParaRPr>
          </a:p>
          <a:p>
            <a:pPr>
              <a:buClrTx/>
              <a:buSzTx/>
              <a:buFontTx/>
            </a:pPr>
            <a:r>
              <a:rPr lang="zh-CN" altLang="zh-CN" sz="2100" b="1">
                <a:highlight>
                  <a:srgbClr val="FFFF00"/>
                </a:highlight>
                <a:latin typeface="华文中宋" panose="02010600040101010101" pitchFamily="2" charset="-122"/>
                <a:ea typeface="华文中宋" panose="02010600040101010101" pitchFamily="2" charset="-122"/>
                <a:sym typeface="宋体" panose="02010600030101010101" pitchFamily="2" charset="-122"/>
              </a:rPr>
              <a:t>鸦片战争前后西方殖民扩张的冲击；</a:t>
            </a:r>
            <a:endParaRPr lang="en-US" altLang="zh-CN" sz="2100" b="1">
              <a:highlight>
                <a:srgbClr val="FFFF00"/>
              </a:highlight>
              <a:latin typeface="华文中宋" panose="02010600040101010101" pitchFamily="2" charset="-122"/>
              <a:ea typeface="华文中宋" panose="02010600040101010101" pitchFamily="2" charset="-122"/>
              <a:sym typeface="宋体" panose="02010600030101010101" pitchFamily="2" charset="-122"/>
            </a:endParaRPr>
          </a:p>
          <a:p>
            <a:pPr>
              <a:buClrTx/>
              <a:buSzTx/>
              <a:buFontTx/>
            </a:pPr>
            <a:r>
              <a:rPr lang="zh-CN" altLang="zh-CN" sz="2100" b="1">
                <a:highlight>
                  <a:srgbClr val="FFFF00"/>
                </a:highlight>
                <a:latin typeface="华文中宋" panose="02010600040101010101" pitchFamily="2" charset="-122"/>
                <a:ea typeface="华文中宋" panose="02010600040101010101" pitchFamily="2" charset="-122"/>
                <a:sym typeface="宋体" panose="02010600030101010101" pitchFamily="2" charset="-122"/>
              </a:rPr>
              <a:t>体系内在的缺陷；</a:t>
            </a:r>
            <a:endParaRPr lang="en-US" altLang="zh-CN" sz="2100" b="1">
              <a:highlight>
                <a:srgbClr val="FFFF00"/>
              </a:highlight>
              <a:latin typeface="华文中宋" panose="02010600040101010101" pitchFamily="2" charset="-122"/>
              <a:ea typeface="华文中宋" panose="02010600040101010101" pitchFamily="2" charset="-122"/>
              <a:sym typeface="宋体" panose="02010600030101010101" pitchFamily="2" charset="-122"/>
            </a:endParaRPr>
          </a:p>
          <a:p>
            <a:pPr>
              <a:buClrTx/>
              <a:buSzTx/>
              <a:buFontTx/>
            </a:pPr>
            <a:r>
              <a:rPr lang="zh-CN" altLang="zh-CN" sz="2100" b="1">
                <a:highlight>
                  <a:srgbClr val="FFFF00"/>
                </a:highlight>
                <a:latin typeface="华文中宋" panose="02010600040101010101" pitchFamily="2" charset="-122"/>
                <a:ea typeface="华文中宋" panose="02010600040101010101" pitchFamily="2" charset="-122"/>
                <a:sym typeface="宋体" panose="02010600030101010101" pitchFamily="2" charset="-122"/>
              </a:rPr>
              <a:t>清朝国力的衰落；</a:t>
            </a:r>
            <a:endParaRPr lang="en-US" altLang="zh-CN" sz="2100" b="1">
              <a:highlight>
                <a:srgbClr val="FFFF00"/>
              </a:highlight>
              <a:latin typeface="华文中宋" panose="02010600040101010101" pitchFamily="2" charset="-122"/>
              <a:ea typeface="华文中宋" panose="02010600040101010101" pitchFamily="2" charset="-122"/>
              <a:sym typeface="宋体" panose="02010600030101010101" pitchFamily="2" charset="-122"/>
            </a:endParaRPr>
          </a:p>
          <a:p>
            <a:pPr>
              <a:buClrTx/>
              <a:buSzTx/>
              <a:buFontTx/>
            </a:pPr>
            <a:r>
              <a:rPr lang="zh-CN" altLang="zh-CN" sz="2100" b="1">
                <a:highlight>
                  <a:srgbClr val="FFFF00"/>
                </a:highlight>
                <a:latin typeface="华文中宋" panose="02010600040101010101" pitchFamily="2" charset="-122"/>
                <a:ea typeface="华文中宋" panose="02010600040101010101" pitchFamily="2" charset="-122"/>
                <a:sym typeface="宋体" panose="02010600030101010101" pitchFamily="2" charset="-122"/>
              </a:rPr>
              <a:t>周边国家和地区的发展等；</a:t>
            </a:r>
            <a:endParaRPr lang="zh-CN" altLang="zh-CN" sz="2100" b="1">
              <a:highlight>
                <a:srgbClr val="FFFF00"/>
              </a:highlight>
              <a:latin typeface="华文中宋" panose="02010600040101010101" pitchFamily="2" charset="-122"/>
              <a:ea typeface="华文中宋" panose="02010600040101010101" pitchFamily="2" charset="-122"/>
              <a:sym typeface="宋体" panose="02010600030101010101" pitchFamily="2" charset="-122"/>
            </a:endParaRPr>
          </a:p>
        </p:txBody>
      </p:sp>
      <p:sp>
        <p:nvSpPr>
          <p:cNvPr id="13" name="文本框 12"/>
          <p:cNvSpPr txBox="1"/>
          <p:nvPr/>
        </p:nvSpPr>
        <p:spPr>
          <a:xfrm>
            <a:off x="3816191" y="3328353"/>
            <a:ext cx="426244" cy="1568450"/>
          </a:xfrm>
          <a:prstGeom prst="rect">
            <a:avLst/>
          </a:prstGeom>
          <a:solidFill>
            <a:srgbClr val="DEEBF7"/>
          </a:solidFill>
          <a:ln w="9525">
            <a:noFill/>
          </a:ln>
        </p:spPr>
        <p:txBody>
          <a:bodyPr wrap="square" anchor="t" anchorCtr="0">
            <a:spAutoFit/>
          </a:bodyPr>
          <a:p>
            <a:r>
              <a:rPr lang="zh-CN" altLang="zh-CN" sz="2400" b="1">
                <a:solidFill>
                  <a:srgbClr val="FF0000"/>
                </a:solidFill>
                <a:latin typeface="华文中宋" panose="02010600040101010101" pitchFamily="2" charset="-122"/>
                <a:ea typeface="华文中宋" panose="02010600040101010101" pitchFamily="2" charset="-122"/>
                <a:sym typeface="宋体" panose="02010600030101010101" pitchFamily="2" charset="-122"/>
              </a:rPr>
              <a:t>参考答案</a:t>
            </a:r>
            <a:endParaRPr lang="en-US" altLang="zh-CN" sz="2400" b="1">
              <a:solidFill>
                <a:srgbClr val="FF0000"/>
              </a:solidFill>
              <a:latin typeface="华文中宋" panose="02010600040101010101" pitchFamily="2" charset="-122"/>
              <a:ea typeface="华文中宋" panose="02010600040101010101" pitchFamily="2" charset="-122"/>
              <a:sym typeface="宋体" panose="02010600030101010101"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100000">
                                          <p:val>
                                            <p:strVal val="#ppt_x"/>
                                          </p:val>
                                        </p:tav>
                                      </p:tavLst>
                                    </p:anim>
                                    <p:anim calcmode="lin" valueType="num">
                                      <p:cBhvr>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ppt_x</p:attrName>
                                        </p:attrNameLst>
                                      </p:cBhvr>
                                      <p:tavLst>
                                        <p:tav tm="0">
                                          <p:val>
                                            <p:strVal val="#ppt_x"/>
                                          </p:val>
                                        </p:tav>
                                        <p:tav tm="100000">
                                          <p:val>
                                            <p:strVal val="#ppt_x"/>
                                          </p:val>
                                        </p:tav>
                                      </p:tavLst>
                                    </p:anim>
                                    <p:anim calcmode="lin" valueType="num">
                                      <p:cBhvr>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ppt_x</p:attrName>
                                        </p:attrNameLst>
                                      </p:cBhvr>
                                      <p:tavLst>
                                        <p:tav tm="0">
                                          <p:val>
                                            <p:strVal val="#ppt_x"/>
                                          </p:val>
                                        </p:tav>
                                        <p:tav tm="100000">
                                          <p:val>
                                            <p:strVal val="#ppt_x"/>
                                          </p:val>
                                        </p:tav>
                                      </p:tavLst>
                                    </p:anim>
                                    <p:anim calcmode="lin" valueType="num">
                                      <p:cBhvr>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1"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1"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bldLvl="0" animBg="1"/>
      <p:bldP spid="13" grpId="0" bldLvl="0" animBg="1"/>
      <p:bldP spid="9" grpId="1" bldLvl="0" animBg="1"/>
      <p:bldP spid="11" grpId="1"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1" name="image 601"/>
          <p:cNvPicPr>
            <a:picLocks noChangeAspect="1"/>
          </p:cNvPicPr>
          <p:nvPr/>
        </p:nvPicPr>
        <p:blipFill>
          <a:blip r:embed="rId1"/>
          <a:stretch>
            <a:fillRect/>
          </a:stretch>
        </p:blipFill>
        <p:spPr>
          <a:xfrm>
            <a:off x="0" y="-495719"/>
            <a:ext cx="9144696" cy="6202517"/>
          </a:xfrm>
          <a:prstGeom prst="rect">
            <a:avLst/>
          </a:prstGeom>
        </p:spPr>
      </p:pic>
      <p:pic>
        <p:nvPicPr>
          <p:cNvPr id="602" name="image 602"/>
          <p:cNvPicPr>
            <a:picLocks noChangeAspect="1"/>
          </p:cNvPicPr>
          <p:nvPr/>
        </p:nvPicPr>
        <p:blipFill>
          <a:blip r:embed="rId2"/>
          <a:stretch>
            <a:fillRect/>
          </a:stretch>
        </p:blipFill>
        <p:spPr>
          <a:xfrm>
            <a:off x="8488318" y="517917"/>
            <a:ext cx="273081" cy="478981"/>
          </a:xfrm>
          <a:prstGeom prst="rect">
            <a:avLst/>
          </a:prstGeom>
        </p:spPr>
      </p:pic>
      <p:pic>
        <p:nvPicPr>
          <p:cNvPr id="603" name="image 603"/>
          <p:cNvPicPr>
            <a:picLocks noChangeAspect="1"/>
          </p:cNvPicPr>
          <p:nvPr/>
        </p:nvPicPr>
        <p:blipFill>
          <a:blip r:embed="rId3"/>
          <a:stretch>
            <a:fillRect/>
          </a:stretch>
        </p:blipFill>
        <p:spPr>
          <a:xfrm>
            <a:off x="8347087" y="4909390"/>
            <a:ext cx="797710" cy="797713"/>
          </a:xfrm>
          <a:prstGeom prst="rect">
            <a:avLst/>
          </a:prstGeom>
        </p:spPr>
      </p:pic>
      <p:grpSp>
        <p:nvGrpSpPr>
          <p:cNvPr id="605" name="组合 605"/>
          <p:cNvGrpSpPr/>
          <p:nvPr/>
        </p:nvGrpSpPr>
        <p:grpSpPr>
          <a:xfrm>
            <a:off x="-66808" y="-495665"/>
            <a:ext cx="4858856" cy="1058787"/>
            <a:chOff x="-178140" y="711344"/>
            <a:chExt cx="12955963" cy="2823217"/>
          </a:xfrm>
        </p:grpSpPr>
        <p:pic>
          <p:nvPicPr>
            <p:cNvPr id="606" name="image 606"/>
            <p:cNvPicPr>
              <a:picLocks noChangeAspect="1"/>
            </p:cNvPicPr>
            <p:nvPr/>
          </p:nvPicPr>
          <p:blipFill>
            <a:blip r:embed="rId4">
              <a:alphaModFix amt="30196"/>
            </a:blip>
            <a:stretch>
              <a:fillRect/>
            </a:stretch>
          </p:blipFill>
          <p:spPr>
            <a:xfrm>
              <a:off x="0" y="955548"/>
              <a:ext cx="1427791" cy="2345604"/>
            </a:xfrm>
            <a:prstGeom prst="rect">
              <a:avLst/>
            </a:prstGeom>
          </p:spPr>
        </p:pic>
        <p:pic>
          <p:nvPicPr>
            <p:cNvPr id="607" name="image 607"/>
            <p:cNvPicPr>
              <a:picLocks noChangeAspect="1"/>
            </p:cNvPicPr>
            <p:nvPr/>
          </p:nvPicPr>
          <p:blipFill>
            <a:blip r:embed="rId5"/>
            <a:stretch>
              <a:fillRect/>
            </a:stretch>
          </p:blipFill>
          <p:spPr>
            <a:xfrm>
              <a:off x="-178140" y="711344"/>
              <a:ext cx="1292931" cy="2823217"/>
            </a:xfrm>
            <a:prstGeom prst="rect">
              <a:avLst/>
            </a:prstGeom>
          </p:spPr>
        </p:pic>
        <p:sp>
          <p:nvSpPr>
            <p:cNvPr id="608" name="Object 608"/>
            <p:cNvSpPr txBox="1"/>
            <p:nvPr/>
          </p:nvSpPr>
          <p:spPr>
            <a:xfrm>
              <a:off x="803275" y="1485423"/>
              <a:ext cx="12126948" cy="1143000"/>
            </a:xfrm>
            <a:prstGeom prst="rect">
              <a:avLst/>
            </a:prstGeom>
          </p:spPr>
          <p:txBody>
            <a:bodyPr vert="horz" rtlCol="0" anchor="t" anchorCtr="0">
              <a:noAutofit/>
            </a:bodyPr>
            <a:lstStyle/>
            <a:p>
              <a:pPr algn="l">
                <a:lnSpc>
                  <a:spcPct val="100000"/>
                </a:lnSpc>
              </a:pPr>
              <a:r>
                <a:rPr lang="zh-CN" sz="2815" b="1" i="0" smtClean="0">
                  <a:solidFill>
                    <a:srgbClr val="464699"/>
                  </a:solidFill>
                  <a:latin typeface="黑体" panose="02010609060101010101" charset="-122"/>
                  <a:ea typeface="黑体" panose="02010609060101010101" charset="-122"/>
                </a:rPr>
                <a:t>典型例题</a:t>
              </a:r>
              <a:endParaRPr lang="zh-CN" sz="2815" b="1" i="0" smtClean="0">
                <a:solidFill>
                  <a:srgbClr val="464699"/>
                </a:solidFill>
                <a:latin typeface="黑体" panose="02010609060101010101" charset="-122"/>
                <a:ea typeface="黑体" panose="02010609060101010101" charset="-122"/>
              </a:endParaRPr>
            </a:p>
          </p:txBody>
        </p:sp>
      </p:grpSp>
      <p:sp>
        <p:nvSpPr>
          <p:cNvPr id="2" name="文本框 1"/>
          <p:cNvSpPr txBox="1"/>
          <p:nvPr/>
        </p:nvSpPr>
        <p:spPr>
          <a:xfrm>
            <a:off x="723955" y="996645"/>
            <a:ext cx="7428796" cy="2861310"/>
          </a:xfrm>
          <a:prstGeom prst="rect">
            <a:avLst/>
          </a:prstGeom>
          <a:noFill/>
        </p:spPr>
        <p:txBody>
          <a:bodyPr wrap="square" rtlCol="0">
            <a:spAutoFit/>
          </a:bodyPr>
          <a:lstStyle/>
          <a:p>
            <a:pPr fontAlgn="auto">
              <a:lnSpc>
                <a:spcPct val="150000"/>
              </a:lnSpc>
            </a:pPr>
            <a:r>
              <a:rPr sz="2000">
                <a:latin typeface="宋体" panose="02010600030101010101" pitchFamily="2" charset="-122"/>
                <a:ea typeface="宋体" panose="02010600030101010101" pitchFamily="2" charset="-122"/>
                <a:cs typeface="宋体" panose="02010600030101010101" pitchFamily="2" charset="-122"/>
              </a:rPr>
              <a:t>1.“孝武(武帝)之世，图制匈奴，患其兼从西国，结党南羌，乃表河西，列四郡，开玉门，通西域，以断匈奴右臂，隔绝南羌、月氏”，这说明“河西四郡”的设立(      )</a:t>
            </a:r>
            <a:endParaRPr sz="20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endParaRPr sz="20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2000">
                <a:latin typeface="宋体" panose="02010600030101010101" pitchFamily="2" charset="-122"/>
                <a:ea typeface="宋体" panose="02010600030101010101" pitchFamily="2" charset="-122"/>
                <a:cs typeface="宋体" panose="02010600030101010101" pitchFamily="2" charset="-122"/>
              </a:rPr>
              <a:t>A.削弱了匈奴的势力		B.目的是开通丝绸之路</a:t>
            </a:r>
            <a:endParaRPr sz="20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2000">
                <a:latin typeface="宋体" panose="02010600030101010101" pitchFamily="2" charset="-122"/>
                <a:ea typeface="宋体" panose="02010600030101010101" pitchFamily="2" charset="-122"/>
                <a:cs typeface="宋体" panose="02010600030101010101" pitchFamily="2" charset="-122"/>
              </a:rPr>
              <a:t>C.解除了匈奴的威胁		D.目的是控制南羌等少数民族</a:t>
            </a:r>
            <a:endParaRPr sz="2000">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4944201" y="1972714"/>
            <a:ext cx="843915" cy="120015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en-US" altLang="zh-CN" sz="7205" b="1">
                <a:solidFill>
                  <a:schemeClr val="accent4"/>
                </a:solidFill>
                <a:effectLst/>
              </a:rPr>
              <a:t>A</a:t>
            </a:r>
            <a:endParaRPr lang="en-US" altLang="zh-CN" sz="7205" b="1">
              <a:solidFill>
                <a:schemeClr val="accent4"/>
              </a:solidFill>
              <a:effectLst/>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05"/>
                                        </p:tgtEl>
                                        <p:attrNameLst>
                                          <p:attrName>style.visibility</p:attrName>
                                        </p:attrNameLst>
                                      </p:cBhvr>
                                      <p:to>
                                        <p:strVal val="visible"/>
                                      </p:to>
                                    </p:set>
                                    <p:animEffect transition="in" filter="blinds(horizontal)">
                                      <p:cBhvr>
                                        <p:cTn id="7" dur="500"/>
                                        <p:tgtEl>
                                          <p:spTgt spid="60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1" name="image 601"/>
          <p:cNvPicPr>
            <a:picLocks noChangeAspect="1"/>
          </p:cNvPicPr>
          <p:nvPr/>
        </p:nvPicPr>
        <p:blipFill>
          <a:blip r:embed="rId1"/>
          <a:stretch>
            <a:fillRect/>
          </a:stretch>
        </p:blipFill>
        <p:spPr>
          <a:xfrm>
            <a:off x="0" y="-495719"/>
            <a:ext cx="9144696" cy="6202517"/>
          </a:xfrm>
          <a:prstGeom prst="rect">
            <a:avLst/>
          </a:prstGeom>
        </p:spPr>
      </p:pic>
      <p:pic>
        <p:nvPicPr>
          <p:cNvPr id="602" name="image 602"/>
          <p:cNvPicPr>
            <a:picLocks noChangeAspect="1"/>
          </p:cNvPicPr>
          <p:nvPr/>
        </p:nvPicPr>
        <p:blipFill>
          <a:blip r:embed="rId2"/>
          <a:stretch>
            <a:fillRect/>
          </a:stretch>
        </p:blipFill>
        <p:spPr>
          <a:xfrm>
            <a:off x="8488318" y="517917"/>
            <a:ext cx="273081" cy="478981"/>
          </a:xfrm>
          <a:prstGeom prst="rect">
            <a:avLst/>
          </a:prstGeom>
        </p:spPr>
      </p:pic>
      <p:pic>
        <p:nvPicPr>
          <p:cNvPr id="603" name="image 603"/>
          <p:cNvPicPr>
            <a:picLocks noChangeAspect="1"/>
          </p:cNvPicPr>
          <p:nvPr/>
        </p:nvPicPr>
        <p:blipFill>
          <a:blip r:embed="rId3"/>
          <a:stretch>
            <a:fillRect/>
          </a:stretch>
        </p:blipFill>
        <p:spPr>
          <a:xfrm>
            <a:off x="8347087" y="4909390"/>
            <a:ext cx="797710" cy="797713"/>
          </a:xfrm>
          <a:prstGeom prst="rect">
            <a:avLst/>
          </a:prstGeom>
        </p:spPr>
      </p:pic>
      <p:grpSp>
        <p:nvGrpSpPr>
          <p:cNvPr id="605" name="组合 605"/>
          <p:cNvGrpSpPr/>
          <p:nvPr/>
        </p:nvGrpSpPr>
        <p:grpSpPr>
          <a:xfrm>
            <a:off x="-66808" y="-495665"/>
            <a:ext cx="4858856" cy="1058787"/>
            <a:chOff x="-178140" y="711344"/>
            <a:chExt cx="12955963" cy="2823217"/>
          </a:xfrm>
        </p:grpSpPr>
        <p:pic>
          <p:nvPicPr>
            <p:cNvPr id="606" name="image 606"/>
            <p:cNvPicPr>
              <a:picLocks noChangeAspect="1"/>
            </p:cNvPicPr>
            <p:nvPr/>
          </p:nvPicPr>
          <p:blipFill>
            <a:blip r:embed="rId4">
              <a:alphaModFix amt="30196"/>
            </a:blip>
            <a:stretch>
              <a:fillRect/>
            </a:stretch>
          </p:blipFill>
          <p:spPr>
            <a:xfrm>
              <a:off x="0" y="955548"/>
              <a:ext cx="1427791" cy="2345604"/>
            </a:xfrm>
            <a:prstGeom prst="rect">
              <a:avLst/>
            </a:prstGeom>
          </p:spPr>
        </p:pic>
        <p:pic>
          <p:nvPicPr>
            <p:cNvPr id="607" name="image 607"/>
            <p:cNvPicPr>
              <a:picLocks noChangeAspect="1"/>
            </p:cNvPicPr>
            <p:nvPr/>
          </p:nvPicPr>
          <p:blipFill>
            <a:blip r:embed="rId5"/>
            <a:stretch>
              <a:fillRect/>
            </a:stretch>
          </p:blipFill>
          <p:spPr>
            <a:xfrm>
              <a:off x="-178140" y="711344"/>
              <a:ext cx="1292931" cy="2823217"/>
            </a:xfrm>
            <a:prstGeom prst="rect">
              <a:avLst/>
            </a:prstGeom>
          </p:spPr>
        </p:pic>
        <p:sp>
          <p:nvSpPr>
            <p:cNvPr id="608" name="Object 608"/>
            <p:cNvSpPr txBox="1"/>
            <p:nvPr/>
          </p:nvSpPr>
          <p:spPr>
            <a:xfrm>
              <a:off x="803275" y="1485423"/>
              <a:ext cx="12126948" cy="1143000"/>
            </a:xfrm>
            <a:prstGeom prst="rect">
              <a:avLst/>
            </a:prstGeom>
          </p:spPr>
          <p:txBody>
            <a:bodyPr vert="horz" rtlCol="0" anchor="t" anchorCtr="0">
              <a:noAutofit/>
            </a:bodyPr>
            <a:lstStyle/>
            <a:p>
              <a:pPr algn="l">
                <a:lnSpc>
                  <a:spcPct val="100000"/>
                </a:lnSpc>
              </a:pPr>
              <a:r>
                <a:rPr lang="zh-CN" sz="2815" b="1" i="0" smtClean="0">
                  <a:solidFill>
                    <a:srgbClr val="464699"/>
                  </a:solidFill>
                  <a:latin typeface="黑体" panose="02010609060101010101" charset="-122"/>
                  <a:ea typeface="黑体" panose="02010609060101010101" charset="-122"/>
                </a:rPr>
                <a:t>典型例题</a:t>
              </a:r>
              <a:endParaRPr lang="zh-CN" sz="2815" b="1" i="0" smtClean="0">
                <a:solidFill>
                  <a:srgbClr val="464699"/>
                </a:solidFill>
                <a:latin typeface="黑体" panose="02010609060101010101" charset="-122"/>
                <a:ea typeface="黑体" panose="02010609060101010101" charset="-122"/>
              </a:endParaRPr>
            </a:p>
          </p:txBody>
        </p:sp>
      </p:grpSp>
      <p:sp>
        <p:nvSpPr>
          <p:cNvPr id="2" name="文本框 1"/>
          <p:cNvSpPr txBox="1"/>
          <p:nvPr/>
        </p:nvSpPr>
        <p:spPr>
          <a:xfrm>
            <a:off x="723955" y="996645"/>
            <a:ext cx="7428796" cy="3322955"/>
          </a:xfrm>
          <a:prstGeom prst="rect">
            <a:avLst/>
          </a:prstGeom>
          <a:noFill/>
        </p:spPr>
        <p:txBody>
          <a:bodyPr wrap="square" rtlCol="0">
            <a:spAutoFit/>
          </a:bodyPr>
          <a:lstStyle/>
          <a:p>
            <a:pPr fontAlgn="auto">
              <a:lnSpc>
                <a:spcPct val="150000"/>
              </a:lnSpc>
            </a:pPr>
            <a:r>
              <a:rPr sz="2000">
                <a:latin typeface="宋体" panose="02010600030101010101" pitchFamily="2" charset="-122"/>
                <a:ea typeface="宋体" panose="02010600030101010101" pitchFamily="2" charset="-122"/>
                <a:cs typeface="宋体" panose="02010600030101010101" pitchFamily="2" charset="-122"/>
              </a:rPr>
              <a:t>2.在7世纪的中国，追求各种各样的外来奢侈品和奇珍异宝的风气从宫廷传播开来，广泛地流行于城市居民中。如男子头戴豹皮帽，妇女穿波斯风格的窄袖紧身服，一些贵族甚至在城市里搭起了突厥人的帐篷。这一现象(      )</a:t>
            </a:r>
            <a:endParaRPr sz="20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endParaRPr sz="20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2000">
                <a:latin typeface="宋体" panose="02010600030101010101" pitchFamily="2" charset="-122"/>
                <a:ea typeface="宋体" panose="02010600030101010101" pitchFamily="2" charset="-122"/>
                <a:cs typeface="宋体" panose="02010600030101010101" pitchFamily="2" charset="-122"/>
              </a:rPr>
              <a:t>A.得益于开明开放的政策	B.打破了传统的华夷观念</a:t>
            </a:r>
            <a:endParaRPr sz="20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2000">
                <a:latin typeface="宋体" panose="02010600030101010101" pitchFamily="2" charset="-122"/>
                <a:ea typeface="宋体" panose="02010600030101010101" pitchFamily="2" charset="-122"/>
                <a:cs typeface="宋体" panose="02010600030101010101" pitchFamily="2" charset="-122"/>
              </a:rPr>
              <a:t>C.不利于社会风气的改善	D.消除了民族之间的隔阂</a:t>
            </a:r>
            <a:endParaRPr sz="2000">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3496926" y="2187361"/>
            <a:ext cx="843915" cy="120015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en-US" altLang="zh-CN" sz="7205" b="1">
                <a:solidFill>
                  <a:schemeClr val="accent4"/>
                </a:solidFill>
                <a:effectLst/>
              </a:rPr>
              <a:t>A</a:t>
            </a:r>
            <a:endParaRPr lang="en-US" altLang="zh-CN" sz="7205" b="1">
              <a:solidFill>
                <a:schemeClr val="accent4"/>
              </a:solidFill>
              <a:effectLst/>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05"/>
                                        </p:tgtEl>
                                        <p:attrNameLst>
                                          <p:attrName>style.visibility</p:attrName>
                                        </p:attrNameLst>
                                      </p:cBhvr>
                                      <p:to>
                                        <p:strVal val="visible"/>
                                      </p:to>
                                    </p:set>
                                    <p:animEffect transition="in" filter="blinds(horizontal)">
                                      <p:cBhvr>
                                        <p:cTn id="7" dur="500"/>
                                        <p:tgtEl>
                                          <p:spTgt spid="60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1" name="image 601"/>
          <p:cNvPicPr>
            <a:picLocks noChangeAspect="1"/>
          </p:cNvPicPr>
          <p:nvPr/>
        </p:nvPicPr>
        <p:blipFill>
          <a:blip r:embed="rId1"/>
          <a:stretch>
            <a:fillRect/>
          </a:stretch>
        </p:blipFill>
        <p:spPr>
          <a:xfrm>
            <a:off x="0" y="-495719"/>
            <a:ext cx="9144696" cy="6202517"/>
          </a:xfrm>
          <a:prstGeom prst="rect">
            <a:avLst/>
          </a:prstGeom>
        </p:spPr>
      </p:pic>
      <p:pic>
        <p:nvPicPr>
          <p:cNvPr id="602" name="image 602"/>
          <p:cNvPicPr>
            <a:picLocks noChangeAspect="1"/>
          </p:cNvPicPr>
          <p:nvPr/>
        </p:nvPicPr>
        <p:blipFill>
          <a:blip r:embed="rId2"/>
          <a:stretch>
            <a:fillRect/>
          </a:stretch>
        </p:blipFill>
        <p:spPr>
          <a:xfrm>
            <a:off x="8488318" y="517917"/>
            <a:ext cx="273081" cy="478981"/>
          </a:xfrm>
          <a:prstGeom prst="rect">
            <a:avLst/>
          </a:prstGeom>
        </p:spPr>
      </p:pic>
      <p:pic>
        <p:nvPicPr>
          <p:cNvPr id="603" name="image 603"/>
          <p:cNvPicPr>
            <a:picLocks noChangeAspect="1"/>
          </p:cNvPicPr>
          <p:nvPr/>
        </p:nvPicPr>
        <p:blipFill>
          <a:blip r:embed="rId3"/>
          <a:stretch>
            <a:fillRect/>
          </a:stretch>
        </p:blipFill>
        <p:spPr>
          <a:xfrm>
            <a:off x="8347087" y="4909390"/>
            <a:ext cx="797710" cy="797713"/>
          </a:xfrm>
          <a:prstGeom prst="rect">
            <a:avLst/>
          </a:prstGeom>
        </p:spPr>
      </p:pic>
      <p:grpSp>
        <p:nvGrpSpPr>
          <p:cNvPr id="605" name="组合 605"/>
          <p:cNvGrpSpPr/>
          <p:nvPr/>
        </p:nvGrpSpPr>
        <p:grpSpPr>
          <a:xfrm>
            <a:off x="-66808" y="-495665"/>
            <a:ext cx="4858856" cy="1058787"/>
            <a:chOff x="-178140" y="711344"/>
            <a:chExt cx="12955963" cy="2823217"/>
          </a:xfrm>
        </p:grpSpPr>
        <p:pic>
          <p:nvPicPr>
            <p:cNvPr id="606" name="image 606"/>
            <p:cNvPicPr>
              <a:picLocks noChangeAspect="1"/>
            </p:cNvPicPr>
            <p:nvPr/>
          </p:nvPicPr>
          <p:blipFill>
            <a:blip r:embed="rId4">
              <a:alphaModFix amt="30196"/>
            </a:blip>
            <a:stretch>
              <a:fillRect/>
            </a:stretch>
          </p:blipFill>
          <p:spPr>
            <a:xfrm>
              <a:off x="0" y="955548"/>
              <a:ext cx="1427791" cy="2345604"/>
            </a:xfrm>
            <a:prstGeom prst="rect">
              <a:avLst/>
            </a:prstGeom>
          </p:spPr>
        </p:pic>
        <p:pic>
          <p:nvPicPr>
            <p:cNvPr id="607" name="image 607"/>
            <p:cNvPicPr>
              <a:picLocks noChangeAspect="1"/>
            </p:cNvPicPr>
            <p:nvPr/>
          </p:nvPicPr>
          <p:blipFill>
            <a:blip r:embed="rId5"/>
            <a:stretch>
              <a:fillRect/>
            </a:stretch>
          </p:blipFill>
          <p:spPr>
            <a:xfrm>
              <a:off x="-178140" y="711344"/>
              <a:ext cx="1292931" cy="2823217"/>
            </a:xfrm>
            <a:prstGeom prst="rect">
              <a:avLst/>
            </a:prstGeom>
          </p:spPr>
        </p:pic>
        <p:sp>
          <p:nvSpPr>
            <p:cNvPr id="608" name="Object 608"/>
            <p:cNvSpPr txBox="1"/>
            <p:nvPr/>
          </p:nvSpPr>
          <p:spPr>
            <a:xfrm>
              <a:off x="803275" y="1485423"/>
              <a:ext cx="12126948" cy="1143000"/>
            </a:xfrm>
            <a:prstGeom prst="rect">
              <a:avLst/>
            </a:prstGeom>
          </p:spPr>
          <p:txBody>
            <a:bodyPr vert="horz" rtlCol="0" anchor="t" anchorCtr="0">
              <a:noAutofit/>
            </a:bodyPr>
            <a:lstStyle/>
            <a:p>
              <a:pPr algn="l">
                <a:lnSpc>
                  <a:spcPct val="100000"/>
                </a:lnSpc>
              </a:pPr>
              <a:r>
                <a:rPr lang="zh-CN" sz="2815" b="1" i="0" smtClean="0">
                  <a:solidFill>
                    <a:srgbClr val="464699"/>
                  </a:solidFill>
                  <a:latin typeface="黑体" panose="02010609060101010101" charset="-122"/>
                  <a:ea typeface="黑体" panose="02010609060101010101" charset="-122"/>
                </a:rPr>
                <a:t>典型例题</a:t>
              </a:r>
              <a:endParaRPr lang="zh-CN" sz="2815" b="1" i="0" smtClean="0">
                <a:solidFill>
                  <a:srgbClr val="464699"/>
                </a:solidFill>
                <a:latin typeface="黑体" panose="02010609060101010101" charset="-122"/>
                <a:ea typeface="黑体" panose="02010609060101010101" charset="-122"/>
              </a:endParaRPr>
            </a:p>
          </p:txBody>
        </p:sp>
      </p:grpSp>
      <p:sp>
        <p:nvSpPr>
          <p:cNvPr id="2" name="文本框 1"/>
          <p:cNvSpPr txBox="1"/>
          <p:nvPr/>
        </p:nvSpPr>
        <p:spPr>
          <a:xfrm>
            <a:off x="723955" y="996645"/>
            <a:ext cx="7428796" cy="4246245"/>
          </a:xfrm>
          <a:prstGeom prst="rect">
            <a:avLst/>
          </a:prstGeom>
          <a:noFill/>
        </p:spPr>
        <p:txBody>
          <a:bodyPr wrap="square" rtlCol="0">
            <a:spAutoFit/>
          </a:bodyPr>
          <a:lstStyle/>
          <a:p>
            <a:pPr fontAlgn="auto">
              <a:lnSpc>
                <a:spcPct val="150000"/>
              </a:lnSpc>
            </a:pPr>
            <a:r>
              <a:rPr sz="2000">
                <a:latin typeface="宋体" panose="02010600030101010101" pitchFamily="2" charset="-122"/>
                <a:ea typeface="宋体" panose="02010600030101010101" pitchFamily="2" charset="-122"/>
                <a:cs typeface="宋体" panose="02010600030101010101" pitchFamily="2" charset="-122"/>
              </a:rPr>
              <a:t>3.“元起朔方，固已崇尚释教(佛教)。及得西域，世祖以其地广而险远……思有以因其俗而柔其人，乃郡县土番之地，设官分职，而领之于帝师。”除材料所述地区外，元朝“因其俗而柔其人”所采取的措施还有(      )</a:t>
            </a:r>
            <a:endParaRPr sz="20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endParaRPr sz="20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2000">
                <a:latin typeface="宋体" panose="02010600030101010101" pitchFamily="2" charset="-122"/>
                <a:ea typeface="宋体" panose="02010600030101010101" pitchFamily="2" charset="-122"/>
                <a:cs typeface="宋体" panose="02010600030101010101" pitchFamily="2" charset="-122"/>
              </a:rPr>
              <a:t>A.设中书省，替代前代的三省	</a:t>
            </a:r>
            <a:endParaRPr sz="20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2000">
                <a:latin typeface="宋体" panose="02010600030101010101" pitchFamily="2" charset="-122"/>
                <a:ea typeface="宋体" panose="02010600030101010101" pitchFamily="2" charset="-122"/>
                <a:cs typeface="宋体" panose="02010600030101010101" pitchFamily="2" charset="-122"/>
              </a:rPr>
              <a:t>B.在地方实行行省制度</a:t>
            </a:r>
            <a:endParaRPr sz="20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2000">
                <a:latin typeface="宋体" panose="02010600030101010101" pitchFamily="2" charset="-122"/>
                <a:ea typeface="宋体" panose="02010600030101010101" pitchFamily="2" charset="-122"/>
                <a:cs typeface="宋体" panose="02010600030101010101" pitchFamily="2" charset="-122"/>
              </a:rPr>
              <a:t>C.在边远民族地区设宣慰司进行管理	</a:t>
            </a:r>
            <a:endParaRPr sz="20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2000">
                <a:latin typeface="宋体" panose="02010600030101010101" pitchFamily="2" charset="-122"/>
                <a:ea typeface="宋体" panose="02010600030101010101" pitchFamily="2" charset="-122"/>
                <a:cs typeface="宋体" panose="02010600030101010101" pitchFamily="2" charset="-122"/>
              </a:rPr>
              <a:t>D.将河北、山西、山东等地交由中央直辖</a:t>
            </a:r>
            <a:endParaRPr sz="2000">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3136853" y="2187361"/>
            <a:ext cx="843915" cy="120015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en-US" altLang="zh-CN" sz="7205" b="1">
                <a:solidFill>
                  <a:schemeClr val="accent4"/>
                </a:solidFill>
                <a:effectLst/>
              </a:rPr>
              <a:t>C</a:t>
            </a:r>
            <a:endParaRPr lang="en-US" altLang="zh-CN" sz="7205" b="1">
              <a:solidFill>
                <a:schemeClr val="accent4"/>
              </a:solidFill>
              <a:effectLst/>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05"/>
                                        </p:tgtEl>
                                        <p:attrNameLst>
                                          <p:attrName>style.visibility</p:attrName>
                                        </p:attrNameLst>
                                      </p:cBhvr>
                                      <p:to>
                                        <p:strVal val="visible"/>
                                      </p:to>
                                    </p:set>
                                    <p:animEffect transition="in" filter="blinds(horizontal)">
                                      <p:cBhvr>
                                        <p:cTn id="7" dur="500"/>
                                        <p:tgtEl>
                                          <p:spTgt spid="60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 name="image 301"/>
          <p:cNvPicPr>
            <a:picLocks noChangeAspect="1"/>
          </p:cNvPicPr>
          <p:nvPr/>
        </p:nvPicPr>
        <p:blipFill>
          <a:blip r:embed="rId1"/>
          <a:stretch>
            <a:fillRect/>
          </a:stretch>
        </p:blipFill>
        <p:spPr>
          <a:xfrm>
            <a:off x="0" y="-479843"/>
            <a:ext cx="9144696" cy="6178385"/>
          </a:xfrm>
          <a:prstGeom prst="rect">
            <a:avLst/>
          </a:prstGeom>
        </p:spPr>
      </p:pic>
      <p:pic>
        <p:nvPicPr>
          <p:cNvPr id="302" name="image 302"/>
          <p:cNvPicPr>
            <a:picLocks noChangeAspect="1"/>
          </p:cNvPicPr>
          <p:nvPr/>
        </p:nvPicPr>
        <p:blipFill>
          <a:blip r:embed="rId2"/>
          <a:stretch>
            <a:fillRect/>
          </a:stretch>
        </p:blipFill>
        <p:spPr>
          <a:xfrm>
            <a:off x="8437340" y="665563"/>
            <a:ext cx="376439" cy="660266"/>
          </a:xfrm>
          <a:prstGeom prst="rect">
            <a:avLst/>
          </a:prstGeom>
        </p:spPr>
      </p:pic>
      <p:pic>
        <p:nvPicPr>
          <p:cNvPr id="303" name="image 303"/>
          <p:cNvPicPr>
            <a:picLocks noChangeAspect="1"/>
          </p:cNvPicPr>
          <p:nvPr/>
        </p:nvPicPr>
        <p:blipFill>
          <a:blip r:embed="rId3"/>
          <a:stretch>
            <a:fillRect/>
          </a:stretch>
        </p:blipFill>
        <p:spPr>
          <a:xfrm>
            <a:off x="316657" y="4109106"/>
            <a:ext cx="376442" cy="660264"/>
          </a:xfrm>
          <a:prstGeom prst="rect">
            <a:avLst/>
          </a:prstGeom>
        </p:spPr>
      </p:pic>
      <p:pic>
        <p:nvPicPr>
          <p:cNvPr id="304" name="image 304"/>
          <p:cNvPicPr>
            <a:picLocks noChangeAspect="1"/>
          </p:cNvPicPr>
          <p:nvPr/>
        </p:nvPicPr>
        <p:blipFill>
          <a:blip r:embed="rId4"/>
          <a:stretch>
            <a:fillRect/>
          </a:stretch>
        </p:blipFill>
        <p:spPr>
          <a:xfrm>
            <a:off x="8627142" y="5159599"/>
            <a:ext cx="517554" cy="538945"/>
          </a:xfrm>
          <a:prstGeom prst="rect">
            <a:avLst/>
          </a:prstGeom>
        </p:spPr>
      </p:pic>
      <p:pic>
        <p:nvPicPr>
          <p:cNvPr id="305" name="image 305"/>
          <p:cNvPicPr>
            <a:picLocks noChangeAspect="1"/>
          </p:cNvPicPr>
          <p:nvPr/>
        </p:nvPicPr>
        <p:blipFill>
          <a:blip r:embed="rId5"/>
          <a:stretch>
            <a:fillRect/>
          </a:stretch>
        </p:blipFill>
        <p:spPr>
          <a:xfrm>
            <a:off x="0" y="-479843"/>
            <a:ext cx="280561" cy="341279"/>
          </a:xfrm>
          <a:prstGeom prst="rect">
            <a:avLst/>
          </a:prstGeom>
        </p:spPr>
      </p:pic>
      <p:grpSp>
        <p:nvGrpSpPr>
          <p:cNvPr id="306" name="组合 306"/>
          <p:cNvGrpSpPr/>
          <p:nvPr/>
        </p:nvGrpSpPr>
        <p:grpSpPr>
          <a:xfrm>
            <a:off x="1612446" y="2471003"/>
            <a:ext cx="5813425" cy="2164715"/>
            <a:chOff x="4448788" y="6612636"/>
            <a:chExt cx="15500767" cy="4210994"/>
          </a:xfrm>
        </p:grpSpPr>
        <p:sp>
          <p:nvSpPr>
            <p:cNvPr id="308" name="Object 308"/>
            <p:cNvSpPr txBox="1"/>
            <p:nvPr/>
          </p:nvSpPr>
          <p:spPr>
            <a:xfrm>
              <a:off x="4448788" y="6612636"/>
              <a:ext cx="15500767" cy="4210994"/>
            </a:xfrm>
            <a:prstGeom prst="rect">
              <a:avLst/>
            </a:prstGeom>
          </p:spPr>
          <p:txBody>
            <a:bodyPr vert="horz" rtlCol="0" anchor="t" anchorCtr="0">
              <a:noAutofit/>
            </a:bodyPr>
            <a:lstStyle/>
            <a:p>
              <a:pPr algn="ctr">
                <a:lnSpc>
                  <a:spcPct val="100000"/>
                </a:lnSpc>
              </a:pPr>
              <a:r>
                <a:rPr lang="zh-CN" sz="4500" b="1" i="0" smtClean="0">
                  <a:solidFill>
                    <a:srgbClr val="FFBB58"/>
                  </a:solidFill>
                  <a:latin typeface="微软雅黑" panose="020B0503020204020204" charset="-122"/>
                  <a:ea typeface="微软雅黑" panose="020B0503020204020204" charset="-122"/>
                </a:rPr>
                <a:t>近代西方民族国家与国际法的发展</a:t>
              </a:r>
              <a:endParaRPr lang="zh-CN" sz="4500" b="1" i="0" smtClean="0">
                <a:solidFill>
                  <a:srgbClr val="FFBB58"/>
                </a:solidFill>
                <a:latin typeface="微软雅黑" panose="020B0503020204020204" charset="-122"/>
                <a:ea typeface="微软雅黑" panose="020B0503020204020204" charset="-122"/>
              </a:endParaRPr>
            </a:p>
          </p:txBody>
        </p:sp>
        <p:pic>
          <p:nvPicPr>
            <p:cNvPr id="3010" name="image 3010"/>
            <p:cNvPicPr>
              <a:picLocks noChangeAspect="1"/>
            </p:cNvPicPr>
            <p:nvPr/>
          </p:nvPicPr>
          <p:blipFill>
            <a:blip r:embed="rId6"/>
            <a:stretch>
              <a:fillRect/>
            </a:stretch>
          </p:blipFill>
          <p:spPr>
            <a:xfrm>
              <a:off x="10858498" y="10426701"/>
              <a:ext cx="2679698" cy="126998"/>
            </a:xfrm>
            <a:prstGeom prst="rect">
              <a:avLst/>
            </a:prstGeom>
          </p:spPr>
        </p:pic>
      </p:grpSp>
      <p:grpSp>
        <p:nvGrpSpPr>
          <p:cNvPr id="3011" name="组合 3011"/>
          <p:cNvGrpSpPr/>
          <p:nvPr/>
        </p:nvGrpSpPr>
        <p:grpSpPr>
          <a:xfrm>
            <a:off x="3442959" y="542325"/>
            <a:ext cx="1915275" cy="1848924"/>
            <a:chOff x="9180526" y="1445411"/>
            <a:chExt cx="5107010" cy="4930090"/>
          </a:xfrm>
        </p:grpSpPr>
        <p:pic>
          <p:nvPicPr>
            <p:cNvPr id="3012" name="image 3012"/>
            <p:cNvPicPr>
              <a:picLocks noChangeAspect="1"/>
            </p:cNvPicPr>
            <p:nvPr/>
          </p:nvPicPr>
          <p:blipFill>
            <a:blip r:embed="rId7"/>
            <a:stretch>
              <a:fillRect/>
            </a:stretch>
          </p:blipFill>
          <p:spPr>
            <a:xfrm>
              <a:off x="9180526" y="1445411"/>
              <a:ext cx="1862855" cy="1862857"/>
            </a:xfrm>
            <a:prstGeom prst="rect">
              <a:avLst/>
            </a:prstGeom>
          </p:spPr>
        </p:pic>
        <p:pic>
          <p:nvPicPr>
            <p:cNvPr id="3013" name="image 3013"/>
            <p:cNvPicPr>
              <a:picLocks noChangeAspect="1"/>
            </p:cNvPicPr>
            <p:nvPr/>
          </p:nvPicPr>
          <p:blipFill>
            <a:blip r:embed="rId8"/>
            <a:stretch>
              <a:fillRect/>
            </a:stretch>
          </p:blipFill>
          <p:spPr>
            <a:xfrm>
              <a:off x="10096538" y="2184503"/>
              <a:ext cx="4190999" cy="4190998"/>
            </a:xfrm>
            <a:prstGeom prst="rect">
              <a:avLst/>
            </a:prstGeom>
          </p:spPr>
        </p:pic>
        <p:sp>
          <p:nvSpPr>
            <p:cNvPr id="3014" name="Object 3014"/>
            <p:cNvSpPr txBox="1"/>
            <p:nvPr/>
          </p:nvSpPr>
          <p:spPr>
            <a:xfrm>
              <a:off x="10319263" y="2603509"/>
              <a:ext cx="3897872" cy="3352800"/>
            </a:xfrm>
            <a:prstGeom prst="rect">
              <a:avLst/>
            </a:prstGeom>
          </p:spPr>
          <p:txBody>
            <a:bodyPr vert="horz" rtlCol="0" anchor="t" anchorCtr="0">
              <a:noAutofit/>
            </a:bodyPr>
            <a:lstStyle/>
            <a:p>
              <a:pPr algn="ctr">
                <a:lnSpc>
                  <a:spcPct val="100000"/>
                </a:lnSpc>
              </a:pPr>
              <a:r>
                <a:rPr lang="zh-CN" sz="8250" b="0" i="0" smtClean="0">
                  <a:solidFill>
                    <a:srgbClr val="464699"/>
                  </a:solidFill>
                  <a:latin typeface="Roboto-Medium" panose="02000000000000000000"/>
                  <a:ea typeface="Roboto-Medium" panose="02000000000000000000"/>
                </a:rPr>
                <a:t>0</a:t>
              </a:r>
              <a:r>
                <a:rPr lang="en-US" altLang="zh-CN" sz="8250" b="0" i="0" smtClean="0">
                  <a:solidFill>
                    <a:srgbClr val="464699"/>
                  </a:solidFill>
                  <a:latin typeface="Roboto-Medium" panose="02000000000000000000"/>
                  <a:ea typeface="Roboto-Medium" panose="02000000000000000000"/>
                </a:rPr>
                <a:t>2</a:t>
              </a:r>
              <a:endParaRPr lang="en-US" altLang="zh-CN" sz="8250" b="0" i="0" smtClean="0">
                <a:solidFill>
                  <a:srgbClr val="464699"/>
                </a:solidFill>
                <a:latin typeface="Roboto-Medium" panose="02000000000000000000"/>
                <a:ea typeface="Roboto-Medium" panose="02000000000000000000"/>
              </a:endParaRPr>
            </a:p>
          </p:txBody>
        </p:sp>
      </p:gr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 calcmode="lin" valueType="num">
                                      <p:cBhvr additive="base">
                                        <p:cTn id="7" dur="500"/>
                                        <p:tgtEl>
                                          <p:spTgt spid="306"/>
                                        </p:tgtEl>
                                        <p:attrNameLst>
                                          <p:attrName>ppt_y</p:attrName>
                                        </p:attrNameLst>
                                      </p:cBhvr>
                                      <p:tavLst>
                                        <p:tav tm="0">
                                          <p:val>
                                            <p:strVal val="#ppt_y+#ppt_h*1.125000"/>
                                          </p:val>
                                        </p:tav>
                                        <p:tav tm="100000">
                                          <p:val>
                                            <p:strVal val="#ppt_y"/>
                                          </p:val>
                                        </p:tav>
                                      </p:tavLst>
                                    </p:anim>
                                    <p:animEffect transition="in" filter="wipe(up)">
                                      <p:cBhvr>
                                        <p:cTn id="8"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8433" name="图片 1"/>
          <p:cNvPicPr>
            <a:picLocks noChangeAspect="1"/>
          </p:cNvPicPr>
          <p:nvPr/>
        </p:nvPicPr>
        <p:blipFill>
          <a:blip r:embed="rId1"/>
          <a:stretch>
            <a:fillRect/>
          </a:stretch>
        </p:blipFill>
        <p:spPr>
          <a:xfrm>
            <a:off x="0" y="-635"/>
            <a:ext cx="9144635" cy="5144135"/>
          </a:xfrm>
          <a:prstGeom prst="rect">
            <a:avLst/>
          </a:prstGeom>
          <a:noFill/>
          <a:ln w="9525">
            <a:noFill/>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26626" name="图片 15"/>
          <p:cNvPicPr>
            <a:picLocks noChangeAspect="1"/>
          </p:cNvPicPr>
          <p:nvPr/>
        </p:nvPicPr>
        <p:blipFill>
          <a:blip r:embed="rId1"/>
          <a:stretch>
            <a:fillRect/>
          </a:stretch>
        </p:blipFill>
        <p:spPr>
          <a:xfrm>
            <a:off x="4280297" y="831374"/>
            <a:ext cx="4551759" cy="3804047"/>
          </a:xfrm>
          <a:prstGeom prst="rect">
            <a:avLst/>
          </a:prstGeom>
          <a:noFill/>
          <a:ln w="9525" cap="flat" cmpd="sng">
            <a:solidFill>
              <a:srgbClr val="FF0000"/>
            </a:solidFill>
            <a:prstDash val="solid"/>
            <a:miter/>
            <a:headEnd type="none" w="med" len="med"/>
            <a:tailEnd type="none" w="med" len="med"/>
          </a:ln>
        </p:spPr>
      </p:pic>
      <p:pic>
        <p:nvPicPr>
          <p:cNvPr id="30722" name="图片 1"/>
          <p:cNvPicPr>
            <a:picLocks noChangeAspect="1"/>
          </p:cNvPicPr>
          <p:nvPr/>
        </p:nvPicPr>
        <p:blipFill>
          <a:blip r:embed="rId2"/>
          <a:stretch>
            <a:fillRect/>
          </a:stretch>
        </p:blipFill>
        <p:spPr>
          <a:xfrm>
            <a:off x="233363" y="831374"/>
            <a:ext cx="3926681" cy="3804047"/>
          </a:xfrm>
          <a:prstGeom prst="rect">
            <a:avLst/>
          </a:prstGeom>
          <a:noFill/>
          <a:ln w="9525" cap="flat" cmpd="sng">
            <a:solidFill>
              <a:srgbClr val="FF0000"/>
            </a:solidFill>
            <a:prstDash val="solid"/>
            <a:miter/>
            <a:headEnd type="none" w="med" len="med"/>
            <a:tailEnd type="none" w="med" len="med"/>
          </a:ln>
        </p:spPr>
      </p:pic>
      <p:grpSp>
        <p:nvGrpSpPr>
          <p:cNvPr id="26628" name="组合 6"/>
          <p:cNvGrpSpPr/>
          <p:nvPr/>
        </p:nvGrpSpPr>
        <p:grpSpPr>
          <a:xfrm>
            <a:off x="403622" y="2352993"/>
            <a:ext cx="795338" cy="1632592"/>
            <a:chOff x="847" y="4940"/>
            <a:chExt cx="1670" cy="3427"/>
          </a:xfrm>
        </p:grpSpPr>
        <p:sp>
          <p:nvSpPr>
            <p:cNvPr id="30724" name="文本框 3"/>
            <p:cNvSpPr/>
            <p:nvPr/>
          </p:nvSpPr>
          <p:spPr>
            <a:xfrm>
              <a:off x="847" y="4940"/>
              <a:ext cx="1669" cy="966"/>
            </a:xfrm>
            <a:prstGeom prst="rect">
              <a:avLst/>
            </a:prstGeom>
            <a:noFill/>
            <a:ln w="9525">
              <a:noFill/>
            </a:ln>
          </p:spPr>
          <p:txBody>
            <a:bodyPr wrap="none" anchor="t" anchorCtr="0">
              <a:spAutoFit/>
            </a:bodyPr>
            <a:p>
              <a:r>
                <a:rPr lang="zh-CN" altLang="en-US" sz="2400" b="1">
                  <a:solidFill>
                    <a:srgbClr val="FF0000"/>
                  </a:solidFill>
                  <a:latin typeface="Calibri" panose="020F0502020204030204" charset="0"/>
                  <a:ea typeface="宋体" panose="02010600030101010101" pitchFamily="2" charset="-122"/>
                </a:rPr>
                <a:t>开端</a:t>
              </a:r>
              <a:endParaRPr lang="zh-CN" altLang="en-US" sz="2400" b="1">
                <a:solidFill>
                  <a:srgbClr val="FF0000"/>
                </a:solidFill>
                <a:latin typeface="Calibri" panose="020F0502020204030204" charset="0"/>
                <a:ea typeface="宋体" panose="02010600030101010101" pitchFamily="2" charset="-122"/>
              </a:endParaRPr>
            </a:p>
          </p:txBody>
        </p:sp>
        <p:sp>
          <p:nvSpPr>
            <p:cNvPr id="30725" name="下箭头 4"/>
            <p:cNvSpPr/>
            <p:nvPr/>
          </p:nvSpPr>
          <p:spPr>
            <a:xfrm>
              <a:off x="1373" y="5859"/>
              <a:ext cx="523" cy="1542"/>
            </a:xfrm>
            <a:prstGeom prst="downArrow">
              <a:avLst>
                <a:gd name="adj1" fmla="val 50000"/>
                <a:gd name="adj2" fmla="val 49985"/>
              </a:avLst>
            </a:prstGeom>
            <a:solidFill>
              <a:srgbClr val="5B9BD5"/>
            </a:solidFill>
            <a:ln w="12700" cap="flat" cmpd="sng">
              <a:solidFill>
                <a:srgbClr val="41719C"/>
              </a:solidFill>
              <a:prstDash val="solid"/>
              <a:miter/>
              <a:headEnd type="none" w="med" len="med"/>
              <a:tailEnd type="none" w="med" len="med"/>
            </a:ln>
          </p:spPr>
          <p:txBody>
            <a:bodyPr anchor="ctr" anchorCtr="0"/>
            <a:p>
              <a:pPr algn="ctr">
                <a:buClrTx/>
                <a:buFontTx/>
              </a:pPr>
              <a:endParaRPr lang="zh-CN" altLang="en-US" sz="1350">
                <a:solidFill>
                  <a:srgbClr val="FFFFFF"/>
                </a:solidFill>
                <a:latin typeface="Calibri" panose="020F0502020204030204" charset="0"/>
                <a:ea typeface="宋体" panose="02010600030101010101" pitchFamily="2" charset="-122"/>
                <a:sym typeface="Wingdings" panose="05000000000000000000" pitchFamily="2" charset="2"/>
              </a:endParaRPr>
            </a:p>
          </p:txBody>
        </p:sp>
        <p:sp>
          <p:nvSpPr>
            <p:cNvPr id="30726" name="文本框 5"/>
            <p:cNvSpPr/>
            <p:nvPr/>
          </p:nvSpPr>
          <p:spPr>
            <a:xfrm>
              <a:off x="848" y="7401"/>
              <a:ext cx="1669" cy="966"/>
            </a:xfrm>
            <a:prstGeom prst="rect">
              <a:avLst/>
            </a:prstGeom>
            <a:noFill/>
            <a:ln w="9525">
              <a:noFill/>
            </a:ln>
          </p:spPr>
          <p:txBody>
            <a:bodyPr wrap="none" anchor="t" anchorCtr="0">
              <a:spAutoFit/>
            </a:bodyPr>
            <a:p>
              <a:r>
                <a:rPr lang="zh-CN" altLang="en-US" sz="2400" b="1">
                  <a:solidFill>
                    <a:srgbClr val="FF0000"/>
                  </a:solidFill>
                  <a:latin typeface="Calibri" panose="020F0502020204030204" charset="0"/>
                  <a:ea typeface="宋体" panose="02010600030101010101" pitchFamily="2" charset="-122"/>
                </a:rPr>
                <a:t>发展</a:t>
              </a:r>
              <a:endParaRPr lang="zh-CN" altLang="en-US" sz="2400" b="1">
                <a:solidFill>
                  <a:srgbClr val="FF0000"/>
                </a:solidFill>
                <a:latin typeface="Calibri" panose="020F0502020204030204" charset="0"/>
                <a:ea typeface="宋体" panose="02010600030101010101" pitchFamily="2" charset="-122"/>
              </a:endParaRPr>
            </a:p>
          </p:txBody>
        </p:sp>
      </p:grpSp>
      <p:sp>
        <p:nvSpPr>
          <p:cNvPr id="26632" name="文本框 7"/>
          <p:cNvSpPr/>
          <p:nvPr/>
        </p:nvSpPr>
        <p:spPr>
          <a:xfrm>
            <a:off x="4281488" y="3766265"/>
            <a:ext cx="3630930" cy="922020"/>
          </a:xfrm>
          <a:prstGeom prst="rect">
            <a:avLst/>
          </a:prstGeom>
          <a:noFill/>
          <a:ln w="9525">
            <a:noFill/>
          </a:ln>
        </p:spPr>
        <p:txBody>
          <a:bodyPr wrap="none" anchor="t" anchorCtr="0">
            <a:spAutoFit/>
          </a:bodyPr>
          <a:p>
            <a:pPr>
              <a:buClrTx/>
              <a:buFontTx/>
            </a:pPr>
            <a:r>
              <a:rPr lang="en-US" altLang="zh-CN" sz="2700" b="1">
                <a:solidFill>
                  <a:srgbClr val="FF0000"/>
                </a:solidFill>
                <a:latin typeface="楷体" panose="02010609060101010101" pitchFamily="49" charset="-122"/>
                <a:ea typeface="楷体" panose="02010609060101010101" pitchFamily="49" charset="-122"/>
                <a:sym typeface="Arial" panose="020B0604020202020204"/>
              </a:rPr>
              <a:t>   新阶段</a:t>
            </a:r>
            <a:endParaRPr lang="en-US" altLang="zh-CN" sz="2700" b="1">
              <a:solidFill>
                <a:srgbClr val="FF0000"/>
              </a:solidFill>
              <a:latin typeface="楷体" panose="02010609060101010101" pitchFamily="49" charset="-122"/>
              <a:ea typeface="楷体" panose="02010609060101010101" pitchFamily="49" charset="-122"/>
              <a:sym typeface="Arial" panose="020B0604020202020204"/>
            </a:endParaRPr>
          </a:p>
          <a:p>
            <a:pPr>
              <a:buClrTx/>
              <a:buFontTx/>
            </a:pPr>
            <a:r>
              <a:rPr lang="en-US" altLang="zh-CN" sz="2700" b="1">
                <a:solidFill>
                  <a:srgbClr val="FF0000"/>
                </a:solidFill>
                <a:latin typeface="楷体" panose="02010609060101010101" pitchFamily="49" charset="-122"/>
                <a:ea typeface="楷体" panose="02010609060101010101" pitchFamily="49" charset="-122"/>
                <a:sym typeface="Arial" panose="020B0604020202020204"/>
              </a:rPr>
              <a:t>（两次世界大战</a:t>
            </a:r>
            <a:r>
              <a:rPr lang="zh-CN" altLang="zh-CN" sz="2700" b="1">
                <a:solidFill>
                  <a:srgbClr val="FF0000"/>
                </a:solidFill>
                <a:latin typeface="楷体" panose="02010609060101010101" pitchFamily="49" charset="-122"/>
                <a:ea typeface="楷体" panose="02010609060101010101" pitchFamily="49" charset="-122"/>
                <a:sym typeface="Arial" panose="020B0604020202020204"/>
              </a:rPr>
              <a:t>前后</a:t>
            </a:r>
            <a:r>
              <a:rPr lang="en-US" altLang="zh-CN" sz="2700" b="1">
                <a:solidFill>
                  <a:srgbClr val="FF0000"/>
                </a:solidFill>
                <a:latin typeface="楷体" panose="02010609060101010101" pitchFamily="49" charset="-122"/>
                <a:ea typeface="楷体" panose="02010609060101010101" pitchFamily="49" charset="-122"/>
                <a:sym typeface="Arial" panose="020B0604020202020204"/>
              </a:rPr>
              <a:t>）</a:t>
            </a:r>
            <a:endParaRPr lang="en-US" altLang="zh-CN" sz="2700" b="1">
              <a:solidFill>
                <a:srgbClr val="FF0000"/>
              </a:solidFill>
              <a:latin typeface="楷体" panose="02010609060101010101" pitchFamily="49" charset="-122"/>
              <a:ea typeface="楷体" panose="02010609060101010101" pitchFamily="49" charset="-122"/>
              <a:sym typeface="Arial" panose="020B0604020202020204"/>
            </a:endParaRPr>
          </a:p>
        </p:txBody>
      </p:sp>
      <p:sp>
        <p:nvSpPr>
          <p:cNvPr id="30728" name="文本框 8"/>
          <p:cNvSpPr/>
          <p:nvPr/>
        </p:nvSpPr>
        <p:spPr>
          <a:xfrm>
            <a:off x="3063478" y="924243"/>
            <a:ext cx="718820" cy="737235"/>
          </a:xfrm>
          <a:prstGeom prst="rect">
            <a:avLst/>
          </a:prstGeom>
          <a:noFill/>
          <a:ln w="9525">
            <a:noFill/>
          </a:ln>
        </p:spPr>
        <p:txBody>
          <a:bodyPr wrap="none" anchor="t" anchorCtr="0">
            <a:spAutoFit/>
          </a:bodyPr>
          <a:p>
            <a:r>
              <a:rPr lang="zh-CN" altLang="en-US" sz="2100" b="1">
                <a:solidFill>
                  <a:srgbClr val="FF0000"/>
                </a:solidFill>
                <a:latin typeface="楷体" panose="02010609060101010101" pitchFamily="49" charset="-122"/>
                <a:ea typeface="楷体" panose="02010609060101010101" pitchFamily="49" charset="-122"/>
                <a:sym typeface="Arial" panose="020B0604020202020204"/>
              </a:rPr>
              <a:t>理论</a:t>
            </a:r>
            <a:endParaRPr lang="zh-CN" altLang="en-US" sz="2100" b="1">
              <a:solidFill>
                <a:srgbClr val="FF0000"/>
              </a:solidFill>
              <a:latin typeface="楷体" panose="02010609060101010101" pitchFamily="49" charset="-122"/>
              <a:ea typeface="楷体" panose="02010609060101010101" pitchFamily="49" charset="-122"/>
              <a:sym typeface="Arial" panose="020B0604020202020204"/>
            </a:endParaRPr>
          </a:p>
          <a:p>
            <a:r>
              <a:rPr lang="zh-CN" altLang="en-US" sz="2100" b="1">
                <a:solidFill>
                  <a:srgbClr val="FF0000"/>
                </a:solidFill>
                <a:latin typeface="楷体" panose="02010609060101010101" pitchFamily="49" charset="-122"/>
                <a:ea typeface="楷体" panose="02010609060101010101" pitchFamily="49" charset="-122"/>
                <a:sym typeface="Arial" panose="020B0604020202020204"/>
              </a:rPr>
              <a:t>基础</a:t>
            </a:r>
            <a:endParaRPr lang="zh-CN" altLang="en-US" sz="2100" b="1">
              <a:solidFill>
                <a:srgbClr val="FF0000"/>
              </a:solidFill>
              <a:latin typeface="楷体" panose="02010609060101010101" pitchFamily="49" charset="-122"/>
              <a:ea typeface="楷体" panose="02010609060101010101" pitchFamily="49" charset="-122"/>
              <a:sym typeface="Arial" panose="020B0604020202020204"/>
            </a:endParaRPr>
          </a:p>
        </p:txBody>
      </p:sp>
      <p:sp>
        <p:nvSpPr>
          <p:cNvPr id="30729" name="文本框 9"/>
          <p:cNvSpPr/>
          <p:nvPr/>
        </p:nvSpPr>
        <p:spPr>
          <a:xfrm>
            <a:off x="3063478" y="1860074"/>
            <a:ext cx="718820" cy="737235"/>
          </a:xfrm>
          <a:prstGeom prst="rect">
            <a:avLst/>
          </a:prstGeom>
          <a:noFill/>
          <a:ln w="9525">
            <a:noFill/>
          </a:ln>
        </p:spPr>
        <p:txBody>
          <a:bodyPr wrap="none" anchor="t" anchorCtr="0">
            <a:spAutoFit/>
          </a:bodyPr>
          <a:p>
            <a:r>
              <a:rPr lang="zh-CN" altLang="en-US" sz="2100" b="1">
                <a:solidFill>
                  <a:srgbClr val="FF0000"/>
                </a:solidFill>
                <a:latin typeface="楷体" panose="02010609060101010101" pitchFamily="49" charset="-122"/>
                <a:ea typeface="楷体" panose="02010609060101010101" pitchFamily="49" charset="-122"/>
                <a:sym typeface="Arial" panose="020B0604020202020204"/>
              </a:rPr>
              <a:t>初步</a:t>
            </a:r>
            <a:endParaRPr lang="zh-CN" altLang="en-US" sz="2100" b="1">
              <a:solidFill>
                <a:srgbClr val="FF0000"/>
              </a:solidFill>
              <a:latin typeface="楷体" panose="02010609060101010101" pitchFamily="49" charset="-122"/>
              <a:ea typeface="楷体" panose="02010609060101010101" pitchFamily="49" charset="-122"/>
              <a:sym typeface="Arial" panose="020B0604020202020204"/>
            </a:endParaRPr>
          </a:p>
          <a:p>
            <a:r>
              <a:rPr lang="zh-CN" altLang="en-US" sz="2100" b="1">
                <a:solidFill>
                  <a:srgbClr val="FF0000"/>
                </a:solidFill>
                <a:latin typeface="楷体" panose="02010609060101010101" pitchFamily="49" charset="-122"/>
                <a:ea typeface="楷体" panose="02010609060101010101" pitchFamily="49" charset="-122"/>
                <a:sym typeface="Arial" panose="020B0604020202020204"/>
              </a:rPr>
              <a:t>形成</a:t>
            </a:r>
            <a:endParaRPr lang="zh-CN" altLang="en-US" sz="2100" b="1">
              <a:solidFill>
                <a:srgbClr val="FF0000"/>
              </a:solidFill>
              <a:latin typeface="楷体" panose="02010609060101010101" pitchFamily="49" charset="-122"/>
              <a:ea typeface="楷体" panose="02010609060101010101" pitchFamily="49" charset="-122"/>
              <a:sym typeface="Arial" panose="020B0604020202020204"/>
            </a:endParaRPr>
          </a:p>
        </p:txBody>
      </p:sp>
      <p:sp>
        <p:nvSpPr>
          <p:cNvPr id="26635" name="文本框 10"/>
          <p:cNvSpPr/>
          <p:nvPr/>
        </p:nvSpPr>
        <p:spPr>
          <a:xfrm>
            <a:off x="6562725" y="1084977"/>
            <a:ext cx="986790" cy="414020"/>
          </a:xfrm>
          <a:prstGeom prst="rect">
            <a:avLst/>
          </a:prstGeom>
          <a:noFill/>
          <a:ln w="9525">
            <a:noFill/>
          </a:ln>
        </p:spPr>
        <p:txBody>
          <a:bodyPr wrap="none" anchor="t" anchorCtr="0">
            <a:spAutoFit/>
          </a:bodyPr>
          <a:p>
            <a:pPr>
              <a:buClrTx/>
              <a:buFontTx/>
            </a:pPr>
            <a:r>
              <a:rPr lang="zh-CN" altLang="en-US" sz="2100" b="1">
                <a:solidFill>
                  <a:srgbClr val="FF0000"/>
                </a:solidFill>
                <a:latin typeface="楷体" panose="02010609060101010101" pitchFamily="49" charset="-122"/>
                <a:ea typeface="楷体" panose="02010609060101010101" pitchFamily="49" charset="-122"/>
                <a:sym typeface="Arial" panose="020B0604020202020204"/>
              </a:rPr>
              <a:t>新主张</a:t>
            </a:r>
            <a:endParaRPr lang="zh-CN" altLang="en-US" sz="2100" b="1">
              <a:solidFill>
                <a:srgbClr val="FF0000"/>
              </a:solidFill>
              <a:latin typeface="楷体" panose="02010609060101010101" pitchFamily="49" charset="-122"/>
              <a:ea typeface="楷体" panose="02010609060101010101" pitchFamily="49" charset="-122"/>
              <a:sym typeface="Arial" panose="020B0604020202020204"/>
            </a:endParaRPr>
          </a:p>
        </p:txBody>
      </p:sp>
      <p:sp>
        <p:nvSpPr>
          <p:cNvPr id="26636" name="文本框 11"/>
          <p:cNvSpPr/>
          <p:nvPr/>
        </p:nvSpPr>
        <p:spPr>
          <a:xfrm>
            <a:off x="7430691" y="1730296"/>
            <a:ext cx="872490" cy="645160"/>
          </a:xfrm>
          <a:prstGeom prst="rect">
            <a:avLst/>
          </a:prstGeom>
          <a:noFill/>
          <a:ln w="9525">
            <a:noFill/>
          </a:ln>
        </p:spPr>
        <p:txBody>
          <a:bodyPr wrap="none" anchor="t" anchorCtr="0">
            <a:spAutoFit/>
          </a:bodyPr>
          <a:p>
            <a:pPr>
              <a:buClrTx/>
              <a:buFontTx/>
            </a:pPr>
            <a:r>
              <a:rPr lang="zh-CN" altLang="en-US" b="1">
                <a:solidFill>
                  <a:srgbClr val="FF0000"/>
                </a:solidFill>
                <a:latin typeface="楷体" panose="02010609060101010101" pitchFamily="49" charset="-122"/>
                <a:ea typeface="楷体" panose="02010609060101010101" pitchFamily="49" charset="-122"/>
                <a:sym typeface="Arial" panose="020B0604020202020204"/>
              </a:rPr>
              <a:t>新体系</a:t>
            </a:r>
            <a:endParaRPr lang="zh-CN" altLang="en-US" b="1">
              <a:solidFill>
                <a:srgbClr val="FF0000"/>
              </a:solidFill>
              <a:latin typeface="楷体" panose="02010609060101010101" pitchFamily="49" charset="-122"/>
              <a:ea typeface="楷体" panose="02010609060101010101" pitchFamily="49" charset="-122"/>
              <a:sym typeface="Arial" panose="020B0604020202020204"/>
            </a:endParaRPr>
          </a:p>
          <a:p>
            <a:pPr>
              <a:buClrTx/>
              <a:buFontTx/>
            </a:pPr>
            <a:r>
              <a:rPr lang="zh-CN" altLang="en-US" b="1">
                <a:solidFill>
                  <a:srgbClr val="FF0000"/>
                </a:solidFill>
                <a:latin typeface="楷体" panose="02010609060101010101" pitchFamily="49" charset="-122"/>
                <a:ea typeface="楷体" panose="02010609060101010101" pitchFamily="49" charset="-122"/>
                <a:sym typeface="Arial" panose="020B0604020202020204"/>
              </a:rPr>
              <a:t>新条约</a:t>
            </a:r>
            <a:endParaRPr lang="zh-CN" altLang="en-US" b="1">
              <a:solidFill>
                <a:srgbClr val="FF0000"/>
              </a:solidFill>
              <a:latin typeface="楷体" panose="02010609060101010101" pitchFamily="49" charset="-122"/>
              <a:ea typeface="楷体" panose="02010609060101010101" pitchFamily="49" charset="-122"/>
              <a:sym typeface="Arial" panose="020B0604020202020204"/>
            </a:endParaRPr>
          </a:p>
        </p:txBody>
      </p:sp>
      <p:sp>
        <p:nvSpPr>
          <p:cNvPr id="26637" name="文本框 12"/>
          <p:cNvSpPr/>
          <p:nvPr/>
        </p:nvSpPr>
        <p:spPr>
          <a:xfrm>
            <a:off x="7725966" y="2644696"/>
            <a:ext cx="986790" cy="414020"/>
          </a:xfrm>
          <a:prstGeom prst="rect">
            <a:avLst/>
          </a:prstGeom>
          <a:noFill/>
          <a:ln w="9525">
            <a:noFill/>
          </a:ln>
        </p:spPr>
        <p:txBody>
          <a:bodyPr wrap="none" anchor="t" anchorCtr="0">
            <a:spAutoFit/>
          </a:bodyPr>
          <a:p>
            <a:pPr>
              <a:buClrTx/>
              <a:buFontTx/>
            </a:pPr>
            <a:r>
              <a:rPr lang="zh-CN" altLang="en-US" sz="2100" b="1">
                <a:solidFill>
                  <a:srgbClr val="FF0000"/>
                </a:solidFill>
                <a:latin typeface="楷体" panose="02010609060101010101" pitchFamily="49" charset="-122"/>
                <a:ea typeface="楷体" panose="02010609060101010101" pitchFamily="49" charset="-122"/>
                <a:sym typeface="Arial" panose="020B0604020202020204"/>
              </a:rPr>
              <a:t>新组织</a:t>
            </a:r>
            <a:endParaRPr lang="zh-CN" altLang="en-US" sz="2100" b="1">
              <a:solidFill>
                <a:srgbClr val="FF0000"/>
              </a:solidFill>
              <a:latin typeface="楷体" panose="02010609060101010101" pitchFamily="49" charset="-122"/>
              <a:ea typeface="楷体" panose="02010609060101010101" pitchFamily="49" charset="-122"/>
              <a:sym typeface="Arial" panose="020B0604020202020204"/>
            </a:endParaRPr>
          </a:p>
        </p:txBody>
      </p:sp>
      <p:sp>
        <p:nvSpPr>
          <p:cNvPr id="26638" name="文本框 13"/>
          <p:cNvSpPr/>
          <p:nvPr/>
        </p:nvSpPr>
        <p:spPr>
          <a:xfrm>
            <a:off x="7890272" y="3374549"/>
            <a:ext cx="986790" cy="414020"/>
          </a:xfrm>
          <a:prstGeom prst="rect">
            <a:avLst/>
          </a:prstGeom>
          <a:noFill/>
          <a:ln w="9525">
            <a:noFill/>
          </a:ln>
        </p:spPr>
        <p:txBody>
          <a:bodyPr wrap="none" anchor="t" anchorCtr="0">
            <a:spAutoFit/>
          </a:bodyPr>
          <a:p>
            <a:pPr>
              <a:buClrTx/>
              <a:buFontTx/>
            </a:pPr>
            <a:r>
              <a:rPr lang="zh-CN" altLang="en-US" sz="2100" b="1">
                <a:solidFill>
                  <a:srgbClr val="FF0000"/>
                </a:solidFill>
                <a:latin typeface="楷体" panose="02010609060101010101" pitchFamily="49" charset="-122"/>
                <a:ea typeface="楷体" panose="02010609060101010101" pitchFamily="49" charset="-122"/>
                <a:sym typeface="Arial" panose="020B0604020202020204"/>
              </a:rPr>
              <a:t>新领域</a:t>
            </a:r>
            <a:endParaRPr lang="zh-CN" altLang="en-US" sz="2100" b="1">
              <a:solidFill>
                <a:srgbClr val="FF0000"/>
              </a:solidFill>
              <a:latin typeface="楷体" panose="02010609060101010101" pitchFamily="49" charset="-122"/>
              <a:ea typeface="楷体" panose="02010609060101010101" pitchFamily="49" charset="-122"/>
              <a:sym typeface="Arial" panose="020B0604020202020204"/>
            </a:endParaRPr>
          </a:p>
        </p:txBody>
      </p:sp>
      <p:sp>
        <p:nvSpPr>
          <p:cNvPr id="30734" name="文本框 14"/>
          <p:cNvSpPr/>
          <p:nvPr/>
        </p:nvSpPr>
        <p:spPr>
          <a:xfrm>
            <a:off x="2358628" y="296784"/>
            <a:ext cx="5145881" cy="460375"/>
          </a:xfrm>
          <a:prstGeom prst="rect">
            <a:avLst/>
          </a:prstGeom>
          <a:noFill/>
          <a:ln w="9525">
            <a:noFill/>
          </a:ln>
        </p:spPr>
        <p:txBody>
          <a:bodyPr anchor="t" anchorCtr="0">
            <a:spAutoFit/>
          </a:bodyPr>
          <a:p>
            <a:r>
              <a:rPr lang="zh-CN" altLang="en-US" sz="2400" b="1">
                <a:latin typeface="方正粗雅宋_GBK"/>
                <a:ea typeface="方正粗雅宋_GBK"/>
              </a:rPr>
              <a:t>构建知识体系：国际法的缘起及演变</a:t>
            </a:r>
            <a:endParaRPr lang="zh-CN" altLang="en-US" sz="2400" b="1">
              <a:latin typeface="方正粗雅宋_GBK"/>
              <a:ea typeface="方正粗雅宋_GBK"/>
            </a:endParaRPr>
          </a:p>
        </p:txBody>
      </p:sp>
      <p:sp>
        <p:nvSpPr>
          <p:cNvPr id="26640" name="文本框 16"/>
          <p:cNvSpPr/>
          <p:nvPr/>
        </p:nvSpPr>
        <p:spPr>
          <a:xfrm>
            <a:off x="7224713" y="4090115"/>
            <a:ext cx="986790" cy="414020"/>
          </a:xfrm>
          <a:prstGeom prst="rect">
            <a:avLst/>
          </a:prstGeom>
          <a:solidFill>
            <a:schemeClr val="bg1"/>
          </a:solidFill>
          <a:ln w="9525" cap="flat" cmpd="sng">
            <a:solidFill>
              <a:schemeClr val="tx1"/>
            </a:solidFill>
            <a:prstDash val="solid"/>
            <a:miter/>
            <a:headEnd type="none" w="med" len="med"/>
            <a:tailEnd type="none" w="med" len="med"/>
          </a:ln>
        </p:spPr>
        <p:txBody>
          <a:bodyPr wrap="none" anchor="t" anchorCtr="0">
            <a:spAutoFit/>
          </a:bodyPr>
          <a:p>
            <a:pPr>
              <a:buClrTx/>
              <a:buFontTx/>
            </a:pPr>
            <a:r>
              <a:rPr lang="zh-CN" altLang="en-US" sz="2100" b="1">
                <a:solidFill>
                  <a:srgbClr val="FF0000"/>
                </a:solidFill>
                <a:latin typeface="楷体" panose="02010609060101010101" pitchFamily="49" charset="-122"/>
                <a:ea typeface="楷体" panose="02010609060101010101" pitchFamily="49" charset="-122"/>
                <a:sym typeface="Arial" panose="020B0604020202020204"/>
              </a:rPr>
              <a:t>新准则</a:t>
            </a:r>
            <a:endParaRPr lang="zh-CN" altLang="en-US" sz="2100" b="1">
              <a:solidFill>
                <a:srgbClr val="FF0000"/>
              </a:solidFill>
              <a:latin typeface="楷体" panose="02010609060101010101" pitchFamily="49" charset="-122"/>
              <a:ea typeface="楷体" panose="02010609060101010101" pitchFamily="49" charset="-122"/>
              <a:sym typeface="Arial" panose="020B0604020202020204"/>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additive="base">
                                        <p:cTn id="7" dur="500" fill="hold"/>
                                        <p:tgtEl>
                                          <p:spTgt spid="26628"/>
                                        </p:tgtEl>
                                        <p:attrNameLst>
                                          <p:attrName>ppt_x</p:attrName>
                                        </p:attrNameLst>
                                      </p:cBhvr>
                                      <p:tavLst>
                                        <p:tav tm="0">
                                          <p:val>
                                            <p:strVal val="#ppt_x"/>
                                          </p:val>
                                        </p:tav>
                                        <p:tav tm="100000">
                                          <p:val>
                                            <p:strVal val="#ppt_x"/>
                                          </p:val>
                                        </p:tav>
                                      </p:tavLst>
                                    </p:anim>
                                    <p:anim calcmode="lin" valueType="num">
                                      <p:cBhvr additive="base">
                                        <p:cTn id="8"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6"/>
                                        </p:tgtEl>
                                        <p:attrNameLst>
                                          <p:attrName>style.visibility</p:attrName>
                                        </p:attrNameLst>
                                      </p:cBhvr>
                                      <p:to>
                                        <p:strVal val="visible"/>
                                      </p:to>
                                    </p:set>
                                    <p:anim calcmode="lin" valueType="num">
                                      <p:cBhvr additive="base">
                                        <p:cTn id="13" dur="500" fill="hold"/>
                                        <p:tgtEl>
                                          <p:spTgt spid="26626"/>
                                        </p:tgtEl>
                                        <p:attrNameLst>
                                          <p:attrName>ppt_x</p:attrName>
                                        </p:attrNameLst>
                                      </p:cBhvr>
                                      <p:tavLst>
                                        <p:tav tm="0">
                                          <p:val>
                                            <p:strVal val="#ppt_x"/>
                                          </p:val>
                                        </p:tav>
                                        <p:tav tm="100000">
                                          <p:val>
                                            <p:strVal val="#ppt_x"/>
                                          </p:val>
                                        </p:tav>
                                      </p:tavLst>
                                    </p:anim>
                                    <p:anim calcmode="lin" valueType="num">
                                      <p:cBhvr additive="base">
                                        <p:cTn id="14"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32"/>
                                        </p:tgtEl>
                                        <p:attrNameLst>
                                          <p:attrName>style.visibility</p:attrName>
                                        </p:attrNameLst>
                                      </p:cBhvr>
                                      <p:to>
                                        <p:strVal val="visible"/>
                                      </p:to>
                                    </p:set>
                                    <p:anim calcmode="lin" valueType="num">
                                      <p:cBhvr additive="base">
                                        <p:cTn id="19" dur="500" fill="hold"/>
                                        <p:tgtEl>
                                          <p:spTgt spid="26632"/>
                                        </p:tgtEl>
                                        <p:attrNameLst>
                                          <p:attrName>ppt_x</p:attrName>
                                        </p:attrNameLst>
                                      </p:cBhvr>
                                      <p:tavLst>
                                        <p:tav tm="0">
                                          <p:val>
                                            <p:strVal val="#ppt_x"/>
                                          </p:val>
                                        </p:tav>
                                        <p:tav tm="100000">
                                          <p:val>
                                            <p:strVal val="#ppt_x"/>
                                          </p:val>
                                        </p:tav>
                                      </p:tavLst>
                                    </p:anim>
                                    <p:anim calcmode="lin" valueType="num">
                                      <p:cBhvr additive="base">
                                        <p:cTn id="20" dur="500" fill="hold"/>
                                        <p:tgtEl>
                                          <p:spTgt spid="266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35"/>
                                        </p:tgtEl>
                                        <p:attrNameLst>
                                          <p:attrName>style.visibility</p:attrName>
                                        </p:attrNameLst>
                                      </p:cBhvr>
                                      <p:to>
                                        <p:strVal val="visible"/>
                                      </p:to>
                                    </p:set>
                                    <p:anim calcmode="lin" valueType="num">
                                      <p:cBhvr additive="base">
                                        <p:cTn id="25" dur="500" fill="hold"/>
                                        <p:tgtEl>
                                          <p:spTgt spid="26635"/>
                                        </p:tgtEl>
                                        <p:attrNameLst>
                                          <p:attrName>ppt_x</p:attrName>
                                        </p:attrNameLst>
                                      </p:cBhvr>
                                      <p:tavLst>
                                        <p:tav tm="0">
                                          <p:val>
                                            <p:strVal val="#ppt_x"/>
                                          </p:val>
                                        </p:tav>
                                        <p:tav tm="100000">
                                          <p:val>
                                            <p:strVal val="#ppt_x"/>
                                          </p:val>
                                        </p:tav>
                                      </p:tavLst>
                                    </p:anim>
                                    <p:anim calcmode="lin" valueType="num">
                                      <p:cBhvr additive="base">
                                        <p:cTn id="26" dur="500" fill="hold"/>
                                        <p:tgtEl>
                                          <p:spTgt spid="2663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636"/>
                                        </p:tgtEl>
                                        <p:attrNameLst>
                                          <p:attrName>style.visibility</p:attrName>
                                        </p:attrNameLst>
                                      </p:cBhvr>
                                      <p:to>
                                        <p:strVal val="visible"/>
                                      </p:to>
                                    </p:set>
                                    <p:anim calcmode="lin" valueType="num">
                                      <p:cBhvr additive="base">
                                        <p:cTn id="31" dur="500" fill="hold"/>
                                        <p:tgtEl>
                                          <p:spTgt spid="26636"/>
                                        </p:tgtEl>
                                        <p:attrNameLst>
                                          <p:attrName>ppt_x</p:attrName>
                                        </p:attrNameLst>
                                      </p:cBhvr>
                                      <p:tavLst>
                                        <p:tav tm="0">
                                          <p:val>
                                            <p:strVal val="#ppt_x"/>
                                          </p:val>
                                        </p:tav>
                                        <p:tav tm="100000">
                                          <p:val>
                                            <p:strVal val="#ppt_x"/>
                                          </p:val>
                                        </p:tav>
                                      </p:tavLst>
                                    </p:anim>
                                    <p:anim calcmode="lin" valueType="num">
                                      <p:cBhvr additive="base">
                                        <p:cTn id="32" dur="500" fill="hold"/>
                                        <p:tgtEl>
                                          <p:spTgt spid="2663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637"/>
                                        </p:tgtEl>
                                        <p:attrNameLst>
                                          <p:attrName>style.visibility</p:attrName>
                                        </p:attrNameLst>
                                      </p:cBhvr>
                                      <p:to>
                                        <p:strVal val="visible"/>
                                      </p:to>
                                    </p:set>
                                    <p:anim calcmode="lin" valueType="num">
                                      <p:cBhvr additive="base">
                                        <p:cTn id="37" dur="500" fill="hold"/>
                                        <p:tgtEl>
                                          <p:spTgt spid="26637"/>
                                        </p:tgtEl>
                                        <p:attrNameLst>
                                          <p:attrName>ppt_x</p:attrName>
                                        </p:attrNameLst>
                                      </p:cBhvr>
                                      <p:tavLst>
                                        <p:tav tm="0">
                                          <p:val>
                                            <p:strVal val="#ppt_x"/>
                                          </p:val>
                                        </p:tav>
                                        <p:tav tm="100000">
                                          <p:val>
                                            <p:strVal val="#ppt_x"/>
                                          </p:val>
                                        </p:tav>
                                      </p:tavLst>
                                    </p:anim>
                                    <p:anim calcmode="lin" valueType="num">
                                      <p:cBhvr additive="base">
                                        <p:cTn id="38" dur="500" fill="hold"/>
                                        <p:tgtEl>
                                          <p:spTgt spid="2663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638"/>
                                        </p:tgtEl>
                                        <p:attrNameLst>
                                          <p:attrName>style.visibility</p:attrName>
                                        </p:attrNameLst>
                                      </p:cBhvr>
                                      <p:to>
                                        <p:strVal val="visible"/>
                                      </p:to>
                                    </p:set>
                                    <p:anim calcmode="lin" valueType="num">
                                      <p:cBhvr additive="base">
                                        <p:cTn id="43" dur="500" fill="hold"/>
                                        <p:tgtEl>
                                          <p:spTgt spid="26638"/>
                                        </p:tgtEl>
                                        <p:attrNameLst>
                                          <p:attrName>ppt_x</p:attrName>
                                        </p:attrNameLst>
                                      </p:cBhvr>
                                      <p:tavLst>
                                        <p:tav tm="0">
                                          <p:val>
                                            <p:strVal val="#ppt_x"/>
                                          </p:val>
                                        </p:tav>
                                        <p:tav tm="100000">
                                          <p:val>
                                            <p:strVal val="#ppt_x"/>
                                          </p:val>
                                        </p:tav>
                                      </p:tavLst>
                                    </p:anim>
                                    <p:anim calcmode="lin" valueType="num">
                                      <p:cBhvr additive="base">
                                        <p:cTn id="44" dur="500" fill="hold"/>
                                        <p:tgtEl>
                                          <p:spTgt spid="2663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640"/>
                                        </p:tgtEl>
                                        <p:attrNameLst>
                                          <p:attrName>style.visibility</p:attrName>
                                        </p:attrNameLst>
                                      </p:cBhvr>
                                      <p:to>
                                        <p:strVal val="visible"/>
                                      </p:to>
                                    </p:set>
                                    <p:anim calcmode="lin" valueType="num">
                                      <p:cBhvr additive="base">
                                        <p:cTn id="49" dur="500" fill="hold"/>
                                        <p:tgtEl>
                                          <p:spTgt spid="26640"/>
                                        </p:tgtEl>
                                        <p:attrNameLst>
                                          <p:attrName>ppt_x</p:attrName>
                                        </p:attrNameLst>
                                      </p:cBhvr>
                                      <p:tavLst>
                                        <p:tav tm="0">
                                          <p:val>
                                            <p:strVal val="#ppt_x"/>
                                          </p:val>
                                        </p:tav>
                                        <p:tav tm="100000">
                                          <p:val>
                                            <p:strVal val="#ppt_x"/>
                                          </p:val>
                                        </p:tav>
                                      </p:tavLst>
                                    </p:anim>
                                    <p:anim calcmode="lin" valueType="num">
                                      <p:cBhvr additive="base">
                                        <p:cTn id="50" dur="500" fill="hold"/>
                                        <p:tgtEl>
                                          <p:spTgt spid="266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animBg="1"/>
      <p:bldP spid="26635" grpId="0" animBg="1"/>
      <p:bldP spid="26636" grpId="0" animBg="1"/>
      <p:bldP spid="26637" grpId="0" animBg="1"/>
      <p:bldP spid="26638" grpId="0" animBg="1"/>
      <p:bldP spid="26640"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custDataLst>
              <p:tags r:id="rId1"/>
            </p:custDataLst>
          </p:nvPr>
        </p:nvSpPr>
        <p:spPr>
          <a:xfrm>
            <a:off x="54610" y="396240"/>
            <a:ext cx="8857615" cy="4351655"/>
          </a:xfrm>
          <a:prstGeom prst="rect">
            <a:avLst/>
          </a:prstGeom>
          <a:noFill/>
          <a:ln w="9525">
            <a:noFill/>
          </a:ln>
        </p:spPr>
        <p:txBody>
          <a:bodyPr anchor="t" anchorCtr="0"/>
          <a:lstStyle>
            <a:lvl1pPr marL="22860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defRPr kumimoji="0" sz="2800" b="0" i="0" u="none" kern="1200" baseline="0">
                <a:solidFill>
                  <a:schemeClr val="tx1"/>
                </a:solidFill>
                <a:effectLst/>
                <a:latin typeface="+mn-lt"/>
                <a:ea typeface="+mn-ea"/>
                <a:cs typeface="+mn-cs"/>
              </a:defRPr>
            </a:lvl1pPr>
            <a:lvl2pPr marL="68580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defRPr kumimoji="0" sz="2400" b="0" i="0" u="none" kern="1200" baseline="0">
                <a:solidFill>
                  <a:schemeClr val="tx1"/>
                </a:solidFill>
                <a:effectLst/>
                <a:latin typeface="+mn-lt"/>
                <a:ea typeface="+mn-ea"/>
                <a:cs typeface="+mn-cs"/>
              </a:defRPr>
            </a:lvl2pPr>
            <a:lvl3pPr marL="114300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defRPr kumimoji="0" sz="2000" b="0" i="0" u="none" kern="1200" baseline="0">
                <a:solidFill>
                  <a:schemeClr val="tx1"/>
                </a:solidFill>
                <a:effectLst/>
                <a:latin typeface="+mn-lt"/>
                <a:ea typeface="+mn-ea"/>
                <a:cs typeface="+mn-cs"/>
              </a:defRPr>
            </a:lvl3pPr>
            <a:lvl4pPr marL="160020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effectLst/>
                <a:latin typeface="+mn-lt"/>
                <a:ea typeface="+mn-ea"/>
                <a:cs typeface="+mn-cs"/>
              </a:defRPr>
            </a:lvl4pPr>
            <a:lvl5pPr marL="2057400"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defRPr kumimoji="0" sz="18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 1.14世纪之前“英国的上流社会人士讲法语，并以和法国联姻为荣”。百年战争过程中，英国民众普遍感觉到法语是“敌人的语言”。1399年英王享利四世登基时就用英语发表即位演说，1400年亨利六世创办了英语语法学校。这表明当时英国（　　）</a:t>
            </a:r>
            <a:endParaRPr lang="en-US"/>
          </a:p>
          <a:p>
            <a:pPr marL="0" indent="0">
              <a:buNone/>
            </a:pPr>
            <a:r>
              <a:rPr lang="en-US"/>
              <a:t>A．与法国关系日益紧张               B．国家和民族认同逐渐形成</a:t>
            </a:r>
            <a:endParaRPr lang="en-US"/>
          </a:p>
          <a:p>
            <a:pPr marL="0" indent="0">
              <a:buNone/>
            </a:pPr>
            <a:r>
              <a:rPr lang="en-US"/>
              <a:t>C．国王的权力不断加强               D．基本上实现了国家的统一</a:t>
            </a:r>
            <a:endParaRPr lang="en-US"/>
          </a:p>
          <a:p>
            <a:pPr marL="0" indent="0">
              <a:buNone/>
            </a:pPr>
            <a:endParaRPr lang="en-US"/>
          </a:p>
        </p:txBody>
      </p:sp>
      <p:sp>
        <p:nvSpPr>
          <p:cNvPr id="4" name="文本框 3"/>
          <p:cNvSpPr txBox="1"/>
          <p:nvPr/>
        </p:nvSpPr>
        <p:spPr>
          <a:xfrm>
            <a:off x="10560050" y="3500755"/>
            <a:ext cx="555625" cy="922020"/>
          </a:xfrm>
          <a:prstGeom prst="rect">
            <a:avLst/>
          </a:prstGeom>
          <a:noFill/>
        </p:spPr>
        <p:txBody>
          <a:bodyPr wrap="none" rtlCol="0">
            <a:spAutoFit/>
          </a:bodyPr>
          <a:p>
            <a:r>
              <a:rPr lang="en-US" altLang="zh-CN" sz="5400">
                <a:solidFill>
                  <a:srgbClr val="FF0000"/>
                </a:solidFill>
              </a:rPr>
              <a:t>B</a:t>
            </a:r>
            <a:endParaRPr lang="en-US" altLang="zh-CN" sz="5400">
              <a:solidFill>
                <a:srgbClr val="FF0000"/>
              </a:solidFill>
            </a:endParaRPr>
          </a:p>
        </p:txBody>
      </p:sp>
      <p:sp>
        <p:nvSpPr>
          <p:cNvPr id="2" name="文本框 1"/>
          <p:cNvSpPr txBox="1"/>
          <p:nvPr/>
        </p:nvSpPr>
        <p:spPr>
          <a:xfrm>
            <a:off x="10687050" y="3627755"/>
            <a:ext cx="555625" cy="922020"/>
          </a:xfrm>
          <a:prstGeom prst="rect">
            <a:avLst/>
          </a:prstGeom>
          <a:noFill/>
        </p:spPr>
        <p:txBody>
          <a:bodyPr wrap="none" rtlCol="0">
            <a:spAutoFit/>
          </a:bodyPr>
          <a:p>
            <a:r>
              <a:rPr lang="en-US" altLang="zh-CN" sz="5400">
                <a:solidFill>
                  <a:srgbClr val="FF0000"/>
                </a:solidFill>
              </a:rPr>
              <a:t>B</a:t>
            </a:r>
            <a:endParaRPr lang="en-US" altLang="zh-CN" sz="5400">
              <a:solidFill>
                <a:srgbClr val="FF0000"/>
              </a:solidFill>
            </a:endParaRPr>
          </a:p>
        </p:txBody>
      </p:sp>
      <p:sp>
        <p:nvSpPr>
          <p:cNvPr id="5" name="文本框 4"/>
          <p:cNvSpPr txBox="1"/>
          <p:nvPr/>
        </p:nvSpPr>
        <p:spPr>
          <a:xfrm>
            <a:off x="10814050" y="3754755"/>
            <a:ext cx="555625" cy="922020"/>
          </a:xfrm>
          <a:prstGeom prst="rect">
            <a:avLst/>
          </a:prstGeom>
          <a:noFill/>
        </p:spPr>
        <p:txBody>
          <a:bodyPr wrap="none" rtlCol="0">
            <a:spAutoFit/>
          </a:bodyPr>
          <a:p>
            <a:r>
              <a:rPr lang="en-US" altLang="zh-CN" sz="5400">
                <a:solidFill>
                  <a:srgbClr val="FF0000"/>
                </a:solidFill>
              </a:rPr>
              <a:t>B</a:t>
            </a:r>
            <a:endParaRPr lang="en-US" altLang="zh-CN" sz="5400">
              <a:solidFill>
                <a:srgbClr val="FF0000"/>
              </a:solidFill>
            </a:endParaRPr>
          </a:p>
        </p:txBody>
      </p:sp>
      <p:sp>
        <p:nvSpPr>
          <p:cNvPr id="6" name="文本框 5"/>
          <p:cNvSpPr txBox="1"/>
          <p:nvPr/>
        </p:nvSpPr>
        <p:spPr>
          <a:xfrm>
            <a:off x="4825048" y="2503488"/>
            <a:ext cx="487680" cy="645160"/>
          </a:xfrm>
          <a:prstGeom prst="rect">
            <a:avLst/>
          </a:prstGeom>
          <a:noFill/>
        </p:spPr>
        <p:txBody>
          <a:bodyPr wrap="none" rtlCol="0">
            <a:spAutoFit/>
          </a:bodyPr>
          <a:p>
            <a:r>
              <a:rPr lang="en-US" altLang="zh-CN" sz="3600">
                <a:solidFill>
                  <a:srgbClr val="FF0000"/>
                </a:solidFill>
              </a:rPr>
              <a:t>B</a:t>
            </a:r>
            <a:endParaRPr lang="en-US" altLang="zh-CN" sz="36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1"/>
      <p:bldP spid="3" grpId="0"/>
      <p:bldP spid="6"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noChangeAspect="1"/>
          </p:cNvGraphicFramePr>
          <p:nvPr>
            <p:custDataLst>
              <p:tags r:id="rId1"/>
            </p:custDataLst>
          </p:nvPr>
        </p:nvGraphicFramePr>
        <p:xfrm>
          <a:off x="285772" y="657144"/>
          <a:ext cx="8572500" cy="3957955"/>
        </p:xfrm>
        <a:graphic>
          <a:graphicData uri="http://schemas.openxmlformats.org/drawingml/2006/table">
            <a:tbl>
              <a:tblPr firstRow="1" firstCol="1" bandRow="1"/>
              <a:tblGrid>
                <a:gridCol w="3189605"/>
                <a:gridCol w="5382895"/>
              </a:tblGrid>
              <a:tr h="392430">
                <a:tc>
                  <a:txBody>
                    <a:bodyPr/>
                    <a:lstStyle/>
                    <a:p>
                      <a:pPr>
                        <a:lnSpc>
                          <a:spcPct val="120000"/>
                        </a:lnSpc>
                        <a:spcAft>
                          <a:spcPts val="0"/>
                        </a:spcAft>
                        <a:tabLst>
                          <a:tab pos="1188085" algn="l"/>
                          <a:tab pos="2163445" algn="l"/>
                          <a:tab pos="3142615" algn="l"/>
                          <a:tab pos="4190365" algn="l"/>
                        </a:tabLst>
                      </a:pPr>
                      <a:r>
                        <a:rPr lang="zh-CN" sz="1950">
                          <a:solidFill>
                            <a:srgbClr val="000000"/>
                          </a:solidFill>
                          <a:effectLst/>
                          <a:latin typeface="Arial" panose="020B0604020202020204" pitchFamily="34" charset="0"/>
                          <a:ea typeface="微软雅黑" panose="020B0503020204020204" charset="-122"/>
                          <a:cs typeface="Times New Roman" panose="02020603050405020304" pitchFamily="18" charset="0"/>
                        </a:rPr>
                        <a:t>课程标准</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zh-CN" sz="1950">
                          <a:solidFill>
                            <a:srgbClr val="000000"/>
                          </a:solidFill>
                          <a:effectLst/>
                          <a:latin typeface="Arial" panose="020B0604020202020204" pitchFamily="34" charset="0"/>
                          <a:ea typeface="微软雅黑" panose="020B0503020204020204" charset="-122"/>
                          <a:cs typeface="Times New Roman" panose="02020603050405020304" pitchFamily="18" charset="0"/>
                        </a:rPr>
                        <a:t>热词聚焦</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5525">
                <a:tc>
                  <a:txBody>
                    <a:bodyPr/>
                    <a:lstStyle/>
                    <a:p>
                      <a:pPr>
                        <a:lnSpc>
                          <a:spcPct val="120000"/>
                        </a:lnSpc>
                        <a:spcAft>
                          <a:spcPts val="0"/>
                        </a:spcAft>
                        <a:tabLst>
                          <a:tab pos="1188085" algn="l"/>
                          <a:tab pos="2163445" algn="l"/>
                          <a:tab pos="3142615" algn="l"/>
                          <a:tab pos="4190365" algn="l"/>
                        </a:tabLst>
                      </a:pPr>
                      <a:r>
                        <a:rPr lang="zh-CN" sz="195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了解中国古代的民族政策和边疆管理制度</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认识中国作为统一多民族国家的发展历程</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以及</a:t>
                      </a:r>
                      <a:r>
                        <a:rPr lang="zh-CN" sz="195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中国古代处理对外关系</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的体制</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了解</a:t>
                      </a:r>
                      <a:r>
                        <a:rPr lang="zh-CN" sz="195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近代西方民族国家的形成</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情况</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以及国际法的发展</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了解当代中国民族区域自治制度的历史意义</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以及</a:t>
                      </a:r>
                      <a:r>
                        <a:rPr lang="zh-CN" sz="195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独立自主的和平外交政策的主要成就</a:t>
                      </a:r>
                      <a:endParaRPr lang="zh-CN" sz="195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0009" marR="50009"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中国古代的民族关系与对外关系</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秦汉</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多民族国家的形成</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魏晋、</a:t>
                      </a:r>
                      <a:r>
                        <a:rPr lang="zh-CN" sz="195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隋唐</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和</a:t>
                      </a:r>
                      <a:r>
                        <a:rPr lang="zh-CN" sz="195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两宋</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的民族交融</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元明清</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时期多民族国家的巩固</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中国古代的对外关系</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近代西方民族国家与国际法的发展</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近代西方民族国家的产生</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近代以来国际法的形成与发展</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当代中国的民族关系</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民族区域自治制度的建立</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改革开放后民族区域自治制度的发展与完善</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188085" algn="l"/>
                          <a:tab pos="2163445" algn="l"/>
                          <a:tab pos="3142615" algn="l"/>
                          <a:tab pos="4190365" algn="l"/>
                        </a:tabLst>
                      </a:pP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当代中国的外交</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改革开放前的外交成就</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改革开放后的外交成就</a:t>
                      </a:r>
                      <a:r>
                        <a:rPr lang="en-US"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95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新时代的中国特色大国外交</a:t>
                      </a:r>
                      <a:endParaRPr lang="zh-CN" sz="1950">
                        <a:solidFill>
                          <a:srgbClr val="000000"/>
                        </a:solidFill>
                        <a:effectLst/>
                        <a:latin typeface="NEU-BZ-S92"/>
                        <a:ea typeface="方正书宋_GBK" panose="03000509000000000000" pitchFamily="65" charset="-122"/>
                        <a:cs typeface="Times New Roman" panose="02020603050405020304" pitchFamily="18" charset="0"/>
                      </a:endParaRPr>
                    </a:p>
                  </a:txBody>
                  <a:tcPr marL="50009" marR="50009"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custDataLst>
              <p:tags r:id="rId1"/>
            </p:custDataLst>
          </p:nvPr>
        </p:nvSpPr>
        <p:spPr>
          <a:xfrm>
            <a:off x="121285" y="110490"/>
            <a:ext cx="8844915" cy="3263265"/>
          </a:xfrm>
        </p:spPr>
        <p:txBody>
          <a:bodyPr/>
          <a:lstStyle/>
          <a:p>
            <a:pPr>
              <a:lnSpc>
                <a:spcPct val="150000"/>
              </a:lnSpc>
            </a:pPr>
            <a:r>
              <a:rPr lang="en-US" altLang="zh-CN" sz="2400"/>
              <a:t>2.路易十四时代（1638—1715）的法国盛行巴洛克艺术风格，以凡尔赛宫最为典型。18世纪初，洛可可风格作为反对路易十四时期凡尔赛繁冗浮华风气的新风格出现，贵族和富有的资产阶级希望以明朗、亲切的风格装饰巴黎。与上述艺术风格的转变相关的是（　　）</a:t>
            </a:r>
            <a:endParaRPr lang="en-US" altLang="zh-CN" sz="2400"/>
          </a:p>
          <a:p>
            <a:pPr>
              <a:lnSpc>
                <a:spcPct val="150000"/>
              </a:lnSpc>
            </a:pPr>
            <a:r>
              <a:rPr lang="en-US" altLang="zh-CN" sz="2400"/>
              <a:t>A．文艺复兴冲击封建文化             B．法国社会反抗专制统治</a:t>
            </a:r>
            <a:endParaRPr lang="en-US" altLang="zh-CN" sz="2400"/>
          </a:p>
          <a:p>
            <a:pPr>
              <a:lnSpc>
                <a:spcPct val="150000"/>
              </a:lnSpc>
            </a:pPr>
            <a:r>
              <a:rPr lang="en-US" altLang="zh-CN" sz="2400"/>
              <a:t>C．浪漫主义批判政治黑暗             D．法国革命推翻波旁王朝</a:t>
            </a:r>
            <a:endParaRPr lang="en-US" altLang="zh-CN" sz="2400"/>
          </a:p>
        </p:txBody>
      </p:sp>
      <p:sp>
        <p:nvSpPr>
          <p:cNvPr id="4" name="文本框 3"/>
          <p:cNvSpPr txBox="1"/>
          <p:nvPr/>
        </p:nvSpPr>
        <p:spPr>
          <a:xfrm>
            <a:off x="4825048" y="2503488"/>
            <a:ext cx="487680" cy="645160"/>
          </a:xfrm>
          <a:prstGeom prst="rect">
            <a:avLst/>
          </a:prstGeom>
          <a:noFill/>
        </p:spPr>
        <p:txBody>
          <a:bodyPr wrap="none" rtlCol="0">
            <a:spAutoFit/>
          </a:bodyPr>
          <a:p>
            <a:r>
              <a:rPr lang="en-US" altLang="zh-CN" sz="3600">
                <a:solidFill>
                  <a:srgbClr val="FF0000"/>
                </a:solidFill>
              </a:rPr>
              <a:t>B</a:t>
            </a:r>
            <a:endParaRPr lang="en-US" altLang="zh-CN" sz="36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2"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3" grpId="0" uiExpand="1" build="p"/>
      <p:bldP spid="4"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 name="image 301"/>
          <p:cNvPicPr>
            <a:picLocks noChangeAspect="1"/>
          </p:cNvPicPr>
          <p:nvPr/>
        </p:nvPicPr>
        <p:blipFill>
          <a:blip r:embed="rId1"/>
          <a:stretch>
            <a:fillRect/>
          </a:stretch>
        </p:blipFill>
        <p:spPr>
          <a:xfrm>
            <a:off x="0" y="-479843"/>
            <a:ext cx="9144696" cy="6178385"/>
          </a:xfrm>
          <a:prstGeom prst="rect">
            <a:avLst/>
          </a:prstGeom>
        </p:spPr>
      </p:pic>
      <p:pic>
        <p:nvPicPr>
          <p:cNvPr id="302" name="image 302"/>
          <p:cNvPicPr>
            <a:picLocks noChangeAspect="1"/>
          </p:cNvPicPr>
          <p:nvPr/>
        </p:nvPicPr>
        <p:blipFill>
          <a:blip r:embed="rId2"/>
          <a:stretch>
            <a:fillRect/>
          </a:stretch>
        </p:blipFill>
        <p:spPr>
          <a:xfrm>
            <a:off x="8437340" y="665563"/>
            <a:ext cx="376439" cy="660266"/>
          </a:xfrm>
          <a:prstGeom prst="rect">
            <a:avLst/>
          </a:prstGeom>
        </p:spPr>
      </p:pic>
      <p:pic>
        <p:nvPicPr>
          <p:cNvPr id="303" name="image 303"/>
          <p:cNvPicPr>
            <a:picLocks noChangeAspect="1"/>
          </p:cNvPicPr>
          <p:nvPr/>
        </p:nvPicPr>
        <p:blipFill>
          <a:blip r:embed="rId3"/>
          <a:stretch>
            <a:fillRect/>
          </a:stretch>
        </p:blipFill>
        <p:spPr>
          <a:xfrm>
            <a:off x="316657" y="4109106"/>
            <a:ext cx="376442" cy="660264"/>
          </a:xfrm>
          <a:prstGeom prst="rect">
            <a:avLst/>
          </a:prstGeom>
        </p:spPr>
      </p:pic>
      <p:pic>
        <p:nvPicPr>
          <p:cNvPr id="304" name="image 304"/>
          <p:cNvPicPr>
            <a:picLocks noChangeAspect="1"/>
          </p:cNvPicPr>
          <p:nvPr/>
        </p:nvPicPr>
        <p:blipFill>
          <a:blip r:embed="rId4"/>
          <a:stretch>
            <a:fillRect/>
          </a:stretch>
        </p:blipFill>
        <p:spPr>
          <a:xfrm>
            <a:off x="8627142" y="5159599"/>
            <a:ext cx="517554" cy="538945"/>
          </a:xfrm>
          <a:prstGeom prst="rect">
            <a:avLst/>
          </a:prstGeom>
        </p:spPr>
      </p:pic>
      <p:pic>
        <p:nvPicPr>
          <p:cNvPr id="305" name="image 305"/>
          <p:cNvPicPr>
            <a:picLocks noChangeAspect="1"/>
          </p:cNvPicPr>
          <p:nvPr/>
        </p:nvPicPr>
        <p:blipFill>
          <a:blip r:embed="rId5"/>
          <a:stretch>
            <a:fillRect/>
          </a:stretch>
        </p:blipFill>
        <p:spPr>
          <a:xfrm>
            <a:off x="0" y="-479843"/>
            <a:ext cx="280561" cy="341279"/>
          </a:xfrm>
          <a:prstGeom prst="rect">
            <a:avLst/>
          </a:prstGeom>
        </p:spPr>
      </p:pic>
      <p:grpSp>
        <p:nvGrpSpPr>
          <p:cNvPr id="306" name="组合 306"/>
          <p:cNvGrpSpPr/>
          <p:nvPr/>
        </p:nvGrpSpPr>
        <p:grpSpPr>
          <a:xfrm>
            <a:off x="2250623" y="2836107"/>
            <a:ext cx="4695705" cy="1862235"/>
            <a:chOff x="5931985" y="6946155"/>
            <a:chExt cx="12520507" cy="3715173"/>
          </a:xfrm>
        </p:grpSpPr>
        <p:sp>
          <p:nvSpPr>
            <p:cNvPr id="308" name="Object 308"/>
            <p:cNvSpPr txBox="1"/>
            <p:nvPr/>
          </p:nvSpPr>
          <p:spPr>
            <a:xfrm>
              <a:off x="5931985" y="6946155"/>
              <a:ext cx="12520507" cy="3715173"/>
            </a:xfrm>
            <a:prstGeom prst="rect">
              <a:avLst/>
            </a:prstGeom>
          </p:spPr>
          <p:txBody>
            <a:bodyPr vert="horz" rtlCol="0" anchor="t" anchorCtr="0">
              <a:noAutofit/>
            </a:bodyPr>
            <a:lstStyle/>
            <a:p>
              <a:pPr algn="ctr">
                <a:lnSpc>
                  <a:spcPct val="100000"/>
                </a:lnSpc>
              </a:pPr>
              <a:r>
                <a:rPr lang="zh-CN" sz="4500" b="1" i="0" smtClean="0">
                  <a:solidFill>
                    <a:srgbClr val="FFBB58"/>
                  </a:solidFill>
                  <a:latin typeface="微软雅黑" panose="020B0503020204020204" charset="-122"/>
                  <a:ea typeface="微软雅黑" panose="020B0503020204020204" charset="-122"/>
                </a:rPr>
                <a:t>当代中国的民族政策</a:t>
              </a:r>
              <a:endParaRPr lang="zh-CN" sz="4500" b="1" i="0" smtClean="0">
                <a:solidFill>
                  <a:srgbClr val="FFBB58"/>
                </a:solidFill>
                <a:latin typeface="微软雅黑" panose="020B0503020204020204" charset="-122"/>
                <a:ea typeface="微软雅黑" panose="020B0503020204020204" charset="-122"/>
              </a:endParaRPr>
            </a:p>
          </p:txBody>
        </p:sp>
        <p:pic>
          <p:nvPicPr>
            <p:cNvPr id="3010" name="image 3010"/>
            <p:cNvPicPr>
              <a:picLocks noChangeAspect="1"/>
            </p:cNvPicPr>
            <p:nvPr/>
          </p:nvPicPr>
          <p:blipFill>
            <a:blip r:embed="rId6"/>
            <a:stretch>
              <a:fillRect/>
            </a:stretch>
          </p:blipFill>
          <p:spPr>
            <a:xfrm>
              <a:off x="10975334" y="10080854"/>
              <a:ext cx="2679698" cy="126998"/>
            </a:xfrm>
            <a:prstGeom prst="rect">
              <a:avLst/>
            </a:prstGeom>
          </p:spPr>
        </p:pic>
      </p:grpSp>
      <p:grpSp>
        <p:nvGrpSpPr>
          <p:cNvPr id="3011" name="组合 3011"/>
          <p:cNvGrpSpPr/>
          <p:nvPr/>
        </p:nvGrpSpPr>
        <p:grpSpPr>
          <a:xfrm>
            <a:off x="3442959" y="542325"/>
            <a:ext cx="1915275" cy="1848924"/>
            <a:chOff x="9180526" y="1445411"/>
            <a:chExt cx="5107010" cy="4930090"/>
          </a:xfrm>
        </p:grpSpPr>
        <p:pic>
          <p:nvPicPr>
            <p:cNvPr id="3012" name="image 3012"/>
            <p:cNvPicPr>
              <a:picLocks noChangeAspect="1"/>
            </p:cNvPicPr>
            <p:nvPr/>
          </p:nvPicPr>
          <p:blipFill>
            <a:blip r:embed="rId7"/>
            <a:stretch>
              <a:fillRect/>
            </a:stretch>
          </p:blipFill>
          <p:spPr>
            <a:xfrm>
              <a:off x="9180526" y="1445411"/>
              <a:ext cx="1862855" cy="1862857"/>
            </a:xfrm>
            <a:prstGeom prst="rect">
              <a:avLst/>
            </a:prstGeom>
          </p:spPr>
        </p:pic>
        <p:pic>
          <p:nvPicPr>
            <p:cNvPr id="3013" name="image 3013"/>
            <p:cNvPicPr>
              <a:picLocks noChangeAspect="1"/>
            </p:cNvPicPr>
            <p:nvPr/>
          </p:nvPicPr>
          <p:blipFill>
            <a:blip r:embed="rId8"/>
            <a:stretch>
              <a:fillRect/>
            </a:stretch>
          </p:blipFill>
          <p:spPr>
            <a:xfrm>
              <a:off x="10096538" y="2184503"/>
              <a:ext cx="4190999" cy="4190998"/>
            </a:xfrm>
            <a:prstGeom prst="rect">
              <a:avLst/>
            </a:prstGeom>
          </p:spPr>
        </p:pic>
        <p:sp>
          <p:nvSpPr>
            <p:cNvPr id="3014" name="Object 3014"/>
            <p:cNvSpPr txBox="1"/>
            <p:nvPr/>
          </p:nvSpPr>
          <p:spPr>
            <a:xfrm>
              <a:off x="10319263" y="2603509"/>
              <a:ext cx="3897872" cy="3352800"/>
            </a:xfrm>
            <a:prstGeom prst="rect">
              <a:avLst/>
            </a:prstGeom>
          </p:spPr>
          <p:txBody>
            <a:bodyPr vert="horz" rtlCol="0" anchor="t" anchorCtr="0">
              <a:noAutofit/>
            </a:bodyPr>
            <a:lstStyle/>
            <a:p>
              <a:pPr algn="ctr">
                <a:lnSpc>
                  <a:spcPct val="100000"/>
                </a:lnSpc>
              </a:pPr>
              <a:r>
                <a:rPr lang="zh-CN" sz="8250" b="0" i="0" smtClean="0">
                  <a:solidFill>
                    <a:srgbClr val="464699"/>
                  </a:solidFill>
                  <a:latin typeface="Roboto-Medium" panose="02000000000000000000"/>
                  <a:ea typeface="Roboto-Medium" panose="02000000000000000000"/>
                </a:rPr>
                <a:t>03</a:t>
              </a:r>
              <a:endParaRPr lang="zh-CN" sz="8250" b="0" i="0" smtClean="0">
                <a:solidFill>
                  <a:srgbClr val="464699"/>
                </a:solidFill>
                <a:latin typeface="Roboto-Medium" panose="02000000000000000000"/>
                <a:ea typeface="Roboto-Medium" panose="02000000000000000000"/>
              </a:endParaRPr>
            </a:p>
          </p:txBody>
        </p:sp>
      </p:gr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 calcmode="lin" valueType="num">
                                      <p:cBhvr additive="base">
                                        <p:cTn id="7" dur="500"/>
                                        <p:tgtEl>
                                          <p:spTgt spid="306"/>
                                        </p:tgtEl>
                                        <p:attrNameLst>
                                          <p:attrName>ppt_y</p:attrName>
                                        </p:attrNameLst>
                                      </p:cBhvr>
                                      <p:tavLst>
                                        <p:tav tm="0">
                                          <p:val>
                                            <p:strVal val="#ppt_y+#ppt_h*1.125000"/>
                                          </p:val>
                                        </p:tav>
                                        <p:tav tm="100000">
                                          <p:val>
                                            <p:strVal val="#ppt_y"/>
                                          </p:val>
                                        </p:tav>
                                      </p:tavLst>
                                    </p:anim>
                                    <p:animEffect transition="in" filter="wipe(up)">
                                      <p:cBhvr>
                                        <p:cTn id="8"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308134" y="937101"/>
            <a:ext cx="8835866" cy="3176111"/>
            <a:chOff x="415" y="1892"/>
            <a:chExt cx="18553" cy="6669"/>
          </a:xfrm>
        </p:grpSpPr>
        <p:grpSp>
          <p:nvGrpSpPr>
            <p:cNvPr id="3" name="组合 2"/>
            <p:cNvGrpSpPr/>
            <p:nvPr>
              <p:custDataLst>
                <p:tags r:id="rId2"/>
              </p:custDataLst>
            </p:nvPr>
          </p:nvGrpSpPr>
          <p:grpSpPr>
            <a:xfrm>
              <a:off x="415" y="1892"/>
              <a:ext cx="18553" cy="6669"/>
              <a:chOff x="415" y="1892"/>
              <a:chExt cx="18553" cy="6669"/>
            </a:xfrm>
          </p:grpSpPr>
          <p:grpSp>
            <p:nvGrpSpPr>
              <p:cNvPr id="6" name="组合 5"/>
              <p:cNvGrpSpPr/>
              <p:nvPr>
                <p:custDataLst>
                  <p:tags r:id="rId3"/>
                </p:custDataLst>
              </p:nvPr>
            </p:nvGrpSpPr>
            <p:grpSpPr>
              <a:xfrm>
                <a:off x="415" y="1892"/>
                <a:ext cx="18334" cy="6669"/>
                <a:chOff x="329" y="1785"/>
                <a:chExt cx="18334" cy="6669"/>
              </a:xfrm>
            </p:grpSpPr>
            <p:sp>
              <p:nvSpPr>
                <p:cNvPr id="8" name="文本框 7"/>
                <p:cNvSpPr txBox="1"/>
                <p:nvPr>
                  <p:custDataLst>
                    <p:tags r:id="rId4"/>
                  </p:custDataLst>
                </p:nvPr>
              </p:nvSpPr>
              <p:spPr>
                <a:xfrm>
                  <a:off x="2032" y="5134"/>
                  <a:ext cx="1371" cy="676"/>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charset="-122"/>
                      <a:ea typeface="微软雅黑" panose="020B0503020204020204" charset="-122"/>
                    </a:defRPr>
                  </a:lvl1pPr>
                </a:lstStyle>
                <a:p>
                  <a:r>
                    <a:rPr lang="en-US" altLang="zh-CN" sz="1500"/>
                    <a:t>1949</a:t>
                  </a:r>
                  <a:endParaRPr lang="en-US" altLang="zh-CN" sz="1500"/>
                </a:p>
              </p:txBody>
            </p:sp>
            <p:sp>
              <p:nvSpPr>
                <p:cNvPr id="9" name="文本框 8"/>
                <p:cNvSpPr txBox="1"/>
                <p:nvPr>
                  <p:custDataLst>
                    <p:tags r:id="rId5"/>
                  </p:custDataLst>
                </p:nvPr>
              </p:nvSpPr>
              <p:spPr>
                <a:xfrm>
                  <a:off x="3934" y="5089"/>
                  <a:ext cx="1353" cy="676"/>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charset="-122"/>
                      <a:ea typeface="微软雅黑" panose="020B0503020204020204" charset="-122"/>
                    </a:defRPr>
                  </a:lvl1pPr>
                </a:lstStyle>
                <a:p>
                  <a:r>
                    <a:rPr lang="en-US" altLang="zh-CN" sz="1500"/>
                    <a:t>1954</a:t>
                  </a:r>
                  <a:endParaRPr lang="en-US" altLang="zh-CN" sz="1500"/>
                </a:p>
              </p:txBody>
            </p:sp>
            <p:sp>
              <p:nvSpPr>
                <p:cNvPr id="10" name="文本框 9"/>
                <p:cNvSpPr txBox="1"/>
                <p:nvPr>
                  <p:custDataLst>
                    <p:tags r:id="rId6"/>
                  </p:custDataLst>
                </p:nvPr>
              </p:nvSpPr>
              <p:spPr>
                <a:xfrm>
                  <a:off x="6346" y="5135"/>
                  <a:ext cx="1353" cy="676"/>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charset="-122"/>
                      <a:ea typeface="微软雅黑" panose="020B0503020204020204" charset="-122"/>
                    </a:defRPr>
                  </a:lvl1pPr>
                </a:lstStyle>
                <a:p>
                  <a:r>
                    <a:rPr lang="en-US" altLang="zh-CN" sz="1500"/>
                    <a:t>1979</a:t>
                  </a:r>
                  <a:endParaRPr lang="en-US" altLang="zh-CN" sz="1500"/>
                </a:p>
              </p:txBody>
            </p:sp>
            <p:sp>
              <p:nvSpPr>
                <p:cNvPr id="11" name="文本框 10"/>
                <p:cNvSpPr txBox="1"/>
                <p:nvPr>
                  <p:custDataLst>
                    <p:tags r:id="rId7"/>
                  </p:custDataLst>
                </p:nvPr>
              </p:nvSpPr>
              <p:spPr>
                <a:xfrm>
                  <a:off x="5689" y="6809"/>
                  <a:ext cx="2354" cy="1645"/>
                </a:xfrm>
                <a:prstGeom prst="rect">
                  <a:avLst/>
                </a:prstGeom>
                <a:noFill/>
              </p:spPr>
              <p:txBody>
                <a:bodyPr wrap="none" rtlCol="0">
                  <a:spAutoFit/>
                </a:bodyPr>
                <a:lstStyle/>
                <a:p>
                  <a:pPr algn="ctr"/>
                  <a:r>
                    <a:rPr lang="zh-CN" altLang="en-US" sz="1500" b="1">
                      <a:solidFill>
                        <a:schemeClr val="tx1"/>
                      </a:solidFill>
                      <a:latin typeface="微软雅黑" panose="020B0503020204020204" charset="-122"/>
                      <a:ea typeface="微软雅黑" panose="020B0503020204020204" charset="-122"/>
                    </a:rPr>
                    <a:t>全面恢复</a:t>
                  </a:r>
                  <a:endParaRPr lang="zh-CN" altLang="en-US" sz="1500" b="1">
                    <a:solidFill>
                      <a:schemeClr val="tx1"/>
                    </a:solidFill>
                    <a:latin typeface="微软雅黑" panose="020B0503020204020204" charset="-122"/>
                    <a:ea typeface="微软雅黑" panose="020B0503020204020204" charset="-122"/>
                  </a:endParaRPr>
                </a:p>
                <a:p>
                  <a:pPr algn="ctr"/>
                  <a:r>
                    <a:rPr lang="zh-CN" altLang="en-US" sz="1500" b="1">
                      <a:solidFill>
                        <a:schemeClr val="tx1"/>
                      </a:solidFill>
                      <a:latin typeface="微软雅黑" panose="020B0503020204020204" charset="-122"/>
                      <a:ea typeface="微软雅黑" panose="020B0503020204020204" charset="-122"/>
                    </a:rPr>
                    <a:t>和落实党</a:t>
                  </a:r>
                  <a:endParaRPr lang="zh-CN" altLang="en-US" sz="1500" b="1">
                    <a:solidFill>
                      <a:schemeClr val="tx1"/>
                    </a:solidFill>
                    <a:latin typeface="微软雅黑" panose="020B0503020204020204" charset="-122"/>
                    <a:ea typeface="微软雅黑" panose="020B0503020204020204" charset="-122"/>
                  </a:endParaRPr>
                </a:p>
                <a:p>
                  <a:pPr algn="ctr"/>
                  <a:r>
                    <a:rPr lang="zh-CN" altLang="en-US" sz="1500" b="1">
                      <a:solidFill>
                        <a:schemeClr val="tx1"/>
                      </a:solidFill>
                      <a:latin typeface="微软雅黑" panose="020B0503020204020204" charset="-122"/>
                      <a:ea typeface="微软雅黑" panose="020B0503020204020204" charset="-122"/>
                    </a:rPr>
                    <a:t>的民族政策</a:t>
                  </a:r>
                  <a:endParaRPr lang="zh-CN" altLang="en-US" sz="1500" b="1">
                    <a:solidFill>
                      <a:schemeClr val="tx1"/>
                    </a:solidFill>
                    <a:latin typeface="微软雅黑" panose="020B0503020204020204" charset="-122"/>
                    <a:ea typeface="微软雅黑" panose="020B0503020204020204" charset="-122"/>
                  </a:endParaRPr>
                </a:p>
              </p:txBody>
            </p:sp>
            <p:cxnSp>
              <p:nvCxnSpPr>
                <p:cNvPr id="12" name="直接箭头连接符 11"/>
                <p:cNvCxnSpPr>
                  <a:endCxn id="11" idx="0"/>
                </p:cNvCxnSpPr>
                <p:nvPr>
                  <p:custDataLst>
                    <p:tags r:id="rId8"/>
                  </p:custDataLst>
                </p:nvPr>
              </p:nvCxnSpPr>
              <p:spPr>
                <a:xfrm>
                  <a:off x="6865" y="5833"/>
                  <a:ext cx="1" cy="976"/>
                </a:xfrm>
                <a:prstGeom prst="straightConnector1">
                  <a:avLst/>
                </a:prstGeom>
                <a:ln w="25400" cmpd="sng">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3" name="文本框 12"/>
                <p:cNvSpPr txBox="1"/>
                <p:nvPr>
                  <p:custDataLst>
                    <p:tags r:id="rId9"/>
                  </p:custDataLst>
                </p:nvPr>
              </p:nvSpPr>
              <p:spPr>
                <a:xfrm>
                  <a:off x="8397" y="5134"/>
                  <a:ext cx="1371" cy="676"/>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charset="-122"/>
                      <a:ea typeface="微软雅黑" panose="020B0503020204020204" charset="-122"/>
                    </a:defRPr>
                  </a:lvl1pPr>
                </a:lstStyle>
                <a:p>
                  <a:r>
                    <a:rPr lang="en-US" altLang="zh-CN" sz="1500"/>
                    <a:t>1984</a:t>
                  </a:r>
                  <a:endParaRPr lang="en-US" altLang="zh-CN" sz="1500"/>
                </a:p>
              </p:txBody>
            </p:sp>
            <p:cxnSp>
              <p:nvCxnSpPr>
                <p:cNvPr id="14" name="直接箭头连接符 13"/>
                <p:cNvCxnSpPr/>
                <p:nvPr>
                  <p:custDataLst>
                    <p:tags r:id="rId10"/>
                  </p:custDataLst>
                </p:nvPr>
              </p:nvCxnSpPr>
              <p:spPr>
                <a:xfrm flipH="1">
                  <a:off x="8918" y="5665"/>
                  <a:ext cx="0" cy="1144"/>
                </a:xfrm>
                <a:prstGeom prst="straightConnector1">
                  <a:avLst/>
                </a:prstGeom>
                <a:ln w="25400" cmpd="sng">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custDataLst>
                    <p:tags r:id="rId11"/>
                  </p:custDataLst>
                </p:nvPr>
              </p:nvSpPr>
              <p:spPr>
                <a:xfrm>
                  <a:off x="7926" y="6809"/>
                  <a:ext cx="1984" cy="1161"/>
                </a:xfrm>
                <a:prstGeom prst="rect">
                  <a:avLst/>
                </a:prstGeom>
                <a:noFill/>
              </p:spPr>
              <p:txBody>
                <a:bodyPr wrap="none" rtlCol="0">
                  <a:spAutoFit/>
                </a:bodyPr>
                <a:lstStyle/>
                <a:p>
                  <a:pPr algn="ctr"/>
                  <a:r>
                    <a:rPr lang="zh-CN" altLang="en-US" sz="1500" b="1">
                      <a:solidFill>
                        <a:schemeClr val="tx1"/>
                      </a:solidFill>
                      <a:latin typeface="微软雅黑" panose="020B0503020204020204" charset="-122"/>
                      <a:ea typeface="微软雅黑" panose="020B0503020204020204" charset="-122"/>
                    </a:rPr>
                    <a:t>纳入法</a:t>
                  </a:r>
                  <a:endParaRPr lang="zh-CN" altLang="en-US" sz="1500" b="1">
                    <a:solidFill>
                      <a:schemeClr val="tx1"/>
                    </a:solidFill>
                    <a:latin typeface="微软雅黑" panose="020B0503020204020204" charset="-122"/>
                    <a:ea typeface="微软雅黑" panose="020B0503020204020204" charset="-122"/>
                  </a:endParaRPr>
                </a:p>
                <a:p>
                  <a:pPr algn="ctr"/>
                  <a:r>
                    <a:rPr lang="zh-CN" altLang="en-US" sz="1500" b="1">
                      <a:solidFill>
                        <a:schemeClr val="tx1"/>
                      </a:solidFill>
                      <a:latin typeface="微软雅黑" panose="020B0503020204020204" charset="-122"/>
                      <a:ea typeface="微软雅黑" panose="020B0503020204020204" charset="-122"/>
                    </a:rPr>
                    <a:t>制化轨道</a:t>
                  </a:r>
                  <a:endParaRPr lang="zh-CN" altLang="en-US" sz="1500" b="1">
                    <a:solidFill>
                      <a:schemeClr val="tx1"/>
                    </a:solidFill>
                    <a:latin typeface="微软雅黑" panose="020B0503020204020204" charset="-122"/>
                    <a:ea typeface="微软雅黑" panose="020B0503020204020204" charset="-122"/>
                  </a:endParaRPr>
                </a:p>
              </p:txBody>
            </p:sp>
            <p:sp>
              <p:nvSpPr>
                <p:cNvPr id="16" name="文本框 15"/>
                <p:cNvSpPr txBox="1"/>
                <p:nvPr>
                  <p:custDataLst>
                    <p:tags r:id="rId12"/>
                  </p:custDataLst>
                </p:nvPr>
              </p:nvSpPr>
              <p:spPr>
                <a:xfrm>
                  <a:off x="7829" y="1785"/>
                  <a:ext cx="2179" cy="1161"/>
                </a:xfrm>
                <a:prstGeom prst="rect">
                  <a:avLst/>
                </a:prstGeom>
                <a:noFill/>
              </p:spPr>
              <p:txBody>
                <a:bodyPr wrap="square" rtlCol="0">
                  <a:spAutoFit/>
                </a:bodyPr>
                <a:lstStyle/>
                <a:p>
                  <a:pPr algn="ctr"/>
                  <a:r>
                    <a:rPr lang="zh-CN" altLang="en-US" sz="1500" b="1"/>
                    <a:t>《民族区域自治法》</a:t>
                  </a:r>
                  <a:endParaRPr lang="zh-CN" altLang="en-US" sz="1500" b="1"/>
                </a:p>
              </p:txBody>
            </p:sp>
            <p:sp>
              <p:nvSpPr>
                <p:cNvPr id="17" name="文本框 16"/>
                <p:cNvSpPr txBox="1"/>
                <p:nvPr>
                  <p:custDataLst>
                    <p:tags r:id="rId13"/>
                  </p:custDataLst>
                </p:nvPr>
              </p:nvSpPr>
              <p:spPr>
                <a:xfrm>
                  <a:off x="5907" y="1814"/>
                  <a:ext cx="1917" cy="1645"/>
                </a:xfrm>
                <a:prstGeom prst="rect">
                  <a:avLst/>
                </a:prstGeom>
                <a:noFill/>
              </p:spPr>
              <p:txBody>
                <a:bodyPr wrap="square" rtlCol="0">
                  <a:spAutoFit/>
                </a:bodyPr>
                <a:lstStyle/>
                <a:p>
                  <a:pPr algn="ctr"/>
                  <a:r>
                    <a:rPr lang="zh-CN" altLang="en-US" sz="1500" b="1"/>
                    <a:t>十一届三中全会</a:t>
                  </a:r>
                  <a:endParaRPr lang="zh-CN" altLang="en-US" sz="1500" b="1"/>
                </a:p>
              </p:txBody>
            </p:sp>
            <p:sp>
              <p:nvSpPr>
                <p:cNvPr id="18" name="文本框 17"/>
                <p:cNvSpPr txBox="1"/>
                <p:nvPr>
                  <p:custDataLst>
                    <p:tags r:id="rId14"/>
                  </p:custDataLst>
                </p:nvPr>
              </p:nvSpPr>
              <p:spPr>
                <a:xfrm>
                  <a:off x="10863" y="5134"/>
                  <a:ext cx="1371" cy="676"/>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charset="-122"/>
                      <a:ea typeface="微软雅黑" panose="020B0503020204020204" charset="-122"/>
                    </a:defRPr>
                  </a:lvl1pPr>
                </a:lstStyle>
                <a:p>
                  <a:r>
                    <a:rPr lang="en-US" altLang="zh-CN" sz="1500"/>
                    <a:t>1990</a:t>
                  </a:r>
                  <a:endParaRPr lang="zh-CN" altLang="en-US" sz="1500"/>
                </a:p>
              </p:txBody>
            </p:sp>
            <p:sp>
              <p:nvSpPr>
                <p:cNvPr id="19" name="文本框 18"/>
                <p:cNvSpPr txBox="1"/>
                <p:nvPr>
                  <p:custDataLst>
                    <p:tags r:id="rId15"/>
                  </p:custDataLst>
                </p:nvPr>
              </p:nvSpPr>
              <p:spPr>
                <a:xfrm>
                  <a:off x="10541" y="1785"/>
                  <a:ext cx="1686" cy="1161"/>
                </a:xfrm>
                <a:prstGeom prst="rect">
                  <a:avLst/>
                </a:prstGeom>
                <a:noFill/>
              </p:spPr>
              <p:txBody>
                <a:bodyPr wrap="square" rtlCol="0">
                  <a:spAutoFit/>
                </a:bodyPr>
                <a:lstStyle/>
                <a:p>
                  <a:pPr algn="ctr"/>
                  <a:r>
                    <a:rPr lang="zh-CN" altLang="en-US" sz="1500" b="1"/>
                    <a:t>三个离不开</a:t>
                  </a:r>
                  <a:endParaRPr lang="en-US" altLang="zh-CN" sz="1500" b="1"/>
                </a:p>
              </p:txBody>
            </p:sp>
            <p:cxnSp>
              <p:nvCxnSpPr>
                <p:cNvPr id="20" name="直接箭头连接符 19"/>
                <p:cNvCxnSpPr/>
                <p:nvPr>
                  <p:custDataLst>
                    <p:tags r:id="rId16"/>
                  </p:custDataLst>
                </p:nvPr>
              </p:nvCxnSpPr>
              <p:spPr>
                <a:xfrm flipH="1">
                  <a:off x="11383" y="5666"/>
                  <a:ext cx="0" cy="1144"/>
                </a:xfrm>
                <a:prstGeom prst="straightConnector1">
                  <a:avLst/>
                </a:prstGeom>
                <a:ln w="25400" cmpd="sng">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 name="文本框 20"/>
                <p:cNvSpPr txBox="1"/>
                <p:nvPr>
                  <p:custDataLst>
                    <p:tags r:id="rId17"/>
                  </p:custDataLst>
                </p:nvPr>
              </p:nvSpPr>
              <p:spPr>
                <a:xfrm>
                  <a:off x="10392" y="6809"/>
                  <a:ext cx="1984" cy="1645"/>
                </a:xfrm>
                <a:prstGeom prst="rect">
                  <a:avLst/>
                </a:prstGeom>
                <a:noFill/>
              </p:spPr>
              <p:txBody>
                <a:bodyPr wrap="none" rtlCol="0">
                  <a:spAutoFit/>
                </a:bodyPr>
                <a:lstStyle/>
                <a:p>
                  <a:pPr algn="just"/>
                  <a:r>
                    <a:rPr lang="zh-CN" altLang="en-US" sz="1500" b="1">
                      <a:solidFill>
                        <a:schemeClr val="tx1"/>
                      </a:solidFill>
                      <a:latin typeface="微软雅黑" panose="020B0503020204020204" charset="-122"/>
                      <a:ea typeface="微软雅黑" panose="020B0503020204020204" charset="-122"/>
                    </a:rPr>
                    <a:t>休戚相关</a:t>
                  </a:r>
                  <a:endParaRPr lang="zh-CN" altLang="en-US" sz="1500" b="1">
                    <a:solidFill>
                      <a:schemeClr val="tx1"/>
                    </a:solidFill>
                    <a:latin typeface="微软雅黑" panose="020B0503020204020204" charset="-122"/>
                    <a:ea typeface="微软雅黑" panose="020B0503020204020204" charset="-122"/>
                  </a:endParaRPr>
                </a:p>
                <a:p>
                  <a:pPr algn="just"/>
                  <a:r>
                    <a:rPr lang="zh-CN" altLang="en-US" sz="1500" b="1">
                      <a:solidFill>
                        <a:schemeClr val="tx1"/>
                      </a:solidFill>
                      <a:latin typeface="微软雅黑" panose="020B0503020204020204" charset="-122"/>
                      <a:ea typeface="微软雅黑" panose="020B0503020204020204" charset="-122"/>
                    </a:rPr>
                    <a:t>命运与共</a:t>
                  </a:r>
                  <a:endParaRPr lang="zh-CN" altLang="en-US" sz="1500" b="1">
                    <a:solidFill>
                      <a:schemeClr val="tx1"/>
                    </a:solidFill>
                    <a:latin typeface="微软雅黑" panose="020B0503020204020204" charset="-122"/>
                    <a:ea typeface="微软雅黑" panose="020B0503020204020204" charset="-122"/>
                  </a:endParaRPr>
                </a:p>
                <a:p>
                  <a:pPr algn="just"/>
                  <a:r>
                    <a:rPr lang="zh-CN" altLang="en-US" sz="1500" b="1">
                      <a:solidFill>
                        <a:schemeClr val="tx1"/>
                      </a:solidFill>
                      <a:latin typeface="微软雅黑" panose="020B0503020204020204" charset="-122"/>
                      <a:ea typeface="微软雅黑" panose="020B0503020204020204" charset="-122"/>
                    </a:rPr>
                    <a:t>血肉关系</a:t>
                  </a:r>
                  <a:endParaRPr lang="zh-CN" altLang="en-US" sz="1500" b="1">
                    <a:solidFill>
                      <a:schemeClr val="tx1"/>
                    </a:solidFill>
                    <a:latin typeface="微软雅黑" panose="020B0503020204020204" charset="-122"/>
                    <a:ea typeface="微软雅黑" panose="020B0503020204020204" charset="-122"/>
                  </a:endParaRPr>
                </a:p>
              </p:txBody>
            </p:sp>
            <p:sp>
              <p:nvSpPr>
                <p:cNvPr id="22" name="文本框 21"/>
                <p:cNvSpPr txBox="1"/>
                <p:nvPr>
                  <p:custDataLst>
                    <p:tags r:id="rId18"/>
                  </p:custDataLst>
                </p:nvPr>
              </p:nvSpPr>
              <p:spPr>
                <a:xfrm>
                  <a:off x="13643" y="5134"/>
                  <a:ext cx="1371" cy="676"/>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charset="-122"/>
                      <a:ea typeface="微软雅黑" panose="020B0503020204020204" charset="-122"/>
                    </a:defRPr>
                  </a:lvl1pPr>
                </a:lstStyle>
                <a:p>
                  <a:r>
                    <a:rPr lang="en-US" altLang="zh-CN" sz="1500"/>
                    <a:t>1997</a:t>
                  </a:r>
                  <a:endParaRPr lang="zh-CN" altLang="en-US" sz="1500"/>
                </a:p>
              </p:txBody>
            </p:sp>
            <p:cxnSp>
              <p:nvCxnSpPr>
                <p:cNvPr id="23" name="直接箭头连接符 22"/>
                <p:cNvCxnSpPr/>
                <p:nvPr>
                  <p:custDataLst>
                    <p:tags r:id="rId19"/>
                  </p:custDataLst>
                </p:nvPr>
              </p:nvCxnSpPr>
              <p:spPr>
                <a:xfrm flipH="1">
                  <a:off x="14163" y="5666"/>
                  <a:ext cx="0" cy="1144"/>
                </a:xfrm>
                <a:prstGeom prst="straightConnector1">
                  <a:avLst/>
                </a:prstGeom>
                <a:ln w="25400" cmpd="sng">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4" name="文本框 23"/>
                <p:cNvSpPr txBox="1"/>
                <p:nvPr>
                  <p:custDataLst>
                    <p:tags r:id="rId20"/>
                  </p:custDataLst>
                </p:nvPr>
              </p:nvSpPr>
              <p:spPr>
                <a:xfrm>
                  <a:off x="13173" y="6809"/>
                  <a:ext cx="1984" cy="1161"/>
                </a:xfrm>
                <a:prstGeom prst="rect">
                  <a:avLst/>
                </a:prstGeom>
                <a:noFill/>
              </p:spPr>
              <p:txBody>
                <a:bodyPr wrap="none" rtlCol="0">
                  <a:spAutoFit/>
                </a:bodyPr>
                <a:lstStyle/>
                <a:p>
                  <a:pPr algn="ctr"/>
                  <a:r>
                    <a:rPr lang="zh-CN" altLang="en-US" sz="1500" b="1">
                      <a:solidFill>
                        <a:schemeClr val="tx1"/>
                      </a:solidFill>
                      <a:latin typeface="微软雅黑" panose="020B0503020204020204" charset="-122"/>
                      <a:ea typeface="微软雅黑" panose="020B0503020204020204" charset="-122"/>
                    </a:rPr>
                    <a:t>基本政治</a:t>
                  </a:r>
                  <a:endParaRPr lang="zh-CN" altLang="en-US" sz="1500" b="1">
                    <a:solidFill>
                      <a:schemeClr val="tx1"/>
                    </a:solidFill>
                    <a:latin typeface="微软雅黑" panose="020B0503020204020204" charset="-122"/>
                    <a:ea typeface="微软雅黑" panose="020B0503020204020204" charset="-122"/>
                  </a:endParaRPr>
                </a:p>
                <a:p>
                  <a:pPr algn="ctr"/>
                  <a:r>
                    <a:rPr lang="zh-CN" altLang="en-US" sz="1500" b="1">
                      <a:solidFill>
                        <a:schemeClr val="tx1"/>
                      </a:solidFill>
                      <a:latin typeface="微软雅黑" panose="020B0503020204020204" charset="-122"/>
                      <a:ea typeface="微软雅黑" panose="020B0503020204020204" charset="-122"/>
                    </a:rPr>
                    <a:t>制度之一</a:t>
                  </a:r>
                  <a:endParaRPr lang="zh-CN" altLang="en-US" sz="1500" b="1">
                    <a:solidFill>
                      <a:schemeClr val="tx1"/>
                    </a:solidFill>
                    <a:latin typeface="微软雅黑" panose="020B0503020204020204" charset="-122"/>
                    <a:ea typeface="微软雅黑" panose="020B0503020204020204" charset="-122"/>
                  </a:endParaRPr>
                </a:p>
              </p:txBody>
            </p:sp>
            <p:sp>
              <p:nvSpPr>
                <p:cNvPr id="25" name="文本框 24"/>
                <p:cNvSpPr txBox="1"/>
                <p:nvPr>
                  <p:custDataLst>
                    <p:tags r:id="rId21"/>
                  </p:custDataLst>
                </p:nvPr>
              </p:nvSpPr>
              <p:spPr>
                <a:xfrm>
                  <a:off x="15527" y="5134"/>
                  <a:ext cx="1371" cy="676"/>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charset="-122"/>
                      <a:ea typeface="微软雅黑" panose="020B0503020204020204" charset="-122"/>
                    </a:defRPr>
                  </a:lvl1pPr>
                </a:lstStyle>
                <a:p>
                  <a:r>
                    <a:rPr lang="en-US" altLang="zh-CN" sz="1500"/>
                    <a:t>2012</a:t>
                  </a:r>
                  <a:endParaRPr lang="zh-CN" altLang="en-US" sz="1500"/>
                </a:p>
              </p:txBody>
            </p:sp>
            <p:sp>
              <p:nvSpPr>
                <p:cNvPr id="26" name="文本框 25"/>
                <p:cNvSpPr txBox="1"/>
                <p:nvPr>
                  <p:custDataLst>
                    <p:tags r:id="rId22"/>
                  </p:custDataLst>
                </p:nvPr>
              </p:nvSpPr>
              <p:spPr>
                <a:xfrm>
                  <a:off x="13284" y="1785"/>
                  <a:ext cx="1757" cy="1161"/>
                </a:xfrm>
                <a:prstGeom prst="rect">
                  <a:avLst/>
                </a:prstGeom>
                <a:noFill/>
              </p:spPr>
              <p:txBody>
                <a:bodyPr wrap="square" rtlCol="0">
                  <a:spAutoFit/>
                </a:bodyPr>
                <a:lstStyle/>
                <a:p>
                  <a:pPr algn="ctr"/>
                  <a:r>
                    <a:rPr lang="zh-CN" altLang="en-US" sz="1500" b="1"/>
                    <a:t>中共</a:t>
                  </a:r>
                  <a:endParaRPr lang="zh-CN" altLang="en-US" sz="1500" b="1"/>
                </a:p>
                <a:p>
                  <a:pPr algn="ctr"/>
                  <a:r>
                    <a:rPr lang="zh-CN" altLang="en-US" sz="1500" b="1"/>
                    <a:t>十五大</a:t>
                  </a:r>
                  <a:endParaRPr lang="zh-CN" altLang="en-US" sz="1500" b="1"/>
                </a:p>
              </p:txBody>
            </p:sp>
            <p:sp>
              <p:nvSpPr>
                <p:cNvPr id="27" name="文本框 26"/>
                <p:cNvSpPr txBox="1"/>
                <p:nvPr>
                  <p:custDataLst>
                    <p:tags r:id="rId23"/>
                  </p:custDataLst>
                </p:nvPr>
              </p:nvSpPr>
              <p:spPr>
                <a:xfrm>
                  <a:off x="15154" y="1785"/>
                  <a:ext cx="1786" cy="1161"/>
                </a:xfrm>
                <a:prstGeom prst="rect">
                  <a:avLst/>
                </a:prstGeom>
                <a:noFill/>
              </p:spPr>
              <p:txBody>
                <a:bodyPr wrap="square" rtlCol="0">
                  <a:spAutoFit/>
                </a:bodyPr>
                <a:lstStyle/>
                <a:p>
                  <a:pPr algn="ctr"/>
                  <a:r>
                    <a:rPr lang="zh-CN" altLang="en-US" sz="1500" b="1"/>
                    <a:t>中共</a:t>
                  </a:r>
                  <a:endParaRPr lang="zh-CN" altLang="en-US" sz="1500" b="1"/>
                </a:p>
                <a:p>
                  <a:pPr algn="ctr"/>
                  <a:r>
                    <a:rPr lang="zh-CN" altLang="en-US" sz="1500" b="1"/>
                    <a:t>十八大</a:t>
                  </a:r>
                  <a:endParaRPr lang="zh-CN" altLang="en-US" sz="1500" b="1"/>
                </a:p>
              </p:txBody>
            </p:sp>
            <p:sp>
              <p:nvSpPr>
                <p:cNvPr id="28" name="文本框 27"/>
                <p:cNvSpPr txBox="1"/>
                <p:nvPr>
                  <p:custDataLst>
                    <p:tags r:id="rId24"/>
                  </p:custDataLst>
                </p:nvPr>
              </p:nvSpPr>
              <p:spPr>
                <a:xfrm>
                  <a:off x="17292" y="5135"/>
                  <a:ext cx="1371" cy="676"/>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charset="-122"/>
                      <a:ea typeface="微软雅黑" panose="020B0503020204020204" charset="-122"/>
                    </a:defRPr>
                  </a:lvl1pPr>
                </a:lstStyle>
                <a:p>
                  <a:r>
                    <a:rPr lang="en-US" altLang="zh-CN" sz="1500"/>
                    <a:t>20</a:t>
                  </a:r>
                  <a:r>
                    <a:rPr lang="en-US" sz="1500"/>
                    <a:t>17</a:t>
                  </a:r>
                  <a:endParaRPr lang="en-US" sz="1500"/>
                </a:p>
              </p:txBody>
            </p:sp>
            <p:cxnSp>
              <p:nvCxnSpPr>
                <p:cNvPr id="29" name="直接连接符 28"/>
                <p:cNvCxnSpPr/>
                <p:nvPr>
                  <p:custDataLst>
                    <p:tags r:id="rId25"/>
                  </p:custDataLst>
                </p:nvPr>
              </p:nvCxnSpPr>
              <p:spPr>
                <a:xfrm flipV="1">
                  <a:off x="329" y="5060"/>
                  <a:ext cx="18023" cy="7"/>
                </a:xfrm>
                <a:prstGeom prst="line">
                  <a:avLst/>
                </a:prstGeom>
                <a:ln w="25400">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custDataLst>
                    <p:tags r:id="rId26"/>
                  </p:custDataLst>
                </p:nvPr>
              </p:nvCxnSpPr>
              <p:spPr>
                <a:xfrm flipV="1">
                  <a:off x="2552" y="2927"/>
                  <a:ext cx="1" cy="2162"/>
                </a:xfrm>
                <a:prstGeom prst="straightConnector1">
                  <a:avLst/>
                </a:prstGeom>
                <a:noFill/>
                <a:ln w="25400" cap="flat" cmpd="sng" algn="ctr">
                  <a:solidFill>
                    <a:schemeClr val="tx1"/>
                  </a:solidFill>
                  <a:prstDash val="dash"/>
                  <a:tailEnd type="arrow"/>
                </a:ln>
                <a:effectLst/>
              </p:spPr>
            </p:cxnSp>
            <p:sp>
              <p:nvSpPr>
                <p:cNvPr id="31" name="文本框 30"/>
                <p:cNvSpPr txBox="1"/>
                <p:nvPr>
                  <p:custDataLst>
                    <p:tags r:id="rId27"/>
                  </p:custDataLst>
                </p:nvPr>
              </p:nvSpPr>
              <p:spPr>
                <a:xfrm>
                  <a:off x="1834" y="1814"/>
                  <a:ext cx="1435" cy="1161"/>
                </a:xfrm>
                <a:prstGeom prst="rect">
                  <a:avLst/>
                </a:prstGeom>
                <a:noFill/>
              </p:spPr>
              <p:txBody>
                <a:bodyPr wrap="square" rtlCol="0">
                  <a:spAutoFit/>
                </a:bodyPr>
                <a:lstStyle/>
                <a:p>
                  <a:pPr algn="ctr"/>
                  <a:r>
                    <a:rPr lang="zh-CN" altLang="en-US" sz="1500" b="1"/>
                    <a:t>共同纲领</a:t>
                  </a:r>
                  <a:endParaRPr lang="zh-CN" altLang="en-US" sz="1500" b="1"/>
                </a:p>
              </p:txBody>
            </p:sp>
            <p:cxnSp>
              <p:nvCxnSpPr>
                <p:cNvPr id="32" name="直接箭头连接符 31"/>
                <p:cNvCxnSpPr/>
                <p:nvPr>
                  <p:custDataLst>
                    <p:tags r:id="rId28"/>
                  </p:custDataLst>
                </p:nvPr>
              </p:nvCxnSpPr>
              <p:spPr>
                <a:xfrm flipV="1">
                  <a:off x="4454" y="2927"/>
                  <a:ext cx="1" cy="2162"/>
                </a:xfrm>
                <a:prstGeom prst="straightConnector1">
                  <a:avLst/>
                </a:prstGeom>
                <a:noFill/>
                <a:ln w="25400" cap="flat" cmpd="sng" algn="ctr">
                  <a:solidFill>
                    <a:schemeClr val="tx1"/>
                  </a:solidFill>
                  <a:prstDash val="dash"/>
                  <a:tailEnd type="arrow"/>
                </a:ln>
                <a:effectLst/>
              </p:spPr>
            </p:cxnSp>
            <p:sp>
              <p:nvSpPr>
                <p:cNvPr id="33" name="文本框 32"/>
                <p:cNvSpPr txBox="1"/>
                <p:nvPr>
                  <p:custDataLst>
                    <p:tags r:id="rId29"/>
                  </p:custDataLst>
                </p:nvPr>
              </p:nvSpPr>
              <p:spPr>
                <a:xfrm>
                  <a:off x="3736" y="1814"/>
                  <a:ext cx="1435" cy="1161"/>
                </a:xfrm>
                <a:prstGeom prst="rect">
                  <a:avLst/>
                </a:prstGeom>
                <a:noFill/>
              </p:spPr>
              <p:txBody>
                <a:bodyPr wrap="square" rtlCol="0">
                  <a:spAutoFit/>
                </a:bodyPr>
                <a:lstStyle/>
                <a:p>
                  <a:pPr algn="ctr"/>
                  <a:r>
                    <a:rPr lang="zh-CN" altLang="en-US" sz="1500" b="1"/>
                    <a:t>五四宪法</a:t>
                  </a:r>
                  <a:endParaRPr lang="zh-CN" altLang="en-US" sz="1500" b="1"/>
                </a:p>
              </p:txBody>
            </p:sp>
            <p:cxnSp>
              <p:nvCxnSpPr>
                <p:cNvPr id="34" name="直接箭头连接符 33"/>
                <p:cNvCxnSpPr/>
                <p:nvPr>
                  <p:custDataLst>
                    <p:tags r:id="rId30"/>
                  </p:custDataLst>
                </p:nvPr>
              </p:nvCxnSpPr>
              <p:spPr>
                <a:xfrm flipV="1">
                  <a:off x="8916" y="2927"/>
                  <a:ext cx="1" cy="2162"/>
                </a:xfrm>
                <a:prstGeom prst="straightConnector1">
                  <a:avLst/>
                </a:prstGeom>
                <a:noFill/>
                <a:ln w="25400" cap="flat" cmpd="sng" algn="ctr">
                  <a:solidFill>
                    <a:schemeClr val="tx1"/>
                  </a:solidFill>
                  <a:prstDash val="dash"/>
                  <a:tailEnd type="arrow"/>
                </a:ln>
                <a:effectLst/>
              </p:spPr>
            </p:cxnSp>
            <p:cxnSp>
              <p:nvCxnSpPr>
                <p:cNvPr id="35" name="直接箭头连接符 34"/>
                <p:cNvCxnSpPr/>
                <p:nvPr>
                  <p:custDataLst>
                    <p:tags r:id="rId31"/>
                  </p:custDataLst>
                </p:nvPr>
              </p:nvCxnSpPr>
              <p:spPr>
                <a:xfrm flipV="1">
                  <a:off x="6866" y="2898"/>
                  <a:ext cx="1" cy="2162"/>
                </a:xfrm>
                <a:prstGeom prst="straightConnector1">
                  <a:avLst/>
                </a:prstGeom>
                <a:noFill/>
                <a:ln w="25400" cap="flat" cmpd="sng" algn="ctr">
                  <a:solidFill>
                    <a:schemeClr val="tx1"/>
                  </a:solidFill>
                  <a:prstDash val="dash"/>
                  <a:tailEnd type="arrow"/>
                </a:ln>
                <a:effectLst/>
              </p:spPr>
            </p:cxnSp>
            <p:cxnSp>
              <p:nvCxnSpPr>
                <p:cNvPr id="36" name="直接箭头连接符 35"/>
                <p:cNvCxnSpPr/>
                <p:nvPr>
                  <p:custDataLst>
                    <p:tags r:id="rId32"/>
                  </p:custDataLst>
                </p:nvPr>
              </p:nvCxnSpPr>
              <p:spPr>
                <a:xfrm flipV="1">
                  <a:off x="11383" y="2898"/>
                  <a:ext cx="1" cy="2162"/>
                </a:xfrm>
                <a:prstGeom prst="straightConnector1">
                  <a:avLst/>
                </a:prstGeom>
                <a:noFill/>
                <a:ln w="25400" cap="flat" cmpd="sng" algn="ctr">
                  <a:solidFill>
                    <a:schemeClr val="tx1"/>
                  </a:solidFill>
                  <a:prstDash val="dash"/>
                  <a:tailEnd type="arrow"/>
                </a:ln>
                <a:effectLst/>
              </p:spPr>
            </p:cxnSp>
            <p:cxnSp>
              <p:nvCxnSpPr>
                <p:cNvPr id="37" name="直接箭头连接符 36"/>
                <p:cNvCxnSpPr/>
                <p:nvPr>
                  <p:custDataLst>
                    <p:tags r:id="rId33"/>
                  </p:custDataLst>
                </p:nvPr>
              </p:nvCxnSpPr>
              <p:spPr>
                <a:xfrm flipV="1">
                  <a:off x="14183" y="2898"/>
                  <a:ext cx="1" cy="2162"/>
                </a:xfrm>
                <a:prstGeom prst="straightConnector1">
                  <a:avLst/>
                </a:prstGeom>
                <a:noFill/>
                <a:ln w="25400" cap="flat" cmpd="sng" algn="ctr">
                  <a:solidFill>
                    <a:schemeClr val="tx1"/>
                  </a:solidFill>
                  <a:prstDash val="dash"/>
                  <a:tailEnd type="arrow"/>
                </a:ln>
                <a:effectLst/>
              </p:spPr>
            </p:cxnSp>
            <p:cxnSp>
              <p:nvCxnSpPr>
                <p:cNvPr id="38" name="直接箭头连接符 37"/>
                <p:cNvCxnSpPr/>
                <p:nvPr>
                  <p:custDataLst>
                    <p:tags r:id="rId34"/>
                  </p:custDataLst>
                </p:nvPr>
              </p:nvCxnSpPr>
              <p:spPr>
                <a:xfrm flipV="1">
                  <a:off x="16067" y="2898"/>
                  <a:ext cx="1" cy="2162"/>
                </a:xfrm>
                <a:prstGeom prst="straightConnector1">
                  <a:avLst/>
                </a:prstGeom>
                <a:noFill/>
                <a:ln w="25400" cap="flat" cmpd="sng" algn="ctr">
                  <a:solidFill>
                    <a:schemeClr val="tx1"/>
                  </a:solidFill>
                  <a:prstDash val="dash"/>
                  <a:tailEnd type="arrow"/>
                </a:ln>
                <a:effectLst/>
              </p:spPr>
            </p:cxnSp>
            <p:cxnSp>
              <p:nvCxnSpPr>
                <p:cNvPr id="39" name="直接箭头连接符 38"/>
                <p:cNvCxnSpPr/>
                <p:nvPr>
                  <p:custDataLst>
                    <p:tags r:id="rId35"/>
                  </p:custDataLst>
                </p:nvPr>
              </p:nvCxnSpPr>
              <p:spPr>
                <a:xfrm flipV="1">
                  <a:off x="17832" y="2898"/>
                  <a:ext cx="1" cy="2162"/>
                </a:xfrm>
                <a:prstGeom prst="straightConnector1">
                  <a:avLst/>
                </a:prstGeom>
                <a:noFill/>
                <a:ln w="25400" cap="flat" cmpd="sng" algn="ctr">
                  <a:solidFill>
                    <a:schemeClr val="tx1"/>
                  </a:solidFill>
                  <a:prstDash val="dash"/>
                  <a:tailEnd type="arrow"/>
                </a:ln>
                <a:effectLst/>
              </p:spPr>
            </p:cxnSp>
          </p:grpSp>
          <p:sp>
            <p:nvSpPr>
              <p:cNvPr id="7" name="文本框 6"/>
              <p:cNvSpPr txBox="1"/>
              <p:nvPr>
                <p:custDataLst>
                  <p:tags r:id="rId36"/>
                </p:custDataLst>
              </p:nvPr>
            </p:nvSpPr>
            <p:spPr>
              <a:xfrm>
                <a:off x="16870" y="1921"/>
                <a:ext cx="2098" cy="1161"/>
              </a:xfrm>
              <a:prstGeom prst="rect">
                <a:avLst/>
              </a:prstGeom>
              <a:noFill/>
            </p:spPr>
            <p:txBody>
              <a:bodyPr wrap="square" rtlCol="0">
                <a:spAutoFit/>
              </a:bodyPr>
              <a:lstStyle/>
              <a:p>
                <a:pPr algn="ctr"/>
                <a:r>
                  <a:rPr lang="zh-CN" altLang="en-US" sz="1500" b="1"/>
                  <a:t>中共</a:t>
                </a:r>
                <a:endParaRPr lang="zh-CN" altLang="en-US" sz="1500" b="1"/>
              </a:p>
              <a:p>
                <a:pPr algn="ctr"/>
                <a:r>
                  <a:rPr lang="zh-CN" altLang="en-US" sz="1500" b="1"/>
                  <a:t>十九大</a:t>
                </a:r>
                <a:endParaRPr lang="zh-CN" altLang="en-US" sz="1500" b="1"/>
              </a:p>
            </p:txBody>
          </p:sp>
        </p:grpSp>
        <p:cxnSp>
          <p:nvCxnSpPr>
            <p:cNvPr id="4" name="直接箭头连接符 3"/>
            <p:cNvCxnSpPr/>
            <p:nvPr>
              <p:custDataLst>
                <p:tags r:id="rId37"/>
              </p:custDataLst>
            </p:nvPr>
          </p:nvCxnSpPr>
          <p:spPr>
            <a:xfrm flipH="1">
              <a:off x="4540" y="5772"/>
              <a:ext cx="0" cy="1144"/>
            </a:xfrm>
            <a:prstGeom prst="straightConnector1">
              <a:avLst/>
            </a:prstGeom>
            <a:ln w="25400" cmpd="sng">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 name="文本框 4"/>
            <p:cNvSpPr txBox="1"/>
            <p:nvPr>
              <p:custDataLst>
                <p:tags r:id="rId38"/>
              </p:custDataLst>
            </p:nvPr>
          </p:nvSpPr>
          <p:spPr>
            <a:xfrm>
              <a:off x="3949" y="6916"/>
              <a:ext cx="1184" cy="1645"/>
            </a:xfrm>
            <a:prstGeom prst="rect">
              <a:avLst/>
            </a:prstGeom>
            <a:noFill/>
          </p:spPr>
          <p:txBody>
            <a:bodyPr wrap="none" rtlCol="0">
              <a:spAutoFit/>
            </a:bodyPr>
            <a:lstStyle/>
            <a:p>
              <a:pPr algn="ctr"/>
              <a:r>
                <a:rPr lang="zh-CN" altLang="en-US" sz="1500" b="1">
                  <a:solidFill>
                    <a:schemeClr val="tx1"/>
                  </a:solidFill>
                  <a:latin typeface="微软雅黑" panose="020B0503020204020204" charset="-122"/>
                  <a:ea typeface="微软雅黑" panose="020B0503020204020204" charset="-122"/>
                </a:rPr>
                <a:t>基本</a:t>
              </a:r>
              <a:endParaRPr lang="zh-CN" altLang="en-US" sz="1500" b="1">
                <a:solidFill>
                  <a:schemeClr val="tx1"/>
                </a:solidFill>
                <a:latin typeface="微软雅黑" panose="020B0503020204020204" charset="-122"/>
                <a:ea typeface="微软雅黑" panose="020B0503020204020204" charset="-122"/>
              </a:endParaRPr>
            </a:p>
            <a:p>
              <a:pPr algn="ctr"/>
              <a:r>
                <a:rPr lang="zh-CN" altLang="en-US" sz="1500" b="1">
                  <a:solidFill>
                    <a:schemeClr val="tx1"/>
                  </a:solidFill>
                  <a:latin typeface="微软雅黑" panose="020B0503020204020204" charset="-122"/>
                  <a:ea typeface="微软雅黑" panose="020B0503020204020204" charset="-122"/>
                </a:rPr>
                <a:t>政治</a:t>
              </a:r>
              <a:endParaRPr lang="zh-CN" altLang="en-US" sz="1500" b="1">
                <a:solidFill>
                  <a:schemeClr val="tx1"/>
                </a:solidFill>
                <a:latin typeface="微软雅黑" panose="020B0503020204020204" charset="-122"/>
                <a:ea typeface="微软雅黑" panose="020B0503020204020204" charset="-122"/>
              </a:endParaRPr>
            </a:p>
            <a:p>
              <a:pPr algn="ctr"/>
              <a:r>
                <a:rPr lang="zh-CN" altLang="en-US" sz="1500" b="1">
                  <a:solidFill>
                    <a:schemeClr val="tx1"/>
                  </a:solidFill>
                  <a:latin typeface="微软雅黑" panose="020B0503020204020204" charset="-122"/>
                  <a:ea typeface="微软雅黑" panose="020B0503020204020204" charset="-122"/>
                </a:rPr>
                <a:t>制度</a:t>
              </a:r>
              <a:endParaRPr lang="zh-CN" altLang="en-US" sz="1500" b="1">
                <a:solidFill>
                  <a:schemeClr val="tx1"/>
                </a:solidFill>
                <a:latin typeface="微软雅黑" panose="020B0503020204020204" charset="-122"/>
                <a:ea typeface="微软雅黑" panose="020B0503020204020204" charset="-122"/>
              </a:endParaRPr>
            </a:p>
          </p:txBody>
        </p:sp>
      </p:grpSp>
      <p:sp>
        <p:nvSpPr>
          <p:cNvPr id="40" name="文本框 39"/>
          <p:cNvSpPr txBox="1"/>
          <p:nvPr>
            <p:custDataLst>
              <p:tags r:id="rId39"/>
            </p:custDataLst>
          </p:nvPr>
        </p:nvSpPr>
        <p:spPr>
          <a:xfrm>
            <a:off x="180499" y="2532062"/>
            <a:ext cx="652780" cy="321945"/>
          </a:xfrm>
          <a:prstGeom prst="rect">
            <a:avLst/>
          </a:prstGeom>
          <a:noFill/>
        </p:spPr>
        <p:txBody>
          <a:bodyPr wrap="none" rtlCol="0">
            <a:spAutoFit/>
          </a:bodyPr>
          <a:lstStyle/>
          <a:p>
            <a:r>
              <a:rPr lang="en-US" altLang="zh-CN" sz="1500" b="1">
                <a:solidFill>
                  <a:schemeClr val="tx1">
                    <a:lumMod val="75000"/>
                    <a:lumOff val="25000"/>
                  </a:schemeClr>
                </a:solidFill>
                <a:latin typeface="微软雅黑" panose="020B0503020204020204" charset="-122"/>
                <a:ea typeface="微软雅黑" panose="020B0503020204020204" charset="-122"/>
              </a:rPr>
              <a:t>1947</a:t>
            </a:r>
            <a:endParaRPr lang="en-US" altLang="zh-CN" sz="1500" b="1">
              <a:solidFill>
                <a:schemeClr val="tx1">
                  <a:lumMod val="75000"/>
                  <a:lumOff val="25000"/>
                </a:schemeClr>
              </a:solidFill>
              <a:latin typeface="微软雅黑" panose="020B0503020204020204" charset="-122"/>
              <a:ea typeface="微软雅黑" panose="020B0503020204020204" charset="-122"/>
            </a:endParaRPr>
          </a:p>
        </p:txBody>
      </p:sp>
      <p:sp>
        <p:nvSpPr>
          <p:cNvPr id="41" name="文本框 40"/>
          <p:cNvSpPr txBox="1"/>
          <p:nvPr>
            <p:custDataLst>
              <p:tags r:id="rId40"/>
            </p:custDataLst>
          </p:nvPr>
        </p:nvSpPr>
        <p:spPr>
          <a:xfrm>
            <a:off x="71360" y="937101"/>
            <a:ext cx="932498" cy="1014730"/>
          </a:xfrm>
          <a:prstGeom prst="rect">
            <a:avLst/>
          </a:prstGeom>
          <a:noFill/>
        </p:spPr>
        <p:txBody>
          <a:bodyPr wrap="square" rtlCol="0">
            <a:spAutoFit/>
          </a:bodyPr>
          <a:lstStyle/>
          <a:p>
            <a:pPr algn="ctr"/>
            <a:r>
              <a:rPr lang="zh-CN" altLang="en-US" sz="1500" b="1">
                <a:solidFill>
                  <a:schemeClr val="tx1"/>
                </a:solidFill>
                <a:latin typeface="微软雅黑" panose="020B0503020204020204" charset="-122"/>
                <a:ea typeface="微软雅黑" panose="020B0503020204020204" charset="-122"/>
              </a:rPr>
              <a:t>内蒙古自</a:t>
            </a:r>
            <a:endParaRPr lang="zh-CN" altLang="en-US" sz="1500" b="1">
              <a:solidFill>
                <a:schemeClr val="tx1"/>
              </a:solidFill>
              <a:latin typeface="微软雅黑" panose="020B0503020204020204" charset="-122"/>
              <a:ea typeface="微软雅黑" panose="020B0503020204020204" charset="-122"/>
            </a:endParaRPr>
          </a:p>
          <a:p>
            <a:pPr algn="ctr"/>
            <a:r>
              <a:rPr lang="zh-CN" altLang="en-US" sz="1500" b="1">
                <a:solidFill>
                  <a:schemeClr val="tx1"/>
                </a:solidFill>
                <a:latin typeface="微软雅黑" panose="020B0503020204020204" charset="-122"/>
                <a:ea typeface="微软雅黑" panose="020B0503020204020204" charset="-122"/>
              </a:rPr>
              <a:t>治区成立</a:t>
            </a:r>
            <a:endParaRPr lang="zh-CN" altLang="en-US" sz="1500" b="1">
              <a:solidFill>
                <a:schemeClr val="tx1"/>
              </a:solidFill>
              <a:latin typeface="微软雅黑" panose="020B0503020204020204" charset="-122"/>
              <a:ea typeface="微软雅黑" panose="020B0503020204020204" charset="-122"/>
            </a:endParaRPr>
          </a:p>
        </p:txBody>
      </p:sp>
      <p:cxnSp>
        <p:nvCxnSpPr>
          <p:cNvPr id="42" name="直接箭头连接符 41"/>
          <p:cNvCxnSpPr/>
          <p:nvPr>
            <p:custDataLst>
              <p:tags r:id="rId41"/>
            </p:custDataLst>
          </p:nvPr>
        </p:nvCxnSpPr>
        <p:spPr>
          <a:xfrm flipV="1">
            <a:off x="445294" y="1467168"/>
            <a:ext cx="476" cy="1029653"/>
          </a:xfrm>
          <a:prstGeom prst="straightConnector1">
            <a:avLst/>
          </a:prstGeom>
          <a:noFill/>
          <a:ln w="25400" cap="flat" cmpd="sng" algn="ctr">
            <a:solidFill>
              <a:schemeClr val="tx1"/>
            </a:solidFill>
            <a:prstDash val="dash"/>
            <a:tailEnd type="arrow"/>
          </a:ln>
          <a:effectLst/>
        </p:spPr>
      </p:cxnSp>
      <p:sp>
        <p:nvSpPr>
          <p:cNvPr id="43" name="文本框 42"/>
          <p:cNvSpPr txBox="1"/>
          <p:nvPr>
            <p:custDataLst>
              <p:tags r:id="rId42"/>
            </p:custDataLst>
          </p:nvPr>
        </p:nvSpPr>
        <p:spPr>
          <a:xfrm>
            <a:off x="7479506" y="3329781"/>
            <a:ext cx="1325880" cy="553085"/>
          </a:xfrm>
          <a:prstGeom prst="rect">
            <a:avLst/>
          </a:prstGeom>
          <a:noFill/>
        </p:spPr>
        <p:txBody>
          <a:bodyPr wrap="none" rtlCol="0">
            <a:spAutoFit/>
          </a:bodyPr>
          <a:lstStyle/>
          <a:p>
            <a:pPr algn="ctr"/>
            <a:r>
              <a:rPr lang="zh-CN" altLang="en-US" sz="1500" b="1">
                <a:solidFill>
                  <a:schemeClr val="tx1"/>
                </a:solidFill>
                <a:latin typeface="微软雅黑" panose="020B0503020204020204" charset="-122"/>
                <a:ea typeface="微软雅黑" panose="020B0503020204020204" charset="-122"/>
              </a:rPr>
              <a:t>共同团结奋斗</a:t>
            </a:r>
            <a:endParaRPr lang="zh-CN" altLang="en-US" sz="1500" b="1">
              <a:solidFill>
                <a:schemeClr val="tx1"/>
              </a:solidFill>
              <a:latin typeface="微软雅黑" panose="020B0503020204020204" charset="-122"/>
              <a:ea typeface="微软雅黑" panose="020B0503020204020204" charset="-122"/>
            </a:endParaRPr>
          </a:p>
          <a:p>
            <a:pPr algn="ctr"/>
            <a:r>
              <a:rPr lang="zh-CN" altLang="en-US" sz="1500" b="1">
                <a:solidFill>
                  <a:schemeClr val="tx1"/>
                </a:solidFill>
                <a:latin typeface="微软雅黑" panose="020B0503020204020204" charset="-122"/>
                <a:ea typeface="微软雅黑" panose="020B0503020204020204" charset="-122"/>
              </a:rPr>
              <a:t>共同繁荣发展</a:t>
            </a:r>
            <a:endParaRPr lang="zh-CN" altLang="en-US" sz="1500" b="1">
              <a:solidFill>
                <a:schemeClr val="tx1"/>
              </a:solidFill>
              <a:latin typeface="微软雅黑" panose="020B0503020204020204" charset="-122"/>
              <a:ea typeface="微软雅黑" panose="020B0503020204020204" charset="-122"/>
            </a:endParaRPr>
          </a:p>
        </p:txBody>
      </p:sp>
      <p:cxnSp>
        <p:nvCxnSpPr>
          <p:cNvPr id="44" name="直接箭头连接符 43"/>
          <p:cNvCxnSpPr/>
          <p:nvPr>
            <p:custDataLst>
              <p:tags r:id="rId43"/>
            </p:custDataLst>
          </p:nvPr>
        </p:nvCxnSpPr>
        <p:spPr>
          <a:xfrm flipH="1">
            <a:off x="8108633" y="2749709"/>
            <a:ext cx="0" cy="544830"/>
          </a:xfrm>
          <a:prstGeom prst="straightConnector1">
            <a:avLst/>
          </a:prstGeom>
          <a:ln w="25400" cmpd="sng">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45" name="New picture"/>
          <p:cNvPicPr/>
          <p:nvPr>
            <p:custDataLst>
              <p:tags r:id="rId44"/>
            </p:custDataLst>
          </p:nvPr>
        </p:nvPicPr>
        <p:blipFill>
          <a:blip r:embed="rId45"/>
          <a:stretch>
            <a:fillRect/>
          </a:stretch>
        </p:blipFill>
        <p:spPr>
          <a:xfrm>
            <a:off x="7791450" y="9077643"/>
            <a:ext cx="266700" cy="200025"/>
          </a:xfrm>
          <a:prstGeom prst="cube">
            <a:avLst/>
          </a:prstGeo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1" name="image 1601"/>
          <p:cNvPicPr>
            <a:picLocks noChangeAspect="1"/>
          </p:cNvPicPr>
          <p:nvPr/>
        </p:nvPicPr>
        <p:blipFill>
          <a:blip r:embed="rId1"/>
          <a:stretch>
            <a:fillRect/>
          </a:stretch>
        </p:blipFill>
        <p:spPr>
          <a:xfrm>
            <a:off x="0" y="-463331"/>
            <a:ext cx="9144696" cy="6161874"/>
          </a:xfrm>
          <a:prstGeom prst="rect">
            <a:avLst/>
          </a:prstGeom>
        </p:spPr>
      </p:pic>
      <p:pic>
        <p:nvPicPr>
          <p:cNvPr id="1602" name="image 1602"/>
          <p:cNvPicPr>
            <a:picLocks noChangeAspect="1"/>
          </p:cNvPicPr>
          <p:nvPr/>
        </p:nvPicPr>
        <p:blipFill>
          <a:blip r:embed="rId2"/>
          <a:stretch>
            <a:fillRect/>
          </a:stretch>
        </p:blipFill>
        <p:spPr>
          <a:xfrm>
            <a:off x="8488316" y="517915"/>
            <a:ext cx="273086" cy="478981"/>
          </a:xfrm>
          <a:prstGeom prst="rect">
            <a:avLst/>
          </a:prstGeom>
        </p:spPr>
      </p:pic>
      <p:pic>
        <p:nvPicPr>
          <p:cNvPr id="1603" name="image 1603"/>
          <p:cNvPicPr>
            <a:picLocks noChangeAspect="1"/>
          </p:cNvPicPr>
          <p:nvPr/>
        </p:nvPicPr>
        <p:blipFill>
          <a:blip r:embed="rId3"/>
          <a:stretch>
            <a:fillRect/>
          </a:stretch>
        </p:blipFill>
        <p:spPr>
          <a:xfrm>
            <a:off x="8401066" y="4901134"/>
            <a:ext cx="797707" cy="797712"/>
          </a:xfrm>
          <a:prstGeom prst="rect">
            <a:avLst/>
          </a:prstGeom>
        </p:spPr>
      </p:pic>
      <p:grpSp>
        <p:nvGrpSpPr>
          <p:cNvPr id="1604" name="组合 1604"/>
          <p:cNvGrpSpPr/>
          <p:nvPr/>
        </p:nvGrpSpPr>
        <p:grpSpPr>
          <a:xfrm>
            <a:off x="-92212" y="-463278"/>
            <a:ext cx="6243795" cy="1058788"/>
            <a:chOff x="-178147" y="711342"/>
            <a:chExt cx="16648854" cy="2823220"/>
          </a:xfrm>
        </p:grpSpPr>
        <p:pic>
          <p:nvPicPr>
            <p:cNvPr id="1605" name="image 1605"/>
            <p:cNvPicPr>
              <a:picLocks noChangeAspect="1"/>
            </p:cNvPicPr>
            <p:nvPr/>
          </p:nvPicPr>
          <p:blipFill>
            <a:blip r:embed="rId4">
              <a:alphaModFix amt="30196"/>
            </a:blip>
            <a:stretch>
              <a:fillRect/>
            </a:stretch>
          </p:blipFill>
          <p:spPr>
            <a:xfrm>
              <a:off x="0" y="955546"/>
              <a:ext cx="1427798" cy="2345607"/>
            </a:xfrm>
            <a:prstGeom prst="rect">
              <a:avLst/>
            </a:prstGeom>
          </p:spPr>
        </p:pic>
        <p:pic>
          <p:nvPicPr>
            <p:cNvPr id="1606" name="image 1606"/>
            <p:cNvPicPr>
              <a:picLocks noChangeAspect="1"/>
            </p:cNvPicPr>
            <p:nvPr/>
          </p:nvPicPr>
          <p:blipFill>
            <a:blip r:embed="rId5"/>
            <a:stretch>
              <a:fillRect/>
            </a:stretch>
          </p:blipFill>
          <p:spPr>
            <a:xfrm>
              <a:off x="-178147" y="711342"/>
              <a:ext cx="1292931" cy="2823220"/>
            </a:xfrm>
            <a:prstGeom prst="rect">
              <a:avLst/>
            </a:prstGeom>
          </p:spPr>
        </p:pic>
        <p:sp>
          <p:nvSpPr>
            <p:cNvPr id="1607" name="Object 1607"/>
            <p:cNvSpPr txBox="1"/>
            <p:nvPr/>
          </p:nvSpPr>
          <p:spPr>
            <a:xfrm>
              <a:off x="893733" y="1551235"/>
              <a:ext cx="15576973" cy="1142999"/>
            </a:xfrm>
            <a:prstGeom prst="rect">
              <a:avLst/>
            </a:prstGeom>
          </p:spPr>
          <p:txBody>
            <a:bodyPr vert="horz" rtlCol="0" anchor="t" anchorCtr="0">
              <a:noAutofit/>
            </a:bodyPr>
            <a:lstStyle/>
            <a:p>
              <a:pPr algn="l">
                <a:lnSpc>
                  <a:spcPct val="100000"/>
                </a:lnSpc>
              </a:pPr>
              <a:r>
                <a:rPr lang="zh-CN" sz="2815" b="1" smtClean="0">
                  <a:solidFill>
                    <a:srgbClr val="464699"/>
                  </a:solidFill>
                  <a:latin typeface="黑体" panose="02010609060101010101" charset="-122"/>
                  <a:ea typeface="黑体" panose="02010609060101010101" charset="-122"/>
                  <a:cs typeface="黑体" panose="02010609060101010101" charset="-122"/>
                  <a:sym typeface="+mn-ea"/>
                </a:rPr>
                <a:t>1.民族区域自治制度的建立</a:t>
              </a:r>
              <a:endParaRPr lang="zh-CN" sz="2815" b="1" smtClean="0">
                <a:solidFill>
                  <a:srgbClr val="464699"/>
                </a:solidFill>
                <a:latin typeface="黑体" panose="02010609060101010101" charset="-122"/>
                <a:ea typeface="黑体" panose="02010609060101010101" charset="-122"/>
                <a:cs typeface="黑体" panose="02010609060101010101" charset="-122"/>
                <a:sym typeface="+mn-ea"/>
              </a:endParaRPr>
            </a:p>
          </p:txBody>
        </p:sp>
      </p:grpSp>
      <p:grpSp>
        <p:nvGrpSpPr>
          <p:cNvPr id="1608" name="组合 1608"/>
          <p:cNvGrpSpPr/>
          <p:nvPr/>
        </p:nvGrpSpPr>
        <p:grpSpPr>
          <a:xfrm>
            <a:off x="333400" y="878526"/>
            <a:ext cx="8427727" cy="4592670"/>
            <a:chOff x="1282701" y="4965699"/>
            <a:chExt cx="22472227" cy="11932958"/>
          </a:xfrm>
        </p:grpSpPr>
        <p:sp>
          <p:nvSpPr>
            <p:cNvPr id="1609" name="Object 1609"/>
            <p:cNvSpPr txBox="1"/>
            <p:nvPr/>
          </p:nvSpPr>
          <p:spPr>
            <a:xfrm>
              <a:off x="3893821" y="6020063"/>
              <a:ext cx="19861107" cy="10878594"/>
            </a:xfrm>
            <a:prstGeom prst="rect">
              <a:avLst/>
            </a:prstGeom>
          </p:spPr>
          <p:txBody>
            <a:bodyPr vert="horz" rtlCol="0" anchor="t" anchorCtr="0">
              <a:noAutofit/>
            </a:bodyPr>
            <a:lstStyle/>
            <a:p>
              <a:pPr algn="l" fontAlgn="auto">
                <a:lnSpc>
                  <a:spcPct val="150000"/>
                </a:lnSpc>
              </a:pPr>
              <a:r>
                <a:rPr lang="zh-CN" sz="2000" b="0" i="0" smtClean="0">
                  <a:solidFill>
                    <a:srgbClr val="666666"/>
                  </a:solidFill>
                  <a:latin typeface="黑体" panose="02010609060101010101" charset="-122"/>
                  <a:ea typeface="黑体" panose="02010609060101010101" charset="-122"/>
                  <a:cs typeface="黑体" panose="02010609060101010101" charset="-122"/>
                </a:rPr>
                <a:t>①历史传统：中国是统一多民族国家，各民族在分布上交错杂居，逐渐形成了多元一体的格局。</a:t>
              </a:r>
              <a:endParaRPr lang="zh-CN" sz="2000" b="0" i="0" smtClean="0">
                <a:solidFill>
                  <a:srgbClr val="666666"/>
                </a:solidFill>
                <a:latin typeface="黑体" panose="02010609060101010101" charset="-122"/>
                <a:ea typeface="黑体" panose="02010609060101010101" charset="-122"/>
                <a:cs typeface="黑体" panose="02010609060101010101" charset="-122"/>
              </a:endParaRPr>
            </a:p>
            <a:p>
              <a:pPr algn="l" fontAlgn="auto">
                <a:lnSpc>
                  <a:spcPct val="150000"/>
                </a:lnSpc>
              </a:pPr>
              <a:r>
                <a:rPr lang="zh-CN" sz="2000" b="0" i="0" smtClean="0">
                  <a:solidFill>
                    <a:srgbClr val="666666"/>
                  </a:solidFill>
                  <a:latin typeface="黑体" panose="02010609060101010101" charset="-122"/>
                  <a:ea typeface="黑体" panose="02010609060101010101" charset="-122"/>
                  <a:cs typeface="黑体" panose="02010609060101010101" charset="-122"/>
                </a:rPr>
                <a:t>②少数民族：在近代中国，许多少数民族长期遭受压迫和歧视，政治、经济社会发展水平相对落后。</a:t>
              </a:r>
              <a:endParaRPr lang="zh-CN" sz="2000" b="0" i="0" smtClean="0">
                <a:solidFill>
                  <a:srgbClr val="666666"/>
                </a:solidFill>
                <a:latin typeface="黑体" panose="02010609060101010101" charset="-122"/>
                <a:ea typeface="黑体" panose="02010609060101010101" charset="-122"/>
                <a:cs typeface="黑体" panose="02010609060101010101" charset="-122"/>
              </a:endParaRPr>
            </a:p>
            <a:p>
              <a:pPr algn="l" fontAlgn="auto">
                <a:lnSpc>
                  <a:spcPct val="150000"/>
                </a:lnSpc>
              </a:pPr>
              <a:r>
                <a:rPr lang="zh-CN" sz="2000" b="0" i="0" smtClean="0">
                  <a:solidFill>
                    <a:srgbClr val="666666"/>
                  </a:solidFill>
                  <a:latin typeface="黑体" panose="02010609060101010101" charset="-122"/>
                  <a:ea typeface="黑体" panose="02010609060101010101" charset="-122"/>
                  <a:cs typeface="黑体" panose="02010609060101010101" charset="-122"/>
                </a:rPr>
                <a:t>③革命经验：抗日战争时期建立了“蒙、回民族的自治区”解放战争时期建立了内蒙古自治区。</a:t>
              </a:r>
              <a:endParaRPr lang="zh-CN" sz="2000" b="0" i="0" smtClean="0">
                <a:solidFill>
                  <a:srgbClr val="666666"/>
                </a:solidFill>
                <a:latin typeface="黑体" panose="02010609060101010101" charset="-122"/>
                <a:ea typeface="黑体" panose="02010609060101010101" charset="-122"/>
                <a:cs typeface="黑体" panose="02010609060101010101" charset="-122"/>
              </a:endParaRPr>
            </a:p>
            <a:p>
              <a:pPr algn="l" fontAlgn="auto">
                <a:lnSpc>
                  <a:spcPct val="150000"/>
                </a:lnSpc>
              </a:pPr>
              <a:r>
                <a:rPr lang="zh-CN" sz="2000" b="0" i="0" smtClean="0">
                  <a:solidFill>
                    <a:srgbClr val="666666"/>
                  </a:solidFill>
                  <a:latin typeface="黑体" panose="02010609060101010101" charset="-122"/>
                  <a:ea typeface="黑体" panose="02010609060101010101" charset="-122"/>
                  <a:cs typeface="黑体" panose="02010609060101010101" charset="-122"/>
                </a:rPr>
                <a:t>④法律依据：1949年颁布的《中国人民政治协商会议共同纲领》和1954年颁布的《中华人民共和国宪法》为民族区域自治制度的建立奠定了法律基础。</a:t>
              </a:r>
              <a:endParaRPr lang="zh-CN" sz="2000" b="0" i="0" smtClean="0">
                <a:solidFill>
                  <a:srgbClr val="666666"/>
                </a:solidFill>
                <a:latin typeface="黑体" panose="02010609060101010101" charset="-122"/>
                <a:ea typeface="黑体" panose="02010609060101010101" charset="-122"/>
                <a:cs typeface="黑体" panose="02010609060101010101" charset="-122"/>
              </a:endParaRPr>
            </a:p>
          </p:txBody>
        </p:sp>
        <p:sp>
          <p:nvSpPr>
            <p:cNvPr id="16010" name="Object 16010"/>
            <p:cNvSpPr txBox="1"/>
            <p:nvPr/>
          </p:nvSpPr>
          <p:spPr>
            <a:xfrm>
              <a:off x="4029288" y="5043563"/>
              <a:ext cx="7960360" cy="976690"/>
            </a:xfrm>
            <a:prstGeom prst="rect">
              <a:avLst/>
            </a:prstGeom>
          </p:spPr>
          <p:txBody>
            <a:bodyPr vert="horz" rtlCol="0" anchor="t" anchorCtr="0">
              <a:noAutofit/>
            </a:bodyPr>
            <a:lstStyle/>
            <a:p>
              <a:pPr algn="l">
                <a:lnSpc>
                  <a:spcPct val="100000"/>
                </a:lnSpc>
              </a:pPr>
              <a:r>
                <a:rPr lang="zh-CN" sz="2000" b="1" i="0" smtClean="0">
                  <a:solidFill>
                    <a:srgbClr val="464699"/>
                  </a:solidFill>
                  <a:latin typeface="黑体" panose="02010609060101010101" charset="-122"/>
                  <a:ea typeface="黑体" panose="02010609060101010101" charset="-122"/>
                  <a:cs typeface="黑体" panose="02010609060101010101" charset="-122"/>
                </a:rPr>
                <a:t>背景</a:t>
              </a:r>
              <a:endParaRPr lang="zh-CN" sz="2000" b="1" i="0" smtClean="0">
                <a:solidFill>
                  <a:srgbClr val="464699"/>
                </a:solidFill>
                <a:latin typeface="黑体" panose="02010609060101010101" charset="-122"/>
                <a:ea typeface="黑体" panose="02010609060101010101" charset="-122"/>
                <a:cs typeface="黑体" panose="02010609060101010101" charset="-122"/>
              </a:endParaRPr>
            </a:p>
          </p:txBody>
        </p:sp>
        <p:grpSp>
          <p:nvGrpSpPr>
            <p:cNvPr id="16011" name="组合 16011"/>
            <p:cNvGrpSpPr/>
            <p:nvPr/>
          </p:nvGrpSpPr>
          <p:grpSpPr>
            <a:xfrm>
              <a:off x="1282701" y="4965699"/>
              <a:ext cx="2273297" cy="2273300"/>
              <a:chOff x="1282701" y="4965699"/>
              <a:chExt cx="2273297" cy="2273300"/>
            </a:xfrm>
          </p:grpSpPr>
          <p:pic>
            <p:nvPicPr>
              <p:cNvPr id="16012" name="image 16012"/>
              <p:cNvPicPr>
                <a:picLocks noChangeAspect="1"/>
              </p:cNvPicPr>
              <p:nvPr/>
            </p:nvPicPr>
            <p:blipFill>
              <a:blip r:embed="rId6"/>
              <a:stretch>
                <a:fillRect/>
              </a:stretch>
            </p:blipFill>
            <p:spPr>
              <a:xfrm>
                <a:off x="1282701" y="4965699"/>
                <a:ext cx="2273297" cy="2273300"/>
              </a:xfrm>
              <a:prstGeom prst="rect">
                <a:avLst/>
              </a:prstGeom>
            </p:spPr>
          </p:pic>
          <p:sp>
            <p:nvSpPr>
              <p:cNvPr id="16013" name="Object 16013"/>
              <p:cNvSpPr txBox="1"/>
              <p:nvPr/>
            </p:nvSpPr>
            <p:spPr>
              <a:xfrm>
                <a:off x="1451004" y="5416550"/>
                <a:ext cx="1936692" cy="1219200"/>
              </a:xfrm>
              <a:prstGeom prst="rect">
                <a:avLst/>
              </a:prstGeom>
            </p:spPr>
            <p:txBody>
              <a:bodyPr vert="horz" rtlCol="0" anchor="t" anchorCtr="0">
                <a:noAutofit/>
              </a:bodyPr>
              <a:lstStyle/>
              <a:p>
                <a:pPr algn="ctr">
                  <a:lnSpc>
                    <a:spcPct val="100000"/>
                  </a:lnSpc>
                </a:pPr>
                <a:r>
                  <a:rPr lang="zh-CN" sz="3005" b="0" i="0" smtClean="0">
                    <a:solidFill>
                      <a:srgbClr val="464699"/>
                    </a:solidFill>
                    <a:latin typeface="Roboto-Medium" panose="02000000000000000000"/>
                    <a:ea typeface="Roboto-Medium" panose="02000000000000000000"/>
                  </a:rPr>
                  <a:t>01</a:t>
                </a:r>
                <a:endParaRPr lang="zh-CN" sz="3005" b="0" i="0" smtClean="0">
                  <a:solidFill>
                    <a:srgbClr val="464699"/>
                  </a:solidFill>
                  <a:latin typeface="Roboto-Medium" panose="02000000000000000000"/>
                  <a:ea typeface="Roboto-Medium" panose="02000000000000000000"/>
                </a:endParaRPr>
              </a:p>
            </p:txBody>
          </p:sp>
        </p:grpSp>
      </p:gr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604"/>
                                        </p:tgtEl>
                                        <p:attrNameLst>
                                          <p:attrName>style.visibility</p:attrName>
                                        </p:attrNameLst>
                                      </p:cBhvr>
                                      <p:to>
                                        <p:strVal val="visible"/>
                                      </p:to>
                                    </p:set>
                                    <p:anim calcmode="lin" valueType="num">
                                      <p:cBhvr additive="base">
                                        <p:cTn id="7" dur="500"/>
                                        <p:tgtEl>
                                          <p:spTgt spid="1604"/>
                                        </p:tgtEl>
                                        <p:attrNameLst>
                                          <p:attrName>ppt_y</p:attrName>
                                        </p:attrNameLst>
                                      </p:cBhvr>
                                      <p:tavLst>
                                        <p:tav tm="0">
                                          <p:val>
                                            <p:strVal val="#ppt_y+#ppt_h*1.125000"/>
                                          </p:val>
                                        </p:tav>
                                        <p:tav tm="100000">
                                          <p:val>
                                            <p:strVal val="#ppt_y"/>
                                          </p:val>
                                        </p:tav>
                                      </p:tavLst>
                                    </p:anim>
                                    <p:animEffect transition="in" filter="wipe(up)">
                                      <p:cBhvr>
                                        <p:cTn id="8" dur="500"/>
                                        <p:tgtEl>
                                          <p:spTgt spid="160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608"/>
                                        </p:tgtEl>
                                        <p:attrNameLst>
                                          <p:attrName>style.visibility</p:attrName>
                                        </p:attrNameLst>
                                      </p:cBhvr>
                                      <p:to>
                                        <p:strVal val="visible"/>
                                      </p:to>
                                    </p:set>
                                    <p:anim calcmode="lin" valueType="num">
                                      <p:cBhvr additive="base">
                                        <p:cTn id="13" dur="500"/>
                                        <p:tgtEl>
                                          <p:spTgt spid="1608"/>
                                        </p:tgtEl>
                                        <p:attrNameLst>
                                          <p:attrName>ppt_y</p:attrName>
                                        </p:attrNameLst>
                                      </p:cBhvr>
                                      <p:tavLst>
                                        <p:tav tm="0">
                                          <p:val>
                                            <p:strVal val="#ppt_y+#ppt_h*1.125000"/>
                                          </p:val>
                                        </p:tav>
                                        <p:tav tm="100000">
                                          <p:val>
                                            <p:strVal val="#ppt_y"/>
                                          </p:val>
                                        </p:tav>
                                      </p:tavLst>
                                    </p:anim>
                                    <p:animEffect transition="in" filter="wipe(up)">
                                      <p:cBhvr>
                                        <p:cTn id="14" dur="500"/>
                                        <p:tgtEl>
                                          <p:spTgt spid="1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1" name="image 1601"/>
          <p:cNvPicPr>
            <a:picLocks noChangeAspect="1"/>
          </p:cNvPicPr>
          <p:nvPr/>
        </p:nvPicPr>
        <p:blipFill>
          <a:blip r:embed="rId1"/>
          <a:stretch>
            <a:fillRect/>
          </a:stretch>
        </p:blipFill>
        <p:spPr>
          <a:xfrm>
            <a:off x="0" y="-463331"/>
            <a:ext cx="9144696" cy="6161874"/>
          </a:xfrm>
          <a:prstGeom prst="rect">
            <a:avLst/>
          </a:prstGeom>
        </p:spPr>
      </p:pic>
      <p:pic>
        <p:nvPicPr>
          <p:cNvPr id="1602" name="image 1602"/>
          <p:cNvPicPr>
            <a:picLocks noChangeAspect="1"/>
          </p:cNvPicPr>
          <p:nvPr/>
        </p:nvPicPr>
        <p:blipFill>
          <a:blip r:embed="rId2"/>
          <a:stretch>
            <a:fillRect/>
          </a:stretch>
        </p:blipFill>
        <p:spPr>
          <a:xfrm>
            <a:off x="8488316" y="517915"/>
            <a:ext cx="273086" cy="478981"/>
          </a:xfrm>
          <a:prstGeom prst="rect">
            <a:avLst/>
          </a:prstGeom>
        </p:spPr>
      </p:pic>
      <p:pic>
        <p:nvPicPr>
          <p:cNvPr id="1603" name="image 1603"/>
          <p:cNvPicPr>
            <a:picLocks noChangeAspect="1"/>
          </p:cNvPicPr>
          <p:nvPr/>
        </p:nvPicPr>
        <p:blipFill>
          <a:blip r:embed="rId3"/>
          <a:stretch>
            <a:fillRect/>
          </a:stretch>
        </p:blipFill>
        <p:spPr>
          <a:xfrm>
            <a:off x="8401066" y="4901134"/>
            <a:ext cx="797707" cy="797712"/>
          </a:xfrm>
          <a:prstGeom prst="rect">
            <a:avLst/>
          </a:prstGeom>
        </p:spPr>
      </p:pic>
      <p:grpSp>
        <p:nvGrpSpPr>
          <p:cNvPr id="1604" name="组合 1604"/>
          <p:cNvGrpSpPr/>
          <p:nvPr/>
        </p:nvGrpSpPr>
        <p:grpSpPr>
          <a:xfrm>
            <a:off x="-92212" y="-463278"/>
            <a:ext cx="6243795" cy="1058788"/>
            <a:chOff x="-178147" y="711342"/>
            <a:chExt cx="16648854" cy="2823220"/>
          </a:xfrm>
        </p:grpSpPr>
        <p:pic>
          <p:nvPicPr>
            <p:cNvPr id="1605" name="image 1605"/>
            <p:cNvPicPr>
              <a:picLocks noChangeAspect="1"/>
            </p:cNvPicPr>
            <p:nvPr/>
          </p:nvPicPr>
          <p:blipFill>
            <a:blip r:embed="rId4">
              <a:alphaModFix amt="30196"/>
            </a:blip>
            <a:stretch>
              <a:fillRect/>
            </a:stretch>
          </p:blipFill>
          <p:spPr>
            <a:xfrm>
              <a:off x="0" y="955546"/>
              <a:ext cx="1427798" cy="2345607"/>
            </a:xfrm>
            <a:prstGeom prst="rect">
              <a:avLst/>
            </a:prstGeom>
          </p:spPr>
        </p:pic>
        <p:pic>
          <p:nvPicPr>
            <p:cNvPr id="1606" name="image 1606"/>
            <p:cNvPicPr>
              <a:picLocks noChangeAspect="1"/>
            </p:cNvPicPr>
            <p:nvPr/>
          </p:nvPicPr>
          <p:blipFill>
            <a:blip r:embed="rId5"/>
            <a:stretch>
              <a:fillRect/>
            </a:stretch>
          </p:blipFill>
          <p:spPr>
            <a:xfrm>
              <a:off x="-178147" y="711342"/>
              <a:ext cx="1292931" cy="2823220"/>
            </a:xfrm>
            <a:prstGeom prst="rect">
              <a:avLst/>
            </a:prstGeom>
          </p:spPr>
        </p:pic>
        <p:sp>
          <p:nvSpPr>
            <p:cNvPr id="1607" name="Object 1607"/>
            <p:cNvSpPr txBox="1"/>
            <p:nvPr/>
          </p:nvSpPr>
          <p:spPr>
            <a:xfrm>
              <a:off x="893733" y="1551235"/>
              <a:ext cx="15576973" cy="1142999"/>
            </a:xfrm>
            <a:prstGeom prst="rect">
              <a:avLst/>
            </a:prstGeom>
          </p:spPr>
          <p:txBody>
            <a:bodyPr vert="horz" rtlCol="0" anchor="t" anchorCtr="0">
              <a:noAutofit/>
            </a:bodyPr>
            <a:lstStyle/>
            <a:p>
              <a:pPr algn="l">
                <a:lnSpc>
                  <a:spcPct val="100000"/>
                </a:lnSpc>
              </a:pPr>
              <a:r>
                <a:rPr lang="zh-CN" sz="2815" b="1" smtClean="0">
                  <a:solidFill>
                    <a:srgbClr val="464699"/>
                  </a:solidFill>
                  <a:latin typeface="黑体" panose="02010609060101010101" charset="-122"/>
                  <a:ea typeface="黑体" panose="02010609060101010101" charset="-122"/>
                  <a:cs typeface="黑体" panose="02010609060101010101" charset="-122"/>
                  <a:sym typeface="+mn-ea"/>
                </a:rPr>
                <a:t>1.民族区域自治制度的建立</a:t>
              </a:r>
              <a:endParaRPr lang="zh-CN" sz="2815" b="1" smtClean="0">
                <a:solidFill>
                  <a:srgbClr val="464699"/>
                </a:solidFill>
                <a:latin typeface="黑体" panose="02010609060101010101" charset="-122"/>
                <a:ea typeface="黑体" panose="02010609060101010101" charset="-122"/>
                <a:cs typeface="黑体" panose="02010609060101010101" charset="-122"/>
                <a:sym typeface="+mn-ea"/>
              </a:endParaRPr>
            </a:p>
          </p:txBody>
        </p:sp>
      </p:grpSp>
      <p:grpSp>
        <p:nvGrpSpPr>
          <p:cNvPr id="1608" name="组合 1608"/>
          <p:cNvGrpSpPr/>
          <p:nvPr/>
        </p:nvGrpSpPr>
        <p:grpSpPr>
          <a:xfrm>
            <a:off x="333400" y="878526"/>
            <a:ext cx="4015411" cy="4352621"/>
            <a:chOff x="1282701" y="4965699"/>
            <a:chExt cx="10706947" cy="11309250"/>
          </a:xfrm>
        </p:grpSpPr>
        <p:sp>
          <p:nvSpPr>
            <p:cNvPr id="1609" name="Object 1609"/>
            <p:cNvSpPr txBox="1"/>
            <p:nvPr/>
          </p:nvSpPr>
          <p:spPr>
            <a:xfrm>
              <a:off x="3893821" y="6020063"/>
              <a:ext cx="7203440" cy="10254886"/>
            </a:xfrm>
            <a:prstGeom prst="rect">
              <a:avLst/>
            </a:prstGeom>
          </p:spPr>
          <p:txBody>
            <a:bodyPr vert="horz" rtlCol="0" anchor="t" anchorCtr="0">
              <a:noAutofit/>
            </a:bodyPr>
            <a:lstStyle/>
            <a:p>
              <a:pPr algn="l">
                <a:lnSpc>
                  <a:spcPct val="125000"/>
                </a:lnSpc>
              </a:pPr>
              <a:r>
                <a:rPr lang="zh-CN" b="0" i="0" smtClean="0">
                  <a:solidFill>
                    <a:srgbClr val="666666"/>
                  </a:solidFill>
                  <a:latin typeface="黑体" panose="02010609060101010101" charset="-122"/>
                  <a:ea typeface="黑体" panose="02010609060101010101" charset="-122"/>
                  <a:cs typeface="黑体" panose="02010609060101010101" charset="-122"/>
                </a:rPr>
                <a:t>新疆维吾尔自治区、广西壮族自治区、宁夏回族自治区和西藏自治区先后成立，此外还成立一批自治州、自治县（旗）。</a:t>
              </a:r>
              <a:endParaRPr lang="zh-CN" b="0" i="0" smtClean="0">
                <a:solidFill>
                  <a:srgbClr val="666666"/>
                </a:solidFill>
                <a:latin typeface="黑体" panose="02010609060101010101" charset="-122"/>
                <a:ea typeface="黑体" panose="02010609060101010101" charset="-122"/>
                <a:cs typeface="黑体" panose="02010609060101010101" charset="-122"/>
              </a:endParaRPr>
            </a:p>
          </p:txBody>
        </p:sp>
        <p:sp>
          <p:nvSpPr>
            <p:cNvPr id="16010" name="Object 16010"/>
            <p:cNvSpPr txBox="1"/>
            <p:nvPr/>
          </p:nvSpPr>
          <p:spPr>
            <a:xfrm>
              <a:off x="4029288" y="5043563"/>
              <a:ext cx="7960360" cy="976690"/>
            </a:xfrm>
            <a:prstGeom prst="rect">
              <a:avLst/>
            </a:prstGeom>
          </p:spPr>
          <p:txBody>
            <a:bodyPr vert="horz" rtlCol="0" anchor="t" anchorCtr="0">
              <a:noAutofit/>
            </a:bodyPr>
            <a:lstStyle/>
            <a:p>
              <a:pPr algn="l">
                <a:lnSpc>
                  <a:spcPct val="100000"/>
                </a:lnSpc>
              </a:pPr>
              <a:r>
                <a:rPr lang="zh-CN" sz="2000" b="1" i="0" smtClean="0">
                  <a:solidFill>
                    <a:srgbClr val="464699"/>
                  </a:solidFill>
                  <a:latin typeface="黑体" panose="02010609060101010101" charset="-122"/>
                  <a:ea typeface="黑体" panose="02010609060101010101" charset="-122"/>
                  <a:cs typeface="黑体" panose="02010609060101010101" charset="-122"/>
                </a:rPr>
                <a:t>建立</a:t>
              </a:r>
              <a:endParaRPr lang="zh-CN" sz="2000" b="1" i="0" smtClean="0">
                <a:solidFill>
                  <a:srgbClr val="464699"/>
                </a:solidFill>
                <a:latin typeface="黑体" panose="02010609060101010101" charset="-122"/>
                <a:ea typeface="黑体" panose="02010609060101010101" charset="-122"/>
                <a:cs typeface="黑体" panose="02010609060101010101" charset="-122"/>
              </a:endParaRPr>
            </a:p>
          </p:txBody>
        </p:sp>
        <p:grpSp>
          <p:nvGrpSpPr>
            <p:cNvPr id="16011" name="组合 16011"/>
            <p:cNvGrpSpPr/>
            <p:nvPr/>
          </p:nvGrpSpPr>
          <p:grpSpPr>
            <a:xfrm>
              <a:off x="1282701" y="4965699"/>
              <a:ext cx="2273297" cy="2273300"/>
              <a:chOff x="1282701" y="4965699"/>
              <a:chExt cx="2273297" cy="2273300"/>
            </a:xfrm>
          </p:grpSpPr>
          <p:pic>
            <p:nvPicPr>
              <p:cNvPr id="16012" name="image 16012"/>
              <p:cNvPicPr>
                <a:picLocks noChangeAspect="1"/>
              </p:cNvPicPr>
              <p:nvPr/>
            </p:nvPicPr>
            <p:blipFill>
              <a:blip r:embed="rId6"/>
              <a:stretch>
                <a:fillRect/>
              </a:stretch>
            </p:blipFill>
            <p:spPr>
              <a:xfrm>
                <a:off x="1282701" y="4965699"/>
                <a:ext cx="2273297" cy="2273300"/>
              </a:xfrm>
              <a:prstGeom prst="rect">
                <a:avLst/>
              </a:prstGeom>
            </p:spPr>
          </p:pic>
          <p:sp>
            <p:nvSpPr>
              <p:cNvPr id="16013" name="Object 16013"/>
              <p:cNvSpPr txBox="1"/>
              <p:nvPr/>
            </p:nvSpPr>
            <p:spPr>
              <a:xfrm>
                <a:off x="1451004" y="5416550"/>
                <a:ext cx="1936692" cy="1219200"/>
              </a:xfrm>
              <a:prstGeom prst="rect">
                <a:avLst/>
              </a:prstGeom>
            </p:spPr>
            <p:txBody>
              <a:bodyPr vert="horz" rtlCol="0" anchor="t" anchorCtr="0">
                <a:noAutofit/>
              </a:bodyPr>
              <a:lstStyle/>
              <a:p>
                <a:pPr algn="ctr">
                  <a:lnSpc>
                    <a:spcPct val="100000"/>
                  </a:lnSpc>
                </a:pPr>
                <a:r>
                  <a:rPr lang="zh-CN" sz="3005" b="0" i="0" smtClean="0">
                    <a:solidFill>
                      <a:srgbClr val="464699"/>
                    </a:solidFill>
                    <a:latin typeface="Roboto-Medium" panose="02000000000000000000"/>
                    <a:ea typeface="Roboto-Medium" panose="02000000000000000000"/>
                  </a:rPr>
                  <a:t>02</a:t>
                </a:r>
                <a:endParaRPr lang="zh-CN" sz="3005" b="0" i="0" smtClean="0">
                  <a:solidFill>
                    <a:srgbClr val="464699"/>
                  </a:solidFill>
                  <a:latin typeface="Roboto-Medium" panose="02000000000000000000"/>
                  <a:ea typeface="Roboto-Medium" panose="02000000000000000000"/>
                </a:endParaRPr>
              </a:p>
            </p:txBody>
          </p:sp>
        </p:grpSp>
      </p:grpSp>
      <p:pic>
        <p:nvPicPr>
          <p:cNvPr id="108" name="图片 107"/>
          <p:cNvPicPr/>
          <p:nvPr/>
        </p:nvPicPr>
        <p:blipFill>
          <a:blip r:embed="rId7"/>
          <a:stretch>
            <a:fillRect/>
          </a:stretch>
        </p:blipFill>
        <p:spPr>
          <a:xfrm>
            <a:off x="4141150" y="1226532"/>
            <a:ext cx="4733650" cy="38725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604"/>
                                        </p:tgtEl>
                                        <p:attrNameLst>
                                          <p:attrName>style.visibility</p:attrName>
                                        </p:attrNameLst>
                                      </p:cBhvr>
                                      <p:to>
                                        <p:strVal val="visible"/>
                                      </p:to>
                                    </p:set>
                                    <p:anim calcmode="lin" valueType="num">
                                      <p:cBhvr additive="base">
                                        <p:cTn id="7" dur="500"/>
                                        <p:tgtEl>
                                          <p:spTgt spid="1604"/>
                                        </p:tgtEl>
                                        <p:attrNameLst>
                                          <p:attrName>ppt_y</p:attrName>
                                        </p:attrNameLst>
                                      </p:cBhvr>
                                      <p:tavLst>
                                        <p:tav tm="0">
                                          <p:val>
                                            <p:strVal val="#ppt_y+#ppt_h*1.125000"/>
                                          </p:val>
                                        </p:tav>
                                        <p:tav tm="100000">
                                          <p:val>
                                            <p:strVal val="#ppt_y"/>
                                          </p:val>
                                        </p:tav>
                                      </p:tavLst>
                                    </p:anim>
                                    <p:animEffect transition="in" filter="wipe(up)">
                                      <p:cBhvr>
                                        <p:cTn id="8" dur="500"/>
                                        <p:tgtEl>
                                          <p:spTgt spid="160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608"/>
                                        </p:tgtEl>
                                        <p:attrNameLst>
                                          <p:attrName>style.visibility</p:attrName>
                                        </p:attrNameLst>
                                      </p:cBhvr>
                                      <p:to>
                                        <p:strVal val="visible"/>
                                      </p:to>
                                    </p:set>
                                    <p:anim calcmode="lin" valueType="num">
                                      <p:cBhvr additive="base">
                                        <p:cTn id="13" dur="500"/>
                                        <p:tgtEl>
                                          <p:spTgt spid="1608"/>
                                        </p:tgtEl>
                                        <p:attrNameLst>
                                          <p:attrName>ppt_y</p:attrName>
                                        </p:attrNameLst>
                                      </p:cBhvr>
                                      <p:tavLst>
                                        <p:tav tm="0">
                                          <p:val>
                                            <p:strVal val="#ppt_y+#ppt_h*1.125000"/>
                                          </p:val>
                                        </p:tav>
                                        <p:tav tm="100000">
                                          <p:val>
                                            <p:strVal val="#ppt_y"/>
                                          </p:val>
                                        </p:tav>
                                      </p:tavLst>
                                    </p:anim>
                                    <p:animEffect transition="in" filter="wipe(up)">
                                      <p:cBhvr>
                                        <p:cTn id="14" dur="500"/>
                                        <p:tgtEl>
                                          <p:spTgt spid="160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08"/>
                                        </p:tgtEl>
                                        <p:attrNameLst>
                                          <p:attrName>style.visibility</p:attrName>
                                        </p:attrNameLst>
                                      </p:cBhvr>
                                      <p:to>
                                        <p:strVal val="visible"/>
                                      </p:to>
                                    </p:set>
                                    <p:anim calcmode="lin" valueType="num">
                                      <p:cBhvr additive="base">
                                        <p:cTn id="19" dur="500"/>
                                        <p:tgtEl>
                                          <p:spTgt spid="108"/>
                                        </p:tgtEl>
                                        <p:attrNameLst>
                                          <p:attrName>ppt_y</p:attrName>
                                        </p:attrNameLst>
                                      </p:cBhvr>
                                      <p:tavLst>
                                        <p:tav tm="0">
                                          <p:val>
                                            <p:strVal val="#ppt_y+#ppt_h*1.125000"/>
                                          </p:val>
                                        </p:tav>
                                        <p:tav tm="100000">
                                          <p:val>
                                            <p:strVal val="#ppt_y"/>
                                          </p:val>
                                        </p:tav>
                                      </p:tavLst>
                                    </p:anim>
                                    <p:animEffect transition="in" filter="wipe(up)">
                                      <p:cBhvr>
                                        <p:cTn id="20"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 name="image 401"/>
          <p:cNvPicPr>
            <a:picLocks noChangeAspect="1"/>
          </p:cNvPicPr>
          <p:nvPr/>
        </p:nvPicPr>
        <p:blipFill>
          <a:blip r:embed="rId1"/>
          <a:stretch>
            <a:fillRect/>
          </a:stretch>
        </p:blipFill>
        <p:spPr>
          <a:xfrm>
            <a:off x="0" y="-470952"/>
            <a:ext cx="9144696" cy="6160604"/>
          </a:xfrm>
          <a:prstGeom prst="rect">
            <a:avLst/>
          </a:prstGeom>
        </p:spPr>
      </p:pic>
      <p:pic>
        <p:nvPicPr>
          <p:cNvPr id="402" name="image 402"/>
          <p:cNvPicPr>
            <a:picLocks noChangeAspect="1"/>
          </p:cNvPicPr>
          <p:nvPr/>
        </p:nvPicPr>
        <p:blipFill>
          <a:blip r:embed="rId2"/>
          <a:stretch>
            <a:fillRect/>
          </a:stretch>
        </p:blipFill>
        <p:spPr>
          <a:xfrm>
            <a:off x="8488318" y="517915"/>
            <a:ext cx="273081" cy="478979"/>
          </a:xfrm>
          <a:prstGeom prst="rect">
            <a:avLst/>
          </a:prstGeom>
        </p:spPr>
      </p:pic>
      <p:pic>
        <p:nvPicPr>
          <p:cNvPr id="403" name="image 403"/>
          <p:cNvPicPr>
            <a:picLocks noChangeAspect="1"/>
          </p:cNvPicPr>
          <p:nvPr/>
        </p:nvPicPr>
        <p:blipFill>
          <a:blip r:embed="rId3"/>
          <a:stretch>
            <a:fillRect/>
          </a:stretch>
        </p:blipFill>
        <p:spPr>
          <a:xfrm>
            <a:off x="8347083" y="4892243"/>
            <a:ext cx="797713" cy="797713"/>
          </a:xfrm>
          <a:prstGeom prst="rect">
            <a:avLst/>
          </a:prstGeom>
        </p:spPr>
      </p:pic>
      <p:grpSp>
        <p:nvGrpSpPr>
          <p:cNvPr id="404" name="组合 404"/>
          <p:cNvGrpSpPr/>
          <p:nvPr/>
        </p:nvGrpSpPr>
        <p:grpSpPr>
          <a:xfrm>
            <a:off x="-66810" y="-470898"/>
            <a:ext cx="7705042" cy="1058787"/>
            <a:chOff x="-178147" y="711343"/>
            <a:chExt cx="20545213" cy="2823217"/>
          </a:xfrm>
        </p:grpSpPr>
        <p:pic>
          <p:nvPicPr>
            <p:cNvPr id="405" name="image 405"/>
            <p:cNvPicPr>
              <a:picLocks noChangeAspect="1"/>
            </p:cNvPicPr>
            <p:nvPr/>
          </p:nvPicPr>
          <p:blipFill>
            <a:blip r:embed="rId4">
              <a:alphaModFix amt="30196"/>
            </a:blip>
            <a:stretch>
              <a:fillRect/>
            </a:stretch>
          </p:blipFill>
          <p:spPr>
            <a:xfrm>
              <a:off x="0" y="955548"/>
              <a:ext cx="1427791" cy="2345604"/>
            </a:xfrm>
            <a:prstGeom prst="rect">
              <a:avLst/>
            </a:prstGeom>
          </p:spPr>
        </p:pic>
        <p:pic>
          <p:nvPicPr>
            <p:cNvPr id="406" name="image 406"/>
            <p:cNvPicPr>
              <a:picLocks noChangeAspect="1"/>
            </p:cNvPicPr>
            <p:nvPr/>
          </p:nvPicPr>
          <p:blipFill>
            <a:blip r:embed="rId5"/>
            <a:stretch>
              <a:fillRect/>
            </a:stretch>
          </p:blipFill>
          <p:spPr>
            <a:xfrm>
              <a:off x="-178147" y="711343"/>
              <a:ext cx="1292931" cy="2823217"/>
            </a:xfrm>
            <a:prstGeom prst="rect">
              <a:avLst/>
            </a:prstGeom>
          </p:spPr>
        </p:pic>
        <p:sp>
          <p:nvSpPr>
            <p:cNvPr id="407" name="Object 407"/>
            <p:cNvSpPr txBox="1"/>
            <p:nvPr/>
          </p:nvSpPr>
          <p:spPr>
            <a:xfrm>
              <a:off x="803986" y="1498743"/>
              <a:ext cx="19563080" cy="1143000"/>
            </a:xfrm>
            <a:prstGeom prst="rect">
              <a:avLst/>
            </a:prstGeom>
          </p:spPr>
          <p:txBody>
            <a:bodyPr vert="horz" rtlCol="0" anchor="t" anchorCtr="0">
              <a:noAutofit/>
            </a:bodyPr>
            <a:lstStyle/>
            <a:p>
              <a:pPr algn="l">
                <a:lnSpc>
                  <a:spcPct val="100000"/>
                </a:lnSpc>
              </a:pPr>
              <a:r>
                <a:rPr lang="zh-CN" sz="2815" b="1" i="0" smtClean="0">
                  <a:solidFill>
                    <a:srgbClr val="464699"/>
                  </a:solidFill>
                  <a:latin typeface="微软雅黑" panose="020B0503020204020204" charset="-122"/>
                  <a:ea typeface="微软雅黑" panose="020B0503020204020204" charset="-122"/>
                  <a:cs typeface="微软雅黑" panose="020B0503020204020204" charset="-122"/>
                </a:rPr>
                <a:t>2.民族区域自治制度的发展</a:t>
              </a:r>
              <a:endParaRPr lang="zh-CN" sz="2815" b="1" i="0" smtClean="0">
                <a:solidFill>
                  <a:srgbClr val="464699"/>
                </a:solidFill>
                <a:latin typeface="微软雅黑" panose="020B0503020204020204" charset="-122"/>
                <a:ea typeface="微软雅黑" panose="020B0503020204020204" charset="-122"/>
                <a:cs typeface="微软雅黑" panose="020B0503020204020204" charset="-122"/>
              </a:endParaRPr>
            </a:p>
          </p:txBody>
        </p:sp>
      </p:grpSp>
      <p:sp>
        <p:nvSpPr>
          <p:cNvPr id="2" name="文本框 1"/>
          <p:cNvSpPr txBox="1"/>
          <p:nvPr/>
        </p:nvSpPr>
        <p:spPr>
          <a:xfrm>
            <a:off x="301648" y="1141436"/>
            <a:ext cx="8492502" cy="3415030"/>
          </a:xfrm>
          <a:prstGeom prst="rect">
            <a:avLst/>
          </a:prstGeom>
          <a:noFill/>
        </p:spPr>
        <p:txBody>
          <a:bodyPr wrap="square" rtlCol="0">
            <a:spAutoFit/>
          </a:bodyPr>
          <a:lstStyle/>
          <a:p>
            <a:pPr fontAlgn="auto">
              <a:lnSpc>
                <a:spcPct val="150000"/>
              </a:lnSpc>
            </a:pPr>
            <a:r>
              <a:rPr lang="zh-CN" altLang="en-US" sz="2400" b="1">
                <a:solidFill>
                  <a:srgbClr val="FF0000"/>
                </a:solidFill>
                <a:latin typeface="黑体" panose="02010609060101010101" charset="-122"/>
                <a:ea typeface="黑体" panose="02010609060101010101" charset="-122"/>
                <a:cs typeface="黑体" panose="02010609060101010101" charset="-122"/>
              </a:rPr>
              <a:t>（1）法制轨道：1984年，《中华人民共和国民族区域自治法》正式颁布实施，标志着民族区域自治制度从此纳入法制轨道。</a:t>
            </a:r>
            <a:endParaRPr lang="zh-CN" altLang="en-US" sz="2400" b="1">
              <a:solidFill>
                <a:srgbClr val="FF0000"/>
              </a:solidFill>
              <a:latin typeface="黑体" panose="02010609060101010101" charset="-122"/>
              <a:ea typeface="黑体" panose="02010609060101010101" charset="-122"/>
              <a:cs typeface="黑体" panose="02010609060101010101" charset="-122"/>
            </a:endParaRPr>
          </a:p>
          <a:p>
            <a:pPr fontAlgn="auto">
              <a:lnSpc>
                <a:spcPct val="150000"/>
              </a:lnSpc>
            </a:pPr>
            <a:r>
              <a:rPr lang="zh-CN" altLang="en-US" sz="2400" b="1">
                <a:solidFill>
                  <a:srgbClr val="FF0000"/>
                </a:solidFill>
                <a:latin typeface="黑体" panose="02010609060101010101" charset="-122"/>
                <a:ea typeface="黑体" panose="02010609060101010101" charset="-122"/>
                <a:cs typeface="黑体" panose="02010609060101010101" charset="-122"/>
              </a:rPr>
              <a:t>（2）“三个离不开”：1990年，中共中央提出“三个离不开”，深刻阐述了中国各民族休戚相关、命运与共的血肉关系。</a:t>
            </a:r>
            <a:endParaRPr lang="zh-CN" altLang="en-US" sz="2400" b="1">
              <a:solidFill>
                <a:srgbClr val="FF0000"/>
              </a:solidFill>
              <a:latin typeface="黑体" panose="02010609060101010101" charset="-122"/>
              <a:ea typeface="黑体" panose="02010609060101010101" charset="-122"/>
              <a:cs typeface="黑体" panose="02010609060101010101" charset="-122"/>
            </a:endParaRPr>
          </a:p>
          <a:p>
            <a:pPr fontAlgn="auto">
              <a:lnSpc>
                <a:spcPct val="150000"/>
              </a:lnSpc>
            </a:pPr>
            <a:r>
              <a:rPr lang="zh-CN" altLang="en-US" sz="2400" b="1">
                <a:solidFill>
                  <a:srgbClr val="FF0000"/>
                </a:solidFill>
                <a:latin typeface="黑体" panose="02010609060101010101" charset="-122"/>
                <a:ea typeface="黑体" panose="02010609060101010101" charset="-122"/>
                <a:cs typeface="黑体" panose="02010609060101010101" charset="-122"/>
              </a:rPr>
              <a:t>（3）基本制度：197年，中共十五大明确把民族区域自治制度确立为建设有中国特色社主义政治的基本政治制度之一。</a:t>
            </a:r>
            <a:endParaRPr lang="zh-CN" altLang="en-US" sz="2400" b="1">
              <a:solidFill>
                <a:srgbClr val="FF0000"/>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04"/>
                                        </p:tgtEl>
                                        <p:attrNameLst>
                                          <p:attrName>style.visibility</p:attrName>
                                        </p:attrNameLst>
                                      </p:cBhvr>
                                      <p:to>
                                        <p:strVal val="visible"/>
                                      </p:to>
                                    </p:set>
                                    <p:anim calcmode="lin" valueType="num">
                                      <p:cBhvr additive="base">
                                        <p:cTn id="7" dur="500"/>
                                        <p:tgtEl>
                                          <p:spTgt spid="404"/>
                                        </p:tgtEl>
                                        <p:attrNameLst>
                                          <p:attrName>ppt_y</p:attrName>
                                        </p:attrNameLst>
                                      </p:cBhvr>
                                      <p:tavLst>
                                        <p:tav tm="0">
                                          <p:val>
                                            <p:strVal val="#ppt_y+#ppt_h*1.125000"/>
                                          </p:val>
                                        </p:tav>
                                        <p:tav tm="100000">
                                          <p:val>
                                            <p:strVal val="#ppt_y"/>
                                          </p:val>
                                        </p:tav>
                                      </p:tavLst>
                                    </p:anim>
                                    <p:animEffect transition="in" filter="wipe(up)">
                                      <p:cBhvr>
                                        <p:cTn id="8" dur="500"/>
                                        <p:tgtEl>
                                          <p:spTgt spid="40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 name="image 401"/>
          <p:cNvPicPr>
            <a:picLocks noChangeAspect="1"/>
          </p:cNvPicPr>
          <p:nvPr/>
        </p:nvPicPr>
        <p:blipFill>
          <a:blip r:embed="rId1"/>
          <a:stretch>
            <a:fillRect/>
          </a:stretch>
        </p:blipFill>
        <p:spPr>
          <a:xfrm>
            <a:off x="0" y="-470952"/>
            <a:ext cx="9144696" cy="6160604"/>
          </a:xfrm>
          <a:prstGeom prst="rect">
            <a:avLst/>
          </a:prstGeom>
        </p:spPr>
      </p:pic>
      <p:sp>
        <p:nvSpPr>
          <p:cNvPr id="5" name="矩形 4"/>
          <p:cNvSpPr/>
          <p:nvPr>
            <p:custDataLst>
              <p:tags r:id="rId2"/>
            </p:custDataLst>
          </p:nvPr>
        </p:nvSpPr>
        <p:spPr>
          <a:xfrm>
            <a:off x="495008" y="880719"/>
            <a:ext cx="8480758" cy="4622663"/>
          </a:xfrm>
          <a:prstGeom prst="rect">
            <a:avLst/>
          </a:prstGeom>
          <a:noFill/>
          <a:ln w="41275" cap="flat" cmpd="sng" algn="ctr">
            <a:solidFill>
              <a:srgbClr val="FFBD00"/>
            </a:solidFill>
            <a:prstDash val="solid"/>
            <a:miter lim="800000"/>
          </a:ln>
          <a:effectLst/>
        </p:spPr>
        <p:txBody>
          <a:bodyPr rtlCol="0" anchor="ctr"/>
          <a:lstStyle/>
          <a:p>
            <a:pPr algn="ctr"/>
            <a:endParaRPr kumimoji="1" lang="zh-CN" altLang="en-US" sz="1200" b="1">
              <a:solidFill>
                <a:srgbClr val="FFFFFF"/>
              </a:solidFill>
              <a:latin typeface="微软雅黑" panose="020B0503020204020204" charset="-122"/>
            </a:endParaRPr>
          </a:p>
        </p:txBody>
      </p:sp>
      <p:sp>
        <p:nvSpPr>
          <p:cNvPr id="6" name="矩形 5"/>
          <p:cNvSpPr/>
          <p:nvPr>
            <p:custDataLst>
              <p:tags r:id="rId3"/>
            </p:custDataLst>
          </p:nvPr>
        </p:nvSpPr>
        <p:spPr>
          <a:xfrm>
            <a:off x="351305" y="766410"/>
            <a:ext cx="8480758" cy="4622663"/>
          </a:xfrm>
          <a:prstGeom prst="rect">
            <a:avLst/>
          </a:prstGeom>
          <a:noFill/>
          <a:ln w="12700" cap="flat" cmpd="sng" algn="ctr">
            <a:solidFill>
              <a:srgbClr val="4700E4"/>
            </a:solidFill>
            <a:prstDash val="solid"/>
            <a:miter lim="800000"/>
          </a:ln>
          <a:effectLst/>
        </p:spPr>
        <p:txBody>
          <a:bodyPr rtlCol="0" anchor="ctr"/>
          <a:lstStyle/>
          <a:p>
            <a:pPr algn="ctr"/>
            <a:endParaRPr kumimoji="1" lang="zh-CN" altLang="en-US" sz="1200" b="1">
              <a:solidFill>
                <a:srgbClr val="FFFFFF"/>
              </a:solidFill>
              <a:latin typeface="微软雅黑" panose="020B0503020204020204" charset="-122"/>
            </a:endParaRPr>
          </a:p>
        </p:txBody>
      </p:sp>
      <p:sp>
        <p:nvSpPr>
          <p:cNvPr id="17" name="矩形 16"/>
          <p:cNvSpPr/>
          <p:nvPr>
            <p:custDataLst>
              <p:tags r:id="rId4"/>
            </p:custDataLst>
          </p:nvPr>
        </p:nvSpPr>
        <p:spPr>
          <a:xfrm rot="10800000">
            <a:off x="100983" y="554651"/>
            <a:ext cx="922458" cy="867170"/>
          </a:xfrm>
          <a:prstGeom prst="rect">
            <a:avLst/>
          </a:prstGeom>
          <a:solidFill>
            <a:srgbClr val="FFFFFF"/>
          </a:solidFill>
          <a:ln w="12700" cap="flat" cmpd="sng" algn="ctr">
            <a:noFill/>
            <a:prstDash val="solid"/>
            <a:miter lim="800000"/>
          </a:ln>
          <a:effectLst/>
        </p:spPr>
        <p:txBody>
          <a:bodyPr rtlCol="0" anchor="ctr"/>
          <a:lstStyle/>
          <a:p>
            <a:pPr algn="ctr"/>
            <a:endParaRPr kumimoji="1" lang="zh-CN" altLang="en-US" sz="1200" b="1">
              <a:solidFill>
                <a:srgbClr val="FFFFFF"/>
              </a:solidFill>
              <a:latin typeface="微软雅黑" panose="020B0503020204020204" charset="-122"/>
            </a:endParaRPr>
          </a:p>
        </p:txBody>
      </p:sp>
      <p:sp>
        <p:nvSpPr>
          <p:cNvPr id="7" name="矩形 6"/>
          <p:cNvSpPr/>
          <p:nvPr>
            <p:custDataLst>
              <p:tags r:id="rId5"/>
            </p:custDataLst>
          </p:nvPr>
        </p:nvSpPr>
        <p:spPr>
          <a:xfrm rot="10800000">
            <a:off x="8156235" y="4619794"/>
            <a:ext cx="922458" cy="997896"/>
          </a:xfrm>
          <a:prstGeom prst="rect">
            <a:avLst/>
          </a:prstGeom>
          <a:solidFill>
            <a:srgbClr val="FFFFFF"/>
          </a:solidFill>
          <a:ln w="12700" cap="flat" cmpd="sng" algn="ctr">
            <a:noFill/>
            <a:prstDash val="solid"/>
            <a:miter lim="800000"/>
          </a:ln>
          <a:effectLst/>
        </p:spPr>
        <p:txBody>
          <a:bodyPr rtlCol="0" anchor="ctr"/>
          <a:lstStyle/>
          <a:p>
            <a:pPr algn="ctr"/>
            <a:endParaRPr kumimoji="1" lang="zh-CN" altLang="en-US" sz="1200" b="1">
              <a:solidFill>
                <a:srgbClr val="FFFFFF"/>
              </a:solidFill>
              <a:latin typeface="微软雅黑" panose="020B0503020204020204" charset="-122"/>
            </a:endParaRPr>
          </a:p>
        </p:txBody>
      </p:sp>
      <p:grpSp>
        <p:nvGrpSpPr>
          <p:cNvPr id="8" name="组合 7"/>
          <p:cNvGrpSpPr>
            <a:grpSpLocks noChangeAspect="1"/>
          </p:cNvGrpSpPr>
          <p:nvPr>
            <p:custDataLst>
              <p:tags r:id="rId6"/>
            </p:custDataLst>
          </p:nvPr>
        </p:nvGrpSpPr>
        <p:grpSpPr>
          <a:xfrm>
            <a:off x="292499" y="701219"/>
            <a:ext cx="703465" cy="613846"/>
            <a:chOff x="1168400" y="1347856"/>
            <a:chExt cx="723913" cy="631688"/>
          </a:xfrm>
          <a:solidFill>
            <a:srgbClr val="FFBD00"/>
          </a:solidFill>
        </p:grpSpPr>
        <p:sp>
          <p:nvSpPr>
            <p:cNvPr id="9" name="任意多边形: 形状 8"/>
            <p:cNvSpPr>
              <a:spLocks noChangeAspect="1"/>
            </p:cNvSpPr>
            <p:nvPr>
              <p:custDataLst>
                <p:tags r:id="rId7"/>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FFBD00"/>
            </a:solidFill>
            <a:ln w="12700" cap="flat" cmpd="sng" algn="ctr">
              <a:solidFill>
                <a:srgbClr val="FFBD00"/>
              </a:solidFill>
              <a:prstDash val="solid"/>
              <a:miter lim="800000"/>
            </a:ln>
            <a:effectLst/>
          </p:spPr>
          <p:txBody>
            <a:bodyPr wrap="square" rtlCol="0" anchor="ctr">
              <a:noAutofit/>
            </a:bodyPr>
            <a:lstStyle/>
            <a:p>
              <a:pPr algn="ctr"/>
              <a:endParaRPr lang="zh-CN" altLang="en-US" sz="1350"/>
            </a:p>
          </p:txBody>
        </p:sp>
        <p:sp>
          <p:nvSpPr>
            <p:cNvPr id="10" name="任意多边形: 形状 9"/>
            <p:cNvSpPr>
              <a:spLocks noChangeAspect="1"/>
            </p:cNvSpPr>
            <p:nvPr>
              <p:custDataLst>
                <p:tags r:id="rId8"/>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FFBD00"/>
            </a:solidFill>
            <a:ln w="12700" cap="flat" cmpd="sng" algn="ctr">
              <a:solidFill>
                <a:srgbClr val="FFBD00"/>
              </a:solidFill>
              <a:prstDash val="solid"/>
              <a:miter lim="800000"/>
            </a:ln>
            <a:effectLst/>
          </p:spPr>
          <p:txBody>
            <a:bodyPr wrap="square" rtlCol="0" anchor="ctr">
              <a:noAutofit/>
            </a:bodyPr>
            <a:lstStyle/>
            <a:p>
              <a:pPr algn="ctr"/>
              <a:endParaRPr lang="zh-CN" altLang="en-US" sz="1350"/>
            </a:p>
          </p:txBody>
        </p:sp>
      </p:grpSp>
      <p:grpSp>
        <p:nvGrpSpPr>
          <p:cNvPr id="14" name="组合 13"/>
          <p:cNvGrpSpPr>
            <a:grpSpLocks noChangeAspect="1"/>
          </p:cNvGrpSpPr>
          <p:nvPr>
            <p:custDataLst>
              <p:tags r:id="rId9"/>
            </p:custDataLst>
          </p:nvPr>
        </p:nvGrpSpPr>
        <p:grpSpPr>
          <a:xfrm rot="10800000">
            <a:off x="8276343" y="4744414"/>
            <a:ext cx="622140" cy="542882"/>
            <a:chOff x="1168400" y="1347856"/>
            <a:chExt cx="723913" cy="631688"/>
          </a:xfrm>
          <a:solidFill>
            <a:srgbClr val="4700E4"/>
          </a:solidFill>
        </p:grpSpPr>
        <p:sp>
          <p:nvSpPr>
            <p:cNvPr id="15" name="任意多边形: 形状 14"/>
            <p:cNvSpPr>
              <a:spLocks noChangeAspect="1"/>
            </p:cNvSpPr>
            <p:nvPr>
              <p:custDataLst>
                <p:tags r:id="rId10"/>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4700E4"/>
            </a:solidFill>
            <a:ln w="12700" cap="flat" cmpd="sng" algn="ctr">
              <a:noFill/>
              <a:prstDash val="solid"/>
              <a:miter lim="800000"/>
            </a:ln>
            <a:effectLst/>
          </p:spPr>
          <p:txBody>
            <a:bodyPr wrap="square" rtlCol="0" anchor="ctr">
              <a:noAutofit/>
            </a:bodyPr>
            <a:lstStyle/>
            <a:p>
              <a:pPr algn="ctr"/>
              <a:endParaRPr lang="zh-CN" altLang="en-US" sz="1350"/>
            </a:p>
          </p:txBody>
        </p:sp>
        <p:sp>
          <p:nvSpPr>
            <p:cNvPr id="16" name="任意多边形: 形状 15"/>
            <p:cNvSpPr>
              <a:spLocks noChangeAspect="1"/>
            </p:cNvSpPr>
            <p:nvPr>
              <p:custDataLst>
                <p:tags r:id="rId11"/>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4700E4"/>
            </a:solidFill>
            <a:ln w="12700" cap="flat" cmpd="sng" algn="ctr">
              <a:noFill/>
              <a:prstDash val="solid"/>
              <a:miter lim="800000"/>
            </a:ln>
            <a:effectLst/>
          </p:spPr>
          <p:txBody>
            <a:bodyPr wrap="square" rtlCol="0" anchor="ctr">
              <a:noAutofit/>
            </a:bodyPr>
            <a:lstStyle/>
            <a:p>
              <a:pPr algn="ctr"/>
              <a:endParaRPr lang="zh-CN" altLang="en-US" sz="1350"/>
            </a:p>
          </p:txBody>
        </p:sp>
      </p:grpSp>
      <p:sp>
        <p:nvSpPr>
          <p:cNvPr id="2" name="文本框 1"/>
          <p:cNvSpPr txBox="1"/>
          <p:nvPr>
            <p:custDataLst>
              <p:tags r:id="rId12"/>
            </p:custDataLst>
          </p:nvPr>
        </p:nvSpPr>
        <p:spPr>
          <a:xfrm>
            <a:off x="909389" y="1234153"/>
            <a:ext cx="7634551" cy="3768377"/>
          </a:xfrm>
          <a:prstGeom prst="rect">
            <a:avLst/>
          </a:prstGeom>
          <a:noFill/>
        </p:spPr>
        <p:txBody>
          <a:bodyPr wrap="square" lIns="67504" tIns="35102" rIns="67504" bIns="35102" rtlCol="0">
            <a:noAutofit/>
          </a:bodyPr>
          <a:lstStyle>
            <a:defPPr>
              <a:defRPr lang="zh-CN"/>
            </a:defPPr>
            <a:lvl1pPr fontAlgn="auto">
              <a:lnSpc>
                <a:spcPct val="130000"/>
              </a:lnSpc>
              <a:spcAft>
                <a:spcPts val="1000"/>
              </a:spcAft>
              <a:defRPr sz="1600" spc="150"/>
            </a:lvl1pPr>
          </a:lstStyle>
          <a:p>
            <a:pPr marL="360045" indent="-360045" fontAlgn="ctr">
              <a:spcBef>
                <a:spcPts val="1000"/>
              </a:spcBef>
              <a:spcAft>
                <a:spcPct val="0"/>
              </a:spcAft>
              <a:buFont typeface="WPS-Numbers" pitchFamily="2" charset="0"/>
              <a:buChar char=""/>
            </a:pPr>
            <a:r>
              <a:rPr sz="2400" b="1">
                <a:solidFill>
                  <a:srgbClr val="000000">
                    <a:lumMod val="65000"/>
                    <a:lumOff val="35000"/>
                  </a:srgbClr>
                </a:solidFill>
                <a:latin typeface="Arial" panose="020B0604020202020204" pitchFamily="34" charset="0"/>
                <a:ea typeface="微软雅黑" panose="020B0503020204020204" charset="-122"/>
              </a:rPr>
              <a:t>中共十八大以来</a:t>
            </a:r>
            <a:endParaRPr sz="2400" b="1">
              <a:solidFill>
                <a:srgbClr val="000000">
                  <a:lumMod val="65000"/>
                  <a:lumOff val="35000"/>
                </a:srgbClr>
              </a:solidFill>
              <a:latin typeface="Arial" panose="020B0604020202020204" pitchFamily="34" charset="0"/>
              <a:ea typeface="微软雅黑" panose="020B0503020204020204" charset="-122"/>
            </a:endParaRPr>
          </a:p>
          <a:p>
            <a:pPr marL="360045" indent="-360045" fontAlgn="ctr">
              <a:spcBef>
                <a:spcPts val="1000"/>
              </a:spcBef>
              <a:spcAft>
                <a:spcPct val="0"/>
              </a:spcAft>
              <a:buFont typeface="WPS-Numbers" pitchFamily="2" charset="0"/>
              <a:buChar char=""/>
            </a:pPr>
            <a:r>
              <a:rPr sz="2400" b="1">
                <a:solidFill>
                  <a:srgbClr val="000000">
                    <a:lumMod val="65000"/>
                    <a:lumOff val="35000"/>
                  </a:srgbClr>
                </a:solidFill>
                <a:latin typeface="Arial" panose="020B0604020202020204" pitchFamily="34" charset="0"/>
                <a:ea typeface="微软雅黑" panose="020B0503020204020204" charset="-122"/>
              </a:rPr>
              <a:t>①“两个共同”中共十八大以来，党和国家要求坚持各民族“共同团结奋斗，共同繁荣发展”的民族工作主题。</a:t>
            </a:r>
            <a:endParaRPr sz="2400" b="1">
              <a:solidFill>
                <a:srgbClr val="000000">
                  <a:lumMod val="65000"/>
                  <a:lumOff val="35000"/>
                </a:srgbClr>
              </a:solidFill>
              <a:latin typeface="Arial" panose="020B0604020202020204" pitchFamily="34" charset="0"/>
              <a:ea typeface="微软雅黑" panose="020B0503020204020204" charset="-122"/>
            </a:endParaRPr>
          </a:p>
          <a:p>
            <a:pPr marL="360045" indent="-360045" fontAlgn="ctr">
              <a:spcBef>
                <a:spcPts val="1000"/>
              </a:spcBef>
              <a:spcAft>
                <a:spcPct val="0"/>
              </a:spcAft>
              <a:buFont typeface="WPS-Numbers" pitchFamily="2" charset="0"/>
              <a:buChar char=""/>
            </a:pPr>
            <a:r>
              <a:rPr sz="2400" b="1">
                <a:solidFill>
                  <a:srgbClr val="000000">
                    <a:lumMod val="65000"/>
                    <a:lumOff val="35000"/>
                  </a:srgbClr>
                </a:solidFill>
                <a:latin typeface="Arial" panose="020B0604020202020204" pitchFamily="34" charset="0"/>
                <a:ea typeface="微软雅黑" panose="020B0503020204020204" charset="-122"/>
              </a:rPr>
              <a:t>②“五个认同”，不断增进各族群众对伟大祖国、中华民族、中华文化、中国共产党和中国特色社会主义的认同。</a:t>
            </a:r>
            <a:endParaRPr sz="2400" b="1">
              <a:solidFill>
                <a:srgbClr val="000000">
                  <a:lumMod val="65000"/>
                  <a:lumOff val="35000"/>
                </a:srgbClr>
              </a:solidFill>
              <a:latin typeface="Arial" panose="020B0604020202020204" pitchFamily="34" charset="0"/>
              <a:ea typeface="微软雅黑" panose="020B0503020204020204" charset="-122"/>
            </a:endParaRPr>
          </a:p>
        </p:txBody>
      </p:sp>
      <p:sp>
        <p:nvSpPr>
          <p:cNvPr id="18" name="椭圆 17"/>
          <p:cNvSpPr/>
          <p:nvPr>
            <p:custDataLst>
              <p:tags r:id="rId13"/>
            </p:custDataLst>
          </p:nvPr>
        </p:nvSpPr>
        <p:spPr>
          <a:xfrm>
            <a:off x="7956680" y="1371006"/>
            <a:ext cx="199565" cy="199565"/>
          </a:xfrm>
          <a:prstGeom prst="ellipse">
            <a:avLst/>
          </a:prstGeom>
          <a:solidFill>
            <a:srgbClr val="FFBD00"/>
          </a:solidFill>
          <a:ln w="12700" cap="flat" cmpd="sng" algn="ctr">
            <a:noFill/>
            <a:prstDash val="solid"/>
            <a:miter lim="800000"/>
          </a:ln>
          <a:effectLst/>
        </p:spPr>
        <p:txBody>
          <a:bodyPr rtlCol="0" anchor="ctr"/>
          <a:lstStyle/>
          <a:p>
            <a:pPr algn="ctr"/>
            <a:endParaRPr lang="zh-CN" altLang="en-US" sz="1350"/>
          </a:p>
        </p:txBody>
      </p:sp>
      <p:sp>
        <p:nvSpPr>
          <p:cNvPr id="21" name="椭圆 20"/>
          <p:cNvSpPr/>
          <p:nvPr>
            <p:custDataLst>
              <p:tags r:id="rId14"/>
            </p:custDataLst>
          </p:nvPr>
        </p:nvSpPr>
        <p:spPr>
          <a:xfrm>
            <a:off x="8341044" y="1080947"/>
            <a:ext cx="290058" cy="290058"/>
          </a:xfrm>
          <a:prstGeom prst="ellipse">
            <a:avLst/>
          </a:prstGeom>
          <a:solidFill>
            <a:srgbClr val="4700E4"/>
          </a:solidFill>
          <a:ln w="12700" cap="flat" cmpd="sng" algn="ctr">
            <a:noFill/>
            <a:prstDash val="solid"/>
            <a:miter lim="800000"/>
          </a:ln>
          <a:effectLst/>
        </p:spPr>
        <p:txBody>
          <a:bodyPr rtlCol="0" anchor="ctr"/>
          <a:lstStyle/>
          <a:p>
            <a:pPr algn="ctr"/>
            <a:endParaRPr lang="zh-CN" altLang="en-US" sz="1350"/>
          </a:p>
        </p:txBody>
      </p:sp>
      <p:grpSp>
        <p:nvGrpSpPr>
          <p:cNvPr id="404" name="组合 404"/>
          <p:cNvGrpSpPr/>
          <p:nvPr/>
        </p:nvGrpSpPr>
        <p:grpSpPr>
          <a:xfrm>
            <a:off x="-66810" y="-470898"/>
            <a:ext cx="7705042" cy="1058787"/>
            <a:chOff x="-178147" y="711343"/>
            <a:chExt cx="20545213" cy="2823217"/>
          </a:xfrm>
        </p:grpSpPr>
        <p:pic>
          <p:nvPicPr>
            <p:cNvPr id="405" name="image 405"/>
            <p:cNvPicPr>
              <a:picLocks noChangeAspect="1"/>
            </p:cNvPicPr>
            <p:nvPr/>
          </p:nvPicPr>
          <p:blipFill>
            <a:blip r:embed="rId15">
              <a:alphaModFix amt="30196"/>
            </a:blip>
            <a:stretch>
              <a:fillRect/>
            </a:stretch>
          </p:blipFill>
          <p:spPr>
            <a:xfrm>
              <a:off x="0" y="955548"/>
              <a:ext cx="1427791" cy="2345604"/>
            </a:xfrm>
            <a:prstGeom prst="rect">
              <a:avLst/>
            </a:prstGeom>
          </p:spPr>
        </p:pic>
        <p:pic>
          <p:nvPicPr>
            <p:cNvPr id="406" name="image 406"/>
            <p:cNvPicPr>
              <a:picLocks noChangeAspect="1"/>
            </p:cNvPicPr>
            <p:nvPr/>
          </p:nvPicPr>
          <p:blipFill>
            <a:blip r:embed="rId16"/>
            <a:stretch>
              <a:fillRect/>
            </a:stretch>
          </p:blipFill>
          <p:spPr>
            <a:xfrm>
              <a:off x="-178147" y="711343"/>
              <a:ext cx="1292931" cy="2823217"/>
            </a:xfrm>
            <a:prstGeom prst="rect">
              <a:avLst/>
            </a:prstGeom>
          </p:spPr>
        </p:pic>
        <p:sp>
          <p:nvSpPr>
            <p:cNvPr id="407" name="Object 407"/>
            <p:cNvSpPr txBox="1"/>
            <p:nvPr/>
          </p:nvSpPr>
          <p:spPr>
            <a:xfrm>
              <a:off x="803986" y="1498743"/>
              <a:ext cx="19563080" cy="1143000"/>
            </a:xfrm>
            <a:prstGeom prst="rect">
              <a:avLst/>
            </a:prstGeom>
          </p:spPr>
          <p:txBody>
            <a:bodyPr vert="horz" rtlCol="0" anchor="t" anchorCtr="0">
              <a:noAutofit/>
            </a:bodyPr>
            <a:lstStyle/>
            <a:p>
              <a:pPr algn="l">
                <a:lnSpc>
                  <a:spcPct val="100000"/>
                </a:lnSpc>
              </a:pPr>
              <a:r>
                <a:rPr lang="zh-CN" sz="2815" b="1" i="0" smtClean="0">
                  <a:solidFill>
                    <a:srgbClr val="464699"/>
                  </a:solidFill>
                  <a:latin typeface="微软雅黑" panose="020B0503020204020204" charset="-122"/>
                  <a:ea typeface="微软雅黑" panose="020B0503020204020204" charset="-122"/>
                  <a:cs typeface="微软雅黑" panose="020B0503020204020204" charset="-122"/>
                </a:rPr>
                <a:t>3.中共十八大以来民族区城自治制度的完善</a:t>
              </a:r>
              <a:endParaRPr lang="zh-CN" sz="2815" b="1" i="0" smtClean="0">
                <a:solidFill>
                  <a:srgbClr val="464699"/>
                </a:solidFill>
                <a:latin typeface="微软雅黑" panose="020B0503020204020204" charset="-122"/>
                <a:ea typeface="微软雅黑" panose="020B0503020204020204" charset="-122"/>
                <a:cs typeface="微软雅黑" panose="020B0503020204020204" charset="-122"/>
              </a:endParaRPr>
            </a:p>
          </p:txBody>
        </p:sp>
      </p:grpSp>
    </p:spTree>
    <p:custDataLst>
      <p:tags r:id="rId1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04"/>
                                        </p:tgtEl>
                                        <p:attrNameLst>
                                          <p:attrName>style.visibility</p:attrName>
                                        </p:attrNameLst>
                                      </p:cBhvr>
                                      <p:to>
                                        <p:strVal val="visible"/>
                                      </p:to>
                                    </p:set>
                                    <p:anim calcmode="lin" valueType="num">
                                      <p:cBhvr additive="base">
                                        <p:cTn id="7" dur="500"/>
                                        <p:tgtEl>
                                          <p:spTgt spid="404"/>
                                        </p:tgtEl>
                                        <p:attrNameLst>
                                          <p:attrName>ppt_y</p:attrName>
                                        </p:attrNameLst>
                                      </p:cBhvr>
                                      <p:tavLst>
                                        <p:tav tm="0">
                                          <p:val>
                                            <p:strVal val="#ppt_y+#ppt_h*1.125000"/>
                                          </p:val>
                                        </p:tav>
                                        <p:tav tm="100000">
                                          <p:val>
                                            <p:strVal val="#ppt_y"/>
                                          </p:val>
                                        </p:tav>
                                      </p:tavLst>
                                    </p:anim>
                                    <p:animEffect transition="in" filter="wipe(up)">
                                      <p:cBhvr>
                                        <p:cTn id="8" dur="5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 name="image 401"/>
          <p:cNvPicPr>
            <a:picLocks noChangeAspect="1"/>
          </p:cNvPicPr>
          <p:nvPr/>
        </p:nvPicPr>
        <p:blipFill>
          <a:blip r:embed="rId1"/>
          <a:stretch>
            <a:fillRect/>
          </a:stretch>
        </p:blipFill>
        <p:spPr>
          <a:xfrm>
            <a:off x="0" y="-470952"/>
            <a:ext cx="9144696" cy="6160604"/>
          </a:xfrm>
          <a:prstGeom prst="rect">
            <a:avLst/>
          </a:prstGeom>
        </p:spPr>
      </p:pic>
      <p:sp>
        <p:nvSpPr>
          <p:cNvPr id="5" name="矩形 4"/>
          <p:cNvSpPr/>
          <p:nvPr>
            <p:custDataLst>
              <p:tags r:id="rId2"/>
            </p:custDataLst>
          </p:nvPr>
        </p:nvSpPr>
        <p:spPr>
          <a:xfrm>
            <a:off x="495008" y="880719"/>
            <a:ext cx="8480758" cy="4622663"/>
          </a:xfrm>
          <a:prstGeom prst="rect">
            <a:avLst/>
          </a:prstGeom>
          <a:noFill/>
          <a:ln w="41275" cap="flat" cmpd="sng" algn="ctr">
            <a:solidFill>
              <a:srgbClr val="FFBD00"/>
            </a:solidFill>
            <a:prstDash val="solid"/>
            <a:miter lim="800000"/>
          </a:ln>
          <a:effectLst/>
        </p:spPr>
        <p:txBody>
          <a:bodyPr rtlCol="0" anchor="ctr"/>
          <a:lstStyle/>
          <a:p>
            <a:pPr algn="ctr"/>
            <a:endParaRPr kumimoji="1" lang="zh-CN" altLang="en-US" sz="1200" b="1">
              <a:solidFill>
                <a:srgbClr val="FFFFFF"/>
              </a:solidFill>
              <a:latin typeface="微软雅黑" panose="020B0503020204020204" charset="-122"/>
            </a:endParaRPr>
          </a:p>
        </p:txBody>
      </p:sp>
      <p:sp>
        <p:nvSpPr>
          <p:cNvPr id="6" name="矩形 5"/>
          <p:cNvSpPr/>
          <p:nvPr>
            <p:custDataLst>
              <p:tags r:id="rId3"/>
            </p:custDataLst>
          </p:nvPr>
        </p:nvSpPr>
        <p:spPr>
          <a:xfrm>
            <a:off x="351305" y="766410"/>
            <a:ext cx="8480758" cy="4622663"/>
          </a:xfrm>
          <a:prstGeom prst="rect">
            <a:avLst/>
          </a:prstGeom>
          <a:noFill/>
          <a:ln w="12700" cap="flat" cmpd="sng" algn="ctr">
            <a:solidFill>
              <a:srgbClr val="4700E4"/>
            </a:solidFill>
            <a:prstDash val="solid"/>
            <a:miter lim="800000"/>
          </a:ln>
          <a:effectLst/>
        </p:spPr>
        <p:txBody>
          <a:bodyPr rtlCol="0" anchor="ctr"/>
          <a:lstStyle/>
          <a:p>
            <a:pPr algn="ctr"/>
            <a:endParaRPr kumimoji="1" lang="zh-CN" altLang="en-US" sz="1200" b="1">
              <a:solidFill>
                <a:srgbClr val="FFFFFF"/>
              </a:solidFill>
              <a:latin typeface="微软雅黑" panose="020B0503020204020204" charset="-122"/>
            </a:endParaRPr>
          </a:p>
        </p:txBody>
      </p:sp>
      <p:sp>
        <p:nvSpPr>
          <p:cNvPr id="17" name="矩形 16"/>
          <p:cNvSpPr/>
          <p:nvPr>
            <p:custDataLst>
              <p:tags r:id="rId4"/>
            </p:custDataLst>
          </p:nvPr>
        </p:nvSpPr>
        <p:spPr>
          <a:xfrm rot="10800000">
            <a:off x="100983" y="554651"/>
            <a:ext cx="922458" cy="867170"/>
          </a:xfrm>
          <a:prstGeom prst="rect">
            <a:avLst/>
          </a:prstGeom>
          <a:solidFill>
            <a:srgbClr val="FFFFFF"/>
          </a:solidFill>
          <a:ln w="12700" cap="flat" cmpd="sng" algn="ctr">
            <a:noFill/>
            <a:prstDash val="solid"/>
            <a:miter lim="800000"/>
          </a:ln>
          <a:effectLst/>
        </p:spPr>
        <p:txBody>
          <a:bodyPr rtlCol="0" anchor="ctr"/>
          <a:lstStyle/>
          <a:p>
            <a:pPr algn="ctr"/>
            <a:endParaRPr kumimoji="1" lang="zh-CN" altLang="en-US" sz="1200" b="1">
              <a:solidFill>
                <a:srgbClr val="FFFFFF"/>
              </a:solidFill>
              <a:latin typeface="微软雅黑" panose="020B0503020204020204" charset="-122"/>
            </a:endParaRPr>
          </a:p>
        </p:txBody>
      </p:sp>
      <p:sp>
        <p:nvSpPr>
          <p:cNvPr id="7" name="矩形 6"/>
          <p:cNvSpPr/>
          <p:nvPr>
            <p:custDataLst>
              <p:tags r:id="rId5"/>
            </p:custDataLst>
          </p:nvPr>
        </p:nvSpPr>
        <p:spPr>
          <a:xfrm rot="10800000">
            <a:off x="8156235" y="4619794"/>
            <a:ext cx="922458" cy="997896"/>
          </a:xfrm>
          <a:prstGeom prst="rect">
            <a:avLst/>
          </a:prstGeom>
          <a:solidFill>
            <a:srgbClr val="FFFFFF"/>
          </a:solidFill>
          <a:ln w="12700" cap="flat" cmpd="sng" algn="ctr">
            <a:noFill/>
            <a:prstDash val="solid"/>
            <a:miter lim="800000"/>
          </a:ln>
          <a:effectLst/>
        </p:spPr>
        <p:txBody>
          <a:bodyPr rtlCol="0" anchor="ctr"/>
          <a:lstStyle/>
          <a:p>
            <a:pPr algn="ctr"/>
            <a:endParaRPr kumimoji="1" lang="zh-CN" altLang="en-US" sz="1200" b="1">
              <a:solidFill>
                <a:srgbClr val="FFFFFF"/>
              </a:solidFill>
              <a:latin typeface="微软雅黑" panose="020B0503020204020204" charset="-122"/>
            </a:endParaRPr>
          </a:p>
        </p:txBody>
      </p:sp>
      <p:grpSp>
        <p:nvGrpSpPr>
          <p:cNvPr id="8" name="组合 7"/>
          <p:cNvGrpSpPr>
            <a:grpSpLocks noChangeAspect="1"/>
          </p:cNvGrpSpPr>
          <p:nvPr>
            <p:custDataLst>
              <p:tags r:id="rId6"/>
            </p:custDataLst>
          </p:nvPr>
        </p:nvGrpSpPr>
        <p:grpSpPr>
          <a:xfrm>
            <a:off x="292499" y="701219"/>
            <a:ext cx="703465" cy="613846"/>
            <a:chOff x="1168400" y="1347856"/>
            <a:chExt cx="723913" cy="631688"/>
          </a:xfrm>
          <a:solidFill>
            <a:srgbClr val="FFBD00"/>
          </a:solidFill>
        </p:grpSpPr>
        <p:sp>
          <p:nvSpPr>
            <p:cNvPr id="9" name="任意多边形: 形状 8"/>
            <p:cNvSpPr>
              <a:spLocks noChangeAspect="1"/>
            </p:cNvSpPr>
            <p:nvPr>
              <p:custDataLst>
                <p:tags r:id="rId7"/>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FFBD00"/>
            </a:solidFill>
            <a:ln w="12700" cap="flat" cmpd="sng" algn="ctr">
              <a:solidFill>
                <a:srgbClr val="FFBD00"/>
              </a:solidFill>
              <a:prstDash val="solid"/>
              <a:miter lim="800000"/>
            </a:ln>
            <a:effectLst/>
          </p:spPr>
          <p:txBody>
            <a:bodyPr wrap="square" rtlCol="0" anchor="ctr">
              <a:noAutofit/>
            </a:bodyPr>
            <a:lstStyle/>
            <a:p>
              <a:pPr algn="ctr"/>
              <a:endParaRPr lang="zh-CN" altLang="en-US" sz="1350"/>
            </a:p>
          </p:txBody>
        </p:sp>
        <p:sp>
          <p:nvSpPr>
            <p:cNvPr id="10" name="任意多边形: 形状 9"/>
            <p:cNvSpPr>
              <a:spLocks noChangeAspect="1"/>
            </p:cNvSpPr>
            <p:nvPr>
              <p:custDataLst>
                <p:tags r:id="rId8"/>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FFBD00"/>
            </a:solidFill>
            <a:ln w="12700" cap="flat" cmpd="sng" algn="ctr">
              <a:solidFill>
                <a:srgbClr val="FFBD00"/>
              </a:solidFill>
              <a:prstDash val="solid"/>
              <a:miter lim="800000"/>
            </a:ln>
            <a:effectLst/>
          </p:spPr>
          <p:txBody>
            <a:bodyPr wrap="square" rtlCol="0" anchor="ctr">
              <a:noAutofit/>
            </a:bodyPr>
            <a:lstStyle/>
            <a:p>
              <a:pPr algn="ctr"/>
              <a:endParaRPr lang="zh-CN" altLang="en-US" sz="1350"/>
            </a:p>
          </p:txBody>
        </p:sp>
      </p:grpSp>
      <p:grpSp>
        <p:nvGrpSpPr>
          <p:cNvPr id="14" name="组合 13"/>
          <p:cNvGrpSpPr>
            <a:grpSpLocks noChangeAspect="1"/>
          </p:cNvGrpSpPr>
          <p:nvPr>
            <p:custDataLst>
              <p:tags r:id="rId9"/>
            </p:custDataLst>
          </p:nvPr>
        </p:nvGrpSpPr>
        <p:grpSpPr>
          <a:xfrm rot="10800000">
            <a:off x="8276343" y="4744414"/>
            <a:ext cx="622140" cy="542882"/>
            <a:chOff x="1168400" y="1347856"/>
            <a:chExt cx="723913" cy="631688"/>
          </a:xfrm>
          <a:solidFill>
            <a:srgbClr val="4700E4"/>
          </a:solidFill>
        </p:grpSpPr>
        <p:sp>
          <p:nvSpPr>
            <p:cNvPr id="15" name="任意多边形: 形状 14"/>
            <p:cNvSpPr>
              <a:spLocks noChangeAspect="1"/>
            </p:cNvSpPr>
            <p:nvPr>
              <p:custDataLst>
                <p:tags r:id="rId10"/>
              </p:custDataLst>
            </p:nvPr>
          </p:nvSpPr>
          <p:spPr>
            <a:xfrm>
              <a:off x="1168400"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4700E4"/>
            </a:solidFill>
            <a:ln w="12700" cap="flat" cmpd="sng" algn="ctr">
              <a:noFill/>
              <a:prstDash val="solid"/>
              <a:miter lim="800000"/>
            </a:ln>
            <a:effectLst/>
          </p:spPr>
          <p:txBody>
            <a:bodyPr wrap="square" rtlCol="0" anchor="ctr">
              <a:noAutofit/>
            </a:bodyPr>
            <a:lstStyle/>
            <a:p>
              <a:pPr algn="ctr"/>
              <a:endParaRPr lang="zh-CN" altLang="en-US" sz="1350"/>
            </a:p>
          </p:txBody>
        </p:sp>
        <p:sp>
          <p:nvSpPr>
            <p:cNvPr id="16" name="任意多边形: 形状 15"/>
            <p:cNvSpPr>
              <a:spLocks noChangeAspect="1"/>
            </p:cNvSpPr>
            <p:nvPr>
              <p:custDataLst>
                <p:tags r:id="rId11"/>
              </p:custDataLst>
            </p:nvPr>
          </p:nvSpPr>
          <p:spPr>
            <a:xfrm>
              <a:off x="1581018" y="1347856"/>
              <a:ext cx="311295" cy="631688"/>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95275" h="599179">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rgbClr val="4700E4"/>
            </a:solidFill>
            <a:ln w="12700" cap="flat" cmpd="sng" algn="ctr">
              <a:noFill/>
              <a:prstDash val="solid"/>
              <a:miter lim="800000"/>
            </a:ln>
            <a:effectLst/>
          </p:spPr>
          <p:txBody>
            <a:bodyPr wrap="square" rtlCol="0" anchor="ctr">
              <a:noAutofit/>
            </a:bodyPr>
            <a:lstStyle/>
            <a:p>
              <a:pPr algn="ctr"/>
              <a:endParaRPr lang="zh-CN" altLang="en-US" sz="1350"/>
            </a:p>
          </p:txBody>
        </p:sp>
      </p:grpSp>
      <p:sp>
        <p:nvSpPr>
          <p:cNvPr id="3" name="文本框 2"/>
          <p:cNvSpPr txBox="1"/>
          <p:nvPr>
            <p:custDataLst>
              <p:tags r:id="rId12"/>
            </p:custDataLst>
          </p:nvPr>
        </p:nvSpPr>
        <p:spPr>
          <a:xfrm>
            <a:off x="766503" y="1371323"/>
            <a:ext cx="7936834" cy="3612155"/>
          </a:xfrm>
          <a:prstGeom prst="rect">
            <a:avLst/>
          </a:prstGeom>
          <a:noFill/>
        </p:spPr>
        <p:txBody>
          <a:bodyPr wrap="square" lIns="67504" tIns="35102" rIns="67504" bIns="35102" rtlCol="0">
            <a:noAutofit/>
          </a:bodyPr>
          <a:lstStyle>
            <a:defPPr>
              <a:defRPr lang="zh-CN"/>
            </a:defPPr>
            <a:lvl1pPr fontAlgn="auto">
              <a:lnSpc>
                <a:spcPct val="130000"/>
              </a:lnSpc>
              <a:spcAft>
                <a:spcPts val="1000"/>
              </a:spcAft>
              <a:defRPr sz="1600" spc="150"/>
            </a:lvl1pPr>
          </a:lstStyle>
          <a:p>
            <a:pPr marL="360045" indent="-360045" fontAlgn="ctr">
              <a:spcBef>
                <a:spcPts val="1000"/>
              </a:spcBef>
              <a:spcAft>
                <a:spcPct val="0"/>
              </a:spcAft>
              <a:buFont typeface="WPS-Numbers" pitchFamily="2" charset="0"/>
              <a:buChar char=""/>
            </a:pPr>
            <a:r>
              <a:rPr sz="2000" b="1">
                <a:solidFill>
                  <a:srgbClr val="000000">
                    <a:lumMod val="65000"/>
                    <a:lumOff val="35000"/>
                  </a:srgbClr>
                </a:solidFill>
                <a:latin typeface="Arial" panose="020B0604020202020204" pitchFamily="34" charset="0"/>
                <a:ea typeface="微软雅黑" panose="020B0503020204020204" charset="-122"/>
              </a:rPr>
              <a:t>中共十九大以来</a:t>
            </a:r>
            <a:endParaRPr sz="2000" b="1">
              <a:solidFill>
                <a:srgbClr val="000000">
                  <a:lumMod val="65000"/>
                  <a:lumOff val="35000"/>
                </a:srgbClr>
              </a:solidFill>
              <a:latin typeface="Arial" panose="020B0604020202020204" pitchFamily="34" charset="0"/>
              <a:ea typeface="微软雅黑" panose="020B0503020204020204" charset="-122"/>
            </a:endParaRPr>
          </a:p>
          <a:p>
            <a:pPr marL="360045" indent="-360045" fontAlgn="ctr">
              <a:spcBef>
                <a:spcPts val="1000"/>
              </a:spcBef>
              <a:spcAft>
                <a:spcPct val="0"/>
              </a:spcAft>
              <a:buFont typeface="WPS-Numbers" pitchFamily="2" charset="0"/>
              <a:buChar char=""/>
            </a:pPr>
            <a:r>
              <a:rPr sz="2000" b="1">
                <a:solidFill>
                  <a:srgbClr val="000000">
                    <a:lumMod val="65000"/>
                    <a:lumOff val="35000"/>
                  </a:srgbClr>
                </a:solidFill>
                <a:latin typeface="Arial" panose="020B0604020202020204" pitchFamily="34" charset="0"/>
                <a:ea typeface="微软雅黑" panose="020B0503020204020204" charset="-122"/>
              </a:rPr>
              <a:t>①中华民族共同体中共十九大报告提出，铸牢中华民族共同体意识，加强各民族交往交流交融。</a:t>
            </a:r>
            <a:endParaRPr sz="2000" b="1">
              <a:solidFill>
                <a:srgbClr val="000000">
                  <a:lumMod val="65000"/>
                  <a:lumOff val="35000"/>
                </a:srgbClr>
              </a:solidFill>
              <a:latin typeface="Arial" panose="020B0604020202020204" pitchFamily="34" charset="0"/>
              <a:ea typeface="微软雅黑" panose="020B0503020204020204" charset="-122"/>
            </a:endParaRPr>
          </a:p>
          <a:p>
            <a:pPr marL="360045" indent="-360045" fontAlgn="ctr">
              <a:spcBef>
                <a:spcPts val="1000"/>
              </a:spcBef>
              <a:spcAft>
                <a:spcPct val="0"/>
              </a:spcAft>
              <a:buFont typeface="WPS-Numbers" pitchFamily="2" charset="0"/>
              <a:buChar char=""/>
            </a:pPr>
            <a:r>
              <a:rPr sz="2000" b="1">
                <a:solidFill>
                  <a:srgbClr val="000000">
                    <a:lumMod val="65000"/>
                    <a:lumOff val="35000"/>
                  </a:srgbClr>
                </a:solidFill>
                <a:latin typeface="Arial" panose="020B0604020202020204" pitchFamily="34" charset="0"/>
                <a:ea typeface="微软雅黑" panose="020B0503020204020204" charset="-122"/>
              </a:rPr>
              <a:t>②写入党章：铸牢中华民族共同体意识被写入新修订的《中国共产党章程》，是习近平新时代中国特色社会主义思想在民族工作领域的具体体现。</a:t>
            </a:r>
            <a:endParaRPr sz="2000" b="1">
              <a:solidFill>
                <a:srgbClr val="000000">
                  <a:lumMod val="65000"/>
                  <a:lumOff val="35000"/>
                </a:srgbClr>
              </a:solidFill>
              <a:latin typeface="Arial" panose="020B0604020202020204" pitchFamily="34" charset="0"/>
              <a:ea typeface="微软雅黑" panose="020B0503020204020204" charset="-122"/>
            </a:endParaRPr>
          </a:p>
          <a:p>
            <a:pPr marL="360045" indent="-360045" fontAlgn="ctr">
              <a:spcBef>
                <a:spcPts val="1000"/>
              </a:spcBef>
              <a:spcAft>
                <a:spcPct val="0"/>
              </a:spcAft>
              <a:buFont typeface="WPS-Numbers" pitchFamily="2" charset="0"/>
              <a:buChar char=""/>
            </a:pPr>
            <a:r>
              <a:rPr sz="2000" b="1">
                <a:solidFill>
                  <a:srgbClr val="000000">
                    <a:lumMod val="65000"/>
                    <a:lumOff val="35000"/>
                  </a:srgbClr>
                </a:solidFill>
                <a:latin typeface="Arial" panose="020B0604020202020204" pitchFamily="34" charset="0"/>
                <a:ea typeface="微软雅黑" panose="020B0503020204020204" charset="-122"/>
              </a:rPr>
              <a:t>③创造“四共”条件：党和国家努力创造各族人民共居，共学、共事、共乐的社会条件。</a:t>
            </a:r>
            <a:endParaRPr sz="2000" b="1">
              <a:solidFill>
                <a:srgbClr val="000000">
                  <a:lumMod val="65000"/>
                  <a:lumOff val="35000"/>
                </a:srgbClr>
              </a:solidFill>
              <a:latin typeface="Arial" panose="020B0604020202020204" pitchFamily="34" charset="0"/>
              <a:ea typeface="微软雅黑" panose="020B0503020204020204" charset="-122"/>
            </a:endParaRPr>
          </a:p>
        </p:txBody>
      </p:sp>
      <p:sp>
        <p:nvSpPr>
          <p:cNvPr id="18" name="椭圆 17"/>
          <p:cNvSpPr/>
          <p:nvPr>
            <p:custDataLst>
              <p:tags r:id="rId13"/>
            </p:custDataLst>
          </p:nvPr>
        </p:nvSpPr>
        <p:spPr>
          <a:xfrm>
            <a:off x="7956680" y="1371006"/>
            <a:ext cx="199565" cy="199565"/>
          </a:xfrm>
          <a:prstGeom prst="ellipse">
            <a:avLst/>
          </a:prstGeom>
          <a:solidFill>
            <a:srgbClr val="FFBD00"/>
          </a:solidFill>
          <a:ln w="12700" cap="flat" cmpd="sng" algn="ctr">
            <a:noFill/>
            <a:prstDash val="solid"/>
            <a:miter lim="800000"/>
          </a:ln>
          <a:effectLst/>
        </p:spPr>
        <p:txBody>
          <a:bodyPr rtlCol="0" anchor="ctr"/>
          <a:lstStyle/>
          <a:p>
            <a:pPr algn="ctr"/>
            <a:endParaRPr lang="zh-CN" altLang="en-US" sz="1350"/>
          </a:p>
        </p:txBody>
      </p:sp>
      <p:sp>
        <p:nvSpPr>
          <p:cNvPr id="21" name="椭圆 20"/>
          <p:cNvSpPr/>
          <p:nvPr>
            <p:custDataLst>
              <p:tags r:id="rId14"/>
            </p:custDataLst>
          </p:nvPr>
        </p:nvSpPr>
        <p:spPr>
          <a:xfrm>
            <a:off x="8341044" y="1080947"/>
            <a:ext cx="290058" cy="290058"/>
          </a:xfrm>
          <a:prstGeom prst="ellipse">
            <a:avLst/>
          </a:prstGeom>
          <a:solidFill>
            <a:srgbClr val="4700E4"/>
          </a:solidFill>
          <a:ln w="12700" cap="flat" cmpd="sng" algn="ctr">
            <a:noFill/>
            <a:prstDash val="solid"/>
            <a:miter lim="800000"/>
          </a:ln>
          <a:effectLst/>
        </p:spPr>
        <p:txBody>
          <a:bodyPr rtlCol="0" anchor="ctr"/>
          <a:lstStyle/>
          <a:p>
            <a:pPr algn="ctr"/>
            <a:endParaRPr lang="zh-CN" altLang="en-US" sz="1350"/>
          </a:p>
        </p:txBody>
      </p:sp>
      <p:grpSp>
        <p:nvGrpSpPr>
          <p:cNvPr id="404" name="组合 404"/>
          <p:cNvGrpSpPr/>
          <p:nvPr/>
        </p:nvGrpSpPr>
        <p:grpSpPr>
          <a:xfrm>
            <a:off x="-66810" y="-470898"/>
            <a:ext cx="7705042" cy="1058787"/>
            <a:chOff x="-178147" y="711343"/>
            <a:chExt cx="20545213" cy="2823217"/>
          </a:xfrm>
        </p:grpSpPr>
        <p:pic>
          <p:nvPicPr>
            <p:cNvPr id="405" name="image 405"/>
            <p:cNvPicPr>
              <a:picLocks noChangeAspect="1"/>
            </p:cNvPicPr>
            <p:nvPr/>
          </p:nvPicPr>
          <p:blipFill>
            <a:blip r:embed="rId15">
              <a:alphaModFix amt="30196"/>
            </a:blip>
            <a:stretch>
              <a:fillRect/>
            </a:stretch>
          </p:blipFill>
          <p:spPr>
            <a:xfrm>
              <a:off x="0" y="955548"/>
              <a:ext cx="1427791" cy="2345604"/>
            </a:xfrm>
            <a:prstGeom prst="rect">
              <a:avLst/>
            </a:prstGeom>
          </p:spPr>
        </p:pic>
        <p:pic>
          <p:nvPicPr>
            <p:cNvPr id="406" name="image 406"/>
            <p:cNvPicPr>
              <a:picLocks noChangeAspect="1"/>
            </p:cNvPicPr>
            <p:nvPr/>
          </p:nvPicPr>
          <p:blipFill>
            <a:blip r:embed="rId16"/>
            <a:stretch>
              <a:fillRect/>
            </a:stretch>
          </p:blipFill>
          <p:spPr>
            <a:xfrm>
              <a:off x="-178147" y="711343"/>
              <a:ext cx="1292931" cy="2823217"/>
            </a:xfrm>
            <a:prstGeom prst="rect">
              <a:avLst/>
            </a:prstGeom>
          </p:spPr>
        </p:pic>
        <p:sp>
          <p:nvSpPr>
            <p:cNvPr id="407" name="Object 407"/>
            <p:cNvSpPr txBox="1"/>
            <p:nvPr/>
          </p:nvSpPr>
          <p:spPr>
            <a:xfrm>
              <a:off x="803986" y="1498743"/>
              <a:ext cx="19563080" cy="1143000"/>
            </a:xfrm>
            <a:prstGeom prst="rect">
              <a:avLst/>
            </a:prstGeom>
          </p:spPr>
          <p:txBody>
            <a:bodyPr vert="horz" rtlCol="0" anchor="t" anchorCtr="0">
              <a:noAutofit/>
            </a:bodyPr>
            <a:lstStyle/>
            <a:p>
              <a:pPr algn="l">
                <a:lnSpc>
                  <a:spcPct val="100000"/>
                </a:lnSpc>
              </a:pPr>
              <a:r>
                <a:rPr lang="zh-CN" sz="2815" b="1" i="0" smtClean="0">
                  <a:solidFill>
                    <a:srgbClr val="464699"/>
                  </a:solidFill>
                  <a:latin typeface="微软雅黑" panose="020B0503020204020204" charset="-122"/>
                  <a:ea typeface="微软雅黑" panose="020B0503020204020204" charset="-122"/>
                  <a:cs typeface="微软雅黑" panose="020B0503020204020204" charset="-122"/>
                </a:rPr>
                <a:t>3.中共十八大以来民族区城自治制度的完善</a:t>
              </a:r>
              <a:endParaRPr lang="zh-CN" sz="2815" b="1" i="0" smtClean="0">
                <a:solidFill>
                  <a:srgbClr val="464699"/>
                </a:solidFill>
                <a:latin typeface="微软雅黑" panose="020B0503020204020204" charset="-122"/>
                <a:ea typeface="微软雅黑" panose="020B0503020204020204" charset="-122"/>
                <a:cs typeface="微软雅黑" panose="020B0503020204020204" charset="-122"/>
              </a:endParaRPr>
            </a:p>
          </p:txBody>
        </p:sp>
      </p:grpSp>
    </p:spTree>
    <p:custDataLst>
      <p:tags r:id="rId1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04"/>
                                        </p:tgtEl>
                                        <p:attrNameLst>
                                          <p:attrName>style.visibility</p:attrName>
                                        </p:attrNameLst>
                                      </p:cBhvr>
                                      <p:to>
                                        <p:strVal val="visible"/>
                                      </p:to>
                                    </p:set>
                                    <p:anim calcmode="lin" valueType="num">
                                      <p:cBhvr additive="base">
                                        <p:cTn id="7" dur="500"/>
                                        <p:tgtEl>
                                          <p:spTgt spid="404"/>
                                        </p:tgtEl>
                                        <p:attrNameLst>
                                          <p:attrName>ppt_y</p:attrName>
                                        </p:attrNameLst>
                                      </p:cBhvr>
                                      <p:tavLst>
                                        <p:tav tm="0">
                                          <p:val>
                                            <p:strVal val="#ppt_y+#ppt_h*1.125000"/>
                                          </p:val>
                                        </p:tav>
                                        <p:tav tm="100000">
                                          <p:val>
                                            <p:strVal val="#ppt_y"/>
                                          </p:val>
                                        </p:tav>
                                      </p:tavLst>
                                    </p:anim>
                                    <p:animEffect transition="in" filter="wipe(up)">
                                      <p:cBhvr>
                                        <p:cTn id="8" dur="5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560705" y="853440"/>
          <a:ext cx="7223760" cy="3460750"/>
        </p:xfrm>
        <a:graphic>
          <a:graphicData uri="http://schemas.openxmlformats.org/drawingml/2006/table">
            <a:tbl>
              <a:tblPr firstRow="1" bandRow="1">
                <a:tableStyleId>{5940675A-B579-460E-94D1-54222C63F5DA}</a:tableStyleId>
              </a:tblPr>
              <a:tblGrid>
                <a:gridCol w="2407920"/>
                <a:gridCol w="2407920"/>
                <a:gridCol w="2407920"/>
              </a:tblGrid>
              <a:tr h="526415">
                <a:tc>
                  <a:txBody>
                    <a:bodyPr/>
                    <a:p>
                      <a:pPr indent="0">
                        <a:buNone/>
                      </a:pPr>
                      <a:r>
                        <a:rPr lang="en-US" sz="2800" b="1">
                          <a:latin typeface="楷体" panose="02010609060101010101" pitchFamily="49" charset="-122"/>
                          <a:ea typeface="楷体" panose="02010609060101010101" pitchFamily="49" charset="-122"/>
                          <a:cs typeface="楷体" panose="02010609060101010101" pitchFamily="49" charset="-122"/>
                        </a:rPr>
                        <a:t>时间</a:t>
                      </a:r>
                      <a:endParaRPr lang="en-US" altLang="en-US" sz="2800" b="1">
                        <a:latin typeface="楷体" panose="02010609060101010101" pitchFamily="49" charset="-122"/>
                        <a:ea typeface="楷体" panose="02010609060101010101" pitchFamily="49" charset="-122"/>
                        <a:cs typeface="楷体" panose="02010609060101010101" pitchFamily="49" charset="-122"/>
                      </a:endParaRPr>
                    </a:p>
                  </a:txBody>
                  <a:tcPr marL="57150" marR="57150" marT="35718" marB="35718"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800" b="1">
                          <a:latin typeface="楷体" panose="02010609060101010101" pitchFamily="49" charset="-122"/>
                          <a:ea typeface="楷体" panose="02010609060101010101" pitchFamily="49" charset="-122"/>
                          <a:cs typeface="楷体" panose="02010609060101010101" pitchFamily="49" charset="-122"/>
                        </a:rPr>
                        <a:t>措施</a:t>
                      </a:r>
                      <a:endParaRPr lang="en-US" altLang="en-US" sz="2800" b="1">
                        <a:latin typeface="楷体" panose="02010609060101010101" pitchFamily="49" charset="-122"/>
                        <a:ea typeface="楷体" panose="02010609060101010101" pitchFamily="49" charset="-122"/>
                        <a:cs typeface="楷体" panose="02010609060101010101" pitchFamily="49" charset="-122"/>
                      </a:endParaRPr>
                    </a:p>
                  </a:txBody>
                  <a:tcPr marL="57150" marR="57150" marT="35718" marB="35718"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800" b="1">
                          <a:latin typeface="楷体" panose="02010609060101010101" pitchFamily="49" charset="-122"/>
                          <a:ea typeface="楷体" panose="02010609060101010101" pitchFamily="49" charset="-122"/>
                          <a:cs typeface="楷体" panose="02010609060101010101" pitchFamily="49" charset="-122"/>
                        </a:rPr>
                        <a:t>名称</a:t>
                      </a:r>
                      <a:endParaRPr lang="en-US" altLang="en-US" sz="2800" b="1">
                        <a:latin typeface="楷体" panose="02010609060101010101" pitchFamily="49" charset="-122"/>
                        <a:ea typeface="楷体" panose="02010609060101010101" pitchFamily="49" charset="-122"/>
                        <a:cs typeface="楷体" panose="02010609060101010101" pitchFamily="49" charset="-122"/>
                      </a:endParaRPr>
                    </a:p>
                  </a:txBody>
                  <a:tcPr marL="57150" marR="57150" marT="35718" marB="35718"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78535">
                <a:tc>
                  <a:txBody>
                    <a:bodyPr/>
                    <a:p>
                      <a:pPr indent="0">
                        <a:buNone/>
                      </a:pPr>
                      <a:r>
                        <a:rPr lang="en-US" sz="2800" b="1">
                          <a:latin typeface="楷体" panose="02010609060101010101" pitchFamily="49" charset="-122"/>
                          <a:ea typeface="楷体" panose="02010609060101010101" pitchFamily="49" charset="-122"/>
                          <a:cs typeface="楷体" panose="02010609060101010101" pitchFamily="49" charset="-122"/>
                        </a:rPr>
                        <a:t>1947年</a:t>
                      </a:r>
                      <a:endParaRPr lang="en-US" altLang="en-US" sz="2800" b="1">
                        <a:latin typeface="楷体" panose="02010609060101010101" pitchFamily="49" charset="-122"/>
                        <a:ea typeface="楷体" panose="02010609060101010101" pitchFamily="49" charset="-122"/>
                        <a:cs typeface="楷体" panose="02010609060101010101" pitchFamily="49" charset="-122"/>
                      </a:endParaRPr>
                    </a:p>
                  </a:txBody>
                  <a:tcPr marL="57150" marR="57150" marT="35718" marB="35718"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800" b="1">
                          <a:latin typeface="楷体" panose="02010609060101010101" pitchFamily="49" charset="-122"/>
                          <a:ea typeface="楷体" panose="02010609060101010101" pitchFamily="49" charset="-122"/>
                          <a:cs typeface="楷体" panose="02010609060101010101" pitchFamily="49" charset="-122"/>
                        </a:rPr>
                        <a:t>设立民族自治区</a:t>
                      </a:r>
                      <a:endParaRPr lang="en-US" altLang="en-US" sz="2800" b="1">
                        <a:latin typeface="楷体" panose="02010609060101010101" pitchFamily="49" charset="-122"/>
                        <a:ea typeface="楷体" panose="02010609060101010101" pitchFamily="49" charset="-122"/>
                        <a:cs typeface="楷体" panose="02010609060101010101" pitchFamily="49" charset="-122"/>
                      </a:endParaRPr>
                    </a:p>
                  </a:txBody>
                  <a:tcPr marL="57150" marR="57150" marT="35718" marB="35718"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800" b="1">
                          <a:latin typeface="楷体" panose="02010609060101010101" pitchFamily="49" charset="-122"/>
                          <a:ea typeface="楷体" panose="02010609060101010101" pitchFamily="49" charset="-122"/>
                          <a:cs typeface="楷体" panose="02010609060101010101" pitchFamily="49" charset="-122"/>
                        </a:rPr>
                        <a:t>内蒙古自治区</a:t>
                      </a:r>
                      <a:endParaRPr lang="en-US" altLang="en-US" sz="2800" b="1">
                        <a:latin typeface="楷体" panose="02010609060101010101" pitchFamily="49" charset="-122"/>
                        <a:ea typeface="楷体" panose="02010609060101010101" pitchFamily="49" charset="-122"/>
                        <a:cs typeface="楷体" panose="02010609060101010101" pitchFamily="49" charset="-122"/>
                      </a:endParaRPr>
                    </a:p>
                  </a:txBody>
                  <a:tcPr marL="57150" marR="57150" marT="35718" marB="35718"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77900">
                <a:tc>
                  <a:txBody>
                    <a:bodyPr/>
                    <a:p>
                      <a:pPr indent="0">
                        <a:buNone/>
                      </a:pPr>
                      <a:r>
                        <a:rPr lang="en-US" sz="2800" b="1">
                          <a:latin typeface="楷体" panose="02010609060101010101" pitchFamily="49" charset="-122"/>
                          <a:ea typeface="楷体" panose="02010609060101010101" pitchFamily="49" charset="-122"/>
                          <a:cs typeface="楷体" panose="02010609060101010101" pitchFamily="49" charset="-122"/>
                        </a:rPr>
                        <a:t>1980年</a:t>
                      </a:r>
                      <a:endParaRPr lang="en-US" altLang="en-US" sz="2800" b="1">
                        <a:latin typeface="楷体" panose="02010609060101010101" pitchFamily="49" charset="-122"/>
                        <a:ea typeface="楷体" panose="02010609060101010101" pitchFamily="49" charset="-122"/>
                        <a:cs typeface="楷体" panose="02010609060101010101" pitchFamily="49" charset="-122"/>
                      </a:endParaRPr>
                    </a:p>
                  </a:txBody>
                  <a:tcPr marL="57150" marR="57150" marT="35718" marB="35718"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800" b="1">
                          <a:latin typeface="楷体" panose="02010609060101010101" pitchFamily="49" charset="-122"/>
                          <a:ea typeface="楷体" panose="02010609060101010101" pitchFamily="49" charset="-122"/>
                          <a:cs typeface="楷体" panose="02010609060101010101" pitchFamily="49" charset="-122"/>
                        </a:rPr>
                        <a:t>设立经济特区</a:t>
                      </a:r>
                      <a:endParaRPr lang="en-US" altLang="en-US" sz="2800" b="1">
                        <a:latin typeface="楷体" panose="02010609060101010101" pitchFamily="49" charset="-122"/>
                        <a:ea typeface="楷体" panose="02010609060101010101" pitchFamily="49" charset="-122"/>
                        <a:cs typeface="楷体" panose="02010609060101010101" pitchFamily="49" charset="-122"/>
                      </a:endParaRPr>
                    </a:p>
                  </a:txBody>
                  <a:tcPr marL="57150" marR="57150" marT="35718" marB="35718"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800" b="1">
                          <a:latin typeface="楷体" panose="02010609060101010101" pitchFamily="49" charset="-122"/>
                          <a:ea typeface="楷体" panose="02010609060101010101" pitchFamily="49" charset="-122"/>
                          <a:cs typeface="楷体" panose="02010609060101010101" pitchFamily="49" charset="-122"/>
                        </a:rPr>
                        <a:t>深圳特区</a:t>
                      </a:r>
                      <a:endParaRPr lang="en-US" altLang="en-US" sz="2800" b="1">
                        <a:latin typeface="楷体" panose="02010609060101010101" pitchFamily="49" charset="-122"/>
                        <a:ea typeface="楷体" panose="02010609060101010101" pitchFamily="49" charset="-122"/>
                        <a:cs typeface="楷体" panose="02010609060101010101" pitchFamily="49" charset="-122"/>
                      </a:endParaRPr>
                    </a:p>
                  </a:txBody>
                  <a:tcPr marL="57150" marR="57150" marT="35718" marB="35718"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77900">
                <a:tc>
                  <a:txBody>
                    <a:bodyPr/>
                    <a:p>
                      <a:pPr indent="0">
                        <a:buNone/>
                      </a:pPr>
                      <a:r>
                        <a:rPr lang="en-US" sz="2800" b="1">
                          <a:latin typeface="楷体" panose="02010609060101010101" pitchFamily="49" charset="-122"/>
                          <a:ea typeface="楷体" panose="02010609060101010101" pitchFamily="49" charset="-122"/>
                          <a:cs typeface="楷体" panose="02010609060101010101" pitchFamily="49" charset="-122"/>
                        </a:rPr>
                        <a:t>1997年</a:t>
                      </a:r>
                      <a:endParaRPr lang="en-US" altLang="en-US" sz="2800" b="1">
                        <a:latin typeface="楷体" panose="02010609060101010101" pitchFamily="49" charset="-122"/>
                        <a:ea typeface="楷体" panose="02010609060101010101" pitchFamily="49" charset="-122"/>
                        <a:cs typeface="楷体" panose="02010609060101010101" pitchFamily="49" charset="-122"/>
                      </a:endParaRPr>
                    </a:p>
                  </a:txBody>
                  <a:tcPr marL="57150" marR="57150" marT="35718" marB="35718"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800" b="1">
                          <a:latin typeface="楷体" panose="02010609060101010101" pitchFamily="49" charset="-122"/>
                          <a:ea typeface="楷体" panose="02010609060101010101" pitchFamily="49" charset="-122"/>
                          <a:cs typeface="楷体" panose="02010609060101010101" pitchFamily="49" charset="-122"/>
                        </a:rPr>
                        <a:t>设立特别行政区</a:t>
                      </a:r>
                      <a:endParaRPr lang="en-US" altLang="en-US" sz="2800" b="1">
                        <a:latin typeface="楷体" panose="02010609060101010101" pitchFamily="49" charset="-122"/>
                        <a:ea typeface="楷体" panose="02010609060101010101" pitchFamily="49" charset="-122"/>
                        <a:cs typeface="楷体" panose="02010609060101010101" pitchFamily="49" charset="-122"/>
                      </a:endParaRPr>
                    </a:p>
                  </a:txBody>
                  <a:tcPr marL="57150" marR="57150" marT="35718" marB="35718"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800" b="1">
                          <a:latin typeface="楷体" panose="02010609060101010101" pitchFamily="49" charset="-122"/>
                          <a:ea typeface="楷体" panose="02010609060101010101" pitchFamily="49" charset="-122"/>
                          <a:cs typeface="楷体" panose="02010609060101010101" pitchFamily="49" charset="-122"/>
                        </a:rPr>
                        <a:t>香港特别行政区</a:t>
                      </a:r>
                      <a:endParaRPr lang="en-US" altLang="en-US" sz="2800" b="1">
                        <a:latin typeface="楷体" panose="02010609060101010101" pitchFamily="49" charset="-122"/>
                        <a:ea typeface="楷体" panose="02010609060101010101" pitchFamily="49" charset="-122"/>
                        <a:cs typeface="楷体" panose="02010609060101010101" pitchFamily="49" charset="-122"/>
                      </a:endParaRPr>
                    </a:p>
                  </a:txBody>
                  <a:tcPr marL="57150" marR="57150" marT="35718" marB="35718"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150495" y="0"/>
            <a:ext cx="8737600" cy="829945"/>
          </a:xfrm>
          <a:prstGeom prst="rect">
            <a:avLst/>
          </a:prstGeom>
          <a:noFill/>
          <a:ln w="9525">
            <a:noFill/>
          </a:ln>
        </p:spPr>
        <p:txBody>
          <a:bodyPr wrap="square">
            <a:spAutoFit/>
          </a:bodyPr>
          <a:p>
            <a:pPr indent="0"/>
            <a:r>
              <a:rPr lang="zh-CN" sz="2400" b="1">
                <a:ea typeface="宋体" panose="02010600030101010101" pitchFamily="2" charset="-122"/>
              </a:rPr>
              <a:t>地方治理措施反映时代特征和发展要求。阅读材料回答问题中国历史大事记摘录（如下表）</a:t>
            </a:r>
            <a:endParaRPr lang="zh-CN" altLang="en-US" sz="2400"/>
          </a:p>
        </p:txBody>
      </p:sp>
      <p:sp>
        <p:nvSpPr>
          <p:cNvPr id="3" name="文本框 2"/>
          <p:cNvSpPr txBox="1"/>
          <p:nvPr/>
        </p:nvSpPr>
        <p:spPr>
          <a:xfrm>
            <a:off x="149860" y="4337685"/>
            <a:ext cx="8263890" cy="706755"/>
          </a:xfrm>
          <a:prstGeom prst="rect">
            <a:avLst/>
          </a:prstGeom>
          <a:noFill/>
          <a:ln w="9525">
            <a:noFill/>
          </a:ln>
        </p:spPr>
        <p:txBody>
          <a:bodyPr wrap="square">
            <a:spAutoFit/>
          </a:bodyPr>
          <a:p>
            <a:pPr indent="0"/>
            <a:r>
              <a:rPr lang="zh-CN" sz="2000" b="1">
                <a:ea typeface="宋体" panose="02010600030101010101" pitchFamily="2" charset="-122"/>
              </a:rPr>
              <a:t>（1）依据表格材料和所学，分别说明三个区地方治理各有什么特点？（2）关于三个区的设置有什么启示？</a:t>
            </a:r>
            <a:endParaRPr lang="zh-CN" altLang="en-US" sz="200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11480" y="371316"/>
            <a:ext cx="7843838" cy="4292600"/>
          </a:xfrm>
          <a:prstGeom prst="rect">
            <a:avLst/>
          </a:prstGeom>
          <a:noFill/>
          <a:ln w="9525">
            <a:noFill/>
          </a:ln>
        </p:spPr>
        <p:txBody>
          <a:bodyPr wrap="square">
            <a:spAutoFit/>
          </a:bodyPr>
          <a:p>
            <a:pPr indent="0"/>
            <a:r>
              <a:rPr lang="zh-CN" sz="2100" b="0">
                <a:ea typeface="宋体" panose="02010600030101010101" pitchFamily="2" charset="-122"/>
              </a:rPr>
              <a:t>（1）特点：民族自治区：在国家统一领导下，少数民族聚居的地方实行区域自治（或民族自治与区域自治相结合）；经济特区：实行特殊的经济政策，和特殊的经济管理体制；特别行政区：具有特殊法律地位和高度自治权（或“一国两制”）。（2）启示：地方治理要理论联系实际，实事求是；符合国情，有中国特色；适应时代要求；促进社会进步；满足人民当家作主的愿望；有利于经济发展；有利于国家统一；有利于社会稳定。</a:t>
            </a:r>
            <a:endParaRPr lang="zh-CN" sz="2100" b="0">
              <a:ea typeface="宋体" panose="02010600030101010101" pitchFamily="2" charset="-122"/>
            </a:endParaRPr>
          </a:p>
          <a:p>
            <a:pPr indent="0"/>
            <a:endParaRPr lang="zh-CN" sz="2100" b="0">
              <a:ea typeface="宋体" panose="02010600030101010101" pitchFamily="2" charset="-122"/>
            </a:endParaRPr>
          </a:p>
          <a:p>
            <a:pPr indent="0"/>
            <a:endParaRPr lang="zh-CN" sz="2100" b="0">
              <a:ea typeface="宋体" panose="02010600030101010101" pitchFamily="2" charset="-122"/>
            </a:endParaRPr>
          </a:p>
          <a:p>
            <a:endParaRPr lang="zh-CN" altLang="en-US" sz="210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06" name="组合 306"/>
          <p:cNvGrpSpPr/>
          <p:nvPr/>
        </p:nvGrpSpPr>
        <p:grpSpPr>
          <a:xfrm>
            <a:off x="-49530" y="-151765"/>
            <a:ext cx="8560435" cy="5013325"/>
            <a:chOff x="4166163" y="6607916"/>
            <a:chExt cx="12520507" cy="3945783"/>
          </a:xfrm>
        </p:grpSpPr>
        <p:sp>
          <p:nvSpPr>
            <p:cNvPr id="308" name="Object 308"/>
            <p:cNvSpPr txBox="1"/>
            <p:nvPr/>
          </p:nvSpPr>
          <p:spPr>
            <a:xfrm>
              <a:off x="4166163" y="6607916"/>
              <a:ext cx="12520507" cy="3715173"/>
            </a:xfrm>
            <a:prstGeom prst="rect">
              <a:avLst/>
            </a:prstGeom>
          </p:spPr>
          <p:txBody>
            <a:bodyPr vert="horz" rtlCol="0" anchor="t" anchorCtr="0">
              <a:noAutofit/>
            </a:bodyPr>
            <a:p>
              <a:pPr algn="l" fontAlgn="auto">
                <a:lnSpc>
                  <a:spcPct val="100000"/>
                </a:lnSpc>
              </a:pPr>
              <a:endParaRPr lang="zh-CN" altLang="en-US" sz="2400" b="1" i="0" smtClean="0">
                <a:solidFill>
                  <a:srgbClr val="FF0000"/>
                </a:solidFill>
                <a:latin typeface="微软雅黑" panose="020B0503020204020204" charset="-122"/>
                <a:ea typeface="微软雅黑" panose="020B0503020204020204" charset="-122"/>
              </a:endParaRPr>
            </a:p>
          </p:txBody>
        </p:sp>
        <p:pic>
          <p:nvPicPr>
            <p:cNvPr id="3010" name="image 3010"/>
            <p:cNvPicPr>
              <a:picLocks noChangeAspect="1"/>
            </p:cNvPicPr>
            <p:nvPr/>
          </p:nvPicPr>
          <p:blipFill>
            <a:blip r:embed="rId1"/>
            <a:stretch>
              <a:fillRect/>
            </a:stretch>
          </p:blipFill>
          <p:spPr>
            <a:xfrm>
              <a:off x="10858498" y="10426701"/>
              <a:ext cx="2679698" cy="126998"/>
            </a:xfrm>
            <a:prstGeom prst="rect">
              <a:avLst/>
            </a:prstGeom>
          </p:spPr>
        </p:pic>
      </p:grpSp>
      <p:sp>
        <p:nvSpPr>
          <p:cNvPr id="17415" name="文本框 5"/>
          <p:cNvSpPr/>
          <p:nvPr/>
        </p:nvSpPr>
        <p:spPr>
          <a:xfrm>
            <a:off x="104775" y="372110"/>
            <a:ext cx="8406130" cy="4399915"/>
          </a:xfrm>
          <a:prstGeom prst="rect">
            <a:avLst/>
          </a:prstGeom>
          <a:noFill/>
          <a:ln w="9525">
            <a:noFill/>
          </a:ln>
        </p:spPr>
        <p:txBody>
          <a:bodyPr wrap="square" anchor="t" anchorCtr="0">
            <a:spAutoFit/>
          </a:bodyPr>
          <a:p>
            <a:pPr algn="l" fontAlgn="auto">
              <a:lnSpc>
                <a:spcPct val="100000"/>
              </a:lnSpc>
            </a:pPr>
            <a:r>
              <a:rPr lang="zh-CN" sz="2800" b="1" smtClean="0">
                <a:solidFill>
                  <a:srgbClr val="FF0000"/>
                </a:solidFill>
                <a:latin typeface="微软雅黑" panose="020B0503020204020204" charset="-122"/>
                <a:ea typeface="微软雅黑" panose="020B0503020204020204" charset="-122"/>
                <a:sym typeface="+mn-ea"/>
              </a:rPr>
              <a:t>知识清单：</a:t>
            </a:r>
            <a:endParaRPr lang="zh-CN" sz="2800" b="1" i="0" smtClean="0">
              <a:solidFill>
                <a:srgbClr val="FF0000"/>
              </a:solidFill>
              <a:latin typeface="微软雅黑" panose="020B0503020204020204" charset="-122"/>
              <a:ea typeface="微软雅黑" panose="020B0503020204020204" charset="-122"/>
            </a:endParaRPr>
          </a:p>
          <a:p>
            <a:pPr algn="l" fontAlgn="auto">
              <a:lnSpc>
                <a:spcPct val="100000"/>
              </a:lnSpc>
            </a:pPr>
            <a:r>
              <a:rPr lang="en-US" altLang="zh-CN" sz="2800" b="1" smtClean="0">
                <a:solidFill>
                  <a:srgbClr val="FF0000"/>
                </a:solidFill>
                <a:latin typeface="微软雅黑" panose="020B0503020204020204" charset="-122"/>
                <a:ea typeface="微软雅黑" panose="020B0503020204020204" charset="-122"/>
                <a:sym typeface="+mn-ea"/>
              </a:rPr>
              <a:t>1.</a:t>
            </a:r>
            <a:r>
              <a:rPr lang="zh-CN" altLang="en-US" sz="2800" b="1" smtClean="0">
                <a:solidFill>
                  <a:srgbClr val="FF0000"/>
                </a:solidFill>
                <a:latin typeface="微软雅黑" panose="020B0503020204020204" charset="-122"/>
                <a:ea typeface="微软雅黑" panose="020B0503020204020204" charset="-122"/>
                <a:sym typeface="+mn-ea"/>
              </a:rPr>
              <a:t>中国古代民族关系的发展；</a:t>
            </a:r>
            <a:endParaRPr lang="zh-CN" altLang="en-US" sz="2800" b="1" i="0" smtClean="0">
              <a:solidFill>
                <a:srgbClr val="FF0000"/>
              </a:solidFill>
              <a:latin typeface="微软雅黑" panose="020B0503020204020204" charset="-122"/>
              <a:ea typeface="微软雅黑" panose="020B0503020204020204" charset="-122"/>
            </a:endParaRPr>
          </a:p>
          <a:p>
            <a:pPr algn="l" fontAlgn="auto">
              <a:lnSpc>
                <a:spcPct val="100000"/>
              </a:lnSpc>
            </a:pPr>
            <a:r>
              <a:rPr lang="en-US" altLang="zh-CN" sz="2800" b="1" smtClean="0">
                <a:solidFill>
                  <a:srgbClr val="FF0000"/>
                </a:solidFill>
                <a:latin typeface="微软雅黑" panose="020B0503020204020204" charset="-122"/>
                <a:ea typeface="微软雅黑" panose="020B0503020204020204" charset="-122"/>
                <a:sym typeface="+mn-ea"/>
              </a:rPr>
              <a:t>2.</a:t>
            </a:r>
            <a:r>
              <a:rPr lang="zh-CN" altLang="en-US" sz="2800" b="1" smtClean="0">
                <a:solidFill>
                  <a:srgbClr val="FF0000"/>
                </a:solidFill>
                <a:latin typeface="微软雅黑" panose="020B0503020204020204" charset="-122"/>
                <a:ea typeface="微软雅黑" panose="020B0503020204020204" charset="-122"/>
                <a:sym typeface="+mn-ea"/>
              </a:rPr>
              <a:t>中国古代处理民族关系的基本方法和特点；</a:t>
            </a:r>
            <a:endParaRPr lang="zh-CN" altLang="en-US" sz="2800" b="1" i="0" smtClean="0">
              <a:solidFill>
                <a:srgbClr val="FF0000"/>
              </a:solidFill>
              <a:latin typeface="微软雅黑" panose="020B0503020204020204" charset="-122"/>
              <a:ea typeface="微软雅黑" panose="020B0503020204020204" charset="-122"/>
            </a:endParaRPr>
          </a:p>
          <a:p>
            <a:pPr algn="l" fontAlgn="auto">
              <a:lnSpc>
                <a:spcPct val="100000"/>
              </a:lnSpc>
            </a:pPr>
            <a:r>
              <a:rPr lang="en-US" altLang="zh-CN" sz="2800" b="1" smtClean="0">
                <a:solidFill>
                  <a:srgbClr val="FF0000"/>
                </a:solidFill>
                <a:latin typeface="微软雅黑" panose="020B0503020204020204" charset="-122"/>
                <a:ea typeface="微软雅黑" panose="020B0503020204020204" charset="-122"/>
                <a:sym typeface="+mn-ea"/>
              </a:rPr>
              <a:t>3.</a:t>
            </a:r>
            <a:r>
              <a:rPr lang="zh-CN" altLang="en-US" sz="2800" b="1" smtClean="0">
                <a:solidFill>
                  <a:srgbClr val="FF0000"/>
                </a:solidFill>
                <a:latin typeface="微软雅黑" panose="020B0503020204020204" charset="-122"/>
                <a:ea typeface="微软雅黑" panose="020B0503020204020204" charset="-122"/>
                <a:sym typeface="+mn-ea"/>
              </a:rPr>
              <a:t>中国古代对外交往的发展；</a:t>
            </a:r>
            <a:endParaRPr lang="zh-CN" altLang="en-US" sz="2800" b="1" i="0" smtClean="0">
              <a:solidFill>
                <a:srgbClr val="FF0000"/>
              </a:solidFill>
              <a:latin typeface="微软雅黑" panose="020B0503020204020204" charset="-122"/>
              <a:ea typeface="微软雅黑" panose="020B0503020204020204" charset="-122"/>
            </a:endParaRPr>
          </a:p>
          <a:p>
            <a:pPr algn="l" fontAlgn="auto">
              <a:lnSpc>
                <a:spcPct val="100000"/>
              </a:lnSpc>
            </a:pPr>
            <a:r>
              <a:rPr lang="en-US" altLang="zh-CN" sz="2800" b="1" smtClean="0">
                <a:solidFill>
                  <a:srgbClr val="FF0000"/>
                </a:solidFill>
                <a:latin typeface="微软雅黑" panose="020B0503020204020204" charset="-122"/>
                <a:ea typeface="微软雅黑" panose="020B0503020204020204" charset="-122"/>
                <a:sym typeface="+mn-ea"/>
              </a:rPr>
              <a:t>4.</a:t>
            </a:r>
            <a:r>
              <a:rPr lang="zh-CN" altLang="en-US" sz="2800" b="1" smtClean="0">
                <a:solidFill>
                  <a:srgbClr val="FF0000"/>
                </a:solidFill>
                <a:latin typeface="微软雅黑" panose="020B0503020204020204" charset="-122"/>
                <a:ea typeface="微软雅黑" panose="020B0503020204020204" charset="-122"/>
                <a:sym typeface="+mn-ea"/>
              </a:rPr>
              <a:t>中国古代对外关系的条件、途径和特点；</a:t>
            </a:r>
            <a:endParaRPr lang="zh-CN" altLang="en-US" sz="2800" b="1" i="0" smtClean="0">
              <a:solidFill>
                <a:srgbClr val="FF0000"/>
              </a:solidFill>
              <a:latin typeface="微软雅黑" panose="020B0503020204020204" charset="-122"/>
              <a:ea typeface="微软雅黑" panose="020B0503020204020204" charset="-122"/>
            </a:endParaRPr>
          </a:p>
          <a:p>
            <a:pPr algn="l" fontAlgn="auto">
              <a:lnSpc>
                <a:spcPct val="100000"/>
              </a:lnSpc>
            </a:pPr>
            <a:r>
              <a:rPr lang="en-US" altLang="zh-CN" sz="2800" b="1" smtClean="0">
                <a:solidFill>
                  <a:srgbClr val="FF0000"/>
                </a:solidFill>
                <a:latin typeface="微软雅黑" panose="020B0503020204020204" charset="-122"/>
                <a:ea typeface="微软雅黑" panose="020B0503020204020204" charset="-122"/>
                <a:sym typeface="+mn-ea"/>
              </a:rPr>
              <a:t>5.</a:t>
            </a:r>
            <a:r>
              <a:rPr lang="zh-CN" altLang="en-US" sz="2800" b="1" smtClean="0">
                <a:solidFill>
                  <a:srgbClr val="FF0000"/>
                </a:solidFill>
                <a:latin typeface="微软雅黑" panose="020B0503020204020204" charset="-122"/>
                <a:ea typeface="微软雅黑" panose="020B0503020204020204" charset="-122"/>
                <a:sym typeface="+mn-ea"/>
              </a:rPr>
              <a:t>欧洲近代民族国家形成的原因、特点和影响；</a:t>
            </a:r>
            <a:endParaRPr lang="zh-CN" altLang="en-US" sz="2800" b="1" i="0" smtClean="0">
              <a:solidFill>
                <a:srgbClr val="FF0000"/>
              </a:solidFill>
              <a:latin typeface="微软雅黑" panose="020B0503020204020204" charset="-122"/>
              <a:ea typeface="微软雅黑" panose="020B0503020204020204" charset="-122"/>
            </a:endParaRPr>
          </a:p>
          <a:p>
            <a:pPr algn="l" fontAlgn="auto">
              <a:lnSpc>
                <a:spcPct val="100000"/>
              </a:lnSpc>
            </a:pPr>
            <a:r>
              <a:rPr lang="en-US" altLang="zh-CN" sz="2800" b="1" smtClean="0">
                <a:solidFill>
                  <a:srgbClr val="FF0000"/>
                </a:solidFill>
                <a:latin typeface="微软雅黑" panose="020B0503020204020204" charset="-122"/>
                <a:ea typeface="微软雅黑" panose="020B0503020204020204" charset="-122"/>
                <a:sym typeface="+mn-ea"/>
              </a:rPr>
              <a:t>6.</a:t>
            </a:r>
            <a:r>
              <a:rPr lang="zh-CN" altLang="en-US" sz="2800" b="1" smtClean="0">
                <a:solidFill>
                  <a:srgbClr val="FF0000"/>
                </a:solidFill>
                <a:latin typeface="微软雅黑" panose="020B0503020204020204" charset="-122"/>
                <a:ea typeface="微软雅黑" panose="020B0503020204020204" charset="-122"/>
                <a:sym typeface="+mn-ea"/>
              </a:rPr>
              <a:t>民族区域自治制度建立的原因、过程和影响；</a:t>
            </a:r>
            <a:endParaRPr lang="zh-CN" altLang="en-US" sz="2800" b="1" i="0" smtClean="0">
              <a:solidFill>
                <a:srgbClr val="FF0000"/>
              </a:solidFill>
              <a:latin typeface="微软雅黑" panose="020B0503020204020204" charset="-122"/>
              <a:ea typeface="微软雅黑" panose="020B0503020204020204" charset="-122"/>
            </a:endParaRPr>
          </a:p>
          <a:p>
            <a:pPr algn="l" fontAlgn="auto">
              <a:lnSpc>
                <a:spcPct val="100000"/>
              </a:lnSpc>
            </a:pPr>
            <a:r>
              <a:rPr lang="en-US" altLang="zh-CN" sz="2800" b="1" smtClean="0">
                <a:solidFill>
                  <a:srgbClr val="FF0000"/>
                </a:solidFill>
                <a:latin typeface="微软雅黑" panose="020B0503020204020204" charset="-122"/>
                <a:ea typeface="微软雅黑" panose="020B0503020204020204" charset="-122"/>
                <a:sym typeface="+mn-ea"/>
              </a:rPr>
              <a:t>7.</a:t>
            </a:r>
            <a:r>
              <a:rPr lang="zh-CN" altLang="en-US" sz="2800" b="1" smtClean="0">
                <a:solidFill>
                  <a:srgbClr val="FF0000"/>
                </a:solidFill>
                <a:latin typeface="微软雅黑" panose="020B0503020204020204" charset="-122"/>
                <a:ea typeface="微软雅黑" panose="020B0503020204020204" charset="-122"/>
                <a:sym typeface="+mn-ea"/>
              </a:rPr>
              <a:t>新中国初期外交的成就；</a:t>
            </a:r>
            <a:endParaRPr lang="zh-CN" altLang="en-US" sz="2800" b="1" i="0" smtClean="0">
              <a:solidFill>
                <a:srgbClr val="FF0000"/>
              </a:solidFill>
              <a:latin typeface="微软雅黑" panose="020B0503020204020204" charset="-122"/>
              <a:ea typeface="微软雅黑" panose="020B0503020204020204" charset="-122"/>
            </a:endParaRPr>
          </a:p>
          <a:p>
            <a:pPr algn="l" fontAlgn="auto">
              <a:lnSpc>
                <a:spcPct val="100000"/>
              </a:lnSpc>
            </a:pPr>
            <a:r>
              <a:rPr lang="en-US" altLang="zh-CN" sz="2800" b="1" smtClean="0">
                <a:solidFill>
                  <a:srgbClr val="FF0000"/>
                </a:solidFill>
                <a:latin typeface="微软雅黑" panose="020B0503020204020204" charset="-122"/>
                <a:ea typeface="微软雅黑" panose="020B0503020204020204" charset="-122"/>
                <a:sym typeface="+mn-ea"/>
              </a:rPr>
              <a:t>8.</a:t>
            </a:r>
            <a:r>
              <a:rPr lang="zh-CN" altLang="en-US" sz="2800" b="1" smtClean="0">
                <a:solidFill>
                  <a:srgbClr val="FF0000"/>
                </a:solidFill>
                <a:latin typeface="微软雅黑" panose="020B0503020204020204" charset="-122"/>
                <a:ea typeface="微软雅黑" panose="020B0503020204020204" charset="-122"/>
                <a:sym typeface="+mn-ea"/>
              </a:rPr>
              <a:t>新中国</a:t>
            </a:r>
            <a:r>
              <a:rPr lang="en-US" altLang="zh-CN" sz="2800" b="1" smtClean="0">
                <a:solidFill>
                  <a:srgbClr val="FF0000"/>
                </a:solidFill>
                <a:latin typeface="微软雅黑" panose="020B0503020204020204" charset="-122"/>
                <a:ea typeface="微软雅黑" panose="020B0503020204020204" charset="-122"/>
                <a:sym typeface="+mn-ea"/>
              </a:rPr>
              <a:t>70</a:t>
            </a:r>
            <a:r>
              <a:rPr lang="zh-CN" altLang="en-US" sz="2800" b="1" smtClean="0">
                <a:solidFill>
                  <a:srgbClr val="FF0000"/>
                </a:solidFill>
                <a:latin typeface="微软雅黑" panose="020B0503020204020204" charset="-122"/>
                <a:ea typeface="微软雅黑" panose="020B0503020204020204" charset="-122"/>
                <a:sym typeface="+mn-ea"/>
              </a:rPr>
              <a:t>年代外交的成就；</a:t>
            </a:r>
            <a:endParaRPr lang="zh-CN" altLang="en-US" sz="2800" b="1" i="0" smtClean="0">
              <a:solidFill>
                <a:srgbClr val="FF0000"/>
              </a:solidFill>
              <a:latin typeface="微软雅黑" panose="020B0503020204020204" charset="-122"/>
              <a:ea typeface="微软雅黑" panose="020B0503020204020204" charset="-122"/>
            </a:endParaRPr>
          </a:p>
          <a:p>
            <a:pPr algn="l" fontAlgn="auto">
              <a:lnSpc>
                <a:spcPct val="100000"/>
              </a:lnSpc>
            </a:pPr>
            <a:r>
              <a:rPr lang="en-US" altLang="zh-CN" sz="2800" b="1" smtClean="0">
                <a:solidFill>
                  <a:srgbClr val="FF0000"/>
                </a:solidFill>
                <a:latin typeface="微软雅黑" panose="020B0503020204020204" charset="-122"/>
                <a:ea typeface="微软雅黑" panose="020B0503020204020204" charset="-122"/>
                <a:sym typeface="+mn-ea"/>
              </a:rPr>
              <a:t>9.</a:t>
            </a:r>
            <a:r>
              <a:rPr lang="zh-CN" altLang="en-US" sz="2800" b="1" smtClean="0">
                <a:solidFill>
                  <a:srgbClr val="FF0000"/>
                </a:solidFill>
                <a:latin typeface="微软雅黑" panose="020B0503020204020204" charset="-122"/>
                <a:ea typeface="微软雅黑" panose="020B0503020204020204" charset="-122"/>
                <a:sym typeface="+mn-ea"/>
              </a:rPr>
              <a:t>新时期的外交成就。</a:t>
            </a:r>
            <a:endParaRPr lang="zh-CN" altLang="en-US" sz="2800" b="1">
              <a:solidFill>
                <a:srgbClr val="FF0000"/>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 calcmode="lin" valueType="num">
                                      <p:cBhvr additive="base">
                                        <p:cTn id="7" dur="500"/>
                                        <p:tgtEl>
                                          <p:spTgt spid="306"/>
                                        </p:tgtEl>
                                        <p:attrNameLst>
                                          <p:attrName>ppt_y</p:attrName>
                                        </p:attrNameLst>
                                      </p:cBhvr>
                                      <p:tavLst>
                                        <p:tav tm="0">
                                          <p:val>
                                            <p:strVal val="#ppt_y+#ppt_h*1.125000"/>
                                          </p:val>
                                        </p:tav>
                                        <p:tav tm="100000">
                                          <p:val>
                                            <p:strVal val="#ppt_y"/>
                                          </p:val>
                                        </p:tav>
                                      </p:tavLst>
                                    </p:anim>
                                    <p:animEffect transition="in" filter="wipe(up)">
                                      <p:cBhvr>
                                        <p:cTn id="8" dur="500"/>
                                        <p:tgtEl>
                                          <p:spTgt spid="306"/>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5"/>
                                        </p:tgtEl>
                                        <p:attrNameLst>
                                          <p:attrName>style.visibility</p:attrName>
                                        </p:attrNameLst>
                                      </p:cBhvr>
                                      <p:to>
                                        <p:strVal val="visible"/>
                                      </p:to>
                                    </p:set>
                                    <p:anim calcmode="lin" valueType="num">
                                      <p:cBhvr additive="base">
                                        <p:cTn id="13" dur="500" fill="hold"/>
                                        <p:tgtEl>
                                          <p:spTgt spid="17415"/>
                                        </p:tgtEl>
                                        <p:attrNameLst>
                                          <p:attrName>ppt_x</p:attrName>
                                        </p:attrNameLst>
                                      </p:cBhvr>
                                      <p:tavLst>
                                        <p:tav tm="0">
                                          <p:val>
                                            <p:strVal val="#ppt_x"/>
                                          </p:val>
                                        </p:tav>
                                        <p:tav tm="100000">
                                          <p:val>
                                            <p:strVal val="#ppt_x"/>
                                          </p:val>
                                        </p:tav>
                                      </p:tavLst>
                                    </p:anim>
                                    <p:anim calcmode="lin" valueType="num">
                                      <p:cBhvr additive="base">
                                        <p:cTn id="14" dur="500" fill="hold"/>
                                        <p:tgtEl>
                                          <p:spTgt spid="174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1" name="image 601"/>
          <p:cNvPicPr>
            <a:picLocks noChangeAspect="1"/>
          </p:cNvPicPr>
          <p:nvPr/>
        </p:nvPicPr>
        <p:blipFill>
          <a:blip r:embed="rId1"/>
          <a:stretch>
            <a:fillRect/>
          </a:stretch>
        </p:blipFill>
        <p:spPr>
          <a:xfrm>
            <a:off x="0" y="-495719"/>
            <a:ext cx="9144696" cy="6202517"/>
          </a:xfrm>
          <a:prstGeom prst="rect">
            <a:avLst/>
          </a:prstGeom>
        </p:spPr>
      </p:pic>
      <p:pic>
        <p:nvPicPr>
          <p:cNvPr id="602" name="image 602"/>
          <p:cNvPicPr>
            <a:picLocks noChangeAspect="1"/>
          </p:cNvPicPr>
          <p:nvPr/>
        </p:nvPicPr>
        <p:blipFill>
          <a:blip r:embed="rId2"/>
          <a:stretch>
            <a:fillRect/>
          </a:stretch>
        </p:blipFill>
        <p:spPr>
          <a:xfrm>
            <a:off x="8488318" y="517917"/>
            <a:ext cx="273081" cy="478981"/>
          </a:xfrm>
          <a:prstGeom prst="rect">
            <a:avLst/>
          </a:prstGeom>
        </p:spPr>
      </p:pic>
      <p:pic>
        <p:nvPicPr>
          <p:cNvPr id="603" name="image 603"/>
          <p:cNvPicPr>
            <a:picLocks noChangeAspect="1"/>
          </p:cNvPicPr>
          <p:nvPr/>
        </p:nvPicPr>
        <p:blipFill>
          <a:blip r:embed="rId3"/>
          <a:stretch>
            <a:fillRect/>
          </a:stretch>
        </p:blipFill>
        <p:spPr>
          <a:xfrm>
            <a:off x="8347087" y="4909390"/>
            <a:ext cx="797710" cy="797713"/>
          </a:xfrm>
          <a:prstGeom prst="rect">
            <a:avLst/>
          </a:prstGeom>
        </p:spPr>
      </p:pic>
      <p:grpSp>
        <p:nvGrpSpPr>
          <p:cNvPr id="605" name="组合 605"/>
          <p:cNvGrpSpPr/>
          <p:nvPr/>
        </p:nvGrpSpPr>
        <p:grpSpPr>
          <a:xfrm>
            <a:off x="-66808" y="-495665"/>
            <a:ext cx="4870291" cy="1058787"/>
            <a:chOff x="-178140" y="711344"/>
            <a:chExt cx="12986452" cy="2823217"/>
          </a:xfrm>
        </p:grpSpPr>
        <p:pic>
          <p:nvPicPr>
            <p:cNvPr id="606" name="image 606"/>
            <p:cNvPicPr>
              <a:picLocks noChangeAspect="1"/>
            </p:cNvPicPr>
            <p:nvPr/>
          </p:nvPicPr>
          <p:blipFill>
            <a:blip r:embed="rId4">
              <a:alphaModFix amt="30196"/>
            </a:blip>
            <a:stretch>
              <a:fillRect/>
            </a:stretch>
          </p:blipFill>
          <p:spPr>
            <a:xfrm>
              <a:off x="0" y="955548"/>
              <a:ext cx="1427791" cy="2345604"/>
            </a:xfrm>
            <a:prstGeom prst="rect">
              <a:avLst/>
            </a:prstGeom>
          </p:spPr>
        </p:pic>
        <p:pic>
          <p:nvPicPr>
            <p:cNvPr id="607" name="image 607"/>
            <p:cNvPicPr>
              <a:picLocks noChangeAspect="1"/>
            </p:cNvPicPr>
            <p:nvPr/>
          </p:nvPicPr>
          <p:blipFill>
            <a:blip r:embed="rId5"/>
            <a:stretch>
              <a:fillRect/>
            </a:stretch>
          </p:blipFill>
          <p:spPr>
            <a:xfrm>
              <a:off x="-178140" y="711344"/>
              <a:ext cx="1292931" cy="2823217"/>
            </a:xfrm>
            <a:prstGeom prst="rect">
              <a:avLst/>
            </a:prstGeom>
          </p:spPr>
        </p:pic>
        <p:sp>
          <p:nvSpPr>
            <p:cNvPr id="608" name="Object 608"/>
            <p:cNvSpPr txBox="1"/>
            <p:nvPr/>
          </p:nvSpPr>
          <p:spPr>
            <a:xfrm>
              <a:off x="681364" y="2032328"/>
              <a:ext cx="12126948" cy="1143000"/>
            </a:xfrm>
            <a:prstGeom prst="rect">
              <a:avLst/>
            </a:prstGeom>
          </p:spPr>
          <p:txBody>
            <a:bodyPr vert="horz" rtlCol="0" anchor="t" anchorCtr="0">
              <a:noAutofit/>
            </a:bodyPr>
            <a:lstStyle/>
            <a:p>
              <a:pPr algn="l">
                <a:lnSpc>
                  <a:spcPct val="100000"/>
                </a:lnSpc>
              </a:pPr>
              <a:r>
                <a:rPr lang="zh-CN" sz="2815" b="1" i="0" smtClean="0">
                  <a:solidFill>
                    <a:srgbClr val="464699"/>
                  </a:solidFill>
                  <a:latin typeface="黑体" panose="02010609060101010101" charset="-122"/>
                  <a:ea typeface="黑体" panose="02010609060101010101" charset="-122"/>
                </a:rPr>
                <a:t>典型例题</a:t>
              </a:r>
              <a:endParaRPr lang="zh-CN" sz="2815" b="1" i="0" smtClean="0">
                <a:solidFill>
                  <a:srgbClr val="464699"/>
                </a:solidFill>
                <a:latin typeface="黑体" panose="02010609060101010101" charset="-122"/>
                <a:ea typeface="黑体" panose="02010609060101010101" charset="-122"/>
              </a:endParaRPr>
            </a:p>
          </p:txBody>
        </p:sp>
      </p:grpSp>
      <p:sp>
        <p:nvSpPr>
          <p:cNvPr id="2" name="文本框 1"/>
          <p:cNvSpPr txBox="1"/>
          <p:nvPr/>
        </p:nvSpPr>
        <p:spPr>
          <a:xfrm>
            <a:off x="668071" y="562907"/>
            <a:ext cx="7428796" cy="4707890"/>
          </a:xfrm>
          <a:prstGeom prst="rect">
            <a:avLst/>
          </a:prstGeom>
          <a:noFill/>
        </p:spPr>
        <p:txBody>
          <a:bodyPr wrap="square" rtlCol="0">
            <a:spAutoFit/>
          </a:bodyPr>
          <a:lstStyle/>
          <a:p>
            <a:pPr fontAlgn="auto">
              <a:lnSpc>
                <a:spcPct val="150000"/>
              </a:lnSpc>
            </a:pPr>
            <a:r>
              <a:rPr sz="2000">
                <a:latin typeface="宋体" panose="02010600030101010101" pitchFamily="2" charset="-122"/>
                <a:ea typeface="宋体" panose="02010600030101010101" pitchFamily="2" charset="-122"/>
                <a:cs typeface="宋体" panose="02010600030101010101" pitchFamily="2" charset="-122"/>
              </a:rPr>
              <a:t>1949年9月7日，周恩来向政协代表作解释说:放弃联邦制，除了防止帝国主义分裂中国的考虑外，还有一个重要的考量就是中国和苏联的民族国情不同，“历史的发展使我们的民族大家庭需要采取与苏联不同的另一种形式。每个国家都有它自己的历史发展情况，不能照抄别人的”。据此可知，周恩来(     )</a:t>
            </a:r>
            <a:endParaRPr sz="20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endParaRPr sz="20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2000">
                <a:latin typeface="宋体" panose="02010600030101010101" pitchFamily="2" charset="-122"/>
                <a:ea typeface="宋体" panose="02010600030101010101" pitchFamily="2" charset="-122"/>
                <a:cs typeface="宋体" panose="02010600030101010101" pitchFamily="2" charset="-122"/>
              </a:rPr>
              <a:t>A.认为联邦制是国家分裂的根源	</a:t>
            </a:r>
            <a:endParaRPr sz="20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2000">
                <a:latin typeface="宋体" panose="02010600030101010101" pitchFamily="2" charset="-122"/>
                <a:ea typeface="宋体" panose="02010600030101010101" pitchFamily="2" charset="-122"/>
                <a:cs typeface="宋体" panose="02010600030101010101" pitchFamily="2" charset="-122"/>
              </a:rPr>
              <a:t>B.主张实行民族区域自治制度</a:t>
            </a:r>
            <a:endParaRPr sz="20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2000">
                <a:latin typeface="宋体" panose="02010600030101010101" pitchFamily="2" charset="-122"/>
                <a:ea typeface="宋体" panose="02010600030101010101" pitchFamily="2" charset="-122"/>
                <a:cs typeface="宋体" panose="02010600030101010101" pitchFamily="2" charset="-122"/>
              </a:rPr>
              <a:t>C.反对照搬照抄苏联斯大林模式	</a:t>
            </a:r>
            <a:endParaRPr sz="20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2000">
                <a:latin typeface="宋体" panose="02010600030101010101" pitchFamily="2" charset="-122"/>
                <a:ea typeface="宋体" panose="02010600030101010101" pitchFamily="2" charset="-122"/>
                <a:cs typeface="宋体" panose="02010600030101010101" pitchFamily="2" charset="-122"/>
              </a:rPr>
              <a:t>D.首倡“一国两制”伟大构想</a:t>
            </a:r>
            <a:endParaRPr sz="2000">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6003462" y="2317546"/>
            <a:ext cx="843915" cy="120015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en-US" altLang="zh-CN" sz="7205" b="1">
                <a:solidFill>
                  <a:schemeClr val="accent4"/>
                </a:solidFill>
                <a:effectLst/>
              </a:rPr>
              <a:t>B</a:t>
            </a:r>
            <a:endParaRPr lang="en-US" altLang="zh-CN" sz="7205" b="1">
              <a:solidFill>
                <a:schemeClr val="accent4"/>
              </a:solidFill>
              <a:effectLst/>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05"/>
                                        </p:tgtEl>
                                        <p:attrNameLst>
                                          <p:attrName>style.visibility</p:attrName>
                                        </p:attrNameLst>
                                      </p:cBhvr>
                                      <p:to>
                                        <p:strVal val="visible"/>
                                      </p:to>
                                    </p:set>
                                    <p:anim calcmode="lin" valueType="num">
                                      <p:cBhvr additive="base">
                                        <p:cTn id="7" dur="500"/>
                                        <p:tgtEl>
                                          <p:spTgt spid="605"/>
                                        </p:tgtEl>
                                        <p:attrNameLst>
                                          <p:attrName>ppt_y</p:attrName>
                                        </p:attrNameLst>
                                      </p:cBhvr>
                                      <p:tavLst>
                                        <p:tav tm="0">
                                          <p:val>
                                            <p:strVal val="#ppt_y+#ppt_h*1.125000"/>
                                          </p:val>
                                        </p:tav>
                                        <p:tav tm="100000">
                                          <p:val>
                                            <p:strVal val="#ppt_y"/>
                                          </p:val>
                                        </p:tav>
                                      </p:tavLst>
                                    </p:anim>
                                    <p:animEffect transition="in" filter="wipe(up)">
                                      <p:cBhvr>
                                        <p:cTn id="8" dur="500"/>
                                        <p:tgtEl>
                                          <p:spTgt spid="60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 name="image 301"/>
          <p:cNvPicPr>
            <a:picLocks noChangeAspect="1"/>
          </p:cNvPicPr>
          <p:nvPr/>
        </p:nvPicPr>
        <p:blipFill>
          <a:blip r:embed="rId1"/>
          <a:stretch>
            <a:fillRect/>
          </a:stretch>
        </p:blipFill>
        <p:spPr>
          <a:xfrm>
            <a:off x="0" y="-479843"/>
            <a:ext cx="9144696" cy="6178385"/>
          </a:xfrm>
          <a:prstGeom prst="rect">
            <a:avLst/>
          </a:prstGeom>
        </p:spPr>
      </p:pic>
      <p:pic>
        <p:nvPicPr>
          <p:cNvPr id="302" name="image 302"/>
          <p:cNvPicPr>
            <a:picLocks noChangeAspect="1"/>
          </p:cNvPicPr>
          <p:nvPr/>
        </p:nvPicPr>
        <p:blipFill>
          <a:blip r:embed="rId2"/>
          <a:stretch>
            <a:fillRect/>
          </a:stretch>
        </p:blipFill>
        <p:spPr>
          <a:xfrm>
            <a:off x="8437340" y="665563"/>
            <a:ext cx="376439" cy="660266"/>
          </a:xfrm>
          <a:prstGeom prst="rect">
            <a:avLst/>
          </a:prstGeom>
        </p:spPr>
      </p:pic>
      <p:pic>
        <p:nvPicPr>
          <p:cNvPr id="303" name="image 303"/>
          <p:cNvPicPr>
            <a:picLocks noChangeAspect="1"/>
          </p:cNvPicPr>
          <p:nvPr/>
        </p:nvPicPr>
        <p:blipFill>
          <a:blip r:embed="rId3"/>
          <a:stretch>
            <a:fillRect/>
          </a:stretch>
        </p:blipFill>
        <p:spPr>
          <a:xfrm>
            <a:off x="316657" y="4109106"/>
            <a:ext cx="376442" cy="660264"/>
          </a:xfrm>
          <a:prstGeom prst="rect">
            <a:avLst/>
          </a:prstGeom>
        </p:spPr>
      </p:pic>
      <p:pic>
        <p:nvPicPr>
          <p:cNvPr id="304" name="image 304"/>
          <p:cNvPicPr>
            <a:picLocks noChangeAspect="1"/>
          </p:cNvPicPr>
          <p:nvPr/>
        </p:nvPicPr>
        <p:blipFill>
          <a:blip r:embed="rId4"/>
          <a:stretch>
            <a:fillRect/>
          </a:stretch>
        </p:blipFill>
        <p:spPr>
          <a:xfrm>
            <a:off x="8627142" y="5159599"/>
            <a:ext cx="517554" cy="538945"/>
          </a:xfrm>
          <a:prstGeom prst="rect">
            <a:avLst/>
          </a:prstGeom>
        </p:spPr>
      </p:pic>
      <p:pic>
        <p:nvPicPr>
          <p:cNvPr id="305" name="image 305"/>
          <p:cNvPicPr>
            <a:picLocks noChangeAspect="1"/>
          </p:cNvPicPr>
          <p:nvPr/>
        </p:nvPicPr>
        <p:blipFill>
          <a:blip r:embed="rId5"/>
          <a:stretch>
            <a:fillRect/>
          </a:stretch>
        </p:blipFill>
        <p:spPr>
          <a:xfrm>
            <a:off x="0" y="-479843"/>
            <a:ext cx="280561" cy="341279"/>
          </a:xfrm>
          <a:prstGeom prst="rect">
            <a:avLst/>
          </a:prstGeom>
        </p:spPr>
      </p:pic>
      <p:grpSp>
        <p:nvGrpSpPr>
          <p:cNvPr id="306" name="组合 306"/>
          <p:cNvGrpSpPr/>
          <p:nvPr/>
        </p:nvGrpSpPr>
        <p:grpSpPr>
          <a:xfrm>
            <a:off x="2253163" y="2827851"/>
            <a:ext cx="4695705" cy="1862235"/>
            <a:chOff x="5938758" y="6929685"/>
            <a:chExt cx="12520507" cy="3715173"/>
          </a:xfrm>
        </p:grpSpPr>
        <p:sp>
          <p:nvSpPr>
            <p:cNvPr id="308" name="Object 308"/>
            <p:cNvSpPr txBox="1"/>
            <p:nvPr/>
          </p:nvSpPr>
          <p:spPr>
            <a:xfrm>
              <a:off x="5938758" y="6929685"/>
              <a:ext cx="12520507" cy="3715173"/>
            </a:xfrm>
            <a:prstGeom prst="rect">
              <a:avLst/>
            </a:prstGeom>
          </p:spPr>
          <p:txBody>
            <a:bodyPr vert="horz" rtlCol="0" anchor="t" anchorCtr="0">
              <a:noAutofit/>
            </a:bodyPr>
            <a:lstStyle/>
            <a:p>
              <a:pPr algn="ctr">
                <a:lnSpc>
                  <a:spcPct val="100000"/>
                </a:lnSpc>
              </a:pPr>
              <a:r>
                <a:rPr lang="zh-CN" sz="4500" b="1" i="0" smtClean="0">
                  <a:solidFill>
                    <a:srgbClr val="FFBB58"/>
                  </a:solidFill>
                  <a:latin typeface="微软雅黑" panose="020B0503020204020204" charset="-122"/>
                  <a:ea typeface="微软雅黑" panose="020B0503020204020204" charset="-122"/>
                </a:rPr>
                <a:t>当代中国的外交</a:t>
              </a:r>
              <a:endParaRPr lang="zh-CN" sz="4500" b="1" i="0" smtClean="0">
                <a:solidFill>
                  <a:srgbClr val="FFBB58"/>
                </a:solidFill>
                <a:latin typeface="微软雅黑" panose="020B0503020204020204" charset="-122"/>
                <a:ea typeface="微软雅黑" panose="020B0503020204020204" charset="-122"/>
              </a:endParaRPr>
            </a:p>
          </p:txBody>
        </p:sp>
        <p:pic>
          <p:nvPicPr>
            <p:cNvPr id="3010" name="image 3010"/>
            <p:cNvPicPr>
              <a:picLocks noChangeAspect="1"/>
            </p:cNvPicPr>
            <p:nvPr/>
          </p:nvPicPr>
          <p:blipFill>
            <a:blip r:embed="rId6"/>
            <a:stretch>
              <a:fillRect/>
            </a:stretch>
          </p:blipFill>
          <p:spPr>
            <a:xfrm>
              <a:off x="10975334" y="10080854"/>
              <a:ext cx="2679698" cy="126998"/>
            </a:xfrm>
            <a:prstGeom prst="rect">
              <a:avLst/>
            </a:prstGeom>
          </p:spPr>
        </p:pic>
      </p:grpSp>
      <p:grpSp>
        <p:nvGrpSpPr>
          <p:cNvPr id="3011" name="组合 3011"/>
          <p:cNvGrpSpPr/>
          <p:nvPr/>
        </p:nvGrpSpPr>
        <p:grpSpPr>
          <a:xfrm>
            <a:off x="3442959" y="542325"/>
            <a:ext cx="1915275" cy="1848924"/>
            <a:chOff x="9180526" y="1445411"/>
            <a:chExt cx="5107010" cy="4930090"/>
          </a:xfrm>
        </p:grpSpPr>
        <p:pic>
          <p:nvPicPr>
            <p:cNvPr id="3012" name="image 3012"/>
            <p:cNvPicPr>
              <a:picLocks noChangeAspect="1"/>
            </p:cNvPicPr>
            <p:nvPr/>
          </p:nvPicPr>
          <p:blipFill>
            <a:blip r:embed="rId7"/>
            <a:stretch>
              <a:fillRect/>
            </a:stretch>
          </p:blipFill>
          <p:spPr>
            <a:xfrm>
              <a:off x="9180526" y="1445411"/>
              <a:ext cx="1862855" cy="1862857"/>
            </a:xfrm>
            <a:prstGeom prst="rect">
              <a:avLst/>
            </a:prstGeom>
          </p:spPr>
        </p:pic>
        <p:pic>
          <p:nvPicPr>
            <p:cNvPr id="3013" name="image 3013"/>
            <p:cNvPicPr>
              <a:picLocks noChangeAspect="1"/>
            </p:cNvPicPr>
            <p:nvPr/>
          </p:nvPicPr>
          <p:blipFill>
            <a:blip r:embed="rId8"/>
            <a:stretch>
              <a:fillRect/>
            </a:stretch>
          </p:blipFill>
          <p:spPr>
            <a:xfrm>
              <a:off x="10096538" y="2184503"/>
              <a:ext cx="4190999" cy="4190998"/>
            </a:xfrm>
            <a:prstGeom prst="rect">
              <a:avLst/>
            </a:prstGeom>
          </p:spPr>
        </p:pic>
        <p:sp>
          <p:nvSpPr>
            <p:cNvPr id="3014" name="Object 3014"/>
            <p:cNvSpPr txBox="1"/>
            <p:nvPr/>
          </p:nvSpPr>
          <p:spPr>
            <a:xfrm>
              <a:off x="10319263" y="2603509"/>
              <a:ext cx="3897872" cy="3352800"/>
            </a:xfrm>
            <a:prstGeom prst="rect">
              <a:avLst/>
            </a:prstGeom>
          </p:spPr>
          <p:txBody>
            <a:bodyPr vert="horz" rtlCol="0" anchor="t" anchorCtr="0">
              <a:noAutofit/>
            </a:bodyPr>
            <a:lstStyle/>
            <a:p>
              <a:pPr algn="ctr">
                <a:lnSpc>
                  <a:spcPct val="100000"/>
                </a:lnSpc>
              </a:pPr>
              <a:r>
                <a:rPr lang="zh-CN" sz="8250" b="0" i="0" smtClean="0">
                  <a:solidFill>
                    <a:srgbClr val="464699"/>
                  </a:solidFill>
                  <a:latin typeface="Roboto-Medium" panose="02000000000000000000"/>
                  <a:ea typeface="Roboto-Medium" panose="02000000000000000000"/>
                </a:rPr>
                <a:t>04</a:t>
              </a:r>
              <a:endParaRPr lang="zh-CN" sz="8250" b="0" i="0" smtClean="0">
                <a:solidFill>
                  <a:srgbClr val="464699"/>
                </a:solidFill>
                <a:latin typeface="Roboto-Medium" panose="02000000000000000000"/>
                <a:ea typeface="Roboto-Medium" panose="02000000000000000000"/>
              </a:endParaRPr>
            </a:p>
          </p:txBody>
        </p:sp>
      </p:gr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 calcmode="lin" valueType="num">
                                      <p:cBhvr additive="base">
                                        <p:cTn id="7" dur="500"/>
                                        <p:tgtEl>
                                          <p:spTgt spid="306"/>
                                        </p:tgtEl>
                                        <p:attrNameLst>
                                          <p:attrName>ppt_y</p:attrName>
                                        </p:attrNameLst>
                                      </p:cBhvr>
                                      <p:tavLst>
                                        <p:tav tm="0">
                                          <p:val>
                                            <p:strVal val="#ppt_y+#ppt_h*1.125000"/>
                                          </p:val>
                                        </p:tav>
                                        <p:tav tm="100000">
                                          <p:val>
                                            <p:strVal val="#ppt_y"/>
                                          </p:val>
                                        </p:tav>
                                      </p:tavLst>
                                    </p:anim>
                                    <p:animEffect transition="in" filter="wipe(up)">
                                      <p:cBhvr>
                                        <p:cTn id="8"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5406" name="Group 46"/>
          <p:cNvGraphicFramePr>
            <a:graphicFrameLocks noGrp="1"/>
          </p:cNvGraphicFramePr>
          <p:nvPr/>
        </p:nvGraphicFramePr>
        <p:xfrm>
          <a:off x="150664" y="627537"/>
          <a:ext cx="8702040" cy="4305300"/>
        </p:xfrm>
        <a:graphic>
          <a:graphicData uri="http://schemas.openxmlformats.org/drawingml/2006/table">
            <a:tbl>
              <a:tblPr/>
              <a:tblGrid>
                <a:gridCol w="1791970"/>
                <a:gridCol w="2514600"/>
                <a:gridCol w="3086735"/>
                <a:gridCol w="1308735"/>
              </a:tblGrid>
              <a:tr h="67754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68588" marR="68588"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68588" marR="68588"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68588" marR="68588"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100" b="1" i="0" u="none" strike="noStrike" cap="none" normalizeH="0" baseline="0" smtClean="0">
                        <a:ln>
                          <a:noFill/>
                        </a:ln>
                        <a:solidFill>
                          <a:schemeClr val="tx1"/>
                        </a:solidFill>
                        <a:effectLst/>
                        <a:latin typeface="Arial" panose="020B0604020202020204" pitchFamily="34" charset="0"/>
                        <a:ea typeface="黑体" panose="02010609060101010101" charset="-122"/>
                      </a:endParaRPr>
                    </a:p>
                  </a:txBody>
                  <a:tcPr marL="68588" marR="68588"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9926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68588" marR="68588"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68588" marR="68588"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68588" marR="68588"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68588" marR="68588"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902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68588" marR="68588"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68588" marR="68588"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68588" marR="68588"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68588" marR="68588"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947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68588" marR="68588"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68588" marR="68588"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68588" marR="68588"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68588" marR="68588"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989" name="Rectangle 2"/>
          <p:cNvSpPr>
            <a:spLocks noRot="1"/>
          </p:cNvSpPr>
          <p:nvPr/>
        </p:nvSpPr>
        <p:spPr>
          <a:xfrm>
            <a:off x="4512461" y="0"/>
            <a:ext cx="4515407" cy="514414"/>
          </a:xfrm>
          <a:prstGeom prst="rect">
            <a:avLst/>
          </a:prstGeom>
          <a:noFill/>
          <a:ln w="9525">
            <a:noFill/>
          </a:ln>
        </p:spPr>
        <p:txBody>
          <a:bodyPr anchor="ct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700" b="1" i="1" dirty="0">
                <a:solidFill>
                  <a:srgbClr val="FF0066"/>
                </a:solidFill>
                <a:ea typeface="华文行楷" panose="02010800040101010101" pitchFamily="2" charset="-122"/>
              </a:rPr>
              <a:t>新中国外交事业发展概况</a:t>
            </a:r>
            <a:endParaRPr lang="zh-CN" altLang="en-US" sz="2700" b="1" i="1" dirty="0">
              <a:solidFill>
                <a:srgbClr val="FF0066"/>
              </a:solidFill>
              <a:ea typeface="华文行楷" panose="02010800040101010101" pitchFamily="2" charset="-122"/>
            </a:endParaRPr>
          </a:p>
        </p:txBody>
      </p:sp>
      <p:sp>
        <p:nvSpPr>
          <p:cNvPr id="40990" name="Rectangle 29"/>
          <p:cNvSpPr/>
          <p:nvPr/>
        </p:nvSpPr>
        <p:spPr>
          <a:xfrm>
            <a:off x="642452" y="789482"/>
            <a:ext cx="1262218" cy="378665"/>
          </a:xfrm>
          <a:prstGeom prst="rect">
            <a:avLst/>
          </a:prstGeom>
          <a:noFill/>
          <a:ln w="12700">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buClr>
                <a:schemeClr val="hlink"/>
              </a:buClr>
              <a:buSzPct val="70000"/>
              <a:buFont typeface="Wingdings" panose="05000000000000000000" pitchFamily="2" charset="2"/>
              <a:buNone/>
            </a:pPr>
            <a:r>
              <a:rPr lang="zh-CN" altLang="en-US" sz="2100" b="1" dirty="0">
                <a:solidFill>
                  <a:srgbClr val="1C1C1C"/>
                </a:solidFill>
                <a:ea typeface="黑体" panose="02010609060101010101" charset="-122"/>
              </a:rPr>
              <a:t>阶段</a:t>
            </a:r>
            <a:endParaRPr lang="zh-CN" altLang="en-US" sz="2100" b="1" dirty="0">
              <a:solidFill>
                <a:srgbClr val="1C1C1C"/>
              </a:solidFill>
              <a:ea typeface="黑体" panose="02010609060101010101" charset="-122"/>
            </a:endParaRPr>
          </a:p>
        </p:txBody>
      </p:sp>
      <p:sp>
        <p:nvSpPr>
          <p:cNvPr id="40991" name="Rectangle 30"/>
          <p:cNvSpPr/>
          <p:nvPr/>
        </p:nvSpPr>
        <p:spPr>
          <a:xfrm>
            <a:off x="1976117" y="789482"/>
            <a:ext cx="2244606" cy="378665"/>
          </a:xfrm>
          <a:prstGeom prst="rect">
            <a:avLst/>
          </a:prstGeom>
          <a:noFill/>
          <a:ln w="12700">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buClr>
                <a:schemeClr val="hlink"/>
              </a:buClr>
              <a:buSzPct val="70000"/>
              <a:buFont typeface="Wingdings" panose="05000000000000000000" pitchFamily="2" charset="2"/>
              <a:buNone/>
            </a:pPr>
            <a:r>
              <a:rPr lang="zh-CN" altLang="en-US" sz="1800" b="1" dirty="0">
                <a:solidFill>
                  <a:srgbClr val="1C1C1C"/>
                </a:solidFill>
                <a:ea typeface="黑体" panose="02010609060101010101" charset="-122"/>
              </a:rPr>
              <a:t>外交基本方针</a:t>
            </a:r>
            <a:endParaRPr lang="zh-CN" altLang="en-US" sz="1800" b="1" dirty="0">
              <a:solidFill>
                <a:srgbClr val="1C1C1C"/>
              </a:solidFill>
              <a:ea typeface="黑体" panose="02010609060101010101" charset="-122"/>
            </a:endParaRPr>
          </a:p>
        </p:txBody>
      </p:sp>
      <p:sp>
        <p:nvSpPr>
          <p:cNvPr id="40992" name="Rectangle 32"/>
          <p:cNvSpPr/>
          <p:nvPr/>
        </p:nvSpPr>
        <p:spPr>
          <a:xfrm>
            <a:off x="4502935" y="789482"/>
            <a:ext cx="2316052" cy="432250"/>
          </a:xfrm>
          <a:prstGeom prst="rect">
            <a:avLst/>
          </a:prstGeom>
          <a:noFill/>
          <a:ln w="12700">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buClr>
                <a:schemeClr val="hlink"/>
              </a:buClr>
              <a:buSzPct val="70000"/>
              <a:buFont typeface="Wingdings" panose="05000000000000000000" pitchFamily="2" charset="2"/>
              <a:buNone/>
            </a:pPr>
            <a:r>
              <a:rPr lang="zh-CN" altLang="en-US" sz="1800" b="1" dirty="0">
                <a:solidFill>
                  <a:srgbClr val="1C1C1C"/>
                </a:solidFill>
                <a:ea typeface="黑体" panose="02010609060101010101" charset="-122"/>
              </a:rPr>
              <a:t>主要的外交成就</a:t>
            </a:r>
            <a:endParaRPr lang="zh-CN" altLang="en-US" sz="1800" b="1" dirty="0">
              <a:solidFill>
                <a:srgbClr val="1C1C1C"/>
              </a:solidFill>
              <a:ea typeface="黑体" panose="02010609060101010101" charset="-122"/>
            </a:endParaRPr>
          </a:p>
        </p:txBody>
      </p:sp>
      <p:sp>
        <p:nvSpPr>
          <p:cNvPr id="40993" name="Rectangle 33"/>
          <p:cNvSpPr/>
          <p:nvPr/>
        </p:nvSpPr>
        <p:spPr>
          <a:xfrm>
            <a:off x="228064" y="1829026"/>
            <a:ext cx="1829026" cy="628728"/>
          </a:xfrm>
          <a:prstGeom prst="rect">
            <a:avLst/>
          </a:prstGeom>
          <a:noFill/>
          <a:ln w="12700">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buClr>
                <a:schemeClr val="hlink"/>
              </a:buClr>
              <a:buSzPct val="70000"/>
              <a:buFont typeface="Wingdings" panose="05000000000000000000" pitchFamily="2" charset="2"/>
              <a:buNone/>
            </a:pPr>
            <a:r>
              <a:rPr lang="zh-CN" altLang="en-US" sz="1800" b="1" dirty="0">
                <a:solidFill>
                  <a:srgbClr val="1C1C1C"/>
                </a:solidFill>
                <a:latin typeface="黑体" panose="02010609060101010101" charset="-122"/>
                <a:ea typeface="黑体" panose="02010609060101010101" charset="-122"/>
              </a:rPr>
              <a:t>新中国建立初期</a:t>
            </a:r>
            <a:endParaRPr lang="zh-CN" altLang="en-US" sz="1800" b="1" dirty="0">
              <a:solidFill>
                <a:srgbClr val="1C1C1C"/>
              </a:solidFill>
              <a:latin typeface="黑体" panose="02010609060101010101" charset="-122"/>
              <a:ea typeface="黑体" panose="02010609060101010101" charset="-122"/>
            </a:endParaRPr>
          </a:p>
          <a:p>
            <a:pPr marL="0" lvl="0" indent="0" algn="ctr" eaLnBrk="1" hangingPunct="1">
              <a:buClr>
                <a:schemeClr val="hlink"/>
              </a:buClr>
              <a:buSzPct val="70000"/>
              <a:buFont typeface="Wingdings" panose="05000000000000000000" pitchFamily="2" charset="2"/>
              <a:buNone/>
            </a:pPr>
            <a:r>
              <a:rPr lang="zh-CN" altLang="en-US" sz="1800" b="1" dirty="0">
                <a:solidFill>
                  <a:srgbClr val="1C1C1C"/>
                </a:solidFill>
                <a:latin typeface="黑体" panose="02010609060101010101" charset="-122"/>
                <a:ea typeface="黑体" panose="02010609060101010101" charset="-122"/>
              </a:rPr>
              <a:t>（</a:t>
            </a:r>
            <a:r>
              <a:rPr lang="en-US" altLang="zh-CN" sz="1800" b="1" dirty="0">
                <a:solidFill>
                  <a:srgbClr val="1C1C1C"/>
                </a:solidFill>
                <a:latin typeface="黑体" panose="02010609060101010101" charset="-122"/>
                <a:ea typeface="黑体" panose="02010609060101010101" charset="-122"/>
              </a:rPr>
              <a:t>50-60</a:t>
            </a:r>
            <a:r>
              <a:rPr lang="zh-CN" altLang="en-US" sz="1800" b="1" dirty="0">
                <a:solidFill>
                  <a:srgbClr val="1C1C1C"/>
                </a:solidFill>
                <a:latin typeface="黑体" panose="02010609060101010101" charset="-122"/>
                <a:ea typeface="黑体" panose="02010609060101010101" charset="-122"/>
              </a:rPr>
              <a:t>年代）</a:t>
            </a:r>
            <a:endParaRPr lang="zh-CN" altLang="en-US" sz="1800" b="1" dirty="0">
              <a:solidFill>
                <a:srgbClr val="1C1C1C"/>
              </a:solidFill>
              <a:latin typeface="黑体" panose="02010609060101010101" charset="-122"/>
              <a:ea typeface="黑体" panose="02010609060101010101" charset="-122"/>
            </a:endParaRPr>
          </a:p>
        </p:txBody>
      </p:sp>
      <p:sp>
        <p:nvSpPr>
          <p:cNvPr id="40994" name="Rectangle 37"/>
          <p:cNvSpPr/>
          <p:nvPr/>
        </p:nvSpPr>
        <p:spPr>
          <a:xfrm>
            <a:off x="342378" y="3315109"/>
            <a:ext cx="1262218" cy="377475"/>
          </a:xfrm>
          <a:prstGeom prst="rect">
            <a:avLst/>
          </a:prstGeom>
          <a:noFill/>
          <a:ln w="12700">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buClr>
                <a:schemeClr val="hlink"/>
              </a:buClr>
              <a:buSzPct val="70000"/>
              <a:buFont typeface="Wingdings" panose="05000000000000000000" pitchFamily="2" charset="2"/>
              <a:buNone/>
            </a:pPr>
            <a:r>
              <a:rPr lang="en-US" altLang="zh-CN" sz="1800" b="1" dirty="0">
                <a:solidFill>
                  <a:srgbClr val="1C1C1C"/>
                </a:solidFill>
                <a:latin typeface="黑体" panose="02010609060101010101" charset="-122"/>
                <a:ea typeface="黑体" panose="02010609060101010101" charset="-122"/>
              </a:rPr>
              <a:t>70</a:t>
            </a:r>
            <a:r>
              <a:rPr lang="zh-CN" altLang="en-US" sz="1800" b="1" dirty="0">
                <a:solidFill>
                  <a:srgbClr val="1C1C1C"/>
                </a:solidFill>
                <a:latin typeface="黑体" panose="02010609060101010101" charset="-122"/>
                <a:ea typeface="黑体" panose="02010609060101010101" charset="-122"/>
              </a:rPr>
              <a:t>年代</a:t>
            </a:r>
            <a:endParaRPr lang="zh-CN" altLang="en-US" sz="1800" b="1" dirty="0">
              <a:solidFill>
                <a:srgbClr val="1C1C1C"/>
              </a:solidFill>
              <a:latin typeface="黑体" panose="02010609060101010101" charset="-122"/>
              <a:ea typeface="黑体" panose="02010609060101010101" charset="-122"/>
            </a:endParaRPr>
          </a:p>
        </p:txBody>
      </p:sp>
      <p:sp>
        <p:nvSpPr>
          <p:cNvPr id="40995" name="Rectangle 41"/>
          <p:cNvSpPr/>
          <p:nvPr/>
        </p:nvSpPr>
        <p:spPr>
          <a:xfrm>
            <a:off x="116131" y="4115308"/>
            <a:ext cx="1859986" cy="685885"/>
          </a:xfrm>
          <a:prstGeom prst="rect">
            <a:avLst/>
          </a:prstGeom>
          <a:noFill/>
          <a:ln w="12700">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buClr>
                <a:schemeClr val="hlink"/>
              </a:buClr>
              <a:buSzPct val="70000"/>
              <a:buFont typeface="Wingdings" panose="05000000000000000000" pitchFamily="2" charset="2"/>
              <a:buNone/>
            </a:pPr>
            <a:r>
              <a:rPr lang="zh-CN" altLang="en-US" sz="1650" b="1" dirty="0">
                <a:solidFill>
                  <a:srgbClr val="1C1C1C"/>
                </a:solidFill>
                <a:latin typeface="Tahoma" panose="020B0604030504040204" pitchFamily="34" charset="0"/>
                <a:ea typeface="黑体" panose="02010609060101010101" charset="-122"/>
              </a:rPr>
              <a:t>改革开放以来</a:t>
            </a:r>
            <a:endParaRPr lang="zh-CN" altLang="en-US" sz="1650" b="1" dirty="0">
              <a:solidFill>
                <a:srgbClr val="1C1C1C"/>
              </a:solidFill>
              <a:latin typeface="Tahoma" panose="020B0604030504040204" pitchFamily="34" charset="0"/>
              <a:ea typeface="黑体" panose="02010609060101010101" charset="-122"/>
            </a:endParaRPr>
          </a:p>
          <a:p>
            <a:pPr marL="0" lvl="0" indent="0" algn="ctr" eaLnBrk="1" hangingPunct="1">
              <a:buClr>
                <a:schemeClr val="hlink"/>
              </a:buClr>
              <a:buSzPct val="70000"/>
              <a:buFont typeface="Wingdings" panose="05000000000000000000" pitchFamily="2" charset="2"/>
              <a:buNone/>
            </a:pPr>
            <a:r>
              <a:rPr lang="zh-CN" altLang="en-US" sz="1650" b="1" dirty="0">
                <a:solidFill>
                  <a:srgbClr val="1C1C1C"/>
                </a:solidFill>
                <a:latin typeface="Tahoma" panose="020B0604030504040204" pitchFamily="34" charset="0"/>
                <a:ea typeface="黑体" panose="02010609060101010101" charset="-122"/>
              </a:rPr>
              <a:t>（八十年代至今）</a:t>
            </a:r>
            <a:endParaRPr lang="zh-CN" altLang="en-US" sz="1650" b="1" dirty="0">
              <a:solidFill>
                <a:srgbClr val="1C1C1C"/>
              </a:solidFill>
              <a:latin typeface="Tahoma" panose="020B0604030504040204" pitchFamily="34" charset="0"/>
              <a:ea typeface="黑体" panose="02010609060101010101" charset="-122"/>
            </a:endParaRPr>
          </a:p>
        </p:txBody>
      </p:sp>
      <p:sp>
        <p:nvSpPr>
          <p:cNvPr id="13346" name="Rectangle 34">
            <a:hlinkClick r:id="" action="ppaction://noaction"/>
          </p:cNvPr>
          <p:cNvSpPr/>
          <p:nvPr/>
        </p:nvSpPr>
        <p:spPr>
          <a:xfrm>
            <a:off x="1942775" y="1543240"/>
            <a:ext cx="2514910" cy="1143141"/>
          </a:xfrm>
          <a:prstGeom prst="rect">
            <a:avLst/>
          </a:prstGeom>
          <a:noFill/>
          <a:ln w="12700">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25000"/>
              </a:lnSpc>
              <a:buClr>
                <a:schemeClr val="hlink"/>
              </a:buClr>
              <a:buSzPct val="70000"/>
              <a:buFont typeface="Wingdings" panose="05000000000000000000" pitchFamily="2" charset="2"/>
              <a:buNone/>
            </a:pPr>
            <a:r>
              <a:rPr lang="en-US" altLang="zh-CN" sz="1650" b="1" dirty="0">
                <a:solidFill>
                  <a:srgbClr val="33CC33"/>
                </a:solidFill>
                <a:latin typeface="楷体" panose="02010609060101010101" pitchFamily="49" charset="-122"/>
                <a:ea typeface="楷体" panose="02010609060101010101" pitchFamily="49" charset="-122"/>
              </a:rPr>
              <a:t>“</a:t>
            </a:r>
            <a:r>
              <a:rPr lang="zh-CN" altLang="en-US" sz="1650" b="1" dirty="0">
                <a:solidFill>
                  <a:srgbClr val="33CC33"/>
                </a:solidFill>
                <a:latin typeface="Tahoma" panose="020B0604030504040204" pitchFamily="34" charset="0"/>
                <a:ea typeface="楷体" panose="02010609060101010101" pitchFamily="49" charset="-122"/>
              </a:rPr>
              <a:t>一边倒</a:t>
            </a:r>
            <a:r>
              <a:rPr lang="zh-CN" altLang="en-US" sz="1650" b="1" dirty="0">
                <a:solidFill>
                  <a:srgbClr val="33CC33"/>
                </a:solidFill>
                <a:latin typeface="楷体" panose="02010609060101010101" pitchFamily="49" charset="-122"/>
                <a:ea typeface="楷体" panose="02010609060101010101" pitchFamily="49" charset="-122"/>
              </a:rPr>
              <a:t>”</a:t>
            </a:r>
            <a:endParaRPr lang="zh-CN" altLang="en-US" sz="1650" b="1" dirty="0">
              <a:solidFill>
                <a:srgbClr val="33CC33"/>
              </a:solidFill>
              <a:latin typeface="Tahoma" panose="020B0604030504040204" pitchFamily="34" charset="0"/>
              <a:ea typeface="楷体" panose="02010609060101010101" pitchFamily="49" charset="-122"/>
            </a:endParaRPr>
          </a:p>
          <a:p>
            <a:pPr marL="0" lvl="0" indent="0" eaLnBrk="1" hangingPunct="1">
              <a:lnSpc>
                <a:spcPct val="125000"/>
              </a:lnSpc>
              <a:buClr>
                <a:schemeClr val="hlink"/>
              </a:buClr>
              <a:buSzPct val="70000"/>
              <a:buFont typeface="Wingdings" panose="05000000000000000000" pitchFamily="2" charset="2"/>
              <a:buNone/>
            </a:pPr>
            <a:r>
              <a:rPr lang="zh-CN" altLang="en-US" sz="1650" b="1" dirty="0">
                <a:solidFill>
                  <a:srgbClr val="FF3300"/>
                </a:solidFill>
                <a:latin typeface="楷体" panose="02010609060101010101" pitchFamily="49" charset="-122"/>
                <a:ea typeface="楷体" panose="02010609060101010101" pitchFamily="49" charset="-122"/>
              </a:rPr>
              <a:t>“</a:t>
            </a:r>
            <a:r>
              <a:rPr lang="zh-CN" altLang="en-US" sz="1650" b="1" dirty="0">
                <a:solidFill>
                  <a:srgbClr val="FF3300"/>
                </a:solidFill>
                <a:ea typeface="楷体" panose="02010609060101010101" pitchFamily="49" charset="-122"/>
              </a:rPr>
              <a:t>打扫干净屋子再请客</a:t>
            </a:r>
            <a:r>
              <a:rPr lang="zh-CN" altLang="en-US" sz="1650" b="1" dirty="0">
                <a:solidFill>
                  <a:srgbClr val="FF3300"/>
                </a:solidFill>
                <a:latin typeface="楷体" panose="02010609060101010101" pitchFamily="49" charset="-122"/>
                <a:ea typeface="楷体" panose="02010609060101010101" pitchFamily="49" charset="-122"/>
              </a:rPr>
              <a:t>”</a:t>
            </a:r>
            <a:endParaRPr lang="zh-CN" altLang="en-US" sz="1650" b="1" dirty="0">
              <a:solidFill>
                <a:srgbClr val="FF3300"/>
              </a:solidFill>
              <a:ea typeface="楷体" panose="02010609060101010101" pitchFamily="49" charset="-122"/>
            </a:endParaRPr>
          </a:p>
          <a:p>
            <a:pPr marL="0" lvl="0" indent="0" eaLnBrk="1" hangingPunct="1">
              <a:lnSpc>
                <a:spcPct val="125000"/>
              </a:lnSpc>
              <a:spcBef>
                <a:spcPct val="0"/>
              </a:spcBef>
              <a:buNone/>
            </a:pPr>
            <a:r>
              <a:rPr lang="zh-CN" altLang="en-US" sz="1650" b="1" dirty="0">
                <a:solidFill>
                  <a:srgbClr val="0000FF"/>
                </a:solidFill>
                <a:latin typeface="楷体" panose="02010609060101010101" pitchFamily="49" charset="-122"/>
                <a:ea typeface="楷体" panose="02010609060101010101" pitchFamily="49" charset="-122"/>
              </a:rPr>
              <a:t>“</a:t>
            </a:r>
            <a:r>
              <a:rPr lang="zh-CN" altLang="en-US" sz="1650" b="1" dirty="0">
                <a:solidFill>
                  <a:srgbClr val="0000FF"/>
                </a:solidFill>
                <a:ea typeface="楷体" panose="02010609060101010101" pitchFamily="49" charset="-122"/>
              </a:rPr>
              <a:t>另起炉灶</a:t>
            </a:r>
            <a:r>
              <a:rPr lang="zh-CN" altLang="en-US" sz="1650" b="1" dirty="0">
                <a:solidFill>
                  <a:srgbClr val="0000FF"/>
                </a:solidFill>
                <a:latin typeface="楷体" panose="02010609060101010101" pitchFamily="49" charset="-122"/>
                <a:ea typeface="楷体" panose="02010609060101010101" pitchFamily="49" charset="-122"/>
              </a:rPr>
              <a:t>”</a:t>
            </a:r>
            <a:endParaRPr lang="zh-CN" altLang="en-US" sz="1650" b="1" dirty="0">
              <a:solidFill>
                <a:srgbClr val="0000FF"/>
              </a:solidFill>
              <a:latin typeface="Tahoma" panose="020B0604030504040204" pitchFamily="34" charset="0"/>
              <a:ea typeface="楷体" panose="02010609060101010101" pitchFamily="49" charset="-122"/>
            </a:endParaRPr>
          </a:p>
        </p:txBody>
      </p:sp>
      <p:sp>
        <p:nvSpPr>
          <p:cNvPr id="13405" name="Text Box 93"/>
          <p:cNvSpPr txBox="1"/>
          <p:nvPr/>
        </p:nvSpPr>
        <p:spPr>
          <a:xfrm>
            <a:off x="4514843" y="1314612"/>
            <a:ext cx="3125777" cy="1706880"/>
          </a:xfrm>
          <a:prstGeom prst="rect">
            <a:avLst/>
          </a:prstGeom>
          <a:noFill/>
          <a:ln w="12700">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75000"/>
              </a:lnSpc>
              <a:spcBef>
                <a:spcPct val="50000"/>
              </a:spcBef>
              <a:buFont typeface="Wingdings" panose="05000000000000000000" pitchFamily="2" charset="2"/>
              <a:buNone/>
            </a:pPr>
            <a:r>
              <a:rPr lang="en-US" altLang="zh-CN" sz="1500" b="1" dirty="0">
                <a:solidFill>
                  <a:srgbClr val="1C1C1C"/>
                </a:solidFill>
                <a:latin typeface="黑体" panose="02010609060101010101" charset="-122"/>
                <a:ea typeface="黑体" panose="02010609060101010101" charset="-122"/>
              </a:rPr>
              <a:t>1</a:t>
            </a:r>
            <a:r>
              <a:rPr lang="zh-CN" altLang="en-US" sz="1500" b="1" dirty="0">
                <a:solidFill>
                  <a:srgbClr val="1C1C1C"/>
                </a:solidFill>
                <a:latin typeface="黑体" panose="02010609060101010101" charset="-122"/>
                <a:ea typeface="黑体" panose="02010609060101010101" charset="-122"/>
              </a:rPr>
              <a:t>、建国初年同</a:t>
            </a:r>
            <a:r>
              <a:rPr lang="en-US" altLang="zh-CN" sz="1500" b="1" dirty="0">
                <a:solidFill>
                  <a:srgbClr val="1C1C1C"/>
                </a:solidFill>
                <a:latin typeface="黑体" panose="02010609060101010101" charset="-122"/>
                <a:ea typeface="黑体" panose="02010609060101010101" charset="-122"/>
              </a:rPr>
              <a:t>17</a:t>
            </a:r>
            <a:r>
              <a:rPr lang="zh-CN" altLang="en-US" sz="1500" b="1" dirty="0">
                <a:solidFill>
                  <a:srgbClr val="1C1C1C"/>
                </a:solidFill>
                <a:latin typeface="黑体" panose="02010609060101010101" charset="-122"/>
                <a:ea typeface="黑体" panose="02010609060101010101" charset="-122"/>
              </a:rPr>
              <a:t>国建交 </a:t>
            </a:r>
            <a:r>
              <a:rPr lang="en-US" altLang="zh-CN" sz="1500" b="1" dirty="0">
                <a:solidFill>
                  <a:srgbClr val="FF0000"/>
                </a:solidFill>
                <a:latin typeface="黑体" panose="02010609060101010101" charset="-122"/>
                <a:ea typeface="黑体" panose="02010609060101010101" charset="-122"/>
              </a:rPr>
              <a:t>1950</a:t>
            </a:r>
            <a:r>
              <a:rPr lang="zh-CN" altLang="en-US" sz="1500" b="1" dirty="0">
                <a:solidFill>
                  <a:srgbClr val="FF0000"/>
                </a:solidFill>
                <a:latin typeface="黑体" panose="02010609060101010101" charset="-122"/>
                <a:ea typeface="黑体" panose="02010609060101010101" charset="-122"/>
              </a:rPr>
              <a:t>年</a:t>
            </a:r>
            <a:endParaRPr lang="zh-CN" altLang="en-US" sz="1500" b="1" dirty="0">
              <a:solidFill>
                <a:srgbClr val="FF0000"/>
              </a:solidFill>
              <a:latin typeface="黑体" panose="02010609060101010101" charset="-122"/>
              <a:ea typeface="黑体" panose="02010609060101010101" charset="-122"/>
            </a:endParaRPr>
          </a:p>
          <a:p>
            <a:pPr marL="0" lvl="0" indent="0" eaLnBrk="1" hangingPunct="1">
              <a:lnSpc>
                <a:spcPct val="75000"/>
              </a:lnSpc>
              <a:spcBef>
                <a:spcPct val="50000"/>
              </a:spcBef>
              <a:buFont typeface="Wingdings" panose="05000000000000000000" pitchFamily="2" charset="2"/>
              <a:buNone/>
            </a:pPr>
            <a:r>
              <a:rPr lang="zh-CN" altLang="en-US" sz="1500" b="1" dirty="0">
                <a:solidFill>
                  <a:srgbClr val="1C1C1C"/>
                </a:solidFill>
                <a:latin typeface="黑体" panose="02010609060101010101" charset="-122"/>
                <a:ea typeface="黑体" panose="02010609060101010101" charset="-122"/>
              </a:rPr>
              <a:t>   同苏联签署</a:t>
            </a:r>
            <a:r>
              <a:rPr lang="en-US" altLang="zh-CN" sz="1500" b="1" dirty="0">
                <a:solidFill>
                  <a:srgbClr val="1C1C1C"/>
                </a:solidFill>
                <a:latin typeface="黑体" panose="02010609060101010101" charset="-122"/>
                <a:ea typeface="黑体" panose="02010609060101010101" charset="-122"/>
              </a:rPr>
              <a:t>《……》 </a:t>
            </a:r>
            <a:r>
              <a:rPr lang="en-US" altLang="zh-CN" sz="1500" b="1" dirty="0">
                <a:solidFill>
                  <a:srgbClr val="FF0000"/>
                </a:solidFill>
                <a:latin typeface="黑体" panose="02010609060101010101" charset="-122"/>
                <a:ea typeface="黑体" panose="02010609060101010101" charset="-122"/>
              </a:rPr>
              <a:t>1952</a:t>
            </a:r>
            <a:r>
              <a:rPr lang="zh-CN" altLang="en-US" sz="1500" b="1" dirty="0">
                <a:solidFill>
                  <a:srgbClr val="FF0000"/>
                </a:solidFill>
                <a:latin typeface="黑体" panose="02010609060101010101" charset="-122"/>
                <a:ea typeface="黑体" panose="02010609060101010101" charset="-122"/>
              </a:rPr>
              <a:t>年</a:t>
            </a:r>
            <a:endParaRPr lang="zh-CN" altLang="en-US" sz="1500" b="1" dirty="0">
              <a:solidFill>
                <a:srgbClr val="FF0000"/>
              </a:solidFill>
              <a:latin typeface="黑体" panose="02010609060101010101" charset="-122"/>
              <a:ea typeface="黑体" panose="02010609060101010101" charset="-122"/>
            </a:endParaRPr>
          </a:p>
          <a:p>
            <a:pPr marL="0" lvl="0" indent="0" eaLnBrk="1" hangingPunct="1">
              <a:lnSpc>
                <a:spcPct val="75000"/>
              </a:lnSpc>
              <a:spcBef>
                <a:spcPct val="50000"/>
              </a:spcBef>
              <a:buFont typeface="Wingdings" panose="05000000000000000000" pitchFamily="2" charset="2"/>
              <a:buNone/>
            </a:pPr>
            <a:r>
              <a:rPr lang="en-US" altLang="zh-CN" sz="1500" b="1" dirty="0">
                <a:solidFill>
                  <a:srgbClr val="1C1C1C"/>
                </a:solidFill>
                <a:latin typeface="黑体" panose="02010609060101010101" charset="-122"/>
                <a:ea typeface="黑体" panose="02010609060101010101" charset="-122"/>
              </a:rPr>
              <a:t>2</a:t>
            </a:r>
            <a:r>
              <a:rPr lang="zh-CN" altLang="en-US" sz="1500" b="1" dirty="0">
                <a:solidFill>
                  <a:srgbClr val="1C1C1C"/>
                </a:solidFill>
                <a:latin typeface="黑体" panose="02010609060101010101" charset="-122"/>
                <a:ea typeface="黑体" panose="02010609060101010101" charset="-122"/>
              </a:rPr>
              <a:t>、提出“和平共处五项原则”</a:t>
            </a:r>
            <a:endParaRPr lang="zh-CN" altLang="en-US" sz="1500" b="1" dirty="0">
              <a:solidFill>
                <a:srgbClr val="1C1C1C"/>
              </a:solidFill>
              <a:latin typeface="黑体" panose="02010609060101010101" charset="-122"/>
              <a:ea typeface="黑体" panose="02010609060101010101" charset="-122"/>
            </a:endParaRPr>
          </a:p>
          <a:p>
            <a:pPr marL="0" lvl="0" indent="0" eaLnBrk="1" hangingPunct="1">
              <a:lnSpc>
                <a:spcPct val="75000"/>
              </a:lnSpc>
              <a:spcBef>
                <a:spcPct val="50000"/>
              </a:spcBef>
              <a:buFont typeface="Wingdings" panose="05000000000000000000" pitchFamily="2" charset="2"/>
              <a:buNone/>
            </a:pPr>
            <a:r>
              <a:rPr lang="zh-CN" altLang="en-US" sz="1500" b="1" dirty="0">
                <a:solidFill>
                  <a:srgbClr val="1C1C1C"/>
                </a:solidFill>
                <a:latin typeface="黑体" panose="02010609060101010101" charset="-122"/>
                <a:ea typeface="黑体" panose="02010609060101010101" charset="-122"/>
              </a:rPr>
              <a:t>                     </a:t>
            </a:r>
            <a:r>
              <a:rPr lang="en-US" altLang="zh-CN" sz="1500" b="1" dirty="0">
                <a:solidFill>
                  <a:srgbClr val="FF0000"/>
                </a:solidFill>
                <a:latin typeface="黑体" panose="02010609060101010101" charset="-122"/>
                <a:ea typeface="黑体" panose="02010609060101010101" charset="-122"/>
              </a:rPr>
              <a:t>1953</a:t>
            </a:r>
            <a:r>
              <a:rPr lang="zh-CN" altLang="en-US" sz="1500" b="1" dirty="0">
                <a:solidFill>
                  <a:srgbClr val="FF0000"/>
                </a:solidFill>
                <a:latin typeface="黑体" panose="02010609060101010101" charset="-122"/>
                <a:ea typeface="黑体" panose="02010609060101010101" charset="-122"/>
              </a:rPr>
              <a:t>年</a:t>
            </a:r>
            <a:endParaRPr lang="zh-CN" altLang="en-US" sz="1500" b="1" dirty="0">
              <a:solidFill>
                <a:srgbClr val="FF0000"/>
              </a:solidFill>
              <a:latin typeface="黑体" panose="02010609060101010101" charset="-122"/>
              <a:ea typeface="黑体" panose="02010609060101010101" charset="-122"/>
            </a:endParaRPr>
          </a:p>
          <a:p>
            <a:pPr marL="0" lvl="0" indent="0" eaLnBrk="1" hangingPunct="1">
              <a:lnSpc>
                <a:spcPct val="75000"/>
              </a:lnSpc>
              <a:spcBef>
                <a:spcPct val="50000"/>
              </a:spcBef>
              <a:buFont typeface="Wingdings" panose="05000000000000000000" pitchFamily="2" charset="2"/>
              <a:buNone/>
            </a:pPr>
            <a:r>
              <a:rPr lang="en-US" altLang="zh-CN" sz="1500" b="1" dirty="0">
                <a:solidFill>
                  <a:srgbClr val="1C1C1C"/>
                </a:solidFill>
                <a:latin typeface="黑体" panose="02010609060101010101" charset="-122"/>
                <a:ea typeface="黑体" panose="02010609060101010101" charset="-122"/>
              </a:rPr>
              <a:t>3</a:t>
            </a:r>
            <a:r>
              <a:rPr lang="zh-CN" altLang="en-US" sz="1500" b="1" dirty="0">
                <a:solidFill>
                  <a:srgbClr val="1C1C1C"/>
                </a:solidFill>
                <a:latin typeface="黑体" panose="02010609060101010101" charset="-122"/>
                <a:ea typeface="黑体" panose="02010609060101010101" charset="-122"/>
              </a:rPr>
              <a:t>、日内瓦会议     </a:t>
            </a:r>
            <a:r>
              <a:rPr lang="en-US" altLang="zh-CN" sz="1500" b="1" dirty="0">
                <a:solidFill>
                  <a:srgbClr val="FF0000"/>
                </a:solidFill>
                <a:latin typeface="黑体" panose="02010609060101010101" charset="-122"/>
                <a:ea typeface="黑体" panose="02010609060101010101" charset="-122"/>
              </a:rPr>
              <a:t>1954</a:t>
            </a:r>
            <a:r>
              <a:rPr lang="zh-CN" altLang="en-US" sz="1500" b="1" dirty="0">
                <a:solidFill>
                  <a:srgbClr val="FF0000"/>
                </a:solidFill>
                <a:latin typeface="黑体" panose="02010609060101010101" charset="-122"/>
                <a:ea typeface="黑体" panose="02010609060101010101" charset="-122"/>
              </a:rPr>
              <a:t>年</a:t>
            </a:r>
            <a:endParaRPr lang="zh-CN" altLang="en-US" sz="1500" b="1" dirty="0">
              <a:solidFill>
                <a:srgbClr val="FF0000"/>
              </a:solidFill>
              <a:latin typeface="黑体" panose="02010609060101010101" charset="-122"/>
              <a:ea typeface="黑体" panose="02010609060101010101" charset="-122"/>
            </a:endParaRPr>
          </a:p>
          <a:p>
            <a:pPr marL="0" lvl="0" indent="0" eaLnBrk="1" hangingPunct="1">
              <a:lnSpc>
                <a:spcPct val="75000"/>
              </a:lnSpc>
              <a:spcBef>
                <a:spcPct val="50000"/>
              </a:spcBef>
              <a:buFont typeface="Wingdings" panose="05000000000000000000" pitchFamily="2" charset="2"/>
              <a:buNone/>
            </a:pPr>
            <a:r>
              <a:rPr lang="en-US" altLang="zh-CN" sz="1500" b="1" dirty="0">
                <a:latin typeface="黑体" panose="02010609060101010101" charset="-122"/>
                <a:ea typeface="黑体" panose="02010609060101010101" charset="-122"/>
              </a:rPr>
              <a:t>4</a:t>
            </a:r>
            <a:r>
              <a:rPr lang="zh-CN" altLang="en-US" sz="1500" b="1" dirty="0">
                <a:latin typeface="黑体" panose="02010609060101010101" charset="-122"/>
                <a:ea typeface="黑体" panose="02010609060101010101" charset="-122"/>
              </a:rPr>
              <a:t>、万隆会议</a:t>
            </a:r>
            <a:r>
              <a:rPr lang="zh-CN" altLang="en-US" sz="1500" b="1" dirty="0">
                <a:solidFill>
                  <a:srgbClr val="FF0000"/>
                </a:solidFill>
                <a:latin typeface="黑体" panose="02010609060101010101" charset="-122"/>
                <a:ea typeface="黑体" panose="02010609060101010101" charset="-122"/>
              </a:rPr>
              <a:t>       </a:t>
            </a:r>
            <a:r>
              <a:rPr lang="en-US" altLang="zh-CN" sz="1500" b="1" dirty="0">
                <a:solidFill>
                  <a:srgbClr val="FF0000"/>
                </a:solidFill>
                <a:latin typeface="黑体" panose="02010609060101010101" charset="-122"/>
                <a:ea typeface="黑体" panose="02010609060101010101" charset="-122"/>
              </a:rPr>
              <a:t>1955</a:t>
            </a:r>
            <a:r>
              <a:rPr lang="zh-CN" altLang="en-US" sz="1500" b="1" dirty="0">
                <a:solidFill>
                  <a:srgbClr val="FF0000"/>
                </a:solidFill>
                <a:latin typeface="黑体" panose="02010609060101010101" charset="-122"/>
                <a:ea typeface="黑体" panose="02010609060101010101" charset="-122"/>
              </a:rPr>
              <a:t>年</a:t>
            </a:r>
            <a:endParaRPr lang="zh-CN" altLang="en-US" sz="1500" b="1" dirty="0">
              <a:solidFill>
                <a:srgbClr val="FF0000"/>
              </a:solidFill>
              <a:latin typeface="黑体" panose="02010609060101010101" charset="-122"/>
              <a:ea typeface="黑体" panose="02010609060101010101" charset="-122"/>
            </a:endParaRPr>
          </a:p>
        </p:txBody>
      </p:sp>
      <p:sp>
        <p:nvSpPr>
          <p:cNvPr id="13352" name="Rectangle 40"/>
          <p:cNvSpPr/>
          <p:nvPr/>
        </p:nvSpPr>
        <p:spPr>
          <a:xfrm>
            <a:off x="4514843" y="3143638"/>
            <a:ext cx="2839992" cy="864500"/>
          </a:xfrm>
          <a:prstGeom prst="rect">
            <a:avLst/>
          </a:prstGeom>
          <a:noFill/>
          <a:ln w="12700">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80000"/>
              </a:lnSpc>
              <a:buClr>
                <a:schemeClr val="hlink"/>
              </a:buClr>
              <a:buSzPct val="70000"/>
              <a:buFont typeface="Wingdings" panose="05000000000000000000" pitchFamily="2" charset="2"/>
              <a:buNone/>
            </a:pPr>
            <a:r>
              <a:rPr lang="en-US" altLang="zh-CN" sz="1500" b="1" dirty="0">
                <a:latin typeface="楷体" panose="02010609060101010101" pitchFamily="49" charset="-122"/>
                <a:ea typeface="楷体" panose="02010609060101010101" pitchFamily="49" charset="-122"/>
              </a:rPr>
              <a:t>1</a:t>
            </a:r>
            <a:r>
              <a:rPr lang="zh-CN" altLang="en-US" sz="1500" b="1" dirty="0">
                <a:latin typeface="楷体" panose="02010609060101010101" pitchFamily="49" charset="-122"/>
                <a:ea typeface="楷体" panose="02010609060101010101" pitchFamily="49" charset="-122"/>
              </a:rPr>
              <a:t>、恢复在联合国合法席位</a:t>
            </a:r>
            <a:endParaRPr lang="zh-CN" altLang="en-US" sz="1500" b="1" dirty="0">
              <a:latin typeface="楷体" panose="02010609060101010101" pitchFamily="49" charset="-122"/>
              <a:ea typeface="楷体" panose="02010609060101010101" pitchFamily="49" charset="-122"/>
            </a:endParaRPr>
          </a:p>
          <a:p>
            <a:pPr marL="0" lvl="0" indent="0" eaLnBrk="1" hangingPunct="1">
              <a:lnSpc>
                <a:spcPct val="80000"/>
              </a:lnSpc>
              <a:buClr>
                <a:schemeClr val="tx2"/>
              </a:buClr>
              <a:buSzPct val="90000"/>
              <a:buFont typeface="Symbol" panose="05050102010706020507" pitchFamily="18" charset="2"/>
              <a:buNone/>
            </a:pPr>
            <a:r>
              <a:rPr lang="en-US" altLang="zh-CN" sz="1500" b="1" dirty="0">
                <a:latin typeface="楷体" panose="02010609060101010101" pitchFamily="49" charset="-122"/>
                <a:ea typeface="楷体" panose="02010609060101010101" pitchFamily="49" charset="-122"/>
              </a:rPr>
              <a:t>2</a:t>
            </a:r>
            <a:r>
              <a:rPr lang="zh-CN" altLang="en-US" sz="1500" b="1" dirty="0">
                <a:latin typeface="楷体" panose="02010609060101010101" pitchFamily="49" charset="-122"/>
                <a:ea typeface="楷体" panose="02010609060101010101" pitchFamily="49" charset="-122"/>
              </a:rPr>
              <a:t>、中美关系正常化</a:t>
            </a:r>
            <a:endParaRPr lang="zh-CN" altLang="en-US" sz="1500" dirty="0">
              <a:latin typeface="楷体" panose="02010609060101010101" pitchFamily="49" charset="-122"/>
              <a:ea typeface="楷体" panose="02010609060101010101" pitchFamily="49" charset="-122"/>
            </a:endParaRPr>
          </a:p>
          <a:p>
            <a:pPr marL="0" lvl="0" indent="0" eaLnBrk="1" hangingPunct="1">
              <a:lnSpc>
                <a:spcPct val="80000"/>
              </a:lnSpc>
              <a:spcBef>
                <a:spcPct val="50000"/>
              </a:spcBef>
              <a:buNone/>
            </a:pPr>
            <a:r>
              <a:rPr lang="en-US" altLang="zh-CN" sz="1500" b="1" dirty="0">
                <a:latin typeface="楷体" panose="02010609060101010101" pitchFamily="49" charset="-122"/>
                <a:ea typeface="楷体" panose="02010609060101010101" pitchFamily="49" charset="-122"/>
              </a:rPr>
              <a:t>3</a:t>
            </a:r>
            <a:r>
              <a:rPr lang="zh-CN" altLang="en-US" sz="1500" b="1" dirty="0">
                <a:latin typeface="楷体" panose="02010609060101010101" pitchFamily="49" charset="-122"/>
                <a:ea typeface="楷体" panose="02010609060101010101" pitchFamily="49" charset="-122"/>
              </a:rPr>
              <a:t>、中日关系正常化</a:t>
            </a:r>
            <a:endParaRPr lang="zh-CN" altLang="en-US" sz="1500" b="1" dirty="0">
              <a:latin typeface="楷体" panose="02010609060101010101" pitchFamily="49" charset="-122"/>
              <a:ea typeface="楷体" panose="02010609060101010101" pitchFamily="49" charset="-122"/>
            </a:endParaRPr>
          </a:p>
        </p:txBody>
      </p:sp>
      <p:sp>
        <p:nvSpPr>
          <p:cNvPr id="13354" name="Rectangle 42">
            <a:hlinkClick r:id="" action="ppaction://noaction"/>
          </p:cNvPr>
          <p:cNvSpPr/>
          <p:nvPr/>
        </p:nvSpPr>
        <p:spPr>
          <a:xfrm>
            <a:off x="2115438" y="4301068"/>
            <a:ext cx="1782585" cy="404862"/>
          </a:xfrm>
          <a:prstGeom prst="rect">
            <a:avLst/>
          </a:prstGeom>
          <a:noFill/>
          <a:ln w="12700">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buClr>
                <a:schemeClr val="hlink"/>
              </a:buClr>
              <a:buSzPct val="70000"/>
              <a:buFont typeface="Wingdings" panose="05000000000000000000" pitchFamily="2" charset="2"/>
              <a:buNone/>
            </a:pPr>
            <a:r>
              <a:rPr lang="en-US" altLang="zh-CN" sz="1800" b="1" dirty="0">
                <a:ea typeface="华文新魏" panose="02010800040101010101" pitchFamily="2" charset="-122"/>
              </a:rPr>
              <a:t>“</a:t>
            </a:r>
            <a:r>
              <a:rPr lang="zh-CN" altLang="en-US" sz="1800" b="1" dirty="0">
                <a:latin typeface="Tahoma" panose="020B0604030504040204" pitchFamily="34" charset="0"/>
                <a:ea typeface="华文新魏" panose="02010800040101010101" pitchFamily="2" charset="-122"/>
              </a:rPr>
              <a:t>不结盟</a:t>
            </a:r>
            <a:r>
              <a:rPr lang="zh-CN" altLang="en-US" sz="1800" b="1" dirty="0">
                <a:ea typeface="华文新魏" panose="02010800040101010101" pitchFamily="2" charset="-122"/>
              </a:rPr>
              <a:t>”</a:t>
            </a:r>
            <a:endParaRPr lang="zh-CN" altLang="en-US" sz="1800" b="1" dirty="0">
              <a:latin typeface="Tahoma" panose="020B0604030504040204" pitchFamily="34" charset="0"/>
              <a:ea typeface="华文新魏" panose="02010800040101010101" pitchFamily="2" charset="-122"/>
            </a:endParaRPr>
          </a:p>
        </p:txBody>
      </p:sp>
      <p:sp>
        <p:nvSpPr>
          <p:cNvPr id="13356" name="Rectangle 44"/>
          <p:cNvSpPr/>
          <p:nvPr/>
        </p:nvSpPr>
        <p:spPr>
          <a:xfrm>
            <a:off x="4431489" y="4084348"/>
            <a:ext cx="3929548" cy="701365"/>
          </a:xfrm>
          <a:prstGeom prst="rect">
            <a:avLst/>
          </a:prstGeom>
          <a:noFill/>
          <a:ln w="12700">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buClr>
                <a:schemeClr val="hlink"/>
              </a:buClr>
              <a:buSzPct val="70000"/>
              <a:buFont typeface="Wingdings" panose="05000000000000000000" pitchFamily="2" charset="2"/>
              <a:buNone/>
            </a:pPr>
            <a:r>
              <a:rPr lang="en-US" altLang="zh-CN" sz="1500" b="1" dirty="0">
                <a:solidFill>
                  <a:srgbClr val="1C1C1C"/>
                </a:solidFill>
                <a:latin typeface="华文新魏" panose="02010800040101010101" pitchFamily="2" charset="-122"/>
                <a:ea typeface="华文新魏" panose="02010800040101010101" pitchFamily="2" charset="-122"/>
              </a:rPr>
              <a:t>1</a:t>
            </a:r>
            <a:r>
              <a:rPr lang="zh-CN" altLang="en-US" sz="1500" b="1" dirty="0">
                <a:solidFill>
                  <a:srgbClr val="1C1C1C"/>
                </a:solidFill>
                <a:latin typeface="华文新魏" panose="02010800040101010101" pitchFamily="2" charset="-122"/>
                <a:ea typeface="华文新魏" panose="02010800040101010101" pitchFamily="2" charset="-122"/>
              </a:rPr>
              <a:t>、</a:t>
            </a:r>
            <a:r>
              <a:rPr lang="zh-CN" altLang="en-US" sz="1500" b="1" dirty="0">
                <a:ea typeface="华文新魏" panose="02010800040101010101" pitchFamily="2" charset="-122"/>
              </a:rPr>
              <a:t>以联合国为中心的多边外交</a:t>
            </a:r>
            <a:endParaRPr lang="zh-CN" altLang="en-US" sz="1500" b="1" dirty="0">
              <a:ea typeface="华文新魏" panose="02010800040101010101" pitchFamily="2" charset="-122"/>
            </a:endParaRPr>
          </a:p>
          <a:p>
            <a:pPr marL="0" lvl="0" indent="0" eaLnBrk="1" hangingPunct="1">
              <a:buClr>
                <a:schemeClr val="hlink"/>
              </a:buClr>
              <a:buSzPct val="70000"/>
              <a:buFont typeface="Wingdings" panose="05000000000000000000" pitchFamily="2" charset="2"/>
              <a:buNone/>
            </a:pPr>
            <a:r>
              <a:rPr lang="en-US" altLang="zh-CN" sz="1500" b="1" dirty="0">
                <a:solidFill>
                  <a:srgbClr val="1C1C1C"/>
                </a:solidFill>
                <a:latin typeface="华文新魏" panose="02010800040101010101" pitchFamily="2" charset="-122"/>
                <a:ea typeface="华文新魏" panose="02010800040101010101" pitchFamily="2" charset="-122"/>
              </a:rPr>
              <a:t>2</a:t>
            </a:r>
            <a:r>
              <a:rPr lang="zh-CN" altLang="en-US" sz="1500" b="1" dirty="0">
                <a:solidFill>
                  <a:srgbClr val="1C1C1C"/>
                </a:solidFill>
                <a:latin typeface="华文新魏" panose="02010800040101010101" pitchFamily="2" charset="-122"/>
                <a:ea typeface="华文新魏" panose="02010800040101010101" pitchFamily="2" charset="-122"/>
              </a:rPr>
              <a:t>、</a:t>
            </a:r>
            <a:r>
              <a:rPr lang="zh-CN" altLang="en-US" sz="1500" b="1" dirty="0">
                <a:ea typeface="华文新魏" panose="02010800040101010101" pitchFamily="2" charset="-122"/>
              </a:rPr>
              <a:t>积极参加</a:t>
            </a:r>
            <a:r>
              <a:rPr lang="zh-CN" altLang="en-US" sz="1500" b="1" dirty="0">
                <a:solidFill>
                  <a:srgbClr val="FF0000"/>
                </a:solidFill>
                <a:ea typeface="华文新魏" panose="02010800040101010101" pitchFamily="2" charset="-122"/>
              </a:rPr>
              <a:t>亚太经合组织</a:t>
            </a:r>
            <a:r>
              <a:rPr lang="zh-CN" altLang="en-US" sz="1500" b="1" dirty="0">
                <a:ea typeface="华文新魏" panose="02010800040101010101" pitchFamily="2" charset="-122"/>
              </a:rPr>
              <a:t>的活动</a:t>
            </a:r>
            <a:endParaRPr lang="zh-CN" altLang="en-US" sz="1500" b="1" dirty="0">
              <a:ea typeface="华文新魏" panose="02010800040101010101" pitchFamily="2" charset="-122"/>
            </a:endParaRPr>
          </a:p>
          <a:p>
            <a:pPr marL="0" lvl="0" indent="0" eaLnBrk="1" hangingPunct="1">
              <a:buClr>
                <a:schemeClr val="hlink"/>
              </a:buClr>
              <a:buSzPct val="70000"/>
              <a:buFont typeface="Wingdings" panose="05000000000000000000" pitchFamily="2" charset="2"/>
              <a:buNone/>
            </a:pPr>
            <a:r>
              <a:rPr lang="zh-CN" altLang="zh-CN" sz="1500" b="1" dirty="0">
                <a:ea typeface="华文新魏" panose="02010800040101010101" pitchFamily="2" charset="-122"/>
              </a:rPr>
              <a:t>3</a:t>
            </a:r>
            <a:r>
              <a:rPr lang="zh-CN" altLang="en-US" sz="1500" b="1" dirty="0">
                <a:ea typeface="华文新魏" panose="02010800040101010101" pitchFamily="2" charset="-122"/>
              </a:rPr>
              <a:t>、</a:t>
            </a:r>
            <a:r>
              <a:rPr lang="zh-CN" altLang="en-US" sz="1350" b="1" dirty="0">
                <a:ea typeface="华文新魏" panose="02010800040101010101" pitchFamily="2" charset="-122"/>
              </a:rPr>
              <a:t>建立</a:t>
            </a:r>
            <a:r>
              <a:rPr lang="zh-CN" altLang="en-US" sz="1350" b="1" dirty="0">
                <a:solidFill>
                  <a:srgbClr val="FF0000"/>
                </a:solidFill>
                <a:ea typeface="华文新魏" panose="02010800040101010101" pitchFamily="2" charset="-122"/>
              </a:rPr>
              <a:t>上海合作组织</a:t>
            </a:r>
            <a:endParaRPr lang="zh-CN" altLang="en-US" sz="1350" b="1" dirty="0">
              <a:solidFill>
                <a:srgbClr val="FF0000"/>
              </a:solidFill>
              <a:ea typeface="华文新魏" panose="02010800040101010101" pitchFamily="2" charset="-122"/>
            </a:endParaRPr>
          </a:p>
          <a:p>
            <a:pPr marL="0" lvl="0" indent="0" eaLnBrk="1" hangingPunct="1">
              <a:buClr>
                <a:schemeClr val="hlink"/>
              </a:buClr>
              <a:buSzPct val="70000"/>
              <a:buFont typeface="Wingdings" panose="05000000000000000000" pitchFamily="2" charset="2"/>
              <a:buNone/>
            </a:pPr>
            <a:r>
              <a:rPr lang="en-US" altLang="zh-CN" sz="1350" b="1" dirty="0">
                <a:solidFill>
                  <a:srgbClr val="FF0000"/>
                </a:solidFill>
                <a:ea typeface="华文新魏" panose="02010800040101010101" pitchFamily="2" charset="-122"/>
              </a:rPr>
              <a:t>…………</a:t>
            </a:r>
            <a:endParaRPr lang="zh-CN" altLang="zh-CN" sz="1500" b="1" dirty="0">
              <a:ea typeface="华文新魏" panose="02010800040101010101" pitchFamily="2" charset="-122"/>
            </a:endParaRPr>
          </a:p>
        </p:txBody>
      </p:sp>
      <p:sp>
        <p:nvSpPr>
          <p:cNvPr id="41001" name="Rectangle 56">
            <a:hlinkClick r:id="" action="ppaction://noaction"/>
          </p:cNvPr>
          <p:cNvSpPr/>
          <p:nvPr/>
        </p:nvSpPr>
        <p:spPr>
          <a:xfrm>
            <a:off x="7870438" y="627537"/>
            <a:ext cx="718820" cy="73723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100" b="1" dirty="0">
                <a:ea typeface="楷体" panose="02010609060101010101" pitchFamily="49" charset="-122"/>
              </a:rPr>
              <a:t>特点</a:t>
            </a:r>
            <a:endParaRPr lang="zh-CN" altLang="en-US" sz="2100" b="1" dirty="0">
              <a:ea typeface="楷体" panose="02010609060101010101" pitchFamily="49" charset="-122"/>
            </a:endParaRPr>
          </a:p>
          <a:p>
            <a:pPr marL="0" lvl="0" indent="0" eaLnBrk="1" hangingPunct="1">
              <a:spcBef>
                <a:spcPct val="0"/>
              </a:spcBef>
              <a:buNone/>
            </a:pPr>
            <a:r>
              <a:rPr lang="zh-CN" altLang="en-US" sz="2100" b="1" dirty="0">
                <a:ea typeface="楷体" panose="02010609060101010101" pitchFamily="49" charset="-122"/>
              </a:rPr>
              <a:t>原因</a:t>
            </a:r>
            <a:endParaRPr lang="zh-CN" altLang="en-US" sz="2100" b="1" dirty="0">
              <a:ea typeface="楷体" panose="02010609060101010101" pitchFamily="49" charset="-122"/>
            </a:endParaRPr>
          </a:p>
        </p:txBody>
      </p:sp>
      <p:sp>
        <p:nvSpPr>
          <p:cNvPr id="41002" name="WordArt 62"/>
          <p:cNvSpPr>
            <a:spLocks noTextEdit="1"/>
          </p:cNvSpPr>
          <p:nvPr/>
        </p:nvSpPr>
        <p:spPr>
          <a:xfrm>
            <a:off x="993731" y="3543737"/>
            <a:ext cx="6807643" cy="485835"/>
          </a:xfrm>
          <a:prstGeom prst="rect">
            <a:avLst/>
          </a:prstGeom>
        </p:spPr>
        <p:txBody>
          <a:bodyPr wrap="none" fromWordArt="1">
            <a:prstTxWarp prst="textPlain">
              <a:avLst>
                <a:gd name="adj" fmla="val 50000"/>
              </a:avLst>
            </a:prstTxWarp>
            <a:normAutofit lnSpcReduction="10000"/>
          </a:bodyPr>
          <a:p>
            <a:pPr algn="ctr"/>
            <a:r>
              <a:rPr lang="zh-CN" altLang="en-US" sz="2700">
                <a:ln w="19050" cap="flat" cmpd="sng">
                  <a:solidFill>
                    <a:schemeClr val="tx1"/>
                  </a:solidFill>
                  <a:prstDash val="solid"/>
                  <a:headEnd type="none" w="med" len="med"/>
                  <a:tailEnd type="none" w="med" len="med"/>
                </a:ln>
                <a:solidFill>
                  <a:srgbClr val="FF0000">
                    <a:alpha val="96861"/>
                  </a:srgbClr>
                </a:solidFill>
                <a:effectLst>
                  <a:outerShdw dist="45791" dir="2021404" algn="ctr" rotWithShape="0">
                    <a:srgbClr val="9999FF"/>
                  </a:outerShdw>
                </a:effectLst>
                <a:latin typeface="黑体" panose="02010609060101010101" charset="-122"/>
                <a:ea typeface="黑体" panose="02010609060101010101" charset="-122"/>
              </a:rPr>
              <a:t>独立自主的和平外交政策</a:t>
            </a:r>
            <a:endParaRPr lang="zh-CN" altLang="en-US" sz="2700">
              <a:ln w="19050" cap="flat" cmpd="sng">
                <a:solidFill>
                  <a:schemeClr val="tx1"/>
                </a:solidFill>
                <a:prstDash val="solid"/>
                <a:headEnd type="none" w="med" len="med"/>
                <a:tailEnd type="none" w="med" len="med"/>
              </a:ln>
              <a:solidFill>
                <a:srgbClr val="FF0000">
                  <a:alpha val="96861"/>
                </a:srgbClr>
              </a:solidFill>
              <a:effectLst>
                <a:outerShdw dist="45791" dir="2021404" algn="ctr" rotWithShape="0">
                  <a:srgbClr val="9999FF"/>
                </a:outerShdw>
              </a:effectLst>
              <a:latin typeface="黑体" panose="02010609060101010101" charset="-122"/>
              <a:ea typeface="黑体" panose="02010609060101010101" charset="-122"/>
            </a:endParaRPr>
          </a:p>
        </p:txBody>
      </p:sp>
      <p:sp>
        <p:nvSpPr>
          <p:cNvPr id="41003" name="Line 47"/>
          <p:cNvSpPr/>
          <p:nvPr/>
        </p:nvSpPr>
        <p:spPr>
          <a:xfrm>
            <a:off x="4400529" y="514413"/>
            <a:ext cx="4627340" cy="0"/>
          </a:xfrm>
          <a:prstGeom prst="line">
            <a:avLst/>
          </a:prstGeom>
          <a:ln w="76200" cap="flat" cmpd="tri">
            <a:solidFill>
              <a:srgbClr val="CC6600"/>
            </a:solidFill>
            <a:prstDash val="solid"/>
            <a:headEnd type="none" w="med" len="med"/>
            <a:tailEnd type="none" w="med" len="med"/>
          </a:ln>
        </p:spPr>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46"/>
                                        </p:tgtEl>
                                        <p:attrNameLst>
                                          <p:attrName>style.visibility</p:attrName>
                                        </p:attrNameLst>
                                      </p:cBhvr>
                                      <p:to>
                                        <p:strVal val="visible"/>
                                      </p:to>
                                    </p:set>
                                    <p:anim calcmode="lin" valueType="num">
                                      <p:cBhvr additive="base">
                                        <p:cTn id="7" dur="500" fill="hold"/>
                                        <p:tgtEl>
                                          <p:spTgt spid="13346"/>
                                        </p:tgtEl>
                                        <p:attrNameLst>
                                          <p:attrName>ppt_x</p:attrName>
                                        </p:attrNameLst>
                                      </p:cBhvr>
                                      <p:tavLst>
                                        <p:tav tm="0">
                                          <p:val>
                                            <p:strVal val="0-#ppt_w/2"/>
                                          </p:val>
                                        </p:tav>
                                        <p:tav tm="100000">
                                          <p:val>
                                            <p:strVal val="#ppt_x"/>
                                          </p:val>
                                        </p:tav>
                                      </p:tavLst>
                                    </p:anim>
                                    <p:anim calcmode="lin" valueType="num">
                                      <p:cBhvr additive="base">
                                        <p:cTn id="8" dur="500" fill="hold"/>
                                        <p:tgtEl>
                                          <p:spTgt spid="133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405"/>
                                        </p:tgtEl>
                                        <p:attrNameLst>
                                          <p:attrName>style.visibility</p:attrName>
                                        </p:attrNameLst>
                                      </p:cBhvr>
                                      <p:to>
                                        <p:strVal val="visible"/>
                                      </p:to>
                                    </p:set>
                                    <p:anim calcmode="lin" valueType="num">
                                      <p:cBhvr additive="base">
                                        <p:cTn id="13" dur="500" fill="hold"/>
                                        <p:tgtEl>
                                          <p:spTgt spid="13405"/>
                                        </p:tgtEl>
                                        <p:attrNameLst>
                                          <p:attrName>ppt_x</p:attrName>
                                        </p:attrNameLst>
                                      </p:cBhvr>
                                      <p:tavLst>
                                        <p:tav tm="0">
                                          <p:val>
                                            <p:strVal val="0-#ppt_w/2"/>
                                          </p:val>
                                        </p:tav>
                                        <p:tav tm="100000">
                                          <p:val>
                                            <p:strVal val="#ppt_x"/>
                                          </p:val>
                                        </p:tav>
                                      </p:tavLst>
                                    </p:anim>
                                    <p:anim calcmode="lin" valueType="num">
                                      <p:cBhvr additive="base">
                                        <p:cTn id="14" dur="500" fill="hold"/>
                                        <p:tgtEl>
                                          <p:spTgt spid="1340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52"/>
                                        </p:tgtEl>
                                        <p:attrNameLst>
                                          <p:attrName>style.visibility</p:attrName>
                                        </p:attrNameLst>
                                      </p:cBhvr>
                                      <p:to>
                                        <p:strVal val="visible"/>
                                      </p:to>
                                    </p:set>
                                    <p:anim calcmode="lin" valueType="num">
                                      <p:cBhvr additive="base">
                                        <p:cTn id="19" dur="500" fill="hold"/>
                                        <p:tgtEl>
                                          <p:spTgt spid="13352"/>
                                        </p:tgtEl>
                                        <p:attrNameLst>
                                          <p:attrName>ppt_x</p:attrName>
                                        </p:attrNameLst>
                                      </p:cBhvr>
                                      <p:tavLst>
                                        <p:tav tm="0">
                                          <p:val>
                                            <p:strVal val="0-#ppt_w/2"/>
                                          </p:val>
                                        </p:tav>
                                        <p:tav tm="100000">
                                          <p:val>
                                            <p:strVal val="#ppt_x"/>
                                          </p:val>
                                        </p:tav>
                                      </p:tavLst>
                                    </p:anim>
                                    <p:anim calcmode="lin" valueType="num">
                                      <p:cBhvr additive="base">
                                        <p:cTn id="20" dur="500" fill="hold"/>
                                        <p:tgtEl>
                                          <p:spTgt spid="1335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54"/>
                                        </p:tgtEl>
                                        <p:attrNameLst>
                                          <p:attrName>style.visibility</p:attrName>
                                        </p:attrNameLst>
                                      </p:cBhvr>
                                      <p:to>
                                        <p:strVal val="visible"/>
                                      </p:to>
                                    </p:set>
                                    <p:anim calcmode="lin" valueType="num">
                                      <p:cBhvr additive="base">
                                        <p:cTn id="25" dur="500" fill="hold"/>
                                        <p:tgtEl>
                                          <p:spTgt spid="13354"/>
                                        </p:tgtEl>
                                        <p:attrNameLst>
                                          <p:attrName>ppt_x</p:attrName>
                                        </p:attrNameLst>
                                      </p:cBhvr>
                                      <p:tavLst>
                                        <p:tav tm="0">
                                          <p:val>
                                            <p:strVal val="0-#ppt_w/2"/>
                                          </p:val>
                                        </p:tav>
                                        <p:tav tm="100000">
                                          <p:val>
                                            <p:strVal val="#ppt_x"/>
                                          </p:val>
                                        </p:tav>
                                      </p:tavLst>
                                    </p:anim>
                                    <p:anim calcmode="lin" valueType="num">
                                      <p:cBhvr additive="base">
                                        <p:cTn id="26" dur="500" fill="hold"/>
                                        <p:tgtEl>
                                          <p:spTgt spid="1335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356"/>
                                        </p:tgtEl>
                                        <p:attrNameLst>
                                          <p:attrName>style.visibility</p:attrName>
                                        </p:attrNameLst>
                                      </p:cBhvr>
                                      <p:to>
                                        <p:strVal val="visible"/>
                                      </p:to>
                                    </p:set>
                                    <p:anim calcmode="lin" valueType="num">
                                      <p:cBhvr additive="base">
                                        <p:cTn id="31" dur="500" fill="hold"/>
                                        <p:tgtEl>
                                          <p:spTgt spid="13356"/>
                                        </p:tgtEl>
                                        <p:attrNameLst>
                                          <p:attrName>ppt_x</p:attrName>
                                        </p:attrNameLst>
                                      </p:cBhvr>
                                      <p:tavLst>
                                        <p:tav tm="0">
                                          <p:val>
                                            <p:strVal val="0-#ppt_w/2"/>
                                          </p:val>
                                        </p:tav>
                                        <p:tav tm="100000">
                                          <p:val>
                                            <p:strVal val="#ppt_x"/>
                                          </p:val>
                                        </p:tav>
                                      </p:tavLst>
                                    </p:anim>
                                    <p:anim calcmode="lin" valueType="num">
                                      <p:cBhvr additive="base">
                                        <p:cTn id="32" dur="500" fill="hold"/>
                                        <p:tgtEl>
                                          <p:spTgt spid="1335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1002"/>
                                        </p:tgtEl>
                                        <p:attrNameLst>
                                          <p:attrName>style.visibility</p:attrName>
                                        </p:attrNameLst>
                                      </p:cBhvr>
                                      <p:to>
                                        <p:strVal val="visible"/>
                                      </p:to>
                                    </p:set>
                                    <p:animEffect transition="in" filter="fade">
                                      <p:cBhvr>
                                        <p:cTn id="37" dur="1000"/>
                                        <p:tgtEl>
                                          <p:spTgt spid="41002"/>
                                        </p:tgtEl>
                                      </p:cBhvr>
                                    </p:animEffect>
                                    <p:anim calcmode="lin" valueType="num">
                                      <p:cBhvr>
                                        <p:cTn id="38" dur="1000" fill="hold"/>
                                        <p:tgtEl>
                                          <p:spTgt spid="41002"/>
                                        </p:tgtEl>
                                        <p:attrNameLst>
                                          <p:attrName>ppt_x</p:attrName>
                                        </p:attrNameLst>
                                      </p:cBhvr>
                                      <p:tavLst>
                                        <p:tav tm="0">
                                          <p:val>
                                            <p:strVal val="#ppt_x"/>
                                          </p:val>
                                        </p:tav>
                                        <p:tav tm="100000">
                                          <p:val>
                                            <p:strVal val="#ppt_x"/>
                                          </p:val>
                                        </p:tav>
                                      </p:tavLst>
                                    </p:anim>
                                    <p:anim calcmode="lin" valueType="num">
                                      <p:cBhvr>
                                        <p:cTn id="39" dur="1000" fill="hold"/>
                                        <p:tgtEl>
                                          <p:spTgt spid="410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6" grpId="0"/>
      <p:bldP spid="13405" grpId="0"/>
      <p:bldP spid="13352" grpId="0"/>
      <p:bldP spid="13354" grpId="0"/>
      <p:bldP spid="1335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498244" y="45351"/>
            <a:ext cx="8199306" cy="4194810"/>
          </a:xfrm>
          <a:prstGeom prst="rect">
            <a:avLst/>
          </a:prstGeom>
          <a:noFill/>
          <a:ln>
            <a:solidFill>
              <a:schemeClr val="accent5">
                <a:lumMod val="50000"/>
              </a:schemeClr>
            </a:solidFill>
          </a:ln>
        </p:spPr>
        <p:txBody>
          <a:bodyPr wrap="square" rtlCol="0" anchor="t">
            <a:spAutoFit/>
          </a:bodyPr>
          <a:lstStyle/>
          <a:p>
            <a:pPr marL="0" indent="457200" fontAlgn="auto">
              <a:lnSpc>
                <a:spcPts val="3200"/>
              </a:lnSpc>
              <a:buNone/>
            </a:pPr>
            <a:r>
              <a:rPr lang="zh-CN" altLang="en-US" sz="1720" dirty="0">
                <a:effectLst/>
                <a:latin typeface="华文楷体" panose="02010600040101010101" pitchFamily="2" charset="-122"/>
                <a:ea typeface="华文楷体" panose="02010600040101010101" pitchFamily="2" charset="-122"/>
                <a:cs typeface="华文中宋" panose="02010600040101010101" pitchFamily="2" charset="-122"/>
                <a:sym typeface="+mn-ea"/>
              </a:rPr>
              <a:t>“一边倒”是新中国成立初期独立自主和平外交政策框架中最核心的方针。它的形成</a:t>
            </a:r>
            <a:r>
              <a:rPr lang="zh-CN" altLang="en-US" sz="1720" dirty="0">
                <a:solidFill>
                  <a:srgbClr val="C00000"/>
                </a:solidFill>
                <a:effectLst/>
                <a:latin typeface="华文楷体" panose="02010600040101010101" pitchFamily="2" charset="-122"/>
                <a:ea typeface="华文楷体" panose="02010600040101010101" pitchFamily="2" charset="-122"/>
                <a:cs typeface="华文中宋" panose="02010600040101010101" pitchFamily="2" charset="-122"/>
                <a:sym typeface="+mn-ea"/>
              </a:rPr>
              <a:t>与第二次世界大战结束前后的国际关系密切相关。</a:t>
            </a:r>
            <a:r>
              <a:rPr lang="zh-CN" altLang="en-US" sz="1720" dirty="0">
                <a:effectLst/>
                <a:latin typeface="华文楷体" panose="02010600040101010101" pitchFamily="2" charset="-122"/>
                <a:ea typeface="华文楷体" panose="02010600040101010101" pitchFamily="2" charset="-122"/>
                <a:cs typeface="华文中宋" panose="02010600040101010101" pitchFamily="2" charset="-122"/>
                <a:sym typeface="+mn-ea"/>
              </a:rPr>
              <a:t>当时的国际关系有两条线索：一是</a:t>
            </a:r>
            <a:r>
              <a:rPr lang="zh-CN" altLang="en-US" sz="1720" dirty="0">
                <a:solidFill>
                  <a:srgbClr val="C00000"/>
                </a:solidFill>
                <a:effectLst/>
                <a:latin typeface="华文楷体" panose="02010600040101010101" pitchFamily="2" charset="-122"/>
                <a:ea typeface="华文楷体" panose="02010600040101010101" pitchFamily="2" charset="-122"/>
                <a:cs typeface="华文中宋" panose="02010600040101010101" pitchFamily="2" charset="-122"/>
                <a:sym typeface="+mn-ea"/>
              </a:rPr>
              <a:t>雅尔塔体系的建立；</a:t>
            </a:r>
            <a:r>
              <a:rPr lang="zh-CN" altLang="en-US" sz="1720" dirty="0">
                <a:effectLst/>
                <a:latin typeface="华文楷体" panose="02010600040101010101" pitchFamily="2" charset="-122"/>
                <a:ea typeface="华文楷体" panose="02010600040101010101" pitchFamily="2" charset="-122"/>
                <a:cs typeface="华文中宋" panose="02010600040101010101" pitchFamily="2" charset="-122"/>
                <a:sym typeface="+mn-ea"/>
              </a:rPr>
              <a:t>二是</a:t>
            </a:r>
            <a:r>
              <a:rPr lang="zh-CN" altLang="en-US" sz="1720" dirty="0">
                <a:solidFill>
                  <a:srgbClr val="C00000"/>
                </a:solidFill>
                <a:effectLst/>
                <a:latin typeface="华文楷体" panose="02010600040101010101" pitchFamily="2" charset="-122"/>
                <a:ea typeface="华文楷体" panose="02010600040101010101" pitchFamily="2" charset="-122"/>
                <a:cs typeface="华文中宋" panose="02010600040101010101" pitchFamily="2" charset="-122"/>
                <a:sym typeface="+mn-ea"/>
              </a:rPr>
              <a:t>冷战的开始与两大阵营的形成。</a:t>
            </a:r>
            <a:r>
              <a:rPr lang="zh-CN" altLang="en-US" sz="1720" dirty="0">
                <a:effectLst/>
                <a:latin typeface="华文楷体" panose="02010600040101010101" pitchFamily="2" charset="-122"/>
                <a:ea typeface="华文楷体" panose="02010600040101010101" pitchFamily="2" charset="-122"/>
                <a:cs typeface="华文中宋" panose="02010600040101010101" pitchFamily="2" charset="-122"/>
                <a:sym typeface="+mn-ea"/>
              </a:rPr>
              <a:t>这使中国不能置身局外，中间道路难以行得通。 </a:t>
            </a:r>
            <a:endParaRPr lang="zh-CN" altLang="en-US" sz="1720" dirty="0">
              <a:solidFill>
                <a:schemeClr val="tx1"/>
              </a:solidFill>
              <a:effectLst/>
              <a:latin typeface="华文楷体" panose="02010600040101010101" pitchFamily="2" charset="-122"/>
              <a:ea typeface="华文楷体" panose="02010600040101010101" pitchFamily="2" charset="-122"/>
              <a:cs typeface="华文中宋" panose="02010600040101010101" pitchFamily="2" charset="-122"/>
            </a:endParaRPr>
          </a:p>
          <a:p>
            <a:pPr marL="0" indent="0" algn="r">
              <a:lnSpc>
                <a:spcPts val="3200"/>
              </a:lnSpc>
              <a:buNone/>
            </a:pPr>
            <a:r>
              <a:rPr lang="zh-CN" altLang="en-US" sz="1720" dirty="0">
                <a:effectLst/>
                <a:latin typeface="华文楷体" panose="02010600040101010101" pitchFamily="2" charset="-122"/>
                <a:ea typeface="华文楷体" panose="02010600040101010101" pitchFamily="2" charset="-122"/>
                <a:cs typeface="华文中宋" panose="02010600040101010101" pitchFamily="2" charset="-122"/>
                <a:sym typeface="+mn-ea"/>
              </a:rPr>
              <a:t>——丁明《战后国际关系与我国建国初“一边倒”方针的形成》</a:t>
            </a:r>
            <a:endParaRPr lang="zh-CN" altLang="en-US" sz="1720" dirty="0">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cs typeface="华文中宋" panose="02010600040101010101" pitchFamily="2" charset="-122"/>
              <a:sym typeface="+mn-ea"/>
            </a:endParaRPr>
          </a:p>
          <a:p>
            <a:pPr indent="457200" fontAlgn="auto">
              <a:lnSpc>
                <a:spcPts val="3200"/>
              </a:lnSpc>
            </a:pPr>
            <a:r>
              <a:rPr lang="zh-CN" altLang="en-US" sz="1720" dirty="0">
                <a:solidFill>
                  <a:srgbClr val="000000"/>
                </a:solidFill>
                <a:latin typeface="华文楷体" panose="02010600040101010101" pitchFamily="2" charset="-122"/>
                <a:ea typeface="华文楷体" panose="02010600040101010101" pitchFamily="2" charset="-122"/>
                <a:cs typeface="华文中宋" panose="02010600040101010101" pitchFamily="2" charset="-122"/>
                <a:sym typeface="+mn-ea"/>
              </a:rPr>
              <a:t>“一边倒”是当时中共</a:t>
            </a:r>
            <a:r>
              <a:rPr lang="zh-CN" altLang="en-US" sz="1720" dirty="0">
                <a:solidFill>
                  <a:srgbClr val="C00000"/>
                </a:solidFill>
                <a:effectLst/>
                <a:latin typeface="华文楷体" panose="02010600040101010101" pitchFamily="2" charset="-122"/>
                <a:ea typeface="华文楷体" panose="02010600040101010101" pitchFamily="2" charset="-122"/>
                <a:cs typeface="华文中宋" panose="02010600040101010101" pitchFamily="2" charset="-122"/>
                <a:sym typeface="+mn-ea"/>
              </a:rPr>
              <a:t>基于国家利益的现实考量，</a:t>
            </a:r>
            <a:r>
              <a:rPr lang="zh-CN" altLang="en-US" sz="1720" dirty="0">
                <a:solidFill>
                  <a:srgbClr val="000000"/>
                </a:solidFill>
                <a:latin typeface="华文楷体" panose="02010600040101010101" pitchFamily="2" charset="-122"/>
                <a:ea typeface="华文楷体" panose="02010600040101010101" pitchFamily="2" charset="-122"/>
                <a:cs typeface="华文中宋" panose="02010600040101010101" pitchFamily="2" charset="-122"/>
                <a:sym typeface="+mn-ea"/>
              </a:rPr>
              <a:t>为处理新中国与前苏联的国家关系而提出的外交方针。</a:t>
            </a:r>
            <a:r>
              <a:rPr lang="en-US" altLang="zh-CN" sz="1720" dirty="0">
                <a:solidFill>
                  <a:srgbClr val="000000"/>
                </a:solidFill>
                <a:latin typeface="华文楷体" panose="02010600040101010101" pitchFamily="2" charset="-122"/>
                <a:ea typeface="华文楷体" panose="02010600040101010101" pitchFamily="2" charset="-122"/>
                <a:cs typeface="华文中宋" panose="02010600040101010101" pitchFamily="2" charset="-122"/>
                <a:sym typeface="+mn-ea"/>
              </a:rPr>
              <a:t>……</a:t>
            </a:r>
            <a:r>
              <a:rPr lang="zh-CN" altLang="en-US" sz="1720" dirty="0">
                <a:solidFill>
                  <a:srgbClr val="000000"/>
                </a:solidFill>
                <a:latin typeface="华文楷体" panose="02010600040101010101" pitchFamily="2" charset="-122"/>
                <a:ea typeface="华文楷体" panose="02010600040101010101" pitchFamily="2" charset="-122"/>
                <a:cs typeface="华文中宋" panose="02010600040101010101" pitchFamily="2" charset="-122"/>
                <a:sym typeface="+mn-ea"/>
              </a:rPr>
              <a:t>随着中共从革命运动的领导者成为执政者，</a:t>
            </a:r>
            <a:r>
              <a:rPr lang="zh-CN" altLang="en-US" sz="1720" dirty="0">
                <a:solidFill>
                  <a:srgbClr val="C00000"/>
                </a:solidFill>
                <a:effectLst/>
                <a:latin typeface="华文楷体" panose="02010600040101010101" pitchFamily="2" charset="-122"/>
                <a:ea typeface="华文楷体" panose="02010600040101010101" pitchFamily="2" charset="-122"/>
                <a:cs typeface="华文中宋" panose="02010600040101010101" pitchFamily="2" charset="-122"/>
                <a:sym typeface="+mn-ea"/>
              </a:rPr>
              <a:t>面临的主要任务转向建立和巩固新政权，新中国在安全、政治、经济等方面的国家利益便生成了，</a:t>
            </a:r>
            <a:r>
              <a:rPr lang="zh-CN" altLang="en-US" sz="1720" dirty="0">
                <a:solidFill>
                  <a:srgbClr val="000000"/>
                </a:solidFill>
                <a:latin typeface="华文楷体" panose="02010600040101010101" pitchFamily="2" charset="-122"/>
                <a:ea typeface="华文楷体" panose="02010600040101010101" pitchFamily="2" charset="-122"/>
                <a:cs typeface="华文中宋" panose="02010600040101010101" pitchFamily="2" charset="-122"/>
                <a:sym typeface="+mn-ea"/>
              </a:rPr>
              <a:t>在“一边倒”的选择中起关键作用的，就是对这些利益的考虑。</a:t>
            </a:r>
            <a:endParaRPr lang="zh-CN" altLang="en-US" sz="1720" dirty="0">
              <a:solidFill>
                <a:srgbClr val="000000"/>
              </a:solidFill>
              <a:latin typeface="华文楷体" panose="02010600040101010101" pitchFamily="2" charset="-122"/>
              <a:ea typeface="华文楷体" panose="02010600040101010101" pitchFamily="2" charset="-122"/>
              <a:cs typeface="华文中宋" panose="02010600040101010101" pitchFamily="2" charset="-122"/>
            </a:endParaRPr>
          </a:p>
          <a:p>
            <a:pPr algn="r" fontAlgn="auto">
              <a:lnSpc>
                <a:spcPts val="3200"/>
              </a:lnSpc>
            </a:pPr>
            <a:r>
              <a:rPr lang="en-US" altLang="zh-CN" sz="1720" dirty="0">
                <a:solidFill>
                  <a:srgbClr val="000000"/>
                </a:solidFill>
                <a:latin typeface="华文楷体" panose="02010600040101010101" pitchFamily="2" charset="-122"/>
                <a:ea typeface="华文楷体" panose="02010600040101010101" pitchFamily="2" charset="-122"/>
                <a:cs typeface="华文中宋" panose="02010600040101010101" pitchFamily="2" charset="-122"/>
                <a:sym typeface="+mn-ea"/>
              </a:rPr>
              <a:t>——</a:t>
            </a:r>
            <a:r>
              <a:rPr lang="zh-CN" altLang="en-US" sz="1720" dirty="0">
                <a:solidFill>
                  <a:srgbClr val="000000"/>
                </a:solidFill>
                <a:latin typeface="华文楷体" panose="02010600040101010101" pitchFamily="2" charset="-122"/>
                <a:ea typeface="华文楷体" panose="02010600040101010101" pitchFamily="2" charset="-122"/>
                <a:cs typeface="华文中宋" panose="02010600040101010101" pitchFamily="2" charset="-122"/>
                <a:sym typeface="+mn-ea"/>
              </a:rPr>
              <a:t>摘编自关锦伟</a:t>
            </a:r>
            <a:r>
              <a:rPr lang="en-US" altLang="zh-CN" sz="1720" dirty="0">
                <a:solidFill>
                  <a:srgbClr val="000000"/>
                </a:solidFill>
                <a:latin typeface="华文楷体" panose="02010600040101010101" pitchFamily="2" charset="-122"/>
                <a:ea typeface="华文楷体" panose="02010600040101010101" pitchFamily="2" charset="-122"/>
                <a:cs typeface="华文中宋" panose="02010600040101010101" pitchFamily="2" charset="-122"/>
                <a:sym typeface="+mn-ea"/>
              </a:rPr>
              <a:t>《</a:t>
            </a:r>
            <a:r>
              <a:rPr lang="zh-CN" altLang="en-US" sz="1720" dirty="0">
                <a:solidFill>
                  <a:srgbClr val="000000"/>
                </a:solidFill>
                <a:latin typeface="华文楷体" panose="02010600040101010101" pitchFamily="2" charset="-122"/>
                <a:ea typeface="华文楷体" panose="02010600040101010101" pitchFamily="2" charset="-122"/>
                <a:cs typeface="华文中宋" panose="02010600040101010101" pitchFamily="2" charset="-122"/>
                <a:sym typeface="+mn-ea"/>
              </a:rPr>
              <a:t>新中国成立初期“一边倒”政策研究综述</a:t>
            </a:r>
            <a:r>
              <a:rPr lang="en-US" altLang="zh-CN" sz="1720" dirty="0" smtClean="0">
                <a:solidFill>
                  <a:srgbClr val="000000"/>
                </a:solidFill>
                <a:latin typeface="华文楷体" panose="02010600040101010101" pitchFamily="2" charset="-122"/>
                <a:ea typeface="华文楷体" panose="02010600040101010101" pitchFamily="2" charset="-122"/>
                <a:cs typeface="华文中宋" panose="02010600040101010101" pitchFamily="2" charset="-122"/>
                <a:sym typeface="+mn-ea"/>
              </a:rPr>
              <a:t>》</a:t>
            </a:r>
            <a:endParaRPr lang="en-US" altLang="zh-CN" sz="1720" dirty="0" smtClean="0">
              <a:solidFill>
                <a:srgbClr val="000000"/>
              </a:solidFill>
              <a:latin typeface="华文楷体" panose="02010600040101010101" pitchFamily="2" charset="-122"/>
              <a:ea typeface="华文楷体" panose="02010600040101010101" pitchFamily="2" charset="-122"/>
              <a:cs typeface="华文中宋" panose="02010600040101010101" pitchFamily="2" charset="-122"/>
              <a:sym typeface="+mn-ea"/>
            </a:endParaRPr>
          </a:p>
        </p:txBody>
      </p:sp>
      <p:sp>
        <p:nvSpPr>
          <p:cNvPr id="3" name="矩形 2"/>
          <p:cNvSpPr/>
          <p:nvPr/>
        </p:nvSpPr>
        <p:spPr>
          <a:xfrm>
            <a:off x="317610" y="3198890"/>
            <a:ext cx="954047" cy="355600"/>
          </a:xfrm>
          <a:prstGeom prst="rect">
            <a:avLst/>
          </a:prstGeom>
        </p:spPr>
        <p:txBody>
          <a:bodyPr wrap="square">
            <a:spAutoFit/>
          </a:bodyPr>
          <a:lstStyle/>
          <a:p>
            <a:r>
              <a:rPr lang="zh-CN" altLang="en-US" sz="1720" b="1" dirty="0" smtClean="0">
                <a:solidFill>
                  <a:srgbClr val="FF0000"/>
                </a:solidFill>
                <a:latin typeface="华文中宋" panose="02010600040101010101" pitchFamily="2" charset="-122"/>
                <a:ea typeface="华文中宋" panose="02010600040101010101" pitchFamily="2" charset="-122"/>
                <a:sym typeface="+mn-ea"/>
              </a:rPr>
              <a:t>背景：</a:t>
            </a:r>
            <a:endParaRPr lang="zh-CN" altLang="en-US" sz="1720" b="1" dirty="0">
              <a:solidFill>
                <a:srgbClr val="FF0000"/>
              </a:solidFill>
              <a:latin typeface="华文中宋" panose="02010600040101010101" pitchFamily="2" charset="-122"/>
              <a:ea typeface="华文中宋" panose="02010600040101010101" pitchFamily="2" charset="-122"/>
            </a:endParaRPr>
          </a:p>
        </p:txBody>
      </p:sp>
      <p:sp>
        <p:nvSpPr>
          <p:cNvPr id="4" name="矩形 3"/>
          <p:cNvSpPr/>
          <p:nvPr/>
        </p:nvSpPr>
        <p:spPr>
          <a:xfrm>
            <a:off x="1168628" y="3139430"/>
            <a:ext cx="7477355" cy="619760"/>
          </a:xfrm>
          <a:prstGeom prst="rect">
            <a:avLst/>
          </a:prstGeom>
        </p:spPr>
        <p:txBody>
          <a:bodyPr wrap="square">
            <a:spAutoFit/>
          </a:bodyPr>
          <a:lstStyle/>
          <a:p>
            <a:r>
              <a:rPr lang="zh-CN" altLang="en-US" sz="1720" b="1" dirty="0" smtClean="0">
                <a:latin typeface="华文中宋" panose="02010600040101010101" pitchFamily="2" charset="-122"/>
                <a:ea typeface="华文中宋" panose="02010600040101010101" pitchFamily="2" charset="-122"/>
                <a:sym typeface="+mn-ea"/>
              </a:rPr>
              <a:t>两大阵营对峙；新中国面临经济封锁、外交孤立、军事威胁；亚非拉国家赢得独立。</a:t>
            </a:r>
            <a:endParaRPr lang="zh-CN" altLang="en-US" sz="1720" dirty="0"/>
          </a:p>
        </p:txBody>
      </p:sp>
      <p:sp>
        <p:nvSpPr>
          <p:cNvPr id="5" name="矩形 4"/>
          <p:cNvSpPr/>
          <p:nvPr/>
        </p:nvSpPr>
        <p:spPr>
          <a:xfrm>
            <a:off x="305226" y="3735690"/>
            <a:ext cx="1022635" cy="355600"/>
          </a:xfrm>
          <a:prstGeom prst="rect">
            <a:avLst/>
          </a:prstGeom>
        </p:spPr>
        <p:txBody>
          <a:bodyPr wrap="square">
            <a:spAutoFit/>
          </a:bodyPr>
          <a:lstStyle/>
          <a:p>
            <a:r>
              <a:rPr lang="zh-CN" altLang="en-US" sz="1720" b="1" dirty="0" smtClean="0">
                <a:solidFill>
                  <a:srgbClr val="FF0000"/>
                </a:solidFill>
                <a:latin typeface="华文中宋" panose="02010600040101010101" pitchFamily="2" charset="-122"/>
                <a:ea typeface="华文中宋" panose="02010600040101010101" pitchFamily="2" charset="-122"/>
                <a:sym typeface="+mn-ea"/>
              </a:rPr>
              <a:t>实质：</a:t>
            </a:r>
            <a:endParaRPr lang="zh-CN" altLang="en-US" sz="1720" b="1" dirty="0">
              <a:solidFill>
                <a:srgbClr val="FF0000"/>
              </a:solidFill>
              <a:latin typeface="华文中宋" panose="02010600040101010101" pitchFamily="2" charset="-122"/>
              <a:ea typeface="华文中宋" panose="02010600040101010101" pitchFamily="2" charset="-122"/>
            </a:endParaRPr>
          </a:p>
        </p:txBody>
      </p:sp>
      <p:sp>
        <p:nvSpPr>
          <p:cNvPr id="6" name="矩形 5"/>
          <p:cNvSpPr/>
          <p:nvPr/>
        </p:nvSpPr>
        <p:spPr>
          <a:xfrm>
            <a:off x="1168629" y="3758245"/>
            <a:ext cx="4345305" cy="355600"/>
          </a:xfrm>
          <a:prstGeom prst="rect">
            <a:avLst/>
          </a:prstGeom>
        </p:spPr>
        <p:txBody>
          <a:bodyPr wrap="none">
            <a:spAutoFit/>
          </a:bodyPr>
          <a:lstStyle/>
          <a:p>
            <a:r>
              <a:rPr lang="zh-CN" altLang="en-US" sz="1720" b="1" dirty="0" smtClean="0">
                <a:latin typeface="华文中宋" panose="02010600040101010101" pitchFamily="2" charset="-122"/>
                <a:ea typeface="华文中宋" panose="02010600040101010101" pitchFamily="2" charset="-122"/>
                <a:sym typeface="+mn-ea"/>
              </a:rPr>
              <a:t>针对西方国家抵制中国所采取的政治方针。</a:t>
            </a:r>
            <a:endParaRPr lang="zh-CN" altLang="en-US" sz="1720" dirty="0"/>
          </a:p>
        </p:txBody>
      </p:sp>
      <p:sp>
        <p:nvSpPr>
          <p:cNvPr id="7" name="矩形 6"/>
          <p:cNvSpPr/>
          <p:nvPr/>
        </p:nvSpPr>
        <p:spPr>
          <a:xfrm>
            <a:off x="317610" y="4192470"/>
            <a:ext cx="954047" cy="355600"/>
          </a:xfrm>
          <a:prstGeom prst="rect">
            <a:avLst/>
          </a:prstGeom>
        </p:spPr>
        <p:txBody>
          <a:bodyPr wrap="square">
            <a:spAutoFit/>
          </a:bodyPr>
          <a:lstStyle/>
          <a:p>
            <a:r>
              <a:rPr lang="zh-CN" altLang="en-US" sz="1720" b="1" dirty="0" smtClean="0">
                <a:solidFill>
                  <a:srgbClr val="FF0000"/>
                </a:solidFill>
                <a:latin typeface="华文中宋" panose="02010600040101010101" pitchFamily="2" charset="-122"/>
                <a:ea typeface="华文中宋" panose="02010600040101010101" pitchFamily="2" charset="-122"/>
                <a:sym typeface="+mn-ea"/>
              </a:rPr>
              <a:t>意义：</a:t>
            </a:r>
            <a:endParaRPr lang="zh-CN" altLang="en-US" sz="1720" b="1" dirty="0">
              <a:solidFill>
                <a:srgbClr val="FF0000"/>
              </a:solidFill>
              <a:latin typeface="华文中宋" panose="02010600040101010101" pitchFamily="2" charset="-122"/>
              <a:ea typeface="华文中宋" panose="02010600040101010101" pitchFamily="2" charset="-122"/>
            </a:endParaRPr>
          </a:p>
        </p:txBody>
      </p:sp>
      <p:sp>
        <p:nvSpPr>
          <p:cNvPr id="8" name="矩形 7"/>
          <p:cNvSpPr/>
          <p:nvPr/>
        </p:nvSpPr>
        <p:spPr>
          <a:xfrm>
            <a:off x="1168628" y="4222357"/>
            <a:ext cx="7528922" cy="619760"/>
          </a:xfrm>
          <a:prstGeom prst="rect">
            <a:avLst/>
          </a:prstGeom>
        </p:spPr>
        <p:txBody>
          <a:bodyPr wrap="square">
            <a:spAutoFit/>
          </a:bodyPr>
          <a:lstStyle/>
          <a:p>
            <a:r>
              <a:rPr lang="zh-CN" altLang="en-US" sz="1720" b="1" dirty="0" smtClean="0">
                <a:latin typeface="华文中宋" panose="02010600040101010101" pitchFamily="2" charset="-122"/>
                <a:ea typeface="华文中宋" panose="02010600040101010101" pitchFamily="2" charset="-122"/>
                <a:sym typeface="+mn-ea"/>
              </a:rPr>
              <a:t>使新中国在保障人民革命胜利成果、捍卫和平以及维护独立与主权的斗争中，不致处于孤立地位。</a:t>
            </a:r>
            <a:endParaRPr lang="zh-CN" altLang="en-US" sz="1720" dirty="0"/>
          </a:p>
        </p:txBody>
      </p:sp>
      <p:sp>
        <p:nvSpPr>
          <p:cNvPr id="8209" name="Text Box 17"/>
          <p:cNvSpPr txBox="1"/>
          <p:nvPr/>
        </p:nvSpPr>
        <p:spPr>
          <a:xfrm>
            <a:off x="197104" y="3538260"/>
            <a:ext cx="8911738" cy="1337945"/>
          </a:xfrm>
          <a:prstGeom prst="rect">
            <a:avLst/>
          </a:prstGeom>
          <a:solidFill>
            <a:schemeClr val="bg1"/>
          </a:solidFill>
          <a:ln w="38100" cap="flat" cmpd="sng">
            <a:solidFill>
              <a:srgbClr val="FF33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700" b="1" dirty="0">
                <a:solidFill>
                  <a:srgbClr val="000508"/>
                </a:solidFill>
                <a:ea typeface="华文新魏" panose="02010800040101010101" pitchFamily="2" charset="-122"/>
              </a:rPr>
              <a:t>外交是内政的延续，是以</a:t>
            </a:r>
            <a:r>
              <a:rPr lang="zh-CN" altLang="en-US" sz="2700" b="1" dirty="0">
                <a:solidFill>
                  <a:srgbClr val="FF3300"/>
                </a:solidFill>
                <a:ea typeface="华文新魏" panose="02010800040101010101" pitchFamily="2" charset="-122"/>
              </a:rPr>
              <a:t>本国综合国力</a:t>
            </a:r>
            <a:r>
              <a:rPr lang="zh-CN" altLang="en-US" sz="2700" b="1" dirty="0">
                <a:solidFill>
                  <a:srgbClr val="000508"/>
                </a:solidFill>
                <a:ea typeface="华文新魏" panose="02010800040101010101" pitchFamily="2" charset="-122"/>
              </a:rPr>
              <a:t>为基础，</a:t>
            </a:r>
            <a:r>
              <a:rPr lang="zh-CN" altLang="en-US" sz="2700" b="1" dirty="0">
                <a:solidFill>
                  <a:srgbClr val="FF3300"/>
                </a:solidFill>
                <a:ea typeface="华文新魏" panose="02010800040101010101" pitchFamily="2" charset="-122"/>
              </a:rPr>
              <a:t>国家利益</a:t>
            </a:r>
            <a:r>
              <a:rPr lang="zh-CN" altLang="en-US" sz="2700" b="1" dirty="0">
                <a:solidFill>
                  <a:srgbClr val="000508"/>
                </a:solidFill>
                <a:ea typeface="华文新魏" panose="02010800040101010101" pitchFamily="2" charset="-122"/>
              </a:rPr>
              <a:t>为出发点的，此外</a:t>
            </a:r>
            <a:r>
              <a:rPr lang="zh-CN" altLang="en-US" sz="2700" b="1" dirty="0">
                <a:solidFill>
                  <a:srgbClr val="0000FF"/>
                </a:solidFill>
                <a:ea typeface="华文新魏" panose="02010800040101010101" pitchFamily="2" charset="-122"/>
              </a:rPr>
              <a:t>政权性质、国际形势等</a:t>
            </a:r>
            <a:r>
              <a:rPr lang="zh-CN" altLang="en-US" sz="2700" b="1" dirty="0">
                <a:solidFill>
                  <a:srgbClr val="000508"/>
                </a:solidFill>
                <a:ea typeface="华文新魏" panose="02010800040101010101" pitchFamily="2" charset="-122"/>
              </a:rPr>
              <a:t>也会影响一个国家的对外政策。</a:t>
            </a:r>
            <a:endParaRPr lang="zh-CN" altLang="en-US" sz="2700" dirty="0">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8209"/>
                                        </p:tgtEl>
                                        <p:attrNameLst>
                                          <p:attrName>style.visibility</p:attrName>
                                        </p:attrNameLst>
                                      </p:cBhvr>
                                      <p:to>
                                        <p:strVal val="visible"/>
                                      </p:to>
                                    </p:set>
                                    <p:anim calcmode="lin" valueType="num">
                                      <p:cBhvr>
                                        <p:cTn id="22" dur="500" fill="hold"/>
                                        <p:tgtEl>
                                          <p:spTgt spid="8209"/>
                                        </p:tgtEl>
                                        <p:attrNameLst>
                                          <p:attrName>ppt_w</p:attrName>
                                        </p:attrNameLst>
                                      </p:cBhvr>
                                      <p:tavLst>
                                        <p:tav tm="0">
                                          <p:val>
                                            <p:fltVal val="0.000000"/>
                                          </p:val>
                                        </p:tav>
                                        <p:tav tm="100000">
                                          <p:val>
                                            <p:strVal val="#ppt_w"/>
                                          </p:val>
                                        </p:tav>
                                      </p:tavLst>
                                    </p:anim>
                                    <p:anim calcmode="lin" valueType="num">
                                      <p:cBhvr>
                                        <p:cTn id="23" dur="500" fill="hold"/>
                                        <p:tgtEl>
                                          <p:spTgt spid="82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8209"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2806641" y="1798663"/>
            <a:ext cx="1553773" cy="1627717"/>
          </a:xfrm>
          <a:prstGeom prst="ellipse">
            <a:avLst/>
          </a:prstGeom>
          <a:solidFill>
            <a:schemeClr val="tx1">
              <a:alpha val="86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4" name="椭圆 13"/>
          <p:cNvSpPr/>
          <p:nvPr/>
        </p:nvSpPr>
        <p:spPr>
          <a:xfrm>
            <a:off x="4053756" y="1821120"/>
            <a:ext cx="1553773" cy="1627717"/>
          </a:xfrm>
          <a:prstGeom prst="ellipse">
            <a:avLst/>
          </a:prstGeom>
          <a:solidFill>
            <a:srgbClr val="C00000">
              <a:alpha val="86000"/>
            </a:srgb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5" name="文本框 14"/>
          <p:cNvSpPr txBox="1"/>
          <p:nvPr/>
        </p:nvSpPr>
        <p:spPr>
          <a:xfrm>
            <a:off x="3239575" y="2139675"/>
            <a:ext cx="687908" cy="819150"/>
          </a:xfrm>
          <a:prstGeom prst="rect">
            <a:avLst/>
          </a:prstGeom>
          <a:noFill/>
        </p:spPr>
        <p:txBody>
          <a:bodyPr wrap="square" rtlCol="0">
            <a:spAutoFit/>
          </a:bodyPr>
          <a:lstStyle/>
          <a:p>
            <a:pPr algn="ctr"/>
            <a:r>
              <a:rPr lang="zh-CN" altLang="en-US" sz="4725" b="1" dirty="0">
                <a:solidFill>
                  <a:schemeClr val="bg1"/>
                </a:solidFill>
                <a:effectLst>
                  <a:outerShdw blurRad="38100" dist="38100" dir="2700000" algn="tl">
                    <a:srgbClr val="000000">
                      <a:alpha val="43137"/>
                    </a:srgbClr>
                  </a:outerShdw>
                </a:effectLst>
                <a:latin typeface="默陌山魂手迹" panose="02000603000000000000" pitchFamily="2" charset="-122"/>
                <a:ea typeface="默陌山魂手迹" panose="02000603000000000000" pitchFamily="2" charset="-122"/>
              </a:rPr>
              <a:t>异</a:t>
            </a:r>
            <a:endParaRPr lang="zh-CN" altLang="en-US" sz="4725" b="1" dirty="0">
              <a:solidFill>
                <a:schemeClr val="bg1"/>
              </a:solidFill>
              <a:effectLst>
                <a:outerShdw blurRad="38100" dist="38100" dir="2700000" algn="tl">
                  <a:srgbClr val="000000">
                    <a:alpha val="43137"/>
                  </a:srgbClr>
                </a:outerShdw>
              </a:effectLst>
              <a:latin typeface="默陌山魂手迹" panose="02000603000000000000" pitchFamily="2" charset="-122"/>
              <a:ea typeface="默陌山魂手迹" panose="02000603000000000000" pitchFamily="2" charset="-122"/>
            </a:endParaRPr>
          </a:p>
        </p:txBody>
      </p:sp>
      <p:sp>
        <p:nvSpPr>
          <p:cNvPr id="16" name="文本框 15"/>
          <p:cNvSpPr txBox="1"/>
          <p:nvPr/>
        </p:nvSpPr>
        <p:spPr>
          <a:xfrm>
            <a:off x="4486689" y="2139675"/>
            <a:ext cx="687908" cy="819150"/>
          </a:xfrm>
          <a:prstGeom prst="rect">
            <a:avLst/>
          </a:prstGeom>
          <a:noFill/>
        </p:spPr>
        <p:txBody>
          <a:bodyPr wrap="square" rtlCol="0">
            <a:spAutoFit/>
          </a:bodyPr>
          <a:lstStyle/>
          <a:p>
            <a:pPr algn="ctr"/>
            <a:r>
              <a:rPr lang="zh-CN" altLang="en-US" sz="4725" b="1" dirty="0">
                <a:solidFill>
                  <a:schemeClr val="bg1"/>
                </a:solidFill>
                <a:effectLst>
                  <a:outerShdw blurRad="38100" dist="38100" dir="2700000" algn="tl">
                    <a:srgbClr val="000000">
                      <a:alpha val="43137"/>
                    </a:srgbClr>
                  </a:outerShdw>
                </a:effectLst>
                <a:latin typeface="默陌山魂手迹" panose="02000603000000000000" pitchFamily="2" charset="-122"/>
                <a:ea typeface="默陌山魂手迹" panose="02000603000000000000" pitchFamily="2" charset="-122"/>
              </a:rPr>
              <a:t>同</a:t>
            </a:r>
            <a:endParaRPr lang="zh-CN" altLang="en-US" sz="4725" b="1" dirty="0">
              <a:solidFill>
                <a:schemeClr val="bg1"/>
              </a:solidFill>
              <a:effectLst>
                <a:outerShdw blurRad="38100" dist="38100" dir="2700000" algn="tl">
                  <a:srgbClr val="000000">
                    <a:alpha val="43137"/>
                  </a:srgbClr>
                </a:outerShdw>
              </a:effectLst>
              <a:latin typeface="默陌山魂手迹" panose="02000603000000000000" pitchFamily="2" charset="-122"/>
              <a:ea typeface="默陌山魂手迹" panose="02000603000000000000" pitchFamily="2" charset="-122"/>
            </a:endParaRPr>
          </a:p>
        </p:txBody>
      </p:sp>
      <p:sp>
        <p:nvSpPr>
          <p:cNvPr id="17" name="弧形 16"/>
          <p:cNvSpPr/>
          <p:nvPr/>
        </p:nvSpPr>
        <p:spPr>
          <a:xfrm rot="10800000">
            <a:off x="2530947" y="1965117"/>
            <a:ext cx="1798506" cy="1884097"/>
          </a:xfrm>
          <a:prstGeom prst="arc">
            <a:avLst>
              <a:gd name="adj1" fmla="val 18014313"/>
              <a:gd name="adj2" fmla="val 3400272"/>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18" name="弧形 17"/>
          <p:cNvSpPr/>
          <p:nvPr/>
        </p:nvSpPr>
        <p:spPr>
          <a:xfrm rot="10800000" flipH="1">
            <a:off x="3953299" y="1616308"/>
            <a:ext cx="1798506" cy="1884097"/>
          </a:xfrm>
          <a:prstGeom prst="arc">
            <a:avLst>
              <a:gd name="adj1" fmla="val 18014313"/>
              <a:gd name="adj2" fmla="val 3400272"/>
            </a:avLst>
          </a:prstGeom>
          <a:ln w="127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19" name="椭圆 18"/>
          <p:cNvSpPr/>
          <p:nvPr/>
        </p:nvSpPr>
        <p:spPr>
          <a:xfrm>
            <a:off x="2622068" y="2334088"/>
            <a:ext cx="105414" cy="1104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0" name="椭圆 19"/>
          <p:cNvSpPr/>
          <p:nvPr/>
        </p:nvSpPr>
        <p:spPr>
          <a:xfrm>
            <a:off x="2477537" y="2851950"/>
            <a:ext cx="105414" cy="1104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1" name="椭圆 20"/>
          <p:cNvSpPr/>
          <p:nvPr/>
        </p:nvSpPr>
        <p:spPr>
          <a:xfrm>
            <a:off x="5872521" y="2851950"/>
            <a:ext cx="105414" cy="11043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2" name="椭圆 21"/>
          <p:cNvSpPr/>
          <p:nvPr/>
        </p:nvSpPr>
        <p:spPr>
          <a:xfrm>
            <a:off x="5733803" y="2334088"/>
            <a:ext cx="105414" cy="11043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3" name="椭圆 22"/>
          <p:cNvSpPr/>
          <p:nvPr/>
        </p:nvSpPr>
        <p:spPr>
          <a:xfrm>
            <a:off x="5733803" y="3374608"/>
            <a:ext cx="105414" cy="11043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4" name="文本框 23"/>
          <p:cNvSpPr txBox="1"/>
          <p:nvPr/>
        </p:nvSpPr>
        <p:spPr>
          <a:xfrm>
            <a:off x="817310" y="1217690"/>
            <a:ext cx="1531016" cy="400050"/>
          </a:xfrm>
          <a:prstGeom prst="rect">
            <a:avLst/>
          </a:prstGeom>
          <a:noFill/>
          <a:ln>
            <a:solidFill>
              <a:srgbClr val="002060"/>
            </a:solidFill>
          </a:ln>
        </p:spPr>
        <p:txBody>
          <a:bodyPr wrap="square" rtlCol="0">
            <a:spAutoFit/>
          </a:bodyPr>
          <a:lstStyle/>
          <a:p>
            <a:pPr algn="dist"/>
            <a:r>
              <a:rPr lang="zh-CN" altLang="en-US" sz="2005" b="1" dirty="0">
                <a:solidFill>
                  <a:srgbClr val="FF0000"/>
                </a:solidFill>
                <a:effectLst>
                  <a:outerShdw blurRad="38100" dist="38100" dir="2700000" algn="tl">
                    <a:srgbClr val="000000">
                      <a:alpha val="43137"/>
                    </a:srgbClr>
                  </a:outerShdw>
                </a:effectLst>
                <a:latin typeface="方正苏新诗柳楷简体" panose="02000000000000000000" pitchFamily="2" charset="-122"/>
                <a:ea typeface="方正苏新诗柳楷简体" panose="02000000000000000000" pitchFamily="2" charset="-122"/>
              </a:rPr>
              <a:t>意识形态</a:t>
            </a:r>
            <a:endParaRPr lang="zh-CN" altLang="en-US" sz="2005" b="1" dirty="0">
              <a:solidFill>
                <a:srgbClr val="FF0000"/>
              </a:solidFill>
              <a:effectLst>
                <a:outerShdw blurRad="38100" dist="38100" dir="2700000" algn="tl">
                  <a:srgbClr val="000000">
                    <a:alpha val="43137"/>
                  </a:srgbClr>
                </a:outerShdw>
              </a:effectLst>
              <a:latin typeface="方正苏新诗柳楷简体" panose="02000000000000000000" pitchFamily="2" charset="-122"/>
              <a:ea typeface="方正苏新诗柳楷简体" panose="02000000000000000000" pitchFamily="2" charset="-122"/>
            </a:endParaRPr>
          </a:p>
        </p:txBody>
      </p:sp>
      <p:sp>
        <p:nvSpPr>
          <p:cNvPr id="25" name="文本框 24"/>
          <p:cNvSpPr txBox="1"/>
          <p:nvPr/>
        </p:nvSpPr>
        <p:spPr>
          <a:xfrm>
            <a:off x="817310" y="2211205"/>
            <a:ext cx="1531016" cy="400050"/>
          </a:xfrm>
          <a:prstGeom prst="rect">
            <a:avLst/>
          </a:prstGeom>
          <a:noFill/>
          <a:ln>
            <a:solidFill>
              <a:srgbClr val="002060"/>
            </a:solidFill>
          </a:ln>
        </p:spPr>
        <p:txBody>
          <a:bodyPr wrap="square" rtlCol="0">
            <a:spAutoFit/>
          </a:bodyPr>
          <a:lstStyle/>
          <a:p>
            <a:pPr algn="dist"/>
            <a:r>
              <a:rPr lang="zh-CN" altLang="en-US" sz="2005" b="1" dirty="0">
                <a:solidFill>
                  <a:srgbClr val="FF0000"/>
                </a:solidFill>
                <a:effectLst>
                  <a:outerShdw blurRad="38100" dist="38100" dir="2700000" algn="tl">
                    <a:srgbClr val="000000">
                      <a:alpha val="43137"/>
                    </a:srgbClr>
                  </a:outerShdw>
                </a:effectLst>
                <a:latin typeface="方正苏新诗柳楷简体" panose="02000000000000000000" pitchFamily="2" charset="-122"/>
                <a:ea typeface="方正苏新诗柳楷简体" panose="02000000000000000000" pitchFamily="2" charset="-122"/>
              </a:rPr>
              <a:t>社会制度</a:t>
            </a:r>
            <a:endParaRPr lang="zh-CN" altLang="en-US" sz="2005" b="1" dirty="0">
              <a:solidFill>
                <a:srgbClr val="FF0000"/>
              </a:solidFill>
              <a:effectLst>
                <a:outerShdw blurRad="38100" dist="38100" dir="2700000" algn="tl">
                  <a:srgbClr val="000000">
                    <a:alpha val="43137"/>
                  </a:srgbClr>
                </a:outerShdw>
              </a:effectLst>
              <a:latin typeface="方正苏新诗柳楷简体" panose="02000000000000000000" pitchFamily="2" charset="-122"/>
              <a:ea typeface="方正苏新诗柳楷简体" panose="02000000000000000000" pitchFamily="2" charset="-122"/>
            </a:endParaRPr>
          </a:p>
        </p:txBody>
      </p:sp>
      <p:sp>
        <p:nvSpPr>
          <p:cNvPr id="26" name="文本框 25"/>
          <p:cNvSpPr txBox="1"/>
          <p:nvPr/>
        </p:nvSpPr>
        <p:spPr>
          <a:xfrm>
            <a:off x="5912881" y="1416477"/>
            <a:ext cx="3024267" cy="619760"/>
          </a:xfrm>
          <a:prstGeom prst="rect">
            <a:avLst/>
          </a:prstGeom>
          <a:noFill/>
          <a:ln>
            <a:solidFill>
              <a:srgbClr val="002060"/>
            </a:solidFill>
          </a:ln>
        </p:spPr>
        <p:txBody>
          <a:bodyPr wrap="square" rtlCol="0">
            <a:spAutoFit/>
          </a:bodyPr>
          <a:lstStyle/>
          <a:p>
            <a:pPr algn="dist"/>
            <a:r>
              <a:rPr lang="zh-CN" altLang="en-US" sz="1720" b="1" dirty="0">
                <a:solidFill>
                  <a:srgbClr val="FF0000"/>
                </a:solidFill>
                <a:effectLst>
                  <a:outerShdw blurRad="38100" dist="38100" dir="2700000" algn="tl">
                    <a:srgbClr val="000000">
                      <a:alpha val="43137"/>
                    </a:srgbClr>
                  </a:outerShdw>
                </a:effectLst>
                <a:latin typeface="方正苏新诗柳楷简体" panose="02000000000000000000" pitchFamily="2" charset="-122"/>
                <a:ea typeface="方正苏新诗柳楷简体" panose="02000000000000000000" pitchFamily="2" charset="-122"/>
              </a:rPr>
              <a:t>都曾经遭受过殖民主义的侵略</a:t>
            </a:r>
            <a:endParaRPr lang="zh-CN" altLang="en-US" sz="1720" b="1" dirty="0">
              <a:solidFill>
                <a:srgbClr val="FF0000"/>
              </a:solidFill>
              <a:effectLst>
                <a:outerShdw blurRad="38100" dist="38100" dir="2700000" algn="tl">
                  <a:srgbClr val="000000">
                    <a:alpha val="43137"/>
                  </a:srgbClr>
                </a:outerShdw>
              </a:effectLst>
              <a:latin typeface="方正苏新诗柳楷简体" panose="02000000000000000000" pitchFamily="2" charset="-122"/>
              <a:ea typeface="方正苏新诗柳楷简体" panose="02000000000000000000" pitchFamily="2" charset="-122"/>
            </a:endParaRPr>
          </a:p>
        </p:txBody>
      </p:sp>
      <p:sp>
        <p:nvSpPr>
          <p:cNvPr id="27" name="文本框 26"/>
          <p:cNvSpPr txBox="1"/>
          <p:nvPr/>
        </p:nvSpPr>
        <p:spPr>
          <a:xfrm>
            <a:off x="6005118" y="2211206"/>
            <a:ext cx="2692433" cy="619760"/>
          </a:xfrm>
          <a:prstGeom prst="rect">
            <a:avLst/>
          </a:prstGeom>
          <a:noFill/>
          <a:ln>
            <a:solidFill>
              <a:srgbClr val="002060"/>
            </a:solidFill>
          </a:ln>
        </p:spPr>
        <p:txBody>
          <a:bodyPr wrap="square" rtlCol="0">
            <a:spAutoFit/>
          </a:bodyPr>
          <a:lstStyle/>
          <a:p>
            <a:pPr algn="dist"/>
            <a:r>
              <a:rPr lang="zh-CN" altLang="en-US" sz="1720" b="1" dirty="0">
                <a:solidFill>
                  <a:srgbClr val="FF0000"/>
                </a:solidFill>
                <a:effectLst>
                  <a:outerShdw blurRad="38100" dist="38100" dir="2700000" algn="tl">
                    <a:srgbClr val="000000">
                      <a:alpha val="43137"/>
                    </a:srgbClr>
                  </a:outerShdw>
                </a:effectLst>
                <a:latin typeface="方正苏新诗柳楷简体" panose="02000000000000000000" pitchFamily="2" charset="-122"/>
                <a:ea typeface="方正苏新诗柳楷简体" panose="02000000000000000000" pitchFamily="2" charset="-122"/>
              </a:rPr>
              <a:t>都面临着维护民族独立</a:t>
            </a:r>
            <a:r>
              <a:rPr lang="zh-CN" altLang="en-US" sz="1720" b="1" dirty="0" smtClean="0">
                <a:solidFill>
                  <a:srgbClr val="FF0000"/>
                </a:solidFill>
                <a:effectLst>
                  <a:outerShdw blurRad="38100" dist="38100" dir="2700000" algn="tl">
                    <a:srgbClr val="000000">
                      <a:alpha val="43137"/>
                    </a:srgbClr>
                  </a:outerShdw>
                </a:effectLst>
                <a:latin typeface="方正苏新诗柳楷简体" panose="02000000000000000000" pitchFamily="2" charset="-122"/>
                <a:ea typeface="方正苏新诗柳楷简体" panose="02000000000000000000" pitchFamily="2" charset="-122"/>
              </a:rPr>
              <a:t>、</a:t>
            </a:r>
            <a:endParaRPr lang="en-US" altLang="zh-CN" sz="1720" b="1" dirty="0" smtClean="0">
              <a:solidFill>
                <a:srgbClr val="FF0000"/>
              </a:solidFill>
              <a:effectLst>
                <a:outerShdw blurRad="38100" dist="38100" dir="2700000" algn="tl">
                  <a:srgbClr val="000000">
                    <a:alpha val="43137"/>
                  </a:srgbClr>
                </a:outerShdw>
              </a:effectLst>
              <a:latin typeface="方正苏新诗柳楷简体" panose="02000000000000000000" pitchFamily="2" charset="-122"/>
              <a:ea typeface="方正苏新诗柳楷简体" panose="02000000000000000000" pitchFamily="2" charset="-122"/>
            </a:endParaRPr>
          </a:p>
          <a:p>
            <a:pPr algn="dist"/>
            <a:r>
              <a:rPr lang="zh-CN" altLang="en-US" sz="1720" b="1" dirty="0" smtClean="0">
                <a:solidFill>
                  <a:srgbClr val="FF0000"/>
                </a:solidFill>
                <a:effectLst>
                  <a:outerShdw blurRad="38100" dist="38100" dir="2700000" algn="tl">
                    <a:srgbClr val="000000">
                      <a:alpha val="43137"/>
                    </a:srgbClr>
                  </a:outerShdw>
                </a:effectLst>
                <a:latin typeface="方正苏新诗柳楷简体" panose="02000000000000000000" pitchFamily="2" charset="-122"/>
                <a:ea typeface="方正苏新诗柳楷简体" panose="02000000000000000000" pitchFamily="2" charset="-122"/>
              </a:rPr>
              <a:t>发展</a:t>
            </a:r>
            <a:r>
              <a:rPr lang="zh-CN" altLang="en-US" sz="1720" b="1" dirty="0">
                <a:solidFill>
                  <a:srgbClr val="FF0000"/>
                </a:solidFill>
                <a:effectLst>
                  <a:outerShdw blurRad="38100" dist="38100" dir="2700000" algn="tl">
                    <a:srgbClr val="000000">
                      <a:alpha val="43137"/>
                    </a:srgbClr>
                  </a:outerShdw>
                </a:effectLst>
                <a:latin typeface="方正苏新诗柳楷简体" panose="02000000000000000000" pitchFamily="2" charset="-122"/>
                <a:ea typeface="方正苏新诗柳楷简体" panose="02000000000000000000" pitchFamily="2" charset="-122"/>
              </a:rPr>
              <a:t>本国经济的任务</a:t>
            </a:r>
            <a:endParaRPr lang="zh-CN" altLang="en-US" sz="1720" b="1" dirty="0">
              <a:solidFill>
                <a:srgbClr val="FF0000"/>
              </a:solidFill>
              <a:effectLst>
                <a:outerShdw blurRad="38100" dist="38100" dir="2700000" algn="tl">
                  <a:srgbClr val="000000">
                    <a:alpha val="43137"/>
                  </a:srgbClr>
                </a:outerShdw>
              </a:effectLst>
              <a:latin typeface="方正苏新诗柳楷简体" panose="02000000000000000000" pitchFamily="2" charset="-122"/>
              <a:ea typeface="方正苏新诗柳楷简体" panose="02000000000000000000" pitchFamily="2" charset="-122"/>
            </a:endParaRPr>
          </a:p>
        </p:txBody>
      </p:sp>
      <p:sp>
        <p:nvSpPr>
          <p:cNvPr id="28" name="文本框 27"/>
          <p:cNvSpPr txBox="1"/>
          <p:nvPr/>
        </p:nvSpPr>
        <p:spPr>
          <a:xfrm>
            <a:off x="6005118" y="3288103"/>
            <a:ext cx="2692433" cy="355600"/>
          </a:xfrm>
          <a:prstGeom prst="rect">
            <a:avLst/>
          </a:prstGeom>
          <a:noFill/>
          <a:ln>
            <a:solidFill>
              <a:srgbClr val="002060"/>
            </a:solidFill>
          </a:ln>
        </p:spPr>
        <p:txBody>
          <a:bodyPr wrap="square" rtlCol="0">
            <a:spAutoFit/>
          </a:bodyPr>
          <a:lstStyle/>
          <a:p>
            <a:pPr algn="dist"/>
            <a:r>
              <a:rPr lang="zh-CN" altLang="en-US" sz="1720" b="1" dirty="0">
                <a:solidFill>
                  <a:srgbClr val="FF0000"/>
                </a:solidFill>
                <a:effectLst>
                  <a:outerShdw blurRad="38100" dist="38100" dir="2700000" algn="tl">
                    <a:srgbClr val="000000">
                      <a:alpha val="43137"/>
                    </a:srgbClr>
                  </a:outerShdw>
                </a:effectLst>
                <a:latin typeface="方正苏新诗柳楷简体" panose="02000000000000000000" pitchFamily="2" charset="-122"/>
                <a:ea typeface="方正苏新诗柳楷简体" panose="02000000000000000000" pitchFamily="2" charset="-122"/>
              </a:rPr>
              <a:t>都有维护和平的共同愿望</a:t>
            </a:r>
            <a:endParaRPr lang="zh-CN" altLang="en-US" sz="1720" b="1" dirty="0">
              <a:solidFill>
                <a:srgbClr val="FF0000"/>
              </a:solidFill>
              <a:effectLst>
                <a:outerShdw blurRad="38100" dist="38100" dir="2700000" algn="tl">
                  <a:srgbClr val="000000">
                    <a:alpha val="43137"/>
                  </a:srgbClr>
                </a:outerShdw>
              </a:effectLst>
              <a:latin typeface="方正苏新诗柳楷简体" panose="02000000000000000000" pitchFamily="2" charset="-122"/>
              <a:ea typeface="方正苏新诗柳楷简体" panose="02000000000000000000" pitchFamily="2" charset="-122"/>
            </a:endParaRPr>
          </a:p>
        </p:txBody>
      </p:sp>
      <p:sp>
        <p:nvSpPr>
          <p:cNvPr id="29" name="椭圆 28"/>
          <p:cNvSpPr/>
          <p:nvPr/>
        </p:nvSpPr>
        <p:spPr>
          <a:xfrm>
            <a:off x="2619730" y="3374608"/>
            <a:ext cx="105414" cy="1104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30" name="文本框 29"/>
          <p:cNvSpPr txBox="1"/>
          <p:nvPr/>
        </p:nvSpPr>
        <p:spPr>
          <a:xfrm>
            <a:off x="817310" y="3265014"/>
            <a:ext cx="1531016" cy="400050"/>
          </a:xfrm>
          <a:prstGeom prst="rect">
            <a:avLst/>
          </a:prstGeom>
          <a:noFill/>
          <a:ln>
            <a:solidFill>
              <a:srgbClr val="002060"/>
            </a:solidFill>
          </a:ln>
        </p:spPr>
        <p:txBody>
          <a:bodyPr wrap="square" rtlCol="0">
            <a:spAutoFit/>
          </a:bodyPr>
          <a:lstStyle/>
          <a:p>
            <a:pPr algn="dist"/>
            <a:r>
              <a:rPr lang="zh-CN" altLang="en-US" sz="2005" b="1" dirty="0">
                <a:solidFill>
                  <a:srgbClr val="FF0000"/>
                </a:solidFill>
                <a:effectLst>
                  <a:outerShdw blurRad="38100" dist="38100" dir="2700000" algn="tl">
                    <a:srgbClr val="000000">
                      <a:alpha val="43137"/>
                    </a:srgbClr>
                  </a:outerShdw>
                </a:effectLst>
                <a:latin typeface="方正苏新诗柳楷简体" panose="02000000000000000000" pitchFamily="2" charset="-122"/>
                <a:ea typeface="方正苏新诗柳楷简体" panose="02000000000000000000" pitchFamily="2" charset="-122"/>
              </a:rPr>
              <a:t>宗教信仰</a:t>
            </a:r>
            <a:endParaRPr lang="zh-CN" altLang="en-US" sz="2005" b="1" dirty="0">
              <a:solidFill>
                <a:srgbClr val="FF0000"/>
              </a:solidFill>
              <a:effectLst>
                <a:outerShdw blurRad="38100" dist="38100" dir="2700000" algn="tl">
                  <a:srgbClr val="000000">
                    <a:alpha val="43137"/>
                  </a:srgbClr>
                </a:outerShdw>
              </a:effectLst>
              <a:latin typeface="方正苏新诗柳楷简体" panose="02000000000000000000" pitchFamily="2" charset="-122"/>
              <a:ea typeface="方正苏新诗柳楷简体" panose="02000000000000000000" pitchFamily="2" charset="-122"/>
            </a:endParaRPr>
          </a:p>
        </p:txBody>
      </p:sp>
      <p:sp>
        <p:nvSpPr>
          <p:cNvPr id="31" name="矩形 30"/>
          <p:cNvSpPr/>
          <p:nvPr/>
        </p:nvSpPr>
        <p:spPr>
          <a:xfrm>
            <a:off x="3643892" y="303192"/>
            <a:ext cx="1348740" cy="443230"/>
          </a:xfrm>
          <a:prstGeom prst="rect">
            <a:avLst/>
          </a:prstGeom>
          <a:ln w="25400">
            <a:solidFill>
              <a:srgbClr val="C00000"/>
            </a:solidFill>
          </a:ln>
        </p:spPr>
        <p:txBody>
          <a:bodyPr wrap="none">
            <a:spAutoFit/>
          </a:bodyPr>
          <a:lstStyle/>
          <a:p>
            <a:r>
              <a:rPr lang="zh-CN" altLang="en-US" sz="2290" b="1" dirty="0" smtClean="0">
                <a:solidFill>
                  <a:srgbClr val="000000"/>
                </a:solidFill>
                <a:latin typeface="华文新魏" panose="02010800040101010101" pitchFamily="2" charset="-122"/>
                <a:ea typeface="华文新魏" panose="02010800040101010101" pitchFamily="2" charset="-122"/>
              </a:rPr>
              <a:t>求同求异</a:t>
            </a:r>
            <a:endParaRPr lang="zh-CN" altLang="en-US" sz="2290" b="1" dirty="0">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0" bldLvl="0" animBg="1"/>
      <p:bldP spid="26" grpId="0" bldLvl="0" animBg="1"/>
      <p:bldP spid="27" grpId="0" bldLvl="0" animBg="1"/>
      <p:bldP spid="28" grpId="0" bldLvl="0" animBg="1"/>
      <p:bldP spid="30"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2"/>
          <p:cNvSpPr>
            <a:spLocks noGrp="1"/>
          </p:cNvSpPr>
          <p:nvPr>
            <p:ph type="body" idx="4294967295"/>
          </p:nvPr>
        </p:nvSpPr>
        <p:spPr>
          <a:xfrm>
            <a:off x="550763" y="740660"/>
            <a:ext cx="8021040" cy="1301514"/>
          </a:xfrm>
        </p:spPr>
        <p:txBody>
          <a:bodyPr vert="horz" wrap="square" lIns="68588" tIns="34294" rIns="68588" bIns="34294" anchor="t"/>
          <a:p>
            <a:pPr marL="0" indent="0" eaLnBrk="1" hangingPunct="1"/>
            <a:endParaRPr lang="en-US" altLang="zh-CN" dirty="0">
              <a:solidFill>
                <a:srgbClr val="000000"/>
              </a:solidFill>
              <a:cs typeface="Times New Roman" panose="02020603050405020304" pitchFamily="18" charset="0"/>
            </a:endParaRPr>
          </a:p>
          <a:p>
            <a:pPr marL="0" indent="0" eaLnBrk="1" hangingPunct="1"/>
            <a:endParaRPr lang="en-US" altLang="zh-CN" dirty="0">
              <a:solidFill>
                <a:srgbClr val="000000"/>
              </a:solidFill>
              <a:cs typeface="Times New Roman" panose="02020603050405020304" pitchFamily="18" charset="0"/>
            </a:endParaRPr>
          </a:p>
          <a:p>
            <a:pPr marL="0" indent="0" eaLnBrk="1" hangingPunct="1"/>
            <a:endParaRPr lang="en-US" altLang="zh-CN" dirty="0"/>
          </a:p>
        </p:txBody>
      </p:sp>
      <p:sp>
        <p:nvSpPr>
          <p:cNvPr id="53251" name="Rectangle 3"/>
          <p:cNvSpPr/>
          <p:nvPr/>
        </p:nvSpPr>
        <p:spPr>
          <a:xfrm>
            <a:off x="501941" y="1453933"/>
            <a:ext cx="8019850" cy="4603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endParaRPr lang="zh-CN" altLang="zh-CN" sz="2400" dirty="0"/>
          </a:p>
        </p:txBody>
      </p:sp>
      <p:graphicFrame>
        <p:nvGraphicFramePr>
          <p:cNvPr id="53252" name="Object 4"/>
          <p:cNvGraphicFramePr>
            <a:graphicFrameLocks noChangeAspect="1"/>
          </p:cNvGraphicFramePr>
          <p:nvPr/>
        </p:nvGraphicFramePr>
        <p:xfrm>
          <a:off x="761530" y="3155546"/>
          <a:ext cx="8038902" cy="172662"/>
        </p:xfrm>
        <a:graphic>
          <a:graphicData uri="http://schemas.openxmlformats.org/presentationml/2006/ole">
            <mc:AlternateContent xmlns:mc="http://schemas.openxmlformats.org/markup-compatibility/2006">
              <mc:Choice xmlns:v="urn:schemas-microsoft-com:vml" Requires="v">
                <p:oleObj spid="_x0000_s3079" name="" r:id="rId1" imgW="8253730" imgH="231775" progId="Word.Document.8">
                  <p:embed/>
                </p:oleObj>
              </mc:Choice>
              <mc:Fallback>
                <p:oleObj name="" r:id="rId1" imgW="8253730" imgH="231775" progId="Word.Document.8">
                  <p:embed/>
                  <p:pic>
                    <p:nvPicPr>
                      <p:cNvPr id="0" name="图片 3078"/>
                      <p:cNvPicPr/>
                      <p:nvPr/>
                    </p:nvPicPr>
                    <p:blipFill>
                      <a:blip r:embed="rId2"/>
                      <a:stretch>
                        <a:fillRect/>
                      </a:stretch>
                    </p:blipFill>
                    <p:spPr>
                      <a:xfrm>
                        <a:off x="761530" y="3155546"/>
                        <a:ext cx="8038902" cy="172662"/>
                      </a:xfrm>
                      <a:prstGeom prst="rect">
                        <a:avLst/>
                      </a:prstGeom>
                      <a:noFill/>
                      <a:ln w="38100">
                        <a:noFill/>
                        <a:miter/>
                      </a:ln>
                    </p:spPr>
                  </p:pic>
                </p:oleObj>
              </mc:Fallback>
            </mc:AlternateContent>
          </a:graphicData>
        </a:graphic>
      </p:graphicFrame>
      <p:pic>
        <p:nvPicPr>
          <p:cNvPr id="53253" name="Picture 5" descr="名师助学"/>
          <p:cNvPicPr>
            <a:picLocks noChangeAspect="1"/>
          </p:cNvPicPr>
          <p:nvPr/>
        </p:nvPicPr>
        <p:blipFill>
          <a:blip r:embed="rId3"/>
          <a:stretch>
            <a:fillRect/>
          </a:stretch>
        </p:blipFill>
        <p:spPr>
          <a:xfrm>
            <a:off x="116131" y="0"/>
            <a:ext cx="1422973" cy="410817"/>
          </a:xfrm>
          <a:prstGeom prst="rect">
            <a:avLst/>
          </a:prstGeom>
          <a:noFill/>
          <a:ln w="9525">
            <a:noFill/>
          </a:ln>
        </p:spPr>
      </p:pic>
      <p:sp>
        <p:nvSpPr>
          <p:cNvPr id="53254" name="Rectangle 7"/>
          <p:cNvSpPr/>
          <p:nvPr/>
        </p:nvSpPr>
        <p:spPr>
          <a:xfrm>
            <a:off x="1273562" y="749603"/>
            <a:ext cx="7754307" cy="829945"/>
          </a:xfrm>
          <a:prstGeom prst="rect">
            <a:avLst/>
          </a:prstGeom>
          <a:noFill/>
          <a:ln w="57150" cap="rnd" cmpd="sng">
            <a:solidFill>
              <a:srgbClr val="0000FF"/>
            </a:solidFill>
            <a:prstDash val="sysDot"/>
            <a:miter/>
            <a:headEnd type="none" w="med" len="med"/>
            <a:tailEnd type="none" w="med" len="med"/>
          </a:ln>
        </p:spPr>
        <p:txBody>
          <a:bodyPr anchor="ct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zh-CN" sz="2400" b="1" dirty="0">
                <a:solidFill>
                  <a:srgbClr val="FF0000"/>
                </a:solidFill>
                <a:latin typeface="Times New Roman" panose="02020603050405020304" pitchFamily="18" charset="0"/>
                <a:ea typeface="黑体" panose="02010609060101010101" charset="-122"/>
              </a:rPr>
              <a:t>70</a:t>
            </a:r>
            <a:r>
              <a:rPr lang="zh-CN" altLang="en-US" sz="2400" b="1" dirty="0">
                <a:solidFill>
                  <a:srgbClr val="FF0000"/>
                </a:solidFill>
                <a:latin typeface="Times New Roman" panose="02020603050405020304" pitchFamily="18" charset="0"/>
                <a:ea typeface="黑体" panose="02010609060101010101" charset="-122"/>
              </a:rPr>
              <a:t>年代的外交</a:t>
            </a:r>
            <a:r>
              <a:rPr lang="zh-CN" altLang="en-US" sz="2400" b="1" dirty="0">
                <a:latin typeface="Times New Roman" panose="02020603050405020304" pitchFamily="18" charset="0"/>
                <a:ea typeface="黑体" panose="02010609060101010101" charset="-122"/>
              </a:rPr>
              <a:t>   可归纳为</a:t>
            </a:r>
            <a:endParaRPr lang="zh-CN" altLang="en-US" sz="2400" b="1" dirty="0">
              <a:latin typeface="Times New Roman" panose="02020603050405020304" pitchFamily="18" charset="0"/>
              <a:ea typeface="黑体" panose="02010609060101010101" charset="-122"/>
            </a:endParaRPr>
          </a:p>
          <a:p>
            <a:pPr marL="0" lvl="0" indent="0">
              <a:spcBef>
                <a:spcPct val="0"/>
              </a:spcBef>
              <a:buNone/>
            </a:pPr>
            <a:r>
              <a:rPr lang="zh-CN" altLang="en-US" sz="2400" b="1" dirty="0">
                <a:latin typeface="Times New Roman" panose="02020603050405020304" pitchFamily="18" charset="0"/>
                <a:ea typeface="黑体" panose="02010609060101010101" charset="-122"/>
              </a:rPr>
              <a:t>         </a:t>
            </a:r>
            <a:r>
              <a:rPr lang="zh-CN" altLang="en-US" sz="2400" b="1" dirty="0">
                <a:latin typeface="宋体" panose="02010600030101010101" pitchFamily="2" charset="-122"/>
                <a:ea typeface="黑体" panose="02010609060101010101" charset="-122"/>
              </a:rPr>
              <a:t>“</a:t>
            </a:r>
            <a:r>
              <a:rPr lang="zh-CN" altLang="en-US" sz="2400" b="1" dirty="0">
                <a:latin typeface="Times New Roman" panose="02020603050405020304" pitchFamily="18" charset="0"/>
                <a:ea typeface="黑体" panose="02010609060101010101" charset="-122"/>
              </a:rPr>
              <a:t>一大突破、三大成就</a:t>
            </a:r>
            <a:r>
              <a:rPr lang="zh-CN" altLang="en-US" sz="2400" b="1" dirty="0">
                <a:latin typeface="宋体" panose="02010600030101010101" pitchFamily="2" charset="-122"/>
                <a:ea typeface="黑体" panose="02010609060101010101" charset="-122"/>
              </a:rPr>
              <a:t>”</a:t>
            </a:r>
            <a:endParaRPr lang="zh-CN" altLang="en-US" sz="2400" b="1" dirty="0">
              <a:latin typeface="Times New Roman" panose="02020603050405020304" pitchFamily="18" charset="0"/>
              <a:ea typeface="黑体" panose="02010609060101010101" charset="-122"/>
            </a:endParaRPr>
          </a:p>
        </p:txBody>
      </p:sp>
      <p:pic>
        <p:nvPicPr>
          <p:cNvPr id="53255" name="Picture 8" descr="H472"/>
          <p:cNvPicPr>
            <a:picLocks noChangeAspect="1"/>
          </p:cNvPicPr>
          <p:nvPr/>
        </p:nvPicPr>
        <p:blipFill>
          <a:blip r:embed="rId4"/>
          <a:srcRect r="62169" b="53099"/>
          <a:stretch>
            <a:fillRect/>
          </a:stretch>
        </p:blipFill>
        <p:spPr>
          <a:xfrm>
            <a:off x="456692" y="2229125"/>
            <a:ext cx="1964774" cy="810916"/>
          </a:xfrm>
          <a:prstGeom prst="rect">
            <a:avLst/>
          </a:prstGeom>
          <a:noFill/>
          <a:ln w="9525">
            <a:noFill/>
          </a:ln>
        </p:spPr>
      </p:pic>
      <p:sp>
        <p:nvSpPr>
          <p:cNvPr id="53256" name="Text Box 12"/>
          <p:cNvSpPr txBox="1"/>
          <p:nvPr/>
        </p:nvSpPr>
        <p:spPr>
          <a:xfrm>
            <a:off x="2536971" y="2301763"/>
            <a:ext cx="6490898" cy="41402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zh-CN" altLang="en-US" sz="2100" b="1" dirty="0">
                <a:ea typeface="楷体" panose="02010609060101010101" pitchFamily="49" charset="-122"/>
              </a:rPr>
              <a:t>改善同资本主义国家的关系，打开外交新局面</a:t>
            </a:r>
            <a:endParaRPr lang="zh-CN" altLang="en-US" sz="2100" b="1" dirty="0">
              <a:ea typeface="楷体" panose="02010609060101010101" pitchFamily="49" charset="-122"/>
            </a:endParaRPr>
          </a:p>
        </p:txBody>
      </p:sp>
      <p:sp>
        <p:nvSpPr>
          <p:cNvPr id="53257" name="Text Box 13"/>
          <p:cNvSpPr txBox="1"/>
          <p:nvPr/>
        </p:nvSpPr>
        <p:spPr>
          <a:xfrm>
            <a:off x="3028760" y="3086481"/>
            <a:ext cx="6089132" cy="13836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zh-CN" sz="2100" b="1" dirty="0">
                <a:ea typeface="楷体" panose="02010609060101010101" pitchFamily="49" charset="-122"/>
              </a:rPr>
              <a:t>1971</a:t>
            </a:r>
            <a:r>
              <a:rPr lang="zh-CN" altLang="en-US" sz="2100" b="1" dirty="0">
                <a:ea typeface="楷体" panose="02010609060101010101" pitchFamily="49" charset="-122"/>
              </a:rPr>
              <a:t>年，中国重返联合国</a:t>
            </a:r>
            <a:endParaRPr lang="zh-CN" altLang="en-US" sz="2100" b="1" dirty="0">
              <a:ea typeface="楷体" panose="02010609060101010101" pitchFamily="49" charset="-122"/>
            </a:endParaRPr>
          </a:p>
          <a:p>
            <a:pPr marL="0" lvl="0" indent="0" eaLnBrk="1" hangingPunct="1">
              <a:spcBef>
                <a:spcPct val="50000"/>
              </a:spcBef>
              <a:buNone/>
            </a:pPr>
            <a:r>
              <a:rPr lang="en-US" altLang="zh-CN" sz="2100" b="1" dirty="0">
                <a:ea typeface="楷体" panose="02010609060101010101" pitchFamily="49" charset="-122"/>
              </a:rPr>
              <a:t>1972</a:t>
            </a:r>
            <a:r>
              <a:rPr lang="zh-CN" altLang="en-US" sz="2100" b="1" dirty="0">
                <a:ea typeface="楷体" panose="02010609060101010101" pitchFamily="49" charset="-122"/>
              </a:rPr>
              <a:t>年，中美关系开始正常化，</a:t>
            </a:r>
            <a:r>
              <a:rPr lang="en-US" altLang="zh-CN" sz="2100" b="1" dirty="0">
                <a:ea typeface="楷体" panose="02010609060101010101" pitchFamily="49" charset="-122"/>
              </a:rPr>
              <a:t>1979</a:t>
            </a:r>
            <a:r>
              <a:rPr lang="zh-CN" altLang="en-US" sz="2100" b="1" dirty="0">
                <a:ea typeface="楷体" panose="02010609060101010101" pitchFamily="49" charset="-122"/>
              </a:rPr>
              <a:t>年正式建交</a:t>
            </a:r>
            <a:endParaRPr lang="zh-CN" altLang="en-US" sz="2100" b="1" dirty="0">
              <a:ea typeface="楷体" panose="02010609060101010101" pitchFamily="49" charset="-122"/>
            </a:endParaRPr>
          </a:p>
          <a:p>
            <a:pPr marL="0" lvl="0" indent="0" eaLnBrk="1" hangingPunct="1">
              <a:spcBef>
                <a:spcPct val="50000"/>
              </a:spcBef>
              <a:buNone/>
            </a:pPr>
            <a:r>
              <a:rPr lang="en-US" altLang="zh-CN" sz="2100" b="1" dirty="0">
                <a:ea typeface="楷体" panose="02010609060101010101" pitchFamily="49" charset="-122"/>
              </a:rPr>
              <a:t>1972</a:t>
            </a:r>
            <a:r>
              <a:rPr lang="zh-CN" altLang="en-US" sz="2100" b="1" dirty="0">
                <a:ea typeface="楷体" panose="02010609060101010101" pitchFamily="49" charset="-122"/>
              </a:rPr>
              <a:t>年，中日建交</a:t>
            </a:r>
            <a:endParaRPr lang="zh-CN" altLang="en-US" sz="2100" b="1" dirty="0">
              <a:ea typeface="楷体" panose="02010609060101010101" pitchFamily="49" charset="-122"/>
            </a:endParaRPr>
          </a:p>
        </p:txBody>
      </p:sp>
      <p:pic>
        <p:nvPicPr>
          <p:cNvPr id="53258" name="Picture 14" descr="H472"/>
          <p:cNvPicPr>
            <a:picLocks noChangeAspect="1"/>
          </p:cNvPicPr>
          <p:nvPr/>
        </p:nvPicPr>
        <p:blipFill>
          <a:blip r:embed="rId4"/>
          <a:srcRect l="31068" t="46901" r="57826"/>
          <a:stretch>
            <a:fillRect/>
          </a:stretch>
        </p:blipFill>
        <p:spPr>
          <a:xfrm>
            <a:off x="2285718" y="3200795"/>
            <a:ext cx="685885" cy="918086"/>
          </a:xfrm>
          <a:prstGeom prst="rect">
            <a:avLst/>
          </a:prstGeom>
          <a:noFill/>
          <a:ln w="9525">
            <a:noFill/>
          </a:ln>
        </p:spPr>
      </p:pic>
      <p:sp>
        <p:nvSpPr>
          <p:cNvPr id="53259" name="Text Box 15"/>
          <p:cNvSpPr txBox="1"/>
          <p:nvPr/>
        </p:nvSpPr>
        <p:spPr>
          <a:xfrm>
            <a:off x="567196" y="3443713"/>
            <a:ext cx="1280318" cy="414020"/>
          </a:xfrm>
          <a:prstGeom prst="rect">
            <a:avLst/>
          </a:prstGeom>
          <a:noFill/>
          <a:ln w="9525" cap="flat" cmpd="sng">
            <a:solidFill>
              <a:schemeClr val="tx1"/>
            </a:solidFill>
            <a:prstDash val="solid"/>
            <a:miter/>
            <a:headEnd type="none" w="med" len="med"/>
            <a:tailEnd type="none" w="med" len="med"/>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zh-CN" altLang="en-US" sz="2100" b="1" dirty="0">
                <a:ea typeface="楷体" panose="02010609060101010101" pitchFamily="49" charset="-122"/>
              </a:rPr>
              <a:t>三大成就</a:t>
            </a:r>
            <a:endParaRPr lang="zh-CN" altLang="en-US" sz="2100" b="1" dirty="0">
              <a:ea typeface="楷体" panose="02010609060101010101" pitchFamily="49" charset="-122"/>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Text Box 2"/>
          <p:cNvSpPr txBox="1"/>
          <p:nvPr/>
        </p:nvSpPr>
        <p:spPr>
          <a:xfrm>
            <a:off x="116131" y="1977873"/>
            <a:ext cx="8911738" cy="922020"/>
          </a:xfrm>
          <a:prstGeom prst="rect">
            <a:avLst/>
          </a:prstGeom>
          <a:noFill/>
          <a:ln w="25400" cap="flat" cmpd="sng">
            <a:solidFill>
              <a:srgbClr val="003366"/>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1" dirty="0">
                <a:solidFill>
                  <a:srgbClr val="3333FF"/>
                </a:solidFill>
                <a:latin typeface="Times New Roman" panose="02020603050405020304" pitchFamily="18" charset="0"/>
              </a:rPr>
              <a:t>材料</a:t>
            </a:r>
            <a:r>
              <a:rPr lang="en-US" altLang="zh-CN" sz="1800" b="1" dirty="0">
                <a:solidFill>
                  <a:srgbClr val="3333FF"/>
                </a:solidFill>
                <a:latin typeface="Times New Roman" panose="02020603050405020304" pitchFamily="18" charset="0"/>
              </a:rPr>
              <a:t>2</a:t>
            </a:r>
            <a:r>
              <a:rPr lang="en-US" altLang="zh-CN" sz="1800" b="1" dirty="0">
                <a:latin typeface="Times New Roman" panose="02020603050405020304" pitchFamily="18" charset="0"/>
              </a:rPr>
              <a:t>:</a:t>
            </a:r>
            <a:r>
              <a:rPr lang="en-US" altLang="zh-CN" sz="1800" b="1" dirty="0">
                <a:solidFill>
                  <a:srgbClr val="800000"/>
                </a:solidFill>
                <a:latin typeface="楷体_GB2312" pitchFamily="1" charset="-122"/>
                <a:ea typeface="楷体_GB2312" pitchFamily="1" charset="-122"/>
              </a:rPr>
              <a:t>1969</a:t>
            </a:r>
            <a:r>
              <a:rPr lang="zh-CN" altLang="en-US" sz="1800" b="1" dirty="0">
                <a:solidFill>
                  <a:srgbClr val="800000"/>
                </a:solidFill>
                <a:latin typeface="楷体_GB2312" pitchFamily="1" charset="-122"/>
                <a:ea typeface="楷体_GB2312" pitchFamily="1" charset="-122"/>
              </a:rPr>
              <a:t>年</a:t>
            </a:r>
            <a:r>
              <a:rPr lang="en-US" altLang="zh-CN" sz="1800" b="1" dirty="0">
                <a:solidFill>
                  <a:srgbClr val="800000"/>
                </a:solidFill>
                <a:latin typeface="楷体_GB2312" pitchFamily="1" charset="-122"/>
                <a:ea typeface="楷体_GB2312" pitchFamily="1" charset="-122"/>
              </a:rPr>
              <a:t>3</a:t>
            </a:r>
            <a:r>
              <a:rPr lang="zh-CN" altLang="en-US" sz="1800" b="1" dirty="0">
                <a:solidFill>
                  <a:srgbClr val="800000"/>
                </a:solidFill>
                <a:latin typeface="楷体_GB2312" pitchFamily="1" charset="-122"/>
                <a:ea typeface="楷体_GB2312" pitchFamily="1" charset="-122"/>
              </a:rPr>
              <a:t>月，中苏两国军队苏里江的珍宝岛发生激烈交火，中苏关系降到冰点。中苏边境陈兵百万，剑拔弩张，大规模军事冲突有一触即发之势，这一切使中国人感到苏联已经蜕变为一个</a:t>
            </a:r>
            <a:r>
              <a:rPr lang="zh-CN" altLang="en-US" sz="1800" b="1" dirty="0">
                <a:solidFill>
                  <a:srgbClr val="800000"/>
                </a:solidFill>
                <a:latin typeface="Times New Roman" panose="02020603050405020304" pitchFamily="18" charset="0"/>
                <a:ea typeface="楷体_GB2312" pitchFamily="1" charset="-122"/>
              </a:rPr>
              <a:t>“</a:t>
            </a:r>
            <a:r>
              <a:rPr lang="zh-CN" altLang="en-US" sz="1800" b="1" dirty="0">
                <a:solidFill>
                  <a:srgbClr val="800000"/>
                </a:solidFill>
                <a:latin typeface="楷体_GB2312" pitchFamily="1" charset="-122"/>
                <a:ea typeface="楷体_GB2312" pitchFamily="1" charset="-122"/>
              </a:rPr>
              <a:t>社会帝国主义</a:t>
            </a:r>
            <a:r>
              <a:rPr lang="zh-CN" altLang="en-US" sz="1800" b="1" dirty="0">
                <a:solidFill>
                  <a:srgbClr val="800000"/>
                </a:solidFill>
                <a:latin typeface="Times New Roman" panose="02020603050405020304" pitchFamily="18" charset="0"/>
                <a:ea typeface="楷体_GB2312" pitchFamily="1" charset="-122"/>
              </a:rPr>
              <a:t>”</a:t>
            </a:r>
            <a:r>
              <a:rPr lang="zh-CN" altLang="en-US" sz="1800" b="1" dirty="0">
                <a:solidFill>
                  <a:srgbClr val="800000"/>
                </a:solidFill>
                <a:latin typeface="楷体_GB2312" pitchFamily="1" charset="-122"/>
                <a:ea typeface="楷体_GB2312" pitchFamily="1" charset="-122"/>
              </a:rPr>
              <a:t>国家，比美国更富有侵略性。</a:t>
            </a:r>
            <a:endParaRPr lang="zh-CN" altLang="en-US" sz="1800" b="1" dirty="0">
              <a:solidFill>
                <a:srgbClr val="800000"/>
              </a:solidFill>
              <a:latin typeface="楷体_GB2312" pitchFamily="1" charset="-122"/>
              <a:ea typeface="楷体_GB2312" pitchFamily="1" charset="-122"/>
            </a:endParaRPr>
          </a:p>
        </p:txBody>
      </p:sp>
      <p:sp>
        <p:nvSpPr>
          <p:cNvPr id="52227" name="Text Box 3"/>
          <p:cNvSpPr txBox="1"/>
          <p:nvPr/>
        </p:nvSpPr>
        <p:spPr>
          <a:xfrm>
            <a:off x="116131" y="3274623"/>
            <a:ext cx="8911738" cy="645160"/>
          </a:xfrm>
          <a:prstGeom prst="rect">
            <a:avLst/>
          </a:prstGeom>
          <a:noFill/>
          <a:ln w="25400" cap="flat" cmpd="sng">
            <a:solidFill>
              <a:srgbClr val="80008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1" dirty="0">
                <a:solidFill>
                  <a:srgbClr val="3333FF"/>
                </a:solidFill>
                <a:latin typeface="Times New Roman" panose="02020603050405020304" pitchFamily="18" charset="0"/>
              </a:rPr>
              <a:t>材料</a:t>
            </a:r>
            <a:r>
              <a:rPr lang="en-US" altLang="zh-CN" sz="1800" b="1" dirty="0">
                <a:solidFill>
                  <a:srgbClr val="3333FF"/>
                </a:solidFill>
                <a:latin typeface="Times New Roman" panose="02020603050405020304" pitchFamily="18" charset="0"/>
              </a:rPr>
              <a:t>3</a:t>
            </a:r>
            <a:r>
              <a:rPr lang="en-US" altLang="zh-CN" sz="1800" b="1" dirty="0">
                <a:latin typeface="Times New Roman" panose="02020603050405020304" pitchFamily="18" charset="0"/>
              </a:rPr>
              <a:t>:</a:t>
            </a:r>
            <a:r>
              <a:rPr lang="en-US" altLang="zh-CN" sz="1800" b="1" dirty="0">
                <a:latin typeface="楷体_GB2312" pitchFamily="1" charset="-122"/>
                <a:ea typeface="楷体_GB2312" pitchFamily="1" charset="-122"/>
              </a:rPr>
              <a:t>70</a:t>
            </a:r>
            <a:r>
              <a:rPr lang="zh-CN" altLang="en-US" sz="1800" b="1" dirty="0">
                <a:latin typeface="楷体_GB2312" pitchFamily="1" charset="-122"/>
                <a:ea typeface="楷体_GB2312" pitchFamily="1" charset="-122"/>
              </a:rPr>
              <a:t>年代的美国，由于经济增长趋于缓慢，又陷入侵越战争的泥潭，不得不在美苏争霸中处于守势</a:t>
            </a:r>
            <a:r>
              <a:rPr lang="en-US" altLang="zh-CN" sz="1800" b="1" dirty="0">
                <a:latin typeface="楷体_GB2312" pitchFamily="1" charset="-122"/>
                <a:ea typeface="楷体_GB2312" pitchFamily="1" charset="-122"/>
              </a:rPr>
              <a:t>,</a:t>
            </a:r>
            <a:r>
              <a:rPr lang="zh-CN" altLang="en-US" sz="1800" b="1" dirty="0">
                <a:latin typeface="楷体_GB2312" pitchFamily="1" charset="-122"/>
                <a:ea typeface="楷体_GB2312" pitchFamily="1" charset="-122"/>
              </a:rPr>
              <a:t>尼克松迫于形势的变化，对美国的对外战略进行了重大调整。</a:t>
            </a:r>
            <a:endParaRPr lang="zh-CN" altLang="en-US" sz="1800" b="1" dirty="0">
              <a:latin typeface="楷体_GB2312" pitchFamily="1" charset="-122"/>
              <a:ea typeface="楷体_GB2312" pitchFamily="1" charset="-122"/>
            </a:endParaRPr>
          </a:p>
        </p:txBody>
      </p:sp>
      <p:sp>
        <p:nvSpPr>
          <p:cNvPr id="52228" name="Text Box 4"/>
          <p:cNvSpPr txBox="1"/>
          <p:nvPr/>
        </p:nvSpPr>
        <p:spPr>
          <a:xfrm>
            <a:off x="116131" y="4301068"/>
            <a:ext cx="8911738" cy="645160"/>
          </a:xfrm>
          <a:prstGeom prst="rect">
            <a:avLst/>
          </a:prstGeom>
          <a:noFill/>
          <a:ln w="25400" cap="flat" cmpd="sng">
            <a:solidFill>
              <a:srgbClr val="80008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1" dirty="0">
                <a:solidFill>
                  <a:srgbClr val="3333FF"/>
                </a:solidFill>
                <a:latin typeface="Times New Roman" panose="02020603050405020304" pitchFamily="18" charset="0"/>
              </a:rPr>
              <a:t>材料</a:t>
            </a:r>
            <a:r>
              <a:rPr lang="en-US" altLang="zh-CN" sz="1800" b="1" dirty="0">
                <a:solidFill>
                  <a:srgbClr val="3333FF"/>
                </a:solidFill>
                <a:latin typeface="Times New Roman" panose="02020603050405020304" pitchFamily="18" charset="0"/>
              </a:rPr>
              <a:t>4</a:t>
            </a:r>
            <a:r>
              <a:rPr lang="en-US" altLang="zh-CN" sz="1800" b="1" dirty="0">
                <a:latin typeface="Times New Roman" panose="02020603050405020304" pitchFamily="18" charset="0"/>
              </a:rPr>
              <a:t>:</a:t>
            </a:r>
            <a:r>
              <a:rPr lang="en-US" altLang="zh-CN" sz="1800" b="1" dirty="0">
                <a:latin typeface="楷体_GB2312" pitchFamily="1" charset="-122"/>
                <a:ea typeface="楷体_GB2312" pitchFamily="1" charset="-122"/>
              </a:rPr>
              <a:t>60</a:t>
            </a:r>
            <a:r>
              <a:rPr lang="zh-CN" altLang="en-US" sz="1800" b="1" dirty="0">
                <a:latin typeface="楷体_GB2312" pitchFamily="1" charset="-122"/>
                <a:ea typeface="楷体_GB2312" pitchFamily="1" charset="-122"/>
              </a:rPr>
              <a:t>年代，随着西欧和日本的崛起，美国的霸主地位日益动摇，资本主义世界逐渐出现美日欧三足鼎立的局面。</a:t>
            </a:r>
            <a:endParaRPr lang="zh-CN" altLang="zh-CN" sz="1800" b="1" dirty="0">
              <a:latin typeface="楷体_GB2312" pitchFamily="1" charset="-122"/>
              <a:ea typeface="楷体_GB2312" pitchFamily="1" charset="-122"/>
            </a:endParaRPr>
          </a:p>
        </p:txBody>
      </p:sp>
      <p:sp>
        <p:nvSpPr>
          <p:cNvPr id="17413" name="Rectangle 5"/>
          <p:cNvSpPr>
            <a:spLocks noChangeArrowheads="1"/>
          </p:cNvSpPr>
          <p:nvPr/>
        </p:nvSpPr>
        <p:spPr bwMode="auto">
          <a:xfrm>
            <a:off x="4851832" y="2895957"/>
            <a:ext cx="3398520" cy="414020"/>
          </a:xfrm>
          <a:prstGeom prst="rect">
            <a:avLst/>
          </a:prstGeom>
          <a:solidFill>
            <a:schemeClr val="accent1"/>
          </a:solidFill>
          <a:ln w="9525">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100" b="1" i="0" u="none" strike="noStrike" kern="1200" cap="none" spc="0" normalizeH="0" baseline="0" noProof="0">
                <a:ln>
                  <a:noFill/>
                </a:ln>
                <a:solidFill>
                  <a:schemeClr val="tx1"/>
                </a:solidFill>
                <a:effectLst>
                  <a:outerShdw blurRad="38100" dist="38100" dir="2700000" algn="tl">
                    <a:srgbClr val="FFFFFF"/>
                  </a:outerShdw>
                </a:effectLst>
                <a:uLnTx/>
                <a:uFillTx/>
                <a:latin typeface="宋体" panose="02010600030101010101" pitchFamily="2" charset="-122"/>
                <a:ea typeface="宋体" panose="02010600030101010101" pitchFamily="2" charset="-122"/>
                <a:cs typeface="+mn-cs"/>
              </a:rPr>
              <a:t>②</a:t>
            </a:r>
            <a:r>
              <a:rPr kumimoji="0" lang="zh-CN" altLang="en-US" sz="2100" b="1" i="0" u="none" strike="noStrike" kern="1200" cap="none" spc="0" normalizeH="0" baseline="0" noProof="0">
                <a:ln>
                  <a:noFill/>
                </a:ln>
                <a:solidFill>
                  <a:schemeClr val="tx1"/>
                </a:solidFill>
                <a:effectLst>
                  <a:outerShdw blurRad="38100" dist="38100" dir="2700000" algn="tl">
                    <a:srgbClr val="FFFFFF"/>
                  </a:outerShdw>
                </a:effectLst>
                <a:uLnTx/>
                <a:uFillTx/>
                <a:latin typeface="宋体" panose="02010600030101010101" pitchFamily="2" charset="-122"/>
                <a:ea typeface="宋体" panose="02010600030101010101" pitchFamily="2" charset="-122"/>
                <a:cs typeface="+mn-cs"/>
              </a:rPr>
              <a:t>中：</a:t>
            </a:r>
            <a:r>
              <a:rPr kumimoji="0" lang="zh-CN" altLang="en-US" sz="2100" b="1"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rPr>
              <a:t>应付来自苏联的威胁</a:t>
            </a:r>
            <a:endParaRPr kumimoji="0" lang="zh-CN" altLang="en-US" sz="2100" b="1" i="0" u="none" strike="noStrike" kern="1200" cap="none" spc="0" normalizeH="0" baseline="0" noProof="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mn-cs"/>
            </a:endParaRPr>
          </a:p>
        </p:txBody>
      </p:sp>
      <p:sp>
        <p:nvSpPr>
          <p:cNvPr id="17414" name="Text Box 6"/>
          <p:cNvSpPr txBox="1">
            <a:spLocks noChangeArrowheads="1"/>
          </p:cNvSpPr>
          <p:nvPr/>
        </p:nvSpPr>
        <p:spPr bwMode="auto">
          <a:xfrm>
            <a:off x="4851832" y="3922403"/>
            <a:ext cx="3931929" cy="414020"/>
          </a:xfrm>
          <a:prstGeom prst="rect">
            <a:avLst/>
          </a:prstGeom>
          <a:solidFill>
            <a:schemeClr val="accent1"/>
          </a:solidFill>
          <a:ln w="9525">
            <a:noFill/>
            <a:miter lim="800000"/>
          </a:ln>
          <a:effectLst/>
        </p:spPr>
        <p:txBody>
          <a:bodyPr>
            <a:spAutoFit/>
          </a:bodyPr>
          <a:lstStyle/>
          <a:p>
            <a:pPr marR="0" defTabSz="914400" eaLnBrk="1" hangingPunct="1">
              <a:spcBef>
                <a:spcPct val="50000"/>
              </a:spcBef>
              <a:buClrTx/>
              <a:buSzTx/>
              <a:buFontTx/>
              <a:defRPr/>
            </a:pPr>
            <a:r>
              <a:rPr kumimoji="0" lang="en-US" altLang="zh-CN" b="1" kern="1200" cap="none" spc="0" normalizeH="0" baseline="0" noProof="0">
                <a:effectLst>
                  <a:outerShdw blurRad="38100" dist="38100" dir="2700000" algn="tl">
                    <a:srgbClr val="FFFFFF"/>
                  </a:outerShdw>
                </a:effectLst>
                <a:latin typeface="黑体" panose="02010609060101010101" charset="-122"/>
                <a:ea typeface="黑体" panose="02010609060101010101" charset="-122"/>
                <a:cs typeface="+mn-cs"/>
              </a:rPr>
              <a:t>③</a:t>
            </a:r>
            <a:r>
              <a:rPr kumimoji="0" lang="zh-CN" altLang="en-US" sz="2100" b="1" kern="1200" cap="none" spc="0" normalizeH="0" baseline="0" noProof="0">
                <a:effectLst>
                  <a:outerShdw blurRad="38100" dist="38100" dir="2700000" algn="tl">
                    <a:srgbClr val="FFFFFF"/>
                  </a:outerShdw>
                </a:effectLst>
                <a:latin typeface="黑体" panose="02010609060101010101" charset="-122"/>
                <a:ea typeface="黑体" panose="02010609060101010101" charset="-122"/>
                <a:cs typeface="+mn-cs"/>
              </a:rPr>
              <a:t>美：陷入侵越战争的泥潭</a:t>
            </a:r>
            <a:endParaRPr kumimoji="0" lang="zh-CN" altLang="en-US" sz="2100" b="1" kern="1200" cap="none" spc="0" normalizeH="0" baseline="0" noProof="0">
              <a:effectLst>
                <a:outerShdw blurRad="38100" dist="38100" dir="2700000" algn="tl">
                  <a:srgbClr val="FFFFFF"/>
                </a:outerShdw>
              </a:effectLst>
              <a:latin typeface="黑体" panose="02010609060101010101" charset="-122"/>
              <a:ea typeface="黑体" panose="02010609060101010101" charset="-122"/>
              <a:cs typeface="+mn-cs"/>
            </a:endParaRPr>
          </a:p>
        </p:txBody>
      </p:sp>
      <p:sp>
        <p:nvSpPr>
          <p:cNvPr id="17415" name="Text Box 7"/>
          <p:cNvSpPr txBox="1">
            <a:spLocks noChangeArrowheads="1"/>
          </p:cNvSpPr>
          <p:nvPr/>
        </p:nvSpPr>
        <p:spPr bwMode="auto">
          <a:xfrm>
            <a:off x="5004488" y="4516836"/>
            <a:ext cx="3908114" cy="414020"/>
          </a:xfrm>
          <a:prstGeom prst="rect">
            <a:avLst/>
          </a:prstGeom>
          <a:solidFill>
            <a:schemeClr val="accent1"/>
          </a:solidFill>
          <a:ln w="9525">
            <a:noFill/>
            <a:miter lim="800000"/>
          </a:ln>
          <a:effectLst/>
        </p:spPr>
        <p:txBody>
          <a:bodyPr>
            <a:spAutoFit/>
          </a:bodyPr>
          <a:lstStyle/>
          <a:p>
            <a:pPr marR="0" defTabSz="914400" eaLnBrk="1" hangingPunct="1">
              <a:buClrTx/>
              <a:buSzTx/>
              <a:buFontTx/>
              <a:defRPr/>
            </a:pPr>
            <a:r>
              <a:rPr kumimoji="0" lang="en-US" altLang="zh-CN" sz="2100" b="1" kern="1200" cap="none" spc="0" normalizeH="0" baseline="0" noProof="0">
                <a:effectLst>
                  <a:outerShdw blurRad="38100" dist="38100" dir="2700000" algn="tl">
                    <a:srgbClr val="FFFFFF"/>
                  </a:outerShdw>
                </a:effectLst>
                <a:latin typeface="Arial" panose="020B0604020202020204" pitchFamily="34" charset="0"/>
                <a:ea typeface="宋体" panose="02010600030101010101" pitchFamily="2" charset="-122"/>
                <a:cs typeface="+mn-cs"/>
              </a:rPr>
              <a:t>④</a:t>
            </a:r>
            <a:r>
              <a:rPr kumimoji="0" lang="zh-CN" altLang="en-US" sz="2100" b="1" kern="1200" cap="none" spc="0" normalizeH="0" baseline="0" noProof="0">
                <a:effectLst>
                  <a:outerShdw blurRad="38100" dist="38100" dir="2700000" algn="tl">
                    <a:srgbClr val="FFFFFF"/>
                  </a:outerShdw>
                </a:effectLst>
                <a:latin typeface="Arial" panose="020B0604020202020204" pitchFamily="34" charset="0"/>
                <a:ea typeface="黑体" panose="02010609060101010101" charset="-122"/>
                <a:cs typeface="+mn-cs"/>
              </a:rPr>
              <a:t>西欧和日本对美国的挑战</a:t>
            </a:r>
            <a:endParaRPr kumimoji="0" lang="zh-CN" altLang="en-US" sz="2100" b="1" kern="1200" cap="none" spc="0" normalizeH="0" baseline="0" noProof="0">
              <a:effectLst>
                <a:outerShdw blurRad="38100" dist="38100" dir="2700000" algn="tl">
                  <a:srgbClr val="FFFFFF"/>
                </a:outerShdw>
              </a:effectLst>
              <a:latin typeface="Arial" panose="020B0604020202020204" pitchFamily="34" charset="0"/>
              <a:ea typeface="黑体" panose="02010609060101010101" charset="-122"/>
              <a:cs typeface="+mn-cs"/>
            </a:endParaRPr>
          </a:p>
        </p:txBody>
      </p:sp>
      <p:sp>
        <p:nvSpPr>
          <p:cNvPr id="52232" name="Rectangle 8"/>
          <p:cNvSpPr/>
          <p:nvPr/>
        </p:nvSpPr>
        <p:spPr>
          <a:xfrm>
            <a:off x="116131" y="844258"/>
            <a:ext cx="8911738" cy="645160"/>
          </a:xfrm>
          <a:prstGeom prst="rect">
            <a:avLst/>
          </a:prstGeom>
          <a:noFill/>
          <a:ln w="38100" cap="flat" cmpd="sng">
            <a:solidFill>
              <a:srgbClr val="80008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1" dirty="0">
                <a:solidFill>
                  <a:srgbClr val="0033CC"/>
                </a:solidFill>
                <a:latin typeface="楷体_GB2312" pitchFamily="1" charset="-122"/>
                <a:ea typeface="楷体_GB2312" pitchFamily="1" charset="-122"/>
              </a:rPr>
              <a:t>材料</a:t>
            </a:r>
            <a:r>
              <a:rPr lang="en-US" altLang="zh-CN" sz="1800" b="1" dirty="0">
                <a:solidFill>
                  <a:srgbClr val="0033CC"/>
                </a:solidFill>
                <a:latin typeface="楷体_GB2312" pitchFamily="1" charset="-122"/>
                <a:ea typeface="楷体_GB2312" pitchFamily="1" charset="-122"/>
              </a:rPr>
              <a:t>1</a:t>
            </a:r>
            <a:r>
              <a:rPr lang="en-US" altLang="zh-CN" sz="1800" b="1" dirty="0">
                <a:solidFill>
                  <a:srgbClr val="000000"/>
                </a:solidFill>
                <a:latin typeface="楷体_GB2312" pitchFamily="1" charset="-122"/>
                <a:ea typeface="楷体_GB2312" pitchFamily="1" charset="-122"/>
              </a:rPr>
              <a:t>   </a:t>
            </a:r>
            <a:r>
              <a:rPr lang="zh-CN" altLang="en-US" sz="1800" b="1" dirty="0">
                <a:solidFill>
                  <a:srgbClr val="000000"/>
                </a:solidFill>
                <a:latin typeface="楷体_GB2312" pitchFamily="1" charset="-122"/>
                <a:ea typeface="楷体_GB2312" pitchFamily="1" charset="-122"/>
              </a:rPr>
              <a:t>黑格</a:t>
            </a:r>
            <a:r>
              <a:rPr lang="en-US" altLang="zh-CN" sz="1800" b="1" dirty="0">
                <a:solidFill>
                  <a:srgbClr val="000000"/>
                </a:solidFill>
                <a:latin typeface="楷体_GB2312" pitchFamily="1" charset="-122"/>
                <a:ea typeface="楷体_GB2312" pitchFamily="1" charset="-122"/>
              </a:rPr>
              <a:t>(Alexander Haig----</a:t>
            </a:r>
            <a:r>
              <a:rPr lang="zh-CN" altLang="en-US" sz="1800" b="1" dirty="0">
                <a:solidFill>
                  <a:srgbClr val="000000"/>
                </a:solidFill>
                <a:latin typeface="楷体_GB2312" pitchFamily="1" charset="-122"/>
                <a:ea typeface="楷体_GB2312" pitchFamily="1" charset="-122"/>
              </a:rPr>
              <a:t>基辛格的助手</a:t>
            </a:r>
            <a:r>
              <a:rPr lang="en-US" altLang="zh-CN" sz="1800" b="1" dirty="0">
                <a:solidFill>
                  <a:srgbClr val="000000"/>
                </a:solidFill>
                <a:latin typeface="楷体_GB2312" pitchFamily="1" charset="-122"/>
                <a:ea typeface="楷体_GB2312" pitchFamily="1" charset="-122"/>
              </a:rPr>
              <a:t>)</a:t>
            </a:r>
            <a:r>
              <a:rPr lang="zh-CN" altLang="en-US" sz="1800" b="1" dirty="0">
                <a:solidFill>
                  <a:srgbClr val="000000"/>
                </a:solidFill>
                <a:latin typeface="楷体_GB2312" pitchFamily="1" charset="-122"/>
                <a:ea typeface="楷体_GB2312" pitchFamily="1" charset="-122"/>
              </a:rPr>
              <a:t>跟周恩来讲，</a:t>
            </a:r>
            <a:r>
              <a:rPr lang="zh-CN" altLang="en-US" sz="1800" b="1" dirty="0">
                <a:solidFill>
                  <a:srgbClr val="000000"/>
                </a:solidFill>
                <a:latin typeface="Times New Roman" panose="02020603050405020304" pitchFamily="18" charset="0"/>
                <a:ea typeface="楷体_GB2312" pitchFamily="1" charset="-122"/>
              </a:rPr>
              <a:t>“</a:t>
            </a:r>
            <a:r>
              <a:rPr lang="zh-CN" altLang="en-US" sz="1800" b="1" dirty="0">
                <a:solidFill>
                  <a:srgbClr val="000000"/>
                </a:solidFill>
                <a:latin typeface="楷体_GB2312" pitchFamily="1" charset="-122"/>
                <a:ea typeface="楷体_GB2312" pitchFamily="1" charset="-122"/>
              </a:rPr>
              <a:t>美国方面关心中国的生存能力，所以我们双方有共同点，可以</a:t>
            </a:r>
            <a:r>
              <a:rPr lang="zh-CN" altLang="en-US" sz="1800" b="1" dirty="0">
                <a:solidFill>
                  <a:srgbClr val="0033CC"/>
                </a:solidFill>
                <a:latin typeface="楷体_GB2312" pitchFamily="1" charset="-122"/>
                <a:ea typeface="楷体_GB2312" pitchFamily="1" charset="-122"/>
              </a:rPr>
              <a:t>共同对付苏联</a:t>
            </a:r>
            <a:r>
              <a:rPr lang="zh-CN" altLang="en-US" sz="1800" b="1" dirty="0">
                <a:solidFill>
                  <a:srgbClr val="000000"/>
                </a:solidFill>
                <a:latin typeface="楷体_GB2312" pitchFamily="1" charset="-122"/>
                <a:ea typeface="楷体_GB2312" pitchFamily="1" charset="-122"/>
              </a:rPr>
              <a:t>。</a:t>
            </a:r>
            <a:r>
              <a:rPr lang="zh-CN" altLang="en-US" sz="1800" b="1" dirty="0">
                <a:solidFill>
                  <a:srgbClr val="000000"/>
                </a:solidFill>
                <a:latin typeface="Times New Roman" panose="02020603050405020304" pitchFamily="18" charset="0"/>
                <a:ea typeface="楷体_GB2312" pitchFamily="1" charset="-122"/>
              </a:rPr>
              <a:t>”</a:t>
            </a:r>
            <a:endParaRPr lang="zh-CN" altLang="en-US" sz="1800" b="1" dirty="0">
              <a:solidFill>
                <a:srgbClr val="000000"/>
              </a:solidFill>
              <a:latin typeface="楷体_GB2312" pitchFamily="1" charset="-122"/>
              <a:ea typeface="楷体_GB2312" pitchFamily="1" charset="-122"/>
            </a:endParaRPr>
          </a:p>
        </p:txBody>
      </p:sp>
      <p:sp>
        <p:nvSpPr>
          <p:cNvPr id="17417" name="Text Box 9"/>
          <p:cNvSpPr txBox="1"/>
          <p:nvPr/>
        </p:nvSpPr>
        <p:spPr>
          <a:xfrm>
            <a:off x="2958504" y="1545622"/>
            <a:ext cx="6069364" cy="414020"/>
          </a:xfrm>
          <a:prstGeom prst="rect">
            <a:avLst/>
          </a:prstGeom>
          <a:solidFill>
            <a:schemeClr val="accent1"/>
          </a:solid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100" b="1" dirty="0">
                <a:latin typeface="宋体" panose="02010600030101010101" pitchFamily="2" charset="-122"/>
              </a:rPr>
              <a:t>①</a:t>
            </a:r>
            <a:r>
              <a:rPr lang="zh-CN" altLang="en-US" sz="2100" b="1" dirty="0">
                <a:ea typeface="黑体" panose="02010609060101010101" charset="-122"/>
              </a:rPr>
              <a:t>美：与苏争霸处守势；中：与苏关系恶化</a:t>
            </a:r>
            <a:endParaRPr lang="zh-CN" altLang="en-US" sz="2100" b="1" dirty="0">
              <a:ea typeface="黑体" panose="02010609060101010101" charset="-122"/>
            </a:endParaRPr>
          </a:p>
        </p:txBody>
      </p:sp>
      <p:sp>
        <p:nvSpPr>
          <p:cNvPr id="52234" name="Text Box 10"/>
          <p:cNvSpPr txBox="1"/>
          <p:nvPr/>
        </p:nvSpPr>
        <p:spPr>
          <a:xfrm>
            <a:off x="431686" y="195287"/>
            <a:ext cx="5404914" cy="50673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700" b="1" dirty="0">
                <a:solidFill>
                  <a:srgbClr val="660033"/>
                </a:solidFill>
                <a:ea typeface="黑体" panose="02010609060101010101" charset="-122"/>
              </a:rPr>
              <a:t>中美关系正常化之因</a:t>
            </a:r>
            <a:endParaRPr lang="zh-CN" altLang="en-US" sz="2700" b="1" dirty="0">
              <a:solidFill>
                <a:srgbClr val="660033"/>
              </a:solidFill>
              <a:ea typeface="黑体" panose="02010609060101010101"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7"/>
                                        </p:tgtEl>
                                        <p:attrNameLst>
                                          <p:attrName>style.visibility</p:attrName>
                                        </p:attrNameLst>
                                      </p:cBhvr>
                                      <p:to>
                                        <p:strVal val="visible"/>
                                      </p:to>
                                    </p:set>
                                    <p:animEffect transition="in" filter="wipe(down)">
                                      <p:cBhvr>
                                        <p:cTn id="7" dur="500"/>
                                        <p:tgtEl>
                                          <p:spTgt spid="1741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diamond(in)">
                                      <p:cBhvr>
                                        <p:cTn id="12" dur="2000"/>
                                        <p:tgtEl>
                                          <p:spTgt spid="1741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7414"/>
                                        </p:tgtEl>
                                        <p:attrNameLst>
                                          <p:attrName>style.visibility</p:attrName>
                                        </p:attrNameLst>
                                      </p:cBhvr>
                                      <p:to>
                                        <p:strVal val="visible"/>
                                      </p:to>
                                    </p:set>
                                    <p:animEffect transition="in" filter="diamond(in)">
                                      <p:cBhvr>
                                        <p:cTn id="17" dur="2000"/>
                                        <p:tgtEl>
                                          <p:spTgt spid="1741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7415"/>
                                        </p:tgtEl>
                                        <p:attrNameLst>
                                          <p:attrName>style.visibility</p:attrName>
                                        </p:attrNameLst>
                                      </p:cBhvr>
                                      <p:to>
                                        <p:strVal val="visible"/>
                                      </p:to>
                                    </p:set>
                                    <p:animEffect transition="in" filter="diamond(in)">
                                      <p:cBhvr>
                                        <p:cTn id="22" dur="20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ldLvl="0" animBg="1"/>
      <p:bldP spid="17414" grpId="0" bldLvl="0" animBg="1"/>
      <p:bldP spid="17415" grpId="0" bldLvl="0" animBg="1"/>
      <p:bldP spid="17417"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189230" y="698500"/>
            <a:ext cx="8032750" cy="3636010"/>
          </a:xfrm>
          <a:prstGeom prst="rect">
            <a:avLst/>
          </a:prstGeom>
          <a:noFill/>
        </p:spPr>
        <p:txBody>
          <a:bodyPr wrap="square">
            <a:spAutoFit/>
          </a:bodyPr>
          <a:lstStyle/>
          <a:p>
            <a:pPr>
              <a:lnSpc>
                <a:spcPct val="120000"/>
              </a:lnSpc>
            </a:pPr>
            <a:r>
              <a:rPr lang="zh-CN" altLang="en-US" sz="2400" b="1" dirty="0" smtClean="0">
                <a:latin typeface="华文中宋" panose="02010600040101010101" pitchFamily="2" charset="-122"/>
                <a:ea typeface="华文中宋" panose="02010600040101010101" pitchFamily="2" charset="-122"/>
              </a:rPr>
              <a:t>（</a:t>
            </a:r>
            <a:r>
              <a:rPr lang="en-US" altLang="zh-CN" sz="2400" b="1" dirty="0">
                <a:latin typeface="华文中宋" panose="02010600040101010101" pitchFamily="2" charset="-122"/>
                <a:ea typeface="华文中宋" panose="02010600040101010101" pitchFamily="2" charset="-122"/>
              </a:rPr>
              <a:t>1</a:t>
            </a:r>
            <a:r>
              <a:rPr lang="zh-CN" altLang="en-US" sz="2400" b="1" dirty="0">
                <a:latin typeface="华文中宋" panose="02010600040101010101" pitchFamily="2" charset="-122"/>
                <a:ea typeface="华文中宋" panose="02010600040101010101" pitchFamily="2" charset="-122"/>
              </a:rPr>
              <a:t>）</a:t>
            </a:r>
            <a:r>
              <a:rPr lang="en-US" altLang="zh-CN" sz="2400" b="1" dirty="0">
                <a:solidFill>
                  <a:srgbClr val="FF0000"/>
                </a:solidFill>
                <a:latin typeface="华文中宋" panose="02010600040101010101" pitchFamily="2" charset="-122"/>
                <a:ea typeface="华文中宋" panose="02010600040101010101" pitchFamily="2" charset="-122"/>
              </a:rPr>
              <a:t>1979</a:t>
            </a:r>
            <a:r>
              <a:rPr lang="zh-CN" altLang="en-US" sz="2400" b="1" dirty="0">
                <a:solidFill>
                  <a:srgbClr val="FF0000"/>
                </a:solidFill>
                <a:latin typeface="华文中宋" panose="02010600040101010101" pitchFamily="2" charset="-122"/>
                <a:ea typeface="华文中宋" panose="02010600040101010101" pitchFamily="2" charset="-122"/>
              </a:rPr>
              <a:t>年，中美正式建交；</a:t>
            </a:r>
            <a:r>
              <a:rPr lang="en-US" altLang="zh-CN" sz="2400" b="1" dirty="0">
                <a:solidFill>
                  <a:srgbClr val="FF0000"/>
                </a:solidFill>
                <a:latin typeface="华文中宋" panose="02010600040101010101" pitchFamily="2" charset="-122"/>
                <a:ea typeface="华文中宋" panose="02010600040101010101" pitchFamily="2" charset="-122"/>
              </a:rPr>
              <a:t>1989</a:t>
            </a:r>
            <a:r>
              <a:rPr lang="zh-CN" altLang="en-US" sz="2400" b="1" dirty="0">
                <a:solidFill>
                  <a:srgbClr val="FF0000"/>
                </a:solidFill>
                <a:latin typeface="华文中宋" panose="02010600040101010101" pitchFamily="2" charset="-122"/>
                <a:ea typeface="华文中宋" panose="02010600040101010101" pitchFamily="2" charset="-122"/>
              </a:rPr>
              <a:t>年，中苏关系正常化</a:t>
            </a:r>
            <a:endParaRPr lang="en-US" altLang="zh-CN" sz="2400" b="1" dirty="0">
              <a:solidFill>
                <a:srgbClr val="FF0000"/>
              </a:solidFill>
              <a:latin typeface="华文中宋" panose="02010600040101010101" pitchFamily="2" charset="-122"/>
              <a:ea typeface="华文中宋" panose="02010600040101010101" pitchFamily="2" charset="-122"/>
            </a:endParaRPr>
          </a:p>
          <a:p>
            <a:pPr>
              <a:lnSpc>
                <a:spcPct val="120000"/>
              </a:lnSpc>
            </a:pPr>
            <a:r>
              <a:rPr lang="zh-CN" altLang="en-US" sz="2400" b="1" dirty="0">
                <a:latin typeface="华文中宋" panose="02010600040101010101" pitchFamily="2" charset="-122"/>
                <a:ea typeface="华文中宋" panose="02010600040101010101" pitchFamily="2" charset="-122"/>
              </a:rPr>
              <a:t>（</a:t>
            </a:r>
            <a:r>
              <a:rPr lang="en-US" altLang="zh-CN" sz="2400" b="1" dirty="0">
                <a:latin typeface="华文中宋" panose="02010600040101010101" pitchFamily="2" charset="-122"/>
                <a:ea typeface="华文中宋" panose="02010600040101010101" pitchFamily="2" charset="-122"/>
              </a:rPr>
              <a:t>2</a:t>
            </a:r>
            <a:r>
              <a:rPr lang="zh-CN" altLang="en-US" sz="2400" b="1" dirty="0">
                <a:latin typeface="华文中宋" panose="02010600040101010101" pitchFamily="2" charset="-122"/>
                <a:ea typeface="华文中宋" panose="02010600040101010101" pitchFamily="2" charset="-122"/>
              </a:rPr>
              <a:t>）世纪之交：与周边国家关系取得新进展</a:t>
            </a:r>
            <a:endParaRPr lang="en-US" altLang="zh-CN" sz="2400" b="1" dirty="0">
              <a:latin typeface="华文中宋" panose="02010600040101010101" pitchFamily="2" charset="-122"/>
              <a:ea typeface="华文中宋" panose="02010600040101010101" pitchFamily="2" charset="-122"/>
            </a:endParaRPr>
          </a:p>
          <a:p>
            <a:pPr>
              <a:lnSpc>
                <a:spcPct val="120000"/>
              </a:lnSpc>
            </a:pPr>
            <a:r>
              <a:rPr lang="zh-CN" altLang="en-US" sz="2400" b="1" dirty="0">
                <a:latin typeface="华文中宋" panose="02010600040101010101" pitchFamily="2" charset="-122"/>
                <a:ea typeface="华文中宋" panose="02010600040101010101" pitchFamily="2" charset="-122"/>
              </a:rPr>
              <a:t>（</a:t>
            </a:r>
            <a:r>
              <a:rPr lang="en-US" altLang="zh-CN" sz="2400" b="1" dirty="0">
                <a:latin typeface="华文中宋" panose="02010600040101010101" pitchFamily="2" charset="-122"/>
                <a:ea typeface="华文中宋" panose="02010600040101010101" pitchFamily="2" charset="-122"/>
              </a:rPr>
              <a:t>3</a:t>
            </a:r>
            <a:r>
              <a:rPr lang="zh-CN" altLang="en-US" sz="2400" b="1" dirty="0">
                <a:latin typeface="华文中宋" panose="02010600040101010101" pitchFamily="2" charset="-122"/>
                <a:ea typeface="华文中宋" panose="02010600040101010101" pitchFamily="2" charset="-122"/>
              </a:rPr>
              <a:t>）进入</a:t>
            </a:r>
            <a:r>
              <a:rPr lang="en-US" altLang="zh-CN" sz="2400" b="1" dirty="0">
                <a:latin typeface="华文中宋" panose="02010600040101010101" pitchFamily="2" charset="-122"/>
                <a:ea typeface="华文中宋" panose="02010600040101010101" pitchFamily="2" charset="-122"/>
              </a:rPr>
              <a:t>21</a:t>
            </a:r>
            <a:r>
              <a:rPr lang="zh-CN" altLang="en-US" sz="2400" b="1" dirty="0">
                <a:latin typeface="华文中宋" panose="02010600040101010101" pitchFamily="2" charset="-122"/>
                <a:ea typeface="华文中宋" panose="02010600040101010101" pitchFamily="2" charset="-122"/>
              </a:rPr>
              <a:t>世纪：</a:t>
            </a:r>
            <a:endParaRPr lang="en-US" altLang="zh-CN" sz="2400" b="1" dirty="0">
              <a:latin typeface="华文中宋" panose="02010600040101010101" pitchFamily="2" charset="-122"/>
              <a:ea typeface="华文中宋" panose="02010600040101010101" pitchFamily="2" charset="-122"/>
            </a:endParaRPr>
          </a:p>
          <a:p>
            <a:pPr>
              <a:lnSpc>
                <a:spcPct val="120000"/>
              </a:lnSpc>
            </a:pPr>
            <a:r>
              <a:rPr lang="zh-CN" altLang="en-US" sz="2400" b="1" dirty="0">
                <a:latin typeface="华文中宋" panose="02010600040101010101" pitchFamily="2" charset="-122"/>
                <a:ea typeface="华文中宋" panose="02010600040101010101" pitchFamily="2" charset="-122"/>
              </a:rPr>
              <a:t>①积极致力于与世界各大国建立不同形式的伙伴关系</a:t>
            </a:r>
            <a:endParaRPr lang="en-US" altLang="zh-CN" sz="2400" b="1" dirty="0">
              <a:latin typeface="华文中宋" panose="02010600040101010101" pitchFamily="2" charset="-122"/>
              <a:ea typeface="华文中宋" panose="02010600040101010101" pitchFamily="2" charset="-122"/>
            </a:endParaRPr>
          </a:p>
          <a:p>
            <a:pPr>
              <a:lnSpc>
                <a:spcPct val="120000"/>
              </a:lnSpc>
            </a:pPr>
            <a:r>
              <a:rPr lang="zh-CN" altLang="en-US" sz="2400" b="1" dirty="0">
                <a:latin typeface="华文中宋" panose="02010600040101010101" pitchFamily="2" charset="-122"/>
                <a:ea typeface="华文中宋" panose="02010600040101010101" pitchFamily="2" charset="-122"/>
              </a:rPr>
              <a:t>②中国把与发展中国家合作作为全方位对外开放战略的一部分</a:t>
            </a:r>
            <a:endParaRPr lang="en-US" altLang="zh-CN" sz="2400" b="1" dirty="0">
              <a:latin typeface="华文中宋" panose="02010600040101010101" pitchFamily="2" charset="-122"/>
              <a:ea typeface="华文中宋" panose="02010600040101010101" pitchFamily="2" charset="-122"/>
            </a:endParaRPr>
          </a:p>
          <a:p>
            <a:pPr>
              <a:lnSpc>
                <a:spcPct val="120000"/>
              </a:lnSpc>
            </a:pPr>
            <a:r>
              <a:rPr lang="zh-CN" altLang="en-US" sz="2400" b="1" dirty="0">
                <a:latin typeface="华文中宋" panose="02010600040101010101" pitchFamily="2" charset="-122"/>
                <a:ea typeface="华文中宋" panose="02010600040101010101" pitchFamily="2" charset="-122"/>
              </a:rPr>
              <a:t>③</a:t>
            </a:r>
            <a:r>
              <a:rPr lang="zh-CN" altLang="en-US" sz="2400" b="1" dirty="0">
                <a:solidFill>
                  <a:srgbClr val="FF0000"/>
                </a:solidFill>
                <a:latin typeface="华文中宋" panose="02010600040101010101" pitchFamily="2" charset="-122"/>
                <a:ea typeface="华文中宋" panose="02010600040101010101" pitchFamily="2" charset="-122"/>
              </a:rPr>
              <a:t>积极推动区域和国际合作</a:t>
            </a:r>
            <a:endParaRPr lang="en-US" altLang="zh-CN" sz="2400" b="1" dirty="0">
              <a:latin typeface="华文中宋" panose="02010600040101010101" pitchFamily="2" charset="-122"/>
              <a:ea typeface="华文中宋" panose="02010600040101010101" pitchFamily="2" charset="-122"/>
            </a:endParaRPr>
          </a:p>
          <a:p>
            <a:pPr>
              <a:lnSpc>
                <a:spcPct val="120000"/>
              </a:lnSpc>
            </a:pPr>
            <a:r>
              <a:rPr lang="zh-CN" altLang="en-US" sz="2400" b="1" dirty="0">
                <a:latin typeface="华文中宋" panose="02010600040101010101" pitchFamily="2" charset="-122"/>
                <a:ea typeface="华文中宋" panose="02010600040101010101" pitchFamily="2" charset="-122"/>
              </a:rPr>
              <a:t>④</a:t>
            </a:r>
            <a:r>
              <a:rPr lang="zh-CN" altLang="en-US" sz="2400" b="1" dirty="0">
                <a:solidFill>
                  <a:srgbClr val="FF0000"/>
                </a:solidFill>
                <a:latin typeface="华文中宋" panose="02010600040101010101" pitchFamily="2" charset="-122"/>
                <a:ea typeface="华文中宋" panose="02010600040101010101" pitchFamily="2" charset="-122"/>
              </a:rPr>
              <a:t>积极参与以联合国为中心的多边外交活动</a:t>
            </a:r>
            <a:r>
              <a:rPr lang="zh-CN" altLang="en-US" sz="2400" b="1" dirty="0">
                <a:latin typeface="华文中宋" panose="02010600040101010101" pitchFamily="2" charset="-122"/>
                <a:ea typeface="华文中宋" panose="02010600040101010101" pitchFamily="2" charset="-122"/>
              </a:rPr>
              <a:t>。</a:t>
            </a:r>
            <a:endParaRPr lang="zh-CN" altLang="en-US" sz="2400" b="1" dirty="0">
              <a:latin typeface="华文中宋" panose="02010600040101010101" pitchFamily="2" charset="-122"/>
              <a:ea typeface="华文中宋" panose="02010600040101010101" pitchFamily="2" charset="-122"/>
            </a:endParaRPr>
          </a:p>
        </p:txBody>
      </p:sp>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002635" y="3382267"/>
            <a:ext cx="1707617" cy="1701332"/>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377" y="-20402"/>
            <a:ext cx="2987458" cy="1427903"/>
          </a:xfrm>
          <a:prstGeom prst="rect">
            <a:avLst/>
          </a:prstGeom>
        </p:spPr>
      </p:pic>
      <p:sp>
        <p:nvSpPr>
          <p:cNvPr id="6" name="文本框 8"/>
          <p:cNvSpPr txBox="1"/>
          <p:nvPr/>
        </p:nvSpPr>
        <p:spPr>
          <a:xfrm>
            <a:off x="89778" y="98029"/>
            <a:ext cx="3027680" cy="521970"/>
          </a:xfrm>
          <a:prstGeom prst="rect">
            <a:avLst/>
          </a:prstGeom>
          <a:solidFill>
            <a:srgbClr val="01ACBE"/>
          </a:solidFill>
        </p:spPr>
        <p:txBody>
          <a:bodyPr wrap="none" rtlCol="0">
            <a:spAutoFit/>
          </a:bodyPr>
          <a:lstStyle/>
          <a:p>
            <a:pPr algn="l"/>
            <a:r>
              <a:rPr lang="zh-CN" altLang="en-US" sz="2800" b="1" dirty="0">
                <a:solidFill>
                  <a:schemeClr val="bg1"/>
                </a:solidFill>
                <a:sym typeface="+mn-ea"/>
              </a:rPr>
              <a:t>新时期的外交</a:t>
            </a:r>
            <a:r>
              <a:rPr lang="zh-CN" altLang="en-US" sz="2800" b="1" dirty="0" smtClean="0">
                <a:solidFill>
                  <a:schemeClr val="bg1"/>
                </a:solidFill>
                <a:latin typeface="微软雅黑" panose="020B0503020204020204" charset="-122"/>
                <a:ea typeface="微软雅黑" panose="020B0503020204020204" charset="-122"/>
                <a:sym typeface="微软雅黑" panose="020B0503020204020204" charset="-122"/>
              </a:rPr>
              <a:t>成就</a:t>
            </a:r>
            <a:endParaRPr lang="zh-CN" altLang="en-US" sz="2800" b="1" dirty="0">
              <a:solidFill>
                <a:schemeClr val="bg1"/>
              </a:solidFill>
              <a:latin typeface="华文行楷" panose="02010800040101010101" pitchFamily="2" charset="-122"/>
              <a:ea typeface="华文行楷" panose="02010800040101010101" pitchFamily="2"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1" name="image 601"/>
          <p:cNvPicPr>
            <a:picLocks noChangeAspect="1"/>
          </p:cNvPicPr>
          <p:nvPr/>
        </p:nvPicPr>
        <p:blipFill>
          <a:blip r:embed="rId1"/>
          <a:stretch>
            <a:fillRect/>
          </a:stretch>
        </p:blipFill>
        <p:spPr>
          <a:xfrm>
            <a:off x="-635" y="-495719"/>
            <a:ext cx="9144696" cy="6202517"/>
          </a:xfrm>
          <a:prstGeom prst="rect">
            <a:avLst/>
          </a:prstGeom>
        </p:spPr>
      </p:pic>
      <p:pic>
        <p:nvPicPr>
          <p:cNvPr id="602" name="image 602"/>
          <p:cNvPicPr>
            <a:picLocks noChangeAspect="1"/>
          </p:cNvPicPr>
          <p:nvPr/>
        </p:nvPicPr>
        <p:blipFill>
          <a:blip r:embed="rId2"/>
          <a:stretch>
            <a:fillRect/>
          </a:stretch>
        </p:blipFill>
        <p:spPr>
          <a:xfrm>
            <a:off x="8488318" y="517917"/>
            <a:ext cx="273081" cy="478981"/>
          </a:xfrm>
          <a:prstGeom prst="rect">
            <a:avLst/>
          </a:prstGeom>
        </p:spPr>
      </p:pic>
      <p:pic>
        <p:nvPicPr>
          <p:cNvPr id="603" name="image 603"/>
          <p:cNvPicPr>
            <a:picLocks noChangeAspect="1"/>
          </p:cNvPicPr>
          <p:nvPr/>
        </p:nvPicPr>
        <p:blipFill>
          <a:blip r:embed="rId3"/>
          <a:stretch>
            <a:fillRect/>
          </a:stretch>
        </p:blipFill>
        <p:spPr>
          <a:xfrm>
            <a:off x="8347087" y="4909390"/>
            <a:ext cx="797710" cy="797713"/>
          </a:xfrm>
          <a:prstGeom prst="rect">
            <a:avLst/>
          </a:prstGeom>
        </p:spPr>
      </p:pic>
      <p:grpSp>
        <p:nvGrpSpPr>
          <p:cNvPr id="605" name="组合 605"/>
          <p:cNvGrpSpPr/>
          <p:nvPr/>
        </p:nvGrpSpPr>
        <p:grpSpPr>
          <a:xfrm>
            <a:off x="-66808" y="-495665"/>
            <a:ext cx="4858856" cy="1058787"/>
            <a:chOff x="-178140" y="711344"/>
            <a:chExt cx="12955963" cy="2823217"/>
          </a:xfrm>
        </p:grpSpPr>
        <p:pic>
          <p:nvPicPr>
            <p:cNvPr id="606" name="image 606"/>
            <p:cNvPicPr>
              <a:picLocks noChangeAspect="1"/>
            </p:cNvPicPr>
            <p:nvPr/>
          </p:nvPicPr>
          <p:blipFill>
            <a:blip r:embed="rId4">
              <a:alphaModFix amt="30196"/>
            </a:blip>
            <a:stretch>
              <a:fillRect/>
            </a:stretch>
          </p:blipFill>
          <p:spPr>
            <a:xfrm>
              <a:off x="0" y="955548"/>
              <a:ext cx="1427791" cy="2345604"/>
            </a:xfrm>
            <a:prstGeom prst="rect">
              <a:avLst/>
            </a:prstGeom>
          </p:spPr>
        </p:pic>
        <p:pic>
          <p:nvPicPr>
            <p:cNvPr id="607" name="image 607"/>
            <p:cNvPicPr>
              <a:picLocks noChangeAspect="1"/>
            </p:cNvPicPr>
            <p:nvPr/>
          </p:nvPicPr>
          <p:blipFill>
            <a:blip r:embed="rId5"/>
            <a:stretch>
              <a:fillRect/>
            </a:stretch>
          </p:blipFill>
          <p:spPr>
            <a:xfrm>
              <a:off x="-178140" y="711344"/>
              <a:ext cx="1292931" cy="2823217"/>
            </a:xfrm>
            <a:prstGeom prst="rect">
              <a:avLst/>
            </a:prstGeom>
          </p:spPr>
        </p:pic>
        <p:sp>
          <p:nvSpPr>
            <p:cNvPr id="608" name="Object 608"/>
            <p:cNvSpPr txBox="1"/>
            <p:nvPr/>
          </p:nvSpPr>
          <p:spPr>
            <a:xfrm>
              <a:off x="803275" y="1485423"/>
              <a:ext cx="12126948" cy="1143000"/>
            </a:xfrm>
            <a:prstGeom prst="rect">
              <a:avLst/>
            </a:prstGeom>
          </p:spPr>
          <p:txBody>
            <a:bodyPr vert="horz" rtlCol="0" anchor="t" anchorCtr="0">
              <a:noAutofit/>
            </a:bodyPr>
            <a:lstStyle/>
            <a:p>
              <a:pPr algn="l">
                <a:lnSpc>
                  <a:spcPct val="100000"/>
                </a:lnSpc>
              </a:pPr>
              <a:r>
                <a:rPr lang="zh-CN" sz="2815" b="1" i="0" smtClean="0">
                  <a:solidFill>
                    <a:srgbClr val="464699"/>
                  </a:solidFill>
                  <a:latin typeface="黑体" panose="02010609060101010101" charset="-122"/>
                  <a:ea typeface="黑体" panose="02010609060101010101" charset="-122"/>
                </a:rPr>
                <a:t>典型例题</a:t>
              </a:r>
              <a:endParaRPr lang="zh-CN" sz="2815" b="1" i="0" smtClean="0">
                <a:solidFill>
                  <a:srgbClr val="464699"/>
                </a:solidFill>
                <a:latin typeface="黑体" panose="02010609060101010101" charset="-122"/>
                <a:ea typeface="黑体" panose="02010609060101010101" charset="-122"/>
              </a:endParaRPr>
            </a:p>
          </p:txBody>
        </p:sp>
      </p:grpSp>
      <p:sp>
        <p:nvSpPr>
          <p:cNvPr id="2" name="文本框 1"/>
          <p:cNvSpPr txBox="1"/>
          <p:nvPr/>
        </p:nvSpPr>
        <p:spPr>
          <a:xfrm>
            <a:off x="535359" y="710886"/>
            <a:ext cx="7638362" cy="2399665"/>
          </a:xfrm>
          <a:prstGeom prst="rect">
            <a:avLst/>
          </a:prstGeom>
          <a:noFill/>
        </p:spPr>
        <p:txBody>
          <a:bodyPr wrap="square" rtlCol="0">
            <a:spAutoFit/>
          </a:bodyPr>
          <a:lstStyle/>
          <a:p>
            <a:pPr fontAlgn="auto">
              <a:lnSpc>
                <a:spcPct val="150000"/>
              </a:lnSpc>
            </a:pPr>
            <a:r>
              <a:rPr sz="2000">
                <a:latin typeface="宋体" panose="02010600030101010101" pitchFamily="2" charset="-122"/>
                <a:ea typeface="宋体" panose="02010600030101010101" pitchFamily="2" charset="-122"/>
                <a:cs typeface="宋体" panose="02010600030101010101" pitchFamily="2" charset="-122"/>
              </a:rPr>
              <a:t>1962年，中日双方以民间形式签订发展长期贸易的备忘录，“备忘录贸易”成为当时中日贸易的主要形式。这种方式(     )</a:t>
            </a:r>
            <a:endParaRPr sz="20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endParaRPr sz="20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2000">
                <a:latin typeface="宋体" panose="02010600030101010101" pitchFamily="2" charset="-122"/>
                <a:ea typeface="宋体" panose="02010600030101010101" pitchFamily="2" charset="-122"/>
                <a:cs typeface="宋体" panose="02010600030101010101" pitchFamily="2" charset="-122"/>
              </a:rPr>
              <a:t>A.实现了中日关系的正常化	B.为经济体制改革奠定了基础</a:t>
            </a:r>
            <a:endParaRPr sz="20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2000">
                <a:latin typeface="宋体" panose="02010600030101010101" pitchFamily="2" charset="-122"/>
                <a:ea typeface="宋体" panose="02010600030101010101" pitchFamily="2" charset="-122"/>
                <a:cs typeface="宋体" panose="02010600030101010101" pitchFamily="2" charset="-122"/>
              </a:rPr>
              <a:t>C.解除了西方对华经济封锁	D.体现中国对外交往政策灵活</a:t>
            </a:r>
            <a:endParaRPr sz="2000">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6731227" y="1310359"/>
            <a:ext cx="843915" cy="120015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en-US" altLang="zh-CN" sz="7205" b="1">
                <a:solidFill>
                  <a:schemeClr val="accent4"/>
                </a:solidFill>
                <a:effectLst/>
              </a:rPr>
              <a:t>D</a:t>
            </a:r>
            <a:endParaRPr lang="en-US" altLang="zh-CN" sz="7205" b="1">
              <a:solidFill>
                <a:schemeClr val="accent4"/>
              </a:solidFill>
              <a:effectLst/>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05"/>
                                        </p:tgtEl>
                                        <p:attrNameLst>
                                          <p:attrName>style.visibility</p:attrName>
                                        </p:attrNameLst>
                                      </p:cBhvr>
                                      <p:to>
                                        <p:strVal val="visible"/>
                                      </p:to>
                                    </p:set>
                                    <p:anim calcmode="lin" valueType="num">
                                      <p:cBhvr additive="base">
                                        <p:cTn id="7" dur="500"/>
                                        <p:tgtEl>
                                          <p:spTgt spid="605"/>
                                        </p:tgtEl>
                                        <p:attrNameLst>
                                          <p:attrName>ppt_y</p:attrName>
                                        </p:attrNameLst>
                                      </p:cBhvr>
                                      <p:tavLst>
                                        <p:tav tm="0">
                                          <p:val>
                                            <p:strVal val="#ppt_y+#ppt_h*1.125000"/>
                                          </p:val>
                                        </p:tav>
                                        <p:tav tm="100000">
                                          <p:val>
                                            <p:strVal val="#ppt_y"/>
                                          </p:val>
                                        </p:tav>
                                      </p:tavLst>
                                    </p:anim>
                                    <p:animEffect transition="in" filter="wipe(up)">
                                      <p:cBhvr>
                                        <p:cTn id="8" dur="500"/>
                                        <p:tgtEl>
                                          <p:spTgt spid="60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1" name="image 601"/>
          <p:cNvPicPr>
            <a:picLocks noChangeAspect="1"/>
          </p:cNvPicPr>
          <p:nvPr/>
        </p:nvPicPr>
        <p:blipFill>
          <a:blip r:embed="rId1"/>
          <a:stretch>
            <a:fillRect/>
          </a:stretch>
        </p:blipFill>
        <p:spPr>
          <a:xfrm>
            <a:off x="0" y="-495084"/>
            <a:ext cx="9144696" cy="6202517"/>
          </a:xfrm>
          <a:prstGeom prst="rect">
            <a:avLst/>
          </a:prstGeom>
        </p:spPr>
      </p:pic>
      <p:pic>
        <p:nvPicPr>
          <p:cNvPr id="602" name="image 602"/>
          <p:cNvPicPr>
            <a:picLocks noChangeAspect="1"/>
          </p:cNvPicPr>
          <p:nvPr/>
        </p:nvPicPr>
        <p:blipFill>
          <a:blip r:embed="rId2"/>
          <a:stretch>
            <a:fillRect/>
          </a:stretch>
        </p:blipFill>
        <p:spPr>
          <a:xfrm>
            <a:off x="8488318" y="517917"/>
            <a:ext cx="273081" cy="478981"/>
          </a:xfrm>
          <a:prstGeom prst="rect">
            <a:avLst/>
          </a:prstGeom>
        </p:spPr>
      </p:pic>
      <p:pic>
        <p:nvPicPr>
          <p:cNvPr id="603" name="image 603"/>
          <p:cNvPicPr>
            <a:picLocks noChangeAspect="1"/>
          </p:cNvPicPr>
          <p:nvPr/>
        </p:nvPicPr>
        <p:blipFill>
          <a:blip r:embed="rId3"/>
          <a:stretch>
            <a:fillRect/>
          </a:stretch>
        </p:blipFill>
        <p:spPr>
          <a:xfrm>
            <a:off x="8347087" y="4909390"/>
            <a:ext cx="797710" cy="797713"/>
          </a:xfrm>
          <a:prstGeom prst="rect">
            <a:avLst/>
          </a:prstGeom>
        </p:spPr>
      </p:pic>
      <p:grpSp>
        <p:nvGrpSpPr>
          <p:cNvPr id="605" name="组合 605"/>
          <p:cNvGrpSpPr/>
          <p:nvPr/>
        </p:nvGrpSpPr>
        <p:grpSpPr>
          <a:xfrm>
            <a:off x="-66808" y="-495665"/>
            <a:ext cx="4809966" cy="1058787"/>
            <a:chOff x="-178140" y="711344"/>
            <a:chExt cx="12825598" cy="2823217"/>
          </a:xfrm>
        </p:grpSpPr>
        <p:pic>
          <p:nvPicPr>
            <p:cNvPr id="606" name="image 606"/>
            <p:cNvPicPr>
              <a:picLocks noChangeAspect="1"/>
            </p:cNvPicPr>
            <p:nvPr/>
          </p:nvPicPr>
          <p:blipFill>
            <a:blip r:embed="rId4">
              <a:alphaModFix amt="30196"/>
            </a:blip>
            <a:stretch>
              <a:fillRect/>
            </a:stretch>
          </p:blipFill>
          <p:spPr>
            <a:xfrm>
              <a:off x="0" y="955548"/>
              <a:ext cx="1427791" cy="2345604"/>
            </a:xfrm>
            <a:prstGeom prst="rect">
              <a:avLst/>
            </a:prstGeom>
          </p:spPr>
        </p:pic>
        <p:pic>
          <p:nvPicPr>
            <p:cNvPr id="607" name="image 607"/>
            <p:cNvPicPr>
              <a:picLocks noChangeAspect="1"/>
            </p:cNvPicPr>
            <p:nvPr/>
          </p:nvPicPr>
          <p:blipFill>
            <a:blip r:embed="rId5"/>
            <a:stretch>
              <a:fillRect/>
            </a:stretch>
          </p:blipFill>
          <p:spPr>
            <a:xfrm>
              <a:off x="-178140" y="711344"/>
              <a:ext cx="1292931" cy="2823217"/>
            </a:xfrm>
            <a:prstGeom prst="rect">
              <a:avLst/>
            </a:prstGeom>
          </p:spPr>
        </p:pic>
        <p:sp>
          <p:nvSpPr>
            <p:cNvPr id="608" name="Object 608"/>
            <p:cNvSpPr txBox="1"/>
            <p:nvPr/>
          </p:nvSpPr>
          <p:spPr>
            <a:xfrm>
              <a:off x="520510" y="2032328"/>
              <a:ext cx="12126948" cy="1143000"/>
            </a:xfrm>
            <a:prstGeom prst="rect">
              <a:avLst/>
            </a:prstGeom>
          </p:spPr>
          <p:txBody>
            <a:bodyPr vert="horz" rtlCol="0" anchor="t" anchorCtr="0">
              <a:noAutofit/>
            </a:bodyPr>
            <a:lstStyle/>
            <a:p>
              <a:pPr algn="l">
                <a:lnSpc>
                  <a:spcPct val="100000"/>
                </a:lnSpc>
              </a:pPr>
              <a:r>
                <a:rPr lang="zh-CN" sz="2815" b="1" i="0" smtClean="0">
                  <a:solidFill>
                    <a:srgbClr val="464699"/>
                  </a:solidFill>
                  <a:latin typeface="黑体" panose="02010609060101010101" charset="-122"/>
                  <a:ea typeface="黑体" panose="02010609060101010101" charset="-122"/>
                </a:rPr>
                <a:t>典型例题</a:t>
              </a:r>
              <a:endParaRPr lang="zh-CN" sz="2815" b="1" i="0" smtClean="0">
                <a:solidFill>
                  <a:srgbClr val="464699"/>
                </a:solidFill>
                <a:latin typeface="黑体" panose="02010609060101010101" charset="-122"/>
                <a:ea typeface="黑体" panose="02010609060101010101" charset="-122"/>
              </a:endParaRPr>
            </a:p>
          </p:txBody>
        </p:sp>
      </p:grpSp>
      <p:sp>
        <p:nvSpPr>
          <p:cNvPr id="2" name="文本框 1"/>
          <p:cNvSpPr txBox="1"/>
          <p:nvPr/>
        </p:nvSpPr>
        <p:spPr>
          <a:xfrm>
            <a:off x="685855" y="562940"/>
            <a:ext cx="7428796" cy="4246245"/>
          </a:xfrm>
          <a:prstGeom prst="rect">
            <a:avLst/>
          </a:prstGeom>
          <a:noFill/>
        </p:spPr>
        <p:txBody>
          <a:bodyPr wrap="square" rtlCol="0">
            <a:spAutoFit/>
          </a:bodyPr>
          <a:lstStyle/>
          <a:p>
            <a:pPr fontAlgn="auto">
              <a:lnSpc>
                <a:spcPct val="150000"/>
              </a:lnSpc>
            </a:pPr>
            <a:r>
              <a:rPr sz="2000">
                <a:latin typeface="宋体" panose="02010600030101010101" pitchFamily="2" charset="-122"/>
                <a:ea typeface="宋体" panose="02010600030101010101" pitchFamily="2" charset="-122"/>
                <a:cs typeface="宋体" panose="02010600030101010101" pitchFamily="2" charset="-122"/>
              </a:rPr>
              <a:t>据报道，在联合国安理会常任理事国中，中国是第一大维和出兵国。截至2019年7月底，有2500余名中国维和官兵正在全球各地执行维和任务，有十余人在执行维和任务中牺牲，为维护世界和平方面作出了应有的贡献。这表明中国的外交目的是(     )</a:t>
            </a:r>
            <a:endParaRPr sz="20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endParaRPr sz="20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2000">
                <a:latin typeface="宋体" panose="02010600030101010101" pitchFamily="2" charset="-122"/>
                <a:ea typeface="宋体" panose="02010600030101010101" pitchFamily="2" charset="-122"/>
                <a:cs typeface="宋体" panose="02010600030101010101" pitchFamily="2" charset="-122"/>
              </a:rPr>
              <a:t>A.努力树立中国在国际社会的形象	</a:t>
            </a:r>
            <a:endParaRPr sz="20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2000">
                <a:latin typeface="宋体" panose="02010600030101010101" pitchFamily="2" charset="-122"/>
                <a:ea typeface="宋体" panose="02010600030101010101" pitchFamily="2" charset="-122"/>
                <a:cs typeface="宋体" panose="02010600030101010101" pitchFamily="2" charset="-122"/>
              </a:rPr>
              <a:t>B.推动国际格局的多极化发展</a:t>
            </a:r>
            <a:endParaRPr sz="20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2000">
                <a:latin typeface="宋体" panose="02010600030101010101" pitchFamily="2" charset="-122"/>
                <a:ea typeface="宋体" panose="02010600030101010101" pitchFamily="2" charset="-122"/>
                <a:cs typeface="宋体" panose="02010600030101010101" pitchFamily="2" charset="-122"/>
              </a:rPr>
              <a:t>C.与各国一起打击威胁和平的因素	</a:t>
            </a:r>
            <a:endParaRPr sz="20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sz="2000">
                <a:latin typeface="宋体" panose="02010600030101010101" pitchFamily="2" charset="-122"/>
                <a:ea typeface="宋体" panose="02010600030101010101" pitchFamily="2" charset="-122"/>
                <a:cs typeface="宋体" panose="02010600030101010101" pitchFamily="2" charset="-122"/>
              </a:rPr>
              <a:t>D.为现代化建设创造有利环境</a:t>
            </a:r>
            <a:endParaRPr sz="2000">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6706460" y="2287063"/>
            <a:ext cx="843915" cy="120015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en-US" altLang="zh-CN" sz="7205" b="1">
                <a:solidFill>
                  <a:schemeClr val="accent4"/>
                </a:solidFill>
                <a:effectLst/>
              </a:rPr>
              <a:t>C</a:t>
            </a:r>
            <a:endParaRPr lang="en-US" altLang="zh-CN" sz="7205" b="1">
              <a:solidFill>
                <a:schemeClr val="accent4"/>
              </a:solidFill>
              <a:effectLst/>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05"/>
                                        </p:tgtEl>
                                        <p:attrNameLst>
                                          <p:attrName>style.visibility</p:attrName>
                                        </p:attrNameLst>
                                      </p:cBhvr>
                                      <p:to>
                                        <p:strVal val="visible"/>
                                      </p:to>
                                    </p:set>
                                    <p:anim calcmode="lin" valueType="num">
                                      <p:cBhvr additive="base">
                                        <p:cTn id="7" dur="500"/>
                                        <p:tgtEl>
                                          <p:spTgt spid="605"/>
                                        </p:tgtEl>
                                        <p:attrNameLst>
                                          <p:attrName>ppt_y</p:attrName>
                                        </p:attrNameLst>
                                      </p:cBhvr>
                                      <p:tavLst>
                                        <p:tav tm="0">
                                          <p:val>
                                            <p:strVal val="#ppt_y+#ppt_h*1.125000"/>
                                          </p:val>
                                        </p:tav>
                                        <p:tav tm="100000">
                                          <p:val>
                                            <p:strVal val="#ppt_y"/>
                                          </p:val>
                                        </p:tav>
                                      </p:tavLst>
                                    </p:anim>
                                    <p:animEffect transition="in" filter="wipe(up)">
                                      <p:cBhvr>
                                        <p:cTn id="8" dur="500"/>
                                        <p:tgtEl>
                                          <p:spTgt spid="60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 name="image 301"/>
          <p:cNvPicPr>
            <a:picLocks noChangeAspect="1"/>
          </p:cNvPicPr>
          <p:nvPr/>
        </p:nvPicPr>
        <p:blipFill>
          <a:blip r:embed="rId1"/>
          <a:stretch>
            <a:fillRect/>
          </a:stretch>
        </p:blipFill>
        <p:spPr>
          <a:xfrm>
            <a:off x="0" y="-479843"/>
            <a:ext cx="9144696" cy="6178385"/>
          </a:xfrm>
          <a:prstGeom prst="rect">
            <a:avLst/>
          </a:prstGeom>
        </p:spPr>
      </p:pic>
      <p:pic>
        <p:nvPicPr>
          <p:cNvPr id="302" name="image 302"/>
          <p:cNvPicPr>
            <a:picLocks noChangeAspect="1"/>
          </p:cNvPicPr>
          <p:nvPr/>
        </p:nvPicPr>
        <p:blipFill>
          <a:blip r:embed="rId2"/>
          <a:stretch>
            <a:fillRect/>
          </a:stretch>
        </p:blipFill>
        <p:spPr>
          <a:xfrm>
            <a:off x="8437340" y="665563"/>
            <a:ext cx="376439" cy="660266"/>
          </a:xfrm>
          <a:prstGeom prst="rect">
            <a:avLst/>
          </a:prstGeom>
        </p:spPr>
      </p:pic>
      <p:pic>
        <p:nvPicPr>
          <p:cNvPr id="303" name="image 303"/>
          <p:cNvPicPr>
            <a:picLocks noChangeAspect="1"/>
          </p:cNvPicPr>
          <p:nvPr/>
        </p:nvPicPr>
        <p:blipFill>
          <a:blip r:embed="rId3"/>
          <a:stretch>
            <a:fillRect/>
          </a:stretch>
        </p:blipFill>
        <p:spPr>
          <a:xfrm>
            <a:off x="316657" y="4109106"/>
            <a:ext cx="376442" cy="660264"/>
          </a:xfrm>
          <a:prstGeom prst="rect">
            <a:avLst/>
          </a:prstGeom>
        </p:spPr>
      </p:pic>
      <p:pic>
        <p:nvPicPr>
          <p:cNvPr id="304" name="image 304"/>
          <p:cNvPicPr>
            <a:picLocks noChangeAspect="1"/>
          </p:cNvPicPr>
          <p:nvPr/>
        </p:nvPicPr>
        <p:blipFill>
          <a:blip r:embed="rId4"/>
          <a:stretch>
            <a:fillRect/>
          </a:stretch>
        </p:blipFill>
        <p:spPr>
          <a:xfrm>
            <a:off x="8627142" y="5159599"/>
            <a:ext cx="517554" cy="538945"/>
          </a:xfrm>
          <a:prstGeom prst="rect">
            <a:avLst/>
          </a:prstGeom>
        </p:spPr>
      </p:pic>
      <p:pic>
        <p:nvPicPr>
          <p:cNvPr id="305" name="image 305"/>
          <p:cNvPicPr>
            <a:picLocks noChangeAspect="1"/>
          </p:cNvPicPr>
          <p:nvPr/>
        </p:nvPicPr>
        <p:blipFill>
          <a:blip r:embed="rId5"/>
          <a:stretch>
            <a:fillRect/>
          </a:stretch>
        </p:blipFill>
        <p:spPr>
          <a:xfrm>
            <a:off x="0" y="-479843"/>
            <a:ext cx="280561" cy="341279"/>
          </a:xfrm>
          <a:prstGeom prst="rect">
            <a:avLst/>
          </a:prstGeom>
        </p:spPr>
      </p:pic>
      <p:grpSp>
        <p:nvGrpSpPr>
          <p:cNvPr id="306" name="组合 306"/>
          <p:cNvGrpSpPr/>
          <p:nvPr/>
        </p:nvGrpSpPr>
        <p:grpSpPr>
          <a:xfrm>
            <a:off x="2224586" y="2695158"/>
            <a:ext cx="4695705" cy="1909832"/>
            <a:chOff x="5931985" y="6946155"/>
            <a:chExt cx="12520507" cy="3715173"/>
          </a:xfrm>
        </p:grpSpPr>
        <p:sp>
          <p:nvSpPr>
            <p:cNvPr id="308" name="Object 308"/>
            <p:cNvSpPr txBox="1"/>
            <p:nvPr/>
          </p:nvSpPr>
          <p:spPr>
            <a:xfrm>
              <a:off x="5931985" y="6946155"/>
              <a:ext cx="12520507" cy="3715173"/>
            </a:xfrm>
            <a:prstGeom prst="rect">
              <a:avLst/>
            </a:prstGeom>
          </p:spPr>
          <p:txBody>
            <a:bodyPr vert="horz" rtlCol="0" anchor="t" anchorCtr="0">
              <a:noAutofit/>
            </a:bodyPr>
            <a:lstStyle/>
            <a:p>
              <a:pPr algn="ctr">
                <a:lnSpc>
                  <a:spcPct val="100000"/>
                </a:lnSpc>
              </a:pPr>
              <a:r>
                <a:rPr lang="zh-CN" sz="4500" b="1" i="0" smtClean="0">
                  <a:solidFill>
                    <a:srgbClr val="FFBB58"/>
                  </a:solidFill>
                  <a:latin typeface="微软雅黑" panose="020B0503020204020204" charset="-122"/>
                  <a:ea typeface="微软雅黑" panose="020B0503020204020204" charset="-122"/>
                </a:rPr>
                <a:t>中国古代的民族关系与对外关系</a:t>
              </a:r>
              <a:endParaRPr lang="zh-CN" sz="4500" b="1" i="0" smtClean="0">
                <a:solidFill>
                  <a:srgbClr val="FFBB58"/>
                </a:solidFill>
                <a:latin typeface="微软雅黑" panose="020B0503020204020204" charset="-122"/>
                <a:ea typeface="微软雅黑" panose="020B0503020204020204" charset="-122"/>
              </a:endParaRPr>
            </a:p>
          </p:txBody>
        </p:sp>
        <p:pic>
          <p:nvPicPr>
            <p:cNvPr id="3010" name="image 3010"/>
            <p:cNvPicPr>
              <a:picLocks noChangeAspect="1"/>
            </p:cNvPicPr>
            <p:nvPr/>
          </p:nvPicPr>
          <p:blipFill>
            <a:blip r:embed="rId6"/>
            <a:stretch>
              <a:fillRect/>
            </a:stretch>
          </p:blipFill>
          <p:spPr>
            <a:xfrm>
              <a:off x="10858498" y="10426701"/>
              <a:ext cx="2679698" cy="126998"/>
            </a:xfrm>
            <a:prstGeom prst="rect">
              <a:avLst/>
            </a:prstGeom>
          </p:spPr>
        </p:pic>
      </p:grpSp>
      <p:grpSp>
        <p:nvGrpSpPr>
          <p:cNvPr id="3011" name="组合 3011"/>
          <p:cNvGrpSpPr/>
          <p:nvPr/>
        </p:nvGrpSpPr>
        <p:grpSpPr>
          <a:xfrm>
            <a:off x="3442959" y="542325"/>
            <a:ext cx="1915275" cy="1848924"/>
            <a:chOff x="9180526" y="1445411"/>
            <a:chExt cx="5107010" cy="4930090"/>
          </a:xfrm>
        </p:grpSpPr>
        <p:pic>
          <p:nvPicPr>
            <p:cNvPr id="3012" name="image 3012"/>
            <p:cNvPicPr>
              <a:picLocks noChangeAspect="1"/>
            </p:cNvPicPr>
            <p:nvPr/>
          </p:nvPicPr>
          <p:blipFill>
            <a:blip r:embed="rId7"/>
            <a:stretch>
              <a:fillRect/>
            </a:stretch>
          </p:blipFill>
          <p:spPr>
            <a:xfrm>
              <a:off x="9180526" y="1445411"/>
              <a:ext cx="1862855" cy="1862857"/>
            </a:xfrm>
            <a:prstGeom prst="rect">
              <a:avLst/>
            </a:prstGeom>
          </p:spPr>
        </p:pic>
        <p:pic>
          <p:nvPicPr>
            <p:cNvPr id="3013" name="image 3013"/>
            <p:cNvPicPr>
              <a:picLocks noChangeAspect="1"/>
            </p:cNvPicPr>
            <p:nvPr/>
          </p:nvPicPr>
          <p:blipFill>
            <a:blip r:embed="rId8"/>
            <a:stretch>
              <a:fillRect/>
            </a:stretch>
          </p:blipFill>
          <p:spPr>
            <a:xfrm>
              <a:off x="10096538" y="2184503"/>
              <a:ext cx="4190999" cy="4190998"/>
            </a:xfrm>
            <a:prstGeom prst="rect">
              <a:avLst/>
            </a:prstGeom>
          </p:spPr>
        </p:pic>
        <p:sp>
          <p:nvSpPr>
            <p:cNvPr id="3014" name="Object 3014"/>
            <p:cNvSpPr txBox="1"/>
            <p:nvPr/>
          </p:nvSpPr>
          <p:spPr>
            <a:xfrm>
              <a:off x="10319263" y="2603509"/>
              <a:ext cx="3897872" cy="3352800"/>
            </a:xfrm>
            <a:prstGeom prst="rect">
              <a:avLst/>
            </a:prstGeom>
          </p:spPr>
          <p:txBody>
            <a:bodyPr vert="horz" rtlCol="0" anchor="t" anchorCtr="0">
              <a:noAutofit/>
            </a:bodyPr>
            <a:lstStyle/>
            <a:p>
              <a:pPr algn="ctr">
                <a:lnSpc>
                  <a:spcPct val="100000"/>
                </a:lnSpc>
              </a:pPr>
              <a:r>
                <a:rPr lang="zh-CN" sz="8250" b="0" i="0" smtClean="0">
                  <a:solidFill>
                    <a:srgbClr val="464699"/>
                  </a:solidFill>
                  <a:latin typeface="Roboto-Medium" panose="02000000000000000000"/>
                  <a:ea typeface="Roboto-Medium" panose="02000000000000000000"/>
                </a:rPr>
                <a:t>01</a:t>
              </a:r>
              <a:endParaRPr lang="zh-CN" sz="8250" b="0" i="0" smtClean="0">
                <a:solidFill>
                  <a:srgbClr val="464699"/>
                </a:solidFill>
                <a:latin typeface="Roboto-Medium" panose="02000000000000000000"/>
                <a:ea typeface="Roboto-Medium" panose="02000000000000000000"/>
              </a:endParaRPr>
            </a:p>
          </p:txBody>
        </p:sp>
      </p:gr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 calcmode="lin" valueType="num">
                                      <p:cBhvr additive="base">
                                        <p:cTn id="7" dur="500"/>
                                        <p:tgtEl>
                                          <p:spTgt spid="306"/>
                                        </p:tgtEl>
                                        <p:attrNameLst>
                                          <p:attrName>ppt_y</p:attrName>
                                        </p:attrNameLst>
                                      </p:cBhvr>
                                      <p:tavLst>
                                        <p:tav tm="0">
                                          <p:val>
                                            <p:strVal val="#ppt_y+#ppt_h*1.125000"/>
                                          </p:val>
                                        </p:tav>
                                        <p:tav tm="100000">
                                          <p:val>
                                            <p:strVal val="#ppt_y"/>
                                          </p:val>
                                        </p:tav>
                                      </p:tavLst>
                                    </p:anim>
                                    <p:animEffect transition="in" filter="wipe(up)">
                                      <p:cBhvr>
                                        <p:cTn id="8"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4577" name="文本框 18"/>
          <p:cNvSpPr/>
          <p:nvPr/>
        </p:nvSpPr>
        <p:spPr>
          <a:xfrm>
            <a:off x="185420" y="142240"/>
            <a:ext cx="3513455" cy="460375"/>
          </a:xfrm>
          <a:prstGeom prst="rect">
            <a:avLst/>
          </a:prstGeom>
          <a:noFill/>
          <a:ln w="28575" cap="flat" cmpd="sng">
            <a:solidFill>
              <a:srgbClr val="7D8F83"/>
            </a:solidFill>
            <a:prstDash val="solid"/>
            <a:round/>
            <a:headEnd type="none" w="med" len="med"/>
            <a:tailEnd type="none" w="med" len="med"/>
          </a:ln>
        </p:spPr>
        <p:txBody>
          <a:bodyPr wrap="square" anchor="t" anchorCtr="0">
            <a:spAutoFit/>
          </a:bodyPr>
          <a:p>
            <a:pPr>
              <a:buClrTx/>
              <a:buSzTx/>
              <a:buFontTx/>
            </a:pPr>
            <a:r>
              <a:rPr lang="zh-CN" altLang="en-US" sz="2400" b="1">
                <a:solidFill>
                  <a:srgbClr val="FF0000"/>
                </a:solidFill>
                <a:latin typeface="微软雅黑" panose="020B0503020204020204" charset="-122"/>
                <a:ea typeface="微软雅黑" panose="020B0503020204020204" charset="-122"/>
                <a:sym typeface="微软雅黑" panose="020B0503020204020204" charset="-122"/>
              </a:rPr>
              <a:t>一、中国古代民族关系</a:t>
            </a:r>
            <a:endParaRPr lang="zh-CN" altLang="en-US" sz="2400" b="1">
              <a:solidFill>
                <a:srgbClr val="FF0000"/>
              </a:solidFill>
              <a:latin typeface="微软雅黑" panose="020B0503020204020204" charset="-122"/>
              <a:ea typeface="微软雅黑" panose="020B0503020204020204" charset="-122"/>
              <a:sym typeface="微软雅黑" panose="020B0503020204020204" charset="-122"/>
            </a:endParaRPr>
          </a:p>
        </p:txBody>
      </p:sp>
      <p:sp>
        <p:nvSpPr>
          <p:cNvPr id="24578" name="文本框 1"/>
          <p:cNvSpPr/>
          <p:nvPr/>
        </p:nvSpPr>
        <p:spPr>
          <a:xfrm>
            <a:off x="4031456" y="195580"/>
            <a:ext cx="4297680" cy="506730"/>
          </a:xfrm>
          <a:prstGeom prst="rect">
            <a:avLst/>
          </a:prstGeom>
          <a:noFill/>
          <a:ln w="9525">
            <a:noFill/>
          </a:ln>
        </p:spPr>
        <p:txBody>
          <a:bodyPr wrap="none" anchor="t" anchorCtr="0">
            <a:spAutoFit/>
          </a:bodyPr>
          <a:p>
            <a:pPr>
              <a:buClrTx/>
              <a:buSzTx/>
              <a:buFontTx/>
            </a:pPr>
            <a:r>
              <a:rPr lang="zh-CN" altLang="en-US" sz="2700">
                <a:solidFill>
                  <a:schemeClr val="tx1"/>
                </a:solidFill>
                <a:latin typeface="方正小标宋_GBK"/>
                <a:ea typeface="方正小标宋_GBK"/>
                <a:sym typeface="微软雅黑" panose="020B0503020204020204" charset="-122"/>
              </a:rPr>
              <a:t>主线：统一多民族国家发展</a:t>
            </a:r>
            <a:endParaRPr lang="zh-CN" altLang="en-US" sz="2700">
              <a:solidFill>
                <a:schemeClr val="tx1"/>
              </a:solidFill>
              <a:latin typeface="方正小标宋_GBK"/>
              <a:ea typeface="方正小标宋_GBK"/>
              <a:sym typeface="微软雅黑" panose="020B0503020204020204" charset="-122"/>
            </a:endParaRPr>
          </a:p>
        </p:txBody>
      </p:sp>
      <p:pic>
        <p:nvPicPr>
          <p:cNvPr id="15364" name="图片 2"/>
          <p:cNvPicPr>
            <a:picLocks noChangeAspect="1"/>
          </p:cNvPicPr>
          <p:nvPr/>
        </p:nvPicPr>
        <p:blipFill>
          <a:blip r:embed="rId1"/>
          <a:stretch>
            <a:fillRect/>
          </a:stretch>
        </p:blipFill>
        <p:spPr>
          <a:xfrm>
            <a:off x="230981" y="1331436"/>
            <a:ext cx="8682038" cy="3531394"/>
          </a:xfrm>
          <a:prstGeom prst="rect">
            <a:avLst/>
          </a:prstGeom>
          <a:noFill/>
          <a:ln w="9525" cap="flat" cmpd="sng">
            <a:solidFill>
              <a:srgbClr val="FF0000"/>
            </a:solidFill>
            <a:prstDash val="solid"/>
            <a:miter/>
            <a:headEnd type="none" w="med" len="med"/>
            <a:tailEnd type="none" w="med" len="me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500" fill="hold"/>
                                        <p:tgtEl>
                                          <p:spTgt spid="15364"/>
                                        </p:tgtEl>
                                        <p:attrNameLst>
                                          <p:attrName>ppt_x</p:attrName>
                                        </p:attrNameLst>
                                      </p:cBhvr>
                                      <p:tavLst>
                                        <p:tav tm="0">
                                          <p:val>
                                            <p:strVal val="#ppt_x"/>
                                          </p:val>
                                        </p:tav>
                                        <p:tav tm="100000">
                                          <p:val>
                                            <p:strVal val="#ppt_x"/>
                                          </p:val>
                                        </p:tav>
                                      </p:tavLst>
                                    </p:anim>
                                    <p:anim calcmode="lin" valueType="num">
                                      <p:cBhvr additive="base">
                                        <p:cTn id="8"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8914" name="文本框 2"/>
          <p:cNvSpPr/>
          <p:nvPr/>
        </p:nvSpPr>
        <p:spPr>
          <a:xfrm>
            <a:off x="2114550" y="16986"/>
            <a:ext cx="1893094" cy="645160"/>
          </a:xfrm>
          <a:prstGeom prst="rect">
            <a:avLst/>
          </a:prstGeom>
          <a:noFill/>
          <a:ln w="9525">
            <a:noFill/>
          </a:ln>
        </p:spPr>
        <p:txBody>
          <a:bodyPr>
            <a:spAutoFit/>
          </a:bodyPr>
          <a:p>
            <a:pPr defTabSz="914400" fontAlgn="base">
              <a:lnSpc>
                <a:spcPct val="150000"/>
              </a:lnSpc>
              <a:buClrTx/>
              <a:buSzPct val="100000"/>
              <a:buFontTx/>
              <a:buNone/>
            </a:pPr>
            <a:r>
              <a:rPr lang="zh-CN" altLang="en-US" sz="2400" b="1" strike="noStrike" noProof="1">
                <a:solidFill>
                  <a:srgbClr val="993300"/>
                </a:solidFill>
                <a:effectLst>
                  <a:outerShdw blurRad="38100" dist="38100" dir="2700000">
                    <a:srgbClr val="C0C0C0"/>
                  </a:outerShdw>
                </a:effectLst>
                <a:latin typeface="华文楷体" panose="02010600040101010101" pitchFamily="2" charset="-122"/>
                <a:ea typeface="华文楷体" panose="02010600040101010101" pitchFamily="2" charset="-122"/>
                <a:cs typeface="+mn-cs"/>
                <a:sym typeface="Arial" panose="020B0604020202020204" pitchFamily="34" charset="0"/>
              </a:rPr>
              <a:t>【知识归纳】</a:t>
            </a:r>
            <a:endParaRPr lang="zh-CN" altLang="en-US" sz="2400" b="1" strike="noStrike" noProof="1">
              <a:solidFill>
                <a:srgbClr val="993300"/>
              </a:solidFill>
              <a:effectLst>
                <a:outerShdw blurRad="38100" dist="38100" dir="2700000">
                  <a:srgbClr val="C0C0C0"/>
                </a:outerShdw>
              </a:effectLst>
              <a:latin typeface="华文楷体" panose="02010600040101010101" pitchFamily="2" charset="-122"/>
              <a:ea typeface="华文楷体" panose="02010600040101010101" pitchFamily="2" charset="-122"/>
              <a:sym typeface="Arial" panose="020B0604020202020204" pitchFamily="34" charset="0"/>
            </a:endParaRPr>
          </a:p>
        </p:txBody>
      </p:sp>
      <p:sp>
        <p:nvSpPr>
          <p:cNvPr id="49154" name="文本框 1"/>
          <p:cNvSpPr/>
          <p:nvPr/>
        </p:nvSpPr>
        <p:spPr>
          <a:xfrm>
            <a:off x="4169768" y="224155"/>
            <a:ext cx="4470400" cy="414020"/>
          </a:xfrm>
          <a:prstGeom prst="rect">
            <a:avLst/>
          </a:prstGeom>
          <a:noFill/>
          <a:ln w="9525">
            <a:noFill/>
          </a:ln>
        </p:spPr>
        <p:txBody>
          <a:bodyPr wrap="none" anchor="t" anchorCtr="0">
            <a:spAutoFit/>
          </a:bodyPr>
          <a:p>
            <a:pPr algn="ctr">
              <a:buClrTx/>
              <a:buSzTx/>
              <a:buFontTx/>
            </a:pPr>
            <a:r>
              <a:rPr lang="zh-CN" altLang="en-US" sz="2100" b="1">
                <a:solidFill>
                  <a:schemeClr val="tx1"/>
                </a:solidFill>
                <a:latin typeface="Arial" panose="020B0604020202020204" pitchFamily="34" charset="0"/>
                <a:ea typeface="宋体" panose="02010600030101010101" pitchFamily="2" charset="-122"/>
                <a:sym typeface="Arial" panose="020B0604020202020204" pitchFamily="34" charset="0"/>
              </a:rPr>
              <a:t>概括中国古代民族关系的基本方法？</a:t>
            </a:r>
            <a:endParaRPr lang="zh-CN" altLang="en-US" sz="2100" b="1">
              <a:solidFill>
                <a:schemeClr val="tx1"/>
              </a:solidFill>
              <a:latin typeface="Arial" panose="020B0604020202020204" pitchFamily="34" charset="0"/>
              <a:ea typeface="宋体" panose="02010600030101010101" pitchFamily="2" charset="-122"/>
              <a:sym typeface="Arial" panose="020B0604020202020204" pitchFamily="34" charset="0"/>
            </a:endParaRPr>
          </a:p>
        </p:txBody>
      </p:sp>
      <p:graphicFrame>
        <p:nvGraphicFramePr>
          <p:cNvPr id="38916" name="表格 38915"/>
          <p:cNvGraphicFramePr/>
          <p:nvPr/>
        </p:nvGraphicFramePr>
        <p:xfrm>
          <a:off x="490538" y="759936"/>
          <a:ext cx="8162925" cy="3806190"/>
        </p:xfrm>
        <a:graphic>
          <a:graphicData uri="http://schemas.openxmlformats.org/drawingml/2006/table">
            <a:tbl>
              <a:tblPr/>
              <a:tblGrid>
                <a:gridCol w="1520825"/>
                <a:gridCol w="5343525"/>
                <a:gridCol w="1298575"/>
              </a:tblGrid>
              <a:tr h="421640">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Calibri" panose="020F050202020403020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5pPr>
                    </a:lstStyle>
                    <a:p>
                      <a:pPr marL="0" lvl="0" indent="0" algn="ctr" eaLnBrk="1" hangingPunct="1">
                        <a:spcBef>
                          <a:spcPct val="20000"/>
                        </a:spcBef>
                        <a:buClr>
                          <a:srgbClr val="0563C1"/>
                        </a:buClr>
                        <a:buFont typeface="Wingdings" panose="05000000000000000000" charset="0"/>
                        <a:buNone/>
                      </a:pPr>
                      <a:r>
                        <a:rPr lang="zh-CN" altLang="en-US" sz="2175" b="1">
                          <a:solidFill>
                            <a:srgbClr val="FFFFFF"/>
                          </a:solidFill>
                          <a:latin typeface="Arial" panose="020B0604020202020204" pitchFamily="34" charset="0"/>
                          <a:ea typeface="黑体" panose="02010609060101010101" charset="-122"/>
                        </a:rPr>
                        <a:t>朝代</a:t>
                      </a:r>
                      <a:endParaRPr lang="zh-CN" altLang="en-US" sz="2175" b="1">
                        <a:solidFill>
                          <a:srgbClr val="FFFFFF"/>
                        </a:solidFill>
                        <a:latin typeface="Arial" panose="020B0604020202020204" pitchFamily="34" charset="0"/>
                        <a:ea typeface="黑体" panose="02010609060101010101" charset="-122"/>
                      </a:endParaRPr>
                    </a:p>
                  </a:txBody>
                  <a:tcPr marL="67472" marR="67472" marT="34357" marB="34357" anchor="ctr" anchorCtr="1">
                    <a:lnL>
                      <a:noFill/>
                    </a:lnL>
                    <a:lnR>
                      <a:noFill/>
                    </a:lnR>
                    <a:lnT>
                      <a:noFill/>
                    </a:lnT>
                    <a:lnB>
                      <a:noFill/>
                    </a:lnB>
                    <a:lnTlToBr>
                      <a:noFill/>
                    </a:lnTlToBr>
                    <a:lnBlToTr>
                      <a:noFill/>
                    </a:lnBlToTr>
                    <a:solidFill>
                      <a:srgbClr val="595959"/>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Calibri" panose="020F050202020403020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5pPr>
                    </a:lstStyle>
                    <a:p>
                      <a:pPr marL="0" lvl="0" indent="0" algn="ctr" eaLnBrk="1" hangingPunct="1">
                        <a:spcBef>
                          <a:spcPct val="20000"/>
                        </a:spcBef>
                        <a:buClr>
                          <a:srgbClr val="0563C1"/>
                        </a:buClr>
                        <a:buFont typeface="Wingdings" panose="05000000000000000000" charset="0"/>
                        <a:buNone/>
                      </a:pPr>
                      <a:r>
                        <a:rPr lang="zh-CN" altLang="en-US" sz="2175" b="1">
                          <a:solidFill>
                            <a:srgbClr val="FFFFFF"/>
                          </a:solidFill>
                          <a:latin typeface="Arial" panose="020B0604020202020204" pitchFamily="34" charset="0"/>
                          <a:ea typeface="黑体" panose="02010609060101010101" charset="-122"/>
                        </a:rPr>
                        <a:t>措施</a:t>
                      </a:r>
                      <a:endParaRPr lang="zh-CN" altLang="en-US" sz="2175" b="1">
                        <a:solidFill>
                          <a:srgbClr val="FFFFFF"/>
                        </a:solidFill>
                        <a:latin typeface="Arial" panose="020B0604020202020204" pitchFamily="34" charset="0"/>
                        <a:ea typeface="黑体" panose="02010609060101010101" charset="-122"/>
                      </a:endParaRPr>
                    </a:p>
                  </a:txBody>
                  <a:tcPr marL="67472" marR="67472" marT="34357" marB="34357" anchor="ctr" anchorCtr="1">
                    <a:lnL>
                      <a:noFill/>
                    </a:lnL>
                    <a:lnR>
                      <a:noFill/>
                    </a:lnR>
                    <a:lnT>
                      <a:noFill/>
                    </a:lnT>
                    <a:lnB>
                      <a:noFill/>
                    </a:lnB>
                    <a:lnTlToBr>
                      <a:noFill/>
                    </a:lnTlToBr>
                    <a:lnBlToTr>
                      <a:noFill/>
                    </a:lnBlToTr>
                    <a:solidFill>
                      <a:srgbClr val="E29A9A"/>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Calibri" panose="020F050202020403020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5pPr>
                    </a:lstStyle>
                    <a:p>
                      <a:pPr marL="0" lvl="0" indent="0" algn="ctr" eaLnBrk="1" hangingPunct="1">
                        <a:spcBef>
                          <a:spcPct val="20000"/>
                        </a:spcBef>
                        <a:buClr>
                          <a:srgbClr val="0563C1"/>
                        </a:buClr>
                        <a:buFont typeface="Wingdings" panose="05000000000000000000" charset="0"/>
                        <a:buNone/>
                      </a:pPr>
                      <a:r>
                        <a:rPr lang="zh-CN" altLang="en-US" sz="2025" b="1">
                          <a:solidFill>
                            <a:srgbClr val="FFFFFF"/>
                          </a:solidFill>
                          <a:latin typeface="Arial" panose="020B0604020202020204" pitchFamily="34" charset="0"/>
                          <a:ea typeface="黑体" panose="02010609060101010101" charset="-122"/>
                        </a:rPr>
                        <a:t>趋势</a:t>
                      </a:r>
                      <a:endParaRPr lang="zh-CN" altLang="en-US" sz="2025" b="1">
                        <a:solidFill>
                          <a:srgbClr val="FFFFFF"/>
                        </a:solidFill>
                        <a:latin typeface="Arial" panose="020B0604020202020204" pitchFamily="34" charset="0"/>
                        <a:ea typeface="黑体" panose="02010609060101010101" charset="-122"/>
                      </a:endParaRPr>
                    </a:p>
                  </a:txBody>
                  <a:tcPr marL="67472" marR="67472" marT="34357" marB="34357" anchor="ctr" anchorCtr="1">
                    <a:lnL>
                      <a:noFill/>
                    </a:lnL>
                    <a:lnR>
                      <a:noFill/>
                    </a:lnR>
                    <a:lnT>
                      <a:noFill/>
                    </a:lnT>
                    <a:lnB>
                      <a:noFill/>
                    </a:lnB>
                    <a:lnTlToBr>
                      <a:noFill/>
                    </a:lnTlToBr>
                    <a:lnBlToTr>
                      <a:noFill/>
                    </a:lnBlToTr>
                    <a:solidFill>
                      <a:srgbClr val="DFBBB3"/>
                    </a:solidFill>
                  </a:tcPr>
                </a:tc>
              </a:tr>
              <a:tr h="619125">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Calibri" panose="020F050202020403020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5pPr>
                    </a:lstStyle>
                    <a:p>
                      <a:pPr marL="0" lvl="0" indent="0" eaLnBrk="1" hangingPunct="1">
                        <a:lnSpc>
                          <a:spcPct val="150000"/>
                        </a:lnSpc>
                        <a:buNone/>
                      </a:pPr>
                      <a:r>
                        <a:rPr lang="zh-CN" altLang="en-US" sz="2175" b="1">
                          <a:solidFill>
                            <a:srgbClr val="404040"/>
                          </a:solidFill>
                          <a:latin typeface="楷体" panose="02010609060101010101" pitchFamily="49" charset="-122"/>
                          <a:ea typeface="楷体" panose="02010609060101010101" pitchFamily="49" charset="-122"/>
                          <a:sym typeface="Arial" panose="020B0604020202020204" pitchFamily="34" charset="0"/>
                        </a:rPr>
                        <a:t>秦汉</a:t>
                      </a:r>
                      <a:endParaRPr lang="zh-CN" altLang="en-US" sz="2175" b="1">
                        <a:solidFill>
                          <a:srgbClr val="404040"/>
                        </a:solidFill>
                        <a:latin typeface="楷体" panose="02010609060101010101" pitchFamily="49" charset="-122"/>
                        <a:ea typeface="楷体" panose="02010609060101010101" pitchFamily="49" charset="-122"/>
                        <a:sym typeface="Arial" panose="020B0604020202020204" pitchFamily="34" charset="0"/>
                      </a:endParaRPr>
                    </a:p>
                  </a:txBody>
                  <a:tcPr marL="67472" marR="67472" marT="34357" marB="34357" anchor="ctr" anchorCtr="1">
                    <a:lnL>
                      <a:noFill/>
                    </a:lnL>
                    <a:lnR w="12700" cap="flat" cmpd="sng">
                      <a:solidFill>
                        <a:srgbClr val="D9D9D9"/>
                      </a:solidFill>
                      <a:prstDash val="solid"/>
                      <a:headEnd type="none" w="med" len="med"/>
                      <a:tailEnd type="none" w="med" len="med"/>
                    </a:lnR>
                    <a:lnT>
                      <a:noFill/>
                    </a:lnT>
                    <a:lnB w="6350" cap="flat" cmpd="sng">
                      <a:solidFill>
                        <a:srgbClr val="D9D9D9"/>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Calibri" panose="020F050202020403020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5pPr>
                    </a:lstStyle>
                    <a:p>
                      <a:pPr marL="0" lvl="0" indent="0" eaLnBrk="1" hangingPunct="1">
                        <a:spcBef>
                          <a:spcPct val="50000"/>
                        </a:spcBef>
                        <a:buNone/>
                      </a:pPr>
                      <a:endParaRPr lang="zh-CN" altLang="zh-CN" sz="2025" b="1">
                        <a:solidFill>
                          <a:srgbClr val="404040"/>
                        </a:solidFill>
                        <a:latin typeface="仿宋_GB2312"/>
                        <a:ea typeface="仿宋_GB2312"/>
                      </a:endParaRPr>
                    </a:p>
                  </a:txBody>
                  <a:tcPr marL="67472" marR="67472" marT="34357" marB="34357" anchor="ctr" anchorCtr="1">
                    <a:lnL w="12700" cap="flat" cmpd="sng">
                      <a:solidFill>
                        <a:srgbClr val="D9D9D9"/>
                      </a:solidFill>
                      <a:prstDash val="solid"/>
                      <a:headEnd type="none" w="med" len="med"/>
                      <a:tailEnd type="none" w="med" len="med"/>
                    </a:lnL>
                    <a:lnR w="6350" cap="flat" cmpd="sng">
                      <a:solidFill>
                        <a:srgbClr val="D9D9D9"/>
                      </a:solidFill>
                      <a:prstDash val="solid"/>
                      <a:headEnd type="none" w="med" len="med"/>
                      <a:tailEnd type="none" w="med" len="med"/>
                    </a:lnR>
                    <a:lnT>
                      <a:noFill/>
                    </a:lnT>
                    <a:lnB w="6350" cap="flat" cmpd="sng">
                      <a:solidFill>
                        <a:srgbClr val="D9D9D9"/>
                      </a:solidFill>
                      <a:prstDash val="solid"/>
                      <a:headEnd type="none" w="med" len="med"/>
                      <a:tailEnd type="none" w="med" len="med"/>
                    </a:lnB>
                    <a:lnTlToBr>
                      <a:noFill/>
                    </a:lnTlToBr>
                    <a:lnBlToTr>
                      <a:noFill/>
                    </a:lnBlToTr>
                    <a:solidFill>
                      <a:srgbClr val="FFFFFF"/>
                    </a:solidFill>
                  </a:tcPr>
                </a:tc>
                <a:tc rowSpan="4">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Calibri" panose="020F050202020403020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5pPr>
                    </a:lstStyle>
                    <a:p>
                      <a:pPr marL="0" lvl="0" indent="0" algn="ctr" eaLnBrk="1" hangingPunct="1">
                        <a:spcBef>
                          <a:spcPct val="20000"/>
                        </a:spcBef>
                        <a:buClr>
                          <a:srgbClr val="0563C1"/>
                        </a:buClr>
                        <a:buFont typeface="Wingdings" panose="05000000000000000000" charset="0"/>
                        <a:buNone/>
                      </a:pPr>
                      <a:endParaRPr lang="zh-CN" altLang="zh-CN" sz="2025" b="1">
                        <a:solidFill>
                          <a:srgbClr val="404040"/>
                        </a:solidFill>
                        <a:latin typeface="Arial" panose="020B0604020202020204" pitchFamily="34" charset="0"/>
                        <a:ea typeface="黑体" panose="02010609060101010101" charset="-122"/>
                      </a:endParaRPr>
                    </a:p>
                  </a:txBody>
                  <a:tcPr marL="67472" marR="67472" marT="34357" marB="34357" anchor="ctr" anchorCtr="1">
                    <a:lnL w="6350" cap="flat" cmpd="sng">
                      <a:solidFill>
                        <a:srgbClr val="D9D9D9"/>
                      </a:solidFill>
                      <a:prstDash val="solid"/>
                      <a:headEnd type="none" w="med" len="med"/>
                      <a:tailEnd type="none" w="med" len="med"/>
                    </a:lnL>
                    <a:lnR>
                      <a:noFill/>
                    </a:lnR>
                    <a:lnT>
                      <a:noFill/>
                    </a:lnT>
                    <a:lnB w="19050" cap="flat" cmpd="sng">
                      <a:solidFill>
                        <a:srgbClr val="595959"/>
                      </a:solidFill>
                      <a:prstDash val="solid"/>
                      <a:headEnd type="none" w="med" len="med"/>
                      <a:tailEnd type="none" w="med" len="med"/>
                    </a:lnB>
                    <a:lnTlToBr>
                      <a:noFill/>
                    </a:lnTlToBr>
                    <a:lnBlToTr>
                      <a:noFill/>
                    </a:lnBlToTr>
                    <a:solidFill>
                      <a:srgbClr val="FFFFFF"/>
                    </a:solidFill>
                  </a:tcPr>
                </a:tc>
              </a:tr>
              <a:tr h="1075690">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Calibri" panose="020F050202020403020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5pPr>
                    </a:lstStyle>
                    <a:p>
                      <a:pPr marL="0" lvl="0" indent="0" eaLnBrk="1" hangingPunct="1">
                        <a:lnSpc>
                          <a:spcPct val="150000"/>
                        </a:lnSpc>
                        <a:buNone/>
                      </a:pPr>
                      <a:r>
                        <a:rPr lang="zh-CN" altLang="en-US" sz="2175" b="1">
                          <a:solidFill>
                            <a:srgbClr val="404040"/>
                          </a:solidFill>
                          <a:latin typeface="楷体" panose="02010609060101010101" pitchFamily="49" charset="-122"/>
                          <a:ea typeface="楷体" panose="02010609060101010101" pitchFamily="49" charset="-122"/>
                          <a:sym typeface="Arial" panose="020B0604020202020204" pitchFamily="34" charset="0"/>
                        </a:rPr>
                        <a:t>三国两晋南北朝</a:t>
                      </a:r>
                      <a:endParaRPr lang="zh-CN" altLang="en-US" sz="2175" b="1">
                        <a:solidFill>
                          <a:srgbClr val="404040"/>
                        </a:solidFill>
                        <a:latin typeface="楷体" panose="02010609060101010101" pitchFamily="49" charset="-122"/>
                        <a:ea typeface="楷体" panose="02010609060101010101" pitchFamily="49" charset="-122"/>
                        <a:sym typeface="Arial" panose="020B0604020202020204" pitchFamily="34" charset="0"/>
                      </a:endParaRPr>
                    </a:p>
                  </a:txBody>
                  <a:tcPr marL="67472" marR="67472" marT="34357" marB="34357" anchor="ctr" anchorCtr="1">
                    <a:lnL>
                      <a:noFill/>
                    </a:lnL>
                    <a:lnR w="12700" cap="flat" cmpd="sng">
                      <a:solidFill>
                        <a:srgbClr val="D9D9D9"/>
                      </a:solidFill>
                      <a:prstDash val="solid"/>
                      <a:headEnd type="none" w="med" len="med"/>
                      <a:tailEnd type="none" w="med" len="med"/>
                    </a:lnR>
                    <a:lnT w="6350" cap="flat" cmpd="sng">
                      <a:solidFill>
                        <a:srgbClr val="D9D9D9"/>
                      </a:solidFill>
                      <a:prstDash val="solid"/>
                      <a:headEnd type="none" w="med" len="med"/>
                      <a:tailEnd type="none" w="med" len="med"/>
                    </a:lnT>
                    <a:lnB w="6350" cap="flat" cmpd="sng">
                      <a:solidFill>
                        <a:srgbClr val="D9D9D9"/>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Calibri" panose="020F050202020403020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5pPr>
                    </a:lstStyle>
                    <a:p>
                      <a:pPr marL="0" lvl="0" indent="0" algn="ctr" eaLnBrk="1" hangingPunct="1">
                        <a:spcBef>
                          <a:spcPct val="20000"/>
                        </a:spcBef>
                        <a:buClr>
                          <a:srgbClr val="0563C1"/>
                        </a:buClr>
                        <a:buFont typeface="Wingdings" panose="05000000000000000000" charset="0"/>
                        <a:buNone/>
                      </a:pPr>
                      <a:endParaRPr lang="zh-CN" altLang="zh-CN" sz="2025" b="1">
                        <a:solidFill>
                          <a:srgbClr val="404040"/>
                        </a:solidFill>
                        <a:latin typeface="仿宋_GB2312"/>
                        <a:ea typeface="仿宋_GB2312"/>
                      </a:endParaRPr>
                    </a:p>
                  </a:txBody>
                  <a:tcPr marL="67472" marR="67472" marT="34357" marB="34357" anchor="ctr" anchorCtr="1">
                    <a:lnL w="12700" cap="flat" cmpd="sng">
                      <a:solidFill>
                        <a:srgbClr val="D9D9D9"/>
                      </a:solidFill>
                      <a:prstDash val="solid"/>
                      <a:headEnd type="none" w="med" len="med"/>
                      <a:tailEnd type="none" w="med" len="med"/>
                    </a:lnL>
                    <a:lnR w="6350" cap="flat" cmpd="sng">
                      <a:solidFill>
                        <a:srgbClr val="D9D9D9"/>
                      </a:solidFill>
                      <a:prstDash val="solid"/>
                      <a:headEnd type="none" w="med" len="med"/>
                      <a:tailEnd type="none" w="med" len="med"/>
                    </a:lnR>
                    <a:lnT w="6350" cap="flat" cmpd="sng">
                      <a:solidFill>
                        <a:srgbClr val="D9D9D9"/>
                      </a:solidFill>
                      <a:prstDash val="solid"/>
                      <a:headEnd type="none" w="med" len="med"/>
                      <a:tailEnd type="none" w="med" len="med"/>
                    </a:lnT>
                    <a:lnB w="6350" cap="flat" cmpd="sng">
                      <a:solidFill>
                        <a:srgbClr val="D9D9D9"/>
                      </a:solidFill>
                      <a:prstDash val="solid"/>
                      <a:headEnd type="none" w="med" len="med"/>
                      <a:tailEnd type="none" w="med" len="med"/>
                    </a:lnB>
                    <a:lnTlToBr>
                      <a:noFill/>
                    </a:lnTlToBr>
                    <a:lnBlToTr>
                      <a:noFill/>
                    </a:lnBlToTr>
                    <a:solidFill>
                      <a:srgbClr val="FFFFFF"/>
                    </a:solidFill>
                  </a:tcPr>
                </a:tc>
                <a:tc vMerge="1">
                  <a:tcPr>
                    <a:lnL w="6350" cap="flat" cmpd="sng">
                      <a:solidFill>
                        <a:srgbClr val="D9D9D9"/>
                      </a:solidFill>
                      <a:prstDash val="solid"/>
                      <a:headEnd type="none" w="med" len="med"/>
                      <a:tailEnd type="none" w="med" len="med"/>
                    </a:lnL>
                  </a:tcPr>
                </a:tc>
              </a:tr>
              <a:tr h="840740">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Calibri" panose="020F050202020403020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5pPr>
                    </a:lstStyle>
                    <a:p>
                      <a:pPr marL="0" lvl="0" indent="0" algn="ctr" eaLnBrk="1" hangingPunct="1">
                        <a:spcBef>
                          <a:spcPct val="20000"/>
                        </a:spcBef>
                        <a:buClr>
                          <a:srgbClr val="0563C1"/>
                        </a:buClr>
                        <a:buFont typeface="Wingdings" panose="05000000000000000000" charset="0"/>
                        <a:buNone/>
                      </a:pPr>
                      <a:r>
                        <a:rPr lang="zh-CN" altLang="en-US" sz="2175" b="1">
                          <a:solidFill>
                            <a:srgbClr val="404040"/>
                          </a:solidFill>
                          <a:latin typeface="楷体" panose="02010609060101010101" pitchFamily="49" charset="-122"/>
                          <a:ea typeface="楷体" panose="02010609060101010101" pitchFamily="49" charset="-122"/>
                          <a:sym typeface="Arial" panose="020B0604020202020204" pitchFamily="34" charset="0"/>
                        </a:rPr>
                        <a:t>隋唐两宋</a:t>
                      </a:r>
                      <a:endParaRPr lang="zh-CN" altLang="en-US" sz="2175" b="1">
                        <a:solidFill>
                          <a:srgbClr val="404040"/>
                        </a:solidFill>
                        <a:latin typeface="楷体" panose="02010609060101010101" pitchFamily="49" charset="-122"/>
                        <a:ea typeface="楷体" panose="02010609060101010101" pitchFamily="49" charset="-122"/>
                        <a:sym typeface="Arial" panose="020B0604020202020204" pitchFamily="34" charset="0"/>
                      </a:endParaRPr>
                    </a:p>
                  </a:txBody>
                  <a:tcPr marL="67472" marR="67472" marT="34357" marB="34357" anchor="ctr" anchorCtr="1">
                    <a:lnL>
                      <a:noFill/>
                    </a:lnL>
                    <a:lnR w="12700" cap="flat" cmpd="sng">
                      <a:solidFill>
                        <a:srgbClr val="D9D9D9"/>
                      </a:solidFill>
                      <a:prstDash val="solid"/>
                      <a:headEnd type="none" w="med" len="med"/>
                      <a:tailEnd type="none" w="med" len="med"/>
                    </a:lnR>
                    <a:lnT w="6350" cap="flat" cmpd="sng">
                      <a:solidFill>
                        <a:srgbClr val="D9D9D9"/>
                      </a:solidFill>
                      <a:prstDash val="solid"/>
                      <a:headEnd type="none" w="med" len="med"/>
                      <a:tailEnd type="none" w="med" len="med"/>
                    </a:lnT>
                    <a:lnB w="6350" cap="flat" cmpd="sng">
                      <a:solidFill>
                        <a:srgbClr val="D9D9D9"/>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Calibri" panose="020F050202020403020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5pPr>
                    </a:lstStyle>
                    <a:p>
                      <a:pPr marL="0" lvl="0" indent="0" eaLnBrk="1" hangingPunct="1">
                        <a:spcBef>
                          <a:spcPct val="50000"/>
                        </a:spcBef>
                        <a:buNone/>
                      </a:pPr>
                      <a:endParaRPr lang="zh-CN" altLang="zh-CN" sz="2025" b="1">
                        <a:solidFill>
                          <a:srgbClr val="404040"/>
                        </a:solidFill>
                        <a:latin typeface="仿宋_GB2312"/>
                        <a:ea typeface="仿宋_GB2312"/>
                      </a:endParaRPr>
                    </a:p>
                  </a:txBody>
                  <a:tcPr marL="67472" marR="67472" marT="34357" marB="34357" anchor="ctr" anchorCtr="1">
                    <a:lnL w="12700" cap="flat" cmpd="sng">
                      <a:solidFill>
                        <a:srgbClr val="D9D9D9"/>
                      </a:solidFill>
                      <a:prstDash val="solid"/>
                      <a:headEnd type="none" w="med" len="med"/>
                      <a:tailEnd type="none" w="med" len="med"/>
                    </a:lnL>
                    <a:lnR w="6350" cap="flat" cmpd="sng">
                      <a:solidFill>
                        <a:srgbClr val="D9D9D9"/>
                      </a:solidFill>
                      <a:prstDash val="solid"/>
                      <a:headEnd type="none" w="med" len="med"/>
                      <a:tailEnd type="none" w="med" len="med"/>
                    </a:lnR>
                    <a:lnT w="6350" cap="flat" cmpd="sng">
                      <a:solidFill>
                        <a:srgbClr val="D9D9D9"/>
                      </a:solidFill>
                      <a:prstDash val="solid"/>
                      <a:headEnd type="none" w="med" len="med"/>
                      <a:tailEnd type="none" w="med" len="med"/>
                    </a:lnT>
                    <a:lnB w="6350" cap="flat" cmpd="sng">
                      <a:solidFill>
                        <a:srgbClr val="D9D9D9"/>
                      </a:solidFill>
                      <a:prstDash val="solid"/>
                      <a:headEnd type="none" w="med" len="med"/>
                      <a:tailEnd type="none" w="med" len="med"/>
                    </a:lnB>
                    <a:lnTlToBr>
                      <a:noFill/>
                    </a:lnTlToBr>
                    <a:lnBlToTr>
                      <a:noFill/>
                    </a:lnBlToTr>
                    <a:solidFill>
                      <a:srgbClr val="FFFFFF"/>
                    </a:solidFill>
                  </a:tcPr>
                </a:tc>
                <a:tc vMerge="1">
                  <a:tcPr>
                    <a:lnL w="6350" cap="flat" cmpd="sng">
                      <a:solidFill>
                        <a:srgbClr val="D9D9D9"/>
                      </a:solidFill>
                      <a:prstDash val="solid"/>
                      <a:headEnd type="none" w="med" len="med"/>
                      <a:tailEnd type="none" w="med" len="med"/>
                    </a:lnL>
                  </a:tcPr>
                </a:tc>
              </a:tr>
              <a:tr h="848995">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Calibri" panose="020F050202020403020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5pPr>
                    </a:lstStyle>
                    <a:p>
                      <a:pPr marL="0" lvl="0" indent="0" eaLnBrk="1" hangingPunct="1">
                        <a:lnSpc>
                          <a:spcPct val="150000"/>
                        </a:lnSpc>
                        <a:buNone/>
                      </a:pPr>
                      <a:r>
                        <a:rPr lang="zh-CN" altLang="en-US" sz="2175" b="1">
                          <a:solidFill>
                            <a:srgbClr val="404040"/>
                          </a:solidFill>
                          <a:latin typeface="楷体" panose="02010609060101010101" pitchFamily="49" charset="-122"/>
                          <a:ea typeface="楷体" panose="02010609060101010101" pitchFamily="49" charset="-122"/>
                          <a:sym typeface="Arial" panose="020B0604020202020204" pitchFamily="34" charset="0"/>
                        </a:rPr>
                        <a:t>元明清</a:t>
                      </a:r>
                      <a:endParaRPr lang="zh-CN" altLang="en-US" sz="2175" b="1">
                        <a:solidFill>
                          <a:srgbClr val="404040"/>
                        </a:solidFill>
                        <a:latin typeface="楷体" panose="02010609060101010101" pitchFamily="49" charset="-122"/>
                        <a:ea typeface="楷体" panose="02010609060101010101" pitchFamily="49" charset="-122"/>
                        <a:sym typeface="Arial" panose="020B0604020202020204" pitchFamily="34" charset="0"/>
                      </a:endParaRPr>
                    </a:p>
                  </a:txBody>
                  <a:tcPr marL="67472" marR="67472" marT="34357" marB="34357" anchor="ctr" anchorCtr="1">
                    <a:lnL>
                      <a:noFill/>
                    </a:lnL>
                    <a:lnR w="12700" cap="flat" cmpd="sng">
                      <a:solidFill>
                        <a:srgbClr val="D9D9D9"/>
                      </a:solidFill>
                      <a:prstDash val="solid"/>
                      <a:headEnd type="none" w="med" len="med"/>
                      <a:tailEnd type="none" w="med" len="med"/>
                    </a:lnR>
                    <a:lnT w="6350" cap="flat" cmpd="sng">
                      <a:solidFill>
                        <a:srgbClr val="D9D9D9"/>
                      </a:solidFill>
                      <a:prstDash val="solid"/>
                      <a:headEnd type="none" w="med" len="med"/>
                      <a:tailEnd type="none" w="med" len="med"/>
                    </a:lnT>
                    <a:lnB w="19050" cap="flat" cmpd="sng">
                      <a:solidFill>
                        <a:srgbClr val="595959"/>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Calibri" panose="020F050202020403020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Calibri" panose="020F0502020204030204" charset="0"/>
                          <a:ea typeface="宋体" panose="02010600030101010101" pitchFamily="2" charset="-122"/>
                          <a:cs typeface="+mn-cs"/>
                        </a:defRPr>
                      </a:lvl5pPr>
                    </a:lstStyle>
                    <a:p>
                      <a:pPr marL="0" lvl="0" indent="0" eaLnBrk="1" hangingPunct="1">
                        <a:spcBef>
                          <a:spcPct val="50000"/>
                        </a:spcBef>
                        <a:buNone/>
                      </a:pPr>
                      <a:endParaRPr lang="zh-CN" altLang="zh-CN" sz="2025" b="1">
                        <a:solidFill>
                          <a:srgbClr val="404040"/>
                        </a:solidFill>
                        <a:latin typeface="仿宋_GB2312"/>
                        <a:ea typeface="仿宋_GB2312"/>
                      </a:endParaRPr>
                    </a:p>
                  </a:txBody>
                  <a:tcPr marL="67472" marR="67472" marT="34357" marB="34357" anchor="ctr" anchorCtr="1">
                    <a:lnL w="12700" cap="flat" cmpd="sng">
                      <a:solidFill>
                        <a:srgbClr val="D9D9D9"/>
                      </a:solidFill>
                      <a:prstDash val="solid"/>
                      <a:headEnd type="none" w="med" len="med"/>
                      <a:tailEnd type="none" w="med" len="med"/>
                    </a:lnL>
                    <a:lnR w="6350" cap="flat" cmpd="sng">
                      <a:solidFill>
                        <a:srgbClr val="D9D9D9"/>
                      </a:solidFill>
                      <a:prstDash val="solid"/>
                      <a:headEnd type="none" w="med" len="med"/>
                      <a:tailEnd type="none" w="med" len="med"/>
                    </a:lnR>
                    <a:lnT w="6350" cap="flat" cmpd="sng">
                      <a:solidFill>
                        <a:srgbClr val="D9D9D9"/>
                      </a:solidFill>
                      <a:prstDash val="solid"/>
                      <a:headEnd type="none" w="med" len="med"/>
                      <a:tailEnd type="none" w="med" len="med"/>
                    </a:lnT>
                    <a:lnB w="19050" cap="flat" cmpd="sng">
                      <a:solidFill>
                        <a:srgbClr val="595959"/>
                      </a:solidFill>
                      <a:prstDash val="solid"/>
                      <a:headEnd type="none" w="med" len="med"/>
                      <a:tailEnd type="none" w="med" len="med"/>
                    </a:lnB>
                    <a:lnTlToBr>
                      <a:noFill/>
                    </a:lnTlToBr>
                    <a:lnBlToTr>
                      <a:noFill/>
                    </a:lnBlToTr>
                    <a:solidFill>
                      <a:srgbClr val="FFFFFF"/>
                    </a:solidFill>
                  </a:tcPr>
                </a:tc>
                <a:tc vMerge="1">
                  <a:tcPr>
                    <a:lnL w="6350" cap="flat" cmpd="sng">
                      <a:solidFill>
                        <a:srgbClr val="D9D9D9"/>
                      </a:solidFill>
                      <a:prstDash val="solid"/>
                      <a:headEnd type="none" w="med" len="med"/>
                      <a:tailEnd type="none" w="med" len="med"/>
                    </a:lnL>
                    <a:lnB w="19050" cap="flat" cmpd="sng">
                      <a:solidFill>
                        <a:srgbClr val="595959"/>
                      </a:solidFill>
                      <a:prstDash val="solid"/>
                      <a:headEnd type="none" w="med" len="med"/>
                      <a:tailEnd type="none" w="med" len="med"/>
                    </a:lnB>
                  </a:tcPr>
                </a:tc>
              </a:tr>
            </a:tbl>
          </a:graphicData>
        </a:graphic>
      </p:graphicFrame>
      <p:sp>
        <p:nvSpPr>
          <p:cNvPr id="38941" name="Text Box 33"/>
          <p:cNvSpPr/>
          <p:nvPr/>
        </p:nvSpPr>
        <p:spPr>
          <a:xfrm>
            <a:off x="1964531" y="1293336"/>
            <a:ext cx="5634038" cy="414020"/>
          </a:xfrm>
          <a:prstGeom prst="rect">
            <a:avLst/>
          </a:prstGeom>
          <a:noFill/>
          <a:ln w="9525">
            <a:noFill/>
          </a:ln>
        </p:spPr>
        <p:txBody>
          <a:bodyPr anchor="t" anchorCtr="0">
            <a:spAutoFit/>
          </a:bodyPr>
          <a:p>
            <a:pPr>
              <a:buClrTx/>
              <a:buFont typeface="Arial" panose="020B0604020202020204" pitchFamily="34" charset="0"/>
            </a:pPr>
            <a:r>
              <a:rPr lang="zh-CN" altLang="en-US" sz="2100" b="1">
                <a:latin typeface="楷体" panose="02010609060101010101" pitchFamily="49" charset="-122"/>
                <a:ea typeface="楷体" panose="02010609060101010101" pitchFamily="49" charset="-122"/>
                <a:sym typeface="宋体" panose="02010600030101010101" pitchFamily="2" charset="-122"/>
              </a:rPr>
              <a:t>设置机构官职、战争、修长城、和亲、屯戍等</a:t>
            </a:r>
            <a:endParaRPr lang="zh-CN" altLang="en-US" sz="2100" b="1">
              <a:latin typeface="楷体" panose="02010609060101010101" pitchFamily="49" charset="-122"/>
              <a:ea typeface="楷体" panose="02010609060101010101" pitchFamily="49" charset="-122"/>
              <a:sym typeface="宋体" panose="02010600030101010101" pitchFamily="2" charset="-122"/>
            </a:endParaRPr>
          </a:p>
        </p:txBody>
      </p:sp>
      <p:sp>
        <p:nvSpPr>
          <p:cNvPr id="38942" name="Text Box 34"/>
          <p:cNvSpPr/>
          <p:nvPr/>
        </p:nvSpPr>
        <p:spPr>
          <a:xfrm>
            <a:off x="2141935" y="2233930"/>
            <a:ext cx="3398520" cy="414020"/>
          </a:xfrm>
          <a:prstGeom prst="rect">
            <a:avLst/>
          </a:prstGeom>
          <a:noFill/>
          <a:ln w="9525">
            <a:noFill/>
          </a:ln>
        </p:spPr>
        <p:txBody>
          <a:bodyPr wrap="none" anchor="t" anchorCtr="0">
            <a:spAutoFit/>
          </a:bodyPr>
          <a:p>
            <a:pPr>
              <a:spcBef>
                <a:spcPct val="20000"/>
              </a:spcBef>
              <a:buClr>
                <a:srgbClr val="0563C1"/>
              </a:buClr>
              <a:buFont typeface="Wingdings" panose="05000000000000000000" charset="0"/>
            </a:pPr>
            <a:r>
              <a:rPr lang="zh-CN" altLang="en-US" sz="2100" b="1">
                <a:latin typeface="楷体" panose="02010609060101010101" pitchFamily="49" charset="-122"/>
                <a:ea typeface="楷体" panose="02010609060101010101" pitchFamily="49" charset="-122"/>
                <a:sym typeface="宋体" panose="02010600030101010101" pitchFamily="2" charset="-122"/>
              </a:rPr>
              <a:t>少数民族内迁、通婚杂居等</a:t>
            </a:r>
            <a:endParaRPr lang="zh-CN" altLang="en-US" sz="2100" b="1">
              <a:latin typeface="楷体" panose="02010609060101010101" pitchFamily="49" charset="-122"/>
              <a:ea typeface="楷体" panose="02010609060101010101" pitchFamily="49" charset="-122"/>
              <a:sym typeface="宋体" panose="02010600030101010101" pitchFamily="2" charset="-122"/>
            </a:endParaRPr>
          </a:p>
        </p:txBody>
      </p:sp>
      <p:sp>
        <p:nvSpPr>
          <p:cNvPr id="38943" name="Text Box 35"/>
          <p:cNvSpPr/>
          <p:nvPr/>
        </p:nvSpPr>
        <p:spPr>
          <a:xfrm>
            <a:off x="2025253" y="2941161"/>
            <a:ext cx="5093494" cy="737235"/>
          </a:xfrm>
          <a:prstGeom prst="rect">
            <a:avLst/>
          </a:prstGeom>
          <a:noFill/>
          <a:ln w="9525">
            <a:noFill/>
          </a:ln>
        </p:spPr>
        <p:txBody>
          <a:bodyPr anchor="t" anchorCtr="0">
            <a:spAutoFit/>
          </a:bodyPr>
          <a:p>
            <a:pPr>
              <a:buClrTx/>
              <a:buFont typeface="Arial" panose="020B0604020202020204" pitchFamily="34" charset="0"/>
            </a:pPr>
            <a:r>
              <a:rPr lang="zh-CN" altLang="en-US" sz="2100" b="1">
                <a:latin typeface="楷体" panose="02010609060101010101" pitchFamily="49" charset="-122"/>
                <a:ea typeface="楷体" panose="02010609060101010101" pitchFamily="49" charset="-122"/>
                <a:sym typeface="宋体" panose="02010600030101010101" pitchFamily="2" charset="-122"/>
              </a:rPr>
              <a:t>设置机构官职、战争、册封、和亲、交流学习等</a:t>
            </a:r>
            <a:endParaRPr lang="zh-CN" altLang="en-US" sz="2100" b="1">
              <a:latin typeface="楷体" panose="02010609060101010101" pitchFamily="49" charset="-122"/>
              <a:ea typeface="楷体" panose="02010609060101010101" pitchFamily="49" charset="-122"/>
              <a:sym typeface="宋体" panose="02010600030101010101" pitchFamily="2" charset="-122"/>
            </a:endParaRPr>
          </a:p>
        </p:txBody>
      </p:sp>
      <p:sp>
        <p:nvSpPr>
          <p:cNvPr id="38944" name="Text Box 36"/>
          <p:cNvSpPr/>
          <p:nvPr/>
        </p:nvSpPr>
        <p:spPr>
          <a:xfrm>
            <a:off x="2025254" y="3873421"/>
            <a:ext cx="5254228" cy="737235"/>
          </a:xfrm>
          <a:prstGeom prst="rect">
            <a:avLst/>
          </a:prstGeom>
          <a:noFill/>
          <a:ln w="9525">
            <a:noFill/>
          </a:ln>
        </p:spPr>
        <p:txBody>
          <a:bodyPr anchor="t" anchorCtr="0">
            <a:spAutoFit/>
          </a:bodyPr>
          <a:p>
            <a:pPr>
              <a:buClrTx/>
              <a:buFont typeface="Arial" panose="020B0604020202020204" pitchFamily="34" charset="0"/>
            </a:pPr>
            <a:r>
              <a:rPr lang="zh-CN" altLang="en-US" sz="2100" b="1">
                <a:latin typeface="楷体" panose="02010609060101010101" pitchFamily="49" charset="-122"/>
                <a:ea typeface="楷体" panose="02010609060101010101" pitchFamily="49" charset="-122"/>
                <a:sym typeface="宋体" panose="02010600030101010101" pitchFamily="2" charset="-122"/>
              </a:rPr>
              <a:t>设置机构官职、战争、册封、修长城筑九边、开展贸易、联姻、改土归流等</a:t>
            </a:r>
            <a:endParaRPr lang="zh-CN" altLang="en-US" sz="2100" b="1">
              <a:latin typeface="楷体" panose="02010609060101010101" pitchFamily="49" charset="-122"/>
              <a:ea typeface="楷体" panose="02010609060101010101" pitchFamily="49" charset="-122"/>
              <a:sym typeface="宋体" panose="02010600030101010101" pitchFamily="2" charset="-122"/>
            </a:endParaRPr>
          </a:p>
        </p:txBody>
      </p:sp>
      <p:sp>
        <p:nvSpPr>
          <p:cNvPr id="38945" name="Text Box 33"/>
          <p:cNvSpPr/>
          <p:nvPr/>
        </p:nvSpPr>
        <p:spPr>
          <a:xfrm>
            <a:off x="7494985" y="1508840"/>
            <a:ext cx="1025128" cy="2999740"/>
          </a:xfrm>
          <a:prstGeom prst="rect">
            <a:avLst/>
          </a:prstGeom>
          <a:noFill/>
          <a:ln w="9525">
            <a:noFill/>
          </a:ln>
        </p:spPr>
        <p:txBody>
          <a:bodyPr anchor="t" anchorCtr="0">
            <a:spAutoFit/>
          </a:bodyPr>
          <a:p>
            <a:pPr algn="ctr">
              <a:spcBef>
                <a:spcPct val="50000"/>
              </a:spcBef>
              <a:buClrTx/>
              <a:buFontTx/>
            </a:pPr>
            <a:r>
              <a:rPr lang="zh-CN" altLang="en-US" sz="2700" b="1">
                <a:latin typeface="微软雅黑" panose="020B0503020204020204" charset="-122"/>
                <a:ea typeface="微软雅黑" panose="020B0503020204020204" charset="-122"/>
                <a:sym typeface="Wingdings" panose="05000000000000000000" charset="0"/>
              </a:rPr>
              <a:t>统一的多民族国家不断巩固发展</a:t>
            </a:r>
            <a:endParaRPr lang="zh-CN" altLang="en-US" sz="2700" b="1">
              <a:latin typeface="微软雅黑" panose="020B0503020204020204" charset="-122"/>
              <a:ea typeface="微软雅黑" panose="020B0503020204020204" charset="-122"/>
              <a:sym typeface="Wingdings" panose="05000000000000000000" charset="0"/>
            </a:endParaRPr>
          </a:p>
        </p:txBody>
      </p:sp>
      <p:cxnSp>
        <p:nvCxnSpPr>
          <p:cNvPr id="49185" name="直接连接符 4"/>
          <p:cNvCxnSpPr/>
          <p:nvPr/>
        </p:nvCxnSpPr>
        <p:spPr>
          <a:xfrm flipH="1">
            <a:off x="472679" y="795655"/>
            <a:ext cx="10715" cy="3908822"/>
          </a:xfrm>
          <a:prstGeom prst="line">
            <a:avLst/>
          </a:prstGeom>
          <a:ln w="6350" cap="flat" cmpd="sng">
            <a:solidFill>
              <a:schemeClr val="accent1"/>
            </a:solidFill>
            <a:prstDash val="solid"/>
            <a:round/>
            <a:headEnd type="none" w="med" len="med"/>
            <a:tailEnd type="none" w="med" len="med"/>
          </a:ln>
        </p:spPr>
      </p:cxnSp>
      <p:cxnSp>
        <p:nvCxnSpPr>
          <p:cNvPr id="49186" name="直接连接符 11"/>
          <p:cNvCxnSpPr/>
          <p:nvPr/>
        </p:nvCxnSpPr>
        <p:spPr>
          <a:xfrm flipH="1">
            <a:off x="8624888" y="819468"/>
            <a:ext cx="34529" cy="3862388"/>
          </a:xfrm>
          <a:prstGeom prst="line">
            <a:avLst/>
          </a:prstGeom>
          <a:ln w="6350" cap="flat" cmpd="sng">
            <a:solidFill>
              <a:schemeClr val="accent1"/>
            </a:solidFill>
            <a:prstDash val="solid"/>
            <a:round/>
            <a:headEnd type="none" w="med" len="med"/>
            <a:tailEnd type="none"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000" fill="hold">
                                          <p:stCondLst>
                                            <p:cond delay="0"/>
                                          </p:stCondLst>
                                        </p:cTn>
                                        <p:tgtEl>
                                          <p:spTgt spid="38941"/>
                                        </p:tgtEl>
                                        <p:attrNameLst>
                                          <p:attrName>style.visibility</p:attrName>
                                        </p:attrNameLst>
                                      </p:cBhvr>
                                      <p:to>
                                        <p:strVal val="visible"/>
                                      </p:to>
                                    </p:set>
                                    <p:animEffect transition="in" filter="strips(downLeft)">
                                      <p:cBhvr>
                                        <p:cTn id="7" dur="1000"/>
                                        <p:tgtEl>
                                          <p:spTgt spid="389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000" fill="hold">
                                          <p:stCondLst>
                                            <p:cond delay="0"/>
                                          </p:stCondLst>
                                        </p:cTn>
                                        <p:tgtEl>
                                          <p:spTgt spid="38942"/>
                                        </p:tgtEl>
                                        <p:attrNameLst>
                                          <p:attrName>style.visibility</p:attrName>
                                        </p:attrNameLst>
                                      </p:cBhvr>
                                      <p:to>
                                        <p:strVal val="visible"/>
                                      </p:to>
                                    </p:set>
                                    <p:animEffect transition="in" filter="barn(inVertical)">
                                      <p:cBhvr>
                                        <p:cTn id="12" dur="1000"/>
                                        <p:tgtEl>
                                          <p:spTgt spid="389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000" fill="hold">
                                          <p:stCondLst>
                                            <p:cond delay="0"/>
                                          </p:stCondLst>
                                        </p:cTn>
                                        <p:tgtEl>
                                          <p:spTgt spid="38943"/>
                                        </p:tgtEl>
                                        <p:attrNameLst>
                                          <p:attrName>style.visibility</p:attrName>
                                        </p:attrNameLst>
                                      </p:cBhvr>
                                      <p:to>
                                        <p:strVal val="visible"/>
                                      </p:to>
                                    </p:set>
                                    <p:animEffect transition="in" filter="blinds(horizontal)">
                                      <p:cBhvr>
                                        <p:cTn id="17" dur="1000"/>
                                        <p:tgtEl>
                                          <p:spTgt spid="3894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000" fill="hold">
                                          <p:stCondLst>
                                            <p:cond delay="0"/>
                                          </p:stCondLst>
                                        </p:cTn>
                                        <p:tgtEl>
                                          <p:spTgt spid="38944"/>
                                        </p:tgtEl>
                                        <p:attrNameLst>
                                          <p:attrName>style.visibility</p:attrName>
                                        </p:attrNameLst>
                                      </p:cBhvr>
                                      <p:to>
                                        <p:strVal val="visible"/>
                                      </p:to>
                                    </p:set>
                                    <p:animEffect transition="in" filter="strips(downLeft)">
                                      <p:cBhvr>
                                        <p:cTn id="22" dur="1000"/>
                                        <p:tgtEl>
                                          <p:spTgt spid="3894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000" fill="hold">
                                          <p:stCondLst>
                                            <p:cond delay="0"/>
                                          </p:stCondLst>
                                        </p:cTn>
                                        <p:tgtEl>
                                          <p:spTgt spid="38945"/>
                                        </p:tgtEl>
                                        <p:attrNameLst>
                                          <p:attrName>style.visibility</p:attrName>
                                        </p:attrNameLst>
                                      </p:cBhvr>
                                      <p:to>
                                        <p:strVal val="visible"/>
                                      </p:to>
                                    </p:set>
                                    <p:animEffect transition="in" filter="strips(downLeft)">
                                      <p:cBhvr>
                                        <p:cTn id="27" dur="1000"/>
                                        <p:tgtEl>
                                          <p:spTgt spid="38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41" grpId="0" animBg="1"/>
      <p:bldP spid="38942" grpId="0" animBg="1"/>
      <p:bldP spid="38943" grpId="0" animBg="1"/>
      <p:bldP spid="38944" grpId="0" animBg="1"/>
      <p:bldP spid="3894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6625" name="文本框 1"/>
          <p:cNvSpPr/>
          <p:nvPr/>
        </p:nvSpPr>
        <p:spPr>
          <a:xfrm>
            <a:off x="757238" y="548005"/>
            <a:ext cx="914400" cy="368300"/>
          </a:xfrm>
          <a:prstGeom prst="rect">
            <a:avLst/>
          </a:prstGeom>
          <a:noFill/>
          <a:ln w="9525">
            <a:noFill/>
          </a:ln>
        </p:spPr>
        <p:txBody>
          <a:bodyPr wrap="none" anchor="t" anchorCtr="0">
            <a:spAutoFit/>
          </a:bodyPr>
          <a:p>
            <a:pPr>
              <a:buClrTx/>
              <a:buSzTx/>
              <a:buFontTx/>
            </a:pPr>
            <a:r>
              <a:rPr lang="en-US" altLang="zh-CN" b="1">
                <a:solidFill>
                  <a:schemeClr val="tx1"/>
                </a:solidFill>
                <a:latin typeface="微软雅黑" panose="020B0503020204020204" charset="-122"/>
                <a:ea typeface="微软雅黑" panose="020B0503020204020204" charset="-122"/>
                <a:sym typeface="Arial" panose="020B0604020202020204" pitchFamily="34" charset="0"/>
              </a:rPr>
              <a:t>2. 汉朝</a:t>
            </a:r>
            <a:endParaRPr lang="en-US" altLang="zh-CN" b="1">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26626" name="文本框 2"/>
          <p:cNvSpPr/>
          <p:nvPr/>
        </p:nvSpPr>
        <p:spPr>
          <a:xfrm>
            <a:off x="1962150" y="548005"/>
            <a:ext cx="3154680" cy="368300"/>
          </a:xfrm>
          <a:prstGeom prst="rect">
            <a:avLst/>
          </a:prstGeom>
          <a:noFill/>
          <a:ln w="9525">
            <a:noFill/>
          </a:ln>
        </p:spPr>
        <p:txBody>
          <a:bodyPr wrap="none" anchor="t" anchorCtr="0">
            <a:spAutoFit/>
          </a:bodyPr>
          <a:p>
            <a:pPr>
              <a:buClrTx/>
              <a:buSzTx/>
              <a:buFontTx/>
            </a:pPr>
            <a:r>
              <a:rPr lang="zh-CN" altLang="en-US" b="1">
                <a:solidFill>
                  <a:schemeClr val="tx1"/>
                </a:solidFill>
                <a:latin typeface="微软雅黑" panose="020B0503020204020204" charset="-122"/>
                <a:ea typeface="微软雅黑" panose="020B0503020204020204" charset="-122"/>
                <a:sym typeface="Arial" panose="020B0604020202020204" pitchFamily="34" charset="0"/>
              </a:rPr>
              <a:t>机构：设大鸿胪管理民族事务</a:t>
            </a:r>
            <a:endParaRPr lang="zh-CN" altLang="en-US" b="1">
              <a:solidFill>
                <a:schemeClr val="tx1"/>
              </a:solidFill>
              <a:latin typeface="微软雅黑" panose="020B0503020204020204" charset="-122"/>
              <a:ea typeface="微软雅黑" panose="020B0503020204020204" charset="-122"/>
              <a:sym typeface="Arial" panose="020B0604020202020204" pitchFamily="34" charset="0"/>
            </a:endParaRPr>
          </a:p>
        </p:txBody>
      </p:sp>
      <p:pic>
        <p:nvPicPr>
          <p:cNvPr id="26627" name="图片 7"/>
          <p:cNvPicPr>
            <a:picLocks noChangeAspect="1"/>
          </p:cNvPicPr>
          <p:nvPr/>
        </p:nvPicPr>
        <p:blipFill>
          <a:blip r:embed="rId1"/>
          <a:stretch>
            <a:fillRect/>
          </a:stretch>
        </p:blipFill>
        <p:spPr>
          <a:xfrm>
            <a:off x="2990850" y="986155"/>
            <a:ext cx="2324100" cy="2996804"/>
          </a:xfrm>
          <a:prstGeom prst="rect">
            <a:avLst/>
          </a:prstGeom>
          <a:noFill/>
          <a:ln w="9525">
            <a:noFill/>
          </a:ln>
          <a:effectLst>
            <a:outerShdw dist="139700" dir="2699999" algn="tl" rotWithShape="0">
              <a:srgbClr val="333333">
                <a:alpha val="64998"/>
              </a:srgbClr>
            </a:outerShdw>
          </a:effectLst>
        </p:spPr>
      </p:pic>
      <p:pic>
        <p:nvPicPr>
          <p:cNvPr id="26628" name="图片 9"/>
          <p:cNvPicPr>
            <a:picLocks noChangeAspect="1"/>
          </p:cNvPicPr>
          <p:nvPr/>
        </p:nvPicPr>
        <p:blipFill>
          <a:blip r:embed="rId2"/>
          <a:stretch>
            <a:fillRect/>
          </a:stretch>
        </p:blipFill>
        <p:spPr>
          <a:xfrm>
            <a:off x="5431631" y="986155"/>
            <a:ext cx="3521869" cy="2996804"/>
          </a:xfrm>
          <a:prstGeom prst="rect">
            <a:avLst/>
          </a:prstGeom>
          <a:noFill/>
          <a:ln w="9525">
            <a:noFill/>
          </a:ln>
          <a:effectLst>
            <a:outerShdw dist="139700" dir="2699999" algn="tl" rotWithShape="0">
              <a:srgbClr val="333333">
                <a:alpha val="64998"/>
              </a:srgbClr>
            </a:outerShdw>
          </a:effectLst>
        </p:spPr>
      </p:pic>
      <p:sp>
        <p:nvSpPr>
          <p:cNvPr id="26629" name="文本框 3"/>
          <p:cNvSpPr/>
          <p:nvPr/>
        </p:nvSpPr>
        <p:spPr>
          <a:xfrm>
            <a:off x="177404" y="1126649"/>
            <a:ext cx="2862580" cy="414020"/>
          </a:xfrm>
          <a:prstGeom prst="rect">
            <a:avLst/>
          </a:prstGeom>
          <a:noFill/>
          <a:ln w="9525">
            <a:noFill/>
          </a:ln>
        </p:spPr>
        <p:txBody>
          <a:bodyPr wrap="none" anchor="t" anchorCtr="0">
            <a:spAutoFit/>
          </a:bodyPr>
          <a:p>
            <a:pPr>
              <a:buClrTx/>
              <a:buSzTx/>
              <a:buFontTx/>
            </a:pPr>
            <a:r>
              <a:rPr lang="zh-CN" altLang="en-US" sz="2100" b="1">
                <a:solidFill>
                  <a:schemeClr val="tx1"/>
                </a:solidFill>
                <a:latin typeface="Calibri" panose="020F0502020204030204" charset="0"/>
                <a:ea typeface="宋体" panose="02010600030101010101" pitchFamily="2" charset="-122"/>
              </a:rPr>
              <a:t>（一）北方：汉匈关系</a:t>
            </a:r>
            <a:endParaRPr lang="zh-CN" altLang="en-US" sz="2100" b="1">
              <a:solidFill>
                <a:schemeClr val="tx1"/>
              </a:solidFill>
              <a:latin typeface="Calibri" panose="020F0502020204030204" charset="0"/>
              <a:ea typeface="宋体" panose="02010600030101010101" pitchFamily="2" charset="-122"/>
            </a:endParaRPr>
          </a:p>
        </p:txBody>
      </p:sp>
      <p:sp>
        <p:nvSpPr>
          <p:cNvPr id="17415" name="文本框 5"/>
          <p:cNvSpPr/>
          <p:nvPr/>
        </p:nvSpPr>
        <p:spPr>
          <a:xfrm>
            <a:off x="177404" y="1656477"/>
            <a:ext cx="2630090" cy="2416175"/>
          </a:xfrm>
          <a:prstGeom prst="rect">
            <a:avLst/>
          </a:prstGeom>
          <a:noFill/>
          <a:ln w="9525">
            <a:noFill/>
          </a:ln>
        </p:spPr>
        <p:txBody>
          <a:bodyPr anchor="t" anchorCtr="0">
            <a:spAutoFit/>
          </a:bodyPr>
          <a:p>
            <a:pPr>
              <a:lnSpc>
                <a:spcPct val="120000"/>
              </a:lnSpc>
              <a:buClrTx/>
              <a:buFontTx/>
            </a:pPr>
            <a:r>
              <a:rPr lang="zh-CN" altLang="en-US" b="1">
                <a:solidFill>
                  <a:srgbClr val="FF0000"/>
                </a:solidFill>
                <a:latin typeface="微软雅黑" panose="020B0503020204020204" charset="-122"/>
                <a:ea typeface="微软雅黑" panose="020B0503020204020204" charset="-122"/>
                <a:sym typeface="Arial" panose="020B0604020202020204" pitchFamily="34" charset="0"/>
              </a:rPr>
              <a:t>政策：和亲与战争</a:t>
            </a:r>
            <a:endParaRPr lang="zh-CN" altLang="en-US" b="1">
              <a:solidFill>
                <a:srgbClr val="FF0000"/>
              </a:solidFill>
              <a:latin typeface="微软雅黑" panose="020B0503020204020204" charset="-122"/>
              <a:ea typeface="微软雅黑" panose="020B0503020204020204" charset="-122"/>
              <a:sym typeface="Arial" panose="020B0604020202020204" pitchFamily="34" charset="0"/>
            </a:endParaRPr>
          </a:p>
          <a:p>
            <a:pPr>
              <a:lnSpc>
                <a:spcPct val="120000"/>
              </a:lnSpc>
              <a:buClrTx/>
              <a:buFontTx/>
            </a:pPr>
            <a:r>
              <a:rPr lang="zh-CN" altLang="en-US" b="1">
                <a:solidFill>
                  <a:srgbClr val="FF0000"/>
                </a:solidFill>
                <a:latin typeface="微软雅黑" panose="020B0503020204020204" charset="-122"/>
                <a:ea typeface="微软雅黑" panose="020B0503020204020204" charset="-122"/>
                <a:sym typeface="Arial" panose="020B0604020202020204" pitchFamily="34" charset="0"/>
              </a:rPr>
              <a:t>（1）汉初采取和亲政策；</a:t>
            </a:r>
            <a:endParaRPr lang="zh-CN" altLang="en-US" b="1">
              <a:solidFill>
                <a:srgbClr val="FF0000"/>
              </a:solidFill>
              <a:latin typeface="微软雅黑" panose="020B0503020204020204" charset="-122"/>
              <a:ea typeface="微软雅黑" panose="020B0503020204020204" charset="-122"/>
              <a:sym typeface="Arial" panose="020B0604020202020204" pitchFamily="34" charset="0"/>
            </a:endParaRPr>
          </a:p>
          <a:p>
            <a:pPr>
              <a:lnSpc>
                <a:spcPct val="120000"/>
              </a:lnSpc>
              <a:buClrTx/>
              <a:buFontTx/>
            </a:pPr>
            <a:r>
              <a:rPr lang="zh-CN" altLang="en-US" b="1">
                <a:solidFill>
                  <a:srgbClr val="FF0000"/>
                </a:solidFill>
                <a:latin typeface="微软雅黑" panose="020B0503020204020204" charset="-122"/>
                <a:ea typeface="微软雅黑" panose="020B0503020204020204" charset="-122"/>
                <a:sym typeface="Arial" panose="020B0604020202020204" pitchFamily="34" charset="0"/>
              </a:rPr>
              <a:t>（2）汉武帝时卫青霍去病三次出击匈奴；</a:t>
            </a:r>
            <a:endParaRPr lang="zh-CN" altLang="en-US" b="1">
              <a:solidFill>
                <a:srgbClr val="FF0000"/>
              </a:solidFill>
              <a:latin typeface="微软雅黑" panose="020B0503020204020204" charset="-122"/>
              <a:ea typeface="微软雅黑" panose="020B0503020204020204" charset="-122"/>
              <a:sym typeface="Arial" panose="020B0604020202020204" pitchFamily="34" charset="0"/>
            </a:endParaRPr>
          </a:p>
          <a:p>
            <a:pPr>
              <a:lnSpc>
                <a:spcPct val="120000"/>
              </a:lnSpc>
              <a:buClrTx/>
              <a:buFontTx/>
            </a:pPr>
            <a:r>
              <a:rPr lang="zh-CN" altLang="en-US" b="1">
                <a:solidFill>
                  <a:srgbClr val="FF0000"/>
                </a:solidFill>
                <a:latin typeface="微软雅黑" panose="020B0503020204020204" charset="-122"/>
                <a:ea typeface="微软雅黑" panose="020B0503020204020204" charset="-122"/>
                <a:sym typeface="Arial" panose="020B0604020202020204" pitchFamily="34" charset="0"/>
              </a:rPr>
              <a:t>（3）东汉89年窦固北击匈奴刻铭燕然山。西迁。</a:t>
            </a:r>
            <a:endParaRPr lang="zh-CN" altLang="en-US" b="1">
              <a:solidFill>
                <a:srgbClr val="FF0000"/>
              </a:solidFill>
              <a:latin typeface="微软雅黑" panose="020B0503020204020204" charset="-122"/>
              <a:ea typeface="微软雅黑" panose="020B0503020204020204" charset="-122"/>
              <a:sym typeface="Arial" panose="020B0604020202020204" pitchFamily="34" charset="0"/>
            </a:endParaRPr>
          </a:p>
        </p:txBody>
      </p:sp>
      <p:sp>
        <p:nvSpPr>
          <p:cNvPr id="26631" name="文本框 8"/>
          <p:cNvSpPr/>
          <p:nvPr/>
        </p:nvSpPr>
        <p:spPr>
          <a:xfrm>
            <a:off x="496491" y="4291330"/>
            <a:ext cx="8221980" cy="414020"/>
          </a:xfrm>
          <a:prstGeom prst="rect">
            <a:avLst/>
          </a:prstGeom>
          <a:noFill/>
          <a:ln w="9525">
            <a:noFill/>
          </a:ln>
        </p:spPr>
        <p:txBody>
          <a:bodyPr wrap="none" anchor="t" anchorCtr="0">
            <a:spAutoFit/>
          </a:bodyPr>
          <a:p>
            <a:pPr>
              <a:buClrTx/>
              <a:buSzTx/>
              <a:buFontTx/>
            </a:pPr>
            <a:r>
              <a:rPr lang="zh-CN" altLang="en-US" sz="2100" b="1">
                <a:solidFill>
                  <a:schemeClr val="tx1"/>
                </a:solidFill>
                <a:latin typeface="Calibri" panose="020F0502020204030204" charset="0"/>
                <a:ea typeface="宋体" panose="02010600030101010101" pitchFamily="2" charset="-122"/>
              </a:rPr>
              <a:t>请你结合上边两幅地图，并结合所学知识，说说汉朝与匈奴的关系。</a:t>
            </a:r>
            <a:endParaRPr lang="zh-CN" altLang="en-US" sz="2100" b="1">
              <a:solidFill>
                <a:schemeClr val="tx1"/>
              </a:solidFill>
              <a:latin typeface="Calibri" panose="020F0502020204030204" charset="0"/>
              <a:ea typeface="宋体" panose="02010600030101010101" pitchFamily="2" charset="-122"/>
            </a:endParaRPr>
          </a:p>
        </p:txBody>
      </p:sp>
      <p:grpSp>
        <p:nvGrpSpPr>
          <p:cNvPr id="17418" name="组合 17"/>
          <p:cNvGrpSpPr/>
          <p:nvPr/>
        </p:nvGrpSpPr>
        <p:grpSpPr>
          <a:xfrm>
            <a:off x="2990850" y="986155"/>
            <a:ext cx="5962650" cy="3019669"/>
            <a:chOff x="6281" y="2069"/>
            <a:chExt cx="12520" cy="6339"/>
          </a:xfrm>
        </p:grpSpPr>
        <p:pic>
          <p:nvPicPr>
            <p:cNvPr id="26633" name="图片 10"/>
            <p:cNvPicPr>
              <a:picLocks noChangeAspect="1"/>
            </p:cNvPicPr>
            <p:nvPr/>
          </p:nvPicPr>
          <p:blipFill>
            <a:blip r:embed="rId3"/>
            <a:srcRect b="-44"/>
            <a:stretch>
              <a:fillRect/>
            </a:stretch>
          </p:blipFill>
          <p:spPr>
            <a:xfrm>
              <a:off x="6281" y="2069"/>
              <a:ext cx="6280" cy="6291"/>
            </a:xfrm>
            <a:prstGeom prst="rect">
              <a:avLst/>
            </a:prstGeom>
            <a:noFill/>
            <a:ln w="9525">
              <a:noFill/>
            </a:ln>
          </p:spPr>
        </p:pic>
        <p:sp>
          <p:nvSpPr>
            <p:cNvPr id="26634" name="文本框 12"/>
            <p:cNvSpPr/>
            <p:nvPr/>
          </p:nvSpPr>
          <p:spPr>
            <a:xfrm>
              <a:off x="6281" y="7780"/>
              <a:ext cx="2923" cy="628"/>
            </a:xfrm>
            <a:prstGeom prst="rect">
              <a:avLst/>
            </a:prstGeom>
            <a:noFill/>
            <a:ln w="9525">
              <a:noFill/>
            </a:ln>
          </p:spPr>
          <p:txBody>
            <a:bodyPr wrap="none" anchor="t" anchorCtr="0">
              <a:spAutoFit/>
            </a:bodyPr>
            <a:p>
              <a:pPr>
                <a:buClrTx/>
                <a:buSzTx/>
                <a:buFontTx/>
              </a:pPr>
              <a:r>
                <a:rPr lang="zh-CN" altLang="en-US" sz="1350" b="1">
                  <a:solidFill>
                    <a:srgbClr val="FF0000"/>
                  </a:solidFill>
                  <a:latin typeface="仿宋" panose="02010609060101010101" charset="-122"/>
                  <a:ea typeface="仿宋" panose="02010609060101010101" charset="-122"/>
                  <a:sym typeface="Arial" panose="020B0604020202020204" pitchFamily="34" charset="0"/>
                </a:rPr>
                <a:t>昭君墓（青冢）</a:t>
              </a:r>
              <a:endParaRPr lang="zh-CN" altLang="en-US" sz="1350" b="1">
                <a:solidFill>
                  <a:srgbClr val="FF0000"/>
                </a:solidFill>
                <a:latin typeface="仿宋" panose="02010609060101010101" charset="-122"/>
                <a:ea typeface="仿宋" panose="02010609060101010101" charset="-122"/>
                <a:sym typeface="Arial" panose="020B0604020202020204" pitchFamily="34" charset="0"/>
              </a:endParaRPr>
            </a:p>
          </p:txBody>
        </p:sp>
        <p:pic>
          <p:nvPicPr>
            <p:cNvPr id="26635" name="图片 4"/>
            <p:cNvPicPr>
              <a:picLocks noChangeAspect="1"/>
            </p:cNvPicPr>
            <p:nvPr/>
          </p:nvPicPr>
          <p:blipFill>
            <a:blip r:embed="rId4"/>
            <a:stretch>
              <a:fillRect/>
            </a:stretch>
          </p:blipFill>
          <p:spPr>
            <a:xfrm>
              <a:off x="12561" y="2070"/>
              <a:ext cx="6240" cy="6289"/>
            </a:xfrm>
            <a:prstGeom prst="rect">
              <a:avLst/>
            </a:prstGeom>
            <a:noFill/>
            <a:ln w="9525">
              <a:noFill/>
            </a:ln>
          </p:spPr>
        </p:pic>
        <p:sp>
          <p:nvSpPr>
            <p:cNvPr id="26636" name="文本框 13"/>
            <p:cNvSpPr/>
            <p:nvPr/>
          </p:nvSpPr>
          <p:spPr>
            <a:xfrm>
              <a:off x="12561" y="2122"/>
              <a:ext cx="1592" cy="676"/>
            </a:xfrm>
            <a:prstGeom prst="rect">
              <a:avLst/>
            </a:prstGeom>
            <a:noFill/>
            <a:ln w="9525">
              <a:noFill/>
            </a:ln>
          </p:spPr>
          <p:txBody>
            <a:bodyPr wrap="none" anchor="t" anchorCtr="0">
              <a:spAutoFit/>
            </a:bodyPr>
            <a:p>
              <a:pPr>
                <a:buClrTx/>
                <a:buSzTx/>
                <a:buFontTx/>
              </a:pPr>
              <a:r>
                <a:rPr lang="zh-CN" altLang="en-US" sz="1500" b="1">
                  <a:solidFill>
                    <a:srgbClr val="FF0000"/>
                  </a:solidFill>
                  <a:latin typeface="仿宋" panose="02010609060101010101" charset="-122"/>
                  <a:ea typeface="仿宋" panose="02010609060101010101" charset="-122"/>
                  <a:sym typeface="Arial" panose="020B0604020202020204" pitchFamily="34" charset="0"/>
                </a:rPr>
                <a:t>霍去病</a:t>
              </a:r>
              <a:endParaRPr lang="zh-CN" altLang="en-US" sz="1500" b="1">
                <a:solidFill>
                  <a:srgbClr val="FF0000"/>
                </a:solidFill>
                <a:latin typeface="仿宋" panose="02010609060101010101" charset="-122"/>
                <a:ea typeface="仿宋" panose="02010609060101010101" charset="-122"/>
                <a:sym typeface="Arial" panose="020B0604020202020204" pitchFamily="34" charset="0"/>
              </a:endParaRPr>
            </a:p>
          </p:txBody>
        </p:sp>
      </p:grpSp>
      <p:sp>
        <p:nvSpPr>
          <p:cNvPr id="17423" name="文本框 15"/>
          <p:cNvSpPr/>
          <p:nvPr/>
        </p:nvSpPr>
        <p:spPr>
          <a:xfrm>
            <a:off x="3258741" y="1656477"/>
            <a:ext cx="2455069" cy="922020"/>
          </a:xfrm>
          <a:prstGeom prst="rect">
            <a:avLst/>
          </a:prstGeom>
          <a:solidFill>
            <a:srgbClr val="FFFF00"/>
          </a:solidFill>
          <a:ln w="9525" cap="flat" cmpd="sng">
            <a:solidFill>
              <a:schemeClr val="tx1"/>
            </a:solidFill>
            <a:prstDash val="solid"/>
            <a:miter/>
            <a:headEnd type="none" w="med" len="med"/>
            <a:tailEnd type="none" w="med" len="med"/>
          </a:ln>
        </p:spPr>
        <p:txBody>
          <a:bodyPr anchor="t" anchorCtr="0">
            <a:spAutoFit/>
          </a:bodyPr>
          <a:p>
            <a:pPr>
              <a:buClrTx/>
              <a:buFontTx/>
            </a:pPr>
            <a:r>
              <a:rPr lang="zh-CN" altLang="en-US" b="1">
                <a:solidFill>
                  <a:srgbClr val="FF0000"/>
                </a:solidFill>
                <a:latin typeface="楷体" panose="02010609060101010101" pitchFamily="49" charset="-122"/>
                <a:ea typeface="楷体" panose="02010609060101010101" pitchFamily="49" charset="-122"/>
                <a:sym typeface="Arial" panose="020B0604020202020204" pitchFamily="34" charset="0"/>
              </a:rPr>
              <a:t>“一去紫台连朔漠，</a:t>
            </a:r>
            <a:endParaRPr lang="zh-CN" altLang="en-US" b="1">
              <a:solidFill>
                <a:srgbClr val="FF0000"/>
              </a:solidFill>
              <a:latin typeface="楷体" panose="02010609060101010101" pitchFamily="49" charset="-122"/>
              <a:ea typeface="楷体" panose="02010609060101010101" pitchFamily="49" charset="-122"/>
              <a:sym typeface="Arial" panose="020B0604020202020204" pitchFamily="34" charset="0"/>
            </a:endParaRPr>
          </a:p>
          <a:p>
            <a:pPr>
              <a:buClrTx/>
              <a:buFontTx/>
            </a:pPr>
            <a:r>
              <a:rPr lang="zh-CN" altLang="en-US" b="1">
                <a:solidFill>
                  <a:srgbClr val="FF0000"/>
                </a:solidFill>
                <a:latin typeface="楷体" panose="02010609060101010101" pitchFamily="49" charset="-122"/>
                <a:ea typeface="楷体" panose="02010609060101010101" pitchFamily="49" charset="-122"/>
                <a:sym typeface="Arial" panose="020B0604020202020204" pitchFamily="34" charset="0"/>
              </a:rPr>
              <a:t> 独留青冢向黄昏。”</a:t>
            </a:r>
            <a:endParaRPr lang="zh-CN" altLang="en-US" b="1">
              <a:solidFill>
                <a:srgbClr val="FF0000"/>
              </a:solidFill>
              <a:latin typeface="楷体" panose="02010609060101010101" pitchFamily="49" charset="-122"/>
              <a:ea typeface="楷体" panose="02010609060101010101" pitchFamily="49" charset="-122"/>
              <a:sym typeface="Arial" panose="020B0604020202020204" pitchFamily="34" charset="0"/>
            </a:endParaRPr>
          </a:p>
          <a:p>
            <a:pPr>
              <a:buClrTx/>
              <a:buFontTx/>
            </a:pPr>
            <a:r>
              <a:rPr lang="zh-CN" altLang="en-US" b="1">
                <a:solidFill>
                  <a:srgbClr val="FF0000"/>
                </a:solidFill>
                <a:latin typeface="楷体" panose="02010609060101010101" pitchFamily="49" charset="-122"/>
                <a:ea typeface="楷体" panose="02010609060101010101" pitchFamily="49" charset="-122"/>
                <a:sym typeface="Arial" panose="020B0604020202020204" pitchFamily="34" charset="0"/>
              </a:rPr>
              <a:t>   唐杜甫《咏怀古迹》</a:t>
            </a:r>
            <a:endParaRPr lang="zh-CN" altLang="en-US" b="1">
              <a:solidFill>
                <a:srgbClr val="FF0000"/>
              </a:solidFill>
              <a:latin typeface="楷体" panose="02010609060101010101" pitchFamily="49" charset="-122"/>
              <a:ea typeface="楷体" panose="02010609060101010101" pitchFamily="49" charset="-122"/>
              <a:sym typeface="Arial" panose="020B0604020202020204" pitchFamily="34" charset="0"/>
            </a:endParaRPr>
          </a:p>
        </p:txBody>
      </p:sp>
      <p:sp>
        <p:nvSpPr>
          <p:cNvPr id="17424" name="文本框 16"/>
          <p:cNvSpPr/>
          <p:nvPr/>
        </p:nvSpPr>
        <p:spPr>
          <a:xfrm>
            <a:off x="6091238" y="1656477"/>
            <a:ext cx="2483644" cy="922020"/>
          </a:xfrm>
          <a:prstGeom prst="rect">
            <a:avLst/>
          </a:prstGeom>
          <a:solidFill>
            <a:srgbClr val="FFFF00"/>
          </a:solidFill>
          <a:ln w="9525" cap="flat" cmpd="sng">
            <a:solidFill>
              <a:schemeClr val="tx1"/>
            </a:solidFill>
            <a:prstDash val="solid"/>
            <a:miter/>
            <a:headEnd type="none" w="med" len="med"/>
            <a:tailEnd type="none" w="med" len="med"/>
          </a:ln>
        </p:spPr>
        <p:txBody>
          <a:bodyPr anchor="t" anchorCtr="0">
            <a:spAutoFit/>
          </a:bodyPr>
          <a:p>
            <a:pPr>
              <a:buClrTx/>
              <a:buFontTx/>
            </a:pPr>
            <a:r>
              <a:rPr lang="zh-CN" altLang="en-US" b="1">
                <a:solidFill>
                  <a:srgbClr val="FF0000"/>
                </a:solidFill>
                <a:latin typeface="宋体" panose="02010600030101010101" pitchFamily="2" charset="-122"/>
                <a:ea typeface="宋体" panose="02010600030101010101" pitchFamily="2" charset="-122"/>
                <a:sym typeface="Wingdings" panose="05000000000000000000" charset="0"/>
              </a:rPr>
              <a:t>“直曲塞，广河南，破祁连，通西国，靡北胡。（司马迁）</a:t>
            </a:r>
            <a:endParaRPr lang="zh-CN" altLang="en-US" b="1">
              <a:solidFill>
                <a:srgbClr val="FF0000"/>
              </a:solidFill>
              <a:latin typeface="宋体" panose="02010600030101010101" pitchFamily="2" charset="-122"/>
              <a:ea typeface="宋体" panose="02010600030101010101" pitchFamily="2" charset="-122"/>
              <a:sym typeface="Wingdings" panose="05000000000000000000" charset="0"/>
            </a:endParaRPr>
          </a:p>
        </p:txBody>
      </p:sp>
      <p:sp>
        <p:nvSpPr>
          <p:cNvPr id="17425" name="文本框 30"/>
          <p:cNvSpPr/>
          <p:nvPr/>
        </p:nvSpPr>
        <p:spPr>
          <a:xfrm>
            <a:off x="5431631" y="88424"/>
            <a:ext cx="3521869" cy="922020"/>
          </a:xfrm>
          <a:prstGeom prst="rect">
            <a:avLst/>
          </a:prstGeom>
          <a:noFill/>
          <a:ln w="9525">
            <a:noFill/>
          </a:ln>
        </p:spPr>
        <p:txBody>
          <a:bodyPr anchor="t" anchorCtr="0">
            <a:spAutoFit/>
          </a:bodyPr>
          <a:p>
            <a:pPr>
              <a:buClrTx/>
              <a:buFontTx/>
            </a:pPr>
            <a:r>
              <a:rPr lang="zh-CN" altLang="en-US">
                <a:latin typeface="华文行楷" panose="02010800040101010101" pitchFamily="2" charset="-122"/>
                <a:ea typeface="华文行楷" panose="02010800040101010101" pitchFamily="2" charset="-122"/>
                <a:sym typeface="Wingdings" panose="05000000000000000000" charset="0"/>
              </a:rPr>
              <a:t>失我焉支山，令我妇女无颜色。</a:t>
            </a:r>
            <a:endParaRPr lang="zh-CN" altLang="en-US">
              <a:latin typeface="华文行楷" panose="02010800040101010101" pitchFamily="2" charset="-122"/>
              <a:ea typeface="华文行楷" panose="02010800040101010101" pitchFamily="2" charset="-122"/>
              <a:sym typeface="Wingdings" panose="05000000000000000000" charset="0"/>
            </a:endParaRPr>
          </a:p>
          <a:p>
            <a:pPr>
              <a:buClrTx/>
              <a:buFontTx/>
            </a:pPr>
            <a:r>
              <a:rPr lang="zh-CN" altLang="en-US">
                <a:latin typeface="华文行楷" panose="02010800040101010101" pitchFamily="2" charset="-122"/>
                <a:ea typeface="华文行楷" panose="02010800040101010101" pitchFamily="2" charset="-122"/>
                <a:sym typeface="Wingdings" panose="05000000000000000000" charset="0"/>
              </a:rPr>
              <a:t>失我祁连山，使我六畜不蕃息。</a:t>
            </a:r>
            <a:endParaRPr lang="zh-CN" altLang="en-US">
              <a:latin typeface="华文行楷" panose="02010800040101010101" pitchFamily="2" charset="-122"/>
              <a:ea typeface="华文行楷" panose="02010800040101010101" pitchFamily="2" charset="-122"/>
              <a:sym typeface="Wingdings" panose="05000000000000000000" charset="0"/>
            </a:endParaRPr>
          </a:p>
          <a:p>
            <a:pPr>
              <a:buClrTx/>
              <a:buFontTx/>
            </a:pPr>
            <a:r>
              <a:rPr lang="zh-CN" altLang="en-US">
                <a:latin typeface="华文行楷" panose="02010800040101010101" pitchFamily="2" charset="-122"/>
                <a:ea typeface="华文行楷" panose="02010800040101010101" pitchFamily="2" charset="-122"/>
                <a:sym typeface="Wingdings" panose="05000000000000000000" charset="0"/>
              </a:rPr>
              <a:t>                               ——《匈奴歌》</a:t>
            </a:r>
            <a:endParaRPr lang="zh-CN" altLang="en-US">
              <a:latin typeface="华文行楷" panose="02010800040101010101" pitchFamily="2" charset="-122"/>
              <a:ea typeface="华文行楷" panose="02010800040101010101" pitchFamily="2" charset="-122"/>
              <a:sym typeface="Wingdings" panose="05000000000000000000"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 calcmode="lin" valueType="num">
                                      <p:cBhvr additive="base">
                                        <p:cTn id="7" dur="500" fill="hold"/>
                                        <p:tgtEl>
                                          <p:spTgt spid="17415"/>
                                        </p:tgtEl>
                                        <p:attrNameLst>
                                          <p:attrName>ppt_x</p:attrName>
                                        </p:attrNameLst>
                                      </p:cBhvr>
                                      <p:tavLst>
                                        <p:tav tm="0">
                                          <p:val>
                                            <p:strVal val="#ppt_x"/>
                                          </p:val>
                                        </p:tav>
                                        <p:tav tm="100000">
                                          <p:val>
                                            <p:strVal val="#ppt_x"/>
                                          </p:val>
                                        </p:tav>
                                      </p:tavLst>
                                    </p:anim>
                                    <p:anim calcmode="lin" valueType="num">
                                      <p:cBhvr additive="base">
                                        <p:cTn id="8" dur="500" fill="hold"/>
                                        <p:tgtEl>
                                          <p:spTgt spid="174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8"/>
                                        </p:tgtEl>
                                        <p:attrNameLst>
                                          <p:attrName>style.visibility</p:attrName>
                                        </p:attrNameLst>
                                      </p:cBhvr>
                                      <p:to>
                                        <p:strVal val="visible"/>
                                      </p:to>
                                    </p:set>
                                    <p:anim calcmode="lin" valueType="num">
                                      <p:cBhvr additive="base">
                                        <p:cTn id="13" dur="500" fill="hold"/>
                                        <p:tgtEl>
                                          <p:spTgt spid="17418"/>
                                        </p:tgtEl>
                                        <p:attrNameLst>
                                          <p:attrName>ppt_x</p:attrName>
                                        </p:attrNameLst>
                                      </p:cBhvr>
                                      <p:tavLst>
                                        <p:tav tm="0">
                                          <p:val>
                                            <p:strVal val="#ppt_x"/>
                                          </p:val>
                                        </p:tav>
                                        <p:tav tm="100000">
                                          <p:val>
                                            <p:strVal val="#ppt_x"/>
                                          </p:val>
                                        </p:tav>
                                      </p:tavLst>
                                    </p:anim>
                                    <p:anim calcmode="lin" valueType="num">
                                      <p:cBhvr additive="base">
                                        <p:cTn id="14" dur="500" fill="hold"/>
                                        <p:tgtEl>
                                          <p:spTgt spid="174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23"/>
                                        </p:tgtEl>
                                        <p:attrNameLst>
                                          <p:attrName>style.visibility</p:attrName>
                                        </p:attrNameLst>
                                      </p:cBhvr>
                                      <p:to>
                                        <p:strVal val="visible"/>
                                      </p:to>
                                    </p:set>
                                    <p:anim calcmode="lin" valueType="num">
                                      <p:cBhvr additive="base">
                                        <p:cTn id="19" dur="500" fill="hold"/>
                                        <p:tgtEl>
                                          <p:spTgt spid="17423"/>
                                        </p:tgtEl>
                                        <p:attrNameLst>
                                          <p:attrName>ppt_x</p:attrName>
                                        </p:attrNameLst>
                                      </p:cBhvr>
                                      <p:tavLst>
                                        <p:tav tm="0">
                                          <p:val>
                                            <p:strVal val="#ppt_x"/>
                                          </p:val>
                                        </p:tav>
                                        <p:tav tm="100000">
                                          <p:val>
                                            <p:strVal val="#ppt_x"/>
                                          </p:val>
                                        </p:tav>
                                      </p:tavLst>
                                    </p:anim>
                                    <p:anim calcmode="lin" valueType="num">
                                      <p:cBhvr additive="base">
                                        <p:cTn id="20" dur="500" fill="hold"/>
                                        <p:tgtEl>
                                          <p:spTgt spid="174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24"/>
                                        </p:tgtEl>
                                        <p:attrNameLst>
                                          <p:attrName>style.visibility</p:attrName>
                                        </p:attrNameLst>
                                      </p:cBhvr>
                                      <p:to>
                                        <p:strVal val="visible"/>
                                      </p:to>
                                    </p:set>
                                    <p:anim calcmode="lin" valueType="num">
                                      <p:cBhvr additive="base">
                                        <p:cTn id="25" dur="500" fill="hold"/>
                                        <p:tgtEl>
                                          <p:spTgt spid="17424"/>
                                        </p:tgtEl>
                                        <p:attrNameLst>
                                          <p:attrName>ppt_x</p:attrName>
                                        </p:attrNameLst>
                                      </p:cBhvr>
                                      <p:tavLst>
                                        <p:tav tm="0">
                                          <p:val>
                                            <p:strVal val="#ppt_x"/>
                                          </p:val>
                                        </p:tav>
                                        <p:tav tm="100000">
                                          <p:val>
                                            <p:strVal val="#ppt_x"/>
                                          </p:val>
                                        </p:tav>
                                      </p:tavLst>
                                    </p:anim>
                                    <p:anim calcmode="lin" valueType="num">
                                      <p:cBhvr additive="base">
                                        <p:cTn id="26" dur="500" fill="hold"/>
                                        <p:tgtEl>
                                          <p:spTgt spid="174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7425"/>
                                        </p:tgtEl>
                                        <p:attrNameLst>
                                          <p:attrName>style.visibility</p:attrName>
                                        </p:attrNameLst>
                                      </p:cBhvr>
                                      <p:to>
                                        <p:strVal val="visible"/>
                                      </p:to>
                                    </p:set>
                                    <p:animEffect transition="in" filter="blinds(horizontal)">
                                      <p:cBhvr>
                                        <p:cTn id="31" dur="500"/>
                                        <p:tgtEl>
                                          <p:spTgt spid="17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nimBg="1"/>
      <p:bldP spid="17423" grpId="0" bldLvl="0" animBg="1"/>
      <p:bldP spid="17424" grpId="0" bldLvl="0" animBg="1"/>
      <p:bldP spid="1742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434" name="文本框 1"/>
          <p:cNvSpPr/>
          <p:nvPr/>
        </p:nvSpPr>
        <p:spPr>
          <a:xfrm>
            <a:off x="95250" y="995680"/>
            <a:ext cx="2115741" cy="755650"/>
          </a:xfrm>
          <a:prstGeom prst="rect">
            <a:avLst/>
          </a:prstGeom>
          <a:noFill/>
          <a:ln w="9525">
            <a:noFill/>
          </a:ln>
        </p:spPr>
        <p:txBody>
          <a:bodyPr anchor="t" anchorCtr="0">
            <a:spAutoFit/>
          </a:bodyPr>
          <a:p>
            <a:pPr>
              <a:lnSpc>
                <a:spcPct val="120000"/>
              </a:lnSpc>
              <a:buClrTx/>
              <a:buFontTx/>
            </a:pPr>
            <a:r>
              <a:rPr lang="zh-CN" altLang="en-US" b="1">
                <a:solidFill>
                  <a:srgbClr val="FF0000"/>
                </a:solidFill>
                <a:latin typeface="微软雅黑" panose="020B0503020204020204" charset="-122"/>
                <a:ea typeface="微软雅黑" panose="020B0503020204020204" charset="-122"/>
                <a:sym typeface="Arial" panose="020B0604020202020204" pitchFamily="34" charset="0"/>
              </a:rPr>
              <a:t>政策：</a:t>
            </a:r>
            <a:endParaRPr lang="zh-CN" altLang="en-US" b="1">
              <a:solidFill>
                <a:srgbClr val="FF0000"/>
              </a:solidFill>
              <a:latin typeface="微软雅黑" panose="020B0503020204020204" charset="-122"/>
              <a:ea typeface="微软雅黑" panose="020B0503020204020204" charset="-122"/>
              <a:sym typeface="Arial" panose="020B0604020202020204" pitchFamily="34" charset="0"/>
            </a:endParaRPr>
          </a:p>
          <a:p>
            <a:pPr>
              <a:lnSpc>
                <a:spcPct val="120000"/>
              </a:lnSpc>
              <a:buClrTx/>
              <a:buFontTx/>
            </a:pPr>
            <a:r>
              <a:rPr lang="zh-CN" altLang="en-US" b="1">
                <a:solidFill>
                  <a:srgbClr val="FF0000"/>
                </a:solidFill>
                <a:latin typeface="微软雅黑" panose="020B0503020204020204" charset="-122"/>
                <a:ea typeface="微软雅黑" panose="020B0503020204020204" charset="-122"/>
                <a:sym typeface="Arial" panose="020B0604020202020204" pitchFamily="34" charset="0"/>
              </a:rPr>
              <a:t>设管理机构与屯田</a:t>
            </a:r>
            <a:endParaRPr lang="zh-CN" altLang="en-US" b="1">
              <a:solidFill>
                <a:srgbClr val="FF0000"/>
              </a:solidFill>
              <a:latin typeface="微软雅黑" panose="020B0503020204020204" charset="-122"/>
              <a:ea typeface="微软雅黑" panose="020B0503020204020204" charset="-122"/>
              <a:sym typeface="Arial" panose="020B0604020202020204" pitchFamily="34" charset="0"/>
            </a:endParaRPr>
          </a:p>
        </p:txBody>
      </p:sp>
      <p:pic>
        <p:nvPicPr>
          <p:cNvPr id="27650" name="图片 7"/>
          <p:cNvPicPr>
            <a:picLocks noChangeAspect="1"/>
          </p:cNvPicPr>
          <p:nvPr/>
        </p:nvPicPr>
        <p:blipFill>
          <a:blip r:embed="rId1"/>
          <a:stretch>
            <a:fillRect/>
          </a:stretch>
        </p:blipFill>
        <p:spPr>
          <a:xfrm>
            <a:off x="2787254" y="169386"/>
            <a:ext cx="6242447" cy="3626644"/>
          </a:xfrm>
          <a:prstGeom prst="rect">
            <a:avLst/>
          </a:prstGeom>
          <a:noFill/>
          <a:ln w="9525">
            <a:noFill/>
          </a:ln>
          <a:effectLst>
            <a:outerShdw dist="139700" dir="2699999" algn="tl" rotWithShape="0">
              <a:srgbClr val="333333">
                <a:alpha val="64998"/>
              </a:srgbClr>
            </a:outerShdw>
          </a:effectLst>
        </p:spPr>
      </p:pic>
      <p:sp>
        <p:nvSpPr>
          <p:cNvPr id="18436" name="椭圆 18"/>
          <p:cNvSpPr/>
          <p:nvPr/>
        </p:nvSpPr>
        <p:spPr>
          <a:xfrm>
            <a:off x="3856435" y="842090"/>
            <a:ext cx="701278" cy="386953"/>
          </a:xfrm>
          <a:prstGeom prst="ellipse">
            <a:avLst/>
          </a:prstGeom>
          <a:noFill/>
          <a:ln w="28575" cap="flat" cmpd="sng">
            <a:solidFill>
              <a:srgbClr val="FF0000"/>
            </a:solidFill>
            <a:prstDash val="solid"/>
            <a:round/>
            <a:headEnd type="none" w="med" len="med"/>
            <a:tailEnd type="none" w="med" len="med"/>
          </a:ln>
        </p:spPr>
        <p:txBody>
          <a:bodyPr anchor="ctr" anchorCtr="0"/>
          <a:p>
            <a:pPr algn="ctr">
              <a:buClrTx/>
              <a:buFontTx/>
            </a:pPr>
            <a:endParaRPr lang="zh-CN" altLang="en-US" sz="1350">
              <a:solidFill>
                <a:srgbClr val="FFFFFF"/>
              </a:solidFill>
              <a:latin typeface="Calibri" panose="020F0502020204030204" charset="0"/>
              <a:ea typeface="宋体" panose="02010600030101010101" pitchFamily="2" charset="-122"/>
              <a:sym typeface="Wingdings" panose="05000000000000000000" charset="0"/>
            </a:endParaRPr>
          </a:p>
        </p:txBody>
      </p:sp>
      <p:sp>
        <p:nvSpPr>
          <p:cNvPr id="18437" name="椭圆 2"/>
          <p:cNvSpPr/>
          <p:nvPr/>
        </p:nvSpPr>
        <p:spPr>
          <a:xfrm>
            <a:off x="5687616" y="1632665"/>
            <a:ext cx="314325" cy="238125"/>
          </a:xfrm>
          <a:prstGeom prst="ellipse">
            <a:avLst/>
          </a:prstGeom>
          <a:noFill/>
          <a:ln w="28575" cap="flat" cmpd="sng">
            <a:solidFill>
              <a:srgbClr val="FF0000"/>
            </a:solidFill>
            <a:prstDash val="solid"/>
            <a:round/>
            <a:headEnd type="none" w="med" len="med"/>
            <a:tailEnd type="none" w="med" len="med"/>
          </a:ln>
        </p:spPr>
        <p:txBody>
          <a:bodyPr anchor="ctr" anchorCtr="0"/>
          <a:p>
            <a:pPr algn="ctr">
              <a:buClrTx/>
              <a:buFontTx/>
            </a:pPr>
            <a:endParaRPr lang="zh-CN" altLang="en-US" sz="1350">
              <a:solidFill>
                <a:srgbClr val="FFFFFF"/>
              </a:solidFill>
              <a:latin typeface="Calibri" panose="020F0502020204030204" charset="0"/>
              <a:ea typeface="宋体" panose="02010600030101010101" pitchFamily="2" charset="-122"/>
              <a:sym typeface="Wingdings" panose="05000000000000000000" charset="0"/>
            </a:endParaRPr>
          </a:p>
        </p:txBody>
      </p:sp>
      <p:sp>
        <p:nvSpPr>
          <p:cNvPr id="18438" name="椭圆 16"/>
          <p:cNvSpPr/>
          <p:nvPr/>
        </p:nvSpPr>
        <p:spPr>
          <a:xfrm>
            <a:off x="6493669" y="1705293"/>
            <a:ext cx="278606" cy="402431"/>
          </a:xfrm>
          <a:prstGeom prst="ellipse">
            <a:avLst/>
          </a:prstGeom>
          <a:noFill/>
          <a:ln w="28575" cap="flat" cmpd="sng">
            <a:solidFill>
              <a:srgbClr val="FF0000"/>
            </a:solidFill>
            <a:prstDash val="solid"/>
            <a:round/>
            <a:headEnd type="none" w="med" len="med"/>
            <a:tailEnd type="none" w="med" len="med"/>
          </a:ln>
        </p:spPr>
        <p:txBody>
          <a:bodyPr anchor="ctr" anchorCtr="0"/>
          <a:p>
            <a:pPr algn="ctr">
              <a:buClrTx/>
              <a:buFontTx/>
            </a:pPr>
            <a:endParaRPr lang="zh-CN" altLang="en-US" sz="1350">
              <a:solidFill>
                <a:srgbClr val="FFFFFF"/>
              </a:solidFill>
              <a:latin typeface="Calibri" panose="020F0502020204030204" charset="0"/>
              <a:ea typeface="宋体" panose="02010600030101010101" pitchFamily="2" charset="-122"/>
              <a:sym typeface="Wingdings" panose="05000000000000000000" charset="0"/>
            </a:endParaRPr>
          </a:p>
        </p:txBody>
      </p:sp>
      <p:sp>
        <p:nvSpPr>
          <p:cNvPr id="18439" name="椭圆 3"/>
          <p:cNvSpPr/>
          <p:nvPr/>
        </p:nvSpPr>
        <p:spPr>
          <a:xfrm>
            <a:off x="6772275" y="1870790"/>
            <a:ext cx="257175" cy="236934"/>
          </a:xfrm>
          <a:prstGeom prst="ellipse">
            <a:avLst/>
          </a:prstGeom>
          <a:noFill/>
          <a:ln w="28575" cap="flat" cmpd="sng">
            <a:solidFill>
              <a:srgbClr val="FF0000"/>
            </a:solidFill>
            <a:prstDash val="solid"/>
            <a:round/>
            <a:headEnd type="none" w="med" len="med"/>
            <a:tailEnd type="none" w="med" len="med"/>
          </a:ln>
        </p:spPr>
        <p:txBody>
          <a:bodyPr anchor="ctr" anchorCtr="0"/>
          <a:p>
            <a:pPr algn="ctr">
              <a:buClrTx/>
              <a:buFontTx/>
            </a:pPr>
            <a:endParaRPr lang="zh-CN" altLang="en-US" sz="1350">
              <a:solidFill>
                <a:srgbClr val="FFFFFF"/>
              </a:solidFill>
              <a:latin typeface="Calibri" panose="020F0502020204030204" charset="0"/>
              <a:ea typeface="宋体" panose="02010600030101010101" pitchFamily="2" charset="-122"/>
              <a:sym typeface="Wingdings" panose="05000000000000000000" charset="0"/>
            </a:endParaRPr>
          </a:p>
        </p:txBody>
      </p:sp>
      <p:sp>
        <p:nvSpPr>
          <p:cNvPr id="18440" name="椭圆 4"/>
          <p:cNvSpPr/>
          <p:nvPr/>
        </p:nvSpPr>
        <p:spPr>
          <a:xfrm>
            <a:off x="7368779" y="1869599"/>
            <a:ext cx="314325" cy="238125"/>
          </a:xfrm>
          <a:prstGeom prst="ellipse">
            <a:avLst/>
          </a:prstGeom>
          <a:noFill/>
          <a:ln w="28575" cap="flat" cmpd="sng">
            <a:solidFill>
              <a:srgbClr val="FF0000"/>
            </a:solidFill>
            <a:prstDash val="solid"/>
            <a:round/>
            <a:headEnd type="none" w="med" len="med"/>
            <a:tailEnd type="none" w="med" len="med"/>
          </a:ln>
        </p:spPr>
        <p:txBody>
          <a:bodyPr anchor="ctr" anchorCtr="0"/>
          <a:p>
            <a:pPr algn="ctr">
              <a:buClrTx/>
              <a:buFontTx/>
            </a:pPr>
            <a:endParaRPr lang="zh-CN" altLang="en-US" sz="1350">
              <a:solidFill>
                <a:srgbClr val="FFFFFF"/>
              </a:solidFill>
              <a:latin typeface="Calibri" panose="020F0502020204030204" charset="0"/>
              <a:ea typeface="宋体" panose="02010600030101010101" pitchFamily="2" charset="-122"/>
              <a:sym typeface="Wingdings" panose="05000000000000000000" charset="0"/>
            </a:endParaRPr>
          </a:p>
        </p:txBody>
      </p:sp>
      <p:sp>
        <p:nvSpPr>
          <p:cNvPr id="27656" name="文本框 5"/>
          <p:cNvSpPr/>
          <p:nvPr/>
        </p:nvSpPr>
        <p:spPr>
          <a:xfrm>
            <a:off x="95250" y="619443"/>
            <a:ext cx="1790700" cy="414020"/>
          </a:xfrm>
          <a:prstGeom prst="rect">
            <a:avLst/>
          </a:prstGeom>
          <a:noFill/>
          <a:ln w="9525">
            <a:noFill/>
          </a:ln>
        </p:spPr>
        <p:txBody>
          <a:bodyPr wrap="none" anchor="t" anchorCtr="0">
            <a:spAutoFit/>
          </a:bodyPr>
          <a:p>
            <a:pPr>
              <a:buClrTx/>
              <a:buSzTx/>
              <a:buFontTx/>
            </a:pPr>
            <a:r>
              <a:rPr lang="zh-CN" altLang="en-US" sz="2100" b="1">
                <a:solidFill>
                  <a:schemeClr val="tx1"/>
                </a:solidFill>
                <a:latin typeface="Calibri" panose="020F0502020204030204" charset="0"/>
                <a:ea typeface="宋体" panose="02010600030101010101" pitchFamily="2" charset="-122"/>
              </a:rPr>
              <a:t>（二）西北：</a:t>
            </a:r>
            <a:endParaRPr lang="zh-CN" altLang="en-US" sz="2100" b="1">
              <a:solidFill>
                <a:schemeClr val="tx1"/>
              </a:solidFill>
              <a:latin typeface="Calibri" panose="020F0502020204030204" charset="0"/>
              <a:ea typeface="宋体" panose="02010600030101010101" pitchFamily="2" charset="-122"/>
            </a:endParaRPr>
          </a:p>
        </p:txBody>
      </p:sp>
      <p:sp>
        <p:nvSpPr>
          <p:cNvPr id="18442" name="文本框 6"/>
          <p:cNvSpPr/>
          <p:nvPr/>
        </p:nvSpPr>
        <p:spPr>
          <a:xfrm>
            <a:off x="95250" y="1729105"/>
            <a:ext cx="2692003" cy="3744595"/>
          </a:xfrm>
          <a:prstGeom prst="rect">
            <a:avLst/>
          </a:prstGeom>
          <a:noFill/>
          <a:ln w="9525">
            <a:noFill/>
          </a:ln>
        </p:spPr>
        <p:txBody>
          <a:bodyPr anchor="t" anchorCtr="0">
            <a:spAutoFit/>
          </a:bodyPr>
          <a:p>
            <a:pPr>
              <a:lnSpc>
                <a:spcPct val="120000"/>
              </a:lnSpc>
              <a:buClrTx/>
              <a:buFontTx/>
            </a:pPr>
            <a:r>
              <a:rPr lang="zh-CN" altLang="en-US" b="1">
                <a:latin typeface="微软雅黑" panose="020B0503020204020204" charset="-122"/>
                <a:ea typeface="微软雅黑" panose="020B0503020204020204" charset="-122"/>
                <a:sym typeface="Arial" panose="020B0604020202020204" pitchFamily="34" charset="0"/>
              </a:rPr>
              <a:t>（1）西汉在河西走廊设“河西四郡”，分别是敦煌、酒泉、张掖、武威；</a:t>
            </a:r>
            <a:endParaRPr lang="zh-CN" altLang="en-US" b="1">
              <a:latin typeface="微软雅黑" panose="020B0503020204020204" charset="-122"/>
              <a:ea typeface="微软雅黑" panose="020B0503020204020204" charset="-122"/>
              <a:sym typeface="Arial" panose="020B0604020202020204" pitchFamily="34" charset="0"/>
            </a:endParaRPr>
          </a:p>
          <a:p>
            <a:pPr>
              <a:lnSpc>
                <a:spcPct val="120000"/>
              </a:lnSpc>
              <a:buClrTx/>
              <a:buFontTx/>
            </a:pPr>
            <a:r>
              <a:rPr lang="zh-CN" altLang="en-US" b="1">
                <a:latin typeface="微软雅黑" panose="020B0503020204020204" charset="-122"/>
                <a:ea typeface="微软雅黑" panose="020B0503020204020204" charset="-122"/>
                <a:sym typeface="Arial" panose="020B0604020202020204" pitchFamily="34" charset="0"/>
              </a:rPr>
              <a:t>（2）西域设“西域都护府”，作为西域的军政机构；</a:t>
            </a:r>
            <a:endParaRPr lang="zh-CN" altLang="en-US" b="1">
              <a:latin typeface="微软雅黑" panose="020B0503020204020204" charset="-122"/>
              <a:ea typeface="微软雅黑" panose="020B0503020204020204" charset="-122"/>
              <a:sym typeface="Arial" panose="020B0604020202020204" pitchFamily="34" charset="0"/>
            </a:endParaRPr>
          </a:p>
          <a:p>
            <a:pPr>
              <a:lnSpc>
                <a:spcPct val="120000"/>
              </a:lnSpc>
              <a:buClrTx/>
              <a:buFontTx/>
            </a:pPr>
            <a:r>
              <a:rPr lang="zh-CN" altLang="en-US" b="1">
                <a:latin typeface="微软雅黑" panose="020B0503020204020204" charset="-122"/>
                <a:ea typeface="微软雅黑" panose="020B0503020204020204" charset="-122"/>
                <a:sym typeface="Arial" panose="020B0604020202020204" pitchFamily="34" charset="0"/>
              </a:rPr>
              <a:t>（3）推行屯戍政策与当地民族共同开发边疆，设屯田官，分民屯和军屯。</a:t>
            </a:r>
            <a:endParaRPr lang="zh-CN" altLang="en-US" b="1">
              <a:latin typeface="微软雅黑" panose="020B0503020204020204" charset="-122"/>
              <a:ea typeface="微软雅黑" panose="020B0503020204020204" charset="-122"/>
              <a:sym typeface="Arial" panose="020B0604020202020204" pitchFamily="34" charset="0"/>
            </a:endParaRPr>
          </a:p>
        </p:txBody>
      </p:sp>
      <p:sp>
        <p:nvSpPr>
          <p:cNvPr id="18443" name="文本框 8"/>
          <p:cNvSpPr/>
          <p:nvPr/>
        </p:nvSpPr>
        <p:spPr>
          <a:xfrm>
            <a:off x="2818210" y="3972243"/>
            <a:ext cx="6212681" cy="1060450"/>
          </a:xfrm>
          <a:prstGeom prst="rect">
            <a:avLst/>
          </a:prstGeom>
          <a:noFill/>
          <a:ln w="9525">
            <a:noFill/>
          </a:ln>
        </p:spPr>
        <p:txBody>
          <a:bodyPr anchor="t" anchorCtr="0">
            <a:spAutoFit/>
          </a:bodyPr>
          <a:p>
            <a:pPr>
              <a:buClrTx/>
              <a:buFontTx/>
            </a:pPr>
            <a:r>
              <a:rPr lang="zh-CN" altLang="en-US" sz="2100" b="1">
                <a:solidFill>
                  <a:srgbClr val="FF0000"/>
                </a:solidFill>
                <a:latin typeface="微软雅黑" panose="020B0503020204020204" charset="-122"/>
                <a:ea typeface="微软雅黑" panose="020B0503020204020204" charset="-122"/>
                <a:sym typeface="Arial" panose="020B0604020202020204" pitchFamily="34" charset="0"/>
              </a:rPr>
              <a:t>（三）东北：汉武帝设“护乌桓校尉”。（掌管少数民族地区的沿边屯军将领亦称校尉，如乌桓校尉、西戊校尉、南蛮校尉等。）</a:t>
            </a:r>
            <a:endParaRPr lang="zh-CN" altLang="en-US" sz="2100" b="1">
              <a:solidFill>
                <a:srgbClr val="FF0000"/>
              </a:solidFill>
              <a:latin typeface="微软雅黑" panose="020B0503020204020204" charset="-122"/>
              <a:ea typeface="微软雅黑" panose="020B0503020204020204" charset="-122"/>
              <a:sym typeface="Arial" panose="020B0604020202020204" pitchFamily="34" charset="0"/>
            </a:endParaRPr>
          </a:p>
        </p:txBody>
      </p:sp>
      <p:sp>
        <p:nvSpPr>
          <p:cNvPr id="27659" name="文本框 11"/>
          <p:cNvSpPr/>
          <p:nvPr/>
        </p:nvSpPr>
        <p:spPr>
          <a:xfrm>
            <a:off x="5609035" y="1870790"/>
            <a:ext cx="390525" cy="446484"/>
          </a:xfrm>
          <a:prstGeom prst="rect">
            <a:avLst/>
          </a:prstGeom>
          <a:gradFill rotWithShape="0">
            <a:gsLst>
              <a:gs pos="0">
                <a:srgbClr val="E30000"/>
              </a:gs>
              <a:gs pos="100000">
                <a:srgbClr val="760303"/>
              </a:gs>
            </a:gsLst>
            <a:lin ang="5400000"/>
            <a:tileRect/>
          </a:gradFill>
          <a:ln w="9525">
            <a:noFill/>
          </a:ln>
        </p:spPr>
        <p:txBody>
          <a:bodyPr vert="eaVert" anchor="t" anchorCtr="0">
            <a:spAutoFit/>
          </a:bodyPr>
          <a:p>
            <a:pPr>
              <a:buClrTx/>
              <a:buFontTx/>
            </a:pPr>
            <a:r>
              <a:rPr lang="zh-CN" altLang="en-US" sz="1350" b="1">
                <a:latin typeface="宋体" panose="02010600030101010101" pitchFamily="2" charset="-122"/>
                <a:ea typeface="宋体" panose="02010600030101010101" pitchFamily="2" charset="-122"/>
                <a:sym typeface="Wingdings" panose="05000000000000000000" charset="0"/>
              </a:rPr>
              <a:t>敦煌</a:t>
            </a:r>
            <a:endParaRPr lang="zh-CN" altLang="en-US" sz="1350" b="1">
              <a:latin typeface="宋体" panose="02010600030101010101" pitchFamily="2" charset="-122"/>
              <a:ea typeface="宋体" panose="02010600030101010101" pitchFamily="2" charset="-122"/>
              <a:sym typeface="Wingdings" panose="05000000000000000000" charset="0"/>
            </a:endParaRPr>
          </a:p>
        </p:txBody>
      </p:sp>
      <p:sp>
        <p:nvSpPr>
          <p:cNvPr id="27660" name="文本框 13"/>
          <p:cNvSpPr/>
          <p:nvPr/>
        </p:nvSpPr>
        <p:spPr>
          <a:xfrm>
            <a:off x="6246019" y="2131536"/>
            <a:ext cx="390525" cy="492919"/>
          </a:xfrm>
          <a:prstGeom prst="rect">
            <a:avLst/>
          </a:prstGeom>
          <a:gradFill rotWithShape="0">
            <a:gsLst>
              <a:gs pos="0">
                <a:srgbClr val="E30000"/>
              </a:gs>
              <a:gs pos="100000">
                <a:srgbClr val="760303"/>
              </a:gs>
            </a:gsLst>
            <a:lin ang="5400000"/>
            <a:tileRect/>
          </a:gradFill>
          <a:ln w="9525">
            <a:noFill/>
          </a:ln>
        </p:spPr>
        <p:txBody>
          <a:bodyPr vert="eaVert" anchor="t" anchorCtr="0">
            <a:spAutoFit/>
          </a:bodyPr>
          <a:p>
            <a:pPr>
              <a:buClrTx/>
              <a:buFontTx/>
            </a:pPr>
            <a:r>
              <a:rPr lang="zh-CN" altLang="en-US" sz="1350" b="1">
                <a:latin typeface="宋体" panose="02010600030101010101" pitchFamily="2" charset="-122"/>
                <a:ea typeface="宋体" panose="02010600030101010101" pitchFamily="2" charset="-122"/>
                <a:sym typeface="Wingdings" panose="05000000000000000000" charset="0"/>
              </a:rPr>
              <a:t>酒泉</a:t>
            </a:r>
            <a:endParaRPr lang="zh-CN" altLang="en-US" sz="1350" b="1">
              <a:latin typeface="宋体" panose="02010600030101010101" pitchFamily="2" charset="-122"/>
              <a:ea typeface="宋体" panose="02010600030101010101" pitchFamily="2" charset="-122"/>
              <a:sym typeface="Wingdings" panose="05000000000000000000" charset="0"/>
            </a:endParaRPr>
          </a:p>
        </p:txBody>
      </p:sp>
      <p:sp>
        <p:nvSpPr>
          <p:cNvPr id="27661" name="文本框 14"/>
          <p:cNvSpPr/>
          <p:nvPr/>
        </p:nvSpPr>
        <p:spPr>
          <a:xfrm>
            <a:off x="6724650" y="2212499"/>
            <a:ext cx="390525" cy="436880"/>
          </a:xfrm>
          <a:prstGeom prst="rect">
            <a:avLst/>
          </a:prstGeom>
          <a:gradFill rotWithShape="0">
            <a:gsLst>
              <a:gs pos="0">
                <a:srgbClr val="E30000"/>
              </a:gs>
              <a:gs pos="100000">
                <a:srgbClr val="760303"/>
              </a:gs>
            </a:gsLst>
            <a:lin ang="5400000"/>
            <a:tileRect/>
          </a:gradFill>
          <a:ln w="9525">
            <a:noFill/>
          </a:ln>
        </p:spPr>
        <p:txBody>
          <a:bodyPr vert="eaVert" wrap="none" anchor="t" anchorCtr="0">
            <a:spAutoFit/>
          </a:bodyPr>
          <a:p>
            <a:pPr>
              <a:buClrTx/>
              <a:buFontTx/>
            </a:pPr>
            <a:r>
              <a:rPr lang="zh-CN" altLang="en-US" sz="1350" b="1">
                <a:latin typeface="宋体" panose="02010600030101010101" pitchFamily="2" charset="-122"/>
                <a:ea typeface="宋体" panose="02010600030101010101" pitchFamily="2" charset="-122"/>
                <a:sym typeface="Wingdings" panose="05000000000000000000" charset="0"/>
              </a:rPr>
              <a:t>张掖</a:t>
            </a:r>
            <a:endParaRPr lang="zh-CN" altLang="en-US" sz="1350" b="1">
              <a:latin typeface="宋体" panose="02010600030101010101" pitchFamily="2" charset="-122"/>
              <a:ea typeface="宋体" panose="02010600030101010101" pitchFamily="2" charset="-122"/>
              <a:sym typeface="Wingdings" panose="05000000000000000000" charset="0"/>
            </a:endParaRPr>
          </a:p>
        </p:txBody>
      </p:sp>
      <p:sp>
        <p:nvSpPr>
          <p:cNvPr id="27662" name="文本框 15"/>
          <p:cNvSpPr/>
          <p:nvPr/>
        </p:nvSpPr>
        <p:spPr>
          <a:xfrm>
            <a:off x="7321154" y="2172018"/>
            <a:ext cx="390525" cy="436880"/>
          </a:xfrm>
          <a:prstGeom prst="rect">
            <a:avLst/>
          </a:prstGeom>
          <a:gradFill rotWithShape="0">
            <a:gsLst>
              <a:gs pos="0">
                <a:srgbClr val="E30000"/>
              </a:gs>
              <a:gs pos="100000">
                <a:srgbClr val="760303"/>
              </a:gs>
            </a:gsLst>
            <a:lin ang="5400000"/>
            <a:tileRect/>
          </a:gradFill>
          <a:ln w="9525">
            <a:noFill/>
          </a:ln>
        </p:spPr>
        <p:txBody>
          <a:bodyPr vert="eaVert" wrap="none" anchor="t" anchorCtr="0">
            <a:spAutoFit/>
          </a:bodyPr>
          <a:p>
            <a:pPr>
              <a:buClrTx/>
              <a:buFontTx/>
            </a:pPr>
            <a:r>
              <a:rPr lang="zh-CN" altLang="en-US" sz="1350" b="1">
                <a:latin typeface="宋体" panose="02010600030101010101" pitchFamily="2" charset="-122"/>
                <a:ea typeface="宋体" panose="02010600030101010101" pitchFamily="2" charset="-122"/>
                <a:sym typeface="Wingdings" panose="05000000000000000000" charset="0"/>
              </a:rPr>
              <a:t>武威</a:t>
            </a:r>
            <a:endParaRPr lang="zh-CN" altLang="en-US" sz="1350" b="1">
              <a:latin typeface="宋体" panose="02010600030101010101" pitchFamily="2" charset="-122"/>
              <a:ea typeface="宋体" panose="02010600030101010101" pitchFamily="2" charset="-122"/>
              <a:sym typeface="Wingdings" panose="05000000000000000000"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4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442"/>
                                        </p:tgtEl>
                                        <p:attrNameLst>
                                          <p:attrName>style.visibility</p:attrName>
                                        </p:attrNameLst>
                                      </p:cBhvr>
                                      <p:to>
                                        <p:strVal val="visible"/>
                                      </p:to>
                                    </p:set>
                                    <p:anim calcmode="lin" valueType="num">
                                      <p:cBhvr additive="base">
                                        <p:cTn id="27" dur="500" fill="hold"/>
                                        <p:tgtEl>
                                          <p:spTgt spid="18442"/>
                                        </p:tgtEl>
                                        <p:attrNameLst>
                                          <p:attrName>ppt_x</p:attrName>
                                        </p:attrNameLst>
                                      </p:cBhvr>
                                      <p:tavLst>
                                        <p:tav tm="0">
                                          <p:val>
                                            <p:strVal val="#ppt_x"/>
                                          </p:val>
                                        </p:tav>
                                        <p:tav tm="100000">
                                          <p:val>
                                            <p:strVal val="#ppt_x"/>
                                          </p:val>
                                        </p:tav>
                                      </p:tavLst>
                                    </p:anim>
                                    <p:anim calcmode="lin" valueType="num">
                                      <p:cBhvr additive="base">
                                        <p:cTn id="28" dur="500" fill="hold"/>
                                        <p:tgtEl>
                                          <p:spTgt spid="1844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443"/>
                                        </p:tgtEl>
                                        <p:attrNameLst>
                                          <p:attrName>style.visibility</p:attrName>
                                        </p:attrNameLst>
                                      </p:cBhvr>
                                      <p:to>
                                        <p:strVal val="visible"/>
                                      </p:to>
                                    </p:set>
                                    <p:anim calcmode="lin" valueType="num">
                                      <p:cBhvr additive="base">
                                        <p:cTn id="33" dur="500" fill="hold"/>
                                        <p:tgtEl>
                                          <p:spTgt spid="18443"/>
                                        </p:tgtEl>
                                        <p:attrNameLst>
                                          <p:attrName>ppt_x</p:attrName>
                                        </p:attrNameLst>
                                      </p:cBhvr>
                                      <p:tavLst>
                                        <p:tav tm="0">
                                          <p:val>
                                            <p:strVal val="#ppt_x"/>
                                          </p:val>
                                        </p:tav>
                                        <p:tav tm="100000">
                                          <p:val>
                                            <p:strVal val="#ppt_x"/>
                                          </p:val>
                                        </p:tav>
                                      </p:tavLst>
                                    </p:anim>
                                    <p:anim calcmode="lin" valueType="num">
                                      <p:cBhvr additive="base">
                                        <p:cTn id="34" dur="500" fill="hold"/>
                                        <p:tgtEl>
                                          <p:spTgt spid="184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6" grpId="0" bldLvl="0" animBg="1"/>
      <p:bldP spid="18437" grpId="0" bldLvl="0" animBg="1"/>
      <p:bldP spid="18438" grpId="0" bldLvl="0" animBg="1"/>
      <p:bldP spid="18439" grpId="0" bldLvl="0" animBg="1"/>
      <p:bldP spid="18440" grpId="0" bldLvl="0" animBg="1"/>
      <p:bldP spid="18442" grpId="0" animBg="1"/>
      <p:bldP spid="18443" grpId="0" animBg="1"/>
    </p:bldLst>
  </p:timing>
</p:sld>
</file>

<file path=ppt/tags/tag1.xml><?xml version="1.0" encoding="utf-8"?>
<p:tagLst xmlns:p="http://schemas.openxmlformats.org/presentationml/2006/main">
  <p:tag name="AS_UNIQUEID" val="68"/>
</p:tagLst>
</file>

<file path=ppt/tags/tag10.xml><?xml version="1.0" encoding="utf-8"?>
<p:tagLst xmlns:p="http://schemas.openxmlformats.org/presentationml/2006/main">
  <p:tag name="AS_UNIQUEID" val="77"/>
</p:tagLst>
</file>

<file path=ppt/tags/tag100.xml><?xml version="1.0" encoding="utf-8"?>
<p:tagLst xmlns:p="http://schemas.openxmlformats.org/presentationml/2006/main">
  <p:tag name="KSO_WM_BEAUTIFY_FLAG" val="#wm#"/>
  <p:tag name="KSO_WM_TAG_VERSION" val="1.0"/>
  <p:tag name="KSO_WM_TEMPLATE_CATEGORY" val="diagram"/>
  <p:tag name="KSO_WM_TEMPLATE_INDEX" val="20194814"/>
  <p:tag name="KSO_WM_UNIT_COLOR_SCHEME_PARENT_PAGE" val="0_1"/>
  <p:tag name="KSO_WM_UNIT_COLOR_SCHEME_SHAPE_ID" val="17"/>
  <p:tag name="KSO_WM_UNIT_COMPATIBLE" val="0"/>
  <p:tag name="KSO_WM_UNIT_DIAGRAM_ISNUMVISUAL" val="0"/>
  <p:tag name="KSO_WM_UNIT_DIAGRAM_ISREFERUNIT" val="0"/>
  <p:tag name="KSO_WM_UNIT_HIGHLIGHT" val="0"/>
  <p:tag name="KSO_WM_UNIT_ID" val="diagram20194814_1*i*11"/>
  <p:tag name="KSO_WM_UNIT_INDEX" val="11"/>
  <p:tag name="KSO_WM_UNIT_LAYERLEVEL" val="1"/>
  <p:tag name="KSO_WM_UNIT_TYPE" val="i"/>
</p:tagLst>
</file>

<file path=ppt/tags/tag101.xml><?xml version="1.0" encoding="utf-8"?>
<p:tagLst xmlns:p="http://schemas.openxmlformats.org/presentationml/2006/main">
  <p:tag name="KSO_WM_BEAUTIFY_FLAG" val="#wm#"/>
  <p:tag name="KSO_WM_TAG_VERSION" val="1.0"/>
  <p:tag name="KSO_WM_TEMPLATE_CATEGORY" val="diagram"/>
  <p:tag name="KSO_WM_TEMPLATE_INDEX" val="20194814"/>
  <p:tag name="KSO_WM_UNIT_COLOR_SCHEME_PARENT_PAGE" val="0_1"/>
  <p:tag name="KSO_WM_UNIT_COLOR_SCHEME_SHAPE_ID" val="7"/>
  <p:tag name="KSO_WM_UNIT_COMPATIBLE" val="0"/>
  <p:tag name="KSO_WM_UNIT_DIAGRAM_ISNUMVISUAL" val="0"/>
  <p:tag name="KSO_WM_UNIT_DIAGRAM_ISREFERUNIT" val="0"/>
  <p:tag name="KSO_WM_UNIT_HIGHLIGHT" val="0"/>
  <p:tag name="KSO_WM_UNIT_ID" val="diagram20194814_1*i*12"/>
  <p:tag name="KSO_WM_UNIT_INDEX" val="12"/>
  <p:tag name="KSO_WM_UNIT_LAYERLEVEL" val="1"/>
  <p:tag name="KSO_WM_UNIT_TYPE" val="i"/>
</p:tagLst>
</file>

<file path=ppt/tags/tag102.xml><?xml version="1.0" encoding="utf-8"?>
<p:tagLst xmlns:p="http://schemas.openxmlformats.org/presentationml/2006/main">
  <p:tag name="KSO_WM_BEAUTIFY_FLAG" val="#wm#"/>
  <p:tag name="KSO_WM_TAG_VERSION" val="1.0"/>
  <p:tag name="KSO_WM_TEMPLATE_CATEGORY" val="diagram"/>
  <p:tag name="KSO_WM_TEMPLATE_INDEX" val="20194814"/>
  <p:tag name="KSO_WM_UNIT_COLOR_SCHEME_PARENT_PAGE" val="0_1"/>
  <p:tag name="KSO_WM_UNIT_COLOR_SCHEME_SHAPE_ID" val="8"/>
  <p:tag name="KSO_WM_UNIT_COMPATIBLE" val="0"/>
  <p:tag name="KSO_WM_UNIT_DECOLORIZATION" val="1"/>
  <p:tag name="KSO_WM_UNIT_DIAGRAM_ISNUMVISUAL" val="0"/>
  <p:tag name="KSO_WM_UNIT_DIAGRAM_ISREFERUNIT" val="0"/>
  <p:tag name="KSO_WM_UNIT_HIGHLIGHT" val="0"/>
  <p:tag name="KSO_WM_UNIT_ID" val="diagram20194814_1*i*13"/>
  <p:tag name="KSO_WM_UNIT_INDEX" val="13"/>
  <p:tag name="KSO_WM_UNIT_LAYERLEVEL" val="1"/>
  <p:tag name="KSO_WM_UNIT_TYPE" val="i"/>
</p:tagLst>
</file>

<file path=ppt/tags/tag103.xml><?xml version="1.0" encoding="utf-8"?>
<p:tagLst xmlns:p="http://schemas.openxmlformats.org/presentationml/2006/main">
  <p:tag name="KSO_WM_BEAUTIFY_FLAG" val="#wm#"/>
  <p:tag name="KSO_WM_TAG_VERSION" val="1.0"/>
  <p:tag name="KSO_WM_TEMPLATE_CATEGORY" val="diagram"/>
  <p:tag name="KSO_WM_TEMPLATE_INDEX" val="20194814"/>
  <p:tag name="KSO_WM_UNIT_COLOR_SCHEME_PARENT_PAGE" val="0_1"/>
  <p:tag name="KSO_WM_UNIT_COLOR_SCHEME_SHAPE_ID" val="9"/>
  <p:tag name="KSO_WM_UNIT_COMPATIBLE" val="0"/>
  <p:tag name="KSO_WM_UNIT_DECOLORIZATION" val="1"/>
  <p:tag name="KSO_WM_UNIT_DIAGRAM_ISNUMVISUAL" val="0"/>
  <p:tag name="KSO_WM_UNIT_DIAGRAM_ISREFERUNIT" val="0"/>
  <p:tag name="KSO_WM_UNIT_HIGHLIGHT" val="0"/>
  <p:tag name="KSO_WM_UNIT_ID" val="diagram20194814_1*i*2"/>
  <p:tag name="KSO_WM_UNIT_INDEX" val="2"/>
  <p:tag name="KSO_WM_UNIT_LAYERLEVEL" val="1"/>
  <p:tag name="KSO_WM_UNIT_TYPE" val="i"/>
</p:tagLst>
</file>

<file path=ppt/tags/tag104.xml><?xml version="1.0" encoding="utf-8"?>
<p:tagLst xmlns:p="http://schemas.openxmlformats.org/presentationml/2006/main">
  <p:tag name="KSO_WM_BEAUTIFY_FLAG" val="#wm#"/>
  <p:tag name="KSO_WM_TAG_VERSION" val="1.0"/>
  <p:tag name="KSO_WM_TEMPLATE_CATEGORY" val="diagram"/>
  <p:tag name="KSO_WM_TEMPLATE_INDEX" val="20194814"/>
  <p:tag name="KSO_WM_UNIT_COLOR_SCHEME_PARENT_PAGE" val="0_1"/>
  <p:tag name="KSO_WM_UNIT_COLOR_SCHEME_SHAPE_ID" val="10"/>
  <p:tag name="KSO_WM_UNIT_COMPATIBLE" val="0"/>
  <p:tag name="KSO_WM_UNIT_DECOLORIZATION" val="1"/>
  <p:tag name="KSO_WM_UNIT_DIAGRAM_ISNUMVISUAL" val="0"/>
  <p:tag name="KSO_WM_UNIT_DIAGRAM_ISREFERUNIT" val="0"/>
  <p:tag name="KSO_WM_UNIT_HIGHLIGHT" val="0"/>
  <p:tag name="KSO_WM_UNIT_ID" val="diagram20194814_1*i*3"/>
  <p:tag name="KSO_WM_UNIT_INDEX" val="3"/>
  <p:tag name="KSO_WM_UNIT_LAYERLEVEL" val="1"/>
  <p:tag name="KSO_WM_UNIT_TYPE" val="i"/>
</p:tagLst>
</file>

<file path=ppt/tags/tag105.xml><?xml version="1.0" encoding="utf-8"?>
<p:tagLst xmlns:p="http://schemas.openxmlformats.org/presentationml/2006/main">
  <p:tag name="KSO_WM_BEAUTIFY_FLAG" val="#wm#"/>
  <p:tag name="KSO_WM_TAG_VERSION" val="1.0"/>
  <p:tag name="KSO_WM_TEMPLATE_CATEGORY" val="diagram"/>
  <p:tag name="KSO_WM_TEMPLATE_INDEX" val="20194814"/>
  <p:tag name="KSO_WM_UNIT_COLOR_SCHEME_PARENT_PAGE" val="0_1"/>
  <p:tag name="KSO_WM_UNIT_COLOR_SCHEME_SHAPE_ID" val="14"/>
  <p:tag name="KSO_WM_UNIT_COMPATIBLE" val="0"/>
  <p:tag name="KSO_WM_UNIT_DIAGRAM_ISNUMVISUAL" val="0"/>
  <p:tag name="KSO_WM_UNIT_DIAGRAM_ISREFERUNIT" val="0"/>
  <p:tag name="KSO_WM_UNIT_HIGHLIGHT" val="0"/>
  <p:tag name="KSO_WM_UNIT_ID" val="diagram20194814_1*i*7"/>
  <p:tag name="KSO_WM_UNIT_INDEX" val="7"/>
  <p:tag name="KSO_WM_UNIT_LAYERLEVEL" val="1"/>
  <p:tag name="KSO_WM_UNIT_TYPE" val="i"/>
</p:tagLst>
</file>

<file path=ppt/tags/tag106.xml><?xml version="1.0" encoding="utf-8"?>
<p:tagLst xmlns:p="http://schemas.openxmlformats.org/presentationml/2006/main">
  <p:tag name="KSO_WM_BEAUTIFY_FLAG" val="#wm#"/>
  <p:tag name="KSO_WM_TAG_VERSION" val="1.0"/>
  <p:tag name="KSO_WM_TEMPLATE_CATEGORY" val="diagram"/>
  <p:tag name="KSO_WM_TEMPLATE_INDEX" val="20194814"/>
  <p:tag name="KSO_WM_UNIT_COLOR_SCHEME_PARENT_PAGE" val="0_1"/>
  <p:tag name="KSO_WM_UNIT_COLOR_SCHEME_SHAPE_ID" val="15"/>
  <p:tag name="KSO_WM_UNIT_COMPATIBLE" val="0"/>
  <p:tag name="KSO_WM_UNIT_DIAGRAM_ISNUMVISUAL" val="0"/>
  <p:tag name="KSO_WM_UNIT_DIAGRAM_ISREFERUNIT" val="0"/>
  <p:tag name="KSO_WM_UNIT_HIGHLIGHT" val="0"/>
  <p:tag name="KSO_WM_UNIT_ID" val="diagram20194814_1*i*8"/>
  <p:tag name="KSO_WM_UNIT_INDEX" val="8"/>
  <p:tag name="KSO_WM_UNIT_LAYERLEVEL" val="1"/>
  <p:tag name="KSO_WM_UNIT_TYPE" val="i"/>
</p:tagLst>
</file>

<file path=ppt/tags/tag107.xml><?xml version="1.0" encoding="utf-8"?>
<p:tagLst xmlns:p="http://schemas.openxmlformats.org/presentationml/2006/main">
  <p:tag name="KSO_WM_BEAUTIFY_FLAG" val="#wm#"/>
  <p:tag name="KSO_WM_TAG_VERSION" val="1.0"/>
  <p:tag name="KSO_WM_TEMPLATE_CATEGORY" val="diagram"/>
  <p:tag name="KSO_WM_TEMPLATE_INDEX" val="20194814"/>
  <p:tag name="KSO_WM_UNIT_COLOR_SCHEME_PARENT_PAGE" val="0_1"/>
  <p:tag name="KSO_WM_UNIT_COLOR_SCHEME_SHAPE_ID" val="16"/>
  <p:tag name="KSO_WM_UNIT_COMPATIBLE" val="0"/>
  <p:tag name="KSO_WM_UNIT_DIAGRAM_ISNUMVISUAL" val="0"/>
  <p:tag name="KSO_WM_UNIT_DIAGRAM_ISREFERUNIT" val="0"/>
  <p:tag name="KSO_WM_UNIT_HIGHLIGHT" val="0"/>
  <p:tag name="KSO_WM_UNIT_ID" val="diagram20194814_1*i*9"/>
  <p:tag name="KSO_WM_UNIT_INDEX" val="9"/>
  <p:tag name="KSO_WM_UNIT_LAYERLEVEL" val="1"/>
  <p:tag name="KSO_WM_UNIT_TYPE" val="i"/>
</p:tagLst>
</file>

<file path=ppt/tags/tag108.xml><?xml version="1.0" encoding="utf-8"?>
<p:tagLst xmlns:p="http://schemas.openxmlformats.org/presentationml/2006/main">
  <p:tag name="KSO_WM_BEAUTIFY_FLAG" val="#wm#"/>
  <p:tag name="KSO_WM_TAG_VERSION" val="1.0"/>
  <p:tag name="KSO_WM_TEMPLATE_CATEGORY" val="diagram"/>
  <p:tag name="KSO_WM_TEMPLATE_INDEX" val="20194814"/>
  <p:tag name="KSO_WM_UNIT_COLOR_SCHEME_PARENT_PAGE" val="0_1"/>
  <p:tag name="KSO_WM_UNIT_COLOR_SCHEME_SHAPE_ID" val="2"/>
  <p:tag name="KSO_WM_UNIT_COMPATIBLE" val="0"/>
  <p:tag name="KSO_WM_UNIT_DIAGRAM_ISNUMVISUAL" val="0"/>
  <p:tag name="KSO_WM_UNIT_DIAGRAM_ISREFERUNIT" val="0"/>
  <p:tag name="KSO_WM_UNIT_HIGHLIGHT" val="0"/>
  <p:tag name="KSO_WM_UNIT_ID" val="diagram20194814_1*f*1"/>
  <p:tag name="KSO_WM_UNIT_INDEX" val="1"/>
  <p:tag name="KSO_WM_UNIT_LAYERLEVEL" val="1"/>
  <p:tag name="KSO_WM_UNIT_NOCLEAR" val="1"/>
  <p:tag name="KSO_WM_UNIT_PRESET_TEXT" val="单击此处添加小标题:&#10;点击此处添加正文，文字是您思想的提炼，为了最终呈现发布的良好效果。请言简意赅的阐。&#10;并根据需要酌情增减文字。即便信息错综复杂，需要用更多的文字来表述。&#10;请您尽可能提炼思想的精髓。恰如其分的表达观点，往往事半功倍。"/>
  <p:tag name="KSO_WM_UNIT_TEXT_PART_ID_V2" val="d-2-2"/>
  <p:tag name="KSO_WM_UNIT_TYPE" val="f"/>
  <p:tag name="KSO_WM_UNIT_VALUE" val="182"/>
</p:tagLst>
</file>

<file path=ppt/tags/tag109.xml><?xml version="1.0" encoding="utf-8"?>
<p:tagLst xmlns:p="http://schemas.openxmlformats.org/presentationml/2006/main">
  <p:tag name="KSO_WM_BEAUTIFY_FLAG" val="#wm#"/>
  <p:tag name="KSO_WM_TAG_VERSION" val="1.0"/>
  <p:tag name="KSO_WM_TEMPLATE_CATEGORY" val="diagram"/>
  <p:tag name="KSO_WM_TEMPLATE_INDEX" val="20194814"/>
  <p:tag name="KSO_WM_UNIT_COMPATIBLE" val="0"/>
  <p:tag name="KSO_WM_UNIT_DIAGRAM_ISNUMVISUAL" val="0"/>
  <p:tag name="KSO_WM_UNIT_DIAGRAM_ISREFERUNIT" val="0"/>
  <p:tag name="KSO_WM_UNIT_HIGHLIGHT" val="0"/>
  <p:tag name="KSO_WM_UNIT_ID" val="diagram20194814_1*i*11"/>
  <p:tag name="KSO_WM_UNIT_INDEX" val="11"/>
  <p:tag name="KSO_WM_UNIT_LAYERLEVEL" val="1"/>
  <p:tag name="KSO_WM_UNIT_TYPE" val="i"/>
</p:tagLst>
</file>

<file path=ppt/tags/tag11.xml><?xml version="1.0" encoding="utf-8"?>
<p:tagLst xmlns:p="http://schemas.openxmlformats.org/presentationml/2006/main">
  <p:tag name="AS_UNIQUEID" val="78"/>
</p:tagLst>
</file>

<file path=ppt/tags/tag110.xml><?xml version="1.0" encoding="utf-8"?>
<p:tagLst xmlns:p="http://schemas.openxmlformats.org/presentationml/2006/main">
  <p:tag name="KSO_WM_BEAUTIFY_FLAG" val="#wm#"/>
  <p:tag name="KSO_WM_TAG_VERSION" val="1.0"/>
  <p:tag name="KSO_WM_TEMPLATE_CATEGORY" val="diagram"/>
  <p:tag name="KSO_WM_TEMPLATE_INDEX" val="20194814"/>
  <p:tag name="KSO_WM_UNIT_COMPATIBLE" val="0"/>
  <p:tag name="KSO_WM_UNIT_DIAGRAM_ISNUMVISUAL" val="0"/>
  <p:tag name="KSO_WM_UNIT_DIAGRAM_ISREFERUNIT" val="0"/>
  <p:tag name="KSO_WM_UNIT_HIGHLIGHT" val="0"/>
  <p:tag name="KSO_WM_UNIT_ID" val="diagram20194814_1*i*12"/>
  <p:tag name="KSO_WM_UNIT_INDEX" val="12"/>
  <p:tag name="KSO_WM_UNIT_LAYERLEVEL" val="1"/>
  <p:tag name="KSO_WM_UNIT_TYPE" val="i"/>
</p:tagLst>
</file>

<file path=ppt/tags/tag111.xml><?xml version="1.0" encoding="utf-8"?>
<p:tagLst xmlns:p="http://schemas.openxmlformats.org/presentationml/2006/main">
  <p:tag name="KSO_WM_BEAUTIFY_FLAG" val="#wm#"/>
  <p:tag name="KSO_WM_SLIDE_COLORSCHEME_VERSION" val="3.2"/>
  <p:tag name="KSO_WM_SLIDE_ID" val="diagram20194814_1"/>
  <p:tag name="KSO_WM_SLIDE_INDEX" val="1"/>
  <p:tag name="KSO_WM_SLIDE_ITEM_CNT" val="0"/>
  <p:tag name="KSO_WM_SLIDE_LAYOUT" val="f"/>
  <p:tag name="KSO_WM_SLIDE_LAYOUT_CNT" val="2"/>
  <p:tag name="KSO_WM_SLIDE_POSITION" val="1*0"/>
  <p:tag name="KSO_WM_SLIDE_SIZE" val="942*530"/>
  <p:tag name="KSO_WM_SLIDE_SUBTYPE" val="pureTxt"/>
  <p:tag name="KSO_WM_SLIDE_TYPE" val="text"/>
  <p:tag name="KSO_WM_TAG_VERSION" val="1.0"/>
  <p:tag name="KSO_WM_TEMPLATE_CATEGORY" val="diagram"/>
  <p:tag name="KSO_WM_TEMPLATE_COLOR_TYPE" val="1"/>
  <p:tag name="KSO_WM_TEMPLATE_INDEX" val="20194814"/>
  <p:tag name="KSO_WM_TEMPLATE_MASTER_TYPE" val="0"/>
  <p:tag name="KSO_WM_TEMPLATE_SUBCATEGORY" val="0"/>
</p:tagLst>
</file>

<file path=ppt/tags/tag112.xml><?xml version="1.0" encoding="utf-8"?>
<p:tagLst xmlns:p="http://schemas.openxmlformats.org/presentationml/2006/main">
  <p:tag name="KSO_WM_BEAUTIFY_FLAG" val="#wm#"/>
  <p:tag name="KSO_WM_TAG_VERSION" val="1.0"/>
  <p:tag name="KSO_WM_TEMPLATE_CATEGORY" val="diagram"/>
  <p:tag name="KSO_WM_TEMPLATE_INDEX" val="20194814"/>
  <p:tag name="KSO_WM_UNIT_COLOR_SCHEME_PARENT_PAGE" val="0_1"/>
  <p:tag name="KSO_WM_UNIT_COLOR_SCHEME_SHAPE_ID" val="5"/>
  <p:tag name="KSO_WM_UNIT_COMPATIBLE" val="0"/>
  <p:tag name="KSO_WM_UNIT_DECOLORIZATION" val="1"/>
  <p:tag name="KSO_WM_UNIT_DIAGRAM_ISNUMVISUAL" val="0"/>
  <p:tag name="KSO_WM_UNIT_DIAGRAM_ISREFERUNIT" val="0"/>
  <p:tag name="KSO_WM_UNIT_HIGHLIGHT" val="0"/>
  <p:tag name="KSO_WM_UNIT_ID" val="diagram20194814_1*i*1"/>
  <p:tag name="KSO_WM_UNIT_INDEX" val="1"/>
  <p:tag name="KSO_WM_UNIT_LAYERLEVEL" val="1"/>
  <p:tag name="KSO_WM_UNIT_TYPE" val="i"/>
</p:tagLst>
</file>

<file path=ppt/tags/tag113.xml><?xml version="1.0" encoding="utf-8"?>
<p:tagLst xmlns:p="http://schemas.openxmlformats.org/presentationml/2006/main">
  <p:tag name="KSO_WM_BEAUTIFY_FLAG" val="#wm#"/>
  <p:tag name="KSO_WM_TAG_VERSION" val="1.0"/>
  <p:tag name="KSO_WM_TEMPLATE_CATEGORY" val="diagram"/>
  <p:tag name="KSO_WM_TEMPLATE_INDEX" val="20194814"/>
  <p:tag name="KSO_WM_UNIT_COLOR_SCHEME_PARENT_PAGE" val="0_1"/>
  <p:tag name="KSO_WM_UNIT_COLOR_SCHEME_SHAPE_ID" val="6"/>
  <p:tag name="KSO_WM_UNIT_COMPATIBLE" val="0"/>
  <p:tag name="KSO_WM_UNIT_DIAGRAM_ISNUMVISUAL" val="0"/>
  <p:tag name="KSO_WM_UNIT_DIAGRAM_ISREFERUNIT" val="0"/>
  <p:tag name="KSO_WM_UNIT_HIGHLIGHT" val="0"/>
  <p:tag name="KSO_WM_UNIT_ID" val="diagram20194814_1*i*10"/>
  <p:tag name="KSO_WM_UNIT_INDEX" val="10"/>
  <p:tag name="KSO_WM_UNIT_LAYERLEVEL" val="1"/>
  <p:tag name="KSO_WM_UNIT_TYPE" val="i"/>
</p:tagLst>
</file>

<file path=ppt/tags/tag114.xml><?xml version="1.0" encoding="utf-8"?>
<p:tagLst xmlns:p="http://schemas.openxmlformats.org/presentationml/2006/main">
  <p:tag name="KSO_WM_BEAUTIFY_FLAG" val="#wm#"/>
  <p:tag name="KSO_WM_TAG_VERSION" val="1.0"/>
  <p:tag name="KSO_WM_TEMPLATE_CATEGORY" val="diagram"/>
  <p:tag name="KSO_WM_TEMPLATE_INDEX" val="20194814"/>
  <p:tag name="KSO_WM_UNIT_COLOR_SCHEME_PARENT_PAGE" val="0_1"/>
  <p:tag name="KSO_WM_UNIT_COLOR_SCHEME_SHAPE_ID" val="17"/>
  <p:tag name="KSO_WM_UNIT_COMPATIBLE" val="0"/>
  <p:tag name="KSO_WM_UNIT_DIAGRAM_ISNUMVISUAL" val="0"/>
  <p:tag name="KSO_WM_UNIT_DIAGRAM_ISREFERUNIT" val="0"/>
  <p:tag name="KSO_WM_UNIT_HIGHLIGHT" val="0"/>
  <p:tag name="KSO_WM_UNIT_ID" val="diagram20194814_1*i*11"/>
  <p:tag name="KSO_WM_UNIT_INDEX" val="11"/>
  <p:tag name="KSO_WM_UNIT_LAYERLEVEL" val="1"/>
  <p:tag name="KSO_WM_UNIT_TYPE" val="i"/>
</p:tagLst>
</file>

<file path=ppt/tags/tag115.xml><?xml version="1.0" encoding="utf-8"?>
<p:tagLst xmlns:p="http://schemas.openxmlformats.org/presentationml/2006/main">
  <p:tag name="KSO_WM_BEAUTIFY_FLAG" val="#wm#"/>
  <p:tag name="KSO_WM_TAG_VERSION" val="1.0"/>
  <p:tag name="KSO_WM_TEMPLATE_CATEGORY" val="diagram"/>
  <p:tag name="KSO_WM_TEMPLATE_INDEX" val="20194814"/>
  <p:tag name="KSO_WM_UNIT_COLOR_SCHEME_PARENT_PAGE" val="0_1"/>
  <p:tag name="KSO_WM_UNIT_COLOR_SCHEME_SHAPE_ID" val="7"/>
  <p:tag name="KSO_WM_UNIT_COMPATIBLE" val="0"/>
  <p:tag name="KSO_WM_UNIT_DIAGRAM_ISNUMVISUAL" val="0"/>
  <p:tag name="KSO_WM_UNIT_DIAGRAM_ISREFERUNIT" val="0"/>
  <p:tag name="KSO_WM_UNIT_HIGHLIGHT" val="0"/>
  <p:tag name="KSO_WM_UNIT_ID" val="diagram20194814_1*i*12"/>
  <p:tag name="KSO_WM_UNIT_INDEX" val="12"/>
  <p:tag name="KSO_WM_UNIT_LAYERLEVEL" val="1"/>
  <p:tag name="KSO_WM_UNIT_TYPE" val="i"/>
</p:tagLst>
</file>

<file path=ppt/tags/tag116.xml><?xml version="1.0" encoding="utf-8"?>
<p:tagLst xmlns:p="http://schemas.openxmlformats.org/presentationml/2006/main">
  <p:tag name="KSO_WM_BEAUTIFY_FLAG" val="#wm#"/>
  <p:tag name="KSO_WM_TAG_VERSION" val="1.0"/>
  <p:tag name="KSO_WM_TEMPLATE_CATEGORY" val="diagram"/>
  <p:tag name="KSO_WM_TEMPLATE_INDEX" val="20194814"/>
  <p:tag name="KSO_WM_UNIT_COLOR_SCHEME_PARENT_PAGE" val="0_1"/>
  <p:tag name="KSO_WM_UNIT_COLOR_SCHEME_SHAPE_ID" val="8"/>
  <p:tag name="KSO_WM_UNIT_COMPATIBLE" val="0"/>
  <p:tag name="KSO_WM_UNIT_DECOLORIZATION" val="1"/>
  <p:tag name="KSO_WM_UNIT_DIAGRAM_ISNUMVISUAL" val="0"/>
  <p:tag name="KSO_WM_UNIT_DIAGRAM_ISREFERUNIT" val="0"/>
  <p:tag name="KSO_WM_UNIT_HIGHLIGHT" val="0"/>
  <p:tag name="KSO_WM_UNIT_ID" val="diagram20194814_1*i*13"/>
  <p:tag name="KSO_WM_UNIT_INDEX" val="13"/>
  <p:tag name="KSO_WM_UNIT_LAYERLEVEL" val="1"/>
  <p:tag name="KSO_WM_UNIT_TYPE" val="i"/>
</p:tagLst>
</file>

<file path=ppt/tags/tag117.xml><?xml version="1.0" encoding="utf-8"?>
<p:tagLst xmlns:p="http://schemas.openxmlformats.org/presentationml/2006/main">
  <p:tag name="KSO_WM_BEAUTIFY_FLAG" val="#wm#"/>
  <p:tag name="KSO_WM_TAG_VERSION" val="1.0"/>
  <p:tag name="KSO_WM_TEMPLATE_CATEGORY" val="diagram"/>
  <p:tag name="KSO_WM_TEMPLATE_INDEX" val="20194814"/>
  <p:tag name="KSO_WM_UNIT_COLOR_SCHEME_PARENT_PAGE" val="0_1"/>
  <p:tag name="KSO_WM_UNIT_COLOR_SCHEME_SHAPE_ID" val="9"/>
  <p:tag name="KSO_WM_UNIT_COMPATIBLE" val="0"/>
  <p:tag name="KSO_WM_UNIT_DECOLORIZATION" val="1"/>
  <p:tag name="KSO_WM_UNIT_DIAGRAM_ISNUMVISUAL" val="0"/>
  <p:tag name="KSO_WM_UNIT_DIAGRAM_ISREFERUNIT" val="0"/>
  <p:tag name="KSO_WM_UNIT_HIGHLIGHT" val="0"/>
  <p:tag name="KSO_WM_UNIT_ID" val="diagram20194814_1*i*2"/>
  <p:tag name="KSO_WM_UNIT_INDEX" val="2"/>
  <p:tag name="KSO_WM_UNIT_LAYERLEVEL" val="1"/>
  <p:tag name="KSO_WM_UNIT_TYPE" val="i"/>
</p:tagLst>
</file>

<file path=ppt/tags/tag118.xml><?xml version="1.0" encoding="utf-8"?>
<p:tagLst xmlns:p="http://schemas.openxmlformats.org/presentationml/2006/main">
  <p:tag name="KSO_WM_BEAUTIFY_FLAG" val="#wm#"/>
  <p:tag name="KSO_WM_TAG_VERSION" val="1.0"/>
  <p:tag name="KSO_WM_TEMPLATE_CATEGORY" val="diagram"/>
  <p:tag name="KSO_WM_TEMPLATE_INDEX" val="20194814"/>
  <p:tag name="KSO_WM_UNIT_COLOR_SCHEME_PARENT_PAGE" val="0_1"/>
  <p:tag name="KSO_WM_UNIT_COLOR_SCHEME_SHAPE_ID" val="10"/>
  <p:tag name="KSO_WM_UNIT_COMPATIBLE" val="0"/>
  <p:tag name="KSO_WM_UNIT_DECOLORIZATION" val="1"/>
  <p:tag name="KSO_WM_UNIT_DIAGRAM_ISNUMVISUAL" val="0"/>
  <p:tag name="KSO_WM_UNIT_DIAGRAM_ISREFERUNIT" val="0"/>
  <p:tag name="KSO_WM_UNIT_HIGHLIGHT" val="0"/>
  <p:tag name="KSO_WM_UNIT_ID" val="diagram20194814_1*i*3"/>
  <p:tag name="KSO_WM_UNIT_INDEX" val="3"/>
  <p:tag name="KSO_WM_UNIT_LAYERLEVEL" val="1"/>
  <p:tag name="KSO_WM_UNIT_TYPE" val="i"/>
</p:tagLst>
</file>

<file path=ppt/tags/tag119.xml><?xml version="1.0" encoding="utf-8"?>
<p:tagLst xmlns:p="http://schemas.openxmlformats.org/presentationml/2006/main">
  <p:tag name="KSO_WM_BEAUTIFY_FLAG" val="#wm#"/>
  <p:tag name="KSO_WM_TAG_VERSION" val="1.0"/>
  <p:tag name="KSO_WM_TEMPLATE_CATEGORY" val="diagram"/>
  <p:tag name="KSO_WM_TEMPLATE_INDEX" val="20194814"/>
  <p:tag name="KSO_WM_UNIT_COLOR_SCHEME_PARENT_PAGE" val="0_1"/>
  <p:tag name="KSO_WM_UNIT_COLOR_SCHEME_SHAPE_ID" val="14"/>
  <p:tag name="KSO_WM_UNIT_COMPATIBLE" val="0"/>
  <p:tag name="KSO_WM_UNIT_DIAGRAM_ISNUMVISUAL" val="0"/>
  <p:tag name="KSO_WM_UNIT_DIAGRAM_ISREFERUNIT" val="0"/>
  <p:tag name="KSO_WM_UNIT_HIGHLIGHT" val="0"/>
  <p:tag name="KSO_WM_UNIT_ID" val="diagram20194814_1*i*7"/>
  <p:tag name="KSO_WM_UNIT_INDEX" val="7"/>
  <p:tag name="KSO_WM_UNIT_LAYERLEVEL" val="1"/>
  <p:tag name="KSO_WM_UNIT_TYPE" val="i"/>
</p:tagLst>
</file>

<file path=ppt/tags/tag12.xml><?xml version="1.0" encoding="utf-8"?>
<p:tagLst xmlns:p="http://schemas.openxmlformats.org/presentationml/2006/main">
  <p:tag name="AS_UNIQUEID" val="79"/>
</p:tagLst>
</file>

<file path=ppt/tags/tag120.xml><?xml version="1.0" encoding="utf-8"?>
<p:tagLst xmlns:p="http://schemas.openxmlformats.org/presentationml/2006/main">
  <p:tag name="KSO_WM_BEAUTIFY_FLAG" val="#wm#"/>
  <p:tag name="KSO_WM_TAG_VERSION" val="1.0"/>
  <p:tag name="KSO_WM_TEMPLATE_CATEGORY" val="diagram"/>
  <p:tag name="KSO_WM_TEMPLATE_INDEX" val="20194814"/>
  <p:tag name="KSO_WM_UNIT_COLOR_SCHEME_PARENT_PAGE" val="0_1"/>
  <p:tag name="KSO_WM_UNIT_COLOR_SCHEME_SHAPE_ID" val="15"/>
  <p:tag name="KSO_WM_UNIT_COMPATIBLE" val="0"/>
  <p:tag name="KSO_WM_UNIT_DIAGRAM_ISNUMVISUAL" val="0"/>
  <p:tag name="KSO_WM_UNIT_DIAGRAM_ISREFERUNIT" val="0"/>
  <p:tag name="KSO_WM_UNIT_HIGHLIGHT" val="0"/>
  <p:tag name="KSO_WM_UNIT_ID" val="diagram20194814_1*i*8"/>
  <p:tag name="KSO_WM_UNIT_INDEX" val="8"/>
  <p:tag name="KSO_WM_UNIT_LAYERLEVEL" val="1"/>
  <p:tag name="KSO_WM_UNIT_TYPE" val="i"/>
</p:tagLst>
</file>

<file path=ppt/tags/tag121.xml><?xml version="1.0" encoding="utf-8"?>
<p:tagLst xmlns:p="http://schemas.openxmlformats.org/presentationml/2006/main">
  <p:tag name="KSO_WM_BEAUTIFY_FLAG" val="#wm#"/>
  <p:tag name="KSO_WM_TAG_VERSION" val="1.0"/>
  <p:tag name="KSO_WM_TEMPLATE_CATEGORY" val="diagram"/>
  <p:tag name="KSO_WM_TEMPLATE_INDEX" val="20194814"/>
  <p:tag name="KSO_WM_UNIT_COLOR_SCHEME_PARENT_PAGE" val="0_1"/>
  <p:tag name="KSO_WM_UNIT_COLOR_SCHEME_SHAPE_ID" val="16"/>
  <p:tag name="KSO_WM_UNIT_COMPATIBLE" val="0"/>
  <p:tag name="KSO_WM_UNIT_DIAGRAM_ISNUMVISUAL" val="0"/>
  <p:tag name="KSO_WM_UNIT_DIAGRAM_ISREFERUNIT" val="0"/>
  <p:tag name="KSO_WM_UNIT_HIGHLIGHT" val="0"/>
  <p:tag name="KSO_WM_UNIT_ID" val="diagram20194814_1*i*9"/>
  <p:tag name="KSO_WM_UNIT_INDEX" val="9"/>
  <p:tag name="KSO_WM_UNIT_LAYERLEVEL" val="1"/>
  <p:tag name="KSO_WM_UNIT_TYPE" val="i"/>
</p:tagLst>
</file>

<file path=ppt/tags/tag122.xml><?xml version="1.0" encoding="utf-8"?>
<p:tagLst xmlns:p="http://schemas.openxmlformats.org/presentationml/2006/main">
  <p:tag name="KSO_WM_BEAUTIFY_FLAG" val="#wm#"/>
  <p:tag name="KSO_WM_TAG_VERSION" val="1.0"/>
  <p:tag name="KSO_WM_TEMPLATE_CATEGORY" val="diagram"/>
  <p:tag name="KSO_WM_TEMPLATE_INDEX" val="20194814"/>
  <p:tag name="KSO_WM_UNIT_COLOR_SCHEME_PARENT_PAGE" val="0_1"/>
  <p:tag name="KSO_WM_UNIT_COLOR_SCHEME_SHAPE_ID" val="3"/>
  <p:tag name="KSO_WM_UNIT_COMPATIBLE" val="0"/>
  <p:tag name="KSO_WM_UNIT_DIAGRAM_ISNUMVISUAL" val="0"/>
  <p:tag name="KSO_WM_UNIT_DIAGRAM_ISREFERUNIT" val="0"/>
  <p:tag name="KSO_WM_UNIT_HIGHLIGHT" val="0"/>
  <p:tag name="KSO_WM_UNIT_ID" val="diagram20194814_1*f*2"/>
  <p:tag name="KSO_WM_UNIT_INDEX" val="2"/>
  <p:tag name="KSO_WM_UNIT_LAYERLEVEL" val="1"/>
  <p:tag name="KSO_WM_UNIT_NOCLEAR" val="1"/>
  <p:tag name="KSO_WM_UNIT_PRESET_TEXT" val="单击此处添加小标题:&#10;点击此处添加正文，文字是您思想的提炼，为了最终呈现发布的良好效果，请言简意赅的阐述观点，并根据需要酌情增减文字。&#10;您的正文已经字字珠玑，但信息却千丝万缕，需要用更多的文字来表述；但请您尽可能提炼思想的精髓，恰如其分的表达观点，往往事半功倍。&#10;为了能让您有更直观的字数感受，并进一步方便使用，我们为您标注了最适合的位置。您输入的文字到这里时，就是最佳视觉效果。"/>
  <p:tag name="KSO_WM_UNIT_TEXT_PART_ID_V2" val="d-3-2"/>
  <p:tag name="KSO_WM_UNIT_TYPE" val="f"/>
  <p:tag name="KSO_WM_UNIT_VALUE" val="273"/>
</p:tagLst>
</file>

<file path=ppt/tags/tag123.xml><?xml version="1.0" encoding="utf-8"?>
<p:tagLst xmlns:p="http://schemas.openxmlformats.org/presentationml/2006/main">
  <p:tag name="KSO_WM_BEAUTIFY_FLAG" val="#wm#"/>
  <p:tag name="KSO_WM_TAG_VERSION" val="1.0"/>
  <p:tag name="KSO_WM_TEMPLATE_CATEGORY" val="diagram"/>
  <p:tag name="KSO_WM_TEMPLATE_INDEX" val="20194814"/>
  <p:tag name="KSO_WM_UNIT_COMPATIBLE" val="0"/>
  <p:tag name="KSO_WM_UNIT_DIAGRAM_ISNUMVISUAL" val="0"/>
  <p:tag name="KSO_WM_UNIT_DIAGRAM_ISREFERUNIT" val="0"/>
  <p:tag name="KSO_WM_UNIT_HIGHLIGHT" val="0"/>
  <p:tag name="KSO_WM_UNIT_ID" val="diagram20194814_1*i*11"/>
  <p:tag name="KSO_WM_UNIT_INDEX" val="11"/>
  <p:tag name="KSO_WM_UNIT_LAYERLEVEL" val="1"/>
  <p:tag name="KSO_WM_UNIT_TYPE" val="i"/>
</p:tagLst>
</file>

<file path=ppt/tags/tag124.xml><?xml version="1.0" encoding="utf-8"?>
<p:tagLst xmlns:p="http://schemas.openxmlformats.org/presentationml/2006/main">
  <p:tag name="KSO_WM_BEAUTIFY_FLAG" val="#wm#"/>
  <p:tag name="KSO_WM_TAG_VERSION" val="1.0"/>
  <p:tag name="KSO_WM_TEMPLATE_CATEGORY" val="diagram"/>
  <p:tag name="KSO_WM_TEMPLATE_INDEX" val="20194814"/>
  <p:tag name="KSO_WM_UNIT_COMPATIBLE" val="0"/>
  <p:tag name="KSO_WM_UNIT_DIAGRAM_ISNUMVISUAL" val="0"/>
  <p:tag name="KSO_WM_UNIT_DIAGRAM_ISREFERUNIT" val="0"/>
  <p:tag name="KSO_WM_UNIT_HIGHLIGHT" val="0"/>
  <p:tag name="KSO_WM_UNIT_ID" val="diagram20194814_1*i*12"/>
  <p:tag name="KSO_WM_UNIT_INDEX" val="12"/>
  <p:tag name="KSO_WM_UNIT_LAYERLEVEL" val="1"/>
  <p:tag name="KSO_WM_UNIT_TYPE" val="i"/>
</p:tagLst>
</file>

<file path=ppt/tags/tag125.xml><?xml version="1.0" encoding="utf-8"?>
<p:tagLst xmlns:p="http://schemas.openxmlformats.org/presentationml/2006/main">
  <p:tag name="KSO_WM_BEAUTIFY_FLAG" val="#wm#"/>
  <p:tag name="KSO_WM_SLIDE_COLORSCHEME_VERSION" val="3.2"/>
  <p:tag name="KSO_WM_SLIDE_ID" val="diagram20194814_1"/>
  <p:tag name="KSO_WM_SLIDE_INDEX" val="1"/>
  <p:tag name="KSO_WM_SLIDE_ITEM_CNT" val="0"/>
  <p:tag name="KSO_WM_SLIDE_LAYOUT" val="f"/>
  <p:tag name="KSO_WM_SLIDE_LAYOUT_CNT" val="2"/>
  <p:tag name="KSO_WM_SLIDE_POSITION" val="1*0"/>
  <p:tag name="KSO_WM_SLIDE_SIZE" val="942*530"/>
  <p:tag name="KSO_WM_SLIDE_SUBTYPE" val="pureTxt"/>
  <p:tag name="KSO_WM_SLIDE_TYPE" val="text"/>
  <p:tag name="KSO_WM_TAG_VERSION" val="1.0"/>
  <p:tag name="KSO_WM_TEMPLATE_CATEGORY" val="diagram"/>
  <p:tag name="KSO_WM_TEMPLATE_COLOR_TYPE" val="1"/>
  <p:tag name="KSO_WM_TEMPLATE_INDEX" val="20194814"/>
  <p:tag name="KSO_WM_TEMPLATE_MASTER_TYPE" val="0"/>
  <p:tag name="KSO_WM_TEMPLATE_SUBCATEGORY" val="0"/>
</p:tagLst>
</file>

<file path=ppt/tags/tag126.xml><?xml version="1.0" encoding="utf-8"?>
<p:tagLst xmlns:p="http://schemas.openxmlformats.org/presentationml/2006/main">
  <p:tag name="KSO_WM_UNIT_TABLE_BEAUTIFY" val="smartTable{625864b9-0fda-4b66-9770-7ddcb9e45416}"/>
  <p:tag name="TABLE_ENDDRAG_ORIGIN_RECT" val="568*272"/>
  <p:tag name="TABLE_ENDDRAG_RECT" val="44*67*568*272"/>
</p:tagLst>
</file>

<file path=ppt/tags/tag127.xml><?xml version="1.0" encoding="utf-8"?>
<p:tagLst xmlns:p="http://schemas.openxmlformats.org/presentationml/2006/main">
  <p:tag name="AS_OS" val="Unix 3.10 unknown"/>
  <p:tag name="AS_RELEASE_DATE" val="2020.11.30"/>
  <p:tag name="AS_TITLE" val="Aspose.Slides for Java"/>
  <p:tag name="AS_VERSION" val="20.11"/>
</p:tagLst>
</file>

<file path=ppt/tags/tag13.xml><?xml version="1.0" encoding="utf-8"?>
<p:tagLst xmlns:p="http://schemas.openxmlformats.org/presentationml/2006/main">
  <p:tag name="AS_UNIQUEID" val="80"/>
</p:tagLst>
</file>

<file path=ppt/tags/tag14.xml><?xml version="1.0" encoding="utf-8"?>
<p:tagLst xmlns:p="http://schemas.openxmlformats.org/presentationml/2006/main">
  <p:tag name="AS_UNIQUEID" val="81"/>
</p:tagLst>
</file>

<file path=ppt/tags/tag15.xml><?xml version="1.0" encoding="utf-8"?>
<p:tagLst xmlns:p="http://schemas.openxmlformats.org/presentationml/2006/main">
  <p:tag name="AS_UNIQUEID" val="82"/>
</p:tagLst>
</file>

<file path=ppt/tags/tag16.xml><?xml version="1.0" encoding="utf-8"?>
<p:tagLst xmlns:p="http://schemas.openxmlformats.org/presentationml/2006/main">
  <p:tag name="AS_UNIQUEID" val="83"/>
</p:tagLst>
</file>

<file path=ppt/tags/tag17.xml><?xml version="1.0" encoding="utf-8"?>
<p:tagLst xmlns:p="http://schemas.openxmlformats.org/presentationml/2006/main">
  <p:tag name="AS_UNIQUEID" val="84"/>
</p:tagLst>
</file>

<file path=ppt/tags/tag18.xml><?xml version="1.0" encoding="utf-8"?>
<p:tagLst xmlns:p="http://schemas.openxmlformats.org/presentationml/2006/main">
  <p:tag name="AS_UNIQUEID" val="85"/>
</p:tagLst>
</file>

<file path=ppt/tags/tag19.xml><?xml version="1.0" encoding="utf-8"?>
<p:tagLst xmlns:p="http://schemas.openxmlformats.org/presentationml/2006/main">
  <p:tag name="AS_UNIQUEID" val="86"/>
</p:tagLst>
</file>

<file path=ppt/tags/tag2.xml><?xml version="1.0" encoding="utf-8"?>
<p:tagLst xmlns:p="http://schemas.openxmlformats.org/presentationml/2006/main">
  <p:tag name="AS_UNIQUEID" val="69"/>
</p:tagLst>
</file>

<file path=ppt/tags/tag20.xml><?xml version="1.0" encoding="utf-8"?>
<p:tagLst xmlns:p="http://schemas.openxmlformats.org/presentationml/2006/main">
  <p:tag name="AS_UNIQUEID" val="87"/>
</p:tagLst>
</file>

<file path=ppt/tags/tag21.xml><?xml version="1.0" encoding="utf-8"?>
<p:tagLst xmlns:p="http://schemas.openxmlformats.org/presentationml/2006/main">
  <p:tag name="AS_UNIQUEID" val="88"/>
</p:tagLst>
</file>

<file path=ppt/tags/tag22.xml><?xml version="1.0" encoding="utf-8"?>
<p:tagLst xmlns:p="http://schemas.openxmlformats.org/presentationml/2006/main">
  <p:tag name="AS_UNIQUEID" val="89"/>
</p:tagLst>
</file>

<file path=ppt/tags/tag23.xml><?xml version="1.0" encoding="utf-8"?>
<p:tagLst xmlns:p="http://schemas.openxmlformats.org/presentationml/2006/main">
  <p:tag name="AS_UNIQUEID" val="90"/>
</p:tagLst>
</file>

<file path=ppt/tags/tag24.xml><?xml version="1.0" encoding="utf-8"?>
<p:tagLst xmlns:p="http://schemas.openxmlformats.org/presentationml/2006/main">
  <p:tag name="AS_UNIQUEID" val="91"/>
</p:tagLst>
</file>

<file path=ppt/tags/tag25.xml><?xml version="1.0" encoding="utf-8"?>
<p:tagLst xmlns:p="http://schemas.openxmlformats.org/presentationml/2006/main">
  <p:tag name="AS_UNIQUEID" val="92"/>
</p:tagLst>
</file>

<file path=ppt/tags/tag26.xml><?xml version="1.0" encoding="utf-8"?>
<p:tagLst xmlns:p="http://schemas.openxmlformats.org/presentationml/2006/main">
  <p:tag name="AS_UNIQUEID" val="93"/>
</p:tagLst>
</file>

<file path=ppt/tags/tag27.xml><?xml version="1.0" encoding="utf-8"?>
<p:tagLst xmlns:p="http://schemas.openxmlformats.org/presentationml/2006/main">
  <p:tag name="AS_UNIQUEID" val="94"/>
</p:tagLst>
</file>

<file path=ppt/tags/tag28.xml><?xml version="1.0" encoding="utf-8"?>
<p:tagLst xmlns:p="http://schemas.openxmlformats.org/presentationml/2006/main">
  <p:tag name="AS_UNIQUEID" val="95"/>
</p:tagLst>
</file>

<file path=ppt/tags/tag29.xml><?xml version="1.0" encoding="utf-8"?>
<p:tagLst xmlns:p="http://schemas.openxmlformats.org/presentationml/2006/main">
  <p:tag name="AS_UNIQUEID" val="96"/>
</p:tagLst>
</file>

<file path=ppt/tags/tag3.xml><?xml version="1.0" encoding="utf-8"?>
<p:tagLst xmlns:p="http://schemas.openxmlformats.org/presentationml/2006/main">
  <p:tag name="AS_UNIQUEID" val="70"/>
</p:tagLst>
</file>

<file path=ppt/tags/tag30.xml><?xml version="1.0" encoding="utf-8"?>
<p:tagLst xmlns:p="http://schemas.openxmlformats.org/presentationml/2006/main">
  <p:tag name="AS_UNIQUEID" val="97"/>
</p:tagLst>
</file>

<file path=ppt/tags/tag31.xml><?xml version="1.0" encoding="utf-8"?>
<p:tagLst xmlns:p="http://schemas.openxmlformats.org/presentationml/2006/main">
  <p:tag name="AS_UNIQUEID" val="98"/>
</p:tagLst>
</file>

<file path=ppt/tags/tag32.xml><?xml version="1.0" encoding="utf-8"?>
<p:tagLst xmlns:p="http://schemas.openxmlformats.org/presentationml/2006/main">
  <p:tag name="AS_UNIQUEID" val="334"/>
</p:tagLst>
</file>

<file path=ppt/tags/tag33.xml><?xml version="1.0" encoding="utf-8"?>
<p:tagLst xmlns:p="http://schemas.openxmlformats.org/presentationml/2006/main">
  <p:tag name="AS_UNIQUEID" val="335"/>
</p:tagLst>
</file>

<file path=ppt/tags/tag34.xml><?xml version="1.0" encoding="utf-8"?>
<p:tagLst xmlns:p="http://schemas.openxmlformats.org/presentationml/2006/main">
  <p:tag name="AS_UNIQUEID" val="336"/>
</p:tagLst>
</file>

<file path=ppt/tags/tag35.xml><?xml version="1.0" encoding="utf-8"?>
<p:tagLst xmlns:p="http://schemas.openxmlformats.org/presentationml/2006/main">
  <p:tag name="KSO_WM_UNIT_TABLE_BEAUTIFY" val="smartTable{3d431e9b-ac4c-4637-b836-e42e40ce14fa}"/>
</p:tagLst>
</file>

<file path=ppt/tags/tag36.xml><?xml version="1.0" encoding="utf-8"?>
<p:tagLst xmlns:p="http://schemas.openxmlformats.org/presentationml/2006/main">
  <p:tag name="AS_UNIQUEID" val="1263"/>
</p:tagLst>
</file>

<file path=ppt/tags/tag37.xml><?xml version="1.0" encoding="utf-8"?>
<p:tagLst xmlns:p="http://schemas.openxmlformats.org/presentationml/2006/main">
  <p:tag name="AS_UNIQUEID" val="1264"/>
</p:tagLst>
</file>

<file path=ppt/tags/tag38.xml><?xml version="1.0" encoding="utf-8"?>
<p:tagLst xmlns:p="http://schemas.openxmlformats.org/presentationml/2006/main">
  <p:tag name="AS_UNIQUEID" val="1265"/>
</p:tagLst>
</file>

<file path=ppt/tags/tag39.xml><?xml version="1.0" encoding="utf-8"?>
<p:tagLst xmlns:p="http://schemas.openxmlformats.org/presentationml/2006/main">
  <p:tag name="AS_UNIQUEID" val="1266"/>
</p:tagLst>
</file>

<file path=ppt/tags/tag4.xml><?xml version="1.0" encoding="utf-8"?>
<p:tagLst xmlns:p="http://schemas.openxmlformats.org/presentationml/2006/main">
  <p:tag name="AS_UNIQUEID" val="71"/>
</p:tagLst>
</file>

<file path=ppt/tags/tag40.xml><?xml version="1.0" encoding="utf-8"?>
<p:tagLst xmlns:p="http://schemas.openxmlformats.org/presentationml/2006/main">
  <p:tag name="AS_UNIQUEID" val="1267"/>
</p:tagLst>
</file>

<file path=ppt/tags/tag41.xml><?xml version="1.0" encoding="utf-8"?>
<p:tagLst xmlns:p="http://schemas.openxmlformats.org/presentationml/2006/main">
  <p:tag name="AS_UNIQUEID" val="1268"/>
</p:tagLst>
</file>

<file path=ppt/tags/tag42.xml><?xml version="1.0" encoding="utf-8"?>
<p:tagLst xmlns:p="http://schemas.openxmlformats.org/presentationml/2006/main">
  <p:tag name="AS_UNIQUEID" val="1269"/>
</p:tagLst>
</file>

<file path=ppt/tags/tag43.xml><?xml version="1.0" encoding="utf-8"?>
<p:tagLst xmlns:p="http://schemas.openxmlformats.org/presentationml/2006/main">
  <p:tag name="AS_UNIQUEID" val="1270"/>
</p:tagLst>
</file>

<file path=ppt/tags/tag44.xml><?xml version="1.0" encoding="utf-8"?>
<p:tagLst xmlns:p="http://schemas.openxmlformats.org/presentationml/2006/main">
  <p:tag name="AS_UNIQUEID" val="1278"/>
</p:tagLst>
</file>

<file path=ppt/tags/tag45.xml><?xml version="1.0" encoding="utf-8"?>
<p:tagLst xmlns:p="http://schemas.openxmlformats.org/presentationml/2006/main">
  <p:tag name="AS_UNIQUEID" val="1279"/>
</p:tagLst>
</file>

<file path=ppt/tags/tag46.xml><?xml version="1.0" encoding="utf-8"?>
<p:tagLst xmlns:p="http://schemas.openxmlformats.org/presentationml/2006/main">
  <p:tag name="AS_UNIQUEID" val="1273"/>
</p:tagLst>
</file>

<file path=ppt/tags/tag47.xml><?xml version="1.0" encoding="utf-8"?>
<p:tagLst xmlns:p="http://schemas.openxmlformats.org/presentationml/2006/main">
  <p:tag name="AS_UNIQUEID" val="1274"/>
</p:tagLst>
</file>

<file path=ppt/tags/tag48.xml><?xml version="1.0" encoding="utf-8"?>
<p:tagLst xmlns:p="http://schemas.openxmlformats.org/presentationml/2006/main">
  <p:tag name="AS_UNIQUEID" val="1275"/>
</p:tagLst>
</file>

<file path=ppt/tags/tag49.xml><?xml version="1.0" encoding="utf-8"?>
<p:tagLst xmlns:p="http://schemas.openxmlformats.org/presentationml/2006/main">
  <p:tag name="AS_UNIQUEID" val="1013"/>
</p:tagLst>
</file>

<file path=ppt/tags/tag5.xml><?xml version="1.0" encoding="utf-8"?>
<p:tagLst xmlns:p="http://schemas.openxmlformats.org/presentationml/2006/main">
  <p:tag name="AS_UNIQUEID" val="72"/>
</p:tagLst>
</file>

<file path=ppt/tags/tag50.xml><?xml version="1.0" encoding="utf-8"?>
<p:tagLst xmlns:p="http://schemas.openxmlformats.org/presentationml/2006/main">
  <p:tag name="AS_UNIQUEID" val="624"/>
</p:tagLst>
</file>

<file path=ppt/tags/tag51.xml><?xml version="1.0" encoding="utf-8"?>
<p:tagLst xmlns:p="http://schemas.openxmlformats.org/presentationml/2006/main">
  <p:tag name="KSO_WM_BEAUTIFY_FLAG" val="#wm#"/>
  <p:tag name="KSO_WM_TEMPLATE_CATEGORY" val="custom"/>
  <p:tag name="KSO_WM_TEMPLATE_INDEX" val="20204260"/>
</p:tagLst>
</file>

<file path=ppt/tags/tag52.xml><?xml version="1.0" encoding="utf-8"?>
<p:tagLst xmlns:p="http://schemas.openxmlformats.org/presentationml/2006/main">
  <p:tag name="AS_UNIQUEID" val="309"/>
</p:tagLst>
</file>

<file path=ppt/tags/tag53.xml><?xml version="1.0" encoding="utf-8"?>
<p:tagLst xmlns:p="http://schemas.openxmlformats.org/presentationml/2006/main">
  <p:tag name="AS_UNIQUEID" val="318"/>
</p:tagLst>
</file>

<file path=ppt/tags/tag54.xml><?xml version="1.0" encoding="utf-8"?>
<p:tagLst xmlns:p="http://schemas.openxmlformats.org/presentationml/2006/main">
  <p:tag name="AS_UNIQUEID" val="367"/>
</p:tagLst>
</file>

<file path=ppt/tags/tag55.xml><?xml version="1.0" encoding="utf-8"?>
<p:tagLst xmlns:p="http://schemas.openxmlformats.org/presentationml/2006/main">
  <p:tag name="AS_UNIQUEID" val="368"/>
</p:tagLst>
</file>

<file path=ppt/tags/tag56.xml><?xml version="1.0" encoding="utf-8"?>
<p:tagLst xmlns:p="http://schemas.openxmlformats.org/presentationml/2006/main">
  <p:tag name="AS_UNIQUEID" val="369"/>
</p:tagLst>
</file>

<file path=ppt/tags/tag57.xml><?xml version="1.0" encoding="utf-8"?>
<p:tagLst xmlns:p="http://schemas.openxmlformats.org/presentationml/2006/main">
  <p:tag name="AS_UNIQUEID" val="370"/>
</p:tagLst>
</file>

<file path=ppt/tags/tag58.xml><?xml version="1.0" encoding="utf-8"?>
<p:tagLst xmlns:p="http://schemas.openxmlformats.org/presentationml/2006/main">
  <p:tag name="AS_UNIQUEID" val="371"/>
</p:tagLst>
</file>

<file path=ppt/tags/tag59.xml><?xml version="1.0" encoding="utf-8"?>
<p:tagLst xmlns:p="http://schemas.openxmlformats.org/presentationml/2006/main">
  <p:tag name="AS_UNIQUEID" val="372"/>
</p:tagLst>
</file>

<file path=ppt/tags/tag6.xml><?xml version="1.0" encoding="utf-8"?>
<p:tagLst xmlns:p="http://schemas.openxmlformats.org/presentationml/2006/main">
  <p:tag name="AS_UNIQUEID" val="73"/>
</p:tagLst>
</file>

<file path=ppt/tags/tag60.xml><?xml version="1.0" encoding="utf-8"?>
<p:tagLst xmlns:p="http://schemas.openxmlformats.org/presentationml/2006/main">
  <p:tag name="AS_UNIQUEID" val="373"/>
</p:tagLst>
</file>

<file path=ppt/tags/tag61.xml><?xml version="1.0" encoding="utf-8"?>
<p:tagLst xmlns:p="http://schemas.openxmlformats.org/presentationml/2006/main">
  <p:tag name="AS_UNIQUEID" val="374"/>
</p:tagLst>
</file>

<file path=ppt/tags/tag62.xml><?xml version="1.0" encoding="utf-8"?>
<p:tagLst xmlns:p="http://schemas.openxmlformats.org/presentationml/2006/main">
  <p:tag name="AS_UNIQUEID" val="375"/>
</p:tagLst>
</file>

<file path=ppt/tags/tag63.xml><?xml version="1.0" encoding="utf-8"?>
<p:tagLst xmlns:p="http://schemas.openxmlformats.org/presentationml/2006/main">
  <p:tag name="AS_UNIQUEID" val="376"/>
</p:tagLst>
</file>

<file path=ppt/tags/tag64.xml><?xml version="1.0" encoding="utf-8"?>
<p:tagLst xmlns:p="http://schemas.openxmlformats.org/presentationml/2006/main">
  <p:tag name="AS_UNIQUEID" val="377"/>
</p:tagLst>
</file>

<file path=ppt/tags/tag65.xml><?xml version="1.0" encoding="utf-8"?>
<p:tagLst xmlns:p="http://schemas.openxmlformats.org/presentationml/2006/main">
  <p:tag name="AS_UNIQUEID" val="378"/>
</p:tagLst>
</file>

<file path=ppt/tags/tag66.xml><?xml version="1.0" encoding="utf-8"?>
<p:tagLst xmlns:p="http://schemas.openxmlformats.org/presentationml/2006/main">
  <p:tag name="AS_UNIQUEID" val="379"/>
</p:tagLst>
</file>

<file path=ppt/tags/tag67.xml><?xml version="1.0" encoding="utf-8"?>
<p:tagLst xmlns:p="http://schemas.openxmlformats.org/presentationml/2006/main">
  <p:tag name="AS_UNIQUEID" val="380"/>
</p:tagLst>
</file>

<file path=ppt/tags/tag68.xml><?xml version="1.0" encoding="utf-8"?>
<p:tagLst xmlns:p="http://schemas.openxmlformats.org/presentationml/2006/main">
  <p:tag name="AS_UNIQUEID" val="381"/>
</p:tagLst>
</file>

<file path=ppt/tags/tag69.xml><?xml version="1.0" encoding="utf-8"?>
<p:tagLst xmlns:p="http://schemas.openxmlformats.org/presentationml/2006/main">
  <p:tag name="AS_UNIQUEID" val="382"/>
</p:tagLst>
</file>

<file path=ppt/tags/tag7.xml><?xml version="1.0" encoding="utf-8"?>
<p:tagLst xmlns:p="http://schemas.openxmlformats.org/presentationml/2006/main">
  <p:tag name="AS_UNIQUEID" val="74"/>
</p:tagLst>
</file>

<file path=ppt/tags/tag70.xml><?xml version="1.0" encoding="utf-8"?>
<p:tagLst xmlns:p="http://schemas.openxmlformats.org/presentationml/2006/main">
  <p:tag name="AS_UNIQUEID" val="383"/>
</p:tagLst>
</file>

<file path=ppt/tags/tag71.xml><?xml version="1.0" encoding="utf-8"?>
<p:tagLst xmlns:p="http://schemas.openxmlformats.org/presentationml/2006/main">
  <p:tag name="AS_UNIQUEID" val="384"/>
</p:tagLst>
</file>

<file path=ppt/tags/tag72.xml><?xml version="1.0" encoding="utf-8"?>
<p:tagLst xmlns:p="http://schemas.openxmlformats.org/presentationml/2006/main">
  <p:tag name="AS_UNIQUEID" val="385"/>
</p:tagLst>
</file>

<file path=ppt/tags/tag73.xml><?xml version="1.0" encoding="utf-8"?>
<p:tagLst xmlns:p="http://schemas.openxmlformats.org/presentationml/2006/main">
  <p:tag name="AS_UNIQUEID" val="386"/>
</p:tagLst>
</file>

<file path=ppt/tags/tag74.xml><?xml version="1.0" encoding="utf-8"?>
<p:tagLst xmlns:p="http://schemas.openxmlformats.org/presentationml/2006/main">
  <p:tag name="AS_UNIQUEID" val="387"/>
</p:tagLst>
</file>

<file path=ppt/tags/tag75.xml><?xml version="1.0" encoding="utf-8"?>
<p:tagLst xmlns:p="http://schemas.openxmlformats.org/presentationml/2006/main">
  <p:tag name="AS_UNIQUEID" val="388"/>
</p:tagLst>
</file>

<file path=ppt/tags/tag76.xml><?xml version="1.0" encoding="utf-8"?>
<p:tagLst xmlns:p="http://schemas.openxmlformats.org/presentationml/2006/main">
  <p:tag name="AS_UNIQUEID" val="389"/>
</p:tagLst>
</file>

<file path=ppt/tags/tag77.xml><?xml version="1.0" encoding="utf-8"?>
<p:tagLst xmlns:p="http://schemas.openxmlformats.org/presentationml/2006/main">
  <p:tag name="AS_UNIQUEID" val="390"/>
</p:tagLst>
</file>

<file path=ppt/tags/tag78.xml><?xml version="1.0" encoding="utf-8"?>
<p:tagLst xmlns:p="http://schemas.openxmlformats.org/presentationml/2006/main">
  <p:tag name="AS_UNIQUEID" val="391"/>
</p:tagLst>
</file>

<file path=ppt/tags/tag79.xml><?xml version="1.0" encoding="utf-8"?>
<p:tagLst xmlns:p="http://schemas.openxmlformats.org/presentationml/2006/main">
  <p:tag name="AS_UNIQUEID" val="392"/>
</p:tagLst>
</file>

<file path=ppt/tags/tag8.xml><?xml version="1.0" encoding="utf-8"?>
<p:tagLst xmlns:p="http://schemas.openxmlformats.org/presentationml/2006/main">
  <p:tag name="AS_UNIQUEID" val="75"/>
</p:tagLst>
</file>

<file path=ppt/tags/tag80.xml><?xml version="1.0" encoding="utf-8"?>
<p:tagLst xmlns:p="http://schemas.openxmlformats.org/presentationml/2006/main">
  <p:tag name="AS_UNIQUEID" val="393"/>
</p:tagLst>
</file>

<file path=ppt/tags/tag81.xml><?xml version="1.0" encoding="utf-8"?>
<p:tagLst xmlns:p="http://schemas.openxmlformats.org/presentationml/2006/main">
  <p:tag name="AS_UNIQUEID" val="394"/>
</p:tagLst>
</file>

<file path=ppt/tags/tag82.xml><?xml version="1.0" encoding="utf-8"?>
<p:tagLst xmlns:p="http://schemas.openxmlformats.org/presentationml/2006/main">
  <p:tag name="AS_UNIQUEID" val="395"/>
</p:tagLst>
</file>

<file path=ppt/tags/tag83.xml><?xml version="1.0" encoding="utf-8"?>
<p:tagLst xmlns:p="http://schemas.openxmlformats.org/presentationml/2006/main">
  <p:tag name="AS_UNIQUEID" val="396"/>
</p:tagLst>
</file>

<file path=ppt/tags/tag84.xml><?xml version="1.0" encoding="utf-8"?>
<p:tagLst xmlns:p="http://schemas.openxmlformats.org/presentationml/2006/main">
  <p:tag name="AS_UNIQUEID" val="397"/>
</p:tagLst>
</file>

<file path=ppt/tags/tag85.xml><?xml version="1.0" encoding="utf-8"?>
<p:tagLst xmlns:p="http://schemas.openxmlformats.org/presentationml/2006/main">
  <p:tag name="AS_UNIQUEID" val="398"/>
</p:tagLst>
</file>

<file path=ppt/tags/tag86.xml><?xml version="1.0" encoding="utf-8"?>
<p:tagLst xmlns:p="http://schemas.openxmlformats.org/presentationml/2006/main">
  <p:tag name="AS_UNIQUEID" val="399"/>
</p:tagLst>
</file>

<file path=ppt/tags/tag87.xml><?xml version="1.0" encoding="utf-8"?>
<p:tagLst xmlns:p="http://schemas.openxmlformats.org/presentationml/2006/main">
  <p:tag name="AS_UNIQUEID" val="400"/>
</p:tagLst>
</file>

<file path=ppt/tags/tag88.xml><?xml version="1.0" encoding="utf-8"?>
<p:tagLst xmlns:p="http://schemas.openxmlformats.org/presentationml/2006/main">
  <p:tag name="AS_UNIQUEID" val="401"/>
</p:tagLst>
</file>

<file path=ppt/tags/tag89.xml><?xml version="1.0" encoding="utf-8"?>
<p:tagLst xmlns:p="http://schemas.openxmlformats.org/presentationml/2006/main">
  <p:tag name="AS_UNIQUEID" val="402"/>
</p:tagLst>
</file>

<file path=ppt/tags/tag9.xml><?xml version="1.0" encoding="utf-8"?>
<p:tagLst xmlns:p="http://schemas.openxmlformats.org/presentationml/2006/main">
  <p:tag name="AS_UNIQUEID" val="76"/>
</p:tagLst>
</file>

<file path=ppt/tags/tag90.xml><?xml version="1.0" encoding="utf-8"?>
<p:tagLst xmlns:p="http://schemas.openxmlformats.org/presentationml/2006/main">
  <p:tag name="AS_UNIQUEID" val="403"/>
</p:tagLst>
</file>

<file path=ppt/tags/tag91.xml><?xml version="1.0" encoding="utf-8"?>
<p:tagLst xmlns:p="http://schemas.openxmlformats.org/presentationml/2006/main">
  <p:tag name="AS_UNIQUEID" val="404"/>
</p:tagLst>
</file>

<file path=ppt/tags/tag92.xml><?xml version="1.0" encoding="utf-8"?>
<p:tagLst xmlns:p="http://schemas.openxmlformats.org/presentationml/2006/main">
  <p:tag name="AS_UNIQUEID" val="405"/>
</p:tagLst>
</file>

<file path=ppt/tags/tag93.xml><?xml version="1.0" encoding="utf-8"?>
<p:tagLst xmlns:p="http://schemas.openxmlformats.org/presentationml/2006/main">
  <p:tag name="AS_UNIQUEID" val="406"/>
</p:tagLst>
</file>

<file path=ppt/tags/tag94.xml><?xml version="1.0" encoding="utf-8"?>
<p:tagLst xmlns:p="http://schemas.openxmlformats.org/presentationml/2006/main">
  <p:tag name="AS_UNIQUEID" val="407"/>
</p:tagLst>
</file>

<file path=ppt/tags/tag95.xml><?xml version="1.0" encoding="utf-8"?>
<p:tagLst xmlns:p="http://schemas.openxmlformats.org/presentationml/2006/main">
  <p:tag name="AS_UNIQUEID" val="408"/>
</p:tagLst>
</file>

<file path=ppt/tags/tag96.xml><?xml version="1.0" encoding="utf-8"?>
<p:tagLst xmlns:p="http://schemas.openxmlformats.org/presentationml/2006/main">
  <p:tag name="AS_UNIQUEID" val="409"/>
</p:tagLst>
</file>

<file path=ppt/tags/tag97.xml><?xml version="1.0" encoding="utf-8"?>
<p:tagLst xmlns:p="http://schemas.openxmlformats.org/presentationml/2006/main">
  <p:tag name="AS_UNIQUEID" val="410"/>
</p:tagLst>
</file>

<file path=ppt/tags/tag98.xml><?xml version="1.0" encoding="utf-8"?>
<p:tagLst xmlns:p="http://schemas.openxmlformats.org/presentationml/2006/main">
  <p:tag name="KSO_WM_BEAUTIFY_FLAG" val="#wm#"/>
  <p:tag name="KSO_WM_TAG_VERSION" val="1.0"/>
  <p:tag name="KSO_WM_TEMPLATE_CATEGORY" val="diagram"/>
  <p:tag name="KSO_WM_TEMPLATE_INDEX" val="20194814"/>
  <p:tag name="KSO_WM_UNIT_COLOR_SCHEME_PARENT_PAGE" val="0_1"/>
  <p:tag name="KSO_WM_UNIT_COLOR_SCHEME_SHAPE_ID" val="5"/>
  <p:tag name="KSO_WM_UNIT_COMPATIBLE" val="0"/>
  <p:tag name="KSO_WM_UNIT_DECOLORIZATION" val="1"/>
  <p:tag name="KSO_WM_UNIT_DIAGRAM_ISNUMVISUAL" val="0"/>
  <p:tag name="KSO_WM_UNIT_DIAGRAM_ISREFERUNIT" val="0"/>
  <p:tag name="KSO_WM_UNIT_HIGHLIGHT" val="0"/>
  <p:tag name="KSO_WM_UNIT_ID" val="diagram20194814_1*i*1"/>
  <p:tag name="KSO_WM_UNIT_INDEX" val="1"/>
  <p:tag name="KSO_WM_UNIT_LAYERLEVEL" val="1"/>
  <p:tag name="KSO_WM_UNIT_TYPE" val="i"/>
</p:tagLst>
</file>

<file path=ppt/tags/tag99.xml><?xml version="1.0" encoding="utf-8"?>
<p:tagLst xmlns:p="http://schemas.openxmlformats.org/presentationml/2006/main">
  <p:tag name="KSO_WM_BEAUTIFY_FLAG" val="#wm#"/>
  <p:tag name="KSO_WM_TAG_VERSION" val="1.0"/>
  <p:tag name="KSO_WM_TEMPLATE_CATEGORY" val="diagram"/>
  <p:tag name="KSO_WM_TEMPLATE_INDEX" val="20194814"/>
  <p:tag name="KSO_WM_UNIT_COLOR_SCHEME_PARENT_PAGE" val="0_1"/>
  <p:tag name="KSO_WM_UNIT_COLOR_SCHEME_SHAPE_ID" val="6"/>
  <p:tag name="KSO_WM_UNIT_COMPATIBLE" val="0"/>
  <p:tag name="KSO_WM_UNIT_DIAGRAM_ISNUMVISUAL" val="0"/>
  <p:tag name="KSO_WM_UNIT_DIAGRAM_ISREFERUNIT" val="0"/>
  <p:tag name="KSO_WM_UNIT_HIGHLIGHT" val="0"/>
  <p:tag name="KSO_WM_UNIT_ID" val="diagram20194814_1*i*10"/>
  <p:tag name="KSO_WM_UNIT_INDEX" val="10"/>
  <p:tag name="KSO_WM_UNIT_LAYERLEVEL" val="1"/>
  <p:tag name="KSO_WM_UNIT_TYPE" val="i"/>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8852</Words>
  <PresentationFormat>On-screen Show (4:3)</PresentationFormat>
  <Paragraphs>712</Paragraphs>
  <Slides>49</Slides>
  <Notes>0</Notes>
  <HiddenSlides>0</HiddenSlides>
  <MMClips>0</MMClips>
  <ScaleCrop>false</ScaleCrop>
  <HeadingPairs>
    <vt:vector size="8" baseType="variant">
      <vt:variant>
        <vt:lpstr>已用的字体</vt:lpstr>
      </vt:variant>
      <vt:variant>
        <vt:i4>38</vt:i4>
      </vt:variant>
      <vt:variant>
        <vt:lpstr>主题</vt:lpstr>
      </vt:variant>
      <vt:variant>
        <vt:i4>1</vt:i4>
      </vt:variant>
      <vt:variant>
        <vt:lpstr>嵌入 OLE 服务器</vt:lpstr>
      </vt:variant>
      <vt:variant>
        <vt:i4>1</vt:i4>
      </vt:variant>
      <vt:variant>
        <vt:lpstr>幻灯片标题</vt:lpstr>
      </vt:variant>
      <vt:variant>
        <vt:i4>49</vt:i4>
      </vt:variant>
    </vt:vector>
  </HeadingPairs>
  <TitlesOfParts>
    <vt:vector size="89" baseType="lpstr">
      <vt:lpstr>Arial</vt:lpstr>
      <vt:lpstr>宋体</vt:lpstr>
      <vt:lpstr>Wingdings</vt:lpstr>
      <vt:lpstr>华文隶书</vt:lpstr>
      <vt:lpstr>Calibri</vt:lpstr>
      <vt:lpstr>OPPOSans-H</vt:lpstr>
      <vt:lpstr>黑体</vt:lpstr>
      <vt:lpstr>印品黑体</vt:lpstr>
      <vt:lpstr>微软雅黑</vt:lpstr>
      <vt:lpstr>Times New Roman</vt:lpstr>
      <vt:lpstr>NEU-BZ-S92</vt:lpstr>
      <vt:lpstr>Segoe Print</vt:lpstr>
      <vt:lpstr>方正书宋_GBK</vt:lpstr>
      <vt:lpstr>Roboto-Medium</vt:lpstr>
      <vt:lpstr>方正小标宋_GBK</vt:lpstr>
      <vt:lpstr>华文楷体</vt:lpstr>
      <vt:lpstr>Wingdings</vt:lpstr>
      <vt:lpstr>楷体</vt:lpstr>
      <vt:lpstr>仿宋_GB2312</vt:lpstr>
      <vt:lpstr>仿宋</vt:lpstr>
      <vt:lpstr>华文行楷</vt:lpstr>
      <vt:lpstr>华文中宋</vt:lpstr>
      <vt:lpstr>方正姚体</vt:lpstr>
      <vt:lpstr>Arial Unicode MS</vt:lpstr>
      <vt:lpstr>Calibri Light</vt:lpstr>
      <vt:lpstr>Songti SC</vt:lpstr>
      <vt:lpstr>Arial</vt:lpstr>
      <vt:lpstr>方正粗雅宋_GBK</vt:lpstr>
      <vt:lpstr>WPS-Numbers</vt:lpstr>
      <vt:lpstr>Tahoma</vt:lpstr>
      <vt:lpstr>Symbol</vt:lpstr>
      <vt:lpstr>华文新魏</vt:lpstr>
      <vt:lpstr>默陌山魂手迹</vt:lpstr>
      <vt:lpstr>方正苏新诗柳楷简体</vt:lpstr>
      <vt:lpstr>楷体_GB2312</vt:lpstr>
      <vt:lpstr>新宋体</vt:lpstr>
      <vt:lpstr>等线</vt:lpstr>
      <vt:lpstr>等线 Light</vt:lpstr>
      <vt:lpstr>Office Theme</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2021-09-15T10:57:00Z</cp:lastPrinted>
  <dcterms:created xsi:type="dcterms:W3CDTF">2021-09-15T10:57:00Z</dcterms:created>
  <dcterms:modified xsi:type="dcterms:W3CDTF">2021-10-21T00:42:17Z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BCA897923D5F4BD69CFA7F654B7F2DBE</vt:lpwstr>
  </property>
  <property fmtid="{D5CDD505-2E9C-101B-9397-08002B2CF9AE}" pid="7" name="KSOProductBuildVer">
    <vt:lpwstr>2052-11.1.0.10938</vt:lpwstr>
  </property>
</Properties>
</file>