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9" r:id="rId3"/>
    <p:sldId id="303" r:id="rId4"/>
    <p:sldId id="281" r:id="rId5"/>
    <p:sldId id="284" r:id="rId6"/>
    <p:sldId id="266" r:id="rId7"/>
    <p:sldId id="285" r:id="rId8"/>
    <p:sldId id="263" r:id="rId9"/>
    <p:sldId id="265" r:id="rId10"/>
    <p:sldId id="267" r:id="rId11"/>
    <p:sldId id="268" r:id="rId12"/>
    <p:sldId id="269" r:id="rId13"/>
    <p:sldId id="282" r:id="rId14"/>
    <p:sldId id="286" r:id="rId15"/>
    <p:sldId id="283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C000F8-565F-47C8-934D-04C4161F3991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B35DC22E-F108-4B3B-9710-DB9DE75343ED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/>
            <a:t>材料</a:t>
          </a:r>
          <a:endParaRPr lang="zh-CN" altLang="en-US"/>
        </a:p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/>
            <a:t>主旨</a:t>
          </a:r>
          <a:r>
            <a:rPr lang="zh-CN" altLang="en-US"/>
            <a:t/>
          </a:r>
          <a:endParaRPr lang="zh-CN" altLang="en-US"/>
        </a:p>
      </dgm:t>
    </dgm:pt>
    <dgm:pt modelId="{EBB93E41-453D-43F8-A2E3-A239D5DD76EF}" cxnId="{418C0B41-087E-4597-9D9A-B57744538E68}" type="parTrans">
      <dgm:prSet/>
      <dgm:spPr/>
      <dgm:t>
        <a:bodyPr/>
        <a:p>
          <a:endParaRPr lang="zh-CN" altLang="en-US"/>
        </a:p>
      </dgm:t>
    </dgm:pt>
    <dgm:pt modelId="{AE268020-85A8-42C2-B5CC-9F1AA3B5FF0D}" cxnId="{418C0B41-087E-4597-9D9A-B57744538E68}" type="sibTrans">
      <dgm:prSet/>
      <dgm:spPr/>
      <dgm:t>
        <a:bodyPr/>
        <a:p>
          <a:endParaRPr lang="zh-CN" altLang="en-US"/>
        </a:p>
      </dgm:t>
    </dgm:pt>
    <dgm:pt modelId="{23131DDC-A01B-4344-BF1A-BB816EB5AC77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设问</a:t>
          </a:r>
          <a:endParaRPr lang="zh-CN" altLang="en-US"/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指向</a:t>
          </a:r>
          <a:r>
            <a:rPr lang="zh-CN" altLang="en-US"/>
            <a:t/>
          </a:r>
          <a:endParaRPr lang="zh-CN" altLang="en-US"/>
        </a:p>
      </dgm:t>
    </dgm:pt>
    <dgm:pt modelId="{12FEF91F-8EE0-4AC9-A4D2-80055CFE585C}" cxnId="{1385EC53-B5BF-4613-BD76-DE5E2922E7E3}" type="parTrans">
      <dgm:prSet/>
      <dgm:spPr/>
      <dgm:t>
        <a:bodyPr/>
        <a:p>
          <a:endParaRPr lang="zh-CN" altLang="en-US"/>
        </a:p>
      </dgm:t>
    </dgm:pt>
    <dgm:pt modelId="{185FD9E9-AAAD-4507-8496-8C5AE802B8F3}" cxnId="{1385EC53-B5BF-4613-BD76-DE5E2922E7E3}" type="sibTrans">
      <dgm:prSet/>
      <dgm:spPr/>
      <dgm:t>
        <a:bodyPr/>
        <a:p>
          <a:endParaRPr lang="zh-CN" altLang="en-US"/>
        </a:p>
      </dgm:t>
    </dgm:pt>
    <dgm:pt modelId="{AAD6C221-DD80-42A7-ADB3-2F6C0D7FA118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选项</a:t>
          </a:r>
          <a:endParaRPr lang="zh-CN" altLang="en-US"/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立意</a:t>
          </a:r>
          <a:r>
            <a:rPr lang="zh-CN" altLang="en-US"/>
            <a:t/>
          </a:r>
          <a:endParaRPr lang="zh-CN" altLang="en-US"/>
        </a:p>
      </dgm:t>
    </dgm:pt>
    <dgm:pt modelId="{358DB283-DA3B-40D5-83BA-EEE6A1F7F1AB}" cxnId="{47048B51-D8E3-4480-B9B3-765AA1C68500}" type="parTrans">
      <dgm:prSet/>
      <dgm:spPr/>
      <dgm:t>
        <a:bodyPr/>
        <a:p>
          <a:endParaRPr lang="zh-CN" altLang="en-US"/>
        </a:p>
      </dgm:t>
    </dgm:pt>
    <dgm:pt modelId="{D69A2F7E-A0DD-4385-AB14-80EBD0482338}" cxnId="{47048B51-D8E3-4480-B9B3-765AA1C68500}" type="sibTrans">
      <dgm:prSet/>
      <dgm:spPr/>
      <dgm:t>
        <a:bodyPr/>
        <a:p>
          <a:endParaRPr lang="zh-CN" altLang="en-US"/>
        </a:p>
      </dgm:t>
    </dgm:pt>
    <dgm:pt modelId="{A944CCA1-9FB5-4093-86A8-89045A44E778}" type="pres">
      <dgm:prSet presAssocID="{ACC000F8-565F-47C8-934D-04C4161F3991}" presName="Name0" presStyleCnt="0">
        <dgm:presLayoutVars>
          <dgm:dir/>
          <dgm:resizeHandles val="exact"/>
        </dgm:presLayoutVars>
      </dgm:prSet>
      <dgm:spPr/>
    </dgm:pt>
    <dgm:pt modelId="{8A0A2265-FBC1-4B12-98E0-7D91387047CB}" type="pres">
      <dgm:prSet presAssocID="{B35DC22E-F108-4B3B-9710-DB9DE75343ED}" presName="node" presStyleLbl="node1" presStyleIdx="0" presStyleCnt="3">
        <dgm:presLayoutVars>
          <dgm:bulletEnabled val="1"/>
        </dgm:presLayoutVars>
      </dgm:prSet>
      <dgm:spPr/>
    </dgm:pt>
    <dgm:pt modelId="{0EBC7ECC-B294-4427-ABE7-478E5559C6EE}" type="pres">
      <dgm:prSet presAssocID="{AE268020-85A8-42C2-B5CC-9F1AA3B5FF0D}" presName="sibTrans" presStyleCnt="0"/>
      <dgm:spPr/>
    </dgm:pt>
    <dgm:pt modelId="{5CD5B18C-5B5C-41F1-969F-468111D317DF}" type="pres">
      <dgm:prSet presAssocID="{23131DDC-A01B-4344-BF1A-BB816EB5AC77}" presName="node" presStyleLbl="node1" presStyleIdx="1" presStyleCnt="3">
        <dgm:presLayoutVars>
          <dgm:bulletEnabled val="1"/>
        </dgm:presLayoutVars>
      </dgm:prSet>
      <dgm:spPr/>
    </dgm:pt>
    <dgm:pt modelId="{2D730973-E442-4361-B2A7-2FE0B894A1F4}" type="pres">
      <dgm:prSet presAssocID="{185FD9E9-AAAD-4507-8496-8C5AE802B8F3}" presName="sibTrans" presStyleCnt="0"/>
      <dgm:spPr/>
    </dgm:pt>
    <dgm:pt modelId="{52D58EB8-4BA0-4252-B53D-2EF30D5347E3}" type="pres">
      <dgm:prSet presAssocID="{AAD6C221-DD80-42A7-ADB3-2F6C0D7FA118}" presName="node" presStyleLbl="node1" presStyleIdx="2" presStyleCnt="3">
        <dgm:presLayoutVars>
          <dgm:bulletEnabled val="1"/>
        </dgm:presLayoutVars>
      </dgm:prSet>
      <dgm:spPr/>
    </dgm:pt>
  </dgm:ptLst>
  <dgm:cxnLst>
    <dgm:cxn modelId="{418C0B41-087E-4597-9D9A-B57744538E68}" srcId="{ACC000F8-565F-47C8-934D-04C4161F3991}" destId="{B35DC22E-F108-4B3B-9710-DB9DE75343ED}" srcOrd="0" destOrd="0" parTransId="{EBB93E41-453D-43F8-A2E3-A239D5DD76EF}" sibTransId="{AE268020-85A8-42C2-B5CC-9F1AA3B5FF0D}"/>
    <dgm:cxn modelId="{1385EC53-B5BF-4613-BD76-DE5E2922E7E3}" srcId="{ACC000F8-565F-47C8-934D-04C4161F3991}" destId="{23131DDC-A01B-4344-BF1A-BB816EB5AC77}" srcOrd="1" destOrd="0" parTransId="{12FEF91F-8EE0-4AC9-A4D2-80055CFE585C}" sibTransId="{185FD9E9-AAAD-4507-8496-8C5AE802B8F3}"/>
    <dgm:cxn modelId="{47048B51-D8E3-4480-B9B3-765AA1C68500}" srcId="{ACC000F8-565F-47C8-934D-04C4161F3991}" destId="{AAD6C221-DD80-42A7-ADB3-2F6C0D7FA118}" srcOrd="2" destOrd="0" parTransId="{358DB283-DA3B-40D5-83BA-EEE6A1F7F1AB}" sibTransId="{D69A2F7E-A0DD-4385-AB14-80EBD0482338}"/>
    <dgm:cxn modelId="{ED55AD6D-F3E6-472F-A6BA-0C49AB893D94}" type="presOf" srcId="{ACC000F8-565F-47C8-934D-04C4161F3991}" destId="{A944CCA1-9FB5-4093-86A8-89045A44E778}" srcOrd="0" destOrd="0" presId="urn:microsoft.com/office/officeart/2005/8/layout/hList6"/>
    <dgm:cxn modelId="{C147085A-1087-4AF3-97D5-86E2D0294146}" type="presParOf" srcId="{A944CCA1-9FB5-4093-86A8-89045A44E778}" destId="{8A0A2265-FBC1-4B12-98E0-7D91387047CB}" srcOrd="0" destOrd="0" presId="urn:microsoft.com/office/officeart/2005/8/layout/hList6"/>
    <dgm:cxn modelId="{8A3A9CD6-F7A7-40C2-92E9-D2C545BE14A0}" type="presOf" srcId="{B35DC22E-F108-4B3B-9710-DB9DE75343ED}" destId="{8A0A2265-FBC1-4B12-98E0-7D91387047CB}" srcOrd="0" destOrd="0" presId="urn:microsoft.com/office/officeart/2005/8/layout/hList6"/>
    <dgm:cxn modelId="{32142B43-365F-46E2-9E43-98950FD267B0}" type="presParOf" srcId="{A944CCA1-9FB5-4093-86A8-89045A44E778}" destId="{0EBC7ECC-B294-4427-ABE7-478E5559C6EE}" srcOrd="1" destOrd="0" presId="urn:microsoft.com/office/officeart/2005/8/layout/hList6"/>
    <dgm:cxn modelId="{B3931082-8B11-419D-9C1E-1B311D207665}" type="presParOf" srcId="{A944CCA1-9FB5-4093-86A8-89045A44E778}" destId="{5CD5B18C-5B5C-41F1-969F-468111D317DF}" srcOrd="2" destOrd="0" presId="urn:microsoft.com/office/officeart/2005/8/layout/hList6"/>
    <dgm:cxn modelId="{20BE06AB-35DE-47EB-9121-15839E44BEB4}" type="presOf" srcId="{23131DDC-A01B-4344-BF1A-BB816EB5AC77}" destId="{5CD5B18C-5B5C-41F1-969F-468111D317DF}" srcOrd="0" destOrd="0" presId="urn:microsoft.com/office/officeart/2005/8/layout/hList6"/>
    <dgm:cxn modelId="{B3318771-9E1A-4B98-BAF3-90EA8A827D42}" type="presParOf" srcId="{A944CCA1-9FB5-4093-86A8-89045A44E778}" destId="{2D730973-E442-4361-B2A7-2FE0B894A1F4}" srcOrd="3" destOrd="0" presId="urn:microsoft.com/office/officeart/2005/8/layout/hList6"/>
    <dgm:cxn modelId="{69F60186-9C1F-43E9-9C37-5547E3D0830A}" type="presParOf" srcId="{A944CCA1-9FB5-4093-86A8-89045A44E778}" destId="{52D58EB8-4BA0-4252-B53D-2EF30D5347E3}" srcOrd="4" destOrd="0" presId="urn:microsoft.com/office/officeart/2005/8/layout/hList6"/>
    <dgm:cxn modelId="{38A2DD1B-F9E9-4855-BB38-8F9D53151A78}" type="presOf" srcId="{AAD6C221-DD80-42A7-ADB3-2F6C0D7FA118}" destId="{52D58EB8-4BA0-4252-B53D-2EF30D5347E3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7288530" cy="2831465"/>
        <a:chOff x="0" y="0"/>
        <a:chExt cx="7288530" cy="2831465"/>
      </a:xfrm>
    </dsp:grpSpPr>
    <dsp:sp modelId="{8A0A2265-FBC1-4B12-98E0-7D91387047CB}">
      <dsp:nvSpPr>
        <dsp:cNvPr id="3" name="流程图: 手动操作 2"/>
        <dsp:cNvSpPr/>
      </dsp:nvSpPr>
      <dsp:spPr bwMode="white">
        <a:xfrm rot="-5400000">
          <a:off x="-258823" y="258823"/>
          <a:ext cx="2831465" cy="2313819"/>
        </a:xfrm>
        <a:prstGeom prst="flowChartManualOperation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5400000" vert="horz" wrap="square" lIns="336550" tIns="0" rIns="336550" bIns="0" anchor="ctr"/>
        <a:lstStyle>
          <a:lvl1pPr algn="ctr">
            <a:defRPr sz="5300"/>
          </a:lvl1pPr>
          <a:lvl2pPr marL="285750" indent="-285750" algn="ctr">
            <a:defRPr sz="4100"/>
          </a:lvl2pPr>
          <a:lvl3pPr marL="571500" indent="-285750" algn="ctr">
            <a:defRPr sz="4100"/>
          </a:lvl3pPr>
          <a:lvl4pPr marL="857250" indent="-285750" algn="ctr">
            <a:defRPr sz="4100"/>
          </a:lvl4pPr>
          <a:lvl5pPr marL="1143000" indent="-285750" algn="ctr">
            <a:defRPr sz="4100"/>
          </a:lvl5pPr>
          <a:lvl6pPr marL="1428750" indent="-285750" algn="ctr">
            <a:defRPr sz="4100"/>
          </a:lvl6pPr>
          <a:lvl7pPr marL="1714500" indent="-285750" algn="ctr">
            <a:defRPr sz="4100"/>
          </a:lvl7pPr>
          <a:lvl8pPr marL="2000250" indent="-285750" algn="ctr">
            <a:defRPr sz="4100"/>
          </a:lvl8pPr>
          <a:lvl9pPr marL="2286000" indent="-285750" algn="ctr">
            <a:defRPr sz="4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/>
            <a:t>材料主旨</a:t>
          </a:r>
          <a:endParaRPr lang="zh-CN" altLang="en-US"/>
        </a:p>
      </dsp:txBody>
      <dsp:txXfrm rot="-5400000">
        <a:off x="-258823" y="258823"/>
        <a:ext cx="2831465" cy="2313819"/>
      </dsp:txXfrm>
    </dsp:sp>
    <dsp:sp modelId="{5CD5B18C-5B5C-41F1-969F-468111D317DF}">
      <dsp:nvSpPr>
        <dsp:cNvPr id="4" name="流程图: 手动操作 3"/>
        <dsp:cNvSpPr/>
      </dsp:nvSpPr>
      <dsp:spPr bwMode="white">
        <a:xfrm rot="-5400000">
          <a:off x="2228533" y="258823"/>
          <a:ext cx="2831465" cy="2313819"/>
        </a:xfrm>
        <a:prstGeom prst="flowChartManualOperation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5400000" vert="horz" wrap="square" lIns="336550" tIns="0" rIns="336550" bIns="0" anchor="ctr"/>
        <a:lstStyle>
          <a:lvl1pPr algn="ctr">
            <a:defRPr sz="5300"/>
          </a:lvl1pPr>
          <a:lvl2pPr marL="285750" indent="-285750" algn="ctr">
            <a:defRPr sz="4100"/>
          </a:lvl2pPr>
          <a:lvl3pPr marL="571500" indent="-285750" algn="ctr">
            <a:defRPr sz="4100"/>
          </a:lvl3pPr>
          <a:lvl4pPr marL="857250" indent="-285750" algn="ctr">
            <a:defRPr sz="4100"/>
          </a:lvl4pPr>
          <a:lvl5pPr marL="1143000" indent="-285750" algn="ctr">
            <a:defRPr sz="4100"/>
          </a:lvl5pPr>
          <a:lvl6pPr marL="1428750" indent="-285750" algn="ctr">
            <a:defRPr sz="4100"/>
          </a:lvl6pPr>
          <a:lvl7pPr marL="1714500" indent="-285750" algn="ctr">
            <a:defRPr sz="4100"/>
          </a:lvl7pPr>
          <a:lvl8pPr marL="2000250" indent="-285750" algn="ctr">
            <a:defRPr sz="4100"/>
          </a:lvl8pPr>
          <a:lvl9pPr marL="2286000" indent="-285750" algn="ctr">
            <a:defRPr sz="4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设问指向</a:t>
          </a:r>
          <a:endParaRPr lang="zh-CN" altLang="en-US"/>
        </a:p>
      </dsp:txBody>
      <dsp:txXfrm rot="-5400000">
        <a:off x="2228533" y="258823"/>
        <a:ext cx="2831465" cy="2313819"/>
      </dsp:txXfrm>
    </dsp:sp>
    <dsp:sp modelId="{52D58EB8-4BA0-4252-B53D-2EF30D5347E3}">
      <dsp:nvSpPr>
        <dsp:cNvPr id="5" name="流程图: 手动操作 4"/>
        <dsp:cNvSpPr/>
      </dsp:nvSpPr>
      <dsp:spPr bwMode="white">
        <a:xfrm rot="-5400000">
          <a:off x="4715888" y="258823"/>
          <a:ext cx="2831465" cy="2313819"/>
        </a:xfrm>
        <a:prstGeom prst="flowChartManualOperation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5400000" vert="horz" wrap="square" lIns="336550" tIns="0" rIns="336550" bIns="0" anchor="ctr"/>
        <a:lstStyle>
          <a:lvl1pPr algn="ctr">
            <a:defRPr sz="5300"/>
          </a:lvl1pPr>
          <a:lvl2pPr marL="285750" indent="-285750" algn="ctr">
            <a:defRPr sz="4100"/>
          </a:lvl2pPr>
          <a:lvl3pPr marL="571500" indent="-285750" algn="ctr">
            <a:defRPr sz="4100"/>
          </a:lvl3pPr>
          <a:lvl4pPr marL="857250" indent="-285750" algn="ctr">
            <a:defRPr sz="4100"/>
          </a:lvl4pPr>
          <a:lvl5pPr marL="1143000" indent="-285750" algn="ctr">
            <a:defRPr sz="4100"/>
          </a:lvl5pPr>
          <a:lvl6pPr marL="1428750" indent="-285750" algn="ctr">
            <a:defRPr sz="4100"/>
          </a:lvl6pPr>
          <a:lvl7pPr marL="1714500" indent="-285750" algn="ctr">
            <a:defRPr sz="4100"/>
          </a:lvl7pPr>
          <a:lvl8pPr marL="2000250" indent="-285750" algn="ctr">
            <a:defRPr sz="4100"/>
          </a:lvl8pPr>
          <a:lvl9pPr marL="2286000" indent="-285750" algn="ctr">
            <a:defRPr sz="4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选项立意</a:t>
          </a:r>
          <a:endParaRPr lang="zh-CN" altLang="en-US"/>
        </a:p>
      </dsp:txBody>
      <dsp:txXfrm rot="-5400000">
        <a:off x="4715888" y="258823"/>
        <a:ext cx="2831465" cy="2313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type="flowChartManualOperation" r:blip="" rot="-90">
              <dgm:adjLst/>
            </dgm:shape>
          </dgm:if>
          <dgm:else name="Name6">
            <dgm:shape xmlns:r="http://schemas.openxmlformats.org/officeDocument/2006/relationships" type="flowChartManualOperation" r:blip="" rot="90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35610" y="268605"/>
            <a:ext cx="11320145" cy="1753235"/>
          </a:xfrm>
          <a:prstGeom prst="rect">
            <a:avLst/>
          </a:prstGeom>
          <a:solidFill>
            <a:schemeClr val="accent1"/>
          </a:solidFill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indent="0" algn="ctr" fontAlgn="auto">
              <a:lnSpc>
                <a:spcPct val="150000"/>
              </a:lnSpc>
            </a:pPr>
            <a:r>
              <a:rPr lang="zh-CN" altLang="zh-CN" sz="7200">
                <a:solidFill>
                  <a:schemeClr val="bg1"/>
                </a:solidFill>
                <a:sym typeface="+mn-ea"/>
              </a:rPr>
              <a:t>技   巧   总   结</a:t>
            </a:r>
            <a:endParaRPr lang="zh-CN" altLang="zh-CN" sz="7200">
              <a:solidFill>
                <a:schemeClr val="bg1"/>
              </a:solidFill>
              <a:sym typeface="+mn-ea"/>
            </a:endParaRPr>
          </a:p>
        </p:txBody>
      </p:sp>
      <p:graphicFrame>
        <p:nvGraphicFramePr>
          <p:cNvPr id="3" name="图示 2"/>
          <p:cNvGraphicFramePr/>
          <p:nvPr/>
        </p:nvGraphicFramePr>
        <p:xfrm>
          <a:off x="831850" y="2956560"/>
          <a:ext cx="10434955" cy="3088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98475" y="1108075"/>
            <a:ext cx="11195685" cy="3784600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四、说明类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 一般是通过对材料的合理推断得出答案。大多数时候都与所学知识无太大关联。解题时要注意，答案不与材料直接相关，但又必须依赖材料进行适度的推理。</a:t>
            </a:r>
            <a:endParaRPr lang="zh-CN" altLang="en-US" sz="3200"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3200"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35610" y="428625"/>
            <a:ext cx="11320145" cy="6000750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五、据此可知类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 这类试题要做到足够尊重材料。一般是对历史现象的表现进行考察。解题时要使用材料主旨法与代入法双管齐下的方式，才能有效解答。</a:t>
            </a:r>
            <a:endParaRPr lang="zh-CN" altLang="en-US" sz="3200"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六、名词类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这类试题很多，伸缩性非常强，可以考查历史事件的原因，也可以考察特点及影响。一般无法从主旨直接得出答案，宜采用代入法进行解答。</a:t>
            </a:r>
            <a:endParaRPr lang="zh-CN" altLang="en-US" sz="3200"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90015" y="1327785"/>
            <a:ext cx="9411970" cy="1852295"/>
          </a:xfrm>
          <a:solidFill>
            <a:schemeClr val="accent1"/>
          </a:solidFill>
        </p:spPr>
        <p:txBody>
          <a:bodyPr/>
          <a:p>
            <a:pPr algn="ctr"/>
            <a:r>
              <a:rPr lang="zh-CN" altLang="en-US" sz="7200">
                <a:solidFill>
                  <a:schemeClr val="bg1"/>
                </a:solidFill>
              </a:rPr>
              <a:t>选   项   立   意</a:t>
            </a:r>
            <a:endParaRPr lang="zh-CN" altLang="en-US" sz="7200">
              <a:solidFill>
                <a:schemeClr val="bg1"/>
              </a:solidFill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737360" y="3957955"/>
            <a:ext cx="1981835" cy="1492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000"/>
              <a:t>代入法</a:t>
            </a:r>
            <a:endParaRPr lang="zh-CN" altLang="en-US" sz="4000"/>
          </a:p>
        </p:txBody>
      </p:sp>
      <p:sp>
        <p:nvSpPr>
          <p:cNvPr id="6" name="圆角矩形 5"/>
          <p:cNvSpPr/>
          <p:nvPr/>
        </p:nvSpPr>
        <p:spPr>
          <a:xfrm>
            <a:off x="8126730" y="3957955"/>
            <a:ext cx="1981835" cy="1492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000"/>
              <a:t>互证法</a:t>
            </a:r>
            <a:endParaRPr lang="zh-CN" altLang="en-US" sz="4000"/>
          </a:p>
        </p:txBody>
      </p:sp>
      <p:sp>
        <p:nvSpPr>
          <p:cNvPr id="7" name="圆角矩形 6"/>
          <p:cNvSpPr/>
          <p:nvPr/>
        </p:nvSpPr>
        <p:spPr>
          <a:xfrm>
            <a:off x="4932045" y="3957955"/>
            <a:ext cx="1981835" cy="1492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000"/>
              <a:t>对比法</a:t>
            </a:r>
            <a:endParaRPr lang="zh-CN" altLang="en-US"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370965" y="1268730"/>
            <a:ext cx="9300845" cy="5262245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FF0000"/>
            </a:solidFill>
            <a:prstDash val="solid"/>
          </a:ln>
        </p:spPr>
        <p:txBody>
          <a:bodyPr wrap="square" rtlCol="0">
            <a:spAutoFit/>
          </a:bodyPr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代入法：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marL="0"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排除错误：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sym typeface="+mn-ea"/>
              </a:rPr>
              <a:t>    名词偷换概念  </a:t>
            </a:r>
            <a:endParaRPr lang="zh-CN" altLang="en-US" sz="32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sym typeface="+mn-ea"/>
              </a:rPr>
              <a:t>    程度词过于绝对 </a:t>
            </a:r>
            <a:endParaRPr lang="zh-CN" altLang="en-US" sz="32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sym typeface="+mn-ea"/>
              </a:rPr>
              <a:t>    只对应材料中某一层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且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该层不是主旨所在</a:t>
            </a:r>
            <a:endParaRPr lang="zh-CN" altLang="en-US" sz="32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检验正确：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名词与程度词能在材料中找到对应点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且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对应点乃材料关键所在</a:t>
            </a:r>
            <a:endParaRPr lang="zh-CN" altLang="en-US" sz="3200">
              <a:solidFill>
                <a:schemeClr val="tx1"/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70965" y="425450"/>
            <a:ext cx="9300845" cy="58356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 anchor="t">
            <a:spAutoFit/>
          </a:bodyPr>
          <a:p>
            <a:pPr marL="0" indent="0">
              <a:buNone/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通用法则：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严谨性、时代性、素养性</a:t>
            </a:r>
            <a:endParaRPr lang="zh-CN" altLang="en-US" sz="320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7565" y="2630805"/>
            <a:ext cx="10515600" cy="4078605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 fontScale="25000"/>
          </a:bodyPr>
          <a:p>
            <a:pPr marL="0" indent="0">
              <a:buNone/>
            </a:pPr>
            <a:endParaRPr lang="zh-CN" altLang="en-US" sz="320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en-US" sz="12800" b="1">
                <a:solidFill>
                  <a:srgbClr val="FF0000"/>
                </a:solidFill>
              </a:rPr>
              <a:t>互证法：</a:t>
            </a:r>
            <a:endParaRPr lang="zh-CN" altLang="en-US" sz="12800" b="1">
              <a:solidFill>
                <a:srgbClr val="FF0000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accent1"/>
                </a:solidFill>
              </a:rPr>
              <a:t>              </a:t>
            </a:r>
            <a:r>
              <a:rPr lang="zh-CN" altLang="en-US" sz="12800">
                <a:solidFill>
                  <a:schemeClr val="accent1"/>
                </a:solidFill>
              </a:rPr>
              <a:t>          </a:t>
            </a:r>
            <a:r>
              <a:rPr lang="zh-CN" altLang="en-US" sz="12800">
                <a:solidFill>
                  <a:schemeClr val="tx1"/>
                </a:solidFill>
              </a:rPr>
              <a:t>    选项各只对应一层</a:t>
            </a:r>
            <a:endParaRPr lang="zh-CN" altLang="en-US" sz="128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12800">
                <a:solidFill>
                  <a:schemeClr val="tx1"/>
                </a:solidFill>
              </a:rPr>
              <a:t>                </a:t>
            </a:r>
            <a:r>
              <a:rPr lang="zh-CN" altLang="en-US" sz="12800">
                <a:solidFill>
                  <a:schemeClr val="tx1"/>
                </a:solidFill>
                <a:sym typeface="+mn-ea"/>
              </a:rPr>
              <a:t> 选项之间互为充要条件</a:t>
            </a:r>
            <a:endParaRPr lang="zh-CN" altLang="en-US" sz="128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12800">
                <a:solidFill>
                  <a:schemeClr val="tx1"/>
                </a:solidFill>
              </a:rPr>
              <a:t>                 利用排除的</a:t>
            </a:r>
            <a:r>
              <a:rPr lang="en-US" altLang="zh-CN" sz="12800">
                <a:solidFill>
                  <a:schemeClr val="tx1"/>
                </a:solidFill>
              </a:rPr>
              <a:t>2</a:t>
            </a:r>
            <a:r>
              <a:rPr lang="zh-CN" altLang="en-US" sz="12800">
                <a:solidFill>
                  <a:schemeClr val="tx1"/>
                </a:solidFill>
              </a:rPr>
              <a:t>个错误项的信息，进行反向推理或找    </a:t>
            </a:r>
            <a:endParaRPr lang="zh-CN" altLang="en-US" sz="128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12800">
                <a:solidFill>
                  <a:schemeClr val="tx1"/>
                </a:solidFill>
              </a:rPr>
              <a:t>         出相同的指向</a:t>
            </a:r>
            <a:endParaRPr lang="zh-CN" altLang="en-US" sz="1280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CN" altLang="en-US" sz="320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37565" y="414020"/>
            <a:ext cx="10516235" cy="20612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pPr marL="0" indent="0">
              <a:buNone/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对比法：</a:t>
            </a:r>
            <a:endParaRPr lang="zh-CN" altLang="en-US" sz="3200" b="1">
              <a:solidFill>
                <a:srgbClr val="FF0000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sym typeface="+mn-ea"/>
              </a:rPr>
              <a:t>同一层面：选项之间存在包含与被包含、因果关系</a:t>
            </a:r>
            <a:endParaRPr lang="zh-CN" altLang="en-US" sz="32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sym typeface="+mn-ea"/>
              </a:rPr>
              <a:t>不同层面：聚焦法，将材料关键词与选项关键词进行比对</a:t>
            </a:r>
            <a:endParaRPr lang="zh-CN" altLang="en-US" sz="320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0670" y="635"/>
            <a:ext cx="11630025" cy="6857365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Autofit/>
          </a:bodyPr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3600" b="1">
                <a:solidFill>
                  <a:schemeClr val="accent2"/>
                </a:solidFill>
              </a:rPr>
              <a:t>解题步骤</a:t>
            </a:r>
            <a:endParaRPr lang="zh-CN" altLang="en-US" sz="3600" b="1">
              <a:solidFill>
                <a:schemeClr val="accent2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600">
                <a:solidFill>
                  <a:schemeClr val="accent1"/>
                </a:solidFill>
              </a:rPr>
              <a:t>        先用材料主旨法，试着洞悉材料的主旨。最次也要按照主旨法划记关键信息，为之后的解题做好铺垫。</a:t>
            </a:r>
            <a:endParaRPr lang="zh-CN" altLang="en-US" sz="3600">
              <a:solidFill>
                <a:schemeClr val="accent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600">
                <a:solidFill>
                  <a:schemeClr val="accent1"/>
                </a:solidFill>
              </a:rPr>
              <a:t>        再用设问指向法，明确答案大致会往哪个方向发展，至少要保证正确答案不会</a:t>
            </a:r>
            <a:r>
              <a:rPr lang="zh-CN" altLang="en-US" sz="3600">
                <a:solidFill>
                  <a:schemeClr val="accent1"/>
                </a:solidFill>
                <a:sym typeface="+mn-ea"/>
              </a:rPr>
              <a:t>被</a:t>
            </a:r>
            <a:r>
              <a:rPr lang="zh-CN" altLang="en-US" sz="3600">
                <a:solidFill>
                  <a:schemeClr val="accent1"/>
                </a:solidFill>
              </a:rPr>
              <a:t>首先排除。</a:t>
            </a:r>
            <a:endParaRPr lang="zh-CN" altLang="en-US" sz="3600">
              <a:solidFill>
                <a:schemeClr val="accent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600">
                <a:solidFill>
                  <a:schemeClr val="bg1"/>
                </a:solidFill>
              </a:rPr>
              <a:t>不走</a:t>
            </a:r>
            <a:r>
              <a:rPr lang="zh-CN" altLang="en-US" sz="3600">
                <a:solidFill>
                  <a:schemeClr val="accent1"/>
                </a:solidFill>
              </a:rPr>
              <a:t>最后用选项立意法，通过代入法至少排除两个错误选项，然后利用对比法、互证法排除干扰项、选择更符合题意的答案。如仍无法解答，利用通用法则作最后选择。</a:t>
            </a:r>
            <a:endParaRPr lang="zh-CN" altLang="en-US" sz="360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zh-CN" altLang="en-US" sz="36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390015" y="2096770"/>
            <a:ext cx="9411970" cy="1852295"/>
          </a:xfrm>
          <a:solidFill>
            <a:schemeClr val="accent1"/>
          </a:solidFill>
        </p:spPr>
        <p:txBody>
          <a:bodyPr/>
          <a:p>
            <a:pPr algn="ctr"/>
            <a:r>
              <a:rPr lang="zh-CN" altLang="en-US" sz="7200">
                <a:solidFill>
                  <a:schemeClr val="bg1"/>
                </a:solidFill>
              </a:rPr>
              <a:t>材   料   主   旨</a:t>
            </a:r>
            <a:endParaRPr lang="zh-CN" altLang="en-US" sz="72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文本框 7"/>
          <p:cNvSpPr txBox="1"/>
          <p:nvPr/>
        </p:nvSpPr>
        <p:spPr>
          <a:xfrm>
            <a:off x="0" y="189230"/>
            <a:ext cx="12191365" cy="706755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</a:ln>
        </p:spPr>
        <p:txBody>
          <a:bodyPr wrap="square">
            <a:spAutoFit/>
          </a:bodyPr>
          <a:p>
            <a:pPr indent="0"/>
            <a:r>
              <a:rPr lang="en-US" altLang="zh-CN" sz="4000" b="1">
                <a:solidFill>
                  <a:schemeClr val="bg1"/>
                </a:solidFill>
                <a:latin typeface="Calibri" panose="020F0502020204030204" charset="0"/>
                <a:ea typeface="宋体" panose="02010600030101010101" pitchFamily="2" charset="-122"/>
              </a:rPr>
              <a:t> </a:t>
            </a:r>
            <a:r>
              <a:rPr lang="zh-CN" sz="4000" b="1">
                <a:solidFill>
                  <a:schemeClr val="bg1"/>
                </a:solidFill>
                <a:latin typeface="Calibri" panose="020F0502020204030204" charset="0"/>
                <a:ea typeface="宋体" panose="02010600030101010101" pitchFamily="2" charset="-122"/>
              </a:rPr>
              <a:t>文字类：文字较长：分层处理；文字较短，直接划记</a:t>
            </a:r>
            <a:endParaRPr lang="zh-CN" altLang="en-US" sz="4000" b="1">
              <a:solidFill>
                <a:schemeClr val="bg1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83360" y="2894965"/>
            <a:ext cx="10344150" cy="3784600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 rtlCol="0" anchor="t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         </a:t>
            </a: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转折关系：转折后那层为材料主旨，一般答案该层对应的事件或现象的时代背景</a:t>
            </a:r>
            <a:endParaRPr lang="zh-CN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        并列关系：找到各层的共同点或统一点即为材料主旨，一般情况下，答案就是这个共同点或者统一点。</a:t>
            </a:r>
            <a:endParaRPr lang="zh-CN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         总分、分总关系：总的那层即为材料主旨</a:t>
            </a:r>
            <a:endParaRPr lang="zh-CN" altLang="en-US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483360" y="1762760"/>
            <a:ext cx="10344150" cy="58356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lvl="0" algn="l">
              <a:buClrTx/>
              <a:buSzTx/>
              <a:buFontTx/>
            </a:pP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找到 主语+时空+关键词（宾语、限定词）即得主旨</a:t>
            </a:r>
            <a:endParaRPr lang="zh-CN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125095" y="3947795"/>
            <a:ext cx="1249045" cy="16789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n w="2857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4249420"/>
            <a:ext cx="1499235" cy="107632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32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分</a:t>
            </a:r>
            <a:endParaRPr lang="zh-CN" altLang="en-US" sz="3200" b="1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  <a:p>
            <a:pPr algn="ctr"/>
            <a:r>
              <a:rPr lang="zh-CN" altLang="en-US" sz="32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层</a:t>
            </a:r>
            <a:endParaRPr lang="zh-CN" altLang="en-US" sz="3200" b="1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24460" y="1301750"/>
            <a:ext cx="1125855" cy="193548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n w="2857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0" y="1485265"/>
            <a:ext cx="1374775" cy="15684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32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不</a:t>
            </a:r>
            <a:endParaRPr lang="zh-CN" altLang="en-US" sz="3200" b="1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  <a:p>
            <a:pPr algn="ctr"/>
            <a:r>
              <a:rPr lang="zh-CN" altLang="en-US" sz="32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分</a:t>
            </a:r>
            <a:endParaRPr lang="zh-CN" altLang="en-US" sz="3200" b="1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  <a:p>
            <a:pPr algn="ctr"/>
            <a:r>
              <a:rPr lang="zh-CN" altLang="en-US" sz="32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层</a:t>
            </a:r>
            <a:endParaRPr lang="zh-CN" altLang="en-US" sz="3200" b="1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0" y="17145"/>
            <a:ext cx="1816735" cy="6451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</a:ln>
        </p:spPr>
        <p:txBody>
          <a:bodyPr wrap="square">
            <a:spAutoFit/>
          </a:bodyPr>
          <a:p>
            <a:pPr indent="0"/>
            <a:r>
              <a:rPr lang="en-US" altLang="zh-CN" sz="32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 </a:t>
            </a:r>
            <a:r>
              <a:rPr lang="zh-CN" sz="3600" b="1">
                <a:solidFill>
                  <a:schemeClr val="bg1"/>
                </a:solidFill>
                <a:latin typeface="Calibri" panose="020F0502020204030204" charset="0"/>
                <a:ea typeface="宋体" panose="02010600030101010101" pitchFamily="2" charset="-122"/>
              </a:rPr>
              <a:t>图表类</a:t>
            </a:r>
            <a:endParaRPr lang="zh-CN" sz="3600" b="1">
              <a:solidFill>
                <a:schemeClr val="bg1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55345" y="1131570"/>
            <a:ext cx="10481310" cy="58356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>
              <a:buClrTx/>
              <a:buSzTx/>
              <a:buFontTx/>
            </a:pPr>
            <a:r>
              <a:rPr lang="zh-CN" sz="32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漫画：</a:t>
            </a: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找到 主语+时空+图片中文字即得主旨</a:t>
            </a:r>
            <a:endParaRPr lang="zh-CN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55345" y="2541905"/>
            <a:ext cx="10481310" cy="230695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fontAlgn="auto">
              <a:lnSpc>
                <a:spcPct val="150000"/>
              </a:lnSpc>
              <a:buClrTx/>
              <a:buSzTx/>
              <a:buFontTx/>
            </a:pPr>
            <a:r>
              <a:rPr lang="zh-CN" sz="32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文字表格：</a:t>
            </a: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找到表格各栏的共同点或统一点即为材料主旨</a:t>
            </a:r>
            <a:endParaRPr lang="zh-CN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  <a:buClrTx/>
              <a:buSzTx/>
              <a:buFontTx/>
            </a:pPr>
            <a:r>
              <a:rPr lang="zh-CN" sz="32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数字表格：</a:t>
            </a: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找到主语，一看趋势，二看极值、三看对比，找到对应的时代背景即为答案。</a:t>
            </a:r>
            <a:endParaRPr lang="zh-CN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8740" y="1980565"/>
            <a:ext cx="9411970" cy="1852295"/>
          </a:xfrm>
          <a:solidFill>
            <a:schemeClr val="accent1"/>
          </a:solidFill>
        </p:spPr>
        <p:txBody>
          <a:bodyPr/>
          <a:p>
            <a:pPr algn="ctr"/>
            <a:r>
              <a:rPr lang="zh-CN" altLang="en-US" sz="7200">
                <a:solidFill>
                  <a:schemeClr val="bg1"/>
                </a:solidFill>
              </a:rPr>
              <a:t>设    问    指   向</a:t>
            </a:r>
            <a:endParaRPr lang="zh-CN" altLang="en-US" sz="72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97840" y="59055"/>
            <a:ext cx="11195685" cy="673925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</a:rPr>
              <a:t>一、因果关系</a:t>
            </a:r>
            <a:endParaRPr lang="zh-CN" altLang="en-US" sz="3200" b="1">
              <a:solidFill>
                <a:srgbClr val="FF0000"/>
              </a:solidFill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3200"/>
              <a:t>1.</a:t>
            </a:r>
            <a:r>
              <a:rPr lang="zh-CN" altLang="en-US" sz="3200"/>
              <a:t>原因类</a:t>
            </a:r>
            <a:endParaRPr lang="zh-CN" altLang="en-US" sz="3200"/>
          </a:p>
          <a:p>
            <a:pPr indent="0" fontAlgn="auto">
              <a:lnSpc>
                <a:spcPct val="150000"/>
              </a:lnSpc>
            </a:pPr>
            <a:r>
              <a:rPr lang="zh-CN" altLang="en-US" sz="3200"/>
              <a:t>        </a:t>
            </a:r>
            <a:r>
              <a:rPr lang="zh-CN" altLang="en-US" sz="3200">
                <a:sym typeface="+mn-ea"/>
              </a:rPr>
              <a:t>原因类主要是考查</a:t>
            </a:r>
            <a:r>
              <a:rPr lang="zh-CN" altLang="en-US" sz="3200"/>
              <a:t>对历史现象进行历史解释的能力。一般不与材料直接对应，而是需要经过适当地抽象分析得出答案。解题时宜优先结合所学知识理解题意，再得出答案。若仍无法解答，可采用对比法、代入法进行解</a:t>
            </a:r>
            <a:r>
              <a:rPr lang="zh-CN" altLang="en-US" sz="3200">
                <a:sym typeface="+mn-ea"/>
              </a:rPr>
              <a:t>题</a:t>
            </a:r>
            <a:r>
              <a:rPr lang="zh-CN" altLang="en-US" sz="3200"/>
              <a:t>。</a:t>
            </a:r>
            <a:endParaRPr lang="zh-CN" altLang="en-US" sz="3200"/>
          </a:p>
          <a:p>
            <a:pPr indent="0" fontAlgn="auto">
              <a:lnSpc>
                <a:spcPct val="150000"/>
              </a:lnSpc>
            </a:pPr>
            <a:r>
              <a:rPr lang="en-US" altLang="zh-CN" sz="3200">
                <a:sym typeface="+mn-ea"/>
              </a:rPr>
              <a:t>2.</a:t>
            </a:r>
            <a:r>
              <a:rPr lang="zh-CN" altLang="en-US" sz="3200">
                <a:sym typeface="+mn-ea"/>
              </a:rPr>
              <a:t>影响类</a:t>
            </a:r>
            <a:endParaRPr lang="zh-CN" altLang="en-US" sz="3200"/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 </a:t>
            </a:r>
            <a:r>
              <a:rPr lang="en-US" altLang="zh-CN" sz="3200">
                <a:sym typeface="+mn-ea"/>
              </a:rPr>
              <a:t>“</a:t>
            </a:r>
            <a:r>
              <a:rPr lang="zh-CN" altLang="en-US" sz="3200">
                <a:sym typeface="+mn-ea"/>
              </a:rPr>
              <a:t>有利于</a:t>
            </a:r>
            <a:r>
              <a:rPr lang="en-US" altLang="zh-CN" sz="3200">
                <a:sym typeface="+mn-ea"/>
              </a:rPr>
              <a:t>”</a:t>
            </a:r>
            <a:r>
              <a:rPr lang="zh-CN" altLang="en-US" sz="3200">
                <a:sym typeface="+mn-ea"/>
              </a:rPr>
              <a:t>这一类</a:t>
            </a:r>
            <a:r>
              <a:rPr lang="zh-CN" altLang="en-US" sz="3200">
                <a:sym typeface="+mn-ea"/>
              </a:rPr>
              <a:t>设问词并不常见。一般来说，答案与教材主干知识保持一致。做到将材料与所学结合即可得出结论。</a:t>
            </a:r>
            <a:endParaRPr lang="zh-CN" altLang="en-US" sz="3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97840" y="59055"/>
            <a:ext cx="11195685" cy="673925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二、反映类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反映类 主要是考查知识迁移能力。材料往往是将教材的主干知识以新情境的方式出现。故而，该类题要把握住材料所体现的时代特征，</a:t>
            </a:r>
            <a:r>
              <a:rPr lang="zh-CN" altLang="en-US" sz="3200">
                <a:sym typeface="+mn-ea"/>
              </a:rPr>
              <a:t>依靠材料主旨法，</a:t>
            </a:r>
            <a:r>
              <a:rPr lang="zh-CN" altLang="en-US" sz="3200">
                <a:sym typeface="+mn-ea"/>
              </a:rPr>
              <a:t>即可得出答案。</a:t>
            </a:r>
            <a:endParaRPr lang="zh-CN" altLang="en-US" sz="3200"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当然，反映类考查</a:t>
            </a:r>
            <a:r>
              <a:rPr lang="zh-CN" altLang="en-US" sz="3200">
                <a:sym typeface="+mn-ea"/>
              </a:rPr>
              <a:t>的</a:t>
            </a:r>
            <a:r>
              <a:rPr lang="zh-CN" altLang="en-US" sz="3200">
                <a:sym typeface="+mn-ea"/>
              </a:rPr>
              <a:t>也不全是时代特征。考查有时是时代特征与材料的结合、有时是史学素养。这两种类型，一方面要参照时代特征，另一方面要利用好代入法。</a:t>
            </a:r>
            <a:endParaRPr lang="zh-CN" altLang="en-US" sz="3200"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反映类整体难度并不大，一手握住时代特征，一手握住代入法即能立于不败之地。</a:t>
            </a:r>
            <a:endParaRPr lang="zh-CN" altLang="en-US" sz="3200"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98475" y="1001395"/>
            <a:ext cx="11195685" cy="452310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三、表明类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表明类伸缩性较强，既可以考查时代特征，也可考查对材料的理解。但不管怎样，该类试题的答案都与材料直接相关，故而材料主旨法的应用空间比较大，理解能力稍差的学生可将主旨法与代入法参照使用。</a:t>
            </a:r>
            <a:endParaRPr lang="zh-CN" altLang="en-US" sz="3200"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3200"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1526</Words>
  <Application>WPS 演示</Application>
  <PresentationFormat>宽屏</PresentationFormat>
  <Paragraphs>87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宋体</vt:lpstr>
      <vt:lpstr>Wingdings</vt:lpstr>
      <vt:lpstr>Calibri</vt:lpstr>
      <vt:lpstr>Times New Roman</vt:lpstr>
      <vt:lpstr>微软雅黑</vt:lpstr>
      <vt:lpstr>Arial Unicode MS</vt:lpstr>
      <vt:lpstr>黑体</vt:lpstr>
      <vt:lpstr>Office 主题</vt:lpstr>
      <vt:lpstr>PowerPoint 演示文稿</vt:lpstr>
      <vt:lpstr>PowerPoint 演示文稿</vt:lpstr>
      <vt:lpstr>材   料   主   旨</vt:lpstr>
      <vt:lpstr>PowerPoint 演示文稿</vt:lpstr>
      <vt:lpstr>PowerPoint 演示文稿</vt:lpstr>
      <vt:lpstr>设    问    指   向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选   项   立   意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lbjs</cp:lastModifiedBy>
  <cp:revision>23</cp:revision>
  <dcterms:created xsi:type="dcterms:W3CDTF">2020-12-16T06:38:00Z</dcterms:created>
  <dcterms:modified xsi:type="dcterms:W3CDTF">2020-12-16T12:52:58Z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2052-11.1.0.10132</vt:lpwstr>
  </property>
</Properties>
</file>