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08" r:id="rId3"/>
  </p:sldMasterIdLst>
  <p:notesMasterIdLst>
    <p:notesMasterId r:id="rId26"/>
  </p:notesMasterIdLst>
  <p:handoutMasterIdLst>
    <p:handoutMasterId r:id="rId27"/>
  </p:handoutMasterIdLst>
  <p:sldIdLst>
    <p:sldId id="370" r:id="rId4"/>
    <p:sldId id="257" r:id="rId5"/>
    <p:sldId id="355" r:id="rId6"/>
    <p:sldId id="356" r:id="rId7"/>
    <p:sldId id="365" r:id="rId8"/>
    <p:sldId id="377" r:id="rId9"/>
    <p:sldId id="366" r:id="rId10"/>
    <p:sldId id="368" r:id="rId11"/>
    <p:sldId id="369" r:id="rId12"/>
    <p:sldId id="345" r:id="rId13"/>
    <p:sldId id="371" r:id="rId14"/>
    <p:sldId id="372" r:id="rId15"/>
    <p:sldId id="373" r:id="rId16"/>
    <p:sldId id="375" r:id="rId17"/>
    <p:sldId id="376" r:id="rId18"/>
    <p:sldId id="374" r:id="rId19"/>
    <p:sldId id="378" r:id="rId20"/>
    <p:sldId id="382" r:id="rId21"/>
    <p:sldId id="379" r:id="rId22"/>
    <p:sldId id="380" r:id="rId23"/>
    <p:sldId id="381" r:id="rId24"/>
    <p:sldId id="349" r:id="rId2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CE28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167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1" d="100"/>
          <a:sy n="71" d="100"/>
        </p:scale>
        <p:origin x="-265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等线" pitchFamily="2" charset="-122"/>
                <a:ea typeface="等线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等线" pitchFamily="2" charset="-122"/>
                <a:ea typeface="等线" pitchFamily="2" charset="-122"/>
              </a:defRPr>
            </a:lvl1pPr>
          </a:lstStyle>
          <a:p>
            <a:fld id="{B72FCC81-3E41-4655-9529-73D374947283}" type="datetimeFigureOut">
              <a:rPr lang="zh-CN" altLang="en-US"/>
              <a:pPr/>
              <a:t>2021/1/9</a:t>
            </a:fld>
            <a:endParaRPr lang="en-US" altLang="zh-CN"/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等线" pitchFamily="2" charset="-122"/>
                <a:ea typeface="等线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等线" pitchFamily="2" charset="-122"/>
                <a:ea typeface="等线" pitchFamily="2" charset="-122"/>
              </a:defRPr>
            </a:lvl1pPr>
          </a:lstStyle>
          <a:p>
            <a:fld id="{A2AA926D-94E8-428C-A022-F174010F5881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B24CE693-349B-42C1-A7E6-4E2AFC6B9F8C}" type="datetimeFigureOut">
              <a:rPr lang="zh-CN" altLang="en-US"/>
              <a:pPr>
                <a:defRPr/>
              </a:pPr>
              <a:t>2021/1/9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F9A7162C-ED1F-49FB-A795-988467A7430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7205A-3E81-4EFC-948F-65AF56D22DF3}" type="datetimeFigureOut">
              <a:rPr lang="zh-CN" altLang="en-US"/>
              <a:pPr>
                <a:defRPr/>
              </a:pPr>
              <a:t>2021/1/9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89671-3806-48D4-9CF5-4B038CCE3B6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9FE13-7076-4A59-9254-2CCD7458069D}" type="datetimeFigureOut">
              <a:rPr lang="zh-CN" altLang="en-US"/>
              <a:pPr>
                <a:defRPr/>
              </a:pPr>
              <a:t>2021/1/9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22B30-5F8F-415D-B749-94B9CEEBE58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BFB28-4ACF-4C9A-BFA3-C35EDAB1A7A7}" type="datetimeFigureOut">
              <a:rPr lang="zh-CN" altLang="en-US"/>
              <a:pPr>
                <a:defRPr/>
              </a:pPr>
              <a:t>2021/1/9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B87DB-14FA-4E26-A6DD-4A8DE14974F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0E952-7EB7-45B9-B0C9-D703F4DE99C9}" type="datetimeFigureOut">
              <a:rPr lang="zh-CN" altLang="en-US"/>
              <a:pPr>
                <a:defRPr/>
              </a:pPr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15128-31EE-402E-9956-525B9C28207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9AAA8-25DD-4833-8A0E-314B1EE63789}" type="datetimeFigureOut">
              <a:rPr lang="zh-CN" altLang="en-US"/>
              <a:pPr>
                <a:defRPr/>
              </a:pPr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A357C-332F-44A9-B5BF-DA7156D45E2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56092-80CC-4F41-BA15-801C6C54F263}" type="datetimeFigureOut">
              <a:rPr lang="zh-CN" altLang="en-US"/>
              <a:pPr>
                <a:defRPr/>
              </a:pPr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709D5-E5A2-4A14-9866-7276F5728FE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0E7EA-60D6-4FBF-825F-D19080744415}" type="datetimeFigureOut">
              <a:rPr lang="zh-CN" altLang="en-US"/>
              <a:pPr>
                <a:defRPr/>
              </a:pPr>
              <a:t>2021/1/9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35999-A3C6-4A95-B0E3-2450169CA96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8CB54-699D-4C07-9234-B33B12DC5995}" type="datetimeFigureOut">
              <a:rPr lang="zh-CN" altLang="en-US"/>
              <a:pPr>
                <a:defRPr/>
              </a:pPr>
              <a:t>2021/1/9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4A3EF-F2AB-43A4-9F26-C750573125D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B381F-0414-4929-8B05-7DF526B68542}" type="datetimeFigureOut">
              <a:rPr lang="zh-CN" altLang="en-US"/>
              <a:pPr>
                <a:defRPr/>
              </a:pPr>
              <a:t>2021/1/9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51C28-7712-4A3E-98E0-6D775E943ED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1C290-68E1-41CC-B631-5EC2D5F65A62}" type="datetimeFigureOut">
              <a:rPr lang="zh-CN" altLang="en-US"/>
              <a:pPr>
                <a:defRPr/>
              </a:pPr>
              <a:t>2021/1/9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C913D-B374-481F-A5AF-4B5E9AB8A9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C35C9-E7B2-4906-AD17-811B4AF5306B}" type="datetimeFigureOut">
              <a:rPr lang="zh-CN" altLang="en-US"/>
              <a:pPr>
                <a:defRPr/>
              </a:pPr>
              <a:t>2021/1/9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40F07-C440-4707-9D0C-5272FE486B0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C8D00-E178-4AD6-AD7F-1EC5230FEEFC}" type="datetimeFigureOut">
              <a:rPr lang="zh-CN" altLang="en-US"/>
              <a:pPr>
                <a:defRPr/>
              </a:pPr>
              <a:t>2021/1/9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1EAB4-D4B8-47F6-9054-161F8C2DDC2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45166-E641-4D00-B683-D3F0B4DBE081}" type="datetimeFigureOut">
              <a:rPr lang="zh-CN" altLang="en-US"/>
              <a:pPr>
                <a:defRPr/>
              </a:pPr>
              <a:t>2021/1/9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87EE7-20CD-4273-ACA3-8F4534D4CD2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2E7A2-0D46-4FCD-975C-93371A147E86}" type="datetimeFigureOut">
              <a:rPr lang="zh-CN" altLang="en-US"/>
              <a:pPr>
                <a:defRPr/>
              </a:pPr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56C58-34B8-44EF-A3D4-3303799DF16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8D2F7-17E9-4033-9A90-BD7A23228E6A}" type="datetimeFigureOut">
              <a:rPr lang="zh-CN" altLang="en-US"/>
              <a:pPr>
                <a:defRPr/>
              </a:pPr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3651F-7B58-4159-876D-71881656AB3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EF691-C7DA-4188-ACA1-4D300F8AD557}" type="datetimeFigureOut">
              <a:rPr lang="zh-CN" altLang="en-US"/>
              <a:pPr>
                <a:defRPr/>
              </a:pPr>
              <a:t>2021/1/9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DD233-50A6-40AB-95BB-A3B437C896A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FF37D-26C6-4EC2-8BE0-697D79EAB41F}" type="datetimeFigureOut">
              <a:rPr lang="zh-CN" altLang="en-US"/>
              <a:pPr>
                <a:defRPr/>
              </a:pPr>
              <a:t>2021/1/9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546F6-2F12-45F2-804A-95C55497763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BE020-9B87-4F86-B82C-4BA0298A0E46}" type="datetimeFigureOut">
              <a:rPr lang="zh-CN" altLang="en-US"/>
              <a:pPr>
                <a:defRPr/>
              </a:pPr>
              <a:t>2021/1/9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1025C-5146-429F-B96B-33A2E8B3229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043EB-456A-43FB-9A9C-D9F53F5D24D0}" type="datetimeFigureOut">
              <a:rPr lang="zh-CN" altLang="en-US"/>
              <a:pPr>
                <a:defRPr/>
              </a:pPr>
              <a:t>2021/1/9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C2250-5A63-4B8E-8202-6601966CBF6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59A90-2989-441D-9D3C-77F6A53CB8B7}" type="datetimeFigureOut">
              <a:rPr lang="zh-CN" altLang="en-US"/>
              <a:pPr>
                <a:defRPr/>
              </a:pPr>
              <a:t>2021/1/9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EE933-B12F-40DB-91DE-7B78DE6972F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80B6B-14AC-4F30-8803-FEF639EA27A4}" type="datetimeFigureOut">
              <a:rPr lang="zh-CN" altLang="en-US"/>
              <a:pPr>
                <a:defRPr/>
              </a:pPr>
              <a:t>2021/1/9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9CA91-C55F-404F-AFC8-8ADC905E57D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3CFCB-1580-4C8C-ABBB-50052B9F6717}" type="datetimeFigureOut">
              <a:rPr lang="zh-CN" altLang="en-US"/>
              <a:pPr>
                <a:defRPr/>
              </a:pPr>
              <a:t>2021/1/9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BC206-AC5D-4183-AFEC-EF30302B1C1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4A825-68F0-46AC-B411-A9EB9DC5548D}" type="datetimeFigureOut">
              <a:rPr lang="zh-CN" altLang="en-US"/>
              <a:pPr>
                <a:defRPr/>
              </a:pPr>
              <a:t>2021/1/9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F10F0-8479-4F75-9B2F-0242A53757B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5654C-6BB5-4BDE-AE80-4A2188A261D0}" type="datetimeFigureOut">
              <a:rPr lang="zh-CN" altLang="en-US"/>
              <a:pPr>
                <a:defRPr/>
              </a:pPr>
              <a:t>2021/1/9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F4716-7AFD-461E-B670-C4B62CEFE25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FEBE3-4314-477F-8E9D-0E350BD53B66}" type="datetimeFigureOut">
              <a:rPr lang="zh-CN" altLang="en-US"/>
              <a:pPr>
                <a:defRPr/>
              </a:pPr>
              <a:t>2021/1/9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F15B7-B0D0-4B1D-8096-C070FDE9FB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BD963-0E4F-4A1A-9A9B-AC5F018EEAD9}" type="datetimeFigureOut">
              <a:rPr lang="zh-CN" altLang="en-US"/>
              <a:pPr>
                <a:defRPr/>
              </a:pPr>
              <a:t>2021/1/9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2CD8A-0C1D-4816-B2C2-64A83A8A9FF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17B02-35FE-45F5-8B8C-A6C614D45B6F}" type="datetimeFigureOut">
              <a:rPr lang="zh-CN" altLang="en-US"/>
              <a:pPr>
                <a:defRPr/>
              </a:pPr>
              <a:t>2021/1/9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2944E-BEBD-499F-8DC1-4BF5809344C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0CBE5-78AA-4D3C-B669-F19630CA7002}" type="datetimeFigureOut">
              <a:rPr lang="zh-CN" altLang="en-US"/>
              <a:pPr>
                <a:defRPr/>
              </a:pPr>
              <a:t>2021/1/9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CD8FC-E0D9-45AD-9AAA-2A9B8EBFD19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BE026-7953-4799-B386-1088D7D98861}" type="datetimeFigureOut">
              <a:rPr lang="zh-CN" altLang="en-US"/>
              <a:pPr>
                <a:defRPr/>
              </a:pPr>
              <a:t>2021/1/9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C9111-AC7C-4777-A581-756FED9C872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15FC6-3391-4C31-99BB-72D1BACA39F5}" type="datetimeFigureOut">
              <a:rPr lang="zh-CN" altLang="en-US"/>
              <a:pPr>
                <a:defRPr/>
              </a:pPr>
              <a:t>2021/1/9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98716-FDC6-4033-9752-E27F789CAD6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09F5E-9122-401C-B896-A73A243E9A89}" type="datetimeFigureOut">
              <a:rPr lang="zh-CN" altLang="en-US"/>
              <a:pPr>
                <a:defRPr/>
              </a:pPr>
              <a:t>2021/1/9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1004E-C372-49CC-9C11-D9D637A1AF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BB6B3-9819-4D6B-90F5-2B8F8D675B5E}" type="datetimeFigureOut">
              <a:rPr lang="zh-CN" altLang="en-US"/>
              <a:pPr>
                <a:defRPr/>
              </a:pPr>
              <a:t>2021/1/9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71EBF-CA19-48CE-8ED0-6BF105B101D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44ACE-490F-4005-8BAD-782A5B8B6CE3}" type="datetimeFigureOut">
              <a:rPr lang="zh-CN" altLang="en-US"/>
              <a:pPr>
                <a:defRPr/>
              </a:pPr>
              <a:t>2021/1/9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4464B-E9B8-44E2-979C-23E6143EF09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331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842B95F-1094-482A-A730-C3590F34CFB9}" type="datetimeFigureOut">
              <a:rPr lang="zh-CN" altLang="en-US"/>
              <a:pPr>
                <a:defRPr/>
              </a:pPr>
              <a:t>2021/1/9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AFBB55E-1A32-478F-8CFB-381EAA5E4CB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itchFamily="2" charset="-122"/>
          <a:ea typeface="等线 Light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itchFamily="2" charset="-122"/>
          <a:ea typeface="等线 Light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itchFamily="2" charset="-122"/>
          <a:ea typeface="等线 Light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itchFamily="2" charset="-122"/>
          <a:ea typeface="等线 Light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itchFamily="2" charset="-122"/>
          <a:ea typeface="等线 Light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itchFamily="2" charset="-122"/>
          <a:ea typeface="等线 Light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itchFamily="2" charset="-122"/>
          <a:ea typeface="等线 Light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itchFamily="2" charset="-122"/>
          <a:ea typeface="等线 Light" pitchFamily="2" charset="-122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560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C37383D-1819-40E0-BCA3-B8B2095256BA}" type="datetimeFigureOut">
              <a:rPr lang="zh-CN" altLang="en-US"/>
              <a:pPr>
                <a:defRPr/>
              </a:pPr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B06D4D4-4395-4D3E-BEF3-4A1D7C0B575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itchFamily="2" charset="-122"/>
          <a:ea typeface="等线 Light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itchFamily="2" charset="-122"/>
          <a:ea typeface="等线 Light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itchFamily="2" charset="-122"/>
          <a:ea typeface="等线 Light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itchFamily="2" charset="-122"/>
          <a:ea typeface="等线 Light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itchFamily="2" charset="-122"/>
          <a:ea typeface="等线 Light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itchFamily="2" charset="-122"/>
          <a:ea typeface="等线 Light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itchFamily="2" charset="-122"/>
          <a:ea typeface="等线 Light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itchFamily="2" charset="-122"/>
          <a:ea typeface="等线 Light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789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9C8E234-1685-4DDE-BD83-5408276DE5ED}" type="datetimeFigureOut">
              <a:rPr lang="zh-CN" altLang="en-US"/>
              <a:pPr>
                <a:defRPr/>
              </a:pPr>
              <a:t>2021/1/9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3F37B48-03E3-406B-B9C0-CB3E7186B2C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itchFamily="2" charset="-122"/>
          <a:ea typeface="等线 Light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itchFamily="2" charset="-122"/>
          <a:ea typeface="等线 Light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itchFamily="2" charset="-122"/>
          <a:ea typeface="等线 Light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itchFamily="2" charset="-122"/>
          <a:ea typeface="等线 Light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itchFamily="2" charset="-122"/>
          <a:ea typeface="等线 Light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itchFamily="2" charset="-122"/>
          <a:ea typeface="等线 Light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itchFamily="2" charset="-122"/>
          <a:ea typeface="等线 Light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itchFamily="2" charset="-122"/>
          <a:ea typeface="等线 Light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11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slideLayout" Target="../slideLayouts/slideLayout29.xml"/><Relationship Id="rId4" Type="http://schemas.openxmlformats.org/officeDocument/2006/relationships/tags" Target="../tags/tag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slideLayout" Target="../slideLayouts/slideLayout29.xml"/><Relationship Id="rId4" Type="http://schemas.openxmlformats.org/officeDocument/2006/relationships/tags" Target="../tags/tag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slideLayout" Target="../slideLayouts/slideLayout29.xml"/><Relationship Id="rId4" Type="http://schemas.openxmlformats.org/officeDocument/2006/relationships/tags" Target="../tags/tag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4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4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88066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88067" name="图片 4"/>
          <p:cNvPicPr>
            <a:picLocks noChangeAspect="1"/>
          </p:cNvPicPr>
          <p:nvPr/>
        </p:nvPicPr>
        <p:blipFill>
          <a:blip r:embed="rId2" cstate="print"/>
          <a:srcRect b="79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>
            <a:extLst>
              <a:ext uri="{FF2B5EF4-FFF2-40B4-BE49-F238E27FC236}"/>
            </a:extLst>
          </p:cNvPr>
          <p:cNvSpPr/>
          <p:nvPr/>
        </p:nvSpPr>
        <p:spPr>
          <a:xfrm>
            <a:off x="672626" y="325563"/>
            <a:ext cx="7841982" cy="1633866"/>
          </a:xfrm>
          <a:prstGeom prst="rect">
            <a:avLst/>
          </a:prstGeom>
          <a:solidFill>
            <a:schemeClr val="tx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dirty="0" smtClean="0">
                <a:solidFill>
                  <a:prstClr val="white"/>
                </a:solidFill>
              </a:rPr>
              <a:t>以学定教在高中</a:t>
            </a:r>
            <a:r>
              <a:rPr lang="zh-CN" altLang="en-US" sz="4800" smtClean="0">
                <a:solidFill>
                  <a:prstClr val="white"/>
                </a:solidFill>
              </a:rPr>
              <a:t>历</a:t>
            </a:r>
            <a:r>
              <a:rPr lang="zh-CN" altLang="en-US" sz="4800" smtClean="0">
                <a:solidFill>
                  <a:prstClr val="white"/>
                </a:solidFill>
              </a:rPr>
              <a:t>史</a:t>
            </a:r>
            <a:r>
              <a:rPr lang="zh-CN" altLang="en-US" sz="4800" smtClean="0">
                <a:solidFill>
                  <a:prstClr val="white"/>
                </a:solidFill>
              </a:rPr>
              <a:t>教学</a:t>
            </a:r>
            <a:endParaRPr lang="en-US" altLang="zh-CN" sz="4800" dirty="0" smtClean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dirty="0" smtClean="0">
                <a:solidFill>
                  <a:prstClr val="white"/>
                </a:solidFill>
              </a:rPr>
              <a:t>应用中的尝试与思考</a:t>
            </a:r>
            <a:endParaRPr lang="zh-CN" altLang="en-US" sz="4800" dirty="0">
              <a:solidFill>
                <a:prstClr val="white"/>
              </a:solidFill>
            </a:endParaRPr>
          </a:p>
        </p:txBody>
      </p:sp>
      <p:sp>
        <p:nvSpPr>
          <p:cNvPr id="2" name="矩形 6">
            <a:extLst>
              <a:ext uri="{FF2B5EF4-FFF2-40B4-BE49-F238E27FC236}"/>
            </a:extLst>
          </p:cNvPr>
          <p:cNvSpPr/>
          <p:nvPr/>
        </p:nvSpPr>
        <p:spPr>
          <a:xfrm>
            <a:off x="688722" y="2209799"/>
            <a:ext cx="7806835" cy="4248151"/>
          </a:xfrm>
          <a:prstGeom prst="rect">
            <a:avLst/>
          </a:prstGeom>
          <a:solidFill>
            <a:schemeClr val="tx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FFFFF"/>
                </a:solidFill>
                <a:latin typeface="华康俪金黑W8(P)"/>
                <a:ea typeface="华康俪金黑W8(P)"/>
                <a:cs typeface="华康俪金黑W8(P)"/>
              </a:rPr>
              <a:t>一、基于历史教学的尝试</a:t>
            </a:r>
            <a:endParaRPr lang="en-US" altLang="zh-CN" sz="3200" b="1" dirty="0" smtClean="0">
              <a:solidFill>
                <a:srgbClr val="FFFFFF"/>
              </a:solidFill>
              <a:latin typeface="华康俪金黑W8(P)"/>
              <a:ea typeface="华康俪金黑W8(P)"/>
              <a:cs typeface="华康俪金黑W8(P)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FFFFFF"/>
                </a:solidFill>
                <a:latin typeface="华康俪金黑W8(P)"/>
                <a:ea typeface="华康俪金黑W8(P)"/>
                <a:cs typeface="华康俪金黑W8(P)"/>
                <a:sym typeface="+mn-ea"/>
              </a:rPr>
              <a:t>二、基于新形式作业的尝</a:t>
            </a:r>
            <a:r>
              <a:rPr lang="zh-CN" altLang="en-US" sz="3200" b="1" dirty="0" smtClean="0">
                <a:solidFill>
                  <a:srgbClr val="FFFFFF"/>
                </a:solidFill>
                <a:latin typeface="华康俪金黑W8(P)"/>
                <a:ea typeface="华康俪金黑W8(P)"/>
                <a:cs typeface="华康俪金黑W8(P)"/>
                <a:sym typeface="+mn-ea"/>
              </a:rPr>
              <a:t>试</a:t>
            </a:r>
            <a:endParaRPr lang="en-US" altLang="zh-CN" sz="3200" b="1" dirty="0" smtClean="0">
              <a:solidFill>
                <a:srgbClr val="FFFFFF"/>
              </a:solidFill>
              <a:latin typeface="华康俪金黑W8(P)"/>
              <a:ea typeface="华康俪金黑W8(P)"/>
              <a:cs typeface="华康俪金黑W8(P)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FFFFF"/>
                </a:solidFill>
                <a:latin typeface="华康俪金黑W8(P)"/>
                <a:ea typeface="华康俪金黑W8(P)"/>
                <a:cs typeface="华康俪金黑W8(P)"/>
                <a:sym typeface="+mn-ea"/>
              </a:rPr>
              <a:t>三、教学实践中的收获和反思</a:t>
            </a:r>
            <a:endParaRPr lang="en-US" altLang="zh-CN" sz="3200" b="1" dirty="0" smtClean="0">
              <a:solidFill>
                <a:srgbClr val="FFFFFF"/>
              </a:solidFill>
              <a:latin typeface="华康俪金黑W8(P)"/>
              <a:ea typeface="华康俪金黑W8(P)"/>
              <a:cs typeface="华康俪金黑W8(P)"/>
              <a:sym typeface="+mn-ea"/>
            </a:endParaRPr>
          </a:p>
          <a:p>
            <a:pPr algn="ctr">
              <a:lnSpc>
                <a:spcPct val="150000"/>
              </a:lnSpc>
            </a:pPr>
            <a:endParaRPr lang="en-US" altLang="zh-CN" sz="2400" b="1" smtClean="0">
              <a:solidFill>
                <a:srgbClr val="FFFFFF"/>
              </a:solidFill>
              <a:latin typeface="华康俪金黑W8(P)"/>
              <a:ea typeface="华康俪金黑W8(P)"/>
              <a:cs typeface="华康俪金黑W8(P)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b="1" smtClean="0">
                <a:solidFill>
                  <a:srgbClr val="FFFFFF"/>
                </a:solidFill>
                <a:latin typeface="华康俪金黑W8(P)"/>
                <a:ea typeface="华康俪金黑W8(P)"/>
                <a:cs typeface="华康俪金黑W8(P)"/>
                <a:sym typeface="+mn-ea"/>
              </a:rPr>
              <a:t>主</a:t>
            </a:r>
            <a:r>
              <a:rPr lang="zh-CN" altLang="en-US" sz="2400" b="1" dirty="0" smtClean="0">
                <a:solidFill>
                  <a:srgbClr val="FFFFFF"/>
                </a:solidFill>
                <a:latin typeface="华康俪金黑W8(P)"/>
                <a:ea typeface="华康俪金黑W8(P)"/>
                <a:cs typeface="华康俪金黑W8(P)"/>
                <a:sym typeface="+mn-ea"/>
              </a:rPr>
              <a:t>讲人：史彬</a:t>
            </a:r>
            <a:endParaRPr lang="en-US" altLang="zh-CN" sz="2400" b="1" dirty="0" smtClean="0">
              <a:solidFill>
                <a:srgbClr val="FFFFFF"/>
              </a:solidFill>
              <a:latin typeface="华康俪金黑W8(P)"/>
              <a:ea typeface="华康俪金黑W8(P)"/>
              <a:cs typeface="华康俪金黑W8(P)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FFFFFF"/>
                </a:solidFill>
                <a:latin typeface="华康俪金黑W8(P)"/>
                <a:ea typeface="华康俪金黑W8(P)"/>
                <a:cs typeface="华康俪金黑W8(P)"/>
                <a:sym typeface="+mn-ea"/>
              </a:rPr>
              <a:t>2021</a:t>
            </a:r>
            <a:r>
              <a:rPr lang="zh-CN" altLang="en-US" sz="2400" b="1" dirty="0" smtClean="0">
                <a:solidFill>
                  <a:srgbClr val="FFFFFF"/>
                </a:solidFill>
                <a:latin typeface="华康俪金黑W8(P)"/>
                <a:ea typeface="华康俪金黑W8(P)"/>
                <a:cs typeface="华康俪金黑W8(P)"/>
                <a:sym typeface="+mn-ea"/>
              </a:rPr>
              <a:t>年</a:t>
            </a:r>
            <a:r>
              <a:rPr lang="en-US" altLang="zh-CN" sz="2400" b="1" dirty="0" smtClean="0">
                <a:solidFill>
                  <a:srgbClr val="FFFFFF"/>
                </a:solidFill>
                <a:latin typeface="华康俪金黑W8(P)"/>
                <a:ea typeface="华康俪金黑W8(P)"/>
                <a:cs typeface="华康俪金黑W8(P)"/>
                <a:sym typeface="+mn-ea"/>
              </a:rPr>
              <a:t>1</a:t>
            </a:r>
            <a:r>
              <a:rPr lang="zh-CN" altLang="en-US" sz="2400" b="1" dirty="0" smtClean="0">
                <a:solidFill>
                  <a:srgbClr val="FFFFFF"/>
                </a:solidFill>
                <a:latin typeface="华康俪金黑W8(P)"/>
                <a:ea typeface="华康俪金黑W8(P)"/>
                <a:cs typeface="华康俪金黑W8(P)"/>
                <a:sym typeface="+mn-ea"/>
              </a:rPr>
              <a:t>月</a:t>
            </a:r>
            <a:r>
              <a:rPr lang="en-US" altLang="zh-CN" sz="2400" b="1" dirty="0" smtClean="0">
                <a:solidFill>
                  <a:srgbClr val="FFFFFF"/>
                </a:solidFill>
                <a:latin typeface="华康俪金黑W8(P)"/>
                <a:ea typeface="华康俪金黑W8(P)"/>
                <a:cs typeface="华康俪金黑W8(P)"/>
                <a:sym typeface="+mn-ea"/>
              </a:rPr>
              <a:t>8</a:t>
            </a:r>
            <a:r>
              <a:rPr lang="zh-CN" altLang="en-US" sz="2400" b="1" dirty="0" smtClean="0">
                <a:solidFill>
                  <a:srgbClr val="FFFFFF"/>
                </a:solidFill>
                <a:latin typeface="华康俪金黑W8(P)"/>
                <a:ea typeface="华康俪金黑W8(P)"/>
                <a:cs typeface="华康俪金黑W8(P)"/>
                <a:sym typeface="+mn-ea"/>
              </a:rPr>
              <a:t>日</a:t>
            </a:r>
            <a:endParaRPr lang="en-US" altLang="zh-CN" sz="2400" b="1" dirty="0">
              <a:solidFill>
                <a:srgbClr val="FFFFFF"/>
              </a:solidFill>
              <a:latin typeface="华康俪金黑W8(P)"/>
              <a:ea typeface="华康俪金黑W8(P)"/>
              <a:cs typeface="华康俪金黑W8(P)"/>
            </a:endParaRPr>
          </a:p>
          <a:p>
            <a:endParaRPr lang="zh-CN" altLang="en-US" sz="3200" b="1" dirty="0">
              <a:solidFill>
                <a:srgbClr val="FFFFFF"/>
              </a:solidFill>
              <a:latin typeface="华康俪金黑W8(P)"/>
              <a:ea typeface="华康俪金黑W8(P)"/>
              <a:cs typeface="华康俪金黑W8(P)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图片 2"/>
          <p:cNvPicPr>
            <a:picLocks noChangeAspect="1"/>
          </p:cNvPicPr>
          <p:nvPr/>
        </p:nvPicPr>
        <p:blipFill>
          <a:blip r:embed="rId2" cstate="print">
            <a:grayscl/>
          </a:blip>
          <a:srcRect b="1501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38" name="矩形 9"/>
          <p:cNvSpPr>
            <a:spLocks noChangeArrowheads="1"/>
          </p:cNvSpPr>
          <p:nvPr/>
        </p:nvSpPr>
        <p:spPr bwMode="auto">
          <a:xfrm>
            <a:off x="303610" y="198438"/>
            <a:ext cx="73916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400" dirty="0" smtClean="0">
                <a:solidFill>
                  <a:schemeClr val="bg1"/>
                </a:solidFill>
                <a:ea typeface="黑体" pitchFamily="49" charset="-122"/>
                <a:sym typeface="+mn-ea"/>
              </a:rPr>
              <a:t>二、基于新形式作业的尝试</a:t>
            </a:r>
            <a:endParaRPr lang="en-US" altLang="zh-CN" sz="4400" dirty="0">
              <a:solidFill>
                <a:schemeClr val="bg1"/>
              </a:solidFill>
              <a:ea typeface="黑体" pitchFamily="49" charset="-122"/>
            </a:endParaRPr>
          </a:p>
        </p:txBody>
      </p:sp>
      <p:sp>
        <p:nvSpPr>
          <p:cNvPr id="4" name="矩形 6">
            <a:extLst>
              <a:ext uri="{FF2B5EF4-FFF2-40B4-BE49-F238E27FC236}"/>
            </a:extLst>
          </p:cNvPr>
          <p:cNvSpPr/>
          <p:nvPr/>
        </p:nvSpPr>
        <p:spPr>
          <a:xfrm>
            <a:off x="1586544" y="1377539"/>
            <a:ext cx="6785559" cy="4215738"/>
          </a:xfrm>
          <a:prstGeom prst="rect">
            <a:avLst/>
          </a:prstGeom>
          <a:solidFill>
            <a:schemeClr val="tx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5000"/>
              </a:lnSpc>
            </a:pPr>
            <a:r>
              <a:rPr lang="en-US" altLang="zh-CN" sz="3200" dirty="0">
                <a:solidFill>
                  <a:srgbClr val="FFFF00"/>
                </a:solidFill>
                <a:latin typeface="华文行楷" pitchFamily="2" charset="-122"/>
                <a:ea typeface="华文行楷" pitchFamily="2" charset="-122"/>
                <a:sym typeface="+mn-ea"/>
              </a:rPr>
              <a:t>P</a:t>
            </a:r>
            <a:r>
              <a:rPr lang="zh-CN" altLang="en-US" sz="3200" dirty="0">
                <a:solidFill>
                  <a:srgbClr val="FFFF00"/>
                </a:solidFill>
                <a:latin typeface="华文行楷" pitchFamily="2" charset="-122"/>
                <a:ea typeface="华文行楷" pitchFamily="2" charset="-122"/>
                <a:sym typeface="+mn-ea"/>
              </a:rPr>
              <a:t>art 1</a:t>
            </a:r>
            <a:r>
              <a:rPr lang="en-US" altLang="zh-CN" sz="3200" dirty="0" smtClean="0">
                <a:solidFill>
                  <a:srgbClr val="FFFF00"/>
                </a:solidFill>
                <a:latin typeface="华文行楷" pitchFamily="2" charset="-122"/>
                <a:ea typeface="华文行楷" pitchFamily="2" charset="-122"/>
              </a:rPr>
              <a:t>. </a:t>
            </a:r>
            <a:r>
              <a:rPr lang="zh-CN" altLang="zh-CN" sz="3200" dirty="0">
                <a:solidFill>
                  <a:srgbClr val="FFFF00"/>
                </a:solidFill>
                <a:latin typeface="华文行楷" pitchFamily="2" charset="-122"/>
                <a:ea typeface="华文行楷" pitchFamily="2" charset="-122"/>
                <a:sym typeface="+mn-ea"/>
              </a:rPr>
              <a:t>以学生喜闻乐见的形式来完成</a:t>
            </a:r>
            <a:endParaRPr lang="zh-CN" altLang="en-US" sz="3200" dirty="0">
              <a:solidFill>
                <a:srgbClr val="FFFF00"/>
              </a:solidFill>
              <a:latin typeface="华文行楷" pitchFamily="2" charset="-122"/>
              <a:ea typeface="华文行楷" pitchFamily="2" charset="-122"/>
              <a:sym typeface="+mn-ea"/>
            </a:endParaRPr>
          </a:p>
          <a:p>
            <a:pPr>
              <a:lnSpc>
                <a:spcPts val="5000"/>
              </a:lnSpc>
            </a:pPr>
            <a:r>
              <a:rPr lang="en-US" altLang="zh-CN" sz="3200" dirty="0" smtClean="0">
                <a:solidFill>
                  <a:srgbClr val="FFFF00"/>
                </a:solidFill>
                <a:latin typeface="华文行楷" pitchFamily="2" charset="-122"/>
                <a:ea typeface="华文行楷" pitchFamily="2" charset="-122"/>
                <a:sym typeface="+mn-ea"/>
              </a:rPr>
              <a:t>P</a:t>
            </a:r>
            <a:r>
              <a:rPr lang="zh-CN" altLang="en-US" sz="3200" dirty="0" smtClean="0">
                <a:solidFill>
                  <a:srgbClr val="FFFF00"/>
                </a:solidFill>
                <a:latin typeface="华文行楷" pitchFamily="2" charset="-122"/>
                <a:ea typeface="华文行楷" pitchFamily="2" charset="-122"/>
                <a:sym typeface="+mn-ea"/>
              </a:rPr>
              <a:t>art</a:t>
            </a:r>
            <a:r>
              <a:rPr lang="en-US" altLang="zh-CN" sz="3200" dirty="0" smtClean="0">
                <a:solidFill>
                  <a:srgbClr val="FFFF00"/>
                </a:solidFill>
                <a:latin typeface="华文行楷" pitchFamily="2" charset="-122"/>
                <a:ea typeface="华文行楷" pitchFamily="2" charset="-122"/>
                <a:sym typeface="+mn-ea"/>
              </a:rPr>
              <a:t>2</a:t>
            </a:r>
            <a:r>
              <a:rPr lang="en-US" altLang="zh-CN" sz="3200" dirty="0" smtClean="0">
                <a:solidFill>
                  <a:srgbClr val="FFFF00"/>
                </a:solidFill>
                <a:latin typeface="华文行楷" pitchFamily="2" charset="-122"/>
                <a:ea typeface="华文行楷" pitchFamily="2" charset="-122"/>
              </a:rPr>
              <a:t>. </a:t>
            </a:r>
            <a:r>
              <a:rPr lang="zh-CN" altLang="en-US" sz="3200" dirty="0" smtClean="0">
                <a:solidFill>
                  <a:srgbClr val="FFFF00"/>
                </a:solidFill>
                <a:latin typeface="华文行楷" pitchFamily="2" charset="-122"/>
                <a:ea typeface="华文行楷" pitchFamily="2" charset="-122"/>
              </a:rPr>
              <a:t>图表化的思维导图</a:t>
            </a:r>
            <a:endParaRPr lang="zh-CN" altLang="en-US" sz="3200" dirty="0">
              <a:solidFill>
                <a:srgbClr val="FFFF00"/>
              </a:solidFill>
              <a:latin typeface="华文行楷" pitchFamily="2" charset="-122"/>
              <a:ea typeface="华文行楷" pitchFamily="2" charset="-122"/>
            </a:endParaRPr>
          </a:p>
          <a:p>
            <a:pPr>
              <a:lnSpc>
                <a:spcPts val="5000"/>
              </a:lnSpc>
            </a:pPr>
            <a:r>
              <a:rPr lang="en-US" altLang="zh-CN" sz="3200" dirty="0" smtClean="0">
                <a:solidFill>
                  <a:srgbClr val="FFFF00"/>
                </a:solidFill>
                <a:latin typeface="华文行楷" pitchFamily="2" charset="-122"/>
                <a:ea typeface="华文行楷" pitchFamily="2" charset="-122"/>
                <a:sym typeface="+mn-ea"/>
              </a:rPr>
              <a:t>P</a:t>
            </a:r>
            <a:r>
              <a:rPr lang="zh-CN" altLang="en-US" sz="3200" dirty="0" smtClean="0">
                <a:solidFill>
                  <a:srgbClr val="FFFF00"/>
                </a:solidFill>
                <a:latin typeface="华文行楷" pitchFamily="2" charset="-122"/>
                <a:ea typeface="华文行楷" pitchFamily="2" charset="-122"/>
                <a:sym typeface="+mn-ea"/>
              </a:rPr>
              <a:t>art </a:t>
            </a:r>
            <a:r>
              <a:rPr lang="en-US" altLang="zh-CN" sz="3200" dirty="0">
                <a:solidFill>
                  <a:srgbClr val="FFFF00"/>
                </a:solidFill>
                <a:latin typeface="华文行楷" pitchFamily="2" charset="-122"/>
                <a:ea typeface="华文行楷" pitchFamily="2" charset="-122"/>
                <a:sym typeface="+mn-ea"/>
              </a:rPr>
              <a:t>3</a:t>
            </a:r>
            <a:r>
              <a:rPr lang="en-US" altLang="zh-CN" sz="3200" dirty="0" smtClean="0">
                <a:solidFill>
                  <a:srgbClr val="FFFF00"/>
                </a:solidFill>
                <a:latin typeface="华文行楷" pitchFamily="2" charset="-122"/>
                <a:ea typeface="华文行楷" pitchFamily="2" charset="-122"/>
              </a:rPr>
              <a:t>. </a:t>
            </a:r>
            <a:r>
              <a:rPr lang="zh-CN" altLang="en-US" sz="3200" dirty="0" smtClean="0">
                <a:solidFill>
                  <a:srgbClr val="FFFF00"/>
                </a:solidFill>
                <a:latin typeface="华文行楷" pitchFamily="2" charset="-122"/>
                <a:ea typeface="华文行楷" pitchFamily="2" charset="-122"/>
              </a:rPr>
              <a:t>引入新</a:t>
            </a:r>
            <a:r>
              <a:rPr lang="zh-CN" altLang="en-US" sz="3200" dirty="0">
                <a:solidFill>
                  <a:srgbClr val="FFFF00"/>
                </a:solidFill>
                <a:latin typeface="华文行楷" pitchFamily="2" charset="-122"/>
                <a:ea typeface="华文行楷" pitchFamily="2" charset="-122"/>
              </a:rPr>
              <a:t>材料</a:t>
            </a:r>
            <a:r>
              <a:rPr lang="zh-CN" altLang="zh-CN" sz="3200" dirty="0">
                <a:solidFill>
                  <a:srgbClr val="FFFF00"/>
                </a:solidFill>
                <a:latin typeface="华文行楷" pitchFamily="2" charset="-122"/>
                <a:ea typeface="华文行楷" pitchFamily="2" charset="-122"/>
              </a:rPr>
              <a:t>巧设疑问</a:t>
            </a:r>
            <a:endParaRPr lang="zh-CN" altLang="en-US" sz="3200" dirty="0">
              <a:solidFill>
                <a:srgbClr val="FFFF00"/>
              </a:solidFill>
              <a:latin typeface="华文行楷" pitchFamily="2" charset="-122"/>
              <a:ea typeface="华文行楷" pitchFamily="2" charset="-122"/>
            </a:endParaRPr>
          </a:p>
          <a:p>
            <a:pPr>
              <a:lnSpc>
                <a:spcPts val="5000"/>
              </a:lnSpc>
            </a:pPr>
            <a:r>
              <a:rPr lang="en-US" altLang="zh-CN" sz="3200" dirty="0" smtClean="0">
                <a:solidFill>
                  <a:srgbClr val="FFFF00"/>
                </a:solidFill>
                <a:latin typeface="华文行楷" pitchFamily="2" charset="-122"/>
                <a:ea typeface="华文行楷" pitchFamily="2" charset="-122"/>
                <a:sym typeface="+mn-ea"/>
              </a:rPr>
              <a:t>P</a:t>
            </a:r>
            <a:r>
              <a:rPr lang="zh-CN" altLang="en-US" sz="3200" dirty="0" smtClean="0">
                <a:solidFill>
                  <a:srgbClr val="FFFF00"/>
                </a:solidFill>
                <a:latin typeface="华文行楷" pitchFamily="2" charset="-122"/>
                <a:ea typeface="华文行楷" pitchFamily="2" charset="-122"/>
                <a:sym typeface="+mn-ea"/>
              </a:rPr>
              <a:t>art </a:t>
            </a:r>
            <a:r>
              <a:rPr lang="en-US" altLang="zh-CN" sz="3200" dirty="0" smtClean="0">
                <a:solidFill>
                  <a:srgbClr val="FFFF00"/>
                </a:solidFill>
                <a:latin typeface="华文行楷" pitchFamily="2" charset="-122"/>
                <a:ea typeface="华文行楷" pitchFamily="2" charset="-122"/>
                <a:sym typeface="+mn-ea"/>
              </a:rPr>
              <a:t>4</a:t>
            </a:r>
            <a:r>
              <a:rPr lang="en-US" altLang="zh-CN" sz="3200" dirty="0" smtClean="0">
                <a:solidFill>
                  <a:srgbClr val="FFFF00"/>
                </a:solidFill>
                <a:latin typeface="华文行楷" pitchFamily="2" charset="-122"/>
                <a:ea typeface="华文行楷" pitchFamily="2" charset="-122"/>
              </a:rPr>
              <a:t>.</a:t>
            </a:r>
            <a:r>
              <a:rPr lang="en-US" altLang="zh-CN" sz="3200" dirty="0"/>
              <a:t> </a:t>
            </a:r>
            <a:r>
              <a:rPr lang="zh-CN" altLang="en-US" sz="3200" dirty="0">
                <a:solidFill>
                  <a:srgbClr val="FFFF00"/>
                </a:solidFill>
                <a:latin typeface="华文行楷" pitchFamily="2" charset="-122"/>
                <a:ea typeface="华文行楷" pitchFamily="2" charset="-122"/>
              </a:rPr>
              <a:t>展现学生想象</a:t>
            </a:r>
            <a:r>
              <a:rPr lang="zh-CN" altLang="en-US" sz="3200" dirty="0" smtClean="0">
                <a:solidFill>
                  <a:srgbClr val="FFFF00"/>
                </a:solidFill>
                <a:latin typeface="华文行楷" pitchFamily="2" charset="-122"/>
                <a:ea typeface="华文行楷" pitchFamily="2" charset="-122"/>
              </a:rPr>
              <a:t>力创</a:t>
            </a:r>
            <a:r>
              <a:rPr lang="zh-CN" altLang="en-US" sz="3200" dirty="0">
                <a:solidFill>
                  <a:srgbClr val="FFFF00"/>
                </a:solidFill>
                <a:latin typeface="华文行楷" pitchFamily="2" charset="-122"/>
                <a:ea typeface="华文行楷" pitchFamily="2" charset="-122"/>
              </a:rPr>
              <a:t>造力的作业</a:t>
            </a:r>
            <a:endParaRPr lang="zh-CN" altLang="zh-CN" sz="3200" dirty="0">
              <a:solidFill>
                <a:srgbClr val="FFFF00"/>
              </a:solidFill>
              <a:latin typeface="华文行楷" pitchFamily="2" charset="-122"/>
              <a:ea typeface="华文行楷" pitchFamily="2" charset="-122"/>
            </a:endParaRPr>
          </a:p>
          <a:p>
            <a:pPr>
              <a:lnSpc>
                <a:spcPts val="5000"/>
              </a:lnSpc>
            </a:pPr>
            <a:endParaRPr lang="en-US" altLang="zh-CN" sz="3200" dirty="0" smtClean="0">
              <a:solidFill>
                <a:srgbClr val="FFFF00"/>
              </a:solidFill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5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28650" y="614505"/>
            <a:ext cx="7886700" cy="88178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36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+mj-cs"/>
                <a:sym typeface="+mn-ea"/>
              </a:rPr>
              <a:t>Part</a:t>
            </a:r>
            <a:r>
              <a:rPr lang="en-US" altLang="zh-CN" sz="36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 1 </a:t>
            </a:r>
            <a:r>
              <a:rPr lang="zh-CN" altLang="zh-CN" sz="3600" dirty="0" smtClean="0">
                <a:solidFill>
                  <a:srgbClr val="FF0000"/>
                </a:solidFill>
              </a:rPr>
              <a:t>以学生喜闻乐见的形式来完成</a:t>
            </a:r>
            <a:endParaRPr lang="zh-CN" altLang="en-US" sz="3600" dirty="0" smtClean="0">
              <a:solidFill>
                <a:srgbClr val="FF0000"/>
              </a:solidFill>
              <a:latin typeface="华文行楷" pitchFamily="2" charset="-122"/>
              <a:ea typeface="华文行楷" pitchFamily="2" charset="-122"/>
            </a:endParaRPr>
          </a:p>
          <a:p>
            <a:pPr fontAlgn="auto">
              <a:spcAft>
                <a:spcPts val="0"/>
              </a:spcAft>
              <a:defRPr/>
            </a:pPr>
            <a:endParaRPr lang="en-US" altLang="zh-CN" sz="3600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  <a:cs typeface="+mj-cs"/>
              <a:sym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249" y="187036"/>
            <a:ext cx="6091886" cy="667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72790" y="0"/>
            <a:ext cx="5143500" cy="683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7418387" cy="675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8838" y="119063"/>
            <a:ext cx="4886325" cy="661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0100" y="61913"/>
            <a:ext cx="7542213" cy="673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9613" y="504825"/>
            <a:ext cx="7723187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5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28650" y="614505"/>
            <a:ext cx="7886700" cy="88178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36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+mj-cs"/>
                <a:sym typeface="+mn-ea"/>
              </a:rPr>
              <a:t>Part</a:t>
            </a:r>
            <a:r>
              <a:rPr lang="en-US" altLang="zh-CN" sz="36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 2 </a:t>
            </a:r>
            <a:r>
              <a:rPr lang="zh-CN" altLang="en-US" sz="36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+mj-cs"/>
                <a:sym typeface="+mn-ea"/>
              </a:rPr>
              <a:t>图表化的思维导图</a:t>
            </a:r>
          </a:p>
          <a:p>
            <a:pPr fontAlgn="auto">
              <a:spcAft>
                <a:spcPts val="0"/>
              </a:spcAft>
              <a:defRPr/>
            </a:pPr>
            <a:endParaRPr lang="en-US" altLang="zh-CN" sz="3600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  <a:cs typeface="+mj-cs"/>
              <a:sym typeface="+mn-ea"/>
            </a:endParaRPr>
          </a:p>
        </p:txBody>
      </p:sp>
      <p:pic>
        <p:nvPicPr>
          <p:cNvPr id="140290" name="Picture 2" descr="360截图2012052907593915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3861" y="1109849"/>
            <a:ext cx="6218916" cy="5148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1" name="Picture 3" descr="360截图201205290759581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89413" y="1068779"/>
            <a:ext cx="7137070" cy="535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4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5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569273" y="436375"/>
            <a:ext cx="7886700" cy="88178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36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+mj-cs"/>
                <a:sym typeface="+mn-ea"/>
              </a:rPr>
              <a:t>Part</a:t>
            </a:r>
            <a:r>
              <a:rPr lang="en-US" altLang="zh-CN" sz="36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 3  </a:t>
            </a:r>
            <a:r>
              <a:rPr lang="zh-CN" altLang="en-US" sz="36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+mj-cs"/>
                <a:sym typeface="+mn-ea"/>
              </a:rPr>
              <a:t>引如新材料</a:t>
            </a:r>
            <a:r>
              <a:rPr lang="zh-CN" altLang="zh-CN" sz="36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+mj-cs"/>
                <a:sym typeface="+mn-ea"/>
              </a:rPr>
              <a:t>巧设疑问</a:t>
            </a:r>
            <a:endParaRPr lang="zh-CN" altLang="en-US" sz="3600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  <a:cs typeface="+mj-cs"/>
              <a:sym typeface="+mn-ea"/>
            </a:endParaRPr>
          </a:p>
          <a:p>
            <a:pPr fontAlgn="auto">
              <a:spcAft>
                <a:spcPts val="0"/>
              </a:spcAft>
              <a:defRPr/>
            </a:pPr>
            <a:endParaRPr lang="en-US" altLang="zh-CN" sz="3600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  <a:cs typeface="+mj-cs"/>
              <a:sym typeface="+mn-ea"/>
            </a:endParaRPr>
          </a:p>
        </p:txBody>
      </p:sp>
      <p:sp>
        <p:nvSpPr>
          <p:cNvPr id="5" name="内容占位符 6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581150" y="1171636"/>
            <a:ext cx="8277842" cy="435039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zh-CN" sz="2400" b="1" dirty="0">
                <a:latin typeface="楷体" pitchFamily="49" charset="-122"/>
                <a:ea typeface="楷体" pitchFamily="49" charset="-122"/>
              </a:rPr>
              <a:t>33</a:t>
            </a:r>
            <a:r>
              <a:rPr lang="zh-CN" altLang="zh-CN" sz="2400" b="1" dirty="0">
                <a:latin typeface="楷体" pitchFamily="49" charset="-122"/>
                <a:ea typeface="楷体" pitchFamily="49" charset="-122"/>
              </a:rPr>
              <a:t>．（</a:t>
            </a:r>
            <a:r>
              <a:rPr lang="en-US" altLang="zh-CN" sz="2400" b="1" dirty="0">
                <a:latin typeface="楷体" pitchFamily="49" charset="-122"/>
                <a:ea typeface="楷体" pitchFamily="49" charset="-122"/>
              </a:rPr>
              <a:t>14</a:t>
            </a:r>
            <a:r>
              <a:rPr lang="zh-CN" altLang="zh-CN" sz="2400" b="1" dirty="0">
                <a:latin typeface="楷体" pitchFamily="49" charset="-122"/>
                <a:ea typeface="楷体" pitchFamily="49" charset="-122"/>
              </a:rPr>
              <a:t>分）中国共产党——中国最牛创业团队！这是一支拥有近百年历史的创业团队。</a:t>
            </a:r>
          </a:p>
          <a:p>
            <a:r>
              <a:rPr lang="zh-CN" altLang="zh-CN" sz="2400" b="1" dirty="0">
                <a:latin typeface="楷体" pitchFamily="49" charset="-122"/>
                <a:ea typeface="楷体" pitchFamily="49" charset="-122"/>
              </a:rPr>
              <a:t>材料一</a:t>
            </a:r>
            <a:r>
              <a:rPr lang="en-US" altLang="zh-CN" sz="2400" b="1" dirty="0"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  1921</a:t>
            </a:r>
            <a:r>
              <a:rPr lang="zh-CN" altLang="zh-CN" sz="2400" b="1" dirty="0">
                <a:latin typeface="楷体" pitchFamily="49" charset="-122"/>
                <a:ea typeface="楷体" pitchFamily="49" charset="-122"/>
              </a:rPr>
              <a:t>年，初创团队在上海召开团队成立的第一次筹备会，在上海召开期间被同行业垄断对手不断地干扰，后转移至一艘船上顺利完成注册。初期注册资本接近为零，靠着马恩列的商业计划书，拿到了北极熊创投的天使轮和</a:t>
            </a:r>
            <a:r>
              <a:rPr lang="en-US" altLang="zh-CN" sz="2400" b="1" dirty="0">
                <a:latin typeface="楷体" pitchFamily="49" charset="-122"/>
                <a:ea typeface="楷体" pitchFamily="49" charset="-122"/>
              </a:rPr>
              <a:t>A</a:t>
            </a:r>
            <a:r>
              <a:rPr lang="zh-CN" altLang="zh-CN" sz="2400" b="1" dirty="0">
                <a:latin typeface="楷体" pitchFamily="49" charset="-122"/>
                <a:ea typeface="楷体" pitchFamily="49" charset="-122"/>
              </a:rPr>
              <a:t>轮。</a:t>
            </a:r>
          </a:p>
          <a:p>
            <a:r>
              <a:rPr lang="en-US" altLang="zh-CN" sz="2400" b="1" dirty="0">
                <a:latin typeface="楷体" pitchFamily="49" charset="-122"/>
                <a:ea typeface="楷体" pitchFamily="49" charset="-122"/>
              </a:rPr>
              <a:t>1924</a:t>
            </a:r>
            <a:r>
              <a:rPr lang="zh-CN" altLang="zh-CN" sz="2400" b="1" dirty="0">
                <a:latin typeface="楷体" pitchFamily="49" charset="-122"/>
                <a:ea typeface="楷体" pitchFamily="49" charset="-122"/>
              </a:rPr>
              <a:t>年，为了打破传统行业的垄断，联合了友商发起新战略，但是由于友商的恶意陷害和投机行为，造成了最终计划的失败。</a:t>
            </a:r>
          </a:p>
          <a:p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      </a:t>
            </a:r>
            <a:r>
              <a:rPr lang="zh-CN" altLang="zh-CN" sz="2400" b="1" dirty="0" smtClean="0"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zh-CN" sz="2400" b="1" dirty="0">
                <a:latin typeface="楷体" pitchFamily="49" charset="-122"/>
                <a:ea typeface="楷体" pitchFamily="49" charset="-122"/>
              </a:rPr>
              <a:t>改编自网络帖子《不服不行，这才是世界上最</a:t>
            </a:r>
            <a:r>
              <a:rPr lang="zh-CN" altLang="zh-CN" sz="2400" b="1" dirty="0" smtClean="0">
                <a:latin typeface="楷体" pitchFamily="49" charset="-122"/>
                <a:ea typeface="楷体" pitchFamily="49" charset="-122"/>
              </a:rPr>
              <a:t>牛</a:t>
            </a:r>
            <a:endParaRPr lang="en-US" altLang="zh-CN" sz="24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       </a:t>
            </a:r>
            <a:r>
              <a:rPr lang="zh-CN" altLang="zh-CN" sz="2400" b="1" dirty="0" smtClean="0">
                <a:latin typeface="楷体" pitchFamily="49" charset="-122"/>
                <a:ea typeface="楷体" pitchFamily="49" charset="-122"/>
              </a:rPr>
              <a:t>的创业团队！》</a:t>
            </a:r>
            <a:endParaRPr lang="en-US" altLang="zh-CN" sz="2400" b="1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sz="2400" dirty="0" smtClean="0"/>
          </a:p>
        </p:txBody>
      </p:sp>
      <p:sp>
        <p:nvSpPr>
          <p:cNvPr id="6" name="标题 5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757298" y="3693227"/>
            <a:ext cx="7886700" cy="2232560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defRPr>
            </a:lvl1pPr>
          </a:lstStyle>
          <a:p>
            <a:r>
              <a:rPr lang="zh-CN" altLang="zh-CN" sz="2800" dirty="0" smtClean="0">
                <a:solidFill>
                  <a:schemeClr val="tx1"/>
                </a:solidFill>
              </a:rPr>
              <a:t>（</a:t>
            </a:r>
            <a:r>
              <a:rPr lang="en-US" altLang="zh-CN" sz="2800" dirty="0" smtClean="0">
                <a:solidFill>
                  <a:schemeClr val="tx1"/>
                </a:solidFill>
              </a:rPr>
              <a:t>1</a:t>
            </a:r>
            <a:r>
              <a:rPr lang="zh-CN" altLang="zh-CN" sz="2800" dirty="0" smtClean="0">
                <a:solidFill>
                  <a:schemeClr val="tx1"/>
                </a:solidFill>
              </a:rPr>
              <a:t>）材料一中的“联合友商发起新战略”指什么事情？材料二中的“项目地推”实践中，公司逐渐形成了“武装割据理论”，理论内容是什么？（</a:t>
            </a:r>
            <a:r>
              <a:rPr lang="en-US" altLang="zh-CN" sz="2800" dirty="0" smtClean="0">
                <a:solidFill>
                  <a:schemeClr val="tx1"/>
                </a:solidFill>
              </a:rPr>
              <a:t>3</a:t>
            </a:r>
            <a:r>
              <a:rPr lang="zh-CN" altLang="zh-CN" sz="2800" dirty="0" smtClean="0">
                <a:solidFill>
                  <a:schemeClr val="tx1"/>
                </a:solidFill>
              </a:rPr>
              <a:t>分）</a:t>
            </a:r>
            <a:endParaRPr lang="en-US" altLang="zh-CN" sz="3600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  <a:cs typeface="+mj-cs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5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569273" y="436375"/>
            <a:ext cx="7886700" cy="88178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36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+mj-cs"/>
                <a:sym typeface="+mn-ea"/>
              </a:rPr>
              <a:t>Part</a:t>
            </a:r>
            <a:r>
              <a:rPr lang="en-US" altLang="zh-CN" sz="36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 3  </a:t>
            </a:r>
            <a:r>
              <a:rPr lang="zh-CN" altLang="en-US" sz="36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+mj-cs"/>
                <a:sym typeface="+mn-ea"/>
              </a:rPr>
              <a:t>引如新材料</a:t>
            </a:r>
            <a:r>
              <a:rPr lang="zh-CN" altLang="zh-CN" sz="36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+mj-cs"/>
                <a:sym typeface="+mn-ea"/>
              </a:rPr>
              <a:t>巧设疑问</a:t>
            </a:r>
            <a:endParaRPr lang="zh-CN" altLang="en-US" sz="3600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  <a:cs typeface="+mj-cs"/>
              <a:sym typeface="+mn-ea"/>
            </a:endParaRPr>
          </a:p>
          <a:p>
            <a:pPr fontAlgn="auto">
              <a:spcAft>
                <a:spcPts val="0"/>
              </a:spcAft>
              <a:defRPr/>
            </a:pPr>
            <a:endParaRPr lang="en-US" altLang="zh-CN" sz="3600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  <a:cs typeface="+mj-cs"/>
              <a:sym typeface="+mn-ea"/>
            </a:endParaRPr>
          </a:p>
        </p:txBody>
      </p:sp>
      <p:sp>
        <p:nvSpPr>
          <p:cNvPr id="5" name="内容占位符 6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581150" y="1171636"/>
            <a:ext cx="8277842" cy="435039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zh-CN" altLang="zh-CN" sz="2400" b="1" dirty="0">
                <a:latin typeface="楷体" pitchFamily="49" charset="-122"/>
                <a:ea typeface="楷体" pitchFamily="49" charset="-122"/>
              </a:rPr>
              <a:t>材料二</a:t>
            </a:r>
          </a:p>
          <a:p>
            <a:r>
              <a:rPr lang="en-US" altLang="zh-CN" sz="2400" b="1" dirty="0">
                <a:latin typeface="楷体" pitchFamily="49" charset="-122"/>
                <a:ea typeface="楷体" pitchFamily="49" charset="-122"/>
              </a:rPr>
              <a:t>    </a:t>
            </a:r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 1935</a:t>
            </a:r>
            <a:r>
              <a:rPr lang="zh-CN" altLang="zh-CN" sz="2400" b="1" dirty="0">
                <a:latin typeface="楷体" pitchFamily="49" charset="-122"/>
                <a:ea typeface="楷体" pitchFamily="49" charset="-122"/>
              </a:rPr>
              <a:t>年，在多次项目地推受到竞争对手打击之后，纠正了团队内海归所领导的错误路线， 选出了行业内天才</a:t>
            </a:r>
            <a:r>
              <a:rPr lang="en-US" altLang="zh-CN" sz="2400" b="1" dirty="0">
                <a:latin typeface="楷体" pitchFamily="49" charset="-122"/>
                <a:ea typeface="楷体" pitchFamily="49" charset="-122"/>
              </a:rPr>
              <a:t>CEO</a:t>
            </a:r>
            <a:r>
              <a:rPr lang="zh-CN" altLang="zh-CN" sz="2400" b="1" dirty="0">
                <a:latin typeface="楷体" pitchFamily="49" charset="-122"/>
                <a:ea typeface="楷体" pitchFamily="49" charset="-122"/>
              </a:rPr>
              <a:t>作为领导核心。</a:t>
            </a:r>
          </a:p>
          <a:p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     1937</a:t>
            </a:r>
            <a:r>
              <a:rPr lang="zh-CN" altLang="zh-CN" sz="2400" b="1" dirty="0">
                <a:latin typeface="楷体" pitchFamily="49" charset="-122"/>
                <a:ea typeface="楷体" pitchFamily="49" charset="-122"/>
              </a:rPr>
              <a:t>年，东洋大财团妄图以强力的措施兼并中国市场，消灭在中国市场的竞争对手。团队上下联合一切力量，巩固用户市场。</a:t>
            </a:r>
          </a:p>
          <a:p>
            <a:r>
              <a:rPr lang="zh-CN" altLang="zh-CN" sz="2400" b="1" dirty="0">
                <a:latin typeface="楷体" pitchFamily="49" charset="-122"/>
                <a:ea typeface="楷体" pitchFamily="49" charset="-122"/>
              </a:rPr>
              <a:t>——改编自网络帖子《不服不行，这才是世界上最牛的创业团队！》</a:t>
            </a:r>
            <a:r>
              <a:rPr lang="en-US" altLang="zh-CN" sz="2400" b="1" dirty="0">
                <a:latin typeface="楷体" pitchFamily="49" charset="-122"/>
                <a:ea typeface="楷体" pitchFamily="49" charset="-122"/>
              </a:rPr>
              <a:t> </a:t>
            </a:r>
            <a:endParaRPr lang="zh-CN" altLang="zh-CN" sz="2400" b="1" dirty="0">
              <a:latin typeface="楷体" pitchFamily="49" charset="-122"/>
              <a:ea typeface="楷体" pitchFamily="49" charset="-122"/>
            </a:endParaRPr>
          </a:p>
          <a:p>
            <a:endParaRPr lang="en-US" altLang="zh-CN" sz="2400" b="1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标题 5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650421" y="4595750"/>
            <a:ext cx="7886700" cy="1733797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defRPr>
            </a:lvl1pPr>
          </a:lstStyle>
          <a:p>
            <a:r>
              <a:rPr lang="zh-CN" altLang="zh-CN" sz="2800" dirty="0" smtClean="0">
                <a:solidFill>
                  <a:schemeClr val="tx1"/>
                </a:solidFill>
              </a:rPr>
              <a:t>（</a:t>
            </a:r>
            <a:r>
              <a:rPr lang="en-US" altLang="zh-CN" sz="2800" dirty="0" smtClean="0">
                <a:solidFill>
                  <a:schemeClr val="tx1"/>
                </a:solidFill>
              </a:rPr>
              <a:t>2</a:t>
            </a:r>
            <a:r>
              <a:rPr lang="zh-CN" altLang="zh-CN" sz="2800" dirty="0" smtClean="0">
                <a:solidFill>
                  <a:schemeClr val="tx1"/>
                </a:solidFill>
              </a:rPr>
              <a:t>）材料二的面对东洋大财阀兼并，公司形成什么理论，理论指出中国革命的步骤、革命对象、革命前途分别是什么？（</a:t>
            </a:r>
            <a:r>
              <a:rPr lang="en-US" altLang="zh-CN" sz="2800" dirty="0" smtClean="0">
                <a:solidFill>
                  <a:schemeClr val="tx1"/>
                </a:solidFill>
              </a:rPr>
              <a:t>4</a:t>
            </a:r>
            <a:r>
              <a:rPr lang="zh-CN" altLang="zh-CN" sz="2800" dirty="0" smtClean="0">
                <a:solidFill>
                  <a:schemeClr val="tx1"/>
                </a:solidFill>
              </a:rPr>
              <a:t>分）</a:t>
            </a:r>
            <a:endParaRPr lang="zh-CN" altLang="zh-CN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5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569273" y="436375"/>
            <a:ext cx="7886700" cy="88178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36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+mj-cs"/>
                <a:sym typeface="+mn-ea"/>
              </a:rPr>
              <a:t>Part</a:t>
            </a:r>
            <a:r>
              <a:rPr lang="en-US" altLang="zh-CN" sz="36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 3  </a:t>
            </a:r>
            <a:r>
              <a:rPr lang="zh-CN" altLang="en-US" sz="36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+mj-cs"/>
                <a:sym typeface="+mn-ea"/>
              </a:rPr>
              <a:t>引如新材料</a:t>
            </a:r>
            <a:r>
              <a:rPr lang="zh-CN" altLang="zh-CN" sz="36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+mj-cs"/>
                <a:sym typeface="+mn-ea"/>
              </a:rPr>
              <a:t>巧设疑问</a:t>
            </a:r>
            <a:endParaRPr lang="zh-CN" altLang="en-US" sz="3600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  <a:cs typeface="+mj-cs"/>
              <a:sym typeface="+mn-ea"/>
            </a:endParaRPr>
          </a:p>
          <a:p>
            <a:pPr fontAlgn="auto">
              <a:spcAft>
                <a:spcPts val="0"/>
              </a:spcAft>
              <a:defRPr/>
            </a:pPr>
            <a:endParaRPr lang="en-US" altLang="zh-CN" sz="3600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  <a:cs typeface="+mj-cs"/>
              <a:sym typeface="+mn-ea"/>
            </a:endParaRPr>
          </a:p>
        </p:txBody>
      </p:sp>
      <p:sp>
        <p:nvSpPr>
          <p:cNvPr id="5" name="内容占位符 6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581150" y="1171636"/>
            <a:ext cx="8277842" cy="435039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zh-CN" altLang="zh-CN" sz="2400" b="1" dirty="0">
                <a:latin typeface="楷体" pitchFamily="49" charset="-122"/>
                <a:ea typeface="楷体" pitchFamily="49" charset="-122"/>
              </a:rPr>
              <a:t>材料四</a:t>
            </a:r>
            <a:r>
              <a:rPr lang="en-US" altLang="zh-CN" sz="2400" b="1" dirty="0">
                <a:latin typeface="楷体" pitchFamily="49" charset="-122"/>
                <a:ea typeface="楷体" pitchFamily="49" charset="-122"/>
              </a:rPr>
              <a:t>  </a:t>
            </a:r>
            <a:endParaRPr lang="zh-CN" altLang="zh-CN" sz="2400" b="1" dirty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400" b="1" dirty="0">
                <a:latin typeface="楷体" pitchFamily="49" charset="-122"/>
                <a:ea typeface="楷体" pitchFamily="49" charset="-122"/>
              </a:rPr>
              <a:t>1978</a:t>
            </a:r>
            <a:r>
              <a:rPr lang="zh-CN" altLang="zh-CN" sz="2400" b="1" dirty="0">
                <a:latin typeface="楷体" pitchFamily="49" charset="-122"/>
                <a:ea typeface="楷体" pitchFamily="49" charset="-122"/>
              </a:rPr>
              <a:t>年，几位公司早期联合创始人临危受命决定复出，将整个战略目标转移至提升用户体验和实现利润增长上，采取资本入股、商品入股、技术入股等方式，开放引入国外投资机构的模式。</a:t>
            </a:r>
          </a:p>
          <a:p>
            <a:r>
              <a:rPr lang="en-US" altLang="zh-CN" sz="2400" b="1" dirty="0">
                <a:latin typeface="楷体" pitchFamily="49" charset="-122"/>
                <a:ea typeface="楷体" pitchFamily="49" charset="-122"/>
              </a:rPr>
              <a:t>1992</a:t>
            </a:r>
            <a:r>
              <a:rPr lang="zh-CN" altLang="zh-CN" sz="2400" b="1" dirty="0">
                <a:latin typeface="楷体" pitchFamily="49" charset="-122"/>
                <a:ea typeface="楷体" pitchFamily="49" charset="-122"/>
              </a:rPr>
              <a:t>年，转变了持续数十年的公司管理体制，开展公司市场化发展。</a:t>
            </a:r>
          </a:p>
          <a:p>
            <a:r>
              <a:rPr lang="en-US" altLang="zh-CN" sz="2400" b="1" dirty="0">
                <a:latin typeface="楷体" pitchFamily="49" charset="-122"/>
                <a:ea typeface="楷体" pitchFamily="49" charset="-122"/>
              </a:rPr>
              <a:t>1997</a:t>
            </a:r>
            <a:r>
              <a:rPr lang="zh-CN" altLang="zh-CN" sz="2400" b="1" dirty="0">
                <a:latin typeface="楷体" pitchFamily="49" charset="-122"/>
                <a:ea typeface="楷体" pitchFamily="49" charset="-122"/>
              </a:rPr>
              <a:t>年和</a:t>
            </a:r>
            <a:r>
              <a:rPr lang="en-US" altLang="zh-CN" sz="2400" b="1" dirty="0">
                <a:latin typeface="楷体" pitchFamily="49" charset="-122"/>
                <a:ea typeface="楷体" pitchFamily="49" charset="-122"/>
              </a:rPr>
              <a:t>1999</a:t>
            </a:r>
            <a:r>
              <a:rPr lang="zh-CN" altLang="zh-CN" sz="2400" b="1" dirty="0">
                <a:latin typeface="楷体" pitchFamily="49" charset="-122"/>
                <a:ea typeface="楷体" pitchFamily="49" charset="-122"/>
              </a:rPr>
              <a:t>年，成功地收回被国外集团长期兼并的两个子公司。</a:t>
            </a:r>
          </a:p>
          <a:p>
            <a:r>
              <a:rPr lang="zh-CN" altLang="zh-CN" sz="2400" b="1" dirty="0">
                <a:latin typeface="楷体" pitchFamily="49" charset="-122"/>
                <a:ea typeface="楷体" pitchFamily="49" charset="-122"/>
              </a:rPr>
              <a:t>目前市值突破</a:t>
            </a:r>
            <a:r>
              <a:rPr lang="en-US" altLang="zh-CN" sz="2400" b="1" dirty="0">
                <a:latin typeface="楷体" pitchFamily="49" charset="-122"/>
                <a:ea typeface="楷体" pitchFamily="49" charset="-122"/>
              </a:rPr>
              <a:t>11</a:t>
            </a:r>
            <a:r>
              <a:rPr lang="zh-CN" altLang="zh-CN" sz="2400" b="1" dirty="0">
                <a:latin typeface="楷体" pitchFamily="49" charset="-122"/>
                <a:ea typeface="楷体" pitchFamily="49" charset="-122"/>
              </a:rPr>
              <a:t>万亿美金，居全球第二。在公司创立</a:t>
            </a:r>
            <a:r>
              <a:rPr lang="en-US" altLang="zh-CN" sz="2400" b="1" dirty="0">
                <a:latin typeface="楷体" pitchFamily="49" charset="-122"/>
                <a:ea typeface="楷体" pitchFamily="49" charset="-122"/>
              </a:rPr>
              <a:t>101</a:t>
            </a:r>
            <a:r>
              <a:rPr lang="zh-CN" altLang="zh-CN" sz="2400" b="1" dirty="0">
                <a:latin typeface="楷体" pitchFamily="49" charset="-122"/>
                <a:ea typeface="楷体" pitchFamily="49" charset="-122"/>
              </a:rPr>
              <a:t>年之际，将迎来第二十次公司董事会，预祝大会成功。</a:t>
            </a:r>
          </a:p>
          <a:p>
            <a:r>
              <a:rPr lang="en-US" altLang="zh-CN" sz="2400" b="1" dirty="0"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zh-CN" sz="2400" b="1" dirty="0">
                <a:latin typeface="楷体" pitchFamily="49" charset="-122"/>
                <a:ea typeface="楷体" pitchFamily="49" charset="-122"/>
              </a:rPr>
              <a:t>——改编自网络帖子《不服不行，这才是世界上最牛的创业团队！》</a:t>
            </a:r>
            <a:r>
              <a:rPr lang="en-US" altLang="zh-CN" sz="2400" b="1" dirty="0">
                <a:latin typeface="楷体" pitchFamily="49" charset="-122"/>
                <a:ea typeface="楷体" pitchFamily="49" charset="-122"/>
              </a:rPr>
              <a:t> </a:t>
            </a:r>
            <a:endParaRPr lang="zh-CN" altLang="zh-CN" sz="2400" b="1" dirty="0">
              <a:latin typeface="楷体" pitchFamily="49" charset="-122"/>
              <a:ea typeface="楷体" pitchFamily="49" charset="-122"/>
            </a:endParaRPr>
          </a:p>
          <a:p>
            <a:endParaRPr lang="en-US" altLang="zh-CN" sz="2400" b="1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标题 5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389164" y="3621973"/>
            <a:ext cx="7886700" cy="1733797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defRPr>
            </a:lvl1pPr>
          </a:lstStyle>
          <a:p>
            <a:r>
              <a:rPr lang="zh-CN" altLang="zh-CN" sz="2800" dirty="0" smtClean="0">
                <a:solidFill>
                  <a:schemeClr val="tx1"/>
                </a:solidFill>
              </a:rPr>
              <a:t>（</a:t>
            </a:r>
            <a:r>
              <a:rPr lang="en-US" altLang="zh-CN" sz="2800" dirty="0" smtClean="0">
                <a:solidFill>
                  <a:schemeClr val="tx1"/>
                </a:solidFill>
              </a:rPr>
              <a:t>4</a:t>
            </a:r>
            <a:r>
              <a:rPr lang="zh-CN" altLang="zh-CN" sz="2800" dirty="0" smtClean="0">
                <a:solidFill>
                  <a:schemeClr val="tx1"/>
                </a:solidFill>
              </a:rPr>
              <a:t>）材料四中，公司逐渐认识到社会主义的本质是什么？</a:t>
            </a:r>
            <a:r>
              <a:rPr lang="en-US" altLang="zh-CN" sz="2800" dirty="0" smtClean="0">
                <a:solidFill>
                  <a:schemeClr val="tx1"/>
                </a:solidFill>
              </a:rPr>
              <a:t>1992</a:t>
            </a:r>
            <a:r>
              <a:rPr lang="zh-CN" altLang="zh-CN" sz="2800" dirty="0" smtClean="0">
                <a:solidFill>
                  <a:schemeClr val="tx1"/>
                </a:solidFill>
              </a:rPr>
              <a:t>年公司市场化发展，明确的经济体制改革目标是什么？（</a:t>
            </a:r>
            <a:r>
              <a:rPr lang="en-US" altLang="zh-CN" sz="2800" dirty="0" smtClean="0">
                <a:solidFill>
                  <a:schemeClr val="tx1"/>
                </a:solidFill>
              </a:rPr>
              <a:t>3</a:t>
            </a:r>
            <a:r>
              <a:rPr lang="zh-CN" altLang="zh-CN" sz="2800" dirty="0" smtClean="0">
                <a:solidFill>
                  <a:schemeClr val="tx1"/>
                </a:solidFill>
              </a:rPr>
              <a:t>分）</a:t>
            </a:r>
          </a:p>
          <a:p>
            <a:endParaRPr lang="zh-CN" altLang="zh-CN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5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28650" y="863885"/>
            <a:ext cx="7886700" cy="126179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36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+mj-cs"/>
                <a:sym typeface="+mn-ea"/>
              </a:rPr>
              <a:t>Part4 </a:t>
            </a:r>
            <a:r>
              <a:rPr lang="zh-CN" altLang="en-US" sz="36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+mj-cs"/>
                <a:sym typeface="+mn-ea"/>
              </a:rPr>
              <a:t>展示</a:t>
            </a:r>
            <a:r>
              <a:rPr lang="zh-CN" altLang="zh-CN" sz="36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+mj-cs"/>
                <a:sym typeface="+mn-ea"/>
              </a:rPr>
              <a:t>学生</a:t>
            </a:r>
            <a:r>
              <a:rPr lang="zh-CN" altLang="en-US" sz="36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+mj-cs"/>
                <a:sym typeface="+mn-ea"/>
              </a:rPr>
              <a:t>想象力创造力的作业</a:t>
            </a:r>
          </a:p>
          <a:p>
            <a:pPr fontAlgn="auto">
              <a:spcAft>
                <a:spcPts val="0"/>
              </a:spcAft>
              <a:defRPr/>
            </a:pPr>
            <a:endParaRPr lang="en-US" altLang="zh-CN" sz="3600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  <a:cs typeface="+mj-cs"/>
              <a:sym typeface="+mn-ea"/>
            </a:endParaRPr>
          </a:p>
        </p:txBody>
      </p:sp>
      <p:sp>
        <p:nvSpPr>
          <p:cNvPr id="5" name="内容占位符 6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64277" y="1658525"/>
            <a:ext cx="7886700" cy="382787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40000"/>
              </a:lnSpc>
              <a:spcBef>
                <a:spcPts val="1000"/>
              </a:spcBef>
              <a:buClr>
                <a:srgbClr val="BBDFF5"/>
              </a:buClr>
            </a:pPr>
            <a:endParaRPr lang="en-US" altLang="zh-CN" sz="7400" dirty="0" smtClean="0">
              <a:latin typeface="华文行楷" pitchFamily="2" charset="-122"/>
              <a:ea typeface="华文行楷" pitchFamily="2" charset="-122"/>
            </a:endParaRPr>
          </a:p>
          <a:p>
            <a:pPr>
              <a:lnSpc>
                <a:spcPct val="140000"/>
              </a:lnSpc>
              <a:spcBef>
                <a:spcPts val="1000"/>
              </a:spcBef>
              <a:buClr>
                <a:srgbClr val="BBDFF5"/>
              </a:buClr>
            </a:pPr>
            <a:r>
              <a:rPr lang="zh-CN" altLang="en-US" sz="7400" dirty="0" smtClean="0">
                <a:latin typeface="华文行楷" pitchFamily="2" charset="-122"/>
                <a:ea typeface="华文行楷" pitchFamily="2" charset="-122"/>
              </a:rPr>
              <a:t>        </a:t>
            </a:r>
            <a:endParaRPr lang="en-US" altLang="zh-CN" sz="7400" dirty="0" smtClean="0">
              <a:latin typeface="华文行楷" pitchFamily="2" charset="-122"/>
              <a:ea typeface="华文行楷" pitchFamily="2" charset="-122"/>
            </a:endParaRPr>
          </a:p>
          <a:p>
            <a:pPr>
              <a:lnSpc>
                <a:spcPct val="140000"/>
              </a:lnSpc>
              <a:spcBef>
                <a:spcPts val="1000"/>
              </a:spcBef>
              <a:buClr>
                <a:srgbClr val="BBDFF5"/>
              </a:buClr>
            </a:pPr>
            <a:endParaRPr lang="zh-CN" altLang="zh-CN" sz="2400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141314" name="Picture 2" descr="360截图2012052908011818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1114" y="1603293"/>
            <a:ext cx="8060574" cy="4464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15" name="Picture 3" descr="360截图201205290801297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99408" y="1805050"/>
            <a:ext cx="4892634" cy="479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88066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88067" name="图片 4"/>
          <p:cNvPicPr>
            <a:picLocks noChangeAspect="1"/>
          </p:cNvPicPr>
          <p:nvPr/>
        </p:nvPicPr>
        <p:blipFill>
          <a:blip r:embed="rId2" cstate="print"/>
          <a:srcRect b="79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>
            <a:extLst>
              <a:ext uri="{FF2B5EF4-FFF2-40B4-BE49-F238E27FC236}"/>
            </a:extLst>
          </p:cNvPr>
          <p:cNvSpPr/>
          <p:nvPr/>
        </p:nvSpPr>
        <p:spPr>
          <a:xfrm>
            <a:off x="672626" y="325563"/>
            <a:ext cx="7841982" cy="1355456"/>
          </a:xfrm>
          <a:prstGeom prst="rect">
            <a:avLst/>
          </a:prstGeom>
          <a:solidFill>
            <a:schemeClr val="tx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8069" name="文本框 5"/>
          <p:cNvSpPr txBox="1">
            <a:spLocks noChangeArrowheads="1"/>
          </p:cNvSpPr>
          <p:nvPr/>
        </p:nvSpPr>
        <p:spPr bwMode="auto">
          <a:xfrm>
            <a:off x="680790" y="625538"/>
            <a:ext cx="75488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rgbClr val="FFFFFF"/>
                </a:solidFill>
                <a:latin typeface="华康俪金黑W8(P)"/>
                <a:ea typeface="华康俪金黑W8(P)"/>
                <a:cs typeface="华康俪金黑W8(P)"/>
              </a:rPr>
              <a:t>三、教学实践中的收获和反思</a:t>
            </a:r>
            <a:endParaRPr lang="zh-CN" altLang="en-US" sz="4000" b="1" dirty="0">
              <a:solidFill>
                <a:srgbClr val="FFFFFF"/>
              </a:solidFill>
              <a:latin typeface="华康俪金黑W8(P)"/>
              <a:ea typeface="华康俪金黑W8(P)"/>
              <a:cs typeface="华康俪金黑W8(P)"/>
            </a:endParaRPr>
          </a:p>
        </p:txBody>
      </p:sp>
      <p:sp>
        <p:nvSpPr>
          <p:cNvPr id="2" name="矩形 6">
            <a:extLst>
              <a:ext uri="{FF2B5EF4-FFF2-40B4-BE49-F238E27FC236}"/>
            </a:extLst>
          </p:cNvPr>
          <p:cNvSpPr/>
          <p:nvPr/>
        </p:nvSpPr>
        <p:spPr>
          <a:xfrm>
            <a:off x="731522" y="1828802"/>
            <a:ext cx="7806835" cy="4215738"/>
          </a:xfrm>
          <a:prstGeom prst="rect">
            <a:avLst/>
          </a:prstGeom>
          <a:solidFill>
            <a:schemeClr val="tx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5000"/>
              </a:lnSpc>
            </a:pPr>
            <a:r>
              <a:rPr lang="en-US" altLang="zh-CN" sz="3200" dirty="0">
                <a:solidFill>
                  <a:srgbClr val="FFFFFF"/>
                </a:solidFill>
                <a:latin typeface="华文行楷" pitchFamily="2" charset="-122"/>
                <a:ea typeface="华文行楷" pitchFamily="2" charset="-122"/>
                <a:sym typeface="+mn-ea"/>
              </a:rPr>
              <a:t>P</a:t>
            </a:r>
            <a:r>
              <a:rPr lang="zh-CN" altLang="en-US" sz="3200" dirty="0" smtClean="0">
                <a:solidFill>
                  <a:srgbClr val="FFFFFF"/>
                </a:solidFill>
                <a:latin typeface="华文行楷" pitchFamily="2" charset="-122"/>
                <a:ea typeface="华文行楷" pitchFamily="2" charset="-122"/>
                <a:sym typeface="+mn-ea"/>
              </a:rPr>
              <a:t>art1</a:t>
            </a:r>
            <a:r>
              <a:rPr lang="en-US" altLang="zh-CN" sz="3200" dirty="0" smtClean="0">
                <a:solidFill>
                  <a:srgbClr val="FFFFFF"/>
                </a:solidFill>
                <a:latin typeface="华文行楷" pitchFamily="2" charset="-122"/>
                <a:ea typeface="华文行楷" pitchFamily="2" charset="-122"/>
              </a:rPr>
              <a:t>.</a:t>
            </a:r>
            <a:r>
              <a:rPr lang="zh-CN" altLang="en-US" sz="3200" dirty="0" smtClean="0">
                <a:solidFill>
                  <a:srgbClr val="FFFFFF"/>
                </a:solidFill>
                <a:latin typeface="华文行楷" pitchFamily="2" charset="-122"/>
                <a:ea typeface="华文行楷" pitchFamily="2" charset="-122"/>
              </a:rPr>
              <a:t>教学实践中的收获</a:t>
            </a:r>
            <a:endParaRPr lang="zh-CN" altLang="en-US" sz="3200" dirty="0">
              <a:solidFill>
                <a:srgbClr val="FFFFFF"/>
              </a:solidFill>
              <a:latin typeface="华文行楷" pitchFamily="2" charset="-122"/>
              <a:ea typeface="华文行楷" pitchFamily="2" charset="-122"/>
            </a:endParaRPr>
          </a:p>
          <a:p>
            <a:pPr>
              <a:lnSpc>
                <a:spcPts val="5000"/>
              </a:lnSpc>
            </a:pPr>
            <a:r>
              <a:rPr lang="en-US" altLang="zh-CN" sz="3200" dirty="0" smtClean="0">
                <a:solidFill>
                  <a:srgbClr val="FFFFFF"/>
                </a:solidFill>
                <a:latin typeface="华文行楷" pitchFamily="2" charset="-122"/>
                <a:ea typeface="华文行楷" pitchFamily="2" charset="-122"/>
                <a:sym typeface="+mn-ea"/>
              </a:rPr>
              <a:t>P</a:t>
            </a:r>
            <a:r>
              <a:rPr lang="zh-CN" altLang="en-US" sz="3200" dirty="0" smtClean="0">
                <a:solidFill>
                  <a:srgbClr val="FFFFFF"/>
                </a:solidFill>
                <a:latin typeface="华文行楷" pitchFamily="2" charset="-122"/>
                <a:ea typeface="华文行楷" pitchFamily="2" charset="-122"/>
                <a:sym typeface="+mn-ea"/>
              </a:rPr>
              <a:t>art</a:t>
            </a:r>
            <a:r>
              <a:rPr lang="en-US" altLang="zh-CN" sz="3200" dirty="0" smtClean="0">
                <a:solidFill>
                  <a:srgbClr val="FFFFFF"/>
                </a:solidFill>
                <a:latin typeface="华文行楷" pitchFamily="2" charset="-122"/>
                <a:ea typeface="华文行楷" pitchFamily="2" charset="-122"/>
                <a:sym typeface="+mn-ea"/>
              </a:rPr>
              <a:t>2</a:t>
            </a:r>
            <a:r>
              <a:rPr lang="en-US" altLang="zh-CN" sz="3200" dirty="0" smtClean="0">
                <a:solidFill>
                  <a:srgbClr val="FFFFFF"/>
                </a:solidFill>
                <a:latin typeface="华文行楷" pitchFamily="2" charset="-122"/>
                <a:ea typeface="华文行楷" pitchFamily="2" charset="-122"/>
              </a:rPr>
              <a:t>.</a:t>
            </a:r>
            <a:r>
              <a:rPr lang="zh-CN" altLang="zh-CN" sz="3200" dirty="0" smtClean="0">
                <a:solidFill>
                  <a:srgbClr val="FFFFFF"/>
                </a:solidFill>
                <a:latin typeface="华文行楷" pitchFamily="2" charset="-122"/>
                <a:ea typeface="华文行楷" pitchFamily="2" charset="-122"/>
                <a:sym typeface="+mn-ea"/>
              </a:rPr>
              <a:t>学生合作学习的技能</a:t>
            </a:r>
            <a:r>
              <a:rPr lang="zh-CN" altLang="en-US" sz="3200" dirty="0" smtClean="0">
                <a:solidFill>
                  <a:srgbClr val="FFFFFF"/>
                </a:solidFill>
                <a:latin typeface="华文行楷" pitchFamily="2" charset="-122"/>
                <a:ea typeface="华文行楷" pitchFamily="2" charset="-122"/>
                <a:sym typeface="+mn-ea"/>
              </a:rPr>
              <a:t>需加强</a:t>
            </a:r>
            <a:endParaRPr lang="zh-CN" altLang="en-US" sz="3200" dirty="0">
              <a:solidFill>
                <a:srgbClr val="FFFFFF"/>
              </a:solidFill>
              <a:latin typeface="华文行楷" pitchFamily="2" charset="-122"/>
              <a:ea typeface="华文行楷" pitchFamily="2" charset="-122"/>
            </a:endParaRPr>
          </a:p>
          <a:p>
            <a:pPr>
              <a:lnSpc>
                <a:spcPts val="5000"/>
              </a:lnSpc>
            </a:pPr>
            <a:r>
              <a:rPr lang="en-US" altLang="zh-CN" sz="3200" dirty="0" smtClean="0">
                <a:solidFill>
                  <a:srgbClr val="FFFFFF"/>
                </a:solidFill>
                <a:latin typeface="华文行楷" pitchFamily="2" charset="-122"/>
                <a:ea typeface="华文行楷" pitchFamily="2" charset="-122"/>
                <a:sym typeface="+mn-ea"/>
              </a:rPr>
              <a:t>P</a:t>
            </a:r>
            <a:r>
              <a:rPr lang="zh-CN" altLang="en-US" sz="3200" dirty="0" smtClean="0">
                <a:solidFill>
                  <a:srgbClr val="FFFFFF"/>
                </a:solidFill>
                <a:latin typeface="华文行楷" pitchFamily="2" charset="-122"/>
                <a:ea typeface="华文行楷" pitchFamily="2" charset="-122"/>
                <a:sym typeface="+mn-ea"/>
              </a:rPr>
              <a:t>art </a:t>
            </a:r>
            <a:r>
              <a:rPr lang="en-US" altLang="zh-CN" sz="3200" dirty="0">
                <a:solidFill>
                  <a:srgbClr val="FFFFFF"/>
                </a:solidFill>
                <a:latin typeface="华文行楷" pitchFamily="2" charset="-122"/>
                <a:ea typeface="华文行楷" pitchFamily="2" charset="-122"/>
                <a:sym typeface="+mn-ea"/>
              </a:rPr>
              <a:t>3</a:t>
            </a:r>
            <a:r>
              <a:rPr lang="en-US" altLang="zh-CN" sz="3200" dirty="0" smtClean="0">
                <a:solidFill>
                  <a:srgbClr val="FFFFFF"/>
                </a:solidFill>
                <a:latin typeface="华文行楷" pitchFamily="2" charset="-122"/>
                <a:ea typeface="华文行楷" pitchFamily="2" charset="-122"/>
              </a:rPr>
              <a:t>.</a:t>
            </a:r>
            <a:r>
              <a:rPr lang="zh-CN" altLang="zh-CN" sz="3200" dirty="0" smtClean="0">
                <a:solidFill>
                  <a:srgbClr val="FFFFFF"/>
                </a:solidFill>
                <a:latin typeface="华文行楷" pitchFamily="2" charset="-122"/>
                <a:ea typeface="华文行楷" pitchFamily="2" charset="-122"/>
              </a:rPr>
              <a:t>正确处理好“收”与“放”的关系</a:t>
            </a:r>
            <a:endParaRPr lang="zh-CN" altLang="en-US" sz="3200" dirty="0">
              <a:solidFill>
                <a:srgbClr val="FFFFFF"/>
              </a:solidFill>
              <a:latin typeface="华文行楷" pitchFamily="2" charset="-122"/>
              <a:ea typeface="华文行楷" pitchFamily="2" charset="-122"/>
            </a:endParaRPr>
          </a:p>
          <a:p>
            <a:pPr>
              <a:lnSpc>
                <a:spcPts val="5000"/>
              </a:lnSpc>
            </a:pPr>
            <a:r>
              <a:rPr lang="en-US" altLang="zh-CN" sz="3200" dirty="0" smtClean="0">
                <a:solidFill>
                  <a:srgbClr val="FFFFFF"/>
                </a:solidFill>
                <a:latin typeface="华文行楷" pitchFamily="2" charset="-122"/>
                <a:ea typeface="华文行楷" pitchFamily="2" charset="-122"/>
                <a:sym typeface="+mn-ea"/>
              </a:rPr>
              <a:t>P</a:t>
            </a:r>
            <a:r>
              <a:rPr lang="zh-CN" altLang="en-US" sz="3200" dirty="0" smtClean="0">
                <a:solidFill>
                  <a:srgbClr val="FFFFFF"/>
                </a:solidFill>
                <a:latin typeface="华文行楷" pitchFamily="2" charset="-122"/>
                <a:ea typeface="华文行楷" pitchFamily="2" charset="-122"/>
                <a:sym typeface="+mn-ea"/>
              </a:rPr>
              <a:t>art </a:t>
            </a:r>
            <a:r>
              <a:rPr lang="en-US" altLang="zh-CN" sz="3200" dirty="0" smtClean="0">
                <a:solidFill>
                  <a:srgbClr val="FFFFFF"/>
                </a:solidFill>
                <a:latin typeface="华文行楷" pitchFamily="2" charset="-122"/>
                <a:ea typeface="华文行楷" pitchFamily="2" charset="-122"/>
                <a:sym typeface="+mn-ea"/>
              </a:rPr>
              <a:t>4</a:t>
            </a:r>
            <a:r>
              <a:rPr lang="en-US" altLang="zh-CN" sz="3200" dirty="0" smtClean="0">
                <a:solidFill>
                  <a:srgbClr val="FFFFFF"/>
                </a:solidFill>
                <a:latin typeface="华文行楷" pitchFamily="2" charset="-122"/>
                <a:ea typeface="华文行楷" pitchFamily="2" charset="-122"/>
              </a:rPr>
              <a:t>.</a:t>
            </a:r>
            <a:r>
              <a:rPr lang="zh-CN" altLang="en-US" sz="3200" dirty="0" smtClean="0">
                <a:solidFill>
                  <a:srgbClr val="FFFFFF"/>
                </a:solidFill>
                <a:latin typeface="华文行楷" pitchFamily="2" charset="-122"/>
                <a:ea typeface="华文行楷" pitchFamily="2" charset="-122"/>
              </a:rPr>
              <a:t>主动性与被动性的问题</a:t>
            </a:r>
            <a:endParaRPr lang="en-US" altLang="zh-CN" sz="3200" dirty="0" smtClean="0">
              <a:solidFill>
                <a:srgbClr val="FFFFFF"/>
              </a:solidFill>
              <a:latin typeface="华文行楷" pitchFamily="2" charset="-122"/>
              <a:ea typeface="华文行楷" pitchFamily="2" charset="-122"/>
            </a:endParaRPr>
          </a:p>
          <a:p>
            <a:pPr>
              <a:lnSpc>
                <a:spcPts val="5000"/>
              </a:lnSpc>
            </a:pPr>
            <a:r>
              <a:rPr lang="en-US" altLang="zh-CN" sz="3200" dirty="0">
                <a:solidFill>
                  <a:srgbClr val="FFFFFF"/>
                </a:solidFill>
                <a:latin typeface="华文行楷" pitchFamily="2" charset="-122"/>
                <a:ea typeface="华文行楷" pitchFamily="2" charset="-122"/>
              </a:rPr>
              <a:t>    </a:t>
            </a:r>
            <a:endParaRPr lang="zh-CN" altLang="en-US" sz="3200" dirty="0">
              <a:solidFill>
                <a:srgbClr val="FFFFFF"/>
              </a:solidFill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5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28650" y="365125"/>
            <a:ext cx="7886700" cy="10350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zh-CN" sz="36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+mj-cs"/>
                <a:sym typeface="+mn-ea"/>
              </a:rPr>
              <a:t>Part</a:t>
            </a:r>
            <a:r>
              <a:rPr lang="en-US" altLang="zh-CN" sz="36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 1 </a:t>
            </a:r>
            <a:r>
              <a:rPr lang="zh-CN" altLang="en-US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教学实践中的收获</a:t>
            </a:r>
            <a:endParaRPr lang="en-US" altLang="zh-CN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  <a:cs typeface="+mj-cs"/>
              <a:sym typeface="+mn-ea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52401" y="1486334"/>
            <a:ext cx="7886700" cy="410892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altLang="zh-CN" sz="2800" dirty="0" smtClean="0"/>
              <a:t>       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通过在历史课中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应用以学定教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的尝试，我认识到学生的学习由被动学习状态转变为主动参与，自主学习，合作交流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合作学习可以有效地促进学生主体性的发展，培养学生的责任感和合作精神，激发学生成功和创新意识，建立师生之间相互尊重，相互配合，相互理解的良好教学环境。只有引导学生去发现问题，探究解决问题，把时间和空间留给学生，</a:t>
            </a:r>
          </a:p>
          <a:p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让学生真正成为学习的主人，才能使合作学习在历史教学中发挥其应有的作用。</a:t>
            </a:r>
            <a:r>
              <a:rPr lang="en-US" altLang="zh-CN" sz="2800" b="1" dirty="0" smtClean="0"/>
              <a:t> </a:t>
            </a:r>
            <a:endParaRPr lang="zh-CN" altLang="zh-CN" sz="2800" b="1" dirty="0" smtClean="0"/>
          </a:p>
          <a:p>
            <a:endParaRPr lang="zh-CN" altLang="zh-CN" sz="2800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sz="2800" b="1" dirty="0" smtClean="0"/>
          </a:p>
          <a:p>
            <a:endParaRPr lang="zh-CN" altLang="zh-CN" sz="2800" b="1" dirty="0">
              <a:latin typeface="楷体" pitchFamily="49" charset="-122"/>
              <a:ea typeface="楷体" pitchFamily="49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5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28650" y="365125"/>
            <a:ext cx="7886700" cy="10350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zh-CN" sz="36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+mj-cs"/>
                <a:sym typeface="+mn-ea"/>
              </a:rPr>
              <a:t>Part</a:t>
            </a:r>
            <a:r>
              <a:rPr lang="en-US" altLang="zh-CN" sz="36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 2 </a:t>
            </a:r>
            <a:r>
              <a:rPr lang="zh-CN" altLang="zh-CN" sz="36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+mj-cs"/>
                <a:sym typeface="+mn-ea"/>
              </a:rPr>
              <a:t>学生合作学习的技能</a:t>
            </a:r>
            <a:r>
              <a:rPr lang="zh-CN" altLang="en-US" sz="36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+mj-cs"/>
                <a:sym typeface="+mn-ea"/>
              </a:rPr>
              <a:t>需加强</a:t>
            </a:r>
            <a:endParaRPr lang="en-US" altLang="zh-CN" sz="3600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  <a:cs typeface="+mj-cs"/>
              <a:sym typeface="+mn-ea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52401" y="1486334"/>
            <a:ext cx="7886700" cy="410892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sz="2800" dirty="0" smtClean="0"/>
              <a:t>       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在教学中实施合作学习，首先要注意培养学生的合 作技能，帮助学生认识到掌握合作技能的重要性，训练学习“接受他人见解”的技能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      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在历史教学中给学生创造运用历史技能的情境，鼓励别人参与，同时给学生提供在历史学习中进行社交的机会，培养其社交技能，并及时提供反馈信息。</a:t>
            </a:r>
          </a:p>
          <a:p>
            <a:endParaRPr lang="en-US" altLang="zh-CN" sz="2800" b="1" dirty="0" smtClean="0"/>
          </a:p>
          <a:p>
            <a:endParaRPr lang="zh-CN" altLang="zh-CN" sz="2800" b="1" dirty="0">
              <a:latin typeface="楷体" pitchFamily="49" charset="-122"/>
              <a:ea typeface="楷体" pitchFamily="49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88066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88067" name="图片 4"/>
          <p:cNvPicPr>
            <a:picLocks noChangeAspect="1"/>
          </p:cNvPicPr>
          <p:nvPr/>
        </p:nvPicPr>
        <p:blipFill>
          <a:blip r:embed="rId2" cstate="print"/>
          <a:srcRect b="79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>
            <a:extLst>
              <a:ext uri="{FF2B5EF4-FFF2-40B4-BE49-F238E27FC236}"/>
            </a:extLst>
          </p:cNvPr>
          <p:cNvSpPr/>
          <p:nvPr/>
        </p:nvSpPr>
        <p:spPr>
          <a:xfrm>
            <a:off x="672626" y="325563"/>
            <a:ext cx="7841982" cy="1355456"/>
          </a:xfrm>
          <a:prstGeom prst="rect">
            <a:avLst/>
          </a:prstGeom>
          <a:solidFill>
            <a:schemeClr val="tx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8069" name="文本框 5"/>
          <p:cNvSpPr txBox="1">
            <a:spLocks noChangeArrowheads="1"/>
          </p:cNvSpPr>
          <p:nvPr/>
        </p:nvSpPr>
        <p:spPr bwMode="auto">
          <a:xfrm>
            <a:off x="680790" y="625538"/>
            <a:ext cx="75488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rgbClr val="FFFFFF"/>
                </a:solidFill>
                <a:latin typeface="华康俪金黑W8(P)"/>
                <a:ea typeface="华康俪金黑W8(P)"/>
                <a:cs typeface="华康俪金黑W8(P)"/>
              </a:rPr>
              <a:t>一、基于历史教学的尝试</a:t>
            </a:r>
            <a:endParaRPr lang="zh-CN" altLang="en-US" sz="4000" b="1" dirty="0">
              <a:solidFill>
                <a:srgbClr val="FFFFFF"/>
              </a:solidFill>
              <a:latin typeface="华康俪金黑W8(P)"/>
              <a:ea typeface="华康俪金黑W8(P)"/>
              <a:cs typeface="华康俪金黑W8(P)"/>
            </a:endParaRPr>
          </a:p>
        </p:txBody>
      </p:sp>
      <p:sp>
        <p:nvSpPr>
          <p:cNvPr id="2" name="矩形 6">
            <a:extLst>
              <a:ext uri="{FF2B5EF4-FFF2-40B4-BE49-F238E27FC236}"/>
            </a:extLst>
          </p:cNvPr>
          <p:cNvSpPr/>
          <p:nvPr/>
        </p:nvSpPr>
        <p:spPr>
          <a:xfrm>
            <a:off x="731522" y="1828802"/>
            <a:ext cx="7806835" cy="4215738"/>
          </a:xfrm>
          <a:prstGeom prst="rect">
            <a:avLst/>
          </a:prstGeom>
          <a:solidFill>
            <a:schemeClr val="tx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5000"/>
              </a:lnSpc>
            </a:pPr>
            <a:r>
              <a:rPr lang="en-US" altLang="zh-CN" sz="3200" dirty="0">
                <a:solidFill>
                  <a:srgbClr val="FFFFFF"/>
                </a:solidFill>
                <a:latin typeface="华文行楷" pitchFamily="2" charset="-122"/>
                <a:ea typeface="华文行楷" pitchFamily="2" charset="-122"/>
                <a:sym typeface="+mn-ea"/>
              </a:rPr>
              <a:t>P</a:t>
            </a:r>
            <a:r>
              <a:rPr lang="zh-CN" altLang="en-US" sz="3200" dirty="0" smtClean="0">
                <a:solidFill>
                  <a:srgbClr val="FFFFFF"/>
                </a:solidFill>
                <a:latin typeface="华文行楷" pitchFamily="2" charset="-122"/>
                <a:ea typeface="华文行楷" pitchFamily="2" charset="-122"/>
                <a:sym typeface="+mn-ea"/>
              </a:rPr>
              <a:t>art1</a:t>
            </a:r>
            <a:r>
              <a:rPr lang="en-US" altLang="zh-CN" sz="3200" dirty="0">
                <a:solidFill>
                  <a:srgbClr val="FFFFFF"/>
                </a:solidFill>
                <a:latin typeface="华文行楷" pitchFamily="2" charset="-122"/>
                <a:ea typeface="华文行楷" pitchFamily="2" charset="-122"/>
              </a:rPr>
              <a:t>.</a:t>
            </a:r>
            <a:r>
              <a:rPr lang="zh-CN" altLang="en-US" sz="3200" dirty="0">
                <a:solidFill>
                  <a:srgbClr val="FFFFFF"/>
                </a:solidFill>
                <a:latin typeface="华文行楷" pitchFamily="2" charset="-122"/>
                <a:ea typeface="华文行楷" pitchFamily="2" charset="-122"/>
              </a:rPr>
              <a:t>什么</a:t>
            </a:r>
            <a:r>
              <a:rPr lang="zh-CN" altLang="en-US" sz="3200" dirty="0" smtClean="0">
                <a:solidFill>
                  <a:srgbClr val="FFFFFF"/>
                </a:solidFill>
                <a:latin typeface="华文行楷" pitchFamily="2" charset="-122"/>
                <a:ea typeface="华文行楷" pitchFamily="2" charset="-122"/>
              </a:rPr>
              <a:t>是以学定教</a:t>
            </a:r>
            <a:endParaRPr lang="zh-CN" altLang="en-US" sz="3200" dirty="0">
              <a:solidFill>
                <a:srgbClr val="FFFFFF"/>
              </a:solidFill>
              <a:latin typeface="华文行楷" pitchFamily="2" charset="-122"/>
              <a:ea typeface="华文行楷" pitchFamily="2" charset="-122"/>
            </a:endParaRPr>
          </a:p>
          <a:p>
            <a:pPr>
              <a:lnSpc>
                <a:spcPts val="5000"/>
              </a:lnSpc>
            </a:pPr>
            <a:r>
              <a:rPr lang="en-US" altLang="zh-CN" sz="3200" dirty="0" smtClean="0">
                <a:solidFill>
                  <a:srgbClr val="FFFFFF"/>
                </a:solidFill>
                <a:latin typeface="华文行楷" pitchFamily="2" charset="-122"/>
                <a:ea typeface="华文行楷" pitchFamily="2" charset="-122"/>
                <a:sym typeface="+mn-ea"/>
              </a:rPr>
              <a:t>P</a:t>
            </a:r>
            <a:r>
              <a:rPr lang="zh-CN" altLang="en-US" sz="3200" dirty="0" smtClean="0">
                <a:solidFill>
                  <a:srgbClr val="FFFFFF"/>
                </a:solidFill>
                <a:latin typeface="华文行楷" pitchFamily="2" charset="-122"/>
                <a:ea typeface="华文行楷" pitchFamily="2" charset="-122"/>
                <a:sym typeface="+mn-ea"/>
              </a:rPr>
              <a:t>art</a:t>
            </a:r>
            <a:r>
              <a:rPr lang="en-US" altLang="zh-CN" sz="3200" dirty="0" smtClean="0">
                <a:solidFill>
                  <a:srgbClr val="FFFFFF"/>
                </a:solidFill>
                <a:latin typeface="华文行楷" pitchFamily="2" charset="-122"/>
                <a:ea typeface="华文行楷" pitchFamily="2" charset="-122"/>
                <a:sym typeface="+mn-ea"/>
              </a:rPr>
              <a:t>2</a:t>
            </a:r>
            <a:r>
              <a:rPr lang="en-US" altLang="zh-CN" sz="3200" dirty="0" smtClean="0">
                <a:solidFill>
                  <a:srgbClr val="FFFFFF"/>
                </a:solidFill>
                <a:latin typeface="华文行楷" pitchFamily="2" charset="-122"/>
                <a:ea typeface="华文行楷" pitchFamily="2" charset="-122"/>
              </a:rPr>
              <a:t>.</a:t>
            </a:r>
            <a:r>
              <a:rPr lang="zh-CN" altLang="en-US" sz="3200" dirty="0" smtClean="0">
                <a:solidFill>
                  <a:srgbClr val="FFFFFF"/>
                </a:solidFill>
                <a:latin typeface="华文行楷" pitchFamily="2" charset="-122"/>
                <a:ea typeface="华文行楷" pitchFamily="2" charset="-122"/>
              </a:rPr>
              <a:t>课前的以学定教</a:t>
            </a:r>
            <a:r>
              <a:rPr lang="en-US" altLang="zh-CN" sz="3200" dirty="0" smtClean="0">
                <a:solidFill>
                  <a:srgbClr val="FFFFFF"/>
                </a:solidFill>
                <a:latin typeface="华文行楷" pitchFamily="2" charset="-122"/>
                <a:ea typeface="华文行楷" pitchFamily="2" charset="-122"/>
              </a:rPr>
              <a:t>—</a:t>
            </a:r>
            <a:r>
              <a:rPr lang="zh-CN" altLang="en-US" sz="3200" dirty="0" smtClean="0">
                <a:solidFill>
                  <a:srgbClr val="FFFFFF"/>
                </a:solidFill>
                <a:latin typeface="华文行楷" pitchFamily="2" charset="-122"/>
                <a:ea typeface="华文行楷" pitchFamily="2" charset="-122"/>
              </a:rPr>
              <a:t>布置预习</a:t>
            </a:r>
            <a:endParaRPr lang="zh-CN" altLang="en-US" sz="3200" dirty="0">
              <a:solidFill>
                <a:srgbClr val="FFFFFF"/>
              </a:solidFill>
              <a:latin typeface="华文行楷" pitchFamily="2" charset="-122"/>
              <a:ea typeface="华文行楷" pitchFamily="2" charset="-122"/>
            </a:endParaRPr>
          </a:p>
          <a:p>
            <a:pPr>
              <a:lnSpc>
                <a:spcPts val="5000"/>
              </a:lnSpc>
            </a:pPr>
            <a:r>
              <a:rPr lang="en-US" altLang="zh-CN" sz="3200" dirty="0" smtClean="0">
                <a:solidFill>
                  <a:srgbClr val="FFFFFF"/>
                </a:solidFill>
                <a:latin typeface="华文行楷" pitchFamily="2" charset="-122"/>
                <a:ea typeface="华文行楷" pitchFamily="2" charset="-122"/>
                <a:sym typeface="+mn-ea"/>
              </a:rPr>
              <a:t>P</a:t>
            </a:r>
            <a:r>
              <a:rPr lang="zh-CN" altLang="en-US" sz="3200" dirty="0" smtClean="0">
                <a:solidFill>
                  <a:srgbClr val="FFFFFF"/>
                </a:solidFill>
                <a:latin typeface="华文行楷" pitchFamily="2" charset="-122"/>
                <a:ea typeface="华文行楷" pitchFamily="2" charset="-122"/>
                <a:sym typeface="+mn-ea"/>
              </a:rPr>
              <a:t>art </a:t>
            </a:r>
            <a:r>
              <a:rPr lang="en-US" altLang="zh-CN" sz="3200" dirty="0">
                <a:solidFill>
                  <a:srgbClr val="FFFFFF"/>
                </a:solidFill>
                <a:latin typeface="华文行楷" pitchFamily="2" charset="-122"/>
                <a:ea typeface="华文行楷" pitchFamily="2" charset="-122"/>
                <a:sym typeface="+mn-ea"/>
              </a:rPr>
              <a:t>3</a:t>
            </a:r>
            <a:r>
              <a:rPr lang="en-US" altLang="zh-CN" sz="3200" dirty="0" smtClean="0">
                <a:solidFill>
                  <a:srgbClr val="FFFFFF"/>
                </a:solidFill>
                <a:latin typeface="华文行楷" pitchFamily="2" charset="-122"/>
                <a:ea typeface="华文行楷" pitchFamily="2" charset="-122"/>
              </a:rPr>
              <a:t>.</a:t>
            </a:r>
            <a:r>
              <a:rPr lang="zh-CN" altLang="en-US" sz="3200" dirty="0" smtClean="0">
                <a:solidFill>
                  <a:srgbClr val="FFFFFF"/>
                </a:solidFill>
                <a:latin typeface="华文行楷" pitchFamily="2" charset="-122"/>
                <a:ea typeface="华文行楷" pitchFamily="2" charset="-122"/>
              </a:rPr>
              <a:t>课中的以学定教</a:t>
            </a:r>
            <a:r>
              <a:rPr lang="en-US" altLang="zh-CN" sz="3200" dirty="0" smtClean="0">
                <a:solidFill>
                  <a:srgbClr val="FFFFFF"/>
                </a:solidFill>
                <a:latin typeface="华文行楷" pitchFamily="2" charset="-122"/>
                <a:ea typeface="华文行楷" pitchFamily="2" charset="-122"/>
              </a:rPr>
              <a:t>—</a:t>
            </a:r>
            <a:r>
              <a:rPr lang="zh-CN" altLang="en-US" sz="3200" dirty="0" smtClean="0">
                <a:solidFill>
                  <a:srgbClr val="FFFFFF"/>
                </a:solidFill>
                <a:latin typeface="华文行楷" pitchFamily="2" charset="-122"/>
                <a:ea typeface="华文行楷" pitchFamily="2" charset="-122"/>
              </a:rPr>
              <a:t>思考中的学习</a:t>
            </a:r>
            <a:endParaRPr lang="zh-CN" altLang="en-US" sz="3200" dirty="0">
              <a:solidFill>
                <a:srgbClr val="FFFFFF"/>
              </a:solidFill>
              <a:latin typeface="华文行楷" pitchFamily="2" charset="-122"/>
              <a:ea typeface="华文行楷" pitchFamily="2" charset="-122"/>
            </a:endParaRPr>
          </a:p>
          <a:p>
            <a:pPr>
              <a:lnSpc>
                <a:spcPts val="5000"/>
              </a:lnSpc>
            </a:pPr>
            <a:r>
              <a:rPr lang="en-US" altLang="zh-CN" sz="3200" dirty="0" smtClean="0">
                <a:solidFill>
                  <a:srgbClr val="FFFFFF"/>
                </a:solidFill>
                <a:latin typeface="华文行楷" pitchFamily="2" charset="-122"/>
                <a:ea typeface="华文行楷" pitchFamily="2" charset="-122"/>
                <a:sym typeface="+mn-ea"/>
              </a:rPr>
              <a:t>P</a:t>
            </a:r>
            <a:r>
              <a:rPr lang="zh-CN" altLang="en-US" sz="3200" dirty="0" smtClean="0">
                <a:solidFill>
                  <a:srgbClr val="FFFFFF"/>
                </a:solidFill>
                <a:latin typeface="华文行楷" pitchFamily="2" charset="-122"/>
                <a:ea typeface="华文行楷" pitchFamily="2" charset="-122"/>
                <a:sym typeface="+mn-ea"/>
              </a:rPr>
              <a:t>art </a:t>
            </a:r>
            <a:r>
              <a:rPr lang="en-US" altLang="zh-CN" sz="3200" dirty="0" smtClean="0">
                <a:solidFill>
                  <a:srgbClr val="FFFFFF"/>
                </a:solidFill>
                <a:latin typeface="华文行楷" pitchFamily="2" charset="-122"/>
                <a:ea typeface="华文行楷" pitchFamily="2" charset="-122"/>
                <a:sym typeface="+mn-ea"/>
              </a:rPr>
              <a:t>4</a:t>
            </a:r>
            <a:r>
              <a:rPr lang="en-US" altLang="zh-CN" sz="3200" dirty="0" smtClean="0">
                <a:solidFill>
                  <a:srgbClr val="FFFFFF"/>
                </a:solidFill>
                <a:latin typeface="华文行楷" pitchFamily="2" charset="-122"/>
                <a:ea typeface="华文行楷" pitchFamily="2" charset="-122"/>
              </a:rPr>
              <a:t>.</a:t>
            </a:r>
            <a:r>
              <a:rPr lang="zh-CN" altLang="en-US" sz="3200" dirty="0" smtClean="0">
                <a:solidFill>
                  <a:srgbClr val="FFFFFF"/>
                </a:solidFill>
                <a:latin typeface="华文行楷" pitchFamily="2" charset="-122"/>
                <a:ea typeface="华文行楷" pitchFamily="2" charset="-122"/>
              </a:rPr>
              <a:t>课后的以学定教</a:t>
            </a:r>
            <a:endParaRPr lang="en-US" altLang="zh-CN" sz="3200" dirty="0" smtClean="0">
              <a:solidFill>
                <a:srgbClr val="FFFFFF"/>
              </a:solidFill>
              <a:latin typeface="华文行楷" pitchFamily="2" charset="-122"/>
              <a:ea typeface="华文行楷" pitchFamily="2" charset="-122"/>
            </a:endParaRPr>
          </a:p>
          <a:p>
            <a:pPr>
              <a:lnSpc>
                <a:spcPts val="5000"/>
              </a:lnSpc>
            </a:pPr>
            <a:r>
              <a:rPr lang="en-US" altLang="zh-CN" sz="3200" dirty="0">
                <a:solidFill>
                  <a:srgbClr val="FFFFFF"/>
                </a:solidFill>
                <a:latin typeface="华文行楷" pitchFamily="2" charset="-122"/>
                <a:ea typeface="华文行楷" pitchFamily="2" charset="-122"/>
              </a:rPr>
              <a:t>    —</a:t>
            </a:r>
            <a:r>
              <a:rPr lang="zh-CN" altLang="zh-CN" sz="3200" dirty="0">
                <a:solidFill>
                  <a:srgbClr val="FFFFFF"/>
                </a:solidFill>
                <a:latin typeface="华文行楷" pitchFamily="2" charset="-122"/>
                <a:ea typeface="华文行楷" pitchFamily="2" charset="-122"/>
              </a:rPr>
              <a:t>课后思考题</a:t>
            </a:r>
            <a:r>
              <a:rPr lang="zh-CN" altLang="en-US" sz="3200" dirty="0">
                <a:solidFill>
                  <a:srgbClr val="FFFFFF"/>
                </a:solidFill>
                <a:latin typeface="华文行楷" pitchFamily="2" charset="-122"/>
                <a:ea typeface="华文行楷" pitchFamily="2" charset="-122"/>
              </a:rPr>
              <a:t>是问题的延伸</a:t>
            </a:r>
            <a:endParaRPr lang="en-US" altLang="zh-CN" sz="3200" dirty="0">
              <a:solidFill>
                <a:srgbClr val="FFFFFF"/>
              </a:solidFill>
              <a:latin typeface="华文行楷" pitchFamily="2" charset="-122"/>
              <a:ea typeface="华文行楷" pitchFamily="2" charset="-122"/>
            </a:endParaRPr>
          </a:p>
          <a:p>
            <a:pPr>
              <a:lnSpc>
                <a:spcPts val="5000"/>
              </a:lnSpc>
            </a:pPr>
            <a:r>
              <a:rPr lang="en-US" altLang="zh-CN" sz="3200" dirty="0" smtClean="0">
                <a:solidFill>
                  <a:srgbClr val="FFFFFF"/>
                </a:solidFill>
                <a:latin typeface="华文行楷" pitchFamily="2" charset="-122"/>
                <a:ea typeface="华文行楷" pitchFamily="2" charset="-122"/>
              </a:rPr>
              <a:t>    —</a:t>
            </a:r>
            <a:r>
              <a:rPr lang="zh-CN" altLang="zh-CN" sz="3200" dirty="0">
                <a:solidFill>
                  <a:srgbClr val="FFFFFF"/>
                </a:solidFill>
                <a:latin typeface="华文行楷" pitchFamily="2" charset="-122"/>
                <a:ea typeface="华文行楷" pitchFamily="2" charset="-122"/>
              </a:rPr>
              <a:t>以活泼多样</a:t>
            </a:r>
            <a:r>
              <a:rPr lang="zh-CN" altLang="zh-CN" sz="3200" dirty="0" smtClean="0">
                <a:solidFill>
                  <a:srgbClr val="FFFFFF"/>
                </a:solidFill>
                <a:latin typeface="华文行楷" pitchFamily="2" charset="-122"/>
                <a:ea typeface="华文行楷" pitchFamily="2" charset="-122"/>
              </a:rPr>
              <a:t>的作</a:t>
            </a:r>
            <a:r>
              <a:rPr lang="zh-CN" altLang="zh-CN" sz="3200" dirty="0">
                <a:solidFill>
                  <a:srgbClr val="FFFFFF"/>
                </a:solidFill>
                <a:latin typeface="华文行楷" pitchFamily="2" charset="-122"/>
                <a:ea typeface="华文行楷" pitchFamily="2" charset="-122"/>
              </a:rPr>
              <a:t>业形式优化教</a:t>
            </a:r>
            <a:r>
              <a:rPr lang="zh-CN" altLang="zh-CN" sz="3200" dirty="0" smtClean="0">
                <a:solidFill>
                  <a:srgbClr val="FFFFFF"/>
                </a:solidFill>
                <a:latin typeface="华文行楷" pitchFamily="2" charset="-122"/>
                <a:ea typeface="华文行楷" pitchFamily="2" charset="-122"/>
              </a:rPr>
              <a:t>学</a:t>
            </a:r>
            <a:endParaRPr lang="zh-CN" altLang="en-US" sz="3200" dirty="0">
              <a:solidFill>
                <a:srgbClr val="FFFFFF"/>
              </a:solidFill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5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28650" y="519505"/>
            <a:ext cx="7886700" cy="881784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36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+mj-cs"/>
                <a:sym typeface="+mn-ea"/>
              </a:rPr>
              <a:t>Part</a:t>
            </a:r>
            <a:r>
              <a:rPr lang="en-US" altLang="zh-CN" sz="36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 3  </a:t>
            </a:r>
            <a:r>
              <a:rPr lang="zh-CN" altLang="zh-CN" sz="3600" dirty="0" smtClean="0">
                <a:solidFill>
                  <a:srgbClr val="FF0000"/>
                </a:solidFill>
              </a:rPr>
              <a:t>正确处理好“收”与“放”的关系</a:t>
            </a:r>
            <a:endParaRPr lang="zh-CN" altLang="en-US" sz="3600" dirty="0" smtClean="0">
              <a:solidFill>
                <a:srgbClr val="FF0000"/>
              </a:solidFill>
              <a:latin typeface="华文行楷" pitchFamily="2" charset="-122"/>
              <a:ea typeface="华文行楷" pitchFamily="2" charset="-122"/>
            </a:endParaRPr>
          </a:p>
          <a:p>
            <a:pPr fontAlgn="auto">
              <a:spcAft>
                <a:spcPts val="0"/>
              </a:spcAft>
              <a:defRPr/>
            </a:pPr>
            <a:endParaRPr lang="en-US" altLang="zh-CN" sz="3600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  <a:cs typeface="+mj-cs"/>
              <a:sym typeface="+mn-ea"/>
            </a:endParaRPr>
          </a:p>
        </p:txBody>
      </p:sp>
      <p:sp>
        <p:nvSpPr>
          <p:cNvPr id="5" name="内容占位符 6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99903" y="1278515"/>
            <a:ext cx="7886700" cy="382787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“收”就是统一、集中的教学；</a:t>
            </a:r>
            <a:endParaRPr lang="en-US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“放”就是学生学习的自主空间。</a:t>
            </a:r>
            <a:endParaRPr lang="en-US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    以学定教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把学习的主动权交给学生，让学生有更多的学习空间和自由分配的时间。这种教学思路并不是“放羊式”教学，而是通过群体的合作学习，培养学生自主探究，自主学练、自主解决问题的方法和能力，培养其合作的能力和创新的精神。所以在历史教学中要做到“严而不死，活而不乱”、收得及时，放得灵活，收放结合。</a:t>
            </a:r>
            <a:endParaRPr lang="zh-CN" altLang="zh-CN" sz="2800" b="1" dirty="0">
              <a:latin typeface="楷体" pitchFamily="49" charset="-122"/>
              <a:ea typeface="楷体" pitchFamily="49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5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28650" y="519505"/>
            <a:ext cx="7886700" cy="881784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36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+mj-cs"/>
                <a:sym typeface="+mn-ea"/>
              </a:rPr>
              <a:t>Part</a:t>
            </a:r>
            <a:r>
              <a:rPr lang="en-US" altLang="zh-CN" sz="36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 4  </a:t>
            </a:r>
            <a:r>
              <a:rPr lang="zh-CN" altLang="en-US" sz="36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主动性与被动性的问题</a:t>
            </a:r>
            <a:endParaRPr lang="zh-CN" altLang="en-US" sz="3600" dirty="0" smtClean="0">
              <a:solidFill>
                <a:srgbClr val="FF0000"/>
              </a:solidFill>
              <a:latin typeface="华文行楷" pitchFamily="2" charset="-122"/>
              <a:ea typeface="华文行楷" pitchFamily="2" charset="-122"/>
            </a:endParaRPr>
          </a:p>
          <a:p>
            <a:pPr fontAlgn="auto">
              <a:spcAft>
                <a:spcPts val="0"/>
              </a:spcAft>
              <a:defRPr/>
            </a:pPr>
            <a:endParaRPr lang="en-US" altLang="zh-CN" sz="3600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  <a:cs typeface="+mj-cs"/>
              <a:sym typeface="+mn-ea"/>
            </a:endParaRPr>
          </a:p>
        </p:txBody>
      </p:sp>
      <p:sp>
        <p:nvSpPr>
          <p:cNvPr id="5" name="内容占位符 6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99903" y="1278515"/>
            <a:ext cx="7886700" cy="454534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40000"/>
              </a:lnSpc>
              <a:spcBef>
                <a:spcPts val="1000"/>
              </a:spcBef>
              <a:buClr>
                <a:srgbClr val="BBDFF5"/>
              </a:buClr>
            </a:pP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）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问题教学法所倡导的主动性与操作过程中的被动性之间存在矛盾，学生由于分析问题，理解问题能力有限，回答问题不着边际等等。</a:t>
            </a:r>
            <a:endParaRPr lang="en-US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40000"/>
              </a:lnSpc>
              <a:spcBef>
                <a:spcPts val="1000"/>
              </a:spcBef>
              <a:buClr>
                <a:srgbClr val="BBDFF5"/>
              </a:buClr>
            </a:pP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）小组内个别学生主动学习（回答问题，讲解习题积极踊跃）与部分学生被动学习（沉默应付）形成鲜明对比。</a:t>
            </a:r>
            <a:endParaRPr lang="en-US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40000"/>
              </a:lnSpc>
              <a:spcBef>
                <a:spcPts val="1000"/>
              </a:spcBef>
              <a:buClr>
                <a:srgbClr val="BBDFF5"/>
              </a:buClr>
            </a:pP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以上问题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有待于我继续努力，不断探索。</a:t>
            </a:r>
            <a:endParaRPr lang="zh-CN" altLang="zh-CN" sz="800" b="1" dirty="0">
              <a:latin typeface="楷体" pitchFamily="49" charset="-122"/>
              <a:ea typeface="楷体" pitchFamily="49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863937" y="4258295"/>
            <a:ext cx="2098055" cy="2059377"/>
          </a:xfrm>
          <a:prstGeom prst="rect">
            <a:avLst/>
          </a:prstGeom>
          <a:ln>
            <a:noFill/>
          </a:ln>
          <a:effectLst>
            <a:softEdge rad="25400"/>
          </a:effectLst>
        </p:spPr>
      </p:pic>
      <p:sp>
        <p:nvSpPr>
          <p:cNvPr id="4" name="文本框 3">
            <a:extLst>
              <a:ext uri="{FF2B5EF4-FFF2-40B4-BE49-F238E27FC236}"/>
            </a:extLst>
          </p:cNvPr>
          <p:cNvSpPr txBox="1"/>
          <p:nvPr/>
        </p:nvSpPr>
        <p:spPr>
          <a:xfrm>
            <a:off x="521493" y="1766889"/>
            <a:ext cx="624744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33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4000" dirty="0" smtClean="0">
                <a:solidFill>
                  <a:srgbClr val="FF3300"/>
                </a:solidFill>
                <a:latin typeface="微软雅黑" pitchFamily="34" charset="-122"/>
                <a:ea typeface="微软雅黑" pitchFamily="34" charset="-122"/>
              </a:rPr>
              <a:t>不要因为看到希望而坚持，</a:t>
            </a:r>
            <a:endParaRPr lang="en-US" altLang="zh-CN" sz="4000" dirty="0" smtClean="0">
              <a:solidFill>
                <a:srgbClr val="FF33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smtClean="0">
                <a:solidFill>
                  <a:srgbClr val="FF3300"/>
                </a:solidFill>
                <a:latin typeface="微软雅黑" pitchFamily="34" charset="-122"/>
                <a:ea typeface="微软雅黑" pitchFamily="34" charset="-122"/>
              </a:rPr>
              <a:t> 而</a:t>
            </a:r>
            <a:r>
              <a:rPr lang="zh-CN" altLang="en-US" sz="4000" dirty="0" smtClean="0">
                <a:solidFill>
                  <a:srgbClr val="FF3300"/>
                </a:solidFill>
                <a:latin typeface="微软雅黑" pitchFamily="34" charset="-122"/>
                <a:ea typeface="微软雅黑" pitchFamily="34" charset="-122"/>
              </a:rPr>
              <a:t>要因为坚持才看到希望。</a:t>
            </a:r>
            <a:endParaRPr lang="zh-CN" altLang="en-US" sz="4000" dirty="0">
              <a:solidFill>
                <a:srgbClr val="FF33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8788" name="文本框 4"/>
          <p:cNvSpPr txBox="1">
            <a:spLocks noChangeArrowheads="1"/>
          </p:cNvSpPr>
          <p:nvPr/>
        </p:nvSpPr>
        <p:spPr bwMode="auto">
          <a:xfrm>
            <a:off x="759618" y="420689"/>
            <a:ext cx="2434843" cy="1015663"/>
          </a:xfrm>
          <a:prstGeom prst="rect">
            <a:avLst/>
          </a:prstGeom>
          <a:solidFill>
            <a:srgbClr val="FCE28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6000">
                <a:latin typeface="微软雅黑" pitchFamily="34" charset="-122"/>
                <a:ea typeface="微软雅黑" pitchFamily="34" charset="-122"/>
              </a:rPr>
              <a:t> 最后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28650" y="365126"/>
            <a:ext cx="7886700" cy="102428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rgbClr val="FF0000"/>
                </a:solidFill>
                <a:latin typeface="宋体" pitchFamily="2" charset="-122"/>
                <a:cs typeface="+mj-cs"/>
                <a:sym typeface="+mn-ea"/>
              </a:rPr>
              <a:t>P</a:t>
            </a:r>
            <a:r>
              <a:rPr lang="zh-CN" altLang="en-US" sz="3600" b="1" dirty="0">
                <a:solidFill>
                  <a:srgbClr val="FF0000"/>
                </a:solidFill>
                <a:latin typeface="宋体" pitchFamily="2" charset="-122"/>
                <a:cs typeface="+mj-cs"/>
                <a:sym typeface="+mn-ea"/>
              </a:rPr>
              <a:t>art </a:t>
            </a:r>
            <a:r>
              <a:rPr lang="zh-CN" altLang="en-US" sz="3600" b="1" dirty="0" smtClean="0">
                <a:solidFill>
                  <a:srgbClr val="FF0000"/>
                </a:solidFill>
                <a:latin typeface="宋体" pitchFamily="2" charset="-122"/>
                <a:cs typeface="+mj-cs"/>
                <a:sym typeface="+mn-ea"/>
              </a:rPr>
              <a:t>1  </a:t>
            </a:r>
            <a:r>
              <a:rPr lang="en-US" altLang="zh-CN" sz="3600" b="1" dirty="0" smtClean="0">
                <a:solidFill>
                  <a:srgbClr val="FF0000"/>
                </a:solidFill>
                <a:latin typeface="宋体" pitchFamily="2" charset="-122"/>
                <a:cs typeface="+mj-cs"/>
                <a:sym typeface="+mn-ea"/>
              </a:rPr>
              <a:t> </a:t>
            </a:r>
            <a:r>
              <a:rPr lang="zh-CN" altLang="en-US" sz="3600" b="1" dirty="0" smtClean="0">
                <a:solidFill>
                  <a:srgbClr val="FF0000"/>
                </a:solidFill>
                <a:latin typeface="宋体" pitchFamily="2" charset="-122"/>
                <a:cs typeface="+mj-cs"/>
                <a:sym typeface="+mn-ea"/>
              </a:rPr>
              <a:t>什么是以学定教</a:t>
            </a:r>
            <a:endParaRPr lang="zh-CN" altLang="en-US" sz="3600" b="1" dirty="0">
              <a:solidFill>
                <a:srgbClr val="FF0000"/>
              </a:solidFill>
              <a:latin typeface="宋体" pitchFamily="2" charset="-122"/>
              <a:cs typeface="+mj-cs"/>
              <a:sym typeface="+mn-ea"/>
            </a:endParaRPr>
          </a:p>
        </p:txBody>
      </p:sp>
      <p:sp>
        <p:nvSpPr>
          <p:cNvPr id="126980" name="矩形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endParaRPr lang="zh-CN" altLang="en-US" sz="2800">
              <a:ea typeface="黑体" pitchFamily="49" charset="-122"/>
              <a:sym typeface="+mn-ea"/>
            </a:endParaRPr>
          </a:p>
        </p:txBody>
      </p:sp>
      <p:sp>
        <p:nvSpPr>
          <p:cNvPr id="9" name="矩形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endParaRPr lang="zh-CN" altLang="en-US" sz="4000" dirty="0">
              <a:ea typeface="黑体" pitchFamily="49" charset="-122"/>
              <a:sym typeface="+mn-ea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427528" y="1195407"/>
            <a:ext cx="808708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4000" dirty="0" smtClean="0">
                <a:latin typeface="华文行楷" pitchFamily="2" charset="-122"/>
                <a:ea typeface="华文行楷" pitchFamily="2" charset="-122"/>
              </a:rPr>
              <a:t>   </a:t>
            </a:r>
            <a:r>
              <a:rPr lang="zh-CN" altLang="en-US" sz="3200" dirty="0" smtClean="0">
                <a:latin typeface="华文行楷" pitchFamily="2" charset="-122"/>
                <a:ea typeface="华文行楷" pitchFamily="2" charset="-122"/>
              </a:rPr>
              <a:t>所</a:t>
            </a:r>
            <a:r>
              <a:rPr lang="zh-CN" altLang="en-US" sz="3200" dirty="0">
                <a:latin typeface="华文行楷" pitchFamily="2" charset="-122"/>
                <a:ea typeface="华文行楷" pitchFamily="2" charset="-122"/>
              </a:rPr>
              <a:t>谓以学定教就是依据学情确定教学的起点、方法和策略</a:t>
            </a:r>
            <a:r>
              <a:rPr lang="zh-CN" altLang="en-US" sz="3200" dirty="0" smtClean="0">
                <a:latin typeface="华文行楷" pitchFamily="2" charset="-122"/>
                <a:ea typeface="华文行楷" pitchFamily="2" charset="-122"/>
              </a:rPr>
              <a:t>。</a:t>
            </a:r>
            <a:endParaRPr lang="en-US" altLang="zh-CN" sz="3200" dirty="0" smtClean="0">
              <a:latin typeface="华文行楷" pitchFamily="2" charset="-122"/>
              <a:ea typeface="华文行楷" pitchFamily="2" charset="-122"/>
            </a:endParaRPr>
          </a:p>
          <a:p>
            <a:r>
              <a:rPr lang="en-US" altLang="zh-CN" sz="3200" dirty="0">
                <a:latin typeface="华文行楷" pitchFamily="2" charset="-122"/>
                <a:ea typeface="华文行楷" pitchFamily="2" charset="-122"/>
              </a:rPr>
              <a:t> </a:t>
            </a:r>
            <a:r>
              <a:rPr lang="en-US" altLang="zh-CN" sz="3200" dirty="0" smtClean="0">
                <a:latin typeface="华文行楷" pitchFamily="2" charset="-122"/>
                <a:ea typeface="华文行楷" pitchFamily="2" charset="-122"/>
              </a:rPr>
              <a:t>   </a:t>
            </a:r>
            <a:r>
              <a:rPr lang="zh-CN" altLang="en-US" sz="3200" dirty="0" smtClean="0">
                <a:latin typeface="华文行楷" pitchFamily="2" charset="-122"/>
                <a:ea typeface="华文行楷" pitchFamily="2" charset="-122"/>
              </a:rPr>
              <a:t>这</a:t>
            </a:r>
            <a:r>
              <a:rPr lang="zh-CN" altLang="en-US" sz="3200" dirty="0">
                <a:latin typeface="华文行楷" pitchFamily="2" charset="-122"/>
                <a:ea typeface="华文行楷" pitchFamily="2" charset="-122"/>
              </a:rPr>
              <a:t>里的学情包括学生的知识、能力基础，学生</a:t>
            </a:r>
            <a:r>
              <a:rPr lang="zh-CN" altLang="en-US" sz="3200" dirty="0" smtClean="0">
                <a:latin typeface="华文行楷" pitchFamily="2" charset="-122"/>
                <a:ea typeface="华文行楷" pitchFamily="2" charset="-122"/>
              </a:rPr>
              <a:t>的年龄段</a:t>
            </a:r>
            <a:r>
              <a:rPr lang="zh-CN" altLang="en-US" sz="3200" dirty="0">
                <a:latin typeface="华文行楷" pitchFamily="2" charset="-122"/>
                <a:ea typeface="华文行楷" pitchFamily="2" charset="-122"/>
              </a:rPr>
              <a:t>认知水准，学生课前的预习程度，学生对新知的情绪状态等学习主体的基本情况</a:t>
            </a:r>
            <a:r>
              <a:rPr lang="zh-CN" altLang="en-US" sz="3200" dirty="0" smtClean="0">
                <a:latin typeface="华文行楷" pitchFamily="2" charset="-122"/>
                <a:ea typeface="华文行楷" pitchFamily="2" charset="-122"/>
              </a:rPr>
              <a:t>。</a:t>
            </a:r>
            <a:endParaRPr lang="en-US" altLang="zh-CN" sz="3200" dirty="0" smtClean="0">
              <a:latin typeface="华文行楷" pitchFamily="2" charset="-122"/>
              <a:ea typeface="华文行楷" pitchFamily="2" charset="-122"/>
            </a:endParaRPr>
          </a:p>
          <a:p>
            <a:r>
              <a:rPr lang="en-US" altLang="zh-CN" sz="3200" dirty="0">
                <a:latin typeface="华文行楷" pitchFamily="2" charset="-122"/>
                <a:ea typeface="华文行楷" pitchFamily="2" charset="-122"/>
              </a:rPr>
              <a:t> </a:t>
            </a:r>
            <a:r>
              <a:rPr lang="en-US" altLang="zh-CN" sz="3200" dirty="0" smtClean="0">
                <a:latin typeface="华文行楷" pitchFamily="2" charset="-122"/>
                <a:ea typeface="华文行楷" pitchFamily="2" charset="-122"/>
              </a:rPr>
              <a:t>   </a:t>
            </a:r>
            <a:r>
              <a:rPr lang="zh-CN" altLang="en-US" sz="3200" dirty="0" smtClean="0">
                <a:latin typeface="华文行楷" pitchFamily="2" charset="-122"/>
                <a:ea typeface="华文行楷" pitchFamily="2" charset="-122"/>
              </a:rPr>
              <a:t>而</a:t>
            </a:r>
            <a:r>
              <a:rPr lang="zh-CN" altLang="en-US" sz="3200" dirty="0">
                <a:latin typeface="华文行楷" pitchFamily="2" charset="-122"/>
                <a:ea typeface="华文行楷" pitchFamily="2" charset="-122"/>
              </a:rPr>
              <a:t>“定教”，就是确定教学的起点不过低或过高，在恰当的起点上选择最优的教学方法，运</a:t>
            </a:r>
            <a:r>
              <a:rPr lang="zh-CN" altLang="en-US" sz="3200" dirty="0" smtClean="0">
                <a:latin typeface="华文行楷" pitchFamily="2" charset="-122"/>
                <a:ea typeface="华文行楷" pitchFamily="2" charset="-122"/>
              </a:rPr>
              <a:t>用一定的</a:t>
            </a:r>
            <a:r>
              <a:rPr lang="zh-CN" altLang="en-US" sz="3200" dirty="0">
                <a:latin typeface="华文行楷" pitchFamily="2" charset="-122"/>
                <a:ea typeface="华文行楷" pitchFamily="2" charset="-122"/>
              </a:rPr>
              <a:t>教学艺术，让每一位学生达到最优化的发展。</a:t>
            </a:r>
            <a:endParaRPr lang="zh-CN" altLang="en-US" sz="4000" dirty="0">
              <a:solidFill>
                <a:srgbClr val="FF0000"/>
              </a:solidFill>
              <a:latin typeface="华文行楷" pitchFamily="2" charset="-122"/>
              <a:ea typeface="华文行楷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5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28650" y="365125"/>
            <a:ext cx="7886700" cy="10350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zh-CN" sz="36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+mj-cs"/>
                <a:sym typeface="+mn-ea"/>
              </a:rPr>
              <a:t>Part</a:t>
            </a:r>
            <a:r>
              <a:rPr lang="en-US" altLang="zh-CN" sz="36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en-US" altLang="zh-CN" sz="36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+mj-cs"/>
                <a:sym typeface="+mn-ea"/>
              </a:rPr>
              <a:t>2  </a:t>
            </a:r>
            <a:r>
              <a:rPr lang="zh-CN" altLang="en-US" sz="3600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课前的以学定教</a:t>
            </a:r>
            <a:r>
              <a:rPr lang="en-US" altLang="zh-CN" sz="3600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—</a:t>
            </a:r>
            <a:r>
              <a:rPr lang="zh-CN" altLang="en-US" sz="3600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布置预习</a:t>
            </a:r>
            <a:endParaRPr lang="en-US" altLang="zh-CN" sz="3600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  <a:cs typeface="+mj-cs"/>
              <a:sym typeface="+mn-ea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52401" y="1284453"/>
            <a:ext cx="7886700" cy="4524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>
              <a:lnSpc>
                <a:spcPct val="140000"/>
              </a:lnSpc>
              <a:spcBef>
                <a:spcPts val="1000"/>
              </a:spcBef>
              <a:buClr>
                <a:srgbClr val="BBDFF5"/>
              </a:buClr>
            </a:pPr>
            <a:r>
              <a:rPr lang="en-US" altLang="zh-CN" sz="3200" dirty="0" smtClean="0">
                <a:latin typeface="楷体" pitchFamily="49" charset="-122"/>
                <a:ea typeface="楷体" pitchFamily="49" charset="-122"/>
              </a:rPr>
              <a:t>1</a:t>
            </a:r>
            <a:r>
              <a:rPr lang="en-US" altLang="zh-CN" sz="3200" dirty="0" smtClean="0">
                <a:solidFill>
                  <a:srgbClr val="FF3300"/>
                </a:solidFill>
                <a:latin typeface="楷体" pitchFamily="49" charset="-122"/>
                <a:ea typeface="楷体" pitchFamily="49" charset="-122"/>
              </a:rPr>
              <a:t>.</a:t>
            </a:r>
            <a:r>
              <a:rPr lang="zh-CN" altLang="zh-CN" sz="3200" dirty="0" smtClean="0">
                <a:latin typeface="楷体" pitchFamily="49" charset="-122"/>
                <a:ea typeface="楷体" pitchFamily="49" charset="-122"/>
              </a:rPr>
              <a:t> 问题导学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：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所谓的“问题导学”是指教师课前充分考虑教材知识和学生的认知水平与思维特点，科学地、有针对性地设计问题，让学生带着问题去学习，用问题的解决完成自学任务</a:t>
            </a:r>
            <a:r>
              <a:rPr lang="zh-CN" altLang="zh-CN" sz="38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3800" dirty="0" smtClean="0">
              <a:latin typeface="楷体" pitchFamily="49" charset="-122"/>
              <a:ea typeface="楷体" pitchFamily="49" charset="-122"/>
            </a:endParaRPr>
          </a:p>
          <a:p>
            <a:pPr marL="457200" indent="-457200">
              <a:lnSpc>
                <a:spcPct val="140000"/>
              </a:lnSpc>
              <a:spcBef>
                <a:spcPts val="1000"/>
              </a:spcBef>
              <a:buClr>
                <a:srgbClr val="BBDFF5"/>
              </a:buClr>
            </a:pPr>
            <a:endParaRPr lang="en-US" altLang="zh-CN" sz="2900" dirty="0">
              <a:solidFill>
                <a:srgbClr val="FF3300"/>
              </a:solidFill>
              <a:ea typeface="黑体" pitchFamily="49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5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28650" y="365125"/>
            <a:ext cx="7886700" cy="10350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zh-CN" sz="36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+mj-cs"/>
                <a:sym typeface="+mn-ea"/>
              </a:rPr>
              <a:t>Part</a:t>
            </a:r>
            <a:r>
              <a:rPr lang="en-US" altLang="zh-CN" sz="36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en-US" altLang="zh-CN" sz="36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+mj-cs"/>
                <a:sym typeface="+mn-ea"/>
              </a:rPr>
              <a:t>2  </a:t>
            </a:r>
            <a:r>
              <a:rPr lang="zh-CN" altLang="en-US" sz="3600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课前的以学定教</a:t>
            </a:r>
            <a:r>
              <a:rPr lang="en-US" altLang="zh-CN" sz="3600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—</a:t>
            </a:r>
            <a:r>
              <a:rPr lang="zh-CN" altLang="en-US" sz="3600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布置预习</a:t>
            </a:r>
            <a:endParaRPr lang="en-US" altLang="zh-CN" sz="3600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  <a:cs typeface="+mj-cs"/>
              <a:sym typeface="+mn-ea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52401" y="1284453"/>
            <a:ext cx="7886700" cy="5021344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457200" indent="-457200">
              <a:lnSpc>
                <a:spcPct val="140000"/>
              </a:lnSpc>
              <a:spcBef>
                <a:spcPts val="1000"/>
              </a:spcBef>
              <a:buClr>
                <a:srgbClr val="BBDFF5"/>
              </a:buClr>
            </a:pPr>
            <a:r>
              <a:rPr lang="en-US" altLang="zh-CN" sz="9600" dirty="0" smtClean="0">
                <a:latin typeface="楷体" pitchFamily="49" charset="-122"/>
                <a:ea typeface="楷体" pitchFamily="49" charset="-122"/>
              </a:rPr>
              <a:t>2.</a:t>
            </a:r>
            <a:r>
              <a:rPr lang="zh-CN" altLang="zh-CN" sz="9600" dirty="0" smtClean="0"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9600" dirty="0" smtClean="0">
                <a:latin typeface="楷体" pitchFamily="49" charset="-122"/>
                <a:ea typeface="楷体" pitchFamily="49" charset="-122"/>
              </a:rPr>
              <a:t>发放导学案：课</a:t>
            </a:r>
            <a:r>
              <a:rPr lang="zh-CN" altLang="zh-CN" sz="9600" dirty="0" smtClean="0">
                <a:latin typeface="楷体" pitchFamily="49" charset="-122"/>
                <a:ea typeface="楷体" pitchFamily="49" charset="-122"/>
              </a:rPr>
              <a:t>前发</a:t>
            </a:r>
            <a:r>
              <a:rPr lang="zh-CN" altLang="en-US" sz="9600" dirty="0" smtClean="0">
                <a:latin typeface="楷体" pitchFamily="49" charset="-122"/>
                <a:ea typeface="楷体" pitchFamily="49" charset="-122"/>
              </a:rPr>
              <a:t>放</a:t>
            </a:r>
            <a:r>
              <a:rPr lang="zh-CN" altLang="zh-CN" sz="9600" dirty="0" smtClean="0">
                <a:latin typeface="楷体" pitchFamily="49" charset="-122"/>
                <a:ea typeface="楷体" pitchFamily="49" charset="-122"/>
              </a:rPr>
              <a:t>导</a:t>
            </a:r>
            <a:r>
              <a:rPr lang="zh-CN" altLang="zh-CN" sz="9600" dirty="0">
                <a:latin typeface="楷体" pitchFamily="49" charset="-122"/>
                <a:ea typeface="楷体" pitchFamily="49" charset="-122"/>
              </a:rPr>
              <a:t>学提纲，导学提纲主要包</a:t>
            </a:r>
            <a:r>
              <a:rPr lang="zh-CN" altLang="zh-CN" sz="9600" dirty="0" smtClean="0">
                <a:latin typeface="楷体" pitchFamily="49" charset="-122"/>
                <a:ea typeface="楷体" pitchFamily="49" charset="-122"/>
              </a:rPr>
              <a:t>括</a:t>
            </a:r>
            <a:r>
              <a:rPr lang="zh-CN" altLang="en-US" sz="9600" dirty="0" smtClean="0">
                <a:latin typeface="楷体" pitchFamily="49" charset="-122"/>
                <a:ea typeface="楷体" pitchFamily="49" charset="-122"/>
              </a:rPr>
              <a:t>四个问题</a:t>
            </a:r>
            <a:endParaRPr lang="en-US" altLang="zh-CN" sz="9600" dirty="0" smtClean="0">
              <a:latin typeface="楷体" pitchFamily="49" charset="-122"/>
              <a:ea typeface="楷体" pitchFamily="49" charset="-122"/>
            </a:endParaRPr>
          </a:p>
          <a:p>
            <a:pPr marL="457200" indent="-457200">
              <a:lnSpc>
                <a:spcPct val="140000"/>
              </a:lnSpc>
              <a:spcBef>
                <a:spcPts val="1000"/>
              </a:spcBef>
              <a:buClr>
                <a:srgbClr val="BBDFF5"/>
              </a:buClr>
            </a:pPr>
            <a:r>
              <a:rPr lang="zh-CN" altLang="en-US" sz="9600" dirty="0" smtClean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9600" dirty="0" smtClean="0"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sz="9600" dirty="0" smtClean="0">
                <a:latin typeface="楷体" pitchFamily="49" charset="-122"/>
                <a:ea typeface="楷体" pitchFamily="49" charset="-122"/>
              </a:rPr>
              <a:t>）</a:t>
            </a:r>
            <a:r>
              <a:rPr lang="zh-CN" altLang="zh-CN" sz="9600" dirty="0" smtClean="0">
                <a:latin typeface="楷体" pitchFamily="49" charset="-122"/>
                <a:ea typeface="楷体" pitchFamily="49" charset="-122"/>
              </a:rPr>
              <a:t>学</a:t>
            </a:r>
            <a:r>
              <a:rPr lang="zh-CN" altLang="zh-CN" sz="9600" dirty="0">
                <a:latin typeface="楷体" pitchFamily="49" charset="-122"/>
                <a:ea typeface="楷体" pitchFamily="49" charset="-122"/>
              </a:rPr>
              <a:t>习重点和难</a:t>
            </a:r>
            <a:r>
              <a:rPr lang="zh-CN" altLang="zh-CN" sz="9600" dirty="0" smtClean="0">
                <a:latin typeface="楷体" pitchFamily="49" charset="-122"/>
                <a:ea typeface="楷体" pitchFamily="49" charset="-122"/>
              </a:rPr>
              <a:t>点</a:t>
            </a:r>
            <a:r>
              <a:rPr lang="zh-CN" altLang="en-US" sz="9600" dirty="0" smtClean="0">
                <a:latin typeface="楷体" pitchFamily="49" charset="-122"/>
                <a:ea typeface="楷体" pitchFamily="49" charset="-122"/>
              </a:rPr>
              <a:t>；</a:t>
            </a:r>
            <a:r>
              <a:rPr lang="zh-CN" altLang="en-US" sz="96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课标内容展示。</a:t>
            </a:r>
            <a:endParaRPr lang="en-US" altLang="zh-CN" sz="9600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pPr marL="457200" indent="-457200">
              <a:lnSpc>
                <a:spcPct val="140000"/>
              </a:lnSpc>
              <a:spcBef>
                <a:spcPts val="1000"/>
              </a:spcBef>
              <a:buClr>
                <a:srgbClr val="BBDFF5"/>
              </a:buClr>
            </a:pPr>
            <a:r>
              <a:rPr lang="zh-CN" altLang="en-US" sz="9600" dirty="0" smtClean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9600" dirty="0" smtClean="0"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9600" dirty="0" smtClean="0">
                <a:latin typeface="楷体" pitchFamily="49" charset="-122"/>
                <a:ea typeface="楷体" pitchFamily="49" charset="-122"/>
              </a:rPr>
              <a:t>）</a:t>
            </a:r>
            <a:r>
              <a:rPr lang="zh-CN" altLang="zh-CN" sz="9600" dirty="0" smtClean="0">
                <a:latin typeface="楷体" pitchFamily="49" charset="-122"/>
                <a:ea typeface="楷体" pitchFamily="49" charset="-122"/>
              </a:rPr>
              <a:t>基</a:t>
            </a:r>
            <a:r>
              <a:rPr lang="zh-CN" altLang="zh-CN" sz="9600" dirty="0">
                <a:latin typeface="楷体" pitchFamily="49" charset="-122"/>
                <a:ea typeface="楷体" pitchFamily="49" charset="-122"/>
              </a:rPr>
              <a:t>本知识</a:t>
            </a:r>
            <a:r>
              <a:rPr lang="zh-CN" altLang="zh-CN" sz="9600" dirty="0" smtClean="0">
                <a:latin typeface="楷体" pitchFamily="49" charset="-122"/>
                <a:ea typeface="楷体" pitchFamily="49" charset="-122"/>
              </a:rPr>
              <a:t>点</a:t>
            </a:r>
            <a:r>
              <a:rPr lang="zh-CN" altLang="en-US" sz="9600" dirty="0" smtClean="0">
                <a:latin typeface="楷体" pitchFamily="49" charset="-122"/>
                <a:ea typeface="楷体" pitchFamily="49" charset="-122"/>
              </a:rPr>
              <a:t>；</a:t>
            </a:r>
            <a:r>
              <a:rPr lang="zh-CN" altLang="zh-CN" sz="96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关于本节课的</a:t>
            </a:r>
            <a:r>
              <a:rPr lang="zh-CN" altLang="en-US" sz="96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框架结构</a:t>
            </a:r>
            <a:r>
              <a:rPr lang="zh-CN" altLang="en-US" sz="96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9600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pPr marL="457200" indent="-457200">
              <a:lnSpc>
                <a:spcPct val="140000"/>
              </a:lnSpc>
              <a:spcBef>
                <a:spcPts val="1000"/>
              </a:spcBef>
              <a:buClr>
                <a:srgbClr val="BBDFF5"/>
              </a:buClr>
            </a:pPr>
            <a:r>
              <a:rPr lang="zh-CN" altLang="en-US" sz="9600" dirty="0" smtClean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9600" dirty="0" smtClean="0"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sz="9600" dirty="0" smtClean="0">
                <a:latin typeface="楷体" pitchFamily="49" charset="-122"/>
                <a:ea typeface="楷体" pitchFamily="49" charset="-122"/>
              </a:rPr>
              <a:t>）</a:t>
            </a:r>
            <a:r>
              <a:rPr lang="zh-CN" altLang="zh-CN" sz="9600" dirty="0" smtClean="0">
                <a:latin typeface="楷体" pitchFamily="49" charset="-122"/>
                <a:ea typeface="楷体" pitchFamily="49" charset="-122"/>
              </a:rPr>
              <a:t>老</a:t>
            </a:r>
            <a:r>
              <a:rPr lang="zh-CN" altLang="zh-CN" sz="9600" dirty="0">
                <a:latin typeface="楷体" pitchFamily="49" charset="-122"/>
                <a:ea typeface="楷体" pitchFamily="49" charset="-122"/>
              </a:rPr>
              <a:t>师的问</a:t>
            </a:r>
            <a:r>
              <a:rPr lang="zh-CN" altLang="zh-CN" sz="9600" dirty="0" smtClean="0">
                <a:latin typeface="楷体" pitchFamily="49" charset="-122"/>
                <a:ea typeface="楷体" pitchFamily="49" charset="-122"/>
              </a:rPr>
              <a:t>题</a:t>
            </a:r>
            <a:r>
              <a:rPr lang="zh-CN" altLang="en-US" sz="9600" dirty="0" smtClean="0">
                <a:latin typeface="楷体" pitchFamily="49" charset="-122"/>
                <a:ea typeface="楷体" pitchFamily="49" charset="-122"/>
              </a:rPr>
              <a:t>；</a:t>
            </a:r>
            <a:r>
              <a:rPr lang="zh-CN" altLang="zh-CN" sz="96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由老师结合课程标准重难点和学生已有的知识提出深层次的问题</a:t>
            </a:r>
            <a:r>
              <a:rPr lang="zh-CN" altLang="en-US" sz="96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9600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pPr marL="457200" indent="-457200">
              <a:lnSpc>
                <a:spcPct val="140000"/>
              </a:lnSpc>
              <a:spcBef>
                <a:spcPts val="1000"/>
              </a:spcBef>
              <a:buClr>
                <a:srgbClr val="BBDFF5"/>
              </a:buClr>
            </a:pPr>
            <a:r>
              <a:rPr lang="zh-CN" altLang="en-US" sz="9600" dirty="0" smtClean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9600" dirty="0" smtClean="0">
                <a:latin typeface="楷体" pitchFamily="49" charset="-122"/>
                <a:ea typeface="楷体" pitchFamily="49" charset="-122"/>
              </a:rPr>
              <a:t>4</a:t>
            </a:r>
            <a:r>
              <a:rPr lang="zh-CN" altLang="en-US" sz="9600" dirty="0" smtClean="0">
                <a:latin typeface="楷体" pitchFamily="49" charset="-122"/>
                <a:ea typeface="楷体" pitchFamily="49" charset="-122"/>
              </a:rPr>
              <a:t>）</a:t>
            </a:r>
            <a:r>
              <a:rPr lang="zh-CN" altLang="zh-CN" sz="9600" dirty="0" smtClean="0">
                <a:latin typeface="楷体" pitchFamily="49" charset="-122"/>
                <a:ea typeface="楷体" pitchFamily="49" charset="-122"/>
              </a:rPr>
              <a:t>我</a:t>
            </a:r>
            <a:r>
              <a:rPr lang="zh-CN" altLang="en-US" sz="9600" dirty="0" smtClean="0">
                <a:latin typeface="楷体" pitchFamily="49" charset="-122"/>
                <a:ea typeface="楷体" pitchFamily="49" charset="-122"/>
              </a:rPr>
              <a:t>（学生）的问题：</a:t>
            </a:r>
            <a:r>
              <a:rPr lang="zh-CN" altLang="zh-CN" sz="96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由学生记录自学中的疑惑，</a:t>
            </a:r>
            <a:r>
              <a:rPr lang="zh-CN" altLang="en-US" sz="96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。</a:t>
            </a:r>
            <a:r>
              <a:rPr lang="zh-CN" altLang="zh-CN" sz="9600" dirty="0" smtClean="0">
                <a:latin typeface="楷体" pitchFamily="49" charset="-122"/>
                <a:ea typeface="楷体" pitchFamily="49" charset="-122"/>
              </a:rPr>
              <a:t>学</a:t>
            </a:r>
            <a:r>
              <a:rPr lang="zh-CN" altLang="zh-CN" sz="9600" dirty="0">
                <a:latin typeface="楷体" pitchFamily="49" charset="-122"/>
                <a:ea typeface="楷体" pitchFamily="49" charset="-122"/>
              </a:rPr>
              <a:t>生四人一组在组长带领下通读即将学习的课文内容，自觉尝试运用</a:t>
            </a:r>
            <a:r>
              <a:rPr lang="zh-CN" altLang="zh-CN" sz="9600" dirty="0"/>
              <a:t>课文内容的相关知识、方法去完成导学提纲中的问题。</a:t>
            </a:r>
            <a:endParaRPr lang="en-US" altLang="zh-CN" sz="9600" dirty="0">
              <a:solidFill>
                <a:srgbClr val="FF3300"/>
              </a:solidFill>
              <a:ea typeface="黑体" pitchFamily="49" charset="-122"/>
            </a:endParaRPr>
          </a:p>
          <a:p>
            <a:pPr marL="457200" indent="-457200">
              <a:lnSpc>
                <a:spcPct val="140000"/>
              </a:lnSpc>
              <a:spcBef>
                <a:spcPts val="1000"/>
              </a:spcBef>
              <a:buClr>
                <a:srgbClr val="BBDFF5"/>
              </a:buClr>
              <a:buFont typeface="Arial" pitchFamily="34" charset="0"/>
              <a:buChar char="•"/>
            </a:pPr>
            <a:endParaRPr lang="en-US" altLang="zh-CN" sz="2900" dirty="0">
              <a:solidFill>
                <a:srgbClr val="FF3300"/>
              </a:solidFill>
              <a:ea typeface="黑体" pitchFamily="49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025" name="图片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086019" y="-878243"/>
            <a:ext cx="6543335" cy="8715375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027" name="图片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" y="193092"/>
            <a:ext cx="4819649" cy="6414717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029" name="图片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571435" y="-596235"/>
            <a:ext cx="5995769" cy="7995477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031" name="图片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1393372" y="-587828"/>
            <a:ext cx="5788025" cy="7702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5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28650" y="365125"/>
            <a:ext cx="7886700" cy="1035050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zh-CN" sz="36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+mj-cs"/>
                <a:sym typeface="+mn-ea"/>
              </a:rPr>
              <a:t>Part</a:t>
            </a:r>
            <a:r>
              <a:rPr lang="en-US" altLang="zh-CN" sz="36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 3  </a:t>
            </a:r>
            <a:r>
              <a:rPr lang="zh-CN" altLang="en-US" sz="3600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课中的以学定教</a:t>
            </a:r>
            <a:r>
              <a:rPr lang="en-US" altLang="zh-CN" sz="3600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—</a:t>
            </a:r>
            <a:r>
              <a:rPr lang="zh-CN" altLang="en-US" sz="3600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思考中的学习</a:t>
            </a:r>
            <a:endParaRPr lang="en-US" altLang="zh-CN" sz="3600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  <a:cs typeface="+mj-cs"/>
              <a:sym typeface="+mn-ea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52401" y="1486333"/>
            <a:ext cx="7886700" cy="478383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所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谓的问题探究指以问题为主线引导学生在学习和发现中，获取新知识，勇于提出学习中出现的问题，合作交流，讨论探究，师生积极互动，共同完成教与学的任务。这是实施问题教学法的中心环节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2800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sz="28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800" b="1" dirty="0" smtClean="0"/>
              <a:t>1</a:t>
            </a:r>
            <a:r>
              <a:rPr lang="zh-CN" altLang="zh-CN" sz="2800" b="1" dirty="0" smtClean="0"/>
              <a:t>，让</a:t>
            </a:r>
            <a:r>
              <a:rPr lang="zh-CN" altLang="zh-CN" sz="2800" b="1" dirty="0"/>
              <a:t>学生交流学习的收获，检查自学的效果</a:t>
            </a:r>
            <a:r>
              <a:rPr lang="zh-CN" altLang="zh-CN" sz="2800" b="1" dirty="0" smtClean="0"/>
              <a:t>。</a:t>
            </a:r>
            <a:endParaRPr lang="en-US" altLang="zh-CN" sz="2800" b="1" dirty="0" smtClean="0"/>
          </a:p>
          <a:p>
            <a:r>
              <a:rPr lang="en-US" altLang="zh-CN" sz="2800" b="1" dirty="0" smtClean="0"/>
              <a:t>2</a:t>
            </a:r>
            <a:r>
              <a:rPr lang="zh-CN" altLang="zh-CN" sz="2800" b="1" dirty="0" smtClean="0"/>
              <a:t>，</a:t>
            </a:r>
            <a:r>
              <a:rPr lang="zh-CN" altLang="zh-CN" sz="2800" b="1" dirty="0"/>
              <a:t>通过历史问题情境的设置，由浅入深，启发学生的思维，完成教学重点和难点</a:t>
            </a:r>
            <a:r>
              <a:rPr lang="zh-CN" altLang="zh-CN" sz="2800" b="1" dirty="0" smtClean="0"/>
              <a:t>。</a:t>
            </a:r>
            <a:endParaRPr lang="en-US" altLang="zh-CN" sz="2800" b="1" dirty="0" smtClean="0"/>
          </a:p>
          <a:p>
            <a:r>
              <a:rPr lang="en-US" altLang="zh-CN" sz="2800" b="1" dirty="0" smtClean="0"/>
              <a:t>3</a:t>
            </a:r>
            <a:r>
              <a:rPr lang="zh-CN" altLang="en-US" sz="2800" b="1" dirty="0" smtClean="0"/>
              <a:t>，</a:t>
            </a:r>
            <a:r>
              <a:rPr lang="zh-CN" altLang="zh-CN" sz="2800" b="1" dirty="0"/>
              <a:t>最后，鼓励学生质疑。</a:t>
            </a:r>
            <a:endParaRPr lang="en-US" altLang="zh-CN" sz="2800" b="1" dirty="0" smtClean="0"/>
          </a:p>
          <a:p>
            <a:endParaRPr lang="en-US" altLang="zh-CN" sz="2800" b="1" dirty="0" smtClean="0"/>
          </a:p>
          <a:p>
            <a:endParaRPr lang="zh-CN" altLang="zh-CN" sz="2800" b="1" dirty="0">
              <a:latin typeface="楷体" pitchFamily="49" charset="-122"/>
              <a:ea typeface="楷体" pitchFamily="49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5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28650" y="519505"/>
            <a:ext cx="7886700" cy="881784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36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+mj-cs"/>
                <a:sym typeface="+mn-ea"/>
              </a:rPr>
              <a:t>Part</a:t>
            </a:r>
            <a:r>
              <a:rPr lang="en-US" altLang="zh-CN" sz="36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 4  </a:t>
            </a:r>
            <a:r>
              <a:rPr lang="zh-CN" altLang="en-US" sz="3600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课后的以学定教</a:t>
            </a:r>
          </a:p>
          <a:p>
            <a:pPr fontAlgn="auto">
              <a:spcAft>
                <a:spcPts val="0"/>
              </a:spcAft>
              <a:defRPr/>
            </a:pPr>
            <a:endParaRPr lang="en-US" altLang="zh-CN" sz="3600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  <a:cs typeface="+mj-cs"/>
              <a:sym typeface="+mn-ea"/>
            </a:endParaRPr>
          </a:p>
        </p:txBody>
      </p:sp>
      <p:sp>
        <p:nvSpPr>
          <p:cNvPr id="5" name="内容占位符 6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99903" y="1278515"/>
            <a:ext cx="7886700" cy="38278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371600" indent="-1371600">
              <a:lnSpc>
                <a:spcPct val="140000"/>
              </a:lnSpc>
              <a:spcBef>
                <a:spcPts val="1000"/>
              </a:spcBef>
              <a:buClr>
                <a:srgbClr val="BBDFF5"/>
              </a:buClr>
            </a:pPr>
            <a:r>
              <a:rPr lang="en-US" altLang="zh-CN" sz="2600" b="1" dirty="0" smtClean="0">
                <a:solidFill>
                  <a:srgbClr val="FF0000"/>
                </a:solidFill>
              </a:rPr>
              <a:t>1.</a:t>
            </a:r>
            <a:r>
              <a:rPr lang="zh-CN" altLang="zh-CN" sz="2600" b="1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课后思考题</a:t>
            </a:r>
            <a:r>
              <a:rPr lang="zh-CN" altLang="en-US" sz="2600" b="1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是问题的延伸</a:t>
            </a:r>
            <a:endParaRPr lang="en-US" altLang="zh-CN" sz="2600" b="1" dirty="0" smtClean="0">
              <a:solidFill>
                <a:srgbClr val="FF0000"/>
              </a:solidFill>
            </a:endParaRPr>
          </a:p>
          <a:p>
            <a:r>
              <a:rPr lang="en-US" altLang="zh-CN" sz="2400" dirty="0" smtClean="0"/>
              <a:t>        </a:t>
            </a:r>
            <a:r>
              <a:rPr lang="zh-CN" altLang="zh-CN" sz="2400" dirty="0" smtClean="0">
                <a:latin typeface="楷体" pitchFamily="49" charset="-122"/>
                <a:ea typeface="楷体" pitchFamily="49" charset="-122"/>
              </a:rPr>
              <a:t>如</a:t>
            </a:r>
            <a:r>
              <a:rPr lang="zh-CN" altLang="zh-CN" sz="2400" dirty="0">
                <a:latin typeface="楷体" pitchFamily="49" charset="-122"/>
                <a:ea typeface="楷体" pitchFamily="49" charset="-122"/>
              </a:rPr>
              <a:t>在学完“经济危机”这一内容时，我提出一些课后思考题：</a:t>
            </a:r>
          </a:p>
          <a:p>
            <a:r>
              <a:rPr lang="en-US" altLang="zh-CN" sz="2400" dirty="0"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zh-CN" sz="2400" dirty="0">
                <a:latin typeface="楷体" pitchFamily="49" charset="-122"/>
                <a:ea typeface="楷体" pitchFamily="49" charset="-122"/>
              </a:rPr>
              <a:t>、谈谈今天的金融危机对我们生活的影响。</a:t>
            </a:r>
          </a:p>
          <a:p>
            <a:r>
              <a:rPr lang="en-US" altLang="zh-CN" sz="2400" dirty="0"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zh-CN" sz="2400" dirty="0">
                <a:latin typeface="楷体" pitchFamily="49" charset="-122"/>
                <a:ea typeface="楷体" pitchFamily="49" charset="-122"/>
              </a:rPr>
              <a:t>、与</a:t>
            </a:r>
            <a:r>
              <a:rPr lang="en-US" altLang="zh-CN" sz="2400" dirty="0">
                <a:latin typeface="楷体" pitchFamily="49" charset="-122"/>
                <a:ea typeface="楷体" pitchFamily="49" charset="-122"/>
              </a:rPr>
              <a:t>1929</a:t>
            </a:r>
            <a:r>
              <a:rPr lang="zh-CN" altLang="zh-CN" sz="2400" dirty="0">
                <a:latin typeface="楷体" pitchFamily="49" charset="-122"/>
                <a:ea typeface="楷体" pitchFamily="49" charset="-122"/>
              </a:rPr>
              <a:t>—</a:t>
            </a:r>
            <a:r>
              <a:rPr lang="en-US" altLang="zh-CN" sz="2400" dirty="0">
                <a:latin typeface="楷体" pitchFamily="49" charset="-122"/>
                <a:ea typeface="楷体" pitchFamily="49" charset="-122"/>
              </a:rPr>
              <a:t>1933</a:t>
            </a:r>
            <a:r>
              <a:rPr lang="zh-CN" altLang="zh-CN" sz="2400" dirty="0">
                <a:latin typeface="楷体" pitchFamily="49" charset="-122"/>
                <a:ea typeface="楷体" pitchFamily="49" charset="-122"/>
              </a:rPr>
              <a:t>年金融危机相比有何异同。</a:t>
            </a:r>
          </a:p>
          <a:p>
            <a:r>
              <a:rPr lang="en-US" altLang="zh-CN" sz="2400" dirty="0"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zh-CN" sz="2400" dirty="0">
                <a:latin typeface="楷体" pitchFamily="49" charset="-122"/>
                <a:ea typeface="楷体" pitchFamily="49" charset="-122"/>
              </a:rPr>
              <a:t>、你认为我们应该如何应对经济危机以减少经济危机对我们的损失。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5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28650" y="519505"/>
            <a:ext cx="7886700" cy="881784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36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+mj-cs"/>
                <a:sym typeface="+mn-ea"/>
              </a:rPr>
              <a:t>Part</a:t>
            </a:r>
            <a:r>
              <a:rPr lang="en-US" altLang="zh-CN" sz="36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 4  </a:t>
            </a:r>
            <a:r>
              <a:rPr lang="zh-CN" altLang="en-US" sz="3600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课后的以学定教</a:t>
            </a:r>
          </a:p>
          <a:p>
            <a:pPr fontAlgn="auto">
              <a:spcAft>
                <a:spcPts val="0"/>
              </a:spcAft>
              <a:defRPr/>
            </a:pPr>
            <a:endParaRPr lang="en-US" altLang="zh-CN" sz="3600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  <a:cs typeface="+mj-cs"/>
              <a:sym typeface="+mn-ea"/>
            </a:endParaRPr>
          </a:p>
        </p:txBody>
      </p:sp>
      <p:sp>
        <p:nvSpPr>
          <p:cNvPr id="5" name="内容占位符 6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99903" y="1278515"/>
            <a:ext cx="7886700" cy="3827875"/>
          </a:xfrm>
          <a:prstGeom prst="rect">
            <a:avLst/>
          </a:prstGeom>
        </p:spPr>
        <p:txBody>
          <a:bodyPr>
            <a:normAutofit fontScale="32500" lnSpcReduction="20000"/>
          </a:bodyPr>
          <a:lstStyle/>
          <a:p>
            <a:pPr marL="1371600" indent="-1371600">
              <a:lnSpc>
                <a:spcPct val="140000"/>
              </a:lnSpc>
              <a:spcBef>
                <a:spcPts val="1000"/>
              </a:spcBef>
              <a:buClr>
                <a:srgbClr val="BBDFF5"/>
              </a:buClr>
            </a:pPr>
            <a:r>
              <a:rPr lang="en-US" altLang="zh-CN" sz="8000" b="1" dirty="0" smtClean="0">
                <a:solidFill>
                  <a:srgbClr val="FF0000"/>
                </a:solidFill>
              </a:rPr>
              <a:t>2.</a:t>
            </a:r>
            <a:r>
              <a:rPr lang="en-US" altLang="zh-CN" sz="8000" b="1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 </a:t>
            </a:r>
            <a:r>
              <a:rPr lang="zh-CN" altLang="zh-CN" sz="8000" b="1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以活泼多样的作业形式优化教学</a:t>
            </a:r>
            <a:endParaRPr lang="en-US" altLang="zh-CN" sz="8000" b="1" dirty="0">
              <a:solidFill>
                <a:srgbClr val="FF0000"/>
              </a:solidFill>
              <a:latin typeface="华文行楷" pitchFamily="2" charset="-122"/>
              <a:ea typeface="华文行楷" pitchFamily="2" charset="-122"/>
            </a:endParaRPr>
          </a:p>
          <a:p>
            <a:pPr>
              <a:lnSpc>
                <a:spcPct val="140000"/>
              </a:lnSpc>
              <a:spcBef>
                <a:spcPts val="1000"/>
              </a:spcBef>
              <a:buClr>
                <a:srgbClr val="BBDFF5"/>
              </a:buClr>
            </a:pPr>
            <a:r>
              <a:rPr lang="zh-CN" altLang="en-US" sz="7400" dirty="0" smtClean="0">
                <a:latin typeface="华文行楷" pitchFamily="2" charset="-122"/>
                <a:ea typeface="华文行楷" pitchFamily="2" charset="-122"/>
              </a:rPr>
              <a:t>      </a:t>
            </a:r>
            <a:r>
              <a:rPr lang="zh-CN" altLang="en-US" sz="7400" b="1" dirty="0" smtClean="0">
                <a:latin typeface="楷体" pitchFamily="49" charset="-122"/>
                <a:ea typeface="楷体" pitchFamily="49" charset="-122"/>
              </a:rPr>
              <a:t>传统的历史作业，不同程度存在着‘重结论，轻过程’‘重记忆，轻思考’‘重积累，轻运用’的现象，这样的作业只能起帮助学生巩固所学知识并逐渐达到熟练的作用，而无法达到培养学生创新意识和事件能力的目的。”</a:t>
            </a:r>
            <a:endParaRPr lang="en-US" altLang="zh-CN" sz="74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40000"/>
              </a:lnSpc>
              <a:spcBef>
                <a:spcPts val="1000"/>
              </a:spcBef>
              <a:buClr>
                <a:srgbClr val="BBDFF5"/>
              </a:buClr>
            </a:pPr>
            <a:endParaRPr lang="en-US" altLang="zh-CN" sz="74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40000"/>
              </a:lnSpc>
              <a:spcBef>
                <a:spcPts val="1000"/>
              </a:spcBef>
              <a:buClr>
                <a:srgbClr val="BBDFF5"/>
              </a:buClr>
            </a:pPr>
            <a:r>
              <a:rPr lang="zh-CN" altLang="en-US" sz="7400" b="1" dirty="0" smtClean="0">
                <a:latin typeface="楷体" pitchFamily="49" charset="-122"/>
                <a:ea typeface="楷体" pitchFamily="49" charset="-122"/>
              </a:rPr>
              <a:t>        那么新形式的作业有哪些？</a:t>
            </a:r>
            <a:endParaRPr lang="en-US" altLang="zh-CN" sz="74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40000"/>
              </a:lnSpc>
              <a:spcBef>
                <a:spcPts val="1000"/>
              </a:spcBef>
              <a:buClr>
                <a:srgbClr val="BBDFF5"/>
              </a:buClr>
            </a:pPr>
            <a:endParaRPr lang="zh-CN" altLang="zh-CN" sz="2400" dirty="0">
              <a:latin typeface="楷体" pitchFamily="49" charset="-122"/>
              <a:ea typeface="楷体" pitchFamily="49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15"/>
  <p:tag name="KSO_WM_TAG_VERSION" val="1.0"/>
  <p:tag name="KSO_WM_SLIDE_ID" val="diagram160999_1"/>
  <p:tag name="KSO_WM_SLIDE_INDEX" val="1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4"/>
  <p:tag name="KSO_WM_SLIDE_SIZE" val="828*34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15"/>
  <p:tag name="KSO_WM_UNIT_TYPE" val="f"/>
  <p:tag name="KSO_WM_UNIT_INDEX" val="1"/>
  <p:tag name="KSO_WM_UNIT_ID" val="custom160415_2*f*1"/>
  <p:tag name="KSO_WM_UNIT_CLEAR" val="1"/>
  <p:tag name="KSO_WM_UNIT_LAYERLEVEL" val="1"/>
  <p:tag name="KSO_WM_UNIT_VALUE" val="264"/>
  <p:tag name="KSO_WM_UNIT_HIGHLIGHT" val="0"/>
  <p:tag name="KSO_WM_UNIT_COMPATIBLE" val="0"/>
  <p:tag name="KSO_WM_UNIT_PRESET_TEXT_INDEX" val="5"/>
  <p:tag name="KSO_WM_UNIT_PRESET_TEXT_LEN" val="23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15"/>
  <p:tag name="KSO_WM_TAG_VERSION" val="1.0"/>
  <p:tag name="KSO_WM_SLIDE_ID" val="custom160415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30"/>
  <p:tag name="KSO_WM_SLIDE_SIZE" val="828*35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15"/>
  <p:tag name="KSO_WM_UNIT_TYPE" val="a"/>
  <p:tag name="KSO_WM_UNIT_INDEX" val="1"/>
  <p:tag name="KSO_WM_UNIT_ID" val="custom160415_2*a*1"/>
  <p:tag name="KSO_WM_UNIT_CLEAR" val="1"/>
  <p:tag name="KSO_WM_UNIT_LAYERLEVEL" val="1"/>
  <p:tag name="KSO_WM_UNIT_VALUE" val="58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15"/>
  <p:tag name="KSO_WM_UNIT_TYPE" val="f"/>
  <p:tag name="KSO_WM_UNIT_INDEX" val="1"/>
  <p:tag name="KSO_WM_UNIT_ID" val="custom160415_2*f*1"/>
  <p:tag name="KSO_WM_UNIT_CLEAR" val="1"/>
  <p:tag name="KSO_WM_UNIT_LAYERLEVEL" val="1"/>
  <p:tag name="KSO_WM_UNIT_VALUE" val="264"/>
  <p:tag name="KSO_WM_UNIT_HIGHLIGHT" val="0"/>
  <p:tag name="KSO_WM_UNIT_COMPATIBLE" val="0"/>
  <p:tag name="KSO_WM_UNIT_PRESET_TEXT_INDEX" val="5"/>
  <p:tag name="KSO_WM_UNIT_PRESET_TEXT_LEN" val="23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15"/>
  <p:tag name="KSO_WM_TAG_VERSION" val="1.0"/>
  <p:tag name="KSO_WM_SLIDE_ID" val="custom160415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30"/>
  <p:tag name="KSO_WM_SLIDE_SIZE" val="828*35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15"/>
  <p:tag name="KSO_WM_UNIT_TYPE" val="a"/>
  <p:tag name="KSO_WM_UNIT_INDEX" val="1"/>
  <p:tag name="KSO_WM_UNIT_ID" val="custom160415_2*a*1"/>
  <p:tag name="KSO_WM_UNIT_CLEAR" val="1"/>
  <p:tag name="KSO_WM_UNIT_LAYERLEVEL" val="1"/>
  <p:tag name="KSO_WM_UNIT_VALUE" val="58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15"/>
  <p:tag name="KSO_WM_UNIT_TYPE" val="f"/>
  <p:tag name="KSO_WM_UNIT_INDEX" val="1"/>
  <p:tag name="KSO_WM_UNIT_ID" val="custom160415_2*f*1"/>
  <p:tag name="KSO_WM_UNIT_CLEAR" val="1"/>
  <p:tag name="KSO_WM_UNIT_LAYERLEVEL" val="1"/>
  <p:tag name="KSO_WM_UNIT_VALUE" val="264"/>
  <p:tag name="KSO_WM_UNIT_HIGHLIGHT" val="0"/>
  <p:tag name="KSO_WM_UNIT_COMPATIBLE" val="0"/>
  <p:tag name="KSO_WM_UNIT_PRESET_TEXT_INDEX" val="5"/>
  <p:tag name="KSO_WM_UNIT_PRESET_TEXT_LEN" val="23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15"/>
  <p:tag name="KSO_WM_TAG_VERSION" val="1.0"/>
  <p:tag name="KSO_WM_SLIDE_ID" val="custom160415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30"/>
  <p:tag name="KSO_WM_SLIDE_SIZE" val="828*35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15"/>
  <p:tag name="KSO_WM_UNIT_TYPE" val="a"/>
  <p:tag name="KSO_WM_UNIT_INDEX" val="1"/>
  <p:tag name="KSO_WM_UNIT_ID" val="custom160415_2*a*1"/>
  <p:tag name="KSO_WM_UNIT_CLEAR" val="1"/>
  <p:tag name="KSO_WM_UNIT_LAYERLEVEL" val="1"/>
  <p:tag name="KSO_WM_UNIT_VALUE" val="58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15"/>
  <p:tag name="KSO_WM_UNIT_TYPE" val="f"/>
  <p:tag name="KSO_WM_UNIT_INDEX" val="1"/>
  <p:tag name="KSO_WM_UNIT_ID" val="custom160415_2*f*1"/>
  <p:tag name="KSO_WM_UNIT_CLEAR" val="1"/>
  <p:tag name="KSO_WM_UNIT_LAYERLEVEL" val="1"/>
  <p:tag name="KSO_WM_UNIT_VALUE" val="264"/>
  <p:tag name="KSO_WM_UNIT_HIGHLIGHT" val="0"/>
  <p:tag name="KSO_WM_UNIT_COMPATIBLE" val="0"/>
  <p:tag name="KSO_WM_UNIT_PRESET_TEXT_INDEX" val="5"/>
  <p:tag name="KSO_WM_UNIT_PRESET_TEXT_LEN" val="23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" val="default"/>
  <p:tag name="KSO_WM_TAG_VERSION" val="1.0"/>
  <p:tag name="KSO_WM_BEAUTIFY_FLAG" val="#wm#"/>
  <p:tag name="KSO_WM_UNIT_TYPE" val="a"/>
  <p:tag name="KSO_WM_UNIT_ID" val="diagram160999_1*a*1"/>
  <p:tag name="KSO_WM_TEMPLATE_CATEGORY" val="diagram"/>
  <p:tag name="KSO_WM_TEMPLATE_INDEX" val="160999"/>
  <p:tag name="KSO_WM_UNIT_INDEX" val="1"/>
  <p:tag name="KSO_WM_UNIT_CLEAR" val="1"/>
  <p:tag name="KSO_WM_UNIT_LAYERLEVEL" val="1"/>
  <p:tag name="KSO_WM_UNIT_VALUE" val="40"/>
  <p:tag name="KSO_WM_UNIT_ISCONTENTSTITLE" val="0"/>
  <p:tag name="KSO_WM_UNIT_HIGHLIGHT" val="0"/>
  <p:tag name="KSO_WM_UNIT_COMPATIBLE" val="0"/>
  <p:tag name="KSO_WM_UNIT_PRESET_TEXT_INDEX" val="0"/>
  <p:tag name="KSO_WM_UNIT_PRESET_TEXT_LEN" val="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15"/>
  <p:tag name="KSO_WM_TAG_VERSION" val="1.0"/>
  <p:tag name="KSO_WM_SLIDE_ID" val="custom160415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30"/>
  <p:tag name="KSO_WM_SLIDE_SIZE" val="828*35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15"/>
  <p:tag name="KSO_WM_UNIT_TYPE" val="a"/>
  <p:tag name="KSO_WM_UNIT_INDEX" val="1"/>
  <p:tag name="KSO_WM_UNIT_ID" val="custom160415_2*a*1"/>
  <p:tag name="KSO_WM_UNIT_CLEAR" val="1"/>
  <p:tag name="KSO_WM_UNIT_LAYERLEVEL" val="1"/>
  <p:tag name="KSO_WM_UNIT_VALUE" val="58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15"/>
  <p:tag name="KSO_WM_TAG_VERSION" val="1.0"/>
  <p:tag name="KSO_WM_SLIDE_ID" val="custom160415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30"/>
  <p:tag name="KSO_WM_SLIDE_SIZE" val="828*35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15"/>
  <p:tag name="KSO_WM_UNIT_TYPE" val="a"/>
  <p:tag name="KSO_WM_UNIT_INDEX" val="1"/>
  <p:tag name="KSO_WM_UNIT_ID" val="custom160415_2*a*1"/>
  <p:tag name="KSO_WM_UNIT_CLEAR" val="1"/>
  <p:tag name="KSO_WM_UNIT_LAYERLEVEL" val="1"/>
  <p:tag name="KSO_WM_UNIT_VALUE" val="58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15"/>
  <p:tag name="KSO_WM_TAG_VERSION" val="1.0"/>
  <p:tag name="KSO_WM_SLIDE_ID" val="custom160415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30"/>
  <p:tag name="KSO_WM_SLIDE_SIZE" val="828*35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15"/>
  <p:tag name="KSO_WM_UNIT_TYPE" val="a"/>
  <p:tag name="KSO_WM_UNIT_INDEX" val="1"/>
  <p:tag name="KSO_WM_UNIT_ID" val="custom160415_2*a*1"/>
  <p:tag name="KSO_WM_UNIT_CLEAR" val="1"/>
  <p:tag name="KSO_WM_UNIT_LAYERLEVEL" val="1"/>
  <p:tag name="KSO_WM_UNIT_VALUE" val="58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15"/>
  <p:tag name="KSO_WM_UNIT_TYPE" val="f"/>
  <p:tag name="KSO_WM_UNIT_INDEX" val="1"/>
  <p:tag name="KSO_WM_UNIT_ID" val="custom160415_2*f*1"/>
  <p:tag name="KSO_WM_UNIT_CLEAR" val="1"/>
  <p:tag name="KSO_WM_UNIT_LAYERLEVEL" val="1"/>
  <p:tag name="KSO_WM_UNIT_VALUE" val="264"/>
  <p:tag name="KSO_WM_UNIT_HIGHLIGHT" val="0"/>
  <p:tag name="KSO_WM_UNIT_COMPATIBLE" val="0"/>
  <p:tag name="KSO_WM_UNIT_PRESET_TEXT_INDEX" val="5"/>
  <p:tag name="KSO_WM_UNIT_PRESET_TEXT_LEN" val="23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15"/>
  <p:tag name="KSO_WM_UNIT_TYPE" val="a"/>
  <p:tag name="KSO_WM_UNIT_INDEX" val="1"/>
  <p:tag name="KSO_WM_UNIT_ID" val="custom160415_2*a*1"/>
  <p:tag name="KSO_WM_UNIT_CLEAR" val="1"/>
  <p:tag name="KSO_WM_UNIT_LAYERLEVEL" val="1"/>
  <p:tag name="KSO_WM_UNIT_VALUE" val="58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15"/>
  <p:tag name="KSO_WM_TAG_VERSION" val="1.0"/>
  <p:tag name="KSO_WM_SLIDE_ID" val="custom160415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30"/>
  <p:tag name="KSO_WM_SLIDE_SIZE" val="828*35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15"/>
  <p:tag name="KSO_WM_UNIT_TYPE" val="a"/>
  <p:tag name="KSO_WM_UNIT_INDEX" val="1"/>
  <p:tag name="KSO_WM_UNIT_ID" val="custom160415_2*a*1"/>
  <p:tag name="KSO_WM_UNIT_CLEAR" val="1"/>
  <p:tag name="KSO_WM_UNIT_LAYERLEVEL" val="1"/>
  <p:tag name="KSO_WM_UNIT_VALUE" val="58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" val="default"/>
  <p:tag name="KSO_WM_TAG_VERSION" val="1.0"/>
  <p:tag name="KSO_WM_BEAUTIFY_FLAG" val="#wm#"/>
  <p:tag name="KSO_WM_UNIT_TYPE" val="i"/>
  <p:tag name="KSO_WM_UNIT_ID" val="diagram160999_1*i*1"/>
  <p:tag name="KSO_WM_TEMPLATE_CATEGORY" val="diagram"/>
  <p:tag name="KSO_WM_TEMPLATE_INDEX" val="160999"/>
  <p:tag name="KSO_WM_UNIT_INDEX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15"/>
  <p:tag name="KSO_WM_UNIT_TYPE" val="f"/>
  <p:tag name="KSO_WM_UNIT_INDEX" val="1"/>
  <p:tag name="KSO_WM_UNIT_ID" val="custom160415_2*f*1"/>
  <p:tag name="KSO_WM_UNIT_CLEAR" val="1"/>
  <p:tag name="KSO_WM_UNIT_LAYERLEVEL" val="1"/>
  <p:tag name="KSO_WM_UNIT_VALUE" val="264"/>
  <p:tag name="KSO_WM_UNIT_HIGHLIGHT" val="0"/>
  <p:tag name="KSO_WM_UNIT_COMPATIBLE" val="0"/>
  <p:tag name="KSO_WM_UNIT_PRESET_TEXT_INDEX" val="5"/>
  <p:tag name="KSO_WM_UNIT_PRESET_TEXT_LEN" val="23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15"/>
  <p:tag name="KSO_WM_UNIT_TYPE" val="a"/>
  <p:tag name="KSO_WM_UNIT_INDEX" val="1"/>
  <p:tag name="KSO_WM_UNIT_ID" val="custom160415_2*a*1"/>
  <p:tag name="KSO_WM_UNIT_CLEAR" val="1"/>
  <p:tag name="KSO_WM_UNIT_LAYERLEVEL" val="1"/>
  <p:tag name="KSO_WM_UNIT_VALUE" val="58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15"/>
  <p:tag name="KSO_WM_TAG_VERSION" val="1.0"/>
  <p:tag name="KSO_WM_SLIDE_ID" val="custom160415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30"/>
  <p:tag name="KSO_WM_SLIDE_SIZE" val="828*35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15"/>
  <p:tag name="KSO_WM_UNIT_TYPE" val="a"/>
  <p:tag name="KSO_WM_UNIT_INDEX" val="1"/>
  <p:tag name="KSO_WM_UNIT_ID" val="custom160415_2*a*1"/>
  <p:tag name="KSO_WM_UNIT_CLEAR" val="1"/>
  <p:tag name="KSO_WM_UNIT_LAYERLEVEL" val="1"/>
  <p:tag name="KSO_WM_UNIT_VALUE" val="58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15"/>
  <p:tag name="KSO_WM_UNIT_TYPE" val="f"/>
  <p:tag name="KSO_WM_UNIT_INDEX" val="1"/>
  <p:tag name="KSO_WM_UNIT_ID" val="custom160415_2*f*1"/>
  <p:tag name="KSO_WM_UNIT_CLEAR" val="1"/>
  <p:tag name="KSO_WM_UNIT_LAYERLEVEL" val="1"/>
  <p:tag name="KSO_WM_UNIT_VALUE" val="264"/>
  <p:tag name="KSO_WM_UNIT_HIGHLIGHT" val="0"/>
  <p:tag name="KSO_WM_UNIT_COMPATIBLE" val="0"/>
  <p:tag name="KSO_WM_UNIT_PRESET_TEXT_INDEX" val="5"/>
  <p:tag name="KSO_WM_UNIT_PRESET_TEXT_LEN" val="23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15"/>
  <p:tag name="KSO_WM_UNIT_TYPE" val="a"/>
  <p:tag name="KSO_WM_UNIT_INDEX" val="1"/>
  <p:tag name="KSO_WM_UNIT_ID" val="custom160415_2*a*1"/>
  <p:tag name="KSO_WM_UNIT_CLEAR" val="1"/>
  <p:tag name="KSO_WM_UNIT_LAYERLEVEL" val="1"/>
  <p:tag name="KSO_WM_UNIT_VALUE" val="58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15"/>
  <p:tag name="KSO_WM_TAG_VERSION" val="1.0"/>
  <p:tag name="KSO_WM_SLIDE_ID" val="custom160415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30"/>
  <p:tag name="KSO_WM_SLIDE_SIZE" val="828*35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15"/>
  <p:tag name="KSO_WM_UNIT_TYPE" val="a"/>
  <p:tag name="KSO_WM_UNIT_INDEX" val="1"/>
  <p:tag name="KSO_WM_UNIT_ID" val="custom160415_2*a*1"/>
  <p:tag name="KSO_WM_UNIT_CLEAR" val="1"/>
  <p:tag name="KSO_WM_UNIT_LAYERLEVEL" val="1"/>
  <p:tag name="KSO_WM_UNIT_VALUE" val="58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15"/>
  <p:tag name="KSO_WM_UNIT_TYPE" val="f"/>
  <p:tag name="KSO_WM_UNIT_INDEX" val="1"/>
  <p:tag name="KSO_WM_UNIT_ID" val="custom160415_2*f*1"/>
  <p:tag name="KSO_WM_UNIT_CLEAR" val="1"/>
  <p:tag name="KSO_WM_UNIT_LAYERLEVEL" val="1"/>
  <p:tag name="KSO_WM_UNIT_VALUE" val="264"/>
  <p:tag name="KSO_WM_UNIT_HIGHLIGHT" val="0"/>
  <p:tag name="KSO_WM_UNIT_COMPATIBLE" val="0"/>
  <p:tag name="KSO_WM_UNIT_PRESET_TEXT_INDEX" val="5"/>
  <p:tag name="KSO_WM_UNIT_PRESET_TEXT_LEN" val="23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15"/>
  <p:tag name="KSO_WM_TAG_VERSION" val="1.0"/>
  <p:tag name="KSO_WM_SLIDE_ID" val="custom160415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30"/>
  <p:tag name="KSO_WM_SLIDE_SIZE" val="828*35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" val="default"/>
  <p:tag name="KSO_WM_TAG_VERSION" val="1.0"/>
  <p:tag name="KSO_WM_BEAUTIFY_FLAG" val="#wm#"/>
  <p:tag name="KSO_WM_UNIT_TYPE" val="f"/>
  <p:tag name="KSO_WM_UNIT_ID" val="diagram160999_1*f*1"/>
  <p:tag name="KSO_WM_TEMPLATE_CATEGORY" val="diagram"/>
  <p:tag name="KSO_WM_TEMPLATE_INDEX" val="160999"/>
  <p:tag name="KSO_WM_UNIT_INDEX" val="1"/>
  <p:tag name="KSO_WM_UNIT_CLEAR" val="1"/>
  <p:tag name="KSO_WM_UNIT_LAYERLEVEL" val="1"/>
  <p:tag name="KSO_WM_UNIT_VALUE" val="319"/>
  <p:tag name="KSO_WM_UNIT_HIGHLIGHT" val="0"/>
  <p:tag name="KSO_WM_UNIT_COMPATIBLE" val="0"/>
  <p:tag name="KSO_WM_UNIT_PRESET_TEXT_INDEX" val="2"/>
  <p:tag name="KSO_WM_UNIT_PRESET_TEXT_LEN" val="2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15"/>
  <p:tag name="KSO_WM_UNIT_TYPE" val="a"/>
  <p:tag name="KSO_WM_UNIT_INDEX" val="1"/>
  <p:tag name="KSO_WM_UNIT_ID" val="custom160415_2*a*1"/>
  <p:tag name="KSO_WM_UNIT_CLEAR" val="1"/>
  <p:tag name="KSO_WM_UNIT_LAYERLEVEL" val="1"/>
  <p:tag name="KSO_WM_UNIT_VALUE" val="58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15"/>
  <p:tag name="KSO_WM_UNIT_TYPE" val="f"/>
  <p:tag name="KSO_WM_UNIT_INDEX" val="1"/>
  <p:tag name="KSO_WM_UNIT_ID" val="custom160415_2*f*1"/>
  <p:tag name="KSO_WM_UNIT_CLEAR" val="1"/>
  <p:tag name="KSO_WM_UNIT_LAYERLEVEL" val="1"/>
  <p:tag name="KSO_WM_UNIT_VALUE" val="264"/>
  <p:tag name="KSO_WM_UNIT_HIGHLIGHT" val="0"/>
  <p:tag name="KSO_WM_UNIT_COMPATIBLE" val="0"/>
  <p:tag name="KSO_WM_UNIT_PRESET_TEXT_INDEX" val="5"/>
  <p:tag name="KSO_WM_UNIT_PRESET_TEXT_LEN" val="23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15"/>
  <p:tag name="KSO_WM_TAG_VERSION" val="1.0"/>
  <p:tag name="KSO_WM_SLIDE_ID" val="custom160415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30"/>
  <p:tag name="KSO_WM_SLIDE_SIZE" val="828*35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15"/>
  <p:tag name="KSO_WM_UNIT_TYPE" val="a"/>
  <p:tag name="KSO_WM_UNIT_INDEX" val="1"/>
  <p:tag name="KSO_WM_UNIT_ID" val="custom160415_2*a*1"/>
  <p:tag name="KSO_WM_UNIT_CLEAR" val="1"/>
  <p:tag name="KSO_WM_UNIT_LAYERLEVEL" val="1"/>
  <p:tag name="KSO_WM_UNIT_VALUE" val="58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15"/>
  <p:tag name="KSO_WM_UNIT_TYPE" val="f"/>
  <p:tag name="KSO_WM_UNIT_INDEX" val="1"/>
  <p:tag name="KSO_WM_UNIT_ID" val="custom160415_2*f*1"/>
  <p:tag name="KSO_WM_UNIT_CLEAR" val="1"/>
  <p:tag name="KSO_WM_UNIT_LAYERLEVEL" val="1"/>
  <p:tag name="KSO_WM_UNIT_VALUE" val="264"/>
  <p:tag name="KSO_WM_UNIT_HIGHLIGHT" val="0"/>
  <p:tag name="KSO_WM_UNIT_COMPATIBLE" val="0"/>
  <p:tag name="KSO_WM_UNIT_PRESET_TEXT_INDEX" val="5"/>
  <p:tag name="KSO_WM_UNIT_PRESET_TEXT_LEN" val="23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15"/>
  <p:tag name="KSO_WM_TAG_VERSION" val="1.0"/>
  <p:tag name="KSO_WM_SLIDE_ID" val="custom160415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30"/>
  <p:tag name="KSO_WM_SLIDE_SIZE" val="828*35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15"/>
  <p:tag name="KSO_WM_UNIT_TYPE" val="a"/>
  <p:tag name="KSO_WM_UNIT_INDEX" val="1"/>
  <p:tag name="KSO_WM_UNIT_ID" val="custom160415_2*a*1"/>
  <p:tag name="KSO_WM_UNIT_CLEAR" val="1"/>
  <p:tag name="KSO_WM_UNIT_LAYERLEVEL" val="1"/>
  <p:tag name="KSO_WM_UNIT_VALUE" val="58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15"/>
  <p:tag name="KSO_WM_UNIT_TYPE" val="f"/>
  <p:tag name="KSO_WM_UNIT_INDEX" val="1"/>
  <p:tag name="KSO_WM_UNIT_ID" val="custom160415_2*f*1"/>
  <p:tag name="KSO_WM_UNIT_CLEAR" val="1"/>
  <p:tag name="KSO_WM_UNIT_LAYERLEVEL" val="1"/>
  <p:tag name="KSO_WM_UNIT_VALUE" val="264"/>
  <p:tag name="KSO_WM_UNIT_HIGHLIGHT" val="0"/>
  <p:tag name="KSO_WM_UNIT_COMPATIBLE" val="0"/>
  <p:tag name="KSO_WM_UNIT_PRESET_TEXT_INDEX" val="5"/>
  <p:tag name="KSO_WM_UNIT_PRESET_TEXT_LEN" val="23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15"/>
  <p:tag name="KSO_WM_TAG_VERSION" val="1.0"/>
  <p:tag name="KSO_WM_SLIDE_ID" val="custom160415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30"/>
  <p:tag name="KSO_WM_SLIDE_SIZE" val="828*35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15"/>
  <p:tag name="KSO_WM_UNIT_TYPE" val="a"/>
  <p:tag name="KSO_WM_UNIT_INDEX" val="1"/>
  <p:tag name="KSO_WM_UNIT_ID" val="custom160415_2*a*1"/>
  <p:tag name="KSO_WM_UNIT_CLEAR" val="1"/>
  <p:tag name="KSO_WM_UNIT_LAYERLEVEL" val="1"/>
  <p:tag name="KSO_WM_UNIT_VALUE" val="58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15"/>
  <p:tag name="KSO_WM_TAG_VERSION" val="1.0"/>
  <p:tag name="KSO_WM_SLIDE_ID" val="custom160415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30"/>
  <p:tag name="KSO_WM_SLIDE_SIZE" val="828*35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15"/>
  <p:tag name="KSO_WM_UNIT_TYPE" val="f"/>
  <p:tag name="KSO_WM_UNIT_INDEX" val="1"/>
  <p:tag name="KSO_WM_UNIT_ID" val="custom160415_2*f*1"/>
  <p:tag name="KSO_WM_UNIT_CLEAR" val="1"/>
  <p:tag name="KSO_WM_UNIT_LAYERLEVEL" val="1"/>
  <p:tag name="KSO_WM_UNIT_VALUE" val="264"/>
  <p:tag name="KSO_WM_UNIT_HIGHLIGHT" val="0"/>
  <p:tag name="KSO_WM_UNIT_COMPATIBLE" val="0"/>
  <p:tag name="KSO_WM_UNIT_PRESET_TEXT_INDEX" val="5"/>
  <p:tag name="KSO_WM_UNIT_PRESET_TEXT_LEN" val="23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15"/>
  <p:tag name="KSO_WM_UNIT_TYPE" val="a"/>
  <p:tag name="KSO_WM_UNIT_INDEX" val="1"/>
  <p:tag name="KSO_WM_UNIT_ID" val="custom160415_2*a*1"/>
  <p:tag name="KSO_WM_UNIT_CLEAR" val="1"/>
  <p:tag name="KSO_WM_UNIT_LAYERLEVEL" val="1"/>
  <p:tag name="KSO_WM_UNIT_VALUE" val="58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15"/>
  <p:tag name="KSO_WM_UNIT_TYPE" val="f"/>
  <p:tag name="KSO_WM_UNIT_INDEX" val="1"/>
  <p:tag name="KSO_WM_UNIT_ID" val="custom160415_2*f*1"/>
  <p:tag name="KSO_WM_UNIT_CLEAR" val="1"/>
  <p:tag name="KSO_WM_UNIT_LAYERLEVEL" val="1"/>
  <p:tag name="KSO_WM_UNIT_VALUE" val="264"/>
  <p:tag name="KSO_WM_UNIT_HIGHLIGHT" val="0"/>
  <p:tag name="KSO_WM_UNIT_COMPATIBLE" val="0"/>
  <p:tag name="KSO_WM_UNIT_PRESET_TEXT_INDEX" val="5"/>
  <p:tag name="KSO_WM_UNIT_PRESET_TEXT_LEN" val="23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15"/>
  <p:tag name="KSO_WM_TAG_VERSION" val="1.0"/>
  <p:tag name="KSO_WM_SLIDE_ID" val="custom160415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30"/>
  <p:tag name="KSO_WM_SLIDE_SIZE" val="828*35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15"/>
  <p:tag name="KSO_WM_UNIT_TYPE" val="a"/>
  <p:tag name="KSO_WM_UNIT_INDEX" val="1"/>
  <p:tag name="KSO_WM_UNIT_ID" val="custom160415_2*a*1"/>
  <p:tag name="KSO_WM_UNIT_CLEAR" val="1"/>
  <p:tag name="KSO_WM_UNIT_LAYERLEVEL" val="1"/>
  <p:tag name="KSO_WM_UNIT_VALUE" val="58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heme/theme1.xml><?xml version="1.0" encoding="utf-8"?>
<a:theme xmlns:a="http://schemas.openxmlformats.org/drawingml/2006/main" name="以学定教在高中历史教学应用中的尝试与思考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发光边缘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以学定教在高中历史教学应用中的尝试与思考</Template>
  <TotalTime>1</TotalTime>
  <Words>2729</Words>
  <Application>Microsoft Office PowerPoint</Application>
  <PresentationFormat>全屏显示(4:3)</PresentationFormat>
  <Paragraphs>100</Paragraphs>
  <Slides>22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22</vt:i4>
      </vt:variant>
    </vt:vector>
  </HeadingPairs>
  <TitlesOfParts>
    <vt:vector size="25" baseType="lpstr">
      <vt:lpstr>以学定教在高中历史教学应用中的尝试与思考</vt:lpstr>
      <vt:lpstr>3_Office 主题​​</vt:lpstr>
      <vt:lpstr>4_Office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dreamsummit</dc:creator>
  <cp:lastModifiedBy>dreamsummit</cp:lastModifiedBy>
  <cp:revision>1</cp:revision>
  <dcterms:created xsi:type="dcterms:W3CDTF">2021-01-09T04:01:10Z</dcterms:created>
  <dcterms:modified xsi:type="dcterms:W3CDTF">2021-01-09T04:02:14Z</dcterms:modified>
</cp:coreProperties>
</file>