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95" r:id="rId2"/>
    <p:sldId id="332" r:id="rId3"/>
    <p:sldId id="333" r:id="rId4"/>
    <p:sldId id="334" r:id="rId5"/>
    <p:sldId id="338" r:id="rId6"/>
    <p:sldId id="266" r:id="rId7"/>
    <p:sldId id="340" r:id="rId8"/>
    <p:sldId id="342" r:id="rId9"/>
    <p:sldId id="343" r:id="rId10"/>
    <p:sldId id="374" r:id="rId11"/>
    <p:sldId id="297" r:id="rId12"/>
    <p:sldId id="378" r:id="rId13"/>
    <p:sldId id="375" r:id="rId14"/>
    <p:sldId id="262" r:id="rId15"/>
    <p:sldId id="381" r:id="rId16"/>
    <p:sldId id="273" r:id="rId17"/>
    <p:sldId id="264" r:id="rId18"/>
    <p:sldId id="397" r:id="rId19"/>
    <p:sldId id="379" r:id="rId20"/>
    <p:sldId id="383" r:id="rId21"/>
    <p:sldId id="385" r:id="rId22"/>
    <p:sldId id="277" r:id="rId23"/>
    <p:sldId id="292" r:id="rId24"/>
    <p:sldId id="388" r:id="rId25"/>
    <p:sldId id="389" r:id="rId26"/>
    <p:sldId id="434" r:id="rId27"/>
    <p:sldId id="393" r:id="rId28"/>
    <p:sldId id="394" r:id="rId29"/>
    <p:sldId id="426" r:id="rId30"/>
    <p:sldId id="390" r:id="rId31"/>
    <p:sldId id="392" r:id="rId32"/>
    <p:sldId id="429" r:id="rId33"/>
  </p:sldIdLst>
  <p:sldSz cx="9144000" cy="6858000" type="screen4x3"/>
  <p:notesSz cx="6858000" cy="9144000"/>
  <p:custDataLst>
    <p:tags r:id="rId35"/>
  </p:custData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6">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4620" autoAdjust="0"/>
  </p:normalViewPr>
  <p:slideViewPr>
    <p:cSldViewPr>
      <p:cViewPr varScale="1">
        <p:scale>
          <a:sx n="39" d="100"/>
          <a:sy n="39" d="100"/>
        </p:scale>
        <p:origin x="-156" y="-96"/>
      </p:cViewPr>
      <p:guideLst>
        <p:guide orient="horz" pos="2166"/>
        <p:guide pos="2925"/>
      </p:guideLst>
    </p:cSldViewPr>
  </p:slideViewPr>
  <p:outlineViewPr>
    <p:cViewPr>
      <p:scale>
        <a:sx n="33" d="100"/>
        <a:sy n="33" d="100"/>
      </p:scale>
      <p:origin x="90" y="436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25"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8726"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7C948-3A3F-4B8F-BBA2-A53AB6E2F922}" type="datetimeFigureOut">
              <a:rPr lang="zh-CN" altLang="en-US" smtClean="0"/>
              <a:t>2019/4/16</a:t>
            </a:fld>
            <a:endParaRPr lang="zh-CN" altLang="en-US"/>
          </a:p>
        </p:txBody>
      </p:sp>
      <p:sp>
        <p:nvSpPr>
          <p:cNvPr id="1048727"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28"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29"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8730"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1DECF-34DA-4B91-91BE-6E76782D8103}" type="slidenum">
              <a:rPr lang="zh-CN" altLang="en-US" smtClean="0"/>
              <a:t>‹#›</a:t>
            </a:fld>
            <a:endParaRPr lang="zh-CN" altLang="en-US"/>
          </a:p>
        </p:txBody>
      </p:sp>
    </p:spTree>
    <p:extLst>
      <p:ext uri="{BB962C8B-B14F-4D97-AF65-F5344CB8AC3E}">
        <p14:creationId xmlns:p14="http://schemas.microsoft.com/office/powerpoint/2010/main" val="261377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幻灯片图像占位符 1"/>
          <p:cNvSpPr>
            <a:spLocks noGrp="1" noRot="1" noChangeAspect="1"/>
          </p:cNvSpPr>
          <p:nvPr>
            <p:ph type="sldImg"/>
          </p:nvPr>
        </p:nvSpPr>
        <p:spPr/>
      </p:sp>
      <p:sp>
        <p:nvSpPr>
          <p:cNvPr id="1048605" name="备注占位符 2"/>
          <p:cNvSpPr>
            <a:spLocks noGrp="1"/>
          </p:cNvSpPr>
          <p:nvPr>
            <p:ph type="body" idx="1"/>
          </p:nvPr>
        </p:nvSpPr>
        <p:spPr/>
        <p:txBody>
          <a:bodyPr/>
          <a:lstStyle/>
          <a:p>
            <a:endParaRPr lang="zh-CN" altLang="en-US"/>
          </a:p>
        </p:txBody>
      </p:sp>
      <p:sp>
        <p:nvSpPr>
          <p:cNvPr id="1048606" name="灯片编号占位符 3"/>
          <p:cNvSpPr>
            <a:spLocks noGrp="1"/>
          </p:cNvSpPr>
          <p:nvPr>
            <p:ph type="sldNum" sz="quarter" idx="10"/>
          </p:nvPr>
        </p:nvSpPr>
        <p:spPr/>
        <p:txBody>
          <a:bodyPr/>
          <a:lstStyle/>
          <a:p>
            <a:fld id="{C08714A3-725E-4461-A212-4E98A5A64E22}"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幻灯片图像占位符 1"/>
          <p:cNvSpPr>
            <a:spLocks noGrp="1" noRot="1" noChangeAspect="1"/>
          </p:cNvSpPr>
          <p:nvPr>
            <p:ph type="sldImg"/>
          </p:nvPr>
        </p:nvSpPr>
        <p:spPr/>
      </p:sp>
      <p:sp>
        <p:nvSpPr>
          <p:cNvPr id="1048612" name="备注占位符 2"/>
          <p:cNvSpPr>
            <a:spLocks noGrp="1"/>
          </p:cNvSpPr>
          <p:nvPr>
            <p:ph type="body" idx="1"/>
          </p:nvPr>
        </p:nvSpPr>
        <p:spPr/>
        <p:txBody>
          <a:bodyPr/>
          <a:lstStyle/>
          <a:p>
            <a:endParaRPr lang="zh-CN" altLang="en-US"/>
          </a:p>
        </p:txBody>
      </p:sp>
      <p:sp>
        <p:nvSpPr>
          <p:cNvPr id="1048613" name="灯片编号占位符 3"/>
          <p:cNvSpPr>
            <a:spLocks noGrp="1"/>
          </p:cNvSpPr>
          <p:nvPr>
            <p:ph type="sldNum" sz="quarter" idx="10"/>
          </p:nvPr>
        </p:nvSpPr>
        <p:spPr/>
        <p:txBody>
          <a:bodyPr/>
          <a:lstStyle/>
          <a:p>
            <a:fld id="{C08714A3-725E-4461-A212-4E98A5A64E22}"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14"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048615" name="标题 1"/>
          <p:cNvSpPr>
            <a:spLocks noGrp="1"/>
          </p:cNvSpPr>
          <p:nvPr>
            <p:ph type="ctrTitle"/>
          </p:nvPr>
        </p:nvSpPr>
        <p:spPr>
          <a:xfrm>
            <a:off x="685800" y="1676401"/>
            <a:ext cx="7772400" cy="1538286"/>
          </a:xfrm>
        </p:spPr>
        <p:txBody>
          <a:bodyPr anchor="b"/>
          <a:lstStyle/>
          <a:p>
            <a:r>
              <a:rPr kumimoji="0" lang="zh-CN" altLang="en-US"/>
              <a:t>单击此处编辑母版标题样式</a:t>
            </a:r>
            <a:endParaRPr kumimoji="0" lang="en-US"/>
          </a:p>
        </p:txBody>
      </p:sp>
      <p:sp>
        <p:nvSpPr>
          <p:cNvPr id="1048616"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单击此处编辑母版副标题样式</a:t>
            </a:r>
            <a:endParaRPr kumimoji="0" lang="en-US"/>
          </a:p>
        </p:txBody>
      </p:sp>
      <p:sp>
        <p:nvSpPr>
          <p:cNvPr id="1048617" name="日期占位符 3"/>
          <p:cNvSpPr>
            <a:spLocks noGrp="1"/>
          </p:cNvSpPr>
          <p:nvPr>
            <p:ph type="dt" sz="half" idx="10"/>
          </p:nvPr>
        </p:nvSpPr>
        <p:spPr/>
        <p:txBody>
          <a:bodyPr/>
          <a:lstStyle/>
          <a:p>
            <a:pPr eaLnBrk="1" latinLnBrk="0" hangingPunct="1"/>
            <a:fld id="{11DF6C85-580E-49AA-8C0F-7282E851D184}" type="datetimeFigureOut">
              <a:rPr lang="en-US" smtClean="0"/>
              <a:t>4/16/2019</a:t>
            </a:fld>
            <a:endParaRPr lang="en-US"/>
          </a:p>
        </p:txBody>
      </p:sp>
      <p:sp>
        <p:nvSpPr>
          <p:cNvPr id="1048618" name="页脚占位符 4"/>
          <p:cNvSpPr>
            <a:spLocks noGrp="1"/>
          </p:cNvSpPr>
          <p:nvPr>
            <p:ph type="ftr" sz="quarter" idx="11"/>
          </p:nvPr>
        </p:nvSpPr>
        <p:spPr/>
        <p:txBody>
          <a:bodyPr/>
          <a:lstStyle/>
          <a:p>
            <a:endParaRPr kumimoji="0" lang="zh-CN" altLang="en-US"/>
          </a:p>
        </p:txBody>
      </p:sp>
      <p:sp>
        <p:nvSpPr>
          <p:cNvPr id="1048619" name="灯片编号占位符 5"/>
          <p:cNvSpPr>
            <a:spLocks noGrp="1"/>
          </p:cNvSpPr>
          <p:nvPr>
            <p:ph type="sldNum" sz="quarter" idx="12"/>
          </p:nvPr>
        </p:nvSpPr>
        <p:spPr/>
        <p:txBody>
          <a:bodyPr/>
          <a:lstStyle/>
          <a:p>
            <a:fld id="{6D95434A-1094-4C26-ADA4-1AB6210859AE}" type="slidenum">
              <a:rPr kumimoji="0" lang="en-US" smtClean="0"/>
              <a:t>‹#›</a:t>
            </a:fld>
            <a:endParaRPr kumimoji="0"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97" name="标题 1"/>
          <p:cNvSpPr>
            <a:spLocks noGrp="1"/>
          </p:cNvSpPr>
          <p:nvPr>
            <p:ph type="title"/>
          </p:nvPr>
        </p:nvSpPr>
        <p:spPr/>
        <p:txBody>
          <a:bodyPr/>
          <a:lstStyle/>
          <a:p>
            <a:r>
              <a:rPr kumimoji="0" lang="zh-CN" altLang="en-US"/>
              <a:t>单击此处编辑母版标题样式</a:t>
            </a:r>
            <a:endParaRPr kumimoji="0" lang="en-US"/>
          </a:p>
        </p:txBody>
      </p:sp>
      <p:sp>
        <p:nvSpPr>
          <p:cNvPr id="1048698" name="竖排文字占位符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48699" name="日期占位符 3"/>
          <p:cNvSpPr>
            <a:spLocks noGrp="1"/>
          </p:cNvSpPr>
          <p:nvPr>
            <p:ph type="dt" sz="half" idx="10"/>
          </p:nvPr>
        </p:nvSpPr>
        <p:spPr/>
        <p:txBody>
          <a:bodyPr/>
          <a:lstStyle/>
          <a:p>
            <a:pPr eaLnBrk="1" latinLnBrk="0" hangingPunct="1"/>
            <a:fld id="{11DF6C85-580E-49AA-8C0F-7282E851D184}" type="datetimeFigureOut">
              <a:rPr lang="en-US" smtClean="0"/>
              <a:t>4/16/2019</a:t>
            </a:fld>
            <a:endParaRPr lang="en-US"/>
          </a:p>
        </p:txBody>
      </p:sp>
      <p:sp>
        <p:nvSpPr>
          <p:cNvPr id="1048700" name="页脚占位符 4"/>
          <p:cNvSpPr>
            <a:spLocks noGrp="1"/>
          </p:cNvSpPr>
          <p:nvPr>
            <p:ph type="ftr" sz="quarter" idx="11"/>
          </p:nvPr>
        </p:nvSpPr>
        <p:spPr/>
        <p:txBody>
          <a:bodyPr/>
          <a:lstStyle/>
          <a:p>
            <a:endParaRPr kumimoji="0" lang="zh-CN" altLang="en-US"/>
          </a:p>
        </p:txBody>
      </p:sp>
      <p:sp>
        <p:nvSpPr>
          <p:cNvPr id="1048701" name="灯片编号占位符 5"/>
          <p:cNvSpPr>
            <a:spLocks noGrp="1"/>
          </p:cNvSpPr>
          <p:nvPr>
            <p:ph type="sldNum" sz="quarter" idx="12"/>
          </p:nvPr>
        </p:nvSpPr>
        <p:spPr/>
        <p:txBody>
          <a:bodyPr/>
          <a:lstStyle/>
          <a:p>
            <a:fld id="{6D95434A-1094-4C26-ADA4-1AB6210859AE}" type="slidenum">
              <a:rPr kumimoji="0" lang="en-US" smtClean="0"/>
              <a:t>‹#›</a:t>
            </a:fld>
            <a:endParaRPr kumimoji="0" lang="zh-CN" altLang="en-US"/>
          </a:p>
        </p:txBody>
      </p:sp>
      <p:sp>
        <p:nvSpPr>
          <p:cNvPr id="1048702"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8686" name="竖排标题 1"/>
          <p:cNvSpPr>
            <a:spLocks noGrp="1"/>
          </p:cNvSpPr>
          <p:nvPr>
            <p:ph type="title" orient="vert"/>
          </p:nvPr>
        </p:nvSpPr>
        <p:spPr>
          <a:xfrm>
            <a:off x="7215206" y="274638"/>
            <a:ext cx="1471594" cy="6011882"/>
          </a:xfrm>
        </p:spPr>
        <p:txBody>
          <a:bodyPr vert="eaVert">
            <a:normAutofit fontScale="90000"/>
          </a:bodyPr>
          <a:lstStyle/>
          <a:p>
            <a:r>
              <a:rPr kumimoji="0" lang="zh-CN" altLang="en-US"/>
              <a:t>单击此处编辑母版标题样式</a:t>
            </a:r>
            <a:endParaRPr kumimoji="0" lang="en-US"/>
          </a:p>
        </p:txBody>
      </p:sp>
      <p:sp>
        <p:nvSpPr>
          <p:cNvPr id="1048687"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48688" name="日期占位符 3"/>
          <p:cNvSpPr>
            <a:spLocks noGrp="1"/>
          </p:cNvSpPr>
          <p:nvPr>
            <p:ph type="dt" sz="half" idx="10"/>
          </p:nvPr>
        </p:nvSpPr>
        <p:spPr/>
        <p:txBody>
          <a:bodyPr/>
          <a:lstStyle/>
          <a:p>
            <a:pPr eaLnBrk="1" latinLnBrk="0" hangingPunct="1"/>
            <a:fld id="{11DF6C85-580E-49AA-8C0F-7282E851D184}" type="datetimeFigureOut">
              <a:rPr lang="en-US" smtClean="0"/>
              <a:t>4/16/2019</a:t>
            </a:fld>
            <a:endParaRPr lang="en-US"/>
          </a:p>
        </p:txBody>
      </p:sp>
      <p:sp>
        <p:nvSpPr>
          <p:cNvPr id="1048689" name="页脚占位符 4"/>
          <p:cNvSpPr>
            <a:spLocks noGrp="1"/>
          </p:cNvSpPr>
          <p:nvPr>
            <p:ph type="ftr" sz="quarter" idx="11"/>
          </p:nvPr>
        </p:nvSpPr>
        <p:spPr/>
        <p:txBody>
          <a:bodyPr/>
          <a:lstStyle/>
          <a:p>
            <a:endParaRPr kumimoji="0" lang="zh-CN" altLang="en-US"/>
          </a:p>
        </p:txBody>
      </p:sp>
      <p:sp>
        <p:nvSpPr>
          <p:cNvPr id="1048690" name="灯片编号占位符 5"/>
          <p:cNvSpPr>
            <a:spLocks noGrp="1"/>
          </p:cNvSpPr>
          <p:nvPr>
            <p:ph type="sldNum" sz="quarter" idx="12"/>
          </p:nvPr>
        </p:nvSpPr>
        <p:spPr/>
        <p:txBody>
          <a:bodyPr/>
          <a:lstStyle/>
          <a:p>
            <a:fld id="{6D95434A-1094-4C26-ADA4-1AB6210859AE}" type="slidenum">
              <a:rPr kumimoji="0" lang="en-US" smtClean="0"/>
              <a:t>‹#›</a:t>
            </a:fld>
            <a:endParaRPr kumimoji="0"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83"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048584" name="标题 1"/>
          <p:cNvSpPr>
            <a:spLocks noGrp="1"/>
          </p:cNvSpPr>
          <p:nvPr>
            <p:ph type="title"/>
          </p:nvPr>
        </p:nvSpPr>
        <p:spPr/>
        <p:txBody>
          <a:bodyPr/>
          <a:lstStyle/>
          <a:p>
            <a:r>
              <a:rPr kumimoji="0" lang="zh-CN" altLang="en-US"/>
              <a:t>单击此处编辑母版标题样式</a:t>
            </a:r>
            <a:endParaRPr kumimoji="0" lang="en-US"/>
          </a:p>
        </p:txBody>
      </p:sp>
      <p:sp>
        <p:nvSpPr>
          <p:cNvPr id="1048585" name="内容占位符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48586" name="日期占位符 3"/>
          <p:cNvSpPr>
            <a:spLocks noGrp="1"/>
          </p:cNvSpPr>
          <p:nvPr>
            <p:ph type="dt" sz="half" idx="10"/>
          </p:nvPr>
        </p:nvSpPr>
        <p:spPr>
          <a:xfrm>
            <a:off x="73152" y="6400800"/>
            <a:ext cx="3200400" cy="283800"/>
          </a:xfrm>
        </p:spPr>
        <p:txBody>
          <a:bodyPr/>
          <a:lstStyle/>
          <a:p>
            <a:pPr eaLnBrk="1" latinLnBrk="0" hangingPunct="1"/>
            <a:fld id="{11DF6C85-580E-49AA-8C0F-7282E851D184}" type="datetimeFigureOut">
              <a:rPr lang="en-US" smtClean="0"/>
              <a:t>4/16/2019</a:t>
            </a:fld>
            <a:endParaRPr lang="en-US"/>
          </a:p>
        </p:txBody>
      </p:sp>
      <p:sp>
        <p:nvSpPr>
          <p:cNvPr id="1048587" name="页脚占位符 4"/>
          <p:cNvSpPr>
            <a:spLocks noGrp="1"/>
          </p:cNvSpPr>
          <p:nvPr>
            <p:ph type="ftr" sz="quarter" idx="11"/>
          </p:nvPr>
        </p:nvSpPr>
        <p:spPr>
          <a:xfrm>
            <a:off x="5330952" y="6400800"/>
            <a:ext cx="3733800" cy="283800"/>
          </a:xfrm>
        </p:spPr>
        <p:txBody>
          <a:bodyPr/>
          <a:lstStyle/>
          <a:p>
            <a:endParaRPr kumimoji="0" lang="zh-CN" altLang="en-US" dirty="0"/>
          </a:p>
        </p:txBody>
      </p:sp>
      <p:sp>
        <p:nvSpPr>
          <p:cNvPr id="1048588" name="灯片编号占位符 5"/>
          <p:cNvSpPr>
            <a:spLocks noGrp="1"/>
          </p:cNvSpPr>
          <p:nvPr>
            <p:ph type="sldNum" sz="quarter" idx="12"/>
          </p:nvPr>
        </p:nvSpPr>
        <p:spPr/>
        <p:txBody>
          <a:bodyPr/>
          <a:lstStyle/>
          <a:p>
            <a:fld id="{6D95434A-1094-4C26-ADA4-1AB6210859AE}" type="slidenum">
              <a:rPr kumimoji="0" lang="en-US" smtClean="0"/>
              <a:t>‹#›</a:t>
            </a:fld>
            <a:endParaRPr kumimoji="0"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03"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048704"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a:t>单击此处编辑母版标题样式</a:t>
            </a:r>
            <a:endParaRPr kumimoji="0" lang="en-US"/>
          </a:p>
        </p:txBody>
      </p:sp>
      <p:sp>
        <p:nvSpPr>
          <p:cNvPr id="1048705"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48706" name="日期占位符 3"/>
          <p:cNvSpPr>
            <a:spLocks noGrp="1"/>
          </p:cNvSpPr>
          <p:nvPr>
            <p:ph type="dt" sz="half" idx="10"/>
          </p:nvPr>
        </p:nvSpPr>
        <p:spPr/>
        <p:txBody>
          <a:bodyPr/>
          <a:lstStyle/>
          <a:p>
            <a:pPr eaLnBrk="1" latinLnBrk="0" hangingPunct="1"/>
            <a:fld id="{11DF6C85-580E-49AA-8C0F-7282E851D184}" type="datetimeFigureOut">
              <a:rPr lang="en-US" smtClean="0"/>
              <a:t>4/16/2019</a:t>
            </a:fld>
            <a:endParaRPr lang="en-US"/>
          </a:p>
        </p:txBody>
      </p:sp>
      <p:sp>
        <p:nvSpPr>
          <p:cNvPr id="1048707" name="页脚占位符 4"/>
          <p:cNvSpPr>
            <a:spLocks noGrp="1"/>
          </p:cNvSpPr>
          <p:nvPr>
            <p:ph type="ftr" sz="quarter" idx="11"/>
          </p:nvPr>
        </p:nvSpPr>
        <p:spPr/>
        <p:txBody>
          <a:bodyPr/>
          <a:lstStyle/>
          <a:p>
            <a:endParaRPr kumimoji="0" lang="zh-CN" altLang="en-US"/>
          </a:p>
        </p:txBody>
      </p:sp>
      <p:sp>
        <p:nvSpPr>
          <p:cNvPr id="1048708" name="灯片编号占位符 5"/>
          <p:cNvSpPr>
            <a:spLocks noGrp="1"/>
          </p:cNvSpPr>
          <p:nvPr>
            <p:ph type="sldNum" sz="quarter" idx="12"/>
          </p:nvPr>
        </p:nvSpPr>
        <p:spPr/>
        <p:txBody>
          <a:bodyPr/>
          <a:lstStyle/>
          <a:p>
            <a:fld id="{6D95434A-1094-4C26-ADA4-1AB6210859AE}" type="slidenum">
              <a:rPr kumimoji="0" lang="en-US" smtClean="0"/>
              <a:t>‹#›</a:t>
            </a:fld>
            <a:endParaRPr kumimoji="0"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33"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048634" name="标题 1"/>
          <p:cNvSpPr>
            <a:spLocks noGrp="1"/>
          </p:cNvSpPr>
          <p:nvPr>
            <p:ph type="title"/>
          </p:nvPr>
        </p:nvSpPr>
        <p:spPr/>
        <p:txBody>
          <a:bodyPr/>
          <a:lstStyle/>
          <a:p>
            <a:r>
              <a:rPr kumimoji="0" lang="zh-CN" altLang="en-US"/>
              <a:t>单击此处编辑母版标题样式</a:t>
            </a:r>
            <a:endParaRPr kumimoji="0" lang="en-US"/>
          </a:p>
        </p:txBody>
      </p:sp>
      <p:sp>
        <p:nvSpPr>
          <p:cNvPr id="1048635"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48636"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48637" name="日期占位符 4"/>
          <p:cNvSpPr>
            <a:spLocks noGrp="1"/>
          </p:cNvSpPr>
          <p:nvPr>
            <p:ph type="dt" sz="half" idx="10"/>
          </p:nvPr>
        </p:nvSpPr>
        <p:spPr/>
        <p:txBody>
          <a:bodyPr/>
          <a:lstStyle/>
          <a:p>
            <a:pPr eaLnBrk="1" latinLnBrk="0" hangingPunct="1"/>
            <a:fld id="{11DF6C85-580E-49AA-8C0F-7282E851D184}" type="datetimeFigureOut">
              <a:rPr lang="en-US" smtClean="0"/>
              <a:t>4/16/2019</a:t>
            </a:fld>
            <a:endParaRPr lang="en-US"/>
          </a:p>
        </p:txBody>
      </p:sp>
      <p:sp>
        <p:nvSpPr>
          <p:cNvPr id="1048638" name="页脚占位符 5"/>
          <p:cNvSpPr>
            <a:spLocks noGrp="1"/>
          </p:cNvSpPr>
          <p:nvPr>
            <p:ph type="ftr" sz="quarter" idx="11"/>
          </p:nvPr>
        </p:nvSpPr>
        <p:spPr/>
        <p:txBody>
          <a:bodyPr/>
          <a:lstStyle/>
          <a:p>
            <a:endParaRPr kumimoji="0" lang="zh-CN" altLang="en-US"/>
          </a:p>
        </p:txBody>
      </p:sp>
      <p:sp>
        <p:nvSpPr>
          <p:cNvPr id="1048639" name="灯片编号占位符 6"/>
          <p:cNvSpPr>
            <a:spLocks noGrp="1"/>
          </p:cNvSpPr>
          <p:nvPr>
            <p:ph type="sldNum" sz="quarter" idx="12"/>
          </p:nvPr>
        </p:nvSpPr>
        <p:spPr/>
        <p:txBody>
          <a:bodyPr/>
          <a:lstStyle/>
          <a:p>
            <a:fld id="{6D95434A-1094-4C26-ADA4-1AB6210859AE}" type="slidenum">
              <a:rPr kumimoji="0" lang="en-US" smtClean="0"/>
              <a:t>‹#›</a:t>
            </a:fld>
            <a:endParaRPr kumimoji="0"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09"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048710" name="标题 1"/>
          <p:cNvSpPr>
            <a:spLocks noGrp="1"/>
          </p:cNvSpPr>
          <p:nvPr>
            <p:ph type="title"/>
          </p:nvPr>
        </p:nvSpPr>
        <p:spPr/>
        <p:txBody>
          <a:bodyPr/>
          <a:lstStyle/>
          <a:p>
            <a:r>
              <a:rPr kumimoji="0" lang="zh-CN" altLang="en-US"/>
              <a:t>单击此处编辑母版标题样式</a:t>
            </a:r>
            <a:endParaRPr kumimoji="0" lang="en-US"/>
          </a:p>
        </p:txBody>
      </p:sp>
      <p:sp>
        <p:nvSpPr>
          <p:cNvPr id="1048711"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1048712"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48713"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单击此处编辑母版文本样式</a:t>
            </a:r>
          </a:p>
        </p:txBody>
      </p:sp>
      <p:sp>
        <p:nvSpPr>
          <p:cNvPr id="1048714"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48715" name="日期占位符 6"/>
          <p:cNvSpPr>
            <a:spLocks noGrp="1"/>
          </p:cNvSpPr>
          <p:nvPr>
            <p:ph type="dt" sz="half" idx="10"/>
          </p:nvPr>
        </p:nvSpPr>
        <p:spPr/>
        <p:txBody>
          <a:bodyPr/>
          <a:lstStyle/>
          <a:p>
            <a:pPr eaLnBrk="1" latinLnBrk="0" hangingPunct="1"/>
            <a:fld id="{11DF6C85-580E-49AA-8C0F-7282E851D184}" type="datetimeFigureOut">
              <a:rPr lang="en-US" smtClean="0"/>
              <a:t>4/16/2019</a:t>
            </a:fld>
            <a:endParaRPr lang="en-US"/>
          </a:p>
        </p:txBody>
      </p:sp>
      <p:sp>
        <p:nvSpPr>
          <p:cNvPr id="1048716" name="页脚占位符 7"/>
          <p:cNvSpPr>
            <a:spLocks noGrp="1"/>
          </p:cNvSpPr>
          <p:nvPr>
            <p:ph type="ftr" sz="quarter" idx="11"/>
          </p:nvPr>
        </p:nvSpPr>
        <p:spPr/>
        <p:txBody>
          <a:bodyPr/>
          <a:lstStyle/>
          <a:p>
            <a:endParaRPr kumimoji="0" lang="zh-CN" altLang="en-US"/>
          </a:p>
        </p:txBody>
      </p:sp>
      <p:sp>
        <p:nvSpPr>
          <p:cNvPr id="1048717" name="灯片编号占位符 8"/>
          <p:cNvSpPr>
            <a:spLocks noGrp="1"/>
          </p:cNvSpPr>
          <p:nvPr>
            <p:ph type="sldNum" sz="quarter" idx="12"/>
          </p:nvPr>
        </p:nvSpPr>
        <p:spPr/>
        <p:txBody>
          <a:bodyPr/>
          <a:lstStyle/>
          <a:p>
            <a:fld id="{6D95434A-1094-4C26-ADA4-1AB6210859AE}" type="slidenum">
              <a:rPr kumimoji="0" lang="en-US" smtClean="0"/>
              <a:t>‹#›</a:t>
            </a:fld>
            <a:endParaRPr kumimoji="0"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93"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048594" name="标题 1"/>
          <p:cNvSpPr>
            <a:spLocks noGrp="1"/>
          </p:cNvSpPr>
          <p:nvPr>
            <p:ph type="title"/>
          </p:nvPr>
        </p:nvSpPr>
        <p:spPr/>
        <p:txBody>
          <a:bodyPr/>
          <a:lstStyle/>
          <a:p>
            <a:r>
              <a:rPr kumimoji="0" lang="zh-CN" altLang="en-US"/>
              <a:t>单击此处编辑母版标题样式</a:t>
            </a:r>
            <a:endParaRPr kumimoji="0" lang="en-US"/>
          </a:p>
        </p:txBody>
      </p:sp>
      <p:sp>
        <p:nvSpPr>
          <p:cNvPr id="1048595" name="日期占位符 2"/>
          <p:cNvSpPr>
            <a:spLocks noGrp="1"/>
          </p:cNvSpPr>
          <p:nvPr>
            <p:ph type="dt" sz="half" idx="10"/>
          </p:nvPr>
        </p:nvSpPr>
        <p:spPr/>
        <p:txBody>
          <a:bodyPr/>
          <a:lstStyle/>
          <a:p>
            <a:pPr eaLnBrk="1" latinLnBrk="0" hangingPunct="1"/>
            <a:fld id="{11DF6C85-580E-49AA-8C0F-7282E851D184}" type="datetimeFigureOut">
              <a:rPr lang="en-US" smtClean="0"/>
              <a:t>4/16/2019</a:t>
            </a:fld>
            <a:endParaRPr lang="en-US"/>
          </a:p>
        </p:txBody>
      </p:sp>
      <p:sp>
        <p:nvSpPr>
          <p:cNvPr id="1048596" name="页脚占位符 3"/>
          <p:cNvSpPr>
            <a:spLocks noGrp="1"/>
          </p:cNvSpPr>
          <p:nvPr>
            <p:ph type="ftr" sz="quarter" idx="11"/>
          </p:nvPr>
        </p:nvSpPr>
        <p:spPr/>
        <p:txBody>
          <a:bodyPr/>
          <a:lstStyle/>
          <a:p>
            <a:endParaRPr kumimoji="0" lang="zh-CN" altLang="en-US"/>
          </a:p>
        </p:txBody>
      </p:sp>
      <p:sp>
        <p:nvSpPr>
          <p:cNvPr id="1048597" name="灯片编号占位符 4"/>
          <p:cNvSpPr>
            <a:spLocks noGrp="1"/>
          </p:cNvSpPr>
          <p:nvPr>
            <p:ph type="sldNum" sz="quarter" idx="12"/>
          </p:nvPr>
        </p:nvSpPr>
        <p:spPr/>
        <p:txBody>
          <a:bodyPr/>
          <a:lstStyle/>
          <a:p>
            <a:fld id="{6D95434A-1094-4C26-ADA4-1AB6210859AE}" type="slidenum">
              <a:rPr kumimoji="0" lang="en-US" smtClean="0"/>
              <a:t>‹#›</a:t>
            </a:fld>
            <a:endParaRPr kumimoji="0"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1048675" name="日期占位符 1"/>
          <p:cNvSpPr>
            <a:spLocks noGrp="1"/>
          </p:cNvSpPr>
          <p:nvPr>
            <p:ph type="dt" sz="half" idx="10"/>
          </p:nvPr>
        </p:nvSpPr>
        <p:spPr/>
        <p:txBody>
          <a:bodyPr/>
          <a:lstStyle/>
          <a:p>
            <a:pPr eaLnBrk="1" latinLnBrk="0" hangingPunct="1"/>
            <a:fld id="{11DF6C85-580E-49AA-8C0F-7282E851D184}" type="datetimeFigureOut">
              <a:rPr lang="en-US" smtClean="0"/>
              <a:t>4/16/2019</a:t>
            </a:fld>
            <a:endParaRPr lang="en-US"/>
          </a:p>
        </p:txBody>
      </p:sp>
      <p:sp>
        <p:nvSpPr>
          <p:cNvPr id="1048676" name="页脚占位符 2"/>
          <p:cNvSpPr>
            <a:spLocks noGrp="1"/>
          </p:cNvSpPr>
          <p:nvPr>
            <p:ph type="ftr" sz="quarter" idx="11"/>
          </p:nvPr>
        </p:nvSpPr>
        <p:spPr/>
        <p:txBody>
          <a:bodyPr/>
          <a:lstStyle/>
          <a:p>
            <a:endParaRPr kumimoji="0" lang="zh-CN" altLang="en-US"/>
          </a:p>
        </p:txBody>
      </p:sp>
      <p:sp>
        <p:nvSpPr>
          <p:cNvPr id="1048677" name="灯片编号占位符 3"/>
          <p:cNvSpPr>
            <a:spLocks noGrp="1"/>
          </p:cNvSpPr>
          <p:nvPr>
            <p:ph type="sldNum" sz="quarter" idx="12"/>
          </p:nvPr>
        </p:nvSpPr>
        <p:spPr/>
        <p:txBody>
          <a:bodyPr/>
          <a:lstStyle/>
          <a:p>
            <a:fld id="{6D95434A-1094-4C26-ADA4-1AB6210859AE}" type="slidenum">
              <a:rPr kumimoji="0" lang="en-US" smtClean="0"/>
              <a:t>‹#›</a:t>
            </a:fld>
            <a:endParaRPr kumimoji="0"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1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048719"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a:t>单击此处编辑母版标题样式</a:t>
            </a:r>
            <a:endParaRPr kumimoji="0" lang="en-US"/>
          </a:p>
        </p:txBody>
      </p:sp>
      <p:sp>
        <p:nvSpPr>
          <p:cNvPr id="1048720"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48721"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48722" name="日期占位符 4"/>
          <p:cNvSpPr>
            <a:spLocks noGrp="1"/>
          </p:cNvSpPr>
          <p:nvPr>
            <p:ph type="dt" sz="half" idx="10"/>
          </p:nvPr>
        </p:nvSpPr>
        <p:spPr/>
        <p:txBody>
          <a:bodyPr/>
          <a:lstStyle/>
          <a:p>
            <a:pPr eaLnBrk="1" latinLnBrk="0" hangingPunct="1"/>
            <a:fld id="{11DF6C85-580E-49AA-8C0F-7282E851D184}" type="datetimeFigureOut">
              <a:rPr lang="en-US" smtClean="0"/>
              <a:t>4/16/2019</a:t>
            </a:fld>
            <a:endParaRPr lang="en-US"/>
          </a:p>
        </p:txBody>
      </p:sp>
      <p:sp>
        <p:nvSpPr>
          <p:cNvPr id="1048723" name="页脚占位符 5"/>
          <p:cNvSpPr>
            <a:spLocks noGrp="1"/>
          </p:cNvSpPr>
          <p:nvPr>
            <p:ph type="ftr" sz="quarter" idx="11"/>
          </p:nvPr>
        </p:nvSpPr>
        <p:spPr/>
        <p:txBody>
          <a:bodyPr/>
          <a:lstStyle/>
          <a:p>
            <a:endParaRPr kumimoji="0" lang="zh-CN" altLang="en-US"/>
          </a:p>
        </p:txBody>
      </p:sp>
      <p:sp>
        <p:nvSpPr>
          <p:cNvPr id="1048724" name="灯片编号占位符 6"/>
          <p:cNvSpPr>
            <a:spLocks noGrp="1"/>
          </p:cNvSpPr>
          <p:nvPr>
            <p:ph type="sldNum" sz="quarter" idx="12"/>
          </p:nvPr>
        </p:nvSpPr>
        <p:spPr/>
        <p:txBody>
          <a:bodyPr/>
          <a:lstStyle/>
          <a:p>
            <a:fld id="{6D95434A-1094-4C26-ADA4-1AB6210859AE}" type="slidenum">
              <a:rPr kumimoji="0" lang="en-US" smtClean="0"/>
              <a:t>‹#›</a:t>
            </a:fld>
            <a:endParaRPr kumimoji="0"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1048691"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a:t>单击此处编辑母版标题样式</a:t>
            </a:r>
            <a:endParaRPr kumimoji="0" lang="en-US"/>
          </a:p>
        </p:txBody>
      </p:sp>
      <p:sp>
        <p:nvSpPr>
          <p:cNvPr id="1048692"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1048693" name="文本占位符 3"/>
          <p:cNvSpPr>
            <a:spLocks noGrp="1"/>
          </p:cNvSpPr>
          <p:nvPr>
            <p:ph type="body" sz="half" idx="2"/>
          </p:nvPr>
        </p:nvSpPr>
        <p:spPr>
          <a:xfrm>
            <a:off x="2362200" y="5410200"/>
            <a:ext cx="5657888" cy="804862"/>
          </a:xfrm>
        </p:spPr>
        <p:txBody>
          <a:bodyPr anchor="ctr">
            <a:normAutofit fontScale="83333" lnSpcReduction="20000"/>
          </a:bodyP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1048694" name="日期占位符 4"/>
          <p:cNvSpPr>
            <a:spLocks noGrp="1"/>
          </p:cNvSpPr>
          <p:nvPr>
            <p:ph type="dt" sz="half" idx="10"/>
          </p:nvPr>
        </p:nvSpPr>
        <p:spPr/>
        <p:txBody>
          <a:bodyPr/>
          <a:lstStyle/>
          <a:p>
            <a:pPr eaLnBrk="1" latinLnBrk="0" hangingPunct="1"/>
            <a:fld id="{11DF6C85-580E-49AA-8C0F-7282E851D184}" type="datetimeFigureOut">
              <a:rPr lang="en-US" smtClean="0"/>
              <a:t>4/16/2019</a:t>
            </a:fld>
            <a:endParaRPr lang="en-US"/>
          </a:p>
        </p:txBody>
      </p:sp>
      <p:sp>
        <p:nvSpPr>
          <p:cNvPr id="1048695" name="页脚占位符 5"/>
          <p:cNvSpPr>
            <a:spLocks noGrp="1"/>
          </p:cNvSpPr>
          <p:nvPr>
            <p:ph type="ftr" sz="quarter" idx="11"/>
          </p:nvPr>
        </p:nvSpPr>
        <p:spPr/>
        <p:txBody>
          <a:bodyPr/>
          <a:lstStyle/>
          <a:p>
            <a:endParaRPr kumimoji="0" lang="zh-CN" altLang="en-US"/>
          </a:p>
        </p:txBody>
      </p:sp>
      <p:sp>
        <p:nvSpPr>
          <p:cNvPr id="1048696" name="灯片编号占位符 6"/>
          <p:cNvSpPr>
            <a:spLocks noGrp="1"/>
          </p:cNvSpPr>
          <p:nvPr>
            <p:ph type="sldNum" sz="quarter" idx="12"/>
          </p:nvPr>
        </p:nvSpPr>
        <p:spPr/>
        <p:txBody>
          <a:bodyPr/>
          <a:lstStyle/>
          <a:p>
            <a:fld id="{6D95434A-1094-4C26-ADA4-1AB6210859AE}" type="slidenum">
              <a:rPr kumimoji="0" lang="en-US" smtClean="0"/>
              <a:t>‹#›</a:t>
            </a:fld>
            <a:endParaRPr kumimoji="0"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048577"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a:t>单击此处编辑母版标题样式</a:t>
            </a:r>
            <a:endParaRPr kumimoji="0" lang="en-US"/>
          </a:p>
        </p:txBody>
      </p:sp>
      <p:sp>
        <p:nvSpPr>
          <p:cNvPr id="1048578"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048579"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eaLnBrk="1" latinLnBrk="0" hangingPunct="1"/>
            <a:fld id="{11DF6C85-580E-49AA-8C0F-7282E851D184}" type="datetimeFigureOut">
              <a:rPr lang="en-US" smtClean="0"/>
              <a:t>4/16/2019</a:t>
            </a:fld>
            <a:endParaRPr lang="en-US" sz="1100" dirty="0">
              <a:solidFill>
                <a:schemeClr val="tx2">
                  <a:lumMod val="75000"/>
                  <a:lumOff val="25000"/>
                </a:schemeClr>
              </a:solidFill>
            </a:endParaRPr>
          </a:p>
        </p:txBody>
      </p:sp>
      <p:sp>
        <p:nvSpPr>
          <p:cNvPr id="1048580"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lgn="r" eaLnBrk="1" latinLnBrk="0" hangingPunct="1"/>
            <a:endParaRPr kumimoji="0" lang="zh-CN" altLang="en-US" sz="1100" dirty="0">
              <a:solidFill>
                <a:schemeClr val="tx2">
                  <a:lumMod val="75000"/>
                  <a:lumOff val="25000"/>
                </a:schemeClr>
              </a:solidFill>
            </a:endParaRPr>
          </a:p>
        </p:txBody>
      </p:sp>
      <p:sp>
        <p:nvSpPr>
          <p:cNvPr id="1048581"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lgn="ctr" eaLnBrk="1" latinLnBrk="0" hangingPunct="1"/>
            <a:fld id="{6D95434A-1094-4C26-ADA4-1AB6210859AE}" type="slidenum">
              <a:rPr kumimoji="0" lang="en-US" smtClean="0"/>
              <a:t>‹#›</a:t>
            </a:fld>
            <a:endParaRPr kumimoji="0" lang="zh-CN" altLang="en-US" b="0" dirty="0"/>
          </a:p>
        </p:txBody>
      </p:sp>
      <p:sp>
        <p:nvSpPr>
          <p:cNvPr id="1048582"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5004048" y="1628800"/>
            <a:ext cx="3164160" cy="3733875"/>
          </a:xfrm>
        </p:spPr>
        <p:txBody>
          <a:bodyPr>
            <a:normAutofit/>
          </a:bodyPr>
          <a:lstStyle/>
          <a:p>
            <a:pPr marL="0" indent="0">
              <a:buNone/>
            </a:pPr>
            <a:r>
              <a:rPr lang="zh-CN" altLang="en-US" sz="3000" b="1" dirty="0">
                <a:latin typeface="华文楷体" panose="02010600040101010101" pitchFamily="2" charset="-122"/>
                <a:ea typeface="华文楷体" panose="02010600040101010101" pitchFamily="2" charset="-122"/>
              </a:rPr>
              <a:t>庄稼百样巧，</a:t>
            </a:r>
            <a:endParaRPr lang="en-US" altLang="zh-CN" sz="3000" b="1" dirty="0">
              <a:latin typeface="华文楷体" panose="02010600040101010101" pitchFamily="2" charset="-122"/>
              <a:ea typeface="华文楷体" panose="02010600040101010101" pitchFamily="2" charset="-122"/>
            </a:endParaRPr>
          </a:p>
          <a:p>
            <a:pPr marL="0" indent="0">
              <a:buNone/>
            </a:pPr>
            <a:r>
              <a:rPr lang="zh-CN" altLang="en-US" sz="3000" b="1" dirty="0">
                <a:latin typeface="华文楷体" panose="02010600040101010101" pitchFamily="2" charset="-122"/>
                <a:ea typeface="华文楷体" panose="02010600040101010101" pitchFamily="2" charset="-122"/>
              </a:rPr>
              <a:t>地是无价宝。</a:t>
            </a:r>
            <a:endParaRPr lang="en-US" altLang="zh-CN" sz="3000" b="1" dirty="0">
              <a:latin typeface="华文楷体" panose="02010600040101010101" pitchFamily="2" charset="-122"/>
              <a:ea typeface="华文楷体" panose="02010600040101010101" pitchFamily="2" charset="-122"/>
            </a:endParaRPr>
          </a:p>
          <a:p>
            <a:pPr marL="0" indent="0">
              <a:buNone/>
            </a:pPr>
            <a:r>
              <a:rPr lang="zh-CN" altLang="en-US" sz="3000" b="1" dirty="0">
                <a:latin typeface="华文楷体" panose="02010600040101010101" pitchFamily="2" charset="-122"/>
                <a:ea typeface="华文楷体" panose="02010600040101010101" pitchFamily="2" charset="-122"/>
                <a:sym typeface="+mn-ea"/>
              </a:rPr>
              <a:t>地是父母面，</a:t>
            </a:r>
            <a:endParaRPr lang="en-US" altLang="zh-CN" sz="3000" b="1" dirty="0">
              <a:latin typeface="华文楷体" panose="02010600040101010101" pitchFamily="2" charset="-122"/>
              <a:ea typeface="华文楷体" panose="02010600040101010101" pitchFamily="2" charset="-122"/>
            </a:endParaRPr>
          </a:p>
          <a:p>
            <a:pPr marL="0" indent="0">
              <a:buNone/>
            </a:pPr>
            <a:r>
              <a:rPr lang="zh-CN" altLang="en-US" sz="3000" b="1" dirty="0">
                <a:latin typeface="华文楷体" panose="02010600040101010101" pitchFamily="2" charset="-122"/>
                <a:ea typeface="华文楷体" panose="02010600040101010101" pitchFamily="2" charset="-122"/>
                <a:sym typeface="+mn-ea"/>
              </a:rPr>
              <a:t>一天见三见。</a:t>
            </a:r>
          </a:p>
          <a:p>
            <a:pPr marL="0" indent="0">
              <a:buNone/>
            </a:pPr>
            <a:r>
              <a:rPr lang="zh-CN" altLang="en-US" sz="3000" b="1" dirty="0">
                <a:latin typeface="华文楷体" panose="02010600040101010101" pitchFamily="2" charset="-122"/>
                <a:ea typeface="华文楷体" panose="02010600040101010101" pitchFamily="2" charset="-122"/>
                <a:sym typeface="+mn-ea"/>
              </a:rPr>
              <a:t>人不亏地皮，</a:t>
            </a:r>
            <a:endParaRPr lang="en-US" altLang="zh-CN" sz="3000" b="1" dirty="0">
              <a:latin typeface="华文楷体" panose="02010600040101010101" pitchFamily="2" charset="-122"/>
              <a:ea typeface="华文楷体" panose="02010600040101010101" pitchFamily="2" charset="-122"/>
              <a:sym typeface="+mn-ea"/>
            </a:endParaRPr>
          </a:p>
          <a:p>
            <a:pPr marL="0" indent="0">
              <a:buNone/>
            </a:pPr>
            <a:r>
              <a:rPr lang="zh-CN" altLang="en-US" sz="3000" b="1" dirty="0">
                <a:latin typeface="华文楷体" panose="02010600040101010101" pitchFamily="2" charset="-122"/>
                <a:ea typeface="华文楷体" panose="02010600040101010101" pitchFamily="2" charset="-122"/>
                <a:sym typeface="+mn-ea"/>
              </a:rPr>
              <a:t>地皮才不亏肚皮。</a:t>
            </a:r>
          </a:p>
          <a:p>
            <a:endParaRPr lang="zh-CN" altLang="en-US" dirty="0">
              <a:latin typeface="华文楷体" panose="02010600040101010101" pitchFamily="2" charset="-122"/>
              <a:ea typeface="华文楷体" panose="02010600040101010101" pitchFamily="2" charset="-122"/>
            </a:endParaRPr>
          </a:p>
        </p:txBody>
      </p:sp>
      <p:pic>
        <p:nvPicPr>
          <p:cNvPr id="5" name="内容占位符 4"/>
          <p:cNvPicPr>
            <a:picLocks noGrp="1" noChangeAspect="1"/>
          </p:cNvPicPr>
          <p:nvPr>
            <p:ph sz="half" idx="1"/>
          </p:nvPr>
        </p:nvPicPr>
        <p:blipFill>
          <a:blip r:embed="rId2"/>
          <a:stretch>
            <a:fillRect/>
          </a:stretch>
        </p:blipFill>
        <p:spPr>
          <a:xfrm>
            <a:off x="467544" y="1772816"/>
            <a:ext cx="4038600" cy="2495854"/>
          </a:xfrm>
          <a:prstGeom prst="rect">
            <a:avLst/>
          </a:prstGeom>
        </p:spPr>
      </p:pic>
      <p:sp>
        <p:nvSpPr>
          <p:cNvPr id="2" name="TextBox 1"/>
          <p:cNvSpPr txBox="1"/>
          <p:nvPr/>
        </p:nvSpPr>
        <p:spPr>
          <a:xfrm>
            <a:off x="395536" y="764704"/>
            <a:ext cx="2016224" cy="584775"/>
          </a:xfrm>
          <a:prstGeom prst="rect">
            <a:avLst/>
          </a:prstGeom>
          <a:noFill/>
        </p:spPr>
        <p:txBody>
          <a:bodyPr wrap="square" rtlCol="0">
            <a:spAutoFit/>
          </a:bodyPr>
          <a:lstStyle/>
          <a:p>
            <a:r>
              <a:rPr lang="zh-CN" altLang="en-US" sz="3200" dirty="0">
                <a:latin typeface="宋体" pitchFamily="2" charset="-122"/>
                <a:ea typeface="宋体" pitchFamily="2" charset="-122"/>
              </a:rPr>
              <a:t>导</a:t>
            </a:r>
            <a:r>
              <a:rPr lang="zh-CN" altLang="en-US" sz="3200" dirty="0" smtClean="0">
                <a:latin typeface="宋体" pitchFamily="2" charset="-122"/>
                <a:ea typeface="宋体" pitchFamily="2" charset="-122"/>
              </a:rPr>
              <a:t>入新课</a:t>
            </a:r>
            <a:endParaRPr lang="zh-CN" altLang="en-US" sz="3200" dirty="0">
              <a:latin typeface="宋体" pitchFamily="2" charset="-122"/>
              <a:ea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095" y="274955"/>
            <a:ext cx="6556375" cy="768350"/>
          </a:xfrm>
        </p:spPr>
        <p:txBody>
          <a:bodyPr/>
          <a:lstStyle/>
          <a:p>
            <a:pPr algn="l"/>
            <a:r>
              <a:rPr lang="zh-CN" altLang="en-US" sz="3600" b="1" dirty="0">
                <a:solidFill>
                  <a:schemeClr val="tx1"/>
                </a:solidFill>
                <a:latin typeface="楷体" panose="02010609060101010101" pitchFamily="49" charset="-122"/>
                <a:ea typeface="楷体" panose="02010609060101010101" pitchFamily="49" charset="-122"/>
              </a:rPr>
              <a:t>材料研读</a:t>
            </a:r>
          </a:p>
        </p:txBody>
      </p:sp>
      <p:sp>
        <p:nvSpPr>
          <p:cNvPr id="3" name="内容占位符 2"/>
          <p:cNvSpPr>
            <a:spLocks noGrp="1"/>
          </p:cNvSpPr>
          <p:nvPr>
            <p:ph idx="1"/>
          </p:nvPr>
        </p:nvSpPr>
        <p:spPr>
          <a:xfrm>
            <a:off x="283210" y="1043305"/>
            <a:ext cx="8576945" cy="3393807"/>
          </a:xfrm>
        </p:spPr>
        <p:txBody>
          <a:bodyPr>
            <a:normAutofit/>
          </a:bodyPr>
          <a:lstStyle/>
          <a:p>
            <a:pPr marL="0" indent="0" algn="just">
              <a:buNone/>
            </a:pPr>
            <a:r>
              <a:rPr lang="zh-CN" altLang="en-US" sz="2800" dirty="0">
                <a:latin typeface="楷体" panose="02010609060101010101" pitchFamily="49" charset="-122"/>
                <a:ea typeface="楷体" panose="02010609060101010101" pitchFamily="49" charset="-122"/>
              </a:rPr>
              <a:t>   材料一  中国的土地制度极不合理。就一般情况来说，占乡村人口不到百分之十的地主富农，占有约百分之七十至八十的土地，残酷地剥削农民。而占乡村人口百分之九十以上的雇农、贫农、中农及其他人民，却总共只有约百分之二十至三十的土地，终年劳动，不得温饱。</a:t>
            </a:r>
          </a:p>
          <a:p>
            <a:pPr marL="0" indent="0">
              <a:buNone/>
            </a:pPr>
            <a:r>
              <a:rPr lang="en-US" altLang="zh-CN" sz="2800" dirty="0">
                <a:latin typeface="楷体" panose="02010609060101010101" pitchFamily="49" charset="-122"/>
                <a:ea typeface="楷体" panose="02010609060101010101" pitchFamily="49" charset="-122"/>
              </a:rPr>
              <a:t>        </a:t>
            </a:r>
            <a:r>
              <a:rPr lang="en-US" altLang="zh-CN" sz="2000" dirty="0" smtClean="0">
                <a:latin typeface="楷体" panose="02010609060101010101" pitchFamily="49" charset="-122"/>
                <a:ea typeface="楷体" panose="02010609060101010101" pitchFamily="49" charset="-122"/>
              </a:rPr>
              <a:t>------</a:t>
            </a:r>
            <a:r>
              <a:rPr lang="zh-CN" altLang="en-US" sz="2000" dirty="0" smtClean="0">
                <a:latin typeface="楷体" panose="02010609060101010101" pitchFamily="49" charset="-122"/>
                <a:ea typeface="楷体" panose="02010609060101010101" pitchFamily="49" charset="-122"/>
              </a:rPr>
              <a:t>中国共产党中央委员会</a:t>
            </a:r>
            <a:r>
              <a:rPr lang="zh-CN" altLang="en-US" sz="2000" dirty="0">
                <a:latin typeface="楷体" panose="02010609060101010101" pitchFamily="49" charset="-122"/>
                <a:ea typeface="楷体" panose="02010609060101010101" pitchFamily="49" charset="-122"/>
              </a:rPr>
              <a:t>关于公布中国土地法大纲的决议</a:t>
            </a:r>
            <a:r>
              <a:rPr lang="zh-CN" altLang="en-US" sz="2000" dirty="0" smtClean="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p:txBody>
      </p:sp>
      <p:sp>
        <p:nvSpPr>
          <p:cNvPr id="6" name="文本框 5"/>
          <p:cNvSpPr txBox="1"/>
          <p:nvPr/>
        </p:nvSpPr>
        <p:spPr>
          <a:xfrm>
            <a:off x="827584" y="4866322"/>
            <a:ext cx="7628255" cy="521970"/>
          </a:xfrm>
          <a:prstGeom prst="rect">
            <a:avLst/>
          </a:prstGeom>
          <a:noFill/>
        </p:spPr>
        <p:txBody>
          <a:bodyPr wrap="square" rtlCol="0">
            <a:spAutoFit/>
            <a:scene3d>
              <a:camera prst="orthographicFront"/>
              <a:lightRig rig="threePt" dir="t"/>
            </a:scene3d>
          </a:bodyPr>
          <a:lstStyle/>
          <a:p>
            <a:r>
              <a:rPr lang="zh-CN" altLang="en-US" sz="2800" dirty="0">
                <a:latin typeface="宋体" pitchFamily="2" charset="-122"/>
                <a:ea typeface="宋体" pitchFamily="2" charset="-122"/>
                <a:sym typeface="+mn-ea"/>
              </a:rPr>
              <a:t>（</a:t>
            </a:r>
            <a:r>
              <a:rPr lang="en-US" altLang="zh-CN" sz="2800" dirty="0">
                <a:latin typeface="宋体" pitchFamily="2" charset="-122"/>
                <a:ea typeface="宋体" pitchFamily="2" charset="-122"/>
                <a:sym typeface="+mn-ea"/>
              </a:rPr>
              <a:t>1</a:t>
            </a:r>
            <a:r>
              <a:rPr lang="zh-CN" altLang="en-US" sz="2800" dirty="0">
                <a:latin typeface="宋体" pitchFamily="2" charset="-122"/>
                <a:ea typeface="宋体" pitchFamily="2" charset="-122"/>
                <a:sym typeface="+mn-ea"/>
              </a:rPr>
              <a:t>）如何看待当时中国的土地占有情况？</a:t>
            </a:r>
          </a:p>
        </p:txBody>
      </p:sp>
      <p:sp>
        <p:nvSpPr>
          <p:cNvPr id="9" name="文本框 8"/>
          <p:cNvSpPr txBox="1"/>
          <p:nvPr/>
        </p:nvSpPr>
        <p:spPr>
          <a:xfrm>
            <a:off x="830461" y="5479097"/>
            <a:ext cx="7483475" cy="953135"/>
          </a:xfrm>
          <a:prstGeom prst="rect">
            <a:avLst/>
          </a:prstGeom>
          <a:noFill/>
        </p:spPr>
        <p:txBody>
          <a:bodyPr wrap="square" rtlCol="0">
            <a:spAutoFit/>
          </a:bodyPr>
          <a:lstStyle/>
          <a:p>
            <a:r>
              <a:rPr lang="zh-CN" altLang="en-US" sz="2800" dirty="0">
                <a:latin typeface="宋体" pitchFamily="2" charset="-122"/>
                <a:ea typeface="宋体" pitchFamily="2" charset="-122"/>
              </a:rPr>
              <a:t>（2）针对这一问题，《中国土地法大纲》做出了什么</a:t>
            </a:r>
            <a:r>
              <a:rPr lang="zh-CN" altLang="en-US" sz="2800" dirty="0" smtClean="0">
                <a:latin typeface="宋体" pitchFamily="2" charset="-122"/>
                <a:ea typeface="宋体" pitchFamily="2" charset="-122"/>
              </a:rPr>
              <a:t>规定</a:t>
            </a:r>
            <a:r>
              <a:rPr lang="zh-CN" altLang="en-US" sz="2800" dirty="0">
                <a:latin typeface="宋体" pitchFamily="2" charset="-122"/>
                <a:ea typeface="宋体" pitchFamily="2" charset="-122"/>
              </a:rPr>
              <a:t>？</a:t>
            </a:r>
            <a:endParaRPr lang="zh-CN" altLang="en-US" sz="2800" b="1" dirty="0">
              <a:solidFill>
                <a:schemeClr val="tx1"/>
              </a:solidFill>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标题 1048742"/>
          <p:cNvSpPr>
            <a:spLocks noGrp="1"/>
          </p:cNvSpPr>
          <p:nvPr>
            <p:ph type="ctrTitle"/>
          </p:nvPr>
        </p:nvSpPr>
        <p:spPr>
          <a:xfrm>
            <a:off x="380521" y="498644"/>
            <a:ext cx="8019102" cy="1175851"/>
          </a:xfrm>
        </p:spPr>
        <p:txBody>
          <a:bodyPr>
            <a:normAutofit/>
          </a:bodyPr>
          <a:lstStyle/>
          <a:p>
            <a:pPr algn="l"/>
            <a:r>
              <a:rPr lang="zh-CN" altLang="en-US" sz="3200" b="1" dirty="0">
                <a:solidFill>
                  <a:schemeClr val="tx1"/>
                </a:solidFill>
                <a:latin typeface="宋体" panose="02010600030101010101" pitchFamily="2" charset="-122"/>
                <a:ea typeface="宋体" panose="02010600030101010101" pitchFamily="2" charset="-122"/>
              </a:rPr>
              <a:t>三、解放战争时期</a:t>
            </a:r>
            <a:r>
              <a:rPr lang="en-US" altLang="zh-CN" sz="3200" b="1" dirty="0">
                <a:solidFill>
                  <a:schemeClr val="tx1"/>
                </a:solidFill>
                <a:latin typeface="宋体" panose="02010600030101010101" pitchFamily="2" charset="-122"/>
                <a:ea typeface="宋体" panose="02010600030101010101" pitchFamily="2" charset="-122"/>
              </a:rPr>
              <a:t>——</a:t>
            </a:r>
            <a:r>
              <a:rPr lang="zh-CN" altLang="en-US" sz="3200" b="1" dirty="0">
                <a:solidFill>
                  <a:srgbClr val="FF0000"/>
                </a:solidFill>
                <a:latin typeface="宋体" panose="02010600030101010101" pitchFamily="2" charset="-122"/>
                <a:ea typeface="宋体" panose="02010600030101010101" pitchFamily="2" charset="-122"/>
              </a:rPr>
              <a:t>《中国土地法大纲》</a:t>
            </a:r>
            <a:r>
              <a:rPr lang="zh-CN" altLang="en-US" sz="3200" b="1" dirty="0">
                <a:solidFill>
                  <a:schemeClr val="tx1"/>
                </a:solidFill>
                <a:latin typeface="宋体" panose="02010600030101010101" pitchFamily="2" charset="-122"/>
                <a:ea typeface="宋体" panose="02010600030101010101" pitchFamily="2" charset="-122"/>
              </a:rPr>
              <a:t>（</a:t>
            </a:r>
            <a:r>
              <a:rPr lang="en-US" sz="3200" b="1" dirty="0" smtClean="0">
                <a:solidFill>
                  <a:schemeClr val="tx1"/>
                </a:solidFill>
                <a:latin typeface="宋体" panose="02010600030101010101" pitchFamily="2" charset="-122"/>
                <a:ea typeface="宋体" panose="02010600030101010101" pitchFamily="2" charset="-122"/>
              </a:rPr>
              <a:t>1946-1949</a:t>
            </a:r>
            <a:r>
              <a:rPr lang="zh-CN" altLang="en-US" sz="3200" b="1" dirty="0" smtClean="0">
                <a:solidFill>
                  <a:schemeClr val="tx1"/>
                </a:solidFill>
                <a:latin typeface="宋体" panose="02010600030101010101" pitchFamily="2" charset="-122"/>
                <a:ea typeface="宋体" panose="02010600030101010101" pitchFamily="2" charset="-122"/>
              </a:rPr>
              <a:t>年）</a:t>
            </a:r>
            <a:endParaRPr lang="en-US" sz="3200" b="1" dirty="0">
              <a:solidFill>
                <a:schemeClr val="tx1"/>
              </a:solidFill>
              <a:latin typeface="宋体" panose="02010600030101010101" pitchFamily="2" charset="-122"/>
              <a:ea typeface="宋体" panose="02010600030101010101" pitchFamily="2" charset="-122"/>
            </a:endParaRPr>
          </a:p>
        </p:txBody>
      </p:sp>
      <p:pic>
        <p:nvPicPr>
          <p:cNvPr id="4" name="图片 0"/>
          <p:cNvPicPr>
            <a:picLocks noChangeAspect="1"/>
          </p:cNvPicPr>
          <p:nvPr/>
        </p:nvPicPr>
        <p:blipFill>
          <a:blip r:embed="rId2"/>
          <a:stretch>
            <a:fillRect/>
          </a:stretch>
        </p:blipFill>
        <p:spPr>
          <a:xfrm>
            <a:off x="948778" y="3397026"/>
            <a:ext cx="3897383" cy="2624262"/>
          </a:xfrm>
          <a:prstGeom prst="rect">
            <a:avLst/>
          </a:prstGeom>
        </p:spPr>
      </p:pic>
      <p:sp>
        <p:nvSpPr>
          <p:cNvPr id="2" name="文本框 1"/>
          <p:cNvSpPr txBox="1"/>
          <p:nvPr/>
        </p:nvSpPr>
        <p:spPr>
          <a:xfrm>
            <a:off x="953889" y="1774764"/>
            <a:ext cx="7034614" cy="1384995"/>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a:t>
            </a:r>
            <a:r>
              <a:rPr lang="en-US" altLang="zh-CN" sz="2800" dirty="0">
                <a:latin typeface="楷体" panose="02010609060101010101" pitchFamily="49" charset="-122"/>
                <a:ea typeface="楷体" panose="02010609060101010101" pitchFamily="49" charset="-122"/>
              </a:rPr>
              <a:t>1</a:t>
            </a:r>
            <a:r>
              <a:rPr lang="zh-CN" altLang="en-US" sz="2800" dirty="0">
                <a:latin typeface="楷体" panose="02010609060101010101" pitchFamily="49" charset="-122"/>
                <a:ea typeface="楷体" panose="02010609060101010101" pitchFamily="49" charset="-122"/>
              </a:rPr>
              <a:t>）内容：没收地主土地，废除封建剥削的土地制度，实行耕者有其田，按照农村人口平均分配土地</a:t>
            </a:r>
          </a:p>
        </p:txBody>
      </p:sp>
      <p:sp>
        <p:nvSpPr>
          <p:cNvPr id="3" name="文本框 2"/>
          <p:cNvSpPr txBox="1"/>
          <p:nvPr/>
        </p:nvSpPr>
        <p:spPr>
          <a:xfrm>
            <a:off x="4851272" y="3585772"/>
            <a:ext cx="3683074" cy="2246769"/>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a:t>
            </a:r>
            <a:r>
              <a:rPr lang="en-US" altLang="zh-CN" sz="2800" dirty="0">
                <a:latin typeface="楷体" panose="02010609060101010101" pitchFamily="49" charset="-122"/>
                <a:ea typeface="楷体" panose="02010609060101010101" pitchFamily="49" charset="-122"/>
              </a:rPr>
              <a:t>2</a:t>
            </a:r>
            <a:r>
              <a:rPr lang="zh-CN" altLang="en-US" sz="2800" dirty="0">
                <a:latin typeface="楷体" panose="02010609060101010101" pitchFamily="49" charset="-122"/>
                <a:ea typeface="楷体" panose="02010609060101010101" pitchFamily="49" charset="-122"/>
              </a:rPr>
              <a:t>）土地改革总路线：依靠贫雇农，团结中农，有步骤地、有分别地消灭封建剥削制度，发展农业生产</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370205" y="217170"/>
            <a:ext cx="7896225" cy="810260"/>
          </a:xfrm>
        </p:spPr>
        <p:txBody>
          <a:bodyPr>
            <a:normAutofit/>
            <a:scene3d>
              <a:camera prst="orthographicFront"/>
              <a:lightRig rig="threePt" dir="t"/>
            </a:scene3d>
          </a:bodyPr>
          <a:lstStyle/>
          <a:p>
            <a:pPr algn="l"/>
            <a:r>
              <a:rPr lang="zh-CN" altLang="en-US" sz="3600" b="1" dirty="0">
                <a:solidFill>
                  <a:schemeClr val="tx1"/>
                </a:solidFill>
                <a:latin typeface="楷体" panose="02010609060101010101" pitchFamily="49" charset="-122"/>
                <a:ea typeface="楷体" panose="02010609060101010101" pitchFamily="49" charset="-122"/>
              </a:rPr>
              <a:t>材料研读</a:t>
            </a:r>
          </a:p>
        </p:txBody>
      </p:sp>
      <p:sp>
        <p:nvSpPr>
          <p:cNvPr id="3" name="内容占位符 2"/>
          <p:cNvSpPr>
            <a:spLocks noGrp="1"/>
          </p:cNvSpPr>
          <p:nvPr>
            <p:ph idx="1"/>
          </p:nvPr>
        </p:nvSpPr>
        <p:spPr>
          <a:xfrm>
            <a:off x="605919" y="1145406"/>
            <a:ext cx="8187055" cy="3473450"/>
          </a:xfrm>
        </p:spPr>
        <p:txBody>
          <a:bodyPr/>
          <a:lstStyle/>
          <a:p>
            <a:pPr marL="0" indent="0">
              <a:buNone/>
            </a:pPr>
            <a:r>
              <a:rPr lang="zh-CN" altLang="en-US" sz="2800" dirty="0">
                <a:solidFill>
                  <a:srgbClr val="000000"/>
                </a:solidFill>
                <a:latin typeface="楷体" panose="02010609060101010101" pitchFamily="49" charset="-122"/>
                <a:ea typeface="楷体" panose="02010609060101010101" pitchFamily="49" charset="-122"/>
                <a:sym typeface="+mn-ea"/>
              </a:rPr>
              <a:t> 材料一  </a:t>
            </a:r>
            <a:r>
              <a:rPr lang="zh-CN" altLang="en-US" sz="2800" dirty="0">
                <a:latin typeface="楷体" panose="02010609060101010101" pitchFamily="49" charset="-122"/>
                <a:ea typeface="楷体" panose="02010609060101010101" pitchFamily="49" charset="-122"/>
                <a:sym typeface="+mn-ea"/>
              </a:rPr>
              <a:t>“几十万民工走不通，骏马高车送粮食，随军旋转逐西东，前线争立功。”</a:t>
            </a:r>
          </a:p>
          <a:p>
            <a:pPr marL="0" indent="0">
              <a:buNone/>
            </a:pPr>
            <a:r>
              <a:rPr lang="en-US" altLang="zh-CN" sz="2800" dirty="0">
                <a:latin typeface="楷体" panose="02010609060101010101" pitchFamily="49" charset="-122"/>
                <a:ea typeface="楷体" panose="02010609060101010101" pitchFamily="49" charset="-122"/>
                <a:sym typeface="+mn-ea"/>
              </a:rPr>
              <a:t>                </a:t>
            </a:r>
            <a:r>
              <a:rPr lang="en-US" altLang="zh-CN" sz="2800" dirty="0" smtClean="0">
                <a:latin typeface="楷体" panose="02010609060101010101" pitchFamily="49" charset="-122"/>
                <a:ea typeface="楷体" panose="02010609060101010101" pitchFamily="49" charset="-122"/>
                <a:sym typeface="+mn-ea"/>
              </a:rPr>
              <a:t>  ------</a:t>
            </a:r>
            <a:r>
              <a:rPr lang="zh-CN" altLang="en-US" sz="2800" dirty="0" smtClean="0">
                <a:latin typeface="楷体" panose="02010609060101010101" pitchFamily="49" charset="-122"/>
                <a:ea typeface="楷体" panose="02010609060101010101" pitchFamily="49" charset="-122"/>
                <a:sym typeface="+mn-ea"/>
              </a:rPr>
              <a:t>陈毅</a:t>
            </a:r>
            <a:r>
              <a:rPr lang="zh-CN" altLang="en-US" sz="2800" dirty="0">
                <a:latin typeface="楷体" panose="02010609060101010101" pitchFamily="49" charset="-122"/>
                <a:ea typeface="楷体" panose="02010609060101010101" pitchFamily="49" charset="-122"/>
                <a:sym typeface="+mn-ea"/>
              </a:rPr>
              <a:t>《记淮海前线见闻》</a:t>
            </a:r>
            <a:endParaRPr lang="zh-CN" altLang="en-US" sz="2800" dirty="0">
              <a:solidFill>
                <a:srgbClr val="000000"/>
              </a:solidFill>
              <a:latin typeface="楷体" panose="02010609060101010101" pitchFamily="49" charset="-122"/>
              <a:ea typeface="楷体" panose="02010609060101010101" pitchFamily="49" charset="-122"/>
              <a:sym typeface="+mn-ea"/>
            </a:endParaRPr>
          </a:p>
          <a:p>
            <a:pPr marL="0" indent="0">
              <a:buNone/>
            </a:pPr>
            <a:r>
              <a:rPr lang="zh-CN" altLang="en-US" dirty="0">
                <a:latin typeface="楷体" panose="02010609060101010101" pitchFamily="49" charset="-122"/>
                <a:ea typeface="楷体" panose="02010609060101010101" pitchFamily="49" charset="-122"/>
              </a:rPr>
              <a:t> </a:t>
            </a:r>
            <a:r>
              <a:rPr lang="zh-CN" altLang="en-US" sz="2800" dirty="0">
                <a:solidFill>
                  <a:srgbClr val="000000"/>
                </a:solidFill>
                <a:latin typeface="楷体" panose="02010609060101010101" pitchFamily="49" charset="-122"/>
                <a:ea typeface="楷体" panose="02010609060101010101" pitchFamily="49" charset="-122"/>
              </a:rPr>
              <a:t>材料二  解放区的农民参军。</a:t>
            </a:r>
          </a:p>
          <a:p>
            <a:pPr marL="0" indent="0">
              <a:buNone/>
            </a:pPr>
            <a:endParaRPr lang="zh-CN" altLang="en-US" sz="24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0" indent="0">
              <a:buNone/>
            </a:pPr>
            <a:r>
              <a:rPr lang="zh-CN" altLang="en-US" sz="2400" dirty="0" smtClean="0">
                <a:latin typeface="宋体" panose="02010600030101010101" pitchFamily="2" charset="-122"/>
                <a:ea typeface="宋体" panose="02010600030101010101" pitchFamily="2" charset="-122"/>
              </a:rPr>
              <a:t>  根据</a:t>
            </a:r>
            <a:r>
              <a:rPr lang="zh-CN" altLang="en-US" sz="2400" dirty="0">
                <a:latin typeface="宋体" panose="02010600030101010101" pitchFamily="2" charset="-122"/>
                <a:ea typeface="宋体" panose="02010600030101010101" pitchFamily="2" charset="-122"/>
              </a:rPr>
              <a:t>上述材料，说一说解放区的土地</a:t>
            </a:r>
          </a:p>
          <a:p>
            <a:pPr marL="0" indent="0">
              <a:buNone/>
            </a:pPr>
            <a:r>
              <a:rPr lang="zh-CN" altLang="en-US" sz="2400" dirty="0">
                <a:latin typeface="宋体" panose="02010600030101010101" pitchFamily="2" charset="-122"/>
                <a:ea typeface="宋体" panose="02010600030101010101" pitchFamily="2" charset="-122"/>
              </a:rPr>
              <a:t>改革有什么作用？</a:t>
            </a:r>
          </a:p>
        </p:txBody>
      </p:sp>
      <p:pic>
        <p:nvPicPr>
          <p:cNvPr id="4" name="图片 8"/>
          <p:cNvPicPr>
            <a:picLocks noChangeAspect="1"/>
          </p:cNvPicPr>
          <p:nvPr/>
        </p:nvPicPr>
        <p:blipFill>
          <a:blip r:embed="rId3"/>
          <a:stretch>
            <a:fillRect/>
          </a:stretch>
        </p:blipFill>
        <p:spPr>
          <a:xfrm>
            <a:off x="6072634" y="2708920"/>
            <a:ext cx="2520950" cy="1753235"/>
          </a:xfrm>
          <a:prstGeom prst="rect">
            <a:avLst/>
          </a:prstGeom>
          <a:noFill/>
          <a:ln w="9525">
            <a:noFill/>
          </a:ln>
        </p:spPr>
      </p:pic>
      <p:sp>
        <p:nvSpPr>
          <p:cNvPr id="5" name="文本框 4"/>
          <p:cNvSpPr txBox="1"/>
          <p:nvPr/>
        </p:nvSpPr>
        <p:spPr>
          <a:xfrm>
            <a:off x="605919" y="4653136"/>
            <a:ext cx="7987665" cy="1568450"/>
          </a:xfrm>
          <a:prstGeom prst="rect">
            <a:avLst/>
          </a:prstGeom>
          <a:noFill/>
        </p:spPr>
        <p:txBody>
          <a:bodyPr wrap="square" rtlCol="0">
            <a:spAutoFit/>
          </a:bodyPr>
          <a:lstStyle/>
          <a:p>
            <a:r>
              <a:rPr lang="zh-CN" altLang="en-US" sz="2400" dirty="0">
                <a:solidFill>
                  <a:srgbClr val="FF0000"/>
                </a:solidFill>
                <a:latin typeface="+mn-ea"/>
              </a:rPr>
              <a:t>作用：解放区的土地改革，使农村的阶级关系和土地占有状况发生了根本性变化，激发了农民革命和生产的积极性。翻身农民踊跃参军参战，为人民解放战争的胜利提供了重要的人力、物力保障。</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b="1" dirty="0">
                <a:solidFill>
                  <a:schemeClr val="tx1"/>
                </a:solidFill>
                <a:latin typeface="宋体" pitchFamily="2" charset="-122"/>
                <a:ea typeface="宋体" pitchFamily="2" charset="-122"/>
                <a:sym typeface="+mn-ea"/>
              </a:rPr>
              <a:t>当堂训练</a:t>
            </a:r>
            <a:endParaRPr lang="zh-CN" altLang="en-US" dirty="0">
              <a:solidFill>
                <a:schemeClr val="tx1"/>
              </a:solidFill>
            </a:endParaRPr>
          </a:p>
        </p:txBody>
      </p:sp>
      <p:sp>
        <p:nvSpPr>
          <p:cNvPr id="3" name="内容占位符 2"/>
          <p:cNvSpPr>
            <a:spLocks noGrp="1"/>
          </p:cNvSpPr>
          <p:nvPr>
            <p:ph idx="1"/>
          </p:nvPr>
        </p:nvSpPr>
        <p:spPr>
          <a:xfrm>
            <a:off x="1014730" y="1417955"/>
            <a:ext cx="7115175" cy="4285615"/>
          </a:xfrm>
        </p:spPr>
        <p:txBody>
          <a:bodyPr>
            <a:normAutofit/>
          </a:bodyPr>
          <a:lstStyle/>
          <a:p>
            <a:pPr marL="0" indent="0">
              <a:buNone/>
            </a:pPr>
            <a:r>
              <a:rPr lang="en-US" altLang="zh-CN" sz="2800" dirty="0" smtClean="0">
                <a:latin typeface="楷体" panose="02010609060101010101" pitchFamily="49" charset="-122"/>
                <a:ea typeface="楷体" panose="02010609060101010101" pitchFamily="49" charset="-122"/>
              </a:rPr>
              <a:t>3</a:t>
            </a:r>
            <a:r>
              <a:rPr lang="en-US" altLang="zh-CN" sz="2800" dirty="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1947年</a:t>
            </a:r>
            <a:r>
              <a:rPr lang="zh-CN" altLang="en-US" sz="2800" dirty="0">
                <a:latin typeface="楷体" panose="02010609060101010101" pitchFamily="49" charset="-122"/>
                <a:ea typeface="楷体" panose="02010609060101010101" pitchFamily="49" charset="-122"/>
              </a:rPr>
              <a:t>，土地改革运动在解放区广大农村迅速掀起，这次土地改革所依据的文件是(    )</a:t>
            </a:r>
          </a:p>
          <a:p>
            <a:pPr marL="0" indent="0">
              <a:buNone/>
            </a:pPr>
            <a:endParaRPr lang="zh-CN" altLang="en-US" sz="2800" dirty="0">
              <a:latin typeface="楷体" panose="02010609060101010101" pitchFamily="49" charset="-122"/>
              <a:ea typeface="楷体" panose="02010609060101010101" pitchFamily="49" charset="-122"/>
            </a:endParaRPr>
          </a:p>
          <a:p>
            <a:pPr marL="0" indent="0">
              <a:buNone/>
            </a:pPr>
            <a:r>
              <a:rPr lang="zh-CN" altLang="en-US" sz="2800" dirty="0">
                <a:latin typeface="楷体" panose="02010609060101010101" pitchFamily="49" charset="-122"/>
                <a:ea typeface="楷体" panose="02010609060101010101" pitchFamily="49" charset="-122"/>
              </a:rPr>
              <a:t>A．《资政新篇》 </a:t>
            </a:r>
          </a:p>
          <a:p>
            <a:pPr marL="0" indent="0">
              <a:buNone/>
            </a:pPr>
            <a:r>
              <a:rPr lang="zh-CN" altLang="en-US" sz="2800" dirty="0">
                <a:latin typeface="楷体" panose="02010609060101010101" pitchFamily="49" charset="-122"/>
                <a:ea typeface="楷体" panose="02010609060101010101" pitchFamily="49" charset="-122"/>
              </a:rPr>
              <a:t>B．《中国土地法大纲》</a:t>
            </a:r>
          </a:p>
          <a:p>
            <a:pPr marL="0" indent="0">
              <a:buNone/>
            </a:pPr>
            <a:r>
              <a:rPr lang="zh-CN" altLang="en-US" sz="2800" dirty="0">
                <a:latin typeface="楷体" panose="02010609060101010101" pitchFamily="49" charset="-122"/>
                <a:ea typeface="楷体" panose="02010609060101010101" pitchFamily="49" charset="-122"/>
              </a:rPr>
              <a:t>C．《天朝田亩制度》  </a:t>
            </a:r>
          </a:p>
          <a:p>
            <a:pPr marL="0" indent="0">
              <a:buNone/>
            </a:pPr>
            <a:r>
              <a:rPr lang="zh-CN" altLang="en-US" sz="2800" dirty="0">
                <a:latin typeface="楷体" panose="02010609060101010101" pitchFamily="49" charset="-122"/>
                <a:ea typeface="楷体" panose="02010609060101010101" pitchFamily="49" charset="-122"/>
              </a:rPr>
              <a:t>D．《土地改革法》</a:t>
            </a:r>
          </a:p>
        </p:txBody>
      </p:sp>
      <p:sp>
        <p:nvSpPr>
          <p:cNvPr id="5" name="矩形 4"/>
          <p:cNvSpPr/>
          <p:nvPr/>
        </p:nvSpPr>
        <p:spPr>
          <a:xfrm>
            <a:off x="1397245" y="2251730"/>
            <a:ext cx="603050"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标题 1"/>
          <p:cNvSpPr>
            <a:spLocks noGrp="1"/>
          </p:cNvSpPr>
          <p:nvPr>
            <p:ph type="title"/>
          </p:nvPr>
        </p:nvSpPr>
        <p:spPr>
          <a:xfrm>
            <a:off x="992505" y="5102860"/>
            <a:ext cx="7971790" cy="1257935"/>
          </a:xfrm>
        </p:spPr>
        <p:txBody>
          <a:bodyPr>
            <a:normAutofit/>
          </a:bodyPr>
          <a:lstStyle/>
          <a:p>
            <a:pPr algn="l"/>
            <a:r>
              <a:rPr lang="zh-CN" altLang="en-US" sz="3200" dirty="0" smtClean="0">
                <a:solidFill>
                  <a:schemeClr val="tx1"/>
                </a:solidFill>
                <a:latin typeface="楷体" panose="02010609060101010101" pitchFamily="49" charset="-122"/>
                <a:ea typeface="楷体" panose="02010609060101010101" pitchFamily="49" charset="-122"/>
                <a:cs typeface="+mn-cs"/>
              </a:rPr>
              <a:t>提问：</a:t>
            </a:r>
            <a:r>
              <a:rPr lang="zh-CN" altLang="zh-CN" sz="3200" dirty="0" smtClean="0">
                <a:solidFill>
                  <a:schemeClr val="tx1"/>
                </a:solidFill>
                <a:latin typeface="楷体" panose="02010609060101010101" pitchFamily="49" charset="-122"/>
                <a:ea typeface="楷体" panose="02010609060101010101" pitchFamily="49" charset="-122"/>
                <a:cs typeface="+mn-cs"/>
              </a:rPr>
              <a:t>你</a:t>
            </a:r>
            <a:r>
              <a:rPr lang="zh-CN" altLang="zh-CN" sz="3200" dirty="0">
                <a:solidFill>
                  <a:schemeClr val="tx1"/>
                </a:solidFill>
                <a:latin typeface="楷体" panose="02010609060101010101" pitchFamily="49" charset="-122"/>
                <a:ea typeface="楷体" panose="02010609060101010101" pitchFamily="49" charset="-122"/>
                <a:cs typeface="+mn-cs"/>
              </a:rPr>
              <a:t>能归纳出土地改革的原因吗？</a:t>
            </a:r>
          </a:p>
        </p:txBody>
      </p:sp>
      <p:sp>
        <p:nvSpPr>
          <p:cNvPr id="1048630" name="内容占位符 2"/>
          <p:cNvSpPr>
            <a:spLocks noGrp="1"/>
          </p:cNvSpPr>
          <p:nvPr>
            <p:ph idx="1"/>
          </p:nvPr>
        </p:nvSpPr>
        <p:spPr>
          <a:xfrm>
            <a:off x="509270" y="1421765"/>
            <a:ext cx="8125460" cy="3993515"/>
          </a:xfrm>
        </p:spPr>
        <p:txBody>
          <a:bodyPr>
            <a:normAutofit lnSpcReduction="10000"/>
          </a:bodyPr>
          <a:lstStyle/>
          <a:p>
            <a:pPr marL="0" indent="0">
              <a:buNone/>
            </a:pPr>
            <a:r>
              <a:rPr lang="en-US" altLang="zh-CN"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zh-CN"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材料一  为什么要进行这种改革呢</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简单地说，就是因为中国原来的土地制度极不合理</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这就是我们民族被侵略、被压迫、穷困及落后的根源</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这种情况如果不加以改变，中国人民革命的胜利就不能巩固，农村生产力就不能解放，新中国的工业化就没有实现的可能，人民就不能得到革命胜利的基本果实。</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
            </a:r>
            <a:b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b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
            </a:r>
            <a:b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b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en-US" altLang="zh-CN"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zh-CN" altLang="zh-CN"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刘少奇</a:t>
            </a:r>
            <a:r>
              <a:rPr lang="zh-CN"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《关于土地改革问题的报告》</a:t>
            </a:r>
            <a: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t/>
            </a:r>
            <a:br>
              <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rPr>
            </a:br>
            <a:endParaRPr lang="en-US" altLang="zh-CN" sz="2800" dirty="0">
              <a:solidFill>
                <a:schemeClr val="tx1"/>
              </a:solidFill>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665480" y="656590"/>
            <a:ext cx="2019300" cy="645160"/>
          </a:xfrm>
          <a:prstGeom prst="rect">
            <a:avLst/>
          </a:prstGeom>
          <a:noFill/>
        </p:spPr>
        <p:txBody>
          <a:bodyPr wrap="none" rtlCol="0">
            <a:spAutoFit/>
          </a:bodyPr>
          <a:lstStyle/>
          <a:p>
            <a:r>
              <a:rPr lang="zh-CN" altLang="zh-CN" sz="3600" b="1" dirty="0">
                <a:latin typeface="楷体" panose="02010609060101010101" pitchFamily="49" charset="-122"/>
                <a:ea typeface="楷体" panose="02010609060101010101" pitchFamily="49" charset="-122"/>
              </a:rPr>
              <a:t>材料研读</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48629"/>
                                        </p:tgtEl>
                                        <p:attrNameLst>
                                          <p:attrName>style.visibility</p:attrName>
                                        </p:attrNameLst>
                                      </p:cBhvr>
                                      <p:to>
                                        <p:strVal val="visible"/>
                                      </p:to>
                                    </p:set>
                                    <p:animEffect transition="in" filter="strips(downLeft)">
                                      <p:cBhvr>
                                        <p:cTn id="7" dur="500"/>
                                        <p:tgtEl>
                                          <p:spTgt spid="104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9" grpId="0"/>
      <p:bldP spid="104862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标题 1"/>
          <p:cNvSpPr>
            <a:spLocks noGrp="1"/>
          </p:cNvSpPr>
          <p:nvPr>
            <p:ph type="title"/>
          </p:nvPr>
        </p:nvSpPr>
        <p:spPr/>
        <p:txBody>
          <a:bodyPr>
            <a:normAutofit/>
          </a:bodyPr>
          <a:lstStyle/>
          <a:p>
            <a:pPr algn="l"/>
            <a:r>
              <a:rPr lang="zh-CN" altLang="en-US" sz="3600" b="1" dirty="0">
                <a:solidFill>
                  <a:schemeClr val="tx1"/>
                </a:solidFill>
                <a:latin typeface="宋体" panose="02010600030101010101" pitchFamily="2" charset="-122"/>
                <a:ea typeface="宋体" panose="02010600030101010101" pitchFamily="2" charset="-122"/>
              </a:rPr>
              <a:t>土地改革的必要性</a:t>
            </a:r>
          </a:p>
        </p:txBody>
      </p:sp>
      <p:sp>
        <p:nvSpPr>
          <p:cNvPr id="1048632" name="内容占位符 2"/>
          <p:cNvSpPr>
            <a:spLocks noGrp="1"/>
          </p:cNvSpPr>
          <p:nvPr>
            <p:ph idx="1"/>
          </p:nvPr>
        </p:nvSpPr>
        <p:spPr/>
        <p:txBody>
          <a:bodyPr>
            <a:normAutofit fontScale="89375"/>
          </a:bodyPr>
          <a:lstStyle/>
          <a:p>
            <a:pPr marL="0" indent="0">
              <a:buNone/>
            </a:pPr>
            <a:r>
              <a:rPr lang="en-US" altLang="zh-CN" dirty="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dirty="0">
                <a:solidFill>
                  <a:srgbClr val="FF0000"/>
                </a:solidFill>
                <a:latin typeface="宋体" panose="02010600030101010101" pitchFamily="2" charset="-122"/>
                <a:ea typeface="宋体" panose="02010600030101010101" pitchFamily="2" charset="-122"/>
                <a:cs typeface="宋体" panose="02010600030101010101" pitchFamily="2" charset="-122"/>
              </a:rPr>
              <a:t>封建土地制度严重阻碍农村经济和中国社会的发展。</a:t>
            </a:r>
            <a:br>
              <a:rPr lang="zh-CN" altLang="en-US" dirty="0">
                <a:solidFill>
                  <a:srgbClr val="FF0000"/>
                </a:solidFill>
                <a:latin typeface="宋体" panose="02010600030101010101" pitchFamily="2" charset="-122"/>
                <a:ea typeface="宋体" panose="02010600030101010101" pitchFamily="2" charset="-122"/>
                <a:cs typeface="宋体" panose="02010600030101010101" pitchFamily="2" charset="-122"/>
              </a:rPr>
            </a:br>
            <a:r>
              <a:rPr lang="en-US" altLang="zh-CN" dirty="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dirty="0">
                <a:solidFill>
                  <a:srgbClr val="FF0000"/>
                </a:solidFill>
                <a:latin typeface="宋体" panose="02010600030101010101" pitchFamily="2" charset="-122"/>
                <a:ea typeface="宋体" panose="02010600030101010101" pitchFamily="2" charset="-122"/>
                <a:cs typeface="宋体" panose="02010600030101010101" pitchFamily="2" charset="-122"/>
              </a:rPr>
              <a:t>新中国成立时，占全国</a:t>
            </a:r>
            <a:r>
              <a:rPr lang="en-US" altLang="zh-CN" dirty="0">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altLang="en-US" dirty="0">
                <a:solidFill>
                  <a:srgbClr val="FF0000"/>
                </a:solidFill>
                <a:latin typeface="宋体" panose="02010600030101010101" pitchFamily="2" charset="-122"/>
                <a:ea typeface="宋体" panose="02010600030101010101" pitchFamily="2" charset="-122"/>
                <a:cs typeface="宋体" panose="02010600030101010101" pitchFamily="2" charset="-122"/>
              </a:rPr>
              <a:t>亿多人口的新解放区，还没有进行土地改革，农民迫切要求得到土地。</a:t>
            </a:r>
            <a:br>
              <a:rPr lang="zh-CN" altLang="en-US" dirty="0">
                <a:solidFill>
                  <a:srgbClr val="FF0000"/>
                </a:solidFill>
                <a:latin typeface="宋体" panose="02010600030101010101" pitchFamily="2" charset="-122"/>
                <a:ea typeface="宋体" panose="02010600030101010101" pitchFamily="2" charset="-122"/>
                <a:cs typeface="宋体" panose="02010600030101010101" pitchFamily="2" charset="-122"/>
              </a:rPr>
            </a:br>
            <a:r>
              <a:rPr lang="zh-CN" altLang="en-US" dirty="0">
                <a:solidFill>
                  <a:srgbClr val="FF0000"/>
                </a:solidFill>
                <a:latin typeface="宋体" panose="02010600030101010101" pitchFamily="2" charset="-122"/>
                <a:ea typeface="宋体" panose="02010600030101010101" pitchFamily="2" charset="-122"/>
                <a:cs typeface="宋体" panose="02010600030101010101" pitchFamily="2" charset="-122"/>
              </a:rPr>
              <a:t/>
            </a:r>
            <a:br>
              <a:rPr lang="zh-CN" altLang="en-US" dirty="0">
                <a:solidFill>
                  <a:srgbClr val="FF0000"/>
                </a:solidFill>
                <a:latin typeface="宋体" panose="02010600030101010101" pitchFamily="2" charset="-122"/>
                <a:ea typeface="宋体" panose="02010600030101010101" pitchFamily="2" charset="-122"/>
                <a:cs typeface="宋体" panose="02010600030101010101" pitchFamily="2" charset="-122"/>
              </a:rPr>
            </a:br>
            <a:r>
              <a:rPr lang="zh-CN" altLang="en-US" dirty="0">
                <a:solidFill>
                  <a:srgbClr val="FF0000"/>
                </a:solidFill>
                <a:latin typeface="宋体" panose="02010600030101010101" pitchFamily="2" charset="-122"/>
                <a:ea typeface="宋体" panose="02010600030101010101" pitchFamily="2" charset="-122"/>
                <a:cs typeface="宋体" panose="02010600030101010101" pitchFamily="2" charset="-122"/>
              </a:rPr>
              <a:t>   为了使广大农民从地主阶级的压迫下解放出来，为了解放农村生产力，为了发展社会经济，所以必须进行土地改革，废除地主阶级封建剥削的土地所有制。</a:t>
            </a:r>
            <a:br>
              <a:rPr lang="zh-CN" altLang="en-US" dirty="0">
                <a:solidFill>
                  <a:srgbClr val="FF0000"/>
                </a:solidFill>
                <a:latin typeface="宋体" panose="02010600030101010101" pitchFamily="2" charset="-122"/>
                <a:ea typeface="宋体" panose="02010600030101010101" pitchFamily="2" charset="-122"/>
                <a:cs typeface="宋体" panose="02010600030101010101" pitchFamily="2" charset="-122"/>
              </a:rPr>
            </a:br>
            <a:endParaRPr lang="zh-CN" altLang="en-US" dirty="0">
              <a:solidFill>
                <a:srgbClr val="FF0000"/>
              </a:solidFill>
            </a:endParaRPr>
          </a:p>
          <a:p>
            <a:endParaRPr lang="zh-CN" altLang="en-US"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632">
                                            <p:txEl>
                                              <p:pRg st="0" end="0"/>
                                            </p:txEl>
                                          </p:spTgt>
                                        </p:tgtEl>
                                        <p:attrNameLst>
                                          <p:attrName>style.visibility</p:attrName>
                                        </p:attrNameLst>
                                      </p:cBhvr>
                                      <p:to>
                                        <p:strVal val="visible"/>
                                      </p:to>
                                    </p:set>
                                    <p:anim calcmode="lin" valueType="num">
                                      <p:cBhvr additive="base">
                                        <p:cTn id="7" dur="1000" fill="hold"/>
                                        <p:tgtEl>
                                          <p:spTgt spid="104863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486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标题 1"/>
          <p:cNvSpPr>
            <a:spLocks noGrp="1"/>
          </p:cNvSpPr>
          <p:nvPr>
            <p:ph type="title"/>
          </p:nvPr>
        </p:nvSpPr>
        <p:spPr/>
        <p:txBody>
          <a:bodyPr>
            <a:normAutofit fontScale="90000"/>
          </a:bodyPr>
          <a:lstStyle/>
          <a:p>
            <a:pPr algn="l"/>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rPr>
              <a:t>四、土地改革</a:t>
            </a:r>
            <a:r>
              <a:rPr lang="en-US" altLang="zh-CN" sz="32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3200" dirty="0">
                <a:solidFill>
                  <a:schemeClr val="tx1"/>
                </a:solidFill>
                <a:sym typeface="+mn-ea"/>
              </a:rPr>
              <a:t>  </a:t>
            </a:r>
            <a:r>
              <a:rPr lang="en-US" altLang="zh-CN" sz="3200" b="1" dirty="0">
                <a:solidFill>
                  <a:srgbClr val="FF0000"/>
                </a:solidFill>
                <a:latin typeface="宋体" panose="02010600030101010101" pitchFamily="2" charset="-122"/>
                <a:ea typeface="宋体" panose="02010600030101010101" pitchFamily="2" charset="-122"/>
                <a:sym typeface="+mn-ea"/>
              </a:rPr>
              <a:t>《</a:t>
            </a:r>
            <a:r>
              <a:rPr lang="zh-CN" altLang="en-US" sz="3200" b="1" dirty="0">
                <a:solidFill>
                  <a:srgbClr val="FF0000"/>
                </a:solidFill>
                <a:latin typeface="宋体" panose="02010600030101010101" pitchFamily="2" charset="-122"/>
                <a:ea typeface="宋体" panose="02010600030101010101" pitchFamily="2" charset="-122"/>
                <a:sym typeface="+mn-ea"/>
              </a:rPr>
              <a:t>中华人民共和国土地改革法</a:t>
            </a:r>
            <a:r>
              <a:rPr lang="en-US" altLang="zh-CN" sz="3200" b="1" dirty="0">
                <a:solidFill>
                  <a:srgbClr val="FF0000"/>
                </a:solidFill>
                <a:latin typeface="宋体" panose="02010600030101010101" pitchFamily="2" charset="-122"/>
                <a:ea typeface="宋体" panose="02010600030101010101" pitchFamily="2" charset="-122"/>
                <a:sym typeface="+mn-ea"/>
              </a:rPr>
              <a:t>》</a:t>
            </a:r>
            <a:r>
              <a:rPr lang="zh-CN" altLang="en-US" sz="3200" b="1" dirty="0">
                <a:solidFill>
                  <a:srgbClr val="0070C0"/>
                </a:solidFill>
                <a:latin typeface="宋体" panose="02010600030101010101" pitchFamily="2" charset="-122"/>
                <a:ea typeface="宋体" panose="02010600030101010101" pitchFamily="2" charset="-122"/>
                <a:cs typeface="宋体" panose="02010600030101010101" pitchFamily="2" charset="-122"/>
              </a:rPr>
              <a:t/>
            </a:r>
            <a:br>
              <a:rPr lang="zh-CN" altLang="en-US" sz="3200" b="1" dirty="0">
                <a:solidFill>
                  <a:srgbClr val="0070C0"/>
                </a:solidFill>
                <a:latin typeface="宋体" panose="02010600030101010101" pitchFamily="2" charset="-122"/>
                <a:ea typeface="宋体" panose="02010600030101010101" pitchFamily="2" charset="-122"/>
                <a:cs typeface="宋体" panose="02010600030101010101" pitchFamily="2" charset="-122"/>
              </a:rPr>
            </a:br>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rPr>
              <a:t>（1950-</a:t>
            </a:r>
            <a:r>
              <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1952年）</a:t>
            </a:r>
            <a:r>
              <a:rPr lang="zh-CN" altLang="en-US" dirty="0" smtClean="0">
                <a:solidFill>
                  <a:schemeClr val="tx1"/>
                </a:solidFill>
              </a:rPr>
              <a:t>             </a:t>
            </a:r>
            <a:endParaRPr lang="en-US" altLang="zh-CN" sz="1600" b="1" dirty="0">
              <a:solidFill>
                <a:schemeClr val="tx1"/>
              </a:solidFill>
              <a:sym typeface="+mn-ea"/>
            </a:endParaRPr>
          </a:p>
        </p:txBody>
      </p:sp>
      <p:pic>
        <p:nvPicPr>
          <p:cNvPr id="2097152" name="内容占位符 3"/>
          <p:cNvPicPr>
            <a:picLocks noGrp="1" noChangeAspect="1"/>
          </p:cNvPicPr>
          <p:nvPr>
            <p:ph idx="1"/>
          </p:nvPr>
        </p:nvPicPr>
        <p:blipFill>
          <a:blip r:embed="rId2" cstate="print"/>
          <a:stretch>
            <a:fillRect/>
          </a:stretch>
        </p:blipFill>
        <p:spPr>
          <a:xfrm>
            <a:off x="4613910" y="1984375"/>
            <a:ext cx="4218305" cy="2962275"/>
          </a:xfrm>
        </p:spPr>
      </p:pic>
      <p:sp>
        <p:nvSpPr>
          <p:cNvPr id="2" name="文本框 0"/>
          <p:cNvSpPr txBox="1"/>
          <p:nvPr/>
        </p:nvSpPr>
        <p:spPr>
          <a:xfrm>
            <a:off x="457200" y="2140585"/>
            <a:ext cx="8503920" cy="3107690"/>
          </a:xfrm>
          <a:prstGeom prst="rect">
            <a:avLst/>
          </a:prstGeom>
          <a:noFill/>
        </p:spPr>
        <p:txBody>
          <a:bodyPr wrap="square" rtlCol="0">
            <a:spAutoFit/>
          </a:bodyPr>
          <a:lstStyle/>
          <a:p>
            <a:r>
              <a:rPr lang="zh-CN" altLang="en-US" sz="2800">
                <a:latin typeface="宋体" panose="02010600030101010101" pitchFamily="2" charset="-122"/>
                <a:ea typeface="宋体" panose="02010600030101010101" pitchFamily="2" charset="-122"/>
                <a:sym typeface="+mn-ea"/>
              </a:rPr>
              <a:t>政策内容：</a:t>
            </a:r>
            <a:r>
              <a:rPr lang="zh-CN" altLang="en-US" sz="2800">
                <a:solidFill>
                  <a:schemeClr val="tx1"/>
                </a:solidFill>
                <a:latin typeface="宋体" panose="02010600030101010101" pitchFamily="2" charset="-122"/>
                <a:ea typeface="宋体" panose="02010600030101010101" pitchFamily="2" charset="-122"/>
                <a:sym typeface="+mn-ea"/>
              </a:rPr>
              <a:t>颁布</a:t>
            </a:r>
            <a:r>
              <a:rPr lang="en-US" altLang="zh-CN" sz="2800">
                <a:solidFill>
                  <a:schemeClr val="tx1"/>
                </a:solidFill>
                <a:latin typeface="宋体" panose="02010600030101010101" pitchFamily="2" charset="-122"/>
                <a:ea typeface="宋体" panose="02010600030101010101" pitchFamily="2" charset="-122"/>
                <a:sym typeface="+mn-ea"/>
              </a:rPr>
              <a:t>《</a:t>
            </a:r>
            <a:r>
              <a:rPr lang="zh-CN" altLang="en-US" sz="2800">
                <a:solidFill>
                  <a:schemeClr val="tx1"/>
                </a:solidFill>
                <a:latin typeface="宋体" panose="02010600030101010101" pitchFamily="2" charset="-122"/>
                <a:ea typeface="宋体" panose="02010600030101010101" pitchFamily="2" charset="-122"/>
                <a:sym typeface="+mn-ea"/>
              </a:rPr>
              <a:t>中华</a:t>
            </a:r>
          </a:p>
          <a:p>
            <a:r>
              <a:rPr lang="zh-CN" altLang="en-US" sz="2800">
                <a:solidFill>
                  <a:schemeClr val="tx1"/>
                </a:solidFill>
                <a:latin typeface="宋体" panose="02010600030101010101" pitchFamily="2" charset="-122"/>
                <a:ea typeface="宋体" panose="02010600030101010101" pitchFamily="2" charset="-122"/>
                <a:sym typeface="+mn-ea"/>
              </a:rPr>
              <a:t>人民共和国土地改革法</a:t>
            </a:r>
            <a:r>
              <a:rPr lang="en-US" altLang="zh-CN" sz="2800">
                <a:solidFill>
                  <a:schemeClr val="tx1"/>
                </a:solidFill>
                <a:latin typeface="宋体" panose="02010600030101010101" pitchFamily="2" charset="-122"/>
                <a:ea typeface="宋体" panose="02010600030101010101" pitchFamily="2" charset="-122"/>
                <a:sym typeface="+mn-ea"/>
              </a:rPr>
              <a:t>》</a:t>
            </a:r>
          </a:p>
          <a:p>
            <a:r>
              <a:rPr lang="zh-CN" altLang="en-US" sz="2800">
                <a:solidFill>
                  <a:schemeClr val="tx1"/>
                </a:solidFill>
                <a:latin typeface="宋体" panose="02010600030101010101" pitchFamily="2" charset="-122"/>
                <a:ea typeface="宋体" panose="02010600030101010101" pitchFamily="2" charset="-122"/>
                <a:sym typeface="+mn-ea"/>
              </a:rPr>
              <a:t>，废除封建剥削的土地所</a:t>
            </a:r>
          </a:p>
          <a:p>
            <a:r>
              <a:rPr lang="zh-CN" altLang="en-US" sz="2800">
                <a:solidFill>
                  <a:schemeClr val="tx1"/>
                </a:solidFill>
                <a:latin typeface="宋体" panose="02010600030101010101" pitchFamily="2" charset="-122"/>
                <a:ea typeface="宋体" panose="02010600030101010101" pitchFamily="2" charset="-122"/>
                <a:sym typeface="+mn-ea"/>
              </a:rPr>
              <a:t>有制，实行</a:t>
            </a:r>
            <a:r>
              <a:rPr lang="zh-CN" altLang="en-US" sz="2800">
                <a:solidFill>
                  <a:schemeClr val="tx1"/>
                </a:solidFill>
                <a:latin typeface="+mn-ea"/>
                <a:sym typeface="+mn-ea"/>
              </a:rPr>
              <a:t>农民阶级的</a:t>
            </a:r>
          </a:p>
          <a:p>
            <a:r>
              <a:rPr lang="zh-CN" altLang="en-US" sz="2800">
                <a:solidFill>
                  <a:schemeClr val="tx1"/>
                </a:solidFill>
                <a:latin typeface="+mn-ea"/>
                <a:sym typeface="+mn-ea"/>
              </a:rPr>
              <a:t>土地所有制</a:t>
            </a:r>
            <a:r>
              <a:rPr lang="zh-CN" altLang="en-US" sz="2800">
                <a:solidFill>
                  <a:schemeClr val="tx1"/>
                </a:solidFill>
                <a:latin typeface="宋体" panose="02010600030101010101" pitchFamily="2" charset="-122"/>
                <a:ea typeface="宋体" panose="02010600030101010101" pitchFamily="2" charset="-122"/>
                <a:sym typeface="+mn-ea"/>
              </a:rPr>
              <a:t>。与以往不</a:t>
            </a:r>
          </a:p>
          <a:p>
            <a:r>
              <a:rPr lang="zh-CN" altLang="en-US" sz="2800">
                <a:solidFill>
                  <a:schemeClr val="tx1"/>
                </a:solidFill>
                <a:latin typeface="宋体" panose="02010600030101010101" pitchFamily="2" charset="-122"/>
                <a:ea typeface="宋体" panose="02010600030101010101" pitchFamily="2" charset="-122"/>
                <a:sym typeface="+mn-ea"/>
              </a:rPr>
              <a:t>同的是保护富农经济。</a:t>
            </a:r>
          </a:p>
          <a:p>
            <a:endParaRPr lang="zh-CN" altLang="en-US" sz="2800">
              <a:solidFill>
                <a:schemeClr val="tx1"/>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7152"/>
                                        </p:tgtEl>
                                        <p:attrNameLst>
                                          <p:attrName>style.visibility</p:attrName>
                                        </p:attrNameLst>
                                      </p:cBhvr>
                                      <p:to>
                                        <p:strVal val="visible"/>
                                      </p:to>
                                    </p:set>
                                    <p:anim calcmode="lin" valueType="num">
                                      <p:cBhvr additive="base">
                                        <p:cTn id="7" dur="500" fill="hold"/>
                                        <p:tgtEl>
                                          <p:spTgt spid="2097152"/>
                                        </p:tgtEl>
                                        <p:attrNameLst>
                                          <p:attrName>ppt_x</p:attrName>
                                        </p:attrNameLst>
                                      </p:cBhvr>
                                      <p:tavLst>
                                        <p:tav tm="0">
                                          <p:val>
                                            <p:strVal val="#ppt_x"/>
                                          </p:val>
                                        </p:tav>
                                        <p:tav tm="100000">
                                          <p:val>
                                            <p:strVal val="#ppt_x"/>
                                          </p:val>
                                        </p:tav>
                                      </p:tavLst>
                                    </p:anim>
                                    <p:anim calcmode="lin" valueType="num">
                                      <p:cBhvr additive="base">
                                        <p:cTn id="8" dur="500" fill="hold"/>
                                        <p:tgtEl>
                                          <p:spTgt spid="20971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标题 3"/>
          <p:cNvSpPr>
            <a:spLocks noGrp="1"/>
          </p:cNvSpPr>
          <p:nvPr>
            <p:ph type="title"/>
          </p:nvPr>
        </p:nvSpPr>
        <p:spPr>
          <a:xfrm>
            <a:off x="935013" y="5589240"/>
            <a:ext cx="6910580" cy="755005"/>
          </a:xfrm>
        </p:spPr>
        <p:txBody>
          <a:bodyPr>
            <a:normAutofit/>
          </a:bodyPr>
          <a:lstStyle/>
          <a:p>
            <a:pPr algn="l"/>
            <a:r>
              <a:rPr lang="zh-CN" altLang="en-US" sz="3200" dirty="0">
                <a:solidFill>
                  <a:schemeClr val="tx1"/>
                </a:solidFill>
                <a:latin typeface="楷体" panose="02010609060101010101" pitchFamily="49" charset="-122"/>
                <a:ea typeface="楷体" panose="02010609060101010101" pitchFamily="49" charset="-122"/>
                <a:cs typeface="+mn-cs"/>
              </a:rPr>
              <a:t>结合材料分析土地改革的作用？</a:t>
            </a:r>
          </a:p>
        </p:txBody>
      </p:sp>
      <p:sp>
        <p:nvSpPr>
          <p:cNvPr id="1048641" name="内容占位符 4"/>
          <p:cNvSpPr>
            <a:spLocks noGrp="1"/>
          </p:cNvSpPr>
          <p:nvPr>
            <p:ph sz="half" idx="1"/>
          </p:nvPr>
        </p:nvSpPr>
        <p:spPr>
          <a:xfrm>
            <a:off x="905867" y="1412776"/>
            <a:ext cx="7200800" cy="4320480"/>
          </a:xfrm>
        </p:spPr>
        <p:txBody>
          <a:bodyPr>
            <a:noAutofit/>
          </a:bodyPr>
          <a:lstStyle/>
          <a:p>
            <a:pPr marL="0" indent="0">
              <a:buNone/>
            </a:pPr>
            <a:r>
              <a:rPr lang="zh-CN" altLang="en-US" dirty="0">
                <a:latin typeface="楷体" panose="02010609060101010101" pitchFamily="49" charset="-122"/>
                <a:ea typeface="楷体" panose="02010609060101010101" pitchFamily="49" charset="-122"/>
                <a:sym typeface="+mn-ea"/>
              </a:rPr>
              <a:t>  材料一   （土地改革后）农民欢天喜地地说：“过去头顶地主的天，脚踏地主的地，现在都成我们的了。”</a:t>
            </a: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生产积极性空前高涨。国家又宣布实行低农业税率。农村中到处是一派兴旺气象</a:t>
            </a: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据国家统计局的统计，</a:t>
            </a:r>
            <a:r>
              <a:rPr lang="en-US" altLang="zh-CN" dirty="0">
                <a:latin typeface="楷体" panose="02010609060101010101" pitchFamily="49" charset="-122"/>
                <a:ea typeface="楷体" panose="02010609060101010101" pitchFamily="49" charset="-122"/>
                <a:sym typeface="+mn-ea"/>
              </a:rPr>
              <a:t>1952</a:t>
            </a:r>
            <a:r>
              <a:rPr lang="zh-CN" altLang="en-US" dirty="0">
                <a:latin typeface="楷体" panose="02010609060101010101" pitchFamily="49" charset="-122"/>
                <a:ea typeface="楷体" panose="02010609060101010101" pitchFamily="49" charset="-122"/>
                <a:sym typeface="+mn-ea"/>
              </a:rPr>
              <a:t>年同</a:t>
            </a:r>
            <a:r>
              <a:rPr lang="en-US" altLang="zh-CN" dirty="0">
                <a:latin typeface="楷体" panose="02010609060101010101" pitchFamily="49" charset="-122"/>
                <a:ea typeface="楷体" panose="02010609060101010101" pitchFamily="49" charset="-122"/>
                <a:sym typeface="+mn-ea"/>
              </a:rPr>
              <a:t>1949</a:t>
            </a:r>
            <a:r>
              <a:rPr lang="zh-CN" altLang="en-US" dirty="0">
                <a:latin typeface="楷体" panose="02010609060101010101" pitchFamily="49" charset="-122"/>
                <a:ea typeface="楷体" panose="02010609060101010101" pitchFamily="49" charset="-122"/>
                <a:sym typeface="+mn-ea"/>
              </a:rPr>
              <a:t>年相比，粮食产量增长</a:t>
            </a:r>
            <a:r>
              <a:rPr lang="en-US" altLang="zh-CN" dirty="0">
                <a:latin typeface="楷体" panose="02010609060101010101" pitchFamily="49" charset="-122"/>
                <a:ea typeface="楷体" panose="02010609060101010101" pitchFamily="49" charset="-122"/>
                <a:sym typeface="+mn-ea"/>
              </a:rPr>
              <a:t>44.8%</a:t>
            </a:r>
            <a:r>
              <a:rPr lang="zh-CN" altLang="en-US" dirty="0">
                <a:latin typeface="楷体" panose="02010609060101010101" pitchFamily="49" charset="-122"/>
                <a:ea typeface="楷体" panose="02010609060101010101" pitchFamily="49" charset="-122"/>
                <a:sym typeface="+mn-ea"/>
              </a:rPr>
              <a:t>，棉花增长</a:t>
            </a:r>
            <a:r>
              <a:rPr lang="en-US" altLang="zh-CN" dirty="0">
                <a:latin typeface="楷体" panose="02010609060101010101" pitchFamily="49" charset="-122"/>
                <a:ea typeface="楷体" panose="02010609060101010101" pitchFamily="49" charset="-122"/>
                <a:sym typeface="+mn-ea"/>
              </a:rPr>
              <a:t>193%</a:t>
            </a:r>
            <a:r>
              <a:rPr lang="zh-CN" altLang="en-US" dirty="0">
                <a:latin typeface="楷体" panose="02010609060101010101" pitchFamily="49" charset="-122"/>
                <a:ea typeface="楷体" panose="02010609060101010101" pitchFamily="49" charset="-122"/>
                <a:sym typeface="+mn-ea"/>
              </a:rPr>
              <a:t>，油料增长</a:t>
            </a:r>
            <a:r>
              <a:rPr lang="en-US" altLang="zh-CN" dirty="0">
                <a:latin typeface="楷体" panose="02010609060101010101" pitchFamily="49" charset="-122"/>
                <a:ea typeface="楷体" panose="02010609060101010101" pitchFamily="49" charset="-122"/>
                <a:sym typeface="+mn-ea"/>
              </a:rPr>
              <a:t>64%</a:t>
            </a:r>
            <a:r>
              <a:rPr lang="zh-CN" altLang="en-US" dirty="0">
                <a:latin typeface="楷体" panose="02010609060101010101" pitchFamily="49" charset="-122"/>
                <a:ea typeface="楷体" panose="02010609060101010101" pitchFamily="49" charset="-122"/>
                <a:sym typeface="+mn-ea"/>
              </a:rPr>
              <a:t>，大大解放了农村生产力。</a:t>
            </a:r>
            <a:endParaRPr lang="en-US" altLang="zh-CN" dirty="0">
              <a:latin typeface="楷体" panose="02010609060101010101" pitchFamily="49" charset="-122"/>
              <a:ea typeface="楷体" panose="02010609060101010101" pitchFamily="49" charset="-122"/>
              <a:sym typeface="+mn-ea"/>
            </a:endParaRPr>
          </a:p>
          <a:p>
            <a:pPr marL="0" indent="0">
              <a:buNone/>
            </a:pPr>
            <a:r>
              <a:rPr lang="en-US" altLang="zh-CN" dirty="0">
                <a:latin typeface="楷体" panose="02010609060101010101" pitchFamily="49" charset="-122"/>
                <a:ea typeface="楷体" panose="02010609060101010101" pitchFamily="49" charset="-122"/>
                <a:sym typeface="+mn-ea"/>
              </a:rPr>
              <a:t>      </a:t>
            </a:r>
            <a:r>
              <a:rPr lang="en-US" altLang="zh-CN" dirty="0" smtClean="0">
                <a:latin typeface="楷体" panose="02010609060101010101" pitchFamily="49" charset="-122"/>
                <a:ea typeface="楷体" panose="02010609060101010101" pitchFamily="49" charset="-122"/>
                <a:sym typeface="+mn-ea"/>
              </a:rPr>
              <a:t>  ------</a:t>
            </a:r>
            <a:r>
              <a:rPr lang="zh-CN" altLang="en-US" dirty="0" smtClean="0">
                <a:latin typeface="楷体" panose="02010609060101010101" pitchFamily="49" charset="-122"/>
                <a:ea typeface="楷体" panose="02010609060101010101" pitchFamily="49" charset="-122"/>
                <a:sym typeface="+mn-ea"/>
              </a:rPr>
              <a:t>金</a:t>
            </a:r>
            <a:r>
              <a:rPr lang="zh-CN" altLang="en-US" dirty="0">
                <a:latin typeface="楷体" panose="02010609060101010101" pitchFamily="49" charset="-122"/>
                <a:ea typeface="楷体" panose="02010609060101010101" pitchFamily="49" charset="-122"/>
                <a:sym typeface="+mn-ea"/>
              </a:rPr>
              <a:t>冲及</a:t>
            </a:r>
            <a:r>
              <a:rPr lang="en-US" altLang="zh-CN" dirty="0">
                <a:latin typeface="楷体" panose="02010609060101010101" pitchFamily="49" charset="-122"/>
                <a:ea typeface="楷体" panose="02010609060101010101" pitchFamily="49" charset="-122"/>
                <a:sym typeface="+mn-ea"/>
              </a:rPr>
              <a:t>《</a:t>
            </a:r>
            <a:r>
              <a:rPr lang="zh-CN" altLang="en-US" dirty="0">
                <a:latin typeface="楷体" panose="02010609060101010101" pitchFamily="49" charset="-122"/>
                <a:ea typeface="楷体" panose="02010609060101010101" pitchFamily="49" charset="-122"/>
                <a:sym typeface="+mn-ea"/>
              </a:rPr>
              <a:t>二十世纪中国史纲</a:t>
            </a:r>
            <a:r>
              <a:rPr lang="en-US" altLang="zh-CN" dirty="0">
                <a:latin typeface="楷体" panose="02010609060101010101" pitchFamily="49" charset="-122"/>
                <a:ea typeface="楷体" panose="02010609060101010101" pitchFamily="49" charset="-122"/>
                <a:sym typeface="+mn-ea"/>
              </a:rPr>
              <a:t>》</a:t>
            </a:r>
            <a:endParaRPr lang="en-US" altLang="zh-CN" dirty="0">
              <a:latin typeface="楷体" panose="02010609060101010101" pitchFamily="49" charset="-122"/>
              <a:ea typeface="楷体" panose="02010609060101010101" pitchFamily="49" charset="-122"/>
            </a:endParaRPr>
          </a:p>
          <a:p>
            <a:endParaRPr lang="zh-CN" altLang="en-US" sz="2000" dirty="0"/>
          </a:p>
        </p:txBody>
      </p:sp>
      <p:sp>
        <p:nvSpPr>
          <p:cNvPr id="3" name="TextBox 2"/>
          <p:cNvSpPr txBox="1"/>
          <p:nvPr/>
        </p:nvSpPr>
        <p:spPr>
          <a:xfrm>
            <a:off x="899592" y="476671"/>
            <a:ext cx="4608512" cy="646331"/>
          </a:xfrm>
          <a:prstGeom prst="rect">
            <a:avLst/>
          </a:prstGeom>
          <a:noFill/>
        </p:spPr>
        <p:txBody>
          <a:bodyPr wrap="square" rtlCol="0">
            <a:spAutoFit/>
          </a:bodyPr>
          <a:lstStyle/>
          <a:p>
            <a:r>
              <a:rPr lang="zh-CN" altLang="en-US" sz="3600" b="1" dirty="0">
                <a:latin typeface="楷体" panose="02010609060101010101" pitchFamily="49" charset="-122"/>
                <a:ea typeface="楷体" panose="02010609060101010101" pitchFamily="49" charset="-122"/>
              </a:rPr>
              <a:t>材料研读</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8640"/>
                                        </p:tgtEl>
                                        <p:attrNameLst>
                                          <p:attrName>style.visibility</p:attrName>
                                        </p:attrNameLst>
                                      </p:cBhvr>
                                      <p:to>
                                        <p:strVal val="visible"/>
                                      </p:to>
                                    </p:set>
                                    <p:animEffect transition="in" filter="fade">
                                      <p:cBhvr>
                                        <p:cTn id="7" dur="1000"/>
                                        <p:tgtEl>
                                          <p:spTgt spid="1048640"/>
                                        </p:tgtEl>
                                      </p:cBhvr>
                                    </p:animEffect>
                                    <p:anim calcmode="lin" valueType="num">
                                      <p:cBhvr>
                                        <p:cTn id="8" dur="1000" fill="hold"/>
                                        <p:tgtEl>
                                          <p:spTgt spid="1048640"/>
                                        </p:tgtEl>
                                        <p:attrNameLst>
                                          <p:attrName>ppt_x</p:attrName>
                                        </p:attrNameLst>
                                      </p:cBhvr>
                                      <p:tavLst>
                                        <p:tav tm="0">
                                          <p:val>
                                            <p:strVal val="#ppt_x"/>
                                          </p:val>
                                        </p:tav>
                                        <p:tav tm="100000">
                                          <p:val>
                                            <p:strVal val="#ppt_x"/>
                                          </p:val>
                                        </p:tav>
                                      </p:tavLst>
                                    </p:anim>
                                    <p:anim calcmode="lin" valueType="num">
                                      <p:cBhvr>
                                        <p:cTn id="9" dur="1000" fill="hold"/>
                                        <p:tgtEl>
                                          <p:spTgt spid="10486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a:solidFill>
                  <a:schemeClr val="tx1"/>
                </a:solidFill>
                <a:latin typeface="宋体" panose="02010600030101010101" pitchFamily="2" charset="-122"/>
                <a:ea typeface="宋体" panose="02010600030101010101" pitchFamily="2" charset="-122"/>
              </a:rPr>
              <a:t>四、土地改革</a:t>
            </a:r>
          </a:p>
        </p:txBody>
      </p:sp>
      <p:sp>
        <p:nvSpPr>
          <p:cNvPr id="3" name="内容占位符 2"/>
          <p:cNvSpPr>
            <a:spLocks noGrp="1"/>
          </p:cNvSpPr>
          <p:nvPr>
            <p:ph sz="half" idx="1"/>
          </p:nvPr>
        </p:nvSpPr>
        <p:spPr>
          <a:xfrm>
            <a:off x="775970" y="1517650"/>
            <a:ext cx="3973830" cy="4625975"/>
          </a:xfrm>
        </p:spPr>
        <p:txBody>
          <a:bodyPr>
            <a:noAutofit/>
          </a:bodyPr>
          <a:lstStyle/>
          <a:p>
            <a:pPr marL="0" indent="0">
              <a:buNone/>
            </a:pPr>
            <a:r>
              <a:rPr lang="zh-CN" altLang="en-US" dirty="0">
                <a:solidFill>
                  <a:srgbClr val="002060"/>
                </a:solidFill>
                <a:latin typeface="+mn-ea"/>
                <a:sym typeface="+mn-ea"/>
              </a:rPr>
              <a:t>作用</a:t>
            </a:r>
            <a:r>
              <a:rPr lang="zh-CN" altLang="en-US" dirty="0">
                <a:latin typeface="+mn-ea"/>
                <a:sym typeface="+mn-ea"/>
              </a:rPr>
              <a:t>：</a:t>
            </a:r>
            <a:r>
              <a:rPr lang="en-US" altLang="zh-CN" dirty="0">
                <a:latin typeface="+mn-ea"/>
                <a:sym typeface="+mn-ea"/>
              </a:rPr>
              <a:t>①</a:t>
            </a:r>
            <a:r>
              <a:rPr lang="zh-CN" altLang="en-US" dirty="0">
                <a:latin typeface="+mn-ea"/>
                <a:sym typeface="+mn-ea"/>
              </a:rPr>
              <a:t>使得全国基本完成了土改；</a:t>
            </a:r>
          </a:p>
          <a:p>
            <a:pPr marL="0" indent="0">
              <a:buNone/>
            </a:pPr>
            <a:r>
              <a:rPr lang="en-US" altLang="zh-CN" dirty="0">
                <a:latin typeface="+mn-ea"/>
                <a:sym typeface="+mn-ea"/>
              </a:rPr>
              <a:t>②</a:t>
            </a:r>
            <a:r>
              <a:rPr lang="zh-CN" altLang="en-US" dirty="0">
                <a:latin typeface="+mn-ea"/>
                <a:sym typeface="+mn-ea"/>
              </a:rPr>
              <a:t>彻底废除了数千年的封建剥削的土地制度；</a:t>
            </a:r>
          </a:p>
          <a:p>
            <a:pPr marL="0" indent="0">
              <a:buNone/>
            </a:pPr>
            <a:r>
              <a:rPr lang="en-US" altLang="zh-CN" dirty="0">
                <a:latin typeface="+mn-ea"/>
                <a:sym typeface="+mn-ea"/>
              </a:rPr>
              <a:t>③</a:t>
            </a:r>
            <a:r>
              <a:rPr lang="zh-CN" altLang="en-US" dirty="0">
                <a:latin typeface="+mn-ea"/>
                <a:sym typeface="+mn-ea"/>
              </a:rPr>
              <a:t>使广大农民成为土地的主人，在政治上经济上翻了身；</a:t>
            </a:r>
          </a:p>
          <a:p>
            <a:pPr marL="0" indent="0">
              <a:buNone/>
            </a:pPr>
            <a:r>
              <a:rPr lang="en-US" altLang="zh-CN" dirty="0">
                <a:latin typeface="+mn-ea"/>
                <a:sym typeface="+mn-ea"/>
              </a:rPr>
              <a:t>④</a:t>
            </a:r>
            <a:r>
              <a:rPr lang="zh-CN" altLang="en-US" dirty="0">
                <a:latin typeface="+mn-ea"/>
                <a:sym typeface="+mn-ea"/>
              </a:rPr>
              <a:t>农村生产力得到解放，为农业生产的发展和国家工业化开辟了道路。</a:t>
            </a:r>
            <a:endParaRPr lang="zh-CN" altLang="en-US" dirty="0">
              <a:latin typeface="+mn-ea"/>
            </a:endParaRPr>
          </a:p>
          <a:p>
            <a:endParaRPr lang="zh-CN" altLang="en-US" dirty="0">
              <a:latin typeface="+mn-ea"/>
            </a:endParaRPr>
          </a:p>
        </p:txBody>
      </p:sp>
      <p:pic>
        <p:nvPicPr>
          <p:cNvPr id="156674" name="Picture 2" descr="农民欢庆土地改革"/>
          <p:cNvPicPr>
            <a:picLocks noChangeAspect="1"/>
          </p:cNvPicPr>
          <p:nvPr/>
        </p:nvPicPr>
        <p:blipFill>
          <a:blip r:embed="rId2"/>
          <a:stretch>
            <a:fillRect/>
          </a:stretch>
        </p:blipFill>
        <p:spPr>
          <a:xfrm>
            <a:off x="4749800" y="1847850"/>
            <a:ext cx="4215130" cy="3161665"/>
          </a:xfrm>
          <a:prstGeom prst="rect">
            <a:avLst/>
          </a:prstGeom>
          <a:noFill/>
          <a:ln w="9525">
            <a:noFill/>
          </a:ln>
        </p:spPr>
      </p:pic>
      <p:sp>
        <p:nvSpPr>
          <p:cNvPr id="4" name="文本框 3"/>
          <p:cNvSpPr txBox="1"/>
          <p:nvPr/>
        </p:nvSpPr>
        <p:spPr>
          <a:xfrm>
            <a:off x="5505450" y="4549140"/>
            <a:ext cx="2703830" cy="460375"/>
          </a:xfrm>
          <a:prstGeom prst="rect">
            <a:avLst/>
          </a:prstGeom>
          <a:solidFill>
            <a:schemeClr val="bg1"/>
          </a:solidFill>
        </p:spPr>
        <p:txBody>
          <a:bodyPr wrap="square" rtlCol="0">
            <a:spAutoFit/>
          </a:bodyPr>
          <a:lstStyle/>
          <a:p>
            <a:r>
              <a:rPr lang="zh-CN" altLang="en-US" sz="2400" dirty="0">
                <a:latin typeface="楷体" pitchFamily="49" charset="-122"/>
                <a:ea typeface="楷体" pitchFamily="49" charset="-122"/>
              </a:rPr>
              <a:t>农民欢庆土地改革</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dissolve">
                                      <p:cBhvr>
                                        <p:cTn id="7" dur="500"/>
                                        <p:tgtEl>
                                          <p:spTgt spid="1566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b="1" dirty="0">
                <a:solidFill>
                  <a:schemeClr val="tx1"/>
                </a:solidFill>
                <a:latin typeface="宋体" pitchFamily="2" charset="-122"/>
                <a:ea typeface="宋体" pitchFamily="2" charset="-122"/>
                <a:sym typeface="+mn-ea"/>
              </a:rPr>
              <a:t>当堂训练</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sz="2800" dirty="0">
                <a:latin typeface="楷体" panose="02010609060101010101" pitchFamily="49" charset="-122"/>
                <a:ea typeface="楷体" panose="02010609060101010101" pitchFamily="49" charset="-122"/>
                <a:cs typeface="楷体" panose="02010609060101010101" pitchFamily="49" charset="-122"/>
              </a:rPr>
              <a:t>4.</a:t>
            </a:r>
            <a:r>
              <a:rPr lang="zh-CN" altLang="en-US" sz="2800" dirty="0">
                <a:latin typeface="楷体" panose="02010609060101010101" pitchFamily="49" charset="-122"/>
                <a:ea typeface="楷体" panose="02010609060101010101" pitchFamily="49" charset="-122"/>
                <a:cs typeface="楷体" panose="02010609060101010101" pitchFamily="49" charset="-122"/>
              </a:rPr>
              <a:t>（2018</a:t>
            </a:r>
            <a:r>
              <a:rPr lang="zh-CN" altLang="en-US" sz="2800" dirty="0" smtClean="0">
                <a:latin typeface="楷体" panose="02010609060101010101" pitchFamily="49" charset="-122"/>
                <a:ea typeface="楷体" panose="02010609060101010101" pitchFamily="49" charset="-122"/>
                <a:cs typeface="楷体" panose="02010609060101010101" pitchFamily="49" charset="-122"/>
              </a:rPr>
              <a:t>·滨州）</a:t>
            </a:r>
            <a:r>
              <a:rPr lang="zh-CN" altLang="en-US" sz="2800" dirty="0">
                <a:latin typeface="楷体" panose="02010609060101010101" pitchFamily="49" charset="-122"/>
                <a:ea typeface="楷体" panose="02010609060101010101" pitchFamily="49" charset="-122"/>
                <a:cs typeface="楷体" panose="02010609060101010101" pitchFamily="49" charset="-122"/>
              </a:rPr>
              <a:t>农业强不强、农村美不美、农民富不富，决定着亿万农民的获得感和幸福感。1952年让农民产生“获得感和幸福感”的原因是（       ）</a:t>
            </a:r>
          </a:p>
          <a:p>
            <a:pPr marL="0" indent="0">
              <a:buNone/>
            </a:pPr>
            <a:endParaRPr lang="zh-CN" altLang="en-US" sz="2800" dirty="0">
              <a:latin typeface="楷体" panose="02010609060101010101" pitchFamily="49" charset="-122"/>
              <a:ea typeface="楷体" panose="02010609060101010101" pitchFamily="49" charset="-122"/>
              <a:cs typeface="楷体" panose="02010609060101010101" pitchFamily="49" charset="-122"/>
            </a:endParaRPr>
          </a:p>
          <a:p>
            <a:pPr marL="0" indent="0" algn="l">
              <a:buNone/>
            </a:pPr>
            <a:r>
              <a:rPr lang="zh-CN" altLang="en-US" sz="2800" dirty="0">
                <a:latin typeface="楷体" panose="02010609060101010101" pitchFamily="49" charset="-122"/>
                <a:ea typeface="楷体" panose="02010609060101010101" pitchFamily="49" charset="-122"/>
                <a:cs typeface="楷体" panose="02010609060101010101" pitchFamily="49" charset="-122"/>
              </a:rPr>
              <a:t> A．农民获得了土地所有权             </a:t>
            </a:r>
          </a:p>
          <a:p>
            <a:pPr marL="0" indent="0" algn="l">
              <a:buNone/>
            </a:pPr>
            <a:r>
              <a:rPr lang="zh-CN" altLang="en-US" sz="2800" dirty="0">
                <a:latin typeface="楷体" panose="02010609060101010101" pitchFamily="49" charset="-122"/>
                <a:ea typeface="楷体" panose="02010609060101010101" pitchFamily="49" charset="-122"/>
                <a:cs typeface="楷体" panose="02010609060101010101" pitchFamily="49" charset="-122"/>
              </a:rPr>
              <a:t> B．农民走上了集体化道路</a:t>
            </a:r>
          </a:p>
          <a:p>
            <a:pPr marL="0" indent="0" algn="l">
              <a:buNone/>
            </a:pPr>
            <a:r>
              <a:rPr lang="zh-CN" altLang="en-US" sz="2800" dirty="0">
                <a:latin typeface="楷体" panose="02010609060101010101" pitchFamily="49" charset="-122"/>
                <a:ea typeface="楷体" panose="02010609060101010101" pitchFamily="49" charset="-122"/>
                <a:cs typeface="楷体" panose="02010609060101010101" pitchFamily="49" charset="-122"/>
              </a:rPr>
              <a:t> C．农村停产闹革命                   </a:t>
            </a:r>
          </a:p>
          <a:p>
            <a:pPr marL="0" indent="0" algn="l">
              <a:buNone/>
            </a:pPr>
            <a:r>
              <a:rPr lang="zh-CN" altLang="en-US" sz="2800" dirty="0">
                <a:latin typeface="楷体" panose="02010609060101010101" pitchFamily="49" charset="-122"/>
                <a:ea typeface="楷体" panose="02010609060101010101" pitchFamily="49" charset="-122"/>
                <a:cs typeface="楷体" panose="02010609060101010101" pitchFamily="49" charset="-122"/>
              </a:rPr>
              <a:t> D．农村实行“大包干”</a:t>
            </a:r>
          </a:p>
        </p:txBody>
      </p:sp>
      <p:sp>
        <p:nvSpPr>
          <p:cNvPr id="5" name="矩形 4"/>
          <p:cNvSpPr/>
          <p:nvPr/>
        </p:nvSpPr>
        <p:spPr>
          <a:xfrm>
            <a:off x="1233986" y="2967335"/>
            <a:ext cx="556563"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85800" y="1412776"/>
            <a:ext cx="7772400" cy="1102519"/>
          </a:xfrm>
        </p:spPr>
        <p:txBody>
          <a:bodyPr/>
          <a:lstStyle/>
          <a:p>
            <a:r>
              <a:rPr lang="zh-CN" altLang="zh-CN"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中共土地政策的演变</a:t>
            </a:r>
          </a:p>
        </p:txBody>
      </p:sp>
      <p:sp>
        <p:nvSpPr>
          <p:cNvPr id="3" name="副标题 2"/>
          <p:cNvSpPr>
            <a:spLocks noGrp="1"/>
          </p:cNvSpPr>
          <p:nvPr>
            <p:ph type="subTitle" idx="1"/>
            <p:custDataLst>
              <p:tags r:id="rId3"/>
            </p:custDataLst>
          </p:nvPr>
        </p:nvSpPr>
        <p:spPr>
          <a:xfrm>
            <a:off x="2483768" y="3358776"/>
            <a:ext cx="5688632" cy="1416368"/>
          </a:xfrm>
        </p:spPr>
        <p:txBody>
          <a:bodyPr>
            <a:normAutofit/>
          </a:bodyPr>
          <a:lstStyle/>
          <a:p>
            <a:pPr algn="l"/>
            <a:r>
              <a:rPr lang="en-US" altLang="zh-CN" sz="800" dirty="0">
                <a:latin typeface="华文楷体" panose="02010600040101010101" pitchFamily="2" charset="-122"/>
                <a:ea typeface="华文楷体" panose="02010600040101010101" pitchFamily="2" charset="-122"/>
              </a:rPr>
              <a:t>                          </a:t>
            </a:r>
          </a:p>
          <a:p>
            <a:pPr algn="l"/>
            <a:endParaRPr lang="en-US" altLang="zh-CN" sz="800" dirty="0">
              <a:latin typeface="华文楷体" panose="02010600040101010101" pitchFamily="2" charset="-122"/>
              <a:ea typeface="华文楷体" panose="02010600040101010101" pitchFamily="2" charset="-122"/>
            </a:endParaRPr>
          </a:p>
          <a:p>
            <a:pPr algn="l"/>
            <a:endParaRPr lang="en-US" altLang="zh-CN" sz="800" dirty="0">
              <a:latin typeface="华文楷体" panose="02010600040101010101" pitchFamily="2" charset="-122"/>
              <a:ea typeface="华文楷体" panose="02010600040101010101" pitchFamily="2" charset="-122"/>
            </a:endParaRPr>
          </a:p>
          <a:p>
            <a:pPr algn="l"/>
            <a:r>
              <a:rPr lang="zh-CN" altLang="en-US" sz="2000" dirty="0">
                <a:solidFill>
                  <a:schemeClr val="tx1"/>
                </a:solidFill>
                <a:latin typeface="华文楷体" panose="02010600040101010101" pitchFamily="2" charset="-122"/>
                <a:ea typeface="华文楷体" panose="02010600040101010101" pitchFamily="2" charset="-122"/>
              </a:rPr>
              <a:t>东方市第二思源实验学校   黄桂青  </a:t>
            </a:r>
            <a:endParaRPr lang="en-US" altLang="zh-CN" sz="2000" dirty="0">
              <a:solidFill>
                <a:schemeClr val="tx1"/>
              </a:solidFill>
              <a:latin typeface="华文楷体" panose="02010600040101010101" pitchFamily="2" charset="-122"/>
              <a:ea typeface="华文楷体" panose="02010600040101010101" pitchFamily="2" charset="-122"/>
            </a:endParaRPr>
          </a:p>
        </p:txBody>
      </p:sp>
      <p:sp>
        <p:nvSpPr>
          <p:cNvPr id="4" name="文本框 3">
            <a:extLst>
              <a:ext uri="{FF2B5EF4-FFF2-40B4-BE49-F238E27FC236}">
                <a16:creationId xmlns:a16="http://schemas.microsoft.com/office/drawing/2014/main" xmlns="" id="{37AF7CBB-417D-4EAC-B4C8-0A28A139F505}"/>
              </a:ext>
            </a:extLst>
          </p:cNvPr>
          <p:cNvSpPr txBox="1"/>
          <p:nvPr/>
        </p:nvSpPr>
        <p:spPr>
          <a:xfrm>
            <a:off x="107504" y="188640"/>
            <a:ext cx="2749471" cy="400110"/>
          </a:xfrm>
          <a:prstGeom prst="rect">
            <a:avLst/>
          </a:prstGeom>
          <a:noFill/>
        </p:spPr>
        <p:txBody>
          <a:bodyPr wrap="none" rtlCol="0">
            <a:spAutoFit/>
          </a:bodyPr>
          <a:lstStyle/>
          <a:p>
            <a:r>
              <a:rPr lang="zh-CN" altLang="en-US" sz="2000" dirty="0">
                <a:latin typeface="华文楷体" panose="02010600040101010101" pitchFamily="2" charset="-122"/>
                <a:ea typeface="华文楷体" panose="02010600040101010101" pitchFamily="2" charset="-122"/>
              </a:rPr>
              <a:t>中考历史专题复习系列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6740" y="587375"/>
            <a:ext cx="7970520" cy="695960"/>
          </a:xfrm>
        </p:spPr>
        <p:txBody>
          <a:bodyPr/>
          <a:lstStyle/>
          <a:p>
            <a:pPr algn="l"/>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五、农业合作化运动（</a:t>
            </a:r>
            <a:r>
              <a:rPr lang="en-US" altLang="zh-CN"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1953-1956</a:t>
            </a:r>
            <a:r>
              <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年）</a:t>
            </a:r>
            <a:endPar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3" name="内容占位符 2"/>
          <p:cNvSpPr>
            <a:spLocks noGrp="1"/>
          </p:cNvSpPr>
          <p:nvPr>
            <p:ph idx="1"/>
          </p:nvPr>
        </p:nvSpPr>
        <p:spPr>
          <a:xfrm>
            <a:off x="457200" y="1570990"/>
            <a:ext cx="8229600" cy="4686320"/>
          </a:xfrm>
        </p:spPr>
        <p:txBody>
          <a:bodyPr/>
          <a:lstStyle/>
          <a:p>
            <a:pPr marL="0" indent="0">
              <a:buNone/>
            </a:pPr>
            <a:r>
              <a:rPr lang="zh-CN" altLang="en-US" sz="2800" dirty="0" smtClean="0">
                <a:latin typeface="楷体" panose="02010609060101010101" pitchFamily="49" charset="-122"/>
                <a:ea typeface="楷体" panose="02010609060101010101" pitchFamily="49" charset="-122"/>
                <a:cs typeface="楷体" panose="02010609060101010101" pitchFamily="49" charset="-122"/>
              </a:rPr>
              <a:t>  史料</a:t>
            </a:r>
            <a:r>
              <a:rPr lang="zh-CN" altLang="en-US" sz="2800" dirty="0">
                <a:latin typeface="楷体" panose="02010609060101010101" pitchFamily="49" charset="-122"/>
                <a:ea typeface="楷体" panose="02010609060101010101" pitchFamily="49" charset="-122"/>
                <a:cs typeface="楷体" panose="02010609060101010101" pitchFamily="49" charset="-122"/>
              </a:rPr>
              <a:t>一　农村土地改革后农村出现的情况：土地买卖。土改后部分农民因天灾受损，或家中有人重病，或无力耕作等出卖自己的土地。</a:t>
            </a:r>
          </a:p>
          <a:p>
            <a:pPr marL="0" indent="0">
              <a:buNone/>
            </a:pPr>
            <a:r>
              <a:rPr lang="zh-CN" altLang="en-US" sz="2800" dirty="0" smtClean="0">
                <a:latin typeface="楷体" panose="02010609060101010101" pitchFamily="49" charset="-122"/>
                <a:ea typeface="楷体" panose="02010609060101010101" pitchFamily="49" charset="-122"/>
                <a:cs typeface="楷体" panose="02010609060101010101" pitchFamily="49" charset="-122"/>
              </a:rPr>
              <a:t>  史料</a:t>
            </a:r>
            <a:r>
              <a:rPr lang="zh-CN" altLang="en-US" sz="2800" dirty="0">
                <a:latin typeface="楷体" panose="02010609060101010101" pitchFamily="49" charset="-122"/>
                <a:ea typeface="楷体" panose="02010609060101010101" pitchFamily="49" charset="-122"/>
                <a:cs typeface="楷体" panose="02010609060101010101" pitchFamily="49" charset="-122"/>
              </a:rPr>
              <a:t>二　但农民绝大多数还是靠人畜经营……正因如此，今天农业生产的发展，还有许多困难的条件限制了它，约束</a:t>
            </a:r>
            <a:r>
              <a:rPr lang="zh-CN" altLang="en-US" sz="2800" dirty="0" smtClean="0">
                <a:latin typeface="楷体" panose="02010609060101010101" pitchFamily="49" charset="-122"/>
                <a:ea typeface="楷体" panose="02010609060101010101" pitchFamily="49" charset="-122"/>
                <a:cs typeface="楷体" panose="02010609060101010101" pitchFamily="49" charset="-122"/>
              </a:rPr>
              <a:t>了它。</a:t>
            </a:r>
          </a:p>
          <a:p>
            <a:pPr marL="0" indent="0">
              <a:buNone/>
            </a:pPr>
            <a:r>
              <a:rPr lang="en-US" altLang="zh-CN" sz="2000" dirty="0" smtClean="0">
                <a:latin typeface="楷体" panose="02010609060101010101" pitchFamily="49" charset="-122"/>
                <a:ea typeface="楷体" panose="02010609060101010101" pitchFamily="49" charset="-122"/>
                <a:cs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cs typeface="楷体" panose="02010609060101010101" pitchFamily="49" charset="-122"/>
              </a:rPr>
              <a:t>邓子恢《在全国第一次农村工作会议上的总结报告》</a:t>
            </a:r>
            <a:endParaRPr lang="zh-CN" altLang="en-US" sz="2000" dirty="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3"/>
          <p:cNvSpPr txBox="1"/>
          <p:nvPr/>
        </p:nvSpPr>
        <p:spPr>
          <a:xfrm>
            <a:off x="704700" y="5184239"/>
            <a:ext cx="7586345" cy="521970"/>
          </a:xfrm>
          <a:prstGeom prst="rect">
            <a:avLst/>
          </a:prstGeom>
          <a:noFill/>
        </p:spPr>
        <p:txBody>
          <a:bodyPr wrap="square" rtlCol="0">
            <a:spAutoFit/>
          </a:bodyPr>
          <a:lstStyle/>
          <a:p>
            <a:r>
              <a:rPr lang="zh-CN" altLang="en-US" sz="2800" dirty="0">
                <a:latin typeface="宋体" pitchFamily="2" charset="-122"/>
                <a:ea typeface="宋体" pitchFamily="2" charset="-122"/>
                <a:cs typeface="楷体" panose="02010609060101010101" pitchFamily="49" charset="-122"/>
              </a:rPr>
              <a:t>请同学们结合史料分析对农业进行改造的原因？</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a:solidFill>
                  <a:schemeClr val="tx1"/>
                </a:solidFill>
                <a:latin typeface="宋体" panose="02010600030101010101" pitchFamily="2" charset="-122"/>
                <a:ea typeface="宋体" panose="02010600030101010101" pitchFamily="2" charset="-122"/>
                <a:cs typeface="+mn-cs"/>
                <a:sym typeface="+mn-ea"/>
              </a:rPr>
              <a:t>对农业进行改造的原因</a:t>
            </a:r>
          </a:p>
        </p:txBody>
      </p:sp>
      <p:sp>
        <p:nvSpPr>
          <p:cNvPr id="3" name="内容占位符 2"/>
          <p:cNvSpPr>
            <a:spLocks noGrp="1"/>
          </p:cNvSpPr>
          <p:nvPr>
            <p:ph idx="1"/>
          </p:nvPr>
        </p:nvSpPr>
        <p:spPr>
          <a:xfrm>
            <a:off x="539552" y="1484784"/>
            <a:ext cx="8229600" cy="3898265"/>
          </a:xfrm>
        </p:spPr>
        <p:txBody>
          <a:bodyPr/>
          <a:lstStyle/>
          <a:p>
            <a:endParaRPr lang="zh-CN" altLang="en-US" dirty="0"/>
          </a:p>
          <a:p>
            <a:pPr marL="0" indent="0">
              <a:buNone/>
            </a:pPr>
            <a:r>
              <a:rPr lang="zh-CN" altLang="en-US" dirty="0" smtClean="0"/>
              <a:t>     </a:t>
            </a:r>
            <a:r>
              <a:rPr lang="zh-CN" altLang="en-US" sz="2800" dirty="0">
                <a:solidFill>
                  <a:srgbClr val="FF0000"/>
                </a:solidFill>
                <a:latin typeface="宋体" panose="02010600030101010101" pitchFamily="2" charset="-122"/>
                <a:ea typeface="宋体" panose="02010600030101010101" pitchFamily="2" charset="-122"/>
              </a:rPr>
              <a:t>贫苦农民缺乏生产工具、资金，难以抵御自然灾害，不能合理地使用耕地，也不能使用先进的机械化农具。影响到农业生产的发展，农产品满足不了国家工业化建设的需要，所以要对农业进行社会主义改造。</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标题 3"/>
          <p:cNvSpPr>
            <a:spLocks noGrp="1"/>
          </p:cNvSpPr>
          <p:nvPr>
            <p:ph type="title"/>
          </p:nvPr>
        </p:nvSpPr>
        <p:spPr>
          <a:xfrm>
            <a:off x="312986" y="201930"/>
            <a:ext cx="8229600" cy="1143000"/>
          </a:xfrm>
        </p:spPr>
        <p:txBody>
          <a:bodyPr/>
          <a:lstStyle/>
          <a:p>
            <a:pPr algn="l"/>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rPr>
              <a:t>五、农业合作化运动（</a:t>
            </a:r>
            <a:r>
              <a:rPr lang="en-US" altLang="zh-CN"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1953-1956</a:t>
            </a:r>
            <a:r>
              <a:rPr lang="zh-CN" altLang="en-US" sz="3200" b="1" dirty="0" smtClean="0">
                <a:solidFill>
                  <a:schemeClr val="tx1"/>
                </a:solidFill>
                <a:latin typeface="宋体" panose="02010600030101010101" pitchFamily="2" charset="-122"/>
                <a:ea typeface="宋体" panose="02010600030101010101" pitchFamily="2" charset="-122"/>
                <a:cs typeface="宋体" panose="02010600030101010101" pitchFamily="2" charset="-122"/>
              </a:rPr>
              <a:t>年）</a:t>
            </a:r>
            <a:endPar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2097158" name="图片 8" descr="QQ图片20190406095137.jpg"/>
          <p:cNvPicPr>
            <a:picLocks noChangeAspect="1"/>
          </p:cNvPicPr>
          <p:nvPr/>
        </p:nvPicPr>
        <p:blipFill>
          <a:blip r:embed="rId2" cstate="print"/>
          <a:stretch>
            <a:fillRect/>
          </a:stretch>
        </p:blipFill>
        <p:spPr>
          <a:xfrm>
            <a:off x="5076056" y="2432227"/>
            <a:ext cx="2983230" cy="2375535"/>
          </a:xfrm>
          <a:prstGeom prst="rect">
            <a:avLst/>
          </a:prstGeom>
        </p:spPr>
      </p:pic>
      <p:pic>
        <p:nvPicPr>
          <p:cNvPr id="142387" name="Picture 51" descr="W020090810532318757993"/>
          <p:cNvPicPr>
            <a:picLocks noGrp="1" noChangeAspect="1"/>
          </p:cNvPicPr>
          <p:nvPr>
            <p:ph sz="half" idx="2"/>
          </p:nvPr>
        </p:nvPicPr>
        <p:blipFill>
          <a:blip r:embed="rId3"/>
          <a:stretch>
            <a:fillRect/>
          </a:stretch>
        </p:blipFill>
        <p:spPr>
          <a:xfrm>
            <a:off x="1659255" y="2381250"/>
            <a:ext cx="3216275" cy="2341880"/>
          </a:xfrm>
          <a:prstGeom prst="rect">
            <a:avLst/>
          </a:prstGeom>
          <a:noFill/>
          <a:ln w="9525">
            <a:noFill/>
          </a:ln>
        </p:spPr>
      </p:pic>
      <p:sp>
        <p:nvSpPr>
          <p:cNvPr id="2" name="文本框 1"/>
          <p:cNvSpPr txBox="1"/>
          <p:nvPr/>
        </p:nvSpPr>
        <p:spPr>
          <a:xfrm>
            <a:off x="481965" y="1344930"/>
            <a:ext cx="8242935" cy="1383665"/>
          </a:xfrm>
          <a:prstGeom prst="rect">
            <a:avLst/>
          </a:prstGeom>
          <a:noFill/>
        </p:spPr>
        <p:txBody>
          <a:bodyPr wrap="square" rtlCol="0">
            <a:spAutoFit/>
          </a:bodyPr>
          <a:lstStyle/>
          <a:p>
            <a:pPr algn="l"/>
            <a:r>
              <a:rPr lang="zh-CN" altLang="en-US" sz="2800" dirty="0">
                <a:solidFill>
                  <a:schemeClr val="tx1"/>
                </a:solidFill>
                <a:latin typeface="宋体" panose="02010600030101010101" pitchFamily="2" charset="-122"/>
                <a:ea typeface="宋体" panose="02010600030101010101" pitchFamily="2" charset="-122"/>
              </a:rPr>
              <a:t>形式：把分散的个体农民组织起来，引导他们参加农业生产合作社，走集体化和共同富裕的社会主义道路。</a:t>
            </a:r>
          </a:p>
        </p:txBody>
      </p:sp>
      <p:sp>
        <p:nvSpPr>
          <p:cNvPr id="3" name="文本框 2"/>
          <p:cNvSpPr txBox="1"/>
          <p:nvPr/>
        </p:nvSpPr>
        <p:spPr>
          <a:xfrm>
            <a:off x="455722" y="4807762"/>
            <a:ext cx="7848872" cy="1229995"/>
          </a:xfrm>
          <a:prstGeom prst="rect">
            <a:avLst/>
          </a:prstGeom>
          <a:noFill/>
        </p:spPr>
        <p:txBody>
          <a:bodyPr wrap="square" rtlCol="0">
            <a:spAutoFit/>
          </a:bodyPr>
          <a:lstStyle/>
          <a:p>
            <a:r>
              <a:rPr lang="zh-CN" altLang="en-US" sz="2800" b="1" dirty="0">
                <a:latin typeface="宋体" pitchFamily="2" charset="-122"/>
                <a:ea typeface="宋体" pitchFamily="2" charset="-122"/>
              </a:rPr>
              <a:t>核心内容：</a:t>
            </a:r>
            <a:r>
              <a:rPr lang="zh-CN" altLang="en-US" sz="2800" b="1" dirty="0">
                <a:latin typeface="宋体" pitchFamily="2" charset="-122"/>
                <a:ea typeface="宋体" pitchFamily="2" charset="-122"/>
                <a:sym typeface="+mn-ea"/>
              </a:rPr>
              <a:t>生产资料私有制</a:t>
            </a:r>
            <a:r>
              <a:rPr lang="zh-CN" altLang="en-US" sz="2800" b="1" dirty="0" smtClean="0">
                <a:latin typeface="宋体" pitchFamily="2" charset="-122"/>
                <a:ea typeface="宋体" pitchFamily="2" charset="-122"/>
                <a:sym typeface="+mn-ea"/>
              </a:rPr>
              <a:t>转变为</a:t>
            </a:r>
            <a:r>
              <a:rPr lang="zh-CN" altLang="en-US" sz="2800" b="1" dirty="0">
                <a:latin typeface="宋体" pitchFamily="2" charset="-122"/>
                <a:ea typeface="宋体" pitchFamily="2" charset="-122"/>
                <a:sym typeface="+mn-ea"/>
              </a:rPr>
              <a:t>公有制，实行集体经营</a:t>
            </a:r>
            <a:endParaRPr lang="zh-CN" altLang="en-US" b="1" dirty="0">
              <a:latin typeface="宋体" pitchFamily="2" charset="-122"/>
              <a:ea typeface="宋体" pitchFamily="2" charset="-122"/>
            </a:endParaRPr>
          </a:p>
          <a:p>
            <a:endParaRPr lang="zh-CN" altLang="en-US" b="1" dirty="0">
              <a:solidFill>
                <a:srgbClr val="0070C0"/>
              </a:solidFill>
              <a:latin typeface="Arial" panose="020B0604020202020204" pitchFamily="34" charset="0"/>
            </a:endParaRPr>
          </a:p>
        </p:txBody>
      </p:sp>
      <p:sp>
        <p:nvSpPr>
          <p:cNvPr id="5" name="文本框 4"/>
          <p:cNvSpPr txBox="1"/>
          <p:nvPr/>
        </p:nvSpPr>
        <p:spPr>
          <a:xfrm flipH="1">
            <a:off x="480278" y="5748018"/>
            <a:ext cx="8150860" cy="829945"/>
          </a:xfrm>
          <a:prstGeom prst="rect">
            <a:avLst/>
          </a:prstGeom>
          <a:noFill/>
        </p:spPr>
        <p:txBody>
          <a:bodyPr wrap="square" rtlCol="0">
            <a:spAutoFit/>
          </a:bodyPr>
          <a:lstStyle/>
          <a:p>
            <a:r>
              <a:rPr lang="zh-CN" altLang="en-US" sz="2400" dirty="0">
                <a:solidFill>
                  <a:schemeClr val="tx1"/>
                </a:solidFill>
                <a:latin typeface="宋体" panose="02010600030101010101" pitchFamily="2" charset="-122"/>
                <a:ea typeface="宋体" panose="02010600030101010101" pitchFamily="2" charset="-122"/>
              </a:rPr>
              <a:t>意义：社会主义基本制度在我国建立起来，我国从此进入社会主义初级阶段</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标题 1048730"/>
          <p:cNvSpPr>
            <a:spLocks noGrp="1"/>
          </p:cNvSpPr>
          <p:nvPr>
            <p:ph type="title"/>
          </p:nvPr>
        </p:nvSpPr>
        <p:spPr/>
        <p:txBody>
          <a:bodyPr>
            <a:normAutofit fontScale="90000"/>
            <a:scene3d>
              <a:camera prst="orthographicFront"/>
              <a:lightRig rig="threePt" dir="t"/>
            </a:scene3d>
          </a:bodyPr>
          <a:lstStyle/>
          <a:p>
            <a:pPr algn="l"/>
            <a:r>
              <a:rPr lang="zh-CN" altLang="en-US" sz="32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六、</a:t>
            </a:r>
            <a:r>
              <a:rPr lang="zh-CN" altLang="en-US" sz="3200" b="1" dirty="0">
                <a:solidFill>
                  <a:schemeClr val="tx1"/>
                </a:solidFill>
                <a:latin typeface="宋体" panose="02010600030101010101" pitchFamily="2" charset="-122"/>
                <a:ea typeface="宋体" panose="02010600030101010101" pitchFamily="2" charset="-122"/>
                <a:sym typeface="+mn-ea"/>
              </a:rPr>
              <a:t>建设社会主义和曲折时期</a:t>
            </a:r>
            <a:r>
              <a:rPr lang="en-US" altLang="zh-CN" sz="3200" dirty="0">
                <a:solidFill>
                  <a:schemeClr val="tx1"/>
                </a:solidFill>
                <a:latin typeface="宋体" panose="02010600030101010101" pitchFamily="2" charset="-122"/>
                <a:ea typeface="宋体" panose="02010600030101010101" pitchFamily="2" charset="-122"/>
                <a:sym typeface="+mn-ea"/>
              </a:rPr>
              <a:t>——</a:t>
            </a:r>
            <a:r>
              <a:rPr lang="en-US" altLang="zh-CN" sz="3200" dirty="0">
                <a:latin typeface="宋体" panose="02010600030101010101" pitchFamily="2" charset="-122"/>
                <a:ea typeface="宋体" panose="02010600030101010101" pitchFamily="2" charset="-122"/>
                <a:sym typeface="+mn-ea"/>
              </a:rPr>
              <a:t/>
            </a:r>
            <a:br>
              <a:rPr lang="en-US" altLang="zh-CN" sz="3200" dirty="0">
                <a:latin typeface="宋体" panose="02010600030101010101" pitchFamily="2" charset="-122"/>
                <a:ea typeface="宋体" panose="02010600030101010101" pitchFamily="2" charset="-122"/>
                <a:sym typeface="+mn-ea"/>
              </a:rPr>
            </a:br>
            <a:r>
              <a:rPr lang="en-US" altLang="zh-CN" sz="3200" dirty="0">
                <a:latin typeface="宋体" panose="02010600030101010101" pitchFamily="2" charset="-122"/>
                <a:ea typeface="宋体" panose="02010600030101010101" pitchFamily="2" charset="-122"/>
                <a:sym typeface="+mn-ea"/>
              </a:rPr>
              <a:t>             </a:t>
            </a:r>
            <a:r>
              <a:rPr lang="zh-CN" altLang="en-US" sz="32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人民公社化运动（</a:t>
            </a:r>
            <a:r>
              <a:rPr lang="en-US" altLang="zh-CN"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1958-1978</a:t>
            </a:r>
            <a:r>
              <a:rPr lang="zh-CN" altLang="en-US" sz="32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年）</a:t>
            </a:r>
            <a:endParaRPr lang="zh-CN" altLang="en-US" sz="3200" b="1" dirty="0">
              <a:solidFill>
                <a:srgbClr val="FF0000"/>
              </a:solidFill>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48732" name="内容占位符 1048731"/>
          <p:cNvSpPr>
            <a:spLocks noGrp="1"/>
          </p:cNvSpPr>
          <p:nvPr>
            <p:ph idx="1"/>
          </p:nvPr>
        </p:nvSpPr>
        <p:spPr>
          <a:xfrm>
            <a:off x="611560" y="1370965"/>
            <a:ext cx="7998460" cy="3054985"/>
          </a:xfrm>
        </p:spPr>
        <p:txBody>
          <a:bodyPr>
            <a:normAutofit fontScale="97500"/>
          </a:bodyPr>
          <a:lstStyle/>
          <a:p>
            <a:pPr marL="0" indent="0">
              <a:buNone/>
            </a:pPr>
            <a:r>
              <a:rPr lang="zh-CN" altLang="en-US" dirty="0" smtClean="0">
                <a:latin typeface="楷体" panose="02010609060101010101" pitchFamily="49" charset="-122"/>
                <a:ea typeface="楷体" panose="02010609060101010101" pitchFamily="49" charset="-122"/>
                <a:cs typeface="楷体" panose="02010609060101010101" pitchFamily="49" charset="-122"/>
              </a:rPr>
              <a:t>   材料</a:t>
            </a:r>
            <a:r>
              <a:rPr lang="zh-CN" altLang="en-US" dirty="0">
                <a:latin typeface="楷体" panose="02010609060101010101" pitchFamily="49" charset="-122"/>
                <a:ea typeface="楷体" panose="02010609060101010101" pitchFamily="49" charset="-122"/>
                <a:cs typeface="楷体" panose="02010609060101010101" pitchFamily="49" charset="-122"/>
              </a:rPr>
              <a:t>一   </a:t>
            </a:r>
            <a:r>
              <a:rPr lang="en-US" dirty="0">
                <a:latin typeface="楷体" panose="02010609060101010101" pitchFamily="49" charset="-122"/>
                <a:ea typeface="楷体" panose="02010609060101010101" pitchFamily="49" charset="-122"/>
                <a:cs typeface="楷体" panose="02010609060101010101" pitchFamily="49" charset="-122"/>
              </a:rPr>
              <a:t>“</a:t>
            </a:r>
            <a:r>
              <a:rPr lang="en-US" dirty="0" err="1">
                <a:latin typeface="楷体" panose="02010609060101010101" pitchFamily="49" charset="-122"/>
                <a:ea typeface="楷体" panose="02010609060101010101" pitchFamily="49" charset="-122"/>
                <a:cs typeface="楷体" panose="02010609060101010101" pitchFamily="49" charset="-122"/>
              </a:rPr>
              <a:t>为了适应农业生产和文化革命的需要，在有条件的地方，把小型的农业合作社有计划地适当地合并为大型的合作社是必要的</a:t>
            </a:r>
            <a:r>
              <a:rPr lang="en-US" dirty="0">
                <a:latin typeface="楷体" panose="02010609060101010101" pitchFamily="49" charset="-122"/>
                <a:ea typeface="楷体" panose="02010609060101010101" pitchFamily="49" charset="-122"/>
                <a:cs typeface="楷体" panose="02010609060101010101" pitchFamily="49" charset="-122"/>
              </a:rPr>
              <a:t>。”</a:t>
            </a:r>
          </a:p>
          <a:p>
            <a:pPr marL="0" indent="0">
              <a:buNone/>
            </a:pPr>
            <a:r>
              <a:rPr lang="en-US" sz="2100" dirty="0">
                <a:latin typeface="楷体" panose="02010609060101010101" pitchFamily="49" charset="-122"/>
                <a:ea typeface="楷体" panose="02010609060101010101" pitchFamily="49" charset="-122"/>
                <a:cs typeface="楷体" panose="02010609060101010101" pitchFamily="49" charset="-122"/>
              </a:rPr>
              <a:t>    </a:t>
            </a:r>
            <a:r>
              <a:rPr lang="en-US" sz="2100" dirty="0" smtClean="0">
                <a:latin typeface="楷体" panose="02010609060101010101" pitchFamily="49" charset="-122"/>
                <a:ea typeface="楷体" panose="02010609060101010101" pitchFamily="49" charset="-122"/>
                <a:cs typeface="楷体" panose="02010609060101010101" pitchFamily="49" charset="-122"/>
              </a:rPr>
              <a:t>   </a:t>
            </a:r>
            <a:r>
              <a:rPr lang="en-US" altLang="zh-CN" sz="2100" dirty="0" smtClean="0">
                <a:latin typeface="楷体" panose="02010609060101010101" pitchFamily="49" charset="-122"/>
                <a:ea typeface="楷体" panose="02010609060101010101" pitchFamily="49" charset="-122"/>
                <a:cs typeface="楷体" panose="02010609060101010101" pitchFamily="49" charset="-122"/>
              </a:rPr>
              <a:t>------</a:t>
            </a:r>
            <a:r>
              <a:rPr lang="en-US" sz="2100" dirty="0" smtClean="0">
                <a:latin typeface="楷体" panose="02010609060101010101" pitchFamily="49" charset="-122"/>
                <a:ea typeface="楷体" panose="02010609060101010101" pitchFamily="49" charset="-122"/>
                <a:cs typeface="楷体" panose="02010609060101010101" pitchFamily="49" charset="-122"/>
              </a:rPr>
              <a:t>《</a:t>
            </a:r>
            <a:r>
              <a:rPr lang="en-US" sz="2100" dirty="0" err="1">
                <a:latin typeface="楷体" panose="02010609060101010101" pitchFamily="49" charset="-122"/>
                <a:ea typeface="楷体" panose="02010609060101010101" pitchFamily="49" charset="-122"/>
                <a:cs typeface="楷体" panose="02010609060101010101" pitchFamily="49" charset="-122"/>
              </a:rPr>
              <a:t>关于把小型的农业合作社适当地合并为大社的意见</a:t>
            </a:r>
            <a:r>
              <a:rPr lang="en-US" sz="2100" dirty="0" smtClean="0">
                <a:latin typeface="楷体" panose="02010609060101010101" pitchFamily="49" charset="-122"/>
                <a:ea typeface="楷体" panose="02010609060101010101" pitchFamily="49" charset="-122"/>
                <a:cs typeface="楷体" panose="02010609060101010101" pitchFamily="49" charset="-122"/>
              </a:rPr>
              <a:t>》</a:t>
            </a:r>
            <a:endParaRPr lang="en-US" sz="2100" dirty="0"/>
          </a:p>
          <a:p>
            <a:pPr marL="0" indent="0">
              <a:buNone/>
            </a:pPr>
            <a:r>
              <a:rPr lang="zh-CN" altLang="en-US" dirty="0">
                <a:sym typeface="+mn-ea"/>
              </a:rPr>
              <a:t>   </a:t>
            </a:r>
          </a:p>
          <a:p>
            <a:pPr marL="0" indent="0">
              <a:buNone/>
            </a:pPr>
            <a:endParaRPr lang="en-US" dirty="0"/>
          </a:p>
        </p:txBody>
      </p:sp>
      <p:sp>
        <p:nvSpPr>
          <p:cNvPr id="2" name="文本框 0"/>
          <p:cNvSpPr txBox="1"/>
          <p:nvPr/>
        </p:nvSpPr>
        <p:spPr>
          <a:xfrm>
            <a:off x="698950" y="4225666"/>
            <a:ext cx="4046186" cy="2585323"/>
          </a:xfrm>
          <a:prstGeom prst="rect">
            <a:avLst/>
          </a:prstGeom>
          <a:noFill/>
        </p:spPr>
        <p:txBody>
          <a:bodyPr wrap="square" rtlCol="0">
            <a:spAutoFit/>
          </a:bodyPr>
          <a:lstStyle/>
          <a:p>
            <a:r>
              <a:rPr lang="zh-CN" altLang="en-US" sz="2800" dirty="0" smtClean="0">
                <a:latin typeface="黑体" pitchFamily="49" charset="-122"/>
                <a:ea typeface="黑体" pitchFamily="49" charset="-122"/>
                <a:cs typeface="+mn-ea"/>
                <a:sym typeface="+mn-ea"/>
              </a:rPr>
              <a:t>政策：小社并大社</a:t>
            </a:r>
            <a:endParaRPr lang="en-US" altLang="zh-CN" sz="2800" dirty="0" smtClean="0">
              <a:latin typeface="黑体" pitchFamily="49" charset="-122"/>
              <a:ea typeface="黑体" pitchFamily="49" charset="-122"/>
              <a:cs typeface="+mn-ea"/>
              <a:sym typeface="+mn-ea"/>
            </a:endParaRPr>
          </a:p>
          <a:p>
            <a:r>
              <a:rPr lang="zh-CN" altLang="en-US" sz="2800" dirty="0" smtClean="0">
                <a:latin typeface="黑体" pitchFamily="49" charset="-122"/>
                <a:ea typeface="黑体" pitchFamily="49" charset="-122"/>
                <a:cs typeface="+mn-ea"/>
                <a:sym typeface="+mn-ea"/>
              </a:rPr>
              <a:t>特点</a:t>
            </a:r>
            <a:r>
              <a:rPr lang="zh-CN" altLang="en-US" sz="2800" dirty="0">
                <a:latin typeface="黑体" pitchFamily="49" charset="-122"/>
                <a:ea typeface="黑体" pitchFamily="49" charset="-122"/>
                <a:cs typeface="+mn-ea"/>
                <a:sym typeface="+mn-ea"/>
              </a:rPr>
              <a:t>：</a:t>
            </a:r>
            <a:endParaRPr lang="en-US" altLang="zh-CN" sz="2800" dirty="0">
              <a:latin typeface="黑体" pitchFamily="49" charset="-122"/>
              <a:ea typeface="黑体" pitchFamily="49" charset="-122"/>
              <a:cs typeface="+mn-ea"/>
              <a:sym typeface="+mn-ea"/>
            </a:endParaRPr>
          </a:p>
          <a:p>
            <a:r>
              <a:rPr lang="zh-CN" altLang="en-US" sz="2800" dirty="0" smtClean="0">
                <a:latin typeface="黑体" pitchFamily="49" charset="-122"/>
                <a:ea typeface="黑体" pitchFamily="49" charset="-122"/>
                <a:cs typeface="+mn-ea"/>
                <a:sym typeface="+mn-ea"/>
              </a:rPr>
              <a:t>一大二公</a:t>
            </a:r>
            <a:r>
              <a:rPr lang="en-US" altLang="zh-CN" sz="2800" dirty="0" smtClean="0">
                <a:latin typeface="黑体" pitchFamily="49" charset="-122"/>
                <a:ea typeface="黑体" pitchFamily="49" charset="-122"/>
                <a:cs typeface="+mn-ea"/>
                <a:sym typeface="+mn-ea"/>
              </a:rPr>
              <a:t>(</a:t>
            </a:r>
            <a:r>
              <a:rPr lang="zh-CN" altLang="en-US" sz="2800" dirty="0" smtClean="0">
                <a:latin typeface="黑体" pitchFamily="49" charset="-122"/>
                <a:ea typeface="黑体" pitchFamily="49" charset="-122"/>
                <a:cs typeface="+mn-ea"/>
                <a:sym typeface="+mn-ea"/>
              </a:rPr>
              <a:t>一“大 ”指</a:t>
            </a:r>
            <a:r>
              <a:rPr lang="zh-CN" altLang="en-US" sz="2800" dirty="0">
                <a:latin typeface="黑体" pitchFamily="49" charset="-122"/>
                <a:ea typeface="黑体" pitchFamily="49" charset="-122"/>
                <a:cs typeface="+mn-ea"/>
                <a:sym typeface="+mn-ea"/>
              </a:rPr>
              <a:t>规模大，二</a:t>
            </a:r>
            <a:r>
              <a:rPr lang="zh-CN" altLang="en-US" sz="2800" dirty="0" smtClean="0">
                <a:latin typeface="黑体" pitchFamily="49" charset="-122"/>
                <a:ea typeface="黑体" pitchFamily="49" charset="-122"/>
                <a:cs typeface="+mn-ea"/>
                <a:sym typeface="+mn-ea"/>
              </a:rPr>
              <a:t>“公”指</a:t>
            </a:r>
            <a:r>
              <a:rPr lang="zh-CN" altLang="en-US" sz="2800" dirty="0">
                <a:latin typeface="黑体" pitchFamily="49" charset="-122"/>
                <a:ea typeface="黑体" pitchFamily="49" charset="-122"/>
                <a:cs typeface="+mn-ea"/>
                <a:sym typeface="+mn-ea"/>
              </a:rPr>
              <a:t>公有化程度高</a:t>
            </a:r>
            <a:r>
              <a:rPr lang="en-US" altLang="zh-CN" sz="2800" dirty="0">
                <a:latin typeface="黑体" pitchFamily="49" charset="-122"/>
                <a:ea typeface="黑体" pitchFamily="49" charset="-122"/>
                <a:cs typeface="+mn-ea"/>
                <a:sym typeface="+mn-ea"/>
              </a:rPr>
              <a:t>)</a:t>
            </a:r>
            <a:r>
              <a:rPr lang="en-US" altLang="zh-CN" sz="3200" b="1" dirty="0">
                <a:latin typeface="黑体" pitchFamily="49" charset="-122"/>
                <a:ea typeface="黑体" pitchFamily="49" charset="-122"/>
                <a:sym typeface="+mn-ea"/>
              </a:rPr>
              <a:t> </a:t>
            </a:r>
            <a:endParaRPr lang="en-US" altLang="zh-CN" dirty="0">
              <a:latin typeface="黑体" pitchFamily="49" charset="-122"/>
              <a:ea typeface="黑体" pitchFamily="49" charset="-122"/>
            </a:endParaRPr>
          </a:p>
          <a:p>
            <a:endParaRPr lang="zh-CN" altLang="en-US" dirty="0">
              <a:latin typeface="黑体" pitchFamily="49" charset="-122"/>
              <a:ea typeface="黑体" pitchFamily="49" charset="-122"/>
            </a:endParaRPr>
          </a:p>
        </p:txBody>
      </p:sp>
      <p:pic>
        <p:nvPicPr>
          <p:cNvPr id="3" name="图片 2"/>
          <p:cNvPicPr>
            <a:picLocks noChangeAspect="1"/>
          </p:cNvPicPr>
          <p:nvPr/>
        </p:nvPicPr>
        <p:blipFill>
          <a:blip r:embed="rId2"/>
          <a:stretch>
            <a:fillRect/>
          </a:stretch>
        </p:blipFill>
        <p:spPr>
          <a:xfrm>
            <a:off x="4745136" y="3888422"/>
            <a:ext cx="4286250" cy="2828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48731"/>
                                        </p:tgtEl>
                                        <p:attrNameLst>
                                          <p:attrName>style.visibility</p:attrName>
                                        </p:attrNameLst>
                                      </p:cBhvr>
                                      <p:to>
                                        <p:strVal val="visible"/>
                                      </p:to>
                                    </p:set>
                                    <p:animEffect transition="in" filter="fade">
                                      <p:cBhvr>
                                        <p:cTn id="12" dur="1000"/>
                                        <p:tgtEl>
                                          <p:spTgt spid="1048731"/>
                                        </p:tgtEl>
                                      </p:cBhvr>
                                    </p:animEffect>
                                    <p:anim calcmode="lin" valueType="num">
                                      <p:cBhvr>
                                        <p:cTn id="13" dur="1000" fill="hold"/>
                                        <p:tgtEl>
                                          <p:spTgt spid="1048731"/>
                                        </p:tgtEl>
                                        <p:attrNameLst>
                                          <p:attrName>ppt_x</p:attrName>
                                        </p:attrNameLst>
                                      </p:cBhvr>
                                      <p:tavLst>
                                        <p:tav tm="0">
                                          <p:val>
                                            <p:strVal val="#ppt_x"/>
                                          </p:val>
                                        </p:tav>
                                        <p:tav tm="100000">
                                          <p:val>
                                            <p:strVal val="#ppt_x"/>
                                          </p:val>
                                        </p:tav>
                                      </p:tavLst>
                                    </p:anim>
                                    <p:anim calcmode="lin" valueType="num">
                                      <p:cBhvr>
                                        <p:cTn id="14" dur="1000" fill="hold"/>
                                        <p:tgtEl>
                                          <p:spTgt spid="10487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1"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29" name="直接连接符 11"/>
          <p:cNvCxnSpPr/>
          <p:nvPr/>
        </p:nvCxnSpPr>
        <p:spPr>
          <a:xfrm>
            <a:off x="527537" y="1550669"/>
            <a:ext cx="8453805"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1048600" name="矩形 25"/>
          <p:cNvSpPr/>
          <p:nvPr/>
        </p:nvSpPr>
        <p:spPr>
          <a:xfrm>
            <a:off x="577067" y="699857"/>
            <a:ext cx="6779420" cy="584775"/>
          </a:xfrm>
          <a:prstGeom prst="rect">
            <a:avLst/>
          </a:prstGeom>
          <a:ln>
            <a:noFill/>
          </a:ln>
        </p:spPr>
        <p:txBody>
          <a:bodyPr wrap="none">
            <a:spAutoFit/>
          </a:bodyPr>
          <a:lstStyle/>
          <a:p>
            <a:pPr lvl="0" algn="l">
              <a:buClrTx/>
              <a:buSzTx/>
              <a:buFontTx/>
            </a:pPr>
            <a:r>
              <a:rPr lang="zh-CN" altLang="en-US" sz="3200" b="1" dirty="0" smtClean="0">
                <a:latin typeface="宋体" panose="02010600030101010101" pitchFamily="2" charset="-122"/>
                <a:ea typeface="宋体" panose="02010600030101010101" pitchFamily="2" charset="-122"/>
                <a:cs typeface="宋体" panose="02010600030101010101" pitchFamily="2" charset="-122"/>
              </a:rPr>
              <a:t>七、家庭联产承包责任制</a:t>
            </a:r>
            <a:r>
              <a:rPr lang="zh-CN" altLang="en-US" sz="3200" b="1" dirty="0">
                <a:latin typeface="宋体" panose="02010600030101010101" pitchFamily="2" charset="-122"/>
                <a:ea typeface="宋体" panose="02010600030101010101" pitchFamily="2" charset="-122"/>
                <a:cs typeface="宋体" panose="02010600030101010101" pitchFamily="2" charset="-122"/>
              </a:rPr>
              <a:t>（</a:t>
            </a:r>
            <a:r>
              <a:rPr lang="zh-CN" altLang="en-US" sz="3200" b="1" dirty="0" smtClean="0">
                <a:latin typeface="宋体" panose="02010600030101010101" pitchFamily="2" charset="-122"/>
                <a:ea typeface="宋体" panose="02010600030101010101" pitchFamily="2" charset="-122"/>
                <a:cs typeface="宋体" panose="02010600030101010101" pitchFamily="2" charset="-122"/>
              </a:rPr>
              <a:t>1978年）</a:t>
            </a:r>
            <a:endParaRPr lang="zh-CN" altLang="en-US" sz="3200" b="1" dirty="0">
              <a:latin typeface="宋体" panose="02010600030101010101" pitchFamily="2" charset="-122"/>
              <a:ea typeface="宋体" panose="02010600030101010101" pitchFamily="2" charset="-122"/>
              <a:cs typeface="宋体" panose="02010600030101010101" pitchFamily="2" charset="-122"/>
            </a:endParaRPr>
          </a:p>
        </p:txBody>
      </p:sp>
      <p:sp>
        <p:nvSpPr>
          <p:cNvPr id="1048601" name="文本框 1"/>
          <p:cNvSpPr txBox="1"/>
          <p:nvPr/>
        </p:nvSpPr>
        <p:spPr>
          <a:xfrm>
            <a:off x="527844" y="1550829"/>
            <a:ext cx="8442960" cy="460375"/>
          </a:xfrm>
          <a:prstGeom prst="rect">
            <a:avLst/>
          </a:prstGeom>
          <a:noFill/>
        </p:spPr>
        <p:txBody>
          <a:bodyPr wrap="square" rtlCol="0">
            <a:spAutoFit/>
          </a:bodyPr>
          <a:lstStyle/>
          <a:p>
            <a:r>
              <a:rPr lang="zh-CN" altLang="en-US" sz="2400"/>
              <a:t>结合材料和课文，分析中国改革之路首先从农村开始的原因。</a:t>
            </a:r>
          </a:p>
        </p:txBody>
      </p:sp>
      <p:sp>
        <p:nvSpPr>
          <p:cNvPr id="1048602" name="文本框 5"/>
          <p:cNvSpPr txBox="1"/>
          <p:nvPr/>
        </p:nvSpPr>
        <p:spPr>
          <a:xfrm>
            <a:off x="4833938" y="2010886"/>
            <a:ext cx="3761423" cy="3969385"/>
          </a:xfrm>
          <a:prstGeom prst="rect">
            <a:avLst/>
          </a:prstGeom>
          <a:solidFill>
            <a:schemeClr val="bg1"/>
          </a:solidFill>
          <a:effectLst>
            <a:outerShdw blurRad="63500" sx="102000" sy="102000" algn="ctr" rotWithShape="0">
              <a:prstClr val="black">
                <a:alpha val="40000"/>
              </a:prstClr>
            </a:outerShdw>
          </a:effectLst>
        </p:spPr>
        <p:txBody>
          <a:bodyPr wrap="square" rtlCol="0" anchor="t">
            <a:spAutoFit/>
          </a:bodyPr>
          <a:lstStyle/>
          <a:p>
            <a:r>
              <a:rPr lang="en-US" altLang="zh-CN" sz="2400" b="1" dirty="0">
                <a:latin typeface="楷体" panose="02010609060101010101" pitchFamily="49" charset="-122"/>
                <a:ea typeface="楷体" panose="02010609060101010101" pitchFamily="49" charset="-122"/>
                <a:cs typeface="楷体" panose="02010609060101010101" pitchFamily="49" charset="-122"/>
              </a:rPr>
              <a:t>  </a:t>
            </a:r>
            <a:r>
              <a:rPr lang="en-US" altLang="zh-CN" sz="2800"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latin typeface="楷体" panose="02010609060101010101" pitchFamily="49" charset="-122"/>
                <a:ea typeface="楷体" panose="02010609060101010101" pitchFamily="49" charset="-122"/>
                <a:cs typeface="楷体" panose="02010609060101010101" pitchFamily="49" charset="-122"/>
              </a:rPr>
              <a:t>1978年以前小岗村只有20户人家、115口人，是当地著名的“吃粮靠返销，用钱靠救济，生产靠贷款”的</a:t>
            </a:r>
            <a:r>
              <a:rPr lang="zh-CN" altLang="en-US" sz="2800" dirty="0">
                <a:solidFill>
                  <a:schemeClr val="tx1"/>
                </a:solidFill>
                <a:latin typeface="楷体" panose="02010609060101010101" pitchFamily="49" charset="-122"/>
                <a:ea typeface="楷体" panose="02010609060101010101" pitchFamily="49" charset="-122"/>
                <a:cs typeface="楷体" panose="02010609060101010101" pitchFamily="49" charset="-122"/>
              </a:rPr>
              <a:t>贫穷村</a:t>
            </a:r>
            <a:r>
              <a:rPr lang="zh-CN" altLang="en-US" sz="2800" dirty="0">
                <a:latin typeface="楷体" panose="02010609060101010101" pitchFamily="49" charset="-122"/>
                <a:ea typeface="楷体" panose="02010609060101010101" pitchFamily="49" charset="-122"/>
                <a:cs typeface="楷体" panose="02010609060101010101" pitchFamily="49" charset="-122"/>
              </a:rPr>
              <a:t>。当时村里农民住的基本都是茅草房，每年秋收后家家户户都会拖儿带女地外出讨饭。</a:t>
            </a:r>
          </a:p>
        </p:txBody>
      </p:sp>
      <p:pic>
        <p:nvPicPr>
          <p:cNvPr id="2097163" name="图片 8"/>
          <p:cNvPicPr>
            <a:picLocks noChangeAspect="1"/>
          </p:cNvPicPr>
          <p:nvPr/>
        </p:nvPicPr>
        <p:blipFill>
          <a:blip r:embed="rId3"/>
          <a:stretch>
            <a:fillRect/>
          </a:stretch>
        </p:blipFill>
        <p:spPr>
          <a:xfrm>
            <a:off x="913538" y="2204864"/>
            <a:ext cx="3707606" cy="3443366"/>
          </a:xfrm>
          <a:prstGeom prst="rect">
            <a:avLst/>
          </a:prstGeom>
          <a:effectLst>
            <a:outerShdw blurRad="63500" sx="102000" sy="102000" algn="ctr" rotWithShape="0">
              <a:prstClr val="black">
                <a:alpha val="40000"/>
              </a:prstClr>
            </a:outerShdw>
          </a:effectLst>
        </p:spPr>
      </p:pic>
      <p:sp>
        <p:nvSpPr>
          <p:cNvPr id="1048603" name="文本框 9"/>
          <p:cNvSpPr txBox="1"/>
          <p:nvPr/>
        </p:nvSpPr>
        <p:spPr>
          <a:xfrm>
            <a:off x="577067" y="6065499"/>
            <a:ext cx="8088154" cy="523220"/>
          </a:xfrm>
          <a:prstGeom prst="rect">
            <a:avLst/>
          </a:prstGeom>
          <a:noFill/>
        </p:spPr>
        <p:txBody>
          <a:bodyPr wrap="square" rtlCol="0">
            <a:spAutoFit/>
          </a:bodyPr>
          <a:lstStyle/>
          <a:p>
            <a:pPr algn="l"/>
            <a:r>
              <a:rPr lang="zh-CN" altLang="en-US" sz="2800" dirty="0">
                <a:solidFill>
                  <a:srgbClr val="FF0000"/>
                </a:solidFill>
              </a:rPr>
              <a:t>贫穷，农民生产</a:t>
            </a:r>
            <a:r>
              <a:rPr lang="zh-CN" altLang="en-US" sz="2800" dirty="0" smtClean="0">
                <a:solidFill>
                  <a:srgbClr val="FF0000"/>
                </a:solidFill>
              </a:rPr>
              <a:t>积极性不</a:t>
            </a:r>
            <a:r>
              <a:rPr lang="zh-CN" altLang="en-US" sz="2800" dirty="0">
                <a:solidFill>
                  <a:srgbClr val="FF0000"/>
                </a:solidFill>
              </a:rPr>
              <a:t>高，农业生产发</a:t>
            </a:r>
            <a:r>
              <a:rPr lang="zh-CN" altLang="en-US" sz="2800" dirty="0" smtClean="0">
                <a:solidFill>
                  <a:srgbClr val="FF0000"/>
                </a:solidFill>
              </a:rPr>
              <a:t>展缓慢</a:t>
            </a:r>
            <a:endParaRPr lang="zh-CN" altLang="en-US" sz="2800" dirty="0">
              <a:solidFill>
                <a:srgbClr val="FF0000"/>
              </a:solidFill>
            </a:endParaRP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603"/>
                                        </p:tgtEl>
                                        <p:attrNameLst>
                                          <p:attrName>style.visibility</p:attrName>
                                        </p:attrNameLst>
                                      </p:cBhvr>
                                      <p:to>
                                        <p:strVal val="visible"/>
                                      </p:to>
                                    </p:set>
                                    <p:animEffect transition="in" filter="blinds(horizontal)">
                                      <p:cBhvr>
                                        <p:cTn id="7" dur="500"/>
                                        <p:tgtEl>
                                          <p:spTgt spid="104860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48600"/>
                                        </p:tgtEl>
                                        <p:attrNameLst>
                                          <p:attrName>style.visibility</p:attrName>
                                        </p:attrNameLst>
                                      </p:cBhvr>
                                      <p:to>
                                        <p:strVal val="visible"/>
                                      </p:to>
                                    </p:set>
                                    <p:animEffect transition="in" filter="strips(downLeft)">
                                      <p:cBhvr>
                                        <p:cTn id="12" dur="500"/>
                                        <p:tgtEl>
                                          <p:spTgt spid="1048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0" grpId="0"/>
      <p:bldP spid="1048600" grpId="1"/>
      <p:bldP spid="1048603" grpId="0"/>
      <p:bldP spid="104860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25"/>
          <p:cNvSpPr/>
          <p:nvPr/>
        </p:nvSpPr>
        <p:spPr>
          <a:xfrm>
            <a:off x="681207" y="617307"/>
            <a:ext cx="6781023" cy="584775"/>
          </a:xfrm>
          <a:prstGeom prst="rect">
            <a:avLst/>
          </a:prstGeom>
        </p:spPr>
        <p:txBody>
          <a:bodyPr wrap="none">
            <a:spAutoFit/>
          </a:bodyPr>
          <a:lstStyle/>
          <a:p>
            <a:pPr lvl="0" algn="l"/>
            <a:r>
              <a:rPr lang="zh-CN" altLang="en-US" sz="3200" b="1" dirty="0">
                <a:latin typeface="宋体" panose="02010600030101010101" pitchFamily="2" charset="-122"/>
                <a:ea typeface="宋体" panose="02010600030101010101" pitchFamily="2" charset="-122"/>
                <a:cs typeface="宋体" panose="02010600030101010101" pitchFamily="2" charset="-122"/>
              </a:rPr>
              <a:t>七. </a:t>
            </a:r>
            <a:r>
              <a:rPr lang="zh-CN" altLang="en-US" sz="3200" b="1" dirty="0" smtClean="0">
                <a:latin typeface="宋体" panose="02010600030101010101" pitchFamily="2" charset="-122"/>
                <a:ea typeface="宋体" panose="02010600030101010101" pitchFamily="2" charset="-122"/>
                <a:cs typeface="宋体" panose="02010600030101010101" pitchFamily="2" charset="-122"/>
              </a:rPr>
              <a:t>家庭</a:t>
            </a:r>
            <a:r>
              <a:rPr lang="zh-CN" altLang="en-US" sz="3200" b="1" dirty="0" smtClean="0">
                <a:latin typeface="宋体" panose="02010600030101010101" pitchFamily="2" charset="-122"/>
                <a:ea typeface="宋体" panose="02010600030101010101" pitchFamily="2" charset="-122"/>
                <a:cs typeface="宋体" panose="02010600030101010101" pitchFamily="2" charset="-122"/>
                <a:sym typeface="+mn-ea"/>
              </a:rPr>
              <a:t>联产承包</a:t>
            </a:r>
            <a:r>
              <a:rPr lang="zh-CN" altLang="en-US" sz="3200" b="1" dirty="0" smtClean="0">
                <a:latin typeface="宋体" panose="02010600030101010101" pitchFamily="2" charset="-122"/>
                <a:ea typeface="宋体" panose="02010600030101010101" pitchFamily="2" charset="-122"/>
                <a:cs typeface="宋体" panose="02010600030101010101" pitchFamily="2" charset="-122"/>
              </a:rPr>
              <a:t>责任制</a:t>
            </a:r>
            <a:r>
              <a:rPr lang="zh-CN" altLang="en-US" sz="3200" b="1" dirty="0">
                <a:latin typeface="宋体" panose="02010600030101010101" pitchFamily="2" charset="-122"/>
                <a:ea typeface="宋体" panose="02010600030101010101" pitchFamily="2" charset="-122"/>
                <a:cs typeface="宋体" panose="02010600030101010101" pitchFamily="2" charset="-122"/>
              </a:rPr>
              <a:t>（</a:t>
            </a:r>
            <a:r>
              <a:rPr lang="zh-CN" altLang="en-US" sz="3200" b="1" dirty="0" smtClean="0">
                <a:latin typeface="宋体" panose="02010600030101010101" pitchFamily="2" charset="-122"/>
                <a:ea typeface="宋体" panose="02010600030101010101" pitchFamily="2" charset="-122"/>
                <a:cs typeface="宋体" panose="02010600030101010101" pitchFamily="2" charset="-122"/>
              </a:rPr>
              <a:t>1978年）</a:t>
            </a:r>
            <a:endParaRPr lang="zh-CN" altLang="en-US" sz="3200" b="1" dirty="0">
              <a:latin typeface="宋体" panose="02010600030101010101" pitchFamily="2" charset="-122"/>
              <a:ea typeface="宋体" panose="02010600030101010101" pitchFamily="2" charset="-122"/>
              <a:cs typeface="宋体" panose="02010600030101010101" pitchFamily="2" charset="-122"/>
            </a:endParaRPr>
          </a:p>
        </p:txBody>
      </p:sp>
      <p:grpSp>
        <p:nvGrpSpPr>
          <p:cNvPr id="45" name="组合 27"/>
          <p:cNvGrpSpPr/>
          <p:nvPr/>
        </p:nvGrpSpPr>
        <p:grpSpPr>
          <a:xfrm>
            <a:off x="681355" y="1711325"/>
            <a:ext cx="3931285" cy="3472077"/>
            <a:chOff x="9559" y="2934"/>
            <a:chExt cx="9000" cy="8045"/>
          </a:xfrm>
        </p:grpSpPr>
        <p:pic>
          <p:nvPicPr>
            <p:cNvPr id="2097164" name="图片 6"/>
            <p:cNvPicPr>
              <a:picLocks noChangeAspect="1"/>
            </p:cNvPicPr>
            <p:nvPr/>
          </p:nvPicPr>
          <p:blipFill>
            <a:blip r:embed="rId3"/>
            <a:stretch>
              <a:fillRect/>
            </a:stretch>
          </p:blipFill>
          <p:spPr>
            <a:xfrm>
              <a:off x="9559" y="2934"/>
              <a:ext cx="9000" cy="5839"/>
            </a:xfrm>
            <a:prstGeom prst="rect">
              <a:avLst/>
            </a:prstGeom>
            <a:effectLst>
              <a:outerShdw blurRad="63500" sx="102000" sy="102000" algn="ctr" rotWithShape="0">
                <a:prstClr val="black">
                  <a:alpha val="40000"/>
                </a:prstClr>
              </a:outerShdw>
            </a:effectLst>
          </p:spPr>
        </p:pic>
        <p:sp>
          <p:nvSpPr>
            <p:cNvPr id="1048608" name="文本框 7"/>
            <p:cNvSpPr txBox="1"/>
            <p:nvPr/>
          </p:nvSpPr>
          <p:spPr>
            <a:xfrm>
              <a:off x="9559" y="8628"/>
              <a:ext cx="9000" cy="23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zh-CN" altLang="en-US" sz="1500"/>
                <a:t>1978年冬，安徽省凤阳县小岗村18位农民以“敢为天下先”的精神，在</a:t>
              </a:r>
              <a:r>
                <a:rPr lang="zh-CN" altLang="en-US" sz="1500">
                  <a:solidFill>
                    <a:srgbClr val="FF0000"/>
                  </a:solidFill>
                </a:rPr>
                <a:t>“大包干”</a:t>
              </a:r>
              <a:r>
                <a:rPr lang="zh-CN" altLang="en-US" sz="1500"/>
                <a:t>的契约上摁下鲜红的指印，从此拉开中国农村改革的序幕。</a:t>
              </a:r>
            </a:p>
          </p:txBody>
        </p:sp>
      </p:grpSp>
      <p:sp>
        <p:nvSpPr>
          <p:cNvPr id="1048609" name="文本框 1"/>
          <p:cNvSpPr txBox="1"/>
          <p:nvPr/>
        </p:nvSpPr>
        <p:spPr>
          <a:xfrm>
            <a:off x="4892040" y="1444625"/>
            <a:ext cx="3956685" cy="396938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bg1"/>
                </a:solidFill>
              </a14:hiddenFill>
            </a:ext>
          </a:extLst>
        </p:spPr>
        <p:txBody>
          <a:bodyPr wrap="square" rtlCol="0" anchor="t">
            <a:spAutoFit/>
          </a:bodyPr>
          <a:lstStyle/>
          <a:p>
            <a:r>
              <a:rPr lang="en-US"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800" dirty="0">
                <a:latin typeface="楷体" panose="02010609060101010101" pitchFamily="49" charset="-122"/>
                <a:ea typeface="楷体" panose="02010609060101010101" pitchFamily="49" charset="-122"/>
                <a:cs typeface="楷体" panose="02010609060101010101" pitchFamily="49" charset="-122"/>
              </a:rPr>
              <a:t>“我们分田到户，每户户主签字盖章。如此后能干，每户保证完成每户全年上缴的公粮，不再向国家伸手要钱要粮。如不成，我们干部坐牢杀头也甘心，大家社员也保证把我们的孩子养活到18岁。”</a:t>
            </a:r>
          </a:p>
        </p:txBody>
      </p:sp>
      <p:sp>
        <p:nvSpPr>
          <p:cNvPr id="2" name="文本框 1"/>
          <p:cNvSpPr txBox="1"/>
          <p:nvPr/>
        </p:nvSpPr>
        <p:spPr>
          <a:xfrm>
            <a:off x="1131570" y="5640070"/>
            <a:ext cx="7717155" cy="829945"/>
          </a:xfrm>
          <a:prstGeom prst="rect">
            <a:avLst/>
          </a:prstGeom>
          <a:noFill/>
        </p:spPr>
        <p:txBody>
          <a:bodyPr wrap="square" rtlCol="0">
            <a:spAutoFit/>
          </a:bodyPr>
          <a:lstStyle/>
          <a:p>
            <a:r>
              <a:rPr lang="zh-CN" altLang="en-US" sz="2400" dirty="0">
                <a:solidFill>
                  <a:srgbClr val="FF0000"/>
                </a:solidFill>
              </a:rPr>
              <a:t>特点：在土地公有制的基础上，把土地长期包给各家各户使用，农业生产基本上变为分户经营、自负盈亏</a:t>
            </a:r>
          </a:p>
        </p:txBody>
      </p:sp>
    </p:spTree>
  </p:cSld>
  <p:clrMapOvr>
    <a:masterClrMapping/>
  </p:clrMapOvr>
  <p:transition spd="slow"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48609"/>
                                        </p:tgtEl>
                                        <p:attrNameLst>
                                          <p:attrName>style.visibility</p:attrName>
                                        </p:attrNameLst>
                                      </p:cBhvr>
                                      <p:to>
                                        <p:strVal val="visible"/>
                                      </p:to>
                                    </p:set>
                                    <p:animEffect transition="in" filter="blinds(horizontal)">
                                      <p:cBhvr>
                                        <p:cTn id="10" dur="500"/>
                                        <p:tgtEl>
                                          <p:spTgt spid="104860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9" grpId="0" bldLvl="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lgn="l"/>
            <a:r>
              <a:rPr lang="zh-CN" altLang="en-US" sz="3200" b="1" dirty="0">
                <a:solidFill>
                  <a:schemeClr val="tx1"/>
                </a:solidFill>
                <a:latin typeface="宋体" panose="02010600030101010101" pitchFamily="2" charset="-122"/>
                <a:ea typeface="宋体" panose="02010600030101010101" pitchFamily="2" charset="-122"/>
              </a:rPr>
              <a:t>七、</a:t>
            </a:r>
            <a:r>
              <a:rPr lang="zh-CN" altLang="en-US" sz="3200" b="1" dirty="0" smtClean="0">
                <a:solidFill>
                  <a:schemeClr val="tx1"/>
                </a:solidFill>
                <a:latin typeface="宋体" panose="02010600030101010101" pitchFamily="2" charset="-122"/>
                <a:ea typeface="宋体" panose="02010600030101010101" pitchFamily="2" charset="-122"/>
              </a:rPr>
              <a:t>家庭联产承包责任制</a:t>
            </a:r>
            <a:r>
              <a:rPr lang="zh-CN" altLang="en-US" sz="3200" b="1" dirty="0">
                <a:latin typeface="宋体" panose="02010600030101010101" pitchFamily="2" charset="-122"/>
                <a:ea typeface="宋体" panose="02010600030101010101" pitchFamily="2" charset="-122"/>
                <a:cs typeface="宋体" panose="02010600030101010101" pitchFamily="2" charset="-122"/>
              </a:rPr>
              <a:t>（</a:t>
            </a:r>
            <a:r>
              <a:rPr lang="zh-CN" altLang="en-US" sz="3200" b="1" dirty="0" smtClean="0">
                <a:latin typeface="宋体" panose="02010600030101010101" pitchFamily="2" charset="-122"/>
                <a:ea typeface="宋体" panose="02010600030101010101" pitchFamily="2" charset="-122"/>
                <a:cs typeface="宋体" panose="02010600030101010101" pitchFamily="2" charset="-122"/>
              </a:rPr>
              <a:t>1978年）</a:t>
            </a:r>
            <a:endParaRPr lang="zh-CN" altLang="en-US" sz="3200" b="1" dirty="0">
              <a:solidFill>
                <a:schemeClr val="tx1"/>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p:txBody>
          <a:bodyPr/>
          <a:lstStyle/>
          <a:p>
            <a:pPr marL="0" indent="0">
              <a:buNone/>
            </a:pPr>
            <a:r>
              <a:rPr lang="zh-CN" altLang="en-US" sz="2800">
                <a:latin typeface="楷体" panose="02010609060101010101" pitchFamily="49" charset="-122"/>
                <a:ea typeface="楷体" panose="02010609060101010101" pitchFamily="49" charset="-122"/>
                <a:cs typeface="楷体" panose="02010609060101010101" pitchFamily="49" charset="-122"/>
              </a:rPr>
              <a:t>材料一    联产承包制是在党的领导下我国农民的伟大创造，是马克思主义农业合作化理论在我国实践中的新发展，这一年年底，全国实行包产到户或包干到户的生产队比重达到了90%以上。</a:t>
            </a:r>
          </a:p>
          <a:p>
            <a:pPr marL="0" indent="0">
              <a:buNone/>
            </a:pPr>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《当前农村经济的若干问题》</a:t>
            </a:r>
          </a:p>
          <a:p>
            <a:pPr marL="0" indent="0">
              <a:buNone/>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材料二   农民形象地说</a:t>
            </a:r>
            <a:r>
              <a:rPr lang="en-US" altLang="zh-CN" sz="280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交够国家的，留足集体的，剩下都是自己的。”农民热烈拥护家庭联产承包责任制，生产积极性大大提高，农业连年获得丰收。</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cxnSp>
        <p:nvCxnSpPr>
          <p:cNvPr id="6" name="直接连接符 5"/>
          <p:cNvCxnSpPr/>
          <p:nvPr/>
        </p:nvCxnSpPr>
        <p:spPr>
          <a:xfrm flipV="1">
            <a:off x="4537075" y="4725035"/>
            <a:ext cx="3707130" cy="5270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直接连接符 6"/>
          <p:cNvCxnSpPr/>
          <p:nvPr/>
        </p:nvCxnSpPr>
        <p:spPr>
          <a:xfrm flipV="1">
            <a:off x="609600" y="5229225"/>
            <a:ext cx="7634605" cy="546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57200" y="5705475"/>
            <a:ext cx="476250" cy="95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476672"/>
            <a:ext cx="7941568" cy="1358900"/>
          </a:xfrm>
        </p:spPr>
        <p:txBody>
          <a:bodyPr>
            <a:noAutofit/>
          </a:bodyPr>
          <a:lstStyle/>
          <a:p>
            <a:pPr algn="l"/>
            <a:r>
              <a:rPr lang="zh-CN" altLang="en-US" sz="3200" b="1" dirty="0">
                <a:solidFill>
                  <a:schemeClr val="tx1"/>
                </a:solidFill>
                <a:latin typeface="宋体" panose="02010600030101010101" pitchFamily="2" charset="-122"/>
                <a:ea typeface="宋体" panose="02010600030101010101" pitchFamily="2" charset="-122"/>
                <a:sym typeface="+mn-ea"/>
              </a:rPr>
              <a:t>由中共的土地政策的发展历程我们可以得到什么启示？</a:t>
            </a:r>
            <a:r>
              <a:rPr lang="zh-CN" altLang="en-US" sz="3200" b="1" dirty="0">
                <a:latin typeface="Arial" panose="020B0604020202020204" pitchFamily="34" charset="0"/>
                <a:ea typeface="幼圆" panose="02010509060101010101" pitchFamily="49" charset="-122"/>
              </a:rPr>
              <a:t/>
            </a:r>
            <a:br>
              <a:rPr lang="zh-CN" altLang="en-US" sz="3200" b="1" dirty="0">
                <a:latin typeface="Arial" panose="020B0604020202020204" pitchFamily="34" charset="0"/>
                <a:ea typeface="幼圆" panose="02010509060101010101" pitchFamily="49" charset="-122"/>
              </a:rPr>
            </a:br>
            <a:endParaRPr lang="zh-CN" altLang="en-US" sz="3200" b="1" dirty="0">
              <a:latin typeface="Arial" panose="020B0604020202020204" pitchFamily="34" charset="0"/>
              <a:ea typeface="幼圆" panose="02010509060101010101" pitchFamily="49" charset="-122"/>
            </a:endParaRPr>
          </a:p>
        </p:txBody>
      </p:sp>
      <p:sp>
        <p:nvSpPr>
          <p:cNvPr id="3" name="内容占位符 2"/>
          <p:cNvSpPr>
            <a:spLocks noGrp="1"/>
          </p:cNvSpPr>
          <p:nvPr>
            <p:ph idx="1"/>
          </p:nvPr>
        </p:nvSpPr>
        <p:spPr>
          <a:xfrm>
            <a:off x="827584" y="1752116"/>
            <a:ext cx="7355160" cy="4176464"/>
          </a:xfrm>
        </p:spPr>
        <p:txBody>
          <a:bodyPr>
            <a:normAutofit/>
          </a:bodyPr>
          <a:lstStyle/>
          <a:p>
            <a:pPr marL="0" indent="0">
              <a:spcBef>
                <a:spcPct val="50000"/>
              </a:spcBef>
              <a:buNone/>
            </a:pPr>
            <a:r>
              <a:rPr lang="zh-CN" altLang="en-US" sz="2800" dirty="0">
                <a:solidFill>
                  <a:srgbClr val="FF0000"/>
                </a:solidFill>
                <a:latin typeface="宋体" panose="02010600030101010101" pitchFamily="2" charset="-122"/>
                <a:ea typeface="宋体" panose="02010600030101010101" pitchFamily="2" charset="-122"/>
                <a:sym typeface="+mn-ea"/>
              </a:rPr>
              <a:t>（</a:t>
            </a:r>
            <a:r>
              <a:rPr lang="en-US" altLang="zh-CN" sz="2800" dirty="0">
                <a:solidFill>
                  <a:srgbClr val="FF0000"/>
                </a:solidFill>
                <a:latin typeface="宋体" panose="02010600030101010101" pitchFamily="2" charset="-122"/>
                <a:ea typeface="宋体" panose="02010600030101010101" pitchFamily="2" charset="-122"/>
                <a:sym typeface="+mn-ea"/>
              </a:rPr>
              <a:t>1</a:t>
            </a:r>
            <a:r>
              <a:rPr lang="zh-CN" altLang="en-US" sz="2800" dirty="0">
                <a:solidFill>
                  <a:srgbClr val="FF0000"/>
                </a:solidFill>
                <a:latin typeface="宋体" panose="02010600030101010101" pitchFamily="2" charset="-122"/>
                <a:ea typeface="宋体" panose="02010600030101010101" pitchFamily="2" charset="-122"/>
                <a:sym typeface="+mn-ea"/>
              </a:rPr>
              <a:t>）制定土地政策应根据当时的主要矛盾来制定。</a:t>
            </a:r>
            <a:endParaRPr lang="zh-CN" altLang="en-US" sz="2800" dirty="0">
              <a:solidFill>
                <a:srgbClr val="FF0000"/>
              </a:solidFill>
              <a:latin typeface="宋体" panose="02010600030101010101" pitchFamily="2" charset="-122"/>
              <a:ea typeface="宋体" panose="02010600030101010101" pitchFamily="2" charset="-122"/>
            </a:endParaRPr>
          </a:p>
          <a:p>
            <a:pPr marL="0" indent="0">
              <a:spcBef>
                <a:spcPct val="50000"/>
              </a:spcBef>
              <a:buNone/>
            </a:pPr>
            <a:r>
              <a:rPr lang="zh-CN" altLang="en-US" sz="2800" dirty="0">
                <a:solidFill>
                  <a:srgbClr val="FF0000"/>
                </a:solidFill>
                <a:latin typeface="宋体" panose="02010600030101010101" pitchFamily="2" charset="-122"/>
                <a:ea typeface="宋体" panose="02010600030101010101" pitchFamily="2" charset="-122"/>
                <a:sym typeface="+mn-ea"/>
              </a:rPr>
              <a:t> </a:t>
            </a:r>
            <a:r>
              <a:rPr lang="en-US" altLang="zh-CN" sz="2800" dirty="0">
                <a:solidFill>
                  <a:srgbClr val="FF0000"/>
                </a:solidFill>
                <a:latin typeface="宋体" panose="02010600030101010101" pitchFamily="2" charset="-122"/>
                <a:ea typeface="宋体" panose="02010600030101010101" pitchFamily="2" charset="-122"/>
                <a:sym typeface="+mn-ea"/>
              </a:rPr>
              <a:t>(2)</a:t>
            </a:r>
            <a:r>
              <a:rPr lang="zh-CN" altLang="en-US" sz="2800" dirty="0">
                <a:solidFill>
                  <a:srgbClr val="FF0000"/>
                </a:solidFill>
                <a:latin typeface="宋体" panose="02010600030101010101" pitchFamily="2" charset="-122"/>
                <a:ea typeface="宋体" panose="02010600030101010101" pitchFamily="2" charset="-122"/>
                <a:sym typeface="+mn-ea"/>
              </a:rPr>
              <a:t>从国情出发，实事求是。经济政策的制定应符合经济发展的客观规律。</a:t>
            </a:r>
            <a:endParaRPr lang="zh-CN" altLang="en-US" sz="2800" dirty="0">
              <a:solidFill>
                <a:srgbClr val="FF0000"/>
              </a:solidFill>
              <a:latin typeface="宋体" panose="02010600030101010101" pitchFamily="2" charset="-122"/>
              <a:ea typeface="宋体" panose="02010600030101010101" pitchFamily="2" charset="-122"/>
            </a:endParaRPr>
          </a:p>
          <a:p>
            <a:pPr marL="0" indent="0">
              <a:spcBef>
                <a:spcPct val="50000"/>
              </a:spcBef>
              <a:buNone/>
            </a:pPr>
            <a:r>
              <a:rPr lang="zh-CN" altLang="en-US" sz="2800" dirty="0">
                <a:solidFill>
                  <a:srgbClr val="FF0000"/>
                </a:solidFill>
                <a:latin typeface="宋体" panose="02010600030101010101" pitchFamily="2" charset="-122"/>
                <a:ea typeface="宋体" panose="02010600030101010101" pitchFamily="2" charset="-122"/>
                <a:sym typeface="+mn-ea"/>
              </a:rPr>
              <a:t>（</a:t>
            </a:r>
            <a:r>
              <a:rPr lang="en-US" altLang="zh-CN" sz="2800" dirty="0">
                <a:solidFill>
                  <a:srgbClr val="FF0000"/>
                </a:solidFill>
                <a:latin typeface="宋体" panose="02010600030101010101" pitchFamily="2" charset="-122"/>
                <a:ea typeface="宋体" panose="02010600030101010101" pitchFamily="2" charset="-122"/>
                <a:sym typeface="+mn-ea"/>
              </a:rPr>
              <a:t>3</a:t>
            </a:r>
            <a:r>
              <a:rPr lang="zh-CN" altLang="en-US" sz="2800" dirty="0">
                <a:solidFill>
                  <a:srgbClr val="FF0000"/>
                </a:solidFill>
                <a:latin typeface="宋体" panose="02010600030101010101" pitchFamily="2" charset="-122"/>
                <a:ea typeface="宋体" panose="02010600030101010101" pitchFamily="2" charset="-122"/>
                <a:sym typeface="+mn-ea"/>
              </a:rPr>
              <a:t>）生产关系的变革或者调整必须适应生产力的发展水平。</a:t>
            </a:r>
            <a:endParaRPr lang="zh-CN" altLang="en-US" sz="2800" dirty="0">
              <a:solidFill>
                <a:srgbClr val="FF0000"/>
              </a:solidFill>
              <a:latin typeface="宋体" panose="02010600030101010101" pitchFamily="2" charset="-122"/>
              <a:ea typeface="宋体" panose="02010600030101010101" pitchFamily="2" charset="-122"/>
            </a:endParaRPr>
          </a:p>
          <a:p>
            <a:pPr marL="0" indent="0">
              <a:spcBef>
                <a:spcPct val="50000"/>
              </a:spcBef>
              <a:buNone/>
            </a:pPr>
            <a:r>
              <a:rPr lang="zh-CN" altLang="en-US" sz="2800" dirty="0">
                <a:solidFill>
                  <a:srgbClr val="FF0000"/>
                </a:solidFill>
                <a:latin typeface="宋体" panose="02010600030101010101" pitchFamily="2" charset="-122"/>
                <a:ea typeface="宋体" panose="02010600030101010101" pitchFamily="2" charset="-122"/>
                <a:sym typeface="+mn-ea"/>
              </a:rPr>
              <a:t>（</a:t>
            </a:r>
            <a:r>
              <a:rPr lang="en-US" altLang="zh-CN" sz="2800" dirty="0">
                <a:solidFill>
                  <a:srgbClr val="FF0000"/>
                </a:solidFill>
                <a:latin typeface="宋体" panose="02010600030101010101" pitchFamily="2" charset="-122"/>
                <a:ea typeface="宋体" panose="02010600030101010101" pitchFamily="2" charset="-122"/>
                <a:sym typeface="+mn-ea"/>
              </a:rPr>
              <a:t>4</a:t>
            </a:r>
            <a:r>
              <a:rPr lang="zh-CN" altLang="en-US" sz="2800" dirty="0">
                <a:solidFill>
                  <a:srgbClr val="FF0000"/>
                </a:solidFill>
                <a:latin typeface="宋体" panose="02010600030101010101" pitchFamily="2" charset="-122"/>
                <a:ea typeface="宋体" panose="02010600030101010101" pitchFamily="2" charset="-122"/>
                <a:sym typeface="+mn-ea"/>
              </a:rPr>
              <a:t>）土地政策的调整必须照顾农民的利益。</a:t>
            </a:r>
            <a:endParaRPr lang="zh-CN" altLang="en-US" sz="2800" dirty="0">
              <a:solidFill>
                <a:srgbClr val="FF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标题 1048744"/>
          <p:cNvSpPr>
            <a:spLocks noGrp="1"/>
          </p:cNvSpPr>
          <p:nvPr>
            <p:ph type="title"/>
          </p:nvPr>
        </p:nvSpPr>
        <p:spPr/>
        <p:txBody>
          <a:bodyPr>
            <a:normAutofit/>
            <a:scene3d>
              <a:camera prst="orthographicFront"/>
              <a:lightRig rig="threePt" dir="t"/>
            </a:scene3d>
          </a:bodyPr>
          <a:lstStyle/>
          <a:p>
            <a:pPr algn="l"/>
            <a:r>
              <a:rPr lang="zh-CN" altLang="en-US" sz="3600" b="1" dirty="0" smtClean="0">
                <a:solidFill>
                  <a:schemeClr val="tx1"/>
                </a:solidFill>
                <a:latin typeface="宋体" pitchFamily="2" charset="-122"/>
                <a:ea typeface="宋体" pitchFamily="2" charset="-122"/>
                <a:sym typeface="+mn-ea"/>
              </a:rPr>
              <a:t>聚焦“三农”</a:t>
            </a:r>
            <a:endParaRPr lang="en-US" altLang="zh-CN" sz="3600" dirty="0">
              <a:solidFill>
                <a:schemeClr val="tx1"/>
              </a:solidFill>
              <a:effectLst>
                <a:reflection blurRad="6350" stA="53000" endA="300" endPos="35500" dir="5400000" sy="-90000" algn="bl" rotWithShape="0"/>
              </a:effectLst>
            </a:endParaRPr>
          </a:p>
        </p:txBody>
      </p:sp>
      <p:sp>
        <p:nvSpPr>
          <p:cNvPr id="1048746" name="内容占位符 1048745"/>
          <p:cNvSpPr>
            <a:spLocks noGrp="1"/>
          </p:cNvSpPr>
          <p:nvPr>
            <p:ph idx="1"/>
          </p:nvPr>
        </p:nvSpPr>
        <p:spPr>
          <a:xfrm>
            <a:off x="467544" y="1581785"/>
            <a:ext cx="8219256" cy="4686320"/>
          </a:xfrm>
        </p:spPr>
        <p:txBody>
          <a:bodyPr>
            <a:normAutofit fontScale="90000"/>
          </a:bodyPr>
          <a:lstStyle/>
          <a:p>
            <a:pPr marL="0" indent="0">
              <a:buNone/>
            </a:pPr>
            <a:r>
              <a:rPr lang="en-US" altLang="zh-CN" dirty="0"/>
              <a:t> </a:t>
            </a:r>
            <a:r>
              <a:rPr lang="en-US" altLang="zh-CN" dirty="0" smtClean="0"/>
              <a:t>    </a:t>
            </a:r>
            <a:r>
              <a:rPr lang="en-US" sz="2800" dirty="0" err="1" smtClean="0">
                <a:latin typeface="宋体" panose="02010600030101010101" pitchFamily="2" charset="-122"/>
                <a:ea typeface="宋体" panose="02010600030101010101" pitchFamily="2" charset="-122"/>
                <a:cs typeface="宋体" panose="02010600030101010101" pitchFamily="2" charset="-122"/>
              </a:rPr>
              <a:t>土地改革实现了中国农民两千多年来梦寐以求的</a:t>
            </a:r>
            <a:r>
              <a:rPr lang="en-US" sz="2800" dirty="0" err="1">
                <a:latin typeface="宋体" panose="02010600030101010101" pitchFamily="2" charset="-122"/>
                <a:ea typeface="宋体" panose="02010600030101010101" pitchFamily="2" charset="-122"/>
                <a:cs typeface="宋体" panose="02010600030101010101" pitchFamily="2" charset="-122"/>
              </a:rPr>
              <a:t>“</a:t>
            </a:r>
            <a:r>
              <a:rPr lang="en-US" sz="2800" dirty="0" err="1" smtClean="0">
                <a:latin typeface="宋体" panose="02010600030101010101" pitchFamily="2" charset="-122"/>
                <a:ea typeface="宋体" panose="02010600030101010101" pitchFamily="2" charset="-122"/>
                <a:cs typeface="宋体" panose="02010600030101010101" pitchFamily="2" charset="-122"/>
              </a:rPr>
              <a:t>耕</a:t>
            </a:r>
            <a:r>
              <a:rPr lang="en-US" sz="2800" dirty="0" smtClean="0">
                <a:latin typeface="宋体" panose="02010600030101010101" pitchFamily="2" charset="-122"/>
                <a:ea typeface="宋体" panose="02010600030101010101" pitchFamily="2" charset="-122"/>
                <a:cs typeface="宋体" panose="02010600030101010101" pitchFamily="2" charset="-122"/>
              </a:rPr>
              <a:t> 者有其田</a:t>
            </a:r>
            <a:r>
              <a:rPr lang="en-US" sz="2800" dirty="0">
                <a:latin typeface="宋体" panose="02010600030101010101" pitchFamily="2" charset="-122"/>
                <a:ea typeface="宋体" panose="02010600030101010101" pitchFamily="2" charset="-122"/>
                <a:cs typeface="宋体" panose="02010600030101010101" pitchFamily="2" charset="-122"/>
              </a:rPr>
              <a:t>”的梦想。2005年以来,中央采取了减免农业税、对种粮农民实行直接补贴等一系列重大政策措施</a:t>
            </a:r>
            <a:r>
              <a:rPr lang="zh-CN" altLang="en-US" sz="2800" dirty="0">
                <a:latin typeface="宋体" panose="02010600030101010101" pitchFamily="2" charset="-122"/>
                <a:ea typeface="宋体" panose="02010600030101010101" pitchFamily="2" charset="-122"/>
                <a:cs typeface="宋体" panose="02010600030101010101" pitchFamily="2" charset="-122"/>
              </a:rPr>
              <a:t>，</a:t>
            </a:r>
            <a:r>
              <a:rPr lang="en-US" sz="2800" dirty="0" err="1" smtClean="0">
                <a:latin typeface="宋体" panose="02010600030101010101" pitchFamily="2" charset="-122"/>
                <a:ea typeface="宋体" panose="02010600030101010101" pitchFamily="2" charset="-122"/>
                <a:cs typeface="宋体" panose="02010600030101010101" pitchFamily="2" charset="-122"/>
              </a:rPr>
              <a:t>体现</a:t>
            </a:r>
            <a:r>
              <a:rPr lang="en-US" sz="2800" dirty="0" smtClean="0">
                <a:latin typeface="宋体" panose="02010600030101010101" pitchFamily="2" charset="-122"/>
                <a:ea typeface="宋体" panose="02010600030101010101" pitchFamily="2" charset="-122"/>
                <a:cs typeface="宋体" panose="02010600030101010101" pitchFamily="2" charset="-122"/>
              </a:rPr>
              <a:t> </a:t>
            </a:r>
            <a:r>
              <a:rPr lang="en-US" sz="2800" dirty="0" err="1" smtClean="0">
                <a:latin typeface="宋体" panose="02010600030101010101" pitchFamily="2" charset="-122"/>
                <a:ea typeface="宋体" panose="02010600030101010101" pitchFamily="2" charset="-122"/>
                <a:cs typeface="宋体" panose="02010600030101010101" pitchFamily="2" charset="-122"/>
              </a:rPr>
              <a:t>了党中央对农民殷殷的关怀</a:t>
            </a:r>
            <a:r>
              <a:rPr lang="en-US" sz="2800" dirty="0" err="1">
                <a:latin typeface="宋体" panose="02010600030101010101" pitchFamily="2" charset="-122"/>
                <a:ea typeface="宋体" panose="02010600030101010101" pitchFamily="2" charset="-122"/>
                <a:cs typeface="宋体" panose="02010600030101010101" pitchFamily="2" charset="-122"/>
              </a:rPr>
              <a:t>。</a:t>
            </a:r>
            <a:r>
              <a:rPr lang="en-US" sz="2800" dirty="0" err="1" smtClean="0">
                <a:latin typeface="宋体" panose="02010600030101010101" pitchFamily="2" charset="-122"/>
                <a:ea typeface="宋体" panose="02010600030101010101" pitchFamily="2" charset="-122"/>
                <a:cs typeface="宋体" panose="02010600030101010101" pitchFamily="2" charset="-122"/>
              </a:rPr>
              <a:t>在党中央新的农村工作方向</a:t>
            </a:r>
            <a:r>
              <a:rPr lang="en-US" sz="2800" dirty="0" smtClean="0">
                <a:latin typeface="宋体" panose="02010600030101010101" pitchFamily="2" charset="-122"/>
                <a:ea typeface="宋体" panose="02010600030101010101" pitchFamily="2" charset="-122"/>
                <a:cs typeface="宋体" panose="02010600030101010101" pitchFamily="2" charset="-122"/>
              </a:rPr>
              <a:t>     </a:t>
            </a:r>
            <a:r>
              <a:rPr lang="en-US" sz="2800" dirty="0" err="1" smtClean="0">
                <a:latin typeface="宋体" panose="02010600030101010101" pitchFamily="2" charset="-122"/>
                <a:ea typeface="宋体" panose="02010600030101010101" pitchFamily="2" charset="-122"/>
                <a:cs typeface="宋体" panose="02010600030101010101" pitchFamily="2" charset="-122"/>
              </a:rPr>
              <a:t>指导下</a:t>
            </a:r>
            <a:r>
              <a:rPr lang="zh-CN" altLang="en-US" sz="2800" dirty="0">
                <a:latin typeface="宋体" panose="02010600030101010101" pitchFamily="2" charset="-122"/>
                <a:ea typeface="宋体" panose="02010600030101010101" pitchFamily="2" charset="-122"/>
                <a:cs typeface="宋体" panose="02010600030101010101" pitchFamily="2" charset="-122"/>
              </a:rPr>
              <a:t>，</a:t>
            </a:r>
            <a:r>
              <a:rPr lang="en-US" sz="2800" dirty="0" err="1">
                <a:latin typeface="宋体" panose="02010600030101010101" pitchFamily="2" charset="-122"/>
                <a:ea typeface="宋体" panose="02010600030101010101" pitchFamily="2" charset="-122"/>
                <a:cs typeface="宋体" panose="02010600030101010101" pitchFamily="2" charset="-122"/>
              </a:rPr>
              <a:t>农民的梦想一定会飞扬得更高、</a:t>
            </a:r>
            <a:r>
              <a:rPr lang="en-US" sz="2800" dirty="0" err="1" smtClean="0">
                <a:latin typeface="宋体" panose="02010600030101010101" pitchFamily="2" charset="-122"/>
                <a:ea typeface="宋体" panose="02010600030101010101" pitchFamily="2" charset="-122"/>
                <a:cs typeface="宋体" panose="02010600030101010101" pitchFamily="2" charset="-122"/>
              </a:rPr>
              <a:t>更</a:t>
            </a:r>
            <a:endParaRPr lang="en-US" sz="2800" dirty="0" smtClean="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sz="2800" dirty="0" err="1" smtClean="0">
                <a:latin typeface="宋体" panose="02010600030101010101" pitchFamily="2" charset="-122"/>
                <a:ea typeface="宋体" panose="02010600030101010101" pitchFamily="2" charset="-122"/>
                <a:cs typeface="宋体" panose="02010600030101010101" pitchFamily="2" charset="-122"/>
              </a:rPr>
              <a:t>远。我们有理由相信</a:t>
            </a:r>
            <a:r>
              <a:rPr lang="zh-CN" altLang="en-US" sz="2800" dirty="0" smtClean="0">
                <a:latin typeface="宋体" panose="02010600030101010101" pitchFamily="2" charset="-122"/>
                <a:ea typeface="宋体" panose="02010600030101010101" pitchFamily="2" charset="-122"/>
                <a:cs typeface="宋体" panose="02010600030101010101" pitchFamily="2" charset="-122"/>
              </a:rPr>
              <a:t>，</a:t>
            </a:r>
            <a:r>
              <a:rPr lang="en-US" sz="2800" dirty="0" err="1" smtClean="0">
                <a:latin typeface="宋体" panose="02010600030101010101" pitchFamily="2" charset="-122"/>
                <a:ea typeface="宋体" panose="02010600030101010101" pitchFamily="2" charset="-122"/>
                <a:cs typeface="宋体" panose="02010600030101010101" pitchFamily="2" charset="-122"/>
              </a:rPr>
              <a:t>农村城</a:t>
            </a:r>
            <a:endParaRPr lang="en-US" sz="2800" dirty="0" smtClean="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sz="2800" dirty="0" err="1" smtClean="0">
                <a:latin typeface="宋体" panose="02010600030101010101" pitchFamily="2" charset="-122"/>
                <a:ea typeface="宋体" panose="02010600030101010101" pitchFamily="2" charset="-122"/>
                <a:cs typeface="宋体" panose="02010600030101010101" pitchFamily="2" charset="-122"/>
              </a:rPr>
              <a:t>市化</a:t>
            </a:r>
            <a:r>
              <a:rPr lang="en-US" sz="2800" dirty="0" err="1">
                <a:latin typeface="宋体" panose="02010600030101010101" pitchFamily="2" charset="-122"/>
                <a:ea typeface="宋体" panose="02010600030101010101" pitchFamily="2" charset="-122"/>
                <a:cs typeface="宋体" panose="02010600030101010101" pitchFamily="2" charset="-122"/>
              </a:rPr>
              <a:t>、农业机械化、农民生活</a:t>
            </a:r>
            <a:endParaRPr lang="en-US" sz="2800"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sz="2800" dirty="0" err="1" smtClean="0">
                <a:latin typeface="宋体" panose="02010600030101010101" pitchFamily="2" charset="-122"/>
                <a:ea typeface="宋体" panose="02010600030101010101" pitchFamily="2" charset="-122"/>
                <a:cs typeface="宋体" panose="02010600030101010101" pitchFamily="2" charset="-122"/>
              </a:rPr>
              <a:t>小康化的</a:t>
            </a:r>
            <a:r>
              <a:rPr lang="en-US" sz="2800" dirty="0" err="1">
                <a:latin typeface="宋体" panose="02010600030101010101" pitchFamily="2" charset="-122"/>
                <a:ea typeface="宋体" panose="02010600030101010101" pitchFamily="2" charset="-122"/>
                <a:cs typeface="宋体" panose="02010600030101010101" pitchFamily="2" charset="-122"/>
              </a:rPr>
              <a:t>“三农”艳阳天</a:t>
            </a:r>
            <a:r>
              <a:rPr lang="zh-CN" altLang="en-US" sz="2800" dirty="0">
                <a:latin typeface="宋体" panose="02010600030101010101" pitchFamily="2" charset="-122"/>
                <a:ea typeface="宋体" panose="02010600030101010101" pitchFamily="2" charset="-122"/>
                <a:cs typeface="宋体" panose="02010600030101010101" pitchFamily="2" charset="-122"/>
              </a:rPr>
              <a:t>，</a:t>
            </a:r>
            <a:r>
              <a:rPr lang="en-US" sz="2800" dirty="0" err="1">
                <a:latin typeface="宋体" panose="02010600030101010101" pitchFamily="2" charset="-122"/>
                <a:ea typeface="宋体" panose="02010600030101010101" pitchFamily="2" charset="-122"/>
                <a:cs typeface="宋体" panose="02010600030101010101" pitchFamily="2" charset="-122"/>
              </a:rPr>
              <a:t>离</a:t>
            </a:r>
          </a:p>
          <a:p>
            <a:pPr marL="0" indent="0">
              <a:buNone/>
            </a:pPr>
            <a:r>
              <a:rPr lang="en-US" sz="2800" dirty="0" err="1" smtClean="0">
                <a:latin typeface="宋体" panose="02010600030101010101" pitchFamily="2" charset="-122"/>
                <a:ea typeface="宋体" panose="02010600030101010101" pitchFamily="2" charset="-122"/>
                <a:cs typeface="宋体" panose="02010600030101010101" pitchFamily="2" charset="-122"/>
              </a:rPr>
              <a:t>我们不再遥远</a:t>
            </a:r>
            <a:r>
              <a:rPr lang="zh-CN" altLang="en-US" sz="2800" dirty="0">
                <a:latin typeface="宋体" panose="02010600030101010101" pitchFamily="2" charset="-122"/>
                <a:ea typeface="宋体" panose="02010600030101010101" pitchFamily="2" charset="-122"/>
                <a:cs typeface="宋体" panose="02010600030101010101" pitchFamily="2" charset="-122"/>
              </a:rPr>
              <a:t>。</a:t>
            </a:r>
            <a:endParaRPr lang="en-US" sz="2800" dirty="0">
              <a:latin typeface="宋体" panose="02010600030101010101" pitchFamily="2" charset="-122"/>
              <a:ea typeface="宋体" panose="02010600030101010101" pitchFamily="2" charset="-122"/>
              <a:cs typeface="宋体" panose="02010600030101010101" pitchFamily="2" charset="-122"/>
            </a:endParaRPr>
          </a:p>
          <a:p>
            <a:pPr marL="0" indent="0">
              <a:buNone/>
            </a:pPr>
            <a:r>
              <a:rPr lang="en-US" dirty="0"/>
              <a:t>　</a:t>
            </a:r>
          </a:p>
        </p:txBody>
      </p:sp>
      <p:pic>
        <p:nvPicPr>
          <p:cNvPr id="2" name="图片 1"/>
          <p:cNvPicPr>
            <a:picLocks noChangeAspect="1"/>
          </p:cNvPicPr>
          <p:nvPr/>
        </p:nvPicPr>
        <p:blipFill>
          <a:blip r:embed="rId2"/>
          <a:stretch>
            <a:fillRect/>
          </a:stretch>
        </p:blipFill>
        <p:spPr>
          <a:xfrm>
            <a:off x="4788024" y="3792714"/>
            <a:ext cx="3795811" cy="20125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smtClean="0">
                <a:solidFill>
                  <a:schemeClr val="tx1"/>
                </a:solidFill>
                <a:latin typeface="宋体" pitchFamily="2" charset="-122"/>
                <a:ea typeface="宋体" pitchFamily="2" charset="-122"/>
                <a:sym typeface="+mn-ea"/>
              </a:rPr>
              <a:t>课堂小结</a:t>
            </a:r>
            <a:endParaRPr lang="zh-CN" altLang="en-US" sz="3600" dirty="0">
              <a:solidFill>
                <a:schemeClr val="tx1"/>
              </a:solidFill>
              <a:effectLst>
                <a:reflection blurRad="6350" stA="53000" endA="300" endPos="35500" dir="5400000" sy="-90000" algn="bl" rotWithShape="0"/>
              </a:effectLst>
              <a:latin typeface="宋体" pitchFamily="2" charset="-122"/>
              <a:ea typeface="宋体" pitchFamily="2" charset="-122"/>
              <a:sym typeface="+mn-ea"/>
            </a:endParaRPr>
          </a:p>
        </p:txBody>
      </p:sp>
      <p:sp>
        <p:nvSpPr>
          <p:cNvPr id="3" name="内容占位符 2"/>
          <p:cNvSpPr>
            <a:spLocks noGrp="1"/>
          </p:cNvSpPr>
          <p:nvPr>
            <p:ph sz="half" idx="1"/>
          </p:nvPr>
        </p:nvSpPr>
        <p:spPr>
          <a:xfrm>
            <a:off x="829310" y="1417955"/>
            <a:ext cx="3946525" cy="5001260"/>
          </a:xfrm>
        </p:spPr>
        <p:txBody>
          <a:bodyPr/>
          <a:lstStyle/>
          <a:p>
            <a:pPr marL="0" algn="l" fontAlgn="auto">
              <a:lnSpc>
                <a:spcPct val="150000"/>
              </a:lnSpc>
              <a:spcBef>
                <a:spcPts val="0"/>
              </a:spcBef>
              <a:buNone/>
            </a:pPr>
            <a:r>
              <a:rPr lang="zh-CN" altLang="en-US" sz="2400" dirty="0">
                <a:latin typeface="等线" panose="02010600030101010101" pitchFamily="2" charset="-122"/>
                <a:ea typeface="等线" panose="02010600030101010101" pitchFamily="2" charset="-122"/>
              </a:rPr>
              <a:t>①</a:t>
            </a:r>
            <a:r>
              <a:rPr lang="zh-CN" altLang="en-US" sz="2400" dirty="0">
                <a:latin typeface="宋体" panose="02010600030101010101" pitchFamily="2" charset="-122"/>
                <a:ea typeface="宋体" panose="02010600030101010101" pitchFamily="2" charset="-122"/>
              </a:rPr>
              <a:t>土地革命战争时期</a:t>
            </a:r>
          </a:p>
          <a:p>
            <a:pPr marL="0" algn="l" fontAlgn="auto">
              <a:lnSpc>
                <a:spcPct val="150000"/>
              </a:lnSpc>
              <a:spcBef>
                <a:spcPts val="0"/>
              </a:spcBef>
              <a:buNone/>
            </a:pPr>
            <a:r>
              <a:rPr lang="zh-CN" altLang="en-US" sz="2400" dirty="0">
                <a:latin typeface="等线" panose="02010600030101010101" pitchFamily="2" charset="-122"/>
                <a:ea typeface="等线" panose="02010600030101010101" pitchFamily="2" charset="-122"/>
              </a:rPr>
              <a:t>②</a:t>
            </a:r>
            <a:r>
              <a:rPr lang="zh-CN" altLang="en-US" sz="2400" dirty="0">
                <a:latin typeface="宋体" panose="02010600030101010101" pitchFamily="2" charset="-122"/>
                <a:ea typeface="宋体" panose="02010600030101010101" pitchFamily="2" charset="-122"/>
              </a:rPr>
              <a:t>抗战时期</a:t>
            </a:r>
          </a:p>
          <a:p>
            <a:pPr marL="0" algn="l" fontAlgn="auto">
              <a:lnSpc>
                <a:spcPct val="150000"/>
              </a:lnSpc>
              <a:spcBef>
                <a:spcPts val="0"/>
              </a:spcBef>
              <a:buNone/>
            </a:pPr>
            <a:r>
              <a:rPr lang="zh-CN" altLang="en-US" sz="2400" dirty="0">
                <a:latin typeface="等线" panose="02010600030101010101" pitchFamily="2" charset="-122"/>
                <a:ea typeface="等线" panose="02010600030101010101" pitchFamily="2" charset="-122"/>
              </a:rPr>
              <a:t>③</a:t>
            </a:r>
            <a:r>
              <a:rPr lang="zh-CN" altLang="en-US" sz="2400" dirty="0">
                <a:latin typeface="宋体" panose="02010600030101010101" pitchFamily="2" charset="-122"/>
                <a:ea typeface="宋体" panose="02010600030101010101" pitchFamily="2" charset="-122"/>
              </a:rPr>
              <a:t>解放战争时期</a:t>
            </a:r>
          </a:p>
          <a:p>
            <a:pPr marL="0" algn="l" fontAlgn="auto">
              <a:lnSpc>
                <a:spcPct val="150000"/>
              </a:lnSpc>
              <a:spcBef>
                <a:spcPts val="0"/>
              </a:spcBef>
              <a:buNone/>
            </a:pPr>
            <a:r>
              <a:rPr lang="zh-CN" altLang="en-US" sz="2400" dirty="0" smtClean="0">
                <a:latin typeface="等线" panose="02010600030101010101" pitchFamily="2" charset="-122"/>
                <a:ea typeface="等线" panose="02010600030101010101" pitchFamily="2" charset="-122"/>
              </a:rPr>
              <a:t>④</a:t>
            </a:r>
            <a:r>
              <a:rPr lang="zh-CN" altLang="en-US" sz="2400" dirty="0" smtClean="0">
                <a:latin typeface="宋体" panose="02010600030101010101" pitchFamily="2" charset="-122"/>
                <a:ea typeface="宋体" panose="02010600030101010101" pitchFamily="2" charset="-122"/>
              </a:rPr>
              <a:t>新中国</a:t>
            </a:r>
            <a:r>
              <a:rPr lang="zh-CN" altLang="en-US" sz="2400" dirty="0">
                <a:latin typeface="宋体" panose="02010600030101010101" pitchFamily="2" charset="-122"/>
                <a:ea typeface="宋体" panose="02010600030101010101" pitchFamily="2" charset="-122"/>
              </a:rPr>
              <a:t>成立初期</a:t>
            </a:r>
          </a:p>
          <a:p>
            <a:pPr marL="0" algn="l" fontAlgn="auto">
              <a:lnSpc>
                <a:spcPct val="150000"/>
              </a:lnSpc>
              <a:spcBef>
                <a:spcPts val="0"/>
              </a:spcBef>
              <a:buNone/>
            </a:pPr>
            <a:r>
              <a:rPr lang="zh-CN" altLang="en-US" sz="2400" dirty="0">
                <a:latin typeface="等线" panose="02010600030101010101" pitchFamily="2" charset="-122"/>
                <a:ea typeface="等线" panose="02010600030101010101" pitchFamily="2" charset="-122"/>
              </a:rPr>
              <a:t>⑤</a:t>
            </a:r>
            <a:r>
              <a:rPr lang="zh-CN" altLang="en-US" sz="2400" dirty="0">
                <a:latin typeface="宋体" panose="02010600030101010101" pitchFamily="2" charset="-122"/>
                <a:ea typeface="宋体" panose="02010600030101010101" pitchFamily="2" charset="-122"/>
              </a:rPr>
              <a:t>社会主义改造时期</a:t>
            </a:r>
          </a:p>
          <a:p>
            <a:pPr marL="0" algn="l" fontAlgn="auto">
              <a:lnSpc>
                <a:spcPct val="150000"/>
              </a:lnSpc>
              <a:spcBef>
                <a:spcPts val="0"/>
              </a:spcBef>
              <a:buNone/>
            </a:pPr>
            <a:r>
              <a:rPr lang="zh-CN" altLang="en-US" sz="2400" dirty="0">
                <a:latin typeface="等线" panose="02010600030101010101" pitchFamily="2" charset="-122"/>
                <a:ea typeface="等线" panose="02010600030101010101" pitchFamily="2" charset="-122"/>
              </a:rPr>
              <a:t>⑥</a:t>
            </a:r>
            <a:r>
              <a:rPr lang="zh-CN" altLang="en-US" sz="2400" dirty="0">
                <a:latin typeface="宋体" panose="02010600030101010101" pitchFamily="2" charset="-122"/>
                <a:ea typeface="宋体" panose="02010600030101010101" pitchFamily="2" charset="-122"/>
              </a:rPr>
              <a:t>建设</a:t>
            </a:r>
            <a:r>
              <a:rPr lang="zh-CN" altLang="en-US" sz="2400" dirty="0">
                <a:latin typeface="宋体" panose="02010600030101010101" pitchFamily="2" charset="-122"/>
                <a:ea typeface="宋体" panose="02010600030101010101" pitchFamily="2" charset="-122"/>
                <a:sym typeface="+mn-ea"/>
              </a:rPr>
              <a:t>社会主义</a:t>
            </a:r>
            <a:r>
              <a:rPr lang="zh-CN" altLang="en-US" sz="2400" dirty="0">
                <a:latin typeface="宋体" panose="02010600030101010101" pitchFamily="2" charset="-122"/>
                <a:ea typeface="宋体" panose="02010600030101010101" pitchFamily="2" charset="-122"/>
              </a:rPr>
              <a:t>和曲折时期</a:t>
            </a:r>
          </a:p>
          <a:p>
            <a:pPr marL="0" algn="l" fontAlgn="auto">
              <a:lnSpc>
                <a:spcPct val="150000"/>
              </a:lnSpc>
              <a:spcBef>
                <a:spcPts val="0"/>
              </a:spcBef>
              <a:buNone/>
            </a:pPr>
            <a:r>
              <a:rPr lang="zh-CN" altLang="en-US" sz="2400" dirty="0">
                <a:latin typeface="等线" panose="02010600030101010101" pitchFamily="2" charset="-122"/>
                <a:ea typeface="等线" panose="02010600030101010101" pitchFamily="2" charset="-122"/>
              </a:rPr>
              <a:t>⑦</a:t>
            </a:r>
            <a:r>
              <a:rPr lang="zh-CN" altLang="en-US" sz="2400" dirty="0">
                <a:latin typeface="宋体" panose="02010600030101010101" pitchFamily="2" charset="-122"/>
                <a:ea typeface="宋体" panose="02010600030101010101" pitchFamily="2" charset="-122"/>
              </a:rPr>
              <a:t>改革开放新时期</a:t>
            </a:r>
          </a:p>
        </p:txBody>
      </p:sp>
      <p:sp>
        <p:nvSpPr>
          <p:cNvPr id="4" name="内容占位符 3"/>
          <p:cNvSpPr>
            <a:spLocks noGrp="1"/>
          </p:cNvSpPr>
          <p:nvPr>
            <p:ph sz="half" idx="2"/>
          </p:nvPr>
        </p:nvSpPr>
        <p:spPr>
          <a:xfrm>
            <a:off x="5950585" y="1551305"/>
            <a:ext cx="3101975" cy="4526280"/>
          </a:xfrm>
        </p:spPr>
        <p:txBody>
          <a:bodyPr>
            <a:normAutofit/>
          </a:bodyPr>
          <a:lstStyle/>
          <a:p>
            <a:pPr marL="0" algn="l" fontAlgn="auto">
              <a:lnSpc>
                <a:spcPct val="150000"/>
              </a:lnSpc>
              <a:spcBef>
                <a:spcPts val="0"/>
              </a:spcBef>
              <a:buNone/>
            </a:pPr>
            <a:r>
              <a:rPr lang="zh-CN" altLang="en-US" sz="2400" dirty="0">
                <a:latin typeface="宋体" panose="02010600030101010101" pitchFamily="2" charset="-122"/>
                <a:ea typeface="宋体" panose="02010600030101010101" pitchFamily="2" charset="-122"/>
              </a:rPr>
              <a:t>“双减双交”</a:t>
            </a:r>
          </a:p>
          <a:p>
            <a:pPr marL="0" algn="l" fontAlgn="auto">
              <a:lnSpc>
                <a:spcPct val="150000"/>
              </a:lnSpc>
              <a:spcBef>
                <a:spcPts val="0"/>
              </a:spcBef>
              <a:buNone/>
            </a:pPr>
            <a:r>
              <a:rPr lang="zh-CN" altLang="en-US" sz="2400" dirty="0">
                <a:latin typeface="宋体" panose="02010600030101010101" pitchFamily="2" charset="-122"/>
                <a:ea typeface="宋体" panose="02010600030101010101" pitchFamily="2" charset="-122"/>
              </a:rPr>
              <a:t>人民公社化</a:t>
            </a:r>
          </a:p>
          <a:p>
            <a:pPr marL="0" algn="l" fontAlgn="auto">
              <a:lnSpc>
                <a:spcPct val="150000"/>
              </a:lnSpc>
              <a:spcBef>
                <a:spcPts val="0"/>
              </a:spcBef>
              <a:buNone/>
            </a:pPr>
            <a:r>
              <a:rPr lang="zh-CN" altLang="en-US" sz="2400" dirty="0">
                <a:latin typeface="宋体" panose="02010600030101010101" pitchFamily="2" charset="-122"/>
                <a:ea typeface="宋体" panose="02010600030101010101" pitchFamily="2" charset="-122"/>
              </a:rPr>
              <a:t>家庭联产承包责任制</a:t>
            </a:r>
          </a:p>
          <a:p>
            <a:pPr marL="0" algn="l" fontAlgn="auto">
              <a:lnSpc>
                <a:spcPct val="150000"/>
              </a:lnSpc>
              <a:spcBef>
                <a:spcPts val="0"/>
              </a:spcBef>
              <a:buNone/>
            </a:pPr>
            <a:r>
              <a:rPr lang="zh-CN" altLang="en-US" sz="2400" dirty="0">
                <a:latin typeface="宋体" panose="02010600030101010101" pitchFamily="2" charset="-122"/>
                <a:ea typeface="宋体" panose="02010600030101010101" pitchFamily="2" charset="-122"/>
              </a:rPr>
              <a:t>土地改革</a:t>
            </a:r>
          </a:p>
          <a:p>
            <a:pPr marL="0" algn="l" fontAlgn="auto">
              <a:lnSpc>
                <a:spcPct val="150000"/>
              </a:lnSpc>
              <a:spcBef>
                <a:spcPts val="0"/>
              </a:spcBef>
              <a:buNone/>
            </a:pPr>
            <a:r>
              <a:rPr lang="zh-CN" altLang="en-US" sz="2400" dirty="0">
                <a:latin typeface="宋体" panose="02010600030101010101" pitchFamily="2" charset="-122"/>
                <a:ea typeface="宋体" panose="02010600030101010101" pitchFamily="2" charset="-122"/>
              </a:rPr>
              <a:t>打土豪，分田地</a:t>
            </a:r>
          </a:p>
          <a:p>
            <a:pPr marL="0" algn="l" fontAlgn="auto">
              <a:lnSpc>
                <a:spcPct val="150000"/>
              </a:lnSpc>
              <a:spcBef>
                <a:spcPts val="0"/>
              </a:spcBef>
              <a:buNone/>
            </a:pPr>
            <a:r>
              <a:rPr lang="zh-CN" altLang="en-US" sz="2400" dirty="0">
                <a:latin typeface="宋体" panose="02010600030101010101" pitchFamily="2" charset="-122"/>
                <a:ea typeface="宋体" panose="02010600030101010101" pitchFamily="2" charset="-122"/>
              </a:rPr>
              <a:t>农业合作化</a:t>
            </a:r>
          </a:p>
          <a:p>
            <a:pPr marL="0" algn="l" fontAlgn="auto">
              <a:lnSpc>
                <a:spcPct val="150000"/>
              </a:lnSpc>
              <a:spcBef>
                <a:spcPts val="0"/>
              </a:spcBef>
              <a:buNone/>
            </a:pPr>
            <a:r>
              <a:rPr lang="zh-CN" altLang="en-US" sz="2400" dirty="0" smtClean="0">
                <a:latin typeface="宋体" panose="02010600030101010101" pitchFamily="2" charset="-122"/>
                <a:ea typeface="宋体" panose="02010600030101010101" pitchFamily="2" charset="-122"/>
              </a:rPr>
              <a:t>《中国土地法大纲》</a:t>
            </a:r>
            <a:endParaRPr lang="zh-CN" altLang="en-US" sz="2400" dirty="0">
              <a:latin typeface="宋体" panose="02010600030101010101" pitchFamily="2" charset="-122"/>
              <a:ea typeface="宋体" panose="02010600030101010101" pitchFamily="2" charset="-122"/>
            </a:endParaRPr>
          </a:p>
          <a:p>
            <a:pPr marL="0" algn="l" fontAlgn="auto">
              <a:lnSpc>
                <a:spcPct val="200000"/>
              </a:lnSpc>
              <a:spcBef>
                <a:spcPts val="0"/>
              </a:spcBef>
              <a:buNone/>
            </a:pPr>
            <a:endParaRPr lang="zh-CN" altLang="en-US" sz="2400" dirty="0">
              <a:latin typeface="宋体" panose="02010600030101010101" pitchFamily="2" charset="-122"/>
              <a:ea typeface="宋体" panose="02010600030101010101" pitchFamily="2" charset="-122"/>
            </a:endParaRPr>
          </a:p>
        </p:txBody>
      </p:sp>
      <p:cxnSp>
        <p:nvCxnSpPr>
          <p:cNvPr id="11" name="直接连接符 10"/>
          <p:cNvCxnSpPr/>
          <p:nvPr/>
        </p:nvCxnSpPr>
        <p:spPr>
          <a:xfrm>
            <a:off x="3742372" y="1960880"/>
            <a:ext cx="2269808" cy="1997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483768" y="1960881"/>
            <a:ext cx="3672557" cy="3917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965908" y="2903219"/>
            <a:ext cx="3190417" cy="21101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271317" y="3500755"/>
            <a:ext cx="2740863" cy="155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563888" y="3958271"/>
            <a:ext cx="2592437" cy="6461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427984" y="2493011"/>
            <a:ext cx="1584196" cy="211137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271317" y="2959576"/>
            <a:ext cx="2884373" cy="21458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a:solidFill>
                  <a:schemeClr val="tx1"/>
                </a:solidFill>
                <a:latin typeface="宋体" panose="02010600030101010101" pitchFamily="2" charset="-122"/>
                <a:ea typeface="宋体" panose="02010600030101010101" pitchFamily="2" charset="-122"/>
              </a:rPr>
              <a:t>一、土地革命战争时期（</a:t>
            </a:r>
            <a:r>
              <a:rPr lang="en-US" altLang="zh-CN" sz="3200" b="1" dirty="0" smtClean="0">
                <a:solidFill>
                  <a:schemeClr val="tx1"/>
                </a:solidFill>
                <a:latin typeface="宋体" panose="02010600030101010101" pitchFamily="2" charset="-122"/>
                <a:ea typeface="宋体" panose="02010600030101010101" pitchFamily="2" charset="-122"/>
              </a:rPr>
              <a:t>1927-1937</a:t>
            </a:r>
            <a:r>
              <a:rPr lang="zh-CN" altLang="en-US" sz="3200" b="1" dirty="0" smtClean="0">
                <a:solidFill>
                  <a:schemeClr val="tx1"/>
                </a:solidFill>
                <a:latin typeface="宋体" panose="02010600030101010101" pitchFamily="2" charset="-122"/>
                <a:ea typeface="宋体" panose="02010600030101010101" pitchFamily="2" charset="-122"/>
              </a:rPr>
              <a:t>年）</a:t>
            </a:r>
            <a:endParaRPr lang="zh-CN" altLang="en-US" sz="3200" b="1" dirty="0">
              <a:solidFill>
                <a:schemeClr val="tx1"/>
              </a:solidFill>
              <a:latin typeface="宋体" panose="02010600030101010101" pitchFamily="2" charset="-122"/>
              <a:ea typeface="宋体" panose="02010600030101010101" pitchFamily="2" charset="-122"/>
            </a:endParaRPr>
          </a:p>
        </p:txBody>
      </p:sp>
      <p:pic>
        <p:nvPicPr>
          <p:cNvPr id="4" name="内容占位符 3"/>
          <p:cNvPicPr>
            <a:picLocks noGrp="1" noChangeAspect="1"/>
          </p:cNvPicPr>
          <p:nvPr>
            <p:ph idx="1"/>
          </p:nvPr>
        </p:nvPicPr>
        <p:blipFill>
          <a:blip r:embed="rId2"/>
          <a:stretch>
            <a:fillRect/>
          </a:stretch>
        </p:blipFill>
        <p:spPr>
          <a:xfrm>
            <a:off x="899592" y="2802950"/>
            <a:ext cx="3267660" cy="3133835"/>
          </a:xfrm>
          <a:prstGeom prst="rect">
            <a:avLst/>
          </a:prstGeom>
        </p:spPr>
      </p:pic>
      <p:sp>
        <p:nvSpPr>
          <p:cNvPr id="6" name="文本框 5"/>
          <p:cNvSpPr txBox="1"/>
          <p:nvPr/>
        </p:nvSpPr>
        <p:spPr>
          <a:xfrm>
            <a:off x="4699600" y="3068960"/>
            <a:ext cx="3600400" cy="2677656"/>
          </a:xfrm>
          <a:prstGeom prst="rect">
            <a:avLst/>
          </a:prstGeom>
          <a:noFill/>
        </p:spPr>
        <p:txBody>
          <a:bodyPr wrap="square" rtlCol="0" anchor="t">
            <a:spAutoFit/>
          </a:bodyPr>
          <a:lstStyle/>
          <a:p>
            <a:r>
              <a:rPr lang="zh-CN" altLang="en-US" sz="2800" dirty="0">
                <a:latin typeface="楷体" panose="02010609060101010101" pitchFamily="49" charset="-122"/>
                <a:ea typeface="楷体" panose="02010609060101010101" pitchFamily="49" charset="-122"/>
              </a:rPr>
              <a:t>1927年8月7日，中国共产党在汉口召开紧急会议，即著名的“八七会议”，确定土地革命和武装反抗国民党的总方针。</a:t>
            </a:r>
          </a:p>
        </p:txBody>
      </p:sp>
      <p:sp>
        <p:nvSpPr>
          <p:cNvPr id="8" name="文本框 7"/>
          <p:cNvSpPr txBox="1"/>
          <p:nvPr/>
        </p:nvSpPr>
        <p:spPr>
          <a:xfrm>
            <a:off x="395536" y="1417955"/>
            <a:ext cx="8608129" cy="954107"/>
          </a:xfrm>
          <a:prstGeom prst="rect">
            <a:avLst/>
          </a:prstGeom>
          <a:noFill/>
        </p:spPr>
        <p:txBody>
          <a:bodyPr wrap="square" rtlCol="0">
            <a:spAutoFit/>
          </a:bodyPr>
          <a:lstStyle/>
          <a:p>
            <a:r>
              <a:rPr lang="zh-CN" altLang="en-US" sz="2800" dirty="0">
                <a:latin typeface="楷体" panose="02010609060101010101" pitchFamily="49" charset="-122"/>
                <a:ea typeface="楷体" panose="02010609060101010101" pitchFamily="49" charset="-122"/>
              </a:rPr>
              <a:t>“没收军阀官僚的财产，将他们的田地分给贫苦农民”</a:t>
            </a:r>
          </a:p>
          <a:p>
            <a:pPr algn="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《中国共产党对于时局的主张》</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1692" y="116632"/>
            <a:ext cx="8229600" cy="1143000"/>
          </a:xfrm>
        </p:spPr>
        <p:txBody>
          <a:bodyPr>
            <a:normAutofit/>
            <a:scene3d>
              <a:camera prst="orthographicFront"/>
              <a:lightRig rig="threePt" dir="t"/>
            </a:scene3d>
          </a:bodyPr>
          <a:lstStyle/>
          <a:p>
            <a:pPr algn="l"/>
            <a:r>
              <a:rPr lang="zh-CN" altLang="en-US" sz="3600" b="1" dirty="0">
                <a:solidFill>
                  <a:schemeClr val="tx1"/>
                </a:solidFill>
                <a:latin typeface="宋体" pitchFamily="2" charset="-122"/>
                <a:ea typeface="宋体" pitchFamily="2" charset="-122"/>
                <a:sym typeface="+mn-ea"/>
              </a:rPr>
              <a:t>巩固提升</a:t>
            </a:r>
            <a:endParaRPr lang="zh-CN" altLang="en-US" sz="3600" dirty="0">
              <a:solidFill>
                <a:schemeClr val="tx1"/>
              </a:solidFill>
              <a:effectLst>
                <a:reflection blurRad="6350" stA="53000" endA="300" endPos="35500" dir="5400000" sy="-90000" algn="bl" rotWithShape="0"/>
              </a:effectLst>
              <a:latin typeface="宋体" pitchFamily="2" charset="-122"/>
              <a:ea typeface="宋体" pitchFamily="2" charset="-122"/>
            </a:endParaRPr>
          </a:p>
        </p:txBody>
      </p:sp>
      <p:sp>
        <p:nvSpPr>
          <p:cNvPr id="3" name="内容占位符 2"/>
          <p:cNvSpPr>
            <a:spLocks noGrp="1"/>
          </p:cNvSpPr>
          <p:nvPr>
            <p:ph idx="1"/>
          </p:nvPr>
        </p:nvSpPr>
        <p:spPr>
          <a:xfrm>
            <a:off x="420371" y="1052736"/>
            <a:ext cx="8228648" cy="4608512"/>
          </a:xfrm>
        </p:spPr>
        <p:txBody>
          <a:bodyPr>
            <a:normAutofit lnSpcReduction="10000"/>
          </a:bodyPr>
          <a:lstStyle/>
          <a:p>
            <a:pPr marL="0" indent="0">
              <a:buNone/>
            </a:pPr>
            <a:r>
              <a:rPr lang="zh-CN" altLang="en-US" sz="2800" dirty="0">
                <a:latin typeface="楷体" panose="02010609060101010101" pitchFamily="49" charset="-122"/>
                <a:ea typeface="楷体" panose="02010609060101010101" pitchFamily="49" charset="-122"/>
              </a:rPr>
              <a:t>   中共十八大，党和国家继续关注“三农＂问题．回眸历史，新中国成立后，国家对农村的政策先后作出过重大调整在历史上产生了很大影响读图回答：</a:t>
            </a:r>
            <a:endParaRPr lang="zh-CN" altLang="en-US" sz="2400" dirty="0">
              <a:latin typeface="楷体" panose="02010609060101010101" pitchFamily="49" charset="-122"/>
              <a:ea typeface="楷体" panose="02010609060101010101" pitchFamily="49" charset="-122"/>
            </a:endParaRPr>
          </a:p>
          <a:p>
            <a:endParaRPr lang="zh-CN" altLang="en-US" sz="2400" dirty="0">
              <a:latin typeface="宋体" panose="02010600030101010101" pitchFamily="2" charset="-122"/>
              <a:ea typeface="宋体" panose="02010600030101010101" pitchFamily="2" charset="-122"/>
            </a:endParaRPr>
          </a:p>
          <a:p>
            <a:endParaRPr lang="zh-CN" altLang="en-US" sz="2400" dirty="0">
              <a:latin typeface="宋体" panose="02010600030101010101" pitchFamily="2" charset="-122"/>
              <a:ea typeface="宋体" panose="02010600030101010101" pitchFamily="2" charset="-122"/>
            </a:endParaRPr>
          </a:p>
          <a:p>
            <a:endParaRPr lang="zh-CN" altLang="en-US" sz="2400" dirty="0">
              <a:latin typeface="宋体" panose="02010600030101010101" pitchFamily="2" charset="-122"/>
              <a:ea typeface="宋体" panose="02010600030101010101" pitchFamily="2" charset="-122"/>
            </a:endParaRPr>
          </a:p>
          <a:p>
            <a:endParaRPr lang="zh-CN" altLang="en-US" sz="2400" dirty="0">
              <a:latin typeface="宋体" panose="02010600030101010101" pitchFamily="2" charset="-122"/>
              <a:ea typeface="宋体" panose="02010600030101010101" pitchFamily="2" charset="-122"/>
            </a:endParaRPr>
          </a:p>
          <a:p>
            <a:endParaRPr lang="zh-CN" altLang="en-US" sz="2400" dirty="0">
              <a:latin typeface="宋体" panose="02010600030101010101" pitchFamily="2" charset="-122"/>
              <a:ea typeface="宋体" panose="02010600030101010101" pitchFamily="2" charset="-122"/>
            </a:endParaRPr>
          </a:p>
          <a:p>
            <a:pPr marL="0" indent="0">
              <a:buNone/>
            </a:pPr>
            <a:r>
              <a:rPr lang="zh-CN" altLang="en-US" sz="2400" dirty="0">
                <a:latin typeface="宋体" panose="02010600030101010101" pitchFamily="2" charset="-122"/>
                <a:ea typeface="宋体" panose="02010600030101010101" pitchFamily="2" charset="-122"/>
              </a:rPr>
              <a:t>（1）根据图片信息回答：20世纪50年代我国在</a:t>
            </a:r>
            <a:r>
              <a:rPr lang="zh-CN" altLang="en-US" sz="2400" dirty="0" smtClean="0">
                <a:latin typeface="宋体" panose="02010600030101010101" pitchFamily="2" charset="-122"/>
                <a:ea typeface="宋体" panose="02010600030101010101" pitchFamily="2" charset="-122"/>
              </a:rPr>
              <a:t>农村</a:t>
            </a:r>
            <a:r>
              <a:rPr lang="zh-CN" altLang="en-US" sz="2400" dirty="0">
                <a:latin typeface="宋体" panose="02010600030101010101" pitchFamily="2" charset="-122"/>
                <a:ea typeface="宋体" panose="02010600030101010101" pitchFamily="2" charset="-122"/>
              </a:rPr>
              <a:t>开展了哪些重要运动</a:t>
            </a:r>
            <a:r>
              <a:rPr lang="zh-CN" altLang="en-US" sz="2400" dirty="0" smtClean="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892175" y="2492896"/>
            <a:ext cx="7533005" cy="2019935"/>
          </a:xfrm>
          <a:prstGeom prst="rect">
            <a:avLst/>
          </a:prstGeom>
        </p:spPr>
      </p:pic>
      <p:sp>
        <p:nvSpPr>
          <p:cNvPr id="6" name="文本框 5"/>
          <p:cNvSpPr txBox="1"/>
          <p:nvPr/>
        </p:nvSpPr>
        <p:spPr>
          <a:xfrm>
            <a:off x="653097" y="5550484"/>
            <a:ext cx="8011160" cy="954107"/>
          </a:xfrm>
          <a:prstGeom prst="rect">
            <a:avLst/>
          </a:prstGeom>
          <a:noFill/>
        </p:spPr>
        <p:txBody>
          <a:bodyPr wrap="square" rtlCol="0">
            <a:spAutoFit/>
          </a:bodyPr>
          <a:lstStyle/>
          <a:p>
            <a:r>
              <a:rPr lang="zh-CN" altLang="en-US" sz="2800" dirty="0">
                <a:solidFill>
                  <a:srgbClr val="FF0000"/>
                </a:solidFill>
                <a:latin typeface="宋体" pitchFamily="2" charset="-122"/>
                <a:ea typeface="宋体" pitchFamily="2" charset="-122"/>
              </a:rPr>
              <a:t>答：①土地改革； ②农业社会主义改造； ③人民公社化运动。</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b="1" dirty="0">
                <a:solidFill>
                  <a:schemeClr val="tx1"/>
                </a:solidFill>
                <a:latin typeface="宋体" panose="02010600030101010101" pitchFamily="2" charset="-122"/>
                <a:ea typeface="宋体" panose="02010600030101010101" pitchFamily="2" charset="-122"/>
                <a:cs typeface="+mn-cs"/>
              </a:rPr>
              <a:t>巩固提升</a:t>
            </a:r>
          </a:p>
        </p:txBody>
      </p:sp>
      <p:sp>
        <p:nvSpPr>
          <p:cNvPr id="3" name="内容占位符 2"/>
          <p:cNvSpPr>
            <a:spLocks noGrp="1"/>
          </p:cNvSpPr>
          <p:nvPr>
            <p:ph idx="1"/>
          </p:nvPr>
        </p:nvSpPr>
        <p:spPr>
          <a:xfrm>
            <a:off x="457200" y="1417955"/>
            <a:ext cx="8229600" cy="4686320"/>
          </a:xfrm>
        </p:spPr>
        <p:txBody>
          <a:bodyPr>
            <a:noAutofit/>
          </a:bodyPr>
          <a:lstStyle/>
          <a:p>
            <a:pPr marL="0" indent="0">
              <a:buNone/>
            </a:pPr>
            <a:r>
              <a:rPr lang="zh-CN" altLang="en-US" sz="2800" dirty="0">
                <a:latin typeface="宋体" panose="02010600030101010101" pitchFamily="2" charset="-122"/>
                <a:ea typeface="宋体" panose="02010600030101010101" pitchFamily="2" charset="-122"/>
                <a:sym typeface="+mn-ea"/>
              </a:rPr>
              <a:t>（2）图三运动发生的历史时期，对我国农村经济建设造成什么危害？</a:t>
            </a:r>
          </a:p>
          <a:p>
            <a:endParaRPr lang="zh-CN" altLang="en-US" sz="2800" dirty="0">
              <a:latin typeface="宋体" panose="02010600030101010101" pitchFamily="2" charset="-122"/>
              <a:ea typeface="宋体" panose="02010600030101010101" pitchFamily="2" charset="-122"/>
            </a:endParaRPr>
          </a:p>
          <a:p>
            <a:endParaRPr lang="zh-CN" altLang="en-US" sz="2800" dirty="0">
              <a:latin typeface="宋体" panose="02010600030101010101" pitchFamily="2" charset="-122"/>
              <a:ea typeface="宋体" panose="02010600030101010101" pitchFamily="2" charset="-122"/>
            </a:endParaRPr>
          </a:p>
          <a:p>
            <a:pPr marL="0" indent="0">
              <a:buNone/>
            </a:pPr>
            <a:r>
              <a:rPr lang="zh-CN" altLang="en-US" sz="2800" dirty="0">
                <a:latin typeface="宋体" panose="02010600030101010101" pitchFamily="2" charset="-122"/>
                <a:ea typeface="宋体" panose="02010600030101010101" pitchFamily="2" charset="-122"/>
                <a:sym typeface="+mn-ea"/>
              </a:rPr>
              <a:t>（3）图四中，我国安徽凤阳小岗村率先出现＂“包产到户”的典型，随后在全国农村逐步实行了什么制度？</a:t>
            </a:r>
            <a:endParaRPr lang="en-US" altLang="zh-CN" sz="2800" dirty="0">
              <a:latin typeface="宋体" panose="02010600030101010101" pitchFamily="2" charset="-122"/>
              <a:ea typeface="宋体" panose="02010600030101010101" pitchFamily="2" charset="-122"/>
              <a:sym typeface="+mn-ea"/>
            </a:endParaRPr>
          </a:p>
          <a:p>
            <a:pPr marL="0" indent="0">
              <a:buNone/>
            </a:pPr>
            <a:endParaRPr lang="zh-CN" altLang="en-US" sz="2800" dirty="0">
              <a:latin typeface="宋体" panose="02010600030101010101" pitchFamily="2" charset="-122"/>
              <a:ea typeface="宋体" panose="02010600030101010101" pitchFamily="2" charset="-122"/>
            </a:endParaRPr>
          </a:p>
          <a:p>
            <a:pPr marL="0" indent="0">
              <a:buNone/>
            </a:pPr>
            <a:r>
              <a:rPr lang="zh-CN" altLang="en-US" sz="2800" dirty="0">
                <a:latin typeface="宋体" panose="02010600030101010101" pitchFamily="2" charset="-122"/>
                <a:ea typeface="宋体" panose="02010600030101010101" pitchFamily="2" charset="-122"/>
                <a:sym typeface="+mn-ea"/>
              </a:rPr>
              <a:t>（4）党在不同时期实行不同的农村政策最根本的出发点是什么？</a:t>
            </a:r>
            <a:endParaRPr lang="zh-CN" altLang="en-US" sz="2800" dirty="0">
              <a:latin typeface="宋体" panose="02010600030101010101" pitchFamily="2" charset="-122"/>
              <a:ea typeface="宋体" panose="02010600030101010101" pitchFamily="2" charset="-122"/>
            </a:endParaRPr>
          </a:p>
        </p:txBody>
      </p:sp>
      <p:sp>
        <p:nvSpPr>
          <p:cNvPr id="5" name="文本框 4"/>
          <p:cNvSpPr txBox="1"/>
          <p:nvPr/>
        </p:nvSpPr>
        <p:spPr>
          <a:xfrm>
            <a:off x="516707" y="2348880"/>
            <a:ext cx="7083865" cy="953135"/>
          </a:xfrm>
          <a:prstGeom prst="rect">
            <a:avLst/>
          </a:prstGeom>
          <a:noFill/>
        </p:spPr>
        <p:txBody>
          <a:bodyPr wrap="square" rtlCol="0">
            <a:spAutoFit/>
          </a:bodyPr>
          <a:lstStyle/>
          <a:p>
            <a:r>
              <a:rPr lang="zh-CN" altLang="en-US" sz="2800" dirty="0" smtClean="0">
                <a:solidFill>
                  <a:srgbClr val="FF0000"/>
                </a:solidFill>
                <a:latin typeface="宋体" panose="02010600030101010101" pitchFamily="2" charset="-122"/>
                <a:ea typeface="宋体" panose="02010600030101010101" pitchFamily="2" charset="-122"/>
              </a:rPr>
              <a:t>答：严重</a:t>
            </a:r>
            <a:r>
              <a:rPr lang="zh-CN" altLang="en-US" sz="2800" dirty="0">
                <a:solidFill>
                  <a:srgbClr val="FF0000"/>
                </a:solidFill>
                <a:latin typeface="宋体" panose="02010600030101010101" pitchFamily="2" charset="-122"/>
                <a:ea typeface="宋体" panose="02010600030101010101" pitchFamily="2" charset="-122"/>
              </a:rPr>
              <a:t>脱离农村生产力水平，挫伤了农民生产的积极性</a:t>
            </a:r>
          </a:p>
        </p:txBody>
      </p:sp>
      <p:sp>
        <p:nvSpPr>
          <p:cNvPr id="6" name="文本框 5"/>
          <p:cNvSpPr txBox="1"/>
          <p:nvPr/>
        </p:nvSpPr>
        <p:spPr>
          <a:xfrm>
            <a:off x="683568" y="4725144"/>
            <a:ext cx="4484742" cy="521970"/>
          </a:xfrm>
          <a:prstGeom prst="rect">
            <a:avLst/>
          </a:prstGeom>
          <a:noFill/>
        </p:spPr>
        <p:txBody>
          <a:bodyPr wrap="square" rtlCol="0">
            <a:spAutoFit/>
          </a:bodyPr>
          <a:lstStyle/>
          <a:p>
            <a:r>
              <a:rPr lang="zh-CN" altLang="en-US" sz="2800" dirty="0" smtClean="0">
                <a:solidFill>
                  <a:srgbClr val="FF0000"/>
                </a:solidFill>
                <a:latin typeface="宋体" panose="02010600030101010101" pitchFamily="2" charset="-122"/>
                <a:ea typeface="宋体" panose="02010600030101010101" pitchFamily="2" charset="-122"/>
              </a:rPr>
              <a:t>答：家庭联产承包责任制</a:t>
            </a:r>
            <a:endParaRPr lang="zh-CN" altLang="en-US" sz="2800" dirty="0">
              <a:solidFill>
                <a:srgbClr val="FF0000"/>
              </a:solidFill>
              <a:latin typeface="宋体" panose="02010600030101010101" pitchFamily="2" charset="-122"/>
              <a:ea typeface="宋体" panose="02010600030101010101" pitchFamily="2" charset="-122"/>
            </a:endParaRPr>
          </a:p>
        </p:txBody>
      </p:sp>
      <p:sp>
        <p:nvSpPr>
          <p:cNvPr id="7" name="文本框 6"/>
          <p:cNvSpPr txBox="1"/>
          <p:nvPr/>
        </p:nvSpPr>
        <p:spPr>
          <a:xfrm>
            <a:off x="683568" y="6076265"/>
            <a:ext cx="7725192" cy="523220"/>
          </a:xfrm>
          <a:prstGeom prst="rect">
            <a:avLst/>
          </a:prstGeom>
          <a:noFill/>
        </p:spPr>
        <p:txBody>
          <a:bodyPr wrap="none" rtlCol="0">
            <a:spAutoFit/>
          </a:bodyPr>
          <a:lstStyle/>
          <a:p>
            <a:r>
              <a:rPr lang="zh-CN" altLang="en-US" sz="2800" dirty="0" smtClean="0">
                <a:solidFill>
                  <a:srgbClr val="FF0000"/>
                </a:solidFill>
                <a:latin typeface="宋体" panose="02010600030101010101" pitchFamily="2" charset="-122"/>
                <a:ea typeface="宋体" panose="02010600030101010101" pitchFamily="2" charset="-122"/>
              </a:rPr>
              <a:t>答：发展</a:t>
            </a:r>
            <a:r>
              <a:rPr lang="zh-CN" altLang="en-US" sz="2800" dirty="0">
                <a:solidFill>
                  <a:srgbClr val="FF0000"/>
                </a:solidFill>
                <a:latin typeface="宋体" panose="02010600030101010101" pitchFamily="2" charset="-122"/>
                <a:ea typeface="宋体" panose="02010600030101010101" pitchFamily="2" charset="-122"/>
              </a:rPr>
              <a:t>农村生产力，维护广大农民的根本利益</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776220" y="3020060"/>
            <a:ext cx="3855720" cy="1198880"/>
          </a:xfrm>
          <a:prstGeom prst="rect">
            <a:avLst/>
          </a:prstGeom>
          <a:noFill/>
          <a:ln>
            <a:noFill/>
          </a:ln>
        </p:spPr>
        <p:txBody>
          <a:bodyPr wrap="none" rtlCol="0" anchor="t">
            <a:spAutoFit/>
          </a:bodyPr>
          <a:lstStyle/>
          <a:p>
            <a:pPr algn="ctr"/>
            <a:r>
              <a:rPr lang="zh-CN" altLang="en-US" sz="7200" b="1">
                <a:ln w="50800" cmpd="thickThin">
                  <a:solidFill>
                    <a:srgbClr val="5B9BD5">
                      <a:lumMod val="75000"/>
                    </a:srgbClr>
                  </a:solidFill>
                  <a:prstDash val="solid"/>
                </a:ln>
                <a:solidFill>
                  <a:schemeClr val="bg1"/>
                </a:solidFill>
                <a:effectLst/>
              </a:rPr>
              <a:t>谢谢大家</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文本框 13315"/>
          <p:cNvSpPr txBox="1"/>
          <p:nvPr/>
        </p:nvSpPr>
        <p:spPr>
          <a:xfrm>
            <a:off x="366644" y="937503"/>
            <a:ext cx="800219" cy="4196020"/>
          </a:xfrm>
          <a:prstGeom prst="rect">
            <a:avLst/>
          </a:prstGeom>
          <a:noFill/>
          <a:ln w="28575" cap="flat" cmpd="sng">
            <a:solidFill>
              <a:srgbClr val="000000"/>
            </a:solidFill>
            <a:prstDash val="solid"/>
            <a:miter/>
            <a:headEnd type="none" w="med" len="med"/>
            <a:tailEnd type="none" w="med" len="med"/>
          </a:ln>
        </p:spPr>
        <p:txBody>
          <a:bodyPr vert="eaVert" wrap="none" anchor="t">
            <a:spAutoFit/>
          </a:bodyPr>
          <a:lstStyle/>
          <a:p>
            <a:r>
              <a:rPr lang="zh-CN" altLang="en-US" sz="4000" dirty="0">
                <a:solidFill>
                  <a:schemeClr val="tx1">
                    <a:lumMod val="95000"/>
                    <a:lumOff val="5000"/>
                  </a:schemeClr>
                </a:solidFill>
                <a:latin typeface="黑体" pitchFamily="49" charset="-122"/>
                <a:ea typeface="黑体" pitchFamily="49" charset="-122"/>
              </a:rPr>
              <a:t>土地革命战争时期</a:t>
            </a:r>
          </a:p>
        </p:txBody>
      </p:sp>
      <p:sp>
        <p:nvSpPr>
          <p:cNvPr id="13318" name="文本框 13317"/>
          <p:cNvSpPr txBox="1"/>
          <p:nvPr/>
        </p:nvSpPr>
        <p:spPr>
          <a:xfrm>
            <a:off x="1847850" y="396914"/>
            <a:ext cx="1296988" cy="584775"/>
          </a:xfrm>
          <a:prstGeom prst="rect">
            <a:avLst/>
          </a:prstGeom>
          <a:noFill/>
          <a:ln w="9525">
            <a:noFill/>
          </a:ln>
        </p:spPr>
        <p:txBody>
          <a:bodyPr>
            <a:spAutoFit/>
          </a:bodyPr>
          <a:lstStyle/>
          <a:p>
            <a:r>
              <a:rPr lang="zh-CN" altLang="en-US" sz="3200" dirty="0">
                <a:latin typeface="+mn-ea"/>
              </a:rPr>
              <a:t>时间：</a:t>
            </a:r>
          </a:p>
        </p:txBody>
      </p:sp>
      <p:sp>
        <p:nvSpPr>
          <p:cNvPr id="13319" name="文本框 13318"/>
          <p:cNvSpPr txBox="1"/>
          <p:nvPr/>
        </p:nvSpPr>
        <p:spPr>
          <a:xfrm>
            <a:off x="1769269" y="1453683"/>
            <a:ext cx="1152525" cy="584775"/>
          </a:xfrm>
          <a:prstGeom prst="rect">
            <a:avLst/>
          </a:prstGeom>
          <a:noFill/>
          <a:ln w="9525">
            <a:noFill/>
          </a:ln>
        </p:spPr>
        <p:txBody>
          <a:bodyPr>
            <a:spAutoFit/>
          </a:bodyPr>
          <a:lstStyle/>
          <a:p>
            <a:r>
              <a:rPr lang="zh-CN" altLang="en-US" sz="3200" dirty="0">
                <a:latin typeface="+mn-ea"/>
              </a:rPr>
              <a:t>内容：</a:t>
            </a:r>
          </a:p>
        </p:txBody>
      </p:sp>
      <p:sp>
        <p:nvSpPr>
          <p:cNvPr id="13320" name="文本框 13319"/>
          <p:cNvSpPr txBox="1"/>
          <p:nvPr/>
        </p:nvSpPr>
        <p:spPr>
          <a:xfrm>
            <a:off x="1805782" y="3106950"/>
            <a:ext cx="1223962" cy="584775"/>
          </a:xfrm>
          <a:prstGeom prst="rect">
            <a:avLst/>
          </a:prstGeom>
          <a:noFill/>
          <a:ln w="9525">
            <a:noFill/>
          </a:ln>
        </p:spPr>
        <p:txBody>
          <a:bodyPr>
            <a:spAutoFit/>
          </a:bodyPr>
          <a:lstStyle/>
          <a:p>
            <a:r>
              <a:rPr lang="zh-CN" altLang="en-US" sz="3200" dirty="0">
                <a:latin typeface="+mn-ea"/>
              </a:rPr>
              <a:t>路线</a:t>
            </a:r>
            <a:r>
              <a:rPr lang="zh-CN" altLang="en-US" sz="3200" b="1" dirty="0">
                <a:latin typeface="+mn-ea"/>
              </a:rPr>
              <a:t>：</a:t>
            </a:r>
          </a:p>
        </p:txBody>
      </p:sp>
      <p:sp>
        <p:nvSpPr>
          <p:cNvPr id="13321" name="文本框 13320"/>
          <p:cNvSpPr txBox="1"/>
          <p:nvPr/>
        </p:nvSpPr>
        <p:spPr>
          <a:xfrm>
            <a:off x="1769269" y="4975225"/>
            <a:ext cx="1296988" cy="584775"/>
          </a:xfrm>
          <a:prstGeom prst="rect">
            <a:avLst/>
          </a:prstGeom>
          <a:noFill/>
          <a:ln w="9525">
            <a:noFill/>
          </a:ln>
        </p:spPr>
        <p:txBody>
          <a:bodyPr>
            <a:spAutoFit/>
          </a:bodyPr>
          <a:lstStyle/>
          <a:p>
            <a:r>
              <a:rPr lang="zh-CN" altLang="en-US" sz="3200" dirty="0">
                <a:latin typeface="+mn-ea"/>
              </a:rPr>
              <a:t>成效：</a:t>
            </a:r>
          </a:p>
        </p:txBody>
      </p:sp>
      <p:sp>
        <p:nvSpPr>
          <p:cNvPr id="13322" name="文本框 13321"/>
          <p:cNvSpPr txBox="1"/>
          <p:nvPr/>
        </p:nvSpPr>
        <p:spPr>
          <a:xfrm>
            <a:off x="3102470" y="457536"/>
            <a:ext cx="1249680" cy="521970"/>
          </a:xfrm>
          <a:prstGeom prst="rect">
            <a:avLst/>
          </a:prstGeom>
          <a:solidFill>
            <a:schemeClr val="bg1"/>
          </a:solidFill>
          <a:ln w="12700" cap="flat" cmpd="sng">
            <a:solidFill>
              <a:schemeClr val="tx1"/>
            </a:solidFill>
            <a:prstDash val="solid"/>
            <a:miter/>
            <a:headEnd type="none" w="med" len="med"/>
            <a:tailEnd type="none" w="med" len="med"/>
          </a:ln>
        </p:spPr>
        <p:txBody>
          <a:bodyPr wrap="none" anchor="t">
            <a:spAutoFit/>
          </a:bodyPr>
          <a:lstStyle/>
          <a:p>
            <a:r>
              <a:rPr lang="en-US" altLang="zh-CN" sz="2800" dirty="0">
                <a:latin typeface="宋体" panose="02010600030101010101" pitchFamily="2" charset="-122"/>
                <a:ea typeface="宋体" panose="02010600030101010101" pitchFamily="2" charset="-122"/>
              </a:rPr>
              <a:t>1931</a:t>
            </a:r>
            <a:r>
              <a:rPr lang="zh-CN" altLang="en-US" sz="2800" dirty="0">
                <a:latin typeface="宋体" panose="02010600030101010101" pitchFamily="2" charset="-122"/>
                <a:ea typeface="宋体" panose="02010600030101010101" pitchFamily="2" charset="-122"/>
              </a:rPr>
              <a:t>年</a:t>
            </a:r>
          </a:p>
        </p:txBody>
      </p:sp>
      <p:sp>
        <p:nvSpPr>
          <p:cNvPr id="13323" name="文本框 13322"/>
          <p:cNvSpPr txBox="1"/>
          <p:nvPr/>
        </p:nvSpPr>
        <p:spPr>
          <a:xfrm>
            <a:off x="3102470" y="1297305"/>
            <a:ext cx="5545138" cy="953135"/>
          </a:xfrm>
          <a:prstGeom prst="rect">
            <a:avLst/>
          </a:prstGeom>
          <a:solidFill>
            <a:schemeClr val="bg1"/>
          </a:solidFill>
          <a:ln w="12700" cap="flat" cmpd="sng">
            <a:solidFill>
              <a:schemeClr val="tx1"/>
            </a:solidFill>
            <a:prstDash val="solid"/>
            <a:miter/>
            <a:headEnd type="none" w="med" len="med"/>
            <a:tailEnd type="none" w="med" len="med"/>
          </a:ln>
        </p:spPr>
        <p:txBody>
          <a:bodyPr>
            <a:spAutoFit/>
          </a:bodyPr>
          <a:lstStyle/>
          <a:p>
            <a:r>
              <a:rPr lang="zh-CN" altLang="en-US" sz="2800" dirty="0">
                <a:solidFill>
                  <a:srgbClr val="FF0000"/>
                </a:solidFill>
                <a:latin typeface="宋体" pitchFamily="2" charset="-122"/>
                <a:ea typeface="宋体" pitchFamily="2" charset="-122"/>
              </a:rPr>
              <a:t>打土豪，分田地，废除封建剥削和封建债务</a:t>
            </a:r>
          </a:p>
        </p:txBody>
      </p:sp>
      <p:sp>
        <p:nvSpPr>
          <p:cNvPr id="13324" name="文本框 13323"/>
          <p:cNvSpPr txBox="1"/>
          <p:nvPr/>
        </p:nvSpPr>
        <p:spPr>
          <a:xfrm>
            <a:off x="3102539" y="2737385"/>
            <a:ext cx="5688012" cy="1383665"/>
          </a:xfrm>
          <a:prstGeom prst="rect">
            <a:avLst/>
          </a:prstGeom>
          <a:solidFill>
            <a:schemeClr val="bg1"/>
          </a:solidFill>
          <a:ln w="12700" cap="flat" cmpd="sng">
            <a:solidFill>
              <a:srgbClr val="000000"/>
            </a:solidFill>
            <a:prstDash val="solid"/>
            <a:miter/>
            <a:headEnd type="none" w="med" len="med"/>
            <a:tailEnd type="none" w="med" len="med"/>
          </a:ln>
        </p:spPr>
        <p:txBody>
          <a:bodyPr>
            <a:spAutoFit/>
          </a:bodyPr>
          <a:lstStyle/>
          <a:p>
            <a:r>
              <a:rPr lang="zh-CN" altLang="en-US" sz="2800" dirty="0">
                <a:latin typeface="宋体" panose="02010600030101010101" pitchFamily="2" charset="-122"/>
                <a:ea typeface="宋体" panose="02010600030101010101" pitchFamily="2" charset="-122"/>
              </a:rPr>
              <a:t>依靠贫雇农，联合中农，限制富农，变封建半封建土地所有制为农民土地所有制。</a:t>
            </a:r>
          </a:p>
        </p:txBody>
      </p:sp>
      <p:sp>
        <p:nvSpPr>
          <p:cNvPr id="13325" name="文本框 13324"/>
          <p:cNvSpPr txBox="1"/>
          <p:nvPr/>
        </p:nvSpPr>
        <p:spPr>
          <a:xfrm>
            <a:off x="3084759" y="4604067"/>
            <a:ext cx="5625656" cy="1383665"/>
          </a:xfrm>
          <a:prstGeom prst="rect">
            <a:avLst/>
          </a:prstGeom>
          <a:solidFill>
            <a:schemeClr val="bg1"/>
          </a:solidFill>
          <a:ln w="19050" cap="flat" cmpd="sng">
            <a:solidFill>
              <a:srgbClr val="000000"/>
            </a:solidFill>
            <a:prstDash val="solid"/>
            <a:miter/>
            <a:headEnd type="none" w="med" len="med"/>
            <a:tailEnd type="none" w="med" len="med"/>
          </a:ln>
        </p:spPr>
        <p:txBody>
          <a:bodyPr wrap="square">
            <a:spAutoFit/>
          </a:bodyPr>
          <a:lstStyle/>
          <a:p>
            <a:pPr>
              <a:buClrTx/>
              <a:buSzTx/>
              <a:buFontTx/>
            </a:pPr>
            <a:r>
              <a:rPr lang="zh-CN" altLang="en-US" sz="2800" dirty="0">
                <a:latin typeface="宋体" panose="02010600030101010101" pitchFamily="2" charset="-122"/>
                <a:ea typeface="宋体" panose="02010600030101010101" pitchFamily="2" charset="-122"/>
              </a:rPr>
              <a:t>政治上翻了身，经济上生活有保障，</a:t>
            </a:r>
            <a:r>
              <a:rPr lang="zh-CN" altLang="en-US" sz="2800" dirty="0">
                <a:latin typeface="宋体" panose="02010600030101010101" pitchFamily="2" charset="-122"/>
                <a:ea typeface="宋体" panose="02010600030101010101" pitchFamily="2" charset="-122"/>
                <a:sym typeface="+mn-ea"/>
              </a:rPr>
              <a:t>农民积极参军参战，发展生产，</a:t>
            </a:r>
            <a:r>
              <a:rPr lang="zh-CN" altLang="en-US" sz="2800" dirty="0">
                <a:latin typeface="宋体" panose="02010600030101010101" pitchFamily="2" charset="-122"/>
                <a:ea typeface="宋体" panose="02010600030101010101" pitchFamily="2" charset="-122"/>
              </a:rPr>
              <a:t>提高反“围剿”的积极性</a:t>
            </a:r>
          </a:p>
        </p:txBody>
      </p:sp>
      <p:sp>
        <p:nvSpPr>
          <p:cNvPr id="6" name="左大括号 5"/>
          <p:cNvSpPr/>
          <p:nvPr/>
        </p:nvSpPr>
        <p:spPr>
          <a:xfrm>
            <a:off x="1331640" y="654050"/>
            <a:ext cx="437629" cy="476292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linds(horizontal)">
                                      <p:cBhvr>
                                        <p:cTn id="7" dur="500"/>
                                        <p:tgtEl>
                                          <p:spTgt spid="133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blinds(horizontal)">
                                      <p:cBhvr>
                                        <p:cTn id="10" dur="500"/>
                                        <p:tgtEl>
                                          <p:spTgt spid="133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20"/>
                                        </p:tgtEl>
                                        <p:attrNameLst>
                                          <p:attrName>style.visibility</p:attrName>
                                        </p:attrNameLst>
                                      </p:cBhvr>
                                      <p:to>
                                        <p:strVal val="visible"/>
                                      </p:to>
                                    </p:set>
                                    <p:animEffect transition="in" filter="blinds(horizontal)">
                                      <p:cBhvr>
                                        <p:cTn id="13" dur="500"/>
                                        <p:tgtEl>
                                          <p:spTgt spid="133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321"/>
                                        </p:tgtEl>
                                        <p:attrNameLst>
                                          <p:attrName>style.visibility</p:attrName>
                                        </p:attrNameLst>
                                      </p:cBhvr>
                                      <p:to>
                                        <p:strVal val="visible"/>
                                      </p:to>
                                    </p:set>
                                    <p:animEffect transition="in" filter="blinds(horizontal)">
                                      <p:cBhvr>
                                        <p:cTn id="16" dur="500"/>
                                        <p:tgtEl>
                                          <p:spTgt spid="1332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322"/>
                                        </p:tgtEl>
                                        <p:attrNameLst>
                                          <p:attrName>style.visibility</p:attrName>
                                        </p:attrNameLst>
                                      </p:cBhvr>
                                      <p:to>
                                        <p:strVal val="visible"/>
                                      </p:to>
                                    </p:set>
                                    <p:animEffect transition="in" filter="blinds(horizontal)">
                                      <p:cBhvr>
                                        <p:cTn id="21" dur="500"/>
                                        <p:tgtEl>
                                          <p:spTgt spid="1332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323"/>
                                        </p:tgtEl>
                                        <p:attrNameLst>
                                          <p:attrName>style.visibility</p:attrName>
                                        </p:attrNameLst>
                                      </p:cBhvr>
                                      <p:to>
                                        <p:strVal val="visible"/>
                                      </p:to>
                                    </p:set>
                                    <p:animEffect transition="in" filter="blinds(horizontal)">
                                      <p:cBhvr>
                                        <p:cTn id="26" dur="500"/>
                                        <p:tgtEl>
                                          <p:spTgt spid="133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324"/>
                                        </p:tgtEl>
                                        <p:attrNameLst>
                                          <p:attrName>style.visibility</p:attrName>
                                        </p:attrNameLst>
                                      </p:cBhvr>
                                      <p:to>
                                        <p:strVal val="visible"/>
                                      </p:to>
                                    </p:set>
                                    <p:animEffect transition="in" filter="blinds(horizontal)">
                                      <p:cBhvr>
                                        <p:cTn id="31" dur="500"/>
                                        <p:tgtEl>
                                          <p:spTgt spid="1332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3325"/>
                                        </p:tgtEl>
                                        <p:attrNameLst>
                                          <p:attrName>style.visibility</p:attrName>
                                        </p:attrNameLst>
                                      </p:cBhvr>
                                      <p:to>
                                        <p:strVal val="visible"/>
                                      </p:to>
                                    </p:set>
                                    <p:animEffect transition="in" filter="blinds(horizontal)">
                                      <p:cBhvr>
                                        <p:cTn id="36"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ldLvl="0"/>
      <p:bldP spid="13319" grpId="0" bldLvl="0"/>
      <p:bldP spid="13320" grpId="0" bldLvl="0"/>
      <p:bldP spid="13321" grpId="0" bldLvl="0"/>
      <p:bldP spid="13322" grpId="0" bldLvl="0" animBg="1"/>
      <p:bldP spid="13323" grpId="0" bldLvl="0" animBg="1"/>
      <p:bldP spid="13324" grpId="0" bldLvl="0" animBg="1"/>
      <p:bldP spid="1332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5232" y="332656"/>
            <a:ext cx="8229600" cy="1143000"/>
          </a:xfrm>
        </p:spPr>
        <p:txBody>
          <a:bodyPr>
            <a:normAutofit/>
          </a:bodyPr>
          <a:lstStyle/>
          <a:p>
            <a:pPr algn="l"/>
            <a:r>
              <a:rPr lang="zh-CN" altLang="en-US" b="1" dirty="0">
                <a:solidFill>
                  <a:schemeClr val="tx1"/>
                </a:solidFill>
                <a:latin typeface="宋体" pitchFamily="2" charset="-122"/>
                <a:ea typeface="宋体" pitchFamily="2" charset="-122"/>
                <a:sym typeface="+mn-ea"/>
              </a:rPr>
              <a:t>当堂</a:t>
            </a:r>
            <a:r>
              <a:rPr lang="zh-CN" altLang="en-US" b="1" dirty="0" smtClean="0">
                <a:solidFill>
                  <a:schemeClr val="tx1"/>
                </a:solidFill>
                <a:latin typeface="宋体" pitchFamily="2" charset="-122"/>
                <a:ea typeface="宋体" pitchFamily="2" charset="-122"/>
                <a:sym typeface="+mn-ea"/>
              </a:rPr>
              <a:t>训练</a:t>
            </a:r>
            <a:endParaRPr lang="zh-CN" altLang="en-US" dirty="0">
              <a:solidFill>
                <a:schemeClr val="tx1"/>
              </a:solidFill>
              <a:latin typeface="宋体" pitchFamily="2" charset="-122"/>
              <a:ea typeface="宋体" pitchFamily="2" charset="-122"/>
            </a:endParaRPr>
          </a:p>
        </p:txBody>
      </p:sp>
      <p:sp>
        <p:nvSpPr>
          <p:cNvPr id="3" name="内容占位符 2"/>
          <p:cNvSpPr>
            <a:spLocks noGrp="1"/>
          </p:cNvSpPr>
          <p:nvPr>
            <p:ph idx="1"/>
          </p:nvPr>
        </p:nvSpPr>
        <p:spPr>
          <a:xfrm>
            <a:off x="899592" y="1600200"/>
            <a:ext cx="7272808" cy="4686320"/>
          </a:xfrm>
        </p:spPr>
        <p:txBody>
          <a:bodyPr>
            <a:normAutofit/>
          </a:bodyPr>
          <a:lstStyle/>
          <a:p>
            <a:pPr marL="0" indent="0">
              <a:spcBef>
                <a:spcPct val="50000"/>
              </a:spcBef>
              <a:buNone/>
            </a:pPr>
            <a:r>
              <a:rPr lang="en-US" altLang="zh-CN" sz="2800" dirty="0">
                <a:solidFill>
                  <a:schemeClr val="tx1"/>
                </a:solidFill>
                <a:latin typeface="宋体" panose="02010600030101010101" pitchFamily="2" charset="-122"/>
                <a:ea typeface="宋体" panose="02010600030101010101" pitchFamily="2" charset="-122"/>
                <a:sym typeface="+mn-ea"/>
              </a:rPr>
              <a:t>1</a:t>
            </a:r>
            <a:r>
              <a:rPr lang="zh-CN" altLang="en-US" sz="2800" dirty="0">
                <a:solidFill>
                  <a:schemeClr val="tx1"/>
                </a:solidFill>
                <a:latin typeface="宋体" panose="02010600030101010101" pitchFamily="2" charset="-122"/>
                <a:ea typeface="宋体" panose="02010600030101010101" pitchFamily="2" charset="-122"/>
                <a:sym typeface="+mn-ea"/>
              </a:rPr>
              <a:t>、</a:t>
            </a:r>
            <a:r>
              <a:rPr lang="en-US" altLang="zh-CN" sz="2800" dirty="0">
                <a:solidFill>
                  <a:schemeClr val="tx1"/>
                </a:solidFill>
                <a:latin typeface="宋体" panose="02010600030101010101" pitchFamily="2" charset="-122"/>
                <a:ea typeface="宋体" panose="02010600030101010101" pitchFamily="2" charset="-122"/>
                <a:sym typeface="+mn-ea"/>
              </a:rPr>
              <a:t>20</a:t>
            </a:r>
            <a:r>
              <a:rPr lang="zh-CN" altLang="en-US" sz="2800" dirty="0">
                <a:solidFill>
                  <a:schemeClr val="tx1"/>
                </a:solidFill>
                <a:latin typeface="宋体" panose="02010600030101010101" pitchFamily="2" charset="-122"/>
                <a:ea typeface="宋体" panose="02010600030101010101" pitchFamily="2" charset="-122"/>
                <a:sym typeface="+mn-ea"/>
              </a:rPr>
              <a:t>世纪</a:t>
            </a:r>
            <a:r>
              <a:rPr lang="en-US" altLang="zh-CN" sz="2800" dirty="0">
                <a:solidFill>
                  <a:schemeClr val="tx1"/>
                </a:solidFill>
                <a:latin typeface="宋体" panose="02010600030101010101" pitchFamily="2" charset="-122"/>
                <a:ea typeface="宋体" panose="02010600030101010101" pitchFamily="2" charset="-122"/>
                <a:sym typeface="+mn-ea"/>
              </a:rPr>
              <a:t>30</a:t>
            </a:r>
            <a:r>
              <a:rPr lang="zh-CN" altLang="en-US" sz="2800" dirty="0">
                <a:solidFill>
                  <a:schemeClr val="tx1"/>
                </a:solidFill>
                <a:latin typeface="宋体" panose="02010600030101010101" pitchFamily="2" charset="-122"/>
                <a:ea typeface="宋体" panose="02010600030101010101" pitchFamily="2" charset="-122"/>
                <a:sym typeface="+mn-ea"/>
              </a:rPr>
              <a:t>年代，中国共产党在土地革命中建立起来的农村土地制度实质是（     ）</a:t>
            </a:r>
            <a:endParaRPr lang="zh-CN" altLang="en-US" sz="2800" dirty="0">
              <a:solidFill>
                <a:schemeClr val="tx1"/>
              </a:solidFill>
              <a:latin typeface="宋体" panose="02010600030101010101" pitchFamily="2" charset="-122"/>
              <a:ea typeface="宋体" panose="02010600030101010101" pitchFamily="2" charset="-122"/>
            </a:endParaRPr>
          </a:p>
          <a:p>
            <a:pPr marL="0" indent="0">
              <a:spcBef>
                <a:spcPct val="50000"/>
              </a:spcBef>
              <a:buNone/>
            </a:pPr>
            <a:r>
              <a:rPr lang="en-US" altLang="zh-CN" sz="2800" dirty="0">
                <a:solidFill>
                  <a:schemeClr val="tx1"/>
                </a:solidFill>
                <a:latin typeface="宋体" panose="02010600030101010101" pitchFamily="2" charset="-122"/>
                <a:ea typeface="宋体" panose="02010600030101010101" pitchFamily="2" charset="-122"/>
                <a:sym typeface="+mn-ea"/>
              </a:rPr>
              <a:t> A</a:t>
            </a:r>
            <a:r>
              <a:rPr lang="zh-CN" altLang="en-US" sz="2800" dirty="0">
                <a:solidFill>
                  <a:schemeClr val="tx1"/>
                </a:solidFill>
                <a:latin typeface="宋体" panose="02010600030101010101" pitchFamily="2" charset="-122"/>
                <a:ea typeface="宋体" panose="02010600030101010101" pitchFamily="2" charset="-122"/>
                <a:sym typeface="+mn-ea"/>
              </a:rPr>
              <a:t>、农民土地所有制</a:t>
            </a:r>
            <a:endParaRPr lang="zh-CN" altLang="en-US" sz="2800" dirty="0">
              <a:solidFill>
                <a:schemeClr val="tx1"/>
              </a:solidFill>
              <a:latin typeface="宋体" panose="02010600030101010101" pitchFamily="2" charset="-122"/>
              <a:ea typeface="宋体" panose="02010600030101010101" pitchFamily="2" charset="-122"/>
            </a:endParaRPr>
          </a:p>
          <a:p>
            <a:pPr marL="0" indent="0">
              <a:spcBef>
                <a:spcPct val="50000"/>
              </a:spcBef>
              <a:buNone/>
            </a:pPr>
            <a:r>
              <a:rPr lang="en-US" altLang="zh-CN" sz="2800" dirty="0">
                <a:solidFill>
                  <a:schemeClr val="tx1"/>
                </a:solidFill>
                <a:latin typeface="宋体" panose="02010600030101010101" pitchFamily="2" charset="-122"/>
                <a:ea typeface="宋体" panose="02010600030101010101" pitchFamily="2" charset="-122"/>
                <a:sym typeface="+mn-ea"/>
              </a:rPr>
              <a:t> B</a:t>
            </a:r>
            <a:r>
              <a:rPr lang="zh-CN" altLang="en-US" sz="2800" dirty="0">
                <a:solidFill>
                  <a:schemeClr val="tx1"/>
                </a:solidFill>
                <a:latin typeface="宋体" panose="02010600030101010101" pitchFamily="2" charset="-122"/>
                <a:ea typeface="宋体" panose="02010600030101010101" pitchFamily="2" charset="-122"/>
                <a:sym typeface="+mn-ea"/>
              </a:rPr>
              <a:t>、苏维埃土地所有制</a:t>
            </a:r>
            <a:endParaRPr lang="zh-CN" altLang="en-US" sz="2800" dirty="0">
              <a:solidFill>
                <a:schemeClr val="tx1"/>
              </a:solidFill>
              <a:latin typeface="宋体" panose="02010600030101010101" pitchFamily="2" charset="-122"/>
              <a:ea typeface="宋体" panose="02010600030101010101" pitchFamily="2" charset="-122"/>
            </a:endParaRPr>
          </a:p>
          <a:p>
            <a:pPr marL="0" indent="0">
              <a:spcBef>
                <a:spcPct val="50000"/>
              </a:spcBef>
              <a:buNone/>
            </a:pPr>
            <a:r>
              <a:rPr lang="en-US" altLang="zh-CN" sz="2800" dirty="0">
                <a:solidFill>
                  <a:schemeClr val="tx1"/>
                </a:solidFill>
                <a:latin typeface="宋体" panose="02010600030101010101" pitchFamily="2" charset="-122"/>
                <a:ea typeface="宋体" panose="02010600030101010101" pitchFamily="2" charset="-122"/>
                <a:sym typeface="+mn-ea"/>
              </a:rPr>
              <a:t> C</a:t>
            </a:r>
            <a:r>
              <a:rPr lang="zh-CN" altLang="en-US" sz="2800" dirty="0">
                <a:solidFill>
                  <a:schemeClr val="tx1"/>
                </a:solidFill>
                <a:latin typeface="宋体" panose="02010600030101010101" pitchFamily="2" charset="-122"/>
                <a:ea typeface="宋体" panose="02010600030101010101" pitchFamily="2" charset="-122"/>
                <a:sym typeface="+mn-ea"/>
              </a:rPr>
              <a:t>、集体土地所有制</a:t>
            </a:r>
            <a:endParaRPr lang="zh-CN" altLang="en-US" sz="2800" dirty="0">
              <a:solidFill>
                <a:schemeClr val="tx1"/>
              </a:solidFill>
              <a:latin typeface="宋体" panose="02010600030101010101" pitchFamily="2" charset="-122"/>
              <a:ea typeface="宋体" panose="02010600030101010101" pitchFamily="2" charset="-122"/>
            </a:endParaRPr>
          </a:p>
          <a:p>
            <a:pPr marL="0" indent="0">
              <a:spcBef>
                <a:spcPct val="50000"/>
              </a:spcBef>
              <a:buNone/>
            </a:pPr>
            <a:r>
              <a:rPr lang="en-US" altLang="zh-CN" sz="2800" dirty="0">
                <a:solidFill>
                  <a:schemeClr val="tx1"/>
                </a:solidFill>
                <a:latin typeface="宋体" panose="02010600030101010101" pitchFamily="2" charset="-122"/>
                <a:ea typeface="宋体" panose="02010600030101010101" pitchFamily="2" charset="-122"/>
                <a:sym typeface="+mn-ea"/>
              </a:rPr>
              <a:t> D</a:t>
            </a:r>
            <a:r>
              <a:rPr lang="zh-CN" altLang="en-US" sz="2800" dirty="0">
                <a:solidFill>
                  <a:schemeClr val="tx1"/>
                </a:solidFill>
                <a:latin typeface="宋体" panose="02010600030101010101" pitchFamily="2" charset="-122"/>
                <a:ea typeface="宋体" panose="02010600030101010101" pitchFamily="2" charset="-122"/>
                <a:sym typeface="+mn-ea"/>
              </a:rPr>
              <a:t>、合作社土地所有制</a:t>
            </a:r>
          </a:p>
        </p:txBody>
      </p:sp>
      <p:sp>
        <p:nvSpPr>
          <p:cNvPr id="6" name="矩形 5"/>
          <p:cNvSpPr/>
          <p:nvPr/>
        </p:nvSpPr>
        <p:spPr>
          <a:xfrm>
            <a:off x="6491839" y="2060848"/>
            <a:ext cx="556563"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标题 1"/>
          <p:cNvSpPr>
            <a:spLocks noGrp="1"/>
          </p:cNvSpPr>
          <p:nvPr>
            <p:ph type="title"/>
          </p:nvPr>
        </p:nvSpPr>
        <p:spPr>
          <a:xfrm>
            <a:off x="611560" y="198671"/>
            <a:ext cx="8136904" cy="1080120"/>
          </a:xfrm>
        </p:spPr>
        <p:txBody>
          <a:bodyPr>
            <a:normAutofit/>
          </a:bodyPr>
          <a:lstStyle/>
          <a:p>
            <a:pPr algn="l"/>
            <a:r>
              <a:rPr lang="zh-CN" altLang="en-US" sz="3200" b="1" dirty="0">
                <a:solidFill>
                  <a:schemeClr val="tx1"/>
                </a:solidFill>
                <a:latin typeface="宋体" panose="02010600030101010101" pitchFamily="2" charset="-122"/>
                <a:ea typeface="宋体" panose="02010600030101010101" pitchFamily="2" charset="-122"/>
                <a:sym typeface="+mn-ea"/>
              </a:rPr>
              <a:t>二、</a:t>
            </a:r>
            <a:r>
              <a:rPr lang="zh-CN" altLang="zh-CN" sz="3200" b="1" dirty="0">
                <a:solidFill>
                  <a:schemeClr val="tx1"/>
                </a:solidFill>
                <a:latin typeface="宋体" panose="02010600030101010101" pitchFamily="2" charset="-122"/>
                <a:ea typeface="宋体" panose="02010600030101010101" pitchFamily="2" charset="-122"/>
              </a:rPr>
              <a:t>抗战时期</a:t>
            </a:r>
            <a:r>
              <a:rPr lang="zh-CN" altLang="en-US" sz="3200" b="1" dirty="0">
                <a:solidFill>
                  <a:schemeClr val="tx1"/>
                </a:solidFill>
                <a:latin typeface="宋体" panose="02010600030101010101" pitchFamily="2" charset="-122"/>
                <a:ea typeface="宋体" panose="02010600030101010101" pitchFamily="2" charset="-122"/>
                <a:sym typeface="+mn-ea"/>
              </a:rPr>
              <a:t>（</a:t>
            </a:r>
            <a:r>
              <a:rPr lang="en-US" altLang="zh-CN" sz="3200" b="1" dirty="0" smtClean="0">
                <a:solidFill>
                  <a:schemeClr val="tx1"/>
                </a:solidFill>
                <a:latin typeface="宋体" panose="02010600030101010101" pitchFamily="2" charset="-122"/>
                <a:ea typeface="宋体" panose="02010600030101010101" pitchFamily="2" charset="-122"/>
                <a:sym typeface="+mn-ea"/>
              </a:rPr>
              <a:t>1937-1945</a:t>
            </a:r>
            <a:r>
              <a:rPr lang="zh-CN" altLang="en-US" sz="3200" b="1" dirty="0" smtClean="0">
                <a:solidFill>
                  <a:schemeClr val="tx1"/>
                </a:solidFill>
                <a:latin typeface="宋体" panose="02010600030101010101" pitchFamily="2" charset="-122"/>
                <a:ea typeface="宋体" panose="02010600030101010101" pitchFamily="2" charset="-122"/>
                <a:sym typeface="+mn-ea"/>
              </a:rPr>
              <a:t>年）</a:t>
            </a:r>
            <a:endParaRPr lang="zh-CN" altLang="en-US" sz="3200" b="1" dirty="0">
              <a:solidFill>
                <a:schemeClr val="tx1"/>
              </a:solidFill>
              <a:latin typeface="宋体" panose="02010600030101010101" pitchFamily="2" charset="-122"/>
              <a:ea typeface="宋体" panose="02010600030101010101" pitchFamily="2" charset="-122"/>
              <a:sym typeface="+mn-ea"/>
            </a:endParaRPr>
          </a:p>
        </p:txBody>
      </p:sp>
      <p:sp>
        <p:nvSpPr>
          <p:cNvPr id="1048647" name="内容占位符 2"/>
          <p:cNvSpPr>
            <a:spLocks noGrp="1"/>
          </p:cNvSpPr>
          <p:nvPr>
            <p:ph sz="half" idx="1"/>
          </p:nvPr>
        </p:nvSpPr>
        <p:spPr>
          <a:xfrm>
            <a:off x="457200" y="1600200"/>
            <a:ext cx="8228965" cy="4526280"/>
          </a:xfrm>
        </p:spPr>
        <p:txBody>
          <a:bodyPr>
            <a:normAutofit/>
          </a:bodyPr>
          <a:lstStyle/>
          <a:p>
            <a:pPr marL="0" indent="0">
              <a:buNone/>
            </a:pPr>
            <a:r>
              <a:rPr lang="zh-CN" altLang="en-US" dirty="0"/>
              <a:t/>
            </a:r>
            <a:br>
              <a:rPr lang="zh-CN" altLang="en-US" dirty="0"/>
            </a:br>
            <a:r>
              <a:rPr lang="zh-CN" altLang="en-US" dirty="0"/>
              <a:t/>
            </a:r>
            <a:br>
              <a:rPr lang="zh-CN" altLang="en-US" dirty="0"/>
            </a:br>
            <a:r>
              <a:rPr lang="zh-CN" altLang="en-US" dirty="0"/>
              <a:t/>
            </a:r>
            <a:br>
              <a:rPr lang="zh-CN" altLang="en-US" dirty="0"/>
            </a:br>
            <a:r>
              <a:rPr lang="zh-CN" altLang="en-US" dirty="0"/>
              <a:t/>
            </a:r>
            <a:br>
              <a:rPr lang="zh-CN" altLang="en-US" dirty="0"/>
            </a:br>
            <a:r>
              <a:rPr lang="zh-CN" altLang="en-US" dirty="0"/>
              <a:t/>
            </a:r>
            <a:br>
              <a:rPr lang="zh-CN" altLang="en-US" dirty="0"/>
            </a:br>
            <a:endParaRPr lang="zh-CN" altLang="en-US" dirty="0"/>
          </a:p>
          <a:p>
            <a:endParaRPr lang="zh-CN" altLang="en-US" dirty="0"/>
          </a:p>
        </p:txBody>
      </p:sp>
      <p:sp>
        <p:nvSpPr>
          <p:cNvPr id="1048648" name="内容占位符 3"/>
          <p:cNvSpPr>
            <a:spLocks noGrp="1"/>
          </p:cNvSpPr>
          <p:nvPr>
            <p:ph sz="half" idx="2"/>
          </p:nvPr>
        </p:nvSpPr>
        <p:spPr>
          <a:xfrm>
            <a:off x="1151890" y="1278890"/>
            <a:ext cx="7056755" cy="4150360"/>
          </a:xfrm>
        </p:spPr>
        <p:txBody>
          <a:bodyPr>
            <a:noAutofit/>
          </a:bodyPr>
          <a:lstStyle/>
          <a:p>
            <a:pPr marL="0" indent="0">
              <a:buNone/>
            </a:pPr>
            <a:r>
              <a:rPr lang="zh-CN" altLang="en-US" sz="3200"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材料一   实行</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耕者有其田</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的土地革命，正是孙中山先生曾经提出过的政策，我们今天停止实行这个政策，是为了团结更多的人去反对日本帝国主义，而不是说中国不要解决土地问题。</a:t>
            </a:r>
            <a:endParaRPr lang="en-US" altLang="zh-CN" dirty="0">
              <a:latin typeface="楷体" panose="02010609060101010101" pitchFamily="49" charset="-122"/>
              <a:ea typeface="楷体" panose="02010609060101010101" pitchFamily="49" charset="-122"/>
            </a:endParaRPr>
          </a:p>
          <a:p>
            <a:pPr marL="0" indent="0" algn="r">
              <a:buNone/>
            </a:pPr>
            <a:r>
              <a:rPr lang="zh-CN" altLang="en-US" dirty="0">
                <a:latin typeface="楷体" panose="02010609060101010101" pitchFamily="49" charset="-122"/>
                <a:ea typeface="楷体" panose="02010609060101010101" pitchFamily="49" charset="-122"/>
              </a:rPr>
              <a:t>材料二</a:t>
            </a:r>
            <a:r>
              <a:rPr lang="zh-CN" altLang="en-US" sz="2800" dirty="0">
                <a:latin typeface="楷体" panose="02010609060101010101" pitchFamily="49" charset="-122"/>
                <a:ea typeface="楷体" panose="02010609060101010101" pitchFamily="49" charset="-122"/>
              </a:rPr>
              <a:t>   既是在保卫中国的大前提之下来解决农民的土地问题，那末，由暴力没收方法转变到新的适当方法，就是完全必要的</a:t>
            </a:r>
            <a:r>
              <a:rPr lang="zh-CN" altLang="en-US" sz="2800" dirty="0" smtClean="0">
                <a:latin typeface="楷体" panose="02010609060101010101" pitchFamily="49" charset="-122"/>
                <a:ea typeface="楷体" panose="02010609060101010101" pitchFamily="49" charset="-122"/>
              </a:rPr>
              <a:t>。</a:t>
            </a:r>
            <a:r>
              <a:rPr lang="en-US" altLang="zh-CN" dirty="0" smtClean="0">
                <a:latin typeface="楷体" panose="02010609060101010101" pitchFamily="49" charset="-122"/>
                <a:ea typeface="楷体" panose="02010609060101010101" pitchFamily="49" charset="-122"/>
              </a:rPr>
              <a:t>------</a:t>
            </a:r>
            <a:r>
              <a:rPr lang="zh-CN" altLang="en-US" dirty="0" smtClean="0">
                <a:latin typeface="楷体" panose="02010609060101010101" pitchFamily="49" charset="-122"/>
                <a:ea typeface="楷体" panose="02010609060101010101" pitchFamily="49" charset="-122"/>
              </a:rPr>
              <a:t>毛泽东</a:t>
            </a:r>
            <a:endParaRPr lang="zh-CN" altLang="en-US" dirty="0">
              <a:latin typeface="楷体" panose="02010609060101010101" pitchFamily="49" charset="-122"/>
              <a:ea typeface="楷体" panose="02010609060101010101" pitchFamily="49" charset="-122"/>
            </a:endParaRPr>
          </a:p>
        </p:txBody>
      </p:sp>
      <p:sp>
        <p:nvSpPr>
          <p:cNvPr id="2" name="文本框 1"/>
          <p:cNvSpPr txBox="1"/>
          <p:nvPr/>
        </p:nvSpPr>
        <p:spPr>
          <a:xfrm>
            <a:off x="1115616" y="5563235"/>
            <a:ext cx="7057390" cy="953135"/>
          </a:xfrm>
          <a:prstGeom prst="rect">
            <a:avLst/>
          </a:prstGeom>
          <a:noFill/>
        </p:spPr>
        <p:txBody>
          <a:bodyPr wrap="square" rtlCol="0">
            <a:spAutoFit/>
          </a:bodyPr>
          <a:lstStyle/>
          <a:p>
            <a:r>
              <a:rPr lang="zh-CN" altLang="en-US" sz="2800" dirty="0" smtClean="0">
                <a:solidFill>
                  <a:schemeClr val="tx1"/>
                </a:solidFill>
                <a:latin typeface="宋体" panose="02010600030101010101" pitchFamily="2" charset="-122"/>
                <a:ea typeface="宋体" panose="02010600030101010101" pitchFamily="2" charset="-122"/>
              </a:rPr>
              <a:t>   思考</a:t>
            </a:r>
            <a:r>
              <a:rPr lang="zh-CN" altLang="en-US" sz="2800" dirty="0">
                <a:solidFill>
                  <a:schemeClr val="tx1"/>
                </a:solidFill>
                <a:latin typeface="宋体" panose="02010600030101010101" pitchFamily="2" charset="-122"/>
                <a:ea typeface="宋体" panose="02010600030101010101" pitchFamily="2" charset="-122"/>
              </a:rPr>
              <a:t>一下，为什么会停止实行</a:t>
            </a:r>
            <a:r>
              <a:rPr lang="en-US" altLang="zh-CN" sz="2800" dirty="0">
                <a:solidFill>
                  <a:schemeClr val="tx1"/>
                </a:solidFill>
                <a:latin typeface="宋体" panose="02010600030101010101" pitchFamily="2" charset="-122"/>
                <a:ea typeface="宋体" panose="02010600030101010101" pitchFamily="2" charset="-122"/>
              </a:rPr>
              <a:t>“</a:t>
            </a:r>
            <a:r>
              <a:rPr lang="zh-CN" altLang="en-US" sz="2800" dirty="0">
                <a:solidFill>
                  <a:schemeClr val="tx1"/>
                </a:solidFill>
                <a:latin typeface="宋体" panose="02010600030101010101" pitchFamily="2" charset="-122"/>
                <a:ea typeface="宋体" panose="02010600030101010101" pitchFamily="2" charset="-122"/>
              </a:rPr>
              <a:t>耕者有其田</a:t>
            </a:r>
            <a:r>
              <a:rPr lang="en-US" altLang="zh-CN" sz="2800" dirty="0">
                <a:solidFill>
                  <a:schemeClr val="tx1"/>
                </a:solidFill>
                <a:latin typeface="宋体" panose="02010600030101010101" pitchFamily="2" charset="-122"/>
                <a:ea typeface="宋体" panose="02010600030101010101" pitchFamily="2" charset="-122"/>
              </a:rPr>
              <a:t>”</a:t>
            </a:r>
            <a:r>
              <a:rPr lang="zh-CN" altLang="en-US" sz="2800" dirty="0">
                <a:solidFill>
                  <a:schemeClr val="tx1"/>
                </a:solidFill>
                <a:latin typeface="宋体" panose="02010600030101010101" pitchFamily="2" charset="-122"/>
                <a:ea typeface="宋体" panose="02010600030101010101" pitchFamily="2" charset="-122"/>
              </a:rPr>
              <a:t>的政策？</a:t>
            </a:r>
            <a:r>
              <a:rPr lang="en-US" altLang="zh-CN" sz="2800" dirty="0">
                <a:solidFill>
                  <a:schemeClr val="tx1"/>
                </a:solidFill>
                <a:latin typeface="宋体" panose="02010600030101010101" pitchFamily="2" charset="-122"/>
                <a:ea typeface="宋体" panose="02010600030101010101" pitchFamily="2" charset="-122"/>
              </a:rPr>
              <a:t>“</a:t>
            </a:r>
            <a:r>
              <a:rPr lang="zh-CN" altLang="en-US" sz="2800" dirty="0">
                <a:solidFill>
                  <a:schemeClr val="tx1"/>
                </a:solidFill>
                <a:latin typeface="宋体" panose="02010600030101010101" pitchFamily="2" charset="-122"/>
                <a:ea typeface="宋体" panose="02010600030101010101" pitchFamily="2" charset="-122"/>
              </a:rPr>
              <a:t>新的适当方法</a:t>
            </a:r>
            <a:r>
              <a:rPr lang="en-US" altLang="zh-CN" sz="2800" dirty="0">
                <a:solidFill>
                  <a:schemeClr val="tx1"/>
                </a:solidFill>
                <a:latin typeface="宋体" panose="02010600030101010101" pitchFamily="2" charset="-122"/>
                <a:ea typeface="宋体" panose="02010600030101010101" pitchFamily="2" charset="-122"/>
              </a:rPr>
              <a:t>”</a:t>
            </a:r>
            <a:r>
              <a:rPr lang="zh-CN" altLang="en-US" sz="2800" dirty="0">
                <a:solidFill>
                  <a:schemeClr val="tx1"/>
                </a:solidFill>
                <a:latin typeface="宋体" panose="02010600030101010101" pitchFamily="2" charset="-122"/>
                <a:ea typeface="宋体" panose="02010600030101010101" pitchFamily="2" charset="-122"/>
              </a:rPr>
              <a:t>是什么？</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6" grpId="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809355" cy="1143000"/>
          </a:xfrm>
        </p:spPr>
        <p:txBody>
          <a:bodyPr>
            <a:normAutofit/>
          </a:bodyPr>
          <a:lstStyle/>
          <a:p>
            <a:pPr algn="l"/>
            <a:r>
              <a:rPr lang="zh-CN" altLang="en-US" sz="3200" b="1" dirty="0">
                <a:solidFill>
                  <a:schemeClr val="tx1"/>
                </a:solidFill>
                <a:latin typeface="宋体" panose="02010600030101010101" pitchFamily="2" charset="-122"/>
                <a:ea typeface="宋体" panose="02010600030101010101" pitchFamily="2" charset="-122"/>
                <a:sym typeface="+mn-ea"/>
              </a:rPr>
              <a:t>二、抗战</a:t>
            </a:r>
            <a:r>
              <a:rPr lang="zh-CN" altLang="en-US" sz="3200" b="1" dirty="0" smtClean="0">
                <a:solidFill>
                  <a:schemeClr val="tx1"/>
                </a:solidFill>
                <a:latin typeface="宋体" panose="02010600030101010101" pitchFamily="2" charset="-122"/>
                <a:ea typeface="宋体" panose="02010600030101010101" pitchFamily="2" charset="-122"/>
                <a:sym typeface="+mn-ea"/>
              </a:rPr>
              <a:t>时期</a:t>
            </a:r>
            <a:r>
              <a:rPr lang="en-US" altLang="zh-CN" sz="3200" b="1" dirty="0" smtClean="0">
                <a:solidFill>
                  <a:schemeClr val="tx1"/>
                </a:solidFill>
                <a:latin typeface="宋体" panose="02010600030101010101" pitchFamily="2" charset="-122"/>
                <a:ea typeface="宋体" panose="02010600030101010101" pitchFamily="2" charset="-122"/>
                <a:sym typeface="+mn-ea"/>
              </a:rPr>
              <a:t>——</a:t>
            </a:r>
            <a:r>
              <a:rPr lang="zh-CN" altLang="en-US" sz="3200" b="1" dirty="0" smtClean="0">
                <a:solidFill>
                  <a:srgbClr val="FF0000"/>
                </a:solidFill>
                <a:latin typeface="宋体" panose="02010600030101010101" pitchFamily="2" charset="-122"/>
                <a:ea typeface="宋体" panose="02010600030101010101" pitchFamily="2" charset="-122"/>
                <a:sym typeface="+mn-ea"/>
              </a:rPr>
              <a:t>“双减双交”政策</a:t>
            </a:r>
            <a:r>
              <a:rPr lang="en-US" altLang="zh-CN" sz="3200" b="1" dirty="0" smtClean="0">
                <a:solidFill>
                  <a:srgbClr val="FF0000"/>
                </a:solidFill>
                <a:latin typeface="宋体" panose="02010600030101010101" pitchFamily="2" charset="-122"/>
                <a:ea typeface="宋体" panose="02010600030101010101" pitchFamily="2" charset="-122"/>
                <a:sym typeface="+mn-ea"/>
              </a:rPr>
              <a:t/>
            </a:r>
            <a:br>
              <a:rPr lang="en-US" altLang="zh-CN" sz="3200" b="1" dirty="0" smtClean="0">
                <a:solidFill>
                  <a:srgbClr val="FF0000"/>
                </a:solidFill>
                <a:latin typeface="宋体" panose="02010600030101010101" pitchFamily="2" charset="-122"/>
                <a:ea typeface="宋体" panose="02010600030101010101" pitchFamily="2" charset="-122"/>
                <a:sym typeface="+mn-ea"/>
              </a:rPr>
            </a:br>
            <a:r>
              <a:rPr lang="zh-CN" altLang="en-US" sz="3200" dirty="0">
                <a:latin typeface="楷体" panose="02010609060101010101" pitchFamily="49" charset="-122"/>
                <a:ea typeface="楷体" panose="02010609060101010101" pitchFamily="49" charset="-122"/>
              </a:rPr>
              <a:t>（</a:t>
            </a:r>
            <a:r>
              <a:rPr lang="en-US" altLang="zh-CN" sz="3200" dirty="0" smtClean="0">
                <a:latin typeface="楷体" panose="02010609060101010101" pitchFamily="49" charset="-122"/>
                <a:ea typeface="楷体" panose="02010609060101010101" pitchFamily="49" charset="-122"/>
              </a:rPr>
              <a:t>1937-1945</a:t>
            </a:r>
            <a:r>
              <a:rPr lang="zh-CN" altLang="en-US" sz="3200" dirty="0" smtClean="0">
                <a:latin typeface="楷体" panose="02010609060101010101" pitchFamily="49" charset="-122"/>
                <a:ea typeface="楷体" panose="02010609060101010101" pitchFamily="49" charset="-122"/>
              </a:rPr>
              <a:t>年）</a:t>
            </a:r>
            <a:endParaRPr lang="zh-CN" altLang="en-US" sz="3200" b="1" dirty="0">
              <a:solidFill>
                <a:schemeClr val="tx1"/>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1115616" y="1556792"/>
            <a:ext cx="6768752" cy="4248472"/>
          </a:xfrm>
        </p:spPr>
        <p:txBody>
          <a:bodyPr/>
          <a:lstStyle/>
          <a:p>
            <a:pPr marL="0" indent="0">
              <a:buNone/>
            </a:pPr>
            <a:r>
              <a:rPr lang="en-US" altLang="zh-CN"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材料一   </a:t>
            </a:r>
            <a:r>
              <a:rPr lang="en-US" altLang="zh-CN" sz="2800" dirty="0">
                <a:latin typeface="楷体" panose="02010609060101010101" pitchFamily="49" charset="-122"/>
                <a:ea typeface="楷体" panose="02010609060101010101" pitchFamily="49" charset="-122"/>
              </a:rPr>
              <a:t>“</a:t>
            </a:r>
            <a:r>
              <a:rPr lang="en-US" altLang="zh-CN" sz="2800" dirty="0" err="1">
                <a:latin typeface="楷体" panose="02010609060101010101" pitchFamily="49" charset="-122"/>
                <a:ea typeface="楷体" panose="02010609060101010101" pitchFamily="49" charset="-122"/>
              </a:rPr>
              <a:t>一方面应该规定地主实行减租减息，方能发动基本农民群众的抗日积极性，但也不要减得太多</a:t>
            </a:r>
            <a:r>
              <a:rPr lang="en-US" altLang="zh-CN" sz="2800" dirty="0">
                <a:latin typeface="楷体" panose="02010609060101010101" pitchFamily="49" charset="-122"/>
                <a:ea typeface="楷体" panose="02010609060101010101" pitchFamily="49" charset="-122"/>
              </a:rPr>
              <a:t>……</a:t>
            </a:r>
            <a:r>
              <a:rPr lang="en-US" altLang="zh-CN" sz="2800" dirty="0" err="1">
                <a:latin typeface="楷体" panose="02010609060101010101" pitchFamily="49" charset="-122"/>
                <a:ea typeface="楷体" panose="02010609060101010101" pitchFamily="49" charset="-122"/>
              </a:rPr>
              <a:t>另一方面，要规定农民交租交息，土地所有权和财产权仍属于地主，不要因减息而使农民借不到债，不要因清算老账而无偿收回典借的土地</a:t>
            </a:r>
            <a:r>
              <a:rPr lang="en-US" altLang="zh-CN" sz="2800" dirty="0">
                <a:latin typeface="楷体" panose="02010609060101010101" pitchFamily="49" charset="-122"/>
                <a:ea typeface="楷体" panose="02010609060101010101" pitchFamily="49" charset="-122"/>
              </a:rPr>
              <a:t>。”</a:t>
            </a:r>
          </a:p>
          <a:p>
            <a:endParaRPr lang="en-US" altLang="zh-CN" sz="2800" dirty="0">
              <a:latin typeface="楷体" panose="02010609060101010101" pitchFamily="49" charset="-122"/>
              <a:ea typeface="楷体" panose="02010609060101010101" pitchFamily="49" charset="-122"/>
            </a:endParaRPr>
          </a:p>
          <a:p>
            <a:pPr marL="0" indent="0" algn="r">
              <a:buNone/>
            </a:pPr>
            <a:r>
              <a:rPr lang="en-US" altLang="zh-CN" sz="2800" dirty="0">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毛泽东《论政策》</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文本框 14339"/>
          <p:cNvSpPr txBox="1"/>
          <p:nvPr/>
        </p:nvSpPr>
        <p:spPr>
          <a:xfrm>
            <a:off x="446639" y="895855"/>
            <a:ext cx="800219" cy="4105275"/>
          </a:xfrm>
          <a:prstGeom prst="rect">
            <a:avLst/>
          </a:prstGeom>
          <a:noFill/>
          <a:ln w="28575" cap="flat" cmpd="sng">
            <a:solidFill>
              <a:schemeClr val="tx1"/>
            </a:solidFill>
            <a:prstDash val="solid"/>
            <a:miter/>
            <a:headEnd type="none" w="med" len="med"/>
            <a:tailEnd type="none" w="med" len="med"/>
          </a:ln>
        </p:spPr>
        <p:txBody>
          <a:bodyPr vert="eaVert">
            <a:spAutoFit/>
          </a:bodyPr>
          <a:lstStyle/>
          <a:p>
            <a:pPr algn="ctr"/>
            <a:r>
              <a:rPr lang="zh-CN" altLang="en-US" sz="4000" b="1" dirty="0">
                <a:latin typeface="+mn-ea"/>
              </a:rPr>
              <a:t>抗日战争时期</a:t>
            </a:r>
          </a:p>
        </p:txBody>
      </p:sp>
      <p:sp>
        <p:nvSpPr>
          <p:cNvPr id="14342" name="文本框 14341"/>
          <p:cNvSpPr txBox="1"/>
          <p:nvPr/>
        </p:nvSpPr>
        <p:spPr>
          <a:xfrm>
            <a:off x="1834832" y="656333"/>
            <a:ext cx="1584325" cy="584775"/>
          </a:xfrm>
          <a:prstGeom prst="rect">
            <a:avLst/>
          </a:prstGeom>
          <a:noFill/>
          <a:ln w="9525">
            <a:noFill/>
          </a:ln>
        </p:spPr>
        <p:txBody>
          <a:bodyPr>
            <a:spAutoFit/>
          </a:bodyPr>
          <a:lstStyle/>
          <a:p>
            <a:r>
              <a:rPr lang="zh-CN" altLang="en-US" sz="3200" dirty="0">
                <a:latin typeface="+mn-ea"/>
              </a:rPr>
              <a:t>政策：</a:t>
            </a:r>
          </a:p>
        </p:txBody>
      </p:sp>
      <p:sp>
        <p:nvSpPr>
          <p:cNvPr id="14343" name="文本框 14342"/>
          <p:cNvSpPr txBox="1"/>
          <p:nvPr/>
        </p:nvSpPr>
        <p:spPr>
          <a:xfrm>
            <a:off x="1804342" y="2656106"/>
            <a:ext cx="1420582" cy="584775"/>
          </a:xfrm>
          <a:prstGeom prst="rect">
            <a:avLst/>
          </a:prstGeom>
          <a:noFill/>
          <a:ln w="9525">
            <a:noFill/>
          </a:ln>
        </p:spPr>
        <p:txBody>
          <a:bodyPr wrap="none" anchor="t">
            <a:spAutoFit/>
          </a:bodyPr>
          <a:lstStyle/>
          <a:p>
            <a:r>
              <a:rPr lang="zh-CN" altLang="en-US" sz="3200" dirty="0">
                <a:latin typeface="+mn-ea"/>
              </a:rPr>
              <a:t>内容：</a:t>
            </a:r>
          </a:p>
        </p:txBody>
      </p:sp>
      <p:sp>
        <p:nvSpPr>
          <p:cNvPr id="14344" name="文本框 14343"/>
          <p:cNvSpPr txBox="1"/>
          <p:nvPr/>
        </p:nvSpPr>
        <p:spPr>
          <a:xfrm>
            <a:off x="1802606" y="4297797"/>
            <a:ext cx="1420582" cy="584775"/>
          </a:xfrm>
          <a:prstGeom prst="rect">
            <a:avLst/>
          </a:prstGeom>
          <a:noFill/>
          <a:ln w="9525">
            <a:noFill/>
          </a:ln>
        </p:spPr>
        <p:txBody>
          <a:bodyPr wrap="none" anchor="t">
            <a:spAutoFit/>
          </a:bodyPr>
          <a:lstStyle/>
          <a:p>
            <a:r>
              <a:rPr lang="zh-CN" altLang="en-US" sz="3200" dirty="0">
                <a:latin typeface="+mn-ea"/>
              </a:rPr>
              <a:t>作用：</a:t>
            </a:r>
          </a:p>
        </p:txBody>
      </p:sp>
      <p:sp>
        <p:nvSpPr>
          <p:cNvPr id="14345" name="文本框 14344"/>
          <p:cNvSpPr txBox="1"/>
          <p:nvPr/>
        </p:nvSpPr>
        <p:spPr>
          <a:xfrm>
            <a:off x="2915816" y="656333"/>
            <a:ext cx="5847715" cy="521970"/>
          </a:xfrm>
          <a:prstGeom prst="rect">
            <a:avLst/>
          </a:prstGeom>
          <a:noFill/>
          <a:ln w="9525">
            <a:noFill/>
          </a:ln>
        </p:spPr>
        <p:txBody>
          <a:bodyPr wrap="square">
            <a:spAutoFit/>
          </a:bodyPr>
          <a:lstStyle/>
          <a:p>
            <a:r>
              <a:rPr lang="zh-CN" altLang="en-US" sz="2800" dirty="0">
                <a:latin typeface="宋体" panose="02010600030101010101" pitchFamily="2" charset="-122"/>
                <a:ea typeface="宋体" panose="02010600030101010101" pitchFamily="2" charset="-122"/>
                <a:sym typeface="+mn-ea"/>
              </a:rPr>
              <a:t>“双减双交”政策（</a:t>
            </a:r>
            <a:r>
              <a:rPr lang="en-US" altLang="zh-CN" sz="2800" dirty="0" smtClean="0">
                <a:latin typeface="宋体" panose="02010600030101010101" pitchFamily="2" charset="-122"/>
                <a:ea typeface="宋体" panose="02010600030101010101" pitchFamily="2" charset="-122"/>
                <a:sym typeface="+mn-ea"/>
              </a:rPr>
              <a:t>1937-1945</a:t>
            </a:r>
            <a:r>
              <a:rPr lang="zh-CN" altLang="en-US" sz="2800" dirty="0" smtClean="0">
                <a:latin typeface="宋体" panose="02010600030101010101" pitchFamily="2" charset="-122"/>
                <a:ea typeface="宋体" panose="02010600030101010101" pitchFamily="2" charset="-122"/>
                <a:sym typeface="+mn-ea"/>
              </a:rPr>
              <a:t>年）</a:t>
            </a:r>
            <a:endParaRPr lang="zh-CN" altLang="en-US" sz="2800" dirty="0">
              <a:latin typeface="宋体" panose="02010600030101010101" pitchFamily="2" charset="-122"/>
              <a:ea typeface="宋体" panose="02010600030101010101" pitchFamily="2" charset="-122"/>
              <a:sym typeface="+mn-ea"/>
            </a:endParaRPr>
          </a:p>
        </p:txBody>
      </p:sp>
      <p:sp>
        <p:nvSpPr>
          <p:cNvPr id="14347" name="文本框 14346"/>
          <p:cNvSpPr txBox="1"/>
          <p:nvPr/>
        </p:nvSpPr>
        <p:spPr>
          <a:xfrm>
            <a:off x="2954434" y="2686882"/>
            <a:ext cx="5562897" cy="523220"/>
          </a:xfrm>
          <a:prstGeom prst="rect">
            <a:avLst/>
          </a:prstGeom>
          <a:noFill/>
          <a:ln w="9525">
            <a:noFill/>
          </a:ln>
        </p:spPr>
        <p:txBody>
          <a:bodyPr wrap="square">
            <a:spAutoFit/>
          </a:bodyPr>
          <a:lstStyle/>
          <a:p>
            <a:r>
              <a:rPr lang="en-US" altLang="zh-CN" sz="2800" dirty="0">
                <a:solidFill>
                  <a:srgbClr val="FF0000"/>
                </a:solidFill>
                <a:latin typeface="宋体" pitchFamily="2" charset="-122"/>
                <a:ea typeface="宋体" pitchFamily="2" charset="-122"/>
              </a:rPr>
              <a:t>“</a:t>
            </a:r>
            <a:r>
              <a:rPr lang="zh-CN" altLang="en-US" sz="2800" dirty="0">
                <a:solidFill>
                  <a:srgbClr val="FF0000"/>
                </a:solidFill>
                <a:latin typeface="宋体" pitchFamily="2" charset="-122"/>
                <a:ea typeface="宋体" pitchFamily="2" charset="-122"/>
              </a:rPr>
              <a:t>地主减租减息，农民交租交息”</a:t>
            </a:r>
          </a:p>
        </p:txBody>
      </p:sp>
      <p:sp>
        <p:nvSpPr>
          <p:cNvPr id="14348" name="文本框 14347"/>
          <p:cNvSpPr txBox="1"/>
          <p:nvPr/>
        </p:nvSpPr>
        <p:spPr>
          <a:xfrm>
            <a:off x="3076962" y="3463407"/>
            <a:ext cx="5125425" cy="1668780"/>
          </a:xfrm>
          <a:prstGeom prst="rect">
            <a:avLst/>
          </a:prstGeom>
          <a:noFill/>
          <a:ln w="9525">
            <a:noFill/>
          </a:ln>
        </p:spPr>
        <p:txBody>
          <a:bodyPr wrap="square">
            <a:spAutoFit/>
          </a:bodyPr>
          <a:lstStyle/>
          <a:p>
            <a:pPr>
              <a:lnSpc>
                <a:spcPts val="3075"/>
              </a:lnSpc>
            </a:pPr>
            <a:r>
              <a:rPr lang="en-US" altLang="zh-CN" sz="2800" dirty="0">
                <a:solidFill>
                  <a:srgbClr val="000000"/>
                </a:solidFill>
                <a:latin typeface="宋体" panose="02010600030101010101" pitchFamily="2" charset="-122"/>
                <a:ea typeface="宋体" panose="02010600030101010101" pitchFamily="2" charset="-122"/>
                <a:sym typeface="+mn-ea"/>
              </a:rPr>
              <a:t>①</a:t>
            </a:r>
            <a:r>
              <a:rPr lang="zh-CN" altLang="en-US" sz="2800" dirty="0">
                <a:solidFill>
                  <a:srgbClr val="000000"/>
                </a:solidFill>
                <a:latin typeface="宋体" panose="02010600030101010101" pitchFamily="2" charset="-122"/>
                <a:ea typeface="宋体" panose="02010600030101010101" pitchFamily="2" charset="-122"/>
                <a:sym typeface="+mn-ea"/>
              </a:rPr>
              <a:t>有利于减轻农民的负担，提高农民抗日和生产</a:t>
            </a:r>
            <a:r>
              <a:rPr lang="zh-CN" altLang="en-US" sz="2800" dirty="0">
                <a:latin typeface="宋体" panose="02010600030101010101" pitchFamily="2" charset="-122"/>
                <a:ea typeface="宋体" panose="02010600030101010101" pitchFamily="2" charset="-122"/>
                <a:sym typeface="+mn-ea"/>
              </a:rPr>
              <a:t>的积极性；</a:t>
            </a:r>
            <a:endParaRPr lang="zh-CN" altLang="en-US" sz="2800" dirty="0">
              <a:latin typeface="宋体" panose="02010600030101010101" pitchFamily="2" charset="-122"/>
              <a:ea typeface="宋体" panose="02010600030101010101" pitchFamily="2" charset="-122"/>
            </a:endParaRPr>
          </a:p>
          <a:p>
            <a:pPr>
              <a:lnSpc>
                <a:spcPts val="3075"/>
              </a:lnSpc>
            </a:pPr>
            <a:r>
              <a:rPr lang="en-US" altLang="zh-CN" sz="2800" dirty="0">
                <a:latin typeface="宋体" panose="02010600030101010101" pitchFamily="2" charset="-122"/>
                <a:ea typeface="宋体" panose="02010600030101010101" pitchFamily="2" charset="-122"/>
                <a:sym typeface="+mn-ea"/>
              </a:rPr>
              <a:t>②</a:t>
            </a:r>
            <a:r>
              <a:rPr lang="zh-CN" altLang="en-US" sz="2800" dirty="0">
                <a:latin typeface="宋体" panose="02010600030101010101" pitchFamily="2" charset="-122"/>
                <a:ea typeface="宋体" panose="02010600030101010101" pitchFamily="2" charset="-122"/>
                <a:sym typeface="+mn-ea"/>
              </a:rPr>
              <a:t>有利于联合地主阶级一致抗日，巩固了抗日民族统一战线</a:t>
            </a:r>
            <a:r>
              <a:rPr lang="zh-CN" altLang="en-US" sz="2800" dirty="0">
                <a:solidFill>
                  <a:srgbClr val="000000"/>
                </a:solidFill>
                <a:latin typeface="宋体" panose="02010600030101010101" pitchFamily="2" charset="-122"/>
                <a:ea typeface="宋体" panose="02010600030101010101" pitchFamily="2" charset="-122"/>
                <a:sym typeface="+mn-ea"/>
              </a:rPr>
              <a:t>。</a:t>
            </a:r>
            <a:endParaRPr lang="zh-CN" altLang="en-US" sz="2800" dirty="0">
              <a:solidFill>
                <a:srgbClr val="0000FF"/>
              </a:solidFill>
              <a:latin typeface="宋体" panose="02010600030101010101" pitchFamily="2" charset="-122"/>
              <a:ea typeface="宋体" panose="02010600030101010101" pitchFamily="2" charset="-122"/>
            </a:endParaRPr>
          </a:p>
        </p:txBody>
      </p:sp>
      <p:sp>
        <p:nvSpPr>
          <p:cNvPr id="14349" name="文本框 14348"/>
          <p:cNvSpPr txBox="1"/>
          <p:nvPr/>
        </p:nvSpPr>
        <p:spPr>
          <a:xfrm>
            <a:off x="1835150" y="1818947"/>
            <a:ext cx="1584325" cy="584775"/>
          </a:xfrm>
          <a:prstGeom prst="rect">
            <a:avLst/>
          </a:prstGeom>
          <a:noFill/>
          <a:ln w="9525">
            <a:noFill/>
          </a:ln>
        </p:spPr>
        <p:txBody>
          <a:bodyPr>
            <a:spAutoFit/>
          </a:bodyPr>
          <a:lstStyle/>
          <a:p>
            <a:r>
              <a:rPr lang="zh-CN" altLang="en-US" sz="3200" dirty="0">
                <a:latin typeface="+mn-ea"/>
              </a:rPr>
              <a:t>地区：</a:t>
            </a:r>
          </a:p>
        </p:txBody>
      </p:sp>
      <p:sp>
        <p:nvSpPr>
          <p:cNvPr id="14350" name="文本框 14349"/>
          <p:cNvSpPr txBox="1"/>
          <p:nvPr/>
        </p:nvSpPr>
        <p:spPr>
          <a:xfrm>
            <a:off x="3076962" y="1880531"/>
            <a:ext cx="4967288" cy="523220"/>
          </a:xfrm>
          <a:prstGeom prst="rect">
            <a:avLst/>
          </a:prstGeom>
          <a:noFill/>
          <a:ln w="9525">
            <a:noFill/>
          </a:ln>
        </p:spPr>
        <p:txBody>
          <a:bodyPr>
            <a:spAutoFit/>
          </a:bodyPr>
          <a:lstStyle/>
          <a:p>
            <a:r>
              <a:rPr lang="zh-CN" altLang="en-US" sz="2800" dirty="0">
                <a:latin typeface="宋体" panose="02010600030101010101" pitchFamily="2" charset="-122"/>
                <a:ea typeface="宋体" panose="02010600030101010101" pitchFamily="2" charset="-122"/>
              </a:rPr>
              <a:t>敌后抗日根据地</a:t>
            </a:r>
          </a:p>
        </p:txBody>
      </p:sp>
      <p:sp>
        <p:nvSpPr>
          <p:cNvPr id="3" name="左大括号 2"/>
          <p:cNvSpPr/>
          <p:nvPr/>
        </p:nvSpPr>
        <p:spPr>
          <a:xfrm>
            <a:off x="1403648" y="764053"/>
            <a:ext cx="314945" cy="412039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blinds(horizontal)">
                                      <p:cBhvr>
                                        <p:cTn id="7" dur="500"/>
                                        <p:tgtEl>
                                          <p:spTgt spid="143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9"/>
                                        </p:tgtEl>
                                        <p:attrNameLst>
                                          <p:attrName>style.visibility</p:attrName>
                                        </p:attrNameLst>
                                      </p:cBhvr>
                                      <p:to>
                                        <p:strVal val="visible"/>
                                      </p:to>
                                    </p:set>
                                    <p:animEffect transition="in" filter="blinds(horizontal)">
                                      <p:cBhvr>
                                        <p:cTn id="10" dur="500"/>
                                        <p:tgtEl>
                                          <p:spTgt spid="143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animEffect transition="in" filter="blinds(horizontal)">
                                      <p:cBhvr>
                                        <p:cTn id="13" dur="500"/>
                                        <p:tgtEl>
                                          <p:spTgt spid="143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344"/>
                                        </p:tgtEl>
                                        <p:attrNameLst>
                                          <p:attrName>style.visibility</p:attrName>
                                        </p:attrNameLst>
                                      </p:cBhvr>
                                      <p:to>
                                        <p:strVal val="visible"/>
                                      </p:to>
                                    </p:set>
                                    <p:animEffect transition="in" filter="blinds(horizontal)">
                                      <p:cBhvr>
                                        <p:cTn id="16" dur="500"/>
                                        <p:tgtEl>
                                          <p:spTgt spid="1434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345"/>
                                        </p:tgtEl>
                                        <p:attrNameLst>
                                          <p:attrName>style.visibility</p:attrName>
                                        </p:attrNameLst>
                                      </p:cBhvr>
                                      <p:to>
                                        <p:strVal val="visible"/>
                                      </p:to>
                                    </p:set>
                                    <p:animEffect transition="in" filter="blinds(horizontal)">
                                      <p:cBhvr>
                                        <p:cTn id="21" dur="500"/>
                                        <p:tgtEl>
                                          <p:spTgt spid="1434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350"/>
                                        </p:tgtEl>
                                        <p:attrNameLst>
                                          <p:attrName>style.visibility</p:attrName>
                                        </p:attrNameLst>
                                      </p:cBhvr>
                                      <p:to>
                                        <p:strVal val="visible"/>
                                      </p:to>
                                    </p:set>
                                    <p:animEffect transition="in" filter="blinds(horizontal)">
                                      <p:cBhvr>
                                        <p:cTn id="26" dur="500"/>
                                        <p:tgtEl>
                                          <p:spTgt spid="1435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347"/>
                                        </p:tgtEl>
                                        <p:attrNameLst>
                                          <p:attrName>style.visibility</p:attrName>
                                        </p:attrNameLst>
                                      </p:cBhvr>
                                      <p:to>
                                        <p:strVal val="visible"/>
                                      </p:to>
                                    </p:set>
                                    <p:animEffect transition="in" filter="blinds(horizontal)">
                                      <p:cBhvr>
                                        <p:cTn id="31" dur="500"/>
                                        <p:tgtEl>
                                          <p:spTgt spid="1434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4348"/>
                                        </p:tgtEl>
                                        <p:attrNameLst>
                                          <p:attrName>style.visibility</p:attrName>
                                        </p:attrNameLst>
                                      </p:cBhvr>
                                      <p:to>
                                        <p:strVal val="visible"/>
                                      </p:to>
                                    </p:set>
                                    <p:animEffect transition="in" filter="blinds(horizontal)">
                                      <p:cBhvr>
                                        <p:cTn id="36"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ldLvl="0"/>
      <p:bldP spid="14343" grpId="0" bldLvl="0"/>
      <p:bldP spid="14344" grpId="0" bldLvl="0"/>
      <p:bldP spid="14345" grpId="0" bldLvl="0"/>
      <p:bldP spid="14347" grpId="0" bldLvl="0"/>
      <p:bldP spid="14348" grpId="0" bldLvl="0"/>
      <p:bldP spid="14349" grpId="0" bldLvl="0"/>
      <p:bldP spid="14350"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b="1" dirty="0">
                <a:solidFill>
                  <a:schemeClr val="tx1"/>
                </a:solidFill>
                <a:latin typeface="宋体" pitchFamily="2" charset="-122"/>
                <a:ea typeface="宋体" pitchFamily="2" charset="-122"/>
                <a:sym typeface="+mn-ea"/>
              </a:rPr>
              <a:t>当堂训练</a:t>
            </a:r>
            <a:endParaRPr lang="zh-CN" altLang="en-US" dirty="0">
              <a:solidFill>
                <a:schemeClr val="tx1"/>
              </a:solidFill>
            </a:endParaRPr>
          </a:p>
        </p:txBody>
      </p:sp>
      <p:sp>
        <p:nvSpPr>
          <p:cNvPr id="3" name="内容占位符 2"/>
          <p:cNvSpPr>
            <a:spLocks noGrp="1"/>
          </p:cNvSpPr>
          <p:nvPr>
            <p:ph idx="1"/>
          </p:nvPr>
        </p:nvSpPr>
        <p:spPr>
          <a:xfrm>
            <a:off x="755576" y="1556792"/>
            <a:ext cx="7416824" cy="4686320"/>
          </a:xfrm>
        </p:spPr>
        <p:txBody>
          <a:bodyPr>
            <a:normAutofit/>
          </a:bodyPr>
          <a:lstStyle/>
          <a:p>
            <a:pPr marL="0" indent="0">
              <a:buNone/>
            </a:pPr>
            <a:r>
              <a:rPr lang="en-US" altLang="zh-CN" sz="2800" dirty="0" smtClean="0">
                <a:latin typeface="楷体" panose="02010609060101010101" pitchFamily="49" charset="-122"/>
                <a:ea typeface="楷体" panose="02010609060101010101" pitchFamily="49" charset="-122"/>
              </a:rPr>
              <a:t>2</a:t>
            </a:r>
            <a:r>
              <a:rPr lang="en-US" altLang="zh-CN" sz="2800" dirty="0">
                <a:latin typeface="楷体" panose="02010609060101010101" pitchFamily="49" charset="-122"/>
                <a:ea typeface="楷体" panose="02010609060101010101" pitchFamily="49" charset="-122"/>
              </a:rPr>
              <a:t>.</a:t>
            </a:r>
            <a:r>
              <a:rPr lang="zh-CN" altLang="en-US" sz="2800" dirty="0" smtClean="0">
                <a:latin typeface="楷体" panose="02010609060101010101" pitchFamily="49" charset="-122"/>
                <a:ea typeface="楷体" panose="02010609060101010101" pitchFamily="49" charset="-122"/>
              </a:rPr>
              <a:t>抗日战争</a:t>
            </a:r>
            <a:r>
              <a:rPr lang="zh-CN" altLang="en-US" sz="2800" dirty="0">
                <a:latin typeface="楷体" panose="02010609060101010101" pitchFamily="49" charset="-122"/>
                <a:ea typeface="楷体" panose="02010609060101010101" pitchFamily="49" charset="-122"/>
              </a:rPr>
              <a:t>期间，抗日根据地内停止实行没收地主土地的政策，普遍实行地主减租减息、农民交租交息的政策。这样做的主要目的是（      ）</a:t>
            </a:r>
          </a:p>
          <a:p>
            <a:endParaRPr lang="zh-CN" altLang="en-US" sz="2800" dirty="0">
              <a:latin typeface="楷体" panose="02010609060101010101" pitchFamily="49" charset="-122"/>
              <a:ea typeface="楷体" panose="02010609060101010101" pitchFamily="49" charset="-122"/>
            </a:endParaRPr>
          </a:p>
          <a:p>
            <a:pPr marL="0" indent="0">
              <a:buNone/>
            </a:pPr>
            <a:r>
              <a:rPr lang="zh-CN" altLang="en-US" sz="2800" dirty="0">
                <a:latin typeface="楷体" panose="02010609060101010101" pitchFamily="49" charset="-122"/>
                <a:ea typeface="楷体" panose="02010609060101010101" pitchFamily="49" charset="-122"/>
              </a:rPr>
              <a:t> A．壮大抗日力量</a:t>
            </a:r>
          </a:p>
          <a:p>
            <a:pPr marL="0" indent="0">
              <a:buNone/>
            </a:pPr>
            <a:r>
              <a:rPr lang="zh-CN" altLang="en-US" sz="2800" dirty="0">
                <a:latin typeface="楷体" panose="02010609060101010101" pitchFamily="49" charset="-122"/>
                <a:ea typeface="楷体" panose="02010609060101010101" pitchFamily="49" charset="-122"/>
              </a:rPr>
              <a:t> B．打倒北洋军阀</a:t>
            </a:r>
          </a:p>
          <a:p>
            <a:pPr marL="0" indent="0">
              <a:buNone/>
            </a:pPr>
            <a:r>
              <a:rPr lang="zh-CN" altLang="en-US" sz="2800" dirty="0">
                <a:latin typeface="楷体" panose="02010609060101010101" pitchFamily="49" charset="-122"/>
                <a:ea typeface="楷体" panose="02010609060101010101" pitchFamily="49" charset="-122"/>
              </a:rPr>
              <a:t> C．改善农民生活</a:t>
            </a:r>
          </a:p>
          <a:p>
            <a:pPr marL="0" indent="0">
              <a:buNone/>
            </a:pPr>
            <a:r>
              <a:rPr lang="zh-CN" altLang="en-US" sz="2800" dirty="0">
                <a:latin typeface="楷体" panose="02010609060101010101" pitchFamily="49" charset="-122"/>
                <a:ea typeface="楷体" panose="02010609060101010101" pitchFamily="49" charset="-122"/>
              </a:rPr>
              <a:t> D．消灭地主阶级</a:t>
            </a:r>
          </a:p>
        </p:txBody>
      </p:sp>
      <p:sp>
        <p:nvSpPr>
          <p:cNvPr id="4" name="矩形 3"/>
          <p:cNvSpPr/>
          <p:nvPr/>
        </p:nvSpPr>
        <p:spPr>
          <a:xfrm>
            <a:off x="1527102" y="2776463"/>
            <a:ext cx="556563"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b566dfa7-a3f9-4598-a4e4-e01e4df41062}"/>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Fan">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Fan">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n">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Fan">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themeOverride>
</file>

<file path=docProps/app.xml><?xml version="1.0" encoding="utf-8"?>
<Properties xmlns="http://schemas.openxmlformats.org/officeDocument/2006/extended-properties" xmlns:vt="http://schemas.openxmlformats.org/officeDocument/2006/docPropsVTypes">
  <TotalTime>593</TotalTime>
  <Words>2027</Words>
  <Application>Microsoft Office PowerPoint</Application>
  <PresentationFormat>全屏显示(4:3)</PresentationFormat>
  <Paragraphs>195</Paragraphs>
  <Slides>32</Slides>
  <Notes>3</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暗香扑面</vt:lpstr>
      <vt:lpstr>PowerPoint 演示文稿</vt:lpstr>
      <vt:lpstr>中共土地政策的演变</vt:lpstr>
      <vt:lpstr>一、土地革命战争时期（1927-1937年）</vt:lpstr>
      <vt:lpstr>PowerPoint 演示文稿</vt:lpstr>
      <vt:lpstr>当堂训练</vt:lpstr>
      <vt:lpstr>二、抗战时期（1937-1945年）</vt:lpstr>
      <vt:lpstr>二、抗战时期——“双减双交”政策 （1937-1945年）</vt:lpstr>
      <vt:lpstr>PowerPoint 演示文稿</vt:lpstr>
      <vt:lpstr>当堂训练</vt:lpstr>
      <vt:lpstr>材料研读</vt:lpstr>
      <vt:lpstr>三、解放战争时期——《中国土地法大纲》（1946-1949年）</vt:lpstr>
      <vt:lpstr>材料研读</vt:lpstr>
      <vt:lpstr>当堂训练</vt:lpstr>
      <vt:lpstr>提问：你能归纳出土地改革的原因吗？</vt:lpstr>
      <vt:lpstr>土地改革的必要性</vt:lpstr>
      <vt:lpstr>四、土地改革——  《中华人民共和国土地改革法》 （1950-1952年）             </vt:lpstr>
      <vt:lpstr>结合材料分析土地改革的作用？</vt:lpstr>
      <vt:lpstr>四、土地改革</vt:lpstr>
      <vt:lpstr>当堂训练</vt:lpstr>
      <vt:lpstr>五、农业合作化运动（1953-1956年）</vt:lpstr>
      <vt:lpstr>对农业进行改造的原因</vt:lpstr>
      <vt:lpstr>五、农业合作化运动（1953-1956年）</vt:lpstr>
      <vt:lpstr>六、建设社会主义和曲折时期——              人民公社化运动（1958-1978年）</vt:lpstr>
      <vt:lpstr>PowerPoint 演示文稿</vt:lpstr>
      <vt:lpstr>PowerPoint 演示文稿</vt:lpstr>
      <vt:lpstr>七、家庭联产承包责任制（1978年）</vt:lpstr>
      <vt:lpstr>由中共的土地政策的发展历程我们可以得到什么启示？ </vt:lpstr>
      <vt:lpstr>聚焦“三农”</vt:lpstr>
      <vt:lpstr>课堂小结</vt:lpstr>
      <vt:lpstr>巩固提升</vt:lpstr>
      <vt:lpstr>巩固提升</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m</cp:lastModifiedBy>
  <cp:revision>75</cp:revision>
  <dcterms:created xsi:type="dcterms:W3CDTF">2019-04-07T14:13:00Z</dcterms:created>
  <dcterms:modified xsi:type="dcterms:W3CDTF">2019-04-16T12:23:02Z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