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3"/>
  </p:notesMasterIdLst>
  <p:sldIdLst>
    <p:sldId id="390" r:id="rId5"/>
    <p:sldId id="817" r:id="rId6"/>
    <p:sldId id="266" r:id="rId7"/>
    <p:sldId id="458" r:id="rId8"/>
    <p:sldId id="522" r:id="rId9"/>
    <p:sldId id="591" r:id="rId10"/>
    <p:sldId id="837" r:id="rId11"/>
    <p:sldId id="779" r:id="rId12"/>
    <p:sldId id="780" r:id="rId13"/>
    <p:sldId id="596" r:id="rId14"/>
    <p:sldId id="523" r:id="rId15"/>
    <p:sldId id="595" r:id="rId16"/>
    <p:sldId id="860" r:id="rId17"/>
    <p:sldId id="806" r:id="rId18"/>
    <p:sldId id="800" r:id="rId19"/>
    <p:sldId id="853" r:id="rId20"/>
    <p:sldId id="603" r:id="rId21"/>
    <p:sldId id="788" r:id="rId22"/>
    <p:sldId id="791" r:id="rId24"/>
    <p:sldId id="781" r:id="rId25"/>
    <p:sldId id="802" r:id="rId26"/>
    <p:sldId id="782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098"/>
        <p:guide pos="2880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969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ctr" defTabSz="0" eaLnBrk="1" fontAlgn="base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lvl="0" indent="-914400" algn="ctr" defTabSz="0" eaLnBrk="1" fontAlgn="base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vert="horz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l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914400" lvl="0" indent="-914400" algn="ctr" defTabSz="0" eaLnBrk="1" fontAlgn="base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charset="0"/>
          <a:ea typeface="宋体" panose="02010600030101010101" pitchFamily="2" charset="-122"/>
          <a:cs typeface="+mn-cs"/>
          <a:sym typeface="Calibri" panose="020F050202020403020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内容占位符 1"/>
          <p:cNvSpPr>
            <a:spLocks noGrp="1"/>
          </p:cNvSpPr>
          <p:nvPr>
            <p:ph type="subTitle" idx="1"/>
          </p:nvPr>
        </p:nvSpPr>
        <p:spPr/>
        <p:txBody>
          <a:bodyPr vert="horz" anchor="t"/>
          <a:p>
            <a:pPr defTabSz="914400">
              <a:buClrTx/>
              <a:buSzTx/>
            </a:pPr>
            <a:endParaRPr lang="zh-CN" altLang="en-US" kern="1200">
              <a:latin typeface="+mn-lt"/>
              <a:ea typeface="+mn-ea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220161"/>
          <p:cNvSpPr>
            <a:spLocks noGrp="1"/>
          </p:cNvSpPr>
          <p:nvPr>
            <p:ph type="ctrTitle"/>
          </p:nvPr>
        </p:nvSpPr>
        <p:spPr>
          <a:xfrm>
            <a:off x="60325" y="2225675"/>
            <a:ext cx="8905875" cy="1143000"/>
          </a:xfrm>
        </p:spPr>
        <p:txBody>
          <a:bodyPr vert="horz" anchor="ctr">
            <a:normAutofit fontScale="90000"/>
          </a:bodyPr>
          <a:p>
            <a:pPr marL="914400" marR="0" indent="-91440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黑体" panose="02010609060101010101" pitchFamily="1" charset="-122"/>
              </a:rPr>
              <a:t>第二部分：</a:t>
            </a:r>
            <a:br>
              <a:rPr lang="zh-CN" altLang="en-US" sz="4800" b="1" kern="1200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</a:br>
            <a:r>
              <a:rPr kumimoji="0" lang="zh-CN" altLang="en-US" sz="48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黑体" panose="02010609060101010101" pitchFamily="1" charset="-122"/>
              </a:rPr>
              <a:t>历史小论文题的增分方法</a:t>
            </a:r>
            <a:br>
              <a:rPr lang="zh-CN" altLang="en-US" sz="4800" b="1" kern="1200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</a:br>
            <a:br>
              <a:rPr lang="zh-CN" altLang="en-US" sz="3600" b="1" kern="1200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</a:br>
            <a:endParaRPr kumimoji="0" lang="zh-CN" altLang="en-US" sz="4000" b="0" i="0" u="none" strike="noStrike" kern="1200" cap="none" spc="0" normalizeH="0" baseline="0" noProof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j-cs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占位符 18433"/>
          <p:cNvSpPr>
            <a:spLocks noGrp="1"/>
          </p:cNvSpPr>
          <p:nvPr>
            <p:ph type="subTitle" idx="1"/>
          </p:nvPr>
        </p:nvSpPr>
        <p:spPr>
          <a:xfrm>
            <a:off x="-17145" y="1043305"/>
            <a:ext cx="9354185" cy="5846445"/>
          </a:xfrm>
        </p:spPr>
        <p:txBody>
          <a:bodyPr vert="horz">
            <a:normAutofit/>
          </a:bodyPr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800" b="0" i="0" u="none" strike="noStrike" kern="1200" cap="none" spc="0" normalizeH="0" baseline="0" noProof="1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              </a:t>
            </a:r>
            <a:endParaRPr kumimoji="0" lang="zh-CN" altLang="en-US" sz="2800" b="1" i="0" u="none" strike="noStrike" kern="1200" cap="none" spc="0" normalizeH="0" baseline="0" noProof="1" dirty="0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600" b="1" i="0" u="none" strike="noStrike" kern="1200" cap="none" spc="0" normalizeH="0" baseline="0" noProof="1" dirty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写作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五</a:t>
            </a:r>
            <a:r>
              <a:rPr kumimoji="0" lang="en-US" altLang="zh-CN" sz="3600" b="1" i="0" u="none" strike="noStrike" kern="1200" cap="none" spc="0" normalizeH="0" baseline="0" noProof="1" dirty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步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0000FF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  <a:sym typeface="Calibri" panose="020F0502020204030204" charset="0"/>
              </a:rPr>
              <a:t>曲</a:t>
            </a:r>
            <a:endParaRPr kumimoji="0" lang="zh-CN" altLang="en-US" sz="3600" b="1" i="0" u="none" strike="noStrike" kern="1200" cap="none" spc="0" normalizeH="0" baseline="0" noProof="1" dirty="0">
              <a:solidFill>
                <a:srgbClr val="0000FF"/>
              </a:solidFill>
              <a:latin typeface="Calibri" panose="020F0502020204030204" charset="0"/>
              <a:ea typeface="宋体" panose="02010600030101010101" pitchFamily="2" charset="-122"/>
              <a:cs typeface="+mn-cs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1、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审题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，注意题目要求；</a:t>
            </a:r>
            <a:endParaRPr kumimoji="0" lang="en-US" altLang="zh-CN" sz="36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2、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带问题看材料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，并从中提取观点或选择一种观点；</a:t>
            </a:r>
            <a:endParaRPr kumimoji="0" lang="zh-CN" altLang="en-US" sz="36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3、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提炼观点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，剖析观点产生的原因，找史实支撑；</a:t>
            </a:r>
            <a:endParaRPr kumimoji="0" lang="zh-CN" altLang="en-US" sz="36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4、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开始论证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，史论结合，有理有据；</a:t>
            </a:r>
            <a:endParaRPr kumimoji="0" lang="zh-CN" altLang="en-US" sz="36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5、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进行小结</a:t>
            </a:r>
            <a:r>
              <a:rPr kumimoji="0" lang="zh-CN" altLang="en-US" sz="3600" b="1" i="0" u="none" strike="noStrike" kern="1200" cap="none" spc="0" normalizeH="0" baseline="0" noProof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Calibri" panose="020F0502020204030204" charset="0"/>
              </a:rPr>
              <a:t>，升华观点，做到“论从史出”。</a:t>
            </a:r>
            <a:endParaRPr kumimoji="0" lang="zh-CN" altLang="en-US" sz="4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4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4000" b="1" i="0" u="none" strike="noStrike" kern="1200" cap="none" spc="0" normalizeH="0" baseline="0" noProof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" name="TextBox 1"/>
          <p:cNvSpPr/>
          <p:nvPr/>
        </p:nvSpPr>
        <p:spPr>
          <a:xfrm>
            <a:off x="107950" y="-93662"/>
            <a:ext cx="93614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二、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历史小论文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的增分之道</a:t>
            </a:r>
            <a:endParaRPr lang="zh-CN" altLang="en-US" sz="4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9459" name="标题 18435"/>
          <p:cNvSpPr>
            <a:spLocks noGrp="1"/>
          </p:cNvSpPr>
          <p:nvPr>
            <p:ph type="ctrTitle"/>
          </p:nvPr>
        </p:nvSpPr>
        <p:spPr>
          <a:xfrm>
            <a:off x="-608012" y="404813"/>
            <a:ext cx="8224837" cy="1143000"/>
          </a:xfrm>
        </p:spPr>
        <p:txBody>
          <a:bodyPr vert="horz" wrap="square" anchor="ctr"/>
          <a:p>
            <a:pPr defTabSz="0">
              <a:buClrTx/>
              <a:buSzTx/>
              <a:buFontTx/>
            </a:pPr>
            <a:r>
              <a:rPr lang="zh-CN" altLang="en-US" sz="4000" b="1" kern="1200">
                <a:solidFill>
                  <a:srgbClr val="FF0000"/>
                </a:solidFill>
                <a:latin typeface="+mj-lt"/>
                <a:ea typeface="造字工房悦圆演示版常规体" pitchFamily="2" charset="-122"/>
                <a:cs typeface="+mj-cs"/>
                <a:sym typeface="Calibri" panose="020F0502020204030204" charset="0"/>
              </a:rPr>
              <a:t>（一）、如何写历史小论文？</a:t>
            </a:r>
            <a:endParaRPr lang="zh-CN" altLang="en-US" sz="4000" b="1" kern="1200">
              <a:solidFill>
                <a:srgbClr val="FF0000"/>
              </a:solidFill>
              <a:latin typeface="+mj-lt"/>
              <a:ea typeface="造字工房悦圆演示版常规体" pitchFamily="2" charset="-122"/>
              <a:cs typeface="+mj-cs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流程图: 过程 19457"/>
          <p:cNvSpPr/>
          <p:nvPr/>
        </p:nvSpPr>
        <p:spPr>
          <a:xfrm>
            <a:off x="1836738" y="4292600"/>
            <a:ext cx="5543550" cy="2089150"/>
          </a:xfrm>
          <a:prstGeom prst="flowChartProcess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0483" name="流程图: 过程 19458"/>
          <p:cNvSpPr/>
          <p:nvPr/>
        </p:nvSpPr>
        <p:spPr>
          <a:xfrm>
            <a:off x="1692275" y="2133600"/>
            <a:ext cx="6192838" cy="1295400"/>
          </a:xfrm>
          <a:prstGeom prst="flowChartProcess">
            <a:avLst/>
          </a:prstGeom>
          <a:solidFill>
            <a:schemeClr val="accent5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20484" name="文本框 2"/>
          <p:cNvSpPr/>
          <p:nvPr/>
        </p:nvSpPr>
        <p:spPr>
          <a:xfrm>
            <a:off x="180975" y="1268413"/>
            <a:ext cx="4125913" cy="823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记住答题格式</a:t>
            </a:r>
            <a:endParaRPr lang="zh-CN" altLang="en-US" sz="48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0485" name="文本框 3"/>
          <p:cNvSpPr/>
          <p:nvPr/>
        </p:nvSpPr>
        <p:spPr>
          <a:xfrm>
            <a:off x="1765300" y="2392363"/>
            <a:ext cx="6335713" cy="1045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分三段答题</a:t>
            </a:r>
            <a:endParaRPr lang="zh-CN" altLang="en-US" sz="4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0486" name="文本框 4"/>
          <p:cNvSpPr/>
          <p:nvPr/>
        </p:nvSpPr>
        <p:spPr>
          <a:xfrm>
            <a:off x="-103187" y="3500438"/>
            <a:ext cx="5178425" cy="8239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明确赋分原则</a:t>
            </a:r>
            <a:endParaRPr lang="zh-CN" altLang="en-US" sz="48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0487" name="文本框 5"/>
          <p:cNvSpPr/>
          <p:nvPr/>
        </p:nvSpPr>
        <p:spPr>
          <a:xfrm>
            <a:off x="1981200" y="4437063"/>
            <a:ext cx="5164138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第一段提出观点得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分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第二段摆出史实论证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8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分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第三段小结得</a:t>
            </a:r>
            <a:r>
              <a:rPr lang="en-US" altLang="zh-CN" sz="40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分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" name="TextBox 1"/>
          <p:cNvSpPr/>
          <p:nvPr/>
        </p:nvSpPr>
        <p:spPr>
          <a:xfrm>
            <a:off x="107950" y="-93662"/>
            <a:ext cx="93614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二、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历史小论文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的增分方法</a:t>
            </a:r>
            <a:endParaRPr lang="zh-CN" altLang="en-US" sz="4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0488" name="矩形 19464"/>
          <p:cNvSpPr>
            <a:spLocks noGrp="1"/>
          </p:cNvSpPr>
          <p:nvPr/>
        </p:nvSpPr>
        <p:spPr>
          <a:xfrm>
            <a:off x="-681037" y="404813"/>
            <a:ext cx="8224837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marL="914400" indent="-914400" algn="ctr"/>
            <a:r>
              <a:rPr lang="zh-CN" altLang="en-US" sz="4400" b="1" dirty="0">
                <a:solidFill>
                  <a:srgbClr val="FF0000"/>
                </a:solidFill>
                <a:latin typeface="Calibri" panose="020F0502020204030204" charset="0"/>
                <a:ea typeface="造字工房悦圆演示版常规体" pitchFamily="2" charset="-122"/>
              </a:rPr>
              <a:t>（二）、历史小论文格式</a:t>
            </a:r>
            <a:endParaRPr lang="zh-CN" altLang="en-US" sz="4400" b="1" dirty="0">
              <a:solidFill>
                <a:srgbClr val="FF0000"/>
              </a:solidFill>
              <a:latin typeface="Calibri" panose="020F0502020204030204" charset="0"/>
              <a:ea typeface="造字工房悦圆演示版常规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7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charRg st="1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7">
                                            <p:txEl>
                                              <p:charRg st="1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87">
                                            <p:txEl>
                                              <p:charRg st="11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charRg st="23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7">
                                            <p:txEl>
                                              <p:charRg st="23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7">
                                            <p:txEl>
                                              <p:charRg st="23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ldLvl="0"/>
      <p:bldP spid="2048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1" name="图片 2"/>
          <p:cNvPicPr>
            <a:picLocks noChangeAspect="1"/>
          </p:cNvPicPr>
          <p:nvPr/>
        </p:nvPicPr>
        <p:blipFill>
          <a:blip r:embed="rId1">
            <a:lum bright="-6000" contrast="18000"/>
          </a:blip>
          <a:stretch>
            <a:fillRect/>
          </a:stretch>
        </p:blipFill>
        <p:spPr>
          <a:xfrm>
            <a:off x="971550" y="1303338"/>
            <a:ext cx="7416800" cy="493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小论文版面"/>
          <p:cNvPicPr>
            <a:picLocks noChangeAspect="1"/>
          </p:cNvPicPr>
          <p:nvPr/>
        </p:nvPicPr>
        <p:blipFill>
          <a:blip r:embed="rId2">
            <a:lum bright="-24000" contrast="54000"/>
          </a:blip>
          <a:stretch>
            <a:fillRect/>
          </a:stretch>
        </p:blipFill>
        <p:spPr>
          <a:xfrm>
            <a:off x="119063" y="96203"/>
            <a:ext cx="8905875" cy="6665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Box 229379"/>
          <p:cNvSpPr/>
          <p:nvPr/>
        </p:nvSpPr>
        <p:spPr>
          <a:xfrm>
            <a:off x="60325" y="287338"/>
            <a:ext cx="9048750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endParaRPr lang="zh-CN" altLang="zh-CN" sz="3600" b="1">
              <a:solidFill>
                <a:srgbClr val="FA1212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506" name="TextBox 1"/>
          <p:cNvSpPr/>
          <p:nvPr/>
        </p:nvSpPr>
        <p:spPr>
          <a:xfrm>
            <a:off x="107950" y="-93662"/>
            <a:ext cx="93614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二、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历史小论文</a:t>
            </a: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的增分方法</a:t>
            </a:r>
            <a:endParaRPr lang="zh-CN" altLang="en-US" sz="4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1507" name="矩形 20487"/>
          <p:cNvSpPr>
            <a:spLocks noGrp="1"/>
          </p:cNvSpPr>
          <p:nvPr/>
        </p:nvSpPr>
        <p:spPr>
          <a:xfrm>
            <a:off x="-166687" y="527050"/>
            <a:ext cx="8224837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marL="914400" indent="-914400" algn="ctr"/>
            <a:r>
              <a:rPr lang="zh-CN" altLang="en-US" sz="4400" b="1" dirty="0">
                <a:solidFill>
                  <a:srgbClr val="FF0000"/>
                </a:solidFill>
                <a:latin typeface="Calibri" panose="020F0502020204030204" charset="0"/>
                <a:ea typeface="造字工房悦圆演示版常规体" pitchFamily="2" charset="-122"/>
              </a:rPr>
              <a:t>（三）、历史小论文写作方法</a:t>
            </a:r>
            <a:endParaRPr lang="zh-CN" altLang="en-US" sz="4400" b="1" dirty="0">
              <a:solidFill>
                <a:srgbClr val="FF0000"/>
              </a:solidFill>
              <a:latin typeface="Calibri" panose="020F0502020204030204" charset="0"/>
              <a:ea typeface="造字工房悦圆演示版常规体" pitchFamily="2" charset="-122"/>
            </a:endParaRPr>
          </a:p>
        </p:txBody>
      </p:sp>
      <p:sp>
        <p:nvSpPr>
          <p:cNvPr id="21508" name="文本框 467971"/>
          <p:cNvSpPr/>
          <p:nvPr/>
        </p:nvSpPr>
        <p:spPr>
          <a:xfrm>
            <a:off x="296228" y="1530985"/>
            <a:ext cx="806132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hlink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1</a:t>
            </a:r>
            <a:r>
              <a:rPr lang="zh-CN" altLang="en-US" sz="3600" b="1" dirty="0">
                <a:solidFill>
                  <a:schemeClr val="hlink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、从问题入手分清试题类型，明确答题思路。</a:t>
            </a:r>
            <a:endParaRPr lang="zh-CN" altLang="en-US" sz="3600" b="1" dirty="0">
              <a:solidFill>
                <a:schemeClr val="hlink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6544" y="2641600"/>
            <a:ext cx="679577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、信息型</a:t>
            </a:r>
            <a:endParaRPr lang="zh-CN" altLang="en-US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、观点型</a:t>
            </a:r>
            <a:endParaRPr lang="zh-CN" altLang="en-US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zh-CN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3</a:t>
            </a:r>
            <a:r>
              <a:rPr lang="zh-CN" altLang="en-US" sz="54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、论题型</a:t>
            </a:r>
            <a:endParaRPr lang="zh-CN" altLang="en-US" sz="54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3020" y="1412875"/>
            <a:ext cx="9227185" cy="54565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解题思路：找出观点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+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论述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论证</a:t>
            </a:r>
            <a:r>
              <a:rPr lang="en-US" altLang="zh-CN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+</a:t>
            </a:r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小结提升。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endParaRPr lang="zh-CN" altLang="en-US" sz="36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答题步骤一般是这样三段：</a:t>
            </a:r>
            <a:endParaRPr lang="zh-CN" altLang="en-US" sz="36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第一段：①材料中找观点（立意选取角度）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第二段  ②论述论证（史实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分析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第三段：③小结升华 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（所以，总而言之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···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不能照抄题目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）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algn="ctr"/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>
            <p:ph type="ctrTitle"/>
          </p:nvPr>
        </p:nvSpPr>
        <p:spPr>
          <a:xfrm>
            <a:off x="457200" y="379730"/>
            <a:ext cx="8229600" cy="1143000"/>
          </a:xfrm>
        </p:spPr>
        <p:txBody>
          <a:bodyPr vert="horz" anchor="ctr"/>
          <a:p>
            <a:pPr defTabSz="0">
              <a:buClrTx/>
              <a:buSzTx/>
              <a:buFontTx/>
            </a:pPr>
            <a:r>
              <a:rPr lang="zh-CN" altLang="en-US" sz="4400" b="1" kern="1200" dirty="0">
                <a:latin typeface="+mj-lt"/>
                <a:ea typeface="+mj-ea"/>
                <a:cs typeface="+mj-cs"/>
                <a:sym typeface="Calibri" panose="020F0502020204030204" charset="0"/>
              </a:rPr>
              <a:t>探究一：找论点</a:t>
            </a:r>
            <a:endParaRPr lang="zh-CN" altLang="en-US" sz="4400" b="1" kern="1200" dirty="0">
              <a:latin typeface="+mj-lt"/>
              <a:ea typeface="+mj-ea"/>
              <a:cs typeface="+mj-cs"/>
              <a:sym typeface="Calibri" panose="020F0502020204030204" charset="0"/>
            </a:endParaRPr>
          </a:p>
        </p:txBody>
      </p:sp>
      <p:pic>
        <p:nvPicPr>
          <p:cNvPr id="3075" name="内容占位符 5" descr="IMG_20191107_182909"/>
          <p:cNvPicPr>
            <a:picLocks noGrp="1" noChangeAspect="1"/>
          </p:cNvPicPr>
          <p:nvPr>
            <p:ph type="subTitle" idx="1"/>
          </p:nvPr>
        </p:nvPicPr>
        <p:blipFill>
          <a:blip r:embed="rId1">
            <a:lum bright="-36000" contrast="66000"/>
          </a:blip>
          <a:srcRect l="3406" r="9422"/>
          <a:stretch>
            <a:fillRect/>
          </a:stretch>
        </p:blipFill>
        <p:spPr>
          <a:xfrm>
            <a:off x="-70167" y="3810"/>
            <a:ext cx="9283700" cy="6850063"/>
          </a:xfrm>
        </p:spPr>
      </p:pic>
      <p:cxnSp>
        <p:nvCxnSpPr>
          <p:cNvPr id="2" name="直接连接符 1"/>
          <p:cNvCxnSpPr/>
          <p:nvPr/>
        </p:nvCxnSpPr>
        <p:spPr>
          <a:xfrm flipV="1">
            <a:off x="3881438" y="2636838"/>
            <a:ext cx="1843088" cy="3333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781175" y="4784725"/>
            <a:ext cx="2070100" cy="12700"/>
          </a:xfrm>
          <a:prstGeom prst="line">
            <a:avLst/>
          </a:prstGeom>
          <a:ln w="3810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3686175" y="3140075"/>
            <a:ext cx="2901950" cy="3175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772025" y="5661025"/>
            <a:ext cx="2103438" cy="412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50813" y="100648"/>
            <a:ext cx="8840788" cy="2062163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</a:t>
            </a:r>
            <a:r>
              <a:rPr lang="zh-CN" altLang="en-US" sz="3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、可针对一个篇章，时段，提炼一个论题进行论述</a:t>
            </a:r>
            <a:endParaRPr lang="zh-CN" altLang="en-US" sz="3200" b="1" noProof="1"/>
          </a:p>
          <a:p>
            <a:r>
              <a:rPr lang="en-US" altLang="zh-CN" sz="3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</a:t>
            </a:r>
            <a:r>
              <a:rPr lang="zh-CN" altLang="en-US" sz="3200" b="1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、可针对几个篇章，时段，纵向提炼观点以论题形式进行论述，</a:t>
            </a:r>
            <a:endParaRPr lang="zh-CN" altLang="en-US" sz="3200" b="1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395" y="2342515"/>
            <a:ext cx="8651875" cy="922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</a:rPr>
              <a:t>活动环节：你来评，你打分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  <p:pic>
        <p:nvPicPr>
          <p:cNvPr id="6" name="内容占位符 5" descr="小论文之翻译题目"/>
          <p:cNvPicPr>
            <a:picLocks noGrp="1" noChangeAspect="1"/>
          </p:cNvPicPr>
          <p:nvPr>
            <p:ph idx="1"/>
          </p:nvPr>
        </p:nvPicPr>
        <p:blipFill>
          <a:blip r:embed="rId1">
            <a:lum bright="-6000" contrast="18000"/>
          </a:blip>
          <a:srcRect t="7542" b="3149"/>
          <a:stretch>
            <a:fillRect/>
          </a:stretch>
        </p:blipFill>
        <p:spPr>
          <a:xfrm>
            <a:off x="-76835" y="-168910"/>
            <a:ext cx="9297670" cy="6922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57197" y="93980"/>
            <a:ext cx="6962775" cy="144526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p>
            <a:r>
              <a:rPr lang="zh-CN" altLang="en-US" sz="4400" b="1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翻译题目，照抄材料，没有史论结合，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+mn-ea"/>
              </a:rPr>
              <a:t>缺乏说服力</a:t>
            </a:r>
            <a:endParaRPr lang="zh-CN" altLang="en-US" sz="4400" b="1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" name="图片 18" descr="小论文之问号题目"/>
          <p:cNvPicPr>
            <a:picLocks noChangeAspect="1"/>
          </p:cNvPicPr>
          <p:nvPr/>
        </p:nvPicPr>
        <p:blipFill>
          <a:blip r:embed="rId2">
            <a:lum bright="-18000" contrast="30000"/>
          </a:blip>
          <a:stretch>
            <a:fillRect/>
          </a:stretch>
        </p:blipFill>
        <p:spPr>
          <a:xfrm>
            <a:off x="-76835" y="-71755"/>
            <a:ext cx="9407525" cy="700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文本框 19"/>
          <p:cNvSpPr txBox="1"/>
          <p:nvPr/>
        </p:nvSpPr>
        <p:spPr>
          <a:xfrm>
            <a:off x="1773555" y="-24130"/>
            <a:ext cx="7244715" cy="132207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p>
            <a:r>
              <a:rPr lang="zh-CN" alt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论题反问形式，</a:t>
            </a:r>
            <a:endParaRPr lang="zh-CN" altLang="en-US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zh-CN" alt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未结合材料，论证缺乏说服力</a:t>
            </a:r>
            <a:endParaRPr lang="zh-CN" altLang="en-US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图片 7" descr="小论文之无史实"/>
          <p:cNvPicPr>
            <a:picLocks noChangeAspect="1"/>
          </p:cNvPicPr>
          <p:nvPr/>
        </p:nvPicPr>
        <p:blipFill>
          <a:blip r:embed="rId3">
            <a:lum bright="-6000" contrast="18000"/>
          </a:blip>
          <a:stretch>
            <a:fillRect/>
          </a:stretch>
        </p:blipFill>
        <p:spPr>
          <a:xfrm>
            <a:off x="18415" y="-559435"/>
            <a:ext cx="9367838" cy="700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974465" y="98425"/>
            <a:ext cx="5245735" cy="107632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未引用史实，论证角度单一，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论证缺乏说服力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 descr="D:\Program Files\Desktop\高三公开课\月考图片\小论文之优秀3.PNG小论文之优秀3"/>
          <p:cNvPicPr>
            <a:picLocks noChangeAspect="1"/>
          </p:cNvPicPr>
          <p:nvPr/>
        </p:nvPicPr>
        <p:blipFill>
          <a:blip r:embed="rId4">
            <a:lum bright="-6000" contrast="18000"/>
          </a:blip>
          <a:srcRect t="6235" b="6625"/>
          <a:stretch>
            <a:fillRect/>
          </a:stretch>
        </p:blipFill>
        <p:spPr>
          <a:xfrm>
            <a:off x="-100330" y="-220980"/>
            <a:ext cx="9455150" cy="715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4283710" y="1143635"/>
            <a:ext cx="3136265" cy="175323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p>
            <a:r>
              <a:rPr lang="zh-CN" altLang="en-US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紧扣</a:t>
            </a:r>
            <a:r>
              <a:rPr lang="zh-CN" altLang="en-US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材料，观点</a:t>
            </a:r>
            <a:r>
              <a:rPr lang="zh-CN" altLang="en-US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明确，多角度论证</a:t>
            </a:r>
            <a:endParaRPr lang="zh-CN" altLang="en-US" sz="3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pic>
        <p:nvPicPr>
          <p:cNvPr id="10" name="内容占位符 15" descr="D:\Program Files\Desktop\高三公开课\月考图片\小论文之卷面优秀.PNG小论文之卷面优秀"/>
          <p:cNvPicPr>
            <a:picLocks noChangeAspect="1"/>
          </p:cNvPicPr>
          <p:nvPr/>
        </p:nvPicPr>
        <p:blipFill>
          <a:blip r:embed="rId5">
            <a:lum bright="-12000" contrast="24000"/>
          </a:blip>
          <a:stretch>
            <a:fillRect/>
          </a:stretch>
        </p:blipFill>
        <p:spPr>
          <a:xfrm>
            <a:off x="-1905" y="-396240"/>
            <a:ext cx="9387840" cy="7149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3201670" y="274955"/>
            <a:ext cx="5126990" cy="175323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紧扣材料，观点明确，多角度分析，</a:t>
            </a:r>
            <a:endParaRPr lang="zh-CN" altLang="en-US" sz="3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r>
              <a:rPr lang="zh-CN" altLang="en-US" sz="36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卷面整洁</a:t>
            </a:r>
            <a:endParaRPr lang="zh-CN" altLang="en-US" sz="36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横卷形 11"/>
          <p:cNvSpPr/>
          <p:nvPr/>
        </p:nvSpPr>
        <p:spPr>
          <a:xfrm>
            <a:off x="457200" y="1539240"/>
            <a:ext cx="7778750" cy="3780155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8000" b="1">
                <a:solidFill>
                  <a:srgbClr val="FF0000"/>
                </a:solidFill>
              </a:rPr>
              <a:t>启示？</a:t>
            </a:r>
            <a:endParaRPr lang="zh-CN" altLang="en-US" sz="8000" b="1">
              <a:solidFill>
                <a:srgbClr val="FF0000"/>
              </a:solidFill>
            </a:endParaRPr>
          </a:p>
          <a:p>
            <a:pPr algn="ctr"/>
            <a:r>
              <a:rPr lang="zh-CN" altLang="en-US" sz="8000" b="1">
                <a:solidFill>
                  <a:srgbClr val="FF0000"/>
                </a:solidFill>
              </a:rPr>
              <a:t>收获？</a:t>
            </a:r>
            <a:endParaRPr lang="zh-CN" altLang="en-US" sz="8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20" grpId="0" bldLvl="0" animBg="1"/>
      <p:bldP spid="9" grpId="0" bldLvl="0" animBg="1"/>
      <p:bldP spid="15" grpId="0" bldLvl="0" animBg="1"/>
      <p:bldP spid="17" grpId="0" bldLvl="0" animBg="1"/>
      <p:bldP spid="1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标题 25601"/>
          <p:cNvSpPr>
            <a:spLocks noGrp="1"/>
          </p:cNvSpPr>
          <p:nvPr>
            <p:ph type="ctrTitle"/>
          </p:nvPr>
        </p:nvSpPr>
        <p:spPr>
          <a:xfrm>
            <a:off x="457200" y="2347913"/>
            <a:ext cx="8229600" cy="1143000"/>
          </a:xfrm>
        </p:spPr>
        <p:txBody>
          <a:bodyPr vert="horz" anchor="ctr">
            <a:normAutofit fontScale="90000"/>
          </a:bodyPr>
          <a:p>
            <a:pPr marL="914400" marR="0" indent="-91440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Calibri" panose="020F0502020204030204" charset="0"/>
              </a:rPr>
              <a:t>第</a:t>
            </a:r>
            <a:r>
              <a:rPr kumimoji="0" lang="zh-CN" altLang="en-US" sz="48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Calibri" panose="020F0502020204030204" charset="0"/>
              </a:rPr>
              <a:t>三部分：高考练兵之模拟真题再练习</a:t>
            </a:r>
            <a:endParaRPr kumimoji="0" lang="zh-CN" altLang="en-US" sz="4800" b="1" i="0" u="none" strike="noStrike" kern="1200" cap="none" spc="0" normalizeH="0" baseline="0" noProof="1" dirty="0">
              <a:solidFill>
                <a:srgbClr val="FA1212"/>
              </a:solidFill>
              <a:latin typeface="黑体" panose="02010609060101010101" pitchFamily="1" charset="-122"/>
              <a:ea typeface="黑体" panose="02010609060101010101" pitchFamily="1" charset="-122"/>
              <a:cs typeface="+mj-cs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/>
        </p:nvGraphicFramePr>
        <p:xfrm>
          <a:off x="87313" y="204788"/>
          <a:ext cx="9114155" cy="4860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335"/>
                <a:gridCol w="3775710"/>
                <a:gridCol w="4436110"/>
              </a:tblGrid>
              <a:tr h="2419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时代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影响因素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典型姓名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西汉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皇帝追求长生不老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严延年韩延寿耿寿昌车千秋陈万年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东汉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尊儒读经的传统使儒家思想深入人心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刘备(字玄德)张飞(字翼德)曹操(字孟德)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0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唐朝</a:t>
                      </a: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佛儒道并行，文学昌盛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李义府狄仁杰房玄龄李白(号青莲居士)杜如晦(《诗经》风雨如晦)武三思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宋朝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重文轻武，理学发达，以老唯美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张择端(字正道)石守信包拯(字希仁)欧阳修(号醉翁，谥文忠)司马光(号迂叟)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清朝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起名立意假托玉器、青铜器等以避祸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和珅</a:t>
                      </a: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施琅 姚鼐 田文镜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6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2" charset="0"/>
                        </a:rPr>
                        <a:t>1949—1976</a:t>
                      </a: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2" charset="0"/>
                        </a:rPr>
                        <a:t>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2" charset="0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重大事件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郑建国 赵援朝 尹互助 张超英 钟卫星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新时期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思想解放，价值多元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20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颜开乐 田蜜蜜 唐林婉儿 杨柳娉婷 张珍妮 李享(谐音理想) </a:t>
                      </a:r>
                      <a:endParaRPr lang="en-US" altLang="en-US" sz="20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>
                    <a:lnL w="404812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50" name="文本框 2"/>
          <p:cNvSpPr/>
          <p:nvPr/>
        </p:nvSpPr>
        <p:spPr>
          <a:xfrm>
            <a:off x="374650" y="65088"/>
            <a:ext cx="84439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探究二：高考练兵之模拟真题演练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71550" y="151130"/>
            <a:ext cx="28575" cy="43573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714875" y="65405"/>
            <a:ext cx="1270" cy="437134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-30480" y="4869498"/>
            <a:ext cx="9204325" cy="13827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姓名作为姓氏文化的一部分，既是代表一个人的符号，又是一定历史文化、社会意识的反映。试从上表中提取相关信息，结合中国史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,自拟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论题</a:t>
            </a:r>
            <a:r>
              <a:rPr lang="en-US" altLang="zh-CN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目并加以评述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。(12分)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095" y="4606290"/>
            <a:ext cx="9180513" cy="1296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base"/>
            <a:r>
              <a:rPr lang="zh-CN" altLang="en-US" sz="36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试从上表中提取相关信息，结合中国史</a:t>
            </a:r>
            <a:r>
              <a:rPr lang="en-US" altLang="zh-CN" sz="36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36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分小组，找出论点，并</a:t>
            </a:r>
            <a:r>
              <a:rPr lang="zh-CN" altLang="en-US" sz="3600" b="1" strike="noStrike" noProof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pitchFamily="1" charset="-122"/>
              </a:rPr>
              <a:t>展示答案，评价</a:t>
            </a:r>
            <a:r>
              <a:rPr lang="zh-CN" altLang="en-US" sz="3600" b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3600" b="1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7" grpId="0" bldLvl="0" animBg="1"/>
      <p:bldP spid="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71437" y="320675"/>
            <a:ext cx="9037638" cy="6389688"/>
          </a:xfrm>
        </p:spPr>
        <p:txBody>
          <a:bodyPr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①中国人名受统治者喜好的影响；</a:t>
            </a:r>
            <a:endParaRPr kumimoji="0" lang="zh-CN" altLang="en-US" sz="36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②姓名反映统治者的思想；</a:t>
            </a:r>
            <a:endParaRPr kumimoji="0" lang="zh-CN" altLang="en-US" sz="36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③</a:t>
            </a: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人名</a:t>
            </a: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名受社会主流思想的影响；</a:t>
            </a:r>
            <a:endParaRPr kumimoji="0" lang="zh-CN" altLang="en-US" sz="36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④新中国成立后取名与国家重大事件紧密相连</a:t>
            </a:r>
            <a:endParaRPr lang="zh-CN" altLang="en-US" sz="3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⑤</a:t>
            </a: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中国人名体现了从遵循传统到追求个性的变化；</a:t>
            </a:r>
            <a:endParaRPr kumimoji="0" lang="zh-CN" altLang="en-US" sz="36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⑥中国的</a:t>
            </a:r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人名</a:t>
            </a: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体现了鲜明的时代特点；</a:t>
            </a:r>
            <a:endParaRPr kumimoji="0" lang="zh-CN" altLang="en-US" sz="36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36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⑦姓氏与时代发展有关联。</a:t>
            </a:r>
            <a:endParaRPr kumimoji="0" lang="zh-CN" altLang="en-US" sz="36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670" y="582295"/>
            <a:ext cx="8583295" cy="1143000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问题：</a:t>
            </a:r>
            <a:br>
              <a:rPr lang="zh-CN" altLang="en-US" b="1">
                <a:solidFill>
                  <a:srgbClr val="FF0000"/>
                </a:solidFill>
              </a:rPr>
            </a:br>
            <a:r>
              <a:rPr lang="zh-CN" altLang="en-US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高考文综历史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charset="0"/>
              </a:rPr>
              <a:t>试题</a:t>
            </a:r>
            <a:br>
              <a:rPr lang="zh-CN" altLang="en-US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charset="0"/>
              </a:rPr>
            </a:br>
            <a:r>
              <a:rPr lang="zh-CN" altLang="en-US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Calibri" panose="020F0502020204030204" charset="0"/>
              </a:rPr>
              <a:t>由哪几部分构成？</a:t>
            </a:r>
            <a:endParaRPr lang="zh-CN" altLang="en-US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" y="2809875"/>
            <a:ext cx="3803015" cy="21062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选择题（客观题）：</a:t>
            </a:r>
            <a:endParaRPr lang="en-US" altLang="zh-CN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24—35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题；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1115" y="2809875"/>
            <a:ext cx="3673475" cy="21062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材料题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主观题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40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题材料题；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题开放式习题（小论文）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（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44—46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题选做题。</a:t>
            </a:r>
            <a:endParaRPr lang="zh-CN" altLang="en-US" sz="24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十字形 6"/>
          <p:cNvSpPr/>
          <p:nvPr/>
        </p:nvSpPr>
        <p:spPr>
          <a:xfrm>
            <a:off x="4175760" y="3355975"/>
            <a:ext cx="791845" cy="6477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2" name="图片 4097" descr="表情包a"/>
          <p:cNvPicPr>
            <a:picLocks noChangeAspect="1"/>
          </p:cNvPicPr>
          <p:nvPr>
            <p:ph idx="1"/>
          </p:nvPr>
        </p:nvPicPr>
        <p:blipFill>
          <a:blip r:embed="rId1"/>
          <a:srcRect b="3896"/>
          <a:stretch>
            <a:fillRect/>
          </a:stretch>
        </p:blipFill>
        <p:spPr>
          <a:xfrm>
            <a:off x="43815" y="1468755"/>
            <a:ext cx="5470525" cy="51511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矩形 5123"/>
          <p:cNvSpPr/>
          <p:nvPr/>
        </p:nvSpPr>
        <p:spPr>
          <a:xfrm>
            <a:off x="43815" y="4916170"/>
            <a:ext cx="1524000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 fontAlgn="base"/>
            <a:r>
              <a:rPr lang="zh-CN" altLang="en-US" sz="4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小</a:t>
            </a:r>
            <a:r>
              <a:rPr lang="zh-CN" altLang="en-US" sz="4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论文</a:t>
            </a:r>
            <a:endParaRPr lang="zh-CN" altLang="en-US" sz="4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6" grpId="0" bldLvl="0" animBg="1"/>
      <p:bldP spid="5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1"/>
          <p:cNvSpPr txBox="1"/>
          <p:nvPr/>
        </p:nvSpPr>
        <p:spPr>
          <a:xfrm>
            <a:off x="195263" y="2733675"/>
            <a:ext cx="2090737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历史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800" b="1">
                <a:latin typeface="Arial" panose="020B0604020202020204" pitchFamily="34" charset="0"/>
                <a:ea typeface="宋体" panose="02010600030101010101" pitchFamily="2" charset="-122"/>
              </a:rPr>
              <a:t>小论文</a:t>
            </a:r>
            <a:endParaRPr lang="zh-CN" altLang="en-US" sz="4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000250" y="1209675"/>
            <a:ext cx="1123950" cy="38862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5843" name="文本框 3"/>
          <p:cNvSpPr txBox="1"/>
          <p:nvPr/>
        </p:nvSpPr>
        <p:spPr>
          <a:xfrm>
            <a:off x="3086100" y="889000"/>
            <a:ext cx="135255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黑体" panose="02010609060101010101" pitchFamily="1" charset="-122"/>
                <a:ea typeface="黑体" panose="02010609060101010101" pitchFamily="1" charset="-122"/>
              </a:rPr>
              <a:t>破解</a:t>
            </a:r>
            <a:endParaRPr lang="zh-CN" altLang="en-US" sz="36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35844" name="文本框 4"/>
          <p:cNvSpPr txBox="1"/>
          <p:nvPr/>
        </p:nvSpPr>
        <p:spPr>
          <a:xfrm>
            <a:off x="3143250" y="4775200"/>
            <a:ext cx="1447800" cy="641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黑体" panose="02010609060101010101" pitchFamily="1" charset="-122"/>
                <a:ea typeface="黑体" panose="02010609060101010101" pitchFamily="1" charset="-122"/>
              </a:rPr>
              <a:t>增分</a:t>
            </a:r>
            <a:endParaRPr lang="zh-CN" altLang="en-US" sz="36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35845" name="文本框 5"/>
          <p:cNvSpPr txBox="1"/>
          <p:nvPr/>
        </p:nvSpPr>
        <p:spPr>
          <a:xfrm>
            <a:off x="4906963" y="1360488"/>
            <a:ext cx="3028950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评分细则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35846" name="文本框 6"/>
          <p:cNvSpPr txBox="1"/>
          <p:nvPr/>
        </p:nvSpPr>
        <p:spPr>
          <a:xfrm>
            <a:off x="4906963" y="625475"/>
            <a:ext cx="30289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试题分类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35847" name="文本框 8"/>
          <p:cNvSpPr txBox="1"/>
          <p:nvPr/>
        </p:nvSpPr>
        <p:spPr>
          <a:xfrm>
            <a:off x="4781550" y="4073525"/>
            <a:ext cx="30289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增分策略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35848" name="文本框 9"/>
          <p:cNvSpPr txBox="1"/>
          <p:nvPr/>
        </p:nvSpPr>
        <p:spPr>
          <a:xfrm>
            <a:off x="4906963" y="4829175"/>
            <a:ext cx="30289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黑体" panose="02010609060101010101" pitchFamily="1" charset="-122"/>
                <a:ea typeface="黑体" panose="02010609060101010101" pitchFamily="1" charset="-122"/>
              </a:rPr>
              <a:t>演练实践</a:t>
            </a:r>
            <a:endParaRPr lang="zh-CN" altLang="en-US" sz="32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cxnSp>
        <p:nvCxnSpPr>
          <p:cNvPr id="11" name="直接箭头连接符 10"/>
          <p:cNvCxnSpPr>
            <a:endCxn id="35845" idx="1"/>
          </p:cNvCxnSpPr>
          <p:nvPr/>
        </p:nvCxnSpPr>
        <p:spPr>
          <a:xfrm>
            <a:off x="4356100" y="1484313"/>
            <a:ext cx="550863" cy="166688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endCxn id="35845" idx="1"/>
          </p:cNvCxnSpPr>
          <p:nvPr/>
        </p:nvCxnSpPr>
        <p:spPr>
          <a:xfrm flipV="1">
            <a:off x="4284663" y="914400"/>
            <a:ext cx="652463" cy="2095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endCxn id="35845" idx="1"/>
          </p:cNvCxnSpPr>
          <p:nvPr/>
        </p:nvCxnSpPr>
        <p:spPr>
          <a:xfrm flipV="1">
            <a:off x="4191000" y="4402138"/>
            <a:ext cx="590550" cy="32067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35845" idx="1"/>
          </p:cNvCxnSpPr>
          <p:nvPr/>
        </p:nvCxnSpPr>
        <p:spPr>
          <a:xfrm>
            <a:off x="4143375" y="5095875"/>
            <a:ext cx="65722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右大括号 17"/>
          <p:cNvSpPr/>
          <p:nvPr/>
        </p:nvSpPr>
        <p:spPr>
          <a:xfrm>
            <a:off x="6781800" y="774700"/>
            <a:ext cx="952500" cy="512921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5854" name="文本框 18"/>
          <p:cNvSpPr txBox="1"/>
          <p:nvPr/>
        </p:nvSpPr>
        <p:spPr>
          <a:xfrm>
            <a:off x="7734300" y="2992438"/>
            <a:ext cx="1352550" cy="639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600" b="1">
                <a:latin typeface="黑体" panose="02010609060101010101" pitchFamily="1" charset="-122"/>
                <a:ea typeface="黑体" panose="02010609060101010101" pitchFamily="1" charset="-122"/>
              </a:rPr>
              <a:t>小结</a:t>
            </a:r>
            <a:endParaRPr lang="zh-CN" altLang="en-US" sz="3600" b="1"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6626" name="文本框 1"/>
          <p:cNvSpPr/>
          <p:nvPr/>
        </p:nvSpPr>
        <p:spPr>
          <a:xfrm>
            <a:off x="42863" y="149225"/>
            <a:ext cx="9056687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zh-CN" sz="3600" b="1" dirty="0">
                <a:solidFill>
                  <a:srgbClr val="FA1212"/>
                </a:solidFill>
                <a:sym typeface="+mn-ea"/>
              </a:rPr>
              <a:t>课堂</a:t>
            </a:r>
            <a:r>
              <a:rPr lang="zh-CN" altLang="en-US" sz="3600" b="1" dirty="0">
                <a:solidFill>
                  <a:srgbClr val="FA1212"/>
                </a:solidFill>
                <a:sym typeface="+mn-ea"/>
              </a:rPr>
              <a:t>小结</a:t>
            </a:r>
            <a:br>
              <a:rPr lang="zh-CN" altLang="en-US" sz="5400" b="1" dirty="0">
                <a:solidFill>
                  <a:srgbClr val="FA1212"/>
                </a:solidFill>
                <a:sym typeface="+mn-ea"/>
              </a:rPr>
            </a:br>
            <a:endParaRPr lang="zh-CN" altLang="en-US" sz="5400" b="1" dirty="0">
              <a:solidFill>
                <a:srgbClr val="FA1212"/>
              </a:solidFill>
              <a:latin typeface="黑体" panose="02010609060101010101" pitchFamily="1" charset="-122"/>
              <a:ea typeface="黑体" panose="02010609060101010101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7530" y="265430"/>
            <a:ext cx="9432290" cy="5849620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平常心要自信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题型变不怕，</a:t>
            </a:r>
            <a:r>
              <a:rPr kumimoji="0" lang="en-US" altLang="zh-CN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答题步骤</a:t>
            </a: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要记牢，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Calibri" panose="020F0502020204030204" charset="0"/>
              </a:rPr>
              <a:t>读材料，分类型，找关键，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三段</a:t>
            </a: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书写，格式不忘记，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观点论题要明确，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多角度多元化，</a:t>
            </a:r>
            <a:endParaRPr lang="zh-CN" altLang="en-US" b="1" dirty="0">
              <a:latin typeface="黑体" panose="02010609060101010101" pitchFamily="1" charset="-122"/>
              <a:ea typeface="黑体" panose="02010609060101010101" pitchFamily="1" charset="-122"/>
              <a:sym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合理引用史实并分析，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论证按时间顺序，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提高得分命中率，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忌抒情忌串改史实，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b="1" i="0" u="none" strike="noStrike" kern="1200" cap="none" spc="0" normalizeH="0" baseline="0" noProof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小结重申观点莫忘记。</a:t>
            </a:r>
            <a:endParaRPr kumimoji="0" lang="zh-CN" altLang="en-US" b="1" i="0" u="none" strike="noStrike" kern="1200" cap="none" spc="0" normalizeH="0" baseline="0" noProof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</p:txBody>
      </p:sp>
      <p:sp>
        <p:nvSpPr>
          <p:cNvPr id="26626" name="文本框 1"/>
          <p:cNvSpPr/>
          <p:nvPr/>
        </p:nvSpPr>
        <p:spPr>
          <a:xfrm>
            <a:off x="-85407" y="79375"/>
            <a:ext cx="9056687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lang="zh-CN" altLang="zh-CN" sz="4400" b="1" dirty="0">
                <a:solidFill>
                  <a:srgbClr val="FA1212"/>
                </a:solidFill>
                <a:sym typeface="+mn-ea"/>
              </a:rPr>
              <a:t>课堂</a:t>
            </a:r>
            <a:r>
              <a:rPr lang="zh-CN" altLang="en-US" sz="4400" b="1" dirty="0">
                <a:solidFill>
                  <a:srgbClr val="FA1212"/>
                </a:solidFill>
                <a:sym typeface="+mn-ea"/>
              </a:rPr>
              <a:t>小结</a:t>
            </a:r>
            <a:br>
              <a:rPr lang="zh-CN" altLang="en-US" sz="4400" b="1" dirty="0">
                <a:solidFill>
                  <a:srgbClr val="FA1212"/>
                </a:solidFill>
                <a:sym typeface="+mn-ea"/>
              </a:rPr>
            </a:br>
            <a:endParaRPr lang="zh-CN" altLang="en-US" sz="4400" b="1" dirty="0">
              <a:solidFill>
                <a:srgbClr val="FA1212"/>
              </a:solidFill>
              <a:latin typeface="黑体" panose="02010609060101010101" pitchFamily="1" charset="-122"/>
              <a:ea typeface="黑体" panose="02010609060101010101" pitchFamily="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8270" y="2462530"/>
            <a:ext cx="269811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小周增分口诀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 Placeholder 227330"/>
          <p:cNvSpPr>
            <a:spLocks noGrp="1"/>
          </p:cNvSpPr>
          <p:nvPr>
            <p:ph idx="1"/>
          </p:nvPr>
        </p:nvSpPr>
        <p:spPr>
          <a:xfrm>
            <a:off x="476250" y="1050925"/>
            <a:ext cx="8229600" cy="4525963"/>
          </a:xfrm>
        </p:spPr>
        <p:txBody>
          <a:bodyPr vert="horz" lIns="91440" tIns="45720" rIns="91440" bIns="45720" anchor="t"/>
          <a:p>
            <a:pPr marL="0" indent="0" algn="ctr">
              <a:buNone/>
            </a:pPr>
            <a:endParaRPr lang="zh-CN" altLang="en-US" sz="6600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zh-CN" altLang="en-US" sz="6600" dirty="0">
                <a:solidFill>
                  <a:srgbClr val="FF00FF"/>
                </a:solidFill>
              </a:rPr>
              <a:t>祝愿高考所有学生</a:t>
            </a:r>
            <a:endParaRPr lang="zh-CN" altLang="en-US" sz="6600" dirty="0">
              <a:solidFill>
                <a:srgbClr val="FF00FF"/>
              </a:solidFill>
            </a:endParaRPr>
          </a:p>
          <a:p>
            <a:pPr marL="0" indent="0" algn="ctr">
              <a:buNone/>
            </a:pPr>
            <a:r>
              <a:rPr lang="zh-CN" altLang="en-US" sz="6600" dirty="0">
                <a:solidFill>
                  <a:srgbClr val="FF00FF"/>
                </a:solidFill>
              </a:rPr>
              <a:t>金榜题名！</a:t>
            </a:r>
            <a:endParaRPr lang="zh-CN" altLang="en-US" sz="6600" dirty="0">
              <a:solidFill>
                <a:srgbClr val="FF00FF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779" y="444500"/>
            <a:ext cx="887666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课后练习：</a:t>
            </a:r>
            <a:endParaRPr lang="zh-CN" altLang="en-US" sz="3200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32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完成探究二小论文，要求从上表中提取相关信息，结合中国史,自拟论题目，并加以评述。</a:t>
            </a:r>
            <a:endParaRPr lang="zh-CN" altLang="en-US" sz="32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charRg st="1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charRg st="1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矩形 3"/>
          <p:cNvSpPr/>
          <p:nvPr/>
        </p:nvSpPr>
        <p:spPr>
          <a:xfrm>
            <a:off x="512763" y="1508125"/>
            <a:ext cx="8523287" cy="1200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72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微笑面对“送命题”</a:t>
            </a:r>
            <a:endParaRPr lang="zh-CN" altLang="en-US" sz="7200" b="1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6147" name="标题 1"/>
          <p:cNvSpPr>
            <a:spLocks noGrp="1"/>
          </p:cNvSpPr>
          <p:nvPr>
            <p:ph type="subTitle" idx="1"/>
          </p:nvPr>
        </p:nvSpPr>
        <p:spPr>
          <a:xfrm>
            <a:off x="214313" y="2941638"/>
            <a:ext cx="8893175" cy="1785938"/>
          </a:xfrm>
        </p:spPr>
        <p:txBody>
          <a:bodyPr vert="horz" wrap="square" anchor="t">
            <a:normAutofit/>
          </a:bodyPr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5400" b="1" i="0" u="none" strike="noStrike" kern="1200" cap="none" spc="0" normalizeH="0" baseline="0" noProof="1">
                <a:solidFill>
                  <a:srgbClr val="538CD5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历史小论文破解与增分之道</a:t>
            </a:r>
            <a:endParaRPr kumimoji="0" lang="zh-CN" altLang="en-US" sz="5400" b="1" i="0" u="none" strike="noStrike" kern="1200" cap="none" spc="0" normalizeH="0" baseline="0" noProof="1">
              <a:solidFill>
                <a:srgbClr val="538CD5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5400" b="1" i="0" u="none" strike="noStrike" kern="1200" cap="none" spc="0" normalizeH="0" baseline="0" noProof="1">
                <a:solidFill>
                  <a:srgbClr val="538CD5"/>
                </a:solidFill>
                <a:latin typeface="黑体" panose="02010609060101010101" pitchFamily="1" charset="-122"/>
                <a:ea typeface="黑体" panose="02010609060101010101" pitchFamily="1" charset="-122"/>
                <a:cs typeface="+mn-cs"/>
                <a:sym typeface="黑体" panose="02010609060101010101" pitchFamily="1" charset="-122"/>
              </a:rPr>
              <a:t>（一）</a:t>
            </a:r>
            <a:endParaRPr kumimoji="0" lang="zh-CN" altLang="en-US" sz="5400" b="1" i="0" u="none" strike="noStrike" kern="1200" cap="none" spc="0" normalizeH="0" baseline="0" noProof="1">
              <a:solidFill>
                <a:srgbClr val="538CD5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5400" b="1" i="0" u="none" strike="noStrike" kern="1200" cap="none" spc="0" normalizeH="0" baseline="0" noProof="1">
              <a:solidFill>
                <a:srgbClr val="538CD5"/>
              </a:solidFill>
              <a:latin typeface="黑体" panose="02010609060101010101" pitchFamily="1" charset="-122"/>
              <a:ea typeface="黑体" panose="02010609060101010101" pitchFamily="1" charset="-122"/>
              <a:cs typeface="+mn-cs"/>
              <a:sym typeface="黑体" panose="02010609060101010101" pitchFamily="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1"/>
          <p:cNvSpPr>
            <a:spLocks noGrp="1"/>
          </p:cNvSpPr>
          <p:nvPr>
            <p:ph type="ctrTitle"/>
          </p:nvPr>
        </p:nvSpPr>
        <p:spPr>
          <a:xfrm>
            <a:off x="457200" y="274638"/>
            <a:ext cx="8229600" cy="1143000"/>
          </a:xfrm>
        </p:spPr>
        <p:txBody>
          <a:bodyPr vert="horz" anchor="ctr"/>
          <a:p>
            <a:pPr defTabSz="0">
              <a:buClrTx/>
              <a:buSzTx/>
              <a:buFontTx/>
            </a:pPr>
            <a:endParaRPr lang="zh-CN" altLang="zh-CN" sz="4400" kern="1200">
              <a:latin typeface="+mj-lt"/>
              <a:ea typeface="+mj-ea"/>
              <a:cs typeface="+mj-cs"/>
              <a:sym typeface="Calibri" panose="020F0502020204030204" charset="0"/>
            </a:endParaRPr>
          </a:p>
        </p:txBody>
      </p:sp>
      <p:sp>
        <p:nvSpPr>
          <p:cNvPr id="9218" name="内容占位符 2"/>
          <p:cNvSpPr>
            <a:spLocks noGrp="1"/>
          </p:cNvSpPr>
          <p:nvPr>
            <p:ph type="subTitle" idx="1"/>
          </p:nvPr>
        </p:nvSpPr>
        <p:spPr>
          <a:xfrm>
            <a:off x="85725" y="1765300"/>
            <a:ext cx="9132888" cy="4525963"/>
          </a:xfrm>
        </p:spPr>
        <p:txBody>
          <a:bodyPr vert="horz" anchor="t"/>
          <a:p>
            <a:pPr marL="342900" indent="-342900" algn="l" defTabSz="914400">
              <a:buClrTx/>
              <a:buSzTx/>
              <a:buChar char="•"/>
            </a:pPr>
            <a:r>
              <a:rPr lang="zh-CN" altLang="en-US" sz="4000" b="1" kern="1200" dirty="0">
                <a:latin typeface="+mn-lt"/>
                <a:ea typeface="+mn-ea"/>
                <a:cs typeface="+mn-cs"/>
                <a:sym typeface="Calibri" panose="020F0502020204030204" charset="0"/>
              </a:rPr>
              <a:t>学习目标：</a:t>
            </a:r>
            <a:endParaRPr lang="zh-CN" altLang="en-US" sz="4000" b="1" kern="1200" dirty="0">
              <a:latin typeface="+mn-lt"/>
              <a:ea typeface="+mn-ea"/>
              <a:cs typeface="+mn-cs"/>
              <a:sym typeface="Calibri" panose="020F0502020204030204" charset="0"/>
            </a:endParaRPr>
          </a:p>
          <a:p>
            <a:pPr marL="342900" indent="-342900" algn="l" defTabSz="914400">
              <a:buClrTx/>
              <a:buSzTx/>
              <a:buChar char="•"/>
            </a:pPr>
            <a:endParaRPr lang="zh-CN" altLang="en-US" sz="4000" b="1" kern="1200" dirty="0">
              <a:latin typeface="+mn-lt"/>
              <a:ea typeface="+mn-ea"/>
              <a:cs typeface="+mn-cs"/>
              <a:sym typeface="Calibri" panose="020F0502020204030204" charset="0"/>
            </a:endParaRPr>
          </a:p>
          <a:p>
            <a:pPr marL="342900" indent="-342900" algn="l" defTabSz="914400">
              <a:buClrTx/>
              <a:buSzTx/>
              <a:buChar char="•"/>
            </a:pPr>
            <a:r>
              <a:rPr lang="en-US" altLang="zh-CN" sz="3600" b="1" kern="1200" dirty="0">
                <a:latin typeface="+mn-lt"/>
                <a:ea typeface="+mn-ea"/>
                <a:cs typeface="+mn-cs"/>
                <a:sym typeface="Calibri" panose="020F0502020204030204" charset="0"/>
              </a:rPr>
              <a:t>1</a:t>
            </a:r>
            <a:r>
              <a:rPr lang="zh-CN" altLang="en-US" sz="3600" b="1" kern="1200" dirty="0">
                <a:latin typeface="+mn-lt"/>
                <a:ea typeface="+mn-ea"/>
                <a:cs typeface="+mn-cs"/>
                <a:sym typeface="Calibri" panose="020F0502020204030204" charset="0"/>
              </a:rPr>
              <a:t>、了解历史小论文的类型和评分标准</a:t>
            </a:r>
            <a:endParaRPr lang="zh-CN" altLang="en-US" sz="3600" b="1" kern="1200" dirty="0">
              <a:latin typeface="+mn-lt"/>
              <a:ea typeface="+mn-ea"/>
              <a:cs typeface="+mn-cs"/>
              <a:sym typeface="Calibri" panose="020F0502020204030204" charset="0"/>
            </a:endParaRPr>
          </a:p>
          <a:p>
            <a:pPr marL="342900" indent="-342900" algn="l" defTabSz="914400">
              <a:buClrTx/>
              <a:buSzTx/>
              <a:buChar char="•"/>
            </a:pPr>
            <a:endParaRPr lang="zh-CN" altLang="en-US" sz="3600" b="1" kern="1200" dirty="0">
              <a:latin typeface="+mn-lt"/>
              <a:ea typeface="+mn-ea"/>
              <a:cs typeface="+mn-cs"/>
              <a:sym typeface="Calibri" panose="020F0502020204030204" charset="0"/>
            </a:endParaRPr>
          </a:p>
          <a:p>
            <a:pPr marL="342900" indent="-342900" algn="l" defTabSz="914400">
              <a:buClrTx/>
              <a:buSzTx/>
              <a:buChar char="•"/>
            </a:pPr>
            <a:r>
              <a:rPr lang="en-US" altLang="zh-CN" sz="3600" b="1" kern="1200" dirty="0">
                <a:latin typeface="+mn-lt"/>
                <a:ea typeface="+mn-ea"/>
                <a:cs typeface="+mn-cs"/>
                <a:sym typeface="Calibri" panose="020F0502020204030204" charset="0"/>
              </a:rPr>
              <a:t>2</a:t>
            </a:r>
            <a:r>
              <a:rPr lang="zh-CN" altLang="en-US" sz="3600" b="1" kern="1200" dirty="0">
                <a:latin typeface="+mn-lt"/>
                <a:ea typeface="+mn-ea"/>
                <a:cs typeface="+mn-cs"/>
                <a:sym typeface="Calibri" panose="020F0502020204030204" charset="0"/>
              </a:rPr>
              <a:t>、学习并掌握历史小论文解题方法</a:t>
            </a:r>
            <a:endParaRPr lang="zh-CN" altLang="en-US" sz="3600" b="1" kern="1200" dirty="0">
              <a:latin typeface="+mn-lt"/>
              <a:ea typeface="+mn-ea"/>
              <a:cs typeface="+mn-cs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220161"/>
          <p:cNvSpPr>
            <a:spLocks noGrp="1"/>
          </p:cNvSpPr>
          <p:nvPr>
            <p:ph type="ctrTitle"/>
          </p:nvPr>
        </p:nvSpPr>
        <p:spPr>
          <a:xfrm>
            <a:off x="60325" y="2225675"/>
            <a:ext cx="8905875" cy="1143000"/>
          </a:xfrm>
        </p:spPr>
        <p:txBody>
          <a:bodyPr vert="horz" anchor="ctr">
            <a:normAutofit fontScale="90000"/>
          </a:bodyPr>
          <a:p>
            <a:pPr marL="914400" marR="0" indent="-914400" algn="ctr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黑体" panose="02010609060101010101" pitchFamily="1" charset="-122"/>
              </a:rPr>
              <a:t>第一部分：破解方法之</a:t>
            </a:r>
            <a:br>
              <a:rPr kumimoji="0" lang="zh-CN" altLang="en-US" sz="40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黑体" panose="02010609060101010101" pitchFamily="1" charset="-122"/>
              </a:rPr>
            </a:br>
            <a:r>
              <a:rPr kumimoji="0" lang="zh-CN" altLang="en-US" sz="4000" b="1" i="0" u="none" strike="noStrike" kern="1200" cap="none" spc="0" normalizeH="0" baseline="0" noProof="1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cs typeface="+mj-cs"/>
                <a:sym typeface="黑体" panose="02010609060101010101" pitchFamily="1" charset="-122"/>
              </a:rPr>
              <a:t>了解历史小论文</a:t>
            </a:r>
            <a:br>
              <a:rPr lang="zh-CN" altLang="en-US" sz="4000" b="1" kern="1200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</a:br>
            <a:br>
              <a:rPr lang="zh-CN" altLang="en-US" sz="4000" b="1" kern="1200" dirty="0">
                <a:solidFill>
                  <a:srgbClr val="FA121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</a:br>
            <a:endParaRPr kumimoji="0" lang="zh-CN" altLang="en-US" sz="4000" b="1" i="0" u="none" strike="noStrike" kern="1200" cap="none" spc="0" normalizeH="0" baseline="0" noProof="1" dirty="0">
              <a:solidFill>
                <a:srgbClr val="FA1212"/>
              </a:solidFill>
              <a:latin typeface="黑体" panose="02010609060101010101" pitchFamily="1" charset="-122"/>
              <a:ea typeface="黑体" panose="02010609060101010101" pitchFamily="1" charset="-122"/>
              <a:cs typeface="+mj-cs"/>
              <a:sym typeface="黑体" panose="02010609060101010101" pitchFamily="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Box 1"/>
          <p:cNvSpPr/>
          <p:nvPr/>
        </p:nvSpPr>
        <p:spPr>
          <a:xfrm>
            <a:off x="34925" y="117475"/>
            <a:ext cx="86423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5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一、历史小论文的</a:t>
            </a:r>
            <a:r>
              <a:rPr lang="zh-CN" altLang="en-US" sz="5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破解方法</a:t>
            </a:r>
            <a:endParaRPr lang="zh-CN" altLang="en-US" sz="5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2290" name="TextBox 2"/>
          <p:cNvSpPr/>
          <p:nvPr/>
        </p:nvSpPr>
        <p:spPr>
          <a:xfrm>
            <a:off x="-173037" y="1123950"/>
            <a:ext cx="9101137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（一）高考真题解读：</a:t>
            </a:r>
            <a:endParaRPr lang="en-US" altLang="zh-CN" sz="4800" b="1" dirty="0">
              <a:solidFill>
                <a:srgbClr val="000000"/>
              </a:solidFill>
              <a:latin typeface="Calibri" panose="020F0502020204030204" charset="0"/>
              <a:ea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2291" name="TextBox 3"/>
          <p:cNvSpPr/>
          <p:nvPr/>
        </p:nvSpPr>
        <p:spPr>
          <a:xfrm>
            <a:off x="36513" y="1701800"/>
            <a:ext cx="9577387" cy="4092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、题目类型解读：</a:t>
            </a:r>
            <a:endParaRPr lang="zh-CN" altLang="en-US" sz="3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</a:t>
            </a: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）从问题设置的角度：</a:t>
            </a:r>
            <a:endParaRPr lang="zh-CN" altLang="en-US" sz="40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A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信息类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：</a:t>
            </a:r>
            <a:r>
              <a:rPr lang="zh-CN" altLang="en-US" sz="3200" b="1" dirty="0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  <a:sym typeface="Calibri" panose="020F0502020204030204" charset="0"/>
              </a:rPr>
              <a:t>原因、</a:t>
            </a:r>
            <a:r>
              <a:rPr lang="zh-CN" altLang="en-US" sz="3200" b="1" dirty="0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  <a:sym typeface="华文隶书" pitchFamily="2" charset="-122"/>
              </a:rPr>
              <a:t>提取、区分、修改、补充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；</a:t>
            </a:r>
            <a:endParaRPr lang="zh-CN" altLang="en-US" sz="2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B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观点类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：</a:t>
            </a:r>
            <a:r>
              <a:rPr lang="zh-CN" altLang="en-US" sz="3200" b="1" dirty="0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  <a:sym typeface="华文隶书" pitchFamily="2" charset="-122"/>
              </a:rPr>
              <a:t>观点、看法、说明、探讨、论证；</a:t>
            </a:r>
            <a:endParaRPr lang="zh-CN" altLang="en-US" sz="3200" b="1" dirty="0">
              <a:solidFill>
                <a:srgbClr val="000000"/>
              </a:solidFill>
              <a:latin typeface="华文隶书" pitchFamily="2" charset="-122"/>
              <a:ea typeface="华文隶书" pitchFamily="2" charset="-122"/>
              <a:sym typeface="华文隶书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C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、</a:t>
            </a:r>
            <a:r>
              <a:rPr lang="zh-CN" altLang="en-US" sz="4000" b="1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论题类</a:t>
            </a:r>
            <a:r>
              <a:rPr lang="zh-CN" altLang="en-US" sz="40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：</a:t>
            </a:r>
            <a:r>
              <a:rPr lang="zh-CN" altLang="en-US" sz="3200" b="1" dirty="0">
                <a:solidFill>
                  <a:srgbClr val="000000"/>
                </a:solidFill>
                <a:latin typeface="华文隶书" pitchFamily="2" charset="-122"/>
                <a:ea typeface="华文隶书" pitchFamily="2" charset="-122"/>
                <a:sym typeface="华文隶书" pitchFamily="2" charset="-122"/>
              </a:rPr>
              <a:t>自拟论题、阐述、评述。</a:t>
            </a:r>
            <a:endParaRPr lang="zh-CN" altLang="en-US" sz="3200" b="1" dirty="0">
              <a:solidFill>
                <a:srgbClr val="000000"/>
              </a:solidFill>
              <a:latin typeface="华文隶书" pitchFamily="2" charset="-122"/>
              <a:ea typeface="华文隶书" pitchFamily="2" charset="-122"/>
              <a:sym typeface="华文隶书" pitchFamily="2" charset="-122"/>
            </a:endParaRPr>
          </a:p>
        </p:txBody>
      </p:sp>
      <p:sp>
        <p:nvSpPr>
          <p:cNvPr id="12292" name="文本框 9220"/>
          <p:cNvSpPr/>
          <p:nvPr/>
        </p:nvSpPr>
        <p:spPr>
          <a:xfrm>
            <a:off x="50800" y="3498850"/>
            <a:ext cx="8985250" cy="3651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9222"/>
          <p:cNvSpPr/>
          <p:nvPr/>
        </p:nvSpPr>
        <p:spPr>
          <a:xfrm>
            <a:off x="6084888" y="1484313"/>
            <a:ext cx="2582862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4995" y="753110"/>
            <a:ext cx="10489565" cy="5969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3"/>
          <p:cNvSpPr/>
          <p:nvPr/>
        </p:nvSpPr>
        <p:spPr>
          <a:xfrm>
            <a:off x="172720" y="1188403"/>
            <a:ext cx="11493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</a:rPr>
              <a:t>201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</a:rPr>
              <a:t>6</a:t>
            </a:r>
            <a:endParaRPr lang="en-US" altLang="zh-CN" sz="2800" b="1" dirty="0">
              <a:solidFill>
                <a:srgbClr val="000000"/>
              </a:solidFill>
              <a:latin typeface="Calibri" panose="020F0502020204030204" charset="0"/>
              <a:ea typeface="黑体" panose="02010609060101010101" pitchFamily="1" charset="-122"/>
            </a:endParaRPr>
          </a:p>
        </p:txBody>
      </p:sp>
      <p:sp>
        <p:nvSpPr>
          <p:cNvPr id="22531" name="Text Box 4"/>
          <p:cNvSpPr/>
          <p:nvPr/>
        </p:nvSpPr>
        <p:spPr>
          <a:xfrm>
            <a:off x="173990" y="2625090"/>
            <a:ext cx="1147763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  <a:sym typeface="Arial" panose="020B0604020202020204" pitchFamily="34" charset="0"/>
              </a:rPr>
              <a:t>201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  <a:sym typeface="Arial" panose="020B0604020202020204" pitchFamily="34" charset="0"/>
              </a:rPr>
              <a:t>7</a:t>
            </a:r>
            <a:endParaRPr lang="en-US" altLang="zh-CN" sz="2800" b="1" dirty="0">
              <a:solidFill>
                <a:srgbClr val="000000"/>
              </a:solidFill>
              <a:latin typeface="Calibri" panose="020F050202020403020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22532" name="Text Box 7"/>
          <p:cNvSpPr/>
          <p:nvPr/>
        </p:nvSpPr>
        <p:spPr>
          <a:xfrm>
            <a:off x="1440815" y="908685"/>
            <a:ext cx="7559675" cy="1395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根据文字材料和图片，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提取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中国近代商埠的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信息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并简要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分析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Text Box 8"/>
          <p:cNvSpPr/>
          <p:nvPr/>
        </p:nvSpPr>
        <p:spPr>
          <a:xfrm>
            <a:off x="1547813" y="5518150"/>
            <a:ext cx="7467600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从材料中提取一个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论题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，结合所学知识，加以论述（要求论题明确，持论有据，表达清晰）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4" name="Text Box 9"/>
          <p:cNvSpPr/>
          <p:nvPr/>
        </p:nvSpPr>
        <p:spPr>
          <a:xfrm>
            <a:off x="1440815" y="3866198"/>
            <a:ext cx="7632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根据材料并结合所学知识古代中国知识，对表4的内容提出自己的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看法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，并给予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说明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（要求：看法具体明确，说明史论结合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5" name="Text Box 10"/>
          <p:cNvSpPr/>
          <p:nvPr/>
        </p:nvSpPr>
        <p:spPr>
          <a:xfrm>
            <a:off x="1322070" y="2468880"/>
            <a:ext cx="79200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围绕材料，结合中国近代史的具体史实，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自拟论题</a:t>
            </a:r>
            <a: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进行阐述。（要求明确写出论题，阐述须史论结合）</a:t>
            </a:r>
            <a:endParaRPr lang="zh-CN" altLang="en-US" sz="24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6" name="Text Box 11"/>
          <p:cNvSpPr/>
          <p:nvPr/>
        </p:nvSpPr>
        <p:spPr>
          <a:xfrm>
            <a:off x="175895" y="4206240"/>
            <a:ext cx="1146175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  <a:sym typeface="Arial" panose="020B0604020202020204" pitchFamily="34" charset="0"/>
              </a:rPr>
              <a:t>201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  <a:sym typeface="Arial" panose="020B0604020202020204" pitchFamily="34" charset="0"/>
              </a:rPr>
              <a:t>8</a:t>
            </a:r>
            <a:endParaRPr lang="en-US" altLang="zh-CN" sz="2800" b="1" dirty="0">
              <a:solidFill>
                <a:srgbClr val="000000"/>
              </a:solidFill>
              <a:latin typeface="Calibri" panose="020F050202020403020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22537" name="Text Box 12"/>
          <p:cNvSpPr/>
          <p:nvPr/>
        </p:nvSpPr>
        <p:spPr>
          <a:xfrm>
            <a:off x="175578" y="5732145"/>
            <a:ext cx="115093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  <a:sym typeface="Arial" panose="020B0604020202020204" pitchFamily="34" charset="0"/>
              </a:rPr>
              <a:t>201</a:t>
            </a:r>
            <a:r>
              <a:rPr lang="zh-CN" altLang="en-US" sz="2800" b="1" dirty="0">
                <a:solidFill>
                  <a:srgbClr val="000000"/>
                </a:solidFill>
                <a:latin typeface="Calibri" panose="020F0502020204030204" charset="0"/>
                <a:ea typeface="黑体" panose="02010609060101010101" pitchFamily="1" charset="-122"/>
                <a:sym typeface="Arial" panose="020B0604020202020204" pitchFamily="34" charset="0"/>
              </a:rPr>
              <a:t>9</a:t>
            </a:r>
            <a:endParaRPr lang="en-US" altLang="zh-CN" sz="2800" b="1" dirty="0">
              <a:solidFill>
                <a:srgbClr val="000000"/>
              </a:solidFill>
              <a:latin typeface="Calibri" panose="020F0502020204030204" charset="0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22538" name="AutoShape 13"/>
          <p:cNvSpPr/>
          <p:nvPr/>
        </p:nvSpPr>
        <p:spPr>
          <a:xfrm>
            <a:off x="1908175" y="0"/>
            <a:ext cx="5483225" cy="75311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36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近四年全国三卷真题回顾</a:t>
            </a:r>
            <a:endParaRPr lang="zh-CN" altLang="en-US" sz="36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1"/>
          <p:cNvSpPr/>
          <p:nvPr/>
        </p:nvSpPr>
        <p:spPr>
          <a:xfrm>
            <a:off x="34925" y="188913"/>
            <a:ext cx="86423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5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一、历史小论文的</a:t>
            </a:r>
            <a:r>
              <a:rPr lang="zh-CN" altLang="en-US" sz="5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破解方法</a:t>
            </a:r>
            <a:endParaRPr lang="zh-CN" altLang="en-US" sz="5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4338" name="TextBox 3"/>
          <p:cNvSpPr/>
          <p:nvPr/>
        </p:nvSpPr>
        <p:spPr>
          <a:xfrm>
            <a:off x="17463" y="2092325"/>
            <a:ext cx="9107487" cy="4490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1</a:t>
            </a: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）从答案层次来看：三层；</a:t>
            </a:r>
            <a:endParaRPr lang="zh-CN" altLang="en-US" sz="4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</a:t>
            </a:r>
            <a:r>
              <a:rPr lang="zh-CN" altLang="en-US" sz="4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亮出观点、论据论证、小结升华</a:t>
            </a: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）</a:t>
            </a:r>
            <a:endParaRPr lang="zh-CN" altLang="en-US" sz="4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endParaRPr lang="en-US" altLang="zh-CN" sz="4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</a:t>
            </a:r>
            <a:r>
              <a:rPr lang="en-US" altLang="zh-CN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2</a:t>
            </a: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）从答案要点来看：三段式。</a:t>
            </a:r>
            <a:endParaRPr lang="zh-CN" altLang="en-US" sz="44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（</a:t>
            </a:r>
            <a:r>
              <a:rPr lang="zh-CN" altLang="en-US" sz="4400" b="1" dirty="0">
                <a:solidFill>
                  <a:srgbClr val="0000FF"/>
                </a:solidFill>
                <a:sym typeface="Calibri" panose="020F0502020204030204" charset="0"/>
              </a:rPr>
              <a:t>分点答题，按点给分</a:t>
            </a:r>
            <a:r>
              <a:rPr lang="zh-CN" altLang="en-US" sz="4400" b="1" dirty="0">
                <a:solidFill>
                  <a:srgbClr val="000000"/>
                </a:solidFill>
                <a:latin typeface="Calibri" panose="020F0502020204030204" charset="0"/>
                <a:sym typeface="Calibri" panose="020F0502020204030204" charset="0"/>
              </a:rPr>
              <a:t>）</a:t>
            </a:r>
            <a:endParaRPr lang="zh-CN" altLang="en-US" sz="4400" b="1" dirty="0">
              <a:solidFill>
                <a:srgbClr val="000000"/>
              </a:solidFill>
              <a:latin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4339" name="TextBox 2"/>
          <p:cNvSpPr/>
          <p:nvPr/>
        </p:nvSpPr>
        <p:spPr>
          <a:xfrm>
            <a:off x="-103187" y="1268413"/>
            <a:ext cx="9097962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（二）评分方法</a:t>
            </a:r>
            <a:r>
              <a:rPr lang="en-US" altLang="zh-CN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</a:t>
            </a:r>
            <a:r>
              <a:rPr lang="zh-CN" altLang="en-US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：</a:t>
            </a:r>
            <a:endParaRPr lang="en-US" altLang="zh-CN" sz="4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Rectangle 5"/>
          <p:cNvSpPr/>
          <p:nvPr/>
        </p:nvSpPr>
        <p:spPr>
          <a:xfrm>
            <a:off x="323850" y="622300"/>
            <a:ext cx="311150" cy="593725"/>
          </a:xfrm>
          <a:prstGeom prst="rect">
            <a:avLst/>
          </a:prstGeom>
          <a:noFill/>
          <a:ln w="9525">
            <a:noFill/>
          </a:ln>
        </p:spPr>
        <p:txBody>
          <a:bodyPr wrap="none" bIns="0" anchor="ctr">
            <a:spAutoFit/>
          </a:bodyPr>
          <a:p>
            <a:pPr marL="342900" indent="-342900"/>
            <a:endParaRPr lang="zh-CN" altLang="zh-CN" sz="36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362" name="Rectangle 6"/>
          <p:cNvSpPr/>
          <p:nvPr/>
        </p:nvSpPr>
        <p:spPr>
          <a:xfrm>
            <a:off x="2774950" y="2351088"/>
            <a:ext cx="639763" cy="1587"/>
          </a:xfrm>
          <a:prstGeom prst="rect">
            <a:avLst/>
          </a:prstGeom>
          <a:noFill/>
          <a:ln w="9525">
            <a:noFill/>
          </a:ln>
        </p:spPr>
        <p:txBody>
          <a:bodyPr wrap="none" bIns="0" anchor="ctr">
            <a:spAutoFit/>
          </a:bodyPr>
          <a:p>
            <a:pPr marL="342900" indent="-342900"/>
            <a:endParaRPr lang="zh-CN" altLang="zh-CN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aphicFrame>
        <p:nvGraphicFramePr>
          <p:cNvPr id="14340" name="表格 14339"/>
          <p:cNvGraphicFramePr/>
          <p:nvPr/>
        </p:nvGraphicFramePr>
        <p:xfrm>
          <a:off x="323850" y="1583055"/>
          <a:ext cx="8606155" cy="4088765"/>
        </p:xfrm>
        <a:graphic>
          <a:graphicData uri="http://schemas.openxmlformats.org/drawingml/2006/table">
            <a:tbl>
              <a:tblPr/>
              <a:tblGrid>
                <a:gridCol w="1687830"/>
                <a:gridCol w="1939925"/>
                <a:gridCol w="2362835"/>
                <a:gridCol w="2615565"/>
              </a:tblGrid>
              <a:tr h="51879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 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要素等级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观点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角度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论证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99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一等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12~10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分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紧扣评论对象，观点明确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合理引用史实，进行多角度评论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论证充分，逻辑严密，表述清楚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99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二等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9~5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分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结合评论对象，观点较明确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引用史实，评论角度单一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论证较完整，表述清楚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99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ctr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三等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4~0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Times New Roman" panose="02020603050405020304" pitchFamily="2" charset="0"/>
                        </a:rPr>
                        <a:t>分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偏离评论对象，观点不明确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未引用史实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ClrTx/>
                        <a:buSzTx/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sym typeface="Calibri" panose="020F0502020204030204" charset="0"/>
                        </a:defRPr>
                      </a:lvl5pPr>
                    </a:lstStyle>
                    <a:p>
                      <a:pPr marL="342900" lvl="0" indent="-342900" algn="l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Times New Roman" panose="02020603050405020304" pitchFamily="2" charset="0"/>
                        </a:rPr>
                        <a:t>论证欠缺说服力，表述不清楚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Times New Roman" panose="02020603050405020304" pitchFamily="2" charset="0"/>
                      </a:endParaRPr>
                    </a:p>
                  </a:txBody>
                  <a:tcPr marT="45724" marB="45724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7" name="Rectangle 110"/>
          <p:cNvSpPr/>
          <p:nvPr/>
        </p:nvSpPr>
        <p:spPr>
          <a:xfrm>
            <a:off x="180975" y="5668011"/>
            <a:ext cx="8999538" cy="922655"/>
          </a:xfrm>
          <a:prstGeom prst="rect">
            <a:avLst/>
          </a:prstGeom>
          <a:noFill/>
          <a:ln w="9525">
            <a:noFill/>
          </a:ln>
        </p:spPr>
        <p:txBody>
          <a:bodyPr wrap="square" bIns="0" anchor="ctr">
            <a:spAutoFit/>
          </a:bodyPr>
          <a:p>
            <a:pPr marL="342900" indent="-342900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从评分标准来看，</a:t>
            </a:r>
            <a:endParaRPr lang="zh-CN" altLang="en-US" sz="2800" b="1" dirty="0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  <a:p>
            <a:pPr marL="342900" indent="-342900"/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核心是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观点明确</a:t>
            </a:r>
            <a:r>
              <a:rPr lang="zh-CN" altLang="en-US" sz="2800" b="1" u="sng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、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多角度评论</a:t>
            </a:r>
            <a:r>
              <a:rPr lang="zh-CN" altLang="en-US" sz="2800" b="1" u="sng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、</a:t>
            </a:r>
            <a:r>
              <a:rPr lang="zh-CN" altLang="en-US" sz="2800" b="1" u="sng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史论结合</a:t>
            </a:r>
            <a:r>
              <a:rPr lang="zh-CN" altLang="en-US" sz="28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。</a:t>
            </a:r>
            <a:r>
              <a:rPr lang="zh-CN" altLang="en-US" sz="2900" b="1" dirty="0">
                <a:solidFill>
                  <a:srgbClr val="FF33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 </a:t>
            </a:r>
            <a:endParaRPr lang="zh-CN" altLang="en-US" sz="2900" b="1" dirty="0">
              <a:solidFill>
                <a:srgbClr val="FF33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5391" name="TextBox 1"/>
          <p:cNvSpPr/>
          <p:nvPr/>
        </p:nvSpPr>
        <p:spPr>
          <a:xfrm>
            <a:off x="107950" y="-93662"/>
            <a:ext cx="86423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5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一、历史小论文</a:t>
            </a:r>
            <a:r>
              <a:rPr lang="zh-CN" altLang="en-US" sz="5400" b="1" dirty="0">
                <a:solidFill>
                  <a:srgbClr val="000000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的破解方法</a:t>
            </a:r>
            <a:endParaRPr lang="zh-CN" altLang="en-US" sz="5400" b="1" dirty="0">
              <a:solidFill>
                <a:srgbClr val="000000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5392" name="TextBox 2"/>
          <p:cNvSpPr/>
          <p:nvPr/>
        </p:nvSpPr>
        <p:spPr>
          <a:xfrm>
            <a:off x="-319087" y="765175"/>
            <a:ext cx="9097962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（三）评分标准</a:t>
            </a:r>
            <a:r>
              <a:rPr lang="en-US" altLang="zh-CN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 </a:t>
            </a:r>
            <a:r>
              <a:rPr lang="zh-CN" altLang="en-US" sz="4800" b="1" dirty="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：</a:t>
            </a:r>
            <a:endParaRPr lang="en-US" altLang="zh-CN" sz="4800" b="1" dirty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7" grpId="0" bldLvl="0"/>
    </p:bld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2057</Words>
  <Application>WPS 演示</Application>
  <PresentationFormat>全屏显示(4:3)</PresentationFormat>
  <Paragraphs>284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黑体</vt:lpstr>
      <vt:lpstr>方正粗黑宋简体</vt:lpstr>
      <vt:lpstr>华文隶书</vt:lpstr>
      <vt:lpstr>微软雅黑</vt:lpstr>
      <vt:lpstr>Times New Roman</vt:lpstr>
      <vt:lpstr>Arial Unicode MS</vt:lpstr>
      <vt:lpstr>造字工房悦圆演示版常规体</vt:lpstr>
      <vt:lpstr>Office 主题</vt:lpstr>
      <vt:lpstr>3_Office 主题</vt:lpstr>
      <vt:lpstr>4_Office 主题</vt:lpstr>
      <vt:lpstr>PowerPoint 演示文稿</vt:lpstr>
      <vt:lpstr>问题： 高考文综历史试题 由哪几部分构成？</vt:lpstr>
      <vt:lpstr>PowerPoint 演示文稿</vt:lpstr>
      <vt:lpstr>PowerPoint 演示文稿</vt:lpstr>
      <vt:lpstr>第一部分：破解方法之 了解历史小论文  </vt:lpstr>
      <vt:lpstr>PowerPoint 演示文稿</vt:lpstr>
      <vt:lpstr>PowerPoint 演示文稿</vt:lpstr>
      <vt:lpstr>PowerPoint 演示文稿</vt:lpstr>
      <vt:lpstr>PowerPoint 演示文稿</vt:lpstr>
      <vt:lpstr>第二部分： 历史小论文题的增分方法  </vt:lpstr>
      <vt:lpstr>（一）、如何写历史小论文？</vt:lpstr>
      <vt:lpstr>PowerPoint 演示文稿</vt:lpstr>
      <vt:lpstr>PowerPoint 演示文稿</vt:lpstr>
      <vt:lpstr>PowerPoint 演示文稿</vt:lpstr>
      <vt:lpstr>探究一：找论点</vt:lpstr>
      <vt:lpstr>PowerPoint 演示文稿</vt:lpstr>
      <vt:lpstr>第三部分：高考练兵之模拟真题再练习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MacheNike</dc:creator>
  <cp:lastModifiedBy>Administrator</cp:lastModifiedBy>
  <cp:revision>144</cp:revision>
  <dcterms:created xsi:type="dcterms:W3CDTF">2017-12-06T11:03:00Z</dcterms:created>
  <dcterms:modified xsi:type="dcterms:W3CDTF">2019-11-12T00:33:12Z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