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3"/>
  </p:notesMasterIdLst>
  <p:sldIdLst>
    <p:sldId id="264" r:id="rId2"/>
    <p:sldId id="256" r:id="rId3"/>
    <p:sldId id="266" r:id="rId4"/>
    <p:sldId id="257" r:id="rId5"/>
    <p:sldId id="292" r:id="rId6"/>
    <p:sldId id="258" r:id="rId7"/>
    <p:sldId id="289" r:id="rId8"/>
    <p:sldId id="290" r:id="rId9"/>
    <p:sldId id="259" r:id="rId10"/>
    <p:sldId id="260" r:id="rId11"/>
    <p:sldId id="261" r:id="rId12"/>
    <p:sldId id="270" r:id="rId13"/>
    <p:sldId id="268"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15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9C0DCF-B77B-469D-B412-CFC367728925}" type="datetimeFigureOut">
              <a:rPr lang="zh-CN" altLang="en-US" smtClean="0"/>
              <a:pPr/>
              <a:t>2020/6/10 Wednesday</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31C111-1BA0-4643-8044-FD8562EF00D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30820CF-B880-4189-942D-D702A7CBA730}" type="datetimeFigureOut">
              <a:rPr lang="zh-CN" altLang="en-US" smtClean="0"/>
              <a:pPr/>
              <a:t>2020/6/10 Wednesday</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2020/6/10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530820CF-B880-4189-942D-D702A7CBA730}" type="datetimeFigureOut">
              <a:rPr lang="zh-CN" altLang="en-US" smtClean="0"/>
              <a:pPr/>
              <a:t>2020/6/10 Wednesday</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0C913308-F349-4B6D-A68A-DD1791B4A57B}"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714356"/>
            <a:ext cx="7772400" cy="1470025"/>
          </a:xfrm>
        </p:spPr>
        <p:txBody>
          <a:bodyPr>
            <a:normAutofit/>
          </a:bodyPr>
          <a:lstStyle/>
          <a:p>
            <a:r>
              <a:rPr lang="zh-CN" altLang="en-US" sz="3200" b="1" dirty="0" smtClean="0">
                <a:solidFill>
                  <a:srgbClr val="FF0000"/>
                </a:solidFill>
              </a:rPr>
              <a:t>专题六</a:t>
            </a:r>
            <a:r>
              <a:rPr lang="en-US" altLang="zh-CN" sz="3200" b="1" dirty="0" smtClean="0">
                <a:solidFill>
                  <a:srgbClr val="FF0000"/>
                </a:solidFill>
              </a:rPr>
              <a:t>:</a:t>
            </a:r>
            <a:r>
              <a:rPr lang="zh-CN" altLang="en-US" sz="3200" b="1" dirty="0" smtClean="0">
                <a:solidFill>
                  <a:srgbClr val="FF0000"/>
                </a:solidFill>
              </a:rPr>
              <a:t>中外历史上的思想解放运动</a:t>
            </a:r>
            <a:endParaRPr lang="zh-CN" altLang="en-US" sz="3200" b="1" dirty="0">
              <a:solidFill>
                <a:srgbClr val="FF0000"/>
              </a:solidFill>
            </a:endParaRPr>
          </a:p>
        </p:txBody>
      </p:sp>
      <p:sp>
        <p:nvSpPr>
          <p:cNvPr id="3" name="副标题 2"/>
          <p:cNvSpPr>
            <a:spLocks noGrp="1"/>
          </p:cNvSpPr>
          <p:nvPr>
            <p:ph type="subTitle" idx="1"/>
          </p:nvPr>
        </p:nvSpPr>
        <p:spPr>
          <a:xfrm>
            <a:off x="1428728" y="4143380"/>
            <a:ext cx="6400800" cy="1752600"/>
          </a:xfrm>
        </p:spPr>
        <p:txBody>
          <a:bodyPr>
            <a:normAutofit/>
          </a:bodyPr>
          <a:lstStyle/>
          <a:p>
            <a:r>
              <a:rPr lang="zh-CN" altLang="en-US" sz="2400" b="1" dirty="0" smtClean="0">
                <a:solidFill>
                  <a:srgbClr val="FF0000"/>
                </a:solidFill>
              </a:rPr>
              <a:t>单县黄岗中学九年级历史组  </a:t>
            </a:r>
            <a:r>
              <a:rPr lang="en-US" altLang="zh-CN" sz="2400" b="1" dirty="0" smtClean="0">
                <a:solidFill>
                  <a:srgbClr val="FF0000"/>
                </a:solidFill>
              </a:rPr>
              <a:t>2020.6</a:t>
            </a:r>
            <a:endParaRPr lang="zh-CN" altLang="en-US" sz="24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571472" y="500042"/>
          <a:ext cx="7858181" cy="5852160"/>
        </p:xfrm>
        <a:graphic>
          <a:graphicData uri="http://schemas.openxmlformats.org/drawingml/2006/table">
            <a:tbl>
              <a:tblPr/>
              <a:tblGrid>
                <a:gridCol w="774988"/>
                <a:gridCol w="856610"/>
                <a:gridCol w="2583244"/>
                <a:gridCol w="3643339"/>
              </a:tblGrid>
              <a:tr h="179921">
                <a:tc>
                  <a:txBody>
                    <a:bodyPr/>
                    <a:lstStyle/>
                    <a:p>
                      <a:pPr algn="l">
                        <a:lnSpc>
                          <a:spcPct val="100000"/>
                        </a:lnSpc>
                        <a:spcAft>
                          <a:spcPts val="0"/>
                        </a:spcAft>
                      </a:pPr>
                      <a:endParaRPr lang="en-US" sz="2400" dirty="0">
                        <a:solidFill>
                          <a:srgbClr val="000000"/>
                        </a:solidFill>
                        <a:latin typeface="宋体"/>
                        <a:ea typeface="宋体"/>
                        <a:cs typeface="宋体"/>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a:solidFill>
                            <a:srgbClr val="000000"/>
                          </a:solidFill>
                          <a:latin typeface="宋体"/>
                          <a:ea typeface="宋体"/>
                          <a:cs typeface="宋体"/>
                        </a:rPr>
                        <a:t>时间</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a:solidFill>
                            <a:srgbClr val="000000"/>
                          </a:solidFill>
                          <a:latin typeface="宋体"/>
                          <a:ea typeface="宋体"/>
                          <a:cs typeface="宋体"/>
                        </a:rPr>
                        <a:t>内容</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a:solidFill>
                            <a:srgbClr val="000000"/>
                          </a:solidFill>
                          <a:latin typeface="宋体"/>
                          <a:ea typeface="宋体"/>
                          <a:cs typeface="宋体"/>
                        </a:rPr>
                        <a:t>影响</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1979">
                <a:tc>
                  <a:txBody>
                    <a:bodyPr/>
                    <a:lstStyle/>
                    <a:p>
                      <a:pPr algn="l">
                        <a:lnSpc>
                          <a:spcPct val="100000"/>
                        </a:lnSpc>
                        <a:spcAft>
                          <a:spcPts val="0"/>
                        </a:spcAft>
                      </a:pPr>
                      <a:r>
                        <a:rPr lang="en-US" sz="2400">
                          <a:solidFill>
                            <a:srgbClr val="000000"/>
                          </a:solidFill>
                          <a:latin typeface="宋体"/>
                          <a:ea typeface="宋体"/>
                          <a:cs typeface="宋体"/>
                        </a:rPr>
                        <a:t>文艺复兴</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a:solidFill>
                            <a:srgbClr val="000000"/>
                          </a:solidFill>
                          <a:latin typeface="宋体"/>
                          <a:ea typeface="宋体"/>
                          <a:cs typeface="宋体"/>
                        </a:rPr>
                        <a:t>14-17世纪</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zh-CN" sz="2400" b="1" dirty="0">
                          <a:solidFill>
                            <a:srgbClr val="FF0000"/>
                          </a:solidFill>
                          <a:latin typeface="MingLiU_HKSCS"/>
                          <a:ea typeface="宋体"/>
                          <a:cs typeface="宋体"/>
                        </a:rPr>
                        <a:t>以人为中心</a:t>
                      </a:r>
                      <a:r>
                        <a:rPr lang="zh-CN" sz="2400" dirty="0">
                          <a:solidFill>
                            <a:srgbClr val="000000"/>
                          </a:solidFill>
                          <a:latin typeface="MingLiU_HKSCS"/>
                          <a:ea typeface="宋体"/>
                          <a:cs typeface="宋体"/>
                        </a:rPr>
                        <a:t>而不是以神为中心的生活哲学；提倡发扬人的</a:t>
                      </a:r>
                      <a:r>
                        <a:rPr lang="zh-CN" sz="2400" b="1" dirty="0">
                          <a:solidFill>
                            <a:srgbClr val="FF0000"/>
                          </a:solidFill>
                          <a:latin typeface="MingLiU_HKSCS"/>
                          <a:ea typeface="宋体"/>
                          <a:cs typeface="宋体"/>
                        </a:rPr>
                        <a:t>个性</a:t>
                      </a:r>
                      <a:r>
                        <a:rPr lang="zh-CN" sz="2400" dirty="0">
                          <a:solidFill>
                            <a:srgbClr val="000000"/>
                          </a:solidFill>
                          <a:latin typeface="MingLiU_HKSCS"/>
                          <a:ea typeface="宋体"/>
                          <a:cs typeface="宋体"/>
                        </a:rPr>
                        <a:t>，追求享受</a:t>
                      </a:r>
                      <a:r>
                        <a:rPr lang="zh-CN" sz="2400" b="1" dirty="0">
                          <a:solidFill>
                            <a:srgbClr val="FF0000"/>
                          </a:solidFill>
                          <a:latin typeface="MingLiU_HKSCS"/>
                          <a:ea typeface="宋体"/>
                          <a:cs typeface="宋体"/>
                        </a:rPr>
                        <a:t>现世</a:t>
                      </a:r>
                      <a:r>
                        <a:rPr lang="zh-CN" sz="2400" dirty="0">
                          <a:solidFill>
                            <a:srgbClr val="000000"/>
                          </a:solidFill>
                          <a:latin typeface="MingLiU_HKSCS"/>
                          <a:ea typeface="宋体"/>
                          <a:cs typeface="宋体"/>
                        </a:rPr>
                        <a:t>生活。</a:t>
                      </a:r>
                      <a:endParaRPr lang="zh-CN" sz="2400" dirty="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dirty="0">
                          <a:solidFill>
                            <a:srgbClr val="000000"/>
                          </a:solidFill>
                          <a:latin typeface="宋体"/>
                          <a:ea typeface="宋体"/>
                          <a:cs typeface="宋体"/>
                        </a:rPr>
                        <a:t>1</a:t>
                      </a:r>
                      <a:r>
                        <a:rPr lang="zh-CN" sz="2400" dirty="0">
                          <a:solidFill>
                            <a:srgbClr val="000000"/>
                          </a:solidFill>
                          <a:latin typeface="MingLiU_HKSCS"/>
                          <a:ea typeface="宋体"/>
                          <a:cs typeface="宋体"/>
                        </a:rPr>
                        <a:t>促进了人们</a:t>
                      </a:r>
                      <a:r>
                        <a:rPr lang="zh-CN" sz="2400" b="1" dirty="0">
                          <a:solidFill>
                            <a:srgbClr val="FF0000"/>
                          </a:solidFill>
                          <a:latin typeface="MingLiU_HKSCS"/>
                          <a:ea typeface="宋体"/>
                          <a:cs typeface="宋体"/>
                        </a:rPr>
                        <a:t>思想的大解放</a:t>
                      </a:r>
                      <a:r>
                        <a:rPr lang="en-US" sz="2400" dirty="0">
                          <a:solidFill>
                            <a:srgbClr val="000000"/>
                          </a:solidFill>
                          <a:latin typeface="MingLiU_HKSCS"/>
                          <a:ea typeface="宋体"/>
                          <a:cs typeface="宋体"/>
                        </a:rPr>
                        <a:t>.</a:t>
                      </a:r>
                      <a:r>
                        <a:rPr lang="zh-CN" sz="2400" dirty="0">
                          <a:solidFill>
                            <a:srgbClr val="000000"/>
                          </a:solidFill>
                          <a:latin typeface="MingLiU_HKSCS"/>
                          <a:ea typeface="宋体"/>
                          <a:cs typeface="宋体"/>
                        </a:rPr>
                        <a:t>涌现出了许多文学家、思想家和艺术家</a:t>
                      </a:r>
                      <a:r>
                        <a:rPr lang="en-US" sz="2400" dirty="0">
                          <a:solidFill>
                            <a:srgbClr val="000000"/>
                          </a:solidFill>
                          <a:latin typeface="MingLiU_HKSCS"/>
                          <a:ea typeface="宋体"/>
                          <a:cs typeface="宋体"/>
                        </a:rPr>
                        <a:t>,</a:t>
                      </a:r>
                      <a:r>
                        <a:rPr lang="zh-CN" sz="2400" dirty="0">
                          <a:solidFill>
                            <a:srgbClr val="000000"/>
                          </a:solidFill>
                          <a:latin typeface="MingLiU_HKSCS"/>
                          <a:ea typeface="宋体"/>
                          <a:cs typeface="宋体"/>
                        </a:rPr>
                        <a:t>他们推动了欧洲</a:t>
                      </a:r>
                      <a:r>
                        <a:rPr lang="zh-CN" sz="2400" b="1" dirty="0">
                          <a:solidFill>
                            <a:srgbClr val="FF0000"/>
                          </a:solidFill>
                          <a:latin typeface="MingLiU_HKSCS"/>
                          <a:ea typeface="宋体"/>
                          <a:cs typeface="宋体"/>
                        </a:rPr>
                        <a:t>文化思想领域的繁荣</a:t>
                      </a:r>
                      <a:r>
                        <a:rPr lang="en-US" sz="2400" b="1" dirty="0">
                          <a:solidFill>
                            <a:srgbClr val="FF0000"/>
                          </a:solidFill>
                          <a:latin typeface="MingLiU_HKSCS"/>
                          <a:ea typeface="宋体"/>
                          <a:cs typeface="宋体"/>
                        </a:rPr>
                        <a:t>,</a:t>
                      </a:r>
                      <a:r>
                        <a:rPr lang="zh-CN" sz="2400" dirty="0">
                          <a:solidFill>
                            <a:srgbClr val="000000"/>
                          </a:solidFill>
                          <a:latin typeface="MingLiU_HKSCS"/>
                          <a:ea typeface="宋体"/>
                          <a:cs typeface="宋体"/>
                        </a:rPr>
                        <a:t>为欧洲　资本主义　的产生奠定了</a:t>
                      </a:r>
                      <a:r>
                        <a:rPr lang="zh-CN" sz="2400" b="1" dirty="0">
                          <a:solidFill>
                            <a:srgbClr val="FF0000"/>
                          </a:solidFill>
                          <a:latin typeface="MingLiU_HKSCS"/>
                          <a:ea typeface="宋体"/>
                          <a:cs typeface="宋体"/>
                        </a:rPr>
                        <a:t>思想文化基础</a:t>
                      </a:r>
                      <a:r>
                        <a:rPr lang="zh-CN" sz="2400" dirty="0">
                          <a:solidFill>
                            <a:srgbClr val="000000"/>
                          </a:solidFill>
                          <a:latin typeface="MingLiU_HKSCS"/>
                          <a:ea typeface="宋体"/>
                          <a:cs typeface="宋体"/>
                        </a:rPr>
                        <a:t>。</a:t>
                      </a:r>
                      <a:endParaRPr lang="zh-CN" sz="2400" dirty="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89">
                <a:tc>
                  <a:txBody>
                    <a:bodyPr/>
                    <a:lstStyle/>
                    <a:p>
                      <a:pPr algn="l">
                        <a:lnSpc>
                          <a:spcPct val="100000"/>
                        </a:lnSpc>
                        <a:spcAft>
                          <a:spcPts val="0"/>
                        </a:spcAft>
                      </a:pPr>
                      <a:r>
                        <a:rPr lang="en-US" sz="2400">
                          <a:solidFill>
                            <a:srgbClr val="000000"/>
                          </a:solidFill>
                          <a:latin typeface="宋体"/>
                          <a:ea typeface="宋体"/>
                          <a:cs typeface="宋体"/>
                        </a:rPr>
                        <a:t>启蒙运动</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a:solidFill>
                            <a:srgbClr val="000000"/>
                          </a:solidFill>
                          <a:latin typeface="宋体"/>
                          <a:ea typeface="宋体"/>
                          <a:cs typeface="宋体"/>
                        </a:rPr>
                        <a:t>17-18世纪</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dirty="0">
                          <a:solidFill>
                            <a:srgbClr val="000000"/>
                          </a:solidFill>
                          <a:latin typeface="宋体"/>
                          <a:ea typeface="宋体"/>
                          <a:cs typeface="宋体"/>
                        </a:rPr>
                        <a:t>自由、平等和</a:t>
                      </a:r>
                      <a:r>
                        <a:rPr lang="en-US" sz="2400" b="1" dirty="0">
                          <a:solidFill>
                            <a:srgbClr val="FF0000"/>
                          </a:solidFill>
                          <a:latin typeface="宋体"/>
                          <a:ea typeface="宋体"/>
                          <a:cs typeface="宋体"/>
                        </a:rPr>
                        <a:t>民主</a:t>
                      </a:r>
                      <a:r>
                        <a:rPr lang="en-US" sz="2400" dirty="0">
                          <a:solidFill>
                            <a:srgbClr val="000000"/>
                          </a:solidFill>
                          <a:latin typeface="宋体"/>
                          <a:ea typeface="宋体"/>
                          <a:cs typeface="宋体"/>
                        </a:rPr>
                        <a:t>，</a:t>
                      </a:r>
                      <a:r>
                        <a:rPr lang="en-US" sz="2400" b="1" dirty="0" smtClean="0">
                          <a:solidFill>
                            <a:srgbClr val="FF0000"/>
                          </a:solidFill>
                          <a:latin typeface="宋体"/>
                          <a:ea typeface="宋体"/>
                          <a:cs typeface="宋体"/>
                        </a:rPr>
                        <a:t>理性</a:t>
                      </a:r>
                      <a:r>
                        <a:rPr lang="zh-CN" altLang="en-US" sz="2400" dirty="0" smtClean="0">
                          <a:solidFill>
                            <a:srgbClr val="000000"/>
                          </a:solidFill>
                          <a:latin typeface="宋体"/>
                          <a:ea typeface="宋体"/>
                          <a:cs typeface="宋体"/>
                        </a:rPr>
                        <a:t>，</a:t>
                      </a:r>
                      <a:r>
                        <a:rPr lang="zh-CN" altLang="en-US" sz="2400" b="1" dirty="0" smtClean="0">
                          <a:solidFill>
                            <a:srgbClr val="FF0000"/>
                          </a:solidFill>
                          <a:latin typeface="宋体"/>
                          <a:ea typeface="宋体"/>
                          <a:cs typeface="宋体"/>
                        </a:rPr>
                        <a:t>反对封建专制制度。</a:t>
                      </a:r>
                      <a:endParaRPr lang="zh-CN" sz="2400" b="1" dirty="0">
                        <a:solidFill>
                          <a:srgbClr val="FF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dirty="0">
                          <a:solidFill>
                            <a:srgbClr val="000000"/>
                          </a:solidFill>
                          <a:latin typeface="宋体"/>
                          <a:ea typeface="宋体"/>
                          <a:cs typeface="宋体"/>
                        </a:rPr>
                        <a:t>2.</a:t>
                      </a:r>
                      <a:r>
                        <a:rPr lang="zh-CN" sz="2400" dirty="0">
                          <a:solidFill>
                            <a:srgbClr val="000000"/>
                          </a:solidFill>
                          <a:latin typeface="MingLiU_HKSCS"/>
                          <a:ea typeface="宋体"/>
                          <a:cs typeface="宋体"/>
                        </a:rPr>
                        <a:t>启蒙运动是一场伟大的思想解放运动，</a:t>
                      </a:r>
                      <a:r>
                        <a:rPr lang="zh-CN" sz="2400" b="1" dirty="0">
                          <a:solidFill>
                            <a:srgbClr val="FF0000"/>
                          </a:solidFill>
                          <a:latin typeface="MingLiU_HKSCS"/>
                          <a:ea typeface="宋体"/>
                          <a:cs typeface="宋体"/>
                        </a:rPr>
                        <a:t>为法国大革命</a:t>
                      </a:r>
                      <a:r>
                        <a:rPr lang="zh-CN" sz="2400" dirty="0">
                          <a:solidFill>
                            <a:srgbClr val="000000"/>
                          </a:solidFill>
                          <a:latin typeface="MingLiU_HKSCS"/>
                          <a:ea typeface="宋体"/>
                          <a:cs typeface="宋体"/>
                        </a:rPr>
                        <a:t>作了重要的理论准备</a:t>
                      </a:r>
                      <a:endParaRPr lang="zh-CN" sz="2400" dirty="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984">
                <a:tc>
                  <a:txBody>
                    <a:bodyPr/>
                    <a:lstStyle/>
                    <a:p>
                      <a:pPr algn="l">
                        <a:lnSpc>
                          <a:spcPct val="100000"/>
                        </a:lnSpc>
                        <a:spcAft>
                          <a:spcPts val="0"/>
                        </a:spcAft>
                      </a:pPr>
                      <a:r>
                        <a:rPr lang="en-US" sz="2400">
                          <a:solidFill>
                            <a:srgbClr val="000000"/>
                          </a:solidFill>
                          <a:latin typeface="宋体"/>
                          <a:ea typeface="宋体"/>
                          <a:cs typeface="宋体"/>
                        </a:rPr>
                        <a:t>马克思主义</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en-US" sz="2400">
                          <a:solidFill>
                            <a:srgbClr val="000000"/>
                          </a:solidFill>
                          <a:latin typeface="宋体"/>
                          <a:ea typeface="宋体"/>
                          <a:cs typeface="宋体"/>
                        </a:rPr>
                        <a:t>1848</a:t>
                      </a:r>
                      <a:endParaRPr lang="zh-CN" sz="240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zh-CN" sz="2400" dirty="0">
                          <a:solidFill>
                            <a:srgbClr val="000000"/>
                          </a:solidFill>
                          <a:latin typeface="MingLiU_HKSCS"/>
                          <a:ea typeface="宋体"/>
                          <a:cs typeface="宋体"/>
                        </a:rPr>
                        <a:t>包括马克思主义哲学、政治经济学和科学社会主义三个组成部分。</a:t>
                      </a:r>
                      <a:endParaRPr lang="zh-CN" sz="2400" dirty="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zh-CN" sz="2400" dirty="0">
                          <a:solidFill>
                            <a:srgbClr val="000000"/>
                          </a:solidFill>
                          <a:latin typeface="MingLiU_HKSCS"/>
                          <a:ea typeface="宋体"/>
                          <a:cs typeface="宋体"/>
                        </a:rPr>
                        <a:t>《共产党宣言》的发表，标志着马克思主义的诞生。（</a:t>
                      </a:r>
                      <a:r>
                        <a:rPr lang="en-US" sz="2400" dirty="0">
                          <a:solidFill>
                            <a:srgbClr val="000000"/>
                          </a:solidFill>
                          <a:latin typeface="MingLiU_HKSCS"/>
                          <a:ea typeface="宋体"/>
                          <a:cs typeface="宋体"/>
                        </a:rPr>
                        <a:t>2</a:t>
                      </a:r>
                      <a:r>
                        <a:rPr lang="zh-CN" sz="2400" dirty="0">
                          <a:solidFill>
                            <a:srgbClr val="000000"/>
                          </a:solidFill>
                          <a:latin typeface="MingLiU_HKSCS"/>
                          <a:ea typeface="宋体"/>
                          <a:cs typeface="宋体"/>
                        </a:rPr>
                        <a:t>）从此</a:t>
                      </a:r>
                      <a:r>
                        <a:rPr lang="en-US" sz="2400" dirty="0">
                          <a:solidFill>
                            <a:srgbClr val="000000"/>
                          </a:solidFill>
                          <a:latin typeface="MingLiU_HKSCS"/>
                          <a:ea typeface="宋体"/>
                          <a:cs typeface="宋体"/>
                        </a:rPr>
                        <a:t>,</a:t>
                      </a:r>
                      <a:r>
                        <a:rPr lang="zh-CN" sz="2400" b="1" dirty="0">
                          <a:solidFill>
                            <a:srgbClr val="FF0000"/>
                          </a:solidFill>
                          <a:latin typeface="MingLiU_HKSCS"/>
                          <a:ea typeface="宋体"/>
                          <a:cs typeface="宋体"/>
                        </a:rPr>
                        <a:t>无产阶级的斗争有了科学理论的指导</a:t>
                      </a:r>
                      <a:r>
                        <a:rPr lang="en-US" sz="2400" dirty="0">
                          <a:solidFill>
                            <a:srgbClr val="000000"/>
                          </a:solidFill>
                          <a:latin typeface="MingLiU_HKSCS"/>
                          <a:ea typeface="宋体"/>
                          <a:cs typeface="宋体"/>
                        </a:rPr>
                        <a:t>,</a:t>
                      </a:r>
                      <a:r>
                        <a:rPr lang="zh-CN" sz="2400" dirty="0">
                          <a:solidFill>
                            <a:srgbClr val="000000"/>
                          </a:solidFill>
                          <a:latin typeface="MingLiU_HKSCS"/>
                          <a:ea typeface="宋体"/>
                          <a:cs typeface="宋体"/>
                        </a:rPr>
                        <a:t>社会主义运动更加蓬勃地发展起来。</a:t>
                      </a:r>
                      <a:endParaRPr lang="zh-CN" sz="2400" dirty="0">
                        <a:solidFill>
                          <a:srgbClr val="000000"/>
                        </a:solidFill>
                        <a:latin typeface="MingLiU_HKSCS"/>
                        <a:ea typeface="宋体"/>
                        <a:cs typeface="MingLiU_HKSCS"/>
                      </a:endParaRPr>
                    </a:p>
                  </a:txBody>
                  <a:tcPr marL="67705" marR="677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7409" name="Rectangle 1"/>
          <p:cNvSpPr>
            <a:spLocks noChangeArrowheads="1"/>
          </p:cNvSpPr>
          <p:nvPr/>
        </p:nvSpPr>
        <p:spPr bwMode="auto">
          <a:xfrm>
            <a:off x="1071538" y="0"/>
            <a:ext cx="3587842"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rgbClr val="000000"/>
                </a:solidFill>
                <a:effectLst/>
                <a:latin typeface="Arial" pitchFamily="34" charset="0"/>
                <a:ea typeface="宋体" pitchFamily="2" charset="-122"/>
                <a:cs typeface="宋体" pitchFamily="2" charset="-122"/>
              </a:rPr>
              <a:t>五、世界近现代思想解放</a:t>
            </a:r>
            <a:endParaRPr kumimoji="0" lang="zh-CN" sz="2400" b="1"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467544" y="1124744"/>
          <a:ext cx="7572427" cy="5120640"/>
        </p:xfrm>
        <a:graphic>
          <a:graphicData uri="http://schemas.openxmlformats.org/drawingml/2006/table">
            <a:tbl>
              <a:tblPr/>
              <a:tblGrid>
                <a:gridCol w="570962"/>
                <a:gridCol w="1187578"/>
                <a:gridCol w="1187578"/>
                <a:gridCol w="736105"/>
                <a:gridCol w="2294441"/>
                <a:gridCol w="1595763"/>
              </a:tblGrid>
              <a:tr h="297276">
                <a:tc>
                  <a:txBody>
                    <a:bodyPr/>
                    <a:lstStyle/>
                    <a:p>
                      <a:pPr indent="177800">
                        <a:lnSpc>
                          <a:spcPct val="100000"/>
                        </a:lnSpc>
                        <a:spcAft>
                          <a:spcPts val="0"/>
                        </a:spcAft>
                      </a:pPr>
                      <a:r>
                        <a:rPr lang="en-US" sz="2400" kern="100" dirty="0">
                          <a:latin typeface="宋体"/>
                          <a:ea typeface="SimSun"/>
                          <a:cs typeface="SimSun"/>
                        </a:rPr>
                        <a:t>阶段</a:t>
                      </a:r>
                      <a:endParaRPr lang="zh-CN" sz="2400" kern="100" dirty="0">
                        <a:latin typeface="SimSun"/>
                        <a:ea typeface="SimSun"/>
                        <a:cs typeface="SimSun"/>
                      </a:endParaRPr>
                    </a:p>
                  </a:txBody>
                  <a:tcPr marL="6106" marR="61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标志</a:t>
                      </a:r>
                      <a:endParaRPr lang="zh-CN" sz="2400" kern="100">
                        <a:latin typeface="SimSun"/>
                        <a:ea typeface="SimSun"/>
                        <a:cs typeface="SimSun"/>
                      </a:endParaRPr>
                    </a:p>
                  </a:txBody>
                  <a:tcPr marL="6106" marR="61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创立人</a:t>
                      </a:r>
                      <a:endParaRPr lang="zh-CN" sz="2400" kern="100">
                        <a:latin typeface="SimSun"/>
                        <a:ea typeface="SimSun"/>
                        <a:cs typeface="SimSun"/>
                      </a:endParaRPr>
                    </a:p>
                  </a:txBody>
                  <a:tcPr marL="6106" marR="61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时间</a:t>
                      </a:r>
                      <a:endParaRPr lang="zh-CN" sz="2400" kern="100">
                        <a:latin typeface="SimSun"/>
                        <a:ea typeface="SimSun"/>
                        <a:cs typeface="SimSun"/>
                      </a:endParaRPr>
                    </a:p>
                  </a:txBody>
                  <a:tcPr marL="6106" marR="61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意义</a:t>
                      </a:r>
                      <a:endParaRPr lang="zh-CN" sz="2400" kern="100">
                        <a:latin typeface="SimSun"/>
                        <a:ea typeface="SimSun"/>
                        <a:cs typeface="SimSun"/>
                      </a:endParaRPr>
                    </a:p>
                  </a:txBody>
                  <a:tcPr marL="6106" marR="61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zh-CN" altLang="en-US" sz="2400" kern="100" dirty="0" smtClean="0">
                          <a:latin typeface="SimSun"/>
                          <a:ea typeface="SimSun"/>
                          <a:cs typeface="SimSun"/>
                        </a:rPr>
                        <a:t>特点</a:t>
                      </a:r>
                      <a:endParaRPr lang="zh-CN" sz="2400" kern="100" dirty="0">
                        <a:latin typeface="SimSun"/>
                        <a:ea typeface="SimSun"/>
                        <a:cs typeface="SimSun"/>
                      </a:endParaRPr>
                    </a:p>
                  </a:txBody>
                  <a:tcPr marL="6106" marR="61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8438">
                <a:tc>
                  <a:txBody>
                    <a:bodyPr/>
                    <a:lstStyle/>
                    <a:p>
                      <a:pPr indent="177800">
                        <a:lnSpc>
                          <a:spcPct val="100000"/>
                        </a:lnSpc>
                        <a:spcAft>
                          <a:spcPts val="0"/>
                        </a:spcAft>
                      </a:pPr>
                      <a:r>
                        <a:rPr lang="en-US" sz="2400" kern="100" dirty="0">
                          <a:latin typeface="宋体"/>
                          <a:ea typeface="SimSun"/>
                          <a:cs typeface="SimSun"/>
                        </a:rPr>
                        <a:t>诞生</a:t>
                      </a:r>
                      <a:endParaRPr lang="zh-CN" sz="2400" kern="100" dirty="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zh-CN" sz="2400" kern="100">
                          <a:latin typeface="SimSun"/>
                          <a:ea typeface="宋体"/>
                          <a:cs typeface="SimSun"/>
                        </a:rPr>
                        <a:t>《共产党宣言》的发表</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马克思、恩格斯</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Times New Roman"/>
                        </a:rPr>
                        <a:t>1848 </a:t>
                      </a:r>
                      <a:r>
                        <a:rPr lang="en-US" sz="2400" kern="100">
                          <a:latin typeface="宋体"/>
                          <a:ea typeface="SimSun"/>
                          <a:cs typeface="SimSun"/>
                        </a:rPr>
                        <a:t>年</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2400" kern="100">
                          <a:latin typeface="SimSun"/>
                          <a:ea typeface="宋体"/>
                          <a:cs typeface="SimSun"/>
                        </a:rPr>
                        <a:t>国际工人运动进入一个新的历史时期</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altLang="en-US" sz="2400" b="1" kern="100" dirty="0" smtClean="0">
                          <a:solidFill>
                            <a:srgbClr val="FF0000"/>
                          </a:solidFill>
                          <a:latin typeface="SimSun"/>
                          <a:ea typeface="SimSun"/>
                          <a:cs typeface="SimSun"/>
                        </a:rPr>
                        <a:t>空想到科学</a:t>
                      </a:r>
                      <a:endParaRPr lang="zh-CN" sz="2400" b="1" kern="100" dirty="0">
                        <a:solidFill>
                          <a:srgbClr val="FF0000"/>
                        </a:solidFill>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4882">
                <a:tc>
                  <a:txBody>
                    <a:bodyPr/>
                    <a:lstStyle/>
                    <a:p>
                      <a:pPr indent="177800">
                        <a:lnSpc>
                          <a:spcPct val="100000"/>
                        </a:lnSpc>
                        <a:spcAft>
                          <a:spcPts val="0"/>
                        </a:spcAft>
                      </a:pPr>
                      <a:r>
                        <a:rPr lang="en-US" sz="2400" kern="100">
                          <a:latin typeface="宋体"/>
                          <a:ea typeface="SimSun"/>
                          <a:cs typeface="SimSun"/>
                        </a:rPr>
                        <a:t>尝试</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巴黎公社的成立</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欧仁•鲍狄埃等人</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Times New Roman"/>
                        </a:rPr>
                        <a:t>1871</a:t>
                      </a:r>
                      <a:r>
                        <a:rPr lang="en-US" sz="2400" kern="100">
                          <a:latin typeface="宋体"/>
                          <a:ea typeface="SimSun"/>
                          <a:cs typeface="SimSun"/>
                        </a:rPr>
                        <a:t>年</a:t>
                      </a:r>
                      <a:r>
                        <a:rPr lang="en-US" sz="2400" kern="100">
                          <a:latin typeface="宋体"/>
                          <a:ea typeface="SimSun"/>
                          <a:cs typeface="Times New Roman"/>
                        </a:rPr>
                        <a:t>3</a:t>
                      </a:r>
                      <a:r>
                        <a:rPr lang="en-US" sz="2400" kern="100">
                          <a:latin typeface="宋体"/>
                          <a:ea typeface="SimSun"/>
                          <a:cs typeface="SimSun"/>
                        </a:rPr>
                        <a:t>月</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2400" kern="100">
                          <a:latin typeface="SimSun"/>
                          <a:ea typeface="宋体"/>
                          <a:cs typeface="SimSun"/>
                        </a:rPr>
                        <a:t>建立世界上第一个无产阶级政权</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altLang="en-US" sz="2400" b="1" kern="100" dirty="0" smtClean="0">
                          <a:solidFill>
                            <a:srgbClr val="FF0000"/>
                          </a:solidFill>
                          <a:latin typeface="SimSun"/>
                          <a:ea typeface="SimSun"/>
                          <a:cs typeface="SimSun"/>
                        </a:rPr>
                        <a:t>理论到实践</a:t>
                      </a:r>
                      <a:endParaRPr lang="zh-CN" sz="2400" b="1" kern="100" dirty="0">
                        <a:solidFill>
                          <a:srgbClr val="FF0000"/>
                        </a:solidFill>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94986">
                <a:tc>
                  <a:txBody>
                    <a:bodyPr/>
                    <a:lstStyle/>
                    <a:p>
                      <a:pPr indent="177800">
                        <a:lnSpc>
                          <a:spcPct val="100000"/>
                        </a:lnSpc>
                        <a:spcAft>
                          <a:spcPts val="0"/>
                        </a:spcAft>
                      </a:pPr>
                      <a:r>
                        <a:rPr lang="en-US" sz="2400" kern="100">
                          <a:latin typeface="宋体"/>
                          <a:ea typeface="SimSun"/>
                          <a:cs typeface="SimSun"/>
                        </a:rPr>
                        <a:t>实现</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dirty="0">
                          <a:latin typeface="宋体"/>
                          <a:ea typeface="SimSun"/>
                          <a:cs typeface="SimSun"/>
                        </a:rPr>
                        <a:t>十月革命的胜利</a:t>
                      </a:r>
                      <a:endParaRPr lang="zh-CN" sz="2400" kern="100" dirty="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列宁</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2400" kern="100">
                          <a:latin typeface="宋体"/>
                          <a:ea typeface="SimSun"/>
                          <a:cs typeface="Times New Roman"/>
                        </a:rPr>
                        <a:t>1917</a:t>
                      </a:r>
                      <a:r>
                        <a:rPr lang="en-US" sz="2400" kern="100">
                          <a:latin typeface="宋体"/>
                          <a:ea typeface="SimSun"/>
                          <a:cs typeface="SimSun"/>
                        </a:rPr>
                        <a:t>年</a:t>
                      </a:r>
                      <a:r>
                        <a:rPr lang="en-US" sz="2400" kern="100">
                          <a:latin typeface="宋体"/>
                          <a:ea typeface="SimSun"/>
                          <a:cs typeface="Times New Roman"/>
                        </a:rPr>
                        <a:t>11</a:t>
                      </a:r>
                      <a:r>
                        <a:rPr lang="en-US" sz="2400" kern="100">
                          <a:latin typeface="宋体"/>
                          <a:ea typeface="SimSun"/>
                          <a:cs typeface="SimSun"/>
                        </a:rPr>
                        <a:t>月</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2400" kern="100">
                          <a:latin typeface="SimSun"/>
                          <a:ea typeface="宋体"/>
                          <a:cs typeface="SimSun"/>
                        </a:rPr>
                        <a:t>是人类历史上第一次获得胜利的社会主 义革命。</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altLang="en-US" sz="2400" b="1" kern="100" dirty="0" smtClean="0">
                          <a:solidFill>
                            <a:srgbClr val="FF0000"/>
                          </a:solidFill>
                          <a:latin typeface="SimSun"/>
                          <a:ea typeface="SimSun"/>
                          <a:cs typeface="SimSun"/>
                        </a:rPr>
                        <a:t>理想到现实</a:t>
                      </a:r>
                      <a:endParaRPr lang="zh-CN" sz="2400" b="1" kern="100" dirty="0">
                        <a:solidFill>
                          <a:srgbClr val="FF0000"/>
                        </a:solidFill>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71951">
                <a:tc>
                  <a:txBody>
                    <a:bodyPr/>
                    <a:lstStyle/>
                    <a:p>
                      <a:pPr indent="177800">
                        <a:lnSpc>
                          <a:spcPct val="100000"/>
                        </a:lnSpc>
                        <a:spcAft>
                          <a:spcPts val="0"/>
                        </a:spcAft>
                      </a:pPr>
                      <a:r>
                        <a:rPr lang="en-US" sz="2400" kern="100">
                          <a:latin typeface="宋体"/>
                          <a:ea typeface="SimSun"/>
                          <a:cs typeface="SimSun"/>
                        </a:rPr>
                        <a:t>发展</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新中国的成立</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a:latin typeface="宋体"/>
                          <a:ea typeface="SimSun"/>
                          <a:cs typeface="SimSun"/>
                        </a:rPr>
                        <a:t>毛泽东等共产党人</a:t>
                      </a:r>
                      <a:endParaRPr lang="zh-CN" sz="2400" kern="10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2400" kern="100" dirty="0">
                          <a:latin typeface="宋体"/>
                          <a:ea typeface="SimSun"/>
                          <a:cs typeface="Times New Roman"/>
                        </a:rPr>
                        <a:t>1949</a:t>
                      </a:r>
                      <a:r>
                        <a:rPr lang="en-US" sz="2400" kern="100" dirty="0">
                          <a:latin typeface="宋体"/>
                          <a:ea typeface="SimSun"/>
                          <a:cs typeface="SimSun"/>
                        </a:rPr>
                        <a:t>年</a:t>
                      </a:r>
                      <a:r>
                        <a:rPr lang="en-US" sz="2400" kern="100" dirty="0">
                          <a:latin typeface="宋体"/>
                          <a:ea typeface="SimSun"/>
                          <a:cs typeface="Times New Roman"/>
                        </a:rPr>
                        <a:t>10</a:t>
                      </a:r>
                      <a:r>
                        <a:rPr lang="en-US" sz="2400" kern="100" dirty="0">
                          <a:latin typeface="宋体"/>
                          <a:ea typeface="SimSun"/>
                          <a:cs typeface="SimSun"/>
                        </a:rPr>
                        <a:t>月</a:t>
                      </a:r>
                      <a:endParaRPr lang="zh-CN" sz="2400" kern="100" dirty="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2400" kern="100" dirty="0">
                          <a:latin typeface="SimSun"/>
                          <a:ea typeface="宋体"/>
                          <a:cs typeface="SimSun"/>
                        </a:rPr>
                        <a:t>开辟了中国历史的新纪元。</a:t>
                      </a:r>
                      <a:endParaRPr lang="zh-CN" sz="2400" kern="100" dirty="0">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altLang="en-US" sz="2400" b="1" kern="100" dirty="0" smtClean="0">
                          <a:solidFill>
                            <a:srgbClr val="FF0000"/>
                          </a:solidFill>
                          <a:latin typeface="SimSun"/>
                          <a:ea typeface="SimSun"/>
                          <a:cs typeface="SimSun"/>
                        </a:rPr>
                        <a:t>一国到多国</a:t>
                      </a:r>
                      <a:endParaRPr lang="zh-CN" sz="2400" b="1" kern="100" dirty="0">
                        <a:solidFill>
                          <a:srgbClr val="FF0000"/>
                        </a:solidFill>
                        <a:latin typeface="SimSun"/>
                        <a:ea typeface="SimSun"/>
                        <a:cs typeface="SimSun"/>
                      </a:endParaRPr>
                    </a:p>
                  </a:txBody>
                  <a:tcPr marL="6106" marR="61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18433" name="Rectangle 1"/>
          <p:cNvSpPr>
            <a:spLocks noChangeArrowheads="1"/>
          </p:cNvSpPr>
          <p:nvPr/>
        </p:nvSpPr>
        <p:spPr bwMode="auto">
          <a:xfrm>
            <a:off x="1357290" y="428604"/>
            <a:ext cx="485261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800" b="1" i="0" u="none" strike="noStrike" cap="none" normalizeH="0" baseline="0" dirty="0" smtClean="0">
                <a:ln>
                  <a:noFill/>
                </a:ln>
                <a:solidFill>
                  <a:srgbClr val="4B99D0"/>
                </a:solidFill>
                <a:effectLst/>
                <a:latin typeface="宋体" pitchFamily="2" charset="-122"/>
                <a:ea typeface="宋体" pitchFamily="2" charset="-122"/>
                <a:cs typeface="宋体" pitchFamily="2" charset="-122"/>
              </a:rPr>
              <a:t>六、马克思主义从理论到实践</a:t>
            </a:r>
            <a:endParaRPr kumimoji="0" lang="zh-CN" sz="2800" b="1"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1097312"/>
            <a:ext cx="9144000" cy="0"/>
          </a:xfrm>
          <a:prstGeom prst="line">
            <a:avLst/>
          </a:prstGeom>
          <a:ln>
            <a:solidFill>
              <a:schemeClr val="bg1">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8972246" y="5212055"/>
            <a:ext cx="171754" cy="164594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111" name="矩形 110"/>
          <p:cNvSpPr/>
          <p:nvPr/>
        </p:nvSpPr>
        <p:spPr>
          <a:xfrm>
            <a:off x="611560" y="1196752"/>
            <a:ext cx="3218407" cy="415498"/>
          </a:xfrm>
          <a:prstGeom prst="rect">
            <a:avLst/>
          </a:prstGeom>
          <a:solidFill>
            <a:srgbClr val="FFC000"/>
          </a:solidFill>
        </p:spPr>
        <p:txBody>
          <a:bodyPr wrap="square">
            <a:spAutoFit/>
          </a:bodyPr>
          <a:lstStyle/>
          <a:p>
            <a:pPr algn="r"/>
            <a:r>
              <a:rPr lang="zh-CN" altLang="en-US" sz="2100" b="1" dirty="0">
                <a:effectLst>
                  <a:outerShdw blurRad="38100" dist="38100" dir="2700000" algn="tl">
                    <a:srgbClr val="000000">
                      <a:alpha val="43137"/>
                    </a:srgbClr>
                  </a:outerShdw>
                </a:effectLst>
              </a:rPr>
              <a:t>纵横对比中外思想</a:t>
            </a:r>
            <a:r>
              <a:rPr lang="zh-CN" altLang="en-US" sz="2100" b="1" dirty="0" smtClean="0">
                <a:effectLst>
                  <a:outerShdw blurRad="38100" dist="38100" dir="2700000" algn="tl">
                    <a:srgbClr val="000000">
                      <a:alpha val="43137"/>
                    </a:srgbClr>
                  </a:outerShdw>
                </a:effectLst>
              </a:rPr>
              <a:t>解放</a:t>
            </a:r>
            <a:endParaRPr lang="zh-CN" altLang="en-US" sz="2100" b="1" dirty="0">
              <a:effectLst>
                <a:outerShdw blurRad="38100" dist="38100" dir="2700000" algn="tl">
                  <a:srgbClr val="000000">
                    <a:alpha val="43137"/>
                  </a:srgbClr>
                </a:outerShdw>
              </a:effectLst>
            </a:endParaRPr>
          </a:p>
        </p:txBody>
      </p:sp>
      <p:sp>
        <p:nvSpPr>
          <p:cNvPr id="7" name="文本框 6"/>
          <p:cNvSpPr txBox="1"/>
          <p:nvPr/>
        </p:nvSpPr>
        <p:spPr>
          <a:xfrm>
            <a:off x="539552" y="1700808"/>
            <a:ext cx="7684545" cy="4510890"/>
          </a:xfrm>
          <a:prstGeom prst="rect">
            <a:avLst/>
          </a:prstGeom>
          <a:noFill/>
        </p:spPr>
        <p:txBody>
          <a:bodyPr wrap="square" lIns="78145" tIns="39072" rIns="78145" bIns="39072" rtlCol="0">
            <a:spAutoFit/>
          </a:bodyPr>
          <a:lstStyle/>
          <a:p>
            <a:pPr>
              <a:lnSpc>
                <a:spcPct val="150000"/>
              </a:lnSpc>
            </a:pPr>
            <a:r>
              <a:rPr lang="zh-CN" altLang="en-US" sz="2400" dirty="0" smtClean="0"/>
              <a:t>（</a:t>
            </a:r>
            <a:r>
              <a:rPr lang="en-US" altLang="zh-CN" sz="2400" dirty="0" smtClean="0"/>
              <a:t>1</a:t>
            </a:r>
            <a:r>
              <a:rPr lang="zh-CN" altLang="en-US" sz="2400" dirty="0" smtClean="0"/>
              <a:t>）</a:t>
            </a:r>
            <a:r>
              <a:rPr lang="zh-CN" altLang="en-US" sz="2400" b="1" dirty="0" smtClean="0">
                <a:solidFill>
                  <a:srgbClr val="FF0000"/>
                </a:solidFill>
              </a:rPr>
              <a:t>启蒙思想</a:t>
            </a:r>
            <a:r>
              <a:rPr lang="zh-CN" altLang="en-US" sz="2400" dirty="0" smtClean="0"/>
              <a:t>促进了中国的思想解放，中国出现了三大思想解放潮流，即</a:t>
            </a:r>
            <a:r>
              <a:rPr lang="zh-CN" altLang="en-US" sz="2400" b="1" dirty="0" smtClean="0">
                <a:solidFill>
                  <a:srgbClr val="FF0000"/>
                </a:solidFill>
              </a:rPr>
              <a:t>戊戌变法、辛亥革命、新文化运动；</a:t>
            </a:r>
            <a:endParaRPr lang="en-US" altLang="zh-CN" sz="2400" b="1" dirty="0" smtClean="0">
              <a:solidFill>
                <a:srgbClr val="FF0000"/>
              </a:solidFill>
            </a:endParaRPr>
          </a:p>
          <a:p>
            <a:pPr>
              <a:lnSpc>
                <a:spcPct val="150000"/>
              </a:lnSpc>
            </a:pPr>
            <a:r>
              <a:rPr lang="zh-CN" altLang="en-US" sz="2400" dirty="0" smtClean="0"/>
              <a:t>（</a:t>
            </a:r>
            <a:r>
              <a:rPr lang="en-US" altLang="zh-CN" sz="2400" dirty="0" smtClean="0"/>
              <a:t>2</a:t>
            </a:r>
            <a:r>
              <a:rPr lang="zh-CN" altLang="en-US" sz="2400" dirty="0" smtClean="0"/>
              <a:t>）俄国</a:t>
            </a:r>
            <a:r>
              <a:rPr lang="zh-CN" altLang="en-US" sz="2400" b="1" dirty="0" smtClean="0">
                <a:solidFill>
                  <a:srgbClr val="FF0000"/>
                </a:solidFill>
              </a:rPr>
              <a:t>十月革命</a:t>
            </a:r>
            <a:r>
              <a:rPr lang="zh-CN" altLang="en-US" sz="2400" dirty="0" smtClean="0"/>
              <a:t>的胜利，给中国送来了</a:t>
            </a:r>
            <a:r>
              <a:rPr lang="zh-CN" altLang="en-US" sz="2400" b="1" dirty="0" smtClean="0">
                <a:solidFill>
                  <a:srgbClr val="FF0000"/>
                </a:solidFill>
              </a:rPr>
              <a:t>马克思主义</a:t>
            </a:r>
            <a:r>
              <a:rPr lang="zh-CN" altLang="en-US" sz="2400" dirty="0" smtClean="0"/>
              <a:t>，为五四运动和中国共产党的诞生创造了条件；</a:t>
            </a:r>
            <a:endParaRPr lang="en-US" altLang="zh-CN" sz="2400" dirty="0" smtClean="0"/>
          </a:p>
          <a:p>
            <a:pPr>
              <a:lnSpc>
                <a:spcPct val="150000"/>
              </a:lnSpc>
            </a:pPr>
            <a:r>
              <a:rPr lang="zh-CN" altLang="en-US" sz="2400" dirty="0" smtClean="0"/>
              <a:t>（</a:t>
            </a:r>
            <a:r>
              <a:rPr lang="en-US" altLang="zh-CN" sz="2400" dirty="0" smtClean="0"/>
              <a:t>3</a:t>
            </a:r>
            <a:r>
              <a:rPr lang="zh-CN" altLang="en-US" sz="2400" dirty="0" smtClean="0"/>
              <a:t>）中国共产党继承和发展了马列主义，形成了毛泽东思想、邓小平理论、“三个代表”重要思想、科学发展观和习近平新时代中国特色社会主义思想等理论成果，是</a:t>
            </a:r>
            <a:r>
              <a:rPr lang="zh-CN" altLang="en-US" sz="2400" b="1" dirty="0" smtClean="0">
                <a:solidFill>
                  <a:srgbClr val="FF0000"/>
                </a:solidFill>
              </a:rPr>
              <a:t>马克思主义中国化</a:t>
            </a:r>
            <a:r>
              <a:rPr lang="zh-CN" altLang="en-US" sz="2400" dirty="0" smtClean="0"/>
              <a:t>的成果。</a:t>
            </a:r>
            <a:endParaRPr lang="zh-CN" altLang="en-US" sz="2400" dirty="0"/>
          </a:p>
        </p:txBody>
      </p:sp>
      <p:grpSp>
        <p:nvGrpSpPr>
          <p:cNvPr id="3" name="组合 17"/>
          <p:cNvGrpSpPr/>
          <p:nvPr/>
        </p:nvGrpSpPr>
        <p:grpSpPr>
          <a:xfrm>
            <a:off x="2057573" y="437164"/>
            <a:ext cx="84056" cy="522991"/>
            <a:chOff x="2592685" y="317862"/>
            <a:chExt cx="105916" cy="549141"/>
          </a:xfrm>
        </p:grpSpPr>
        <p:cxnSp>
          <p:nvCxnSpPr>
            <p:cNvPr id="21" name="直接连接符 20"/>
            <p:cNvCxnSpPr/>
            <p:nvPr/>
          </p:nvCxnSpPr>
          <p:spPr>
            <a:xfrm>
              <a:off x="2592685" y="322540"/>
              <a:ext cx="0" cy="54446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2698601" y="317862"/>
              <a:ext cx="0" cy="544463"/>
            </a:xfrm>
            <a:prstGeom prst="line">
              <a:avLst/>
            </a:prstGeom>
            <a:ln w="95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270141" y="310258"/>
            <a:ext cx="1771843" cy="648294"/>
          </a:xfrm>
          <a:prstGeom prst="rect">
            <a:avLst/>
          </a:prstGeom>
          <a:noFill/>
          <a:ln>
            <a:noFill/>
          </a:ln>
        </p:spPr>
        <p:txBody>
          <a:bodyPr wrap="square" lIns="78145" tIns="39072" rIns="78145" bIns="39072" rtlCol="0">
            <a:spAutoFit/>
          </a:bodyPr>
          <a:lstStyle/>
          <a:p>
            <a:pPr algn="ctr"/>
            <a:r>
              <a:rPr lang="zh-CN" altLang="en-US" dirty="0" smtClean="0">
                <a:effectLst>
                  <a:outerShdw blurRad="38100" dist="38100" dir="2700000" algn="tl">
                    <a:srgbClr val="000000">
                      <a:alpha val="43137"/>
                    </a:srgbClr>
                  </a:outerShdw>
                </a:effectLst>
              </a:rPr>
              <a:t>中外历史上的</a:t>
            </a:r>
            <a:endParaRPr lang="en-US" altLang="zh-CN" sz="1900" b="1" spc="256" dirty="0">
              <a:effectLst>
                <a:outerShdw blurRad="38100" dist="38100" dir="2700000" algn="tl">
                  <a:srgbClr val="000000">
                    <a:alpha val="43137"/>
                  </a:srgbClr>
                </a:outerShdw>
              </a:effectLst>
            </a:endParaRPr>
          </a:p>
          <a:p>
            <a:pPr algn="ctr"/>
            <a:r>
              <a:rPr lang="zh-CN" altLang="en-US" sz="1900" b="1" dirty="0" smtClean="0">
                <a:effectLst>
                  <a:outerShdw blurRad="38100" dist="38100" dir="2700000" algn="tl">
                    <a:srgbClr val="000000">
                      <a:alpha val="43137"/>
                    </a:srgbClr>
                  </a:outerShdw>
                </a:effectLst>
              </a:rPr>
              <a:t>思想解放运动</a:t>
            </a:r>
            <a:endParaRPr lang="en-US" altLang="zh-CN"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283203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467544" y="476672"/>
            <a:ext cx="9144000" cy="0"/>
          </a:xfrm>
          <a:prstGeom prst="line">
            <a:avLst/>
          </a:prstGeom>
          <a:ln>
            <a:solidFill>
              <a:schemeClr val="bg1">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8972246" y="5212055"/>
            <a:ext cx="171754" cy="164594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grpSp>
        <p:nvGrpSpPr>
          <p:cNvPr id="4" name="组合 109"/>
          <p:cNvGrpSpPr/>
          <p:nvPr/>
        </p:nvGrpSpPr>
        <p:grpSpPr>
          <a:xfrm>
            <a:off x="535518" y="1052736"/>
            <a:ext cx="4746159" cy="615553"/>
            <a:chOff x="4368617" y="1366265"/>
            <a:chExt cx="5980489" cy="646331"/>
          </a:xfrm>
        </p:grpSpPr>
        <p:sp>
          <p:nvSpPr>
            <p:cNvPr id="111" name="矩形 110"/>
            <p:cNvSpPr/>
            <p:nvPr/>
          </p:nvSpPr>
          <p:spPr>
            <a:xfrm>
              <a:off x="5825461" y="1517482"/>
              <a:ext cx="4523645" cy="436273"/>
            </a:xfrm>
            <a:prstGeom prst="rect">
              <a:avLst/>
            </a:prstGeom>
            <a:solidFill>
              <a:srgbClr val="FFC000"/>
            </a:solidFill>
          </p:spPr>
          <p:txBody>
            <a:bodyPr wrap="square">
              <a:spAutoFit/>
            </a:bodyPr>
            <a:lstStyle/>
            <a:p>
              <a:pPr algn="r"/>
              <a:r>
                <a:rPr lang="zh-CN" altLang="en-US" sz="2100" b="1" dirty="0" smtClean="0">
                  <a:effectLst>
                    <a:outerShdw blurRad="38100" dist="38100" dir="2700000" algn="tl">
                      <a:srgbClr val="000000">
                        <a:alpha val="43137"/>
                      </a:srgbClr>
                    </a:outerShdw>
                  </a:effectLst>
                </a:rPr>
                <a:t>思想解放与社会变革的关系</a:t>
              </a:r>
              <a:endParaRPr lang="zh-CN" altLang="en-US" sz="2100" b="1" dirty="0">
                <a:effectLst>
                  <a:outerShdw blurRad="38100" dist="38100" dir="2700000" algn="tl">
                    <a:srgbClr val="000000">
                      <a:alpha val="43137"/>
                    </a:srgbClr>
                  </a:outerShdw>
                </a:effectLst>
              </a:endParaRPr>
            </a:p>
          </p:txBody>
        </p:sp>
        <p:sp>
          <p:nvSpPr>
            <p:cNvPr id="112" name="文本框 111"/>
            <p:cNvSpPr txBox="1"/>
            <p:nvPr/>
          </p:nvSpPr>
          <p:spPr>
            <a:xfrm>
              <a:off x="4368617" y="1366265"/>
              <a:ext cx="528323" cy="646331"/>
            </a:xfrm>
            <a:prstGeom prst="rect">
              <a:avLst/>
            </a:prstGeom>
            <a:noFill/>
          </p:spPr>
          <p:txBody>
            <a:bodyPr wrap="square" rtlCol="0">
              <a:spAutoFit/>
            </a:bodyPr>
            <a:lstStyle/>
            <a:p>
              <a:r>
                <a:rPr lang="en-US" altLang="zh-CN" sz="3400" b="1" i="1" dirty="0" smtClean="0">
                  <a:solidFill>
                    <a:schemeClr val="bg1"/>
                  </a:solidFill>
                </a:rPr>
                <a:t>.</a:t>
              </a:r>
              <a:endParaRPr lang="zh-CN" altLang="en-US" sz="3400" b="1" i="1" dirty="0">
                <a:solidFill>
                  <a:schemeClr val="bg1"/>
                </a:solidFill>
              </a:endParaRPr>
            </a:p>
          </p:txBody>
        </p:sp>
      </p:grpSp>
      <p:sp>
        <p:nvSpPr>
          <p:cNvPr id="60" name="文本框 59"/>
          <p:cNvSpPr txBox="1"/>
          <p:nvPr/>
        </p:nvSpPr>
        <p:spPr>
          <a:xfrm>
            <a:off x="1043608" y="2060848"/>
            <a:ext cx="6912611" cy="2233343"/>
          </a:xfrm>
          <a:prstGeom prst="rect">
            <a:avLst/>
          </a:prstGeom>
          <a:noFill/>
        </p:spPr>
        <p:txBody>
          <a:bodyPr wrap="square" lIns="78145" tIns="39072" rIns="78145" bIns="39072" rtlCol="0">
            <a:spAutoFit/>
          </a:bodyPr>
          <a:lstStyle/>
          <a:p>
            <a:r>
              <a:rPr lang="en-US" altLang="zh-CN" sz="2800" dirty="0" smtClean="0"/>
              <a:t>1</a:t>
            </a:r>
            <a:r>
              <a:rPr lang="zh-CN" altLang="en-US" sz="2800" dirty="0" smtClean="0"/>
              <a:t>、思</a:t>
            </a:r>
            <a:r>
              <a:rPr lang="zh-CN" altLang="en-US" sz="2800" dirty="0"/>
              <a:t>想解放是社会变革的先导，思想解放促进社会变革，推动社会进步</a:t>
            </a:r>
            <a:r>
              <a:rPr lang="zh-CN" altLang="en-US" sz="2800" dirty="0" smtClean="0"/>
              <a:t>；</a:t>
            </a:r>
            <a:endParaRPr lang="en-US" altLang="zh-CN" sz="2800" dirty="0" smtClean="0"/>
          </a:p>
          <a:p>
            <a:r>
              <a:rPr lang="en-US" altLang="zh-CN" sz="2800" dirty="0" smtClean="0"/>
              <a:t>2</a:t>
            </a:r>
            <a:r>
              <a:rPr lang="zh-CN" altLang="en-US" sz="2800" dirty="0" smtClean="0"/>
              <a:t>、社</a:t>
            </a:r>
            <a:r>
              <a:rPr lang="zh-CN" altLang="en-US" sz="2800" dirty="0"/>
              <a:t>会变革为思想解放</a:t>
            </a:r>
            <a:r>
              <a:rPr lang="zh-CN" altLang="en-US" sz="2800" dirty="0" smtClean="0"/>
              <a:t>创造</a:t>
            </a:r>
            <a:r>
              <a:rPr lang="zh-CN" altLang="en-US" sz="2800" dirty="0"/>
              <a:t>良好的环境，进一步促进了人们的思想解放。总之它们是</a:t>
            </a:r>
            <a:r>
              <a:rPr lang="zh-CN" altLang="en-US" sz="2800" dirty="0">
                <a:solidFill>
                  <a:srgbClr val="FF0000"/>
                </a:solidFill>
              </a:rPr>
              <a:t>相互促进、相互推动</a:t>
            </a:r>
            <a:r>
              <a:rPr lang="zh-CN" altLang="en-US" sz="2800" dirty="0"/>
              <a:t>的关系。</a:t>
            </a:r>
            <a:endParaRPr lang="en-US" altLang="zh-CN" sz="2800" dirty="0" smtClean="0"/>
          </a:p>
        </p:txBody>
      </p:sp>
      <p:grpSp>
        <p:nvGrpSpPr>
          <p:cNvPr id="15" name="组合 16"/>
          <p:cNvGrpSpPr/>
          <p:nvPr/>
        </p:nvGrpSpPr>
        <p:grpSpPr>
          <a:xfrm>
            <a:off x="0" y="620688"/>
            <a:ext cx="5774145" cy="2132280"/>
            <a:chOff x="1720560" y="-302219"/>
            <a:chExt cx="7623738" cy="2238894"/>
          </a:xfrm>
        </p:grpSpPr>
        <p:sp>
          <p:nvSpPr>
            <p:cNvPr id="16" name="Rectangle 2"/>
            <p:cNvSpPr>
              <a:spLocks noChangeArrowheads="1"/>
            </p:cNvSpPr>
            <p:nvPr/>
          </p:nvSpPr>
          <p:spPr bwMode="auto">
            <a:xfrm>
              <a:off x="2242795" y="-302219"/>
              <a:ext cx="7101503" cy="484748"/>
            </a:xfrm>
            <a:prstGeom prst="rect">
              <a:avLst/>
            </a:prstGeom>
            <a:solidFill>
              <a:srgbClr val="C00000"/>
            </a:solidFill>
            <a:ln>
              <a:noFill/>
            </a:ln>
          </p:spPr>
          <p:txBody>
            <a:bodyPr wrap="square">
              <a:spAutoFit/>
            </a:bodyPr>
            <a:lstStyle>
              <a:lvl1pPr eaLnBrk="0" hangingPunct="0">
                <a:defRPr sz="2400" b="1">
                  <a:solidFill>
                    <a:schemeClr val="tx1"/>
                  </a:solidFill>
                  <a:latin typeface="Arial" panose="020B0604020202020204" pitchFamily="34" charset="0"/>
                  <a:ea typeface="宋体" panose="02010600030101010101" pitchFamily="2" charset="-122"/>
                </a:defRPr>
              </a:lvl1pPr>
              <a:lvl2pPr marL="742950" indent="-285750" eaLnBrk="0" hangingPunct="0">
                <a:defRPr sz="2400" b="1">
                  <a:solidFill>
                    <a:schemeClr val="tx1"/>
                  </a:solidFill>
                  <a:latin typeface="Arial" panose="020B0604020202020204" pitchFamily="34" charset="0"/>
                  <a:ea typeface="宋体" panose="02010600030101010101" pitchFamily="2" charset="-122"/>
                </a:defRPr>
              </a:lvl2pPr>
              <a:lvl3pPr marL="1143000" indent="-228600" eaLnBrk="0" hangingPunct="0">
                <a:defRPr sz="2400" b="1">
                  <a:solidFill>
                    <a:schemeClr val="tx1"/>
                  </a:solidFill>
                  <a:latin typeface="Arial" panose="020B0604020202020204" pitchFamily="34" charset="0"/>
                  <a:ea typeface="宋体" panose="02010600030101010101" pitchFamily="2" charset="-122"/>
                </a:defRPr>
              </a:lvl3pPr>
              <a:lvl4pPr marL="1600200" indent="-228600" eaLnBrk="0" hangingPunct="0">
                <a:defRPr sz="2400" b="1">
                  <a:solidFill>
                    <a:schemeClr val="tx1"/>
                  </a:solidFill>
                  <a:latin typeface="Arial" panose="020B0604020202020204" pitchFamily="34" charset="0"/>
                  <a:ea typeface="宋体" panose="02010600030101010101" pitchFamily="2" charset="-122"/>
                </a:defRPr>
              </a:lvl4pPr>
              <a:lvl5pPr marL="2057400" indent="-228600" eaLnBrk="0" hangingPunct="0">
                <a:defRPr sz="24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4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4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4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400" b="1">
                  <a:solidFill>
                    <a:schemeClr val="tx1"/>
                  </a:solidFill>
                  <a:latin typeface="Arial" panose="020B0604020202020204" pitchFamily="34" charset="0"/>
                  <a:ea typeface="宋体" panose="02010600030101010101" pitchFamily="2" charset="-122"/>
                </a:defRPr>
              </a:lvl9pPr>
            </a:lstStyle>
            <a:p>
              <a:pPr algn="ctr" defTabSz="820519" eaLnBrk="1" fontAlgn="base" hangingPunct="1">
                <a:spcBef>
                  <a:spcPct val="0"/>
                </a:spcBef>
                <a:spcAft>
                  <a:spcPct val="0"/>
                </a:spcAft>
              </a:pPr>
              <a:r>
                <a:rPr lang="zh-CN" altLang="en-US" dirty="0" smtClean="0">
                  <a:solidFill>
                    <a:schemeClr val="bg1"/>
                  </a:solidFill>
                </a:rPr>
                <a:t>历史</a:t>
              </a:r>
              <a:r>
                <a:rPr lang="zh-CN" altLang="en-US" dirty="0">
                  <a:solidFill>
                    <a:schemeClr val="bg1"/>
                  </a:solidFill>
                </a:rPr>
                <a:t>上</a:t>
              </a:r>
              <a:r>
                <a:rPr lang="zh-CN" altLang="en-US" dirty="0" smtClean="0">
                  <a:solidFill>
                    <a:schemeClr val="bg1"/>
                  </a:solidFill>
                </a:rPr>
                <a:t>的思想解放运动给我们的启示</a:t>
              </a:r>
              <a:endParaRPr lang="zh-CN" altLang="en-US" dirty="0">
                <a:solidFill>
                  <a:schemeClr val="bg1"/>
                </a:solidFill>
              </a:endParaRPr>
            </a:p>
          </p:txBody>
        </p:sp>
        <p:sp>
          <p:nvSpPr>
            <p:cNvPr id="17" name="矩形 16"/>
            <p:cNvSpPr/>
            <p:nvPr/>
          </p:nvSpPr>
          <p:spPr>
            <a:xfrm>
              <a:off x="1720560" y="1096445"/>
              <a:ext cx="270075" cy="840230"/>
            </a:xfrm>
            <a:prstGeom prst="rect">
              <a:avLst/>
            </a:prstGeom>
            <a:noFill/>
          </p:spPr>
          <p:txBody>
            <a:bodyPr wrap="none" lIns="91440" tIns="45720" rIns="91440" bIns="45720">
              <a:spAutoFit/>
            </a:bodyPr>
            <a:lstStyle/>
            <a:p>
              <a:pPr algn="ctr"/>
              <a:endParaRPr lang="zh-CN" altLang="en-US" sz="4600" b="1" dirty="0">
                <a:ln w="0"/>
                <a:solidFill>
                  <a:srgbClr val="FFFF00"/>
                </a:solidFill>
                <a:effectLst>
                  <a:outerShdw blurRad="38100" dist="25400" dir="5400000" algn="ctr" rotWithShape="0">
                    <a:srgbClr val="6E747A">
                      <a:alpha val="43000"/>
                    </a:srgbClr>
                  </a:outerShdw>
                </a:effectLst>
              </a:endParaRPr>
            </a:p>
          </p:txBody>
        </p:sp>
      </p:grpSp>
    </p:spTree>
    <p:extLst>
      <p:ext uri="{BB962C8B-B14F-4D97-AF65-F5344CB8AC3E}">
        <p14:creationId xmlns:p14="http://schemas.microsoft.com/office/powerpoint/2010/main" xmlns="" val="2609009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30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700"/>
                                        <p:tgtEl>
                                          <p:spTgt spid="15"/>
                                        </p:tgtEl>
                                      </p:cBhvr>
                                    </p:animEffect>
                                    <p:anim calcmode="lin" valueType="num">
                                      <p:cBhvr>
                                        <p:cTn id="8" dur="700" fill="hold"/>
                                        <p:tgtEl>
                                          <p:spTgt spid="15"/>
                                        </p:tgtEl>
                                        <p:attrNameLst>
                                          <p:attrName>ppt_x</p:attrName>
                                        </p:attrNameLst>
                                      </p:cBhvr>
                                      <p:tavLst>
                                        <p:tav tm="0">
                                          <p:val>
                                            <p:strVal val="#ppt_x"/>
                                          </p:val>
                                        </p:tav>
                                        <p:tav tm="100000">
                                          <p:val>
                                            <p:strVal val="#ppt_x"/>
                                          </p:val>
                                        </p:tav>
                                      </p:tavLst>
                                    </p:anim>
                                    <p:anim calcmode="lin" valueType="num">
                                      <p:cBhvr>
                                        <p:cTn id="9" dur="7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592909" y="978860"/>
            <a:ext cx="8103942" cy="340289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781446"/>
            <a:r>
              <a:rPr lang="en-US" altLang="zh-CN" sz="2400" dirty="0" smtClean="0">
                <a:solidFill>
                  <a:srgbClr val="333333"/>
                </a:solidFill>
                <a:latin typeface="等线" panose="02010600030101010101" pitchFamily="2" charset="-122"/>
                <a:ea typeface="等线" panose="02010600030101010101" pitchFamily="2" charset="-122"/>
              </a:rPr>
              <a:t>1.</a:t>
            </a:r>
            <a:r>
              <a:rPr lang="zh-CN" altLang="en-US" sz="2400" dirty="0">
                <a:solidFill>
                  <a:srgbClr val="333333"/>
                </a:solidFill>
                <a:latin typeface="等线" panose="02010600030101010101" pitchFamily="2" charset="-122"/>
              </a:rPr>
              <a:t>邓小平指出：“一个党、一个国家、一个民族，如果一切从本本出发，思想僵化，迷信盛行，那它就不能前进，它的生机就停止了，就要亡党亡国。”这段话，非常深刻地阐明了（　　）</a:t>
            </a:r>
            <a:r>
              <a:rPr lang="zh-CN" altLang="en-US" sz="2400" dirty="0" smtClean="0">
                <a:solidFill>
                  <a:srgbClr val="333333"/>
                </a:solidFill>
                <a:latin typeface="等线" panose="02010600030101010101" pitchFamily="2" charset="-122"/>
              </a:rPr>
              <a:t>。</a:t>
            </a:r>
            <a:endParaRPr lang="en-US" altLang="zh-CN" sz="2400" dirty="0" smtClean="0">
              <a:solidFill>
                <a:srgbClr val="333333"/>
              </a:solidFill>
              <a:latin typeface="等线" panose="02010600030101010101" pitchFamily="2" charset="-122"/>
            </a:endParaRPr>
          </a:p>
          <a:p>
            <a:pPr defTabSz="781446"/>
            <a:endParaRPr lang="zh-CN" altLang="en-US" sz="2400" dirty="0">
              <a:solidFill>
                <a:srgbClr val="333333"/>
              </a:solidFill>
              <a:latin typeface="等线" panose="02010600030101010101" pitchFamily="2" charset="-122"/>
            </a:endParaRPr>
          </a:p>
          <a:p>
            <a:pPr defTabSz="781446"/>
            <a:r>
              <a:rPr lang="en-US" altLang="zh-CN" sz="2400" dirty="0">
                <a:solidFill>
                  <a:srgbClr val="333333"/>
                </a:solidFill>
                <a:latin typeface="等线" panose="02010600030101010101" pitchFamily="2" charset="-122"/>
              </a:rPr>
              <a:t>A</a:t>
            </a:r>
            <a:r>
              <a:rPr lang="zh-CN" altLang="en-US" sz="2400" dirty="0">
                <a:solidFill>
                  <a:srgbClr val="333333"/>
                </a:solidFill>
                <a:latin typeface="等线" panose="02010600030101010101" pitchFamily="2" charset="-122"/>
              </a:rPr>
              <a:t>．反对教条主义的</a:t>
            </a:r>
            <a:r>
              <a:rPr lang="zh-CN" altLang="en-US" sz="2400" dirty="0" smtClean="0">
                <a:solidFill>
                  <a:srgbClr val="333333"/>
                </a:solidFill>
                <a:latin typeface="等线" panose="02010600030101010101" pitchFamily="2" charset="-122"/>
              </a:rPr>
              <a:t>重要性</a:t>
            </a:r>
            <a:endParaRPr lang="en-US" altLang="zh-CN" sz="2400" dirty="0" smtClean="0">
              <a:solidFill>
                <a:srgbClr val="333333"/>
              </a:solidFill>
              <a:latin typeface="等线" panose="02010600030101010101" pitchFamily="2" charset="-122"/>
            </a:endParaRPr>
          </a:p>
          <a:p>
            <a:pPr defTabSz="781446"/>
            <a:r>
              <a:rPr lang="en-US" altLang="zh-CN" sz="2400" dirty="0" smtClean="0">
                <a:solidFill>
                  <a:srgbClr val="333333"/>
                </a:solidFill>
                <a:latin typeface="等线" panose="02010600030101010101" pitchFamily="2" charset="-122"/>
              </a:rPr>
              <a:t>B</a:t>
            </a:r>
            <a:r>
              <a:rPr lang="zh-CN" altLang="en-US" sz="2400" dirty="0">
                <a:solidFill>
                  <a:srgbClr val="333333"/>
                </a:solidFill>
                <a:latin typeface="等线" panose="02010600030101010101" pitchFamily="2" charset="-122"/>
              </a:rPr>
              <a:t>．改革开放的重要性</a:t>
            </a:r>
          </a:p>
          <a:p>
            <a:pPr defTabSz="781446"/>
            <a:r>
              <a:rPr lang="en-US" altLang="zh-CN" sz="2400" dirty="0">
                <a:solidFill>
                  <a:srgbClr val="333333"/>
                </a:solidFill>
                <a:latin typeface="等线" panose="02010600030101010101" pitchFamily="2" charset="-122"/>
              </a:rPr>
              <a:t>C</a:t>
            </a:r>
            <a:r>
              <a:rPr lang="zh-CN" altLang="en-US" sz="2400" dirty="0">
                <a:solidFill>
                  <a:srgbClr val="333333"/>
                </a:solidFill>
                <a:latin typeface="等线" panose="02010600030101010101" pitchFamily="2" charset="-122"/>
              </a:rPr>
              <a:t>．破除封建迷信的</a:t>
            </a:r>
            <a:r>
              <a:rPr lang="zh-CN" altLang="en-US" sz="2400" dirty="0" smtClean="0">
                <a:solidFill>
                  <a:srgbClr val="333333"/>
                </a:solidFill>
                <a:latin typeface="等线" panose="02010600030101010101" pitchFamily="2" charset="-122"/>
              </a:rPr>
              <a:t>重要性</a:t>
            </a:r>
            <a:endParaRPr lang="en-US" altLang="zh-CN" sz="2400" dirty="0" smtClean="0">
              <a:solidFill>
                <a:srgbClr val="333333"/>
              </a:solidFill>
              <a:latin typeface="等线" panose="02010600030101010101" pitchFamily="2" charset="-122"/>
            </a:endParaRPr>
          </a:p>
          <a:p>
            <a:pPr defTabSz="781446"/>
            <a:r>
              <a:rPr lang="en-US" altLang="zh-CN" sz="2400" dirty="0" smtClean="0">
                <a:solidFill>
                  <a:srgbClr val="333333"/>
                </a:solidFill>
                <a:latin typeface="等线" panose="02010600030101010101" pitchFamily="2" charset="-122"/>
              </a:rPr>
              <a:t>D</a:t>
            </a:r>
            <a:r>
              <a:rPr lang="zh-CN" altLang="en-US" sz="2400" dirty="0">
                <a:solidFill>
                  <a:srgbClr val="333333"/>
                </a:solidFill>
                <a:latin typeface="等线" panose="02010600030101010101" pitchFamily="2" charset="-122"/>
              </a:rPr>
              <a:t>．解放思想的</a:t>
            </a:r>
            <a:r>
              <a:rPr lang="zh-CN" altLang="en-US" sz="2400" dirty="0" smtClean="0">
                <a:solidFill>
                  <a:srgbClr val="333333"/>
                </a:solidFill>
                <a:latin typeface="等线" panose="02010600030101010101" pitchFamily="2" charset="-122"/>
              </a:rPr>
              <a:t>重要性</a:t>
            </a:r>
            <a:endParaRPr lang="zh-CN" altLang="en-US" sz="2400" dirty="0">
              <a:solidFill>
                <a:srgbClr val="333333"/>
              </a:solidFill>
              <a:latin typeface="等线" panose="02010600030101010101" pitchFamily="2" charset="-122"/>
            </a:endParaRPr>
          </a:p>
        </p:txBody>
      </p:sp>
      <p:sp>
        <p:nvSpPr>
          <p:cNvPr id="5" name="矩形 4"/>
          <p:cNvSpPr/>
          <p:nvPr/>
        </p:nvSpPr>
        <p:spPr>
          <a:xfrm>
            <a:off x="567094" y="4457686"/>
            <a:ext cx="8103942" cy="1879400"/>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1900" dirty="0">
                <a:solidFill>
                  <a:srgbClr val="333333"/>
                </a:solidFill>
                <a:latin typeface="zuoyeFont_mathFont"/>
              </a:rPr>
              <a:t>党的十一届三中全会前后，邓小平发表一系列重要谈话，强调“两个凡是”不符合马克思主义，实践是检验真理的唯一标准，也是检验路线方针政策是否正确的唯一标准。他大力支持开展真理标准大讨论，指出这场大讨论“实际上也是要不要解放思想的争论”，“一个党、一个国家、一个民族</a:t>
            </a:r>
            <a:r>
              <a:rPr lang="en-US" altLang="zh-CN" sz="1900" dirty="0">
                <a:solidFill>
                  <a:srgbClr val="333333"/>
                </a:solidFill>
                <a:latin typeface="zuoyeFont_mathFont"/>
              </a:rPr>
              <a:t>,</a:t>
            </a:r>
            <a:r>
              <a:rPr lang="zh-CN" altLang="en-US" sz="1900" dirty="0">
                <a:solidFill>
                  <a:srgbClr val="333333"/>
                </a:solidFill>
                <a:latin typeface="zuoyeFont_mathFont"/>
              </a:rPr>
              <a:t>如果一切从本本出发，思想僵化，迷信盛行，那它就不能前进，它的生机就停止了，就要亡党亡国”</a:t>
            </a:r>
            <a:r>
              <a:rPr lang="zh-CN" altLang="en-US" sz="1900" dirty="0" smtClean="0">
                <a:solidFill>
                  <a:srgbClr val="333333"/>
                </a:solidFill>
                <a:latin typeface="zuoyeFont_mathFont"/>
              </a:rPr>
              <a:t>。强调的是解放思想的重要性，故选</a:t>
            </a:r>
            <a:r>
              <a:rPr lang="en-US" altLang="zh-CN" sz="1900" dirty="0" smtClean="0">
                <a:solidFill>
                  <a:srgbClr val="333333"/>
                </a:solidFill>
                <a:latin typeface="zuoyeFont_mathFont"/>
              </a:rPr>
              <a:t>D</a:t>
            </a:r>
            <a:r>
              <a:rPr lang="zh-CN" altLang="en-US" sz="1900" dirty="0" smtClean="0">
                <a:solidFill>
                  <a:srgbClr val="333333"/>
                </a:solidFill>
                <a:latin typeface="zuoyeFont_mathFont"/>
              </a:rPr>
              <a:t>。</a:t>
            </a:r>
            <a:endParaRPr lang="zh-CN" altLang="en-US" sz="1900" dirty="0">
              <a:solidFill>
                <a:srgbClr val="333333"/>
              </a:solidFill>
              <a:latin typeface="zuoyeFont_mathFont"/>
            </a:endParaRP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6" name="矩形 5"/>
          <p:cNvSpPr/>
          <p:nvPr/>
        </p:nvSpPr>
        <p:spPr>
          <a:xfrm>
            <a:off x="1331640" y="2204864"/>
            <a:ext cx="624291" cy="786793"/>
          </a:xfrm>
          <a:prstGeom prst="rect">
            <a:avLst/>
          </a:prstGeom>
          <a:noFill/>
        </p:spPr>
        <p:txBody>
          <a:bodyPr wrap="none" lIns="78145" tIns="39072" rIns="78145" bIns="39072">
            <a:spAutoFit/>
          </a:bodyPr>
          <a:lstStyle/>
          <a:p>
            <a:pPr algn="ctr"/>
            <a:r>
              <a:rPr lang="en-US" altLang="zh-CN" sz="4600" b="1" dirty="0" smtClean="0">
                <a:ln w="22225">
                  <a:solidFill>
                    <a:schemeClr val="accent2"/>
                  </a:solidFill>
                  <a:prstDash val="solid"/>
                </a:ln>
                <a:solidFill>
                  <a:schemeClr val="accent6">
                    <a:lumMod val="50000"/>
                  </a:schemeClr>
                </a:solidFill>
              </a:rPr>
              <a:t>D</a:t>
            </a:r>
            <a:endParaRPr lang="zh-CN" altLang="en-US" sz="4600" b="1" dirty="0">
              <a:ln w="22225">
                <a:solidFill>
                  <a:schemeClr val="accent2"/>
                </a:solidFill>
                <a:prstDash val="solid"/>
              </a:ln>
              <a:solidFill>
                <a:schemeClr val="accent6">
                  <a:lumMod val="50000"/>
                </a:schemeClr>
              </a:solidFill>
            </a:endParaRPr>
          </a:p>
        </p:txBody>
      </p:sp>
    </p:spTree>
    <p:extLst>
      <p:ext uri="{BB962C8B-B14F-4D97-AF65-F5344CB8AC3E}">
        <p14:creationId xmlns:p14="http://schemas.microsoft.com/office/powerpoint/2010/main" xmlns="" val="229836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00338" y="889916"/>
            <a:ext cx="8171886" cy="3033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smtClean="0"/>
              <a:t>2.</a:t>
            </a:r>
            <a:r>
              <a:rPr lang="zh-CN" altLang="en-US" sz="2400" dirty="0"/>
              <a:t>春秋战国是我国社会大变革时期，围绕如何治理国家，四位学者发表了</a:t>
            </a:r>
            <a:r>
              <a:rPr lang="zh-CN" altLang="en-US" sz="2400" dirty="0" smtClean="0"/>
              <a:t>下面四</a:t>
            </a:r>
            <a:r>
              <a:rPr lang="zh-CN" altLang="en-US" sz="2400" dirty="0"/>
              <a:t>点看法。其中</a:t>
            </a:r>
            <a:r>
              <a:rPr lang="zh-CN" altLang="en-US" sz="2400" dirty="0" smtClean="0"/>
              <a:t>代表儒家观点</a:t>
            </a:r>
            <a:r>
              <a:rPr lang="zh-CN" altLang="en-US" sz="2400" dirty="0"/>
              <a:t>的是 </a:t>
            </a:r>
            <a:r>
              <a:rPr lang="en-US" altLang="zh-CN" sz="2400" dirty="0" smtClean="0"/>
              <a:t>(         )</a:t>
            </a:r>
          </a:p>
          <a:p>
            <a:pPr fontAlgn="ctr"/>
            <a:endParaRPr lang="en-US" altLang="zh-CN" sz="2400" dirty="0"/>
          </a:p>
          <a:p>
            <a:pPr fontAlgn="ctr"/>
            <a:r>
              <a:rPr lang="en-US" altLang="zh-CN" sz="2400" dirty="0"/>
              <a:t>A</a:t>
            </a:r>
            <a:r>
              <a:rPr lang="zh-CN" altLang="en-US" sz="2400" dirty="0"/>
              <a:t>．兼爱，非攻 </a:t>
            </a:r>
            <a:endParaRPr lang="en-US" altLang="zh-CN" sz="2400" dirty="0" smtClean="0"/>
          </a:p>
          <a:p>
            <a:pPr fontAlgn="ctr"/>
            <a:r>
              <a:rPr lang="en-US" altLang="zh-CN" sz="2400" dirty="0" smtClean="0"/>
              <a:t>B</a:t>
            </a:r>
            <a:r>
              <a:rPr lang="zh-CN" altLang="en-US" sz="2400" dirty="0"/>
              <a:t>．“法治”，中央集权 </a:t>
            </a:r>
            <a:endParaRPr lang="en-US" altLang="zh-CN" sz="2400" dirty="0" smtClean="0"/>
          </a:p>
          <a:p>
            <a:pPr fontAlgn="ctr"/>
            <a:r>
              <a:rPr lang="en-US" altLang="zh-CN" sz="2400" dirty="0" smtClean="0"/>
              <a:t>C</a:t>
            </a:r>
            <a:r>
              <a:rPr lang="zh-CN" altLang="en-US" sz="2400" dirty="0"/>
              <a:t>．顺应自然，无为而治 </a:t>
            </a:r>
            <a:endParaRPr lang="en-US" altLang="zh-CN" sz="2400" dirty="0" smtClean="0"/>
          </a:p>
          <a:p>
            <a:pPr fontAlgn="ctr"/>
            <a:r>
              <a:rPr lang="en-US" altLang="zh-CN" sz="2400" dirty="0" smtClean="0"/>
              <a:t>D</a:t>
            </a:r>
            <a:r>
              <a:rPr lang="zh-CN" altLang="en-US" sz="2400" dirty="0"/>
              <a:t>．“为政以德”，以“礼”治国</a:t>
            </a:r>
          </a:p>
        </p:txBody>
      </p:sp>
      <p:sp>
        <p:nvSpPr>
          <p:cNvPr id="5" name="矩形 4"/>
          <p:cNvSpPr/>
          <p:nvPr/>
        </p:nvSpPr>
        <p:spPr>
          <a:xfrm>
            <a:off x="400338" y="4863075"/>
            <a:ext cx="8171886" cy="663683"/>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1900" dirty="0"/>
              <a:t>儒家，又称儒学思想，是以奉信以孔子为先师，孔子的思想体系核心是“仁”和“礼”，所以应该选</a:t>
            </a:r>
            <a:r>
              <a:rPr lang="en-US" altLang="zh-CN" sz="1900" dirty="0"/>
              <a:t>D</a:t>
            </a:r>
            <a:r>
              <a:rPr lang="zh-CN" altLang="en-US" sz="1900" dirty="0"/>
              <a:t>。</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6" name="矩形 5"/>
          <p:cNvSpPr/>
          <p:nvPr/>
        </p:nvSpPr>
        <p:spPr>
          <a:xfrm>
            <a:off x="7668344" y="1268760"/>
            <a:ext cx="624291" cy="786793"/>
          </a:xfrm>
          <a:prstGeom prst="rect">
            <a:avLst/>
          </a:prstGeom>
          <a:noFill/>
        </p:spPr>
        <p:txBody>
          <a:bodyPr wrap="none" lIns="78145" tIns="39072" rIns="78145" bIns="39072">
            <a:spAutoFit/>
          </a:bodyPr>
          <a:lstStyle/>
          <a:p>
            <a:pPr algn="ctr"/>
            <a:r>
              <a:rPr lang="en-US" altLang="zh-CN" sz="4600" b="1" dirty="0" smtClean="0">
                <a:ln w="22225">
                  <a:solidFill>
                    <a:schemeClr val="accent2"/>
                  </a:solidFill>
                  <a:prstDash val="solid"/>
                </a:ln>
                <a:solidFill>
                  <a:schemeClr val="accent6">
                    <a:lumMod val="50000"/>
                  </a:schemeClr>
                </a:solidFill>
              </a:rPr>
              <a:t>D</a:t>
            </a:r>
            <a:endParaRPr lang="zh-CN" altLang="en-US" sz="4600" b="1" dirty="0">
              <a:ln w="22225">
                <a:solidFill>
                  <a:schemeClr val="accent2"/>
                </a:solidFill>
                <a:prstDash val="solid"/>
              </a:ln>
              <a:solidFill>
                <a:schemeClr val="accent6">
                  <a:lumMod val="50000"/>
                </a:schemeClr>
              </a:solidFill>
            </a:endParaRPr>
          </a:p>
        </p:txBody>
      </p:sp>
    </p:spTree>
    <p:extLst>
      <p:ext uri="{BB962C8B-B14F-4D97-AF65-F5344CB8AC3E}">
        <p14:creationId xmlns:p14="http://schemas.microsoft.com/office/powerpoint/2010/main" xmlns="" val="289171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5241" y="1019326"/>
            <a:ext cx="8075439" cy="38337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a:t>3</a:t>
            </a:r>
            <a:r>
              <a:rPr lang="zh-CN" altLang="zh-CN" sz="2400" dirty="0" smtClean="0"/>
              <a:t>．</a:t>
            </a:r>
            <a:r>
              <a:rPr lang="zh-CN" altLang="en-US" sz="2400" dirty="0"/>
              <a:t>近代中国曾有人指出：“ </a:t>
            </a:r>
            <a:r>
              <a:rPr lang="en-US" altLang="zh-CN" sz="2400" dirty="0"/>
              <a:t>( </a:t>
            </a:r>
            <a:r>
              <a:rPr lang="zh-CN" altLang="en-US" sz="2400" dirty="0"/>
              <a:t>土耳其 </a:t>
            </a:r>
            <a:r>
              <a:rPr lang="en-US" altLang="zh-CN" sz="2400" dirty="0"/>
              <a:t>) </a:t>
            </a:r>
            <a:r>
              <a:rPr lang="zh-CN" altLang="en-US" sz="2400" dirty="0"/>
              <a:t>不变旧法，遂为六大国割地废君</a:t>
            </a:r>
            <a:r>
              <a:rPr lang="zh-CN" altLang="en-US" sz="2400" dirty="0" smtClean="0"/>
              <a:t>，而</a:t>
            </a:r>
            <a:r>
              <a:rPr lang="zh-CN" altLang="en-US" sz="2400" dirty="0"/>
              <a:t>柄其政。日本一小岛夷耳，能变旧法，乃能灭我琉球，侵我大国。前车之辙，可以为鉴。”“</a:t>
            </a:r>
            <a:r>
              <a:rPr lang="zh-CN" altLang="en-US" sz="2400" dirty="0" smtClean="0"/>
              <a:t>伏惟皇上</a:t>
            </a:r>
            <a:r>
              <a:rPr lang="en-US" altLang="zh-CN" sz="2400" dirty="0"/>
              <a:t>……</a:t>
            </a:r>
            <a:r>
              <a:rPr lang="zh-CN" altLang="en-US" sz="2400" dirty="0" smtClean="0"/>
              <a:t>破除</a:t>
            </a:r>
            <a:r>
              <a:rPr lang="zh-CN" altLang="en-US" sz="2400" dirty="0"/>
              <a:t>旧习，更新大政。”由此可知他主张 </a:t>
            </a:r>
            <a:r>
              <a:rPr lang="en-US" altLang="zh-CN" sz="2400" dirty="0" smtClean="0"/>
              <a:t>(         )</a:t>
            </a:r>
          </a:p>
          <a:p>
            <a:pPr fontAlgn="ctr"/>
            <a:endParaRPr lang="en-US" altLang="zh-CN" sz="2400" dirty="0"/>
          </a:p>
          <a:p>
            <a:pPr fontAlgn="ctr"/>
            <a:r>
              <a:rPr lang="en-US" altLang="zh-CN" sz="2400" dirty="0"/>
              <a:t>A</a:t>
            </a:r>
            <a:r>
              <a:rPr lang="zh-CN" altLang="en-US" sz="2400" dirty="0"/>
              <a:t>．学习西方、发展科技 </a:t>
            </a:r>
            <a:endParaRPr lang="en-US" altLang="zh-CN" sz="2400" dirty="0" smtClean="0"/>
          </a:p>
          <a:p>
            <a:pPr fontAlgn="ctr"/>
            <a:r>
              <a:rPr lang="en-US" altLang="zh-CN" sz="2400" dirty="0" smtClean="0"/>
              <a:t>B</a:t>
            </a:r>
            <a:r>
              <a:rPr lang="zh-CN" altLang="en-US" sz="2400" dirty="0" smtClean="0"/>
              <a:t>．</a:t>
            </a:r>
            <a:r>
              <a:rPr lang="zh-CN" altLang="en-US" sz="2400" dirty="0"/>
              <a:t>变法维新、救亡图存</a:t>
            </a:r>
          </a:p>
          <a:p>
            <a:pPr fontAlgn="ctr"/>
            <a:r>
              <a:rPr lang="en-US" altLang="zh-CN" sz="2400" dirty="0"/>
              <a:t>C</a:t>
            </a:r>
            <a:r>
              <a:rPr lang="zh-CN" altLang="en-US" sz="2400" dirty="0"/>
              <a:t>．解放思想、宣扬民主 </a:t>
            </a:r>
            <a:endParaRPr lang="en-US" altLang="zh-CN" sz="2400" dirty="0" smtClean="0"/>
          </a:p>
          <a:p>
            <a:pPr fontAlgn="ctr"/>
            <a:r>
              <a:rPr lang="en-US" altLang="zh-CN" sz="2400" dirty="0" smtClean="0"/>
              <a:t>D</a:t>
            </a:r>
            <a:r>
              <a:rPr lang="zh-CN" altLang="en-US" sz="2400" dirty="0" smtClean="0"/>
              <a:t>．</a:t>
            </a:r>
            <a:r>
              <a:rPr lang="zh-CN" altLang="en-US" sz="2400" dirty="0"/>
              <a:t>发动民众、进行革命</a:t>
            </a:r>
          </a:p>
        </p:txBody>
      </p:sp>
      <p:sp>
        <p:nvSpPr>
          <p:cNvPr id="5" name="矩形 4"/>
          <p:cNvSpPr/>
          <p:nvPr/>
        </p:nvSpPr>
        <p:spPr>
          <a:xfrm>
            <a:off x="533031" y="4970390"/>
            <a:ext cx="8279859" cy="1248458"/>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1900" dirty="0">
                <a:solidFill>
                  <a:srgbClr val="333333"/>
                </a:solidFill>
                <a:latin typeface="zuoyeFont_mathFont"/>
              </a:rPr>
              <a:t>根据题干信息“日本一小岛夷耳，能变旧法；前车之撤，可以为鉴”，结合所学知识可知，“他”认为日本变法之后侵犯我国；所以“他”主张“破除旧习，更新大政”，也就是强调变法图存，因此只有</a:t>
            </a:r>
            <a:r>
              <a:rPr lang="zh-CN" altLang="en-US" sz="1900" dirty="0" smtClean="0">
                <a:solidFill>
                  <a:srgbClr val="333333"/>
                </a:solidFill>
                <a:latin typeface="zuoyeFont_mathFont"/>
              </a:rPr>
              <a:t>选项</a:t>
            </a:r>
            <a:r>
              <a:rPr lang="en-US" altLang="zh-CN" sz="1900" dirty="0" smtClean="0">
                <a:solidFill>
                  <a:srgbClr val="333333"/>
                </a:solidFill>
                <a:latin typeface="zuoyeFont_mathFont"/>
              </a:rPr>
              <a:t>B</a:t>
            </a:r>
            <a:r>
              <a:rPr lang="zh-CN" altLang="en-US" sz="1900" dirty="0" smtClean="0">
                <a:solidFill>
                  <a:srgbClr val="333333"/>
                </a:solidFill>
                <a:latin typeface="zuoyeFont_mathFont"/>
              </a:rPr>
              <a:t>符合</a:t>
            </a:r>
            <a:r>
              <a:rPr lang="zh-CN" altLang="en-US" sz="1900" dirty="0">
                <a:solidFill>
                  <a:srgbClr val="333333"/>
                </a:solidFill>
                <a:latin typeface="zuoyeFont_mathFont"/>
              </a:rPr>
              <a:t>题意，故</a:t>
            </a:r>
            <a:r>
              <a:rPr lang="zh-CN" altLang="en-US" sz="1900" dirty="0" smtClean="0">
                <a:solidFill>
                  <a:srgbClr val="333333"/>
                </a:solidFill>
                <a:latin typeface="zuoyeFont_mathFont"/>
              </a:rPr>
              <a:t>选</a:t>
            </a:r>
            <a:r>
              <a:rPr lang="en-US" altLang="zh-CN" sz="1900" dirty="0" smtClean="0">
                <a:solidFill>
                  <a:srgbClr val="333333"/>
                </a:solidFill>
                <a:latin typeface="zuoyeFont_mathFont"/>
              </a:rPr>
              <a:t>B</a:t>
            </a:r>
            <a:r>
              <a:rPr lang="zh-CN" altLang="en-US" sz="1900" dirty="0" smtClean="0">
                <a:solidFill>
                  <a:srgbClr val="333333"/>
                </a:solidFill>
                <a:latin typeface="zuoyeFont_mathFont"/>
              </a:rPr>
              <a:t>。</a:t>
            </a:r>
            <a:endParaRPr lang="zh-CN" altLang="en-US" sz="1900" dirty="0">
              <a:solidFill>
                <a:srgbClr val="333333"/>
              </a:solidFill>
              <a:latin typeface="zuoyeFont_mathFont"/>
            </a:endParaRP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6" name="矩形 5"/>
          <p:cNvSpPr/>
          <p:nvPr/>
        </p:nvSpPr>
        <p:spPr>
          <a:xfrm>
            <a:off x="7812360" y="2204864"/>
            <a:ext cx="561773" cy="786793"/>
          </a:xfrm>
          <a:prstGeom prst="rect">
            <a:avLst/>
          </a:prstGeom>
          <a:noFill/>
        </p:spPr>
        <p:txBody>
          <a:bodyPr wrap="square" lIns="78145" tIns="39072" rIns="78145" bIns="39072">
            <a:spAutoFit/>
          </a:bodyPr>
          <a:lstStyle/>
          <a:p>
            <a:pPr algn="ctr"/>
            <a:r>
              <a:rPr lang="en-US" altLang="zh-CN" sz="4600" b="1" dirty="0" smtClean="0">
                <a:ln w="22225">
                  <a:solidFill>
                    <a:schemeClr val="accent2"/>
                  </a:solidFill>
                  <a:prstDash val="solid"/>
                </a:ln>
                <a:solidFill>
                  <a:schemeClr val="accent6">
                    <a:lumMod val="50000"/>
                  </a:schemeClr>
                </a:solidFill>
              </a:rPr>
              <a:t>B</a:t>
            </a:r>
            <a:endParaRPr lang="zh-CN" altLang="en-US" sz="4600" b="1" dirty="0">
              <a:ln w="22225">
                <a:solidFill>
                  <a:schemeClr val="accent2"/>
                </a:solidFill>
                <a:prstDash val="solid"/>
              </a:ln>
              <a:solidFill>
                <a:schemeClr val="accent6">
                  <a:lumMod val="50000"/>
                </a:schemeClr>
              </a:solidFill>
            </a:endParaRPr>
          </a:p>
        </p:txBody>
      </p:sp>
    </p:spTree>
    <p:extLst>
      <p:ext uri="{BB962C8B-B14F-4D97-AF65-F5344CB8AC3E}">
        <p14:creationId xmlns:p14="http://schemas.microsoft.com/office/powerpoint/2010/main" xmlns="" val="3580947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9720" y="1019326"/>
            <a:ext cx="8103942" cy="346444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781446"/>
            <a:r>
              <a:rPr lang="en-US" altLang="zh-CN" sz="2400" dirty="0" smtClean="0">
                <a:latin typeface="Times New Roman" panose="02020603050405020304" pitchFamily="18" charset="0"/>
                <a:ea typeface="宋体" panose="02010600030101010101" pitchFamily="2" charset="-122"/>
                <a:cs typeface="Times New Roman" panose="02020603050405020304" pitchFamily="18" charset="0"/>
              </a:rPr>
              <a:t>4</a:t>
            </a:r>
            <a:r>
              <a:rPr lang="zh-CN" altLang="en-US" sz="2400" dirty="0" smtClean="0">
                <a:latin typeface="Times New Roman" panose="02020603050405020304" pitchFamily="18" charset="0"/>
                <a:ea typeface="宋体" panose="02010600030101010101" pitchFamily="2" charset="-122"/>
                <a:cs typeface="Times New Roman" panose="02020603050405020304" pitchFamily="18" charset="0"/>
              </a:rPr>
              <a:t>．</a:t>
            </a:r>
            <a:r>
              <a:rPr lang="zh-CN" altLang="en-US" sz="2400" dirty="0">
                <a:latin typeface="Times New Roman" panose="02020603050405020304" pitchFamily="18" charset="0"/>
                <a:ea typeface="宋体" panose="02010600030101010101" pitchFamily="2" charset="-122"/>
                <a:cs typeface="宋体" panose="02010600030101010101" pitchFamily="2" charset="-122"/>
              </a:rPr>
              <a:t>有学者认为，中国近代经历了三次大的思想解放运动。第一次是对“华夷</a:t>
            </a:r>
            <a:r>
              <a:rPr lang="zh-CN" altLang="en-US" sz="2400" dirty="0" smtClean="0">
                <a:latin typeface="Times New Roman" panose="02020603050405020304" pitchFamily="18" charset="0"/>
                <a:ea typeface="宋体" panose="02010600030101010101" pitchFamily="2" charset="-122"/>
                <a:cs typeface="宋体" panose="02010600030101010101" pitchFamily="2" charset="-122"/>
              </a:rPr>
              <a:t>之辨</a:t>
            </a:r>
            <a:r>
              <a:rPr lang="zh-CN" altLang="en-US" sz="2400" dirty="0">
                <a:latin typeface="Times New Roman" panose="02020603050405020304" pitchFamily="18" charset="0"/>
                <a:ea typeface="宋体" panose="02010600030101010101" pitchFamily="2" charset="-122"/>
                <a:cs typeface="宋体" panose="02010600030101010101" pitchFamily="2" charset="-122"/>
              </a:rPr>
              <a:t>”观念的突破，第二次是对“道”“器”观念的突破，第三次则是对传统文化束缚的突破。</a:t>
            </a:r>
            <a:r>
              <a:rPr lang="zh-CN" altLang="en-US" sz="2400" dirty="0" smtClean="0">
                <a:latin typeface="Times New Roman" panose="02020603050405020304" pitchFamily="18" charset="0"/>
                <a:ea typeface="宋体" panose="02010600030101010101" pitchFamily="2" charset="-122"/>
                <a:cs typeface="宋体" panose="02010600030101010101" pitchFamily="2" charset="-122"/>
              </a:rPr>
              <a:t>下列与</a:t>
            </a:r>
            <a:r>
              <a:rPr lang="zh-CN" altLang="en-US" sz="2400" dirty="0">
                <a:latin typeface="Times New Roman" panose="02020603050405020304" pitchFamily="18" charset="0"/>
                <a:ea typeface="宋体" panose="02010600030101010101" pitchFamily="2" charset="-122"/>
                <a:cs typeface="宋体" panose="02010600030101010101" pitchFamily="2" charset="-122"/>
              </a:rPr>
              <a:t>“第三次突破”直接相关的是 </a:t>
            </a:r>
            <a:r>
              <a:rPr lang="en-US" altLang="zh-CN" sz="2400" dirty="0" smtClean="0">
                <a:latin typeface="Times New Roman" panose="02020603050405020304" pitchFamily="18" charset="0"/>
                <a:ea typeface="宋体" panose="02010600030101010101" pitchFamily="2" charset="-122"/>
                <a:cs typeface="宋体" panose="02010600030101010101" pitchFamily="2" charset="-122"/>
              </a:rPr>
              <a:t>(         )</a:t>
            </a:r>
          </a:p>
          <a:p>
            <a:pPr defTabSz="781446"/>
            <a:endParaRPr lang="en-US" altLang="zh-CN" sz="2400" dirty="0">
              <a:latin typeface="Times New Roman" panose="02020603050405020304" pitchFamily="18" charset="0"/>
              <a:ea typeface="宋体" panose="02010600030101010101" pitchFamily="2" charset="-122"/>
              <a:cs typeface="宋体" panose="02010600030101010101" pitchFamily="2" charset="-122"/>
            </a:endParaRPr>
          </a:p>
          <a:p>
            <a:pPr defTabSz="781446"/>
            <a:r>
              <a:rPr lang="en-US" altLang="zh-CN" sz="2400" dirty="0">
                <a:latin typeface="Times New Roman" panose="02020603050405020304" pitchFamily="18" charset="0"/>
                <a:ea typeface="宋体" panose="02010600030101010101" pitchFamily="2" charset="-122"/>
                <a:cs typeface="宋体" panose="02010600030101010101" pitchFamily="2" charset="-122"/>
              </a:rPr>
              <a:t>A</a:t>
            </a:r>
            <a:r>
              <a:rPr lang="zh-CN" altLang="en-US" sz="2400" dirty="0">
                <a:latin typeface="Times New Roman" panose="02020603050405020304" pitchFamily="18" charset="0"/>
                <a:ea typeface="宋体" panose="02010600030101010101" pitchFamily="2" charset="-122"/>
                <a:cs typeface="宋体" panose="02010600030101010101" pitchFamily="2" charset="-122"/>
              </a:rPr>
              <a:t>．“师夷长技以制夷” </a:t>
            </a:r>
            <a:endParaRPr lang="en-US" altLang="zh-CN" sz="2400" dirty="0" smtClean="0">
              <a:latin typeface="Times New Roman" panose="02020603050405020304" pitchFamily="18" charset="0"/>
              <a:ea typeface="宋体" panose="02010600030101010101" pitchFamily="2" charset="-122"/>
              <a:cs typeface="宋体" panose="02010600030101010101" pitchFamily="2" charset="-122"/>
            </a:endParaRPr>
          </a:p>
          <a:p>
            <a:pPr defTabSz="781446"/>
            <a:r>
              <a:rPr lang="en-US" altLang="zh-CN" sz="2400" dirty="0" smtClean="0">
                <a:latin typeface="Times New Roman" panose="02020603050405020304" pitchFamily="18" charset="0"/>
                <a:ea typeface="宋体" panose="02010600030101010101" pitchFamily="2" charset="-122"/>
                <a:cs typeface="宋体" panose="02010600030101010101" pitchFamily="2" charset="-122"/>
              </a:rPr>
              <a:t>B</a:t>
            </a:r>
            <a:r>
              <a:rPr lang="zh-CN" altLang="en-US" sz="2400" dirty="0" smtClean="0">
                <a:latin typeface="Times New Roman" panose="02020603050405020304" pitchFamily="18" charset="0"/>
                <a:ea typeface="宋体" panose="02010600030101010101" pitchFamily="2" charset="-122"/>
                <a:cs typeface="宋体" panose="02010600030101010101" pitchFamily="2" charset="-122"/>
              </a:rPr>
              <a:t>．</a:t>
            </a:r>
            <a:r>
              <a:rPr lang="zh-CN" altLang="en-US" sz="2400" dirty="0">
                <a:latin typeface="Times New Roman" panose="02020603050405020304" pitchFamily="18" charset="0"/>
                <a:ea typeface="宋体" panose="02010600030101010101" pitchFamily="2" charset="-122"/>
                <a:cs typeface="宋体" panose="02010600030101010101" pitchFamily="2" charset="-122"/>
              </a:rPr>
              <a:t>提倡实业救国</a:t>
            </a:r>
          </a:p>
          <a:p>
            <a:pPr defTabSz="781446"/>
            <a:r>
              <a:rPr lang="en-US" altLang="zh-CN" sz="2400" dirty="0">
                <a:latin typeface="Times New Roman" panose="02020603050405020304" pitchFamily="18" charset="0"/>
                <a:ea typeface="宋体" panose="02010600030101010101" pitchFamily="2" charset="-122"/>
                <a:cs typeface="宋体" panose="02010600030101010101" pitchFamily="2" charset="-122"/>
              </a:rPr>
              <a:t>C</a:t>
            </a:r>
            <a:r>
              <a:rPr lang="zh-CN" altLang="en-US" sz="2400" dirty="0">
                <a:latin typeface="Times New Roman" panose="02020603050405020304" pitchFamily="18" charset="0"/>
                <a:ea typeface="宋体" panose="02010600030101010101" pitchFamily="2" charset="-122"/>
                <a:cs typeface="宋体" panose="02010600030101010101" pitchFamily="2" charset="-122"/>
              </a:rPr>
              <a:t>．“物竞天择，适者生存”  </a:t>
            </a:r>
            <a:endParaRPr lang="en-US" altLang="zh-CN" sz="2400" dirty="0" smtClean="0">
              <a:latin typeface="Times New Roman" panose="02020603050405020304" pitchFamily="18" charset="0"/>
              <a:ea typeface="宋体" panose="02010600030101010101" pitchFamily="2" charset="-122"/>
              <a:cs typeface="宋体" panose="02010600030101010101" pitchFamily="2" charset="-122"/>
            </a:endParaRPr>
          </a:p>
          <a:p>
            <a:pPr defTabSz="781446"/>
            <a:r>
              <a:rPr lang="en-US" altLang="zh-CN" sz="2400" dirty="0" smtClean="0">
                <a:latin typeface="Times New Roman" panose="02020603050405020304" pitchFamily="18" charset="0"/>
                <a:ea typeface="宋体" panose="02010600030101010101" pitchFamily="2" charset="-122"/>
                <a:cs typeface="宋体" panose="02010600030101010101" pitchFamily="2" charset="-122"/>
              </a:rPr>
              <a:t>D</a:t>
            </a:r>
            <a:r>
              <a:rPr lang="zh-CN" altLang="en-US" sz="2400" dirty="0" smtClean="0">
                <a:latin typeface="Times New Roman" panose="02020603050405020304" pitchFamily="18" charset="0"/>
                <a:ea typeface="宋体" panose="02010600030101010101" pitchFamily="2" charset="-122"/>
                <a:cs typeface="宋体" panose="02010600030101010101" pitchFamily="2" charset="-122"/>
              </a:rPr>
              <a:t>．</a:t>
            </a:r>
            <a:r>
              <a:rPr lang="zh-CN" altLang="en-US" sz="2400" dirty="0">
                <a:latin typeface="Times New Roman" panose="02020603050405020304" pitchFamily="18" charset="0"/>
                <a:ea typeface="宋体" panose="02010600030101010101" pitchFamily="2" charset="-122"/>
                <a:cs typeface="宋体" panose="02010600030101010101" pitchFamily="2" charset="-122"/>
              </a:rPr>
              <a:t>提倡民主、科学</a:t>
            </a:r>
          </a:p>
        </p:txBody>
      </p:sp>
      <p:sp>
        <p:nvSpPr>
          <p:cNvPr id="5" name="矩形 4"/>
          <p:cNvSpPr/>
          <p:nvPr/>
        </p:nvSpPr>
        <p:spPr>
          <a:xfrm>
            <a:off x="643866" y="5226440"/>
            <a:ext cx="8171886" cy="1294625"/>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1900" dirty="0">
                <a:solidFill>
                  <a:srgbClr val="333333"/>
                </a:solidFill>
                <a:latin typeface="zuoyeFont_mathFont"/>
              </a:rPr>
              <a:t>根据题干材料和所学知识，三次突破的核心内容分别是洋务运动“中体西用”学习西方器物；戊戌变法、辛亥革命通过改良或革命，建立西方民主制度；新文化运动反对封建思想，提倡民主、科学，因此，与“第三次突破”直接相关的是提倡民主、科学。</a:t>
            </a:r>
            <a:r>
              <a:rPr lang="en-US" altLang="zh-CN" sz="1900" dirty="0">
                <a:solidFill>
                  <a:srgbClr val="333333"/>
                </a:solidFill>
                <a:latin typeface="zuoyeFont_mathFont"/>
              </a:rPr>
              <a:t>ABC</a:t>
            </a:r>
            <a:r>
              <a:rPr lang="zh-CN" altLang="en-US" sz="1900" dirty="0">
                <a:solidFill>
                  <a:srgbClr val="333333"/>
                </a:solidFill>
                <a:latin typeface="zuoyeFont_mathFont"/>
              </a:rPr>
              <a:t>三项不符合题意，故选</a:t>
            </a:r>
            <a:r>
              <a:rPr lang="en-US" altLang="zh-CN" sz="1900" dirty="0">
                <a:solidFill>
                  <a:srgbClr val="333333"/>
                </a:solidFill>
                <a:latin typeface="zuoyeFont_mathFont"/>
              </a:rPr>
              <a:t>D</a:t>
            </a:r>
            <a:r>
              <a:rPr lang="zh-CN" altLang="en-US" sz="1900" dirty="0">
                <a:solidFill>
                  <a:srgbClr val="333333"/>
                </a:solidFill>
                <a:latin typeface="zuoyeFont_mathFont"/>
              </a:rPr>
              <a:t>。</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6" name="矩形 5"/>
          <p:cNvSpPr/>
          <p:nvPr/>
        </p:nvSpPr>
        <p:spPr>
          <a:xfrm>
            <a:off x="5148064" y="2132856"/>
            <a:ext cx="624291" cy="786793"/>
          </a:xfrm>
          <a:prstGeom prst="rect">
            <a:avLst/>
          </a:prstGeom>
          <a:noFill/>
        </p:spPr>
        <p:txBody>
          <a:bodyPr wrap="none" lIns="78145" tIns="39072" rIns="78145" bIns="39072">
            <a:spAutoFit/>
          </a:bodyPr>
          <a:lstStyle/>
          <a:p>
            <a:pPr algn="ctr"/>
            <a:r>
              <a:rPr lang="en-US" altLang="zh-CN" sz="4600" b="1" dirty="0" smtClean="0">
                <a:ln w="22225">
                  <a:solidFill>
                    <a:schemeClr val="accent2"/>
                  </a:solidFill>
                  <a:prstDash val="solid"/>
                </a:ln>
                <a:solidFill>
                  <a:schemeClr val="accent6">
                    <a:lumMod val="50000"/>
                  </a:schemeClr>
                </a:solidFill>
              </a:rPr>
              <a:t>D</a:t>
            </a:r>
            <a:endParaRPr lang="zh-CN" altLang="en-US" sz="4600" b="1" dirty="0">
              <a:ln w="22225">
                <a:solidFill>
                  <a:schemeClr val="accent2"/>
                </a:solidFill>
                <a:prstDash val="solid"/>
              </a:ln>
              <a:solidFill>
                <a:schemeClr val="accent6">
                  <a:lumMod val="50000"/>
                </a:schemeClr>
              </a:solidFill>
            </a:endParaRPr>
          </a:p>
        </p:txBody>
      </p:sp>
    </p:spTree>
    <p:extLst>
      <p:ext uri="{BB962C8B-B14F-4D97-AF65-F5344CB8AC3E}">
        <p14:creationId xmlns:p14="http://schemas.microsoft.com/office/powerpoint/2010/main" xmlns="" val="229599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9720" y="1148741"/>
            <a:ext cx="8103942" cy="3095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a:t>5</a:t>
            </a:r>
            <a:r>
              <a:rPr lang="zh-CN" altLang="zh-CN" sz="2400" dirty="0" smtClean="0"/>
              <a:t>．</a:t>
            </a:r>
            <a:r>
              <a:rPr lang="zh-CN" altLang="en-US" sz="2400" dirty="0"/>
              <a:t>对比同类历史事件是历史学习的重要方法之一。下列关于文艺复兴和</a:t>
            </a:r>
            <a:r>
              <a:rPr lang="zh-CN" altLang="en-US" sz="2400" dirty="0" smtClean="0"/>
              <a:t>新文化运动</a:t>
            </a:r>
            <a:r>
              <a:rPr lang="zh-CN" altLang="en-US" sz="2400" dirty="0"/>
              <a:t>相同点的叙述，不正确的是 </a:t>
            </a:r>
            <a:r>
              <a:rPr lang="en-US" altLang="zh-CN" sz="2400" dirty="0"/>
              <a:t>( </a:t>
            </a:r>
            <a:r>
              <a:rPr lang="en-US" altLang="zh-CN" sz="2400" dirty="0" smtClean="0"/>
              <a:t>    )</a:t>
            </a:r>
          </a:p>
          <a:p>
            <a:pPr fontAlgn="ctr"/>
            <a:endParaRPr lang="en-US" altLang="zh-CN" sz="2400" dirty="0"/>
          </a:p>
          <a:p>
            <a:pPr fontAlgn="ctr"/>
            <a:endParaRPr lang="en-US" altLang="zh-CN" sz="2400" dirty="0"/>
          </a:p>
          <a:p>
            <a:pPr fontAlgn="ctr"/>
            <a:r>
              <a:rPr lang="en-US" altLang="zh-CN" sz="2400" dirty="0"/>
              <a:t>A</a:t>
            </a:r>
            <a:r>
              <a:rPr lang="zh-CN" altLang="en-US" sz="2400" dirty="0"/>
              <a:t>．都反对封建制度的</a:t>
            </a:r>
            <a:r>
              <a:rPr lang="zh-CN" altLang="en-US" sz="2400" dirty="0" smtClean="0"/>
              <a:t>黑暗</a:t>
            </a:r>
            <a:endParaRPr lang="en-US" altLang="zh-CN" sz="2400" dirty="0" smtClean="0"/>
          </a:p>
          <a:p>
            <a:pPr fontAlgn="ctr"/>
            <a:r>
              <a:rPr lang="en-US" altLang="zh-CN" sz="2400" dirty="0" smtClean="0"/>
              <a:t>B</a:t>
            </a:r>
            <a:r>
              <a:rPr lang="zh-CN" altLang="en-US" sz="2400" dirty="0" smtClean="0"/>
              <a:t>．都</a:t>
            </a:r>
            <a:r>
              <a:rPr lang="zh-CN" altLang="en-US" sz="2400" dirty="0"/>
              <a:t>主张建立资产阶级民主共和政体</a:t>
            </a:r>
          </a:p>
          <a:p>
            <a:pPr fontAlgn="ctr"/>
            <a:r>
              <a:rPr lang="en-US" altLang="zh-CN" sz="2400" dirty="0"/>
              <a:t>C</a:t>
            </a:r>
            <a:r>
              <a:rPr lang="zh-CN" altLang="en-US" sz="2400" dirty="0"/>
              <a:t>．都促进了资本主义发展 </a:t>
            </a:r>
            <a:endParaRPr lang="en-US" altLang="zh-CN" sz="2400" dirty="0" smtClean="0"/>
          </a:p>
          <a:p>
            <a:pPr fontAlgn="ctr"/>
            <a:r>
              <a:rPr lang="en-US" altLang="zh-CN" sz="2400" dirty="0" smtClean="0"/>
              <a:t>D</a:t>
            </a:r>
            <a:r>
              <a:rPr lang="zh-CN" altLang="en-US" sz="2400" dirty="0" smtClean="0"/>
              <a:t>．</a:t>
            </a:r>
            <a:r>
              <a:rPr lang="zh-CN" altLang="en-US" sz="2400" dirty="0"/>
              <a:t>都是资产阶级性质的思想解放运动</a:t>
            </a:r>
          </a:p>
        </p:txBody>
      </p:sp>
      <p:sp>
        <p:nvSpPr>
          <p:cNvPr id="5" name="矩形 4"/>
          <p:cNvSpPr/>
          <p:nvPr/>
        </p:nvSpPr>
        <p:spPr>
          <a:xfrm>
            <a:off x="639720" y="4725916"/>
            <a:ext cx="8171886" cy="1694734"/>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2100" dirty="0"/>
              <a:t>文艺复兴运动促进了人们思想的解放，推动了欧洲文化思想领域的繁荣，为欧洲资本主义社会的产生奠定了思想文化基础。新文化运动是资产阶级领导的思想解放运动。文艺复兴和新文化运动都反对封建制度的黑暗，都促进了资本主义的发展。</a:t>
            </a:r>
            <a:r>
              <a:rPr lang="en-US" altLang="zh-CN" sz="2100" dirty="0"/>
              <a:t>ACD</a:t>
            </a:r>
            <a:r>
              <a:rPr lang="zh-CN" altLang="en-US" sz="2100" dirty="0"/>
              <a:t>不是共同点，不符合题意。</a:t>
            </a:r>
            <a:r>
              <a:rPr lang="en-US" altLang="zh-CN" sz="2100" dirty="0"/>
              <a:t>B</a:t>
            </a:r>
            <a:r>
              <a:rPr lang="zh-CN" altLang="en-US" sz="2100" dirty="0"/>
              <a:t>不是共同点，符合题意。故答案选</a:t>
            </a:r>
            <a:r>
              <a:rPr lang="en-US" altLang="zh-CN" sz="2100" dirty="0"/>
              <a:t>B</a:t>
            </a:r>
            <a:r>
              <a:rPr lang="zh-CN" altLang="en-US" sz="2100" dirty="0"/>
              <a:t>。</a:t>
            </a:r>
            <a:endParaRPr lang="zh-CN" altLang="en-US" sz="1900" dirty="0">
              <a:solidFill>
                <a:srgbClr val="333333"/>
              </a:solidFill>
              <a:latin typeface="zuoyeFont_mathFont"/>
            </a:endParaRP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6" name="矩形 5"/>
          <p:cNvSpPr/>
          <p:nvPr/>
        </p:nvSpPr>
        <p:spPr>
          <a:xfrm>
            <a:off x="7884368" y="1556792"/>
            <a:ext cx="561773" cy="786793"/>
          </a:xfrm>
          <a:prstGeom prst="rect">
            <a:avLst/>
          </a:prstGeom>
          <a:noFill/>
        </p:spPr>
        <p:txBody>
          <a:bodyPr wrap="square" lIns="78145" tIns="39072" rIns="78145" bIns="39072">
            <a:spAutoFit/>
          </a:bodyPr>
          <a:lstStyle/>
          <a:p>
            <a:pPr algn="ctr"/>
            <a:r>
              <a:rPr lang="en-US" altLang="zh-CN" sz="4600" b="1" dirty="0" smtClean="0">
                <a:ln w="22225">
                  <a:solidFill>
                    <a:schemeClr val="accent2"/>
                  </a:solidFill>
                  <a:prstDash val="solid"/>
                </a:ln>
                <a:solidFill>
                  <a:schemeClr val="accent6">
                    <a:lumMod val="50000"/>
                  </a:schemeClr>
                </a:solidFill>
              </a:rPr>
              <a:t>B</a:t>
            </a:r>
            <a:endParaRPr lang="zh-CN" altLang="en-US" sz="4600" b="1" dirty="0">
              <a:ln w="22225">
                <a:solidFill>
                  <a:schemeClr val="accent2"/>
                </a:solidFill>
                <a:prstDash val="solid"/>
              </a:ln>
              <a:solidFill>
                <a:schemeClr val="accent6">
                  <a:lumMod val="50000"/>
                </a:schemeClr>
              </a:solidFill>
            </a:endParaRPr>
          </a:p>
        </p:txBody>
      </p:sp>
    </p:spTree>
    <p:extLst>
      <p:ext uri="{BB962C8B-B14F-4D97-AF65-F5344CB8AC3E}">
        <p14:creationId xmlns:p14="http://schemas.microsoft.com/office/powerpoint/2010/main" xmlns="" val="193950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9720" y="1086800"/>
            <a:ext cx="8103942" cy="3033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a:t>6</a:t>
            </a:r>
            <a:r>
              <a:rPr lang="zh-CN" altLang="zh-CN" sz="2400" dirty="0" smtClean="0"/>
              <a:t>．</a:t>
            </a:r>
            <a:r>
              <a:rPr lang="zh-CN" altLang="en-US" sz="2400" dirty="0"/>
              <a:t> “一个幽灵，共产主义的幽灵在欧洲徘徊。”马克思、恩格斯在 </a:t>
            </a:r>
            <a:r>
              <a:rPr lang="en-US" altLang="zh-CN" sz="2400" dirty="0"/>
              <a:t>19 </a:t>
            </a:r>
            <a:r>
              <a:rPr lang="zh-CN" altLang="en-US" sz="2400" dirty="0" smtClean="0"/>
              <a:t>世纪中期</a:t>
            </a:r>
            <a:r>
              <a:rPr lang="zh-CN" altLang="en-US" sz="2400" dirty="0"/>
              <a:t>写下了这句名言</a:t>
            </a:r>
            <a:r>
              <a:rPr lang="zh-CN" altLang="en-US" sz="2400" dirty="0" smtClean="0"/>
              <a:t>，创立</a:t>
            </a:r>
            <a:r>
              <a:rPr lang="zh-CN" altLang="en-US" sz="2400" dirty="0"/>
              <a:t>了一种新的社会主义理论</a:t>
            </a:r>
            <a:r>
              <a:rPr lang="zh-CN" altLang="en-US" sz="2400" dirty="0" smtClean="0"/>
              <a:t>。这种</a:t>
            </a:r>
            <a:r>
              <a:rPr lang="zh-CN" altLang="en-US" sz="2400" dirty="0"/>
              <a:t>新的社会主义理论诞生的标志是 </a:t>
            </a:r>
            <a:r>
              <a:rPr lang="en-US" altLang="zh-CN" sz="2400" dirty="0"/>
              <a:t>( 	</a:t>
            </a:r>
            <a:r>
              <a:rPr lang="en-US" altLang="zh-CN" sz="2400" dirty="0" smtClean="0"/>
              <a:t>     )</a:t>
            </a:r>
          </a:p>
          <a:p>
            <a:pPr fontAlgn="ctr"/>
            <a:endParaRPr lang="en-US" altLang="zh-CN" sz="2400" dirty="0"/>
          </a:p>
          <a:p>
            <a:pPr fontAlgn="ctr"/>
            <a:r>
              <a:rPr lang="en-US" altLang="zh-CN" sz="2400" dirty="0"/>
              <a:t>A</a:t>
            </a:r>
            <a:r>
              <a:rPr lang="zh-CN" altLang="en-US" sz="2400" dirty="0"/>
              <a:t>．</a:t>
            </a:r>
            <a:r>
              <a:rPr lang="en-US" altLang="zh-CN" sz="2400" dirty="0"/>
              <a:t>《</a:t>
            </a:r>
            <a:r>
              <a:rPr lang="zh-CN" altLang="en-US" sz="2400" dirty="0"/>
              <a:t>解放黑人奴隶宣言</a:t>
            </a:r>
            <a:r>
              <a:rPr lang="en-US" altLang="zh-CN" sz="2400" dirty="0"/>
              <a:t>》</a:t>
            </a:r>
            <a:r>
              <a:rPr lang="zh-CN" altLang="en-US" sz="2400" dirty="0"/>
              <a:t>的发表 </a:t>
            </a:r>
            <a:endParaRPr lang="en-US" altLang="zh-CN" sz="2400" dirty="0" smtClean="0"/>
          </a:p>
          <a:p>
            <a:pPr fontAlgn="ctr"/>
            <a:r>
              <a:rPr lang="en-US" altLang="zh-CN" sz="2400" dirty="0" smtClean="0"/>
              <a:t>B</a:t>
            </a:r>
            <a:r>
              <a:rPr lang="zh-CN" altLang="en-US" sz="2400" dirty="0" smtClean="0"/>
              <a:t>．</a:t>
            </a:r>
            <a:r>
              <a:rPr lang="en-US" altLang="zh-CN" sz="2400" dirty="0" smtClean="0"/>
              <a:t>《</a:t>
            </a:r>
            <a:r>
              <a:rPr lang="zh-CN" altLang="en-US" sz="2400" dirty="0"/>
              <a:t>开罗宣言</a:t>
            </a:r>
            <a:r>
              <a:rPr lang="en-US" altLang="zh-CN" sz="2400" dirty="0"/>
              <a:t>》</a:t>
            </a:r>
            <a:r>
              <a:rPr lang="zh-CN" altLang="en-US" sz="2400" dirty="0"/>
              <a:t>的发表</a:t>
            </a:r>
          </a:p>
          <a:p>
            <a:pPr fontAlgn="ctr"/>
            <a:r>
              <a:rPr lang="en-US" altLang="zh-CN" sz="2400" dirty="0"/>
              <a:t>C</a:t>
            </a:r>
            <a:r>
              <a:rPr lang="zh-CN" altLang="en-US" sz="2400" dirty="0"/>
              <a:t>．</a:t>
            </a:r>
            <a:r>
              <a:rPr lang="en-US" altLang="zh-CN" sz="2400" dirty="0"/>
              <a:t>《</a:t>
            </a:r>
            <a:r>
              <a:rPr lang="zh-CN" altLang="en-US" sz="2400" dirty="0"/>
              <a:t>共产党宣言</a:t>
            </a:r>
            <a:r>
              <a:rPr lang="en-US" altLang="zh-CN" sz="2400" dirty="0"/>
              <a:t>》</a:t>
            </a:r>
            <a:r>
              <a:rPr lang="zh-CN" altLang="en-US" sz="2400" dirty="0"/>
              <a:t>的发表 </a:t>
            </a:r>
            <a:endParaRPr lang="en-US" altLang="zh-CN" sz="2400" dirty="0" smtClean="0"/>
          </a:p>
          <a:p>
            <a:pPr fontAlgn="ctr"/>
            <a:r>
              <a:rPr lang="en-US" altLang="zh-CN" sz="2400" dirty="0" smtClean="0"/>
              <a:t>D</a:t>
            </a:r>
            <a:r>
              <a:rPr lang="zh-CN" altLang="en-US" sz="2400" dirty="0" smtClean="0"/>
              <a:t>．</a:t>
            </a:r>
            <a:r>
              <a:rPr lang="en-US" altLang="zh-CN" sz="2400" dirty="0"/>
              <a:t>《</a:t>
            </a:r>
            <a:r>
              <a:rPr lang="zh-CN" altLang="en-US" sz="2400" dirty="0"/>
              <a:t>联合国家宣言</a:t>
            </a:r>
            <a:r>
              <a:rPr lang="en-US" altLang="zh-CN" sz="2400" dirty="0"/>
              <a:t>》</a:t>
            </a:r>
            <a:r>
              <a:rPr lang="zh-CN" altLang="en-US" sz="2400" dirty="0"/>
              <a:t>的发表</a:t>
            </a:r>
          </a:p>
        </p:txBody>
      </p:sp>
      <p:sp>
        <p:nvSpPr>
          <p:cNvPr id="5" name="矩形 4"/>
          <p:cNvSpPr/>
          <p:nvPr/>
        </p:nvSpPr>
        <p:spPr>
          <a:xfrm>
            <a:off x="639720" y="5020624"/>
            <a:ext cx="8171886" cy="1371569"/>
          </a:xfrm>
          <a:prstGeom prst="rect">
            <a:avLst/>
          </a:prstGeom>
          <a:solidFill>
            <a:srgbClr val="FFFF00"/>
          </a:solidFill>
        </p:spPr>
        <p:txBody>
          <a:bodyPr wrap="square" lIns="78145" tIns="39072" rIns="78145" bIns="39072">
            <a:spAutoFit/>
          </a:bodyPr>
          <a:lstStyle/>
          <a:p>
            <a:pPr fontAlgn="ctr"/>
            <a:r>
              <a:rPr lang="zh-CN" altLang="en-US" sz="1900" b="1" dirty="0" smtClean="0">
                <a:solidFill>
                  <a:srgbClr val="333333"/>
                </a:solidFill>
                <a:latin typeface="zuoyeFont_mathFont"/>
              </a:rPr>
              <a:t>解析：</a:t>
            </a:r>
            <a:r>
              <a:rPr lang="zh-CN" altLang="en-US" sz="2100" dirty="0"/>
              <a:t>本题考查的是国际工人运动与马克思主义的诞生的相关内容。</a:t>
            </a:r>
            <a:r>
              <a:rPr lang="en-US" altLang="zh-CN" sz="2100" dirty="0"/>
              <a:t>《</a:t>
            </a:r>
            <a:r>
              <a:rPr lang="zh-CN" altLang="en-US" sz="2100" dirty="0"/>
              <a:t>共产党宣言</a:t>
            </a:r>
            <a:r>
              <a:rPr lang="en-US" altLang="zh-CN" sz="2100" dirty="0"/>
              <a:t>》</a:t>
            </a:r>
            <a:r>
              <a:rPr lang="zh-CN" altLang="en-US" sz="2100" dirty="0"/>
              <a:t>的发表标志着马克思主义的诞生，从此，国际工人运动有了科学理论作指导，进入了一个新时期。</a:t>
            </a:r>
            <a:r>
              <a:rPr lang="en-US" altLang="zh-CN" sz="2100" dirty="0"/>
              <a:t>C</a:t>
            </a:r>
            <a:r>
              <a:rPr lang="zh-CN" altLang="en-US" sz="2100" dirty="0"/>
              <a:t>符合题意，</a:t>
            </a:r>
            <a:r>
              <a:rPr lang="en-US" altLang="zh-CN" sz="2100" dirty="0"/>
              <a:t>ABD</a:t>
            </a:r>
            <a:r>
              <a:rPr lang="zh-CN" altLang="en-US" sz="2100" dirty="0"/>
              <a:t>不符合题意。故选</a:t>
            </a:r>
            <a:r>
              <a:rPr lang="en-US" altLang="zh-CN" sz="2100" dirty="0"/>
              <a:t>C</a:t>
            </a:r>
            <a:r>
              <a:rPr lang="zh-CN" altLang="en-US" sz="2100" dirty="0"/>
              <a:t>。</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6" name="矩形 5"/>
          <p:cNvSpPr/>
          <p:nvPr/>
        </p:nvSpPr>
        <p:spPr>
          <a:xfrm>
            <a:off x="7668344" y="1916832"/>
            <a:ext cx="555361" cy="786793"/>
          </a:xfrm>
          <a:prstGeom prst="rect">
            <a:avLst/>
          </a:prstGeom>
          <a:noFill/>
        </p:spPr>
        <p:txBody>
          <a:bodyPr wrap="none" lIns="78145" tIns="39072" rIns="78145" bIns="39072">
            <a:spAutoFit/>
          </a:bodyPr>
          <a:lstStyle/>
          <a:p>
            <a:pPr algn="ctr"/>
            <a:r>
              <a:rPr lang="en-US" altLang="zh-CN" sz="4600" b="1" dirty="0" smtClean="0">
                <a:ln w="22225">
                  <a:solidFill>
                    <a:schemeClr val="accent2"/>
                  </a:solidFill>
                  <a:prstDash val="solid"/>
                </a:ln>
                <a:solidFill>
                  <a:schemeClr val="accent6">
                    <a:lumMod val="50000"/>
                  </a:schemeClr>
                </a:solidFill>
              </a:rPr>
              <a:t>C</a:t>
            </a:r>
            <a:endParaRPr lang="zh-CN" altLang="en-US" sz="4600" b="1" dirty="0">
              <a:ln w="22225">
                <a:solidFill>
                  <a:schemeClr val="accent2"/>
                </a:solidFill>
                <a:prstDash val="solid"/>
              </a:ln>
              <a:solidFill>
                <a:schemeClr val="accent6">
                  <a:lumMod val="50000"/>
                </a:schemeClr>
              </a:solidFill>
            </a:endParaRPr>
          </a:p>
        </p:txBody>
      </p:sp>
    </p:spTree>
    <p:extLst>
      <p:ext uri="{BB962C8B-B14F-4D97-AF65-F5344CB8AC3E}">
        <p14:creationId xmlns:p14="http://schemas.microsoft.com/office/powerpoint/2010/main" xmlns="" val="188084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1428728" y="642918"/>
            <a:ext cx="5929354" cy="28575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dirty="0" smtClean="0">
                <a:ln>
                  <a:noFill/>
                </a:ln>
                <a:solidFill>
                  <a:srgbClr val="FF0000"/>
                </a:solidFill>
                <a:effectLst/>
                <a:latin typeface="宋体" pitchFamily="2" charset="-122"/>
                <a:ea typeface="宋体" pitchFamily="2" charset="-122"/>
                <a:cs typeface="宋体" pitchFamily="2" charset="-122"/>
              </a:rPr>
              <a:t>一、儒家思想的形成、发展和演变</a:t>
            </a:r>
            <a:endParaRPr kumimoji="0" lang="zh-CN" sz="2800" b="0" i="0" u="none" strike="noStrike" cap="none" normalizeH="0" baseline="0" dirty="0" smtClean="0">
              <a:ln>
                <a:noFill/>
              </a:ln>
              <a:solidFill>
                <a:srgbClr val="FF0000"/>
              </a:solidFill>
              <a:effectLst/>
              <a:latin typeface="Arial" pitchFamily="34" charset="0"/>
              <a:ea typeface="宋体" pitchFamily="2" charset="-122"/>
              <a:cs typeface="宋体" pitchFamily="2" charset="-122"/>
            </a:endParaRPr>
          </a:p>
        </p:txBody>
      </p:sp>
      <p:graphicFrame>
        <p:nvGraphicFramePr>
          <p:cNvPr id="5" name="表格 4"/>
          <p:cNvGraphicFramePr>
            <a:graphicFrameLocks noGrp="1"/>
          </p:cNvGraphicFramePr>
          <p:nvPr/>
        </p:nvGraphicFramePr>
        <p:xfrm>
          <a:off x="857224" y="1071546"/>
          <a:ext cx="6955136" cy="5120640"/>
        </p:xfrm>
        <a:graphic>
          <a:graphicData uri="http://schemas.openxmlformats.org/drawingml/2006/table">
            <a:tbl>
              <a:tblPr/>
              <a:tblGrid>
                <a:gridCol w="997247"/>
                <a:gridCol w="5957889"/>
              </a:tblGrid>
              <a:tr h="192168">
                <a:tc>
                  <a:txBody>
                    <a:bodyPr/>
                    <a:lstStyle/>
                    <a:p>
                      <a:pPr algn="ctr">
                        <a:spcAft>
                          <a:spcPts val="0"/>
                        </a:spcAft>
                      </a:pPr>
                      <a:r>
                        <a:rPr lang="en-US" sz="2400" kern="100" dirty="0" err="1">
                          <a:latin typeface="SimSun"/>
                          <a:ea typeface="SimSun"/>
                          <a:cs typeface="SimSun"/>
                        </a:rPr>
                        <a:t>时期</a:t>
                      </a:r>
                      <a:endParaRPr lang="zh-CN" sz="2400" kern="100" dirty="0">
                        <a:latin typeface="SimSun"/>
                        <a:ea typeface="SimSun"/>
                        <a:cs typeface="SimSun"/>
                      </a:endParaRPr>
                    </a:p>
                  </a:txBody>
                  <a:tcPr marL="3596" marR="359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n-US" sz="2400" kern="100">
                          <a:latin typeface="SimSun"/>
                          <a:ea typeface="SimSun"/>
                          <a:cs typeface="SimSun"/>
                        </a:rPr>
                        <a:t>概况</a:t>
                      </a:r>
                      <a:endParaRPr lang="zh-CN" sz="2400" kern="100">
                        <a:latin typeface="SimSun"/>
                        <a:ea typeface="SimSun"/>
                        <a:cs typeface="SimSun"/>
                      </a:endParaRPr>
                    </a:p>
                  </a:txBody>
                  <a:tcPr marL="3596" marR="359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31596">
                <a:tc>
                  <a:txBody>
                    <a:bodyPr/>
                    <a:lstStyle/>
                    <a:p>
                      <a:pPr algn="ctr">
                        <a:spcAft>
                          <a:spcPts val="0"/>
                        </a:spcAft>
                      </a:pPr>
                      <a:r>
                        <a:rPr lang="en-US" sz="2400" kern="100">
                          <a:latin typeface="SimSun"/>
                          <a:ea typeface="SimSun"/>
                          <a:cs typeface="SimSun"/>
                        </a:rPr>
                        <a:t>春秋</a:t>
                      </a:r>
                      <a:endParaRPr lang="zh-CN" sz="2400" kern="100">
                        <a:latin typeface="SimSun"/>
                        <a:ea typeface="SimSun"/>
                        <a:cs typeface="SimSun"/>
                      </a:endParaRPr>
                    </a:p>
                  </a:txBody>
                  <a:tcPr marL="3596" marR="359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zh-CN" sz="2400" kern="100" dirty="0">
                          <a:latin typeface="SimSun"/>
                          <a:ea typeface="SimSun"/>
                          <a:cs typeface="SimSun"/>
                        </a:rPr>
                        <a:t>孔子的核心思想是</a:t>
                      </a:r>
                      <a:r>
                        <a:rPr lang="en-US" sz="2400" b="1" kern="100" dirty="0">
                          <a:solidFill>
                            <a:srgbClr val="FF0000"/>
                          </a:solidFill>
                          <a:latin typeface="SimSun"/>
                          <a:ea typeface="SimSun"/>
                          <a:cs typeface="SimSun"/>
                        </a:rPr>
                        <a:t>“</a:t>
                      </a:r>
                      <a:r>
                        <a:rPr lang="zh-CN" sz="2400" b="1" kern="100" dirty="0">
                          <a:solidFill>
                            <a:srgbClr val="FF0000"/>
                          </a:solidFill>
                          <a:latin typeface="SimSun"/>
                          <a:ea typeface="SimSun"/>
                          <a:cs typeface="SimSun"/>
                        </a:rPr>
                        <a:t>仁</a:t>
                      </a:r>
                      <a:r>
                        <a:rPr lang="en-US" sz="2400" b="1" kern="100" dirty="0">
                          <a:solidFill>
                            <a:srgbClr val="FF0000"/>
                          </a:solidFill>
                          <a:latin typeface="SimSun"/>
                          <a:ea typeface="SimSun"/>
                          <a:cs typeface="SimSun"/>
                        </a:rPr>
                        <a:t>”</a:t>
                      </a:r>
                      <a:r>
                        <a:rPr lang="zh-CN" sz="2400" kern="100" dirty="0">
                          <a:latin typeface="SimSun"/>
                          <a:ea typeface="SimSun"/>
                          <a:cs typeface="SimSun"/>
                        </a:rPr>
                        <a:t>，提出</a:t>
                      </a:r>
                      <a:r>
                        <a:rPr lang="en-US" sz="2400" kern="100" dirty="0">
                          <a:latin typeface="SimSun"/>
                          <a:ea typeface="SimSun"/>
                          <a:cs typeface="SimSun"/>
                        </a:rPr>
                        <a:t>“</a:t>
                      </a:r>
                      <a:r>
                        <a:rPr lang="zh-CN" sz="2400" kern="100" dirty="0">
                          <a:latin typeface="SimSun"/>
                          <a:ea typeface="SimSun"/>
                          <a:cs typeface="SimSun"/>
                        </a:rPr>
                        <a:t>仁者爱人</a:t>
                      </a:r>
                      <a:r>
                        <a:rPr lang="en-US" sz="2400" kern="100" dirty="0">
                          <a:latin typeface="SimSun"/>
                          <a:ea typeface="SimSun"/>
                          <a:cs typeface="SimSun"/>
                        </a:rPr>
                        <a:t>”</a:t>
                      </a:r>
                      <a:r>
                        <a:rPr lang="zh-CN" sz="2400" kern="100" dirty="0">
                          <a:latin typeface="SimSun"/>
                          <a:ea typeface="SimSun"/>
                          <a:cs typeface="SimSun"/>
                        </a:rPr>
                        <a:t>；主张以</a:t>
                      </a:r>
                      <a:r>
                        <a:rPr lang="zh-CN" sz="2400" b="1" kern="100" dirty="0">
                          <a:solidFill>
                            <a:srgbClr val="FF0000"/>
                          </a:solidFill>
                          <a:latin typeface="SimSun"/>
                          <a:ea typeface="SimSun"/>
                          <a:cs typeface="SimSun"/>
                        </a:rPr>
                        <a:t>德治</a:t>
                      </a:r>
                      <a:r>
                        <a:rPr lang="zh-CN" sz="2400" kern="100" dirty="0">
                          <a:latin typeface="SimSun"/>
                          <a:ea typeface="SimSun"/>
                          <a:cs typeface="SimSun"/>
                        </a:rPr>
                        <a:t>国</a:t>
                      </a:r>
                      <a:r>
                        <a:rPr lang="en-US" sz="2400" kern="100" dirty="0">
                          <a:latin typeface="SimSun"/>
                          <a:ea typeface="SimSun"/>
                          <a:cs typeface="SimSun"/>
                        </a:rPr>
                        <a:t>;</a:t>
                      </a:r>
                      <a:r>
                        <a:rPr lang="zh-CN" sz="2400" kern="100" dirty="0">
                          <a:latin typeface="SimSun"/>
                          <a:ea typeface="SimSun"/>
                          <a:cs typeface="SimSun"/>
                        </a:rPr>
                        <a:t>反对苛政</a:t>
                      </a:r>
                      <a:r>
                        <a:rPr lang="zh-CN" sz="2400" kern="100" dirty="0">
                          <a:latin typeface="SimSun"/>
                          <a:ea typeface="宋体"/>
                          <a:cs typeface="SimSun"/>
                        </a:rPr>
                        <a:t>。创办私学，有教无类，因材施教。</a:t>
                      </a:r>
                      <a:endParaRPr lang="zh-CN" sz="2400" kern="100" dirty="0">
                        <a:latin typeface="SimSun"/>
                        <a:ea typeface="SimSun"/>
                        <a:cs typeface="SimSun"/>
                      </a:endParaRPr>
                    </a:p>
                  </a:txBody>
                  <a:tcPr marL="3596" marR="359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4302">
                <a:tc rowSpan="2">
                  <a:txBody>
                    <a:bodyPr/>
                    <a:lstStyle/>
                    <a:p>
                      <a:pPr algn="ctr">
                        <a:spcAft>
                          <a:spcPts val="0"/>
                        </a:spcAft>
                      </a:pPr>
                      <a:r>
                        <a:rPr lang="en-US" sz="2400" kern="100">
                          <a:latin typeface="SimSun"/>
                          <a:ea typeface="SimSun"/>
                          <a:cs typeface="SimSun"/>
                        </a:rPr>
                        <a:t>战国</a:t>
                      </a:r>
                      <a:endParaRPr lang="zh-CN" sz="2400" kern="100">
                        <a:latin typeface="SimSun"/>
                        <a:ea typeface="SimSun"/>
                        <a:cs typeface="SimSun"/>
                      </a:endParaRPr>
                    </a:p>
                  </a:txBody>
                  <a:tcPr marL="3596" marR="35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zh-CN" sz="2400" kern="100" dirty="0">
                          <a:latin typeface="SimSun"/>
                          <a:ea typeface="SimSun"/>
                          <a:cs typeface="SimSun"/>
                        </a:rPr>
                        <a:t>孟子主张实行</a:t>
                      </a:r>
                      <a:r>
                        <a:rPr lang="en-US" sz="2400" b="1" kern="100" dirty="0">
                          <a:solidFill>
                            <a:srgbClr val="FF0000"/>
                          </a:solidFill>
                          <a:latin typeface="SimSun"/>
                          <a:ea typeface="SimSun"/>
                          <a:cs typeface="SimSun"/>
                        </a:rPr>
                        <a:t>“</a:t>
                      </a:r>
                      <a:r>
                        <a:rPr lang="zh-CN" sz="2400" b="1" kern="100" dirty="0">
                          <a:solidFill>
                            <a:srgbClr val="FF0000"/>
                          </a:solidFill>
                          <a:latin typeface="SimSun"/>
                          <a:ea typeface="SimSun"/>
                          <a:cs typeface="SimSun"/>
                        </a:rPr>
                        <a:t>仁政</a:t>
                      </a:r>
                      <a:r>
                        <a:rPr lang="en-US" sz="2400" b="1" kern="100" dirty="0">
                          <a:solidFill>
                            <a:srgbClr val="FF0000"/>
                          </a:solidFill>
                          <a:latin typeface="SimSun"/>
                          <a:ea typeface="SimSun"/>
                          <a:cs typeface="SimSun"/>
                        </a:rPr>
                        <a:t>”</a:t>
                      </a:r>
                      <a:r>
                        <a:rPr lang="en-US" sz="2400" kern="100" dirty="0">
                          <a:latin typeface="SimSun"/>
                          <a:ea typeface="SimSun"/>
                          <a:cs typeface="SimSun"/>
                        </a:rPr>
                        <a:t>“</a:t>
                      </a:r>
                      <a:r>
                        <a:rPr lang="zh-CN" sz="2400" b="1" kern="100" dirty="0">
                          <a:solidFill>
                            <a:srgbClr val="FF0000"/>
                          </a:solidFill>
                          <a:latin typeface="SimSun"/>
                          <a:ea typeface="SimSun"/>
                          <a:cs typeface="SimSun"/>
                        </a:rPr>
                        <a:t>民贵君轻</a:t>
                      </a:r>
                      <a:r>
                        <a:rPr lang="en-US" sz="2400" kern="100" dirty="0">
                          <a:latin typeface="SimSun"/>
                          <a:ea typeface="SimSun"/>
                          <a:cs typeface="SimSun"/>
                        </a:rPr>
                        <a:t>”</a:t>
                      </a:r>
                      <a:r>
                        <a:rPr lang="zh-CN" sz="2400" kern="100" dirty="0">
                          <a:latin typeface="SimSun"/>
                          <a:ea typeface="SimSun"/>
                          <a:cs typeface="SimSun"/>
                        </a:rPr>
                        <a:t>的思想，</a:t>
                      </a:r>
                      <a:r>
                        <a:rPr lang="en-US" sz="2400" kern="100" dirty="0">
                          <a:latin typeface="SimSun"/>
                          <a:ea typeface="SimSun"/>
                          <a:cs typeface="SimSun"/>
                        </a:rPr>
                        <a:t>“</a:t>
                      </a:r>
                      <a:r>
                        <a:rPr lang="zh-CN" sz="2400" kern="100" dirty="0">
                          <a:latin typeface="SimSun"/>
                          <a:ea typeface="SimSun"/>
                          <a:cs typeface="SimSun"/>
                        </a:rPr>
                        <a:t>反对一切非正义战争</a:t>
                      </a:r>
                      <a:r>
                        <a:rPr lang="en-US" sz="2400" kern="100" dirty="0">
                          <a:latin typeface="SimSun"/>
                          <a:ea typeface="SimSun"/>
                          <a:cs typeface="SimSun"/>
                        </a:rPr>
                        <a:t>”</a:t>
                      </a:r>
                      <a:endParaRPr lang="zh-CN" sz="2400" kern="100" dirty="0">
                        <a:latin typeface="SimSun"/>
                        <a:ea typeface="SimSun"/>
                        <a:cs typeface="SimSun"/>
                      </a:endParaRPr>
                    </a:p>
                  </a:txBody>
                  <a:tcPr marL="3596" marR="359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8846">
                <a:tc vMerge="1">
                  <a:txBody>
                    <a:bodyPr/>
                    <a:lstStyle/>
                    <a:p>
                      <a:endParaRPr lang="zh-CN" altLang="en-US"/>
                    </a:p>
                  </a:txBody>
                  <a:tcPr/>
                </a:tc>
                <a:tc>
                  <a:txBody>
                    <a:bodyPr/>
                    <a:lstStyle/>
                    <a:p>
                      <a:pPr>
                        <a:spcAft>
                          <a:spcPts val="0"/>
                        </a:spcAft>
                      </a:pPr>
                      <a:r>
                        <a:rPr lang="zh-CN" sz="2400" kern="100" dirty="0">
                          <a:latin typeface="SimSun"/>
                          <a:ea typeface="SimSun"/>
                          <a:cs typeface="SimSun"/>
                        </a:rPr>
                        <a:t>荀子主张实行</a:t>
                      </a:r>
                      <a:r>
                        <a:rPr lang="en-US" sz="2400" b="1" kern="100" dirty="0">
                          <a:solidFill>
                            <a:srgbClr val="FF0000"/>
                          </a:solidFill>
                          <a:latin typeface="SimSun"/>
                          <a:ea typeface="SimSun"/>
                          <a:cs typeface="SimSun"/>
                        </a:rPr>
                        <a:t>“</a:t>
                      </a:r>
                      <a:r>
                        <a:rPr lang="zh-CN" sz="2400" b="1" kern="100" dirty="0">
                          <a:solidFill>
                            <a:srgbClr val="FF0000"/>
                          </a:solidFill>
                          <a:latin typeface="SimSun"/>
                          <a:ea typeface="SimSun"/>
                          <a:cs typeface="SimSun"/>
                        </a:rPr>
                        <a:t>礼治</a:t>
                      </a:r>
                      <a:r>
                        <a:rPr lang="en-US" sz="2400" b="1" kern="100" dirty="0">
                          <a:solidFill>
                            <a:srgbClr val="FF0000"/>
                          </a:solidFill>
                          <a:latin typeface="SimSun"/>
                          <a:ea typeface="SimSun"/>
                          <a:cs typeface="SimSun"/>
                        </a:rPr>
                        <a:t>”</a:t>
                      </a:r>
                      <a:r>
                        <a:rPr lang="zh-CN" sz="2400" kern="100" dirty="0">
                          <a:latin typeface="SimSun"/>
                          <a:ea typeface="宋体"/>
                          <a:cs typeface="SimSun"/>
                        </a:rPr>
                        <a:t>明确尊卑等级。</a:t>
                      </a:r>
                      <a:endParaRPr lang="zh-CN" sz="2400" kern="100" dirty="0">
                        <a:latin typeface="SimSun"/>
                        <a:ea typeface="SimSun"/>
                        <a:cs typeface="SimSun"/>
                      </a:endParaRPr>
                    </a:p>
                  </a:txBody>
                  <a:tcPr marL="3596" marR="359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63726">
                <a:tc>
                  <a:txBody>
                    <a:bodyPr/>
                    <a:lstStyle/>
                    <a:p>
                      <a:pPr algn="ctr">
                        <a:spcAft>
                          <a:spcPts val="0"/>
                        </a:spcAft>
                      </a:pPr>
                      <a:r>
                        <a:rPr lang="en-US" sz="2400" kern="100">
                          <a:latin typeface="SimSun"/>
                          <a:ea typeface="SimSun"/>
                          <a:cs typeface="SimSun"/>
                        </a:rPr>
                        <a:t>秦朝</a:t>
                      </a:r>
                      <a:endParaRPr lang="zh-CN" sz="2400" kern="100">
                        <a:latin typeface="SimSun"/>
                        <a:ea typeface="SimSun"/>
                        <a:cs typeface="SimSun"/>
                      </a:endParaRPr>
                    </a:p>
                  </a:txBody>
                  <a:tcPr marL="3596" marR="35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zh-CN" sz="2400" kern="100" dirty="0">
                          <a:latin typeface="SimSun"/>
                          <a:ea typeface="SimSun"/>
                          <a:cs typeface="SimSun"/>
                        </a:rPr>
                        <a:t>秦始皇</a:t>
                      </a:r>
                      <a:r>
                        <a:rPr lang="en-US" sz="2400" b="1" kern="100" dirty="0">
                          <a:solidFill>
                            <a:srgbClr val="FF0000"/>
                          </a:solidFill>
                          <a:latin typeface="SimSun"/>
                          <a:ea typeface="SimSun"/>
                          <a:cs typeface="SimSun"/>
                        </a:rPr>
                        <a:t>“</a:t>
                      </a:r>
                      <a:r>
                        <a:rPr lang="zh-CN" sz="2400" b="1" kern="100" dirty="0">
                          <a:solidFill>
                            <a:srgbClr val="FF0000"/>
                          </a:solidFill>
                          <a:latin typeface="SimSun"/>
                          <a:ea typeface="SimSun"/>
                          <a:cs typeface="SimSun"/>
                        </a:rPr>
                        <a:t>焚书坑儒</a:t>
                      </a:r>
                      <a:r>
                        <a:rPr lang="en-US" sz="2400" b="1" kern="100" dirty="0">
                          <a:solidFill>
                            <a:srgbClr val="FF0000"/>
                          </a:solidFill>
                          <a:latin typeface="SimSun"/>
                          <a:ea typeface="SimSun"/>
                          <a:cs typeface="SimSun"/>
                        </a:rPr>
                        <a:t>”</a:t>
                      </a:r>
                      <a:r>
                        <a:rPr lang="zh-CN" sz="2400" kern="100" dirty="0">
                          <a:latin typeface="SimSun"/>
                          <a:ea typeface="SimSun"/>
                          <a:cs typeface="SimSun"/>
                        </a:rPr>
                        <a:t>，使儒家思想遭受沉重打击</a:t>
                      </a:r>
                      <a:r>
                        <a:rPr lang="zh-CN" sz="2400" kern="100" dirty="0">
                          <a:latin typeface="SimSun"/>
                          <a:ea typeface="宋体"/>
                          <a:cs typeface="SimSun"/>
                        </a:rPr>
                        <a:t>。</a:t>
                      </a:r>
                      <a:endParaRPr lang="zh-CN" sz="2400" kern="100" dirty="0">
                        <a:latin typeface="SimSun"/>
                        <a:ea typeface="SimSun"/>
                        <a:cs typeface="SimSun"/>
                      </a:endParaRPr>
                    </a:p>
                  </a:txBody>
                  <a:tcPr marL="3596" marR="35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63726">
                <a:tc>
                  <a:txBody>
                    <a:bodyPr/>
                    <a:lstStyle/>
                    <a:p>
                      <a:pPr algn="ctr">
                        <a:spcAft>
                          <a:spcPts val="0"/>
                        </a:spcAft>
                      </a:pPr>
                      <a:r>
                        <a:rPr lang="en-US" sz="2400" kern="100">
                          <a:latin typeface="SimSun"/>
                          <a:ea typeface="SimSun"/>
                          <a:cs typeface="SimSun"/>
                        </a:rPr>
                        <a:t>西汉</a:t>
                      </a:r>
                      <a:endParaRPr lang="zh-CN" sz="2400" kern="100">
                        <a:latin typeface="SimSun"/>
                        <a:ea typeface="SimSun"/>
                        <a:cs typeface="SimSun"/>
                      </a:endParaRPr>
                    </a:p>
                  </a:txBody>
                  <a:tcPr marL="3596" marR="35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zh-CN" sz="2400" kern="100" dirty="0">
                          <a:latin typeface="SimSun"/>
                          <a:ea typeface="SimSun"/>
                          <a:cs typeface="SimSun"/>
                        </a:rPr>
                        <a:t>汉武帝接受董仲舒</a:t>
                      </a:r>
                      <a:r>
                        <a:rPr lang="en-US" sz="2400" b="1" kern="100" dirty="0">
                          <a:solidFill>
                            <a:srgbClr val="FF0000"/>
                          </a:solidFill>
                          <a:latin typeface="SimSun"/>
                          <a:ea typeface="SimSun"/>
                          <a:cs typeface="SimSun"/>
                        </a:rPr>
                        <a:t>“</a:t>
                      </a:r>
                      <a:r>
                        <a:rPr lang="zh-CN" sz="2400" b="1" kern="100" dirty="0">
                          <a:solidFill>
                            <a:srgbClr val="FF0000"/>
                          </a:solidFill>
                          <a:latin typeface="SimSun"/>
                          <a:ea typeface="SimSun"/>
                          <a:cs typeface="SimSun"/>
                        </a:rPr>
                        <a:t>罢黜百家、独尊儒术</a:t>
                      </a:r>
                      <a:r>
                        <a:rPr lang="en-US" sz="2400" kern="100" dirty="0">
                          <a:latin typeface="SimSun"/>
                          <a:ea typeface="SimSun"/>
                          <a:cs typeface="SimSun"/>
                        </a:rPr>
                        <a:t>”</a:t>
                      </a:r>
                      <a:r>
                        <a:rPr lang="zh-CN" sz="2400" kern="100" dirty="0">
                          <a:latin typeface="SimSun"/>
                          <a:ea typeface="SimSun"/>
                          <a:cs typeface="SimSun"/>
                        </a:rPr>
                        <a:t>，把儒家学说立为正统思想</a:t>
                      </a:r>
                    </a:p>
                  </a:txBody>
                  <a:tcPr marL="3596" marR="35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95200">
                <a:tc>
                  <a:txBody>
                    <a:bodyPr/>
                    <a:lstStyle/>
                    <a:p>
                      <a:pPr algn="ctr">
                        <a:spcAft>
                          <a:spcPts val="0"/>
                        </a:spcAft>
                      </a:pPr>
                      <a:r>
                        <a:rPr lang="en-US" sz="2400" kern="100">
                          <a:latin typeface="SimSun"/>
                          <a:ea typeface="SimSun"/>
                          <a:cs typeface="SimSun"/>
                        </a:rPr>
                        <a:t>新文化运动时期</a:t>
                      </a:r>
                      <a:endParaRPr lang="zh-CN" sz="2400" kern="100">
                        <a:latin typeface="SimSun"/>
                        <a:ea typeface="SimSun"/>
                        <a:cs typeface="SimSun"/>
                      </a:endParaRPr>
                    </a:p>
                  </a:txBody>
                  <a:tcPr marL="3596" marR="35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US" sz="2400" kern="100" dirty="0" err="1">
                          <a:latin typeface="SimSun"/>
                          <a:ea typeface="SimSun"/>
                          <a:cs typeface="SimSun"/>
                        </a:rPr>
                        <a:t>提倡新文化、新道德，儒家思想受到</a:t>
                      </a:r>
                      <a:r>
                        <a:rPr lang="en-US" sz="2400" b="1" kern="100" dirty="0" err="1">
                          <a:solidFill>
                            <a:srgbClr val="FF0000"/>
                          </a:solidFill>
                          <a:latin typeface="SimSun"/>
                          <a:ea typeface="SimSun"/>
                          <a:cs typeface="SimSun"/>
                        </a:rPr>
                        <a:t>批判</a:t>
                      </a:r>
                      <a:endParaRPr lang="zh-CN" sz="2400" b="1" kern="100" dirty="0">
                        <a:solidFill>
                          <a:srgbClr val="FF0000"/>
                        </a:solidFill>
                        <a:latin typeface="SimSun"/>
                        <a:ea typeface="SimSun"/>
                        <a:cs typeface="SimSun"/>
                      </a:endParaRPr>
                    </a:p>
                  </a:txBody>
                  <a:tcPr marL="3596" marR="35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9720" y="884380"/>
            <a:ext cx="8161088" cy="48802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smtClean="0">
                <a:latin typeface="+mn-ea"/>
              </a:rPr>
              <a:t>7</a:t>
            </a:r>
            <a:r>
              <a:rPr lang="zh-CN" altLang="zh-CN" sz="2400" dirty="0" smtClean="0">
                <a:latin typeface="+mn-ea"/>
              </a:rPr>
              <a:t>．</a:t>
            </a:r>
            <a:r>
              <a:rPr lang="zh-CN" altLang="en-US" sz="2400" dirty="0" smtClean="0">
                <a:latin typeface="+mn-ea"/>
              </a:rPr>
              <a:t>阅读材料解答问题</a:t>
            </a:r>
            <a:endParaRPr lang="en-US" altLang="zh-CN" sz="2400" dirty="0" smtClean="0">
              <a:latin typeface="+mn-ea"/>
            </a:endParaRPr>
          </a:p>
          <a:p>
            <a:pPr fontAlgn="ctr"/>
            <a:r>
              <a:rPr lang="zh-CN" altLang="en-US" sz="2400" dirty="0" smtClean="0">
                <a:latin typeface="楷体" panose="02010609060101010101" pitchFamily="49" charset="-122"/>
                <a:ea typeface="楷体" panose="02010609060101010101" pitchFamily="49" charset="-122"/>
              </a:rPr>
              <a:t>    </a:t>
            </a:r>
            <a:r>
              <a:rPr lang="zh-CN" altLang="en-US" sz="2400" dirty="0" smtClean="0">
                <a:latin typeface="等线" panose="02010600030101010101" pitchFamily="2" charset="-122"/>
                <a:ea typeface="等线" panose="02010600030101010101" pitchFamily="2" charset="-122"/>
              </a:rPr>
              <a:t>思想解放是社会变革的先导，思想解放能促进社会的进步。在历史上，从中国到世界，从古代到近现代，一批又一批的思想家站在时代的前沿，提出了先进的思想理论，吹响了时代的号角。</a:t>
            </a:r>
          </a:p>
          <a:p>
            <a:pPr fontAlgn="ctr"/>
            <a:r>
              <a:rPr lang="zh-CN" altLang="en-US" sz="2400" dirty="0" smtClean="0">
                <a:latin typeface="等线" panose="02010600030101010101" pitchFamily="2" charset="-122"/>
                <a:ea typeface="等线" panose="02010600030101010101" pitchFamily="2" charset="-122"/>
              </a:rPr>
              <a:t>材料一：</a:t>
            </a:r>
            <a:endParaRPr lang="en-US" altLang="zh-CN" sz="2400" dirty="0" smtClean="0">
              <a:latin typeface="等线" panose="02010600030101010101" pitchFamily="2" charset="-122"/>
              <a:ea typeface="等线" panose="02010600030101010101" pitchFamily="2" charset="-122"/>
            </a:endParaRPr>
          </a:p>
          <a:p>
            <a:pPr fontAlgn="ctr"/>
            <a:r>
              <a:rPr lang="zh-CN" altLang="en-US" sz="2400" dirty="0" smtClean="0">
                <a:latin typeface="楷体" panose="02010609060101010101" pitchFamily="49" charset="-122"/>
                <a:ea typeface="楷体" panose="02010609060101010101" pitchFamily="49" charset="-122"/>
              </a:rPr>
              <a:t>    春秋</a:t>
            </a:r>
            <a:r>
              <a:rPr lang="zh-CN" altLang="en-US" sz="2400" dirty="0">
                <a:latin typeface="楷体" panose="02010609060101010101" pitchFamily="49" charset="-122"/>
                <a:ea typeface="楷体" panose="02010609060101010101" pitchFamily="49" charset="-122"/>
              </a:rPr>
              <a:t>战国时期，垄断在贵族手中的文化教育逐步扩展。有些人创立学说，广招学生．大办私学，在思想、学术上形成了一个繁荣局面</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fontAlgn="ctr"/>
            <a:endParaRPr lang="en-US" altLang="zh-CN" sz="2400" dirty="0"/>
          </a:p>
          <a:p>
            <a:pPr fontAlgn="ctr"/>
            <a:r>
              <a:rPr lang="zh-CN" altLang="en-US" sz="2400" dirty="0"/>
              <a:t>（</a:t>
            </a:r>
            <a:r>
              <a:rPr lang="en-US" altLang="zh-CN" sz="2400" dirty="0"/>
              <a:t>1</a:t>
            </a:r>
            <a:r>
              <a:rPr lang="zh-CN" altLang="en-US" sz="2400" dirty="0"/>
              <a:t>）材料一中“创立学说，广收学生，大办私学”最具影响力的代表人物是谁？“思想、学术上形成了一个繁荣局面”指的是什么？</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8954510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39720" y="1440208"/>
            <a:ext cx="7428987" cy="956070"/>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1900" dirty="0">
                <a:solidFill>
                  <a:srgbClr val="333333"/>
                </a:solidFill>
                <a:latin typeface="+mn-ea"/>
              </a:rPr>
              <a:t>（</a:t>
            </a:r>
            <a:r>
              <a:rPr lang="en-US" altLang="zh-CN" sz="1900" dirty="0">
                <a:solidFill>
                  <a:srgbClr val="333333"/>
                </a:solidFill>
                <a:latin typeface="+mn-ea"/>
              </a:rPr>
              <a:t>1</a:t>
            </a:r>
            <a:r>
              <a:rPr lang="zh-CN" altLang="en-US" sz="1900" dirty="0">
                <a:solidFill>
                  <a:srgbClr val="333333"/>
                </a:solidFill>
                <a:latin typeface="+mn-ea"/>
              </a:rPr>
              <a:t>）第一问依据所学可知，“创立学说，广收学生，大办私学”最具影响力的代表人物是孔子；第二问依据所学可知，春秋战国时期，思想、学术上形成了百家争鸣的繁荣局面；</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2" name="矩形 1"/>
          <p:cNvSpPr/>
          <p:nvPr/>
        </p:nvSpPr>
        <p:spPr>
          <a:xfrm>
            <a:off x="395536" y="3429000"/>
            <a:ext cx="7361044" cy="940682"/>
          </a:xfrm>
          <a:prstGeom prst="rect">
            <a:avLst/>
          </a:prstGeom>
        </p:spPr>
        <p:txBody>
          <a:bodyPr wrap="square" lIns="78145" tIns="39072" rIns="78145" bIns="39072">
            <a:spAutoFit/>
          </a:bodyPr>
          <a:lstStyle/>
          <a:p>
            <a:r>
              <a:rPr lang="zh-CN" altLang="en-US" sz="2800" b="1" dirty="0" smtClean="0">
                <a:solidFill>
                  <a:srgbClr val="FF0000"/>
                </a:solidFill>
                <a:latin typeface="+mn-ea"/>
              </a:rPr>
              <a:t>答案：</a:t>
            </a:r>
            <a:endParaRPr lang="en-US" altLang="zh-CN" sz="2800" b="1" dirty="0">
              <a:solidFill>
                <a:srgbClr val="FF0000"/>
              </a:solidFill>
              <a:latin typeface="+mn-ea"/>
            </a:endParaRPr>
          </a:p>
          <a:p>
            <a:r>
              <a:rPr lang="zh-CN" altLang="en-US" sz="2800" dirty="0">
                <a:solidFill>
                  <a:srgbClr val="FF0000"/>
                </a:solidFill>
              </a:rPr>
              <a:t>（</a:t>
            </a:r>
            <a:r>
              <a:rPr lang="en-US" altLang="zh-CN" sz="2800" dirty="0">
                <a:solidFill>
                  <a:srgbClr val="FF0000"/>
                </a:solidFill>
              </a:rPr>
              <a:t>1</a:t>
            </a:r>
            <a:r>
              <a:rPr lang="zh-CN" altLang="en-US" sz="2800" dirty="0" smtClean="0">
                <a:solidFill>
                  <a:srgbClr val="FF0000"/>
                </a:solidFill>
              </a:rPr>
              <a:t>）孔子；百家争鸣。</a:t>
            </a:r>
            <a:endParaRPr lang="zh-CN" altLang="en-US" sz="2800" dirty="0">
              <a:solidFill>
                <a:srgbClr val="FF0000"/>
              </a:solidFill>
              <a:latin typeface="+mn-ea"/>
            </a:endParaRPr>
          </a:p>
        </p:txBody>
      </p:sp>
    </p:spTree>
    <p:extLst>
      <p:ext uri="{BB962C8B-B14F-4D97-AF65-F5344CB8AC3E}">
        <p14:creationId xmlns:p14="http://schemas.microsoft.com/office/powerpoint/2010/main" xmlns="" val="2137555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9720" y="1165892"/>
            <a:ext cx="8161088" cy="340289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smtClean="0">
                <a:latin typeface="+mn-ea"/>
              </a:rPr>
              <a:t>7</a:t>
            </a:r>
            <a:r>
              <a:rPr lang="zh-CN" altLang="zh-CN" sz="2400" dirty="0" smtClean="0">
                <a:latin typeface="+mn-ea"/>
              </a:rPr>
              <a:t>．</a:t>
            </a:r>
            <a:r>
              <a:rPr lang="zh-CN" altLang="en-US" sz="2400" dirty="0" smtClean="0">
                <a:latin typeface="+mn-ea"/>
              </a:rPr>
              <a:t>阅读材料解答问题</a:t>
            </a:r>
            <a:endParaRPr lang="en-US" altLang="zh-CN" sz="2400" dirty="0" smtClean="0">
              <a:latin typeface="+mn-ea"/>
            </a:endParaRPr>
          </a:p>
          <a:p>
            <a:r>
              <a:rPr lang="zh-CN" altLang="en-US" sz="2400" dirty="0" smtClean="0"/>
              <a:t>材料二：</a:t>
            </a:r>
            <a:endParaRPr lang="en-US" altLang="zh-CN" sz="2400" dirty="0" smtClean="0"/>
          </a:p>
          <a:p>
            <a:r>
              <a:rPr lang="zh-CN" altLang="en-US" sz="2400" dirty="0" smtClean="0">
                <a:latin typeface="楷体" panose="02010609060101010101" pitchFamily="49" charset="-122"/>
                <a:ea typeface="楷体" panose="02010609060101010101" pitchFamily="49" charset="-122"/>
              </a:rPr>
              <a:t>    “</a:t>
            </a:r>
            <a:r>
              <a:rPr lang="zh-CN" altLang="en-US" sz="2400" dirty="0">
                <a:latin typeface="楷体" panose="02010609060101010101" pitchFamily="49" charset="-122"/>
                <a:ea typeface="楷体" panose="02010609060101010101" pitchFamily="49" charset="-122"/>
              </a:rPr>
              <a:t>臣愚以为诸不在六艺之科、孔子之术者，皆绝其道，勿使并进。邪辟之说灭息，然后统纪可一。而法度可明，民知所从矣。”</a:t>
            </a:r>
          </a:p>
          <a:p>
            <a:pPr algn="r"/>
            <a:r>
              <a:rPr lang="en-US" altLang="zh-CN" sz="2400" dirty="0"/>
              <a:t>——《</a:t>
            </a:r>
            <a:r>
              <a:rPr lang="zh-CN" altLang="en-US" sz="2400" dirty="0"/>
              <a:t>汉书</a:t>
            </a:r>
            <a:r>
              <a:rPr lang="en-US" altLang="zh-CN" sz="2400" dirty="0"/>
              <a:t>·</a:t>
            </a:r>
            <a:r>
              <a:rPr lang="zh-CN" altLang="en-US" sz="2400" dirty="0"/>
              <a:t>董仲舒传</a:t>
            </a:r>
            <a:r>
              <a:rPr lang="en-US" altLang="zh-CN" sz="2400" dirty="0"/>
              <a:t>》</a:t>
            </a:r>
            <a:endParaRPr lang="zh-CN" altLang="en-US" sz="2400" dirty="0"/>
          </a:p>
          <a:p>
            <a:pPr fontAlgn="ctr"/>
            <a:endParaRPr lang="en-US" altLang="zh-CN" sz="2400" dirty="0"/>
          </a:p>
          <a:p>
            <a:pPr fontAlgn="ctr"/>
            <a:r>
              <a:rPr lang="zh-CN" altLang="en-US" sz="2400" dirty="0"/>
              <a:t>（</a:t>
            </a:r>
            <a:r>
              <a:rPr lang="en-US" altLang="zh-CN" sz="2400" dirty="0"/>
              <a:t>2</a:t>
            </a:r>
            <a:r>
              <a:rPr lang="zh-CN" altLang="en-US" sz="2400" dirty="0"/>
              <a:t>）为实现思想大一统，汉武帝在思想上采纳了董仲舒的什么主张？</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7805889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39720" y="1371629"/>
            <a:ext cx="7428987" cy="663683"/>
          </a:xfrm>
          <a:prstGeom prst="rect">
            <a:avLst/>
          </a:prstGeom>
          <a:solidFill>
            <a:srgbClr val="FFFF00"/>
          </a:solidFill>
        </p:spPr>
        <p:txBody>
          <a:bodyPr wrap="square" lIns="78145" tIns="39072" rIns="78145" bIns="39072">
            <a:spAutoFit/>
          </a:bodyPr>
          <a:lstStyle/>
          <a:p>
            <a:r>
              <a:rPr lang="zh-CN" altLang="en-US" sz="1900" b="1" dirty="0" smtClean="0">
                <a:solidFill>
                  <a:srgbClr val="333333"/>
                </a:solidFill>
                <a:latin typeface="zuoyeFont_mathFont"/>
              </a:rPr>
              <a:t>解析</a:t>
            </a:r>
            <a:r>
              <a:rPr lang="zh-CN" altLang="en-US" sz="1900" b="1" dirty="0">
                <a:solidFill>
                  <a:srgbClr val="333333"/>
                </a:solidFill>
                <a:latin typeface="zuoyeFont_mathFont"/>
              </a:rPr>
              <a:t>：</a:t>
            </a:r>
            <a:r>
              <a:rPr lang="zh-CN" altLang="en-US" sz="1900" dirty="0">
                <a:solidFill>
                  <a:srgbClr val="333333"/>
                </a:solidFill>
                <a:latin typeface="zuoyeFont_mathFont"/>
              </a:rPr>
              <a:t>（</a:t>
            </a:r>
            <a:r>
              <a:rPr lang="en-US" altLang="zh-CN" sz="1900" dirty="0">
                <a:solidFill>
                  <a:srgbClr val="333333"/>
                </a:solidFill>
                <a:latin typeface="zuoyeFont_mathFont"/>
              </a:rPr>
              <a:t>2</a:t>
            </a:r>
            <a:r>
              <a:rPr lang="zh-CN" altLang="en-US" sz="1900" dirty="0">
                <a:solidFill>
                  <a:srgbClr val="333333"/>
                </a:solidFill>
                <a:latin typeface="zuoyeFont_mathFont"/>
              </a:rPr>
              <a:t>）依据所学可知，为实现思想大一统，汉武帝在思想上采纳了董仲舒的“罢黜百家，独尊儒术”的主张；</a:t>
            </a:r>
            <a:endParaRPr lang="zh-CN" altLang="en-US" sz="1900" dirty="0">
              <a:solidFill>
                <a:srgbClr val="333333"/>
              </a:solidFill>
              <a:latin typeface="+mn-ea"/>
            </a:endParaRP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2" name="矩形 1"/>
          <p:cNvSpPr/>
          <p:nvPr/>
        </p:nvSpPr>
        <p:spPr>
          <a:xfrm>
            <a:off x="710082" y="4320528"/>
            <a:ext cx="7361044" cy="940682"/>
          </a:xfrm>
          <a:prstGeom prst="rect">
            <a:avLst/>
          </a:prstGeom>
        </p:spPr>
        <p:txBody>
          <a:bodyPr wrap="square" lIns="78145" tIns="39072" rIns="78145" bIns="39072">
            <a:spAutoFit/>
          </a:bodyPr>
          <a:lstStyle/>
          <a:p>
            <a:r>
              <a:rPr lang="zh-CN" altLang="en-US" sz="2800" b="1" dirty="0" smtClean="0">
                <a:solidFill>
                  <a:srgbClr val="FF0000"/>
                </a:solidFill>
                <a:latin typeface="+mn-ea"/>
              </a:rPr>
              <a:t>答案：</a:t>
            </a:r>
            <a:endParaRPr lang="en-US" altLang="zh-CN" sz="2800" b="1" dirty="0">
              <a:solidFill>
                <a:srgbClr val="FF0000"/>
              </a:solidFill>
              <a:latin typeface="+mn-ea"/>
            </a:endParaRPr>
          </a:p>
          <a:p>
            <a:r>
              <a:rPr lang="zh-CN" altLang="en-US" sz="2800" dirty="0">
                <a:solidFill>
                  <a:srgbClr val="FF0000"/>
                </a:solidFill>
              </a:rPr>
              <a:t>（</a:t>
            </a:r>
            <a:r>
              <a:rPr lang="en-US" altLang="zh-CN" sz="2800" dirty="0">
                <a:solidFill>
                  <a:srgbClr val="FF0000"/>
                </a:solidFill>
              </a:rPr>
              <a:t>2</a:t>
            </a:r>
            <a:r>
              <a:rPr lang="zh-CN" altLang="en-US" sz="2800" dirty="0" smtClean="0">
                <a:solidFill>
                  <a:srgbClr val="FF0000"/>
                </a:solidFill>
              </a:rPr>
              <a:t>）“罢黜百家，独尊儒术”。</a:t>
            </a:r>
            <a:endParaRPr lang="zh-CN" altLang="en-US" sz="2800" dirty="0">
              <a:solidFill>
                <a:srgbClr val="FF0000"/>
              </a:solidFill>
              <a:latin typeface="+mn-ea"/>
            </a:endParaRPr>
          </a:p>
        </p:txBody>
      </p:sp>
    </p:spTree>
    <p:extLst>
      <p:ext uri="{BB962C8B-B14F-4D97-AF65-F5344CB8AC3E}">
        <p14:creationId xmlns:p14="http://schemas.microsoft.com/office/powerpoint/2010/main" xmlns="" val="356532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39720" y="1022643"/>
            <a:ext cx="8161088" cy="463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smtClean="0">
                <a:latin typeface="+mn-ea"/>
              </a:rPr>
              <a:t>7</a:t>
            </a:r>
            <a:r>
              <a:rPr lang="zh-CN" altLang="zh-CN" sz="2400" dirty="0" smtClean="0">
                <a:latin typeface="+mn-ea"/>
              </a:rPr>
              <a:t>．</a:t>
            </a:r>
            <a:r>
              <a:rPr lang="zh-CN" altLang="en-US" sz="2400" dirty="0" smtClean="0">
                <a:latin typeface="+mn-ea"/>
              </a:rPr>
              <a:t>阅读材料解答问题</a:t>
            </a:r>
            <a:endParaRPr lang="en-US" altLang="zh-CN" sz="2400" dirty="0" smtClean="0">
              <a:latin typeface="+mn-ea"/>
            </a:endParaRPr>
          </a:p>
          <a:p>
            <a:r>
              <a:rPr lang="zh-CN" altLang="en-US" sz="2400" dirty="0" smtClean="0"/>
              <a:t>材料三：</a:t>
            </a:r>
            <a:endParaRPr lang="en-US" altLang="zh-CN" sz="2400" dirty="0" smtClean="0"/>
          </a:p>
          <a:p>
            <a:r>
              <a:rPr lang="zh-CN" altLang="en-US" sz="2400" dirty="0" smtClean="0">
                <a:latin typeface="楷体" panose="02010609060101010101" pitchFamily="49" charset="-122"/>
                <a:ea typeface="楷体" panose="02010609060101010101" pitchFamily="49" charset="-122"/>
              </a:rPr>
              <a:t>    </a:t>
            </a:r>
            <a:endParaRPr lang="en-US" altLang="zh-CN" sz="2400" dirty="0"/>
          </a:p>
          <a:p>
            <a:pPr fontAlgn="ctr"/>
            <a:endParaRPr lang="en-US" altLang="zh-CN" sz="2400" dirty="0" smtClean="0"/>
          </a:p>
          <a:p>
            <a:pPr fontAlgn="ctr"/>
            <a:endParaRPr lang="en-US" altLang="zh-CN" sz="2400" dirty="0"/>
          </a:p>
          <a:p>
            <a:pPr fontAlgn="ctr"/>
            <a:endParaRPr lang="en-US" altLang="zh-CN" sz="2400" dirty="0" smtClean="0"/>
          </a:p>
          <a:p>
            <a:pPr fontAlgn="ctr"/>
            <a:endParaRPr lang="en-US" altLang="zh-CN" sz="2400" dirty="0"/>
          </a:p>
          <a:p>
            <a:pPr fontAlgn="ctr"/>
            <a:endParaRPr lang="en-US" altLang="zh-CN" sz="2400" dirty="0" smtClean="0"/>
          </a:p>
          <a:p>
            <a:pPr fontAlgn="ctr"/>
            <a:endParaRPr lang="en-US" altLang="zh-CN" sz="2400" dirty="0"/>
          </a:p>
          <a:p>
            <a:pPr fontAlgn="ctr"/>
            <a:endParaRPr lang="en-US" altLang="zh-CN" sz="2400" dirty="0" smtClean="0"/>
          </a:p>
          <a:p>
            <a:pPr fontAlgn="ctr"/>
            <a:r>
              <a:rPr lang="zh-CN" altLang="en-US" sz="2400" dirty="0" smtClean="0"/>
              <a:t>（</a:t>
            </a:r>
            <a:r>
              <a:rPr lang="en-US" altLang="zh-CN" sz="2400" dirty="0"/>
              <a:t>3</a:t>
            </a:r>
            <a:r>
              <a:rPr lang="zh-CN" altLang="en-US" sz="2400" dirty="0"/>
              <a:t>）材料三中</a:t>
            </a:r>
            <a:r>
              <a:rPr lang="zh-CN" altLang="en-US" sz="2400" dirty="0" smtClean="0"/>
              <a:t>，左图的</a:t>
            </a:r>
            <a:r>
              <a:rPr lang="zh-CN" altLang="en-US" sz="2400" dirty="0"/>
              <a:t>两位历史人物领导了哪次变法</a:t>
            </a:r>
            <a:r>
              <a:rPr lang="zh-CN" altLang="en-US" sz="2400" dirty="0" smtClean="0"/>
              <a:t>？右图杂志</a:t>
            </a:r>
            <a:r>
              <a:rPr lang="zh-CN" altLang="en-US" sz="2400" dirty="0"/>
              <a:t>代表的空前思想解放运动的口号是什么？</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pic>
        <p:nvPicPr>
          <p:cNvPr id="2" name="图片 1"/>
          <p:cNvPicPr>
            <a:picLocks noChangeAspect="1"/>
          </p:cNvPicPr>
          <p:nvPr/>
        </p:nvPicPr>
        <p:blipFill rotWithShape="1">
          <a:blip r:embed="rId2" cstate="print"/>
          <a:srcRect b="13444"/>
          <a:stretch/>
        </p:blipFill>
        <p:spPr>
          <a:xfrm>
            <a:off x="1615303" y="1988840"/>
            <a:ext cx="6209921" cy="2811741"/>
          </a:xfrm>
          <a:prstGeom prst="rect">
            <a:avLst/>
          </a:prstGeom>
        </p:spPr>
      </p:pic>
    </p:spTree>
    <p:extLst>
      <p:ext uri="{BB962C8B-B14F-4D97-AF65-F5344CB8AC3E}">
        <p14:creationId xmlns:p14="http://schemas.microsoft.com/office/powerpoint/2010/main" xmlns="" val="20431897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39720" y="1440208"/>
            <a:ext cx="7428987" cy="956070"/>
          </a:xfrm>
          <a:prstGeom prst="rect">
            <a:avLst/>
          </a:prstGeom>
          <a:solidFill>
            <a:srgbClr val="FFFF00"/>
          </a:solidFill>
        </p:spPr>
        <p:txBody>
          <a:bodyPr wrap="square" lIns="78145" tIns="39072" rIns="78145" bIns="39072">
            <a:spAutoFit/>
          </a:bodyPr>
          <a:lstStyle/>
          <a:p>
            <a:pPr fontAlgn="ctr"/>
            <a:r>
              <a:rPr lang="zh-CN" altLang="en-US" sz="1900" b="1" dirty="0" smtClean="0">
                <a:solidFill>
                  <a:srgbClr val="333333"/>
                </a:solidFill>
                <a:latin typeface="zuoyeFont_mathFont"/>
              </a:rPr>
              <a:t>解析</a:t>
            </a:r>
            <a:r>
              <a:rPr lang="zh-CN" altLang="en-US" sz="1900" b="1" dirty="0">
                <a:solidFill>
                  <a:srgbClr val="333333"/>
                </a:solidFill>
                <a:latin typeface="zuoyeFont_mathFont"/>
              </a:rPr>
              <a:t>：</a:t>
            </a:r>
            <a:r>
              <a:rPr lang="zh-CN" altLang="en-US" sz="1900" dirty="0">
                <a:solidFill>
                  <a:srgbClr val="333333"/>
                </a:solidFill>
                <a:latin typeface="zuoyeFont_mathFont"/>
              </a:rPr>
              <a:t>（</a:t>
            </a:r>
            <a:r>
              <a:rPr lang="en-US" altLang="zh-CN" sz="1900" dirty="0">
                <a:solidFill>
                  <a:srgbClr val="333333"/>
                </a:solidFill>
                <a:latin typeface="zuoyeFont_mathFont"/>
              </a:rPr>
              <a:t>3</a:t>
            </a:r>
            <a:r>
              <a:rPr lang="zh-CN" altLang="en-US" sz="1900" dirty="0">
                <a:solidFill>
                  <a:srgbClr val="333333"/>
                </a:solidFill>
                <a:latin typeface="zuoyeFont_mathFont"/>
              </a:rPr>
              <a:t>）第一问依据所学可知，康有为、梁启超领导了戊戌变法运动；第二问依据所学可知，</a:t>
            </a:r>
            <a:r>
              <a:rPr lang="en-US" altLang="zh-CN" sz="1900" dirty="0" smtClean="0">
                <a:solidFill>
                  <a:srgbClr val="333333"/>
                </a:solidFill>
                <a:latin typeface="zuoyeFont_mathFont"/>
              </a:rPr>
              <a:t>1915</a:t>
            </a:r>
            <a:r>
              <a:rPr lang="zh-CN" altLang="en-US" sz="1900" dirty="0">
                <a:solidFill>
                  <a:srgbClr val="333333"/>
                </a:solidFill>
                <a:latin typeface="zuoyeFont_mathFont"/>
              </a:rPr>
              <a:t>年</a:t>
            </a:r>
            <a:r>
              <a:rPr lang="zh-CN" altLang="en-US" sz="1900" dirty="0" smtClean="0">
                <a:solidFill>
                  <a:srgbClr val="333333"/>
                </a:solidFill>
                <a:latin typeface="zuoyeFont_mathFont"/>
              </a:rPr>
              <a:t>陈独秀</a:t>
            </a:r>
            <a:r>
              <a:rPr lang="zh-CN" altLang="en-US" sz="1900" dirty="0">
                <a:solidFill>
                  <a:srgbClr val="333333"/>
                </a:solidFill>
                <a:latin typeface="zuoyeFont_mathFont"/>
              </a:rPr>
              <a:t>以</a:t>
            </a:r>
            <a:r>
              <a:rPr lang="en-US" altLang="zh-CN" sz="1900" dirty="0">
                <a:solidFill>
                  <a:srgbClr val="333333"/>
                </a:solidFill>
                <a:latin typeface="zuoyeFont_mathFont"/>
              </a:rPr>
              <a:t>《</a:t>
            </a:r>
            <a:r>
              <a:rPr lang="zh-CN" altLang="en-US" sz="1900" dirty="0">
                <a:solidFill>
                  <a:srgbClr val="333333"/>
                </a:solidFill>
                <a:latin typeface="zuoyeFont_mathFont"/>
              </a:rPr>
              <a:t>新青年</a:t>
            </a:r>
            <a:r>
              <a:rPr lang="en-US" altLang="zh-CN" sz="1900" dirty="0">
                <a:solidFill>
                  <a:srgbClr val="333333"/>
                </a:solidFill>
                <a:latin typeface="zuoyeFont_mathFont"/>
              </a:rPr>
              <a:t>》</a:t>
            </a:r>
            <a:r>
              <a:rPr lang="zh-CN" altLang="en-US" sz="1900" dirty="0">
                <a:solidFill>
                  <a:srgbClr val="333333"/>
                </a:solidFill>
                <a:latin typeface="zuoyeFont_mathFont"/>
              </a:rPr>
              <a:t>为主要阵地发起了新文化运动，新文化运动的口号是民主与科学；</a:t>
            </a:r>
            <a:endParaRPr lang="zh-CN" altLang="zh-CN" sz="1900" dirty="0"/>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2" name="矩形 1"/>
          <p:cNvSpPr/>
          <p:nvPr/>
        </p:nvSpPr>
        <p:spPr>
          <a:xfrm>
            <a:off x="639719" y="4520180"/>
            <a:ext cx="7361044" cy="940682"/>
          </a:xfrm>
          <a:prstGeom prst="rect">
            <a:avLst/>
          </a:prstGeom>
        </p:spPr>
        <p:txBody>
          <a:bodyPr wrap="square" lIns="78145" tIns="39072" rIns="78145" bIns="39072">
            <a:spAutoFit/>
          </a:bodyPr>
          <a:lstStyle/>
          <a:p>
            <a:r>
              <a:rPr lang="zh-CN" altLang="en-US" sz="2800" dirty="0" smtClean="0">
                <a:solidFill>
                  <a:srgbClr val="FF0000"/>
                </a:solidFill>
                <a:latin typeface="+mn-ea"/>
              </a:rPr>
              <a:t>答案：</a:t>
            </a:r>
            <a:endParaRPr lang="en-US" altLang="zh-CN" sz="2800" dirty="0">
              <a:solidFill>
                <a:srgbClr val="FF0000"/>
              </a:solidFill>
              <a:latin typeface="+mn-ea"/>
            </a:endParaRPr>
          </a:p>
          <a:p>
            <a:pPr fontAlgn="ctr"/>
            <a:r>
              <a:rPr lang="zh-CN" altLang="en-US" sz="2800" dirty="0">
                <a:solidFill>
                  <a:srgbClr val="FF0000"/>
                </a:solidFill>
              </a:rPr>
              <a:t>（</a:t>
            </a:r>
            <a:r>
              <a:rPr lang="en-US" altLang="zh-CN" sz="2800" dirty="0">
                <a:solidFill>
                  <a:srgbClr val="FF0000"/>
                </a:solidFill>
              </a:rPr>
              <a:t>3</a:t>
            </a:r>
            <a:r>
              <a:rPr lang="zh-CN" altLang="en-US" sz="2800" dirty="0" smtClean="0">
                <a:solidFill>
                  <a:srgbClr val="FF0000"/>
                </a:solidFill>
              </a:rPr>
              <a:t>）戊戌变法；民主与科学。</a:t>
            </a:r>
            <a:endParaRPr lang="zh-CN" altLang="zh-CN" sz="2800" dirty="0">
              <a:solidFill>
                <a:srgbClr val="FF0000"/>
              </a:solidFill>
            </a:endParaRPr>
          </a:p>
        </p:txBody>
      </p:sp>
    </p:spTree>
    <p:extLst>
      <p:ext uri="{BB962C8B-B14F-4D97-AF65-F5344CB8AC3E}">
        <p14:creationId xmlns:p14="http://schemas.microsoft.com/office/powerpoint/2010/main" xmlns="" val="801041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24945" y="1303050"/>
            <a:ext cx="8161088" cy="42646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smtClean="0">
                <a:latin typeface="+mn-ea"/>
              </a:rPr>
              <a:t>7</a:t>
            </a:r>
            <a:r>
              <a:rPr lang="zh-CN" altLang="zh-CN" sz="2400" dirty="0" smtClean="0">
                <a:latin typeface="+mn-ea"/>
              </a:rPr>
              <a:t>．</a:t>
            </a:r>
            <a:r>
              <a:rPr lang="zh-CN" altLang="en-US" sz="2400" dirty="0" smtClean="0">
                <a:latin typeface="+mn-ea"/>
              </a:rPr>
              <a:t>阅读材料解答问题</a:t>
            </a:r>
            <a:endParaRPr lang="en-US" altLang="zh-CN" sz="2400" dirty="0" smtClean="0">
              <a:latin typeface="+mn-ea"/>
            </a:endParaRPr>
          </a:p>
          <a:p>
            <a:r>
              <a:rPr lang="zh-CN" altLang="en-US" sz="2400" dirty="0" smtClean="0"/>
              <a:t>材料四：</a:t>
            </a:r>
            <a:endParaRPr lang="en-US" altLang="zh-CN" sz="2400" dirty="0" smtClean="0"/>
          </a:p>
          <a:p>
            <a:r>
              <a:rPr lang="zh-CN" altLang="en-US" sz="2400" dirty="0" smtClean="0">
                <a:latin typeface="楷体" panose="02010609060101010101" pitchFamily="49" charset="-122"/>
                <a:ea typeface="楷体" panose="02010609060101010101" pitchFamily="49" charset="-122"/>
              </a:rPr>
              <a:t>    </a:t>
            </a:r>
            <a:endParaRPr lang="en-US" altLang="zh-CN" sz="2400" dirty="0"/>
          </a:p>
          <a:p>
            <a:pPr fontAlgn="ctr"/>
            <a:r>
              <a:rPr lang="zh-CN" altLang="en-US" sz="2400" dirty="0" smtClean="0">
                <a:latin typeface="楷体" panose="02010609060101010101" pitchFamily="49" charset="-122"/>
                <a:ea typeface="楷体" panose="02010609060101010101" pitchFamily="49" charset="-122"/>
              </a:rPr>
              <a:t>    史学家</a:t>
            </a:r>
            <a:r>
              <a:rPr lang="zh-CN" altLang="en-US" sz="2400" dirty="0">
                <a:latin typeface="楷体" panose="02010609060101010101" pitchFamily="49" charset="-122"/>
                <a:ea typeface="楷体" panose="02010609060101010101" pitchFamily="49" charset="-122"/>
              </a:rPr>
              <a:t>布克哈特在评论一场思想文化运动时说“由信仰</a:t>
            </a:r>
            <a:r>
              <a:rPr lang="zh-CN" altLang="en-US" sz="2400" dirty="0" smtClean="0">
                <a:latin typeface="楷体" panose="02010609060101010101" pitchFamily="49" charset="-122"/>
                <a:ea typeface="楷体" panose="02010609060101010101" pitchFamily="49" charset="-122"/>
              </a:rPr>
              <a:t>、幻想和</a:t>
            </a:r>
            <a:r>
              <a:rPr lang="zh-CN" altLang="en-US" sz="2400" dirty="0">
                <a:latin typeface="楷体" panose="02010609060101010101" pitchFamily="49" charset="-122"/>
                <a:ea typeface="楷体" panose="02010609060101010101" pitchFamily="49" charset="-122"/>
              </a:rPr>
              <a:t>幼稚的偏见织成的神学纱幕最先在意大利烟消云散了”。</a:t>
            </a:r>
            <a:endParaRPr lang="en-US" altLang="zh-CN" sz="2400" dirty="0" smtClean="0">
              <a:latin typeface="楷体" panose="02010609060101010101" pitchFamily="49" charset="-122"/>
              <a:ea typeface="楷体" panose="02010609060101010101" pitchFamily="49" charset="-122"/>
            </a:endParaRPr>
          </a:p>
          <a:p>
            <a:pPr fontAlgn="ctr"/>
            <a:endParaRPr lang="en-US" altLang="zh-CN" sz="2400" dirty="0"/>
          </a:p>
          <a:p>
            <a:pPr fontAlgn="ctr"/>
            <a:endParaRPr lang="en-US" altLang="zh-CN" sz="2400" dirty="0"/>
          </a:p>
          <a:p>
            <a:pPr fontAlgn="ctr"/>
            <a:endParaRPr lang="en-US" altLang="zh-CN" sz="2400" dirty="0" smtClean="0"/>
          </a:p>
          <a:p>
            <a:pPr fontAlgn="ctr"/>
            <a:r>
              <a:rPr lang="zh-CN" altLang="en-US" sz="2400" dirty="0" smtClean="0"/>
              <a:t>（</a:t>
            </a:r>
            <a:r>
              <a:rPr lang="en-US" altLang="zh-CN" sz="2400" dirty="0" smtClean="0"/>
              <a:t>4</a:t>
            </a:r>
            <a:r>
              <a:rPr lang="zh-CN" altLang="en-US" sz="2400" dirty="0" smtClean="0"/>
              <a:t>）材料</a:t>
            </a:r>
            <a:r>
              <a:rPr lang="zh-CN" altLang="en-US" sz="2400" dirty="0"/>
              <a:t>四中的“思想文化运动”指的是哪场运动？这场运动的核心思想是什么？</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8630771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39720" y="1371629"/>
            <a:ext cx="7428987" cy="956070"/>
          </a:xfrm>
          <a:prstGeom prst="rect">
            <a:avLst/>
          </a:prstGeom>
          <a:solidFill>
            <a:srgbClr val="FFFF00"/>
          </a:solidFill>
        </p:spPr>
        <p:txBody>
          <a:bodyPr wrap="square" lIns="78145" tIns="39072" rIns="78145" bIns="39072">
            <a:spAutoFit/>
          </a:bodyPr>
          <a:lstStyle/>
          <a:p>
            <a:pPr fontAlgn="ctr"/>
            <a:r>
              <a:rPr lang="zh-CN" altLang="en-US" sz="1900" b="1" dirty="0" smtClean="0">
                <a:solidFill>
                  <a:srgbClr val="333333"/>
                </a:solidFill>
                <a:latin typeface="zuoyeFont_mathFont"/>
              </a:rPr>
              <a:t>解析：</a:t>
            </a:r>
            <a:r>
              <a:rPr lang="zh-CN" altLang="en-US" sz="1900" dirty="0"/>
              <a:t>（</a:t>
            </a:r>
            <a:r>
              <a:rPr lang="en-US" altLang="zh-CN" sz="1900" dirty="0"/>
              <a:t>4</a:t>
            </a:r>
            <a:r>
              <a:rPr lang="zh-CN" altLang="en-US" sz="1900" dirty="0"/>
              <a:t>）第一问依据材料信息：神学纱幕最先在意大利烟消云散了可知，此次思想解放运动是文艺复兴运动；第二问依据所学可知，文艺复兴运动的核心思想是人文主义；</a:t>
            </a:r>
            <a:endParaRPr lang="zh-CN" altLang="zh-CN" sz="1900" dirty="0"/>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2" name="矩形 1"/>
          <p:cNvSpPr/>
          <p:nvPr/>
        </p:nvSpPr>
        <p:spPr>
          <a:xfrm>
            <a:off x="639719" y="4520180"/>
            <a:ext cx="7361044" cy="940682"/>
          </a:xfrm>
          <a:prstGeom prst="rect">
            <a:avLst/>
          </a:prstGeom>
        </p:spPr>
        <p:txBody>
          <a:bodyPr wrap="square" lIns="78145" tIns="39072" rIns="78145" bIns="39072">
            <a:spAutoFit/>
          </a:bodyPr>
          <a:lstStyle/>
          <a:p>
            <a:r>
              <a:rPr lang="zh-CN" altLang="en-US" sz="2800" b="1" dirty="0" smtClean="0">
                <a:solidFill>
                  <a:srgbClr val="FF0000"/>
                </a:solidFill>
                <a:latin typeface="+mn-ea"/>
              </a:rPr>
              <a:t>答案：</a:t>
            </a:r>
            <a:endParaRPr lang="en-US" altLang="zh-CN" sz="2800" b="1" dirty="0">
              <a:solidFill>
                <a:srgbClr val="FF0000"/>
              </a:solidFill>
              <a:latin typeface="+mn-ea"/>
            </a:endParaRPr>
          </a:p>
          <a:p>
            <a:pPr fontAlgn="ctr"/>
            <a:r>
              <a:rPr lang="zh-CN" altLang="en-US" sz="2800" b="1" dirty="0" smtClean="0">
                <a:solidFill>
                  <a:srgbClr val="FF0000"/>
                </a:solidFill>
              </a:rPr>
              <a:t>（</a:t>
            </a:r>
            <a:r>
              <a:rPr lang="en-US" altLang="zh-CN" sz="2800" b="1" dirty="0" smtClean="0">
                <a:solidFill>
                  <a:srgbClr val="FF0000"/>
                </a:solidFill>
              </a:rPr>
              <a:t>4</a:t>
            </a:r>
            <a:r>
              <a:rPr lang="zh-CN" altLang="en-US" sz="2800" b="1" dirty="0" smtClean="0">
                <a:solidFill>
                  <a:srgbClr val="FF0000"/>
                </a:solidFill>
              </a:rPr>
              <a:t>）文艺复兴；人文主义。</a:t>
            </a:r>
            <a:endParaRPr lang="zh-CN" altLang="zh-CN" sz="2800" b="1" dirty="0">
              <a:solidFill>
                <a:srgbClr val="FF0000"/>
              </a:solidFill>
            </a:endParaRPr>
          </a:p>
        </p:txBody>
      </p:sp>
    </p:spTree>
    <p:extLst>
      <p:ext uri="{BB962C8B-B14F-4D97-AF65-F5344CB8AC3E}">
        <p14:creationId xmlns:p14="http://schemas.microsoft.com/office/powerpoint/2010/main" xmlns="" val="292946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24945" y="1303050"/>
            <a:ext cx="8161088" cy="41415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zh-CN" altLang="zh-CN" sz="2400" dirty="0" smtClean="0">
                <a:latin typeface="+mn-ea"/>
              </a:rPr>
              <a:t>．</a:t>
            </a:r>
            <a:r>
              <a:rPr lang="zh-CN" altLang="en-US" sz="2400" dirty="0" smtClean="0">
                <a:latin typeface="+mn-ea"/>
              </a:rPr>
              <a:t>阅读材料解答问题</a:t>
            </a:r>
            <a:endParaRPr lang="en-US" altLang="zh-CN" sz="2400" dirty="0" smtClean="0">
              <a:latin typeface="+mn-ea"/>
            </a:endParaRPr>
          </a:p>
          <a:p>
            <a:r>
              <a:rPr lang="zh-CN" altLang="en-US" sz="2400" dirty="0" smtClean="0"/>
              <a:t>材料</a:t>
            </a:r>
            <a:r>
              <a:rPr lang="zh-CN" altLang="en-US" sz="2400" dirty="0"/>
              <a:t>五</a:t>
            </a:r>
            <a:r>
              <a:rPr lang="zh-CN" altLang="en-US" sz="2400" dirty="0" smtClean="0"/>
              <a:t>：</a:t>
            </a:r>
            <a:endParaRPr lang="en-US" altLang="zh-CN" sz="2400" dirty="0" smtClean="0"/>
          </a:p>
          <a:p>
            <a:r>
              <a:rPr lang="zh-CN" altLang="en-US" sz="2400" dirty="0" smtClean="0">
                <a:latin typeface="楷体" panose="02010609060101010101" pitchFamily="49" charset="-122"/>
                <a:ea typeface="楷体" panose="02010609060101010101" pitchFamily="49" charset="-122"/>
              </a:rPr>
              <a:t>    </a:t>
            </a:r>
            <a:endParaRPr lang="en-US" altLang="zh-CN" sz="2400" dirty="0"/>
          </a:p>
          <a:p>
            <a:pPr fontAlgn="ctr"/>
            <a:r>
              <a:rPr lang="zh-CN" altLang="en-US" sz="2400" dirty="0" smtClean="0">
                <a:latin typeface="楷体" panose="02010609060101010101" pitchFamily="49" charset="-122"/>
                <a:ea typeface="楷体" panose="02010609060101010101" pitchFamily="49" charset="-122"/>
              </a:rPr>
              <a:t>    </a:t>
            </a:r>
            <a:r>
              <a:rPr lang="en-US" altLang="zh-CN" sz="2400" dirty="0">
                <a:latin typeface="楷体" panose="02010609060101010101" pitchFamily="49" charset="-122"/>
                <a:ea typeface="楷体" panose="02010609060101010101" pitchFamily="49" charset="-122"/>
              </a:rPr>
              <a:t>18</a:t>
            </a:r>
            <a:r>
              <a:rPr lang="zh-CN" altLang="en-US" sz="2400" dirty="0">
                <a:latin typeface="楷体" panose="02010609060101010101" pitchFamily="49" charset="-122"/>
                <a:ea typeface="楷体" panose="02010609060101010101" pitchFamily="49" charset="-122"/>
              </a:rPr>
              <a:t>世纪，正当法国的旧制度衰败的时候，法国出现了一批思想家</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他们对封建专制制度和天主教会的猛烈抨击和对“自由”“平等”思想的宣传，促进了人们的思想解放</a:t>
            </a:r>
            <a:r>
              <a:rPr lang="en-US" altLang="zh-CN" sz="2400" dirty="0">
                <a:latin typeface="楷体" panose="02010609060101010101" pitchFamily="49" charset="-122"/>
                <a:ea typeface="楷体" panose="02010609060101010101" pitchFamily="49" charset="-122"/>
              </a:rPr>
              <a:t>……</a:t>
            </a:r>
            <a:endParaRPr lang="en-US" altLang="zh-CN" sz="2400" dirty="0"/>
          </a:p>
          <a:p>
            <a:pPr fontAlgn="ctr"/>
            <a:endParaRPr lang="en-US" altLang="zh-CN" sz="2400" dirty="0"/>
          </a:p>
          <a:p>
            <a:pPr fontAlgn="ctr"/>
            <a:endParaRPr lang="en-US" altLang="zh-CN" sz="2400" dirty="0" smtClean="0"/>
          </a:p>
          <a:p>
            <a:pPr fontAlgn="ctr"/>
            <a:r>
              <a:rPr lang="zh-CN" altLang="en-US" sz="2400" dirty="0"/>
              <a:t>（</a:t>
            </a:r>
            <a:r>
              <a:rPr lang="en-US" altLang="zh-CN" sz="2400" dirty="0"/>
              <a:t>5</a:t>
            </a:r>
            <a:r>
              <a:rPr lang="zh-CN" altLang="en-US" sz="2400" dirty="0"/>
              <a:t>）阅读材料五，法国这次思想运动指的是什么事件？在这次思想运动影响下，欧美爆发了哪些革命？（举出两例）</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6221890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05748" y="1303050"/>
            <a:ext cx="7428987" cy="1540846"/>
          </a:xfrm>
          <a:prstGeom prst="rect">
            <a:avLst/>
          </a:prstGeom>
          <a:solidFill>
            <a:srgbClr val="FFFF00"/>
          </a:solidFill>
        </p:spPr>
        <p:txBody>
          <a:bodyPr wrap="square" lIns="78145" tIns="39072" rIns="78145" bIns="39072">
            <a:spAutoFit/>
          </a:bodyPr>
          <a:lstStyle/>
          <a:p>
            <a:pPr fontAlgn="ctr"/>
            <a:r>
              <a:rPr lang="zh-CN" altLang="en-US" sz="1900" b="1" dirty="0" smtClean="0">
                <a:solidFill>
                  <a:srgbClr val="333333"/>
                </a:solidFill>
                <a:latin typeface="zuoyeFont_mathFont"/>
              </a:rPr>
              <a:t>解析：</a:t>
            </a:r>
            <a:r>
              <a:rPr lang="zh-CN" altLang="en-US" sz="1900" dirty="0"/>
              <a:t>（</a:t>
            </a:r>
            <a:r>
              <a:rPr lang="en-US" altLang="zh-CN" sz="1900" dirty="0"/>
              <a:t>5</a:t>
            </a:r>
            <a:r>
              <a:rPr lang="zh-CN" altLang="en-US" sz="1900" dirty="0"/>
              <a:t>）第一问依据材料信息：</a:t>
            </a:r>
            <a:r>
              <a:rPr lang="en-US" altLang="zh-CN" sz="1900" dirty="0"/>
              <a:t>18</a:t>
            </a:r>
            <a:r>
              <a:rPr lang="zh-CN" altLang="en-US" sz="1900" dirty="0"/>
              <a:t>世纪，正当法国的旧制度衰败的时候，法国出现了一批思想家</a:t>
            </a:r>
            <a:r>
              <a:rPr lang="en-US" altLang="zh-CN" sz="1900" dirty="0"/>
              <a:t>……</a:t>
            </a:r>
            <a:r>
              <a:rPr lang="zh-CN" altLang="en-US" sz="1900" dirty="0"/>
              <a:t>他们对封建专制制度和天主教会的猛烈抨击和对“自由”“平等”思想的宣传，促进了人们的思想解放可知，此次所学解放运动是启蒙运动；第二问依据所学可知，在启蒙运动的影响下，欧美爆发了法国大革命、美国独立战争；</a:t>
            </a:r>
            <a:endParaRPr lang="zh-CN" altLang="zh-CN" sz="1900" dirty="0"/>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2" name="矩形 1"/>
          <p:cNvSpPr/>
          <p:nvPr/>
        </p:nvSpPr>
        <p:spPr>
          <a:xfrm>
            <a:off x="639719" y="4520180"/>
            <a:ext cx="7361044" cy="940682"/>
          </a:xfrm>
          <a:prstGeom prst="rect">
            <a:avLst/>
          </a:prstGeom>
        </p:spPr>
        <p:txBody>
          <a:bodyPr wrap="square" lIns="78145" tIns="39072" rIns="78145" bIns="39072">
            <a:spAutoFit/>
          </a:bodyPr>
          <a:lstStyle/>
          <a:p>
            <a:r>
              <a:rPr lang="zh-CN" altLang="en-US" sz="2800" dirty="0" smtClean="0">
                <a:solidFill>
                  <a:srgbClr val="FF0000"/>
                </a:solidFill>
                <a:latin typeface="+mn-ea"/>
              </a:rPr>
              <a:t>答案：</a:t>
            </a:r>
            <a:endParaRPr lang="en-US" altLang="zh-CN" sz="2800" dirty="0">
              <a:solidFill>
                <a:srgbClr val="FF0000"/>
              </a:solidFill>
              <a:latin typeface="+mn-ea"/>
            </a:endParaRPr>
          </a:p>
          <a:p>
            <a:pPr fontAlgn="ctr"/>
            <a:r>
              <a:rPr lang="zh-CN" altLang="en-US" sz="2800" dirty="0" smtClean="0">
                <a:solidFill>
                  <a:srgbClr val="FF0000"/>
                </a:solidFill>
              </a:rPr>
              <a:t>（</a:t>
            </a:r>
            <a:r>
              <a:rPr lang="en-US" altLang="zh-CN" sz="2800" dirty="0" smtClean="0">
                <a:solidFill>
                  <a:srgbClr val="FF0000"/>
                </a:solidFill>
              </a:rPr>
              <a:t>5</a:t>
            </a:r>
            <a:r>
              <a:rPr lang="zh-CN" altLang="en-US" sz="2800" dirty="0" smtClean="0">
                <a:solidFill>
                  <a:srgbClr val="FF0000"/>
                </a:solidFill>
              </a:rPr>
              <a:t>）启蒙运动；法国大革命、美国独立战争。</a:t>
            </a:r>
            <a:endParaRPr lang="zh-CN" altLang="zh-CN" sz="2800" dirty="0">
              <a:solidFill>
                <a:srgbClr val="FF0000"/>
              </a:solidFill>
            </a:endParaRPr>
          </a:p>
        </p:txBody>
      </p:sp>
    </p:spTree>
    <p:extLst>
      <p:ext uri="{BB962C8B-B14F-4D97-AF65-F5344CB8AC3E}">
        <p14:creationId xmlns:p14="http://schemas.microsoft.com/office/powerpoint/2010/main" xmlns="" val="14631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1097312"/>
            <a:ext cx="9144000" cy="0"/>
          </a:xfrm>
          <a:prstGeom prst="line">
            <a:avLst/>
          </a:prstGeom>
          <a:ln>
            <a:solidFill>
              <a:schemeClr val="bg1">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8972246" y="5212055"/>
            <a:ext cx="171754" cy="164594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3" name="矩形 2"/>
          <p:cNvSpPr/>
          <p:nvPr/>
        </p:nvSpPr>
        <p:spPr>
          <a:xfrm>
            <a:off x="5072066" y="5178655"/>
            <a:ext cx="3780843" cy="1679345"/>
          </a:xfrm>
          <a:prstGeom prst="rect">
            <a:avLst/>
          </a:prstGeom>
          <a:solidFill>
            <a:srgbClr val="00B050"/>
          </a:solidFill>
        </p:spPr>
        <p:txBody>
          <a:bodyPr wrap="square" lIns="78145" tIns="39072" rIns="78145" bIns="39072">
            <a:spAutoFit/>
          </a:bodyPr>
          <a:lstStyle/>
          <a:p>
            <a:r>
              <a:rPr lang="zh-CN" altLang="en-US" sz="2100" b="1" dirty="0">
                <a:solidFill>
                  <a:schemeClr val="bg1"/>
                </a:solidFill>
                <a:effectLst>
                  <a:outerShdw blurRad="38100" dist="38100" dir="2700000" algn="tl">
                    <a:srgbClr val="000000">
                      <a:alpha val="43137"/>
                    </a:srgbClr>
                  </a:outerShdw>
                </a:effectLst>
              </a:rPr>
              <a:t>认识：我国应正确对待儒家思想： </a:t>
            </a:r>
            <a:r>
              <a:rPr lang="zh-CN" altLang="en-US" sz="2100" b="1" dirty="0" smtClean="0">
                <a:solidFill>
                  <a:schemeClr val="bg1"/>
                </a:solidFill>
                <a:effectLst>
                  <a:outerShdw blurRad="38100" dist="38100" dir="2700000" algn="tl">
                    <a:srgbClr val="000000">
                      <a:alpha val="43137"/>
                    </a:srgbClr>
                  </a:outerShdw>
                </a:effectLst>
              </a:rPr>
              <a:t>、 </a:t>
            </a:r>
            <a:r>
              <a:rPr lang="zh-CN" altLang="en-US" sz="2100" b="1" dirty="0">
                <a:solidFill>
                  <a:schemeClr val="bg1"/>
                </a:solidFill>
                <a:effectLst>
                  <a:outerShdw blurRad="38100" dist="38100" dir="2700000" algn="tl">
                    <a:srgbClr val="000000">
                      <a:alpha val="43137"/>
                    </a:srgbClr>
                  </a:outerShdw>
                </a:effectLst>
              </a:rPr>
              <a:t>批判继承； 加强思</a:t>
            </a:r>
            <a:r>
              <a:rPr lang="zh-CN" altLang="en-US" sz="2100" b="1" dirty="0" smtClean="0">
                <a:solidFill>
                  <a:schemeClr val="bg1"/>
                </a:solidFill>
                <a:effectLst>
                  <a:outerShdw blurRad="38100" dist="38100" dir="2700000" algn="tl">
                    <a:srgbClr val="000000">
                      <a:alpha val="43137"/>
                    </a:srgbClr>
                  </a:outerShdw>
                </a:effectLst>
              </a:rPr>
              <a:t>想</a:t>
            </a:r>
            <a:r>
              <a:rPr lang="zh-CN" altLang="en-US" sz="2100" b="1" dirty="0" smtClean="0">
                <a:solidFill>
                  <a:srgbClr val="FF0000"/>
                </a:solidFill>
                <a:effectLst>
                  <a:outerShdw blurRad="38100" dist="38100" dir="2700000" algn="tl">
                    <a:srgbClr val="000000">
                      <a:alpha val="43137"/>
                    </a:srgbClr>
                  </a:outerShdw>
                </a:effectLst>
              </a:rPr>
              <a:t>取其精华， 去其糟粕</a:t>
            </a:r>
            <a:r>
              <a:rPr lang="zh-CN" altLang="en-US" sz="2100" b="1" dirty="0" smtClean="0">
                <a:solidFill>
                  <a:schemeClr val="bg1"/>
                </a:solidFill>
                <a:effectLst>
                  <a:outerShdw blurRad="38100" dist="38100" dir="2700000" algn="tl">
                    <a:srgbClr val="000000">
                      <a:alpha val="43137"/>
                    </a:srgbClr>
                  </a:outerShdw>
                </a:effectLst>
              </a:rPr>
              <a:t>道</a:t>
            </a:r>
            <a:r>
              <a:rPr lang="zh-CN" altLang="en-US" sz="2100" b="1" dirty="0">
                <a:solidFill>
                  <a:schemeClr val="bg1"/>
                </a:solidFill>
                <a:effectLst>
                  <a:outerShdw blurRad="38100" dist="38100" dir="2700000" algn="tl">
                    <a:srgbClr val="000000">
                      <a:alpha val="43137"/>
                    </a:srgbClr>
                  </a:outerShdw>
                </a:effectLst>
              </a:rPr>
              <a:t>德建设， 以德治国</a:t>
            </a:r>
            <a:r>
              <a:rPr lang="zh-CN" altLang="en-US" sz="2100" b="1" dirty="0" smtClean="0">
                <a:solidFill>
                  <a:schemeClr val="bg1"/>
                </a:solidFill>
                <a:effectLst>
                  <a:outerShdw blurRad="38100" dist="38100" dir="2700000" algn="tl">
                    <a:srgbClr val="000000">
                      <a:alpha val="43137"/>
                    </a:srgbClr>
                  </a:outerShdw>
                </a:effectLst>
              </a:rPr>
              <a:t>。</a:t>
            </a:r>
            <a:r>
              <a:rPr lang="zh-CN" altLang="en-US" sz="2000" b="1" dirty="0" smtClean="0">
                <a:solidFill>
                  <a:srgbClr val="FF0000"/>
                </a:solidFill>
              </a:rPr>
              <a:t>继承中创新</a:t>
            </a:r>
            <a:r>
              <a:rPr lang="zh-CN" altLang="en-US" sz="2000" dirty="0" smtClean="0">
                <a:solidFill>
                  <a:schemeClr val="bg1"/>
                </a:solidFill>
              </a:rPr>
              <a:t>，在创新中发展</a:t>
            </a:r>
            <a:endParaRPr lang="zh-CN" altLang="en-US" sz="2100" b="1" dirty="0">
              <a:solidFill>
                <a:schemeClr val="bg1"/>
              </a:solidFill>
              <a:effectLst>
                <a:outerShdw blurRad="38100" dist="38100" dir="2700000" algn="tl">
                  <a:srgbClr val="000000">
                    <a:alpha val="43137"/>
                  </a:srgbClr>
                </a:outerShdw>
              </a:effectLst>
            </a:endParaRPr>
          </a:p>
        </p:txBody>
      </p:sp>
      <p:sp>
        <p:nvSpPr>
          <p:cNvPr id="5" name="矩形 4"/>
          <p:cNvSpPr/>
          <p:nvPr/>
        </p:nvSpPr>
        <p:spPr>
          <a:xfrm>
            <a:off x="343192" y="1337613"/>
            <a:ext cx="2595984" cy="402073"/>
          </a:xfrm>
          <a:prstGeom prst="rect">
            <a:avLst/>
          </a:prstGeom>
          <a:solidFill>
            <a:srgbClr val="00B050"/>
          </a:solidFill>
        </p:spPr>
        <p:txBody>
          <a:bodyPr wrap="none" lIns="78145" tIns="39072" rIns="78145" bIns="39072">
            <a:spAutoFit/>
          </a:bodyPr>
          <a:lstStyle/>
          <a:p>
            <a:r>
              <a:rPr lang="zh-CN" altLang="en-US" sz="2100" b="1" dirty="0">
                <a:solidFill>
                  <a:schemeClr val="bg1"/>
                </a:solidFill>
                <a:effectLst>
                  <a:outerShdw blurRad="38100" dist="38100" dir="2700000" algn="tl">
                    <a:srgbClr val="000000">
                      <a:alpha val="43137"/>
                    </a:srgbClr>
                  </a:outerShdw>
                </a:effectLst>
              </a:rPr>
              <a:t>儒家思想的发展历程</a:t>
            </a:r>
          </a:p>
        </p:txBody>
      </p:sp>
      <p:sp>
        <p:nvSpPr>
          <p:cNvPr id="7" name="任意多边形 6"/>
          <p:cNvSpPr/>
          <p:nvPr/>
        </p:nvSpPr>
        <p:spPr>
          <a:xfrm>
            <a:off x="343192" y="1432700"/>
            <a:ext cx="8693304" cy="4327988"/>
          </a:xfrm>
          <a:custGeom>
            <a:avLst/>
            <a:gdLst>
              <a:gd name="connsiteX0" fmla="*/ 0 w 12226413"/>
              <a:gd name="connsiteY0" fmla="*/ 5250426 h 5250426"/>
              <a:gd name="connsiteX1" fmla="*/ 1342103 w 12226413"/>
              <a:gd name="connsiteY1" fmla="*/ 3967317 h 5250426"/>
              <a:gd name="connsiteX2" fmla="*/ 2698955 w 12226413"/>
              <a:gd name="connsiteY2" fmla="*/ 2802194 h 5250426"/>
              <a:gd name="connsiteX3" fmla="*/ 3598606 w 12226413"/>
              <a:gd name="connsiteY3" fmla="*/ 3406878 h 5250426"/>
              <a:gd name="connsiteX4" fmla="*/ 5279923 w 12226413"/>
              <a:gd name="connsiteY4" fmla="*/ 1622323 h 5250426"/>
              <a:gd name="connsiteX5" fmla="*/ 8170606 w 12226413"/>
              <a:gd name="connsiteY5" fmla="*/ 2344994 h 5250426"/>
              <a:gd name="connsiteX6" fmla="*/ 9438968 w 12226413"/>
              <a:gd name="connsiteY6" fmla="*/ 1799304 h 5250426"/>
              <a:gd name="connsiteX7" fmla="*/ 10913806 w 12226413"/>
              <a:gd name="connsiteY7" fmla="*/ 2521975 h 5250426"/>
              <a:gd name="connsiteX8" fmla="*/ 12226413 w 12226413"/>
              <a:gd name="connsiteY8" fmla="*/ 0 h 5250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26413" h="5250426">
                <a:moveTo>
                  <a:pt x="0" y="5250426"/>
                </a:moveTo>
                <a:cubicBezTo>
                  <a:pt x="446138" y="4812891"/>
                  <a:pt x="892277" y="4375356"/>
                  <a:pt x="1342103" y="3967317"/>
                </a:cubicBezTo>
                <a:cubicBezTo>
                  <a:pt x="1791929" y="3559278"/>
                  <a:pt x="2322871" y="2895600"/>
                  <a:pt x="2698955" y="2802194"/>
                </a:cubicBezTo>
                <a:cubicBezTo>
                  <a:pt x="3075039" y="2708788"/>
                  <a:pt x="3168445" y="3603523"/>
                  <a:pt x="3598606" y="3406878"/>
                </a:cubicBezTo>
                <a:cubicBezTo>
                  <a:pt x="4028767" y="3210233"/>
                  <a:pt x="4517923" y="1799304"/>
                  <a:pt x="5279923" y="1622323"/>
                </a:cubicBezTo>
                <a:cubicBezTo>
                  <a:pt x="6041923" y="1445342"/>
                  <a:pt x="7477432" y="2315497"/>
                  <a:pt x="8170606" y="2344994"/>
                </a:cubicBezTo>
                <a:cubicBezTo>
                  <a:pt x="8863780" y="2374491"/>
                  <a:pt x="8981768" y="1769807"/>
                  <a:pt x="9438968" y="1799304"/>
                </a:cubicBezTo>
                <a:cubicBezTo>
                  <a:pt x="9896168" y="1828801"/>
                  <a:pt x="10449232" y="2821859"/>
                  <a:pt x="10913806" y="2521975"/>
                </a:cubicBezTo>
                <a:cubicBezTo>
                  <a:pt x="11378380" y="2222091"/>
                  <a:pt x="11802396" y="1111045"/>
                  <a:pt x="12226413" y="0"/>
                </a:cubicBezTo>
              </a:path>
            </a:pathLst>
          </a:custGeom>
          <a:noFill/>
          <a:ln>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8" name="椭圆 7"/>
          <p:cNvSpPr/>
          <p:nvPr/>
        </p:nvSpPr>
        <p:spPr>
          <a:xfrm>
            <a:off x="286045" y="5590372"/>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13" name="矩形 12"/>
          <p:cNvSpPr/>
          <p:nvPr/>
        </p:nvSpPr>
        <p:spPr>
          <a:xfrm>
            <a:off x="343191" y="5780385"/>
            <a:ext cx="4570740" cy="632905"/>
          </a:xfrm>
          <a:prstGeom prst="rect">
            <a:avLst/>
          </a:prstGeom>
        </p:spPr>
        <p:txBody>
          <a:bodyPr lIns="78145" tIns="39072" rIns="78145" bIns="39072">
            <a:spAutoFit/>
          </a:bodyPr>
          <a:lstStyle/>
          <a:p>
            <a:r>
              <a:rPr lang="zh-CN" altLang="en-US" dirty="0"/>
              <a:t>春秋：孔子提出“仁”的学说，主张</a:t>
            </a:r>
            <a:r>
              <a:rPr lang="zh-CN" altLang="en-US" dirty="0" smtClean="0"/>
              <a:t>“</a:t>
            </a:r>
            <a:r>
              <a:rPr lang="zh-CN" altLang="en-US" dirty="0"/>
              <a:t>仁者</a:t>
            </a:r>
            <a:r>
              <a:rPr lang="zh-CN" altLang="en-US" dirty="0" smtClean="0"/>
              <a:t>爱人” </a:t>
            </a:r>
            <a:r>
              <a:rPr lang="zh-CN" altLang="en-US" dirty="0"/>
              <a:t>、“为政以德” </a:t>
            </a:r>
          </a:p>
        </p:txBody>
      </p:sp>
      <p:sp>
        <p:nvSpPr>
          <p:cNvPr id="36" name="椭圆 35"/>
          <p:cNvSpPr/>
          <p:nvPr/>
        </p:nvSpPr>
        <p:spPr>
          <a:xfrm>
            <a:off x="1395560" y="4401394"/>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21" name="矩形 20"/>
          <p:cNvSpPr/>
          <p:nvPr/>
        </p:nvSpPr>
        <p:spPr>
          <a:xfrm>
            <a:off x="1506765" y="4553601"/>
            <a:ext cx="4570740" cy="355906"/>
          </a:xfrm>
          <a:prstGeom prst="rect">
            <a:avLst/>
          </a:prstGeom>
        </p:spPr>
        <p:txBody>
          <a:bodyPr lIns="78145" tIns="39072" rIns="78145" bIns="39072">
            <a:spAutoFit/>
          </a:bodyPr>
          <a:lstStyle/>
          <a:p>
            <a:r>
              <a:rPr lang="zh-CN" altLang="en-US" dirty="0"/>
              <a:t>战国：孟子提出“仁政” </a:t>
            </a:r>
            <a:r>
              <a:rPr lang="zh-CN" altLang="en-US" dirty="0" smtClean="0"/>
              <a:t>治国</a:t>
            </a:r>
            <a:endParaRPr lang="zh-CN" altLang="en-US" dirty="0"/>
          </a:p>
        </p:txBody>
      </p:sp>
      <p:sp>
        <p:nvSpPr>
          <p:cNvPr id="24" name="矩形 23"/>
          <p:cNvSpPr/>
          <p:nvPr/>
        </p:nvSpPr>
        <p:spPr>
          <a:xfrm>
            <a:off x="2988718" y="4116647"/>
            <a:ext cx="1842573" cy="355906"/>
          </a:xfrm>
          <a:prstGeom prst="rect">
            <a:avLst/>
          </a:prstGeom>
        </p:spPr>
        <p:txBody>
          <a:bodyPr wrap="none" lIns="78145" tIns="39072" rIns="78145" bIns="39072">
            <a:spAutoFit/>
          </a:bodyPr>
          <a:lstStyle/>
          <a:p>
            <a:r>
              <a:rPr lang="zh-CN" altLang="en-US" dirty="0"/>
              <a:t>秦朝：焚书坑儒 </a:t>
            </a:r>
          </a:p>
        </p:txBody>
      </p:sp>
      <p:sp>
        <p:nvSpPr>
          <p:cNvPr id="39" name="椭圆 38"/>
          <p:cNvSpPr/>
          <p:nvPr/>
        </p:nvSpPr>
        <p:spPr>
          <a:xfrm>
            <a:off x="2739165" y="4155864"/>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40" name="椭圆 39"/>
          <p:cNvSpPr/>
          <p:nvPr/>
        </p:nvSpPr>
        <p:spPr>
          <a:xfrm>
            <a:off x="4057685" y="2634606"/>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25" name="矩形 24"/>
          <p:cNvSpPr/>
          <p:nvPr/>
        </p:nvSpPr>
        <p:spPr>
          <a:xfrm>
            <a:off x="2913333" y="1973680"/>
            <a:ext cx="2762269" cy="909904"/>
          </a:xfrm>
          <a:prstGeom prst="rect">
            <a:avLst/>
          </a:prstGeom>
        </p:spPr>
        <p:txBody>
          <a:bodyPr wrap="square" lIns="78145" tIns="39072" rIns="78145" bIns="39072">
            <a:spAutoFit/>
          </a:bodyPr>
          <a:lstStyle/>
          <a:p>
            <a:r>
              <a:rPr lang="zh-CN" altLang="en-US" dirty="0"/>
              <a:t>西汉：罢黜百家、独尊</a:t>
            </a:r>
            <a:r>
              <a:rPr lang="zh-CN" altLang="en-US" dirty="0" smtClean="0"/>
              <a:t>儒术，奠定了儒家思想的正统地位</a:t>
            </a:r>
            <a:endParaRPr lang="zh-CN" altLang="en-US" dirty="0"/>
          </a:p>
        </p:txBody>
      </p:sp>
      <p:sp>
        <p:nvSpPr>
          <p:cNvPr id="26" name="矩形 25"/>
          <p:cNvSpPr/>
          <p:nvPr/>
        </p:nvSpPr>
        <p:spPr>
          <a:xfrm>
            <a:off x="5314898" y="3417529"/>
            <a:ext cx="1842573" cy="355906"/>
          </a:xfrm>
          <a:prstGeom prst="rect">
            <a:avLst/>
          </a:prstGeom>
        </p:spPr>
        <p:txBody>
          <a:bodyPr wrap="none" lIns="78145" tIns="39072" rIns="78145" bIns="39072">
            <a:spAutoFit/>
          </a:bodyPr>
          <a:lstStyle/>
          <a:p>
            <a:r>
              <a:rPr lang="zh-CN" altLang="en-US" dirty="0"/>
              <a:t>明朝：八股取士 </a:t>
            </a:r>
          </a:p>
        </p:txBody>
      </p:sp>
      <p:sp>
        <p:nvSpPr>
          <p:cNvPr id="27" name="矩形 26"/>
          <p:cNvSpPr/>
          <p:nvPr/>
        </p:nvSpPr>
        <p:spPr>
          <a:xfrm>
            <a:off x="6022967" y="2481686"/>
            <a:ext cx="2157551" cy="632905"/>
          </a:xfrm>
          <a:prstGeom prst="rect">
            <a:avLst/>
          </a:prstGeom>
        </p:spPr>
        <p:txBody>
          <a:bodyPr wrap="square" lIns="78145" tIns="39072" rIns="78145" bIns="39072">
            <a:spAutoFit/>
          </a:bodyPr>
          <a:lstStyle/>
          <a:p>
            <a:r>
              <a:rPr lang="zh-CN" altLang="en-US" dirty="0" smtClean="0"/>
              <a:t>北洋军阀：尊</a:t>
            </a:r>
            <a:r>
              <a:rPr lang="zh-CN" altLang="en-US" dirty="0"/>
              <a:t>孔复古</a:t>
            </a:r>
          </a:p>
        </p:txBody>
      </p:sp>
      <p:sp>
        <p:nvSpPr>
          <p:cNvPr id="28" name="矩形 27"/>
          <p:cNvSpPr/>
          <p:nvPr/>
        </p:nvSpPr>
        <p:spPr>
          <a:xfrm>
            <a:off x="7363475" y="3684186"/>
            <a:ext cx="1608771" cy="1463902"/>
          </a:xfrm>
          <a:prstGeom prst="rect">
            <a:avLst/>
          </a:prstGeom>
        </p:spPr>
        <p:txBody>
          <a:bodyPr wrap="square" lIns="78145" tIns="39072" rIns="78145" bIns="39072">
            <a:spAutoFit/>
          </a:bodyPr>
          <a:lstStyle/>
          <a:p>
            <a:r>
              <a:rPr lang="zh-CN" altLang="en-US" dirty="0" smtClean="0"/>
              <a:t>新文化运动：对传统文化展开</a:t>
            </a:r>
            <a:r>
              <a:rPr lang="zh-CN" altLang="en-US" dirty="0"/>
              <a:t>猛烈</a:t>
            </a:r>
            <a:r>
              <a:rPr lang="zh-CN" altLang="en-US" dirty="0" smtClean="0"/>
              <a:t>进攻，全盘否定儒家思想</a:t>
            </a:r>
            <a:endParaRPr lang="zh-CN" altLang="en-US" dirty="0"/>
          </a:p>
        </p:txBody>
      </p:sp>
      <p:sp>
        <p:nvSpPr>
          <p:cNvPr id="47" name="椭圆 46"/>
          <p:cNvSpPr/>
          <p:nvPr/>
        </p:nvSpPr>
        <p:spPr>
          <a:xfrm>
            <a:off x="6086370" y="3257088"/>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48" name="椭圆 47"/>
          <p:cNvSpPr/>
          <p:nvPr/>
        </p:nvSpPr>
        <p:spPr>
          <a:xfrm>
            <a:off x="6930305" y="2832102"/>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49" name="椭圆 48"/>
          <p:cNvSpPr/>
          <p:nvPr/>
        </p:nvSpPr>
        <p:spPr>
          <a:xfrm>
            <a:off x="7929618" y="3445291"/>
            <a:ext cx="171438" cy="20573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78145" tIns="39072" rIns="78145" bIns="39072" rtlCol="0" anchor="ctr"/>
          <a:lstStyle/>
          <a:p>
            <a:pPr algn="ctr"/>
            <a:endParaRPr lang="zh-CN" altLang="en-US"/>
          </a:p>
        </p:txBody>
      </p:sp>
      <p:sp>
        <p:nvSpPr>
          <p:cNvPr id="51" name="文本框 50"/>
          <p:cNvSpPr txBox="1"/>
          <p:nvPr/>
        </p:nvSpPr>
        <p:spPr>
          <a:xfrm>
            <a:off x="303288" y="297902"/>
            <a:ext cx="1771843" cy="648294"/>
          </a:xfrm>
          <a:prstGeom prst="rect">
            <a:avLst/>
          </a:prstGeom>
          <a:noFill/>
          <a:ln>
            <a:noFill/>
          </a:ln>
        </p:spPr>
        <p:txBody>
          <a:bodyPr wrap="square" lIns="78145" tIns="39072" rIns="78145" bIns="39072" rtlCol="0">
            <a:spAutoFit/>
          </a:bodyPr>
          <a:lstStyle/>
          <a:p>
            <a:pPr algn="ctr"/>
            <a:r>
              <a:rPr lang="zh-CN" altLang="en-US" dirty="0" smtClean="0">
                <a:effectLst>
                  <a:outerShdw blurRad="38100" dist="38100" dir="2700000" algn="tl">
                    <a:srgbClr val="000000">
                      <a:alpha val="43137"/>
                    </a:srgbClr>
                  </a:outerShdw>
                </a:effectLst>
              </a:rPr>
              <a:t>中外历史上的</a:t>
            </a:r>
            <a:endParaRPr lang="en-US" altLang="zh-CN" sz="1900" b="1" spc="256" dirty="0">
              <a:effectLst>
                <a:outerShdw blurRad="38100" dist="38100" dir="2700000" algn="tl">
                  <a:srgbClr val="000000">
                    <a:alpha val="43137"/>
                  </a:srgbClr>
                </a:outerShdw>
              </a:effectLst>
            </a:endParaRPr>
          </a:p>
          <a:p>
            <a:pPr algn="ctr"/>
            <a:r>
              <a:rPr lang="zh-CN" altLang="en-US" sz="1900" b="1" dirty="0" smtClean="0">
                <a:effectLst>
                  <a:outerShdw blurRad="38100" dist="38100" dir="2700000" algn="tl">
                    <a:srgbClr val="000000">
                      <a:alpha val="43137"/>
                    </a:srgbClr>
                  </a:outerShdw>
                </a:effectLst>
              </a:rPr>
              <a:t>思想解放运动</a:t>
            </a:r>
            <a:endParaRPr lang="en-US" altLang="zh-CN" dirty="0" smtClean="0">
              <a:effectLst>
                <a:outerShdw blurRad="38100" dist="38100" dir="2700000" algn="tl">
                  <a:srgbClr val="000000">
                    <a:alpha val="43137"/>
                  </a:srgbClr>
                </a:outerShdw>
              </a:effectLst>
            </a:endParaRPr>
          </a:p>
        </p:txBody>
      </p:sp>
      <p:grpSp>
        <p:nvGrpSpPr>
          <p:cNvPr id="2" name="组合 53"/>
          <p:cNvGrpSpPr/>
          <p:nvPr/>
        </p:nvGrpSpPr>
        <p:grpSpPr>
          <a:xfrm>
            <a:off x="2057573" y="437164"/>
            <a:ext cx="84056" cy="522991"/>
            <a:chOff x="2592685" y="317862"/>
            <a:chExt cx="105916" cy="549141"/>
          </a:xfrm>
        </p:grpSpPr>
        <p:cxnSp>
          <p:nvCxnSpPr>
            <p:cNvPr id="62" name="直接连接符 61"/>
            <p:cNvCxnSpPr/>
            <p:nvPr/>
          </p:nvCxnSpPr>
          <p:spPr>
            <a:xfrm>
              <a:off x="2592685" y="322540"/>
              <a:ext cx="0" cy="54446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2698601" y="317862"/>
              <a:ext cx="0" cy="544463"/>
            </a:xfrm>
            <a:prstGeom prst="line">
              <a:avLst/>
            </a:prstGeom>
            <a:ln w="95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8904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24945" y="1097866"/>
            <a:ext cx="8161088" cy="451089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8145" tIns="39072" rIns="78145" bIns="390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fontAlgn="ctr"/>
            <a:r>
              <a:rPr lang="en-US" altLang="zh-CN" sz="2400" dirty="0" smtClean="0">
                <a:latin typeface="+mn-ea"/>
              </a:rPr>
              <a:t>7</a:t>
            </a:r>
            <a:r>
              <a:rPr lang="zh-CN" altLang="zh-CN" sz="2400" dirty="0" smtClean="0">
                <a:latin typeface="+mn-ea"/>
              </a:rPr>
              <a:t>．</a:t>
            </a:r>
            <a:r>
              <a:rPr lang="zh-CN" altLang="en-US" sz="2400" dirty="0" smtClean="0">
                <a:latin typeface="+mn-ea"/>
              </a:rPr>
              <a:t>阅读材料解答问题</a:t>
            </a:r>
            <a:endParaRPr lang="en-US" altLang="zh-CN" sz="2400" dirty="0" smtClean="0">
              <a:latin typeface="+mn-ea"/>
            </a:endParaRPr>
          </a:p>
          <a:p>
            <a:r>
              <a:rPr lang="zh-CN" altLang="en-US" sz="2400" dirty="0" smtClean="0"/>
              <a:t>材料六：</a:t>
            </a:r>
            <a:endParaRPr lang="en-US" altLang="zh-CN" sz="2400" dirty="0" smtClean="0"/>
          </a:p>
          <a:p>
            <a:r>
              <a:rPr lang="zh-CN" altLang="en-US" sz="2400" dirty="0" smtClean="0">
                <a:latin typeface="楷体" panose="02010609060101010101" pitchFamily="49" charset="-122"/>
                <a:ea typeface="楷体" panose="02010609060101010101" pitchFamily="49" charset="-122"/>
              </a:rPr>
              <a:t>    </a:t>
            </a:r>
            <a:endParaRPr lang="en-US" altLang="zh-CN" sz="2400" dirty="0"/>
          </a:p>
          <a:p>
            <a:pPr fontAlgn="ctr"/>
            <a:r>
              <a:rPr lang="zh-CN" altLang="en-US" sz="2400" dirty="0" smtClean="0">
                <a:latin typeface="楷体" panose="02010609060101010101" pitchFamily="49" charset="-122"/>
                <a:ea typeface="楷体" panose="02010609060101010101" pitchFamily="49" charset="-122"/>
              </a:rPr>
              <a:t>    “</a:t>
            </a:r>
            <a:r>
              <a:rPr lang="zh-CN" altLang="en-US" sz="2400" dirty="0">
                <a:latin typeface="楷体" panose="02010609060101010101" pitchFamily="49" charset="-122"/>
                <a:ea typeface="楷体" panose="02010609060101010101" pitchFamily="49" charset="-122"/>
              </a:rPr>
              <a:t>让统治阶级在共产主义革命面前发抖吧。无产者在这个革命中失去的只有锁链，他们获得的将是整个世界。”</a:t>
            </a:r>
          </a:p>
          <a:p>
            <a:pPr fontAlgn="ctr"/>
            <a:endParaRPr lang="zh-CN" altLang="en-US" sz="2400" dirty="0">
              <a:latin typeface="楷体" panose="02010609060101010101" pitchFamily="49" charset="-122"/>
              <a:ea typeface="楷体" panose="02010609060101010101" pitchFamily="49" charset="-122"/>
            </a:endParaRPr>
          </a:p>
          <a:p>
            <a:pPr algn="r" fontAlgn="ctr"/>
            <a:r>
              <a:rPr lang="en-US" altLang="zh-CN" sz="2400" dirty="0">
                <a:latin typeface="+mn-ea"/>
              </a:rPr>
              <a:t>——《</a:t>
            </a:r>
            <a:r>
              <a:rPr lang="zh-CN" altLang="en-US" sz="2400" dirty="0">
                <a:latin typeface="+mn-ea"/>
              </a:rPr>
              <a:t>共产党宣言</a:t>
            </a:r>
            <a:r>
              <a:rPr lang="en-US" altLang="zh-CN" sz="2400" dirty="0">
                <a:latin typeface="+mn-ea"/>
              </a:rPr>
              <a:t>》</a:t>
            </a:r>
          </a:p>
          <a:p>
            <a:pPr fontAlgn="ctr"/>
            <a:endParaRPr lang="en-US" altLang="zh-CN" sz="2400" dirty="0"/>
          </a:p>
          <a:p>
            <a:pPr fontAlgn="ctr"/>
            <a:endParaRPr lang="en-US" altLang="zh-CN" sz="2400" dirty="0" smtClean="0"/>
          </a:p>
          <a:p>
            <a:pPr fontAlgn="ctr"/>
            <a:r>
              <a:rPr lang="zh-CN" altLang="en-US" sz="2400" dirty="0"/>
              <a:t>（</a:t>
            </a:r>
            <a:r>
              <a:rPr lang="en-US" altLang="zh-CN" sz="2400" dirty="0"/>
              <a:t>6</a:t>
            </a:r>
            <a:r>
              <a:rPr lang="zh-CN" altLang="en-US" sz="2400" dirty="0"/>
              <a:t>）材料六中的文献发表标志着哪一思想的诞生？它与中国的社会主义建设具体实践相结合产生了什么重大理论成果？</a:t>
            </a:r>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9754883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43515" y="1371629"/>
            <a:ext cx="7428987" cy="956070"/>
          </a:xfrm>
          <a:prstGeom prst="rect">
            <a:avLst/>
          </a:prstGeom>
          <a:solidFill>
            <a:srgbClr val="FFFF00"/>
          </a:solidFill>
        </p:spPr>
        <p:txBody>
          <a:bodyPr wrap="square" lIns="78145" tIns="39072" rIns="78145" bIns="39072">
            <a:spAutoFit/>
          </a:bodyPr>
          <a:lstStyle/>
          <a:p>
            <a:pPr fontAlgn="ctr"/>
            <a:r>
              <a:rPr lang="zh-CN" altLang="en-US" sz="1900" b="1" dirty="0" smtClean="0">
                <a:solidFill>
                  <a:srgbClr val="333333"/>
                </a:solidFill>
                <a:latin typeface="zuoyeFont_mathFont"/>
              </a:rPr>
              <a:t>解析：</a:t>
            </a:r>
            <a:r>
              <a:rPr lang="zh-CN" altLang="en-US" sz="1900" dirty="0"/>
              <a:t>（</a:t>
            </a:r>
            <a:r>
              <a:rPr lang="en-US" altLang="zh-CN" sz="1900" dirty="0"/>
              <a:t>6</a:t>
            </a:r>
            <a:r>
              <a:rPr lang="zh-CN" altLang="en-US" sz="1900" dirty="0"/>
              <a:t>）第一问依据所学可知，</a:t>
            </a:r>
            <a:r>
              <a:rPr lang="en-US" altLang="zh-CN" sz="1900" dirty="0"/>
              <a:t>《</a:t>
            </a:r>
            <a:r>
              <a:rPr lang="zh-CN" altLang="en-US" sz="1900" dirty="0"/>
              <a:t>共产党宣言</a:t>
            </a:r>
            <a:r>
              <a:rPr lang="en-US" altLang="zh-CN" sz="1900" dirty="0"/>
              <a:t>》</a:t>
            </a:r>
            <a:r>
              <a:rPr lang="zh-CN" altLang="en-US" sz="1900" dirty="0"/>
              <a:t>的发表，标志着马克思主义诞生；第二问依据所学可知，马克思主要与中国的社会主义建设具体实践相结合产生了邓小平理论。</a:t>
            </a:r>
            <a:endParaRPr lang="zh-CN" altLang="zh-CN" sz="1900" dirty="0"/>
          </a:p>
        </p:txBody>
      </p:sp>
      <p:sp>
        <p:nvSpPr>
          <p:cNvPr id="7" name="文本框 6"/>
          <p:cNvSpPr txBox="1"/>
          <p:nvPr/>
        </p:nvSpPr>
        <p:spPr>
          <a:xfrm>
            <a:off x="639719" y="30552"/>
            <a:ext cx="2600146" cy="786793"/>
          </a:xfrm>
          <a:prstGeom prst="rect">
            <a:avLst/>
          </a:prstGeom>
          <a:noFill/>
        </p:spPr>
        <p:txBody>
          <a:bodyPr wrap="square" lIns="78145" tIns="39072" rIns="78145" bIns="39072" rtlCol="0">
            <a:spAutoFit/>
          </a:bodyPr>
          <a:lstStyle/>
          <a:p>
            <a:r>
              <a:rPr lang="zh-CN" altLang="en-US" sz="4600" b="1" dirty="0" smtClean="0">
                <a:effectLst>
                  <a:outerShdw blurRad="38100" dist="38100" dir="2700000" algn="tl">
                    <a:srgbClr val="000000">
                      <a:alpha val="43137"/>
                    </a:srgbClr>
                  </a:outerShdw>
                </a:effectLst>
              </a:rPr>
              <a:t>强化训练</a:t>
            </a:r>
            <a:endParaRPr lang="zh-CN" altLang="en-US" sz="4600" b="1" dirty="0">
              <a:effectLst>
                <a:outerShdw blurRad="38100" dist="38100" dir="2700000" algn="tl">
                  <a:srgbClr val="000000">
                    <a:alpha val="43137"/>
                  </a:srgbClr>
                </a:outerShdw>
              </a:effectLst>
            </a:endParaRPr>
          </a:p>
        </p:txBody>
      </p:sp>
      <p:sp>
        <p:nvSpPr>
          <p:cNvPr id="2" name="矩形 1"/>
          <p:cNvSpPr/>
          <p:nvPr/>
        </p:nvSpPr>
        <p:spPr>
          <a:xfrm>
            <a:off x="639719" y="4520180"/>
            <a:ext cx="7361044" cy="940682"/>
          </a:xfrm>
          <a:prstGeom prst="rect">
            <a:avLst/>
          </a:prstGeom>
        </p:spPr>
        <p:txBody>
          <a:bodyPr wrap="square" lIns="78145" tIns="39072" rIns="78145" bIns="39072">
            <a:spAutoFit/>
          </a:bodyPr>
          <a:lstStyle/>
          <a:p>
            <a:r>
              <a:rPr lang="zh-CN" altLang="en-US" sz="2800" dirty="0" smtClean="0">
                <a:solidFill>
                  <a:srgbClr val="FF0000"/>
                </a:solidFill>
                <a:latin typeface="+mn-ea"/>
              </a:rPr>
              <a:t>答案：</a:t>
            </a:r>
            <a:endParaRPr lang="en-US" altLang="zh-CN" sz="2800" dirty="0">
              <a:solidFill>
                <a:srgbClr val="FF0000"/>
              </a:solidFill>
              <a:latin typeface="+mn-ea"/>
            </a:endParaRPr>
          </a:p>
          <a:p>
            <a:pPr fontAlgn="ctr"/>
            <a:r>
              <a:rPr lang="zh-CN" altLang="en-US" sz="2800" dirty="0" smtClean="0">
                <a:solidFill>
                  <a:srgbClr val="FF0000"/>
                </a:solidFill>
              </a:rPr>
              <a:t>（</a:t>
            </a:r>
            <a:r>
              <a:rPr lang="en-US" altLang="zh-CN" sz="2800" dirty="0">
                <a:solidFill>
                  <a:srgbClr val="FF0000"/>
                </a:solidFill>
              </a:rPr>
              <a:t>6</a:t>
            </a:r>
            <a:r>
              <a:rPr lang="zh-CN" altLang="en-US" sz="2800" dirty="0" smtClean="0">
                <a:solidFill>
                  <a:srgbClr val="FF0000"/>
                </a:solidFill>
              </a:rPr>
              <a:t>）马克思主义；邓小平理论。</a:t>
            </a:r>
            <a:endParaRPr lang="zh-CN" altLang="zh-CN" sz="2800" dirty="0">
              <a:solidFill>
                <a:srgbClr val="FF0000"/>
              </a:solidFill>
            </a:endParaRPr>
          </a:p>
        </p:txBody>
      </p:sp>
    </p:spTree>
    <p:extLst>
      <p:ext uri="{BB962C8B-B14F-4D97-AF65-F5344CB8AC3E}">
        <p14:creationId xmlns:p14="http://schemas.microsoft.com/office/powerpoint/2010/main" xmlns="" val="264462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142852"/>
            <a:ext cx="7258072" cy="368280"/>
          </a:xfrm>
        </p:spPr>
        <p:txBody>
          <a:bodyPr>
            <a:noAutofit/>
          </a:bodyPr>
          <a:lstStyle/>
          <a:p>
            <a:r>
              <a:rPr lang="zh-CN" altLang="en-US" sz="2800" dirty="0" smtClean="0"/>
              <a:t>二、百家争鸣</a:t>
            </a:r>
            <a:endParaRPr lang="zh-CN" altLang="en-US" sz="2800" dirty="0"/>
          </a:p>
        </p:txBody>
      </p:sp>
      <p:graphicFrame>
        <p:nvGraphicFramePr>
          <p:cNvPr id="4" name="表格 3"/>
          <p:cNvGraphicFramePr>
            <a:graphicFrameLocks noGrp="1"/>
          </p:cNvGraphicFramePr>
          <p:nvPr/>
        </p:nvGraphicFramePr>
        <p:xfrm>
          <a:off x="285720" y="571480"/>
          <a:ext cx="8358246" cy="5101616"/>
        </p:xfrm>
        <a:graphic>
          <a:graphicData uri="http://schemas.openxmlformats.org/drawingml/2006/table">
            <a:tbl>
              <a:tblPr/>
              <a:tblGrid>
                <a:gridCol w="500066"/>
                <a:gridCol w="714380"/>
                <a:gridCol w="1624214"/>
                <a:gridCol w="4233702"/>
                <a:gridCol w="1285884"/>
              </a:tblGrid>
              <a:tr h="445768">
                <a:tc>
                  <a:txBody>
                    <a:bodyPr/>
                    <a:lstStyle/>
                    <a:p>
                      <a:pPr indent="127000">
                        <a:lnSpc>
                          <a:spcPct val="100000"/>
                        </a:lnSpc>
                        <a:spcAft>
                          <a:spcPts val="0"/>
                        </a:spcAft>
                      </a:pPr>
                      <a:r>
                        <a:rPr lang="en-US" sz="1800" b="1" kern="100" dirty="0" err="1">
                          <a:latin typeface="宋体"/>
                          <a:ea typeface="SimSun"/>
                          <a:cs typeface="SimSun"/>
                        </a:rPr>
                        <a:t>学派</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err="1">
                          <a:latin typeface="宋体"/>
                          <a:ea typeface="SimSun"/>
                          <a:cs typeface="SimSun"/>
                        </a:rPr>
                        <a:t>思想家</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err="1">
                          <a:latin typeface="宋体"/>
                          <a:ea typeface="SimSun"/>
                          <a:cs typeface="SimSun"/>
                        </a:rPr>
                        <a:t>时期</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err="1">
                          <a:latin typeface="宋体"/>
                          <a:ea typeface="SimSun"/>
                          <a:cs typeface="SimSun"/>
                        </a:rPr>
                        <a:t>主要思想</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err="1">
                          <a:latin typeface="宋体"/>
                          <a:ea typeface="SimSun"/>
                          <a:cs typeface="SimSun"/>
                        </a:rPr>
                        <a:t>现实意义</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37244">
                <a:tc rowSpan="3">
                  <a:txBody>
                    <a:bodyPr/>
                    <a:lstStyle/>
                    <a:p>
                      <a:pPr indent="127000">
                        <a:lnSpc>
                          <a:spcPct val="100000"/>
                        </a:lnSpc>
                        <a:spcAft>
                          <a:spcPts val="0"/>
                        </a:spcAft>
                      </a:pPr>
                      <a:r>
                        <a:rPr lang="en-US" sz="1800" b="1" kern="100">
                          <a:latin typeface="宋体"/>
                          <a:ea typeface="SimSun"/>
                          <a:cs typeface="SimSun"/>
                        </a:rPr>
                        <a:t>儒家</a:t>
                      </a:r>
                      <a:endParaRPr lang="zh-CN" sz="1800" b="1" kern="10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a:latin typeface="宋体"/>
                          <a:ea typeface="SimSun"/>
                          <a:cs typeface="SimSun"/>
                        </a:rPr>
                        <a:t>孔子</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a:latin typeface="宋体"/>
                          <a:ea typeface="SimSun"/>
                          <a:cs typeface="SimSun"/>
                        </a:rPr>
                        <a:t>春秋</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1800" b="1" kern="100" dirty="0">
                          <a:latin typeface="SimSun"/>
                          <a:ea typeface="宋体"/>
                          <a:cs typeface="SimSun"/>
                        </a:rPr>
                        <a:t>核心思想是</a:t>
                      </a:r>
                      <a:r>
                        <a:rPr lang="en-US" sz="1800" b="1" kern="100" dirty="0">
                          <a:latin typeface="SimSun"/>
                          <a:ea typeface="宋体"/>
                          <a:cs typeface="SimSun"/>
                        </a:rPr>
                        <a:t>“</a:t>
                      </a:r>
                      <a:r>
                        <a:rPr lang="zh-CN" sz="1800" b="1" kern="100" dirty="0">
                          <a:latin typeface="SimSun"/>
                          <a:ea typeface="宋体"/>
                          <a:cs typeface="SimSun"/>
                        </a:rPr>
                        <a:t>仁</a:t>
                      </a:r>
                      <a:r>
                        <a:rPr lang="en-US" sz="1800" b="1" kern="100" dirty="0">
                          <a:latin typeface="SimSun"/>
                          <a:ea typeface="宋体"/>
                          <a:cs typeface="SimSun"/>
                        </a:rPr>
                        <a:t>”</a:t>
                      </a:r>
                      <a:r>
                        <a:rPr lang="zh-CN" sz="1800" b="1" kern="100" dirty="0">
                          <a:latin typeface="SimSun"/>
                          <a:ea typeface="宋体"/>
                          <a:cs typeface="SimSun"/>
                        </a:rPr>
                        <a:t>，提倡</a:t>
                      </a:r>
                      <a:r>
                        <a:rPr lang="en-US" sz="1800" b="1" kern="100" dirty="0">
                          <a:latin typeface="SimSun"/>
                          <a:ea typeface="宋体"/>
                          <a:cs typeface="SimSun"/>
                        </a:rPr>
                        <a:t>“</a:t>
                      </a:r>
                      <a:r>
                        <a:rPr lang="zh-CN" sz="1800" b="1" kern="100" dirty="0">
                          <a:latin typeface="SimSun"/>
                          <a:ea typeface="宋体"/>
                          <a:cs typeface="SimSun"/>
                        </a:rPr>
                        <a:t>仁者</a:t>
                      </a:r>
                      <a:r>
                        <a:rPr lang="en-US" sz="1800" b="1" kern="100" dirty="0">
                          <a:latin typeface="SimSun"/>
                          <a:ea typeface="宋体"/>
                          <a:cs typeface="SimSun"/>
                        </a:rPr>
                        <a:t>”“</a:t>
                      </a:r>
                      <a:r>
                        <a:rPr lang="zh-CN" sz="1800" b="1" kern="100" dirty="0">
                          <a:latin typeface="SimSun"/>
                          <a:ea typeface="宋体"/>
                          <a:cs typeface="SimSun"/>
                        </a:rPr>
                        <a:t>爱人</a:t>
                      </a:r>
                      <a:r>
                        <a:rPr lang="en-US" sz="1800" b="1" kern="100" dirty="0">
                          <a:latin typeface="SimSun"/>
                          <a:ea typeface="宋体"/>
                          <a:cs typeface="SimSun"/>
                        </a:rPr>
                        <a:t>”</a:t>
                      </a:r>
                      <a:r>
                        <a:rPr lang="zh-CN" sz="1800" b="1" kern="100" dirty="0">
                          <a:latin typeface="SimSun"/>
                          <a:ea typeface="宋体"/>
                          <a:cs typeface="SimSun"/>
                        </a:rPr>
                        <a:t>；反对 苛政</a:t>
                      </a:r>
                      <a:r>
                        <a:rPr lang="en-US" sz="1800" b="1" kern="100" dirty="0">
                          <a:latin typeface="SimSun"/>
                          <a:ea typeface="宋体"/>
                          <a:cs typeface="SimSun"/>
                        </a:rPr>
                        <a:t>,</a:t>
                      </a:r>
                      <a:r>
                        <a:rPr lang="zh-CN" sz="1800" b="1" kern="100" dirty="0">
                          <a:latin typeface="SimSun"/>
                          <a:ea typeface="宋体"/>
                          <a:cs typeface="SimSun"/>
                        </a:rPr>
                        <a:t>主张以德治国。</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4">
                  <a:txBody>
                    <a:bodyPr/>
                    <a:lstStyle/>
                    <a:p>
                      <a:pPr>
                        <a:lnSpc>
                          <a:spcPct val="100000"/>
                        </a:lnSpc>
                        <a:spcAft>
                          <a:spcPts val="0"/>
                        </a:spcAft>
                      </a:pPr>
                      <a:r>
                        <a:rPr lang="zh-CN" sz="1800" b="1" kern="100" dirty="0">
                          <a:latin typeface="SimSun"/>
                          <a:ea typeface="宋体"/>
                          <a:cs typeface="SimSun"/>
                        </a:rPr>
                        <a:t>有利于构建人与人、人与社会、人与自 然的和谐关系</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23065">
                <a:tc vMerge="1">
                  <a:txBody>
                    <a:bodyPr/>
                    <a:lstStyle/>
                    <a:p>
                      <a:endParaRPr lang="zh-CN" altLang="en-US"/>
                    </a:p>
                  </a:txBody>
                  <a:tcPr/>
                </a:tc>
                <a:tc>
                  <a:txBody>
                    <a:bodyPr/>
                    <a:lstStyle/>
                    <a:p>
                      <a:pPr indent="114300">
                        <a:lnSpc>
                          <a:spcPct val="100000"/>
                        </a:lnSpc>
                        <a:spcAft>
                          <a:spcPts val="0"/>
                        </a:spcAft>
                      </a:pPr>
                      <a:r>
                        <a:rPr lang="en-US" sz="1800" b="1" kern="100">
                          <a:latin typeface="宋体"/>
                          <a:ea typeface="SimSun"/>
                          <a:cs typeface="SimSun"/>
                        </a:rPr>
                        <a:t>孟子</a:t>
                      </a:r>
                      <a:endParaRPr lang="zh-CN" sz="1800" b="1" kern="10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err="1">
                          <a:latin typeface="宋体"/>
                          <a:ea typeface="SimSun"/>
                          <a:cs typeface="SimSun"/>
                        </a:rPr>
                        <a:t>战国</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1800" b="1" kern="100" dirty="0">
                          <a:latin typeface="SimSun"/>
                          <a:ea typeface="SimSun"/>
                          <a:cs typeface="SimSun"/>
                        </a:rPr>
                        <a:t> “</a:t>
                      </a:r>
                      <a:r>
                        <a:rPr lang="zh-CN" sz="1800" b="1" kern="100" dirty="0">
                          <a:latin typeface="SimSun"/>
                          <a:ea typeface="SimSun"/>
                          <a:cs typeface="SimSun"/>
                        </a:rPr>
                        <a:t>仁政</a:t>
                      </a:r>
                      <a:r>
                        <a:rPr lang="en-US" sz="1800" b="1" kern="100" dirty="0">
                          <a:latin typeface="SimSun"/>
                          <a:ea typeface="SimSun"/>
                          <a:cs typeface="SimSun"/>
                        </a:rPr>
                        <a:t>”“</a:t>
                      </a:r>
                      <a:r>
                        <a:rPr lang="zh-CN" sz="1800" b="1" kern="100" dirty="0">
                          <a:latin typeface="SimSun"/>
                          <a:ea typeface="SimSun"/>
                          <a:cs typeface="SimSun"/>
                        </a:rPr>
                        <a:t>民贵君轻</a:t>
                      </a:r>
                      <a:r>
                        <a:rPr lang="en-US" sz="1800" b="1" kern="100" dirty="0">
                          <a:latin typeface="SimSun"/>
                          <a:ea typeface="SimSun"/>
                          <a:cs typeface="SimSun"/>
                        </a:rPr>
                        <a:t>”</a:t>
                      </a:r>
                      <a:r>
                        <a:rPr lang="zh-CN" sz="1800" b="1" kern="100" dirty="0">
                          <a:latin typeface="SimSun"/>
                          <a:ea typeface="SimSun"/>
                          <a:cs typeface="SimSun"/>
                        </a:rPr>
                        <a:t>，</a:t>
                      </a:r>
                      <a:r>
                        <a:rPr lang="en-US" sz="1800" b="1" kern="100" dirty="0">
                          <a:latin typeface="SimSun"/>
                          <a:ea typeface="SimSun"/>
                          <a:cs typeface="SimSun"/>
                        </a:rPr>
                        <a:t>“</a:t>
                      </a:r>
                      <a:r>
                        <a:rPr lang="zh-CN" sz="1800" b="1" kern="100" dirty="0">
                          <a:latin typeface="SimSun"/>
                          <a:ea typeface="SimSun"/>
                          <a:cs typeface="SimSun"/>
                        </a:rPr>
                        <a:t>反对一切非正义战争</a:t>
                      </a:r>
                      <a:r>
                        <a:rPr lang="en-US" sz="1800" b="1" kern="100" dirty="0">
                          <a:latin typeface="SimSun"/>
                          <a:ea typeface="SimSun"/>
                          <a:cs typeface="SimSun"/>
                        </a:rPr>
                        <a:t>”</a:t>
                      </a:r>
                      <a:r>
                        <a:rPr lang="zh-CN" sz="1800" b="1" kern="100" dirty="0">
                          <a:latin typeface="SimSun"/>
                          <a:ea typeface="宋体"/>
                          <a:cs typeface="SimSun"/>
                        </a:rPr>
                        <a:t>。</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tr>
              <a:tr h="148452">
                <a:tc vMerge="1">
                  <a:txBody>
                    <a:bodyPr/>
                    <a:lstStyle/>
                    <a:p>
                      <a:endParaRPr lang="zh-CN" altLang="en-US"/>
                    </a:p>
                  </a:txBody>
                  <a:tcPr/>
                </a:tc>
                <a:tc>
                  <a:txBody>
                    <a:bodyPr/>
                    <a:lstStyle/>
                    <a:p>
                      <a:pPr indent="114300">
                        <a:lnSpc>
                          <a:spcPct val="100000"/>
                        </a:lnSpc>
                        <a:spcAft>
                          <a:spcPts val="0"/>
                        </a:spcAft>
                      </a:pPr>
                      <a:r>
                        <a:rPr lang="zh-CN" sz="1800" b="1" kern="100">
                          <a:latin typeface="SimSun"/>
                          <a:ea typeface="SimSun"/>
                          <a:cs typeface="SimSun"/>
                        </a:rPr>
                        <a:t>荀子</a:t>
                      </a: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a:latin typeface="宋体"/>
                          <a:ea typeface="SimSun"/>
                          <a:cs typeface="SimSun"/>
                        </a:rPr>
                        <a:t>战国</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1800" b="1" kern="100" dirty="0">
                          <a:latin typeface="SimSun"/>
                          <a:ea typeface="SimSun"/>
                          <a:cs typeface="SimSun"/>
                        </a:rPr>
                        <a:t>主张实行</a:t>
                      </a:r>
                      <a:r>
                        <a:rPr lang="en-US" sz="1800" b="1" kern="100" dirty="0">
                          <a:latin typeface="SimSun"/>
                          <a:ea typeface="SimSun"/>
                          <a:cs typeface="SimSun"/>
                        </a:rPr>
                        <a:t>“</a:t>
                      </a:r>
                      <a:r>
                        <a:rPr lang="zh-CN" sz="1800" b="1" kern="100" dirty="0">
                          <a:latin typeface="SimSun"/>
                          <a:ea typeface="SimSun"/>
                          <a:cs typeface="SimSun"/>
                        </a:rPr>
                        <a:t>礼治</a:t>
                      </a:r>
                      <a:r>
                        <a:rPr lang="en-US" sz="1800" b="1" kern="100" dirty="0">
                          <a:latin typeface="SimSun"/>
                          <a:ea typeface="SimSun"/>
                          <a:cs typeface="SimSun"/>
                        </a:rPr>
                        <a:t>”</a:t>
                      </a:r>
                      <a:r>
                        <a:rPr lang="zh-CN" sz="1800" b="1" kern="100" dirty="0">
                          <a:latin typeface="SimSun"/>
                          <a:ea typeface="宋体"/>
                          <a:cs typeface="SimSun"/>
                        </a:rPr>
                        <a:t>明确尊卑等级。</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tr>
              <a:tr h="534362">
                <a:tc>
                  <a:txBody>
                    <a:bodyPr/>
                    <a:lstStyle/>
                    <a:p>
                      <a:pPr indent="127000">
                        <a:lnSpc>
                          <a:spcPct val="100000"/>
                        </a:lnSpc>
                        <a:spcAft>
                          <a:spcPts val="0"/>
                        </a:spcAft>
                      </a:pPr>
                      <a:r>
                        <a:rPr lang="en-US" sz="1800" b="1" kern="100">
                          <a:latin typeface="宋体"/>
                          <a:ea typeface="SimSun"/>
                          <a:cs typeface="SimSun"/>
                        </a:rPr>
                        <a:t>墨家</a:t>
                      </a:r>
                      <a:endParaRPr lang="zh-CN" sz="1800" b="1" kern="10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114300">
                        <a:lnSpc>
                          <a:spcPct val="100000"/>
                        </a:lnSpc>
                        <a:spcAft>
                          <a:spcPts val="0"/>
                        </a:spcAft>
                      </a:pPr>
                      <a:r>
                        <a:rPr lang="en-US" sz="1800" b="1" kern="100">
                          <a:latin typeface="宋体"/>
                          <a:ea typeface="SimSun"/>
                          <a:cs typeface="SimSun"/>
                        </a:rPr>
                        <a:t>墨子</a:t>
                      </a:r>
                      <a:endParaRPr lang="zh-CN" sz="1800" b="1" kern="10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a:latin typeface="宋体"/>
                          <a:ea typeface="SimSun"/>
                          <a:cs typeface="SimSun"/>
                        </a:rPr>
                        <a:t>战国</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1800" b="1" kern="100" dirty="0">
                          <a:latin typeface="SimSun"/>
                          <a:ea typeface="宋体"/>
                          <a:cs typeface="SimSun"/>
                        </a:rPr>
                        <a:t>主张</a:t>
                      </a:r>
                      <a:r>
                        <a:rPr lang="en-US" sz="1800" b="1" kern="100" dirty="0">
                          <a:latin typeface="SimSun"/>
                          <a:ea typeface="宋体"/>
                          <a:cs typeface="SimSun"/>
                        </a:rPr>
                        <a:t>“</a:t>
                      </a:r>
                      <a:r>
                        <a:rPr lang="zh-CN" sz="1800" b="1" kern="100" dirty="0">
                          <a:latin typeface="SimSun"/>
                          <a:ea typeface="宋体"/>
                          <a:cs typeface="SimSun"/>
                        </a:rPr>
                        <a:t>兼爱</a:t>
                      </a:r>
                      <a:r>
                        <a:rPr lang="en-US" sz="1800" b="1" kern="100" dirty="0">
                          <a:latin typeface="SimSun"/>
                          <a:ea typeface="宋体"/>
                          <a:cs typeface="SimSun"/>
                        </a:rPr>
                        <a:t>”“</a:t>
                      </a:r>
                      <a:r>
                        <a:rPr lang="zh-CN" sz="1800" b="1" kern="100" dirty="0">
                          <a:latin typeface="SimSun"/>
                          <a:ea typeface="宋体"/>
                          <a:cs typeface="SimSun"/>
                        </a:rPr>
                        <a:t>非攻</a:t>
                      </a:r>
                      <a:r>
                        <a:rPr lang="en-US" sz="1800" b="1" kern="100" dirty="0">
                          <a:latin typeface="SimSun"/>
                          <a:ea typeface="宋体"/>
                          <a:cs typeface="SimSun"/>
                        </a:rPr>
                        <a:t>” “</a:t>
                      </a:r>
                      <a:r>
                        <a:rPr lang="zh-CN" sz="1800" b="1" kern="100" dirty="0">
                          <a:latin typeface="SimSun"/>
                          <a:ea typeface="宋体"/>
                          <a:cs typeface="SimSun"/>
                        </a:rPr>
                        <a:t>选贤</a:t>
                      </a:r>
                      <a:r>
                        <a:rPr lang="en-US" sz="1800" b="1" kern="100" dirty="0">
                          <a:latin typeface="SimSun"/>
                          <a:ea typeface="宋体"/>
                          <a:cs typeface="SimSun"/>
                        </a:rPr>
                        <a:t>”“</a:t>
                      </a:r>
                      <a:r>
                        <a:rPr lang="zh-CN" sz="1800" b="1" kern="100" dirty="0">
                          <a:latin typeface="SimSun"/>
                          <a:ea typeface="宋体"/>
                          <a:cs typeface="SimSun"/>
                        </a:rPr>
                        <a:t>节俭</a:t>
                      </a:r>
                      <a:r>
                        <a:rPr lang="en-US" sz="1800" b="1" kern="100" dirty="0" smtClean="0">
                          <a:latin typeface="SimSun"/>
                          <a:ea typeface="宋体"/>
                          <a:cs typeface="SimSun"/>
                        </a:rPr>
                        <a:t>”</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tr>
              <a:tr h="256026">
                <a:tc rowSpan="2">
                  <a:txBody>
                    <a:bodyPr/>
                    <a:lstStyle/>
                    <a:p>
                      <a:pPr indent="127000">
                        <a:lnSpc>
                          <a:spcPct val="100000"/>
                        </a:lnSpc>
                        <a:spcAft>
                          <a:spcPts val="0"/>
                        </a:spcAft>
                      </a:pPr>
                      <a:r>
                        <a:rPr lang="en-US" sz="1800" b="1" kern="100">
                          <a:latin typeface="宋体"/>
                          <a:ea typeface="SimSun"/>
                          <a:cs typeface="SimSun"/>
                        </a:rPr>
                        <a:t>道家</a:t>
                      </a:r>
                      <a:endParaRPr lang="zh-CN" sz="1800" b="1" kern="10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a:latin typeface="宋体"/>
                          <a:ea typeface="SimSun"/>
                          <a:cs typeface="SimSun"/>
                        </a:rPr>
                        <a:t>老子</a:t>
                      </a:r>
                      <a:endParaRPr lang="zh-CN" sz="1800" b="1" kern="10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dirty="0">
                          <a:latin typeface="宋体"/>
                          <a:ea typeface="SimSun"/>
                          <a:cs typeface="SimSun"/>
                        </a:rPr>
                        <a:t>春秋</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1800" b="1" kern="100" dirty="0" smtClean="0">
                          <a:latin typeface="SimSun"/>
                          <a:ea typeface="宋体"/>
                          <a:cs typeface="SimSun"/>
                        </a:rPr>
                        <a:t>一切</a:t>
                      </a:r>
                      <a:r>
                        <a:rPr lang="zh-CN" sz="1800" b="1" kern="100" dirty="0">
                          <a:latin typeface="SimSun"/>
                          <a:ea typeface="宋体"/>
                          <a:cs typeface="SimSun"/>
                        </a:rPr>
                        <a:t>事物都有对立面，对立的双方能够 相互转化</a:t>
                      </a:r>
                      <a:r>
                        <a:rPr lang="en-US" sz="1800" b="1" kern="100" dirty="0">
                          <a:latin typeface="SimSun"/>
                          <a:ea typeface="宋体"/>
                          <a:cs typeface="SimSun"/>
                        </a:rPr>
                        <a:t>;</a:t>
                      </a:r>
                      <a:r>
                        <a:rPr lang="zh-CN" sz="1800" b="1" kern="100" dirty="0">
                          <a:latin typeface="SimSun"/>
                          <a:ea typeface="宋体"/>
                          <a:cs typeface="SimSun"/>
                        </a:rPr>
                        <a:t>主张</a:t>
                      </a:r>
                      <a:r>
                        <a:rPr lang="en-US" sz="1800" b="1" kern="100" dirty="0">
                          <a:latin typeface="SimSun"/>
                          <a:ea typeface="宋体"/>
                          <a:cs typeface="SimSun"/>
                        </a:rPr>
                        <a:t>“</a:t>
                      </a:r>
                      <a:r>
                        <a:rPr lang="zh-CN" sz="1800" b="1" kern="100" dirty="0">
                          <a:latin typeface="SimSun"/>
                          <a:ea typeface="宋体"/>
                          <a:cs typeface="SimSun"/>
                        </a:rPr>
                        <a:t>顺应自然</a:t>
                      </a:r>
                      <a:r>
                        <a:rPr lang="en-US" sz="1800" b="1" kern="100" dirty="0">
                          <a:latin typeface="SimSun"/>
                          <a:ea typeface="宋体"/>
                          <a:cs typeface="SimSun"/>
                        </a:rPr>
                        <a:t>”“</a:t>
                      </a:r>
                      <a:r>
                        <a:rPr lang="zh-CN" sz="1800" b="1" kern="100" dirty="0">
                          <a:latin typeface="SimSun"/>
                          <a:ea typeface="宋体"/>
                          <a:cs typeface="SimSun"/>
                        </a:rPr>
                        <a:t>无为而治</a:t>
                      </a:r>
                      <a:r>
                        <a:rPr lang="en-US" sz="1800" b="1" kern="100" dirty="0">
                          <a:latin typeface="SimSun"/>
                          <a:ea typeface="宋体"/>
                          <a:cs typeface="SimSun"/>
                        </a:rPr>
                        <a:t>”</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nSpc>
                          <a:spcPct val="100000"/>
                        </a:lnSpc>
                        <a:spcAft>
                          <a:spcPts val="0"/>
                        </a:spcAft>
                      </a:pPr>
                      <a:r>
                        <a:rPr lang="zh-CN" sz="1800" b="1" kern="100" dirty="0">
                          <a:latin typeface="SimSun"/>
                          <a:ea typeface="宋体"/>
                          <a:cs typeface="SimSun"/>
                        </a:rPr>
                        <a:t>有利于构建人与自然的和谐关系</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3892">
                <a:tc vMerge="1">
                  <a:txBody>
                    <a:bodyPr/>
                    <a:lstStyle/>
                    <a:p>
                      <a:endParaRPr lang="zh-CN" altLang="en-US"/>
                    </a:p>
                  </a:txBody>
                  <a:tcPr/>
                </a:tc>
                <a:tc>
                  <a:txBody>
                    <a:bodyPr/>
                    <a:lstStyle/>
                    <a:p>
                      <a:pPr algn="ctr">
                        <a:lnSpc>
                          <a:spcPct val="100000"/>
                        </a:lnSpc>
                        <a:spcAft>
                          <a:spcPts val="0"/>
                        </a:spcAft>
                      </a:pPr>
                      <a:r>
                        <a:rPr lang="en-US" sz="1800" b="1" kern="100">
                          <a:latin typeface="宋体"/>
                          <a:ea typeface="SimSun"/>
                          <a:cs typeface="SimSun"/>
                        </a:rPr>
                        <a:t>庄子</a:t>
                      </a:r>
                      <a:endParaRPr lang="zh-CN" sz="1800" b="1" kern="10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a:latin typeface="宋体"/>
                          <a:ea typeface="SimSun"/>
                          <a:cs typeface="SimSun"/>
                        </a:rPr>
                        <a:t>战国</a:t>
                      </a:r>
                      <a:endParaRPr lang="zh-CN" sz="1800" b="1" kern="10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1800" b="1" kern="100" dirty="0">
                          <a:latin typeface="SimSun"/>
                          <a:ea typeface="宋体"/>
                          <a:cs typeface="SimSun"/>
                        </a:rPr>
                        <a:t>主张顺应自然和民心，追求精神自由</a:t>
                      </a:r>
                      <a:endParaRPr lang="zh-CN" sz="1800" b="1" kern="100" dirty="0">
                        <a:latin typeface="SimSun"/>
                        <a:ea typeface="SimSun"/>
                        <a:cs typeface="SimSun"/>
                      </a:endParaRPr>
                    </a:p>
                  </a:txBody>
                  <a:tcPr marL="4303" marR="43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tr>
              <a:tr h="266353">
                <a:tc>
                  <a:txBody>
                    <a:bodyPr/>
                    <a:lstStyle/>
                    <a:p>
                      <a:pPr indent="127000">
                        <a:lnSpc>
                          <a:spcPct val="100000"/>
                        </a:lnSpc>
                        <a:spcAft>
                          <a:spcPts val="0"/>
                        </a:spcAft>
                      </a:pPr>
                      <a:r>
                        <a:rPr lang="en-US" sz="1800" b="1" kern="100">
                          <a:solidFill>
                            <a:srgbClr val="434650"/>
                          </a:solidFill>
                          <a:latin typeface="宋体"/>
                          <a:ea typeface="SimSun"/>
                          <a:cs typeface="SimSun"/>
                        </a:rPr>
                        <a:t>法家</a:t>
                      </a:r>
                      <a:endParaRPr lang="zh-CN" sz="1800" b="1" kern="10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a:latin typeface="宋体"/>
                          <a:ea typeface="SimSun"/>
                          <a:cs typeface="SimSun"/>
                        </a:rPr>
                        <a:t>韩非</a:t>
                      </a:r>
                      <a:endParaRPr lang="zh-CN" sz="1800" b="1" kern="10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800" b="1" kern="100">
                          <a:latin typeface="宋体"/>
                          <a:ea typeface="SimSun"/>
                          <a:cs typeface="SimSun"/>
                        </a:rPr>
                        <a:t>战国</a:t>
                      </a:r>
                      <a:endParaRPr lang="zh-CN" sz="1800" b="1" kern="10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endParaRPr lang="en-US" altLang="zh-CN" sz="1800" b="1" kern="100" dirty="0" smtClean="0">
                        <a:latin typeface="SimSun"/>
                        <a:ea typeface="宋体"/>
                        <a:cs typeface="SimSun"/>
                      </a:endParaRPr>
                    </a:p>
                    <a:p>
                      <a:pPr>
                        <a:lnSpc>
                          <a:spcPct val="100000"/>
                        </a:lnSpc>
                        <a:spcAft>
                          <a:spcPts val="0"/>
                        </a:spcAft>
                      </a:pPr>
                      <a:endParaRPr lang="en-US" altLang="zh-CN" sz="1800" b="1" kern="100" dirty="0" smtClean="0">
                        <a:latin typeface="SimSun"/>
                        <a:ea typeface="宋体"/>
                        <a:cs typeface="SimSun"/>
                      </a:endParaRPr>
                    </a:p>
                    <a:p>
                      <a:pPr>
                        <a:lnSpc>
                          <a:spcPct val="100000"/>
                        </a:lnSpc>
                        <a:spcAft>
                          <a:spcPts val="0"/>
                        </a:spcAft>
                      </a:pPr>
                      <a:r>
                        <a:rPr lang="zh-CN" sz="1800" b="1" kern="100" dirty="0" smtClean="0">
                          <a:latin typeface="SimSun"/>
                          <a:ea typeface="宋体"/>
                          <a:cs typeface="SimSun"/>
                        </a:rPr>
                        <a:t>提</a:t>
                      </a:r>
                      <a:r>
                        <a:rPr lang="zh-CN" sz="1800" b="1" kern="100" dirty="0">
                          <a:latin typeface="SimSun"/>
                          <a:ea typeface="宋体"/>
                          <a:cs typeface="SimSun"/>
                        </a:rPr>
                        <a:t>倡以法治国，提出建立中 央集权专制统治</a:t>
                      </a:r>
                      <a:endParaRPr lang="zh-CN" sz="1800" b="1" kern="100" dirty="0">
                        <a:latin typeface="SimSun"/>
                        <a:ea typeface="SimSun"/>
                        <a:cs typeface="SimSun"/>
                      </a:endParaRPr>
                    </a:p>
                  </a:txBody>
                  <a:tcPr marL="4303" marR="43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1800" b="1" kern="100" dirty="0">
                          <a:latin typeface="宋体"/>
                          <a:ea typeface="SimSun"/>
                          <a:cs typeface="SimSun"/>
                        </a:rPr>
                        <a:t>“</a:t>
                      </a:r>
                      <a:r>
                        <a:rPr lang="zh-CN" sz="1800" b="1" kern="100" dirty="0">
                          <a:latin typeface="SimSun"/>
                          <a:ea typeface="宋体"/>
                          <a:cs typeface="SimSun"/>
                        </a:rPr>
                        <a:t>法治</a:t>
                      </a:r>
                      <a:r>
                        <a:rPr lang="en-US" sz="1800" b="1" kern="100" dirty="0">
                          <a:latin typeface="SimSun"/>
                          <a:ea typeface="宋体"/>
                          <a:cs typeface="SimSun"/>
                        </a:rPr>
                        <a:t>”</a:t>
                      </a:r>
                      <a:r>
                        <a:rPr lang="zh-CN" sz="1800" b="1" kern="100" dirty="0">
                          <a:latin typeface="SimSun"/>
                          <a:ea typeface="宋体"/>
                          <a:cs typeface="SimSun"/>
                        </a:rPr>
                        <a:t>精神值得借鉴</a:t>
                      </a:r>
                      <a:endParaRPr lang="zh-CN" sz="1800" b="1" kern="100" dirty="0">
                        <a:latin typeface="SimSun"/>
                        <a:ea typeface="SimSun"/>
                        <a:cs typeface="SimSun"/>
                      </a:endParaRPr>
                    </a:p>
                  </a:txBody>
                  <a:tcPr marL="4303" marR="43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TextBox 4"/>
          <p:cNvSpPr txBox="1"/>
          <p:nvPr/>
        </p:nvSpPr>
        <p:spPr>
          <a:xfrm>
            <a:off x="971600" y="5805264"/>
            <a:ext cx="7128875" cy="461665"/>
          </a:xfrm>
          <a:prstGeom prst="rect">
            <a:avLst/>
          </a:prstGeom>
          <a:noFill/>
        </p:spPr>
        <p:txBody>
          <a:bodyPr wrap="none" rtlCol="0">
            <a:spAutoFit/>
          </a:bodyPr>
          <a:lstStyle/>
          <a:p>
            <a:r>
              <a:rPr lang="zh-CN" altLang="en-US" sz="2400" b="1" dirty="0" smtClean="0">
                <a:solidFill>
                  <a:srgbClr val="FF0000"/>
                </a:solidFill>
              </a:rPr>
              <a:t>结合</a:t>
            </a:r>
            <a:r>
              <a:rPr lang="en-US" altLang="zh-CN" sz="2400" b="1" dirty="0" smtClean="0">
                <a:solidFill>
                  <a:srgbClr val="FF0000"/>
                </a:solidFill>
              </a:rPr>
              <a:t>2020</a:t>
            </a:r>
            <a:r>
              <a:rPr lang="zh-CN" altLang="en-US" sz="2400" b="1" dirty="0" smtClean="0">
                <a:solidFill>
                  <a:srgbClr val="FF0000"/>
                </a:solidFill>
              </a:rPr>
              <a:t>年疫情谈谈百家争鸣思想对我们的启示？</a:t>
            </a:r>
            <a:endParaRPr lang="zh-CN" altLang="en-US" sz="24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rmAutofit/>
          </a:bodyPr>
          <a:lstStyle/>
          <a:p>
            <a:r>
              <a:rPr lang="zh-CN" altLang="en-US" sz="2800" b="1" dirty="0" smtClean="0">
                <a:solidFill>
                  <a:srgbClr val="FF0000"/>
                </a:solidFill>
              </a:rPr>
              <a:t>结合</a:t>
            </a:r>
            <a:r>
              <a:rPr lang="en-US" altLang="zh-CN" sz="2800" b="1" dirty="0" smtClean="0">
                <a:solidFill>
                  <a:srgbClr val="FF0000"/>
                </a:solidFill>
              </a:rPr>
              <a:t>2020</a:t>
            </a:r>
            <a:r>
              <a:rPr lang="zh-CN" altLang="en-US" sz="2800" b="1" dirty="0" smtClean="0">
                <a:solidFill>
                  <a:srgbClr val="FF0000"/>
                </a:solidFill>
              </a:rPr>
              <a:t>年疫情谈谈百家争鸣思想对我们的启示？</a:t>
            </a:r>
            <a:endParaRPr lang="zh-CN" altLang="en-US" sz="2800" b="1" dirty="0">
              <a:solidFill>
                <a:srgbClr val="FF0000"/>
              </a:solidFill>
            </a:endParaRPr>
          </a:p>
        </p:txBody>
      </p:sp>
      <p:sp>
        <p:nvSpPr>
          <p:cNvPr id="3" name="内容占位符 2"/>
          <p:cNvSpPr>
            <a:spLocks noGrp="1"/>
          </p:cNvSpPr>
          <p:nvPr>
            <p:ph idx="1"/>
          </p:nvPr>
        </p:nvSpPr>
        <p:spPr>
          <a:xfrm>
            <a:off x="467544" y="1052736"/>
            <a:ext cx="8219256" cy="5233784"/>
          </a:xfrm>
        </p:spPr>
        <p:txBody>
          <a:bodyPr>
            <a:normAutofit fontScale="85000" lnSpcReduction="10000"/>
          </a:bodyPr>
          <a:lstStyle/>
          <a:p>
            <a:r>
              <a:rPr lang="en-US" altLang="zh-CN" sz="3000" dirty="0" smtClean="0"/>
              <a:t>1.2020</a:t>
            </a:r>
            <a:r>
              <a:rPr lang="zh-CN" altLang="en-US" sz="3000" dirty="0" smtClean="0"/>
              <a:t>年疫情阻击战中。以习近平为核心的党中央当众，把人民群众的生命健康放在第一位。体现了儒家的“仁”“仁政”“德治”</a:t>
            </a:r>
            <a:endParaRPr lang="en-US" altLang="zh-CN" sz="3000" dirty="0" smtClean="0"/>
          </a:p>
          <a:p>
            <a:r>
              <a:rPr lang="en-US" altLang="zh-CN" sz="3000" dirty="0" smtClean="0"/>
              <a:t>2</a:t>
            </a:r>
            <a:r>
              <a:rPr lang="zh-CN" altLang="en-US" sz="3000" dirty="0" smtClean="0"/>
              <a:t>无数的白衣天使和志愿者向武汉“逆行”体现了儒家的仁爱思想。</a:t>
            </a:r>
            <a:endParaRPr lang="en-US" altLang="zh-CN" sz="3000" dirty="0" smtClean="0"/>
          </a:p>
          <a:p>
            <a:r>
              <a:rPr lang="en-US" altLang="zh-CN" sz="3000" dirty="0" smtClean="0"/>
              <a:t>3</a:t>
            </a:r>
            <a:r>
              <a:rPr lang="zh-CN" altLang="en-US" sz="3000" dirty="0" smtClean="0"/>
              <a:t>、道家的</a:t>
            </a:r>
            <a:r>
              <a:rPr lang="en-US" altLang="zh-CN" sz="3000" b="1" kern="100" dirty="0" smtClean="0">
                <a:latin typeface="SimSun"/>
                <a:ea typeface="宋体"/>
                <a:cs typeface="SimSun"/>
              </a:rPr>
              <a:t>“</a:t>
            </a:r>
            <a:r>
              <a:rPr lang="zh-CN" altLang="zh-CN" sz="3000" b="1" kern="100" dirty="0" smtClean="0">
                <a:latin typeface="SimSun"/>
                <a:ea typeface="宋体"/>
                <a:cs typeface="SimSun"/>
              </a:rPr>
              <a:t>顺应自然</a:t>
            </a:r>
            <a:r>
              <a:rPr lang="zh-CN" altLang="en-US" sz="3000" b="1" kern="100" dirty="0" smtClean="0">
                <a:latin typeface="SimSun"/>
                <a:ea typeface="宋体"/>
                <a:cs typeface="SimSun"/>
              </a:rPr>
              <a:t>”人与自然的和谐，保护环境。对于我们预防自然灾害和疫情具有重要指导意义。</a:t>
            </a:r>
            <a:endParaRPr lang="en-US" altLang="zh-CN" sz="3000" b="1" kern="100" dirty="0" smtClean="0">
              <a:latin typeface="SimSun"/>
              <a:ea typeface="宋体"/>
              <a:cs typeface="SimSun"/>
            </a:endParaRPr>
          </a:p>
          <a:p>
            <a:r>
              <a:rPr lang="en-US" altLang="zh-CN" sz="3000" dirty="0" smtClean="0"/>
              <a:t>4</a:t>
            </a:r>
            <a:r>
              <a:rPr lang="zh-CN" altLang="en-US" sz="3000" dirty="0" smtClean="0"/>
              <a:t>、法家的依法治国思想对于今天我们今天依法防疫，具有重要的借鉴意义。</a:t>
            </a:r>
            <a:endParaRPr lang="en-US" altLang="zh-CN" sz="3000" dirty="0" smtClean="0"/>
          </a:p>
          <a:p>
            <a:r>
              <a:rPr lang="en-US" altLang="zh-CN" sz="3000" dirty="0" smtClean="0"/>
              <a:t>5</a:t>
            </a:r>
            <a:r>
              <a:rPr lang="zh-CN" altLang="en-US" sz="3000" dirty="0" smtClean="0"/>
              <a:t>、墨家的节俭思想在今天居家防疫中任然具有重要意义。</a:t>
            </a:r>
            <a:endParaRPr lang="en-US" altLang="zh-CN" sz="3000" dirty="0" smtClean="0"/>
          </a:p>
          <a:p>
            <a:r>
              <a:rPr lang="en-US" altLang="zh-CN" sz="3000" dirty="0" smtClean="0"/>
              <a:t>6</a:t>
            </a:r>
            <a:r>
              <a:rPr lang="zh-CN" altLang="en-US" sz="3000" dirty="0" smtClean="0"/>
              <a:t>、这次疫情让我们领略了传统文化的魅力，增强了</a:t>
            </a:r>
            <a:r>
              <a:rPr lang="zh-CN" altLang="en-US" sz="3000" dirty="0" smtClean="0">
                <a:solidFill>
                  <a:srgbClr val="FF0000"/>
                </a:solidFill>
              </a:rPr>
              <a:t>文化自信。</a:t>
            </a:r>
            <a:endParaRPr lang="en-US" altLang="zh-CN" sz="3000" dirty="0" smtClean="0">
              <a:solidFill>
                <a:srgbClr val="FF0000"/>
              </a:solidFill>
            </a:endParaRPr>
          </a:p>
          <a:p>
            <a:endParaRPr lang="en-US" altLang="zh-CN" sz="3000" dirty="0" smtClean="0"/>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57158" y="500042"/>
          <a:ext cx="8286808" cy="5778991"/>
        </p:xfrm>
        <a:graphic>
          <a:graphicData uri="http://schemas.openxmlformats.org/drawingml/2006/table">
            <a:tbl>
              <a:tblPr/>
              <a:tblGrid>
                <a:gridCol w="725689"/>
                <a:gridCol w="2273347"/>
                <a:gridCol w="2130893"/>
                <a:gridCol w="3156879"/>
              </a:tblGrid>
              <a:tr h="240473">
                <a:tc>
                  <a:txBody>
                    <a:bodyPr/>
                    <a:lstStyle/>
                    <a:p>
                      <a:pPr>
                        <a:spcAft>
                          <a:spcPts val="0"/>
                        </a:spcAft>
                      </a:pPr>
                      <a:endParaRPr lang="en-US" sz="1800" b="1" dirty="0">
                        <a:solidFill>
                          <a:schemeClr val="tx1"/>
                        </a:solidFill>
                        <a:latin typeface="宋体"/>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b="1" dirty="0" err="1">
                          <a:solidFill>
                            <a:schemeClr val="tx1"/>
                          </a:solidFill>
                          <a:latin typeface="宋体"/>
                          <a:ea typeface="SimSun"/>
                          <a:cs typeface="SimSun"/>
                        </a:rPr>
                        <a:t>戊戌变法</a:t>
                      </a:r>
                      <a:endParaRPr lang="zh-CN" sz="1800" b="1" dirty="0">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b="1">
                          <a:solidFill>
                            <a:schemeClr val="tx1"/>
                          </a:solidFill>
                          <a:latin typeface="宋体"/>
                          <a:ea typeface="SimSun"/>
                          <a:cs typeface="SimSun"/>
                        </a:rPr>
                        <a:t>辛亥革命</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b="1">
                          <a:solidFill>
                            <a:schemeClr val="tx1"/>
                          </a:solidFill>
                          <a:latin typeface="宋体"/>
                          <a:ea typeface="SimSun"/>
                          <a:cs typeface="SimSun"/>
                        </a:rPr>
                        <a:t>新文化运动</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473">
                <a:tc>
                  <a:txBody>
                    <a:bodyPr/>
                    <a:lstStyle/>
                    <a:p>
                      <a:pPr>
                        <a:spcAft>
                          <a:spcPts val="0"/>
                        </a:spcAft>
                      </a:pPr>
                      <a:r>
                        <a:rPr lang="zh-CN" sz="1800" b="1">
                          <a:solidFill>
                            <a:schemeClr val="tx1"/>
                          </a:solidFill>
                          <a:latin typeface="SimSun"/>
                          <a:ea typeface="宋体"/>
                          <a:cs typeface="SimSun"/>
                        </a:rPr>
                        <a:t>时间</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b="1">
                          <a:solidFill>
                            <a:schemeClr val="tx1"/>
                          </a:solidFill>
                          <a:latin typeface="宋体"/>
                          <a:ea typeface="SimSun"/>
                          <a:cs typeface="SimSun"/>
                        </a:rPr>
                        <a:t>1898</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b="1">
                          <a:solidFill>
                            <a:schemeClr val="tx1"/>
                          </a:solidFill>
                          <a:latin typeface="宋体"/>
                          <a:ea typeface="SimSun"/>
                          <a:cs typeface="SimSun"/>
                        </a:rPr>
                        <a:t>1911</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b="1">
                          <a:solidFill>
                            <a:schemeClr val="tx1"/>
                          </a:solidFill>
                          <a:latin typeface="宋体"/>
                          <a:ea typeface="SimSun"/>
                          <a:cs typeface="SimSun"/>
                        </a:rPr>
                        <a:t>1915</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946">
                <a:tc>
                  <a:txBody>
                    <a:bodyPr/>
                    <a:lstStyle/>
                    <a:p>
                      <a:pPr>
                        <a:spcAft>
                          <a:spcPts val="0"/>
                        </a:spcAft>
                      </a:pPr>
                      <a:r>
                        <a:rPr lang="zh-CN" sz="1800" b="1">
                          <a:solidFill>
                            <a:schemeClr val="tx1"/>
                          </a:solidFill>
                          <a:latin typeface="SimSun"/>
                          <a:ea typeface="宋体"/>
                          <a:cs typeface="SimSun"/>
                        </a:rPr>
                        <a:t>人物</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1800" b="1">
                          <a:solidFill>
                            <a:schemeClr val="tx1"/>
                          </a:solidFill>
                          <a:latin typeface="SimSun"/>
                          <a:ea typeface="宋体"/>
                          <a:cs typeface="SimSun"/>
                        </a:rPr>
                        <a:t>康有为、梁启超、严复</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1800" b="1" dirty="0">
                          <a:solidFill>
                            <a:schemeClr val="tx1"/>
                          </a:solidFill>
                          <a:latin typeface="SimSun"/>
                          <a:ea typeface="宋体"/>
                          <a:cs typeface="SimSun"/>
                        </a:rPr>
                        <a:t>孙中山</a:t>
                      </a:r>
                      <a:endParaRPr lang="zh-CN" sz="1800" b="1" dirty="0">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1800" b="1">
                          <a:solidFill>
                            <a:schemeClr val="tx1"/>
                          </a:solidFill>
                          <a:latin typeface="SimSun"/>
                          <a:ea typeface="宋体"/>
                          <a:cs typeface="SimSun"/>
                        </a:rPr>
                        <a:t>陈独秀、李大钊、胡适、鲁迅</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0570">
                <a:tc>
                  <a:txBody>
                    <a:bodyPr/>
                    <a:lstStyle/>
                    <a:p>
                      <a:pPr>
                        <a:spcAft>
                          <a:spcPts val="0"/>
                        </a:spcAft>
                      </a:pPr>
                      <a:r>
                        <a:rPr lang="zh-CN" sz="1800" b="1">
                          <a:solidFill>
                            <a:schemeClr val="tx1"/>
                          </a:solidFill>
                          <a:latin typeface="SimSun"/>
                          <a:ea typeface="宋体"/>
                          <a:cs typeface="SimSun"/>
                        </a:rPr>
                        <a:t>内容</a:t>
                      </a:r>
                      <a:endParaRPr lang="zh-CN" sz="1800" b="1">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spcAft>
                          <a:spcPts val="0"/>
                        </a:spcAft>
                      </a:pPr>
                      <a:r>
                        <a:rPr lang="zh-CN" altLang="en-US" sz="1800" b="1" dirty="0" smtClean="0">
                          <a:solidFill>
                            <a:srgbClr val="FF0000"/>
                          </a:solidFill>
                          <a:latin typeface="SimSun"/>
                          <a:ea typeface="宋体"/>
                          <a:cs typeface="SimSun"/>
                        </a:rPr>
                        <a:t>变法、</a:t>
                      </a:r>
                      <a:r>
                        <a:rPr lang="zh-CN" altLang="en-US" sz="1800" b="1" dirty="0" smtClean="0">
                          <a:solidFill>
                            <a:schemeClr val="tx1"/>
                          </a:solidFill>
                          <a:latin typeface="SimSun"/>
                          <a:ea typeface="宋体"/>
                          <a:cs typeface="SimSun"/>
                        </a:rPr>
                        <a:t>设议院、</a:t>
                      </a:r>
                      <a:r>
                        <a:rPr lang="zh-CN" sz="1800" b="1" dirty="0" smtClean="0">
                          <a:solidFill>
                            <a:schemeClr val="tx1"/>
                          </a:solidFill>
                          <a:latin typeface="SimSun"/>
                          <a:ea typeface="宋体"/>
                          <a:cs typeface="SimSun"/>
                        </a:rPr>
                        <a:t>兴</a:t>
                      </a:r>
                      <a:r>
                        <a:rPr lang="zh-CN" sz="1800" b="1" dirty="0">
                          <a:solidFill>
                            <a:schemeClr val="tx1"/>
                          </a:solidFill>
                          <a:latin typeface="SimSun"/>
                          <a:ea typeface="宋体"/>
                          <a:cs typeface="SimSun"/>
                        </a:rPr>
                        <a:t>民权、</a:t>
                      </a:r>
                      <a:r>
                        <a:rPr lang="zh-CN" sz="1800" b="1" dirty="0">
                          <a:solidFill>
                            <a:srgbClr val="FF0000"/>
                          </a:solidFill>
                          <a:latin typeface="SimSun"/>
                          <a:ea typeface="宋体"/>
                          <a:cs typeface="SimSun"/>
                        </a:rPr>
                        <a:t>实行君主立宪</a:t>
                      </a:r>
                      <a:r>
                        <a:rPr lang="zh-CN" sz="1800" b="1" dirty="0">
                          <a:solidFill>
                            <a:schemeClr val="tx1"/>
                          </a:solidFill>
                          <a:latin typeface="SimSun"/>
                          <a:ea typeface="宋体"/>
                          <a:cs typeface="SimSun"/>
                        </a:rPr>
                        <a:t>，提</a:t>
                      </a:r>
                      <a:r>
                        <a:rPr lang="zh-CN" sz="1800" b="0" dirty="0">
                          <a:solidFill>
                            <a:schemeClr val="tx1"/>
                          </a:solidFill>
                          <a:latin typeface="SimSun"/>
                          <a:ea typeface="宋体"/>
                          <a:cs typeface="SimSun"/>
                        </a:rPr>
                        <a:t>倡西学，改革教育制度等</a:t>
                      </a:r>
                      <a:endParaRPr lang="zh-CN" sz="1800" b="0" dirty="0">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spcAft>
                          <a:spcPts val="0"/>
                        </a:spcAft>
                      </a:pPr>
                      <a:r>
                        <a:rPr lang="zh-CN" sz="1800" b="1" dirty="0">
                          <a:solidFill>
                            <a:schemeClr val="tx1"/>
                          </a:solidFill>
                          <a:latin typeface="SimSun"/>
                          <a:ea typeface="宋体"/>
                          <a:cs typeface="SimSun"/>
                        </a:rPr>
                        <a:t>以</a:t>
                      </a:r>
                      <a:r>
                        <a:rPr lang="zh-CN" sz="1800" b="1" dirty="0">
                          <a:solidFill>
                            <a:srgbClr val="FF0000"/>
                          </a:solidFill>
                          <a:latin typeface="SimSun"/>
                          <a:ea typeface="宋体"/>
                          <a:cs typeface="SimSun"/>
                        </a:rPr>
                        <a:t>暴力推翻清政府的统治</a:t>
                      </a:r>
                      <a:r>
                        <a:rPr lang="zh-CN" sz="1800" b="1" dirty="0">
                          <a:solidFill>
                            <a:schemeClr val="tx1"/>
                          </a:solidFill>
                          <a:latin typeface="SimSun"/>
                          <a:ea typeface="宋体"/>
                          <a:cs typeface="SimSun"/>
                        </a:rPr>
                        <a:t>；</a:t>
                      </a:r>
                      <a:r>
                        <a:rPr lang="zh-CN" sz="1800" b="0" dirty="0">
                          <a:solidFill>
                            <a:schemeClr val="tx1"/>
                          </a:solidFill>
                          <a:latin typeface="SimSun"/>
                          <a:ea typeface="宋体"/>
                          <a:cs typeface="SimSun"/>
                        </a:rPr>
                        <a:t>实行民主政治；改变封建土地制度，建立资产阶级</a:t>
                      </a:r>
                      <a:r>
                        <a:rPr lang="zh-CN" sz="1800" b="1" dirty="0">
                          <a:solidFill>
                            <a:srgbClr val="FF0000"/>
                          </a:solidFill>
                          <a:latin typeface="SimSun"/>
                          <a:ea typeface="宋体"/>
                          <a:cs typeface="SimSun"/>
                        </a:rPr>
                        <a:t>民主共和国</a:t>
                      </a:r>
                      <a:endParaRPr lang="zh-CN" sz="1800" b="1" dirty="0">
                        <a:solidFill>
                          <a:srgbClr val="FF0000"/>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spcAft>
                          <a:spcPts val="0"/>
                        </a:spcAft>
                      </a:pPr>
                      <a:r>
                        <a:rPr lang="zh-CN" sz="1800" b="1" dirty="0">
                          <a:solidFill>
                            <a:schemeClr val="tx1"/>
                          </a:solidFill>
                          <a:latin typeface="SimSun"/>
                          <a:ea typeface="宋体"/>
                          <a:cs typeface="SimSun"/>
                        </a:rPr>
                        <a:t>前期：抨击旧道德和旧文化，提倡</a:t>
                      </a:r>
                      <a:r>
                        <a:rPr lang="zh-CN" sz="1800" b="1" dirty="0">
                          <a:solidFill>
                            <a:srgbClr val="FF0000"/>
                          </a:solidFill>
                          <a:latin typeface="SimSun"/>
                          <a:ea typeface="宋体"/>
                          <a:cs typeface="SimSun"/>
                        </a:rPr>
                        <a:t>民主和科学</a:t>
                      </a:r>
                      <a:r>
                        <a:rPr lang="zh-CN" sz="1800" b="1" dirty="0">
                          <a:solidFill>
                            <a:schemeClr val="tx1"/>
                          </a:solidFill>
                          <a:latin typeface="SimSun"/>
                          <a:ea typeface="宋体"/>
                          <a:cs typeface="SimSun"/>
                        </a:rPr>
                        <a:t>；提倡新文学，主张以白话文作为新文学的语言 </a:t>
                      </a:r>
                      <a:endParaRPr lang="zh-CN" sz="1800" b="1" dirty="0">
                        <a:solidFill>
                          <a:schemeClr val="tx1"/>
                        </a:solidFill>
                        <a:latin typeface="SimSun"/>
                        <a:ea typeface="SimSun"/>
                        <a:cs typeface="SimSun"/>
                      </a:endParaRPr>
                    </a:p>
                    <a:p>
                      <a:pPr marL="21590">
                        <a:spcAft>
                          <a:spcPts val="0"/>
                        </a:spcAft>
                      </a:pPr>
                      <a:r>
                        <a:rPr lang="zh-CN" sz="1800" b="1" dirty="0">
                          <a:solidFill>
                            <a:schemeClr val="tx1"/>
                          </a:solidFill>
                          <a:latin typeface="SimSun"/>
                          <a:ea typeface="宋体"/>
                          <a:cs typeface="SimSun"/>
                        </a:rPr>
                        <a:t>后期：宣传</a:t>
                      </a:r>
                      <a:r>
                        <a:rPr lang="zh-CN" sz="1800" b="1" dirty="0">
                          <a:solidFill>
                            <a:srgbClr val="FF0000"/>
                          </a:solidFill>
                          <a:latin typeface="SimSun"/>
                          <a:ea typeface="宋体"/>
                          <a:cs typeface="SimSun"/>
                        </a:rPr>
                        <a:t>马克思主义</a:t>
                      </a:r>
                      <a:endParaRPr lang="zh-CN" sz="1800" b="1" dirty="0">
                        <a:solidFill>
                          <a:srgbClr val="FF0000"/>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1141">
                <a:tc>
                  <a:txBody>
                    <a:bodyPr/>
                    <a:lstStyle/>
                    <a:p>
                      <a:pPr>
                        <a:spcAft>
                          <a:spcPts val="0"/>
                        </a:spcAft>
                      </a:pPr>
                      <a:endParaRPr lang="en-US" sz="1800" b="1">
                        <a:solidFill>
                          <a:schemeClr val="tx1"/>
                        </a:solidFill>
                        <a:latin typeface="宋体"/>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spcAft>
                          <a:spcPts val="0"/>
                        </a:spcAft>
                      </a:pPr>
                      <a:r>
                        <a:rPr lang="zh-CN" sz="1800" b="1" dirty="0" smtClean="0">
                          <a:solidFill>
                            <a:schemeClr val="tx1"/>
                          </a:solidFill>
                          <a:latin typeface="SimSun"/>
                          <a:ea typeface="宋体"/>
                          <a:cs typeface="SimSun"/>
                        </a:rPr>
                        <a:t>在</a:t>
                      </a:r>
                      <a:r>
                        <a:rPr lang="zh-CN" sz="1800" b="1" dirty="0">
                          <a:solidFill>
                            <a:srgbClr val="FF0000"/>
                          </a:solidFill>
                          <a:latin typeface="SimSun"/>
                          <a:ea typeface="宋体"/>
                          <a:cs typeface="SimSun"/>
                        </a:rPr>
                        <a:t>思想文化</a:t>
                      </a:r>
                      <a:r>
                        <a:rPr lang="zh-CN" sz="1800" b="1" dirty="0">
                          <a:solidFill>
                            <a:schemeClr val="tx1"/>
                          </a:solidFill>
                          <a:latin typeface="SimSun"/>
                          <a:ea typeface="宋体"/>
                          <a:cs typeface="SimSun"/>
                        </a:rPr>
                        <a:t>方面产生了广泛而深远的影响</a:t>
                      </a:r>
                      <a:endParaRPr lang="zh-CN" sz="1800" b="1" dirty="0">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spcAft>
                          <a:spcPts val="0"/>
                        </a:spcAft>
                      </a:pPr>
                      <a:r>
                        <a:rPr lang="en-US" altLang="zh-CN" sz="1800" b="1" dirty="0" smtClean="0">
                          <a:solidFill>
                            <a:schemeClr val="tx1"/>
                          </a:solidFill>
                          <a:latin typeface="SimSun"/>
                          <a:ea typeface="宋体"/>
                          <a:cs typeface="SimSun"/>
                        </a:rPr>
                        <a:t>1</a:t>
                      </a:r>
                      <a:r>
                        <a:rPr lang="zh-CN" sz="1800" b="1" dirty="0" smtClean="0">
                          <a:solidFill>
                            <a:schemeClr val="tx1"/>
                          </a:solidFill>
                          <a:latin typeface="SimSun"/>
                          <a:ea typeface="宋体"/>
                          <a:cs typeface="SimSun"/>
                        </a:rPr>
                        <a:t>推</a:t>
                      </a:r>
                      <a:r>
                        <a:rPr lang="zh-CN" sz="1800" b="1" dirty="0">
                          <a:solidFill>
                            <a:schemeClr val="tx1"/>
                          </a:solidFill>
                          <a:latin typeface="SimSun"/>
                          <a:ea typeface="宋体"/>
                          <a:cs typeface="SimSun"/>
                        </a:rPr>
                        <a:t>翻了清王朝的反动统治，宣告了中国两千多年君主专制制度的终结</a:t>
                      </a:r>
                      <a:r>
                        <a:rPr lang="zh-CN" sz="1800" b="1" dirty="0" smtClean="0">
                          <a:solidFill>
                            <a:schemeClr val="tx1"/>
                          </a:solidFill>
                          <a:latin typeface="SimSun"/>
                          <a:ea typeface="宋体"/>
                          <a:cs typeface="SimSun"/>
                        </a:rPr>
                        <a:t>。</a:t>
                      </a:r>
                      <a:endParaRPr lang="en-US" altLang="zh-CN" sz="1800" b="1" dirty="0" smtClean="0">
                        <a:solidFill>
                          <a:schemeClr val="tx1"/>
                        </a:solidFill>
                        <a:latin typeface="SimSun"/>
                        <a:ea typeface="宋体"/>
                        <a:cs typeface="SimSun"/>
                      </a:endParaRPr>
                    </a:p>
                    <a:p>
                      <a:pPr marL="21590">
                        <a:spcAft>
                          <a:spcPts val="0"/>
                        </a:spcAft>
                      </a:pPr>
                      <a:r>
                        <a:rPr lang="en-US" altLang="zh-CN" sz="1800" b="1" dirty="0" smtClean="0">
                          <a:solidFill>
                            <a:schemeClr val="tx1"/>
                          </a:solidFill>
                          <a:latin typeface="SimSun"/>
                          <a:ea typeface="宋体"/>
                          <a:cs typeface="SimSun"/>
                        </a:rPr>
                        <a:t>2</a:t>
                      </a:r>
                      <a:r>
                        <a:rPr lang="zh-CN" altLang="en-US" sz="1800" b="1" dirty="0" smtClean="0">
                          <a:solidFill>
                            <a:schemeClr val="tx1"/>
                          </a:solidFill>
                          <a:latin typeface="SimSun"/>
                          <a:ea typeface="宋体"/>
                          <a:cs typeface="SimSun"/>
                        </a:rPr>
                        <a:t>、</a:t>
                      </a:r>
                      <a:r>
                        <a:rPr lang="zh-CN" sz="1800" b="1" dirty="0" smtClean="0">
                          <a:solidFill>
                            <a:schemeClr val="tx1"/>
                          </a:solidFill>
                          <a:latin typeface="SimSun"/>
                          <a:ea typeface="宋体"/>
                          <a:cs typeface="SimSun"/>
                        </a:rPr>
                        <a:t>它</a:t>
                      </a:r>
                      <a:r>
                        <a:rPr lang="zh-CN" sz="1800" b="1" dirty="0">
                          <a:solidFill>
                            <a:schemeClr val="tx1"/>
                          </a:solidFill>
                          <a:latin typeface="SimSun"/>
                          <a:ea typeface="宋体"/>
                          <a:cs typeface="SimSun"/>
                        </a:rPr>
                        <a:t>开创了完全意义上的近代民族民主革命，极大推动了中华民族的思想解放，打开了中国进步潮流的闸门。</a:t>
                      </a:r>
                      <a:endParaRPr lang="zh-CN" sz="1800" b="1" dirty="0">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spcAft>
                          <a:spcPts val="0"/>
                        </a:spcAft>
                      </a:pPr>
                      <a:r>
                        <a:rPr lang="en-US" sz="1800" b="1" dirty="0">
                          <a:solidFill>
                            <a:schemeClr val="tx1"/>
                          </a:solidFill>
                          <a:latin typeface="宋体"/>
                          <a:ea typeface="SimSun"/>
                          <a:cs typeface="SimSun"/>
                        </a:rPr>
                        <a:t>1.</a:t>
                      </a:r>
                      <a:r>
                        <a:rPr lang="zh-CN" sz="1800" b="1" dirty="0">
                          <a:solidFill>
                            <a:schemeClr val="tx1"/>
                          </a:solidFill>
                          <a:latin typeface="SimSun"/>
                          <a:ea typeface="宋体"/>
                          <a:cs typeface="SimSun"/>
                        </a:rPr>
                        <a:t>新文化运动动摇了封建道德礼教的统治地</a:t>
                      </a:r>
                      <a:r>
                        <a:rPr lang="zh-CN" sz="1800" b="1" dirty="0" smtClean="0">
                          <a:solidFill>
                            <a:schemeClr val="tx1"/>
                          </a:solidFill>
                          <a:latin typeface="SimSun"/>
                          <a:ea typeface="宋体"/>
                          <a:cs typeface="SimSun"/>
                        </a:rPr>
                        <a:t>位</a:t>
                      </a:r>
                      <a:r>
                        <a:rPr lang="en-US" altLang="zh-CN" sz="1800" b="1" dirty="0" smtClean="0">
                          <a:solidFill>
                            <a:schemeClr val="tx1"/>
                          </a:solidFill>
                          <a:latin typeface="SimSun"/>
                          <a:ea typeface="宋体"/>
                          <a:cs typeface="SimSun"/>
                        </a:rPr>
                        <a:t> </a:t>
                      </a:r>
                      <a:r>
                        <a:rPr lang="en-US" sz="1800" b="1" dirty="0" smtClean="0">
                          <a:solidFill>
                            <a:schemeClr val="tx1"/>
                          </a:solidFill>
                          <a:latin typeface="SimSun"/>
                          <a:ea typeface="宋体"/>
                          <a:cs typeface="SimSun"/>
                        </a:rPr>
                        <a:t>2</a:t>
                      </a:r>
                      <a:r>
                        <a:rPr lang="en-US" sz="1800" b="1" dirty="0">
                          <a:solidFill>
                            <a:schemeClr val="tx1"/>
                          </a:solidFill>
                          <a:latin typeface="SimSun"/>
                          <a:ea typeface="宋体"/>
                          <a:cs typeface="SimSun"/>
                        </a:rPr>
                        <a:t>.</a:t>
                      </a:r>
                      <a:r>
                        <a:rPr lang="zh-CN" sz="1800" b="1" dirty="0">
                          <a:solidFill>
                            <a:schemeClr val="tx1"/>
                          </a:solidFill>
                          <a:latin typeface="SimSun"/>
                          <a:ea typeface="宋体"/>
                          <a:cs typeface="SimSun"/>
                        </a:rPr>
                        <a:t>使中国人民接受了一次民主与科学的洗</a:t>
                      </a:r>
                      <a:r>
                        <a:rPr lang="zh-CN" sz="1800" b="1" dirty="0" smtClean="0">
                          <a:solidFill>
                            <a:schemeClr val="tx1"/>
                          </a:solidFill>
                          <a:latin typeface="SimSun"/>
                          <a:ea typeface="宋体"/>
                          <a:cs typeface="SimSun"/>
                        </a:rPr>
                        <a:t>礼</a:t>
                      </a:r>
                      <a:r>
                        <a:rPr lang="en-US" altLang="zh-CN" sz="1800" b="1" dirty="0" smtClean="0">
                          <a:solidFill>
                            <a:schemeClr val="tx1"/>
                          </a:solidFill>
                          <a:latin typeface="SimSun"/>
                          <a:ea typeface="宋体"/>
                          <a:cs typeface="SimSun"/>
                        </a:rPr>
                        <a:t> </a:t>
                      </a:r>
                      <a:r>
                        <a:rPr lang="en-US" sz="1800" b="1" dirty="0" smtClean="0">
                          <a:solidFill>
                            <a:schemeClr val="tx1"/>
                          </a:solidFill>
                          <a:latin typeface="SimSun"/>
                          <a:ea typeface="宋体"/>
                          <a:cs typeface="SimSun"/>
                        </a:rPr>
                        <a:t>3</a:t>
                      </a:r>
                      <a:r>
                        <a:rPr lang="en-US" sz="1800" b="1" dirty="0">
                          <a:solidFill>
                            <a:schemeClr val="tx1"/>
                          </a:solidFill>
                          <a:latin typeface="SimSun"/>
                          <a:ea typeface="宋体"/>
                          <a:cs typeface="SimSun"/>
                        </a:rPr>
                        <a:t>.</a:t>
                      </a:r>
                      <a:r>
                        <a:rPr lang="zh-CN" sz="1800" b="1" dirty="0">
                          <a:solidFill>
                            <a:schemeClr val="tx1"/>
                          </a:solidFill>
                          <a:latin typeface="SimSun"/>
                          <a:ea typeface="宋体"/>
                          <a:cs typeface="SimSun"/>
                        </a:rPr>
                        <a:t>为随后爆发的五四运动起了思想宣传和铺垫的作用。</a:t>
                      </a:r>
                      <a:r>
                        <a:rPr lang="en-US" sz="1800" b="1" dirty="0">
                          <a:solidFill>
                            <a:schemeClr val="tx1"/>
                          </a:solidFill>
                          <a:latin typeface="SimSun"/>
                          <a:ea typeface="宋体"/>
                          <a:cs typeface="SimSun"/>
                        </a:rPr>
                        <a:t>4.</a:t>
                      </a:r>
                      <a:r>
                        <a:rPr lang="zh-CN" sz="1800" b="1" dirty="0">
                          <a:solidFill>
                            <a:schemeClr val="tx1"/>
                          </a:solidFill>
                          <a:latin typeface="SimSun"/>
                          <a:ea typeface="宋体"/>
                          <a:cs typeface="SimSun"/>
                        </a:rPr>
                        <a:t>尽管新文化运动对于中国传统文化的看法带有一定的片面性，但它打开了遏制新思想涌流的闸门，掀起了一股思想解放的潮流</a:t>
                      </a:r>
                      <a:endParaRPr lang="zh-CN" sz="1800" b="1" dirty="0">
                        <a:solidFill>
                          <a:schemeClr val="tx1"/>
                        </a:solidFill>
                        <a:latin typeface="SimSun"/>
                        <a:ea typeface="SimSun"/>
                        <a:cs typeface="SimSun"/>
                      </a:endParaRPr>
                    </a:p>
                  </a:txBody>
                  <a:tcPr marL="63274" marR="632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1857356" y="142852"/>
            <a:ext cx="4136069" cy="369332"/>
          </a:xfrm>
          <a:prstGeom prst="rect">
            <a:avLst/>
          </a:prstGeom>
        </p:spPr>
        <p:txBody>
          <a:bodyPr wrap="none">
            <a:spAutoFit/>
          </a:bodyPr>
          <a:lstStyle/>
          <a:p>
            <a:r>
              <a:rPr lang="zh-CN" altLang="en-US" b="1" dirty="0" smtClean="0"/>
              <a:t>中国近代化进程中的三次思想解放运动</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normAutofit fontScale="90000"/>
          </a:bodyPr>
          <a:lstStyle/>
          <a:p>
            <a:pPr lvl="0"/>
            <a:r>
              <a:rPr lang="zh-CN" altLang="en-US" sz="2700" b="1" dirty="0" smtClean="0"/>
              <a:t>从近代中国思想解放中你能得到怎样的认识？</a:t>
            </a:r>
            <a:r>
              <a:rPr lang="zh-CN" altLang="en-US" dirty="0" smtClean="0"/>
              <a:t/>
            </a:r>
            <a:br>
              <a:rPr lang="zh-CN" altLang="en-US" dirty="0" smtClean="0"/>
            </a:br>
            <a:endParaRPr lang="zh-CN" altLang="en-US" dirty="0"/>
          </a:p>
        </p:txBody>
      </p:sp>
      <p:sp>
        <p:nvSpPr>
          <p:cNvPr id="3" name="内容占位符 2"/>
          <p:cNvSpPr>
            <a:spLocks noGrp="1"/>
          </p:cNvSpPr>
          <p:nvPr>
            <p:ph idx="1"/>
          </p:nvPr>
        </p:nvSpPr>
        <p:spPr/>
        <p:txBody>
          <a:bodyPr>
            <a:normAutofit/>
          </a:bodyPr>
          <a:lstStyle/>
          <a:p>
            <a:pPr lvl="0"/>
            <a:r>
              <a:rPr lang="zh-CN" altLang="en-US" dirty="0" smtClean="0"/>
              <a:t>近代中国资产阶级学习西方、寻求变革的思想是为了中国的</a:t>
            </a:r>
            <a:r>
              <a:rPr lang="zh-CN" altLang="en-US" dirty="0" smtClean="0">
                <a:solidFill>
                  <a:srgbClr val="FF0000"/>
                </a:solidFill>
              </a:rPr>
              <a:t>独立、民主和富强</a:t>
            </a:r>
            <a:r>
              <a:rPr lang="zh-CN" altLang="en-US" dirty="0" smtClean="0"/>
              <a:t>。</a:t>
            </a:r>
          </a:p>
          <a:p>
            <a:pPr lvl="0"/>
            <a:r>
              <a:rPr lang="zh-CN" altLang="en-US" dirty="0" smtClean="0"/>
              <a:t>资产阶级学习西方与抵制侵略、启蒙和</a:t>
            </a:r>
            <a:r>
              <a:rPr lang="zh-CN" altLang="en-US" dirty="0" smtClean="0">
                <a:solidFill>
                  <a:srgbClr val="FF0000"/>
                </a:solidFill>
              </a:rPr>
              <a:t>救亡图存</a:t>
            </a:r>
            <a:r>
              <a:rPr lang="zh-CN" altLang="en-US" dirty="0" smtClean="0"/>
              <a:t>相连，体现出强烈的反封建、反侵略性质。</a:t>
            </a:r>
          </a:p>
          <a:p>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2800" b="1" dirty="0" smtClean="0"/>
              <a:t>近代中国思想解放主要经历了哪三个阶段？</a:t>
            </a:r>
            <a:endParaRPr lang="zh-CN" altLang="en-US" sz="2800" b="1" dirty="0"/>
          </a:p>
        </p:txBody>
      </p:sp>
      <p:sp>
        <p:nvSpPr>
          <p:cNvPr id="3" name="内容占位符 2"/>
          <p:cNvSpPr>
            <a:spLocks noGrp="1"/>
          </p:cNvSpPr>
          <p:nvPr>
            <p:ph idx="1"/>
          </p:nvPr>
        </p:nvSpPr>
        <p:spPr/>
        <p:txBody>
          <a:bodyPr>
            <a:normAutofit/>
          </a:bodyPr>
          <a:lstStyle/>
          <a:p>
            <a:pPr lvl="0"/>
            <a:r>
              <a:rPr lang="zh-CN" altLang="en-US" sz="2600" dirty="0" smtClean="0"/>
              <a:t>第一阶段</a:t>
            </a:r>
            <a:r>
              <a:rPr lang="en-US" sz="2600" dirty="0" smtClean="0"/>
              <a:t>(</a:t>
            </a:r>
            <a:r>
              <a:rPr lang="zh-CN" altLang="en-US" sz="2600" dirty="0" smtClean="0"/>
              <a:t>从鸦片战争至甲午中日战争</a:t>
            </a:r>
            <a:r>
              <a:rPr lang="en-US" sz="2600" dirty="0" smtClean="0"/>
              <a:t>)</a:t>
            </a:r>
            <a:r>
              <a:rPr lang="zh-CN" altLang="en-US" sz="2600" dirty="0" smtClean="0"/>
              <a:t>：主要是以洋务派为代表，主张</a:t>
            </a:r>
            <a:r>
              <a:rPr lang="en-US" sz="2600" dirty="0" smtClean="0"/>
              <a:t>“</a:t>
            </a:r>
            <a:r>
              <a:rPr lang="zh-CN" altLang="en-US" sz="2600" dirty="0" smtClean="0"/>
              <a:t>师夷长技</a:t>
            </a:r>
            <a:r>
              <a:rPr lang="en-US" sz="2600" dirty="0" smtClean="0"/>
              <a:t>”</a:t>
            </a:r>
            <a:r>
              <a:rPr lang="zh-CN" altLang="en-US" sz="2600" dirty="0" smtClean="0"/>
              <a:t>，学习西方，但仅停留 在</a:t>
            </a:r>
            <a:r>
              <a:rPr lang="en-US" sz="2600" dirty="0" smtClean="0"/>
              <a:t>“</a:t>
            </a:r>
            <a:r>
              <a:rPr lang="zh-CN" altLang="en-US" sz="2600" b="1" dirty="0" smtClean="0">
                <a:solidFill>
                  <a:srgbClr val="FF0000"/>
                </a:solidFill>
              </a:rPr>
              <a:t>器物</a:t>
            </a:r>
            <a:r>
              <a:rPr lang="en-US" sz="2600" dirty="0" smtClean="0">
                <a:solidFill>
                  <a:srgbClr val="FF0000"/>
                </a:solidFill>
              </a:rPr>
              <a:t>”</a:t>
            </a:r>
            <a:r>
              <a:rPr lang="zh-CN" altLang="en-US" sz="2600" dirty="0" smtClean="0"/>
              <a:t>的层面上。</a:t>
            </a:r>
          </a:p>
          <a:p>
            <a:pPr lvl="0"/>
            <a:r>
              <a:rPr lang="zh-CN" altLang="en-US" sz="2600" dirty="0" smtClean="0"/>
              <a:t>第二阶段</a:t>
            </a:r>
            <a:r>
              <a:rPr lang="en-US" sz="2600" dirty="0" smtClean="0"/>
              <a:t>(</a:t>
            </a:r>
            <a:r>
              <a:rPr lang="zh-CN" altLang="en-US" sz="2600" dirty="0" smtClean="0"/>
              <a:t>从戊戌变法至五四运动前夕</a:t>
            </a:r>
            <a:r>
              <a:rPr lang="en-US" sz="2600" dirty="0" smtClean="0"/>
              <a:t>)</a:t>
            </a:r>
            <a:r>
              <a:rPr lang="zh-CN" altLang="en-US" sz="2600" dirty="0" smtClean="0"/>
              <a:t>：以中国民族资产阶级为代表，主张效仿西方，变革中国传统的</a:t>
            </a:r>
            <a:r>
              <a:rPr lang="zh-CN" altLang="en-US" sz="2600" b="1" dirty="0" smtClean="0">
                <a:solidFill>
                  <a:srgbClr val="FF0000"/>
                </a:solidFill>
              </a:rPr>
              <a:t>政治体制</a:t>
            </a:r>
            <a:r>
              <a:rPr lang="zh-CN" altLang="en-US" sz="2600" dirty="0" smtClean="0"/>
              <a:t>，新文化运动提倡民主科学继而推广到</a:t>
            </a:r>
            <a:r>
              <a:rPr lang="zh-CN" altLang="en-US" sz="2600" b="1" dirty="0" smtClean="0">
                <a:solidFill>
                  <a:srgbClr val="FF0000"/>
                </a:solidFill>
              </a:rPr>
              <a:t>思想文化</a:t>
            </a:r>
            <a:r>
              <a:rPr lang="zh-CN" altLang="en-US" sz="2600" dirty="0" smtClean="0"/>
              <a:t>的深层次。</a:t>
            </a:r>
          </a:p>
          <a:p>
            <a:pPr lvl="0"/>
            <a:r>
              <a:rPr lang="zh-CN" altLang="en-US" sz="2600" dirty="0" smtClean="0"/>
              <a:t>第三阶段</a:t>
            </a:r>
            <a:r>
              <a:rPr lang="en-US" sz="2600" dirty="0" smtClean="0"/>
              <a:t>(</a:t>
            </a:r>
            <a:r>
              <a:rPr lang="zh-CN" altLang="en-US" sz="2600" dirty="0" smtClean="0"/>
              <a:t>从五四运动至新中国成立</a:t>
            </a:r>
            <a:r>
              <a:rPr lang="en-US" sz="2600" dirty="0" smtClean="0"/>
              <a:t>)</a:t>
            </a:r>
            <a:r>
              <a:rPr lang="zh-CN" altLang="en-US" sz="2600" dirty="0" smtClean="0"/>
              <a:t>：中国无产阶级登上了政治舞台，由中国共产党领导的新民主主义 革命展开。其间经历了从</a:t>
            </a:r>
            <a:r>
              <a:rPr lang="en-US" sz="2600" dirty="0" smtClean="0"/>
              <a:t>“</a:t>
            </a:r>
            <a:r>
              <a:rPr lang="zh-CN" altLang="en-US" sz="2600" dirty="0" smtClean="0"/>
              <a:t>走俄国式道路</a:t>
            </a:r>
            <a:r>
              <a:rPr lang="en-US" sz="2600" dirty="0" smtClean="0"/>
              <a:t>”</a:t>
            </a:r>
            <a:r>
              <a:rPr lang="zh-CN" altLang="en-US" sz="2600" dirty="0" smtClean="0"/>
              <a:t>到</a:t>
            </a:r>
            <a:r>
              <a:rPr lang="en-US" sz="2600" dirty="0" smtClean="0"/>
              <a:t>“</a:t>
            </a:r>
            <a:r>
              <a:rPr lang="zh-CN" altLang="en-US" sz="2600" dirty="0" smtClean="0">
                <a:solidFill>
                  <a:srgbClr val="FF0000"/>
                </a:solidFill>
              </a:rPr>
              <a:t>走中国特色的革命道路</a:t>
            </a:r>
            <a:r>
              <a:rPr lang="en-US" sz="2600" dirty="0" smtClean="0">
                <a:solidFill>
                  <a:srgbClr val="FF0000"/>
                </a:solidFill>
              </a:rPr>
              <a:t>”</a:t>
            </a:r>
            <a:r>
              <a:rPr lang="zh-CN" altLang="en-US" sz="2600" dirty="0" smtClean="0"/>
              <a:t>的思想历程。</a:t>
            </a:r>
          </a:p>
          <a:p>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539552" y="764704"/>
          <a:ext cx="8072494" cy="5246376"/>
        </p:xfrm>
        <a:graphic>
          <a:graphicData uri="http://schemas.openxmlformats.org/drawingml/2006/table">
            <a:tbl>
              <a:tblPr/>
              <a:tblGrid>
                <a:gridCol w="1353101"/>
                <a:gridCol w="6719393"/>
              </a:tblGrid>
              <a:tr h="857256">
                <a:tc>
                  <a:txBody>
                    <a:bodyPr/>
                    <a:lstStyle/>
                    <a:p>
                      <a:pPr algn="ctr">
                        <a:lnSpc>
                          <a:spcPct val="100000"/>
                        </a:lnSpc>
                        <a:spcAft>
                          <a:spcPts val="0"/>
                        </a:spcAft>
                      </a:pPr>
                      <a:r>
                        <a:rPr lang="en-US" sz="2400" kern="100" dirty="0" err="1">
                          <a:latin typeface="宋体"/>
                          <a:ea typeface="SimSun"/>
                          <a:cs typeface="SimSun"/>
                        </a:rPr>
                        <a:t>思想解放事例</a:t>
                      </a:r>
                      <a:endParaRPr lang="zh-CN" sz="2400" kern="100" dirty="0">
                        <a:latin typeface="SimSun"/>
                        <a:ea typeface="SimSun"/>
                        <a:cs typeface="SimSun"/>
                      </a:endParaRPr>
                    </a:p>
                  </a:txBody>
                  <a:tcPr marL="6103" marR="61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2400" kern="100" dirty="0" err="1">
                          <a:latin typeface="宋体"/>
                          <a:ea typeface="SimSun"/>
                          <a:cs typeface="SimSun"/>
                        </a:rPr>
                        <a:t>具体表现</a:t>
                      </a:r>
                      <a:endParaRPr lang="zh-CN" sz="2400" kern="100" dirty="0">
                        <a:latin typeface="SimSun"/>
                        <a:ea typeface="SimSun"/>
                        <a:cs typeface="SimSun"/>
                      </a:endParaRPr>
                    </a:p>
                  </a:txBody>
                  <a:tcPr marL="6103" marR="610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395">
                <a:tc>
                  <a:txBody>
                    <a:bodyPr/>
                    <a:lstStyle/>
                    <a:p>
                      <a:pPr algn="ctr">
                        <a:lnSpc>
                          <a:spcPct val="100000"/>
                        </a:lnSpc>
                        <a:spcAft>
                          <a:spcPts val="0"/>
                        </a:spcAft>
                      </a:pPr>
                      <a:r>
                        <a:rPr lang="en-US" sz="2400" kern="100">
                          <a:latin typeface="宋体"/>
                          <a:ea typeface="SimSun"/>
                          <a:cs typeface="SimSun"/>
                        </a:rPr>
                        <a:t>马克思主义传播</a:t>
                      </a:r>
                      <a:endParaRPr lang="zh-CN" sz="2400" kern="10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2400" kern="100" dirty="0">
                          <a:latin typeface="SimSun"/>
                          <a:ea typeface="宋体"/>
                          <a:cs typeface="SimSun"/>
                        </a:rPr>
                        <a:t>五四运动使马克思主义得到了迅速而广泛的传播，逐渐成为中国革命的指导思想，也为中 国共产党的诞生奠定了思想基</a:t>
                      </a:r>
                      <a:r>
                        <a:rPr lang="zh-CN" sz="2400" kern="100" dirty="0" smtClean="0">
                          <a:latin typeface="SimSun"/>
                          <a:ea typeface="宋体"/>
                          <a:cs typeface="SimSun"/>
                        </a:rPr>
                        <a:t>础</a:t>
                      </a:r>
                      <a:r>
                        <a:rPr lang="zh-CN" altLang="en-US" sz="2400" kern="100" dirty="0" smtClean="0">
                          <a:latin typeface="SimSun"/>
                          <a:ea typeface="宋体"/>
                          <a:cs typeface="SimSun"/>
                        </a:rPr>
                        <a:t>。</a:t>
                      </a:r>
                      <a:endParaRPr lang="zh-CN" sz="2400" kern="100" dirty="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395">
                <a:tc>
                  <a:txBody>
                    <a:bodyPr/>
                    <a:lstStyle/>
                    <a:p>
                      <a:pPr algn="ctr">
                        <a:lnSpc>
                          <a:spcPct val="100000"/>
                        </a:lnSpc>
                        <a:spcAft>
                          <a:spcPts val="0"/>
                        </a:spcAft>
                      </a:pPr>
                      <a:r>
                        <a:rPr lang="en-US" sz="2400" kern="100" dirty="0">
                          <a:latin typeface="宋体"/>
                          <a:ea typeface="SimSun"/>
                          <a:cs typeface="SimSun"/>
                        </a:rPr>
                        <a:t>毛泽东思想</a:t>
                      </a:r>
                      <a:endParaRPr lang="zh-CN" sz="2400" kern="100" dirty="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zh-CN" sz="2400" b="1" kern="100" dirty="0">
                          <a:solidFill>
                            <a:srgbClr val="FF0000"/>
                          </a:solidFill>
                          <a:latin typeface="SimSun"/>
                          <a:ea typeface="宋体"/>
                          <a:cs typeface="SimSun"/>
                        </a:rPr>
                        <a:t>中共七</a:t>
                      </a:r>
                      <a:r>
                        <a:rPr lang="zh-CN" sz="2400" b="1" kern="100" dirty="0" smtClean="0">
                          <a:solidFill>
                            <a:srgbClr val="FF0000"/>
                          </a:solidFill>
                          <a:latin typeface="SimSun"/>
                          <a:ea typeface="宋体"/>
                          <a:cs typeface="SimSun"/>
                        </a:rPr>
                        <a:t>大</a:t>
                      </a:r>
                      <a:r>
                        <a:rPr lang="zh-CN" altLang="en-US" sz="2400" b="1" kern="100" dirty="0" smtClean="0">
                          <a:solidFill>
                            <a:srgbClr val="FF0000"/>
                          </a:solidFill>
                          <a:latin typeface="SimSun"/>
                          <a:ea typeface="宋体"/>
                          <a:cs typeface="SimSun"/>
                        </a:rPr>
                        <a:t>（</a:t>
                      </a:r>
                      <a:r>
                        <a:rPr lang="en-US" altLang="zh-CN" sz="2400" b="1" kern="100" dirty="0" smtClean="0">
                          <a:solidFill>
                            <a:srgbClr val="FF0000"/>
                          </a:solidFill>
                          <a:latin typeface="SimSun"/>
                          <a:ea typeface="宋体"/>
                          <a:cs typeface="SimSun"/>
                        </a:rPr>
                        <a:t>1945.4</a:t>
                      </a:r>
                      <a:r>
                        <a:rPr lang="zh-CN" altLang="en-US" sz="2400" b="1" kern="100" dirty="0" smtClean="0">
                          <a:solidFill>
                            <a:srgbClr val="FF0000"/>
                          </a:solidFill>
                          <a:latin typeface="SimSun"/>
                          <a:ea typeface="宋体"/>
                          <a:cs typeface="SimSun"/>
                        </a:rPr>
                        <a:t>）</a:t>
                      </a:r>
                      <a:r>
                        <a:rPr lang="zh-CN" sz="2400" kern="100" dirty="0" smtClean="0">
                          <a:latin typeface="SimSun"/>
                          <a:ea typeface="宋体"/>
                          <a:cs typeface="SimSun"/>
                        </a:rPr>
                        <a:t>确</a:t>
                      </a:r>
                      <a:r>
                        <a:rPr lang="zh-CN" sz="2400" kern="100" dirty="0">
                          <a:latin typeface="SimSun"/>
                          <a:ea typeface="宋体"/>
                          <a:cs typeface="SimSun"/>
                        </a:rPr>
                        <a:t>立毛泽东思想为党的指导思想，它是马克思主义中国化的第一次理论飞跃，是 中国共产党集体智慧的结</a:t>
                      </a:r>
                      <a:r>
                        <a:rPr lang="zh-CN" sz="2400" kern="100" dirty="0" smtClean="0">
                          <a:latin typeface="SimSun"/>
                          <a:ea typeface="宋体"/>
                          <a:cs typeface="SimSun"/>
                        </a:rPr>
                        <a:t>晶</a:t>
                      </a:r>
                      <a:r>
                        <a:rPr lang="en-US" altLang="zh-CN" sz="2400" kern="100" dirty="0" smtClean="0">
                          <a:latin typeface="SimSun"/>
                          <a:ea typeface="宋体"/>
                          <a:cs typeface="SimSun"/>
                        </a:rPr>
                        <a:t>.</a:t>
                      </a:r>
                      <a:endParaRPr lang="zh-CN" sz="2400" kern="100" dirty="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395">
                <a:tc>
                  <a:txBody>
                    <a:bodyPr/>
                    <a:lstStyle/>
                    <a:p>
                      <a:pPr algn="ctr">
                        <a:lnSpc>
                          <a:spcPct val="100000"/>
                        </a:lnSpc>
                        <a:spcAft>
                          <a:spcPts val="0"/>
                        </a:spcAft>
                      </a:pPr>
                      <a:r>
                        <a:rPr lang="en-US" sz="2400" kern="100" dirty="0">
                          <a:latin typeface="宋体"/>
                          <a:ea typeface="SimSun"/>
                          <a:cs typeface="SimSun"/>
                        </a:rPr>
                        <a:t>真理标准问题的讨论</a:t>
                      </a:r>
                      <a:endParaRPr lang="zh-CN" sz="2400" kern="100" dirty="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2400" kern="100" dirty="0">
                          <a:latin typeface="宋体"/>
                          <a:ea typeface="SimSun"/>
                          <a:cs typeface="SimSun"/>
                        </a:rPr>
                        <a:t>1978</a:t>
                      </a:r>
                      <a:r>
                        <a:rPr lang="zh-CN" sz="2400" kern="100" dirty="0">
                          <a:latin typeface="SimSun"/>
                          <a:ea typeface="宋体"/>
                          <a:cs typeface="SimSun"/>
                        </a:rPr>
                        <a:t>年</a:t>
                      </a:r>
                      <a:r>
                        <a:rPr lang="en-US" sz="2400" kern="100" dirty="0">
                          <a:latin typeface="SimSun"/>
                          <a:ea typeface="宋体"/>
                          <a:cs typeface="SimSun"/>
                        </a:rPr>
                        <a:t>,</a:t>
                      </a:r>
                      <a:r>
                        <a:rPr lang="zh-CN" sz="2400" kern="100" dirty="0">
                          <a:latin typeface="SimSun"/>
                          <a:ea typeface="宋体"/>
                          <a:cs typeface="SimSun"/>
                        </a:rPr>
                        <a:t>关于真理标准问题的讨论席卷全国，使人们认识到只有</a:t>
                      </a:r>
                      <a:r>
                        <a:rPr lang="zh-CN" sz="2400" b="1" kern="100" dirty="0">
                          <a:solidFill>
                            <a:srgbClr val="FF0000"/>
                          </a:solidFill>
                          <a:latin typeface="SimSun"/>
                          <a:ea typeface="宋体"/>
                          <a:cs typeface="SimSun"/>
                        </a:rPr>
                        <a:t>实践才是检验真理的唯一 标准</a:t>
                      </a:r>
                      <a:endParaRPr lang="zh-CN" sz="2400" b="1" kern="100" dirty="0">
                        <a:solidFill>
                          <a:srgbClr val="FF0000"/>
                        </a:solidFill>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395">
                <a:tc>
                  <a:txBody>
                    <a:bodyPr/>
                    <a:lstStyle/>
                    <a:p>
                      <a:pPr algn="ctr">
                        <a:lnSpc>
                          <a:spcPct val="100000"/>
                        </a:lnSpc>
                        <a:spcAft>
                          <a:spcPts val="0"/>
                        </a:spcAft>
                      </a:pPr>
                      <a:r>
                        <a:rPr lang="en-US" sz="2400" kern="100" dirty="0">
                          <a:latin typeface="宋体"/>
                          <a:ea typeface="SimSun"/>
                          <a:cs typeface="SimSun"/>
                        </a:rPr>
                        <a:t>邓小平南方谈话</a:t>
                      </a:r>
                      <a:endParaRPr lang="zh-CN" sz="2400" kern="100" dirty="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2400" kern="100" dirty="0">
                          <a:latin typeface="宋体"/>
                          <a:ea typeface="SimSun"/>
                          <a:cs typeface="SimSun"/>
                        </a:rPr>
                        <a:t>1992</a:t>
                      </a:r>
                      <a:r>
                        <a:rPr lang="zh-CN" sz="2400" kern="100" dirty="0">
                          <a:latin typeface="SimSun"/>
                          <a:ea typeface="宋体"/>
                          <a:cs typeface="SimSun"/>
                        </a:rPr>
                        <a:t>年，邓小平南方谈话，</a:t>
                      </a:r>
                      <a:r>
                        <a:rPr lang="zh-CN" sz="2400" b="1" kern="100" dirty="0">
                          <a:solidFill>
                            <a:srgbClr val="FF0000"/>
                          </a:solidFill>
                          <a:latin typeface="SimSun"/>
                          <a:ea typeface="宋体"/>
                          <a:cs typeface="SimSun"/>
                        </a:rPr>
                        <a:t>进一步解放了人们的思想</a:t>
                      </a:r>
                      <a:r>
                        <a:rPr lang="zh-CN" sz="2400" kern="100" dirty="0">
                          <a:latin typeface="SimSun"/>
                          <a:ea typeface="宋体"/>
                          <a:cs typeface="SimSun"/>
                        </a:rPr>
                        <a:t>，对建设有中国特色的社会主义产生 了深远影响</a:t>
                      </a:r>
                      <a:endParaRPr lang="zh-CN" sz="2400" kern="100" dirty="0">
                        <a:latin typeface="SimSun"/>
                        <a:ea typeface="SimSun"/>
                        <a:cs typeface="SimSun"/>
                      </a:endParaRPr>
                    </a:p>
                  </a:txBody>
                  <a:tcPr marL="6103" marR="6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16385" name="Rectangle 1"/>
          <p:cNvSpPr>
            <a:spLocks noChangeArrowheads="1"/>
          </p:cNvSpPr>
          <p:nvPr/>
        </p:nvSpPr>
        <p:spPr bwMode="auto">
          <a:xfrm>
            <a:off x="1071538" y="357166"/>
            <a:ext cx="5820824"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宋体" pitchFamily="2" charset="-122"/>
                <a:ea typeface="宋体" pitchFamily="2" charset="-122"/>
                <a:cs typeface="宋体" pitchFamily="2" charset="-122"/>
              </a:rPr>
              <a:t>四</a:t>
            </a:r>
            <a:r>
              <a:rPr kumimoji="0" lang="zh-CN" altLang="en-US" sz="2400" b="1" i="0" u="none" strike="noStrike" cap="none" normalizeH="0" baseline="0" dirty="0" smtClean="0">
                <a:ln>
                  <a:noFill/>
                </a:ln>
                <a:solidFill>
                  <a:schemeClr val="tx1"/>
                </a:solidFill>
                <a:effectLst/>
                <a:latin typeface="宋体" pitchFamily="2" charset="-122"/>
                <a:ea typeface="宋体" pitchFamily="2" charset="-122"/>
                <a:cs typeface="宋体" pitchFamily="2" charset="-122"/>
              </a:rPr>
              <a:t>、</a:t>
            </a:r>
            <a:r>
              <a:rPr kumimoji="0" lang="en-US" altLang="zh-CN" sz="24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1919</a:t>
            </a:r>
            <a:r>
              <a:rPr kumimoji="0" lang="zh-CN" altLang="en-US" sz="2400" b="1" i="0" u="none" strike="noStrike" cap="none" normalizeH="0" baseline="0" dirty="0" smtClean="0">
                <a:ln>
                  <a:noFill/>
                </a:ln>
                <a:solidFill>
                  <a:schemeClr val="tx1"/>
                </a:solidFill>
                <a:effectLst/>
                <a:latin typeface="宋体" pitchFamily="2" charset="-122"/>
                <a:ea typeface="宋体" pitchFamily="2" charset="-122"/>
                <a:cs typeface="宋体" pitchFamily="2" charset="-122"/>
              </a:rPr>
              <a:t>年五四运动以来的思想解放事例</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5" name="矩形 4"/>
          <p:cNvSpPr/>
          <p:nvPr/>
        </p:nvSpPr>
        <p:spPr>
          <a:xfrm>
            <a:off x="2051720" y="6093296"/>
            <a:ext cx="4825360" cy="461665"/>
          </a:xfrm>
          <a:prstGeom prst="rect">
            <a:avLst/>
          </a:prstGeom>
        </p:spPr>
        <p:txBody>
          <a:bodyPr wrap="none">
            <a:spAutoFit/>
          </a:bodyPr>
          <a:lstStyle/>
          <a:p>
            <a:r>
              <a:rPr lang="zh-CN" altLang="en-US" sz="2400" b="1" dirty="0" smtClean="0">
                <a:solidFill>
                  <a:srgbClr val="FF0000"/>
                </a:solidFill>
              </a:rPr>
              <a:t>马克思主义中国化的成果有哪些？</a:t>
            </a:r>
            <a:endParaRPr lang="zh-CN" altLang="en-US" sz="2400" b="1"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114</TotalTime>
  <Words>3299</Words>
  <Application>Microsoft Office PowerPoint</Application>
  <PresentationFormat>全屏显示(4:3)</PresentationFormat>
  <Paragraphs>301</Paragraphs>
  <Slides>31</Slides>
  <Notes>0</Notes>
  <HiddenSlides>0</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暗香扑面</vt:lpstr>
      <vt:lpstr>专题六:中外历史上的思想解放运动</vt:lpstr>
      <vt:lpstr>幻灯片 2</vt:lpstr>
      <vt:lpstr>幻灯片 3</vt:lpstr>
      <vt:lpstr>二、百家争鸣</vt:lpstr>
      <vt:lpstr>结合2020年疫情谈谈百家争鸣思想对我们的启示？</vt:lpstr>
      <vt:lpstr>幻灯片 6</vt:lpstr>
      <vt:lpstr>从近代中国思想解放中你能得到怎样的认识？ </vt:lpstr>
      <vt:lpstr>近代中国思想解放主要经历了哪三个阶段？</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专题六中外历史上的思想解放运动</dc:title>
  <dc:creator>Administrator</dc:creator>
  <cp:lastModifiedBy>Windows 用户</cp:lastModifiedBy>
  <cp:revision>10</cp:revision>
  <dcterms:created xsi:type="dcterms:W3CDTF">2020-05-18T05:03:31Z</dcterms:created>
  <dcterms:modified xsi:type="dcterms:W3CDTF">2020-06-09T23:04:52Z</dcterms:modified>
</cp:coreProperties>
</file>