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5" r:id="rId5"/>
    <p:sldId id="267" r:id="rId6"/>
    <p:sldId id="264" r:id="rId7"/>
    <p:sldId id="260" r:id="rId8"/>
    <p:sldId id="261" r:id="rId9"/>
    <p:sldId id="262" r:id="rId10"/>
    <p:sldId id="268" r:id="rId11"/>
    <p:sldId id="269" r:id="rId12"/>
    <p:sldId id="271" r:id="rId13"/>
    <p:sldId id="270" r:id="rId14"/>
    <p:sldId id="25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3DD2A2-11EF-4716-AF4F-FFDFD6E7F8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8119F5E-4297-4CE9-A4B0-D48E3283A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2FB4B2-5805-42F7-A2EA-D9DF1EC57CC5}"/>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5" name="页脚占位符 4">
            <a:extLst>
              <a:ext uri="{FF2B5EF4-FFF2-40B4-BE49-F238E27FC236}">
                <a16:creationId xmlns:a16="http://schemas.microsoft.com/office/drawing/2014/main" id="{FF42EA86-B5D0-4700-8111-48390EF749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007CCE-6D27-49F6-8BD3-C357A4DE46D9}"/>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379850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19E7B5-A9CA-419F-924B-2F7D9CD7DF4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B271A84-1C01-4E79-980F-EA6801E9FA5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C4051BC-4E6B-4572-ADD9-A421AAA1E200}"/>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5" name="页脚占位符 4">
            <a:extLst>
              <a:ext uri="{FF2B5EF4-FFF2-40B4-BE49-F238E27FC236}">
                <a16:creationId xmlns:a16="http://schemas.microsoft.com/office/drawing/2014/main" id="{6E1A200D-340B-40B0-AF23-8BDE541084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A0B1E9-4DB2-49FD-A681-F5C940B3B422}"/>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166623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CB12B48-ACAA-4D74-877A-BFDFA6A594C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269B781-0FF3-4D34-8A3A-560C4E42952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7CC12C-BC0F-4358-A385-5EB7B492B19D}"/>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5" name="页脚占位符 4">
            <a:extLst>
              <a:ext uri="{FF2B5EF4-FFF2-40B4-BE49-F238E27FC236}">
                <a16:creationId xmlns:a16="http://schemas.microsoft.com/office/drawing/2014/main" id="{8E3C18EA-CF94-4ECE-A4A6-B75C1F6DDC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BCF630-13C0-4751-94BF-3DFE70048ACA}"/>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277395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B6F38-528B-41F9-8736-5BC4914CF5F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CA79278-35DC-4B52-A13B-436884719CB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5089D1-03CF-4F29-B988-9B13B1A977D6}"/>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5" name="页脚占位符 4">
            <a:extLst>
              <a:ext uri="{FF2B5EF4-FFF2-40B4-BE49-F238E27FC236}">
                <a16:creationId xmlns:a16="http://schemas.microsoft.com/office/drawing/2014/main" id="{8A192174-127B-4FCD-8749-198F2DC590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2E1F91-ADB7-4137-97CF-6D500A44A9CF}"/>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61024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9CB1AD-56EE-4995-B315-9B40F6A43F9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4009B5-CE8F-41E1-8934-D6B0A89F4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CD4CD17-DE78-4B48-A0B3-882C3D475FFE}"/>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5" name="页脚占位符 4">
            <a:extLst>
              <a:ext uri="{FF2B5EF4-FFF2-40B4-BE49-F238E27FC236}">
                <a16:creationId xmlns:a16="http://schemas.microsoft.com/office/drawing/2014/main" id="{609D5094-6435-44AE-A828-7407C6DB27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4F3D77-196E-4749-90B4-CA866EA97053}"/>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165079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E05661-2403-419B-AF36-7D08BBEE90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C6794DA-B0C9-4021-9060-C487594FE4F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4E3A07-8F48-44D5-A32E-E85ED5C2997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6ED2F38-86E2-401C-A8F1-98E94A768D3A}"/>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6" name="页脚占位符 5">
            <a:extLst>
              <a:ext uri="{FF2B5EF4-FFF2-40B4-BE49-F238E27FC236}">
                <a16:creationId xmlns:a16="http://schemas.microsoft.com/office/drawing/2014/main" id="{3DC1EE6B-68F5-42C3-A8D9-55C9B22E64F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CEA8DE-E8E8-4747-AD8C-2AAC24327A2A}"/>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242764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209B00-1852-4F67-97A2-EA3969E950C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256EFFE-105D-4280-812A-CC265EF6A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FA2DE53-ADFA-458C-AAEF-6AA0E6CACFA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D9CFCAB-AD0C-4CA8-968C-F15090A84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A617F88-D2B3-4E9A-97A2-905593849C1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9633D88-01A9-42FE-9F80-0D4D86BEB043}"/>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8" name="页脚占位符 7">
            <a:extLst>
              <a:ext uri="{FF2B5EF4-FFF2-40B4-BE49-F238E27FC236}">
                <a16:creationId xmlns:a16="http://schemas.microsoft.com/office/drawing/2014/main" id="{6651B54A-2B8F-4A4E-8F33-964E2C5D907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D7ACE8A-6789-4345-A29B-4BB68AA869CF}"/>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90089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C5795-2BB7-4DA2-B634-4D1DEAE6D3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0668A5F-33E5-405F-80FB-5A46D18BFC8B}"/>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4" name="页脚占位符 3">
            <a:extLst>
              <a:ext uri="{FF2B5EF4-FFF2-40B4-BE49-F238E27FC236}">
                <a16:creationId xmlns:a16="http://schemas.microsoft.com/office/drawing/2014/main" id="{6C14F14B-38D9-4C10-A890-FAAB6C8D35A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D1F58ED-3EB2-42DD-BC8E-55BA641DFA6C}"/>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236818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224A00-3EAE-4345-8C96-40A4A1586811}"/>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3" name="页脚占位符 2">
            <a:extLst>
              <a:ext uri="{FF2B5EF4-FFF2-40B4-BE49-F238E27FC236}">
                <a16:creationId xmlns:a16="http://schemas.microsoft.com/office/drawing/2014/main" id="{2360AE55-BC43-430B-9E19-007B0563DCA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3A9F8F9-37A1-4DF8-AEEB-D9F921B7EA5C}"/>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170470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548D1B-3419-44F9-B4DB-97E202DDC3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C05B1-7F9D-4949-866C-860B92EC4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37415DE-C9B3-48B8-A297-2F4C8EA08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AE06D53-0D8D-4F9E-8F9A-D5FE4DB5D874}"/>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6" name="页脚占位符 5">
            <a:extLst>
              <a:ext uri="{FF2B5EF4-FFF2-40B4-BE49-F238E27FC236}">
                <a16:creationId xmlns:a16="http://schemas.microsoft.com/office/drawing/2014/main" id="{0A43E66E-468A-4D0E-B3A7-7571B87871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D8E9F1-5973-4BEB-9746-38363D48C9EC}"/>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280922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B32D8-73C9-4039-A0F5-381F61D5CED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7FC8591-8CFB-4F7E-A9B4-11E0909E7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02E94D8-289D-410F-B1E0-C6F8D6753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25DE062-686A-43DB-8B28-3812B8541275}"/>
              </a:ext>
            </a:extLst>
          </p:cNvPr>
          <p:cNvSpPr>
            <a:spLocks noGrp="1"/>
          </p:cNvSpPr>
          <p:nvPr>
            <p:ph type="dt" sz="half" idx="10"/>
          </p:nvPr>
        </p:nvSpPr>
        <p:spPr/>
        <p:txBody>
          <a:bodyPr/>
          <a:lstStyle/>
          <a:p>
            <a:fld id="{3A016E86-DE3A-4258-B700-7F5856FBB677}" type="datetimeFigureOut">
              <a:rPr lang="zh-CN" altLang="en-US" smtClean="0"/>
              <a:t>2020/6/13</a:t>
            </a:fld>
            <a:endParaRPr lang="zh-CN" altLang="en-US"/>
          </a:p>
        </p:txBody>
      </p:sp>
      <p:sp>
        <p:nvSpPr>
          <p:cNvPr id="6" name="页脚占位符 5">
            <a:extLst>
              <a:ext uri="{FF2B5EF4-FFF2-40B4-BE49-F238E27FC236}">
                <a16:creationId xmlns:a16="http://schemas.microsoft.com/office/drawing/2014/main" id="{0CE60555-E5DF-4C54-BA0C-4D925A4A71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94B1ED-5861-437B-B02C-0153EE4E2BCD}"/>
              </a:ext>
            </a:extLst>
          </p:cNvPr>
          <p:cNvSpPr>
            <a:spLocks noGrp="1"/>
          </p:cNvSpPr>
          <p:nvPr>
            <p:ph type="sldNum" sz="quarter" idx="12"/>
          </p:nvPr>
        </p:nvSpPr>
        <p:spPr/>
        <p:txBody>
          <a:body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225689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7EF45C7-AF4D-4DCC-9463-C621551C6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B5BEC9E-8ED6-42F6-B127-54EA185DB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14FF66-9B6E-4207-A055-A5124FA79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16E86-DE3A-4258-B700-7F5856FBB677}" type="datetimeFigureOut">
              <a:rPr lang="zh-CN" altLang="en-US" smtClean="0"/>
              <a:t>2020/6/13</a:t>
            </a:fld>
            <a:endParaRPr lang="zh-CN" altLang="en-US"/>
          </a:p>
        </p:txBody>
      </p:sp>
      <p:sp>
        <p:nvSpPr>
          <p:cNvPr id="5" name="页脚占位符 4">
            <a:extLst>
              <a:ext uri="{FF2B5EF4-FFF2-40B4-BE49-F238E27FC236}">
                <a16:creationId xmlns:a16="http://schemas.microsoft.com/office/drawing/2014/main" id="{E733FE44-AA82-4287-97AF-EBC3D6FA7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CF590F9-BBAB-4CC1-B2CA-A38E383E2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7FEF9-48AF-48F0-8065-7A49049CB851}" type="slidenum">
              <a:rPr lang="zh-CN" altLang="en-US" smtClean="0"/>
              <a:t>‹#›</a:t>
            </a:fld>
            <a:endParaRPr lang="zh-CN" altLang="en-US"/>
          </a:p>
        </p:txBody>
      </p:sp>
    </p:spTree>
    <p:extLst>
      <p:ext uri="{BB962C8B-B14F-4D97-AF65-F5344CB8AC3E}">
        <p14:creationId xmlns:p14="http://schemas.microsoft.com/office/powerpoint/2010/main" val="3436480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1152170430@stu.Jiangn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A563062-B40A-4254-BC74-CCB1BAC7A06A}"/>
              </a:ext>
            </a:extLst>
          </p:cNvPr>
          <p:cNvSpPr txBox="1"/>
          <p:nvPr/>
        </p:nvSpPr>
        <p:spPr>
          <a:xfrm>
            <a:off x="236376" y="401217"/>
            <a:ext cx="11066106" cy="3354765"/>
          </a:xfrm>
          <a:prstGeom prst="rect">
            <a:avLst/>
          </a:prstGeom>
          <a:noFill/>
        </p:spPr>
        <p:txBody>
          <a:bodyPr wrap="square" rtlCol="0">
            <a:spAutoFit/>
          </a:bodyPr>
          <a:lstStyle/>
          <a:p>
            <a:r>
              <a:rPr lang="en-US" altLang="zh-CN" sz="4400" dirty="0">
                <a:latin typeface="楷体" panose="02010609060101010101" pitchFamily="49" charset="-122"/>
                <a:ea typeface="楷体" panose="02010609060101010101" pitchFamily="49" charset="-122"/>
              </a:rPr>
              <a:t>《</a:t>
            </a:r>
            <a:r>
              <a:rPr lang="zh-CN" altLang="en-US" sz="4400" dirty="0">
                <a:latin typeface="楷体" panose="02010609060101010101" pitchFamily="49" charset="-122"/>
                <a:ea typeface="楷体" panose="02010609060101010101" pitchFamily="49" charset="-122"/>
              </a:rPr>
              <a:t>全球视野下的中国文化</a:t>
            </a:r>
            <a:r>
              <a:rPr lang="en-US" altLang="zh-CN" sz="4400" dirty="0">
                <a:latin typeface="楷体" panose="02010609060101010101" pitchFamily="49" charset="-122"/>
                <a:ea typeface="楷体" panose="02010609060101010101" pitchFamily="49" charset="-122"/>
              </a:rPr>
              <a:t>》</a:t>
            </a:r>
            <a:r>
              <a:rPr lang="zh-CN" altLang="en-US" sz="4400" dirty="0">
                <a:latin typeface="楷体" panose="02010609060101010101" pitchFamily="49" charset="-122"/>
                <a:ea typeface="楷体" panose="02010609060101010101" pitchFamily="49" charset="-122"/>
              </a:rPr>
              <a:t>第七课</a:t>
            </a:r>
            <a:endParaRPr lang="en-US" altLang="zh-CN" sz="4400" dirty="0">
              <a:latin typeface="楷体" panose="02010609060101010101" pitchFamily="49" charset="-122"/>
              <a:ea typeface="楷体" panose="02010609060101010101" pitchFamily="49" charset="-122"/>
            </a:endParaRPr>
          </a:p>
          <a:p>
            <a:endParaRPr lang="en-US" altLang="zh-CN" sz="4400" dirty="0">
              <a:latin typeface="楷体" panose="02010609060101010101" pitchFamily="49" charset="-122"/>
              <a:ea typeface="楷体" panose="02010609060101010101" pitchFamily="49" charset="-122"/>
            </a:endParaRPr>
          </a:p>
          <a:p>
            <a:pPr algn="ctr"/>
            <a:endParaRPr lang="en-US" altLang="zh-CN" sz="4400" dirty="0">
              <a:latin typeface="楷体" panose="02010609060101010101" pitchFamily="49" charset="-122"/>
              <a:ea typeface="楷体" panose="02010609060101010101" pitchFamily="49" charset="-122"/>
            </a:endParaRPr>
          </a:p>
          <a:p>
            <a:pPr algn="ctr"/>
            <a:r>
              <a:rPr lang="zh-CN" altLang="en-US" sz="8000" b="1" dirty="0">
                <a:latin typeface="楷体" panose="02010609060101010101" pitchFamily="49" charset="-122"/>
                <a:ea typeface="楷体" panose="02010609060101010101" pitchFamily="49" charset="-122"/>
              </a:rPr>
              <a:t>汉学与中国学</a:t>
            </a:r>
          </a:p>
        </p:txBody>
      </p:sp>
      <p:sp>
        <p:nvSpPr>
          <p:cNvPr id="5" name="矩形 4">
            <a:extLst>
              <a:ext uri="{FF2B5EF4-FFF2-40B4-BE49-F238E27FC236}">
                <a16:creationId xmlns:a16="http://schemas.microsoft.com/office/drawing/2014/main" id="{C20CFE47-1B0B-43E7-84EA-D155D54BA753}"/>
              </a:ext>
            </a:extLst>
          </p:cNvPr>
          <p:cNvSpPr/>
          <p:nvPr/>
        </p:nvSpPr>
        <p:spPr>
          <a:xfrm>
            <a:off x="1377820" y="4990619"/>
            <a:ext cx="9753601" cy="830997"/>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江南大学</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“文化自信”背景下的国际高中语文教育现状调研</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课题组</a:t>
            </a:r>
            <a:endParaRPr lang="en-US" altLang="zh-CN" sz="2400" b="1" dirty="0">
              <a:latin typeface="楷体" panose="02010609060101010101" pitchFamily="49" charset="-122"/>
              <a:ea typeface="楷体" panose="02010609060101010101" pitchFamily="49" charset="-122"/>
            </a:endParaRPr>
          </a:p>
          <a:p>
            <a:pPr algn="ctr"/>
            <a:r>
              <a:rPr lang="en-US" altLang="zh-CN" sz="2400" b="1" dirty="0">
                <a:latin typeface="楷体" panose="02010609060101010101" pitchFamily="49" charset="-122"/>
                <a:ea typeface="楷体" panose="02010609060101010101" pitchFamily="49" charset="-122"/>
                <a:hlinkClick r:id="rId2"/>
              </a:rPr>
              <a:t>1152170430@stu.Jiangnan.edu</a:t>
            </a:r>
            <a:r>
              <a:rPr lang="en-US" altLang="zh-CN" sz="2400" b="1">
                <a:latin typeface="楷体" panose="02010609060101010101" pitchFamily="49" charset="-122"/>
                <a:ea typeface="楷体" panose="02010609060101010101" pitchFamily="49" charset="-122"/>
                <a:hlinkClick r:id="rId2"/>
              </a:rPr>
              <a:t>.cn</a:t>
            </a:r>
            <a:endParaRPr lang="en-US" altLang="zh-CN" sz="2400" b="1" dirty="0">
              <a:latin typeface="楷体" panose="02010609060101010101" pitchFamily="49" charset="-122"/>
              <a:ea typeface="楷体" panose="02010609060101010101" pitchFamily="49" charset="-122"/>
            </a:endParaRPr>
          </a:p>
        </p:txBody>
      </p:sp>
      <p:pic>
        <p:nvPicPr>
          <p:cNvPr id="6" name="图片 5">
            <a:extLst>
              <a:ext uri="{FF2B5EF4-FFF2-40B4-BE49-F238E27FC236}">
                <a16:creationId xmlns:a16="http://schemas.microsoft.com/office/drawing/2014/main" id="{6771A4F5-2176-48C8-909D-F3C092BD846D}"/>
              </a:ext>
            </a:extLst>
          </p:cNvPr>
          <p:cNvPicPr>
            <a:picLocks noChangeAspect="1"/>
          </p:cNvPicPr>
          <p:nvPr/>
        </p:nvPicPr>
        <p:blipFill>
          <a:blip r:embed="rId3"/>
          <a:stretch>
            <a:fillRect/>
          </a:stretch>
        </p:blipFill>
        <p:spPr>
          <a:xfrm>
            <a:off x="8945880" y="161532"/>
            <a:ext cx="2847079" cy="1749704"/>
          </a:xfrm>
          <a:prstGeom prst="rect">
            <a:avLst/>
          </a:prstGeom>
        </p:spPr>
      </p:pic>
      <p:sp>
        <p:nvSpPr>
          <p:cNvPr id="7" name="文本框 6">
            <a:extLst>
              <a:ext uri="{FF2B5EF4-FFF2-40B4-BE49-F238E27FC236}">
                <a16:creationId xmlns:a16="http://schemas.microsoft.com/office/drawing/2014/main" id="{0D3A80BE-E9CA-4246-AD4B-303D2854E08E}"/>
              </a:ext>
            </a:extLst>
          </p:cNvPr>
          <p:cNvSpPr txBox="1"/>
          <p:nvPr/>
        </p:nvSpPr>
        <p:spPr>
          <a:xfrm>
            <a:off x="8801877" y="1995758"/>
            <a:ext cx="3153747" cy="923330"/>
          </a:xfrm>
          <a:prstGeom prst="rect">
            <a:avLst/>
          </a:prstGeom>
          <a:noFill/>
        </p:spPr>
        <p:txBody>
          <a:bodyPr wrap="square" rtlCol="0">
            <a:spAutoFit/>
          </a:bodyPr>
          <a:lstStyle/>
          <a:p>
            <a:pPr algn="ctr"/>
            <a:r>
              <a:rPr lang="zh-CN" altLang="en-US" dirty="0">
                <a:latin typeface="楷体" panose="02010609060101010101" pitchFamily="49" charset="-122"/>
                <a:ea typeface="楷体" panose="02010609060101010101" pitchFamily="49" charset="-122"/>
              </a:rPr>
              <a:t>教育部直属</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原“</a:t>
            </a:r>
            <a:r>
              <a:rPr lang="en-US" altLang="zh-CN" dirty="0">
                <a:latin typeface="楷体" panose="02010609060101010101" pitchFamily="49" charset="-122"/>
                <a:ea typeface="楷体" panose="02010609060101010101" pitchFamily="49" charset="-122"/>
              </a:rPr>
              <a:t>211</a:t>
            </a:r>
            <a:r>
              <a:rPr lang="zh-CN" altLang="en-US" dirty="0">
                <a:latin typeface="楷体" panose="02010609060101010101" pitchFamily="49" charset="-122"/>
                <a:ea typeface="楷体" panose="02010609060101010101" pitchFamily="49" charset="-122"/>
              </a:rPr>
              <a:t>”工程</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985</a:t>
            </a:r>
            <a:r>
              <a:rPr lang="zh-CN" altLang="en-US" dirty="0">
                <a:latin typeface="楷体" panose="02010609060101010101" pitchFamily="49" charset="-122"/>
                <a:ea typeface="楷体" panose="02010609060101010101" pitchFamily="49" charset="-122"/>
              </a:rPr>
              <a:t>”优势创新平台</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“一流学科”建设高校</a:t>
            </a:r>
          </a:p>
        </p:txBody>
      </p:sp>
    </p:spTree>
    <p:extLst>
      <p:ext uri="{BB962C8B-B14F-4D97-AF65-F5344CB8AC3E}">
        <p14:creationId xmlns:p14="http://schemas.microsoft.com/office/powerpoint/2010/main" val="260525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83A9481-6CAA-439C-BDD0-F57C2DB1435C}"/>
              </a:ext>
            </a:extLst>
          </p:cNvPr>
          <p:cNvSpPr txBox="1"/>
          <p:nvPr/>
        </p:nvSpPr>
        <p:spPr>
          <a:xfrm>
            <a:off x="1334278" y="1141769"/>
            <a:ext cx="9336832" cy="5078313"/>
          </a:xfrm>
          <a:prstGeom prst="rect">
            <a:avLst/>
          </a:prstGeom>
          <a:noFill/>
        </p:spPr>
        <p:txBody>
          <a:bodyPr wrap="square" rtlCol="0">
            <a:spAutoFit/>
          </a:bodyPr>
          <a:lstStyle/>
          <a:p>
            <a:r>
              <a:rPr lang="zh-CN" altLang="en-US" dirty="0">
                <a:latin typeface="仿宋" panose="02010609060101010101" pitchFamily="49" charset="-122"/>
                <a:ea typeface="仿宋" panose="02010609060101010101" pitchFamily="49" charset="-122"/>
              </a:rPr>
              <a:t>美国的中国研究非常发达，可以说现在</a:t>
            </a:r>
            <a:r>
              <a:rPr lang="zh-CN" altLang="en-US" b="1" dirty="0">
                <a:latin typeface="楷体" panose="02010609060101010101" pitchFamily="49" charset="-122"/>
                <a:ea typeface="楷体" panose="02010609060101010101" pitchFamily="49" charset="-122"/>
              </a:rPr>
              <a:t>世界中国学*的中心已经从欧洲转移到美国</a:t>
            </a:r>
            <a:endParaRPr lang="en-US" altLang="zh-CN" b="1" dirty="0">
              <a:latin typeface="楷体" panose="02010609060101010101" pitchFamily="49" charset="-122"/>
              <a:ea typeface="楷体" panose="02010609060101010101" pitchFamily="49" charset="-122"/>
            </a:endParaRPr>
          </a:p>
          <a:p>
            <a:r>
              <a:rPr lang="zh-CN" altLang="en-US" dirty="0">
                <a:latin typeface="仿宋" panose="02010609060101010101" pitchFamily="49" charset="-122"/>
                <a:ea typeface="仿宋" panose="02010609060101010101" pitchFamily="49" charset="-122"/>
              </a:rPr>
              <a:t>美国汉学研究的主要基地是各大学的东亚系或东亚研究所。哈佛、耶鲁、普林斯顿、加州大学系统等很多知名高校都有东亚研究的项目。</a:t>
            </a:r>
            <a:endParaRPr lang="en-US" altLang="zh-CN" dirty="0">
              <a:latin typeface="仿宋" panose="02010609060101010101" pitchFamily="49" charset="-122"/>
              <a:ea typeface="仿宋" panose="02010609060101010101" pitchFamily="49" charset="-122"/>
            </a:endParaRPr>
          </a:p>
          <a:p>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当代欧洲研究汉学的重镇有英国的牛剑、法国的巴黎大学系统、荷兰莱顿大学、维也纳的中国研究所。</a:t>
            </a:r>
            <a:endParaRPr lang="en-US" altLang="zh-CN" dirty="0">
              <a:latin typeface="仿宋" panose="02010609060101010101" pitchFamily="49" charset="-122"/>
              <a:ea typeface="仿宋" panose="02010609060101010101" pitchFamily="49" charset="-122"/>
            </a:endParaRPr>
          </a:p>
          <a:p>
            <a:endParaRPr lang="en-US" altLang="zh-CN" dirty="0">
              <a:latin typeface="仿宋" panose="02010609060101010101" pitchFamily="49" charset="-122"/>
              <a:ea typeface="仿宋" panose="02010609060101010101" pitchFamily="49" charset="-122"/>
            </a:endParaRPr>
          </a:p>
          <a:p>
            <a:r>
              <a:rPr lang="zh-CN" altLang="en-US" b="1" dirty="0">
                <a:latin typeface="楷体" panose="02010609060101010101" pitchFamily="49" charset="-122"/>
                <a:ea typeface="楷体" panose="02010609060101010101" pitchFamily="49" charset="-122"/>
              </a:rPr>
              <a:t>*注意：这里的中国学特指海外中国研究。</a:t>
            </a:r>
            <a:endParaRPr lang="en-US" altLang="zh-CN" b="1" dirty="0">
              <a:latin typeface="楷体" panose="02010609060101010101" pitchFamily="49" charset="-122"/>
              <a:ea typeface="楷体" panose="02010609060101010101" pitchFamily="49" charset="-122"/>
            </a:endParaRPr>
          </a:p>
          <a:p>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当然，中文学界也受到汉学（中国学）研究的巨大影响。一些经典的海外汉学研究成果也参与建立了中文学界该领域的范式。</a:t>
            </a:r>
            <a:endParaRPr lang="en-US" altLang="zh-CN" dirty="0">
              <a:latin typeface="仿宋" panose="02010609060101010101" pitchFamily="49" charset="-122"/>
              <a:ea typeface="仿宋" panose="02010609060101010101" pitchFamily="49" charset="-122"/>
            </a:endParaRPr>
          </a:p>
          <a:p>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例如：夏志清在</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中国现代小说史</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中表彰了钱钟书和张爱玲两位作家。这影响到中文学界在“鲁郭茅，巴老曹”之外树立了新的代表性作家，打开了研究领域</a:t>
            </a:r>
            <a:endParaRPr lang="en-US" altLang="zh-CN" dirty="0">
              <a:latin typeface="仿宋" panose="02010609060101010101" pitchFamily="49" charset="-122"/>
              <a:ea typeface="仿宋" panose="02010609060101010101" pitchFamily="49" charset="-122"/>
            </a:endParaRPr>
          </a:p>
          <a:p>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从上个世纪</a:t>
            </a:r>
            <a:r>
              <a:rPr lang="en-US" altLang="zh-CN" dirty="0">
                <a:latin typeface="仿宋" panose="02010609060101010101" pitchFamily="49" charset="-122"/>
                <a:ea typeface="仿宋" panose="02010609060101010101" pitchFamily="49" charset="-122"/>
              </a:rPr>
              <a:t>80</a:t>
            </a:r>
            <a:r>
              <a:rPr lang="zh-CN" altLang="en-US" dirty="0">
                <a:latin typeface="仿宋" panose="02010609060101010101" pitchFamily="49" charset="-122"/>
                <a:ea typeface="仿宋" panose="02010609060101010101" pitchFamily="49" charset="-122"/>
              </a:rPr>
              <a:t>年代开始，大陆有很多留美留欧的学生从东亚系获得博士学位，将汉学研究的风气带入中文学界。台湾地区这一进程稍早一些，而且风气更盛。很多有影响力的台湾学者有欧美日的博士学位。</a:t>
            </a:r>
          </a:p>
        </p:txBody>
      </p:sp>
      <p:sp>
        <p:nvSpPr>
          <p:cNvPr id="5" name="文本框 4">
            <a:extLst>
              <a:ext uri="{FF2B5EF4-FFF2-40B4-BE49-F238E27FC236}">
                <a16:creationId xmlns:a16="http://schemas.microsoft.com/office/drawing/2014/main" id="{E1A4E9CF-ED99-4144-9C4B-FD2E68591B17}"/>
              </a:ext>
            </a:extLst>
          </p:cNvPr>
          <p:cNvSpPr txBox="1"/>
          <p:nvPr/>
        </p:nvSpPr>
        <p:spPr>
          <a:xfrm>
            <a:off x="1334278" y="376308"/>
            <a:ext cx="4627984"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汉学和中国学研究的现状</a:t>
            </a:r>
          </a:p>
        </p:txBody>
      </p:sp>
    </p:spTree>
    <p:extLst>
      <p:ext uri="{BB962C8B-B14F-4D97-AF65-F5344CB8AC3E}">
        <p14:creationId xmlns:p14="http://schemas.microsoft.com/office/powerpoint/2010/main" val="31585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78233D-3BEC-4CCF-BB84-91C41196066B}"/>
              </a:ext>
            </a:extLst>
          </p:cNvPr>
          <p:cNvSpPr txBox="1"/>
          <p:nvPr/>
        </p:nvSpPr>
        <p:spPr>
          <a:xfrm>
            <a:off x="680197" y="528618"/>
            <a:ext cx="8780106"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每年都有大量的汉学或中国学著作被译介到中文学界</a:t>
            </a:r>
          </a:p>
        </p:txBody>
      </p:sp>
      <p:pic>
        <p:nvPicPr>
          <p:cNvPr id="5" name="图片 4">
            <a:extLst>
              <a:ext uri="{FF2B5EF4-FFF2-40B4-BE49-F238E27FC236}">
                <a16:creationId xmlns:a16="http://schemas.microsoft.com/office/drawing/2014/main" id="{9EA56165-E983-46A7-8724-73DE500C72CB}"/>
              </a:ext>
            </a:extLst>
          </p:cNvPr>
          <p:cNvPicPr>
            <a:picLocks noChangeAspect="1"/>
          </p:cNvPicPr>
          <p:nvPr/>
        </p:nvPicPr>
        <p:blipFill>
          <a:blip r:embed="rId2"/>
          <a:stretch>
            <a:fillRect/>
          </a:stretch>
        </p:blipFill>
        <p:spPr>
          <a:xfrm>
            <a:off x="680197" y="1379042"/>
            <a:ext cx="5494496" cy="4099915"/>
          </a:xfrm>
          <a:prstGeom prst="rect">
            <a:avLst/>
          </a:prstGeom>
        </p:spPr>
      </p:pic>
      <p:pic>
        <p:nvPicPr>
          <p:cNvPr id="6" name="图片 5">
            <a:extLst>
              <a:ext uri="{FF2B5EF4-FFF2-40B4-BE49-F238E27FC236}">
                <a16:creationId xmlns:a16="http://schemas.microsoft.com/office/drawing/2014/main" id="{5145F149-770B-408E-AF82-0E8B0CA9BBF4}"/>
              </a:ext>
            </a:extLst>
          </p:cNvPr>
          <p:cNvPicPr>
            <a:picLocks noChangeAspect="1"/>
          </p:cNvPicPr>
          <p:nvPr/>
        </p:nvPicPr>
        <p:blipFill>
          <a:blip r:embed="rId3"/>
          <a:stretch>
            <a:fillRect/>
          </a:stretch>
        </p:blipFill>
        <p:spPr>
          <a:xfrm>
            <a:off x="7716417" y="1313448"/>
            <a:ext cx="3060740" cy="4099915"/>
          </a:xfrm>
          <a:prstGeom prst="rect">
            <a:avLst/>
          </a:prstGeom>
        </p:spPr>
      </p:pic>
      <p:sp>
        <p:nvSpPr>
          <p:cNvPr id="7" name="文本框 6">
            <a:extLst>
              <a:ext uri="{FF2B5EF4-FFF2-40B4-BE49-F238E27FC236}">
                <a16:creationId xmlns:a16="http://schemas.microsoft.com/office/drawing/2014/main" id="{262A7C14-8F42-4800-A873-E20AA5595B72}"/>
              </a:ext>
            </a:extLst>
          </p:cNvPr>
          <p:cNvSpPr txBox="1"/>
          <p:nvPr/>
        </p:nvSpPr>
        <p:spPr>
          <a:xfrm>
            <a:off x="1250302" y="5478957"/>
            <a:ext cx="4845698" cy="923330"/>
          </a:xfrm>
          <a:prstGeom prst="rect">
            <a:avLst/>
          </a:prstGeom>
          <a:noFill/>
        </p:spPr>
        <p:txBody>
          <a:bodyPr wrap="square" rtlCol="0">
            <a:spAutoFit/>
          </a:bodyPr>
          <a:lstStyle/>
          <a:p>
            <a:r>
              <a:rPr lang="zh-CN" altLang="en-US" dirty="0">
                <a:latin typeface="仿宋" panose="02010609060101010101" pitchFamily="49" charset="-122"/>
                <a:ea typeface="仿宋" panose="02010609060101010101" pitchFamily="49" charset="-122"/>
              </a:rPr>
              <a:t>清华大学国学院副院长刘东主编</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海外中国研究丛书</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，已有数百册，涉及各个领域。江苏人民出版社</a:t>
            </a:r>
            <a:r>
              <a:rPr lang="zh-CN" altLang="en-US" dirty="0"/>
              <a:t>。</a:t>
            </a:r>
          </a:p>
        </p:txBody>
      </p:sp>
      <p:sp>
        <p:nvSpPr>
          <p:cNvPr id="8" name="文本框 7">
            <a:extLst>
              <a:ext uri="{FF2B5EF4-FFF2-40B4-BE49-F238E27FC236}">
                <a16:creationId xmlns:a16="http://schemas.microsoft.com/office/drawing/2014/main" id="{6B6A5E91-51D5-4421-93AF-0D40088149BD}"/>
              </a:ext>
            </a:extLst>
          </p:cNvPr>
          <p:cNvSpPr txBox="1"/>
          <p:nvPr/>
        </p:nvSpPr>
        <p:spPr>
          <a:xfrm>
            <a:off x="6823938" y="5544552"/>
            <a:ext cx="4845698" cy="646331"/>
          </a:xfrm>
          <a:prstGeom prst="rect">
            <a:avLst/>
          </a:prstGeom>
          <a:noFill/>
        </p:spPr>
        <p:txBody>
          <a:bodyPr wrap="square" rtlCol="0">
            <a:spAutoFit/>
          </a:bodyPr>
          <a:lstStyle/>
          <a:p>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海外汉学丛书</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，偏重中国古典文学研究。上海古籍出版社</a:t>
            </a:r>
            <a:r>
              <a:rPr lang="zh-CN" altLang="en-US" dirty="0"/>
              <a:t>。</a:t>
            </a:r>
          </a:p>
        </p:txBody>
      </p:sp>
    </p:spTree>
    <p:extLst>
      <p:ext uri="{BB962C8B-B14F-4D97-AF65-F5344CB8AC3E}">
        <p14:creationId xmlns:p14="http://schemas.microsoft.com/office/powerpoint/2010/main" val="281699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78233D-3BEC-4CCF-BB84-91C41196066B}"/>
              </a:ext>
            </a:extLst>
          </p:cNvPr>
          <p:cNvSpPr txBox="1"/>
          <p:nvPr/>
        </p:nvSpPr>
        <p:spPr>
          <a:xfrm>
            <a:off x="680197" y="528618"/>
            <a:ext cx="8780106"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对待海外中国研究的各种态度</a:t>
            </a:r>
          </a:p>
        </p:txBody>
      </p:sp>
      <p:sp>
        <p:nvSpPr>
          <p:cNvPr id="7" name="文本框 6">
            <a:extLst>
              <a:ext uri="{FF2B5EF4-FFF2-40B4-BE49-F238E27FC236}">
                <a16:creationId xmlns:a16="http://schemas.microsoft.com/office/drawing/2014/main" id="{262A7C14-8F42-4800-A873-E20AA5595B72}"/>
              </a:ext>
            </a:extLst>
          </p:cNvPr>
          <p:cNvSpPr txBox="1"/>
          <p:nvPr/>
        </p:nvSpPr>
        <p:spPr>
          <a:xfrm>
            <a:off x="680197" y="1364156"/>
            <a:ext cx="10124652" cy="4893647"/>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必须汉学研究，将各层次各类著作都引入中文学界</a:t>
            </a: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汉学家不懂中国，他们的成果稍微知道个名字就可以了</a:t>
            </a: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汉学家的研究全部属于其母国的学术体系分支，有其独特的意图</a:t>
            </a: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汉学家的研究是具有世界中国研究意义的，中文学界必须与之沟通对话</a:t>
            </a: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不论汉学家的研究服务于什么战略，属于什么学术体系，我们只用学术成果说话</a:t>
            </a: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endParaRPr lang="en-US" altLang="zh-CN" sz="2400" dirty="0">
              <a:latin typeface="仿宋" panose="02010609060101010101" pitchFamily="49" charset="-122"/>
              <a:ea typeface="仿宋" panose="02010609060101010101" pitchFamily="49" charset="-122"/>
            </a:endParaRPr>
          </a:p>
          <a:p>
            <a:r>
              <a:rPr lang="zh-CN" altLang="en-US" sz="2400" b="1" dirty="0">
                <a:latin typeface="楷体" panose="02010609060101010101" pitchFamily="49" charset="-122"/>
                <a:ea typeface="楷体" panose="02010609060101010101" pitchFamily="49" charset="-122"/>
              </a:rPr>
              <a:t>无论选择什么样的态度，总是要正视别人的研究成果，理性地学术的评判他们的研究。</a:t>
            </a:r>
            <a:endParaRPr lang="en-US" altLang="zh-CN"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8164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86A6756-16BF-4F7D-B7AE-E0426712EE60}"/>
              </a:ext>
            </a:extLst>
          </p:cNvPr>
          <p:cNvSpPr txBox="1"/>
          <p:nvPr/>
        </p:nvSpPr>
        <p:spPr>
          <a:xfrm>
            <a:off x="1306285" y="4521283"/>
            <a:ext cx="6456784" cy="1477328"/>
          </a:xfrm>
          <a:prstGeom prst="rect">
            <a:avLst/>
          </a:prstGeom>
          <a:noFill/>
        </p:spPr>
        <p:txBody>
          <a:bodyPr wrap="square" rtlCol="0">
            <a:spAutoFit/>
          </a:bodyPr>
          <a:lstStyle/>
          <a:p>
            <a:endParaRPr lang="en-US" altLang="zh-CN" dirty="0"/>
          </a:p>
          <a:p>
            <a:endParaRPr lang="en-US" altLang="zh-CN" dirty="0"/>
          </a:p>
          <a:p>
            <a:endParaRPr lang="en-US" altLang="zh-CN" dirty="0"/>
          </a:p>
          <a:p>
            <a:endParaRPr lang="en-US" altLang="zh-CN" dirty="0"/>
          </a:p>
          <a:p>
            <a:endParaRPr lang="zh-CN" altLang="en-US" dirty="0"/>
          </a:p>
        </p:txBody>
      </p:sp>
      <p:sp>
        <p:nvSpPr>
          <p:cNvPr id="5" name="文本框 4">
            <a:extLst>
              <a:ext uri="{FF2B5EF4-FFF2-40B4-BE49-F238E27FC236}">
                <a16:creationId xmlns:a16="http://schemas.microsoft.com/office/drawing/2014/main" id="{34FAB088-6648-4AC8-9830-77BD2E0212D0}"/>
              </a:ext>
            </a:extLst>
          </p:cNvPr>
          <p:cNvSpPr txBox="1"/>
          <p:nvPr/>
        </p:nvSpPr>
        <p:spPr>
          <a:xfrm>
            <a:off x="895738" y="859389"/>
            <a:ext cx="6205398" cy="1077218"/>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语文应用环节：品味汉学家的中文名</a:t>
            </a:r>
            <a:endParaRPr lang="en-US" altLang="zh-CN" sz="2800" b="1" dirty="0">
              <a:latin typeface="楷体" panose="02010609060101010101" pitchFamily="49" charset="-122"/>
              <a:ea typeface="楷体" panose="02010609060101010101" pitchFamily="49" charset="-122"/>
            </a:endParaRPr>
          </a:p>
          <a:p>
            <a:endParaRPr lang="en-US" altLang="zh-CN" dirty="0">
              <a:latin typeface="仿宋" panose="02010609060101010101" pitchFamily="49" charset="-122"/>
              <a:ea typeface="仿宋" panose="02010609060101010101" pitchFamily="49" charset="-122"/>
            </a:endParaRPr>
          </a:p>
          <a:p>
            <a:endParaRPr lang="en-US" altLang="zh-CN" dirty="0">
              <a:latin typeface="仿宋" panose="02010609060101010101" pitchFamily="49" charset="-122"/>
              <a:ea typeface="仿宋" panose="02010609060101010101" pitchFamily="49" charset="-122"/>
            </a:endParaRPr>
          </a:p>
        </p:txBody>
      </p:sp>
      <p:pic>
        <p:nvPicPr>
          <p:cNvPr id="6" name="图片 5">
            <a:extLst>
              <a:ext uri="{FF2B5EF4-FFF2-40B4-BE49-F238E27FC236}">
                <a16:creationId xmlns:a16="http://schemas.microsoft.com/office/drawing/2014/main" id="{822D939B-0D7B-469C-99A4-69BA26F5F3B0}"/>
              </a:ext>
            </a:extLst>
          </p:cNvPr>
          <p:cNvPicPr>
            <a:picLocks noChangeAspect="1"/>
          </p:cNvPicPr>
          <p:nvPr/>
        </p:nvPicPr>
        <p:blipFill>
          <a:blip r:embed="rId2"/>
          <a:stretch>
            <a:fillRect/>
          </a:stretch>
        </p:blipFill>
        <p:spPr>
          <a:xfrm>
            <a:off x="7968343" y="85458"/>
            <a:ext cx="3510962" cy="6687083"/>
          </a:xfrm>
          <a:prstGeom prst="rect">
            <a:avLst/>
          </a:prstGeom>
        </p:spPr>
      </p:pic>
      <p:sp>
        <p:nvSpPr>
          <p:cNvPr id="7" name="文本框 6">
            <a:extLst>
              <a:ext uri="{FF2B5EF4-FFF2-40B4-BE49-F238E27FC236}">
                <a16:creationId xmlns:a16="http://schemas.microsoft.com/office/drawing/2014/main" id="{8C90E546-D9C9-401E-96CF-61F4873E975B}"/>
              </a:ext>
            </a:extLst>
          </p:cNvPr>
          <p:cNvSpPr txBox="1"/>
          <p:nvPr/>
        </p:nvSpPr>
        <p:spPr>
          <a:xfrm>
            <a:off x="895738" y="1833970"/>
            <a:ext cx="6568752" cy="4370427"/>
          </a:xfrm>
          <a:prstGeom prst="rect">
            <a:avLst/>
          </a:prstGeom>
          <a:noFill/>
        </p:spPr>
        <p:txBody>
          <a:bodyPr wrap="square" rtlCol="0">
            <a:spAutoFit/>
          </a:bodyPr>
          <a:lstStyle/>
          <a:p>
            <a:r>
              <a:rPr lang="zh-CN" altLang="en-US" sz="2000" dirty="0">
                <a:latin typeface="仿宋" panose="02010609060101010101" pitchFamily="49" charset="-122"/>
                <a:ea typeface="仿宋" panose="02010609060101010101" pitchFamily="49" charset="-122"/>
              </a:rPr>
              <a:t>姓名是每个人的第一张名片，名字寄托了家人的期待与祝福，也折射出家长成长时代的风尚。</a:t>
            </a:r>
          </a:p>
          <a:p>
            <a:r>
              <a:rPr lang="zh-CN" altLang="en-US" sz="2000" dirty="0">
                <a:latin typeface="仿宋" panose="02010609060101010101" pitchFamily="49" charset="-122"/>
                <a:ea typeface="仿宋" panose="02010609060101010101" pitchFamily="49" charset="-122"/>
              </a:rPr>
              <a:t>从最新的幼儿姓名来看，这一代家长受到了网络小说不浅的影响。</a:t>
            </a:r>
          </a:p>
          <a:p>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汉学家的名字一般</a:t>
            </a:r>
            <a:r>
              <a:rPr lang="zh-CN" altLang="en-US" sz="2000" b="1" dirty="0">
                <a:latin typeface="楷体" panose="02010609060101010101" pitchFamily="49" charset="-122"/>
                <a:ea typeface="楷体" panose="02010609060101010101" pitchFamily="49" charset="-122"/>
              </a:rPr>
              <a:t>由其前辈学者或中国友人赠予，往往兼顾英文名读音和中文雅义</a:t>
            </a:r>
            <a:r>
              <a:rPr lang="zh-CN" altLang="en-US" sz="2000" dirty="0">
                <a:latin typeface="仿宋" panose="02010609060101010101" pitchFamily="49" charset="-122"/>
                <a:ea typeface="仿宋" panose="02010609060101010101" pitchFamily="49" charset="-122"/>
              </a:rPr>
              <a:t>，颇有韵味。如果大家的英文名能兼顾音义，实在是美事。</a:t>
            </a:r>
            <a:endParaRPr lang="en-US" altLang="zh-CN" sz="2000" dirty="0">
              <a:latin typeface="仿宋" panose="02010609060101010101" pitchFamily="49" charset="-122"/>
              <a:ea typeface="仿宋" panose="02010609060101010101" pitchFamily="49" charset="-122"/>
            </a:endParaRPr>
          </a:p>
          <a:p>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牟复礼，</a:t>
            </a:r>
            <a:r>
              <a:rPr lang="zh-CN" altLang="zh-CN" sz="2000" dirty="0">
                <a:latin typeface="仿宋" panose="02010609060101010101" pitchFamily="49" charset="-122"/>
                <a:ea typeface="仿宋" panose="02010609060101010101" pitchFamily="49" charset="-122"/>
              </a:rPr>
              <a:t>魏斐德、欧立德、</a:t>
            </a:r>
            <a:r>
              <a:rPr lang="zh-CN" altLang="en-US" sz="2000" dirty="0">
                <a:latin typeface="仿宋" panose="02010609060101010101" pitchFamily="49" charset="-122"/>
                <a:ea typeface="仿宋" panose="02010609060101010101" pitchFamily="49" charset="-122"/>
              </a:rPr>
              <a:t>孔飞力、</a:t>
            </a:r>
            <a:r>
              <a:rPr lang="zh-CN" altLang="zh-CN" sz="2000" dirty="0">
                <a:latin typeface="仿宋" panose="02010609060101010101" pitchFamily="49" charset="-122"/>
                <a:ea typeface="仿宋" panose="02010609060101010101" pitchFamily="49" charset="-122"/>
              </a:rPr>
              <a:t>史华慈、普鸣、</a:t>
            </a:r>
            <a:r>
              <a:rPr lang="zh-CN" altLang="en-US" sz="2000" dirty="0">
                <a:latin typeface="仿宋" panose="02010609060101010101" pitchFamily="49" charset="-122"/>
                <a:ea typeface="仿宋" panose="02010609060101010101" pitchFamily="49" charset="-122"/>
              </a:rPr>
              <a:t>包弼德、史景迁、柯娇燕、裴宜理（以上都是美国汉学家）</a:t>
            </a:r>
            <a:endParaRPr lang="en-US" altLang="zh-CN" sz="2000" dirty="0">
              <a:latin typeface="仿宋" panose="02010609060101010101" pitchFamily="49" charset="-122"/>
              <a:ea typeface="仿宋" panose="02010609060101010101" pitchFamily="49" charset="-122"/>
            </a:endParaRPr>
          </a:p>
          <a:p>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欧洲汉学家的名字往往就是音译。例如麦大维，贺麦晓等</a:t>
            </a:r>
            <a:endParaRPr lang="en-US" altLang="zh-CN" sz="2000" dirty="0">
              <a:latin typeface="仿宋" panose="02010609060101010101" pitchFamily="49" charset="-122"/>
              <a:ea typeface="仿宋" panose="02010609060101010101" pitchFamily="49" charset="-122"/>
            </a:endParaRPr>
          </a:p>
          <a:p>
            <a:endParaRPr lang="zh-CN" altLang="en-US"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67932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F6E4024-BBA5-461D-B6FE-EF9E7DBD93BD}"/>
              </a:ext>
            </a:extLst>
          </p:cNvPr>
          <p:cNvSpPr txBox="1"/>
          <p:nvPr/>
        </p:nvSpPr>
        <p:spPr>
          <a:xfrm>
            <a:off x="1007706" y="1044970"/>
            <a:ext cx="9853127" cy="5632311"/>
          </a:xfrm>
          <a:prstGeom prst="rect">
            <a:avLst/>
          </a:prstGeom>
          <a:noFill/>
        </p:spPr>
        <p:txBody>
          <a:bodyPr wrap="square" rtlCol="0">
            <a:spAutoFit/>
          </a:bodyPr>
          <a:lstStyle/>
          <a:p>
            <a:r>
              <a:rPr lang="zh-CN" altLang="en-US" sz="2400" b="1" dirty="0">
                <a:latin typeface="仿宋" panose="02010609060101010101" pitchFamily="49" charset="-122"/>
                <a:ea typeface="仿宋" panose="02010609060101010101" pitchFamily="49" charset="-122"/>
              </a:rPr>
              <a:t>感兴趣的同学可以：</a:t>
            </a:r>
            <a:endParaRPr lang="en-US" altLang="zh-CN" sz="2400" b="1"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上网搜索台湾大学学生陈华秋编制的“海外中国研究目录”，寻找自己感兴趣的学术领域的海外学者</a:t>
            </a: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自行观看</a:t>
            </a:r>
            <a:r>
              <a:rPr lang="en-US" altLang="zh-CN" sz="2400" dirty="0">
                <a:latin typeface="仿宋" panose="02010609060101010101" pitchFamily="49" charset="-122"/>
                <a:ea typeface="仿宋" panose="02010609060101010101" pitchFamily="49" charset="-122"/>
              </a:rPr>
              <a:t>CCTV</a:t>
            </a:r>
            <a:r>
              <a:rPr lang="zh-CN" altLang="en-US" sz="2400" dirty="0">
                <a:latin typeface="仿宋" panose="02010609060101010101" pitchFamily="49" charset="-122"/>
                <a:ea typeface="仿宋" panose="02010609060101010101" pitchFamily="49" charset="-122"/>
              </a:rPr>
              <a:t>纪录片</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纽带：汉学与中国学的发展</a:t>
            </a:r>
            <a:r>
              <a:rPr lang="en-US" altLang="zh-CN" sz="2400" dirty="0">
                <a:latin typeface="仿宋" panose="02010609060101010101" pitchFamily="49" charset="-122"/>
                <a:ea typeface="仿宋" panose="02010609060101010101" pitchFamily="49" charset="-122"/>
              </a:rPr>
              <a:t>》</a:t>
            </a:r>
          </a:p>
          <a:p>
            <a:endParaRPr lang="en-US" altLang="zh-CN" sz="2400"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全球视野下的中国文化</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结课作业：</a:t>
            </a:r>
            <a:endParaRPr lang="en-US" altLang="zh-CN" sz="2400" b="1"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在下列书目中选择一本写作读后感，特别要指出其中的误读或创造性解读并加以评析；</a:t>
            </a:r>
            <a:endParaRPr lang="en-US" altLang="zh-CN" sz="2400" dirty="0">
              <a:latin typeface="仿宋" panose="02010609060101010101" pitchFamily="49" charset="-122"/>
              <a:ea typeface="仿宋" panose="02010609060101010101" pitchFamily="49" charset="-122"/>
            </a:endParaRPr>
          </a:p>
          <a:p>
            <a:r>
              <a:rPr lang="zh-CN" altLang="en-US" sz="2400" dirty="0">
                <a:latin typeface="楷体" panose="02010609060101010101" pitchFamily="49" charset="-122"/>
                <a:ea typeface="楷体" panose="02010609060101010101" pitchFamily="49" charset="-122"/>
              </a:rPr>
              <a:t>宇文所安</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中国古典诗歌的生成</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追忆：中国古典文学中的往事再现</a:t>
            </a:r>
            <a:r>
              <a:rPr lang="en-US" altLang="zh-CN" sz="2400" dirty="0">
                <a:latin typeface="楷体" panose="02010609060101010101" pitchFamily="49" charset="-122"/>
                <a:ea typeface="楷体" panose="02010609060101010101" pitchFamily="49" charset="-122"/>
              </a:rPr>
              <a:t>》</a:t>
            </a:r>
          </a:p>
          <a:p>
            <a:r>
              <a:rPr lang="zh-CN" altLang="en-US" sz="2400" dirty="0">
                <a:latin typeface="楷体" panose="02010609060101010101" pitchFamily="49" charset="-122"/>
                <a:ea typeface="楷体" panose="02010609060101010101" pitchFamily="49" charset="-122"/>
              </a:rPr>
              <a:t>史景迁</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王氏之死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曹寅与康熙</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太平天国</a:t>
            </a:r>
            <a:r>
              <a:rPr lang="en-US" altLang="zh-CN" sz="2400" dirty="0">
                <a:latin typeface="楷体" panose="02010609060101010101" pitchFamily="49" charset="-122"/>
                <a:ea typeface="楷体" panose="02010609060101010101" pitchFamily="49" charset="-122"/>
              </a:rPr>
              <a:t>》</a:t>
            </a:r>
          </a:p>
          <a:p>
            <a:r>
              <a:rPr lang="zh-CN" altLang="en-US" sz="2400" dirty="0">
                <a:latin typeface="楷体" panose="02010609060101010101" pitchFamily="49" charset="-122"/>
                <a:ea typeface="楷体" panose="02010609060101010101" pitchFamily="49" charset="-122"/>
              </a:rPr>
              <a:t>牟复礼</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中国思想之渊源</a:t>
            </a:r>
            <a:r>
              <a:rPr lang="en-US" altLang="zh-CN" sz="2400" dirty="0">
                <a:latin typeface="楷体" panose="02010609060101010101" pitchFamily="49" charset="-122"/>
                <a:ea typeface="楷体" panose="02010609060101010101" pitchFamily="49" charset="-122"/>
              </a:rPr>
              <a:t>》</a:t>
            </a:r>
          </a:p>
          <a:p>
            <a:r>
              <a:rPr lang="zh-CN" altLang="en-US" sz="2400" dirty="0">
                <a:latin typeface="楷体" panose="02010609060101010101" pitchFamily="49" charset="-122"/>
                <a:ea typeface="楷体" panose="02010609060101010101" pitchFamily="49" charset="-122"/>
              </a:rPr>
              <a:t>余英时</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士与中国文化</a:t>
            </a:r>
            <a:r>
              <a:rPr lang="en-US" altLang="zh-CN" sz="2400" dirty="0">
                <a:latin typeface="楷体" panose="02010609060101010101" pitchFamily="49" charset="-122"/>
                <a:ea typeface="楷体" panose="02010609060101010101" pitchFamily="49" charset="-122"/>
              </a:rPr>
              <a:t>》</a:t>
            </a:r>
          </a:p>
          <a:p>
            <a:endParaRPr lang="en-US" altLang="zh-CN" sz="2400" dirty="0">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或任选一本自己感兴趣，可以理解的书目写作读后感。</a:t>
            </a:r>
            <a:endParaRPr lang="en-US" altLang="zh-CN" sz="2400" dirty="0">
              <a:latin typeface="仿宋" panose="02010609060101010101" pitchFamily="49" charset="-122"/>
              <a:ea typeface="仿宋" panose="02010609060101010101" pitchFamily="49" charset="-122"/>
            </a:endParaRPr>
          </a:p>
        </p:txBody>
      </p:sp>
      <p:sp>
        <p:nvSpPr>
          <p:cNvPr id="5" name="文本框 4">
            <a:extLst>
              <a:ext uri="{FF2B5EF4-FFF2-40B4-BE49-F238E27FC236}">
                <a16:creationId xmlns:a16="http://schemas.microsoft.com/office/drawing/2014/main" id="{1CB6D1B7-4451-4CF7-BC21-BA7405B4C0C0}"/>
              </a:ext>
            </a:extLst>
          </p:cNvPr>
          <p:cNvSpPr txBox="1"/>
          <p:nvPr/>
        </p:nvSpPr>
        <p:spPr>
          <a:xfrm>
            <a:off x="1007706" y="279154"/>
            <a:ext cx="2369976"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课后拓展</a:t>
            </a:r>
          </a:p>
        </p:txBody>
      </p:sp>
    </p:spTree>
    <p:extLst>
      <p:ext uri="{BB962C8B-B14F-4D97-AF65-F5344CB8AC3E}">
        <p14:creationId xmlns:p14="http://schemas.microsoft.com/office/powerpoint/2010/main" val="15393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512C04F-5753-4652-AAD7-33CD102796D2}"/>
              </a:ext>
            </a:extLst>
          </p:cNvPr>
          <p:cNvSpPr txBox="1"/>
          <p:nvPr/>
        </p:nvSpPr>
        <p:spPr>
          <a:xfrm>
            <a:off x="569168" y="320456"/>
            <a:ext cx="6951306" cy="6186309"/>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课程介绍</a:t>
            </a:r>
            <a:endParaRPr lang="en-US" altLang="zh-CN" sz="2800" b="1" dirty="0">
              <a:latin typeface="楷体" panose="02010609060101010101" pitchFamily="49" charset="-122"/>
              <a:ea typeface="楷体" panose="02010609060101010101" pitchFamily="49" charset="-122"/>
            </a:endParaRPr>
          </a:p>
          <a:p>
            <a:endParaRPr lang="en-US" altLang="zh-CN" sz="2800" b="1" dirty="0">
              <a:latin typeface="楷体" panose="02010609060101010101" pitchFamily="49" charset="-122"/>
              <a:ea typeface="楷体" panose="02010609060101010101" pitchFamily="49" charset="-122"/>
            </a:endParaRPr>
          </a:p>
          <a:p>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全球视野下的中国文化</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这一课程是由</a:t>
            </a:r>
            <a:r>
              <a:rPr lang="zh-CN" altLang="en-US" sz="2400" b="1" dirty="0">
                <a:latin typeface="楷体" panose="02010609060101010101" pitchFamily="49" charset="-122"/>
                <a:ea typeface="楷体" panose="02010609060101010101" pitchFamily="49" charset="-122"/>
              </a:rPr>
              <a:t>江南大学</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“文化自信”背景下的国际高中语文教育现状调研</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课题组</a:t>
            </a:r>
            <a:r>
              <a:rPr lang="zh-CN" altLang="en-US" sz="2400" dirty="0">
                <a:latin typeface="仿宋" panose="02010609060101010101" pitchFamily="49" charset="-122"/>
                <a:ea typeface="仿宋" panose="02010609060101010101" pitchFamily="49" charset="-122"/>
              </a:rPr>
              <a:t>独立设计完成的。目标在于帮助国际高中和国际班学生了解中国形象在海外的新变，从“异域之眼”认识中国，分析其“误读”和“新解”（创造性解读）。此外，该课程希望在</a:t>
            </a:r>
            <a:r>
              <a:rPr lang="zh-CN" altLang="en-US" sz="2400" b="1" dirty="0">
                <a:latin typeface="楷体" panose="02010609060101010101" pitchFamily="49" charset="-122"/>
                <a:ea typeface="楷体" panose="02010609060101010101" pitchFamily="49" charset="-122"/>
              </a:rPr>
              <a:t>国际高中和国际班学生</a:t>
            </a:r>
            <a:r>
              <a:rPr lang="zh-CN" altLang="en-US" sz="2400" dirty="0">
                <a:latin typeface="仿宋" panose="02010609060101010101" pitchFamily="49" charset="-122"/>
                <a:ea typeface="仿宋" panose="02010609060101010101" pitchFamily="49" charset="-122"/>
              </a:rPr>
              <a:t>更谙熟的语境下介绍中国文化，使得他们易于接受。本课程亦可作为</a:t>
            </a:r>
            <a:r>
              <a:rPr lang="zh-CN" altLang="en-US" sz="2400" b="1" dirty="0">
                <a:latin typeface="楷体" panose="02010609060101010101" pitchFamily="49" charset="-122"/>
                <a:ea typeface="楷体" panose="02010609060101010101" pitchFamily="49" charset="-122"/>
              </a:rPr>
              <a:t>普通高中文史类校本课程</a:t>
            </a:r>
            <a:r>
              <a:rPr lang="zh-CN" altLang="en-US" sz="2400" dirty="0">
                <a:latin typeface="仿宋" panose="02010609060101010101" pitchFamily="49" charset="-122"/>
                <a:ea typeface="仿宋"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教学目标</a:t>
            </a:r>
            <a:endParaRPr lang="en-US" altLang="zh-CN" sz="2800" b="1" dirty="0">
              <a:latin typeface="楷体" panose="02010609060101010101" pitchFamily="49" charset="-122"/>
              <a:ea typeface="楷体" panose="02010609060101010101" pitchFamily="49" charset="-122"/>
            </a:endParaRPr>
          </a:p>
          <a:p>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了解人文社会科学学术的重要组成部分：海外中国研究。</a:t>
            </a:r>
            <a:endParaRPr lang="en-US" altLang="zh-CN" sz="2400" dirty="0">
              <a:latin typeface="仿宋" panose="02010609060101010101" pitchFamily="49" charset="-122"/>
              <a:ea typeface="仿宋" panose="02010609060101010101" pitchFamily="49" charset="-122"/>
            </a:endParaRPr>
          </a:p>
          <a:p>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认识欧美高校的汉学研究机构和代表性汉学家。</a:t>
            </a:r>
            <a:endParaRPr lang="en-US" altLang="zh-CN" sz="2400" dirty="0">
              <a:latin typeface="仿宋" panose="02010609060101010101" pitchFamily="49" charset="-122"/>
              <a:ea typeface="仿宋" panose="02010609060101010101" pitchFamily="49" charset="-122"/>
            </a:endParaRPr>
          </a:p>
          <a:p>
            <a:r>
              <a:rPr lang="en-US" altLang="zh-CN" sz="2400" dirty="0">
                <a:latin typeface="仿宋" panose="02010609060101010101" pitchFamily="49" charset="-122"/>
                <a:ea typeface="仿宋" panose="02010609060101010101" pitchFamily="49" charset="-122"/>
              </a:rPr>
              <a:t>3.</a:t>
            </a:r>
            <a:r>
              <a:rPr lang="zh-CN" altLang="en-US" sz="2400" dirty="0">
                <a:latin typeface="仿宋" panose="02010609060101010101" pitchFamily="49" charset="-122"/>
                <a:ea typeface="仿宋" panose="02010609060101010101" pitchFamily="49" charset="-122"/>
              </a:rPr>
              <a:t>树立对海外中国研究的理性态度。</a:t>
            </a:r>
            <a:endParaRPr lang="zh-CN" altLang="en-US" sz="2400" dirty="0"/>
          </a:p>
        </p:txBody>
      </p:sp>
      <p:sp>
        <p:nvSpPr>
          <p:cNvPr id="3" name="矩形 2">
            <a:extLst>
              <a:ext uri="{FF2B5EF4-FFF2-40B4-BE49-F238E27FC236}">
                <a16:creationId xmlns:a16="http://schemas.microsoft.com/office/drawing/2014/main" id="{F3478722-9A60-4748-A1CF-981500D8415D}"/>
              </a:ext>
            </a:extLst>
          </p:cNvPr>
          <p:cNvSpPr/>
          <p:nvPr/>
        </p:nvSpPr>
        <p:spPr>
          <a:xfrm>
            <a:off x="3048000" y="2967335"/>
            <a:ext cx="6096000" cy="369332"/>
          </a:xfrm>
          <a:prstGeom prst="rect">
            <a:avLst/>
          </a:prstGeom>
        </p:spPr>
        <p:txBody>
          <a:bodyPr>
            <a:spAutoFit/>
          </a:bodyPr>
          <a:lstStyle/>
          <a:p>
            <a:endParaRPr lang="zh-CN" altLang="en-US" dirty="0"/>
          </a:p>
        </p:txBody>
      </p:sp>
      <p:pic>
        <p:nvPicPr>
          <p:cNvPr id="6" name="图片 5">
            <a:extLst>
              <a:ext uri="{FF2B5EF4-FFF2-40B4-BE49-F238E27FC236}">
                <a16:creationId xmlns:a16="http://schemas.microsoft.com/office/drawing/2014/main" id="{1621621D-9693-4F53-9645-15010057990E}"/>
              </a:ext>
            </a:extLst>
          </p:cNvPr>
          <p:cNvPicPr>
            <a:picLocks noChangeAspect="1"/>
          </p:cNvPicPr>
          <p:nvPr/>
        </p:nvPicPr>
        <p:blipFill>
          <a:blip r:embed="rId2"/>
          <a:stretch>
            <a:fillRect/>
          </a:stretch>
        </p:blipFill>
        <p:spPr>
          <a:xfrm>
            <a:off x="7939329" y="772306"/>
            <a:ext cx="2126336" cy="2564361"/>
          </a:xfrm>
          <a:prstGeom prst="rect">
            <a:avLst/>
          </a:prstGeom>
        </p:spPr>
      </p:pic>
      <p:pic>
        <p:nvPicPr>
          <p:cNvPr id="7" name="图片 6">
            <a:extLst>
              <a:ext uri="{FF2B5EF4-FFF2-40B4-BE49-F238E27FC236}">
                <a16:creationId xmlns:a16="http://schemas.microsoft.com/office/drawing/2014/main" id="{5F44B9B8-F66F-4661-B9A0-BD0E0942AE98}"/>
              </a:ext>
            </a:extLst>
          </p:cNvPr>
          <p:cNvPicPr>
            <a:picLocks noChangeAspect="1"/>
          </p:cNvPicPr>
          <p:nvPr/>
        </p:nvPicPr>
        <p:blipFill rotWithShape="1">
          <a:blip r:embed="rId3"/>
          <a:srcRect l="29027" t="-1010" r="34914" b="1010"/>
          <a:stretch/>
        </p:blipFill>
        <p:spPr>
          <a:xfrm>
            <a:off x="10065663" y="763098"/>
            <a:ext cx="2126336" cy="2582775"/>
          </a:xfrm>
          <a:prstGeom prst="rect">
            <a:avLst/>
          </a:prstGeom>
        </p:spPr>
      </p:pic>
      <p:pic>
        <p:nvPicPr>
          <p:cNvPr id="8" name="图片 7">
            <a:extLst>
              <a:ext uri="{FF2B5EF4-FFF2-40B4-BE49-F238E27FC236}">
                <a16:creationId xmlns:a16="http://schemas.microsoft.com/office/drawing/2014/main" id="{E5A61B83-8040-4DA8-AD3A-DCD470122431}"/>
              </a:ext>
            </a:extLst>
          </p:cNvPr>
          <p:cNvPicPr>
            <a:picLocks noChangeAspect="1"/>
          </p:cNvPicPr>
          <p:nvPr/>
        </p:nvPicPr>
        <p:blipFill>
          <a:blip r:embed="rId4"/>
          <a:stretch>
            <a:fillRect/>
          </a:stretch>
        </p:blipFill>
        <p:spPr>
          <a:xfrm>
            <a:off x="7939330" y="3336667"/>
            <a:ext cx="2028718" cy="2617471"/>
          </a:xfrm>
          <a:prstGeom prst="rect">
            <a:avLst/>
          </a:prstGeom>
        </p:spPr>
      </p:pic>
      <p:pic>
        <p:nvPicPr>
          <p:cNvPr id="9" name="图片 8">
            <a:extLst>
              <a:ext uri="{FF2B5EF4-FFF2-40B4-BE49-F238E27FC236}">
                <a16:creationId xmlns:a16="http://schemas.microsoft.com/office/drawing/2014/main" id="{DE8536CA-BB0C-4837-8515-46FD3ACA48B7}"/>
              </a:ext>
            </a:extLst>
          </p:cNvPr>
          <p:cNvPicPr>
            <a:picLocks noChangeAspect="1"/>
          </p:cNvPicPr>
          <p:nvPr/>
        </p:nvPicPr>
        <p:blipFill rotWithShape="1">
          <a:blip r:embed="rId5"/>
          <a:srcRect l="15459" t="10343" r="19918" b="7674"/>
          <a:stretch/>
        </p:blipFill>
        <p:spPr>
          <a:xfrm>
            <a:off x="9969240" y="3345873"/>
            <a:ext cx="2272165" cy="2594275"/>
          </a:xfrm>
          <a:prstGeom prst="rect">
            <a:avLst/>
          </a:prstGeom>
        </p:spPr>
      </p:pic>
    </p:spTree>
    <p:extLst>
      <p:ext uri="{BB962C8B-B14F-4D97-AF65-F5344CB8AC3E}">
        <p14:creationId xmlns:p14="http://schemas.microsoft.com/office/powerpoint/2010/main" val="124715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8D9A996-574F-44FD-A4CB-64F005FC8F88}"/>
              </a:ext>
            </a:extLst>
          </p:cNvPr>
          <p:cNvSpPr txBox="1"/>
          <p:nvPr/>
        </p:nvSpPr>
        <p:spPr>
          <a:xfrm>
            <a:off x="782216" y="428178"/>
            <a:ext cx="10627567" cy="6001643"/>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大家的记忆里有哪些汉学家呢？</a:t>
            </a:r>
            <a:endParaRPr lang="en-US" altLang="zh-CN" sz="2800" b="1" dirty="0">
              <a:latin typeface="楷体" panose="02010609060101010101" pitchFamily="49" charset="-122"/>
              <a:ea typeface="楷体" panose="02010609060101010101" pitchFamily="49" charset="-122"/>
            </a:endParaRPr>
          </a:p>
          <a:p>
            <a:endParaRPr lang="en-US" altLang="zh-CN" dirty="0"/>
          </a:p>
          <a:p>
            <a:endParaRPr lang="en-US" altLang="zh-CN" dirty="0"/>
          </a:p>
          <a:p>
            <a:r>
              <a:rPr lang="zh-CN" altLang="en-US" sz="2000" dirty="0">
                <a:latin typeface="仿宋" panose="02010609060101010101" pitchFamily="49" charset="-122"/>
                <a:ea typeface="仿宋" panose="02010609060101010101" pitchFamily="49" charset="-122"/>
              </a:rPr>
              <a:t>示例：</a:t>
            </a:r>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费正清（高中</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历史</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必修一、二）</a:t>
            </a:r>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田晓菲（初中</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语文</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a:t>
            </a:r>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斯坦因、伯希和（初中</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历史</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近代史部分）</a:t>
            </a:r>
            <a:endParaRPr lang="en-US" altLang="zh-CN" sz="2000" dirty="0">
              <a:latin typeface="仿宋" panose="02010609060101010101" pitchFamily="49" charset="-122"/>
              <a:ea typeface="仿宋" panose="02010609060101010101" pitchFamily="49" charset="-122"/>
            </a:endParaRPr>
          </a:p>
          <a:p>
            <a:r>
              <a:rPr lang="en-US" altLang="zh-CN" sz="2000" dirty="0">
                <a:latin typeface="仿宋" panose="02010609060101010101" pitchFamily="49" charset="-122"/>
                <a:ea typeface="仿宋" panose="02010609060101010101" pitchFamily="49" charset="-122"/>
              </a:rPr>
              <a:t>……</a:t>
            </a:r>
          </a:p>
          <a:p>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已经非常不错了，我们可以试着梳理一下这些</a:t>
            </a:r>
            <a:r>
              <a:rPr lang="zh-CN" altLang="en-US" sz="2000" b="1" dirty="0">
                <a:latin typeface="楷体" panose="02010609060101010101" pitchFamily="49" charset="-122"/>
                <a:ea typeface="楷体" panose="02010609060101010101" pitchFamily="49" charset="-122"/>
              </a:rPr>
              <a:t>汉学家所属的机构及主要的学术关系</a:t>
            </a:r>
            <a:endParaRPr lang="en-US" altLang="zh-CN" sz="2000" b="1" dirty="0">
              <a:latin typeface="楷体" panose="02010609060101010101" pitchFamily="49" charset="-122"/>
              <a:ea typeface="楷体" panose="02010609060101010101" pitchFamily="49" charset="-122"/>
            </a:endParaRPr>
          </a:p>
          <a:p>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费正清在美国中国学史上有开创性意义。他生前主持了哈佛大学东亚研究中心（现更名为费正清东亚研究中心），主要是从事近代中国社会政治研究。美国中国学界有“费正清号码”之说，表达在学脉上与费正清的远近关系</a:t>
            </a:r>
            <a:endParaRPr lang="en-US" altLang="zh-CN" sz="2000" dirty="0">
              <a:latin typeface="仿宋" panose="02010609060101010101" pitchFamily="49" charset="-122"/>
              <a:ea typeface="仿宋" panose="02010609060101010101" pitchFamily="49" charset="-122"/>
            </a:endParaRPr>
          </a:p>
          <a:p>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田晓菲现任哈佛大学东亚系教授，学术兴趣在中国古典文学，特别是魏晋六朝诗文和明清小说</a:t>
            </a:r>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她的丈夫是哈佛大学东亚系教授宇文所按，学术兴趣主要在唐诗。</a:t>
            </a:r>
            <a:endParaRPr lang="en-US" altLang="zh-CN" sz="2000" dirty="0">
              <a:latin typeface="仿宋" panose="02010609060101010101" pitchFamily="49" charset="-122"/>
              <a:ea typeface="仿宋" panose="02010609060101010101" pitchFamily="49" charset="-122"/>
            </a:endParaRPr>
          </a:p>
          <a:p>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斯坦因和伯希和是欧洲汉学史上的重要人物，他们主要研究敦煌学。</a:t>
            </a:r>
          </a:p>
        </p:txBody>
      </p:sp>
    </p:spTree>
    <p:extLst>
      <p:ext uri="{BB962C8B-B14F-4D97-AF65-F5344CB8AC3E}">
        <p14:creationId xmlns:p14="http://schemas.microsoft.com/office/powerpoint/2010/main" val="57533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11E5E5B-55FA-4A76-BF70-E542114F0203}"/>
              </a:ext>
            </a:extLst>
          </p:cNvPr>
          <p:cNvSpPr txBox="1"/>
          <p:nvPr/>
        </p:nvSpPr>
        <p:spPr>
          <a:xfrm>
            <a:off x="645048" y="485191"/>
            <a:ext cx="5570376"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汉学家（中国学家）了解中国吗？</a:t>
            </a:r>
          </a:p>
        </p:txBody>
      </p:sp>
      <p:pic>
        <p:nvPicPr>
          <p:cNvPr id="3" name="图片 2">
            <a:extLst>
              <a:ext uri="{FF2B5EF4-FFF2-40B4-BE49-F238E27FC236}">
                <a16:creationId xmlns:a16="http://schemas.microsoft.com/office/drawing/2014/main" id="{22244A53-F80E-47DB-92FD-08EC0B9E43B7}"/>
              </a:ext>
            </a:extLst>
          </p:cNvPr>
          <p:cNvPicPr>
            <a:picLocks noChangeAspect="1"/>
          </p:cNvPicPr>
          <p:nvPr/>
        </p:nvPicPr>
        <p:blipFill>
          <a:blip r:embed="rId2"/>
          <a:stretch>
            <a:fillRect/>
          </a:stretch>
        </p:blipFill>
        <p:spPr>
          <a:xfrm>
            <a:off x="645048" y="1324946"/>
            <a:ext cx="6110316" cy="4655976"/>
          </a:xfrm>
          <a:prstGeom prst="rect">
            <a:avLst/>
          </a:prstGeom>
        </p:spPr>
      </p:pic>
      <p:pic>
        <p:nvPicPr>
          <p:cNvPr id="4" name="图片 3">
            <a:extLst>
              <a:ext uri="{FF2B5EF4-FFF2-40B4-BE49-F238E27FC236}">
                <a16:creationId xmlns:a16="http://schemas.microsoft.com/office/drawing/2014/main" id="{02F9B446-CB7D-4EB2-97BD-B59BB2BEF5FF}"/>
              </a:ext>
            </a:extLst>
          </p:cNvPr>
          <p:cNvPicPr>
            <a:picLocks noChangeAspect="1"/>
          </p:cNvPicPr>
          <p:nvPr/>
        </p:nvPicPr>
        <p:blipFill>
          <a:blip r:embed="rId3"/>
          <a:stretch>
            <a:fillRect/>
          </a:stretch>
        </p:blipFill>
        <p:spPr>
          <a:xfrm>
            <a:off x="6839521" y="349422"/>
            <a:ext cx="4915767" cy="2760242"/>
          </a:xfrm>
          <a:prstGeom prst="rect">
            <a:avLst/>
          </a:prstGeom>
        </p:spPr>
      </p:pic>
      <p:pic>
        <p:nvPicPr>
          <p:cNvPr id="5" name="图片 4">
            <a:extLst>
              <a:ext uri="{FF2B5EF4-FFF2-40B4-BE49-F238E27FC236}">
                <a16:creationId xmlns:a16="http://schemas.microsoft.com/office/drawing/2014/main" id="{5218C92C-4014-43CD-975C-6802F058A47A}"/>
              </a:ext>
            </a:extLst>
          </p:cNvPr>
          <p:cNvPicPr>
            <a:picLocks noChangeAspect="1"/>
          </p:cNvPicPr>
          <p:nvPr/>
        </p:nvPicPr>
        <p:blipFill>
          <a:blip r:embed="rId4"/>
          <a:stretch>
            <a:fillRect/>
          </a:stretch>
        </p:blipFill>
        <p:spPr>
          <a:xfrm>
            <a:off x="6839521" y="3543058"/>
            <a:ext cx="4844492" cy="2689791"/>
          </a:xfrm>
          <a:prstGeom prst="rect">
            <a:avLst/>
          </a:prstGeom>
        </p:spPr>
      </p:pic>
      <p:sp>
        <p:nvSpPr>
          <p:cNvPr id="6" name="文本框 5">
            <a:extLst>
              <a:ext uri="{FF2B5EF4-FFF2-40B4-BE49-F238E27FC236}">
                <a16:creationId xmlns:a16="http://schemas.microsoft.com/office/drawing/2014/main" id="{9718FCB6-8792-4D06-A0FC-88D74667E8C6}"/>
              </a:ext>
            </a:extLst>
          </p:cNvPr>
          <p:cNvSpPr txBox="1"/>
          <p:nvPr/>
        </p:nvSpPr>
        <p:spPr>
          <a:xfrm>
            <a:off x="7212012" y="3109664"/>
            <a:ext cx="4170784"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哈佛大学历史系和东亚系教授  包弼德</a:t>
            </a:r>
          </a:p>
        </p:txBody>
      </p:sp>
      <p:sp>
        <p:nvSpPr>
          <p:cNvPr id="7" name="文本框 6">
            <a:extLst>
              <a:ext uri="{FF2B5EF4-FFF2-40B4-BE49-F238E27FC236}">
                <a16:creationId xmlns:a16="http://schemas.microsoft.com/office/drawing/2014/main" id="{CAF4A824-D680-4CC0-84CF-6814379679FA}"/>
              </a:ext>
            </a:extLst>
          </p:cNvPr>
          <p:cNvSpPr txBox="1"/>
          <p:nvPr/>
        </p:nvSpPr>
        <p:spPr>
          <a:xfrm>
            <a:off x="7380514" y="6239238"/>
            <a:ext cx="3741576"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哈佛大学东亚系教授  宇文所安</a:t>
            </a:r>
          </a:p>
        </p:txBody>
      </p:sp>
    </p:spTree>
    <p:extLst>
      <p:ext uri="{BB962C8B-B14F-4D97-AF65-F5344CB8AC3E}">
        <p14:creationId xmlns:p14="http://schemas.microsoft.com/office/powerpoint/2010/main" val="140989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5960860-EAF6-4B5E-B840-21AA443397B9}"/>
              </a:ext>
            </a:extLst>
          </p:cNvPr>
          <p:cNvSpPr txBox="1"/>
          <p:nvPr/>
        </p:nvSpPr>
        <p:spPr>
          <a:xfrm>
            <a:off x="1230085" y="1041023"/>
            <a:ext cx="9731829" cy="5447645"/>
          </a:xfrm>
          <a:prstGeom prst="rect">
            <a:avLst/>
          </a:prstGeom>
          <a:noFill/>
        </p:spPr>
        <p:txBody>
          <a:bodyPr wrap="square" rtlCol="0">
            <a:spAutoFit/>
          </a:bodyPr>
          <a:lstStyle/>
          <a:p>
            <a:r>
              <a:rPr lang="zh-CN" altLang="en-US" sz="2400" dirty="0">
                <a:latin typeface="仿宋" panose="02010609060101010101" pitchFamily="49" charset="-122"/>
                <a:ea typeface="仿宋" panose="02010609060101010101" pitchFamily="49" charset="-122"/>
              </a:rPr>
              <a:t>一般而言，精通地掌握汉语要耗费不少时间；由于</a:t>
            </a:r>
            <a:r>
              <a:rPr lang="zh-CN" altLang="en-US" sz="2400" b="1" dirty="0">
                <a:latin typeface="楷体" panose="02010609060101010101" pitchFamily="49" charset="-122"/>
                <a:ea typeface="楷体" panose="02010609060101010101" pitchFamily="49" charset="-122"/>
              </a:rPr>
              <a:t>语言的翻译</a:t>
            </a:r>
            <a:r>
              <a:rPr lang="zh-CN" altLang="en-US" sz="2400" dirty="0">
                <a:latin typeface="仿宋" panose="02010609060101010101" pitchFamily="49" charset="-122"/>
                <a:ea typeface="仿宋" panose="02010609060101010101" pitchFamily="49" charset="-122"/>
              </a:rPr>
              <a:t>，汉学家们常常能发现中文学家一些习焉不察的东西。</a:t>
            </a:r>
            <a:endParaRPr lang="en-US" altLang="zh-CN" sz="2400" dirty="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前台湾大学中文系林文月教授曾言，她在给外国学生上课时，学生问她陶渊明的</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归鸟</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中的“</a:t>
            </a:r>
            <a:r>
              <a:rPr lang="en-US" altLang="zh-CN" sz="2400" dirty="0">
                <a:latin typeface="仿宋" panose="02010609060101010101" pitchFamily="49" charset="-122"/>
                <a:ea typeface="仿宋" panose="02010609060101010101" pitchFamily="49" charset="-122"/>
              </a:rPr>
              <a:t>bird</a:t>
            </a:r>
            <a:r>
              <a:rPr lang="zh-CN" altLang="en-US" sz="2400" dirty="0">
                <a:latin typeface="仿宋" panose="02010609060101010101" pitchFamily="49" charset="-122"/>
                <a:ea typeface="仿宋" panose="02010609060101010101" pitchFamily="49" charset="-122"/>
              </a:rPr>
              <a:t>”应作复数还是单数。这个问题虽小，但对于诗意的理解和诗境的创设很有意义。</a:t>
            </a:r>
            <a:endParaRPr lang="en-US" altLang="zh-CN" sz="2400" dirty="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endParaRPr lang="en-US" altLang="zh-CN" sz="2400" dirty="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田晓菲亦曾言留学哈佛的中国学生往往以为选修中国文学课可以轻松获得优秀成绩。但课上所言及的内容对于他们也是很大的挑战。</a:t>
            </a:r>
            <a:endParaRPr lang="en-US" altLang="zh-CN" sz="2400" dirty="0">
              <a:latin typeface="仿宋" panose="02010609060101010101" pitchFamily="49" charset="-122"/>
              <a:ea typeface="仿宋" panose="02010609060101010101" pitchFamily="49" charset="-122"/>
            </a:endParaRPr>
          </a:p>
          <a:p>
            <a:endParaRPr lang="en-US" altLang="zh-CN" sz="2400" dirty="0">
              <a:latin typeface="仿宋" panose="02010609060101010101" pitchFamily="49" charset="-122"/>
              <a:ea typeface="仿宋" panose="02010609060101010101" pitchFamily="49" charset="-122"/>
            </a:endParaRPr>
          </a:p>
          <a:p>
            <a:r>
              <a:rPr lang="zh-CN" altLang="en-US" sz="2400" dirty="0">
                <a:latin typeface="仿宋" panose="02010609060101010101" pitchFamily="49" charset="-122"/>
                <a:ea typeface="仿宋" panose="02010609060101010101" pitchFamily="49" charset="-122"/>
              </a:rPr>
              <a:t>除了翻译的问题，汉学家往往会大胆</a:t>
            </a:r>
            <a:r>
              <a:rPr lang="zh-CN" altLang="en-US" sz="2400" b="1" dirty="0">
                <a:latin typeface="楷体" panose="02010609060101010101" pitchFamily="49" charset="-122"/>
                <a:ea typeface="楷体" panose="02010609060101010101" pitchFamily="49" charset="-122"/>
              </a:rPr>
              <a:t>采用新视角治学</a:t>
            </a:r>
            <a:r>
              <a:rPr lang="zh-CN" altLang="en-US" sz="2400" dirty="0">
                <a:latin typeface="仿宋" panose="02010609060101010101" pitchFamily="49" charset="-122"/>
                <a:ea typeface="仿宋" panose="02010609060101010101" pitchFamily="49" charset="-122"/>
              </a:rPr>
              <a:t>，取得意料之外的效果。</a:t>
            </a:r>
            <a:endParaRPr lang="en-US" altLang="zh-CN" sz="2400" dirty="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美国汉学界对中国明清以来的社会史研究已经取得了很高的成就</a:t>
            </a:r>
            <a:endParaRPr lang="en-US" altLang="zh-CN" sz="2400" dirty="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en-US" sz="2400" dirty="0">
                <a:latin typeface="仿宋" panose="02010609060101010101" pitchFamily="49" charset="-122"/>
                <a:ea typeface="仿宋" panose="02010609060101010101" pitchFamily="49" charset="-122"/>
              </a:rPr>
              <a:t>“新清史”引发了巨大的争议</a:t>
            </a:r>
            <a:endParaRPr lang="en-US" altLang="zh-CN" sz="2400" dirty="0">
              <a:latin typeface="仿宋" panose="02010609060101010101" pitchFamily="49" charset="-122"/>
              <a:ea typeface="仿宋" panose="02010609060101010101" pitchFamily="49" charset="-122"/>
            </a:endParaRPr>
          </a:p>
          <a:p>
            <a:endParaRPr lang="en-US" altLang="zh-CN" dirty="0"/>
          </a:p>
          <a:p>
            <a:endParaRPr lang="zh-CN" altLang="en-US" dirty="0"/>
          </a:p>
        </p:txBody>
      </p:sp>
      <p:sp>
        <p:nvSpPr>
          <p:cNvPr id="3" name="文本框 2">
            <a:extLst>
              <a:ext uri="{FF2B5EF4-FFF2-40B4-BE49-F238E27FC236}">
                <a16:creationId xmlns:a16="http://schemas.microsoft.com/office/drawing/2014/main" id="{B9599491-641E-432C-ADE6-6BBAB924E3C4}"/>
              </a:ext>
            </a:extLst>
          </p:cNvPr>
          <p:cNvSpPr txBox="1"/>
          <p:nvPr/>
        </p:nvSpPr>
        <p:spPr>
          <a:xfrm>
            <a:off x="1230085" y="326572"/>
            <a:ext cx="4637314"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汉学家也可以理解中国文化</a:t>
            </a:r>
          </a:p>
        </p:txBody>
      </p:sp>
    </p:spTree>
    <p:extLst>
      <p:ext uri="{BB962C8B-B14F-4D97-AF65-F5344CB8AC3E}">
        <p14:creationId xmlns:p14="http://schemas.microsoft.com/office/powerpoint/2010/main" val="186303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11E5E5B-55FA-4A76-BF70-E542114F0203}"/>
              </a:ext>
            </a:extLst>
          </p:cNvPr>
          <p:cNvSpPr txBox="1"/>
          <p:nvPr/>
        </p:nvSpPr>
        <p:spPr>
          <a:xfrm>
            <a:off x="681135" y="883080"/>
            <a:ext cx="10366310" cy="6186309"/>
          </a:xfrm>
          <a:prstGeom prst="rect">
            <a:avLst/>
          </a:prstGeom>
          <a:noFill/>
        </p:spPr>
        <p:txBody>
          <a:bodyPr wrap="square" rtlCol="0">
            <a:spAutoFit/>
          </a:bodyPr>
          <a:lstStyle/>
          <a:p>
            <a:r>
              <a:rPr lang="en-US" altLang="zh-CN" sz="2400" dirty="0">
                <a:latin typeface="Times New Roman" panose="02020603050405020304" pitchFamily="18" charset="0"/>
                <a:ea typeface="仿宋" panose="02010609060101010101" pitchFamily="49" charset="-122"/>
                <a:cs typeface="Times New Roman" panose="02020603050405020304" pitchFamily="18" charset="0"/>
              </a:rPr>
              <a:t>Sinology </a:t>
            </a:r>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汉学</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西方学术界对中国语言、文明、历史的研究</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虽然被译作汉学，但其中很重要的一部分是关于中国边疆和内地“非汉族”的历史、语言、文化、宗教、风俗等方面的探讨</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r>
              <a:rPr lang="en-US" altLang="zh-CN" sz="2400" dirty="0">
                <a:latin typeface="Times New Roman" panose="02020603050405020304" pitchFamily="18" charset="0"/>
                <a:ea typeface="仿宋" panose="02010609060101010101" pitchFamily="49" charset="-122"/>
                <a:cs typeface="Times New Roman" panose="02020603050405020304" pitchFamily="18" charset="0"/>
              </a:rPr>
              <a:t>China Studies </a:t>
            </a:r>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中国研究</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中国学是汉学研究的新变。</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r>
              <a:rPr lang="en-US" altLang="zh-CN" sz="2400" dirty="0">
                <a:latin typeface="Times New Roman" panose="02020603050405020304" pitchFamily="18" charset="0"/>
                <a:ea typeface="仿宋" panose="02010609060101010101" pitchFamily="49" charset="-122"/>
                <a:cs typeface="Times New Roman" panose="02020603050405020304" pitchFamily="18" charset="0"/>
              </a:rPr>
              <a:t>1925</a:t>
            </a:r>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年太平洋学会成立，这是美国中国学史上有转折意义的事件。</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它的出现，意味着传统的东方学、中国学研究开始走出古典语言文字、历史、思想文化的纯学术研究壁垒，转向侧重现实问题和国际关心问题研究的新领域，从而揭开了</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地区研究</a:t>
            </a:r>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的序幕。</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如前所示，对于中日韩的语言、文化研究一般都在东亚系。少数教授可能获得历史系、比较文学系、哲学系的合聘。</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文史哲系科的研究对象一般是欧美的语言文化</a:t>
            </a:r>
            <a:r>
              <a:rPr lang="zh-CN" altLang="en-US" sz="2400"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endParaRPr>
          </a:p>
          <a:p>
            <a:endParaRPr lang="en-US" altLang="zh-CN" dirty="0"/>
          </a:p>
          <a:p>
            <a:endParaRPr lang="zh-CN" altLang="en-US" dirty="0"/>
          </a:p>
        </p:txBody>
      </p:sp>
      <p:sp>
        <p:nvSpPr>
          <p:cNvPr id="3" name="矩形 2">
            <a:extLst>
              <a:ext uri="{FF2B5EF4-FFF2-40B4-BE49-F238E27FC236}">
                <a16:creationId xmlns:a16="http://schemas.microsoft.com/office/drawing/2014/main" id="{A9181CFD-8CC8-4ED7-9D61-C506FCFFF6A6}"/>
              </a:ext>
            </a:extLst>
          </p:cNvPr>
          <p:cNvSpPr/>
          <p:nvPr/>
        </p:nvSpPr>
        <p:spPr>
          <a:xfrm>
            <a:off x="608003" y="284231"/>
            <a:ext cx="3791423" cy="523220"/>
          </a:xfrm>
          <a:prstGeom prst="rect">
            <a:avLst/>
          </a:prstGeom>
        </p:spPr>
        <p:txBody>
          <a:bodyPr wrap="none">
            <a:spAutoFit/>
          </a:bodyPr>
          <a:lstStyle/>
          <a:p>
            <a:pPr lvl="0"/>
            <a:r>
              <a:rPr lang="zh-CN" altLang="en-US" sz="2800" b="1" dirty="0">
                <a:solidFill>
                  <a:prstClr val="black"/>
                </a:solidFill>
                <a:latin typeface="楷体" panose="02010609060101010101" pitchFamily="49" charset="-122"/>
                <a:ea typeface="楷体" panose="02010609060101010101" pitchFamily="49" charset="-122"/>
              </a:rPr>
              <a:t>什么是汉学和中国学？</a:t>
            </a:r>
            <a:endParaRPr lang="en-US" altLang="zh-CN" sz="2800" b="1"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2536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DF2AA84-E363-4F6E-8678-B06D8B21BF6A}"/>
              </a:ext>
            </a:extLst>
          </p:cNvPr>
          <p:cNvPicPr>
            <a:picLocks noChangeAspect="1"/>
          </p:cNvPicPr>
          <p:nvPr/>
        </p:nvPicPr>
        <p:blipFill>
          <a:blip r:embed="rId2"/>
          <a:stretch>
            <a:fillRect/>
          </a:stretch>
        </p:blipFill>
        <p:spPr>
          <a:xfrm>
            <a:off x="3396343" y="1891681"/>
            <a:ext cx="8795657" cy="4125726"/>
          </a:xfrm>
          <a:prstGeom prst="rect">
            <a:avLst/>
          </a:prstGeom>
        </p:spPr>
      </p:pic>
      <p:sp>
        <p:nvSpPr>
          <p:cNvPr id="3" name="文本框 2">
            <a:extLst>
              <a:ext uri="{FF2B5EF4-FFF2-40B4-BE49-F238E27FC236}">
                <a16:creationId xmlns:a16="http://schemas.microsoft.com/office/drawing/2014/main" id="{399499F5-1260-46BA-930E-729C2455042C}"/>
              </a:ext>
            </a:extLst>
          </p:cNvPr>
          <p:cNvSpPr txBox="1"/>
          <p:nvPr/>
        </p:nvSpPr>
        <p:spPr>
          <a:xfrm>
            <a:off x="-1" y="634482"/>
            <a:ext cx="5141167" cy="830997"/>
          </a:xfrm>
          <a:prstGeom prst="rect">
            <a:avLst/>
          </a:prstGeom>
          <a:noFill/>
        </p:spPr>
        <p:txBody>
          <a:bodyPr wrap="square" rtlCol="0">
            <a:spAutoFit/>
          </a:bodyPr>
          <a:lstStyle/>
          <a:p>
            <a:r>
              <a:rPr lang="zh-CN" altLang="en-US" sz="4800" dirty="0">
                <a:latin typeface="楷体" panose="02010609060101010101" pitchFamily="49" charset="-122"/>
                <a:ea typeface="楷体" panose="02010609060101010101" pitchFamily="49" charset="-122"/>
              </a:rPr>
              <a:t>哈佛燕京学社</a:t>
            </a:r>
          </a:p>
        </p:txBody>
      </p:sp>
    </p:spTree>
    <p:extLst>
      <p:ext uri="{BB962C8B-B14F-4D97-AF65-F5344CB8AC3E}">
        <p14:creationId xmlns:p14="http://schemas.microsoft.com/office/powerpoint/2010/main" val="253998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5537129-C1B3-4D54-919D-15D6D4C4F762}"/>
              </a:ext>
            </a:extLst>
          </p:cNvPr>
          <p:cNvPicPr>
            <a:picLocks noChangeAspect="1"/>
          </p:cNvPicPr>
          <p:nvPr/>
        </p:nvPicPr>
        <p:blipFill>
          <a:blip r:embed="rId2"/>
          <a:stretch>
            <a:fillRect/>
          </a:stretch>
        </p:blipFill>
        <p:spPr>
          <a:xfrm>
            <a:off x="2701790" y="1875453"/>
            <a:ext cx="9490210" cy="4448068"/>
          </a:xfrm>
          <a:prstGeom prst="rect">
            <a:avLst/>
          </a:prstGeom>
        </p:spPr>
      </p:pic>
      <p:sp>
        <p:nvSpPr>
          <p:cNvPr id="4" name="文本框 3">
            <a:extLst>
              <a:ext uri="{FF2B5EF4-FFF2-40B4-BE49-F238E27FC236}">
                <a16:creationId xmlns:a16="http://schemas.microsoft.com/office/drawing/2014/main" id="{F967025A-3702-4A31-92B5-59AA80D264DE}"/>
              </a:ext>
            </a:extLst>
          </p:cNvPr>
          <p:cNvSpPr txBox="1"/>
          <p:nvPr/>
        </p:nvSpPr>
        <p:spPr>
          <a:xfrm>
            <a:off x="-1" y="634482"/>
            <a:ext cx="9097348" cy="830997"/>
          </a:xfrm>
          <a:prstGeom prst="rect">
            <a:avLst/>
          </a:prstGeom>
          <a:noFill/>
        </p:spPr>
        <p:txBody>
          <a:bodyPr wrap="square" rtlCol="0">
            <a:spAutoFit/>
          </a:bodyPr>
          <a:lstStyle/>
          <a:p>
            <a:r>
              <a:rPr lang="zh-CN" altLang="en-US" sz="4800" dirty="0">
                <a:latin typeface="楷体" panose="02010609060101010101" pitchFamily="49" charset="-122"/>
                <a:ea typeface="楷体" panose="02010609060101010101" pitchFamily="49" charset="-122"/>
              </a:rPr>
              <a:t>哈佛大学费正清东亚研究中心</a:t>
            </a:r>
          </a:p>
        </p:txBody>
      </p:sp>
    </p:spTree>
    <p:extLst>
      <p:ext uri="{BB962C8B-B14F-4D97-AF65-F5344CB8AC3E}">
        <p14:creationId xmlns:p14="http://schemas.microsoft.com/office/powerpoint/2010/main" val="328325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F621610-2659-4E76-A861-E6302D3D6A3C}"/>
              </a:ext>
            </a:extLst>
          </p:cNvPr>
          <p:cNvPicPr>
            <a:picLocks noChangeAspect="1"/>
          </p:cNvPicPr>
          <p:nvPr/>
        </p:nvPicPr>
        <p:blipFill>
          <a:blip r:embed="rId2"/>
          <a:stretch>
            <a:fillRect/>
          </a:stretch>
        </p:blipFill>
        <p:spPr>
          <a:xfrm>
            <a:off x="2752531" y="1708153"/>
            <a:ext cx="9439469" cy="4391492"/>
          </a:xfrm>
          <a:prstGeom prst="rect">
            <a:avLst/>
          </a:prstGeom>
        </p:spPr>
      </p:pic>
      <p:sp>
        <p:nvSpPr>
          <p:cNvPr id="3" name="文本框 2">
            <a:extLst>
              <a:ext uri="{FF2B5EF4-FFF2-40B4-BE49-F238E27FC236}">
                <a16:creationId xmlns:a16="http://schemas.microsoft.com/office/drawing/2014/main" id="{37A411AA-9B05-4C37-8FC0-6A2D2B56FD39}"/>
              </a:ext>
            </a:extLst>
          </p:cNvPr>
          <p:cNvSpPr txBox="1"/>
          <p:nvPr/>
        </p:nvSpPr>
        <p:spPr>
          <a:xfrm>
            <a:off x="-1" y="634482"/>
            <a:ext cx="7296540" cy="830997"/>
          </a:xfrm>
          <a:prstGeom prst="rect">
            <a:avLst/>
          </a:prstGeom>
          <a:noFill/>
        </p:spPr>
        <p:txBody>
          <a:bodyPr wrap="square" rtlCol="0">
            <a:spAutoFit/>
          </a:bodyPr>
          <a:lstStyle/>
          <a:p>
            <a:r>
              <a:rPr lang="zh-CN" altLang="en-US" sz="4800" dirty="0">
                <a:latin typeface="楷体" panose="02010609060101010101" pitchFamily="49" charset="-122"/>
                <a:ea typeface="楷体" panose="02010609060101010101" pitchFamily="49" charset="-122"/>
              </a:rPr>
              <a:t>哈佛大学东亚语言文明系</a:t>
            </a:r>
          </a:p>
        </p:txBody>
      </p:sp>
    </p:spTree>
    <p:extLst>
      <p:ext uri="{BB962C8B-B14F-4D97-AF65-F5344CB8AC3E}">
        <p14:creationId xmlns:p14="http://schemas.microsoft.com/office/powerpoint/2010/main" val="38941114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1438</Words>
  <PresentationFormat>宽屏</PresentationFormat>
  <Paragraphs>113</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等线</vt:lpstr>
      <vt:lpstr>等线 Light</vt:lpstr>
      <vt:lpstr>仿宋</vt:lpstr>
      <vt:lpstr>楷体</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2020-06-09T07:46:14Z</dcterms:created>
  <dcterms:modified xsi:type="dcterms:W3CDTF">2020-06-13T06:32:08Z</dcterms:modified>
</cp:coreProperties>
</file>