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368" r:id="rId3"/>
    <p:sldId id="296" r:id="rId4"/>
    <p:sldId id="297" r:id="rId5"/>
    <p:sldId id="475" r:id="rId6"/>
    <p:sldId id="390" r:id="rId7"/>
    <p:sldId id="348" r:id="rId8"/>
    <p:sldId id="501" r:id="rId9"/>
    <p:sldId id="349" r:id="rId10"/>
    <p:sldId id="350" r:id="rId11"/>
    <p:sldId id="414" r:id="rId12"/>
    <p:sldId id="351" r:id="rId13"/>
    <p:sldId id="418" r:id="rId14"/>
    <p:sldId id="416" r:id="rId15"/>
    <p:sldId id="417" r:id="rId16"/>
    <p:sldId id="419" r:id="rId17"/>
    <p:sldId id="353" r:id="rId18"/>
    <p:sldId id="420" r:id="rId19"/>
    <p:sldId id="421" r:id="rId20"/>
    <p:sldId id="527" r:id="rId21"/>
    <p:sldId id="356" r:id="rId22"/>
    <p:sldId id="465" r:id="rId23"/>
    <p:sldId id="357" r:id="rId24"/>
    <p:sldId id="477" r:id="rId25"/>
    <p:sldId id="502" r:id="rId26"/>
    <p:sldId id="503" r:id="rId27"/>
    <p:sldId id="422" r:id="rId28"/>
    <p:sldId id="362" r:id="rId29"/>
    <p:sldId id="466" r:id="rId30"/>
    <p:sldId id="425" r:id="rId31"/>
    <p:sldId id="329" r:id="rId32"/>
    <p:sldId id="461" r:id="rId33"/>
    <p:sldId id="429" r:id="rId34"/>
    <p:sldId id="542" r:id="rId35"/>
    <p:sldId id="543" r:id="rId36"/>
    <p:sldId id="544" r:id="rId37"/>
    <p:sldId id="462" r:id="rId38"/>
  </p:sldIdLst>
  <p:sldSz cx="9144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 lastIdx="1" clrIdx="0"/>
  <p:cmAuthor id="1" name="FtpDown" initials="F" lastIdx="2" clrIdx="0"/>
  <p:cmAuthor id="2" name="Administrator" initials="A" lastIdx="1" clrIdx="0"/>
  <p:cmAuthor id="3" name="微软用户" initials="微" lastIdx="1" clrIdx="0"/>
  <p:cmAuthor id="4" name="新课标第一网" initials="新"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5" d="100"/>
          <a:sy n="75" d="100"/>
        </p:scale>
        <p:origin x="-762" y="-84"/>
      </p:cViewPr>
      <p:guideLst>
        <p:guide orient="horz" pos="1655"/>
        <p:guide pos="2834"/>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notesMaster" Target="notesMasters/notesMaster1.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3375"/>
            </a:lvl1pPr>
          </a:lstStyle>
          <a:p>
            <a:pPr fontAlgn="base"/>
            <a:r>
              <a:rPr lang="zh-CN" altLang="en-US" sz="337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2001"/>
            <a:ext cx="6858000" cy="1242039"/>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8035" indent="0" algn="ctr">
              <a:buNone/>
              <a:defRPr sz="900"/>
            </a:lvl9pPr>
          </a:lstStyle>
          <a:p>
            <a:pPr fontAlgn="base"/>
            <a:r>
              <a:rPr lang="zh-CN" altLang="en-US" sz="135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15"/>
            <a:ext cx="2057400" cy="4389411"/>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015"/>
            <a:ext cx="6052930" cy="438941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05979"/>
            <a:ext cx="8229600" cy="438864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2"/>
          <p:cNvSpPr>
            <a:spLocks noGrp="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
            <a:pPr algn="r">
              <a:buNone/>
            </a:pPr>
            <a:fld id="{9A0DB2DC-4C9A-4742-B13C-FB6460FD3503}" type="slidenum">
              <a:rPr lang="en-US" altLang="zh-CN" dirty="0"/>
            </a:fld>
            <a:endParaRPr lang="en-US" altLang="zh-CN" dirty="0"/>
          </a:p>
        </p:txBody>
      </p:sp>
    </p:spTree>
  </p:cSld>
  <p:clrMapOvr>
    <a:masterClrMapping/>
  </p:clrMapOvr>
  <p:transition>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3375"/>
            </a:lvl1pPr>
          </a:lstStyle>
          <a:p>
            <a:pPr fontAlgn="base"/>
            <a:r>
              <a:rPr lang="zh-CN" altLang="en-US" sz="337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699"/>
            <a:ext cx="7886700" cy="11253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8035" indent="0">
              <a:buNone/>
              <a:defRPr sz="900">
                <a:solidFill>
                  <a:schemeClr val="tx1">
                    <a:tint val="75000"/>
                  </a:schemeClr>
                </a:solidFill>
              </a:defRPr>
            </a:lvl9pPr>
          </a:lstStyle>
          <a:p>
            <a:pPr lvl="0" fontAlgn="base"/>
            <a:r>
              <a:rPr lang="zh-CN" altLang="en-US" sz="135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200360"/>
            <a:ext cx="4032504" cy="3395066"/>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1999384"/>
            <a:ext cx="3655181"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z="15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1999384"/>
            <a:ext cx="3673182"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698"/>
            <a:ext cx="4629150" cy="365585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1575"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125" strike="noStrike" noProof="1" smtClean="0"/>
              <a:t>第四级</a:t>
            </a:r>
            <a:endParaRPr lang="zh-CN" altLang="en-US" strike="noStrike" noProof="1" smtClean="0"/>
          </a:p>
          <a:p>
            <a:pPr lvl="4" fontAlgn="base"/>
            <a:r>
              <a:rPr lang="zh-CN" altLang="en-US" sz="1125" strike="noStrike" noProof="1" smtClean="0"/>
              <a:t>第五级</a:t>
            </a:r>
            <a:endParaRPr lang="zh-CN" altLang="en-US" strike="noStrike" noProof="1"/>
          </a:p>
        </p:txBody>
      </p:sp>
      <p:sp>
        <p:nvSpPr>
          <p:cNvPr id="4" name="文本占位符 3"/>
          <p:cNvSpPr>
            <a:spLocks noGrp="1"/>
          </p:cNvSpPr>
          <p:nvPr>
            <p:ph type="body" sz="half" idx="2"/>
          </p:nvPr>
        </p:nvSpPr>
        <p:spPr>
          <a:xfrm>
            <a:off x="629841" y="1543320"/>
            <a:ext cx="2949178" cy="28591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8035" indent="0">
              <a:buNone/>
              <a:defRPr sz="56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61"/>
            <a:ext cx="4629150" cy="405359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8035"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629841" y="1543320"/>
            <a:ext cx="3124012" cy="2859191"/>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8035" indent="0">
              <a:buNone/>
              <a:defRPr sz="790"/>
            </a:lvl9pPr>
          </a:lstStyle>
          <a:p>
            <a:pPr lvl="0" fontAlgn="base"/>
            <a:r>
              <a:rPr lang="zh-CN" altLang="en-US" sz="112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标题 1025"/>
          <p:cNvSpPr>
            <a:spLocks noGrp="1"/>
          </p:cNvSpPr>
          <p:nvPr>
            <p:ph type="title"/>
          </p:nvPr>
        </p:nvSpPr>
        <p:spPr>
          <a:xfrm>
            <a:off x="457200" y="206375"/>
            <a:ext cx="8229600" cy="857250"/>
          </a:xfrm>
          <a:prstGeom prst="rect">
            <a:avLst/>
          </a:prstGeom>
          <a:noFill/>
          <a:ln w="9525">
            <a:noFill/>
          </a:ln>
        </p:spPr>
        <p:txBody>
          <a:bodyPr anchor="ctr"/>
          <a:p>
            <a:pPr lvl="0" indent="0"/>
            <a:r>
              <a:rPr lang="zh-CN" altLang="en-US"/>
              <a:t>单击此处编辑母版标题样式</a:t>
            </a:r>
            <a:endParaRPr lang="zh-CN" altLang="en-US"/>
          </a:p>
        </p:txBody>
      </p:sp>
      <p:sp>
        <p:nvSpPr>
          <p:cNvPr id="1027" name="文本占位符 1026"/>
          <p:cNvSpPr>
            <a:spLocks noGrp="1"/>
          </p:cNvSpPr>
          <p:nvPr>
            <p:ph type="body"/>
          </p:nvPr>
        </p:nvSpPr>
        <p:spPr>
          <a:xfrm>
            <a:off x="457200" y="1200150"/>
            <a:ext cx="8229600" cy="3395663"/>
          </a:xfrm>
          <a:prstGeom prst="rect">
            <a:avLst/>
          </a:prstGeom>
          <a:noFill/>
          <a:ln w="9525">
            <a:noFill/>
          </a:ln>
        </p:spPr>
        <p:txBody>
          <a:bodyPr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4684713"/>
            <a:ext cx="2133600" cy="357188"/>
          </a:xfrm>
          <a:prstGeom prst="rect">
            <a:avLst/>
          </a:prstGeom>
          <a:noFill/>
          <a:ln w="9525">
            <a:noFill/>
          </a:ln>
        </p:spPr>
        <p:txBody>
          <a:bodyPr/>
          <a:lstStyle>
            <a:lvl1pPr>
              <a:defRPr sz="1050"/>
            </a:lvl1pPr>
          </a:lstStyle>
          <a:p>
            <a:pPr lvl="0" fontAlgn="base"/>
            <a:endParaRPr lang="zh-CN" altLang="en-US" strike="noStrike" noProof="1" dirty="0">
              <a:latin typeface="Arial" panose="020B0604020202020204" pitchFamily="34" charset="0"/>
            </a:endParaRPr>
          </a:p>
        </p:txBody>
      </p:sp>
      <p:sp>
        <p:nvSpPr>
          <p:cNvPr id="1029" name="页脚占位符 1028"/>
          <p:cNvSpPr>
            <a:spLocks noGrp="1"/>
          </p:cNvSpPr>
          <p:nvPr>
            <p:ph type="ftr" sz="quarter" idx="3"/>
          </p:nvPr>
        </p:nvSpPr>
        <p:spPr>
          <a:xfrm>
            <a:off x="3124200" y="4684713"/>
            <a:ext cx="2895600" cy="357188"/>
          </a:xfrm>
          <a:prstGeom prst="rect">
            <a:avLst/>
          </a:prstGeom>
          <a:noFill/>
          <a:ln w="9525">
            <a:noFill/>
          </a:ln>
        </p:spPr>
        <p:txBody>
          <a:bodyPr/>
          <a:lstStyle>
            <a:lvl1pPr algn="ctr">
              <a:defRPr sz="1050"/>
            </a:lvl1pPr>
          </a:lstStyle>
          <a:p>
            <a:pPr lvl="0" fontAlgn="base"/>
            <a:endParaRPr lang="zh-CN" altLang="en-US" strike="noStrike" noProof="1" dirty="0">
              <a:latin typeface="Arial" panose="020B0604020202020204" pitchFamily="34" charset="0"/>
            </a:endParaRPr>
          </a:p>
        </p:txBody>
      </p:sp>
      <p:sp>
        <p:nvSpPr>
          <p:cNvPr id="1030" name="灯片编号占位符 1029"/>
          <p:cNvSpPr>
            <a:spLocks noGrp="1"/>
          </p:cNvSpPr>
          <p:nvPr>
            <p:ph type="sldNum" sz="quarter" idx="4"/>
          </p:nvPr>
        </p:nvSpPr>
        <p:spPr>
          <a:xfrm>
            <a:off x="6553200" y="4684713"/>
            <a:ext cx="2133600" cy="357188"/>
          </a:xfrm>
          <a:prstGeom prst="rect">
            <a:avLst/>
          </a:prstGeom>
          <a:noFill/>
          <a:ln w="9525">
            <a:noFill/>
          </a:ln>
        </p:spPr>
        <p:txBody>
          <a:bodyPr/>
          <a:lstStyle>
            <a:lvl1pPr algn="r">
              <a:defRPr sz="1050"/>
            </a:lvl1pPr>
          </a:lstStyle>
          <a:p>
            <a:pPr lvl="0" fontAlgn="base"/>
            <a:fld id="{9A0DB2DC-4C9A-4742-B13C-FB6460FD3503}" type="slidenum">
              <a:rPr lang="zh-CN" altLang="en-US" sz="1050"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685800" rtl="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rtl="0" eaLnBrk="1" fontAlgn="base" latinLnBrk="0" hangingPunct="1">
        <a:lnSpc>
          <a:spcPct val="100000"/>
        </a:lnSpc>
        <a:spcBef>
          <a:spcPct val="15000"/>
        </a:spcBef>
        <a:spcAft>
          <a:spcPct val="0"/>
        </a:spcAft>
        <a:buChar char="•"/>
        <a:defRPr sz="2400" b="0" i="0" u="none" kern="1200" baseline="0">
          <a:solidFill>
            <a:schemeClr val="tx1"/>
          </a:solidFill>
          <a:latin typeface="+mn-lt"/>
          <a:ea typeface="+mn-ea"/>
          <a:cs typeface="+mn-cs"/>
        </a:defRPr>
      </a:lvl1pPr>
      <a:lvl2pPr marL="557530" lvl="1" indent="-214630" algn="l" defTabSz="685800" rtl="0" eaLnBrk="1" fontAlgn="base" latinLnBrk="0" hangingPunct="1">
        <a:lnSpc>
          <a:spcPct val="100000"/>
        </a:lnSpc>
        <a:spcBef>
          <a:spcPct val="15000"/>
        </a:spcBef>
        <a:spcAft>
          <a:spcPct val="0"/>
        </a:spcAft>
        <a:buChar char="–"/>
        <a:defRPr sz="2100" b="0" i="0" u="none" kern="1200" baseline="0">
          <a:solidFill>
            <a:schemeClr val="tx1"/>
          </a:solidFill>
          <a:latin typeface="+mn-lt"/>
          <a:ea typeface="+mn-ea"/>
          <a:cs typeface="+mn-cs"/>
        </a:defRPr>
      </a:lvl2pPr>
      <a:lvl3pPr marL="857250" lvl="2" indent="-171450" algn="l" defTabSz="685800" rtl="0" eaLnBrk="1" fontAlgn="base" latinLnBrk="0" hangingPunct="1">
        <a:lnSpc>
          <a:spcPct val="100000"/>
        </a:lnSpc>
        <a:spcBef>
          <a:spcPct val="15000"/>
        </a:spcBef>
        <a:spcAft>
          <a:spcPct val="0"/>
        </a:spcAft>
        <a:buChar char="•"/>
        <a:defRPr sz="1800" b="0" i="0" u="none" kern="1200" baseline="0">
          <a:solidFill>
            <a:schemeClr val="tx1"/>
          </a:solidFill>
          <a:latin typeface="+mn-lt"/>
          <a:ea typeface="+mn-ea"/>
          <a:cs typeface="+mn-cs"/>
        </a:defRPr>
      </a:lvl3pPr>
      <a:lvl4pPr marL="1200150" lvl="3" indent="-171450" algn="l" defTabSz="685800" rtl="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4pPr>
      <a:lvl5pPr marL="1543050" lvl="4" indent="-171450" algn="l" defTabSz="685800" rtl="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5pPr>
      <a:lvl6pPr marL="1886585" lvl="5" indent="-171450" algn="l" defTabSz="685800" rtl="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9485" lvl="6" indent="-171450" algn="l" defTabSz="685800" rtl="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2385" lvl="7" indent="-171450" algn="l" defTabSz="685800" rtl="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5285" lvl="8" indent="-171450" algn="l" defTabSz="685800" rtl="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rtl="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685800" rtl="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685800" rtl="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685800" rtl="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685800" rtl="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685800" rtl="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6pPr>
      <a:lvl7pPr marL="2058035" lvl="6" indent="0" algn="l" defTabSz="685800" rtl="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7pPr>
      <a:lvl8pPr marL="2400935" lvl="7" indent="0" algn="l" defTabSz="685800" rtl="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8pPr>
      <a:lvl9pPr marL="2743835" lvl="8" indent="0" algn="l" defTabSz="685800" rtl="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1.xml"/><Relationship Id="rId5" Type="http://schemas.openxmlformats.org/officeDocument/2006/relationships/image" Target="../media/image23.wmf"/><Relationship Id="rId4" Type="http://schemas.openxmlformats.org/officeDocument/2006/relationships/oleObject" Target="../embeddings/oleObject1.bin"/><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8.png"/><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image" Target="../media/image3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0"/>
            <a:ext cx="8229600" cy="857250"/>
          </a:xfrm>
        </p:spPr>
        <p:txBody>
          <a:bodyPr/>
          <a:p>
            <a:r>
              <a:rPr lang="zh-CN" altLang="en-US">
                <a:solidFill>
                  <a:srgbClr val="FF0000"/>
                </a:solidFill>
              </a:rPr>
              <a:t>我们美好的生活</a:t>
            </a:r>
            <a:endParaRPr lang="zh-CN" altLang="en-US">
              <a:solidFill>
                <a:srgbClr val="FF0000"/>
              </a:solidFill>
            </a:endParaRPr>
          </a:p>
        </p:txBody>
      </p:sp>
      <p:pic>
        <p:nvPicPr>
          <p:cNvPr id="4" name="内容占位符 3" descr="3d91d5b1c8322fcfcb6e0f4fb655d75"/>
          <p:cNvPicPr>
            <a:picLocks noChangeAspect="1"/>
          </p:cNvPicPr>
          <p:nvPr>
            <p:ph idx="1"/>
          </p:nvPr>
        </p:nvPicPr>
        <p:blipFill>
          <a:blip r:embed="rId1"/>
          <a:stretch>
            <a:fillRect/>
          </a:stretch>
        </p:blipFill>
        <p:spPr>
          <a:xfrm>
            <a:off x="0" y="617855"/>
            <a:ext cx="5974080" cy="4525645"/>
          </a:xfrm>
          <a:prstGeom prst="rect">
            <a:avLst/>
          </a:prstGeom>
        </p:spPr>
      </p:pic>
      <p:pic>
        <p:nvPicPr>
          <p:cNvPr id="5" name="图片 4" descr="ab91cdd159669d74bc98917dc1ddfe8"/>
          <p:cNvPicPr>
            <a:picLocks noChangeAspect="1"/>
          </p:cNvPicPr>
          <p:nvPr/>
        </p:nvPicPr>
        <p:blipFill>
          <a:blip r:embed="rId2"/>
          <a:stretch>
            <a:fillRect/>
          </a:stretch>
        </p:blipFill>
        <p:spPr>
          <a:xfrm rot="18960000">
            <a:off x="2717800" y="715645"/>
            <a:ext cx="3873500" cy="4287520"/>
          </a:xfrm>
          <a:prstGeom prst="rect">
            <a:avLst/>
          </a:prstGeom>
        </p:spPr>
      </p:pic>
      <p:pic>
        <p:nvPicPr>
          <p:cNvPr id="6" name="图片 5" descr="e11d7a8e8c72e8807af80a28b83020d"/>
          <p:cNvPicPr>
            <a:picLocks noChangeAspect="1"/>
          </p:cNvPicPr>
          <p:nvPr/>
        </p:nvPicPr>
        <p:blipFill>
          <a:blip r:embed="rId3"/>
          <a:stretch>
            <a:fillRect/>
          </a:stretch>
        </p:blipFill>
        <p:spPr>
          <a:xfrm>
            <a:off x="3926840" y="617220"/>
            <a:ext cx="5217160" cy="4526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MH_Others_1"/>
          <p:cNvSpPr txBox="1"/>
          <p:nvPr>
            <p:custDataLst>
              <p:tags r:id="rId1"/>
            </p:custDataLst>
          </p:nvPr>
        </p:nvSpPr>
        <p:spPr>
          <a:xfrm>
            <a:off x="395288" y="50800"/>
            <a:ext cx="4733925" cy="593725"/>
          </a:xfrm>
          <a:prstGeom prst="rect">
            <a:avLst/>
          </a:prstGeom>
          <a:noFill/>
        </p:spPr>
        <p:txBody>
          <a:bodyPr wrap="square" lIns="0" tIns="0" rIns="0" bIns="0" rtlCol="0" anchor="ctr" anchorCtr="0">
            <a:noAutofit/>
          </a:bodyPr>
          <a:lstStyle/>
          <a:p>
            <a:pPr>
              <a:lnSpc>
                <a:spcPct val="150000"/>
              </a:lnSpc>
            </a:pPr>
            <a:endParaRPr lang="zh-CN" altLang="en-US" sz="2000" b="1" noProof="1" dirty="0" smtClean="0">
              <a:solidFill>
                <a:schemeClr val="accent6">
                  <a:lumMod val="50000"/>
                </a:schemeClr>
              </a:solidFill>
              <a:latin typeface="微软雅黑" panose="020B0503020204020204" charset="-122"/>
              <a:ea typeface="微软雅黑" panose="020B0503020204020204" charset="-122"/>
              <a:sym typeface="+mn-ea"/>
            </a:endParaRPr>
          </a:p>
        </p:txBody>
      </p:sp>
      <p:pic>
        <p:nvPicPr>
          <p:cNvPr id="15369" name="图片 15368" descr="23爱迪生1"/>
          <p:cNvPicPr>
            <a:picLocks noChangeAspect="1"/>
          </p:cNvPicPr>
          <p:nvPr/>
        </p:nvPicPr>
        <p:blipFill>
          <a:blip r:embed="rId2"/>
          <a:stretch>
            <a:fillRect/>
          </a:stretch>
        </p:blipFill>
        <p:spPr>
          <a:xfrm>
            <a:off x="4070985" y="-27305"/>
            <a:ext cx="4573905" cy="5170805"/>
          </a:xfrm>
          <a:prstGeom prst="rect">
            <a:avLst/>
          </a:prstGeom>
          <a:noFill/>
          <a:ln w="9525">
            <a:noFill/>
          </a:ln>
        </p:spPr>
      </p:pic>
      <p:pic>
        <p:nvPicPr>
          <p:cNvPr id="77828" name="图片 16390" descr="灯泡"/>
          <p:cNvPicPr>
            <a:picLocks noChangeAspect="1"/>
          </p:cNvPicPr>
          <p:nvPr/>
        </p:nvPicPr>
        <p:blipFill>
          <a:blip r:embed="rId3"/>
          <a:stretch>
            <a:fillRect/>
          </a:stretch>
        </p:blipFill>
        <p:spPr>
          <a:xfrm>
            <a:off x="177800" y="50800"/>
            <a:ext cx="3740785" cy="50927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5369"/>
                                        </p:tgtEl>
                                        <p:attrNameLst>
                                          <p:attrName>style.visibility</p:attrName>
                                        </p:attrNameLst>
                                      </p:cBhvr>
                                      <p:to>
                                        <p:strVal val="visible"/>
                                      </p:to>
                                    </p:set>
                                    <p:anim calcmode="lin" valueType="num">
                                      <p:cBhvr additive="base">
                                        <p:cTn id="7" dur="5000" fill="hold"/>
                                        <p:tgtEl>
                                          <p:spTgt spid="15369"/>
                                        </p:tgtEl>
                                        <p:attrNameLst>
                                          <p:attrName>ppt_x</p:attrName>
                                        </p:attrNameLst>
                                      </p:cBhvr>
                                      <p:tavLst>
                                        <p:tav tm="0">
                                          <p:val>
                                            <p:strVal val="#ppt_x"/>
                                          </p:val>
                                        </p:tav>
                                        <p:tav tm="100000">
                                          <p:val>
                                            <p:strVal val="#ppt_x"/>
                                          </p:val>
                                        </p:tav>
                                      </p:tavLst>
                                    </p:anim>
                                    <p:anim calcmode="lin" valueType="num">
                                      <p:cBhvr additive="base">
                                        <p:cTn id="8" dur="5000" fill="hold"/>
                                        <p:tgtEl>
                                          <p:spTgt spid="153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7828"/>
                                        </p:tgtEl>
                                        <p:attrNameLst>
                                          <p:attrName>style.visibility</p:attrName>
                                        </p:attrNameLst>
                                      </p:cBhvr>
                                      <p:to>
                                        <p:strVal val="visible"/>
                                      </p:to>
                                    </p:set>
                                    <p:animEffect transition="in" filter="barn(inVertical)">
                                      <p:cBhvr>
                                        <p:cTn id="13"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MH_Others_1"/>
          <p:cNvSpPr txBox="1"/>
          <p:nvPr>
            <p:custDataLst>
              <p:tags r:id="rId1"/>
            </p:custDataLst>
          </p:nvPr>
        </p:nvSpPr>
        <p:spPr>
          <a:xfrm>
            <a:off x="395605" y="50800"/>
            <a:ext cx="6399530" cy="593725"/>
          </a:xfrm>
          <a:prstGeom prst="rect">
            <a:avLst/>
          </a:prstGeom>
          <a:noFill/>
        </p:spPr>
        <p:txBody>
          <a:bodyPr wrap="square" lIns="0" tIns="0" rIns="0" bIns="0" rtlCol="0" anchor="ctr" anchorCtr="0">
            <a:noAutofit/>
          </a:bodyPr>
          <a:lstStyle/>
          <a:p>
            <a:pPr>
              <a:lnSpc>
                <a:spcPct val="150000"/>
              </a:lnSpc>
            </a:pPr>
            <a:r>
              <a:rPr lang="en-US" altLang="zh-CN" sz="3600">
                <a:ln w="22225">
                  <a:solidFill>
                    <a:schemeClr val="accent2"/>
                  </a:solidFill>
                  <a:prstDash val="solid"/>
                </a:ln>
                <a:solidFill>
                  <a:schemeClr val="accent2">
                    <a:lumMod val="40000"/>
                    <a:lumOff val="60000"/>
                  </a:schemeClr>
                </a:solidFill>
                <a:effectLst/>
                <a:sym typeface="+mn-ea"/>
              </a:rPr>
              <a:t>一.奠基产业----电气时代</a:t>
            </a:r>
            <a:endParaRPr lang="en-US" altLang="zh-CN" sz="3600" b="1" noProof="1" dirty="0" smtClean="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sym typeface="+mn-ea"/>
            </a:endParaRPr>
          </a:p>
        </p:txBody>
      </p:sp>
      <p:sp>
        <p:nvSpPr>
          <p:cNvPr id="55304" name="Rectangle 50"/>
          <p:cNvSpPr/>
          <p:nvPr/>
        </p:nvSpPr>
        <p:spPr>
          <a:xfrm>
            <a:off x="315913" y="817880"/>
            <a:ext cx="3427412" cy="646113"/>
          </a:xfrm>
          <a:prstGeom prst="rect">
            <a:avLst/>
          </a:prstGeom>
          <a:noFill/>
          <a:ln w="9525">
            <a:noFill/>
          </a:ln>
        </p:spPr>
        <p:txBody>
          <a:bodyPr wrap="none">
            <a:spAutoFit/>
          </a:bodyPr>
          <a:p>
            <a:pPr>
              <a:spcBef>
                <a:spcPct val="20000"/>
              </a:spcBef>
            </a:pPr>
            <a:r>
              <a:rPr lang="en-US" altLang="zh-CN" sz="3600" b="1" dirty="0">
                <a:solidFill>
                  <a:srgbClr val="FF0000"/>
                </a:solidFill>
                <a:latin typeface="楷体" panose="02010609060101010101" pitchFamily="49" charset="-122"/>
                <a:ea typeface="楷体" panose="02010609060101010101" pitchFamily="49" charset="-122"/>
              </a:rPr>
              <a:t>“</a:t>
            </a:r>
            <a:r>
              <a:rPr lang="zh-CN" altLang="en-US" sz="3600" b="1" dirty="0">
                <a:solidFill>
                  <a:srgbClr val="FF0000"/>
                </a:solidFill>
                <a:latin typeface="楷体" panose="02010609060101010101" pitchFamily="49" charset="-122"/>
                <a:ea typeface="楷体" panose="02010609060101010101" pitchFamily="49" charset="-122"/>
              </a:rPr>
              <a:t>数字”爱迪生</a:t>
            </a:r>
            <a:endParaRPr lang="zh-CN" altLang="en-US" sz="3600" b="1" dirty="0">
              <a:solidFill>
                <a:srgbClr val="FF0000"/>
              </a:solidFill>
              <a:latin typeface="楷体" panose="02010609060101010101" pitchFamily="49" charset="-122"/>
              <a:ea typeface="楷体" panose="02010609060101010101" pitchFamily="49" charset="-122"/>
            </a:endParaRPr>
          </a:p>
        </p:txBody>
      </p:sp>
      <p:sp>
        <p:nvSpPr>
          <p:cNvPr id="4" name="文本框 3"/>
          <p:cNvSpPr txBox="1"/>
          <p:nvPr/>
        </p:nvSpPr>
        <p:spPr>
          <a:xfrm>
            <a:off x="238760" y="1464945"/>
            <a:ext cx="5751195" cy="460375"/>
          </a:xfrm>
          <a:prstGeom prst="rect">
            <a:avLst/>
          </a:prstGeom>
          <a:noFill/>
        </p:spPr>
        <p:txBody>
          <a:bodyPr wrap="square" rtlCol="0" anchor="t">
            <a:spAutoFit/>
          </a:bodyPr>
          <a:p>
            <a:r>
              <a:rPr lang="zh-CN" altLang="en-US" sz="2400" b="1" dirty="0">
                <a:solidFill>
                  <a:schemeClr val="tx1"/>
                </a:solidFill>
                <a:latin typeface="楷体" panose="02010609060101010101" pitchFamily="49" charset="-122"/>
                <a:ea typeface="楷体" panose="02010609060101010101" pitchFamily="49" charset="-122"/>
                <a:sym typeface="+mn-ea"/>
              </a:rPr>
              <a:t>曾对</a:t>
            </a:r>
            <a:r>
              <a:rPr lang="en-US" altLang="zh-CN" sz="2400" b="1" dirty="0">
                <a:solidFill>
                  <a:schemeClr val="tx1"/>
                </a:solidFill>
                <a:latin typeface="楷体" panose="02010609060101010101" pitchFamily="49" charset="-122"/>
                <a:ea typeface="楷体" panose="02010609060101010101" pitchFamily="49" charset="-122"/>
                <a:sym typeface="+mn-ea"/>
              </a:rPr>
              <a:t>1600</a:t>
            </a:r>
            <a:r>
              <a:rPr lang="zh-CN" altLang="en-US" sz="2400" b="1" dirty="0">
                <a:solidFill>
                  <a:schemeClr val="tx1"/>
                </a:solidFill>
                <a:latin typeface="楷体" panose="02010609060101010101" pitchFamily="49" charset="-122"/>
                <a:ea typeface="楷体" panose="02010609060101010101" pitchFamily="49" charset="-122"/>
                <a:sym typeface="+mn-ea"/>
              </a:rPr>
              <a:t>多种耐热材料进行实验。</a:t>
            </a:r>
            <a:endParaRPr lang="zh-CN" altLang="en-US" sz="2400" b="1" dirty="0">
              <a:solidFill>
                <a:schemeClr val="tx1"/>
              </a:solidFill>
              <a:latin typeface="楷体" panose="02010609060101010101" pitchFamily="49" charset="-122"/>
              <a:ea typeface="楷体" panose="02010609060101010101" pitchFamily="49" charset="-122"/>
              <a:sym typeface="+mn-ea"/>
            </a:endParaRPr>
          </a:p>
        </p:txBody>
      </p:sp>
      <p:sp>
        <p:nvSpPr>
          <p:cNvPr id="5" name="文本框 4"/>
          <p:cNvSpPr txBox="1"/>
          <p:nvPr/>
        </p:nvSpPr>
        <p:spPr>
          <a:xfrm>
            <a:off x="316230" y="1833245"/>
            <a:ext cx="3246120" cy="460375"/>
          </a:xfrm>
          <a:prstGeom prst="rect">
            <a:avLst/>
          </a:prstGeom>
          <a:noFill/>
        </p:spPr>
        <p:txBody>
          <a:bodyPr wrap="none" rtlCol="0" anchor="t">
            <a:spAutoFit/>
          </a:bodyPr>
          <a:p>
            <a:r>
              <a:rPr lang="zh-CN" altLang="en-US" sz="2400" b="1" dirty="0">
                <a:solidFill>
                  <a:schemeClr val="tx1"/>
                </a:solidFill>
                <a:latin typeface="楷体" panose="02010609060101010101" pitchFamily="49" charset="-122"/>
                <a:ea typeface="楷体" panose="02010609060101010101" pitchFamily="49" charset="-122"/>
                <a:sym typeface="+mn-ea"/>
              </a:rPr>
              <a:t>先后失败了</a:t>
            </a:r>
            <a:r>
              <a:rPr lang="en-US" altLang="zh-CN" sz="2400" b="1" dirty="0">
                <a:solidFill>
                  <a:schemeClr val="tx1"/>
                </a:solidFill>
                <a:latin typeface="楷体" panose="02010609060101010101" pitchFamily="49" charset="-122"/>
                <a:ea typeface="楷体" panose="02010609060101010101" pitchFamily="49" charset="-122"/>
                <a:sym typeface="+mn-ea"/>
              </a:rPr>
              <a:t>2000</a:t>
            </a:r>
            <a:r>
              <a:rPr lang="zh-CN" altLang="en-US" sz="2400" b="1" dirty="0">
                <a:solidFill>
                  <a:schemeClr val="tx1"/>
                </a:solidFill>
                <a:latin typeface="楷体" panose="02010609060101010101" pitchFamily="49" charset="-122"/>
                <a:ea typeface="楷体" panose="02010609060101010101" pitchFamily="49" charset="-122"/>
                <a:sym typeface="+mn-ea"/>
              </a:rPr>
              <a:t>多次。</a:t>
            </a:r>
            <a:endParaRPr lang="zh-CN" altLang="en-US" sz="2400" b="1" dirty="0">
              <a:solidFill>
                <a:schemeClr val="tx1"/>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395605" y="2201545"/>
            <a:ext cx="4392930" cy="460375"/>
          </a:xfrm>
          <a:prstGeom prst="rect">
            <a:avLst/>
          </a:prstGeom>
          <a:noFill/>
        </p:spPr>
        <p:txBody>
          <a:bodyPr wrap="none" rtlCol="0" anchor="t">
            <a:spAutoFit/>
          </a:bodyPr>
          <a:p>
            <a:r>
              <a:rPr lang="zh-CN" altLang="en-US" sz="2400" b="1" dirty="0">
                <a:solidFill>
                  <a:schemeClr val="tx1"/>
                </a:solidFill>
                <a:latin typeface="楷体" panose="02010609060101010101" pitchFamily="49" charset="-122"/>
                <a:ea typeface="楷体" panose="02010609060101010101" pitchFamily="49" charset="-122"/>
                <a:sym typeface="+mn-ea"/>
              </a:rPr>
              <a:t>致力于电灯研究，历时</a:t>
            </a:r>
            <a:r>
              <a:rPr lang="en-US" altLang="zh-CN" sz="2400" b="1" dirty="0">
                <a:solidFill>
                  <a:schemeClr val="tx1"/>
                </a:solidFill>
                <a:latin typeface="楷体" panose="02010609060101010101" pitchFamily="49" charset="-122"/>
                <a:ea typeface="楷体" panose="02010609060101010101" pitchFamily="49" charset="-122"/>
                <a:sym typeface="+mn-ea"/>
              </a:rPr>
              <a:t>10</a:t>
            </a:r>
            <a:r>
              <a:rPr lang="zh-CN" altLang="en-US" sz="2400" b="1" dirty="0">
                <a:solidFill>
                  <a:schemeClr val="tx1"/>
                </a:solidFill>
                <a:latin typeface="楷体" panose="02010609060101010101" pitchFamily="49" charset="-122"/>
                <a:ea typeface="楷体" panose="02010609060101010101" pitchFamily="49" charset="-122"/>
                <a:sym typeface="+mn-ea"/>
              </a:rPr>
              <a:t>余年</a:t>
            </a:r>
            <a:r>
              <a:rPr lang="zh-CN" altLang="en-US" b="1" dirty="0">
                <a:solidFill>
                  <a:schemeClr val="tx1"/>
                </a:solidFill>
                <a:latin typeface="楷体" panose="02010609060101010101" pitchFamily="49" charset="-122"/>
                <a:ea typeface="楷体" panose="02010609060101010101" pitchFamily="49" charset="-122"/>
                <a:sym typeface="+mn-ea"/>
              </a:rPr>
              <a:t>。</a:t>
            </a:r>
            <a:endParaRPr lang="zh-CN" altLang="en-US" b="1" dirty="0">
              <a:solidFill>
                <a:schemeClr val="tx1"/>
              </a:solidFill>
              <a:latin typeface="楷体" panose="02010609060101010101" pitchFamily="49" charset="-122"/>
              <a:ea typeface="楷体" panose="02010609060101010101" pitchFamily="49" charset="-122"/>
              <a:sym typeface="+mn-ea"/>
            </a:endParaRPr>
          </a:p>
        </p:txBody>
      </p:sp>
      <p:sp>
        <p:nvSpPr>
          <p:cNvPr id="8" name="文本框 7"/>
          <p:cNvSpPr txBox="1"/>
          <p:nvPr/>
        </p:nvSpPr>
        <p:spPr>
          <a:xfrm>
            <a:off x="239395" y="2672715"/>
            <a:ext cx="5370830" cy="460375"/>
          </a:xfrm>
          <a:prstGeom prst="rect">
            <a:avLst/>
          </a:prstGeom>
          <a:noFill/>
        </p:spPr>
        <p:txBody>
          <a:bodyPr wrap="square" rtlCol="0" anchor="t">
            <a:spAutoFit/>
          </a:bodyPr>
          <a:p>
            <a:r>
              <a:rPr lang="zh-CN" altLang="en-US" sz="2400" b="1" dirty="0">
                <a:solidFill>
                  <a:schemeClr val="tx1"/>
                </a:solidFill>
                <a:latin typeface="楷体" panose="02010609060101010101" pitchFamily="49" charset="-122"/>
                <a:ea typeface="楷体" panose="02010609060101010101" pitchFamily="49" charset="-122"/>
                <a:sym typeface="+mn-ea"/>
              </a:rPr>
              <a:t>为了改进留声机，一连</a:t>
            </a:r>
            <a:r>
              <a:rPr lang="en-US" altLang="zh-CN" sz="2400" b="1" dirty="0">
                <a:solidFill>
                  <a:schemeClr val="tx1"/>
                </a:solidFill>
                <a:latin typeface="楷体" panose="02010609060101010101" pitchFamily="49" charset="-122"/>
                <a:ea typeface="楷体" panose="02010609060101010101" pitchFamily="49" charset="-122"/>
                <a:sym typeface="+mn-ea"/>
              </a:rPr>
              <a:t>5</a:t>
            </a:r>
            <a:r>
              <a:rPr lang="zh-CN" altLang="en-US" sz="2400" b="1" dirty="0">
                <a:solidFill>
                  <a:schemeClr val="tx1"/>
                </a:solidFill>
                <a:latin typeface="楷体" panose="02010609060101010101" pitchFamily="49" charset="-122"/>
                <a:ea typeface="楷体" panose="02010609060101010101" pitchFamily="49" charset="-122"/>
                <a:sym typeface="+mn-ea"/>
              </a:rPr>
              <a:t>天没有睡觉。</a:t>
            </a:r>
            <a:endParaRPr lang="zh-CN" altLang="en-US" sz="2400" b="1" dirty="0">
              <a:solidFill>
                <a:schemeClr val="tx1"/>
              </a:solidFill>
              <a:latin typeface="楷体" panose="02010609060101010101" pitchFamily="49" charset="-122"/>
              <a:ea typeface="楷体" panose="02010609060101010101" pitchFamily="49" charset="-122"/>
              <a:sym typeface="+mn-ea"/>
            </a:endParaRPr>
          </a:p>
        </p:txBody>
      </p:sp>
      <p:sp>
        <p:nvSpPr>
          <p:cNvPr id="9" name="文本框 8"/>
          <p:cNvSpPr txBox="1"/>
          <p:nvPr/>
        </p:nvSpPr>
        <p:spPr>
          <a:xfrm>
            <a:off x="316230" y="3278505"/>
            <a:ext cx="4163060" cy="460375"/>
          </a:xfrm>
          <a:prstGeom prst="rect">
            <a:avLst/>
          </a:prstGeom>
          <a:noFill/>
        </p:spPr>
        <p:txBody>
          <a:bodyPr wrap="none" rtlCol="0" anchor="t">
            <a:spAutoFit/>
          </a:bodyPr>
          <a:p>
            <a:r>
              <a:rPr lang="en-US" altLang="zh-CN" sz="2400" b="1" dirty="0">
                <a:solidFill>
                  <a:schemeClr val="tx1"/>
                </a:solidFill>
                <a:latin typeface="楷体" panose="02010609060101010101" pitchFamily="49" charset="-122"/>
                <a:ea typeface="楷体" panose="02010609060101010101" pitchFamily="49" charset="-122"/>
                <a:sym typeface="+mn-ea"/>
              </a:rPr>
              <a:t>75</a:t>
            </a:r>
            <a:r>
              <a:rPr lang="zh-CN" altLang="en-US" sz="2400" b="1" dirty="0">
                <a:solidFill>
                  <a:schemeClr val="tx1"/>
                </a:solidFill>
                <a:latin typeface="楷体" panose="02010609060101010101" pitchFamily="49" charset="-122"/>
                <a:ea typeface="楷体" panose="02010609060101010101" pitchFamily="49" charset="-122"/>
                <a:sym typeface="+mn-ea"/>
              </a:rPr>
              <a:t>岁的时候，每天准时上班。</a:t>
            </a:r>
            <a:endParaRPr lang="zh-CN" altLang="en-US" sz="2400" b="1" dirty="0">
              <a:solidFill>
                <a:schemeClr val="tx1"/>
              </a:solidFill>
              <a:latin typeface="楷体" panose="02010609060101010101" pitchFamily="49" charset="-122"/>
              <a:ea typeface="楷体" panose="02010609060101010101" pitchFamily="49" charset="-122"/>
              <a:sym typeface="+mn-ea"/>
            </a:endParaRPr>
          </a:p>
        </p:txBody>
      </p:sp>
      <p:sp>
        <p:nvSpPr>
          <p:cNvPr id="10" name="文本框 9"/>
          <p:cNvSpPr txBox="1"/>
          <p:nvPr/>
        </p:nvSpPr>
        <p:spPr>
          <a:xfrm>
            <a:off x="395605" y="3966845"/>
            <a:ext cx="3244850" cy="460375"/>
          </a:xfrm>
          <a:prstGeom prst="rect">
            <a:avLst/>
          </a:prstGeom>
          <a:noFill/>
        </p:spPr>
        <p:txBody>
          <a:bodyPr wrap="none" rtlCol="0" anchor="t">
            <a:spAutoFit/>
          </a:bodyPr>
          <a:p>
            <a:r>
              <a:rPr lang="en-US" altLang="zh-CN" sz="2400" b="1" dirty="0">
                <a:solidFill>
                  <a:schemeClr val="tx1"/>
                </a:solidFill>
                <a:latin typeface="楷体" panose="02010609060101010101" pitchFamily="49" charset="-122"/>
                <a:ea typeface="楷体" panose="02010609060101010101" pitchFamily="49" charset="-122"/>
                <a:sym typeface="+mn-ea"/>
              </a:rPr>
              <a:t>81</a:t>
            </a:r>
            <a:r>
              <a:rPr lang="zh-CN" altLang="en-US" sz="2400" b="1" dirty="0">
                <a:solidFill>
                  <a:schemeClr val="tx1"/>
                </a:solidFill>
                <a:latin typeface="楷体" panose="02010609060101010101" pitchFamily="49" charset="-122"/>
                <a:ea typeface="楷体" panose="02010609060101010101" pitchFamily="49" charset="-122"/>
                <a:sym typeface="+mn-ea"/>
              </a:rPr>
              <a:t>岁时提炼橡胶成功。</a:t>
            </a:r>
            <a:endParaRPr lang="zh-CN" altLang="en-US" sz="2400" b="1" dirty="0">
              <a:solidFill>
                <a:schemeClr val="tx1"/>
              </a:solidFill>
              <a:latin typeface="楷体" panose="02010609060101010101" pitchFamily="49" charset="-122"/>
              <a:ea typeface="楷体" panose="02010609060101010101" pitchFamily="49" charset="-122"/>
              <a:sym typeface="+mn-ea"/>
            </a:endParaRPr>
          </a:p>
        </p:txBody>
      </p:sp>
      <p:sp>
        <p:nvSpPr>
          <p:cNvPr id="11" name="文本框 10"/>
          <p:cNvSpPr txBox="1"/>
          <p:nvPr/>
        </p:nvSpPr>
        <p:spPr>
          <a:xfrm>
            <a:off x="5791200" y="310515"/>
            <a:ext cx="3110230" cy="4523105"/>
          </a:xfrm>
          <a:prstGeom prst="rect">
            <a:avLst/>
          </a:prstGeom>
          <a:noFill/>
        </p:spPr>
        <p:txBody>
          <a:bodyPr wrap="square" rtlCol="0" anchor="t">
            <a:spAutoFit/>
          </a:bodyPr>
          <a:p>
            <a:pPr algn="ctr"/>
            <a:r>
              <a:rPr lang="en-US" altLang="zh-CN" sz="32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楷体" panose="02010609060101010101" pitchFamily="49" charset="-122"/>
                <a:ea typeface="楷体" panose="02010609060101010101" pitchFamily="49" charset="-122"/>
                <a:sym typeface="+mn-ea"/>
              </a:rPr>
              <a:t>“</a:t>
            </a:r>
            <a:r>
              <a:rPr lang="zh-CN" altLang="en-US" sz="32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楷体" panose="02010609060101010101" pitchFamily="49" charset="-122"/>
                <a:ea typeface="楷体" panose="02010609060101010101" pitchFamily="49" charset="-122"/>
                <a:sym typeface="+mn-ea"/>
              </a:rPr>
              <a:t>天才是</a:t>
            </a:r>
            <a:r>
              <a:rPr lang="en-US" altLang="zh-CN" sz="32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楷体" panose="02010609060101010101" pitchFamily="49" charset="-122"/>
                <a:ea typeface="楷体" panose="02010609060101010101" pitchFamily="49" charset="-122"/>
                <a:sym typeface="+mn-ea"/>
              </a:rPr>
              <a:t>1%</a:t>
            </a:r>
            <a:r>
              <a:rPr lang="zh-CN" altLang="en-US" sz="32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楷体" panose="02010609060101010101" pitchFamily="49" charset="-122"/>
                <a:ea typeface="楷体" panose="02010609060101010101" pitchFamily="49" charset="-122"/>
                <a:sym typeface="+mn-ea"/>
              </a:rPr>
              <a:t>的灵感加</a:t>
            </a:r>
            <a:r>
              <a:rPr lang="en-US" altLang="zh-CN" sz="32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楷体" panose="02010609060101010101" pitchFamily="49" charset="-122"/>
                <a:ea typeface="楷体" panose="02010609060101010101" pitchFamily="49" charset="-122"/>
                <a:sym typeface="+mn-ea"/>
              </a:rPr>
              <a:t>99%</a:t>
            </a:r>
            <a:r>
              <a:rPr lang="zh-CN" altLang="en-US" sz="32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楷体" panose="02010609060101010101" pitchFamily="49" charset="-122"/>
                <a:ea typeface="楷体" panose="02010609060101010101" pitchFamily="49" charset="-122"/>
                <a:sym typeface="+mn-ea"/>
              </a:rPr>
              <a:t>的汗水。”</a:t>
            </a:r>
            <a:endParaRPr lang="zh-CN" altLang="en-US" sz="32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楷体" panose="02010609060101010101" pitchFamily="49" charset="-122"/>
              <a:ea typeface="楷体" panose="02010609060101010101" pitchFamily="49" charset="-122"/>
            </a:endParaRPr>
          </a:p>
          <a:p>
            <a:pPr algn="ctr"/>
            <a:r>
              <a:rPr lang="zh-CN" altLang="en-US" sz="32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楷体" panose="02010609060101010101" pitchFamily="49" charset="-122"/>
                <a:ea typeface="楷体" panose="02010609060101010101" pitchFamily="49" charset="-122"/>
                <a:sym typeface="+mn-ea"/>
              </a:rPr>
              <a:t>   所谓天才，那就是假话，勤奋的工作才是实在的。</a:t>
            </a:r>
            <a:r>
              <a:rPr lang="zh-CN" altLang="en-US" sz="3200" b="1" dirty="0">
                <a:solidFill>
                  <a:srgbClr val="000000"/>
                </a:solidFill>
                <a:latin typeface="楷体" panose="02010609060101010101" pitchFamily="49" charset="-122"/>
                <a:ea typeface="楷体" panose="02010609060101010101" pitchFamily="49" charset="-122"/>
                <a:sym typeface="+mn-ea"/>
              </a:rPr>
              <a:t> </a:t>
            </a:r>
            <a:endParaRPr lang="zh-CN" altLang="en-US" sz="3200" b="1" dirty="0">
              <a:solidFill>
                <a:srgbClr val="000000"/>
              </a:solidFill>
              <a:latin typeface="楷体" panose="02010609060101010101" pitchFamily="49" charset="-122"/>
              <a:ea typeface="楷体" panose="02010609060101010101" pitchFamily="49" charset="-122"/>
            </a:endParaRPr>
          </a:p>
          <a:p>
            <a:pPr algn="ctr"/>
            <a:r>
              <a:rPr lang="zh-CN" altLang="en-US" sz="3200" b="1" dirty="0">
                <a:solidFill>
                  <a:srgbClr val="000000"/>
                </a:solidFill>
                <a:latin typeface="楷体" panose="02010609060101010101" pitchFamily="49" charset="-122"/>
                <a:ea typeface="楷体" panose="02010609060101010101" pitchFamily="49" charset="-122"/>
                <a:sym typeface="+mn-ea"/>
              </a:rPr>
              <a:t>                             </a:t>
            </a:r>
            <a:r>
              <a:rPr lang="en-US" altLang="zh-CN" sz="3200" b="1" dirty="0">
                <a:solidFill>
                  <a:srgbClr val="000000"/>
                </a:solidFill>
                <a:latin typeface="楷体" panose="02010609060101010101" pitchFamily="49" charset="-122"/>
                <a:ea typeface="楷体" panose="02010609060101010101" pitchFamily="49" charset="-122"/>
                <a:sym typeface="+mn-ea"/>
              </a:rPr>
              <a:t>——</a:t>
            </a:r>
            <a:r>
              <a:rPr lang="zh-CN" altLang="en-US" sz="3200" b="1" dirty="0">
                <a:solidFill>
                  <a:srgbClr val="000000"/>
                </a:solidFill>
                <a:latin typeface="楷体" panose="02010609060101010101" pitchFamily="49" charset="-122"/>
                <a:ea typeface="楷体" panose="02010609060101010101" pitchFamily="49" charset="-122"/>
                <a:sym typeface="+mn-ea"/>
              </a:rPr>
              <a:t>爱迪生</a:t>
            </a:r>
            <a:endParaRPr lang="zh-CN" altLang="en-US" sz="3200"/>
          </a:p>
        </p:txBody>
      </p:sp>
      <p:sp>
        <p:nvSpPr>
          <p:cNvPr id="12" name="文本框 11"/>
          <p:cNvSpPr txBox="1"/>
          <p:nvPr/>
        </p:nvSpPr>
        <p:spPr>
          <a:xfrm>
            <a:off x="376873" y="4335145"/>
            <a:ext cx="5233035" cy="645160"/>
          </a:xfrm>
          <a:prstGeom prst="rect">
            <a:avLst/>
          </a:prstGeom>
          <a:noFill/>
        </p:spPr>
        <p:txBody>
          <a:bodyPr wrap="none" rtlCol="0" anchor="t">
            <a:spAutoFit/>
          </a:bodyPr>
          <a:p>
            <a:pPr algn="ctr"/>
            <a:r>
              <a:rPr lang="zh-CN" altLang="en-US" sz="3600" b="1" dirty="0">
                <a:solidFill>
                  <a:srgbClr val="FF0000"/>
                </a:solidFill>
                <a:latin typeface="楷体" panose="02010609060101010101" pitchFamily="49" charset="-122"/>
                <a:ea typeface="楷体" panose="02010609060101010101" pitchFamily="49" charset="-122"/>
                <a:sym typeface="+mn-ea"/>
              </a:rPr>
              <a:t>精神：勤奋、探索、创新</a:t>
            </a:r>
            <a:endParaRPr lang="zh-CN" altLang="en-US" sz="3600" b="1" dirty="0">
              <a:solidFill>
                <a:srgbClr val="FF0000"/>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animEffect transition="in" filter="barn(inVertical)">
                                      <p:cBhvr>
                                        <p:cTn id="13" dur="500"/>
                                        <p:tgtEl>
                                          <p:spTgt spid="5530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5304" grpId="0"/>
      <p:bldP spid="4" grpId="0"/>
      <p:bldP spid="5"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MH_Others_1"/>
          <p:cNvSpPr txBox="1"/>
          <p:nvPr>
            <p:custDataLst>
              <p:tags r:id="rId1"/>
            </p:custDataLst>
          </p:nvPr>
        </p:nvSpPr>
        <p:spPr>
          <a:xfrm>
            <a:off x="395605" y="50800"/>
            <a:ext cx="1352550" cy="593725"/>
          </a:xfrm>
          <a:prstGeom prst="rect">
            <a:avLst/>
          </a:prstGeom>
          <a:noFill/>
        </p:spPr>
        <p:txBody>
          <a:bodyPr wrap="square" lIns="0" tIns="0" rIns="0" bIns="0" rtlCol="0" anchor="ctr" anchorCtr="0">
            <a:noAutofit/>
          </a:bodyPr>
          <a:lstStyle/>
          <a:p>
            <a:pPr>
              <a:lnSpc>
                <a:spcPct val="150000"/>
              </a:lnSpc>
            </a:pPr>
            <a:endParaRPr lang="zh-CN" altLang="en-US" sz="2000" b="1" noProof="1" dirty="0" smtClean="0">
              <a:solidFill>
                <a:schemeClr val="accent6">
                  <a:lumMod val="50000"/>
                </a:schemeClr>
              </a:solidFill>
              <a:latin typeface="微软雅黑" panose="020B0503020204020204" charset="-122"/>
              <a:ea typeface="微软雅黑" panose="020B0503020204020204" charset="-122"/>
              <a:sym typeface="+mn-ea"/>
            </a:endParaRPr>
          </a:p>
        </p:txBody>
      </p:sp>
      <p:sp>
        <p:nvSpPr>
          <p:cNvPr id="2" name="文本框 1"/>
          <p:cNvSpPr txBox="1"/>
          <p:nvPr/>
        </p:nvSpPr>
        <p:spPr>
          <a:xfrm>
            <a:off x="157480" y="163195"/>
            <a:ext cx="2281555" cy="521970"/>
          </a:xfrm>
          <a:prstGeom prst="rect">
            <a:avLst/>
          </a:prstGeom>
          <a:noFill/>
        </p:spPr>
        <p:txBody>
          <a:bodyPr wrap="none" rtlCol="0" anchor="t">
            <a:spAutoFit/>
          </a:bodyPr>
          <a:p>
            <a:r>
              <a:rPr lang="en-US" altLang="zh-CN" sz="2800" b="1" dirty="0" smtClean="0">
                <a:solidFill>
                  <a:schemeClr val="accent6">
                    <a:lumMod val="50000"/>
                  </a:schemeClr>
                </a:solidFill>
                <a:latin typeface="微软雅黑" panose="020B0503020204020204" charset="-122"/>
                <a:ea typeface="微软雅黑" panose="020B0503020204020204" charset="-122"/>
                <a:sym typeface="+mn-ea"/>
              </a:rPr>
              <a:t>4.</a:t>
            </a:r>
            <a:r>
              <a:rPr lang="zh-CN" altLang="en-US" sz="2800" b="1" dirty="0" smtClean="0">
                <a:solidFill>
                  <a:schemeClr val="accent6">
                    <a:lumMod val="50000"/>
                  </a:schemeClr>
                </a:solidFill>
                <a:latin typeface="微软雅黑" panose="020B0503020204020204" charset="-122"/>
                <a:ea typeface="微软雅黑" panose="020B0503020204020204" charset="-122"/>
                <a:sym typeface="+mn-ea"/>
              </a:rPr>
              <a:t>主要成就：</a:t>
            </a:r>
            <a:endParaRPr lang="zh-CN" altLang="en-US" sz="2800"/>
          </a:p>
        </p:txBody>
      </p:sp>
      <p:sp>
        <p:nvSpPr>
          <p:cNvPr id="3" name="文本框 2"/>
          <p:cNvSpPr txBox="1"/>
          <p:nvPr/>
        </p:nvSpPr>
        <p:spPr>
          <a:xfrm>
            <a:off x="2178050" y="182880"/>
            <a:ext cx="6704965" cy="829945"/>
          </a:xfrm>
          <a:prstGeom prst="rect">
            <a:avLst/>
          </a:prstGeom>
          <a:noFill/>
        </p:spPr>
        <p:txBody>
          <a:bodyPr wrap="square" rtlCol="0" anchor="t">
            <a:spAutoFit/>
          </a:bodyPr>
          <a:p>
            <a:r>
              <a:rPr lang="zh-CN" altLang="en-US" sz="2400" b="1">
                <a:gradFill>
                  <a:gsLst>
                    <a:gs pos="0">
                      <a:srgbClr val="FE4444"/>
                    </a:gs>
                    <a:gs pos="100000">
                      <a:srgbClr val="832B2B"/>
                    </a:gs>
                  </a:gsLst>
                  <a:lin scaled="0"/>
                </a:gradFill>
                <a:sym typeface="+mn-ea"/>
              </a:rPr>
              <a:t>电的发明和应用：</a:t>
            </a:r>
            <a:r>
              <a:rPr lang="en-US" altLang="zh-CN"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⑴.</a:t>
            </a: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美国爱迪生</a:t>
            </a:r>
            <a:r>
              <a:rPr lang="en-US" altLang="zh-CN"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a:t>
            </a: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“发明大王</a:t>
            </a:r>
            <a:r>
              <a:rPr lang="en-US" altLang="zh-CN"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a:t>
            </a: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a:t>
            </a:r>
            <a:r>
              <a:rPr lang="en-US" altLang="zh-CN"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a:t>
            </a:r>
            <a:endParaRPr lang="en-US" altLang="zh-CN"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p:txBody>
      </p:sp>
      <p:sp>
        <p:nvSpPr>
          <p:cNvPr id="4" name="文本框 3"/>
          <p:cNvSpPr txBox="1"/>
          <p:nvPr/>
        </p:nvSpPr>
        <p:spPr>
          <a:xfrm>
            <a:off x="1545590" y="1066800"/>
            <a:ext cx="6431280" cy="460375"/>
          </a:xfrm>
          <a:prstGeom prst="rect">
            <a:avLst/>
          </a:prstGeom>
          <a:noFill/>
        </p:spPr>
        <p:txBody>
          <a:bodyPr wrap="none" rtlCol="0" anchor="t">
            <a:spAutoFit/>
          </a:bodyPr>
          <a:p>
            <a:pPr algn="l"/>
            <a:r>
              <a:rPr lang="en-US" altLang="zh-CN" b="1" dirty="0">
                <a:solidFill>
                  <a:schemeClr val="bg2"/>
                </a:solidFill>
                <a:latin typeface="楷体" panose="02010609060101010101" pitchFamily="49" charset="-122"/>
                <a:ea typeface="楷体" panose="02010609060101010101" pitchFamily="49" charset="-122"/>
                <a:sym typeface="+mn-ea"/>
              </a:rPr>
              <a:t>             </a:t>
            </a:r>
            <a:r>
              <a:rPr lang="en-US" altLang="zh-CN"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2)</a:t>
            </a: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发电机、电焊、电报等纷纷问世</a:t>
            </a:r>
            <a:r>
              <a:rPr lang="en-US" altLang="zh-CN"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a:t>
            </a:r>
            <a:endParaRPr lang="en-US" altLang="zh-CN"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p:txBody>
      </p:sp>
      <p:pic>
        <p:nvPicPr>
          <p:cNvPr id="8" name="Picture 3" descr="Phonograph01s"/>
          <p:cNvPicPr>
            <a:picLocks noChangeAspect="1"/>
          </p:cNvPicPr>
          <p:nvPr/>
        </p:nvPicPr>
        <p:blipFill>
          <a:blip r:embed="rId2"/>
          <a:stretch>
            <a:fillRect/>
          </a:stretch>
        </p:blipFill>
        <p:spPr>
          <a:xfrm>
            <a:off x="157163" y="1435100"/>
            <a:ext cx="4025900" cy="2884488"/>
          </a:xfrm>
          <a:prstGeom prst="rect">
            <a:avLst/>
          </a:prstGeom>
          <a:noFill/>
          <a:ln w="9525">
            <a:noFill/>
          </a:ln>
        </p:spPr>
      </p:pic>
      <p:pic>
        <p:nvPicPr>
          <p:cNvPr id="7" name="Picture 2" descr="snap3"/>
          <p:cNvPicPr>
            <a:picLocks noChangeAspect="1"/>
          </p:cNvPicPr>
          <p:nvPr/>
        </p:nvPicPr>
        <p:blipFill>
          <a:blip r:embed="rId3"/>
          <a:stretch>
            <a:fillRect/>
          </a:stretch>
        </p:blipFill>
        <p:spPr>
          <a:xfrm>
            <a:off x="4794250" y="1514793"/>
            <a:ext cx="3240088" cy="2805112"/>
          </a:xfrm>
          <a:prstGeom prst="rect">
            <a:avLst/>
          </a:prstGeom>
          <a:noFill/>
          <a:ln w="9525">
            <a:noFill/>
          </a:ln>
        </p:spPr>
      </p:pic>
      <p:sp>
        <p:nvSpPr>
          <p:cNvPr id="5" name="文本框 4"/>
          <p:cNvSpPr txBox="1"/>
          <p:nvPr/>
        </p:nvSpPr>
        <p:spPr>
          <a:xfrm>
            <a:off x="953770" y="4319905"/>
            <a:ext cx="6706235" cy="706755"/>
          </a:xfrm>
          <a:prstGeom prst="rect">
            <a:avLst/>
          </a:prstGeom>
          <a:noFill/>
        </p:spPr>
        <p:txBody>
          <a:bodyPr wrap="square" rtlCol="0">
            <a:spAutoFit/>
          </a:bodyPr>
          <a:p>
            <a:r>
              <a:rPr lang="zh-CN" altLang="en-US" sz="4000" b="1" i="1">
                <a:solidFill>
                  <a:srgbClr val="FF0000"/>
                </a:solidFill>
              </a:rPr>
              <a:t>新时代：</a:t>
            </a:r>
            <a:r>
              <a:rPr lang="en-US" altLang="zh-CN" sz="4000" b="1" i="1">
                <a:solidFill>
                  <a:srgbClr val="FF0000"/>
                </a:solidFill>
              </a:rPr>
              <a:t>“</a:t>
            </a:r>
            <a:r>
              <a:rPr lang="zh-CN" altLang="en-US" sz="4000" b="1" i="1">
                <a:solidFill>
                  <a:srgbClr val="FF0000"/>
                </a:solidFill>
              </a:rPr>
              <a:t>电气时代</a:t>
            </a:r>
            <a:r>
              <a:rPr lang="en-US" altLang="zh-CN" sz="4000" b="1" i="1">
                <a:solidFill>
                  <a:srgbClr val="FF0000"/>
                </a:solidFill>
              </a:rPr>
              <a:t>”</a:t>
            </a:r>
            <a:endParaRPr lang="en-US" altLang="zh-CN" sz="4000" b="1" i="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MH_Others_1"/>
          <p:cNvSpPr txBox="1"/>
          <p:nvPr>
            <p:custDataLst>
              <p:tags r:id="rId1"/>
            </p:custDataLst>
          </p:nvPr>
        </p:nvSpPr>
        <p:spPr>
          <a:xfrm>
            <a:off x="395288" y="50800"/>
            <a:ext cx="4733925" cy="593725"/>
          </a:xfrm>
          <a:prstGeom prst="rect">
            <a:avLst/>
          </a:prstGeom>
          <a:noFill/>
        </p:spPr>
        <p:txBody>
          <a:bodyPr wrap="square" lIns="0" tIns="0" rIns="0" bIns="0" rtlCol="0" anchor="ctr" anchorCtr="0">
            <a:noAutofit/>
          </a:bodyPr>
          <a:lstStyle/>
          <a:p>
            <a:pPr>
              <a:lnSpc>
                <a:spcPct val="150000"/>
              </a:lnSpc>
            </a:pPr>
            <a:endParaRPr lang="zh-CN" altLang="en-US" sz="2000" b="1" noProof="1" dirty="0" smtClean="0">
              <a:solidFill>
                <a:schemeClr val="accent6">
                  <a:lumMod val="50000"/>
                </a:schemeClr>
              </a:solidFill>
              <a:latin typeface="微软雅黑" panose="020B0503020204020204" charset="-122"/>
              <a:ea typeface="微软雅黑" panose="020B0503020204020204" charset="-122"/>
              <a:sym typeface="+mn-ea"/>
            </a:endParaRPr>
          </a:p>
        </p:txBody>
      </p:sp>
      <p:sp>
        <p:nvSpPr>
          <p:cNvPr id="2" name="文本框 1"/>
          <p:cNvSpPr txBox="1"/>
          <p:nvPr/>
        </p:nvSpPr>
        <p:spPr>
          <a:xfrm>
            <a:off x="395605" y="163830"/>
            <a:ext cx="1535430" cy="768350"/>
          </a:xfrm>
          <a:prstGeom prst="rect">
            <a:avLst/>
          </a:prstGeom>
          <a:noFill/>
        </p:spPr>
        <p:txBody>
          <a:bodyPr wrap="none" rtlCol="0" anchor="t">
            <a:spAutoFit/>
          </a:bodyPr>
          <a:p>
            <a:r>
              <a:rPr lang="zh-CN" alt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楷体" panose="02010609060101010101" pitchFamily="49" charset="-122"/>
                <a:ea typeface="楷体" panose="02010609060101010101" pitchFamily="49" charset="-122"/>
                <a:sym typeface="+mn-ea"/>
              </a:rPr>
              <a:t>思考</a:t>
            </a:r>
            <a:r>
              <a:rPr lang="zh-CN" altLang="en-US" b="1" dirty="0">
                <a:solidFill>
                  <a:srgbClr val="FFFF00"/>
                </a:solidFill>
                <a:latin typeface="楷体" panose="02010609060101010101" pitchFamily="49" charset="-122"/>
                <a:ea typeface="楷体" panose="02010609060101010101" pitchFamily="49" charset="-122"/>
                <a:sym typeface="+mn-ea"/>
              </a:rPr>
              <a:t>：</a:t>
            </a:r>
            <a:endParaRPr lang="zh-CN" altLang="en-US"/>
          </a:p>
        </p:txBody>
      </p:sp>
      <p:sp>
        <p:nvSpPr>
          <p:cNvPr id="3" name="文本框 2"/>
          <p:cNvSpPr txBox="1"/>
          <p:nvPr/>
        </p:nvSpPr>
        <p:spPr>
          <a:xfrm>
            <a:off x="520065" y="855980"/>
            <a:ext cx="7325995" cy="521970"/>
          </a:xfrm>
          <a:prstGeom prst="rect">
            <a:avLst/>
          </a:prstGeom>
          <a:noFill/>
        </p:spPr>
        <p:txBody>
          <a:bodyPr wrap="square" rtlCol="0" anchor="t">
            <a:spAutoFit/>
          </a:bodyPr>
          <a:p>
            <a:r>
              <a:rPr lang="zh-CN" altLang="en-US" sz="2800" b="1" dirty="0">
                <a:solidFill>
                  <a:srgbClr val="C00000"/>
                </a:solidFill>
                <a:latin typeface="楷体" panose="02010609060101010101" pitchFamily="49" charset="-122"/>
                <a:ea typeface="楷体" panose="02010609060101010101" pitchFamily="49" charset="-122"/>
                <a:sym typeface="+mn-ea"/>
              </a:rPr>
              <a:t>电作为能源和蒸汽相比具有哪些优点？</a:t>
            </a:r>
            <a:endParaRPr lang="zh-CN" altLang="en-US" sz="2800" b="1" dirty="0">
              <a:solidFill>
                <a:srgbClr val="C00000"/>
              </a:solidFill>
              <a:latin typeface="楷体" panose="02010609060101010101" pitchFamily="49" charset="-122"/>
              <a:ea typeface="楷体" panose="02010609060101010101" pitchFamily="49" charset="-122"/>
              <a:sym typeface="+mn-ea"/>
            </a:endParaRPr>
          </a:p>
        </p:txBody>
      </p:sp>
      <p:grpSp>
        <p:nvGrpSpPr>
          <p:cNvPr id="62468" name="Group 20"/>
          <p:cNvGrpSpPr/>
          <p:nvPr/>
        </p:nvGrpSpPr>
        <p:grpSpPr>
          <a:xfrm>
            <a:off x="250825" y="1316355"/>
            <a:ext cx="8460105" cy="2277745"/>
            <a:chOff x="295" y="1616"/>
            <a:chExt cx="5329" cy="1833"/>
          </a:xfrm>
        </p:grpSpPr>
        <p:pic>
          <p:nvPicPr>
            <p:cNvPr id="62470" name="Picture 17" descr="蒸汽火车0"/>
            <p:cNvPicPr>
              <a:picLocks noChangeAspect="1"/>
            </p:cNvPicPr>
            <p:nvPr/>
          </p:nvPicPr>
          <p:blipFill>
            <a:blip r:embed="rId2"/>
            <a:stretch>
              <a:fillRect/>
            </a:stretch>
          </p:blipFill>
          <p:spPr>
            <a:xfrm>
              <a:off x="295" y="1616"/>
              <a:ext cx="2040" cy="1833"/>
            </a:xfrm>
            <a:prstGeom prst="rect">
              <a:avLst/>
            </a:prstGeom>
            <a:noFill/>
            <a:ln w="9525">
              <a:noFill/>
            </a:ln>
          </p:spPr>
        </p:pic>
        <p:pic>
          <p:nvPicPr>
            <p:cNvPr id="62471" name="Picture 18" descr="无轨电车"/>
            <p:cNvPicPr>
              <a:picLocks noChangeAspect="1"/>
            </p:cNvPicPr>
            <p:nvPr/>
          </p:nvPicPr>
          <p:blipFill>
            <a:blip r:embed="rId3"/>
            <a:stretch>
              <a:fillRect/>
            </a:stretch>
          </p:blipFill>
          <p:spPr>
            <a:xfrm>
              <a:off x="3198" y="1616"/>
              <a:ext cx="2426" cy="1809"/>
            </a:xfrm>
            <a:prstGeom prst="rect">
              <a:avLst/>
            </a:prstGeom>
            <a:noFill/>
            <a:ln w="9525">
              <a:noFill/>
            </a:ln>
          </p:spPr>
        </p:pic>
        <p:sp>
          <p:nvSpPr>
            <p:cNvPr id="62472" name="AutoShape 19"/>
            <p:cNvSpPr/>
            <p:nvPr/>
          </p:nvSpPr>
          <p:spPr>
            <a:xfrm>
              <a:off x="2517" y="2205"/>
              <a:ext cx="499" cy="272"/>
            </a:xfrm>
            <a:prstGeom prst="rightArrow">
              <a:avLst>
                <a:gd name="adj1" fmla="val 50000"/>
                <a:gd name="adj2" fmla="val 45863"/>
              </a:avLst>
            </a:prstGeom>
            <a:solidFill>
              <a:srgbClr val="FFFF00"/>
            </a:solidFill>
            <a:ln w="9525" cap="flat" cmpd="sng">
              <a:solidFill>
                <a:schemeClr val="tx1"/>
              </a:solidFill>
              <a:prstDash val="solid"/>
              <a:miter/>
              <a:headEnd type="none" w="med" len="med"/>
              <a:tailEnd type="none" w="med" len="med"/>
            </a:ln>
          </p:spPr>
          <p:txBody>
            <a:bodyPr wrap="none" anchor="ctr"/>
            <a:p>
              <a:endParaRPr lang="zh-CN" altLang="en-US" dirty="0">
                <a:solidFill>
                  <a:srgbClr val="000000"/>
                </a:solidFill>
                <a:latin typeface="Arial" panose="020B0604020202020204" pitchFamily="34" charset="0"/>
              </a:endParaRPr>
            </a:p>
          </p:txBody>
        </p:sp>
      </p:grpSp>
      <p:sp>
        <p:nvSpPr>
          <p:cNvPr id="4" name="文本框 3"/>
          <p:cNvSpPr txBox="1"/>
          <p:nvPr/>
        </p:nvSpPr>
        <p:spPr>
          <a:xfrm>
            <a:off x="156210" y="3923665"/>
            <a:ext cx="9074785" cy="953135"/>
          </a:xfrm>
          <a:prstGeom prst="rect">
            <a:avLst/>
          </a:prstGeom>
          <a:noFill/>
        </p:spPr>
        <p:txBody>
          <a:bodyPr wrap="square" rtlCol="0" anchor="t">
            <a:spAutoFit/>
          </a:bodyPr>
          <a:p>
            <a:pPr>
              <a:spcBef>
                <a:spcPct val="50000"/>
              </a:spcBef>
            </a:pPr>
            <a:r>
              <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楷体" panose="02010609060101010101" pitchFamily="49" charset="-122"/>
                <a:ea typeface="楷体" panose="02010609060101010101" pitchFamily="49" charset="-122"/>
                <a:sym typeface="+mn-ea"/>
              </a:rPr>
              <a:t>污染小、能远距离输送、控制较方便、廉价、传递速度快、损失小等</a:t>
            </a: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2468"/>
                                        </p:tgtEl>
                                        <p:attrNameLst>
                                          <p:attrName>style.visibility</p:attrName>
                                        </p:attrNameLst>
                                      </p:cBhvr>
                                      <p:to>
                                        <p:strVal val="visible"/>
                                      </p:to>
                                    </p:set>
                                    <p:anim calcmode="lin" valueType="num">
                                      <p:cBhvr additive="base">
                                        <p:cTn id="17" dur="500" fill="hold"/>
                                        <p:tgtEl>
                                          <p:spTgt spid="62468"/>
                                        </p:tgtEl>
                                        <p:attrNameLst>
                                          <p:attrName>ppt_x</p:attrName>
                                        </p:attrNameLst>
                                      </p:cBhvr>
                                      <p:tavLst>
                                        <p:tav tm="0">
                                          <p:val>
                                            <p:strVal val="#ppt_x"/>
                                          </p:val>
                                        </p:tav>
                                        <p:tav tm="100000">
                                          <p:val>
                                            <p:strVal val="#ppt_x"/>
                                          </p:val>
                                        </p:tav>
                                      </p:tavLst>
                                    </p:anim>
                                    <p:anim calcmode="lin" valueType="num">
                                      <p:cBhvr additive="base">
                                        <p:cTn id="18" dur="500" fill="hold"/>
                                        <p:tgtEl>
                                          <p:spTgt spid="6246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06375"/>
            <a:ext cx="6353175" cy="857250"/>
          </a:xfrm>
        </p:spPr>
        <p:txBody>
          <a:bodyPr/>
          <a:p>
            <a:r>
              <a:rPr lang="zh-CN" altLang="en-US" sz="2400" b="1" noProof="0" dirty="0">
                <a:ln w="6600">
                  <a:solidFill>
                    <a:schemeClr val="accent2"/>
                  </a:solidFill>
                  <a:prstDash val="solid"/>
                </a:ln>
                <a:solidFill>
                  <a:srgbClr val="FFFFFF"/>
                </a:solidFill>
                <a:effectLst>
                  <a:outerShdw dist="38100" dir="2700000" algn="tl" rotWithShape="0">
                    <a:schemeClr val="accent2"/>
                  </a:outerShdw>
                </a:effectLst>
                <a:uLnTx/>
                <a:uFillTx/>
                <a:latin typeface="宋体" panose="02010600030101010101" pitchFamily="2" charset="-122"/>
                <a:ea typeface="宋体" panose="02010600030101010101" pitchFamily="2" charset="-122"/>
                <a:cs typeface="+mn-cs"/>
                <a:sym typeface="+mn-ea"/>
              </a:rPr>
              <a:t>合作探究二    第二次工业革命主要成就</a:t>
            </a:r>
            <a:endParaRPr lang="zh-CN" altLang="en-US" sz="2400" b="1" noProof="0" dirty="0">
              <a:ln w="6600">
                <a:solidFill>
                  <a:schemeClr val="accent2"/>
                </a:solidFill>
                <a:prstDash val="solid"/>
              </a:ln>
              <a:solidFill>
                <a:srgbClr val="FFFFFF"/>
              </a:solidFill>
              <a:effectLst>
                <a:outerShdw dist="38100" dir="2700000" algn="tl" rotWithShape="0">
                  <a:schemeClr val="accent2"/>
                </a:outerShdw>
              </a:effectLst>
              <a:uLnTx/>
              <a:uFillTx/>
              <a:latin typeface="宋体" panose="02010600030101010101" pitchFamily="2" charset="-122"/>
              <a:ea typeface="宋体" panose="02010600030101010101" pitchFamily="2" charset="-122"/>
              <a:cs typeface="+mn-cs"/>
              <a:sym typeface="+mn-ea"/>
            </a:endParaRPr>
          </a:p>
        </p:txBody>
      </p:sp>
      <p:graphicFrame>
        <p:nvGraphicFramePr>
          <p:cNvPr id="4" name="Group 2"/>
          <p:cNvGraphicFramePr>
            <a:graphicFrameLocks noGrp="1"/>
          </p:cNvGraphicFramePr>
          <p:nvPr>
            <p:ph idx="1"/>
            <p:custDataLst>
              <p:tags r:id="rId1"/>
            </p:custDataLst>
          </p:nvPr>
        </p:nvGraphicFramePr>
        <p:xfrm>
          <a:off x="0" y="808355"/>
          <a:ext cx="9078595" cy="4973320"/>
        </p:xfrm>
        <a:graphic>
          <a:graphicData uri="http://schemas.openxmlformats.org/drawingml/2006/table">
            <a:tbl>
              <a:tblPr/>
              <a:tblGrid>
                <a:gridCol w="962025"/>
                <a:gridCol w="1034415"/>
                <a:gridCol w="984885"/>
                <a:gridCol w="1012190"/>
                <a:gridCol w="998855"/>
                <a:gridCol w="972820"/>
                <a:gridCol w="1021715"/>
                <a:gridCol w="999490"/>
                <a:gridCol w="1092200"/>
              </a:tblGrid>
              <a:tr h="1029970">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楷体_GB2312" pitchFamily="1" charset="-122"/>
                          <a:ea typeface="楷体_GB2312" pitchFamily="1" charset="-122"/>
                        </a:rPr>
                        <a:t>发明</a:t>
                      </a:r>
                      <a:endParaRPr kumimoji="0" lang="zh-CN" altLang="en-US" sz="2800" b="1" i="0" u="none" strike="noStrike" cap="none" normalizeH="0" baseline="0" dirty="0" smtClean="0">
                        <a:ln>
                          <a:noFill/>
                        </a:ln>
                        <a:solidFill>
                          <a:srgbClr val="000000"/>
                        </a:solidFill>
                        <a:effectLst/>
                        <a:latin typeface="楷体_GB2312" pitchFamily="1" charset="-122"/>
                        <a:ea typeface="楷体_GB2312" pitchFamily="1" charset="-122"/>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smtClean="0">
                          <a:ln>
                            <a:noFill/>
                          </a:ln>
                          <a:solidFill>
                            <a:srgbClr val="000000"/>
                          </a:solidFill>
                          <a:effectLst/>
                          <a:latin typeface="楷体_GB2312" pitchFamily="1" charset="-122"/>
                          <a:ea typeface="楷体_GB2312" pitchFamily="1" charset="-122"/>
                        </a:rPr>
                        <a:t>  </a:t>
                      </a:r>
                      <a:r>
                        <a:rPr lang="zh-CN" altLang="en-US" sz="2800" b="1" dirty="0">
                          <a:latin typeface="Times New Roman" panose="02020603050405020304" charset="0"/>
                          <a:ea typeface="楷体_GB2312" pitchFamily="1" charset="-122"/>
                          <a:sym typeface="+mn-ea"/>
                        </a:rPr>
                        <a:t>发电机</a:t>
                      </a:r>
                      <a:endParaRPr kumimoji="0" lang="zh-CN" altLang="zh-CN" sz="2800" b="1" i="0" u="none" strike="noStrike" cap="none" normalizeH="0" baseline="0" dirty="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latin typeface="Times New Roman" panose="02020603050405020304" charset="0"/>
                          <a:ea typeface="楷体_GB2312" pitchFamily="1" charset="-122"/>
                          <a:sym typeface="+mn-ea"/>
                        </a:rPr>
                        <a:t>电动机</a:t>
                      </a:r>
                      <a:endParaRPr kumimoji="0" lang="zh-CN" altLang="zh-CN" sz="2800" b="1" i="0" u="none" strike="noStrike" cap="none" normalizeH="0" baseline="0" dirty="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latin typeface="Times New Roman" panose="02020603050405020304" charset="0"/>
                          <a:ea typeface="楷体_GB2312" pitchFamily="1" charset="-122"/>
                          <a:sym typeface="+mn-ea"/>
                        </a:rPr>
                        <a:t>电灯泡等</a:t>
                      </a:r>
                      <a:endParaRPr kumimoji="0" lang="zh-CN" altLang="zh-CN" sz="2800" b="1" i="0" u="none" strike="noStrike" cap="none" normalizeH="0" baseline="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solidFill>
                            <a:srgbClr val="000099"/>
                          </a:solidFill>
                          <a:latin typeface="Times New Roman" panose="02020603050405020304" charset="0"/>
                          <a:ea typeface="楷体_GB2312" pitchFamily="1" charset="-122"/>
                          <a:sym typeface="+mn-ea"/>
                        </a:rPr>
                        <a:t>内燃机</a:t>
                      </a:r>
                      <a:endParaRPr kumimoji="0" lang="zh-CN" altLang="zh-CN" sz="2800" b="1" i="0" u="none" strike="noStrike" cap="none" normalizeH="0" baseline="0" dirty="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solidFill>
                            <a:srgbClr val="000099"/>
                          </a:solidFill>
                          <a:latin typeface="Times New Roman" panose="02020603050405020304" charset="0"/>
                          <a:ea typeface="楷体_GB2312" pitchFamily="1" charset="-122"/>
                          <a:sym typeface="+mn-ea"/>
                        </a:rPr>
                        <a:t>飞机</a:t>
                      </a:r>
                      <a:endParaRPr kumimoji="0" lang="zh-CN" altLang="zh-CN" sz="2800" b="1" i="0" u="none" strike="noStrike" cap="none" normalizeH="0" baseline="0" dirty="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solidFill>
                            <a:srgbClr val="800080"/>
                          </a:solidFill>
                          <a:latin typeface="Times New Roman" panose="02020603050405020304" charset="0"/>
                          <a:ea typeface="楷体_GB2312" pitchFamily="1" charset="-122"/>
                          <a:sym typeface="+mn-ea"/>
                        </a:rPr>
                        <a:t>有线电报</a:t>
                      </a:r>
                      <a:endParaRPr kumimoji="0" lang="zh-CN" altLang="zh-CN" sz="2800" b="1" i="0" u="none" strike="noStrike" cap="none" normalizeH="0" baseline="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solidFill>
                            <a:srgbClr val="800080"/>
                          </a:solidFill>
                          <a:latin typeface="Times New Roman" panose="02020603050405020304" charset="0"/>
                          <a:ea typeface="楷体_GB2312" pitchFamily="1" charset="-122"/>
                          <a:sym typeface="+mn-ea"/>
                        </a:rPr>
                        <a:t>有线</a:t>
                      </a:r>
                      <a:endParaRPr lang="en-US" altLang="zh-CN" sz="2800" b="1" dirty="0">
                        <a:solidFill>
                          <a:srgbClr val="800080"/>
                        </a:solidFill>
                        <a:latin typeface="Times New Roman" panose="02020603050405020304" charset="0"/>
                        <a:ea typeface="楷体_GB2312" pitchFamily="1" charset="-122"/>
                        <a:sym typeface="+mn-ea"/>
                      </a:endParaRPr>
                    </a:p>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solidFill>
                            <a:srgbClr val="800080"/>
                          </a:solidFill>
                          <a:latin typeface="Times New Roman" panose="02020603050405020304" charset="0"/>
                          <a:ea typeface="楷体_GB2312" pitchFamily="1" charset="-122"/>
                          <a:sym typeface="+mn-ea"/>
                        </a:rPr>
                        <a:t>电话</a:t>
                      </a:r>
                      <a:endParaRPr kumimoji="0" lang="en-US" altLang="zh-CN" sz="2800" b="1" i="0" u="none" strike="noStrike" cap="none" normalizeH="0" baseline="0" dirty="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solidFill>
                            <a:srgbClr val="800080"/>
                          </a:solidFill>
                          <a:latin typeface="Times New Roman" panose="02020603050405020304" charset="0"/>
                          <a:ea typeface="楷体_GB2312" pitchFamily="1" charset="-122"/>
                          <a:sym typeface="+mn-ea"/>
                        </a:rPr>
                        <a:t>无线</a:t>
                      </a:r>
                      <a:endParaRPr lang="en-US" altLang="zh-CN" sz="2800" b="1" dirty="0">
                        <a:solidFill>
                          <a:srgbClr val="800080"/>
                        </a:solidFill>
                        <a:latin typeface="Times New Roman" panose="02020603050405020304" charset="0"/>
                        <a:ea typeface="楷体_GB2312" pitchFamily="1" charset="-122"/>
                        <a:sym typeface="+mn-ea"/>
                      </a:endParaRPr>
                    </a:p>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solidFill>
                            <a:srgbClr val="800080"/>
                          </a:solidFill>
                          <a:latin typeface="Times New Roman" panose="02020603050405020304" charset="0"/>
                          <a:ea typeface="楷体_GB2312" pitchFamily="1" charset="-122"/>
                          <a:sym typeface="+mn-ea"/>
                        </a:rPr>
                        <a:t>电报</a:t>
                      </a:r>
                      <a:endParaRPr kumimoji="0" lang="zh-CN" altLang="zh-CN" sz="2800" b="1" i="0" u="none" strike="noStrike" cap="none" normalizeH="0" baseline="0" dirty="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r>
              <a:tr h="1456690">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楷体_GB2312" pitchFamily="1" charset="-122"/>
                          <a:ea typeface="楷体_GB2312" pitchFamily="1" charset="-122"/>
                        </a:rPr>
                        <a:t>发明者</a:t>
                      </a:r>
                      <a:endParaRPr kumimoji="0" lang="zh-CN" altLang="en-US" sz="2800" b="1" i="0" u="none" strike="noStrike" cap="none" normalizeH="0" baseline="0" dirty="0" smtClean="0">
                        <a:ln>
                          <a:noFill/>
                        </a:ln>
                        <a:solidFill>
                          <a:srgbClr val="000000"/>
                        </a:solidFill>
                        <a:effectLst/>
                        <a:latin typeface="楷体_GB2312" pitchFamily="1" charset="-122"/>
                        <a:ea typeface="楷体_GB2312" pitchFamily="1" charset="-122"/>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latin typeface="Times New Roman" panose="02020603050405020304" charset="0"/>
                          <a:ea typeface="楷体_GB2312" pitchFamily="1" charset="-122"/>
                          <a:sym typeface="+mn-ea"/>
                        </a:rPr>
                        <a:t>西门子</a:t>
                      </a:r>
                      <a:endParaRPr lang="zh-CN" altLang="en-US" sz="2800" b="1" dirty="0">
                        <a:latin typeface="Times New Roman" panose="02020603050405020304" charset="0"/>
                        <a:ea typeface="楷体_GB2312" pitchFamily="1" charset="-122"/>
                        <a:sym typeface="+mn-ea"/>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dirty="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latin typeface="Times New Roman" panose="02020603050405020304" charset="0"/>
                          <a:ea typeface="楷体_GB2312" pitchFamily="1" charset="-122"/>
                          <a:sym typeface="+mn-ea"/>
                        </a:rPr>
                        <a:t>爱迪生</a:t>
                      </a:r>
                      <a:endParaRPr kumimoji="0" lang="zh-CN" altLang="zh-CN" sz="2800" b="0" i="0" u="none" strike="noStrike" cap="none" normalizeH="0" baseline="0" dirty="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400" b="1" dirty="0">
                          <a:solidFill>
                            <a:srgbClr val="000099"/>
                          </a:solidFill>
                          <a:latin typeface="Times New Roman" panose="02020603050405020304" charset="0"/>
                          <a:ea typeface="楷体_GB2312" pitchFamily="1" charset="-122"/>
                          <a:sym typeface="+mn-ea"/>
                        </a:rPr>
                        <a:t>卡尔</a:t>
                      </a:r>
                      <a:r>
                        <a:rPr lang="en-US" altLang="zh-CN" sz="2400" b="1" dirty="0">
                          <a:solidFill>
                            <a:srgbClr val="000099"/>
                          </a:solidFill>
                          <a:latin typeface="Times New Roman" panose="02020603050405020304" charset="0"/>
                          <a:ea typeface="楷体_GB2312" pitchFamily="1" charset="-122"/>
                          <a:sym typeface="+mn-ea"/>
                        </a:rPr>
                        <a:t>·</a:t>
                      </a:r>
                      <a:endParaRPr lang="en-US" altLang="zh-CN" sz="2400" b="1" dirty="0">
                        <a:solidFill>
                          <a:srgbClr val="000099"/>
                        </a:solidFill>
                        <a:latin typeface="Times New Roman" panose="02020603050405020304" charset="0"/>
                        <a:ea typeface="楷体_GB2312" pitchFamily="1" charset="-122"/>
                        <a:sym typeface="+mn-ea"/>
                      </a:endParaRPr>
                    </a:p>
                    <a:p>
                      <a:pPr marL="0" marR="0" lvl="0" indent="0" algn="l" defTabSz="914400" rtl="0" eaLnBrk="1" fontAlgn="base" latinLnBrk="0" hangingPunct="1">
                        <a:lnSpc>
                          <a:spcPct val="100000"/>
                        </a:lnSpc>
                        <a:spcBef>
                          <a:spcPct val="20000"/>
                        </a:spcBef>
                        <a:spcAft>
                          <a:spcPct val="0"/>
                        </a:spcAft>
                        <a:buClrTx/>
                        <a:buSzTx/>
                        <a:buFontTx/>
                        <a:buNone/>
                      </a:pPr>
                      <a:r>
                        <a:rPr lang="zh-CN" altLang="en-US" sz="2400" b="1" dirty="0">
                          <a:solidFill>
                            <a:srgbClr val="000099"/>
                          </a:solidFill>
                          <a:latin typeface="Times New Roman" panose="02020603050405020304" charset="0"/>
                          <a:ea typeface="楷体_GB2312" pitchFamily="1" charset="-122"/>
                          <a:sym typeface="+mn-ea"/>
                        </a:rPr>
                        <a:t>本茨等</a:t>
                      </a:r>
                      <a:endParaRPr kumimoji="0" lang="zh-CN" altLang="zh-CN" sz="2400" b="0" i="0" u="none" strike="noStrike" cap="none" normalizeH="0" baseline="0" dirty="0" smtClean="0">
                        <a:ln>
                          <a:noFill/>
                        </a:ln>
                        <a:solidFill>
                          <a:srgbClr val="000000"/>
                        </a:solidFill>
                        <a:effectLst/>
                        <a:latin typeface="楷体_GB2312" pitchFamily="1" charset="-122"/>
                        <a:ea typeface="楷体_GB2312" pitchFamily="1" charset="-122"/>
                        <a:sym typeface="+mn-ea"/>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solidFill>
                            <a:srgbClr val="000099"/>
                          </a:solidFill>
                          <a:latin typeface="Times New Roman" panose="02020603050405020304" charset="0"/>
                          <a:ea typeface="楷体_GB2312" pitchFamily="1" charset="-122"/>
                          <a:sym typeface="+mn-ea"/>
                        </a:rPr>
                        <a:t>莱特兄弟</a:t>
                      </a:r>
                      <a:endParaRPr kumimoji="0" lang="zh-CN" altLang="zh-CN" sz="2800" b="0" i="0" u="none" strike="noStrike" cap="none" normalizeH="0" baseline="0" dirty="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solidFill>
                            <a:srgbClr val="800080"/>
                          </a:solidFill>
                          <a:latin typeface="Times New Roman" panose="02020603050405020304" charset="0"/>
                          <a:ea typeface="楷体_GB2312" pitchFamily="1" charset="-122"/>
                          <a:sym typeface="+mn-ea"/>
                        </a:rPr>
                        <a:t>莫尔斯</a:t>
                      </a:r>
                      <a:endParaRPr kumimoji="0" lang="zh-CN" altLang="zh-CN" sz="2800" b="0" i="0" u="none" strike="noStrike" cap="none" normalizeH="0" baseline="0" dirty="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solidFill>
                            <a:srgbClr val="800080"/>
                          </a:solidFill>
                          <a:latin typeface="Times New Roman" panose="02020603050405020304" charset="0"/>
                          <a:ea typeface="楷体_GB2312" pitchFamily="1" charset="-122"/>
                          <a:sym typeface="+mn-ea"/>
                        </a:rPr>
                        <a:t>贝尔</a:t>
                      </a:r>
                      <a:endParaRPr kumimoji="0" lang="zh-CN" altLang="zh-CN" sz="2800" b="0" i="0" u="none" strike="noStrike" cap="none" normalizeH="0" baseline="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solidFill>
                            <a:srgbClr val="800080"/>
                          </a:solidFill>
                          <a:latin typeface="Times New Roman" panose="02020603050405020304" charset="0"/>
                          <a:ea typeface="楷体_GB2312" pitchFamily="1" charset="-122"/>
                          <a:sym typeface="+mn-ea"/>
                        </a:rPr>
                        <a:t>马可尼</a:t>
                      </a:r>
                      <a:endParaRPr kumimoji="0" lang="zh-CN" altLang="zh-CN" sz="2800" b="0" i="0" u="none" strike="noStrike" cap="none" normalizeH="0" baseline="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r>
              <a:tr h="1029970">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楷体_GB2312" pitchFamily="1" charset="-122"/>
                          <a:ea typeface="楷体_GB2312" pitchFamily="1" charset="-122"/>
                        </a:rPr>
                        <a:t>时间</a:t>
                      </a:r>
                      <a:endParaRPr kumimoji="0" lang="zh-CN" altLang="en-US" sz="2800" b="1" i="0" u="none" strike="noStrike" cap="none" normalizeH="0" baseline="0" dirty="0" smtClean="0">
                        <a:ln>
                          <a:noFill/>
                        </a:ln>
                        <a:solidFill>
                          <a:srgbClr val="000000"/>
                        </a:solidFill>
                        <a:effectLst/>
                        <a:latin typeface="楷体_GB2312" pitchFamily="1" charset="-122"/>
                        <a:ea typeface="楷体_GB2312" pitchFamily="1" charset="-122"/>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latin typeface="Times New Roman" panose="02020603050405020304" charset="0"/>
                          <a:ea typeface="楷体_GB2312" pitchFamily="1" charset="-122"/>
                          <a:sym typeface="+mn-ea"/>
                        </a:rPr>
                        <a:t>1866</a:t>
                      </a:r>
                      <a:endParaRPr lang="zh-CN" altLang="en-US" sz="2800" b="1" dirty="0">
                        <a:latin typeface="Times New Roman" panose="02020603050405020304" charset="0"/>
                        <a:ea typeface="楷体_GB2312" pitchFamily="1" charset="-122"/>
                        <a:sym typeface="+mn-ea"/>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latin typeface="Times New Roman" panose="02020603050405020304" charset="0"/>
                          <a:ea typeface="楷体_GB2312" pitchFamily="1" charset="-122"/>
                          <a:sym typeface="+mn-ea"/>
                        </a:rPr>
                        <a:t>1870</a:t>
                      </a:r>
                      <a:endParaRPr kumimoji="0" lang="zh-CN" altLang="zh-CN" sz="2800" b="0" i="0" u="none" strike="noStrike" cap="none" normalizeH="0" baseline="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latin typeface="Times New Roman" panose="02020603050405020304" charset="0"/>
                          <a:ea typeface="楷体_GB2312" pitchFamily="1" charset="-122"/>
                          <a:sym typeface="+mn-ea"/>
                        </a:rPr>
                        <a:t>1879</a:t>
                      </a:r>
                      <a:endParaRPr kumimoji="0" lang="zh-CN" altLang="zh-CN" sz="2800" b="0" i="0" u="none" strike="noStrike" cap="none" normalizeH="0" baseline="0" dirty="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en-US" altLang="zh-CN" sz="1600" b="1" dirty="0">
                          <a:solidFill>
                            <a:srgbClr val="000099"/>
                          </a:solidFill>
                          <a:latin typeface="Times New Roman" panose="02020603050405020304" charset="0"/>
                          <a:ea typeface="楷体_GB2312" pitchFamily="1" charset="-122"/>
                          <a:sym typeface="+mn-ea"/>
                        </a:rPr>
                        <a:t>19</a:t>
                      </a:r>
                      <a:r>
                        <a:rPr lang="zh-CN" altLang="en-US" sz="1600" b="1" dirty="0">
                          <a:solidFill>
                            <a:srgbClr val="000099"/>
                          </a:solidFill>
                          <a:latin typeface="Times New Roman" panose="02020603050405020304" charset="0"/>
                          <a:ea typeface="楷体_GB2312" pitchFamily="1" charset="-122"/>
                          <a:sym typeface="+mn-ea"/>
                        </a:rPr>
                        <a:t>世纪</a:t>
                      </a:r>
                      <a:endParaRPr lang="en-US" altLang="zh-CN" sz="1600" b="1" dirty="0">
                        <a:solidFill>
                          <a:srgbClr val="000099"/>
                        </a:solidFill>
                        <a:latin typeface="Times New Roman" panose="02020603050405020304" charset="0"/>
                        <a:ea typeface="楷体_GB2312" pitchFamily="1" charset="-122"/>
                        <a:sym typeface="+mn-ea"/>
                      </a:endParaRPr>
                    </a:p>
                    <a:p>
                      <a:pPr marL="0" marR="0" lvl="0" indent="0" algn="l" defTabSz="914400" rtl="0" eaLnBrk="1" fontAlgn="base" latinLnBrk="0" hangingPunct="1">
                        <a:lnSpc>
                          <a:spcPct val="100000"/>
                        </a:lnSpc>
                        <a:spcBef>
                          <a:spcPct val="20000"/>
                        </a:spcBef>
                        <a:spcAft>
                          <a:spcPct val="0"/>
                        </a:spcAft>
                        <a:buClrTx/>
                        <a:buSzTx/>
                        <a:buFontTx/>
                        <a:buNone/>
                      </a:pPr>
                      <a:r>
                        <a:rPr lang="en-US" altLang="zh-CN" sz="1600" b="1" dirty="0">
                          <a:solidFill>
                            <a:srgbClr val="000099"/>
                          </a:solidFill>
                          <a:latin typeface="Times New Roman" panose="02020603050405020304" charset="0"/>
                          <a:ea typeface="楷体_GB2312" pitchFamily="1" charset="-122"/>
                          <a:sym typeface="+mn-ea"/>
                        </a:rPr>
                        <a:t>80</a:t>
                      </a:r>
                      <a:r>
                        <a:rPr lang="zh-CN" altLang="en-US" sz="1600" b="1" dirty="0">
                          <a:solidFill>
                            <a:srgbClr val="000099"/>
                          </a:solidFill>
                          <a:latin typeface="Times New Roman" panose="02020603050405020304" charset="0"/>
                          <a:ea typeface="楷体_GB2312" pitchFamily="1" charset="-122"/>
                          <a:sym typeface="+mn-ea"/>
                        </a:rPr>
                        <a:t>年代</a:t>
                      </a:r>
                      <a:endParaRPr kumimoji="0" lang="zh-CN" altLang="zh-CN" sz="1600" b="0" i="0" u="none" strike="noStrike" cap="none" normalizeH="0" baseline="0" smtClean="0">
                        <a:ln>
                          <a:noFill/>
                        </a:ln>
                        <a:solidFill>
                          <a:srgbClr val="000000"/>
                        </a:solidFill>
                        <a:effectLst/>
                        <a:latin typeface="楷体_GB2312" pitchFamily="1" charset="-122"/>
                        <a:ea typeface="楷体_GB2312" pitchFamily="1" charset="-122"/>
                        <a:sym typeface="+mn-ea"/>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solidFill>
                            <a:srgbClr val="000099"/>
                          </a:solidFill>
                          <a:latin typeface="Times New Roman" panose="02020603050405020304" charset="0"/>
                          <a:ea typeface="楷体_GB2312" pitchFamily="1" charset="-122"/>
                          <a:sym typeface="+mn-ea"/>
                        </a:rPr>
                        <a:t>1903</a:t>
                      </a:r>
                      <a:endParaRPr kumimoji="0" lang="zh-CN" altLang="zh-CN" sz="2800" b="0" i="0" u="none" strike="noStrike" cap="none" normalizeH="0" baseline="0" dirty="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000" b="1" dirty="0">
                          <a:solidFill>
                            <a:srgbClr val="800080"/>
                          </a:solidFill>
                          <a:latin typeface="Times New Roman" panose="02020603050405020304" charset="0"/>
                          <a:ea typeface="楷体_GB2312" pitchFamily="1" charset="-122"/>
                          <a:sym typeface="+mn-ea"/>
                        </a:rPr>
                        <a:t>19世纪中期</a:t>
                      </a:r>
                      <a:endParaRPr kumimoji="0" lang="zh-CN" altLang="zh-CN" sz="2000" b="0" i="0" u="none" strike="noStrike" cap="none" normalizeH="0" baseline="0" dirty="0" smtClean="0">
                        <a:ln>
                          <a:noFill/>
                        </a:ln>
                        <a:solidFill>
                          <a:srgbClr val="000000"/>
                        </a:solidFill>
                        <a:effectLst/>
                        <a:latin typeface="楷体_GB2312" pitchFamily="1" charset="-122"/>
                        <a:ea typeface="楷体_GB2312" pitchFamily="1" charset="-122"/>
                        <a:sym typeface="+mn-ea"/>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000" b="1" dirty="0">
                          <a:solidFill>
                            <a:srgbClr val="800080"/>
                          </a:solidFill>
                          <a:latin typeface="Times New Roman" panose="02020603050405020304" charset="0"/>
                          <a:ea typeface="楷体_GB2312" pitchFamily="1" charset="-122"/>
                          <a:sym typeface="+mn-ea"/>
                        </a:rPr>
                        <a:t>19世纪晚期</a:t>
                      </a:r>
                      <a:endParaRPr kumimoji="0" lang="zh-CN" altLang="zh-CN" sz="2000" b="0" i="0" u="none" strike="noStrike" cap="none" normalizeH="0" baseline="0" dirty="0" smtClean="0">
                        <a:ln>
                          <a:noFill/>
                        </a:ln>
                        <a:solidFill>
                          <a:srgbClr val="000000"/>
                        </a:solidFill>
                        <a:effectLst/>
                        <a:latin typeface="楷体_GB2312" pitchFamily="1" charset="-122"/>
                        <a:ea typeface="楷体_GB2312" pitchFamily="1" charset="-122"/>
                        <a:sym typeface="+mn-ea"/>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000" b="1" dirty="0">
                          <a:solidFill>
                            <a:srgbClr val="800080"/>
                          </a:solidFill>
                          <a:latin typeface="Times New Roman" panose="02020603050405020304" charset="0"/>
                          <a:ea typeface="楷体_GB2312" pitchFamily="1" charset="-122"/>
                          <a:sym typeface="+mn-ea"/>
                        </a:rPr>
                        <a:t>19世纪晚期</a:t>
                      </a:r>
                      <a:endParaRPr kumimoji="0" lang="zh-CN" altLang="zh-CN" sz="2000" b="0" i="0" u="none" strike="noStrike" cap="none" normalizeH="0" baseline="0" smtClean="0">
                        <a:ln>
                          <a:noFill/>
                        </a:ln>
                        <a:solidFill>
                          <a:srgbClr val="000000"/>
                        </a:solidFill>
                        <a:effectLst/>
                        <a:latin typeface="楷体_GB2312" pitchFamily="1" charset="-122"/>
                        <a:ea typeface="楷体_GB2312" pitchFamily="1" charset="-122"/>
                        <a:sym typeface="+mn-ea"/>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A"/>
                    </a:solidFill>
                  </a:tcPr>
                </a:tc>
              </a:tr>
              <a:tr h="1456690">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楷体_GB2312" pitchFamily="1" charset="-122"/>
                          <a:ea typeface="楷体_GB2312" pitchFamily="1" charset="-122"/>
                        </a:rPr>
                        <a:t>国别</a:t>
                      </a:r>
                      <a:endParaRPr kumimoji="0" lang="zh-CN" altLang="en-US" sz="2800" b="1" i="0" u="none" strike="noStrike" cap="none" normalizeH="0" baseline="0" dirty="0" smtClean="0">
                        <a:ln>
                          <a:noFill/>
                        </a:ln>
                        <a:solidFill>
                          <a:srgbClr val="000000"/>
                        </a:solidFill>
                        <a:effectLst/>
                        <a:latin typeface="楷体_GB2312" pitchFamily="1" charset="-122"/>
                        <a:ea typeface="楷体_GB2312" pitchFamily="1" charset="-122"/>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latin typeface="Times New Roman" panose="02020603050405020304" charset="0"/>
                          <a:ea typeface="楷体_GB2312" pitchFamily="1" charset="-122"/>
                          <a:sym typeface="+mn-ea"/>
                        </a:rPr>
                        <a:t>德国</a:t>
                      </a:r>
                      <a:endParaRPr kumimoji="0" lang="zh-CN" altLang="zh-CN" sz="2800" b="0" i="0" u="none" strike="noStrike" cap="none" normalizeH="0" baseline="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latin typeface="Times New Roman" panose="02020603050405020304" charset="0"/>
                          <a:ea typeface="楷体_GB2312" pitchFamily="1" charset="-122"/>
                          <a:sym typeface="+mn-ea"/>
                        </a:rPr>
                        <a:t>比利时</a:t>
                      </a:r>
                      <a:endParaRPr kumimoji="0" lang="zh-CN" altLang="zh-CN" sz="2800" b="0" i="0" u="none" strike="noStrike" cap="none" normalizeH="0" baseline="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latin typeface="Times New Roman" panose="02020603050405020304" charset="0"/>
                          <a:ea typeface="楷体_GB2312" pitchFamily="1" charset="-122"/>
                          <a:sym typeface="+mn-ea"/>
                        </a:rPr>
                        <a:t>美国</a:t>
                      </a:r>
                      <a:endParaRPr kumimoji="0" lang="zh-CN" altLang="zh-CN" sz="2800" b="0" i="0" u="none" strike="noStrike" cap="none" normalizeH="0" baseline="0" dirty="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solidFill>
                            <a:srgbClr val="000099"/>
                          </a:solidFill>
                          <a:latin typeface="Times New Roman" panose="02020603050405020304" charset="0"/>
                          <a:ea typeface="楷体_GB2312" pitchFamily="1" charset="-122"/>
                          <a:sym typeface="+mn-ea"/>
                        </a:rPr>
                        <a:t>德国</a:t>
                      </a:r>
                      <a:endParaRPr kumimoji="0" lang="zh-CN" altLang="zh-CN" sz="2800" b="0" i="0" u="none" strike="noStrike" cap="none" normalizeH="0" baseline="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solidFill>
                            <a:srgbClr val="000099"/>
                          </a:solidFill>
                          <a:latin typeface="Times New Roman" panose="02020603050405020304" charset="0"/>
                          <a:ea typeface="楷体_GB2312" pitchFamily="1" charset="-122"/>
                          <a:sym typeface="+mn-ea"/>
                        </a:rPr>
                        <a:t>美国</a:t>
                      </a:r>
                      <a:endParaRPr kumimoji="0" lang="zh-CN" altLang="zh-CN" sz="2800" b="0" i="0" u="none" strike="noStrike" cap="none" normalizeH="0" baseline="0" dirty="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solidFill>
                            <a:srgbClr val="800080"/>
                          </a:solidFill>
                          <a:latin typeface="Times New Roman" panose="02020603050405020304" charset="0"/>
                          <a:ea typeface="楷体_GB2312" pitchFamily="1" charset="-122"/>
                          <a:sym typeface="+mn-ea"/>
                        </a:rPr>
                        <a:t>美国</a:t>
                      </a:r>
                      <a:endParaRPr kumimoji="0" lang="zh-CN" altLang="zh-CN" sz="2800" b="0" i="0" u="none" strike="noStrike" cap="none" normalizeH="0" baseline="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solidFill>
                            <a:srgbClr val="800080"/>
                          </a:solidFill>
                          <a:latin typeface="Times New Roman" panose="02020603050405020304" charset="0"/>
                          <a:ea typeface="楷体_GB2312" pitchFamily="1" charset="-122"/>
                          <a:sym typeface="+mn-ea"/>
                        </a:rPr>
                        <a:t>美国</a:t>
                      </a:r>
                      <a:endParaRPr kumimoji="0" lang="zh-CN" altLang="zh-CN" sz="2800" b="0" i="0" u="none" strike="noStrike" cap="none" normalizeH="0" baseline="0" dirty="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c>
                  <a:txBody>
                    <a:bodyPr/>
                    <a:lstStyle>
                      <a:lvl1pPr>
                        <a:spcBef>
                          <a:spcPct val="20000"/>
                        </a:spcBef>
                        <a:defRPr sz="2000">
                          <a:solidFill>
                            <a:schemeClr val="tx1"/>
                          </a:solidFill>
                          <a:latin typeface="Arial" panose="020B0604020202020204" pitchFamily="34" charset="0"/>
                          <a:ea typeface="微软雅黑" panose="020B0503020204020204" charset="-122"/>
                        </a:defRPr>
                      </a:lvl1pPr>
                      <a:lvl2pPr>
                        <a:spcBef>
                          <a:spcPct val="20000"/>
                        </a:spcBef>
                        <a:defRPr>
                          <a:solidFill>
                            <a:schemeClr val="tx1"/>
                          </a:solidFill>
                          <a:latin typeface="Arial" panose="020B0604020202020204" pitchFamily="34" charset="0"/>
                          <a:ea typeface="微软雅黑" panose="020B0503020204020204" charset="-122"/>
                        </a:defRPr>
                      </a:lvl2pPr>
                      <a:lvl3pPr>
                        <a:spcBef>
                          <a:spcPct val="20000"/>
                        </a:spcBef>
                        <a:defRPr sz="1600">
                          <a:solidFill>
                            <a:schemeClr val="tx1"/>
                          </a:solidFill>
                          <a:latin typeface="Arial" panose="020B0604020202020204" pitchFamily="34" charset="0"/>
                          <a:ea typeface="微软雅黑" panose="020B0503020204020204" charset="-122"/>
                        </a:defRPr>
                      </a:lvl3pPr>
                      <a:lvl4pPr>
                        <a:spcBef>
                          <a:spcPct val="20000"/>
                        </a:spcBef>
                        <a:defRPr sz="1400">
                          <a:solidFill>
                            <a:schemeClr val="tx1"/>
                          </a:solidFill>
                          <a:latin typeface="Arial" panose="020B0604020202020204" pitchFamily="34" charset="0"/>
                          <a:ea typeface="微软雅黑" panose="020B0503020204020204" charset="-122"/>
                        </a:defRPr>
                      </a:lvl4pPr>
                      <a:lvl5pPr>
                        <a:spcBef>
                          <a:spcPct val="20000"/>
                        </a:spcBef>
                        <a:defRPr sz="1400">
                          <a:solidFill>
                            <a:schemeClr val="tx1"/>
                          </a:solidFill>
                          <a:latin typeface="Arial" panose="020B0604020202020204" pitchFamily="34" charset="0"/>
                          <a:ea typeface="微软雅黑" panose="020B0503020204020204" charset="-122"/>
                        </a:defRPr>
                      </a:lvl5pPr>
                      <a:lvl6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6pPr>
                      <a:lvl7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7pPr>
                      <a:lvl8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8pPr>
                      <a:lvl9pPr fontAlgn="base">
                        <a:spcBef>
                          <a:spcPct val="20000"/>
                        </a:spcBef>
                        <a:spcAft>
                          <a:spcPct val="0"/>
                        </a:spcAft>
                        <a:defRPr sz="1400">
                          <a:solidFill>
                            <a:schemeClr val="tx1"/>
                          </a:solidFill>
                          <a:latin typeface="Arial" panose="020B0604020202020204" pitchFamily="34" charset="0"/>
                          <a:ea typeface="微软雅黑" panose="020B0503020204020204"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lang="zh-CN" altLang="en-US" sz="2800" b="1" dirty="0">
                          <a:solidFill>
                            <a:srgbClr val="800080"/>
                          </a:solidFill>
                          <a:latin typeface="Times New Roman" panose="02020603050405020304" charset="0"/>
                          <a:ea typeface="楷体_GB2312" pitchFamily="1" charset="-122"/>
                          <a:sym typeface="+mn-ea"/>
                        </a:rPr>
                        <a:t>意大利</a:t>
                      </a:r>
                      <a:endParaRPr lang="zh-CN" altLang="en-US" sz="2800" b="1" dirty="0">
                        <a:solidFill>
                          <a:srgbClr val="800080"/>
                        </a:solidFill>
                        <a:latin typeface="Times New Roman" panose="02020603050405020304" charset="0"/>
                        <a:ea typeface="楷体_GB2312" pitchFamily="1" charset="-122"/>
                        <a:sym typeface="+mn-ea"/>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dirty="0" smtClean="0">
                        <a:ln>
                          <a:noFill/>
                        </a:ln>
                        <a:solidFill>
                          <a:srgbClr val="000000"/>
                        </a:solidFill>
                        <a:effectLst/>
                        <a:latin typeface="楷体_GB2312" pitchFamily="1" charset="-122"/>
                        <a:ea typeface="楷体_GB2312" pitchFamily="1" charset="-122"/>
                      </a:endParaRPr>
                    </a:p>
                  </a:txBody>
                  <a:tcP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DEE7D1"/>
                    </a:solidFill>
                  </a:tcPr>
                </a:tc>
              </a:tr>
            </a:tbl>
          </a:graphicData>
        </a:graphic>
      </p:graphicFrame>
      <p:sp>
        <p:nvSpPr>
          <p:cNvPr id="19520" name="Text Box 136"/>
          <p:cNvSpPr txBox="1"/>
          <p:nvPr/>
        </p:nvSpPr>
        <p:spPr>
          <a:xfrm>
            <a:off x="1958975" y="2063115"/>
            <a:ext cx="950595" cy="829945"/>
          </a:xfrm>
          <a:prstGeom prst="rect">
            <a:avLst/>
          </a:prstGeom>
          <a:noFill/>
          <a:ln w="9525">
            <a:noFill/>
          </a:ln>
        </p:spPr>
        <p:txBody>
          <a:bodyPr wrap="square" anchor="t">
            <a:spAutoFit/>
          </a:bodyPr>
          <a:p>
            <a:r>
              <a:rPr lang="zh-CN" altLang="en-US" sz="2400" b="1" dirty="0">
                <a:latin typeface="Times New Roman" panose="02020603050405020304" charset="0"/>
                <a:ea typeface="楷体_GB2312" pitchFamily="1" charset="-122"/>
              </a:rPr>
              <a:t>格拉姆</a:t>
            </a:r>
            <a:endParaRPr lang="zh-CN" altLang="en-US" sz="2400" b="1" dirty="0">
              <a:latin typeface="Times New Roman" panose="02020603050405020304" charset="0"/>
              <a:ea typeface="楷体_GB2312" pitchFamily="1"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MH_Others_1"/>
          <p:cNvSpPr txBox="1"/>
          <p:nvPr>
            <p:custDataLst>
              <p:tags r:id="rId1"/>
            </p:custDataLst>
          </p:nvPr>
        </p:nvSpPr>
        <p:spPr>
          <a:xfrm>
            <a:off x="265430" y="121920"/>
            <a:ext cx="7108190" cy="522605"/>
          </a:xfrm>
          <a:prstGeom prst="rect">
            <a:avLst/>
          </a:prstGeom>
          <a:noFill/>
        </p:spPr>
        <p:txBody>
          <a:bodyPr wrap="square" lIns="0" tIns="0" rIns="0" bIns="0" rtlCol="0" anchor="ctr" anchorCtr="0">
            <a:noAutofit/>
          </a:bodyPr>
          <a:lstStyle/>
          <a:p>
            <a:pPr>
              <a:lnSpc>
                <a:spcPct val="150000"/>
              </a:lnSpc>
            </a:pPr>
            <a:r>
              <a:rPr lang="zh-CN" altLang="en-US" sz="3600" b="1" noProof="1" dirty="0" smtClean="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sym typeface="+mn-ea"/>
              </a:rPr>
              <a:t>二</a:t>
            </a:r>
            <a:r>
              <a:rPr lang="en-US" altLang="zh-CN" sz="3600" b="1" noProof="1" dirty="0" smtClean="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sym typeface="+mn-ea"/>
              </a:rPr>
              <a:t>.</a:t>
            </a:r>
            <a:r>
              <a:rPr lang="en-US" altLang="zh-CN" sz="3600">
                <a:ln w="22225">
                  <a:solidFill>
                    <a:schemeClr val="accent2"/>
                  </a:solidFill>
                  <a:prstDash val="solid"/>
                </a:ln>
                <a:solidFill>
                  <a:schemeClr val="accent2">
                    <a:lumMod val="40000"/>
                    <a:lumOff val="60000"/>
                  </a:schemeClr>
                </a:solidFill>
                <a:effectLst/>
                <a:sym typeface="+mn-ea"/>
              </a:rPr>
              <a:t>应用产业-----内燃 </a:t>
            </a:r>
            <a:r>
              <a:rPr lang="zh-CN" altLang="en-US" sz="3600">
                <a:ln w="22225">
                  <a:solidFill>
                    <a:schemeClr val="accent2"/>
                  </a:solidFill>
                  <a:prstDash val="solid"/>
                </a:ln>
                <a:solidFill>
                  <a:schemeClr val="accent2">
                    <a:lumMod val="40000"/>
                    <a:lumOff val="60000"/>
                  </a:schemeClr>
                </a:solidFill>
                <a:effectLst/>
                <a:sym typeface="+mn-ea"/>
              </a:rPr>
              <a:t>新交通</a:t>
            </a:r>
            <a:endParaRPr lang="zh-CN" altLang="en-US" sz="3600" b="1" noProof="1" dirty="0" smtClean="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sym typeface="+mn-ea"/>
            </a:endParaRPr>
          </a:p>
        </p:txBody>
      </p:sp>
      <p:sp>
        <p:nvSpPr>
          <p:cNvPr id="2" name="文本框 1"/>
          <p:cNvSpPr txBox="1"/>
          <p:nvPr/>
        </p:nvSpPr>
        <p:spPr>
          <a:xfrm>
            <a:off x="775335" y="2052320"/>
            <a:ext cx="3226435" cy="650875"/>
          </a:xfrm>
          <a:prstGeom prst="rect">
            <a:avLst/>
          </a:prstGeom>
          <a:noFill/>
        </p:spPr>
        <p:txBody>
          <a:bodyPr wrap="none" rtlCol="0" anchor="t">
            <a:spAutoFit/>
          </a:bodyPr>
          <a:p>
            <a:pPr>
              <a:lnSpc>
                <a:spcPct val="130000"/>
              </a:lnSpc>
              <a:spcBef>
                <a:spcPct val="50000"/>
              </a:spcBef>
            </a:pPr>
            <a:r>
              <a:rPr lang="en-US" altLang="zh-CN" sz="28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(1). </a:t>
            </a:r>
            <a:r>
              <a:rPr lang="zh-CN" altLang="en-US" sz="28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内燃机的发明</a:t>
            </a:r>
            <a:endParaRPr lang="zh-CN" altLang="en-US" sz="28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p:txBody>
      </p:sp>
      <p:sp>
        <p:nvSpPr>
          <p:cNvPr id="3" name="文本框 2"/>
          <p:cNvSpPr txBox="1"/>
          <p:nvPr/>
        </p:nvSpPr>
        <p:spPr>
          <a:xfrm>
            <a:off x="775335" y="2800350"/>
            <a:ext cx="4874895" cy="2201545"/>
          </a:xfrm>
          <a:prstGeom prst="rect">
            <a:avLst/>
          </a:prstGeom>
          <a:noFill/>
        </p:spPr>
        <p:txBody>
          <a:bodyPr wrap="square" rtlCol="0" anchor="t">
            <a:spAutoFit/>
            <a:scene3d>
              <a:camera prst="orthographicFront"/>
              <a:lightRig rig="threePt" dir="t"/>
            </a:scene3d>
          </a:bodyPr>
          <a:p>
            <a:pPr>
              <a:lnSpc>
                <a:spcPct val="130000"/>
              </a:lnSpc>
              <a:spcBef>
                <a:spcPct val="50000"/>
              </a:spcBef>
            </a:pPr>
            <a:r>
              <a:rPr lang="zh-CN" altLang="en-US" sz="28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奥托：煤气内燃机；</a:t>
            </a:r>
            <a:endParaRPr lang="en-US" altLang="zh-CN" sz="28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a:p>
            <a:pPr>
              <a:lnSpc>
                <a:spcPct val="130000"/>
              </a:lnSpc>
              <a:spcBef>
                <a:spcPct val="50000"/>
              </a:spcBef>
            </a:pPr>
            <a:r>
              <a:rPr lang="zh-CN" altLang="en-US" sz="28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戴姆勒：汽油内燃机；</a:t>
            </a:r>
            <a:endParaRPr lang="en-US" altLang="zh-CN" sz="28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a:p>
            <a:pPr>
              <a:lnSpc>
                <a:spcPct val="130000"/>
              </a:lnSpc>
              <a:spcBef>
                <a:spcPct val="50000"/>
              </a:spcBef>
            </a:pPr>
            <a:r>
              <a:rPr lang="zh-CN" altLang="en-US" sz="28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狄塞尔：柴油内燃机。</a:t>
            </a:r>
            <a:endParaRPr lang="zh-CN" altLang="en-US" sz="28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p:txBody>
      </p:sp>
      <p:sp>
        <p:nvSpPr>
          <p:cNvPr id="5" name="文本框 4"/>
          <p:cNvSpPr txBox="1"/>
          <p:nvPr/>
        </p:nvSpPr>
        <p:spPr>
          <a:xfrm>
            <a:off x="129540" y="963295"/>
            <a:ext cx="2214880" cy="583565"/>
          </a:xfrm>
          <a:prstGeom prst="rect">
            <a:avLst/>
          </a:prstGeom>
          <a:noFill/>
        </p:spPr>
        <p:txBody>
          <a:bodyPr wrap="none" rtlCol="0">
            <a:spAutoFit/>
          </a:bodyPr>
          <a:p>
            <a:r>
              <a:rPr lang="zh-CN" altLang="en-US" sz="3200">
                <a:solidFill>
                  <a:srgbClr val="FF0000"/>
                </a:solidFill>
              </a:rPr>
              <a:t>自主学习：</a:t>
            </a:r>
            <a:endParaRPr lang="zh-CN" altLang="en-US" sz="3200">
              <a:solidFill>
                <a:srgbClr val="FF0000"/>
              </a:solidFill>
            </a:endParaRPr>
          </a:p>
        </p:txBody>
      </p:sp>
      <p:sp>
        <p:nvSpPr>
          <p:cNvPr id="7" name="文本框 6"/>
          <p:cNvSpPr txBox="1"/>
          <p:nvPr/>
        </p:nvSpPr>
        <p:spPr>
          <a:xfrm>
            <a:off x="878205" y="1468755"/>
            <a:ext cx="7592695" cy="583565"/>
          </a:xfrm>
          <a:prstGeom prst="rect">
            <a:avLst/>
          </a:prstGeom>
          <a:noFill/>
        </p:spPr>
        <p:txBody>
          <a:bodyPr wrap="square" rtlCol="0">
            <a:spAutoFit/>
          </a:bodyPr>
          <a:p>
            <a:r>
              <a:rPr lang="zh-CN" altLang="en-US" sz="3200"/>
              <a:t>内燃机发明的过程是什么？</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MH_Others_1"/>
          <p:cNvSpPr txBox="1"/>
          <p:nvPr>
            <p:custDataLst>
              <p:tags r:id="rId1"/>
            </p:custDataLst>
          </p:nvPr>
        </p:nvSpPr>
        <p:spPr>
          <a:xfrm>
            <a:off x="635" y="0"/>
            <a:ext cx="8929370" cy="1118870"/>
          </a:xfrm>
          <a:prstGeom prst="rect">
            <a:avLst/>
          </a:prstGeom>
          <a:noFill/>
        </p:spPr>
        <p:txBody>
          <a:bodyPr wrap="square" lIns="0" tIns="0" rIns="0" bIns="0" rtlCol="0" anchor="ctr" anchorCtr="0">
            <a:noAutofit/>
          </a:bodyPr>
          <a:lstStyle/>
          <a:p>
            <a:pPr>
              <a:spcBef>
                <a:spcPct val="50000"/>
              </a:spcBef>
            </a:pPr>
            <a:r>
              <a:rPr lang="zh-CN" altLang="en-US" sz="3600" b="1" noProof="0" dirty="0">
                <a:ln w="6600">
                  <a:solidFill>
                    <a:schemeClr val="accent2"/>
                  </a:solidFill>
                  <a:prstDash val="solid"/>
                </a:ln>
                <a:solidFill>
                  <a:srgbClr val="FFFFFF"/>
                </a:solidFill>
                <a:effectLst>
                  <a:outerShdw dist="38100" dir="2700000" algn="tl" rotWithShape="0">
                    <a:schemeClr val="accent2"/>
                  </a:outerShdw>
                </a:effectLst>
                <a:uLnTx/>
                <a:uFillTx/>
                <a:latin typeface="宋体" panose="02010600030101010101" pitchFamily="2" charset="-122"/>
                <a:sym typeface="+mn-ea"/>
              </a:rPr>
              <a:t>合作探究三  新的交通工具的出现</a:t>
            </a:r>
            <a:endParaRPr lang="zh-CN" altLang="en-US" sz="3600" b="1" noProof="1" dirty="0" smtClean="0">
              <a:solidFill>
                <a:schemeClr val="accent6">
                  <a:lumMod val="50000"/>
                </a:schemeClr>
              </a:solidFill>
              <a:latin typeface="微软雅黑" panose="020B0503020204020204" charset="-122"/>
              <a:ea typeface="微软雅黑" panose="020B0503020204020204" charset="-122"/>
              <a:sym typeface="+mn-ea"/>
            </a:endParaRPr>
          </a:p>
        </p:txBody>
      </p:sp>
      <p:sp>
        <p:nvSpPr>
          <p:cNvPr id="2" name="文本框 1"/>
          <p:cNvSpPr txBox="1"/>
          <p:nvPr/>
        </p:nvSpPr>
        <p:spPr>
          <a:xfrm>
            <a:off x="280670" y="867410"/>
            <a:ext cx="3937635" cy="521970"/>
          </a:xfrm>
          <a:prstGeom prst="rect">
            <a:avLst/>
          </a:prstGeom>
          <a:noFill/>
        </p:spPr>
        <p:txBody>
          <a:bodyPr wrap="none" rtlCol="0" anchor="t">
            <a:spAutoFit/>
          </a:bodyPr>
          <a:p>
            <a:pPr>
              <a:spcBef>
                <a:spcPct val="50000"/>
              </a:spcBef>
            </a:pPr>
            <a:r>
              <a:rPr lang="zh-CN" altLang="en-US" sz="2800" b="1" dirty="0">
                <a:solidFill>
                  <a:srgbClr val="000000"/>
                </a:solidFill>
                <a:latin typeface="楷体" panose="02010609060101010101" pitchFamily="49" charset="-122"/>
                <a:ea typeface="楷体" panose="02010609060101010101" pitchFamily="49" charset="-122"/>
                <a:sym typeface="+mn-ea"/>
              </a:rPr>
              <a:t>这是什么汽车的标志 ？</a:t>
            </a:r>
            <a:endParaRPr lang="zh-CN" altLang="en-US" sz="2800"/>
          </a:p>
        </p:txBody>
      </p:sp>
      <p:pic>
        <p:nvPicPr>
          <p:cNvPr id="63490" name="Picture 8" descr="041026141082896"/>
          <p:cNvPicPr>
            <a:picLocks noChangeAspect="1"/>
          </p:cNvPicPr>
          <p:nvPr/>
        </p:nvPicPr>
        <p:blipFill>
          <a:blip r:embed="rId2">
            <a:grayscl/>
          </a:blip>
          <a:stretch>
            <a:fillRect/>
          </a:stretch>
        </p:blipFill>
        <p:spPr>
          <a:xfrm>
            <a:off x="71438" y="1529398"/>
            <a:ext cx="2246312" cy="2438400"/>
          </a:xfrm>
          <a:prstGeom prst="rect">
            <a:avLst/>
          </a:prstGeom>
          <a:solidFill>
            <a:schemeClr val="accent1"/>
          </a:solidFill>
          <a:ln w="9525">
            <a:noFill/>
          </a:ln>
        </p:spPr>
      </p:pic>
      <p:sp>
        <p:nvSpPr>
          <p:cNvPr id="3" name="文本框 2"/>
          <p:cNvSpPr txBox="1"/>
          <p:nvPr/>
        </p:nvSpPr>
        <p:spPr>
          <a:xfrm>
            <a:off x="5383530" y="4068445"/>
            <a:ext cx="2540000" cy="783590"/>
          </a:xfrm>
          <a:prstGeom prst="rect">
            <a:avLst/>
          </a:prstGeom>
          <a:noFill/>
        </p:spPr>
        <p:txBody>
          <a:bodyPr wrap="square" rtlCol="0" anchor="t">
            <a:spAutoFit/>
          </a:bodyPr>
          <a:p>
            <a:pPr marR="0" defTabSz="914400">
              <a:spcBef>
                <a:spcPct val="50000"/>
              </a:spcBef>
              <a:buClrTx/>
              <a:buSzTx/>
              <a:buFontTx/>
              <a:defRPr/>
            </a:pPr>
            <a:r>
              <a:rPr lang="zh-CN" altLang="en-US" b="1" noProof="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sym typeface="+mn-ea"/>
              </a:rPr>
              <a:t>奔驰汽车的创始人</a:t>
            </a:r>
            <a:r>
              <a:rPr lang="en-US" altLang="zh-CN" b="1" noProof="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sym typeface="+mn-ea"/>
              </a:rPr>
              <a:t>——</a:t>
            </a:r>
            <a:endParaRPr kumimoji="0" lang="en-US" altLang="zh-CN" b="1" kern="1200" cap="none" spc="0" normalizeH="0" baseline="0" noProof="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n-cs"/>
            </a:endParaRPr>
          </a:p>
          <a:p>
            <a:pPr marR="0" defTabSz="914400">
              <a:spcBef>
                <a:spcPct val="50000"/>
              </a:spcBef>
              <a:buClrTx/>
              <a:buSzTx/>
              <a:buFontTx/>
              <a:defRPr/>
            </a:pPr>
            <a:r>
              <a:rPr lang="zh-CN" altLang="en-US" b="1" noProof="0" dirty="0">
                <a:solidFill>
                  <a:srgbClr val="FF0000"/>
                </a:solidFill>
                <a:latin typeface="楷体" panose="02010609060101010101" pitchFamily="49" charset="-122"/>
                <a:ea typeface="楷体" panose="02010609060101010101" pitchFamily="49" charset="-122"/>
                <a:sym typeface="+mn-ea"/>
              </a:rPr>
              <a:t>德国 卡尔</a:t>
            </a:r>
            <a:r>
              <a:rPr lang="en-US" altLang="zh-CN" b="1" noProof="0" dirty="0">
                <a:solidFill>
                  <a:srgbClr val="FF0000"/>
                </a:solidFill>
                <a:latin typeface="楷体" panose="02010609060101010101" pitchFamily="49" charset="-122"/>
                <a:ea typeface="楷体" panose="02010609060101010101" pitchFamily="49" charset="-122"/>
                <a:sym typeface="+mn-ea"/>
              </a:rPr>
              <a:t>.</a:t>
            </a:r>
            <a:r>
              <a:rPr lang="zh-CN" altLang="en-US" b="1" noProof="0" dirty="0">
                <a:solidFill>
                  <a:srgbClr val="FF0000"/>
                </a:solidFill>
                <a:latin typeface="楷体" panose="02010609060101010101" pitchFamily="49" charset="-122"/>
                <a:ea typeface="楷体" panose="02010609060101010101" pitchFamily="49" charset="-122"/>
                <a:sym typeface="+mn-ea"/>
              </a:rPr>
              <a:t>本茨 </a:t>
            </a:r>
            <a:endParaRPr lang="zh-CN" altLang="en-US"/>
          </a:p>
        </p:txBody>
      </p:sp>
      <p:grpSp>
        <p:nvGrpSpPr>
          <p:cNvPr id="8" name="Group 9"/>
          <p:cNvGrpSpPr/>
          <p:nvPr/>
        </p:nvGrpSpPr>
        <p:grpSpPr>
          <a:xfrm>
            <a:off x="5331143" y="1347788"/>
            <a:ext cx="2592387" cy="2792412"/>
            <a:chOff x="0" y="0"/>
            <a:chExt cx="4990" cy="7067"/>
          </a:xfrm>
        </p:grpSpPr>
        <p:pic>
          <p:nvPicPr>
            <p:cNvPr id="63494" name="Picture 10" descr="germany126"/>
            <p:cNvPicPr>
              <a:picLocks noChangeAspect="1"/>
            </p:cNvPicPr>
            <p:nvPr/>
          </p:nvPicPr>
          <p:blipFill>
            <a:blip r:embed="rId3"/>
            <a:stretch>
              <a:fillRect/>
            </a:stretch>
          </p:blipFill>
          <p:spPr>
            <a:xfrm>
              <a:off x="0" y="0"/>
              <a:ext cx="4990" cy="6194"/>
            </a:xfrm>
            <a:prstGeom prst="rect">
              <a:avLst/>
            </a:prstGeom>
            <a:noFill/>
            <a:ln w="9525">
              <a:noFill/>
            </a:ln>
          </p:spPr>
        </p:pic>
        <p:sp>
          <p:nvSpPr>
            <p:cNvPr id="63495" name="Text Box 11"/>
            <p:cNvSpPr txBox="1"/>
            <p:nvPr/>
          </p:nvSpPr>
          <p:spPr>
            <a:xfrm>
              <a:off x="0" y="5444"/>
              <a:ext cx="354" cy="1623"/>
            </a:xfrm>
            <a:prstGeom prst="rect">
              <a:avLst/>
            </a:prstGeom>
            <a:noFill/>
            <a:ln w="9525">
              <a:noFill/>
            </a:ln>
          </p:spPr>
          <p:txBody>
            <a:bodyPr wrap="none">
              <a:spAutoFit/>
            </a:bodyPr>
            <a:p>
              <a:endParaRPr lang="zh-CN" altLang="en-US" sz="3600" b="1" dirty="0">
                <a:solidFill>
                  <a:srgbClr val="FF0000"/>
                </a:solidFill>
                <a:latin typeface="楷体" panose="02010609060101010101" pitchFamily="49" charset="-122"/>
                <a:ea typeface="楷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3490"/>
                                        </p:tgtEl>
                                        <p:attrNameLst>
                                          <p:attrName>style.visibility</p:attrName>
                                        </p:attrNameLst>
                                      </p:cBhvr>
                                      <p:to>
                                        <p:strVal val="visible"/>
                                      </p:to>
                                    </p:set>
                                    <p:animEffect transition="in" filter="checkerboard(across)">
                                      <p:cBhvr>
                                        <p:cTn id="13" dur="500"/>
                                        <p:tgtEl>
                                          <p:spTgt spid="6349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MH_Others_1"/>
          <p:cNvSpPr txBox="1"/>
          <p:nvPr>
            <p:custDataLst>
              <p:tags r:id="rId1"/>
            </p:custDataLst>
          </p:nvPr>
        </p:nvSpPr>
        <p:spPr>
          <a:xfrm>
            <a:off x="395605" y="50800"/>
            <a:ext cx="8208010" cy="593725"/>
          </a:xfrm>
          <a:prstGeom prst="rect">
            <a:avLst/>
          </a:prstGeom>
          <a:noFill/>
        </p:spPr>
        <p:txBody>
          <a:bodyPr wrap="square" lIns="0" tIns="0" rIns="0" bIns="0" rtlCol="0" anchor="ctr" anchorCtr="0">
            <a:noAutofit/>
            <a:scene3d>
              <a:camera prst="orthographicFront"/>
              <a:lightRig rig="threePt" dir="t"/>
            </a:scene3d>
          </a:bodyPr>
          <a:lstStyle/>
          <a:p>
            <a:pPr>
              <a:lnSpc>
                <a:spcPct val="150000"/>
              </a:lnSpc>
            </a:pPr>
            <a:r>
              <a:rPr lang="zh-CN" altLang="en-US" sz="3600" b="1" dirty="0" smtClean="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sym typeface="+mn-ea"/>
              </a:rPr>
              <a:t>二</a:t>
            </a:r>
            <a:r>
              <a:rPr lang="en-US" altLang="zh-CN" sz="3600" b="1" dirty="0" smtClean="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sym typeface="+mn-ea"/>
              </a:rPr>
              <a:t>.</a:t>
            </a:r>
            <a:r>
              <a:rPr lang="en-US" altLang="zh-CN" sz="3600">
                <a:ln w="22225">
                  <a:solidFill>
                    <a:schemeClr val="accent2"/>
                  </a:solidFill>
                  <a:prstDash val="solid"/>
                </a:ln>
                <a:solidFill>
                  <a:schemeClr val="accent2">
                    <a:lumMod val="40000"/>
                    <a:lumOff val="60000"/>
                  </a:schemeClr>
                </a:solidFill>
                <a:effectLst/>
                <a:sym typeface="+mn-ea"/>
              </a:rPr>
              <a:t>应用产业-----内燃 </a:t>
            </a:r>
            <a:r>
              <a:rPr lang="zh-CN" altLang="en-US" sz="3600">
                <a:ln w="22225">
                  <a:solidFill>
                    <a:schemeClr val="accent2"/>
                  </a:solidFill>
                  <a:prstDash val="solid"/>
                </a:ln>
                <a:solidFill>
                  <a:schemeClr val="accent2">
                    <a:lumMod val="40000"/>
                    <a:lumOff val="60000"/>
                  </a:schemeClr>
                </a:solidFill>
                <a:effectLst/>
                <a:sym typeface="+mn-ea"/>
              </a:rPr>
              <a:t>新交通</a:t>
            </a:r>
            <a:endParaRPr lang="zh-CN" altLang="en-US" sz="3600" b="1" noProof="1" dirty="0" smtClean="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sym typeface="+mn-ea"/>
            </a:endParaRPr>
          </a:p>
        </p:txBody>
      </p:sp>
      <p:sp>
        <p:nvSpPr>
          <p:cNvPr id="2" name="文本框 1"/>
          <p:cNvSpPr txBox="1"/>
          <p:nvPr/>
        </p:nvSpPr>
        <p:spPr>
          <a:xfrm>
            <a:off x="1637665" y="861695"/>
            <a:ext cx="5161915" cy="650875"/>
          </a:xfrm>
          <a:prstGeom prst="rect">
            <a:avLst/>
          </a:prstGeom>
          <a:noFill/>
        </p:spPr>
        <p:txBody>
          <a:bodyPr wrap="square" rtlCol="0" anchor="t">
            <a:spAutoFit/>
          </a:bodyPr>
          <a:p>
            <a:pPr>
              <a:lnSpc>
                <a:spcPct val="130000"/>
              </a:lnSpc>
              <a:spcBef>
                <a:spcPct val="50000"/>
              </a:spcBef>
            </a:pPr>
            <a:r>
              <a:rPr lang="en-US" altLang="zh-CN" sz="28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(1). </a:t>
            </a:r>
            <a:r>
              <a:rPr lang="zh-CN" altLang="en-US" sz="28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内燃机的发明</a:t>
            </a:r>
            <a:endParaRPr lang="zh-CN" altLang="en-US" sz="28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p:txBody>
      </p:sp>
      <p:sp>
        <p:nvSpPr>
          <p:cNvPr id="3" name="文本框 2"/>
          <p:cNvSpPr txBox="1"/>
          <p:nvPr/>
        </p:nvSpPr>
        <p:spPr>
          <a:xfrm>
            <a:off x="878205" y="1383665"/>
            <a:ext cx="7929245" cy="1210945"/>
          </a:xfrm>
          <a:prstGeom prst="rect">
            <a:avLst/>
          </a:prstGeom>
          <a:noFill/>
        </p:spPr>
        <p:txBody>
          <a:bodyPr wrap="square" rtlCol="0" anchor="t">
            <a:spAutoFit/>
            <a:scene3d>
              <a:camera prst="orthographicFront"/>
              <a:lightRig rig="threePt" dir="t"/>
            </a:scene3d>
          </a:bodyPr>
          <a:p>
            <a:pPr>
              <a:lnSpc>
                <a:spcPct val="130000"/>
              </a:lnSpc>
              <a:spcBef>
                <a:spcPct val="50000"/>
              </a:spcBef>
            </a:pPr>
            <a:r>
              <a:rPr lang="zh-CN" altLang="en-US" sz="28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奥托：煤气内燃机； 戴姆勒：汽油内燃机；狄塞尔：柴油内燃机。</a:t>
            </a:r>
            <a:endParaRPr lang="zh-CN" altLang="en-US" sz="28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p:txBody>
      </p:sp>
      <p:sp>
        <p:nvSpPr>
          <p:cNvPr id="4" name="文本框 3"/>
          <p:cNvSpPr txBox="1"/>
          <p:nvPr/>
        </p:nvSpPr>
        <p:spPr>
          <a:xfrm>
            <a:off x="735965" y="2437130"/>
            <a:ext cx="8855710" cy="1235075"/>
          </a:xfrm>
          <a:prstGeom prst="rect">
            <a:avLst/>
          </a:prstGeom>
          <a:noFill/>
        </p:spPr>
        <p:txBody>
          <a:bodyPr wrap="square" rtlCol="0" anchor="t">
            <a:spAutoFit/>
          </a:bodyPr>
          <a:p>
            <a:pPr>
              <a:lnSpc>
                <a:spcPct val="130000"/>
              </a:lnSpc>
              <a:spcBef>
                <a:spcPct val="50000"/>
              </a:spcBef>
            </a:pPr>
            <a:r>
              <a:rPr lang="en-US" altLang="zh-CN"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(2).19</a:t>
            </a: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世纪</a:t>
            </a:r>
            <a:r>
              <a:rPr lang="en-US" altLang="zh-CN"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80</a:t>
            </a: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年代，德国人本茨制造出一辆配有汽油发动机的</a:t>
            </a:r>
            <a:endPar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a:p>
            <a:pPr>
              <a:lnSpc>
                <a:spcPct val="130000"/>
              </a:lnSpc>
              <a:spcBef>
                <a:spcPct val="50000"/>
              </a:spcBef>
            </a:pP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汽车</a:t>
            </a:r>
            <a:r>
              <a:rPr lang="zh-CN" altLang="en-US"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a:t>
            </a:r>
            <a:r>
              <a:rPr lang="en-US" altLang="zh-CN"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                                  </a:t>
            </a:r>
            <a:endParaRPr lang="zh-CN" altLang="en-US"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p:txBody>
      </p:sp>
      <p:sp>
        <p:nvSpPr>
          <p:cNvPr id="5" name="文本框 4"/>
          <p:cNvSpPr txBox="1"/>
          <p:nvPr/>
        </p:nvSpPr>
        <p:spPr>
          <a:xfrm>
            <a:off x="624205" y="3558540"/>
            <a:ext cx="8437245" cy="1198880"/>
          </a:xfrm>
          <a:prstGeom prst="rect">
            <a:avLst/>
          </a:prstGeom>
          <a:noFill/>
        </p:spPr>
        <p:txBody>
          <a:bodyPr wrap="square" rtlCol="0" anchor="t">
            <a:spAutoFit/>
            <a:scene3d>
              <a:camera prst="orthographicFront"/>
              <a:lightRig rig="threePt" dir="t"/>
            </a:scene3d>
          </a:bodyPr>
          <a:p>
            <a:pPr>
              <a:lnSpc>
                <a:spcPct val="150000"/>
              </a:lnSpc>
              <a:spcBef>
                <a:spcPct val="50000"/>
              </a:spcBef>
            </a:pPr>
            <a:r>
              <a:rPr lang="en-US" altLang="zh-CN" sz="2400" b="1" dirty="0">
                <a:solidFill>
                  <a:schemeClr val="bg2"/>
                </a:solidFill>
                <a:latin typeface="楷体" panose="02010609060101010101" pitchFamily="49" charset="-122"/>
                <a:ea typeface="楷体" panose="02010609060101010101" pitchFamily="49" charset="-122"/>
                <a:sym typeface="+mn-ea"/>
              </a:rPr>
              <a:t>(</a:t>
            </a:r>
            <a:r>
              <a:rPr lang="en-US" altLang="zh-CN"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3).1903</a:t>
            </a: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年，莱特兄弟发明飞机</a:t>
            </a:r>
            <a:r>
              <a:rPr lang="en-US" altLang="zh-CN"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a:t>
            </a: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中国人冯如制造飞机，被誉为“</a:t>
            </a:r>
            <a:r>
              <a:rPr lang="zh-CN" altLang="en-US" sz="2400" b="1" dirty="0">
                <a:solidFill>
                  <a:srgbClr val="FF0000"/>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中国航空之父</a:t>
            </a:r>
            <a:r>
              <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”“中国始创飞行大家”。</a:t>
            </a:r>
            <a:endParaRPr lang="zh-CN" altLang="en-US" sz="2400" b="1"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endParaRPr>
          </a:p>
        </p:txBody>
      </p:sp>
      <p:sp>
        <p:nvSpPr>
          <p:cNvPr id="7" name="文本框 6"/>
          <p:cNvSpPr txBox="1"/>
          <p:nvPr/>
        </p:nvSpPr>
        <p:spPr>
          <a:xfrm>
            <a:off x="395605" y="861695"/>
            <a:ext cx="2859405" cy="521970"/>
          </a:xfrm>
          <a:prstGeom prst="rect">
            <a:avLst/>
          </a:prstGeom>
          <a:noFill/>
        </p:spPr>
        <p:txBody>
          <a:bodyPr wrap="square" rtlCol="0">
            <a:spAutoFit/>
          </a:bodyPr>
          <a:p>
            <a:r>
              <a:rPr lang="en-US" altLang="zh-CN" sz="2800">
                <a:solidFill>
                  <a:srgbClr val="FF0000"/>
                </a:solidFill>
              </a:rPr>
              <a:t>.</a:t>
            </a:r>
            <a:r>
              <a:rPr lang="zh-CN" altLang="en-US" sz="2800">
                <a:solidFill>
                  <a:srgbClr val="FF0000"/>
                </a:solidFill>
              </a:rPr>
              <a:t>成就：</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MH_Others_1"/>
          <p:cNvSpPr txBox="1"/>
          <p:nvPr>
            <p:custDataLst>
              <p:tags r:id="rId1"/>
            </p:custDataLst>
          </p:nvPr>
        </p:nvSpPr>
        <p:spPr>
          <a:xfrm>
            <a:off x="443230" y="3517265"/>
            <a:ext cx="8522335" cy="1354455"/>
          </a:xfrm>
          <a:prstGeom prst="rect">
            <a:avLst/>
          </a:prstGeom>
          <a:noFill/>
        </p:spPr>
        <p:txBody>
          <a:bodyPr wrap="square" lIns="0" tIns="0" rIns="0" bIns="0" rtlCol="0" anchor="ctr" anchorCtr="0">
            <a:noAutofit/>
          </a:bodyPr>
          <a:lstStyle/>
          <a:p>
            <a:pPr>
              <a:lnSpc>
                <a:spcPct val="150000"/>
              </a:lnSpc>
            </a:pPr>
            <a:r>
              <a:rPr lang="en-US" altLang="zh-CN" sz="2800" b="1" dirty="0">
                <a:solidFill>
                  <a:srgbClr val="FF0000"/>
                </a:solidFill>
                <a:latin typeface="楷体" panose="02010609060101010101" pitchFamily="49" charset="-122"/>
                <a:ea typeface="楷体" panose="02010609060101010101" pitchFamily="49" charset="-122"/>
                <a:sym typeface="+mn-ea"/>
              </a:rPr>
              <a:t>3.</a:t>
            </a:r>
            <a:r>
              <a:rPr lang="zh-CN" altLang="en-US" sz="2800" b="1" dirty="0">
                <a:solidFill>
                  <a:srgbClr val="FF0000"/>
                </a:solidFill>
                <a:latin typeface="楷体" panose="02010609060101010101" pitchFamily="49" charset="-122"/>
                <a:ea typeface="楷体" panose="02010609060101010101" pitchFamily="49" charset="-122"/>
                <a:sym typeface="+mn-ea"/>
              </a:rPr>
              <a:t>作用：带动相应的新兴工业发展，为人们的生产和生活带来了极大的便利。</a:t>
            </a:r>
            <a:endParaRPr lang="zh-CN" altLang="en-US" sz="2800" b="1" noProof="1" dirty="0" smtClean="0">
              <a:solidFill>
                <a:schemeClr val="accent6">
                  <a:lumMod val="50000"/>
                </a:schemeClr>
              </a:solidFill>
              <a:latin typeface="微软雅黑" panose="020B0503020204020204" charset="-122"/>
              <a:ea typeface="微软雅黑" panose="020B0503020204020204" charset="-122"/>
              <a:sym typeface="+mn-ea"/>
            </a:endParaRPr>
          </a:p>
        </p:txBody>
      </p:sp>
      <p:pic>
        <p:nvPicPr>
          <p:cNvPr id="16387" name="图片 7" descr="SJJDZSD16100L"/>
          <p:cNvPicPr>
            <a:picLocks noChangeAspect="1"/>
          </p:cNvPicPr>
          <p:nvPr/>
        </p:nvPicPr>
        <p:blipFill>
          <a:blip r:embed="rId2"/>
          <a:stretch>
            <a:fillRect/>
          </a:stretch>
        </p:blipFill>
        <p:spPr>
          <a:xfrm>
            <a:off x="-137795" y="77470"/>
            <a:ext cx="4614545" cy="3154680"/>
          </a:xfrm>
          <a:prstGeom prst="rect">
            <a:avLst/>
          </a:prstGeom>
          <a:noFill/>
          <a:ln w="9525">
            <a:noFill/>
          </a:ln>
        </p:spPr>
      </p:pic>
      <p:pic>
        <p:nvPicPr>
          <p:cNvPr id="2" name="图片 1"/>
          <p:cNvPicPr>
            <a:picLocks noChangeAspect="1"/>
          </p:cNvPicPr>
          <p:nvPr/>
        </p:nvPicPr>
        <p:blipFill>
          <a:blip r:embed="rId3"/>
          <a:stretch>
            <a:fillRect/>
          </a:stretch>
        </p:blipFill>
        <p:spPr>
          <a:xfrm>
            <a:off x="4222750" y="76835"/>
            <a:ext cx="4841240" cy="3155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arn(inVertical)">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06375"/>
            <a:ext cx="2645410" cy="857250"/>
          </a:xfrm>
        </p:spPr>
        <p:txBody>
          <a:bodyPr/>
          <a:p>
            <a:r>
              <a:rPr lang="zh-CN" altLang="en-US" sz="4000" b="1">
                <a:solidFill>
                  <a:srgbClr val="FF0000"/>
                </a:solidFill>
              </a:rPr>
              <a:t>科技之旅：</a:t>
            </a:r>
            <a:endParaRPr lang="zh-CN" altLang="en-US" sz="4000" b="1">
              <a:solidFill>
                <a:srgbClr val="FF0000"/>
              </a:solidFill>
            </a:endParaRPr>
          </a:p>
        </p:txBody>
      </p:sp>
      <p:pic>
        <p:nvPicPr>
          <p:cNvPr id="4" name="内容占位符 3"/>
          <p:cNvPicPr>
            <a:picLocks noChangeAspect="1"/>
          </p:cNvPicPr>
          <p:nvPr>
            <p:ph idx="1"/>
          </p:nvPr>
        </p:nvPicPr>
        <p:blipFill>
          <a:blip r:embed="rId1"/>
          <a:stretch>
            <a:fillRect/>
          </a:stretch>
        </p:blipFill>
        <p:spPr>
          <a:xfrm>
            <a:off x="2901950" y="989330"/>
            <a:ext cx="4284345" cy="3048635"/>
          </a:xfrm>
          <a:prstGeom prst="rect">
            <a:avLst/>
          </a:prstGeom>
        </p:spPr>
      </p:pic>
      <p:pic>
        <p:nvPicPr>
          <p:cNvPr id="5" name="图片 4"/>
          <p:cNvPicPr>
            <a:picLocks noChangeAspect="1"/>
          </p:cNvPicPr>
          <p:nvPr/>
        </p:nvPicPr>
        <p:blipFill>
          <a:blip r:embed="rId2"/>
          <a:stretch>
            <a:fillRect/>
          </a:stretch>
        </p:blipFill>
        <p:spPr>
          <a:xfrm>
            <a:off x="264160" y="1285240"/>
            <a:ext cx="2486025" cy="1581150"/>
          </a:xfrm>
          <a:prstGeom prst="rect">
            <a:avLst/>
          </a:prstGeom>
        </p:spPr>
      </p:pic>
      <p:pic>
        <p:nvPicPr>
          <p:cNvPr id="6" name="图片 5"/>
          <p:cNvPicPr>
            <a:picLocks noChangeAspect="1"/>
          </p:cNvPicPr>
          <p:nvPr/>
        </p:nvPicPr>
        <p:blipFill>
          <a:blip r:embed="rId3"/>
          <a:stretch>
            <a:fillRect/>
          </a:stretch>
        </p:blipFill>
        <p:spPr>
          <a:xfrm>
            <a:off x="7186295" y="2002155"/>
            <a:ext cx="1695450" cy="1661795"/>
          </a:xfrm>
          <a:prstGeom prst="rect">
            <a:avLst/>
          </a:prstGeom>
        </p:spPr>
      </p:pic>
      <p:pic>
        <p:nvPicPr>
          <p:cNvPr id="7" name="图片 6"/>
          <p:cNvPicPr>
            <a:picLocks noChangeAspect="1"/>
          </p:cNvPicPr>
          <p:nvPr/>
        </p:nvPicPr>
        <p:blipFill>
          <a:blip r:embed="rId4"/>
          <a:stretch>
            <a:fillRect/>
          </a:stretch>
        </p:blipFill>
        <p:spPr>
          <a:xfrm>
            <a:off x="584200" y="2866390"/>
            <a:ext cx="2954655" cy="2277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e11d7a8e8c72e8807af80a28b83020d"/>
          <p:cNvPicPr>
            <a:picLocks noChangeAspect="1"/>
          </p:cNvPicPr>
          <p:nvPr/>
        </p:nvPicPr>
        <p:blipFill>
          <a:blip r:embed="rId1"/>
          <a:stretch>
            <a:fillRect/>
          </a:stretch>
        </p:blipFill>
        <p:spPr>
          <a:xfrm>
            <a:off x="-856615" y="-1672590"/>
            <a:ext cx="12024995" cy="8016240"/>
          </a:xfrm>
          <a:prstGeom prst="rect">
            <a:avLst/>
          </a:prstGeom>
        </p:spPr>
      </p:pic>
      <p:sp>
        <p:nvSpPr>
          <p:cNvPr id="3" name="文本框 2"/>
          <p:cNvSpPr txBox="1"/>
          <p:nvPr/>
        </p:nvSpPr>
        <p:spPr>
          <a:xfrm>
            <a:off x="296545" y="1610360"/>
            <a:ext cx="6652895" cy="768350"/>
          </a:xfrm>
          <a:prstGeom prst="rect">
            <a:avLst/>
          </a:prstGeom>
          <a:noFill/>
        </p:spPr>
        <p:txBody>
          <a:bodyPr wrap="none" rtlCol="0">
            <a:spAutoFit/>
          </a:bodyPr>
          <a:p>
            <a:pPr algn="l"/>
            <a:r>
              <a:rPr lang="en-US" altLang="zh-CN" sz="4400" b="1">
                <a:solidFill>
                  <a:srgbClr val="FF0000"/>
                </a:solidFill>
              </a:rPr>
              <a:t>      </a:t>
            </a:r>
            <a:r>
              <a:rPr lang="zh-CN" altLang="en-US" sz="4400" b="1" dirty="0">
                <a:solidFill>
                  <a:srgbClr val="FF0000"/>
                </a:solidFill>
                <a:effectLst>
                  <a:outerShdw blurRad="38100" dist="38100" dir="2700000">
                    <a:srgbClr val="000000"/>
                  </a:outerShdw>
                </a:effectLst>
                <a:latin typeface="微软雅黑" panose="020B0503020204020204" charset="-122"/>
                <a:ea typeface="微软雅黑" panose="020B0503020204020204" charset="-122"/>
                <a:sym typeface="+mn-ea"/>
              </a:rPr>
              <a:t>第</a:t>
            </a:r>
            <a:r>
              <a:rPr lang="en-US" altLang="zh-CN" sz="4400" b="1">
                <a:solidFill>
                  <a:srgbClr val="FF0000"/>
                </a:solidFill>
                <a:effectLst>
                  <a:outerShdw blurRad="38100" dist="38100" dir="2700000">
                    <a:srgbClr val="000000"/>
                  </a:outerShdw>
                </a:effectLst>
                <a:latin typeface="微软雅黑" panose="020B0503020204020204" charset="-122"/>
                <a:ea typeface="微软雅黑" panose="020B0503020204020204" charset="-122"/>
                <a:sym typeface="+mn-ea"/>
              </a:rPr>
              <a:t>5</a:t>
            </a:r>
            <a:r>
              <a:rPr lang="zh-CN" altLang="en-US" sz="4400" b="1" dirty="0">
                <a:solidFill>
                  <a:srgbClr val="FF0000"/>
                </a:solidFill>
                <a:effectLst>
                  <a:outerShdw blurRad="38100" dist="38100" dir="2700000">
                    <a:srgbClr val="000000"/>
                  </a:outerShdw>
                </a:effectLst>
                <a:latin typeface="微软雅黑" panose="020B0503020204020204" charset="-122"/>
                <a:ea typeface="微软雅黑" panose="020B0503020204020204" charset="-122"/>
                <a:sym typeface="+mn-ea"/>
              </a:rPr>
              <a:t>课 第二次工业革命</a:t>
            </a:r>
            <a:endParaRPr lang="zh-CN" altLang="en-US" sz="4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MH_Others_1"/>
          <p:cNvSpPr txBox="1"/>
          <p:nvPr>
            <p:custDataLst>
              <p:tags r:id="rId1"/>
            </p:custDataLst>
          </p:nvPr>
        </p:nvSpPr>
        <p:spPr>
          <a:xfrm>
            <a:off x="395288" y="50800"/>
            <a:ext cx="4733925" cy="593725"/>
          </a:xfrm>
          <a:prstGeom prst="rect">
            <a:avLst/>
          </a:prstGeom>
          <a:noFill/>
        </p:spPr>
        <p:txBody>
          <a:bodyPr wrap="square" lIns="0" tIns="0" rIns="0" bIns="0" rtlCol="0" anchor="ctr" anchorCtr="0">
            <a:noAutofit/>
          </a:bodyPr>
          <a:lstStyle/>
          <a:p>
            <a:pPr>
              <a:lnSpc>
                <a:spcPct val="150000"/>
              </a:lnSpc>
            </a:pPr>
            <a:endParaRPr lang="zh-CN" altLang="en-US" sz="2000" b="1" noProof="1" dirty="0" smtClean="0">
              <a:solidFill>
                <a:schemeClr val="accent6">
                  <a:lumMod val="50000"/>
                </a:schemeClr>
              </a:solidFill>
              <a:latin typeface="微软雅黑" panose="020B0503020204020204" charset="-122"/>
              <a:ea typeface="微软雅黑" panose="020B0503020204020204" charset="-122"/>
              <a:sym typeface="+mn-ea"/>
            </a:endParaRPr>
          </a:p>
        </p:txBody>
      </p:sp>
      <p:pic>
        <p:nvPicPr>
          <p:cNvPr id="8" name="图片 7"/>
          <p:cNvPicPr>
            <a:picLocks noChangeAspect="1"/>
          </p:cNvPicPr>
          <p:nvPr/>
        </p:nvPicPr>
        <p:blipFill>
          <a:blip r:embed="rId2"/>
          <a:stretch>
            <a:fillRect/>
          </a:stretch>
        </p:blipFill>
        <p:spPr>
          <a:xfrm>
            <a:off x="0" y="50165"/>
            <a:ext cx="5308600" cy="3550285"/>
          </a:xfrm>
          <a:prstGeom prst="rect">
            <a:avLst/>
          </a:prstGeom>
          <a:noFill/>
          <a:ln w="9525">
            <a:noFill/>
          </a:ln>
        </p:spPr>
      </p:pic>
      <p:pic>
        <p:nvPicPr>
          <p:cNvPr id="14" name="图片 13"/>
          <p:cNvPicPr>
            <a:picLocks noChangeAspect="1"/>
          </p:cNvPicPr>
          <p:nvPr/>
        </p:nvPicPr>
        <p:blipFill>
          <a:blip r:embed="rId3"/>
          <a:stretch>
            <a:fillRect/>
          </a:stretch>
        </p:blipFill>
        <p:spPr>
          <a:xfrm>
            <a:off x="5308600" y="50800"/>
            <a:ext cx="3835400" cy="5006340"/>
          </a:xfrm>
          <a:prstGeom prst="rect">
            <a:avLst/>
          </a:prstGeom>
          <a:noFill/>
          <a:ln w="9525">
            <a:noFill/>
          </a:ln>
        </p:spPr>
      </p:pic>
      <p:graphicFrame>
        <p:nvGraphicFramePr>
          <p:cNvPr id="18434" name="Object 2"/>
          <p:cNvGraphicFramePr>
            <a:graphicFrameLocks noChangeAspect="1"/>
          </p:cNvGraphicFramePr>
          <p:nvPr/>
        </p:nvGraphicFramePr>
        <p:xfrm>
          <a:off x="285750" y="3128645"/>
          <a:ext cx="4190365" cy="1929130"/>
        </p:xfrm>
        <a:graphic>
          <a:graphicData uri="http://schemas.openxmlformats.org/presentationml/2006/ole">
            <mc:AlternateContent xmlns:mc="http://schemas.openxmlformats.org/markup-compatibility/2006">
              <mc:Choice xmlns:v="urn:schemas-microsoft-com:vml" Requires="v">
                <p:oleObj spid="_x0000_s3076" name="" r:id="rId4" imgW="4808855" imgH="2787650" progId="MS_ClipArt_Gallery.2">
                  <p:embed/>
                </p:oleObj>
              </mc:Choice>
              <mc:Fallback>
                <p:oleObj name="" r:id="rId4" imgW="4808855" imgH="2787650" progId="MS_ClipArt_Gallery.2">
                  <p:embed/>
                  <p:pic>
                    <p:nvPicPr>
                      <p:cNvPr id="0" name="图片 3075"/>
                      <p:cNvPicPr/>
                      <p:nvPr/>
                    </p:nvPicPr>
                    <p:blipFill>
                      <a:blip r:embed="rId5"/>
                      <a:stretch>
                        <a:fillRect/>
                      </a:stretch>
                    </p:blipFill>
                    <p:spPr>
                      <a:xfrm>
                        <a:off x="285750" y="3128645"/>
                        <a:ext cx="4190365" cy="192913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4"/>
                                        </p:tgtEl>
                                        <p:attrNameLst>
                                          <p:attrName>style.visibility</p:attrName>
                                        </p:attrNameLst>
                                      </p:cBhvr>
                                      <p:to>
                                        <p:strVal val="visible"/>
                                      </p:to>
                                    </p:set>
                                    <p:anim calcmode="lin" valueType="num">
                                      <p:cBhvr additive="base">
                                        <p:cTn id="19" dur="500" fill="hold"/>
                                        <p:tgtEl>
                                          <p:spTgt spid="18434"/>
                                        </p:tgtEl>
                                        <p:attrNameLst>
                                          <p:attrName>ppt_x</p:attrName>
                                        </p:attrNameLst>
                                      </p:cBhvr>
                                      <p:tavLst>
                                        <p:tav tm="0">
                                          <p:val>
                                            <p:strVal val="#ppt_x"/>
                                          </p:val>
                                        </p:tav>
                                        <p:tav tm="100000">
                                          <p:val>
                                            <p:strVal val="#ppt_x"/>
                                          </p:val>
                                        </p:tav>
                                      </p:tavLst>
                                    </p:anim>
                                    <p:anim calcmode="lin" valueType="num">
                                      <p:cBhvr additive="base">
                                        <p:cTn id="20"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452688" y="1296307"/>
            <a:ext cx="6120946" cy="1029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pic>
        <p:nvPicPr>
          <p:cNvPr id="2" name="图片 1" descr="C:/Users/hu/AppData/Local/Temp/kaimatting_20191028153848/output_20191028153854..pngoutput_20191028153854."/>
          <p:cNvPicPr>
            <a:picLocks noChangeAspect="1"/>
          </p:cNvPicPr>
          <p:nvPr/>
        </p:nvPicPr>
        <p:blipFill>
          <a:blip r:embed="rId1" cstate="print"/>
          <a:stretch>
            <a:fillRect/>
          </a:stretch>
        </p:blipFill>
        <p:spPr>
          <a:xfrm>
            <a:off x="6462055" y="2165619"/>
            <a:ext cx="1759746" cy="1960004"/>
          </a:xfrm>
          <a:prstGeom prst="rect">
            <a:avLst/>
          </a:prstGeom>
        </p:spPr>
      </p:pic>
      <p:pic>
        <p:nvPicPr>
          <p:cNvPr id="6146" name="图片 2" descr="1_141016091549_1.jpg"/>
          <p:cNvPicPr>
            <a:picLocks noChangeAspect="1"/>
          </p:cNvPicPr>
          <p:nvPr/>
        </p:nvPicPr>
        <p:blipFill>
          <a:blip r:embed="rId2" cstate="print"/>
          <a:stretch>
            <a:fillRect/>
          </a:stretch>
        </p:blipFill>
        <p:spPr>
          <a:xfrm>
            <a:off x="470580" y="1296216"/>
            <a:ext cx="2136775" cy="3137354"/>
          </a:xfrm>
          <a:prstGeom prst="rect">
            <a:avLst/>
          </a:prstGeom>
          <a:noFill/>
          <a:ln w="9525">
            <a:noFill/>
          </a:ln>
        </p:spPr>
      </p:pic>
      <p:sp>
        <p:nvSpPr>
          <p:cNvPr id="6147" name="Rectangle 5"/>
          <p:cNvSpPr/>
          <p:nvPr/>
        </p:nvSpPr>
        <p:spPr>
          <a:xfrm>
            <a:off x="2607355" y="1398179"/>
            <a:ext cx="5966279" cy="3604895"/>
          </a:xfrm>
          <a:prstGeom prst="rect">
            <a:avLst/>
          </a:prstGeom>
          <a:solidFill>
            <a:schemeClr val="bg1">
              <a:alpha val="65000"/>
            </a:schemeClr>
          </a:solidFill>
          <a:ln w="9525" cap="flat" cmpd="sng">
            <a:noFill/>
            <a:prstDash val="solid"/>
            <a:miter/>
            <a:headEnd type="none" w="med" len="med"/>
            <a:tailEnd type="none" w="med" len="med"/>
          </a:ln>
        </p:spPr>
        <p:txBody>
          <a:bodyPr wrap="square" lIns="85657" tIns="42828" rIns="85657" bIns="42828" anchor="ctr">
            <a:spAutoFit/>
          </a:bodyPr>
          <a:lstStyle/>
          <a:p>
            <a:r>
              <a:rPr lang="en-US" altLang="zh-CN" sz="2285" b="1" dirty="0">
                <a:latin typeface="汉仪中宋简" panose="02010609000101010101" charset="-122"/>
                <a:ea typeface="汉仪中宋简" panose="02010609000101010101" charset="-122"/>
                <a:cs typeface="汉仪中宋简" panose="02010609000101010101" charset="-122"/>
                <a:sym typeface="+mn-ea"/>
              </a:rPr>
              <a:t>1867</a:t>
            </a:r>
            <a:r>
              <a:rPr lang="zh-CN" altLang="en-US" sz="2285" b="1" dirty="0">
                <a:latin typeface="汉仪中宋简" panose="02010609000101010101" charset="-122"/>
                <a:ea typeface="汉仪中宋简" panose="02010609000101010101" charset="-122"/>
                <a:cs typeface="汉仪中宋简" panose="02010609000101010101" charset="-122"/>
                <a:sym typeface="+mn-ea"/>
              </a:rPr>
              <a:t>年，瑞典化学家诺贝尔发明了黄色炸药，以后又发明了多种炸药，</a:t>
            </a:r>
            <a:r>
              <a:rPr lang="zh-CN" altLang="en-US" sz="2285" b="1" dirty="0">
                <a:solidFill>
                  <a:srgbClr val="FF0000"/>
                </a:solidFill>
                <a:latin typeface="汉仪中宋简" panose="02010609000101010101" charset="-122"/>
                <a:ea typeface="汉仪中宋简" panose="02010609000101010101" charset="-122"/>
                <a:cs typeface="汉仪中宋简" panose="02010609000101010101" charset="-122"/>
                <a:sym typeface="+mn-ea"/>
              </a:rPr>
              <a:t>改变了当时的世界。</a:t>
            </a:r>
            <a:r>
              <a:rPr lang="zh-CN" altLang="en-US" sz="2285" b="1" dirty="0">
                <a:latin typeface="汉仪中宋简" panose="02010609000101010101" charset="-122"/>
                <a:ea typeface="汉仪中宋简" panose="02010609000101010101" charset="-122"/>
                <a:cs typeface="汉仪中宋简" panose="02010609000101010101" charset="-122"/>
                <a:sym typeface="+mn-ea"/>
              </a:rPr>
              <a:t>诺贝尔去世前于</a:t>
            </a:r>
            <a:r>
              <a:rPr lang="en-US" altLang="zh-CN" sz="2285" b="1" dirty="0">
                <a:latin typeface="汉仪中宋简" panose="02010609000101010101" charset="-122"/>
                <a:ea typeface="汉仪中宋简" panose="02010609000101010101" charset="-122"/>
                <a:cs typeface="汉仪中宋简" panose="02010609000101010101" charset="-122"/>
                <a:sym typeface="+mn-ea"/>
              </a:rPr>
              <a:t>1895</a:t>
            </a:r>
            <a:r>
              <a:rPr lang="zh-CN" altLang="en-US" sz="2285" b="1" dirty="0">
                <a:latin typeface="汉仪中宋简" panose="02010609000101010101" charset="-122"/>
                <a:ea typeface="汉仪中宋简" panose="02010609000101010101" charset="-122"/>
                <a:cs typeface="汉仪中宋简" panose="02010609000101010101" charset="-122"/>
                <a:sym typeface="+mn-ea"/>
              </a:rPr>
              <a:t>年立下遗嘱，将部分遗产（</a:t>
            </a:r>
            <a:r>
              <a:rPr lang="en-US" altLang="zh-CN" sz="2285" b="1" dirty="0">
                <a:latin typeface="汉仪中宋简" panose="02010609000101010101" charset="-122"/>
                <a:ea typeface="汉仪中宋简" panose="02010609000101010101" charset="-122"/>
                <a:cs typeface="汉仪中宋简" panose="02010609000101010101" charset="-122"/>
                <a:sym typeface="+mn-ea"/>
              </a:rPr>
              <a:t>3100</a:t>
            </a:r>
            <a:r>
              <a:rPr lang="zh-CN" altLang="en-US" sz="2285" b="1" dirty="0">
                <a:latin typeface="汉仪中宋简" panose="02010609000101010101" charset="-122"/>
                <a:ea typeface="汉仪中宋简" panose="02010609000101010101" charset="-122"/>
                <a:cs typeface="汉仪中宋简" panose="02010609000101010101" charset="-122"/>
                <a:sym typeface="+mn-ea"/>
              </a:rPr>
              <a:t>万瑞典克朗，当时合</a:t>
            </a:r>
            <a:r>
              <a:rPr lang="en-US" altLang="zh-CN" sz="2285" b="1" dirty="0">
                <a:latin typeface="汉仪中宋简" panose="02010609000101010101" charset="-122"/>
                <a:ea typeface="汉仪中宋简" panose="02010609000101010101" charset="-122"/>
                <a:cs typeface="汉仪中宋简" panose="02010609000101010101" charset="-122"/>
                <a:sym typeface="+mn-ea"/>
              </a:rPr>
              <a:t>920</a:t>
            </a:r>
            <a:r>
              <a:rPr lang="zh-CN" altLang="en-US" sz="2285" b="1" dirty="0">
                <a:latin typeface="汉仪中宋简" panose="02010609000101010101" charset="-122"/>
                <a:ea typeface="汉仪中宋简" panose="02010609000101010101" charset="-122"/>
                <a:cs typeface="汉仪中宋简" panose="02010609000101010101" charset="-122"/>
                <a:sym typeface="+mn-ea"/>
              </a:rPr>
              <a:t>万美元）作为基金，以其年息</a:t>
            </a:r>
            <a:r>
              <a:rPr lang="en-US" altLang="zh-CN" sz="2285" b="1" dirty="0">
                <a:latin typeface="汉仪中宋简" panose="02010609000101010101" charset="-122"/>
                <a:ea typeface="汉仪中宋简" panose="02010609000101010101" charset="-122"/>
                <a:cs typeface="汉仪中宋简" panose="02010609000101010101" charset="-122"/>
                <a:sym typeface="+mn-ea"/>
              </a:rPr>
              <a:t>(</a:t>
            </a:r>
            <a:r>
              <a:rPr lang="zh-CN" altLang="en-US" sz="2285" b="1" dirty="0">
                <a:latin typeface="汉仪中宋简" panose="02010609000101010101" charset="-122"/>
                <a:ea typeface="汉仪中宋简" panose="02010609000101010101" charset="-122"/>
                <a:cs typeface="汉仪中宋简" panose="02010609000101010101" charset="-122"/>
                <a:sym typeface="+mn-ea"/>
              </a:rPr>
              <a:t>每年</a:t>
            </a:r>
            <a:r>
              <a:rPr lang="en-US" altLang="zh-CN" sz="2285" b="1" dirty="0">
                <a:latin typeface="汉仪中宋简" panose="02010609000101010101" charset="-122"/>
                <a:ea typeface="汉仪中宋简" panose="02010609000101010101" charset="-122"/>
                <a:cs typeface="汉仪中宋简" panose="02010609000101010101" charset="-122"/>
                <a:sym typeface="+mn-ea"/>
              </a:rPr>
              <a:t>20</a:t>
            </a:r>
            <a:r>
              <a:rPr lang="zh-CN" altLang="en-US" sz="2285" b="1" dirty="0">
                <a:latin typeface="汉仪中宋简" panose="02010609000101010101" charset="-122"/>
                <a:ea typeface="汉仪中宋简" panose="02010609000101010101" charset="-122"/>
                <a:cs typeface="汉仪中宋简" panose="02010609000101010101" charset="-122"/>
                <a:sym typeface="+mn-ea"/>
              </a:rPr>
              <a:t>万美元</a:t>
            </a:r>
            <a:r>
              <a:rPr lang="en-US" altLang="zh-CN" sz="2285" b="1" dirty="0">
                <a:latin typeface="汉仪中宋简" panose="02010609000101010101" charset="-122"/>
                <a:ea typeface="汉仪中宋简" panose="02010609000101010101" charset="-122"/>
                <a:cs typeface="汉仪中宋简" panose="02010609000101010101" charset="-122"/>
                <a:sym typeface="+mn-ea"/>
              </a:rPr>
              <a:t>)</a:t>
            </a:r>
            <a:r>
              <a:rPr lang="zh-CN" altLang="en-US" sz="2285" b="1" dirty="0">
                <a:latin typeface="汉仪中宋简" panose="02010609000101010101" charset="-122"/>
                <a:ea typeface="汉仪中宋简" panose="02010609000101010101" charset="-122"/>
                <a:cs typeface="汉仪中宋简" panose="02010609000101010101" charset="-122"/>
                <a:sym typeface="+mn-ea"/>
              </a:rPr>
              <a:t>设立</a:t>
            </a:r>
            <a:r>
              <a:rPr lang="zh-CN" altLang="en-US" sz="2285" b="1" dirty="0">
                <a:solidFill>
                  <a:srgbClr val="FF0000"/>
                </a:solidFill>
                <a:latin typeface="汉仪中宋简" panose="02010609000101010101" charset="-122"/>
                <a:ea typeface="汉仪中宋简" panose="02010609000101010101" charset="-122"/>
                <a:cs typeface="汉仪中宋简" panose="02010609000101010101" charset="-122"/>
                <a:sym typeface="+mn-ea"/>
              </a:rPr>
              <a:t>物理、化学、生理或医学、文学以及和平</a:t>
            </a:r>
            <a:r>
              <a:rPr lang="zh-CN" altLang="en-US" sz="2285" b="1" dirty="0">
                <a:latin typeface="汉仪中宋简" panose="02010609000101010101" charset="-122"/>
                <a:ea typeface="汉仪中宋简" panose="02010609000101010101" charset="-122"/>
                <a:cs typeface="汉仪中宋简" panose="02010609000101010101" charset="-122"/>
                <a:sym typeface="+mn-ea"/>
              </a:rPr>
              <a:t>事业</a:t>
            </a:r>
            <a:r>
              <a:rPr lang="en-US" altLang="zh-CN" sz="2285" b="1" dirty="0">
                <a:latin typeface="汉仪中宋简" panose="02010609000101010101" charset="-122"/>
                <a:ea typeface="汉仪中宋简" panose="02010609000101010101" charset="-122"/>
                <a:cs typeface="汉仪中宋简" panose="02010609000101010101" charset="-122"/>
                <a:sym typeface="+mn-ea"/>
              </a:rPr>
              <a:t>5</a:t>
            </a:r>
            <a:r>
              <a:rPr lang="zh-CN" altLang="en-US" sz="2285" b="1" dirty="0">
                <a:latin typeface="汉仪中宋简" panose="02010609000101010101" charset="-122"/>
                <a:ea typeface="汉仪中宋简" panose="02010609000101010101" charset="-122"/>
                <a:cs typeface="汉仪中宋简" panose="02010609000101010101" charset="-122"/>
                <a:sym typeface="+mn-ea"/>
              </a:rPr>
              <a:t>种奖金（</a:t>
            </a:r>
            <a:r>
              <a:rPr lang="en-US" altLang="zh-CN" sz="2285" b="1" dirty="0">
                <a:latin typeface="汉仪中宋简" panose="02010609000101010101" charset="-122"/>
                <a:ea typeface="汉仪中宋简" panose="02010609000101010101" charset="-122"/>
                <a:cs typeface="汉仪中宋简" panose="02010609000101010101" charset="-122"/>
                <a:sym typeface="+mn-ea"/>
              </a:rPr>
              <a:t>1969</a:t>
            </a:r>
            <a:r>
              <a:rPr lang="zh-CN" altLang="en-US" sz="2285" b="1" dirty="0">
                <a:latin typeface="汉仪中宋简" panose="02010609000101010101" charset="-122"/>
                <a:ea typeface="汉仪中宋简" panose="02010609000101010101" charset="-122"/>
                <a:cs typeface="汉仪中宋简" panose="02010609000101010101" charset="-122"/>
                <a:sym typeface="+mn-ea"/>
              </a:rPr>
              <a:t>年瑞典国家银行增设</a:t>
            </a:r>
            <a:r>
              <a:rPr lang="zh-CN" altLang="en-US" sz="2285" b="1" dirty="0">
                <a:solidFill>
                  <a:srgbClr val="FF0000"/>
                </a:solidFill>
                <a:latin typeface="汉仪中宋简" panose="02010609000101010101" charset="-122"/>
                <a:ea typeface="汉仪中宋简" panose="02010609000101010101" charset="-122"/>
                <a:cs typeface="汉仪中宋简" panose="02010609000101010101" charset="-122"/>
                <a:sym typeface="+mn-ea"/>
              </a:rPr>
              <a:t>经济学</a:t>
            </a:r>
            <a:r>
              <a:rPr lang="zh-CN" altLang="en-US" sz="2285" b="1" dirty="0">
                <a:latin typeface="汉仪中宋简" panose="02010609000101010101" charset="-122"/>
                <a:ea typeface="汉仪中宋简" panose="02010609000101010101" charset="-122"/>
                <a:cs typeface="汉仪中宋简" panose="02010609000101010101" charset="-122"/>
                <a:sym typeface="+mn-ea"/>
              </a:rPr>
              <a:t>奖金</a:t>
            </a:r>
            <a:r>
              <a:rPr lang="en-US" altLang="zh-CN" sz="2285" b="1" dirty="0">
                <a:latin typeface="汉仪中宋简" panose="02010609000101010101" charset="-122"/>
                <a:ea typeface="汉仪中宋简" panose="02010609000101010101" charset="-122"/>
                <a:cs typeface="汉仪中宋简" panose="02010609000101010101" charset="-122"/>
                <a:sym typeface="+mn-ea"/>
              </a:rPr>
              <a:t>)</a:t>
            </a:r>
            <a:r>
              <a:rPr lang="zh-CN" altLang="en-US" sz="2285" b="1" dirty="0">
                <a:latin typeface="汉仪中宋简" panose="02010609000101010101" charset="-122"/>
                <a:ea typeface="汉仪中宋简" panose="02010609000101010101" charset="-122"/>
                <a:cs typeface="汉仪中宋简" panose="02010609000101010101" charset="-122"/>
                <a:sym typeface="+mn-ea"/>
              </a:rPr>
              <a:t>，奖励当年在上述领域内作出最大贡献的学者。从</a:t>
            </a:r>
            <a:r>
              <a:rPr lang="en-US" altLang="zh-CN" sz="2285" b="1" dirty="0">
                <a:latin typeface="汉仪中宋简" panose="02010609000101010101" charset="-122"/>
                <a:ea typeface="汉仪中宋简" panose="02010609000101010101" charset="-122"/>
                <a:cs typeface="汉仪中宋简" panose="02010609000101010101" charset="-122"/>
                <a:sym typeface="+mn-ea"/>
              </a:rPr>
              <a:t>1901</a:t>
            </a:r>
            <a:r>
              <a:rPr lang="zh-CN" altLang="en-US" sz="2285" b="1" dirty="0">
                <a:latin typeface="汉仪中宋简" panose="02010609000101010101" charset="-122"/>
                <a:ea typeface="汉仪中宋简" panose="02010609000101010101" charset="-122"/>
                <a:cs typeface="汉仪中宋简" panose="02010609000101010101" charset="-122"/>
                <a:sym typeface="+mn-ea"/>
              </a:rPr>
              <a:t>年开始，奖金在每年诺贝尔逝世时间</a:t>
            </a:r>
            <a:r>
              <a:rPr lang="en-US" altLang="zh-CN" sz="2285" b="1" dirty="0">
                <a:latin typeface="汉仪中宋简" panose="02010609000101010101" charset="-122"/>
                <a:ea typeface="汉仪中宋简" panose="02010609000101010101" charset="-122"/>
                <a:cs typeface="汉仪中宋简" panose="02010609000101010101" charset="-122"/>
                <a:sym typeface="+mn-ea"/>
              </a:rPr>
              <a:t>12</a:t>
            </a:r>
            <a:r>
              <a:rPr lang="zh-CN" altLang="en-US" sz="2285" b="1" dirty="0">
                <a:latin typeface="汉仪中宋简" panose="02010609000101010101" charset="-122"/>
                <a:ea typeface="汉仪中宋简" panose="02010609000101010101" charset="-122"/>
                <a:cs typeface="汉仪中宋简" panose="02010609000101010101" charset="-122"/>
                <a:sym typeface="+mn-ea"/>
              </a:rPr>
              <a:t>月</a:t>
            </a:r>
            <a:r>
              <a:rPr lang="en-US" altLang="zh-CN" sz="2285" b="1" dirty="0">
                <a:latin typeface="汉仪中宋简" panose="02010609000101010101" charset="-122"/>
                <a:ea typeface="汉仪中宋简" panose="02010609000101010101" charset="-122"/>
                <a:cs typeface="汉仪中宋简" panose="02010609000101010101" charset="-122"/>
                <a:sym typeface="+mn-ea"/>
              </a:rPr>
              <a:t>10</a:t>
            </a:r>
            <a:r>
              <a:rPr lang="zh-CN" altLang="en-US" sz="2285" b="1" dirty="0">
                <a:latin typeface="汉仪中宋简" panose="02010609000101010101" charset="-122"/>
                <a:ea typeface="汉仪中宋简" panose="02010609000101010101" charset="-122"/>
                <a:cs typeface="汉仪中宋简" panose="02010609000101010101" charset="-122"/>
                <a:sym typeface="+mn-ea"/>
              </a:rPr>
              <a:t>日下午四点半颁发。</a:t>
            </a:r>
            <a:endParaRPr lang="zh-CN" altLang="en-US" sz="2285" b="1" dirty="0">
              <a:latin typeface="汉仪中宋简" panose="02010609000101010101" charset="-122"/>
              <a:ea typeface="汉仪中宋简" panose="02010609000101010101" charset="-122"/>
              <a:cs typeface="汉仪中宋简" panose="02010609000101010101" charset="-122"/>
              <a:sym typeface="+mn-ea"/>
            </a:endParaRPr>
          </a:p>
        </p:txBody>
      </p:sp>
      <p:sp>
        <p:nvSpPr>
          <p:cNvPr id="6148" name="TextBox 4"/>
          <p:cNvSpPr txBox="1"/>
          <p:nvPr/>
        </p:nvSpPr>
        <p:spPr>
          <a:xfrm>
            <a:off x="2622323" y="683532"/>
            <a:ext cx="1502229" cy="612775"/>
          </a:xfrm>
          <a:prstGeom prst="rect">
            <a:avLst/>
          </a:prstGeom>
          <a:noFill/>
          <a:ln w="9525">
            <a:noFill/>
          </a:ln>
        </p:spPr>
        <p:txBody>
          <a:bodyPr wrap="square" lIns="85657" tIns="42828" rIns="85657" bIns="42828" anchor="t">
            <a:spAutoFit/>
          </a:bodyPr>
          <a:lstStyle/>
          <a:p>
            <a:r>
              <a:rPr lang="zh-CN" altLang="en-US" sz="3430" b="1" dirty="0">
                <a:solidFill>
                  <a:srgbClr val="C00000"/>
                </a:solidFill>
                <a:latin typeface="汉仪中宋简" panose="02010609000101010101" charset="-122"/>
                <a:ea typeface="汉仪中宋简" panose="02010609000101010101" charset="-122"/>
              </a:rPr>
              <a:t>诺贝尔</a:t>
            </a:r>
            <a:endParaRPr lang="zh-CN" altLang="en-US" sz="3430" b="1" dirty="0">
              <a:solidFill>
                <a:srgbClr val="C00000"/>
              </a:solidFill>
              <a:latin typeface="汉仪中宋简" panose="02010609000101010101" charset="-122"/>
              <a:ea typeface="汉仪中宋简" panose="02010609000101010101" charset="-122"/>
            </a:endParaRPr>
          </a:p>
        </p:txBody>
      </p:sp>
      <p:grpSp>
        <p:nvGrpSpPr>
          <p:cNvPr id="10" name="组合 9"/>
          <p:cNvGrpSpPr/>
          <p:nvPr/>
        </p:nvGrpSpPr>
        <p:grpSpPr>
          <a:xfrm>
            <a:off x="340502" y="-635"/>
            <a:ext cx="6919883" cy="743772"/>
            <a:chOff x="-192" y="417"/>
            <a:chExt cx="11814" cy="1640"/>
          </a:xfrm>
        </p:grpSpPr>
        <p:sp>
          <p:nvSpPr>
            <p:cNvPr id="18" name="矩形 17"/>
            <p:cNvSpPr/>
            <p:nvPr/>
          </p:nvSpPr>
          <p:spPr>
            <a:xfrm>
              <a:off x="-191" y="417"/>
              <a:ext cx="221" cy="693"/>
            </a:xfrm>
            <a:prstGeom prst="rect">
              <a:avLst/>
            </a:prstGeom>
            <a:solidFill>
              <a:srgbClr val="F9C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285">
                  <a:ln w="22225">
                    <a:solidFill>
                      <a:schemeClr val="accent2"/>
                    </a:solidFill>
                    <a:prstDash val="solid"/>
                  </a:ln>
                  <a:solidFill>
                    <a:schemeClr val="accent2">
                      <a:lumMod val="40000"/>
                      <a:lumOff val="60000"/>
                    </a:schemeClr>
                  </a:solidFill>
                  <a:effectLst/>
                  <a:sym typeface="+mn-ea"/>
                </a:rPr>
                <a:t>三、前瞻产业------化工新材料</a:t>
              </a:r>
              <a:endParaRPr kumimoji="0" lang="zh-CN" altLang="en-US" sz="1285" b="0" i="0" u="none" strike="noStrike" kern="1200" cap="none" spc="0" normalizeH="0" baseline="0" noProof="0">
                <a:ln>
                  <a:noFill/>
                </a:ln>
                <a:solidFill>
                  <a:prstClr val="white"/>
                </a:solidFill>
                <a:effectLst/>
                <a:uLnTx/>
                <a:uFillTx/>
                <a:latin typeface="+mn-lt"/>
                <a:ea typeface="+mn-ea"/>
                <a:cs typeface="+mn-cs"/>
              </a:endParaRPr>
            </a:p>
          </p:txBody>
        </p:sp>
        <p:sp>
          <p:nvSpPr>
            <p:cNvPr id="27" name="文本框 5"/>
            <p:cNvSpPr txBox="1"/>
            <p:nvPr/>
          </p:nvSpPr>
          <p:spPr>
            <a:xfrm>
              <a:off x="-192" y="634"/>
              <a:ext cx="11814" cy="1423"/>
            </a:xfrm>
            <a:prstGeom prst="rect">
              <a:avLst/>
            </a:prstGeom>
            <a:noFill/>
            <a:ln w="9525">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3600">
                  <a:ln w="22225">
                    <a:solidFill>
                      <a:schemeClr val="accent2"/>
                    </a:solidFill>
                    <a:prstDash val="solid"/>
                  </a:ln>
                  <a:solidFill>
                    <a:schemeClr val="accent2">
                      <a:lumMod val="40000"/>
                      <a:lumOff val="60000"/>
                    </a:schemeClr>
                  </a:solidFill>
                  <a:effectLst/>
                  <a:sym typeface="+mn-ea"/>
                </a:rPr>
                <a:t>三.前瞻产业------化工新材料</a:t>
              </a:r>
              <a:endParaRPr lang="en-US" altLang="zh-CN" sz="3600" b="1" noProof="0" dirty="0">
                <a:ln w="22225">
                  <a:solidFill>
                    <a:schemeClr val="accent2"/>
                  </a:solidFill>
                  <a:prstDash val="solid"/>
                </a:ln>
                <a:solidFill>
                  <a:schemeClr val="accent2">
                    <a:lumMod val="40000"/>
                    <a:lumOff val="60000"/>
                  </a:schemeClr>
                </a:solidFill>
                <a:effectLst/>
                <a:uLnTx/>
                <a:uFillTx/>
                <a:latin typeface="汉仪橄榄体简" panose="02010609000101010101" charset="-122"/>
                <a:ea typeface="汉仪橄榄体简" panose="02010609000101010101" charset="-122"/>
                <a:cs typeface="汉仪橄榄体简" panose="02010609000101010101" charset="-122"/>
                <a:sym typeface="+mn-ea"/>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500" fill="hold"/>
                                        <p:tgtEl>
                                          <p:spTgt spid="6148"/>
                                        </p:tgtEl>
                                        <p:attrNameLst>
                                          <p:attrName>ppt_x</p:attrName>
                                        </p:attrNameLst>
                                      </p:cBhvr>
                                      <p:tavLst>
                                        <p:tav tm="0">
                                          <p:val>
                                            <p:strVal val="#ppt_x"/>
                                          </p:val>
                                        </p:tav>
                                        <p:tav tm="100000">
                                          <p:val>
                                            <p:strVal val="#ppt_x"/>
                                          </p:val>
                                        </p:tav>
                                      </p:tavLst>
                                    </p:anim>
                                    <p:anim calcmode="lin" valueType="num">
                                      <p:cBhvr additive="base">
                                        <p:cTn id="14"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barn(inVertical)">
                                      <p:cBhvr>
                                        <p:cTn id="19" dur="5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147"/>
                                        </p:tgtEl>
                                        <p:attrNameLst>
                                          <p:attrName>style.visibility</p:attrName>
                                        </p:attrNameLst>
                                      </p:cBhvr>
                                      <p:to>
                                        <p:strVal val="visible"/>
                                      </p:to>
                                    </p:set>
                                    <p:animEffect transition="in" filter="barn(inVertical)">
                                      <p:cBhvr>
                                        <p:cTn id="24"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MH_Others_1"/>
          <p:cNvSpPr txBox="1"/>
          <p:nvPr>
            <p:custDataLst>
              <p:tags r:id="rId1"/>
            </p:custDataLst>
          </p:nvPr>
        </p:nvSpPr>
        <p:spPr>
          <a:xfrm>
            <a:off x="464185" y="88265"/>
            <a:ext cx="7339330" cy="593725"/>
          </a:xfrm>
          <a:prstGeom prst="rect">
            <a:avLst/>
          </a:prstGeom>
          <a:noFill/>
        </p:spPr>
        <p:txBody>
          <a:bodyPr wrap="square" lIns="0" tIns="0" rIns="0" bIns="0" rtlCol="0" anchor="ctr" anchorCtr="0">
            <a:noAutofit/>
          </a:bodyPr>
          <a:lstStyle/>
          <a:p>
            <a:pPr>
              <a:lnSpc>
                <a:spcPct val="150000"/>
              </a:lnSpc>
            </a:pPr>
            <a:r>
              <a:rPr lang="en-US" altLang="zh-CN" sz="3600">
                <a:ln w="22225">
                  <a:solidFill>
                    <a:schemeClr val="accent2"/>
                  </a:solidFill>
                  <a:prstDash val="solid"/>
                </a:ln>
                <a:solidFill>
                  <a:schemeClr val="accent2">
                    <a:lumMod val="40000"/>
                    <a:lumOff val="60000"/>
                  </a:schemeClr>
                </a:solidFill>
                <a:effectLst/>
                <a:sym typeface="+mn-ea"/>
              </a:rPr>
              <a:t>三.前瞻产业------化工新材料</a:t>
            </a:r>
            <a:endParaRPr lang="en-US" altLang="zh-CN" sz="3600" b="1" noProof="1" dirty="0" smtClean="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sym typeface="+mn-ea"/>
            </a:endParaRPr>
          </a:p>
        </p:txBody>
      </p:sp>
      <p:sp>
        <p:nvSpPr>
          <p:cNvPr id="2" name="文本框 1"/>
          <p:cNvSpPr txBox="1"/>
          <p:nvPr/>
        </p:nvSpPr>
        <p:spPr>
          <a:xfrm>
            <a:off x="464185" y="907415"/>
            <a:ext cx="1395730" cy="650875"/>
          </a:xfrm>
          <a:prstGeom prst="rect">
            <a:avLst/>
          </a:prstGeom>
          <a:noFill/>
        </p:spPr>
        <p:txBody>
          <a:bodyPr wrap="square" rtlCol="0" anchor="t">
            <a:spAutoFit/>
          </a:bodyPr>
          <a:p>
            <a:pPr>
              <a:lnSpc>
                <a:spcPct val="130000"/>
              </a:lnSpc>
            </a:pPr>
            <a:r>
              <a:rPr lang="zh-CN" altLang="en-US" sz="2800" b="1"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sym typeface="+mn-ea"/>
              </a:rPr>
              <a:t>表现：</a:t>
            </a:r>
            <a:endParaRPr lang="zh-CN" altLang="en-US" sz="2800" b="1" dirty="0">
              <a:solidFill>
                <a:schemeClr val="tx1"/>
              </a:solidFill>
              <a:latin typeface="楷体" panose="02010609060101010101" pitchFamily="49" charset="-122"/>
              <a:ea typeface="楷体" panose="02010609060101010101" pitchFamily="49" charset="-122"/>
              <a:sym typeface="+mn-ea"/>
            </a:endParaRPr>
          </a:p>
        </p:txBody>
      </p:sp>
      <p:sp>
        <p:nvSpPr>
          <p:cNvPr id="3" name="文本框 2"/>
          <p:cNvSpPr txBox="1"/>
          <p:nvPr/>
        </p:nvSpPr>
        <p:spPr>
          <a:xfrm>
            <a:off x="796925" y="1558925"/>
            <a:ext cx="7700010" cy="3449955"/>
          </a:xfrm>
          <a:prstGeom prst="rect">
            <a:avLst/>
          </a:prstGeom>
          <a:noFill/>
        </p:spPr>
        <p:txBody>
          <a:bodyPr wrap="square" rtlCol="0" anchor="t">
            <a:spAutoFit/>
          </a:bodyPr>
          <a:p>
            <a:pPr>
              <a:lnSpc>
                <a:spcPct val="130000"/>
              </a:lnSpc>
            </a:pPr>
            <a:r>
              <a:rPr lang="zh-CN" altLang="en-US" sz="2800" b="1" dirty="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a:t>
            </a:r>
            <a:r>
              <a:rPr lang="en-US" altLang="zh-CN" sz="2800" b="1" dirty="0">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1).</a:t>
            </a:r>
            <a:r>
              <a:rPr lang="en-US" altLang="zh-CN" sz="2800" b="1" dirty="0">
                <a:latin typeface="楷体" panose="02010609060101010101" pitchFamily="49" charset="-122"/>
                <a:ea typeface="楷体" panose="02010609060101010101" pitchFamily="49" charset="-122"/>
                <a:sym typeface="+mn-ea"/>
              </a:rPr>
              <a:t>1867</a:t>
            </a:r>
            <a:r>
              <a:rPr lang="zh-CN" altLang="en-US" sz="2800" b="1" dirty="0">
                <a:latin typeface="楷体" panose="02010609060101010101" pitchFamily="49" charset="-122"/>
                <a:ea typeface="楷体" panose="02010609060101010101" pitchFamily="49" charset="-122"/>
                <a:sym typeface="+mn-ea"/>
              </a:rPr>
              <a:t>年，瑞典人化学家诺贝尔发明现代炸药；</a:t>
            </a:r>
            <a:endParaRPr lang="en-US" altLang="zh-CN" sz="2800" b="1" dirty="0">
              <a:solidFill>
                <a:schemeClr val="tx1"/>
              </a:solidFill>
              <a:latin typeface="楷体" panose="02010609060101010101" pitchFamily="49" charset="-122"/>
              <a:ea typeface="楷体" panose="02010609060101010101" pitchFamily="49" charset="-122"/>
            </a:endParaRPr>
          </a:p>
          <a:p>
            <a:pPr>
              <a:lnSpc>
                <a:spcPct val="130000"/>
              </a:lnSpc>
            </a:pPr>
            <a:r>
              <a:rPr lang="zh-CN" altLang="en-US" sz="2800" b="1" dirty="0">
                <a:latin typeface="楷体" panose="02010609060101010101" pitchFamily="49" charset="-122"/>
                <a:ea typeface="楷体" panose="02010609060101010101" pitchFamily="49" charset="-122"/>
                <a:sym typeface="+mn-ea"/>
              </a:rPr>
              <a:t>（</a:t>
            </a:r>
            <a:r>
              <a:rPr lang="en-US" altLang="zh-CN" sz="2800" b="1" dirty="0">
                <a:latin typeface="楷体" panose="02010609060101010101" pitchFamily="49" charset="-122"/>
                <a:ea typeface="楷体" panose="02010609060101010101" pitchFamily="49" charset="-122"/>
                <a:sym typeface="+mn-ea"/>
              </a:rPr>
              <a:t>2</a:t>
            </a:r>
            <a:r>
              <a:rPr lang="zh-CN" altLang="en-US" sz="2800" b="1" dirty="0">
                <a:latin typeface="楷体" panose="02010609060101010101" pitchFamily="49" charset="-122"/>
                <a:ea typeface="楷体" panose="02010609060101010101" pitchFamily="49" charset="-122"/>
                <a:sym typeface="+mn-ea"/>
              </a:rPr>
              <a:t>）</a:t>
            </a:r>
            <a:r>
              <a:rPr lang="en-US" altLang="zh-CN" sz="2800" b="1" dirty="0">
                <a:latin typeface="楷体" panose="02010609060101010101" pitchFamily="49" charset="-122"/>
                <a:ea typeface="楷体" panose="02010609060101010101" pitchFamily="49" charset="-122"/>
                <a:sym typeface="+mn-ea"/>
              </a:rPr>
              <a:t>.1869</a:t>
            </a:r>
            <a:r>
              <a:rPr lang="zh-CN" altLang="en-US" sz="2800" b="1" dirty="0">
                <a:latin typeface="楷体" panose="02010609060101010101" pitchFamily="49" charset="-122"/>
                <a:ea typeface="楷体" panose="02010609060101010101" pitchFamily="49" charset="-122"/>
                <a:sym typeface="+mn-ea"/>
              </a:rPr>
              <a:t>年，美国人海厄特发明了赛璐珞，现代塑料工业由此诞生；</a:t>
            </a:r>
            <a:endParaRPr lang="en-US" altLang="zh-CN" sz="2800" b="1" dirty="0">
              <a:solidFill>
                <a:schemeClr val="tx1"/>
              </a:solidFill>
              <a:latin typeface="楷体" panose="02010609060101010101" pitchFamily="49" charset="-122"/>
              <a:ea typeface="楷体" panose="02010609060101010101" pitchFamily="49" charset="-122"/>
            </a:endParaRPr>
          </a:p>
          <a:p>
            <a:pPr>
              <a:lnSpc>
                <a:spcPct val="130000"/>
              </a:lnSpc>
            </a:pPr>
            <a:r>
              <a:rPr lang="zh-CN" altLang="en-US" sz="2800" b="1" dirty="0">
                <a:latin typeface="楷体" panose="02010609060101010101" pitchFamily="49" charset="-122"/>
                <a:ea typeface="楷体" panose="02010609060101010101" pitchFamily="49" charset="-122"/>
                <a:sym typeface="+mn-ea"/>
              </a:rPr>
              <a:t>（</a:t>
            </a:r>
            <a:r>
              <a:rPr lang="en-US" altLang="zh-CN" sz="2800" b="1" dirty="0">
                <a:latin typeface="楷体" panose="02010609060101010101" pitchFamily="49" charset="-122"/>
                <a:ea typeface="楷体" panose="02010609060101010101" pitchFamily="49" charset="-122"/>
                <a:sym typeface="+mn-ea"/>
              </a:rPr>
              <a:t>3</a:t>
            </a:r>
            <a:r>
              <a:rPr lang="zh-CN" altLang="en-US" sz="2800" b="1" dirty="0">
                <a:latin typeface="楷体" panose="02010609060101010101" pitchFamily="49" charset="-122"/>
                <a:ea typeface="楷体" panose="02010609060101010101" pitchFamily="49" charset="-122"/>
                <a:sym typeface="+mn-ea"/>
              </a:rPr>
              <a:t>）</a:t>
            </a:r>
            <a:r>
              <a:rPr lang="en-US" altLang="zh-CN" sz="2800" b="1" dirty="0">
                <a:latin typeface="楷体" panose="02010609060101010101" pitchFamily="49" charset="-122"/>
                <a:ea typeface="楷体" panose="02010609060101010101" pitchFamily="49" charset="-122"/>
                <a:sym typeface="+mn-ea"/>
              </a:rPr>
              <a:t>.1884</a:t>
            </a:r>
            <a:r>
              <a:rPr lang="zh-CN" altLang="en-US" sz="2800" b="1" dirty="0">
                <a:latin typeface="楷体" panose="02010609060101010101" pitchFamily="49" charset="-122"/>
                <a:ea typeface="楷体" panose="02010609060101010101" pitchFamily="49" charset="-122"/>
                <a:sym typeface="+mn-ea"/>
              </a:rPr>
              <a:t>年，法国人夏尔多内发明了人造纤维，开辟新的纺织品生产领域。</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0" fill="hold"/>
                                        <p:tgtEl>
                                          <p:spTgt spid="3"/>
                                        </p:tgtEl>
                                        <p:attrNameLst>
                                          <p:attrName>ppt_x</p:attrName>
                                        </p:attrNameLst>
                                      </p:cBhvr>
                                      <p:tavLst>
                                        <p:tav tm="0">
                                          <p:val>
                                            <p:strVal val="#ppt_x"/>
                                          </p:val>
                                        </p:tav>
                                        <p:tav tm="100000">
                                          <p:val>
                                            <p:strVal val="#ppt_x"/>
                                          </p:val>
                                        </p:tav>
                                      </p:tavLst>
                                    </p:anim>
                                    <p:anim calcmode="lin" valueType="num">
                                      <p:cBhvr additive="base">
                                        <p:cTn id="19"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p:nvPr>
        </p:nvSpPr>
        <p:spPr>
          <a:xfrm>
            <a:off x="457200" y="205740"/>
            <a:ext cx="8407400" cy="1422400"/>
          </a:xfrm>
        </p:spPr>
        <p:txBody>
          <a:bodyPr/>
          <a:p>
            <a:pPr marL="0" indent="0">
              <a:buNone/>
            </a:pPr>
            <a:r>
              <a:rPr lang="zh-CN" altLang="en-US" sz="4000">
                <a:ln w="22225">
                  <a:solidFill>
                    <a:schemeClr val="accent2"/>
                  </a:solidFill>
                  <a:prstDash val="solid"/>
                </a:ln>
                <a:solidFill>
                  <a:schemeClr val="accent2">
                    <a:lumMod val="40000"/>
                    <a:lumOff val="60000"/>
                  </a:schemeClr>
                </a:solidFill>
                <a:effectLst/>
              </a:rPr>
              <a:t>归纳：</a:t>
            </a:r>
            <a:endParaRPr lang="zh-CN" altLang="en-US" sz="4000">
              <a:ln w="22225">
                <a:solidFill>
                  <a:schemeClr val="accent2"/>
                </a:solidFill>
                <a:prstDash val="solid"/>
              </a:ln>
              <a:solidFill>
                <a:schemeClr val="accent2">
                  <a:lumMod val="40000"/>
                  <a:lumOff val="60000"/>
                </a:schemeClr>
              </a:solidFill>
              <a:effectLst/>
            </a:endParaRPr>
          </a:p>
          <a:p>
            <a:pPr marL="0" indent="0">
              <a:buNone/>
            </a:pPr>
            <a:r>
              <a:rPr lang="zh-CN" altLang="en-US" sz="4000">
                <a:solidFill>
                  <a:schemeClr val="tx1"/>
                </a:solidFill>
                <a:effectLst>
                  <a:outerShdw blurRad="38100" dist="19050" dir="2700000" algn="tl" rotWithShape="0">
                    <a:schemeClr val="dk1">
                      <a:alpha val="40000"/>
                    </a:schemeClr>
                  </a:outerShdw>
                </a:effectLst>
              </a:rPr>
              <a:t>第二次工业革命的成就有哪些？</a:t>
            </a:r>
            <a:endParaRPr lang="zh-CN" altLang="en-US" sz="4000">
              <a:ln w="22225">
                <a:solidFill>
                  <a:schemeClr val="accent2"/>
                </a:solidFill>
                <a:prstDash val="solid"/>
              </a:ln>
              <a:solidFill>
                <a:schemeClr val="accent2">
                  <a:lumMod val="40000"/>
                  <a:lumOff val="60000"/>
                </a:schemeClr>
              </a:solidFill>
              <a:effectLst/>
            </a:endParaRPr>
          </a:p>
          <a:p>
            <a:pPr marL="0" indent="0">
              <a:buNone/>
            </a:pPr>
            <a:r>
              <a:rPr lang="zh-CN" altLang="en-US" sz="3200">
                <a:solidFill>
                  <a:srgbClr val="FF0000"/>
                </a:solidFill>
                <a:effectLst>
                  <a:outerShdw blurRad="38100" dist="19050" dir="2700000" algn="tl" rotWithShape="0">
                    <a:schemeClr val="dk1">
                      <a:alpha val="40000"/>
                    </a:schemeClr>
                  </a:outerShdw>
                </a:effectLst>
                <a:sym typeface="+mn-ea"/>
              </a:rPr>
              <a:t>第二次工业革命的成就：</a:t>
            </a:r>
            <a:endParaRPr lang="zh-CN" altLang="en-US" sz="3200">
              <a:solidFill>
                <a:schemeClr val="tx1"/>
              </a:solidFill>
              <a:effectLst>
                <a:outerShdw blurRad="38100" dist="19050" dir="2700000" algn="tl" rotWithShape="0">
                  <a:schemeClr val="dk1">
                    <a:alpha val="40000"/>
                  </a:schemeClr>
                </a:outerShdw>
              </a:effectLst>
            </a:endParaRPr>
          </a:p>
          <a:p>
            <a:pPr marL="0" indent="0">
              <a:buNone/>
            </a:pPr>
            <a:r>
              <a:rPr lang="zh-CN" altLang="en-US" sz="3200">
                <a:effectLst>
                  <a:outerShdw blurRad="38100" dist="19050" dir="2700000" algn="tl" rotWithShape="0">
                    <a:schemeClr val="dk1">
                      <a:alpha val="40000"/>
                    </a:schemeClr>
                  </a:outerShdw>
                </a:effectLst>
                <a:sym typeface="+mn-ea"/>
              </a:rPr>
              <a:t>    电的发明和应用；</a:t>
            </a:r>
            <a:endParaRPr lang="zh-CN" altLang="en-US" sz="3200">
              <a:solidFill>
                <a:schemeClr val="tx1"/>
              </a:solidFill>
              <a:effectLst>
                <a:outerShdw blurRad="38100" dist="19050" dir="2700000" algn="tl" rotWithShape="0">
                  <a:schemeClr val="dk1">
                    <a:alpha val="40000"/>
                  </a:schemeClr>
                </a:outerShdw>
              </a:effectLst>
            </a:endParaRPr>
          </a:p>
          <a:p>
            <a:pPr marL="0" indent="0">
              <a:buNone/>
            </a:pPr>
            <a:r>
              <a:rPr lang="zh-CN" altLang="en-US" sz="3200">
                <a:effectLst>
                  <a:outerShdw blurRad="38100" dist="19050" dir="2700000" algn="tl" rotWithShape="0">
                    <a:schemeClr val="dk1">
                      <a:alpha val="40000"/>
                    </a:schemeClr>
                  </a:outerShdw>
                </a:effectLst>
                <a:sym typeface="+mn-ea"/>
              </a:rPr>
              <a:t>   内燃机的发明和应用；</a:t>
            </a:r>
            <a:endParaRPr lang="zh-CN" altLang="en-US" sz="3200">
              <a:solidFill>
                <a:schemeClr val="tx1"/>
              </a:solidFill>
              <a:effectLst>
                <a:outerShdw blurRad="38100" dist="19050" dir="2700000" algn="tl" rotWithShape="0">
                  <a:schemeClr val="dk1">
                    <a:alpha val="40000"/>
                  </a:schemeClr>
                </a:outerShdw>
              </a:effectLst>
            </a:endParaRPr>
          </a:p>
          <a:p>
            <a:pPr marL="0" indent="0">
              <a:buNone/>
            </a:pPr>
            <a:r>
              <a:rPr lang="zh-CN" altLang="en-US" sz="3200">
                <a:effectLst>
                  <a:outerShdw blurRad="38100" dist="19050" dir="2700000" algn="tl" rotWithShape="0">
                    <a:schemeClr val="dk1">
                      <a:alpha val="40000"/>
                    </a:schemeClr>
                  </a:outerShdw>
                </a:effectLst>
                <a:sym typeface="+mn-ea"/>
              </a:rPr>
              <a:t>  新交通工具的出现；</a:t>
            </a:r>
            <a:endParaRPr lang="zh-CN" altLang="en-US" sz="3200">
              <a:solidFill>
                <a:schemeClr val="tx1"/>
              </a:solidFill>
              <a:effectLst>
                <a:outerShdw blurRad="38100" dist="19050" dir="2700000" algn="tl" rotWithShape="0">
                  <a:schemeClr val="dk1">
                    <a:alpha val="40000"/>
                  </a:schemeClr>
                </a:outerShdw>
              </a:effectLst>
            </a:endParaRPr>
          </a:p>
          <a:p>
            <a:pPr marL="0" indent="0">
              <a:buNone/>
            </a:pPr>
            <a:r>
              <a:rPr lang="zh-CN" altLang="en-US" sz="3200">
                <a:effectLst>
                  <a:outerShdw blurRad="38100" dist="19050" dir="2700000" algn="tl" rotWithShape="0">
                    <a:schemeClr val="dk1">
                      <a:alpha val="40000"/>
                    </a:schemeClr>
                  </a:outerShdw>
                </a:effectLst>
                <a:sym typeface="+mn-ea"/>
              </a:rPr>
              <a:t>  化学工业和新材料的出现；</a:t>
            </a:r>
            <a:endParaRPr lang="zh-CN" altLang="en-US" sz="3200">
              <a:solidFill>
                <a:schemeClr val="tx1"/>
              </a:solidFill>
              <a:effectLst>
                <a:outerShdw blurRad="38100" dist="19050" dir="2700000" algn="tl" rotWithShape="0">
                  <a:schemeClr val="dk1">
                    <a:alpha val="40000"/>
                  </a:schemeClr>
                </a:outerShdw>
              </a:effectLst>
            </a:endParaRPr>
          </a:p>
          <a:p>
            <a:pPr marL="0" indent="0">
              <a:buNone/>
            </a:pPr>
            <a:r>
              <a:rPr lang="zh-CN" altLang="en-US" sz="3200">
                <a:solidFill>
                  <a:schemeClr val="tx1"/>
                </a:solidFill>
                <a:effectLst>
                  <a:outerShdw blurRad="38100" dist="19050" dir="2700000" algn="tl" rotWithShape="0">
                    <a:schemeClr val="dk1">
                      <a:alpha val="40000"/>
                    </a:schemeClr>
                  </a:outerShdw>
                </a:effectLst>
              </a:rPr>
              <a:t> </a:t>
            </a:r>
            <a:endParaRPr lang="zh-CN" altLang="en-US" sz="3200">
              <a:solidFill>
                <a:schemeClr val="tx1"/>
              </a:solidFill>
              <a:effectLst>
                <a:outerShdw blurRad="38100" dist="19050" dir="2700000" algn="tl" rotWithShape="0">
                  <a:schemeClr val="dk1">
                    <a:alpha val="40000"/>
                  </a:schemeClr>
                </a:outerShdw>
              </a:effectLst>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p:nvPr>
        </p:nvSpPr>
        <p:spPr>
          <a:xfrm>
            <a:off x="457200" y="205740"/>
            <a:ext cx="8063865" cy="555625"/>
          </a:xfrm>
        </p:spPr>
        <p:txBody>
          <a:bodyPr/>
          <a:p>
            <a:pPr marL="0" indent="0">
              <a:buNone/>
            </a:pPr>
            <a:r>
              <a:rPr lang="zh-CN" altLang="en-US" sz="3200">
                <a:ln w="22225">
                  <a:solidFill>
                    <a:schemeClr val="accent2"/>
                  </a:solidFill>
                  <a:prstDash val="solid"/>
                </a:ln>
                <a:solidFill>
                  <a:schemeClr val="accent2">
                    <a:lumMod val="40000"/>
                    <a:lumOff val="60000"/>
                  </a:schemeClr>
                </a:solidFill>
                <a:effectLst/>
              </a:rPr>
              <a:t>四</a:t>
            </a:r>
            <a:r>
              <a:rPr lang="en-US" altLang="zh-CN" sz="3200">
                <a:ln w="22225">
                  <a:solidFill>
                    <a:schemeClr val="accent2"/>
                  </a:solidFill>
                  <a:prstDash val="solid"/>
                </a:ln>
                <a:solidFill>
                  <a:schemeClr val="accent2">
                    <a:lumMod val="40000"/>
                    <a:lumOff val="60000"/>
                  </a:schemeClr>
                </a:solidFill>
                <a:effectLst/>
              </a:rPr>
              <a:t>.</a:t>
            </a:r>
            <a:r>
              <a:rPr lang="zh-CN" altLang="en-US" sz="3600">
                <a:ln w="22225">
                  <a:solidFill>
                    <a:schemeClr val="accent2"/>
                  </a:solidFill>
                  <a:prstDash val="solid"/>
                </a:ln>
                <a:solidFill>
                  <a:schemeClr val="accent2">
                    <a:lumMod val="40000"/>
                    <a:lumOff val="60000"/>
                  </a:schemeClr>
                </a:solidFill>
                <a:effectLst/>
              </a:rPr>
              <a:t>新兴</a:t>
            </a:r>
            <a:r>
              <a:rPr lang="zh-CN" altLang="en-US" sz="3200">
                <a:ln w="22225">
                  <a:solidFill>
                    <a:schemeClr val="accent2"/>
                  </a:solidFill>
                  <a:prstDash val="solid"/>
                </a:ln>
                <a:solidFill>
                  <a:schemeClr val="accent2">
                    <a:lumMod val="40000"/>
                    <a:lumOff val="60000"/>
                  </a:schemeClr>
                </a:solidFill>
                <a:effectLst/>
              </a:rPr>
              <a:t>产业</a:t>
            </a:r>
            <a:r>
              <a:rPr lang="en-US" altLang="zh-CN" sz="3200">
                <a:ln w="22225">
                  <a:solidFill>
                    <a:schemeClr val="accent2"/>
                  </a:solidFill>
                  <a:prstDash val="solid"/>
                </a:ln>
                <a:solidFill>
                  <a:schemeClr val="accent2">
                    <a:lumMod val="40000"/>
                    <a:lumOff val="60000"/>
                  </a:schemeClr>
                </a:solidFill>
                <a:effectLst/>
              </a:rPr>
              <a:t>——</a:t>
            </a:r>
            <a:r>
              <a:rPr lang="zh-CN" altLang="en-US" sz="3200">
                <a:ln w="22225">
                  <a:solidFill>
                    <a:schemeClr val="accent2"/>
                  </a:solidFill>
                  <a:prstDash val="solid"/>
                </a:ln>
                <a:solidFill>
                  <a:schemeClr val="accent2">
                    <a:lumMod val="40000"/>
                    <a:lumOff val="60000"/>
                  </a:schemeClr>
                </a:solidFill>
                <a:effectLst/>
              </a:rPr>
              <a:t>社会新动力</a:t>
            </a:r>
            <a:endParaRPr lang="zh-CN" altLang="en-US" sz="3200">
              <a:ln w="22225">
                <a:solidFill>
                  <a:schemeClr val="accent2"/>
                </a:solidFill>
                <a:prstDash val="solid"/>
              </a:ln>
              <a:solidFill>
                <a:schemeClr val="accent2">
                  <a:lumMod val="40000"/>
                  <a:lumOff val="60000"/>
                </a:schemeClr>
              </a:solidFill>
              <a:effectLst/>
            </a:endParaRPr>
          </a:p>
          <a:p>
            <a:pPr marL="0" indent="0">
              <a:buNone/>
            </a:pPr>
            <a:r>
              <a:rPr lang="en-US" altLang="zh-CN" sz="3200">
                <a:ln w="22225">
                  <a:solidFill>
                    <a:schemeClr val="accent2"/>
                  </a:solidFill>
                  <a:prstDash val="solid"/>
                </a:ln>
                <a:solidFill>
                  <a:schemeClr val="accent2">
                    <a:lumMod val="40000"/>
                    <a:lumOff val="60000"/>
                  </a:schemeClr>
                </a:solidFill>
                <a:effectLst/>
              </a:rPr>
              <a:t>2019</a:t>
            </a:r>
            <a:r>
              <a:rPr lang="zh-CN" altLang="en-US" sz="3200">
                <a:ln w="22225">
                  <a:solidFill>
                    <a:schemeClr val="accent2"/>
                  </a:solidFill>
                  <a:prstDash val="solid"/>
                </a:ln>
                <a:solidFill>
                  <a:schemeClr val="accent2">
                    <a:lumMod val="40000"/>
                    <a:lumOff val="60000"/>
                  </a:schemeClr>
                </a:solidFill>
                <a:effectLst/>
              </a:rPr>
              <a:t>年</a:t>
            </a:r>
            <a:r>
              <a:rPr lang="en-US" altLang="zh-CN" sz="3200">
                <a:ln w="22225">
                  <a:solidFill>
                    <a:schemeClr val="accent2"/>
                  </a:solidFill>
                  <a:prstDash val="solid"/>
                </a:ln>
                <a:solidFill>
                  <a:schemeClr val="accent2">
                    <a:lumMod val="40000"/>
                    <a:lumOff val="60000"/>
                  </a:schemeClr>
                </a:solidFill>
                <a:effectLst/>
              </a:rPr>
              <a:t>11</a:t>
            </a:r>
            <a:r>
              <a:rPr lang="zh-CN" altLang="en-US" sz="3200">
                <a:ln w="22225">
                  <a:solidFill>
                    <a:schemeClr val="accent2"/>
                  </a:solidFill>
                  <a:prstDash val="solid"/>
                </a:ln>
                <a:solidFill>
                  <a:schemeClr val="accent2">
                    <a:lumMod val="40000"/>
                    <a:lumOff val="60000"/>
                  </a:schemeClr>
                </a:solidFill>
                <a:effectLst/>
              </a:rPr>
              <a:t>月《</a:t>
            </a:r>
            <a:r>
              <a:rPr lang="en-US" altLang="zh-CN" sz="3200">
                <a:ln w="22225">
                  <a:solidFill>
                    <a:schemeClr val="accent2"/>
                  </a:solidFill>
                  <a:prstDash val="solid"/>
                </a:ln>
                <a:solidFill>
                  <a:schemeClr val="accent2">
                    <a:lumMod val="40000"/>
                    <a:lumOff val="60000"/>
                  </a:schemeClr>
                </a:solidFill>
                <a:effectLst/>
              </a:rPr>
              <a:t>512</a:t>
            </a:r>
            <a:r>
              <a:rPr lang="zh-CN" altLang="en-US" sz="3200">
                <a:ln w="22225">
                  <a:solidFill>
                    <a:schemeClr val="accent2"/>
                  </a:solidFill>
                  <a:prstDash val="solid"/>
                </a:ln>
                <a:solidFill>
                  <a:schemeClr val="accent2">
                    <a:lumMod val="40000"/>
                    <a:lumOff val="60000"/>
                  </a:schemeClr>
                </a:solidFill>
                <a:effectLst/>
              </a:rPr>
              <a:t>工程推荐方案》</a:t>
            </a:r>
            <a:endParaRPr lang="zh-CN" altLang="en-US" sz="3200">
              <a:ln w="22225">
                <a:solidFill>
                  <a:schemeClr val="accent2"/>
                </a:solidFill>
                <a:prstDash val="solid"/>
              </a:ln>
              <a:solidFill>
                <a:schemeClr val="accent2">
                  <a:lumMod val="40000"/>
                  <a:lumOff val="60000"/>
                </a:schemeClr>
              </a:solidFill>
              <a:effectLst/>
            </a:endParaRPr>
          </a:p>
        </p:txBody>
      </p:sp>
      <p:pic>
        <p:nvPicPr>
          <p:cNvPr id="4" name="图片 3"/>
          <p:cNvPicPr>
            <a:picLocks noChangeAspect="1"/>
          </p:cNvPicPr>
          <p:nvPr>
            <p:custDataLst>
              <p:tags r:id="rId1"/>
            </p:custDataLst>
          </p:nvPr>
        </p:nvPicPr>
        <p:blipFill>
          <a:blip r:embed="rId2"/>
          <a:stretch>
            <a:fillRect/>
          </a:stretch>
        </p:blipFill>
        <p:spPr>
          <a:xfrm>
            <a:off x="72390" y="1233170"/>
            <a:ext cx="4027170" cy="3118485"/>
          </a:xfrm>
          <a:prstGeom prst="rect">
            <a:avLst/>
          </a:prstGeom>
        </p:spPr>
      </p:pic>
      <p:pic>
        <p:nvPicPr>
          <p:cNvPr id="3" name="图片 2"/>
          <p:cNvPicPr>
            <a:picLocks noChangeAspect="1"/>
          </p:cNvPicPr>
          <p:nvPr/>
        </p:nvPicPr>
        <p:blipFill>
          <a:blip r:embed="rId3"/>
          <a:stretch>
            <a:fillRect/>
          </a:stretch>
        </p:blipFill>
        <p:spPr>
          <a:xfrm>
            <a:off x="4382135" y="1406525"/>
            <a:ext cx="4672965" cy="3164840"/>
          </a:xfrm>
          <a:prstGeom prst="rect">
            <a:avLst/>
          </a:prstGeo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p:cNvPicPr>
            <a:picLocks noChangeAspect="1"/>
          </p:cNvPicPr>
          <p:nvPr>
            <p:ph/>
            <p:custDataLst>
              <p:tags r:id="rId1"/>
            </p:custDataLst>
          </p:nvPr>
        </p:nvPicPr>
        <p:blipFill>
          <a:blip r:embed="rId2"/>
          <a:stretch>
            <a:fillRect/>
          </a:stretch>
        </p:blipFill>
        <p:spPr>
          <a:xfrm>
            <a:off x="0" y="768350"/>
            <a:ext cx="8870950" cy="3804285"/>
          </a:xfrm>
          <a:prstGeom prst="rect">
            <a:avLst/>
          </a:prstGeom>
        </p:spPr>
      </p:pic>
      <p:sp>
        <p:nvSpPr>
          <p:cNvPr id="4" name="文本框 3"/>
          <p:cNvSpPr txBox="1"/>
          <p:nvPr/>
        </p:nvSpPr>
        <p:spPr>
          <a:xfrm>
            <a:off x="297180" y="246380"/>
            <a:ext cx="5888355" cy="645160"/>
          </a:xfrm>
          <a:prstGeom prst="rect">
            <a:avLst/>
          </a:prstGeom>
          <a:noFill/>
        </p:spPr>
        <p:txBody>
          <a:bodyPr wrap="square" rtlCol="0" anchor="t">
            <a:spAutoFit/>
          </a:bodyPr>
          <a:p>
            <a:pPr marL="0" indent="0">
              <a:buNone/>
            </a:pPr>
            <a:r>
              <a:rPr lang="zh-CN" altLang="en-US" sz="3600">
                <a:ln w="22225">
                  <a:solidFill>
                    <a:schemeClr val="accent2"/>
                  </a:solidFill>
                  <a:prstDash val="solid"/>
                </a:ln>
                <a:solidFill>
                  <a:schemeClr val="accent2">
                    <a:lumMod val="40000"/>
                    <a:lumOff val="60000"/>
                  </a:schemeClr>
                </a:solidFill>
                <a:effectLst/>
                <a:sym typeface="+mn-ea"/>
              </a:rPr>
              <a:t>四</a:t>
            </a:r>
            <a:r>
              <a:rPr lang="en-US" altLang="zh-CN" sz="3600">
                <a:ln w="22225">
                  <a:solidFill>
                    <a:schemeClr val="accent2"/>
                  </a:solidFill>
                  <a:prstDash val="solid"/>
                </a:ln>
                <a:solidFill>
                  <a:schemeClr val="accent2">
                    <a:lumMod val="40000"/>
                    <a:lumOff val="60000"/>
                  </a:schemeClr>
                </a:solidFill>
                <a:effectLst/>
                <a:sym typeface="+mn-ea"/>
              </a:rPr>
              <a:t>.</a:t>
            </a:r>
            <a:r>
              <a:rPr lang="zh-CN" altLang="en-US" sz="3600">
                <a:ln w="22225">
                  <a:solidFill>
                    <a:schemeClr val="accent2"/>
                  </a:solidFill>
                  <a:prstDash val="solid"/>
                </a:ln>
                <a:solidFill>
                  <a:schemeClr val="accent2">
                    <a:lumMod val="40000"/>
                    <a:lumOff val="60000"/>
                  </a:schemeClr>
                </a:solidFill>
                <a:effectLst/>
                <a:sym typeface="+mn-ea"/>
              </a:rPr>
              <a:t>新兴工业</a:t>
            </a:r>
            <a:r>
              <a:rPr lang="en-US" altLang="zh-CN" sz="3600">
                <a:ln w="22225">
                  <a:solidFill>
                    <a:schemeClr val="accent2"/>
                  </a:solidFill>
                  <a:prstDash val="solid"/>
                </a:ln>
                <a:solidFill>
                  <a:schemeClr val="accent2">
                    <a:lumMod val="40000"/>
                    <a:lumOff val="60000"/>
                  </a:schemeClr>
                </a:solidFill>
                <a:effectLst/>
                <a:sym typeface="+mn-ea"/>
              </a:rPr>
              <a:t>——</a:t>
            </a:r>
            <a:r>
              <a:rPr lang="zh-CN" altLang="en-US" sz="3600">
                <a:ln w="22225">
                  <a:solidFill>
                    <a:schemeClr val="accent2"/>
                  </a:solidFill>
                  <a:prstDash val="solid"/>
                </a:ln>
                <a:solidFill>
                  <a:schemeClr val="accent2">
                    <a:lumMod val="40000"/>
                    <a:lumOff val="60000"/>
                  </a:schemeClr>
                </a:solidFill>
                <a:effectLst/>
                <a:sym typeface="+mn-ea"/>
              </a:rPr>
              <a:t>社会新动力</a:t>
            </a:r>
            <a:endParaRPr lang="zh-CN" altLang="en-US" sz="3600"/>
          </a:p>
        </p:txBody>
      </p:sp>
      <p:sp>
        <p:nvSpPr>
          <p:cNvPr id="2" name="文本框 1"/>
          <p:cNvSpPr txBox="1"/>
          <p:nvPr/>
        </p:nvSpPr>
        <p:spPr>
          <a:xfrm>
            <a:off x="1028065" y="4498340"/>
            <a:ext cx="4754880" cy="645160"/>
          </a:xfrm>
          <a:prstGeom prst="rect">
            <a:avLst/>
          </a:prstGeom>
          <a:noFill/>
        </p:spPr>
        <p:txBody>
          <a:bodyPr wrap="none" rtlCol="0">
            <a:spAutoFit/>
          </a:bodyPr>
          <a:p>
            <a:r>
              <a:rPr lang="zh-CN" altLang="en-US" sz="3600">
                <a:solidFill>
                  <a:srgbClr val="FF0000"/>
                </a:solidFill>
              </a:rPr>
              <a:t>科学技术是第一生产力</a:t>
            </a:r>
            <a:endParaRPr lang="zh-CN" altLang="en-US" sz="3600">
              <a:solidFill>
                <a:srgbClr val="FF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0"/>
            <a:ext cx="9060180" cy="4461510"/>
          </a:xfrm>
          <a:prstGeom prst="rect">
            <a:avLst/>
          </a:prstGeom>
          <a:noFill/>
        </p:spPr>
        <p:txBody>
          <a:bodyPr wrap="square" rtlCol="0" anchor="t">
            <a:spAutoFit/>
          </a:bodyPr>
          <a:p>
            <a:r>
              <a:rPr lang="zh-CN" altLang="en-US" sz="2400" dirty="0">
                <a:ln w="6600">
                  <a:solidFill>
                    <a:schemeClr val="accent2"/>
                  </a:solidFill>
                  <a:prstDash val="solid"/>
                </a:ln>
                <a:solidFill>
                  <a:srgbClr val="FFFFFF"/>
                </a:solidFill>
                <a:effectLst>
                  <a:outerShdw dist="38100" dir="2700000" algn="tl" rotWithShape="0">
                    <a:schemeClr val="accent2"/>
                  </a:outerShdw>
                </a:effectLst>
                <a:sym typeface="+mn-ea"/>
              </a:rPr>
              <a:t>活动探究三  第二次工业革命的影响</a:t>
            </a:r>
            <a:endParaRPr lang="zh-CN" altLang="en-US" sz="2400" dirty="0">
              <a:ln w="6600">
                <a:solidFill>
                  <a:schemeClr val="accent2"/>
                </a:solidFill>
                <a:prstDash val="solid"/>
              </a:ln>
              <a:solidFill>
                <a:srgbClr val="FFFFFF"/>
              </a:solidFill>
              <a:effectLst>
                <a:outerShdw dist="38100" dir="2700000" algn="tl" rotWithShape="0">
                  <a:schemeClr val="accent2"/>
                </a:outerShdw>
              </a:effectLst>
              <a:sym typeface="+mn-ea"/>
            </a:endParaRPr>
          </a:p>
          <a:p>
            <a:r>
              <a:rPr lang="zh-CN" altLang="en-US" sz="2000" b="1" dirty="0">
                <a:sym typeface="+mn-ea"/>
              </a:rPr>
              <a:t> 阅读下列材料，分析第二次工业革命的历史影响。</a:t>
            </a:r>
            <a:endParaRPr lang="zh-CN" altLang="en-US" sz="2000" b="1" dirty="0">
              <a:latin typeface="Arial" panose="020B0604020202020204" pitchFamily="34" charset="0"/>
              <a:ea typeface="宋体" panose="02010600030101010101" pitchFamily="2" charset="-122"/>
            </a:endParaRPr>
          </a:p>
          <a:p>
            <a:pPr algn="just"/>
            <a:r>
              <a:rPr lang="zh-CN" altLang="en-US" sz="2000" dirty="0">
                <a:sym typeface="+mn-ea"/>
              </a:rPr>
              <a:t>材料一    1859年，美国钻出世界上第一口具有商业性质的油井。当时，石油只用于照明，后来对燃料油的需求猛增，人们开始大量开采和提炼石油，石油工业迅速发展起来。</a:t>
            </a:r>
            <a:endParaRPr lang="zh-CN" altLang="en-US" sz="2000" dirty="0">
              <a:latin typeface="Arial" panose="020B0604020202020204" pitchFamily="34" charset="0"/>
              <a:ea typeface="宋体" panose="02010600030101010101" pitchFamily="2" charset="-122"/>
            </a:endParaRPr>
          </a:p>
          <a:p>
            <a:pPr algn="just"/>
            <a:r>
              <a:rPr lang="zh-CN" altLang="en-US" sz="2000" dirty="0">
                <a:sym typeface="+mn-ea"/>
              </a:rPr>
              <a:t>材料二    第二次工业革命后，随着工业的发展出现了垄断组织。垄断组织规模之大，往往控制着一个国家某种商品的生产和销售。例如德国的电气工业基本上被电气总公司和西门子公司两个集团所控制，从而控制了国家的经济命脉。</a:t>
            </a:r>
            <a:endParaRPr lang="zh-CN" altLang="en-US" sz="2000" dirty="0">
              <a:latin typeface="Arial" panose="020B0604020202020204" pitchFamily="34" charset="0"/>
              <a:ea typeface="宋体" panose="02010600030101010101" pitchFamily="2" charset="-122"/>
            </a:endParaRPr>
          </a:p>
          <a:p>
            <a:pPr algn="just"/>
            <a:r>
              <a:rPr lang="zh-CN" altLang="en-US" sz="2000" dirty="0">
                <a:sym typeface="+mn-ea"/>
              </a:rPr>
              <a:t>材料三    在第二次工业革命影响下，19世纪末，欧洲列强几乎把整个非洲、东南亚、南亚和太平洋地区瓜分完毕。它们还强迫中国、土耳其等国签订不平等条约，用强权干预这些国家的政治、经济发展。</a:t>
            </a:r>
            <a:endParaRPr lang="zh-CN" altLang="en-US" sz="2000" dirty="0">
              <a:latin typeface="Arial" panose="020B0604020202020204" pitchFamily="34" charset="0"/>
              <a:ea typeface="宋体" panose="02010600030101010101" pitchFamily="2" charset="-122"/>
            </a:endParaRPr>
          </a:p>
          <a:p>
            <a:r>
              <a:rPr lang="zh-CN" altLang="en-US" sz="2000" dirty="0">
                <a:sym typeface="+mn-ea"/>
              </a:rPr>
              <a:t>（1）根据材料一，你得出的结论是什么？</a:t>
            </a:r>
            <a:endParaRPr lang="zh-CN" altLang="en-US" sz="2000" dirty="0">
              <a:latin typeface="Arial" panose="020B0604020202020204" pitchFamily="34" charset="0"/>
              <a:ea typeface="宋体" panose="02010600030101010101" pitchFamily="2" charset="-122"/>
            </a:endParaRPr>
          </a:p>
          <a:p>
            <a:r>
              <a:rPr lang="zh-CN" altLang="en-US" sz="2000" dirty="0">
                <a:sym typeface="+mn-ea"/>
              </a:rPr>
              <a:t>（2）根据材料二，你得出的结论是什么？</a:t>
            </a:r>
            <a:endParaRPr lang="zh-CN" altLang="en-US" sz="2000" dirty="0">
              <a:latin typeface="Arial" panose="020B0604020202020204" pitchFamily="34" charset="0"/>
              <a:ea typeface="宋体" panose="02010600030101010101" pitchFamily="2" charset="-122"/>
            </a:endParaRPr>
          </a:p>
          <a:p>
            <a:r>
              <a:rPr lang="zh-CN" altLang="en-US" sz="2000" dirty="0">
                <a:sym typeface="+mn-ea"/>
              </a:rPr>
              <a:t>（3）根据材料三，你得出的结论是什么？</a:t>
            </a:r>
            <a:endParaRPr lang="zh-CN" altLang="en-US" sz="2000"/>
          </a:p>
        </p:txBody>
      </p:sp>
      <p:sp>
        <p:nvSpPr>
          <p:cNvPr id="2" name="文本框 1"/>
          <p:cNvSpPr txBox="1"/>
          <p:nvPr/>
        </p:nvSpPr>
        <p:spPr>
          <a:xfrm>
            <a:off x="2266315" y="4621530"/>
            <a:ext cx="2583815" cy="521970"/>
          </a:xfrm>
          <a:prstGeom prst="rect">
            <a:avLst/>
          </a:prstGeom>
          <a:noFill/>
        </p:spPr>
        <p:txBody>
          <a:bodyPr wrap="square" rtlCol="0">
            <a:spAutoFit/>
          </a:bodyPr>
          <a:p>
            <a:r>
              <a:rPr lang="zh-CN" altLang="en-US" sz="2800">
                <a:solidFill>
                  <a:srgbClr val="FF0000"/>
                </a:solidFill>
              </a:rPr>
              <a:t>小组合作完成</a:t>
            </a:r>
            <a:endParaRPr lang="zh-CN" altLang="en-US" sz="2800">
              <a:solidFill>
                <a:srgbClr val="FF0000"/>
              </a:solidFill>
            </a:endParaRPr>
          </a:p>
        </p:txBody>
      </p:sp>
    </p:spTree>
  </p:cSld>
  <p:clrMapOvr>
    <a:masterClrMapping/>
  </p:clrMapOvr>
  <p:transition>
    <p:spli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675" y="0"/>
            <a:ext cx="5896610" cy="857250"/>
          </a:xfrm>
        </p:spPr>
        <p:txBody>
          <a:bodyPr>
            <a:scene3d>
              <a:camera prst="orthographicFront"/>
              <a:lightRig rig="threePt" dir="t"/>
            </a:scene3d>
          </a:bodyPr>
          <a:p>
            <a:r>
              <a:rPr lang="zh-CN" altLang="en-US" sz="3600" b="1" noProof="0" dirty="0">
                <a:ln w="22225">
                  <a:solidFill>
                    <a:schemeClr val="accent2"/>
                  </a:solidFill>
                  <a:prstDash val="solid"/>
                </a:ln>
                <a:solidFill>
                  <a:schemeClr val="accent2">
                    <a:lumMod val="40000"/>
                    <a:lumOff val="60000"/>
                  </a:schemeClr>
                </a:solidFill>
                <a:effectLst/>
                <a:uLnTx/>
                <a:uFillTx/>
                <a:latin typeface="Arial" panose="020B0604020202020204" pitchFamily="34" charset="0"/>
                <a:ea typeface="华文隶书" panose="02010800040101010101" pitchFamily="2" charset="-122"/>
                <a:cs typeface="+mn-cs"/>
                <a:sym typeface="+mn-ea"/>
              </a:rPr>
              <a:t>五</a:t>
            </a:r>
            <a:r>
              <a:rPr lang="en-US" altLang="zh-CN" sz="3600" b="1" noProof="0" dirty="0">
                <a:ln w="22225">
                  <a:solidFill>
                    <a:schemeClr val="accent2"/>
                  </a:solidFill>
                  <a:prstDash val="solid"/>
                </a:ln>
                <a:solidFill>
                  <a:schemeClr val="accent2">
                    <a:lumMod val="40000"/>
                    <a:lumOff val="60000"/>
                  </a:schemeClr>
                </a:solidFill>
                <a:effectLst/>
                <a:uLnTx/>
                <a:uFillTx/>
                <a:latin typeface="Arial" panose="020B0604020202020204" pitchFamily="34" charset="0"/>
                <a:ea typeface="华文隶书" panose="02010800040101010101" pitchFamily="2" charset="-122"/>
                <a:cs typeface="+mn-cs"/>
                <a:sym typeface="+mn-ea"/>
              </a:rPr>
              <a:t>.</a:t>
            </a:r>
            <a:r>
              <a:rPr lang="zh-CN" altLang="en-US" sz="3600" b="1" noProof="0" dirty="0">
                <a:ln w="22225">
                  <a:solidFill>
                    <a:schemeClr val="accent2"/>
                  </a:solidFill>
                  <a:prstDash val="solid"/>
                </a:ln>
                <a:solidFill>
                  <a:schemeClr val="accent2">
                    <a:lumMod val="40000"/>
                    <a:lumOff val="60000"/>
                  </a:schemeClr>
                </a:solidFill>
                <a:effectLst/>
                <a:uLnTx/>
                <a:uFillTx/>
                <a:latin typeface="Arial" panose="020B0604020202020204" pitchFamily="34" charset="0"/>
                <a:ea typeface="华文隶书" panose="02010800040101010101" pitchFamily="2" charset="-122"/>
                <a:cs typeface="+mn-cs"/>
                <a:sym typeface="+mn-ea"/>
              </a:rPr>
              <a:t>第二次工业革命的影响：</a:t>
            </a:r>
            <a:endParaRPr lang="zh-CN" altLang="en-US" sz="3600" b="1" noProof="0" dirty="0">
              <a:ln w="22225">
                <a:solidFill>
                  <a:schemeClr val="accent2"/>
                </a:solidFill>
                <a:prstDash val="solid"/>
              </a:ln>
              <a:solidFill>
                <a:schemeClr val="accent2">
                  <a:lumMod val="40000"/>
                  <a:lumOff val="60000"/>
                </a:schemeClr>
              </a:solidFill>
              <a:effectLst/>
              <a:uLnTx/>
              <a:uFillTx/>
              <a:latin typeface="Arial" panose="020B0604020202020204" pitchFamily="34" charset="0"/>
              <a:ea typeface="华文隶书" panose="02010800040101010101" pitchFamily="2" charset="-122"/>
              <a:cs typeface="+mn-cs"/>
              <a:sym typeface="+mn-ea"/>
            </a:endParaRPr>
          </a:p>
        </p:txBody>
      </p:sp>
      <p:sp>
        <p:nvSpPr>
          <p:cNvPr id="3" name="内容占位符 2"/>
          <p:cNvSpPr>
            <a:spLocks noGrp="1"/>
          </p:cNvSpPr>
          <p:nvPr>
            <p:ph idx="1"/>
          </p:nvPr>
        </p:nvSpPr>
        <p:spPr>
          <a:xfrm>
            <a:off x="333375" y="1200150"/>
            <a:ext cx="8353425" cy="1329055"/>
          </a:xfrm>
        </p:spPr>
        <p:txBody>
          <a:bodyPr/>
          <a:p>
            <a:pPr marL="0" indent="0">
              <a:buNone/>
            </a:pPr>
            <a:r>
              <a:rPr lang="en-US" altLang="zh-CN" sz="2000" b="1" dirty="0">
                <a:solidFill>
                  <a:srgbClr val="0000FF"/>
                </a:solidFill>
                <a:latin typeface="华文中宋" panose="02010600040101010101" pitchFamily="2" charset="-122"/>
                <a:ea typeface="华文中宋" panose="02010600040101010101" pitchFamily="2" charset="-122"/>
                <a:sym typeface="+mn-ea"/>
              </a:rPr>
              <a:t>.</a:t>
            </a:r>
            <a:r>
              <a:rPr lang="zh-CN" altLang="en-US" b="1" dirty="0">
                <a:solidFill>
                  <a:srgbClr val="0000FF"/>
                </a:solidFill>
                <a:latin typeface="华文中宋" panose="02010600040101010101" pitchFamily="2" charset="-122"/>
                <a:ea typeface="华文中宋" panose="02010600040101010101" pitchFamily="2" charset="-122"/>
                <a:sym typeface="+mn-ea"/>
              </a:rPr>
              <a:t>第二次工业革命</a:t>
            </a:r>
            <a:r>
              <a:rPr lang="zh-CN" altLang="en-US" b="1" dirty="0">
                <a:solidFill>
                  <a:srgbClr val="FF0000"/>
                </a:solidFill>
                <a:latin typeface="华文中宋" panose="02010600040101010101" pitchFamily="2" charset="-122"/>
                <a:ea typeface="华文中宋" panose="02010600040101010101" pitchFamily="2" charset="-122"/>
                <a:sym typeface="+mn-ea"/>
              </a:rPr>
              <a:t>促进了生产力的发展</a:t>
            </a:r>
            <a:r>
              <a:rPr lang="zh-CN" altLang="en-US" b="1" dirty="0">
                <a:solidFill>
                  <a:srgbClr val="0000FF"/>
                </a:solidFill>
                <a:latin typeface="华文中宋" panose="02010600040101010101" pitchFamily="2" charset="-122"/>
                <a:ea typeface="华文中宋" panose="02010600040101010101" pitchFamily="2" charset="-122"/>
                <a:sym typeface="+mn-ea"/>
              </a:rPr>
              <a:t>，极大地改善了人们的生活，使欧美资本主义国家取得了跨越式的发展，成为工业化强国。</a:t>
            </a:r>
            <a:endParaRPr lang="zh-CN" altLang="en-US"/>
          </a:p>
        </p:txBody>
      </p:sp>
      <p:sp>
        <p:nvSpPr>
          <p:cNvPr id="4" name="文本框 3"/>
          <p:cNvSpPr txBox="1"/>
          <p:nvPr/>
        </p:nvSpPr>
        <p:spPr>
          <a:xfrm>
            <a:off x="227965" y="2387600"/>
            <a:ext cx="8696325" cy="1198880"/>
          </a:xfrm>
          <a:prstGeom prst="rect">
            <a:avLst/>
          </a:prstGeom>
          <a:noFill/>
        </p:spPr>
        <p:txBody>
          <a:bodyPr wrap="square" rtlCol="0" anchor="t">
            <a:spAutoFit/>
          </a:bodyPr>
          <a:p>
            <a:r>
              <a:rPr lang="en-US" altLang="zh-CN" sz="2000" b="1" dirty="0">
                <a:solidFill>
                  <a:srgbClr val="0000FF"/>
                </a:solidFill>
                <a:latin typeface="华文中宋" panose="02010600040101010101" pitchFamily="2" charset="-122"/>
                <a:ea typeface="华文中宋" panose="02010600040101010101" pitchFamily="2" charset="-122"/>
                <a:sym typeface="+mn-ea"/>
              </a:rPr>
              <a:t>.</a:t>
            </a:r>
            <a:r>
              <a:rPr lang="zh-CN" altLang="en-US" sz="2400" b="1" dirty="0">
                <a:solidFill>
                  <a:srgbClr val="0000FF"/>
                </a:solidFill>
                <a:latin typeface="华文中宋" panose="02010600040101010101" pitchFamily="2" charset="-122"/>
                <a:ea typeface="华文中宋" panose="02010600040101010101" pitchFamily="2" charset="-122"/>
                <a:sym typeface="+mn-ea"/>
              </a:rPr>
              <a:t>在经济发展的基础上，主要资本主义国家出现了垄断组织，主要资本主义国家开始从</a:t>
            </a:r>
            <a:r>
              <a:rPr lang="zh-CN" altLang="en-US" sz="2400" b="1" dirty="0">
                <a:solidFill>
                  <a:srgbClr val="FF0000"/>
                </a:solidFill>
                <a:latin typeface="华文中宋" panose="02010600040101010101" pitchFamily="2" charset="-122"/>
                <a:ea typeface="华文中宋" panose="02010600040101010101" pitchFamily="2" charset="-122"/>
                <a:sym typeface="+mn-ea"/>
              </a:rPr>
              <a:t>自由资本主义</a:t>
            </a:r>
            <a:r>
              <a:rPr lang="zh-CN" altLang="en-US" sz="2400" b="1" dirty="0">
                <a:solidFill>
                  <a:srgbClr val="0000FF"/>
                </a:solidFill>
                <a:latin typeface="华文中宋" panose="02010600040101010101" pitchFamily="2" charset="-122"/>
                <a:ea typeface="华文中宋" panose="02010600040101010101" pitchFamily="2" charset="-122"/>
                <a:sym typeface="+mn-ea"/>
              </a:rPr>
              <a:t>向</a:t>
            </a:r>
            <a:r>
              <a:rPr lang="zh-CN" altLang="en-US" sz="2400" b="1" dirty="0">
                <a:solidFill>
                  <a:srgbClr val="FF0000"/>
                </a:solidFill>
                <a:latin typeface="华文中宋" panose="02010600040101010101" pitchFamily="2" charset="-122"/>
                <a:ea typeface="华文中宋" panose="02010600040101010101" pitchFamily="2" charset="-122"/>
                <a:sym typeface="+mn-ea"/>
              </a:rPr>
              <a:t>垄断资本主义（帝国主义）</a:t>
            </a:r>
            <a:r>
              <a:rPr lang="zh-CN" altLang="en-US" sz="2400" b="1" dirty="0">
                <a:solidFill>
                  <a:srgbClr val="0000FF"/>
                </a:solidFill>
                <a:latin typeface="华文中宋" panose="02010600040101010101" pitchFamily="2" charset="-122"/>
                <a:ea typeface="华文中宋" panose="02010600040101010101" pitchFamily="2" charset="-122"/>
                <a:sym typeface="+mn-ea"/>
              </a:rPr>
              <a:t>阶段过渡。</a:t>
            </a:r>
            <a:endParaRPr lang="zh-CN" altLang="en-US" sz="2400"/>
          </a:p>
        </p:txBody>
      </p:sp>
      <p:sp>
        <p:nvSpPr>
          <p:cNvPr id="5" name="文本框 4"/>
          <p:cNvSpPr txBox="1"/>
          <p:nvPr/>
        </p:nvSpPr>
        <p:spPr>
          <a:xfrm>
            <a:off x="406400" y="3476625"/>
            <a:ext cx="7559675" cy="1133475"/>
          </a:xfrm>
          <a:prstGeom prst="rect">
            <a:avLst/>
          </a:prstGeom>
          <a:noFill/>
        </p:spPr>
        <p:txBody>
          <a:bodyPr wrap="square" rtlCol="0" anchor="t">
            <a:spAutoFit/>
          </a:bodyPr>
          <a:p>
            <a:pPr algn="just">
              <a:lnSpc>
                <a:spcPts val="4065"/>
              </a:lnSpc>
            </a:pPr>
            <a:r>
              <a:rPr lang="en-US" altLang="zh-CN" sz="2400" b="1" dirty="0">
                <a:solidFill>
                  <a:schemeClr val="accent2"/>
                </a:solidFill>
                <a:sym typeface="+mn-ea"/>
              </a:rPr>
              <a:t>.</a:t>
            </a:r>
            <a:r>
              <a:rPr lang="zh-CN" altLang="en-US" sz="2400" b="1" dirty="0">
                <a:solidFill>
                  <a:schemeClr val="accent2"/>
                </a:solidFill>
                <a:sym typeface="+mn-ea"/>
              </a:rPr>
              <a:t>随之而来的资本主义对外扩张的增强，对世界产生了深远影响。</a:t>
            </a:r>
            <a:endParaRPr lang="zh-CN" altLang="en-US" sz="2400" b="1" dirty="0">
              <a:solidFill>
                <a:schemeClr val="accent2"/>
              </a:solidFill>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图片 9" descr="eac0fbf997214ed6bcf533dc630dbe21.jpg"/>
          <p:cNvPicPr>
            <a:picLocks noChangeAspect="1"/>
          </p:cNvPicPr>
          <p:nvPr/>
        </p:nvPicPr>
        <p:blipFill>
          <a:blip r:embed="rId1" cstate="print"/>
          <a:stretch>
            <a:fillRect/>
          </a:stretch>
        </p:blipFill>
        <p:spPr>
          <a:xfrm>
            <a:off x="465165" y="562589"/>
            <a:ext cx="3027339" cy="2226469"/>
          </a:xfrm>
          <a:prstGeom prst="rect">
            <a:avLst/>
          </a:prstGeom>
          <a:noFill/>
          <a:ln w="9525">
            <a:noFill/>
          </a:ln>
        </p:spPr>
      </p:pic>
      <p:sp>
        <p:nvSpPr>
          <p:cNvPr id="56323" name="Text Box 7"/>
          <p:cNvSpPr txBox="1"/>
          <p:nvPr/>
        </p:nvSpPr>
        <p:spPr>
          <a:xfrm>
            <a:off x="3492377" y="562732"/>
            <a:ext cx="466370" cy="100330"/>
          </a:xfrm>
          <a:prstGeom prst="rect">
            <a:avLst/>
          </a:prstGeom>
          <a:noFill/>
          <a:ln w="9525" cap="flat" cmpd="sng">
            <a:solidFill>
              <a:srgbClr val="A50021"/>
            </a:solidFill>
            <a:prstDash val="solid"/>
            <a:miter/>
            <a:headEnd type="none" w="med" len="med"/>
            <a:tailEnd type="none" w="med" len="med"/>
          </a:ln>
        </p:spPr>
        <p:txBody>
          <a:bodyPr wrap="square" lIns="85657" tIns="42828" rIns="85657" bIns="42828" anchor="t">
            <a:spAutoFit/>
          </a:bodyPr>
          <a:lstStyle/>
          <a:p>
            <a:r>
              <a:rPr lang="zh-CN" altLang="en-US" sz="100" dirty="0">
                <a:latin typeface="楷体" panose="02010609060101010101" pitchFamily="49" charset="-122"/>
                <a:ea typeface="楷体" panose="02010609060101010101" pitchFamily="49" charset="-122"/>
              </a:rPr>
              <a:t>战争</a:t>
            </a:r>
            <a:endParaRPr lang="zh-CN" altLang="en-US" sz="2785" dirty="0">
              <a:latin typeface="黑体" panose="02010609060101010101" pitchFamily="49" charset="-122"/>
              <a:ea typeface="黑体" panose="02010609060101010101" pitchFamily="49" charset="-122"/>
            </a:endParaRPr>
          </a:p>
        </p:txBody>
      </p:sp>
      <p:pic>
        <p:nvPicPr>
          <p:cNvPr id="56324" name="图片 11" descr="t011f409c41bcf727de.jpg"/>
          <p:cNvPicPr>
            <a:picLocks noChangeAspect="1"/>
          </p:cNvPicPr>
          <p:nvPr/>
        </p:nvPicPr>
        <p:blipFill>
          <a:blip r:embed="rId2" cstate="print"/>
          <a:stretch>
            <a:fillRect/>
          </a:stretch>
        </p:blipFill>
        <p:spPr>
          <a:xfrm>
            <a:off x="465165" y="2789529"/>
            <a:ext cx="3027339" cy="2343149"/>
          </a:xfrm>
          <a:prstGeom prst="rect">
            <a:avLst/>
          </a:prstGeom>
          <a:noFill/>
          <a:ln w="9525">
            <a:noFill/>
          </a:ln>
        </p:spPr>
      </p:pic>
      <p:sp>
        <p:nvSpPr>
          <p:cNvPr id="56325" name="Text Box 6"/>
          <p:cNvSpPr txBox="1"/>
          <p:nvPr/>
        </p:nvSpPr>
        <p:spPr>
          <a:xfrm>
            <a:off x="3492377" y="4485923"/>
            <a:ext cx="328059" cy="100330"/>
          </a:xfrm>
          <a:prstGeom prst="rect">
            <a:avLst/>
          </a:prstGeom>
          <a:noFill/>
          <a:ln w="9525" cap="flat" cmpd="sng">
            <a:solidFill>
              <a:srgbClr val="A50021"/>
            </a:solidFill>
            <a:prstDash val="solid"/>
            <a:miter/>
            <a:headEnd type="none" w="med" len="med"/>
            <a:tailEnd type="none" w="med" len="med"/>
          </a:ln>
        </p:spPr>
        <p:txBody>
          <a:bodyPr wrap="square" lIns="85657" tIns="42828" rIns="85657" bIns="42828" anchor="t">
            <a:spAutoFit/>
          </a:bodyPr>
          <a:lstStyle/>
          <a:p>
            <a:pPr algn="ctr">
              <a:buClrTx/>
              <a:buSzTx/>
              <a:buFontTx/>
            </a:pPr>
            <a:r>
              <a:rPr lang="zh-CN" altLang="en-US" sz="100" dirty="0">
                <a:latin typeface="楷体" panose="02010609060101010101" pitchFamily="49" charset="-122"/>
                <a:ea typeface="楷体" panose="02010609060101010101" pitchFamily="49" charset="-122"/>
              </a:rPr>
              <a:t>雾霾</a:t>
            </a:r>
            <a:endParaRPr lang="zh-CN" altLang="en-US" sz="100" dirty="0">
              <a:latin typeface="楷体" panose="02010609060101010101" pitchFamily="49" charset="-122"/>
              <a:ea typeface="楷体" panose="02010609060101010101" pitchFamily="49" charset="-122"/>
            </a:endParaRPr>
          </a:p>
        </p:txBody>
      </p:sp>
      <p:pic>
        <p:nvPicPr>
          <p:cNvPr id="56326" name="图片 13" descr="18-140QQ63255B3.jpg"/>
          <p:cNvPicPr>
            <a:picLocks noChangeAspect="1"/>
          </p:cNvPicPr>
          <p:nvPr/>
        </p:nvPicPr>
        <p:blipFill>
          <a:blip r:embed="rId3" cstate="print"/>
          <a:stretch>
            <a:fillRect/>
          </a:stretch>
        </p:blipFill>
        <p:spPr>
          <a:xfrm>
            <a:off x="5539158" y="582322"/>
            <a:ext cx="3129960" cy="2264569"/>
          </a:xfrm>
          <a:prstGeom prst="rect">
            <a:avLst/>
          </a:prstGeom>
          <a:noFill/>
          <a:ln w="9525">
            <a:noFill/>
          </a:ln>
        </p:spPr>
      </p:pic>
      <p:sp>
        <p:nvSpPr>
          <p:cNvPr id="56327" name="Text Box 5"/>
          <p:cNvSpPr txBox="1"/>
          <p:nvPr/>
        </p:nvSpPr>
        <p:spPr>
          <a:xfrm>
            <a:off x="5133817" y="582464"/>
            <a:ext cx="405216" cy="100330"/>
          </a:xfrm>
          <a:prstGeom prst="rect">
            <a:avLst/>
          </a:prstGeom>
          <a:noFill/>
          <a:ln w="9525" cap="flat" cmpd="sng">
            <a:solidFill>
              <a:srgbClr val="A50021"/>
            </a:solidFill>
            <a:prstDash val="solid"/>
            <a:miter/>
            <a:headEnd type="none" w="med" len="med"/>
            <a:tailEnd type="none" w="med" len="med"/>
          </a:ln>
        </p:spPr>
        <p:txBody>
          <a:bodyPr wrap="square" lIns="85657" tIns="42828" rIns="85657" bIns="42828" anchor="t">
            <a:spAutoFit/>
          </a:bodyPr>
          <a:lstStyle/>
          <a:p>
            <a:pPr algn="ctr">
              <a:buClrTx/>
              <a:buSzTx/>
              <a:buFontTx/>
            </a:pPr>
            <a:r>
              <a:rPr lang="zh-CN" altLang="en-US" sz="100" dirty="0">
                <a:latin typeface="楷体" panose="02010609060101010101" pitchFamily="49" charset="-122"/>
                <a:ea typeface="楷体" panose="02010609060101010101" pitchFamily="49" charset="-122"/>
              </a:rPr>
              <a:t>废气排放</a:t>
            </a:r>
            <a:endParaRPr lang="zh-CN" altLang="en-US" sz="100" dirty="0">
              <a:latin typeface="楷体" panose="02010609060101010101" pitchFamily="49" charset="-122"/>
              <a:ea typeface="楷体" panose="02010609060101010101" pitchFamily="49" charset="-122"/>
            </a:endParaRPr>
          </a:p>
        </p:txBody>
      </p:sp>
      <p:pic>
        <p:nvPicPr>
          <p:cNvPr id="56328" name="图片 22" descr="728da9773912b31b6cddd38b8418367adbb4e1db.jpg"/>
          <p:cNvPicPr>
            <a:picLocks noChangeAspect="1"/>
          </p:cNvPicPr>
          <p:nvPr/>
        </p:nvPicPr>
        <p:blipFill>
          <a:blip r:embed="rId4" cstate="print"/>
          <a:stretch>
            <a:fillRect/>
          </a:stretch>
        </p:blipFill>
        <p:spPr>
          <a:xfrm>
            <a:off x="5539158" y="2846679"/>
            <a:ext cx="3129960" cy="2286001"/>
          </a:xfrm>
          <a:prstGeom prst="rect">
            <a:avLst/>
          </a:prstGeom>
          <a:noFill/>
          <a:ln w="9525">
            <a:noFill/>
          </a:ln>
        </p:spPr>
      </p:pic>
      <p:sp>
        <p:nvSpPr>
          <p:cNvPr id="56329" name="Text Box 7"/>
          <p:cNvSpPr txBox="1"/>
          <p:nvPr/>
        </p:nvSpPr>
        <p:spPr>
          <a:xfrm>
            <a:off x="5061231" y="4208378"/>
            <a:ext cx="477800" cy="100330"/>
          </a:xfrm>
          <a:prstGeom prst="rect">
            <a:avLst/>
          </a:prstGeom>
          <a:noFill/>
          <a:ln w="9525" cap="flat" cmpd="sng">
            <a:solidFill>
              <a:srgbClr val="A50021"/>
            </a:solidFill>
            <a:prstDash val="solid"/>
            <a:miter/>
            <a:headEnd type="none" w="med" len="med"/>
            <a:tailEnd type="none" w="med" len="med"/>
          </a:ln>
        </p:spPr>
        <p:txBody>
          <a:bodyPr wrap="square" lIns="85657" tIns="42828" rIns="85657" bIns="42828" anchor="t">
            <a:spAutoFit/>
          </a:bodyPr>
          <a:lstStyle/>
          <a:p>
            <a:pPr algn="ctr"/>
            <a:r>
              <a:rPr lang="zh-CN" altLang="en-US" sz="100" dirty="0">
                <a:latin typeface="楷体" panose="02010609060101010101" pitchFamily="49" charset="-122"/>
                <a:ea typeface="楷体" panose="02010609060101010101" pitchFamily="49" charset="-122"/>
              </a:rPr>
              <a:t>沙漠化</a:t>
            </a:r>
            <a:endParaRPr lang="zh-CN" altLang="en-US" sz="100" dirty="0">
              <a:latin typeface="楷体" panose="02010609060101010101" pitchFamily="49" charset="-122"/>
              <a:ea typeface="楷体" panose="02010609060101010101" pitchFamily="49" charset="-122"/>
            </a:endParaRPr>
          </a:p>
        </p:txBody>
      </p:sp>
      <p:sp>
        <p:nvSpPr>
          <p:cNvPr id="3" name="流程图: 过程 2"/>
          <p:cNvSpPr/>
          <p:nvPr/>
        </p:nvSpPr>
        <p:spPr>
          <a:xfrm>
            <a:off x="3207233" y="2335461"/>
            <a:ext cx="2729063" cy="1105725"/>
          </a:xfrm>
          <a:prstGeom prst="flowChartProcess">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5657" tIns="42828" rIns="85657" bIns="42828" rtlCol="0" anchor="ctr"/>
          <a:lstStyle/>
          <a:p>
            <a:pPr algn="ctr" fontAlgn="base"/>
            <a:r>
              <a:rPr lang="zh-CN" altLang="en-US" sz="2215" b="1" noProof="1">
                <a:solidFill>
                  <a:schemeClr val="tx1"/>
                </a:solidFill>
                <a:effectLst/>
                <a:latin typeface="汉仪橄榄体简" panose="02010609000101010101" charset="-122"/>
                <a:ea typeface="汉仪橄榄体简" panose="02010609000101010101" charset="-122"/>
              </a:rPr>
              <a:t>扩大战争带来的灾难</a:t>
            </a:r>
            <a:endParaRPr lang="zh-CN" altLang="en-US" sz="2215" b="1" noProof="1">
              <a:solidFill>
                <a:schemeClr val="tx1"/>
              </a:solidFill>
              <a:effectLst/>
              <a:latin typeface="汉仪橄榄体简" panose="02010609000101010101" charset="-122"/>
              <a:ea typeface="汉仪橄榄体简" panose="02010609000101010101" charset="-122"/>
            </a:endParaRPr>
          </a:p>
          <a:p>
            <a:pPr algn="ctr" fontAlgn="base"/>
            <a:r>
              <a:rPr lang="zh-CN" altLang="en-US" sz="2215" b="1" noProof="1">
                <a:solidFill>
                  <a:schemeClr val="tx1"/>
                </a:solidFill>
                <a:effectLst/>
                <a:latin typeface="汉仪橄榄体简" panose="02010609000101010101" charset="-122"/>
                <a:ea typeface="汉仪橄榄体简" panose="02010609000101010101" charset="-122"/>
              </a:rPr>
              <a:t>工业污染加重</a:t>
            </a:r>
            <a:endParaRPr lang="zh-CN" altLang="en-US" sz="2215" b="1" noProof="1">
              <a:solidFill>
                <a:schemeClr val="tx1"/>
              </a:solidFill>
              <a:effectLst/>
              <a:latin typeface="汉仪橄榄体简" panose="02010609000101010101" charset="-122"/>
              <a:ea typeface="汉仪橄榄体简" panose="02010609000101010101" charset="-122"/>
            </a:endParaRPr>
          </a:p>
          <a:p>
            <a:pPr algn="ctr" fontAlgn="base"/>
            <a:r>
              <a:rPr lang="zh-CN" altLang="en-US" sz="2215" b="1" noProof="1">
                <a:solidFill>
                  <a:schemeClr val="tx1"/>
                </a:solidFill>
                <a:effectLst/>
                <a:latin typeface="汉仪橄榄体简" panose="02010609000101010101" charset="-122"/>
                <a:ea typeface="汉仪橄榄体简" panose="02010609000101010101" charset="-122"/>
              </a:rPr>
              <a:t>自然环境遭到破坏</a:t>
            </a:r>
            <a:endParaRPr lang="zh-CN" altLang="en-US" sz="2215" b="1" noProof="1">
              <a:solidFill>
                <a:schemeClr val="tx1"/>
              </a:solidFill>
              <a:effectLst/>
              <a:latin typeface="汉仪橄榄体简" panose="02010609000101010101" charset="-122"/>
              <a:ea typeface="汉仪橄榄体简" panose="02010609000101010101" charset="-122"/>
            </a:endParaRPr>
          </a:p>
        </p:txBody>
      </p:sp>
      <p:grpSp>
        <p:nvGrpSpPr>
          <p:cNvPr id="6" name="组合 5"/>
          <p:cNvGrpSpPr/>
          <p:nvPr/>
        </p:nvGrpSpPr>
        <p:grpSpPr>
          <a:xfrm>
            <a:off x="470580" y="-454"/>
            <a:ext cx="4028168" cy="486229"/>
            <a:chOff x="30" y="417"/>
            <a:chExt cx="8881" cy="1072"/>
          </a:xfrm>
        </p:grpSpPr>
        <p:grpSp>
          <p:nvGrpSpPr>
            <p:cNvPr id="24" name="组合 23"/>
            <p:cNvGrpSpPr/>
            <p:nvPr/>
          </p:nvGrpSpPr>
          <p:grpSpPr>
            <a:xfrm>
              <a:off x="30" y="530"/>
              <a:ext cx="1603" cy="693"/>
              <a:chOff x="0" y="250166"/>
              <a:chExt cx="1337094" cy="439947"/>
            </a:xfrm>
          </p:grpSpPr>
          <p:sp>
            <p:nvSpPr>
              <p:cNvPr id="16" name="矩形 15"/>
              <p:cNvSpPr/>
              <p:nvPr/>
            </p:nvSpPr>
            <p:spPr>
              <a:xfrm>
                <a:off x="0" y="250166"/>
                <a:ext cx="1086928" cy="439947"/>
              </a:xfrm>
              <a:prstGeom prst="rect">
                <a:avLst/>
              </a:prstGeom>
              <a:solidFill>
                <a:srgbClr val="54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5" b="0" i="0" u="none" strike="noStrike" kern="1200" cap="none" spc="0" normalizeH="0" baseline="0" noProof="0">
                  <a:ln>
                    <a:noFill/>
                  </a:ln>
                  <a:solidFill>
                    <a:prstClr val="white"/>
                  </a:solidFill>
                  <a:effectLst/>
                  <a:uLnTx/>
                  <a:uFillTx/>
                  <a:latin typeface="+mn-lt"/>
                  <a:ea typeface="+mn-ea"/>
                  <a:cs typeface="+mn-cs"/>
                </a:endParaRPr>
              </a:p>
            </p:txBody>
          </p:sp>
          <p:sp>
            <p:nvSpPr>
              <p:cNvPr id="18" name="矩形 17"/>
              <p:cNvSpPr/>
              <p:nvPr/>
            </p:nvSpPr>
            <p:spPr>
              <a:xfrm>
                <a:off x="1153063" y="250166"/>
                <a:ext cx="184031" cy="439947"/>
              </a:xfrm>
              <a:prstGeom prst="rect">
                <a:avLst/>
              </a:prstGeom>
              <a:solidFill>
                <a:srgbClr val="F9C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5" b="0" i="0" u="none" strike="noStrike" kern="1200" cap="none" spc="0" normalizeH="0" baseline="0" noProof="0">
                  <a:ln>
                    <a:noFill/>
                  </a:ln>
                  <a:solidFill>
                    <a:prstClr val="white"/>
                  </a:solidFill>
                  <a:effectLst/>
                  <a:uLnTx/>
                  <a:uFillTx/>
                  <a:latin typeface="+mn-lt"/>
                  <a:ea typeface="+mn-ea"/>
                  <a:cs typeface="+mn-cs"/>
                </a:endParaRPr>
              </a:p>
            </p:txBody>
          </p:sp>
        </p:grpSp>
        <p:sp>
          <p:nvSpPr>
            <p:cNvPr id="27" name="文本框 5"/>
            <p:cNvSpPr txBox="1"/>
            <p:nvPr/>
          </p:nvSpPr>
          <p:spPr>
            <a:xfrm>
              <a:off x="1633" y="417"/>
              <a:ext cx="7278" cy="1072"/>
            </a:xfrm>
            <a:prstGeom prst="rect">
              <a:avLst/>
            </a:prstGeom>
            <a:noFill/>
            <a:ln w="9525">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2285" b="1" noProof="0" dirty="0">
                  <a:solidFill>
                    <a:srgbClr val="080406"/>
                  </a:solidFill>
                  <a:effectLst/>
                  <a:uLnTx/>
                  <a:uFillTx/>
                  <a:latin typeface="汉仪橄榄体简" panose="02010609000101010101" charset="-122"/>
                  <a:ea typeface="汉仪橄榄体简" panose="02010609000101010101" charset="-122"/>
                  <a:cs typeface="汉仪橄榄体简" panose="02010609000101010101" charset="-122"/>
                  <a:sym typeface="+mn-ea"/>
                </a:rPr>
                <a:t>第二次工业革命的</a:t>
              </a:r>
              <a:r>
                <a:rPr lang="zh-CN" sz="2570" b="1" noProof="0" dirty="0">
                  <a:solidFill>
                    <a:srgbClr val="C00000"/>
                  </a:solidFill>
                  <a:effectLst/>
                  <a:uLnTx/>
                  <a:uFillTx/>
                  <a:latin typeface="汉仪橄榄体简" panose="02010609000101010101" charset="-122"/>
                  <a:ea typeface="汉仪橄榄体简" panose="02010609000101010101" charset="-122"/>
                  <a:cs typeface="汉仪橄榄体简" panose="02010609000101010101" charset="-122"/>
                  <a:sym typeface="+mn-ea"/>
                </a:rPr>
                <a:t>影响</a:t>
              </a:r>
              <a:endParaRPr lang="zh-CN" sz="2570" b="1" noProof="0" dirty="0">
                <a:solidFill>
                  <a:srgbClr val="C00000"/>
                </a:solidFill>
                <a:effectLst/>
                <a:uLnTx/>
                <a:uFillTx/>
                <a:latin typeface="汉仪橄榄体简" panose="02010609000101010101" charset="-122"/>
                <a:ea typeface="汉仪橄榄体简" panose="02010609000101010101" charset="-122"/>
                <a:cs typeface="汉仪橄榄体简" panose="02010609000101010101" charset="-122"/>
                <a:sym typeface="+mn-ea"/>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ldLvl="0" animBg="1"/>
      <p:bldP spid="56325" grpId="0" bldLvl="0" animBg="1"/>
      <p:bldP spid="56327" grpId="0" bldLvl="0" animBg="1"/>
      <p:bldP spid="56329" grpId="0" bldLvl="0" animBg="1"/>
      <p:bldP spid="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4"/>
          <p:cNvSpPr/>
          <p:nvPr/>
        </p:nvSpPr>
        <p:spPr>
          <a:xfrm>
            <a:off x="1709738" y="1815704"/>
            <a:ext cx="5865019" cy="553085"/>
          </a:xfrm>
          <a:prstGeom prst="rect">
            <a:avLst/>
          </a:prstGeom>
          <a:noFill/>
          <a:ln w="9525">
            <a:noFill/>
          </a:ln>
        </p:spPr>
        <p:txBody>
          <a:bodyPr>
            <a:spAutoFit/>
          </a:bodyPr>
          <a:p>
            <a:pPr>
              <a:spcBef>
                <a:spcPct val="50000"/>
              </a:spcBef>
            </a:pPr>
            <a:endParaRPr lang="zh-CN" altLang="zh-CN" sz="3000" b="1" dirty="0">
              <a:solidFill>
                <a:srgbClr val="FFFFFF"/>
              </a:solidFill>
              <a:latin typeface="Verdana" panose="020B0604030504040204" pitchFamily="34" charset="0"/>
            </a:endParaRPr>
          </a:p>
        </p:txBody>
      </p:sp>
      <p:sp>
        <p:nvSpPr>
          <p:cNvPr id="79875" name="Rectangle 9"/>
          <p:cNvSpPr/>
          <p:nvPr/>
        </p:nvSpPr>
        <p:spPr>
          <a:xfrm>
            <a:off x="1763316" y="3706416"/>
            <a:ext cx="5886450" cy="553085"/>
          </a:xfrm>
          <a:prstGeom prst="rect">
            <a:avLst/>
          </a:prstGeom>
          <a:noFill/>
          <a:ln w="9525">
            <a:noFill/>
          </a:ln>
        </p:spPr>
        <p:txBody>
          <a:bodyPr>
            <a:spAutoFit/>
          </a:bodyPr>
          <a:p>
            <a:pPr>
              <a:spcBef>
                <a:spcPct val="50000"/>
              </a:spcBef>
            </a:pPr>
            <a:r>
              <a:rPr lang="zh-CN" altLang="en-US" sz="3000" b="1" dirty="0">
                <a:solidFill>
                  <a:srgbClr val="FF0000"/>
                </a:solidFill>
                <a:latin typeface="Verdana" panose="020B0604030504040204" pitchFamily="34" charset="0"/>
              </a:rPr>
              <a:t>经济发展的同时要注意保护环境</a:t>
            </a:r>
            <a:endParaRPr lang="zh-CN" altLang="en-US" sz="3000" b="1" dirty="0">
              <a:solidFill>
                <a:srgbClr val="FF0000"/>
              </a:solidFill>
              <a:latin typeface="Verdana" panose="020B0604030504040204" pitchFamily="34" charset="0"/>
            </a:endParaRPr>
          </a:p>
        </p:txBody>
      </p:sp>
      <p:pic>
        <p:nvPicPr>
          <p:cNvPr id="79876" name="Picture 10" descr="eee95eec4196100062d09f81"/>
          <p:cNvPicPr>
            <a:picLocks noChangeAspect="1"/>
          </p:cNvPicPr>
          <p:nvPr/>
        </p:nvPicPr>
        <p:blipFill>
          <a:blip r:embed="rId1"/>
          <a:stretch>
            <a:fillRect/>
          </a:stretch>
        </p:blipFill>
        <p:spPr>
          <a:xfrm>
            <a:off x="3221831" y="357188"/>
            <a:ext cx="2751535" cy="3336131"/>
          </a:xfrm>
          <a:prstGeom prst="rect">
            <a:avLst/>
          </a:prstGeom>
          <a:noFill/>
          <a:ln w="9525">
            <a:noFill/>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MH_Others_1"/>
          <p:cNvSpPr txBox="1"/>
          <p:nvPr>
            <p:custDataLst>
              <p:tags r:id="rId1"/>
            </p:custDataLst>
          </p:nvPr>
        </p:nvSpPr>
        <p:spPr>
          <a:xfrm>
            <a:off x="395288" y="50800"/>
            <a:ext cx="4733925" cy="593725"/>
          </a:xfrm>
          <a:prstGeom prst="rect">
            <a:avLst/>
          </a:prstGeom>
          <a:noFill/>
        </p:spPr>
        <p:txBody>
          <a:bodyPr wrap="square" lIns="0" tIns="0" rIns="0" bIns="0" rtlCol="0" anchor="ctr" anchorCtr="0">
            <a:noAutofit/>
          </a:bodyPr>
          <a:lstStyle/>
          <a:p>
            <a:pPr>
              <a:lnSpc>
                <a:spcPct val="150000"/>
              </a:lnSpc>
            </a:pPr>
            <a:r>
              <a:rPr lang="zh-CN" altLang="en-US" sz="2400" b="1" noProof="1" dirty="0" smtClean="0">
                <a:solidFill>
                  <a:schemeClr val="accent6">
                    <a:lumMod val="50000"/>
                  </a:schemeClr>
                </a:solidFill>
                <a:latin typeface="微软雅黑" panose="020B0503020204020204" charset="-122"/>
                <a:ea typeface="微软雅黑" panose="020B0503020204020204" charset="-122"/>
                <a:sym typeface="+mn-ea"/>
              </a:rPr>
              <a:t>课标要求</a:t>
            </a:r>
            <a:endParaRPr lang="zh-CN" altLang="en-US" sz="2400" b="1" noProof="1" dirty="0" smtClean="0">
              <a:solidFill>
                <a:schemeClr val="accent6">
                  <a:lumMod val="50000"/>
                </a:schemeClr>
              </a:solidFill>
              <a:latin typeface="微软雅黑" panose="020B0503020204020204" charset="-122"/>
              <a:ea typeface="微软雅黑" panose="020B0503020204020204" charset="-122"/>
              <a:sym typeface="+mn-ea"/>
            </a:endParaRPr>
          </a:p>
        </p:txBody>
      </p:sp>
      <p:sp>
        <p:nvSpPr>
          <p:cNvPr id="3" name="文本框 2"/>
          <p:cNvSpPr txBox="1"/>
          <p:nvPr/>
        </p:nvSpPr>
        <p:spPr>
          <a:xfrm>
            <a:off x="395605" y="644525"/>
            <a:ext cx="8251190" cy="3230245"/>
          </a:xfrm>
          <a:prstGeom prst="rect">
            <a:avLst/>
          </a:prstGeom>
          <a:noFill/>
        </p:spPr>
        <p:txBody>
          <a:bodyPr wrap="square" rtlCol="0" anchor="t">
            <a:spAutoFit/>
          </a:bodyPr>
          <a:p>
            <a:pPr marL="0" lvl="0" indent="0" eaLnBrk="1" hangingPunct="1">
              <a:spcBef>
                <a:spcPct val="0"/>
              </a:spcBef>
              <a:buNone/>
            </a:pPr>
            <a:r>
              <a:rPr lang="en-US" altLang="zh-CN" sz="2800" b="1" dirty="0">
                <a:sym typeface="+mn-ea"/>
              </a:rPr>
              <a:t>1</a:t>
            </a:r>
            <a:r>
              <a:rPr lang="zh-CN" altLang="en-US" sz="2800" b="1" dirty="0">
                <a:sym typeface="+mn-ea"/>
              </a:rPr>
              <a:t>、了解第二次工业革命发生的背景和特点。</a:t>
            </a:r>
            <a:endParaRPr lang="en-US" altLang="zh-CN" sz="2800" b="1" dirty="0">
              <a:ea typeface="宋体" panose="02010600030101010101" pitchFamily="2" charset="-122"/>
            </a:endParaRPr>
          </a:p>
          <a:p>
            <a:pPr marL="0" lvl="0" indent="0" eaLnBrk="1" hangingPunct="1">
              <a:spcBef>
                <a:spcPct val="0"/>
              </a:spcBef>
              <a:buNone/>
            </a:pPr>
            <a:r>
              <a:rPr lang="en-US" altLang="zh-CN" sz="2800" b="1" dirty="0">
                <a:sym typeface="+mn-ea"/>
              </a:rPr>
              <a:t>2</a:t>
            </a:r>
            <a:r>
              <a:rPr lang="zh-CN" altLang="en-US" sz="2800" b="1" dirty="0">
                <a:sym typeface="+mn-ea"/>
              </a:rPr>
              <a:t>、识记第二次工业革命的主要成就和伟大的科学家、发明家。</a:t>
            </a:r>
            <a:endParaRPr lang="en-US" altLang="zh-CN" sz="2800" b="1" dirty="0">
              <a:ea typeface="宋体" panose="02010600030101010101" pitchFamily="2" charset="-122"/>
            </a:endParaRPr>
          </a:p>
          <a:p>
            <a:pPr marL="0" lvl="0" indent="0" eaLnBrk="1" hangingPunct="1">
              <a:spcBef>
                <a:spcPct val="0"/>
              </a:spcBef>
              <a:buNone/>
            </a:pPr>
            <a:r>
              <a:rPr lang="en-US" altLang="zh-CN" sz="2800" b="1" dirty="0">
                <a:sym typeface="+mn-ea"/>
              </a:rPr>
              <a:t>3</a:t>
            </a:r>
            <a:r>
              <a:rPr lang="zh-CN" altLang="en-US" sz="2800" b="1" dirty="0">
                <a:sym typeface="+mn-ea"/>
              </a:rPr>
              <a:t>、理解第二次工业革命的深刻影响。</a:t>
            </a:r>
            <a:endParaRPr lang="en-US" altLang="zh-CN" sz="2800" b="1" dirty="0">
              <a:ea typeface="宋体" panose="02010600030101010101" pitchFamily="2" charset="-122"/>
            </a:endParaRPr>
          </a:p>
          <a:p>
            <a:pPr marL="0" lvl="0" indent="0" eaLnBrk="1" hangingPunct="1">
              <a:spcBef>
                <a:spcPct val="0"/>
              </a:spcBef>
              <a:buNone/>
            </a:pPr>
            <a:r>
              <a:rPr lang="en-US" altLang="zh-CN" sz="2800" b="1" dirty="0">
                <a:sym typeface="+mn-ea"/>
              </a:rPr>
              <a:t>4</a:t>
            </a:r>
            <a:r>
              <a:rPr lang="zh-CN" altLang="en-US" sz="2800" b="1" dirty="0">
                <a:sym typeface="+mn-ea"/>
              </a:rPr>
              <a:t>、感受科学技术是第一生产力，激发学生立志学好科学、报效社会、实现人生志向的理想。</a:t>
            </a:r>
            <a:endParaRPr lang="en-US" altLang="zh-CN" sz="2800" b="1" dirty="0">
              <a:ea typeface="宋体" panose="02010600030101010101" pitchFamily="2" charset="-122"/>
            </a:endParaRPr>
          </a:p>
          <a:p>
            <a:pPr marL="0" lvl="0" indent="0" eaLnBrk="1" hangingPunct="1">
              <a:spcBef>
                <a:spcPct val="0"/>
              </a:spcBef>
              <a:buNone/>
            </a:pPr>
            <a:endParaRPr lang="en-US" altLang="zh-CN" dirty="0">
              <a:ea typeface="宋体" panose="02010600030101010101" pitchFamily="2" charset="-122"/>
            </a:endParaRPr>
          </a:p>
          <a:p>
            <a:pPr marL="0" lvl="0" indent="0" eaLnBrk="1" hangingPunct="1">
              <a:spcBef>
                <a:spcPct val="0"/>
              </a:spcBef>
              <a:buNone/>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3" name="MH_Others_1"/>
          <p:cNvSpPr txBox="1"/>
          <p:nvPr>
            <p:custDataLst>
              <p:tags r:id="rId1"/>
            </p:custDataLst>
          </p:nvPr>
        </p:nvSpPr>
        <p:spPr>
          <a:xfrm>
            <a:off x="539750" y="268605"/>
            <a:ext cx="4255770" cy="450850"/>
          </a:xfrm>
          <a:prstGeom prst="rect">
            <a:avLst/>
          </a:prstGeom>
          <a:noFill/>
          <a:ln w="9525">
            <a:noFill/>
          </a:ln>
        </p:spPr>
        <p:txBody>
          <a:bodyPr wrap="square" lIns="0" tIns="0" rIns="0" bIns="0" anchor="ctr"/>
          <a:p>
            <a:pPr>
              <a:lnSpc>
                <a:spcPct val="150000"/>
              </a:lnSpc>
            </a:pPr>
            <a:r>
              <a:rPr lang="zh-CN" altLang="en-US" sz="3600" b="1" dirty="0">
                <a:solidFill>
                  <a:srgbClr val="FF0000"/>
                </a:solidFill>
                <a:latin typeface="微软雅黑" panose="020B0503020204020204" charset="-122"/>
                <a:ea typeface="微软雅黑" panose="020B0503020204020204" charset="-122"/>
              </a:rPr>
              <a:t>学以致用</a:t>
            </a:r>
            <a:endParaRPr lang="en-US" altLang="zh-CN" sz="3600" b="1" dirty="0">
              <a:solidFill>
                <a:srgbClr val="FF0000"/>
              </a:solidFill>
              <a:latin typeface="微软雅黑" panose="020B0503020204020204" charset="-122"/>
              <a:ea typeface="微软雅黑" panose="020B0503020204020204" charset="-122"/>
            </a:endParaRPr>
          </a:p>
        </p:txBody>
      </p:sp>
      <p:sp>
        <p:nvSpPr>
          <p:cNvPr id="2" name="文本框 1"/>
          <p:cNvSpPr txBox="1"/>
          <p:nvPr/>
        </p:nvSpPr>
        <p:spPr>
          <a:xfrm>
            <a:off x="539750" y="1567815"/>
            <a:ext cx="8145145" cy="2355215"/>
          </a:xfrm>
          <a:prstGeom prst="rect">
            <a:avLst/>
          </a:prstGeom>
          <a:noFill/>
        </p:spPr>
        <p:txBody>
          <a:bodyPr wrap="square" rtlCol="0" anchor="t">
            <a:spAutoFit/>
          </a:bodyPr>
          <a:p>
            <a:pPr marL="342900" indent="-342900">
              <a:spcBef>
                <a:spcPct val="20000"/>
              </a:spcBef>
              <a:buChar char="•"/>
            </a:pPr>
            <a:r>
              <a:rPr lang="zh-CN" altLang="en-US" sz="3200" b="1" dirty="0">
                <a:latin typeface="楷体" panose="02010609060101010101" pitchFamily="49" charset="-122"/>
                <a:ea typeface="楷体" panose="02010609060101010101" pitchFamily="49" charset="-122"/>
                <a:sym typeface="+mn-ea"/>
              </a:rPr>
              <a:t>科学技术是第一生产力</a:t>
            </a:r>
            <a:endParaRPr lang="zh-CN" altLang="en-US" sz="3200" b="1" dirty="0">
              <a:latin typeface="楷体" panose="02010609060101010101" pitchFamily="49" charset="-122"/>
              <a:ea typeface="楷体" panose="02010609060101010101" pitchFamily="49" charset="-122"/>
            </a:endParaRPr>
          </a:p>
          <a:p>
            <a:pPr marL="342900" indent="-342900">
              <a:spcBef>
                <a:spcPct val="20000"/>
              </a:spcBef>
              <a:buChar char="•"/>
            </a:pPr>
            <a:r>
              <a:rPr lang="zh-CN" altLang="en-US" sz="3200" b="1" dirty="0">
                <a:latin typeface="楷体" panose="02010609060101010101" pitchFamily="49" charset="-122"/>
                <a:ea typeface="楷体" panose="02010609060101010101" pitchFamily="49" charset="-122"/>
                <a:sym typeface="+mn-ea"/>
              </a:rPr>
              <a:t>科学技术推动社会进步</a:t>
            </a:r>
            <a:endParaRPr lang="zh-CN" altLang="en-US" sz="3200" b="1" dirty="0">
              <a:latin typeface="楷体" panose="02010609060101010101" pitchFamily="49" charset="-122"/>
              <a:ea typeface="楷体" panose="02010609060101010101" pitchFamily="49" charset="-122"/>
            </a:endParaRPr>
          </a:p>
          <a:p>
            <a:pPr marL="342900" indent="-342900">
              <a:spcBef>
                <a:spcPct val="20000"/>
              </a:spcBef>
              <a:buChar char="•"/>
            </a:pPr>
            <a:r>
              <a:rPr lang="zh-CN" altLang="en-US" sz="3200" b="1" dirty="0">
                <a:latin typeface="楷体" panose="02010609060101010101" pitchFamily="49" charset="-122"/>
                <a:ea typeface="楷体" panose="02010609060101010101" pitchFamily="49" charset="-122"/>
                <a:sym typeface="+mn-ea"/>
              </a:rPr>
              <a:t>科学家的创新精神令人钦佩</a:t>
            </a:r>
            <a:endParaRPr lang="en-US" altLang="zh-CN" sz="3200" b="1" dirty="0">
              <a:latin typeface="楷体" panose="02010609060101010101" pitchFamily="49" charset="-122"/>
              <a:ea typeface="楷体" panose="02010609060101010101" pitchFamily="49" charset="-122"/>
            </a:endParaRPr>
          </a:p>
          <a:p>
            <a:pPr marL="342900" indent="-342900">
              <a:spcBef>
                <a:spcPct val="20000"/>
              </a:spcBef>
              <a:buChar char="•"/>
            </a:pPr>
            <a:r>
              <a:rPr lang="zh-CN" altLang="en-US" sz="3200" b="1" dirty="0">
                <a:latin typeface="楷体" panose="02010609060101010101" pitchFamily="49" charset="-122"/>
                <a:ea typeface="楷体" panose="02010609060101010101" pitchFamily="49" charset="-122"/>
                <a:sym typeface="+mn-ea"/>
              </a:rPr>
              <a:t>发展科技的同时要保护环境</a:t>
            </a:r>
            <a:endParaRPr lang="zh-CN" altLang="en-US" sz="3200"/>
          </a:p>
        </p:txBody>
      </p:sp>
      <p:sp>
        <p:nvSpPr>
          <p:cNvPr id="3" name="文本框 2"/>
          <p:cNvSpPr txBox="1"/>
          <p:nvPr/>
        </p:nvSpPr>
        <p:spPr>
          <a:xfrm>
            <a:off x="539750" y="982980"/>
            <a:ext cx="4957445" cy="706755"/>
          </a:xfrm>
          <a:prstGeom prst="rect">
            <a:avLst/>
          </a:prstGeom>
          <a:noFill/>
        </p:spPr>
        <p:txBody>
          <a:bodyPr wrap="square" rtlCol="0">
            <a:spAutoFit/>
            <a:scene3d>
              <a:camera prst="orthographicFront"/>
              <a:lightRig rig="threePt" dir="t"/>
            </a:scene3d>
          </a:bodyPr>
          <a:p>
            <a:r>
              <a:rPr lang="zh-CN" altLang="en-US" sz="4000">
                <a:ln w="22225">
                  <a:solidFill>
                    <a:schemeClr val="accent2"/>
                  </a:solidFill>
                  <a:prstDash val="solid"/>
                </a:ln>
                <a:solidFill>
                  <a:schemeClr val="accent2">
                    <a:lumMod val="40000"/>
                    <a:lumOff val="60000"/>
                  </a:schemeClr>
                </a:solidFill>
                <a:effectLst/>
              </a:rPr>
              <a:t>启示</a:t>
            </a:r>
            <a:r>
              <a:rPr lang="en-US" altLang="zh-CN" sz="4000">
                <a:ln w="22225">
                  <a:solidFill>
                    <a:schemeClr val="accent2"/>
                  </a:solidFill>
                  <a:prstDash val="solid"/>
                </a:ln>
                <a:solidFill>
                  <a:schemeClr val="accent2">
                    <a:lumMod val="40000"/>
                    <a:lumOff val="60000"/>
                  </a:schemeClr>
                </a:solidFill>
                <a:effectLst/>
              </a:rPr>
              <a:t>:</a:t>
            </a:r>
            <a:endParaRPr lang="en-US" altLang="zh-CN" sz="400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3"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911225" y="556260"/>
            <a:ext cx="7912100" cy="4579620"/>
          </a:xfrm>
          <a:prstGeom prst="rect">
            <a:avLst/>
          </a:prstGeom>
          <a:noFill/>
          <a:ln w="9525">
            <a:noFill/>
            <a:miter lim="800000"/>
          </a:ln>
        </p:spPr>
        <p:txBody>
          <a:bodyPr wrap="square">
            <a:spAutoFit/>
          </a:bodyPr>
          <a:lstStyle/>
          <a:p>
            <a:pPr>
              <a:lnSpc>
                <a:spcPts val="5000"/>
              </a:lnSpc>
              <a:defRPr/>
            </a:pPr>
            <a:r>
              <a:rPr lang="zh-CN" altLang="en-US" sz="1800" dirty="0">
                <a:ea typeface="宋体" panose="02010600030101010101" pitchFamily="2" charset="-122"/>
              </a:rPr>
              <a:t>       </a:t>
            </a:r>
            <a:r>
              <a:rPr lang="zh-CN" altLang="en-US" sz="2800" dirty="0">
                <a:ea typeface="宋体" panose="02010600030101010101" pitchFamily="2" charset="-122"/>
              </a:rPr>
              <a:t> </a:t>
            </a:r>
            <a:r>
              <a:rPr lang="zh-CN" altLang="en-US" sz="2800" b="1" dirty="0">
                <a:latin typeface="+mn-ea"/>
                <a:ea typeface="+mn-ea"/>
              </a:rPr>
              <a:t>第二次工业革命中，从法拉第到爱迪生，从卡尔</a:t>
            </a:r>
            <a:r>
              <a:rPr lang="en-US" altLang="zh-CN" sz="2800" b="1" dirty="0">
                <a:latin typeface="+mn-ea"/>
                <a:ea typeface="+mn-ea"/>
              </a:rPr>
              <a:t>·</a:t>
            </a:r>
            <a:r>
              <a:rPr lang="zh-CN" altLang="en-US" sz="2800" b="1" dirty="0">
                <a:latin typeface="+mn-ea"/>
                <a:ea typeface="+mn-ea"/>
              </a:rPr>
              <a:t>本茨到莱特兄弟，从诺贝尔到夏尔多内，他们的重大发现和发明成果，极大地改变了人类的生产和生活。无论是电的发明和应用，还是汽车、飞机的问世；无论是现代火药的发明，还是赛璐珞、人造纤维的发明，都给人们的生活带来了极大的便利。可以说，科学技术推动了社会的进步</a:t>
            </a:r>
            <a:r>
              <a:rPr lang="zh-CN" altLang="en-US" sz="2800" dirty="0">
                <a:ea typeface="宋体" panose="02010600030101010101" pitchFamily="2" charset="-122"/>
              </a:rPr>
              <a:t>。</a:t>
            </a:r>
            <a:endParaRPr lang="zh-CN" altLang="en-US" sz="2800" dirty="0">
              <a:ea typeface="宋体" panose="02010600030101010101" pitchFamily="2" charset="-122"/>
            </a:endParaRPr>
          </a:p>
        </p:txBody>
      </p:sp>
      <p:sp>
        <p:nvSpPr>
          <p:cNvPr id="4" name="矩形 3"/>
          <p:cNvSpPr/>
          <p:nvPr/>
        </p:nvSpPr>
        <p:spPr>
          <a:xfrm>
            <a:off x="1331640" y="141480"/>
            <a:ext cx="1160748" cy="645160"/>
          </a:xfrm>
          <a:prstGeom prst="rect">
            <a:avLst/>
          </a:prstGeom>
          <a:noFill/>
        </p:spPr>
        <p:txBody>
          <a:bodyPr>
            <a:spAutoFit/>
          </a:bodyPr>
          <a:lstStyle/>
          <a:p>
            <a:pPr algn="ctr">
              <a:defRPr/>
            </a:pPr>
            <a:r>
              <a:rPr lang="zh-CN" alt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a typeface="宋体" panose="02010600030101010101" pitchFamily="2" charset="-122"/>
              </a:rPr>
              <a:t>小结</a:t>
            </a:r>
            <a:endParaRPr lang="zh-CN" alt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2"/>
          <p:cNvPicPr>
            <a:picLocks noChangeAspect="1"/>
          </p:cNvPicPr>
          <p:nvPr/>
        </p:nvPicPr>
        <p:blipFill>
          <a:blip r:embed="rId1"/>
          <a:stretch>
            <a:fillRect/>
          </a:stretch>
        </p:blipFill>
        <p:spPr>
          <a:xfrm>
            <a:off x="2171700" y="3157538"/>
            <a:ext cx="1378744" cy="1114425"/>
          </a:xfrm>
          <a:prstGeom prst="rect">
            <a:avLst/>
          </a:prstGeom>
          <a:noFill/>
          <a:ln w="9525">
            <a:noFill/>
          </a:ln>
        </p:spPr>
      </p:pic>
      <p:sp>
        <p:nvSpPr>
          <p:cNvPr id="25603" name="Text Box 10"/>
          <p:cNvSpPr txBox="1"/>
          <p:nvPr/>
        </p:nvSpPr>
        <p:spPr>
          <a:xfrm>
            <a:off x="1250156" y="622697"/>
            <a:ext cx="2082404" cy="460375"/>
          </a:xfrm>
          <a:prstGeom prst="rect">
            <a:avLst/>
          </a:prstGeom>
          <a:noFill/>
          <a:ln w="57150" cap="flat" cmpd="thinThick">
            <a:solidFill>
              <a:schemeClr val="bg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zh-CN" sz="2400" dirty="0">
                <a:solidFill>
                  <a:schemeClr val="bg1"/>
                </a:solidFill>
                <a:latin typeface="Franklin Gothic Medium" panose="020B0603020102020204" pitchFamily="34" charset="0"/>
                <a:ea typeface="微软雅黑" panose="020B0503020204020204" charset="-122"/>
              </a:rPr>
              <a:t>【</a:t>
            </a:r>
            <a:r>
              <a:rPr lang="zh-CN" altLang="en-US" sz="2400" dirty="0">
                <a:solidFill>
                  <a:schemeClr val="bg1"/>
                </a:solidFill>
                <a:latin typeface="Franklin Gothic Medium" panose="020B0603020102020204" pitchFamily="34" charset="0"/>
                <a:ea typeface="微软雅黑" panose="020B0503020204020204" charset="-122"/>
              </a:rPr>
              <a:t>新知梳理</a:t>
            </a:r>
            <a:r>
              <a:rPr lang="en-US" altLang="zh-CN" sz="2400" dirty="0">
                <a:solidFill>
                  <a:schemeClr val="bg1"/>
                </a:solidFill>
                <a:latin typeface="Franklin Gothic Medium" panose="020B0603020102020204" pitchFamily="34" charset="0"/>
                <a:ea typeface="微软雅黑" panose="020B0503020204020204" charset="-122"/>
              </a:rPr>
              <a:t>】 </a:t>
            </a:r>
            <a:endParaRPr lang="en-US" altLang="zh-CN" sz="2400" dirty="0">
              <a:solidFill>
                <a:schemeClr val="bg1"/>
              </a:solidFill>
              <a:latin typeface="Franklin Gothic Medium" panose="020B0603020102020204" pitchFamily="34" charset="0"/>
              <a:ea typeface="微软雅黑" panose="020B0503020204020204" charset="-122"/>
            </a:endParaRPr>
          </a:p>
        </p:txBody>
      </p:sp>
      <p:sp>
        <p:nvSpPr>
          <p:cNvPr id="219154" name="Text Box 18"/>
          <p:cNvSpPr txBox="1"/>
          <p:nvPr/>
        </p:nvSpPr>
        <p:spPr>
          <a:xfrm>
            <a:off x="3221831" y="807244"/>
            <a:ext cx="405765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zh-CN" sz="2400" b="1" u="sng" dirty="0">
                <a:solidFill>
                  <a:srgbClr val="FF0000"/>
                </a:solidFill>
                <a:latin typeface="楷体_GB2312" pitchFamily="1" charset="-122"/>
                <a:ea typeface="楷体_GB2312" pitchFamily="1" charset="-122"/>
              </a:rPr>
              <a:t>19</a:t>
            </a:r>
            <a:r>
              <a:rPr lang="zh-CN" altLang="en-US" sz="2400" b="1" u="sng" dirty="0">
                <a:solidFill>
                  <a:srgbClr val="FF0000"/>
                </a:solidFill>
                <a:latin typeface="楷体_GB2312" pitchFamily="1" charset="-122"/>
                <a:ea typeface="楷体_GB2312" pitchFamily="1" charset="-122"/>
              </a:rPr>
              <a:t>世纪六七十年代</a:t>
            </a:r>
            <a:endParaRPr lang="zh-CN" altLang="en-US" sz="2400" b="1" u="sng" dirty="0">
              <a:solidFill>
                <a:srgbClr val="FF0000"/>
              </a:solidFill>
              <a:latin typeface="楷体_GB2312" pitchFamily="1" charset="-122"/>
              <a:ea typeface="楷体_GB2312" pitchFamily="1" charset="-122"/>
            </a:endParaRPr>
          </a:p>
        </p:txBody>
      </p:sp>
      <p:sp>
        <p:nvSpPr>
          <p:cNvPr id="219156" name="Text Box 20"/>
          <p:cNvSpPr txBox="1"/>
          <p:nvPr/>
        </p:nvSpPr>
        <p:spPr>
          <a:xfrm>
            <a:off x="3829050" y="1843405"/>
            <a:ext cx="3299460"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zh-CN" altLang="en-US" sz="2400" b="1" u="sng" dirty="0">
                <a:solidFill>
                  <a:srgbClr val="FF0000"/>
                </a:solidFill>
                <a:latin typeface="楷体_GB2312" pitchFamily="1" charset="-122"/>
                <a:ea typeface="楷体_GB2312" pitchFamily="1" charset="-122"/>
              </a:rPr>
              <a:t>电气时代</a:t>
            </a:r>
            <a:endParaRPr lang="zh-CN" altLang="en-US" sz="2400" b="1" u="sng" dirty="0">
              <a:solidFill>
                <a:srgbClr val="FF0000"/>
              </a:solidFill>
              <a:latin typeface="楷体_GB2312" pitchFamily="1" charset="-122"/>
              <a:ea typeface="楷体_GB2312" pitchFamily="1" charset="-122"/>
            </a:endParaRPr>
          </a:p>
        </p:txBody>
      </p:sp>
      <p:sp>
        <p:nvSpPr>
          <p:cNvPr id="219158" name="Text Box 22"/>
          <p:cNvSpPr txBox="1"/>
          <p:nvPr/>
        </p:nvSpPr>
        <p:spPr>
          <a:xfrm>
            <a:off x="3829050" y="2414905"/>
            <a:ext cx="5171440" cy="14147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140000"/>
              </a:lnSpc>
              <a:spcBef>
                <a:spcPct val="5000"/>
              </a:spcBef>
              <a:buNone/>
            </a:pPr>
            <a:r>
              <a:rPr lang="zh-CN" altLang="en-US" sz="2000" b="1" u="sng" dirty="0">
                <a:solidFill>
                  <a:srgbClr val="FF0000"/>
                </a:solidFill>
                <a:latin typeface="楷体_GB2312" pitchFamily="1" charset="-122"/>
                <a:ea typeface="楷体_GB2312" pitchFamily="1" charset="-122"/>
              </a:rPr>
              <a:t>电力成为新的能源进入生产生活领域</a:t>
            </a:r>
            <a:endParaRPr lang="en-US" altLang="zh-CN" sz="2000" b="1" u="sng" dirty="0">
              <a:solidFill>
                <a:srgbClr val="FF0000"/>
              </a:solidFill>
              <a:latin typeface="楷体_GB2312" pitchFamily="1" charset="-122"/>
              <a:ea typeface="楷体_GB2312" pitchFamily="1" charset="-122"/>
            </a:endParaRPr>
          </a:p>
          <a:p>
            <a:pPr marL="0" lvl="0" indent="0" eaLnBrk="1" hangingPunct="1">
              <a:lnSpc>
                <a:spcPct val="140000"/>
              </a:lnSpc>
              <a:spcBef>
                <a:spcPct val="5000"/>
              </a:spcBef>
              <a:buNone/>
            </a:pPr>
            <a:r>
              <a:rPr lang="zh-CN" altLang="en-US" sz="2000" b="1" u="sng" dirty="0">
                <a:solidFill>
                  <a:srgbClr val="FF0000"/>
                </a:solidFill>
                <a:latin typeface="楷体_GB2312" pitchFamily="1" charset="-122"/>
                <a:ea typeface="楷体_GB2312" pitchFamily="1" charset="-122"/>
              </a:rPr>
              <a:t>内燃机和新的交通工具</a:t>
            </a:r>
            <a:endParaRPr lang="en-US" altLang="zh-CN" sz="2000" b="1" u="sng" dirty="0">
              <a:solidFill>
                <a:srgbClr val="FF0000"/>
              </a:solidFill>
              <a:latin typeface="楷体_GB2312" pitchFamily="1" charset="-122"/>
              <a:ea typeface="楷体_GB2312" pitchFamily="1" charset="-122"/>
            </a:endParaRPr>
          </a:p>
          <a:p>
            <a:pPr marL="0" lvl="0" indent="0" eaLnBrk="1" hangingPunct="1">
              <a:lnSpc>
                <a:spcPct val="140000"/>
              </a:lnSpc>
              <a:spcBef>
                <a:spcPct val="5000"/>
              </a:spcBef>
              <a:buNone/>
            </a:pPr>
            <a:r>
              <a:rPr lang="zh-CN" altLang="en-US" sz="2000" b="1" u="sng" dirty="0">
                <a:solidFill>
                  <a:srgbClr val="FF0000"/>
                </a:solidFill>
                <a:latin typeface="楷体_GB2312" pitchFamily="1" charset="-122"/>
                <a:ea typeface="楷体_GB2312" pitchFamily="1" charset="-122"/>
              </a:rPr>
              <a:t>化学工业和新材料</a:t>
            </a:r>
            <a:endParaRPr lang="zh-CN" altLang="en-US" sz="2000" b="1" u="sng" dirty="0">
              <a:solidFill>
                <a:srgbClr val="FF0000"/>
              </a:solidFill>
              <a:latin typeface="楷体_GB2312" pitchFamily="1" charset="-122"/>
              <a:ea typeface="楷体_GB2312" pitchFamily="1" charset="-122"/>
            </a:endParaRPr>
          </a:p>
        </p:txBody>
      </p:sp>
      <p:sp>
        <p:nvSpPr>
          <p:cNvPr id="219166" name="Text Box 30"/>
          <p:cNvSpPr txBox="1"/>
          <p:nvPr/>
        </p:nvSpPr>
        <p:spPr>
          <a:xfrm>
            <a:off x="3729990" y="3787140"/>
            <a:ext cx="522859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lnSpc>
                <a:spcPct val="80000"/>
              </a:lnSpc>
              <a:spcBef>
                <a:spcPct val="50000"/>
              </a:spcBef>
              <a:buNone/>
            </a:pPr>
            <a:r>
              <a:rPr lang="zh-CN" altLang="en-US" sz="2000" b="1" dirty="0">
                <a:solidFill>
                  <a:srgbClr val="FF0000"/>
                </a:solidFill>
                <a:latin typeface="华文中宋" panose="02010600040101010101" pitchFamily="2" charset="-122"/>
                <a:ea typeface="华文中宋" panose="02010600040101010101" pitchFamily="2" charset="-122"/>
                <a:sym typeface="+mn-ea"/>
              </a:rPr>
              <a:t>第二次工业革命促进了生产力的发展，极大地改善了人们的生活。</a:t>
            </a:r>
            <a:endParaRPr lang="zh-CN" altLang="en-US" sz="2000" b="1" u="sng" dirty="0">
              <a:solidFill>
                <a:srgbClr val="FF0000"/>
              </a:solidFill>
              <a:latin typeface="华文中宋" panose="02010600040101010101" pitchFamily="2" charset="-122"/>
              <a:ea typeface="华文中宋" panose="02010600040101010101" pitchFamily="2" charset="-122"/>
              <a:sym typeface="+mn-ea"/>
            </a:endParaRPr>
          </a:p>
        </p:txBody>
      </p:sp>
      <p:grpSp>
        <p:nvGrpSpPr>
          <p:cNvPr id="25608" name="Group 35"/>
          <p:cNvGrpSpPr/>
          <p:nvPr/>
        </p:nvGrpSpPr>
        <p:grpSpPr>
          <a:xfrm>
            <a:off x="1371600" y="814388"/>
            <a:ext cx="2293144" cy="2562225"/>
            <a:chOff x="204" y="618"/>
            <a:chExt cx="2131" cy="2152"/>
          </a:xfrm>
        </p:grpSpPr>
        <p:pic>
          <p:nvPicPr>
            <p:cNvPr id="25614" name="Picture 34" descr="梳理3"/>
            <p:cNvPicPr>
              <a:picLocks noChangeAspect="1"/>
            </p:cNvPicPr>
            <p:nvPr/>
          </p:nvPicPr>
          <p:blipFill>
            <a:blip r:embed="rId2">
              <a:clrChange>
                <a:clrFrom>
                  <a:srgbClr val="FFFFFF"/>
                </a:clrFrom>
                <a:clrTo>
                  <a:srgbClr val="FFFFFF">
                    <a:alpha val="0"/>
                  </a:srgbClr>
                </a:clrTo>
              </a:clrChange>
            </a:blip>
            <a:srcRect r="50018"/>
            <a:stretch>
              <a:fillRect/>
            </a:stretch>
          </p:blipFill>
          <p:spPr>
            <a:xfrm>
              <a:off x="841" y="1530"/>
              <a:ext cx="1451" cy="907"/>
            </a:xfrm>
            <a:prstGeom prst="rect">
              <a:avLst/>
            </a:prstGeom>
            <a:noFill/>
            <a:ln w="9525">
              <a:noFill/>
            </a:ln>
          </p:spPr>
        </p:pic>
        <p:pic>
          <p:nvPicPr>
            <p:cNvPr id="25615" name="Picture 38" descr="梳理6"/>
            <p:cNvPicPr>
              <a:picLocks noChangeAspect="1"/>
            </p:cNvPicPr>
            <p:nvPr/>
          </p:nvPicPr>
          <p:blipFill>
            <a:blip r:embed="rId3">
              <a:clrChange>
                <a:clrFrom>
                  <a:srgbClr val="FFFFFF"/>
                </a:clrFrom>
                <a:clrTo>
                  <a:srgbClr val="FFFFFF">
                    <a:alpha val="0"/>
                  </a:srgbClr>
                </a:clrTo>
              </a:clrChange>
            </a:blip>
            <a:srcRect r="63770" b="34525"/>
            <a:stretch>
              <a:fillRect/>
            </a:stretch>
          </p:blipFill>
          <p:spPr>
            <a:xfrm>
              <a:off x="1054" y="1818"/>
              <a:ext cx="1179" cy="952"/>
            </a:xfrm>
            <a:prstGeom prst="rect">
              <a:avLst/>
            </a:prstGeom>
            <a:noFill/>
            <a:ln w="9525">
              <a:noFill/>
            </a:ln>
          </p:spPr>
        </p:pic>
        <p:pic>
          <p:nvPicPr>
            <p:cNvPr id="25616" name="Picture 32" descr="梳理2"/>
            <p:cNvPicPr>
              <a:picLocks noChangeAspect="1"/>
            </p:cNvPicPr>
            <p:nvPr/>
          </p:nvPicPr>
          <p:blipFill>
            <a:blip r:embed="rId4">
              <a:clrChange>
                <a:clrFrom>
                  <a:srgbClr val="FFFFFF"/>
                </a:clrFrom>
                <a:clrTo>
                  <a:srgbClr val="FFFFFF">
                    <a:alpha val="0"/>
                  </a:srgbClr>
                </a:clrTo>
              </a:clrChange>
            </a:blip>
            <a:srcRect r="63181"/>
            <a:stretch>
              <a:fillRect/>
            </a:stretch>
          </p:blipFill>
          <p:spPr>
            <a:xfrm>
              <a:off x="385" y="618"/>
              <a:ext cx="1406" cy="1258"/>
            </a:xfrm>
            <a:prstGeom prst="rect">
              <a:avLst/>
            </a:prstGeom>
            <a:noFill/>
            <a:ln w="9525">
              <a:noFill/>
            </a:ln>
          </p:spPr>
        </p:pic>
        <p:sp>
          <p:nvSpPr>
            <p:cNvPr id="219161" name="Text Box 25"/>
            <p:cNvSpPr txBox="1">
              <a:spLocks noChangeArrowheads="1"/>
            </p:cNvSpPr>
            <p:nvPr/>
          </p:nvSpPr>
          <p:spPr bwMode="auto">
            <a:xfrm>
              <a:off x="1383" y="980"/>
              <a:ext cx="952" cy="329"/>
            </a:xfrm>
            <a:prstGeom prst="rect">
              <a:avLst/>
            </a:prstGeom>
            <a:solidFill>
              <a:schemeClr val="bg1"/>
            </a:solidFill>
            <a:ln w="9525" algn="ctr">
              <a:noFill/>
              <a:miter lim="800000"/>
            </a:ln>
            <a:effectLst/>
          </p:spPr>
          <p:txBody>
            <a:bodyPr>
              <a:spAutoFit/>
            </a:bodyPr>
            <a:lstStyle/>
            <a:p>
              <a:pPr marR="0" defTabSz="914400" eaLnBrk="1" hangingPunct="1">
                <a:spcBef>
                  <a:spcPct val="50000"/>
                </a:spcBef>
                <a:buClrTx/>
                <a:buSzTx/>
                <a:buFontTx/>
                <a:defRPr/>
              </a:pPr>
              <a:r>
                <a:rPr kumimoji="0" lang="zh-CN" altLang="en-US" sz="1950" b="1" u="sng" kern="1200" cap="none" spc="0" normalizeH="0" baseline="0" noProof="0" dirty="0">
                  <a:solidFill>
                    <a:srgbClr val="0000CC"/>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特点</a:t>
              </a:r>
              <a:endParaRPr kumimoji="0" lang="zh-CN" altLang="en-US" sz="1950" b="1" u="sng" kern="1200" cap="none" spc="0" normalizeH="0" baseline="0" noProof="0" dirty="0">
                <a:solidFill>
                  <a:srgbClr val="0000CC"/>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pic>
          <p:nvPicPr>
            <p:cNvPr id="25618" name="Picture 32" descr="梳理2"/>
            <p:cNvPicPr>
              <a:picLocks noChangeAspect="1"/>
            </p:cNvPicPr>
            <p:nvPr/>
          </p:nvPicPr>
          <p:blipFill>
            <a:blip r:embed="rId4">
              <a:clrChange>
                <a:clrFrom>
                  <a:srgbClr val="FFFFFF"/>
                </a:clrFrom>
                <a:clrTo>
                  <a:srgbClr val="FFFFFF">
                    <a:alpha val="0"/>
                  </a:srgbClr>
                </a:clrTo>
              </a:clrChange>
            </a:blip>
            <a:srcRect r="77426"/>
            <a:stretch>
              <a:fillRect/>
            </a:stretch>
          </p:blipFill>
          <p:spPr>
            <a:xfrm>
              <a:off x="567" y="1026"/>
              <a:ext cx="907" cy="894"/>
            </a:xfrm>
            <a:prstGeom prst="rect">
              <a:avLst/>
            </a:prstGeom>
            <a:noFill/>
            <a:ln w="9525">
              <a:noFill/>
            </a:ln>
          </p:spPr>
        </p:pic>
        <p:sp>
          <p:nvSpPr>
            <p:cNvPr id="25619" name="Oval 28"/>
            <p:cNvSpPr/>
            <p:nvPr/>
          </p:nvSpPr>
          <p:spPr>
            <a:xfrm>
              <a:off x="204" y="1797"/>
              <a:ext cx="952" cy="899"/>
            </a:xfrm>
            <a:prstGeom prst="ellipse">
              <a:avLst/>
            </a:prstGeom>
            <a:solidFill>
              <a:srgbClr val="3399FF"/>
            </a:solidFill>
            <a:ln w="9525" cap="flat" cmpd="sng">
              <a:solidFill>
                <a:schemeClr val="tx1"/>
              </a:solidFill>
              <a:prstDash val="solid"/>
              <a:headEnd type="none" w="med" len="med"/>
              <a:tailEnd type="none" w="med" len="med"/>
            </a:ln>
            <a:effectLst>
              <a:outerShdw sy="50000"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zh-CN" altLang="en-US" sz="1800" b="1" dirty="0">
                  <a:solidFill>
                    <a:schemeClr val="bg1"/>
                  </a:solidFill>
                  <a:ea typeface="黑体" panose="02010609060101010101" pitchFamily="49" charset="-122"/>
                </a:rPr>
                <a:t>第二次</a:t>
              </a:r>
              <a:endParaRPr lang="zh-CN" altLang="en-US" sz="1800" b="1" dirty="0">
                <a:solidFill>
                  <a:schemeClr val="bg1"/>
                </a:solidFill>
                <a:ea typeface="黑体" panose="02010609060101010101" pitchFamily="49" charset="-122"/>
              </a:endParaRPr>
            </a:p>
            <a:p>
              <a:pPr marL="0" lvl="0" indent="0" algn="ctr" eaLnBrk="1" hangingPunct="1">
                <a:spcBef>
                  <a:spcPct val="0"/>
                </a:spcBef>
                <a:buNone/>
              </a:pPr>
              <a:r>
                <a:rPr lang="zh-CN" altLang="en-US" sz="1800" b="1" dirty="0">
                  <a:solidFill>
                    <a:schemeClr val="bg1"/>
                  </a:solidFill>
                  <a:ea typeface="黑体" panose="02010609060101010101" pitchFamily="49" charset="-122"/>
                </a:rPr>
                <a:t>工业革命</a:t>
              </a:r>
              <a:endParaRPr lang="zh-CN" altLang="en-US" sz="1800" b="1" dirty="0">
                <a:solidFill>
                  <a:schemeClr val="bg1"/>
                </a:solidFill>
                <a:ea typeface="黑体" panose="02010609060101010101" pitchFamily="49" charset="-122"/>
              </a:endParaRPr>
            </a:p>
          </p:txBody>
        </p:sp>
      </p:grpSp>
      <p:sp>
        <p:nvSpPr>
          <p:cNvPr id="219172" name="Text Box 36"/>
          <p:cNvSpPr txBox="1"/>
          <p:nvPr/>
        </p:nvSpPr>
        <p:spPr>
          <a:xfrm>
            <a:off x="3486150" y="1271905"/>
            <a:ext cx="5081270"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zh-CN" altLang="en-US" sz="2400" b="1" u="sng" dirty="0">
                <a:solidFill>
                  <a:srgbClr val="FF0000"/>
                </a:solidFill>
                <a:latin typeface="楷体_GB2312" pitchFamily="1" charset="-122"/>
                <a:ea typeface="楷体_GB2312" pitchFamily="1" charset="-122"/>
              </a:rPr>
              <a:t>科学研究同工业生产紧密结合</a:t>
            </a:r>
            <a:endParaRPr lang="zh-CN" altLang="en-US" sz="2400" b="1" u="sng" dirty="0">
              <a:solidFill>
                <a:srgbClr val="FF0000"/>
              </a:solidFill>
              <a:latin typeface="楷体_GB2312" pitchFamily="1" charset="-122"/>
              <a:ea typeface="楷体_GB2312" pitchFamily="1" charset="-122"/>
            </a:endParaRPr>
          </a:p>
        </p:txBody>
      </p:sp>
      <p:sp>
        <p:nvSpPr>
          <p:cNvPr id="21" name="矩形 20"/>
          <p:cNvSpPr/>
          <p:nvPr/>
        </p:nvSpPr>
        <p:spPr>
          <a:xfrm>
            <a:off x="1314450" y="457200"/>
            <a:ext cx="2415540" cy="414020"/>
          </a:xfrm>
          <a:prstGeom prst="rect">
            <a:avLst/>
          </a:prstGeom>
          <a:solidFill>
            <a:schemeClr val="accent1">
              <a:lumMod val="75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1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归纳总结</a:t>
            </a:r>
            <a:r>
              <a:rPr kumimoji="0" lang="en-US" altLang="zh-CN" sz="21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1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整体感知</a:t>
            </a:r>
            <a:endParaRPr kumimoji="0" lang="zh-CN" altLang="en-US" sz="21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左大括号 22"/>
          <p:cNvSpPr/>
          <p:nvPr/>
        </p:nvSpPr>
        <p:spPr bwMode="auto">
          <a:xfrm>
            <a:off x="3486150" y="2643188"/>
            <a:ext cx="285750" cy="914400"/>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solidFill>
                  <a:srgbClr val="FFFFFF"/>
                </a:solid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Text Box 25"/>
          <p:cNvSpPr txBox="1">
            <a:spLocks noChangeArrowheads="1"/>
          </p:cNvSpPr>
          <p:nvPr/>
        </p:nvSpPr>
        <p:spPr bwMode="auto">
          <a:xfrm>
            <a:off x="2628900" y="3729038"/>
            <a:ext cx="1023938" cy="391160"/>
          </a:xfrm>
          <a:prstGeom prst="rect">
            <a:avLst/>
          </a:prstGeom>
          <a:solidFill>
            <a:schemeClr val="bg1"/>
          </a:solidFill>
          <a:ln w="9525" algn="ctr">
            <a:noFill/>
            <a:miter lim="800000"/>
          </a:ln>
          <a:effectLst/>
        </p:spPr>
        <p:txBody>
          <a:bodyPr>
            <a:spAutoFit/>
          </a:bodyPr>
          <a:lstStyle/>
          <a:p>
            <a:pPr marR="0" defTabSz="914400" eaLnBrk="1" hangingPunct="1">
              <a:spcBef>
                <a:spcPct val="50000"/>
              </a:spcBef>
              <a:buClrTx/>
              <a:buSzTx/>
              <a:buFontTx/>
              <a:defRPr/>
            </a:pPr>
            <a:r>
              <a:rPr kumimoji="0" lang="zh-CN" altLang="en-US" sz="1950" b="1" kern="1200" cap="none" spc="0" normalizeH="0" baseline="0" noProof="0" dirty="0">
                <a:solidFill>
                  <a:srgbClr val="0000CC"/>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影响</a:t>
            </a:r>
            <a:endParaRPr kumimoji="0" lang="zh-CN" altLang="en-US" sz="1950" b="1" kern="1200" cap="none" spc="0" normalizeH="0" baseline="0" noProof="0" dirty="0">
              <a:solidFill>
                <a:srgbClr val="0000CC"/>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25" name="左大括号 24"/>
          <p:cNvSpPr/>
          <p:nvPr/>
        </p:nvSpPr>
        <p:spPr bwMode="auto">
          <a:xfrm>
            <a:off x="3486150" y="3900488"/>
            <a:ext cx="285750" cy="914400"/>
          </a:xfrm>
          <a:prstGeom prst="leftBrace">
            <a:avLst>
              <a:gd name="adj1" fmla="val 8333"/>
              <a:gd name="adj2" fmla="val 25481"/>
            </a:avLst>
          </a:prstGeom>
          <a:solidFill>
            <a:schemeClr val="bg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solidFill>
                  <a:srgbClr val="FFFFFF"/>
                </a:solid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2"/>
          <p:cNvSpPr txBox="1"/>
          <p:nvPr/>
        </p:nvSpPr>
        <p:spPr>
          <a:xfrm>
            <a:off x="177800" y="113030"/>
            <a:ext cx="1097280" cy="368300"/>
          </a:xfrm>
          <a:prstGeom prst="rect">
            <a:avLst/>
          </a:prstGeom>
          <a:noFill/>
        </p:spPr>
        <p:txBody>
          <a:bodyPr wrap="none" rtlCol="0">
            <a:spAutoFit/>
          </a:bodyPr>
          <a:p>
            <a:pPr algn="l"/>
            <a:r>
              <a:rPr lang="zh-CN" altLang="en-US">
                <a:ln w="22225">
                  <a:solidFill>
                    <a:schemeClr val="accent2"/>
                  </a:solidFill>
                  <a:prstDash val="solid"/>
                </a:ln>
                <a:solidFill>
                  <a:schemeClr val="accent2">
                    <a:lumMod val="40000"/>
                    <a:lumOff val="60000"/>
                  </a:schemeClr>
                </a:solidFill>
                <a:effectLst/>
                <a:sym typeface="+mn-ea"/>
              </a:rPr>
              <a:t>板书设计</a:t>
            </a:r>
            <a:endParaRPr lang="zh-CN" altLang="en-US">
              <a:ln w="22225">
                <a:solidFill>
                  <a:schemeClr val="accent2"/>
                </a:solidFill>
                <a:prstDash val="solid"/>
              </a:ln>
              <a:solidFill>
                <a:schemeClr val="accent2">
                  <a:lumMod val="40000"/>
                  <a:lumOff val="60000"/>
                </a:schemeClr>
              </a:solidFill>
              <a:effectLst/>
            </a:endParaRPr>
          </a:p>
        </p:txBody>
      </p:sp>
      <p:sp>
        <p:nvSpPr>
          <p:cNvPr id="2" name="文本框 1"/>
          <p:cNvSpPr txBox="1"/>
          <p:nvPr/>
        </p:nvSpPr>
        <p:spPr>
          <a:xfrm>
            <a:off x="3707765" y="4201160"/>
            <a:ext cx="5414010" cy="398780"/>
          </a:xfrm>
          <a:prstGeom prst="rect">
            <a:avLst/>
          </a:prstGeom>
          <a:noFill/>
        </p:spPr>
        <p:txBody>
          <a:bodyPr wrap="square" rtlCol="0" anchor="t">
            <a:spAutoFit/>
          </a:bodyPr>
          <a:p>
            <a:r>
              <a:rPr lang="zh-CN" altLang="en-US" sz="2000" b="1" dirty="0">
                <a:solidFill>
                  <a:srgbClr val="FF0000"/>
                </a:solidFill>
                <a:latin typeface="华文中宋" panose="02010600040101010101" pitchFamily="2" charset="-122"/>
                <a:ea typeface="华文中宋" panose="02010600040101010101" pitchFamily="2" charset="-122"/>
                <a:sym typeface="+mn-ea"/>
              </a:rPr>
              <a:t>主要资本主义国家出现了垄断组织。</a:t>
            </a:r>
            <a:endParaRPr lang="zh-CN" altLang="en-US" sz="2000" b="1" dirty="0">
              <a:solidFill>
                <a:srgbClr val="FF0000"/>
              </a:solidFill>
              <a:latin typeface="华文中宋" panose="02010600040101010101" pitchFamily="2" charset="-122"/>
              <a:ea typeface="华文中宋" panose="02010600040101010101" pitchFamily="2" charset="-122"/>
              <a:sym typeface="+mn-ea"/>
            </a:endParaRPr>
          </a:p>
        </p:txBody>
      </p:sp>
      <p:sp>
        <p:nvSpPr>
          <p:cNvPr id="4" name="文本框 3"/>
          <p:cNvSpPr txBox="1"/>
          <p:nvPr/>
        </p:nvSpPr>
        <p:spPr>
          <a:xfrm>
            <a:off x="3729990" y="4569460"/>
            <a:ext cx="3613785" cy="398780"/>
          </a:xfrm>
          <a:prstGeom prst="rect">
            <a:avLst/>
          </a:prstGeom>
          <a:noFill/>
        </p:spPr>
        <p:txBody>
          <a:bodyPr wrap="square" rtlCol="0" anchor="t">
            <a:spAutoFit/>
          </a:bodyPr>
          <a:p>
            <a:r>
              <a:rPr lang="zh-CN" altLang="en-US" sz="2000" b="1" dirty="0">
                <a:solidFill>
                  <a:srgbClr val="FF0000"/>
                </a:solidFill>
                <a:sym typeface="+mn-ea"/>
              </a:rPr>
              <a:t>对世界产生了深远影响。</a:t>
            </a:r>
            <a:endParaRPr lang="zh-CN" altLang="en-US" sz="2000" b="1" dirty="0">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9154"/>
                                        </p:tgtEl>
                                        <p:attrNameLst>
                                          <p:attrName>style.visibility</p:attrName>
                                        </p:attrNameLst>
                                      </p:cBhvr>
                                      <p:to>
                                        <p:strVal val="visible"/>
                                      </p:to>
                                    </p:set>
                                    <p:animEffect transition="in" filter="box(in)">
                                      <p:cBhvr>
                                        <p:cTn id="7" dur="500"/>
                                        <p:tgtEl>
                                          <p:spTgt spid="2191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9172"/>
                                        </p:tgtEl>
                                        <p:attrNameLst>
                                          <p:attrName>style.visibility</p:attrName>
                                        </p:attrNameLst>
                                      </p:cBhvr>
                                      <p:to>
                                        <p:strVal val="visible"/>
                                      </p:to>
                                    </p:set>
                                    <p:animEffect transition="in" filter="box(in)">
                                      <p:cBhvr>
                                        <p:cTn id="12" dur="500"/>
                                        <p:tgtEl>
                                          <p:spTgt spid="21917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9156"/>
                                        </p:tgtEl>
                                        <p:attrNameLst>
                                          <p:attrName>style.visibility</p:attrName>
                                        </p:attrNameLst>
                                      </p:cBhvr>
                                      <p:to>
                                        <p:strVal val="visible"/>
                                      </p:to>
                                    </p:set>
                                    <p:animEffect transition="in" filter="box(in)">
                                      <p:cBhvr>
                                        <p:cTn id="17" dur="500"/>
                                        <p:tgtEl>
                                          <p:spTgt spid="21915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9158"/>
                                        </p:tgtEl>
                                        <p:attrNameLst>
                                          <p:attrName>style.visibility</p:attrName>
                                        </p:attrNameLst>
                                      </p:cBhvr>
                                      <p:to>
                                        <p:strVal val="visible"/>
                                      </p:to>
                                    </p:set>
                                    <p:anim calcmode="lin" valueType="num">
                                      <p:cBhvr additive="base">
                                        <p:cTn id="22" dur="500" fill="hold"/>
                                        <p:tgtEl>
                                          <p:spTgt spid="219158"/>
                                        </p:tgtEl>
                                        <p:attrNameLst>
                                          <p:attrName>ppt_x</p:attrName>
                                        </p:attrNameLst>
                                      </p:cBhvr>
                                      <p:tavLst>
                                        <p:tav tm="0">
                                          <p:val>
                                            <p:strVal val="#ppt_x"/>
                                          </p:val>
                                        </p:tav>
                                        <p:tav tm="100000">
                                          <p:val>
                                            <p:strVal val="#ppt_x"/>
                                          </p:val>
                                        </p:tav>
                                      </p:tavLst>
                                    </p:anim>
                                    <p:anim calcmode="lin" valueType="num">
                                      <p:cBhvr additive="base">
                                        <p:cTn id="23" dur="500" fill="hold"/>
                                        <p:tgtEl>
                                          <p:spTgt spid="21915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19166"/>
                                        </p:tgtEl>
                                        <p:attrNameLst>
                                          <p:attrName>style.visibility</p:attrName>
                                        </p:attrNameLst>
                                      </p:cBhvr>
                                      <p:to>
                                        <p:strVal val="visible"/>
                                      </p:to>
                                    </p:set>
                                    <p:anim calcmode="lin" valueType="num">
                                      <p:cBhvr additive="base">
                                        <p:cTn id="28" dur="500" fill="hold"/>
                                        <p:tgtEl>
                                          <p:spTgt spid="219166"/>
                                        </p:tgtEl>
                                        <p:attrNameLst>
                                          <p:attrName>ppt_x</p:attrName>
                                        </p:attrNameLst>
                                      </p:cBhvr>
                                      <p:tavLst>
                                        <p:tav tm="0">
                                          <p:val>
                                            <p:strVal val="#ppt_x"/>
                                          </p:val>
                                        </p:tav>
                                        <p:tav tm="100000">
                                          <p:val>
                                            <p:strVal val="#ppt_x"/>
                                          </p:val>
                                        </p:tav>
                                      </p:tavLst>
                                    </p:anim>
                                    <p:anim calcmode="lin" valueType="num">
                                      <p:cBhvr additive="base">
                                        <p:cTn id="29" dur="500" fill="hold"/>
                                        <p:tgtEl>
                                          <p:spTgt spid="21916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54" grpId="0"/>
      <p:bldP spid="219156" grpId="0"/>
      <p:bldP spid="219158" grpId="0"/>
      <p:bldP spid="219172" grpId="0"/>
      <p:bldP spid="219166" grpId="0"/>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5"/>
          <p:cNvSpPr/>
          <p:nvPr/>
        </p:nvSpPr>
        <p:spPr>
          <a:xfrm>
            <a:off x="1494235" y="768588"/>
            <a:ext cx="6167438" cy="4408805"/>
          </a:xfrm>
          <a:prstGeom prst="rect">
            <a:avLst/>
          </a:prstGeom>
          <a:noFill/>
          <a:ln w="9525">
            <a:noFill/>
          </a:ln>
        </p:spPr>
        <p:txBody>
          <a:bodyPr anchor="ctr">
            <a:spAutoFit/>
          </a:bodyPr>
          <a:p>
            <a:pPr eaLnBrk="0" hangingPunct="0">
              <a:lnSpc>
                <a:spcPct val="120000"/>
              </a:lnSpc>
            </a:pPr>
            <a:r>
              <a:rPr lang="zh-CN" altLang="en-US" sz="1800" b="1" dirty="0">
                <a:latin typeface="Arial" panose="020B0604020202020204" pitchFamily="34" charset="0"/>
              </a:rPr>
              <a:t>某校历史学习小组正在举行有关第二次工业革命成果展览。如果聘请你当解说员，你将如何协助他们完成下面任务？</a:t>
            </a:r>
            <a:endParaRPr lang="zh-CN" altLang="en-US" sz="1800" b="1" dirty="0">
              <a:latin typeface="Arial" panose="020B0604020202020204" pitchFamily="34" charset="0"/>
            </a:endParaRPr>
          </a:p>
          <a:p>
            <a:pPr eaLnBrk="0" hangingPunct="0">
              <a:lnSpc>
                <a:spcPct val="120000"/>
              </a:lnSpc>
            </a:pPr>
            <a:br>
              <a:rPr lang="zh-CN" altLang="en-US" sz="1800" b="1" dirty="0">
                <a:latin typeface="Arial" panose="020B0604020202020204" pitchFamily="34" charset="0"/>
              </a:rPr>
            </a:br>
            <a:r>
              <a:rPr lang="en-US" altLang="zh-CN" sz="1800" b="1" dirty="0">
                <a:latin typeface="Arial" panose="020B0604020202020204" pitchFamily="34" charset="0"/>
              </a:rPr>
              <a:t>1. </a:t>
            </a:r>
            <a:r>
              <a:rPr lang="zh-CN" altLang="en-US" sz="1800" b="1" dirty="0">
                <a:latin typeface="Arial" panose="020B0604020202020204" pitchFamily="34" charset="0"/>
              </a:rPr>
              <a:t>本次展览会的主题，你认为下面哪一个最合适：（      ）</a:t>
            </a:r>
            <a:br>
              <a:rPr lang="zh-CN" altLang="en-US" sz="1800" b="1" dirty="0">
                <a:latin typeface="Arial" panose="020B0604020202020204" pitchFamily="34" charset="0"/>
              </a:rPr>
            </a:br>
            <a:r>
              <a:rPr lang="zh-CN" altLang="en-US" sz="1800" b="1" dirty="0">
                <a:latin typeface="Arial" panose="020B0604020202020204" pitchFamily="34" charset="0"/>
              </a:rPr>
              <a:t>         </a:t>
            </a:r>
            <a:r>
              <a:rPr lang="en-US" altLang="zh-CN" sz="1800" b="1" dirty="0">
                <a:latin typeface="Arial" panose="020B0604020202020204" pitchFamily="34" charset="0"/>
              </a:rPr>
              <a:t>A</a:t>
            </a:r>
            <a:r>
              <a:rPr lang="zh-CN" altLang="en-US" sz="1800" b="1" dirty="0">
                <a:latin typeface="Arial" panose="020B0604020202020204" pitchFamily="34" charset="0"/>
              </a:rPr>
              <a:t>．科技与军事          </a:t>
            </a:r>
            <a:r>
              <a:rPr lang="en-US" altLang="zh-CN" sz="1800" b="1" dirty="0">
                <a:latin typeface="Arial" panose="020B0604020202020204" pitchFamily="34" charset="0"/>
              </a:rPr>
              <a:t>B</a:t>
            </a:r>
            <a:r>
              <a:rPr lang="zh-CN" altLang="en-US" sz="1800" b="1" dirty="0">
                <a:latin typeface="Arial" panose="020B0604020202020204" pitchFamily="34" charset="0"/>
              </a:rPr>
              <a:t>．科技破坏环境 </a:t>
            </a:r>
            <a:endParaRPr lang="zh-CN" altLang="en-US" sz="1800" b="1" dirty="0">
              <a:latin typeface="Arial" panose="020B0604020202020204" pitchFamily="34" charset="0"/>
            </a:endParaRPr>
          </a:p>
          <a:p>
            <a:pPr eaLnBrk="0" hangingPunct="0">
              <a:lnSpc>
                <a:spcPct val="120000"/>
              </a:lnSpc>
            </a:pPr>
            <a:r>
              <a:rPr lang="en-US" altLang="zh-CN" sz="1800" b="1" dirty="0">
                <a:latin typeface="Arial" panose="020B0604020202020204" pitchFamily="34" charset="0"/>
              </a:rPr>
              <a:t>         C</a:t>
            </a:r>
            <a:r>
              <a:rPr lang="zh-CN" altLang="en-US" sz="1800" b="1" dirty="0">
                <a:latin typeface="Arial" panose="020B0604020202020204" pitchFamily="34" charset="0"/>
              </a:rPr>
              <a:t>．科技让地球变暖   </a:t>
            </a:r>
            <a:r>
              <a:rPr lang="en-US" altLang="zh-CN" sz="1800" b="1" dirty="0">
                <a:latin typeface="Arial" panose="020B0604020202020204" pitchFamily="34" charset="0"/>
              </a:rPr>
              <a:t>D</a:t>
            </a:r>
            <a:r>
              <a:rPr lang="zh-CN" altLang="en-US" sz="1800" b="1" dirty="0">
                <a:latin typeface="Arial" panose="020B0604020202020204" pitchFamily="34" charset="0"/>
              </a:rPr>
              <a:t>．科技让生活飞腾</a:t>
            </a:r>
            <a:br>
              <a:rPr lang="zh-CN" altLang="en-US" sz="1800" b="1" dirty="0">
                <a:latin typeface="Arial" panose="020B0604020202020204" pitchFamily="34" charset="0"/>
              </a:rPr>
            </a:br>
            <a:endParaRPr lang="zh-CN" altLang="en-US" sz="1800" b="1" dirty="0">
              <a:latin typeface="Arial" panose="020B0604020202020204" pitchFamily="34" charset="0"/>
            </a:endParaRPr>
          </a:p>
          <a:p>
            <a:pPr eaLnBrk="0" hangingPunct="0">
              <a:lnSpc>
                <a:spcPct val="120000"/>
              </a:lnSpc>
            </a:pPr>
            <a:r>
              <a:rPr lang="en-US" altLang="zh-CN" sz="1800" b="1" dirty="0">
                <a:latin typeface="Arial" panose="020B0604020202020204" pitchFamily="34" charset="0"/>
              </a:rPr>
              <a:t>2. </a:t>
            </a:r>
            <a:r>
              <a:rPr lang="zh-CN" altLang="en-US" sz="1800" b="1" dirty="0">
                <a:latin typeface="Arial" panose="020B0604020202020204" pitchFamily="34" charset="0"/>
              </a:rPr>
              <a:t>在介绍最早研制成功的汽车、飞机的动力机时，你会选  择（      ）</a:t>
            </a:r>
            <a:br>
              <a:rPr lang="zh-CN" altLang="en-US" sz="1800" b="1" dirty="0">
                <a:latin typeface="Arial" panose="020B0604020202020204" pitchFamily="34" charset="0"/>
              </a:rPr>
            </a:br>
            <a:r>
              <a:rPr lang="zh-CN" altLang="en-US" sz="1800" b="1" dirty="0">
                <a:latin typeface="Arial" panose="020B0604020202020204" pitchFamily="34" charset="0"/>
              </a:rPr>
              <a:t>         </a:t>
            </a:r>
            <a:r>
              <a:rPr lang="en-US" altLang="zh-CN" sz="1800" b="1" dirty="0">
                <a:latin typeface="Arial" panose="020B0604020202020204" pitchFamily="34" charset="0"/>
              </a:rPr>
              <a:t>A </a:t>
            </a:r>
            <a:r>
              <a:rPr lang="zh-CN" altLang="en-US" sz="1800" b="1" dirty="0">
                <a:latin typeface="Arial" panose="020B0604020202020204" pitchFamily="34" charset="0"/>
              </a:rPr>
              <a:t>．蒸汽机                 </a:t>
            </a:r>
            <a:r>
              <a:rPr lang="en-US" altLang="zh-CN" sz="1800" b="1" dirty="0">
                <a:latin typeface="Arial" panose="020B0604020202020204" pitchFamily="34" charset="0"/>
              </a:rPr>
              <a:t>B</a:t>
            </a:r>
            <a:r>
              <a:rPr lang="zh-CN" altLang="en-US" sz="1800" b="1" dirty="0">
                <a:latin typeface="Arial" panose="020B0604020202020204" pitchFamily="34" charset="0"/>
              </a:rPr>
              <a:t>．电动机 </a:t>
            </a:r>
            <a:endParaRPr lang="zh-CN" altLang="en-US" sz="1800" b="1" dirty="0">
              <a:latin typeface="Arial" panose="020B0604020202020204" pitchFamily="34" charset="0"/>
            </a:endParaRPr>
          </a:p>
          <a:p>
            <a:pPr eaLnBrk="0" hangingPunct="0">
              <a:lnSpc>
                <a:spcPct val="120000"/>
              </a:lnSpc>
            </a:pPr>
            <a:r>
              <a:rPr lang="zh-CN" altLang="en-US" sz="1800" b="1" dirty="0">
                <a:latin typeface="Arial" panose="020B0604020202020204" pitchFamily="34" charset="0"/>
              </a:rPr>
              <a:t>         </a:t>
            </a:r>
            <a:r>
              <a:rPr lang="en-US" altLang="zh-CN" sz="1800" b="1" dirty="0">
                <a:latin typeface="Arial" panose="020B0604020202020204" pitchFamily="34" charset="0"/>
              </a:rPr>
              <a:t>C</a:t>
            </a:r>
            <a:r>
              <a:rPr lang="zh-CN" altLang="en-US" sz="1800" b="1" dirty="0">
                <a:latin typeface="Arial" panose="020B0604020202020204" pitchFamily="34" charset="0"/>
              </a:rPr>
              <a:t>．发电机                  </a:t>
            </a:r>
            <a:r>
              <a:rPr lang="en-US" altLang="zh-CN" sz="1800" b="1" dirty="0">
                <a:latin typeface="Arial" panose="020B0604020202020204" pitchFamily="34" charset="0"/>
              </a:rPr>
              <a:t>D</a:t>
            </a:r>
            <a:r>
              <a:rPr lang="zh-CN" altLang="en-US" sz="1800" b="1" dirty="0">
                <a:latin typeface="Arial" panose="020B0604020202020204" pitchFamily="34" charset="0"/>
              </a:rPr>
              <a:t>．内燃机</a:t>
            </a:r>
            <a:br>
              <a:rPr lang="zh-CN" altLang="en-US" sz="1800" b="1" dirty="0">
                <a:latin typeface="Arial" panose="020B0604020202020204" pitchFamily="34" charset="0"/>
              </a:rPr>
            </a:br>
            <a:br>
              <a:rPr lang="zh-CN" altLang="en-US" sz="1800" b="1" dirty="0">
                <a:latin typeface="Arial" panose="020B0604020202020204" pitchFamily="34" charset="0"/>
              </a:rPr>
            </a:br>
            <a:endParaRPr lang="zh-CN" altLang="en-US" sz="1800" b="1" dirty="0">
              <a:latin typeface="Arial" panose="020B0604020202020204" pitchFamily="34" charset="0"/>
            </a:endParaRPr>
          </a:p>
        </p:txBody>
      </p:sp>
      <p:sp>
        <p:nvSpPr>
          <p:cNvPr id="82947" name="Text Box 6"/>
          <p:cNvSpPr txBox="1"/>
          <p:nvPr/>
        </p:nvSpPr>
        <p:spPr>
          <a:xfrm>
            <a:off x="6840141" y="1815704"/>
            <a:ext cx="432197" cy="106680"/>
          </a:xfrm>
          <a:prstGeom prst="rect">
            <a:avLst/>
          </a:prstGeom>
          <a:noFill/>
          <a:ln w="9525">
            <a:noFill/>
          </a:ln>
        </p:spPr>
        <p:txBody>
          <a:bodyPr>
            <a:spAutoFit/>
          </a:bodyPr>
          <a:p>
            <a:pPr>
              <a:spcBef>
                <a:spcPct val="50000"/>
              </a:spcBef>
            </a:pPr>
            <a:endParaRPr lang="zh-CN" altLang="en-US" sz="100" dirty="0">
              <a:latin typeface="Arial" panose="020B0604020202020204" pitchFamily="34" charset="0"/>
            </a:endParaRPr>
          </a:p>
        </p:txBody>
      </p:sp>
      <p:sp>
        <p:nvSpPr>
          <p:cNvPr id="118792" name="Text Box 8"/>
          <p:cNvSpPr txBox="1"/>
          <p:nvPr/>
        </p:nvSpPr>
        <p:spPr>
          <a:xfrm>
            <a:off x="6840141" y="1762125"/>
            <a:ext cx="378619" cy="553085"/>
          </a:xfrm>
          <a:prstGeom prst="rect">
            <a:avLst/>
          </a:prstGeom>
          <a:noFill/>
          <a:ln w="9525">
            <a:noFill/>
          </a:ln>
        </p:spPr>
        <p:txBody>
          <a:bodyPr>
            <a:spAutoFit/>
          </a:bodyPr>
          <a:p>
            <a:pPr>
              <a:spcBef>
                <a:spcPct val="50000"/>
              </a:spcBef>
            </a:pPr>
            <a:r>
              <a:rPr lang="en-US" altLang="zh-CN" sz="3000" dirty="0">
                <a:solidFill>
                  <a:srgbClr val="0000FF"/>
                </a:solidFill>
                <a:latin typeface="Arial" panose="020B0604020202020204" pitchFamily="34" charset="0"/>
              </a:rPr>
              <a:t>D</a:t>
            </a:r>
            <a:endParaRPr lang="en-US" altLang="zh-CN" sz="3000" dirty="0">
              <a:solidFill>
                <a:srgbClr val="0000FF"/>
              </a:solidFill>
              <a:latin typeface="Arial" panose="020B0604020202020204" pitchFamily="34" charset="0"/>
            </a:endParaRPr>
          </a:p>
        </p:txBody>
      </p:sp>
      <p:sp>
        <p:nvSpPr>
          <p:cNvPr id="118795" name="Text Box 11"/>
          <p:cNvSpPr txBox="1"/>
          <p:nvPr/>
        </p:nvSpPr>
        <p:spPr>
          <a:xfrm>
            <a:off x="2033588" y="3381375"/>
            <a:ext cx="323850" cy="553085"/>
          </a:xfrm>
          <a:prstGeom prst="rect">
            <a:avLst/>
          </a:prstGeom>
          <a:noFill/>
          <a:ln w="9525">
            <a:noFill/>
          </a:ln>
        </p:spPr>
        <p:txBody>
          <a:bodyPr>
            <a:spAutoFit/>
          </a:bodyPr>
          <a:p>
            <a:pPr>
              <a:spcBef>
                <a:spcPct val="50000"/>
              </a:spcBef>
            </a:pPr>
            <a:r>
              <a:rPr lang="en-US" altLang="zh-CN" sz="3000" dirty="0">
                <a:solidFill>
                  <a:srgbClr val="0000FF"/>
                </a:solidFill>
                <a:latin typeface="Arial" panose="020B0604020202020204" pitchFamily="34" charset="0"/>
              </a:rPr>
              <a:t>D </a:t>
            </a:r>
            <a:endParaRPr lang="en-US" altLang="zh-CN" sz="3000" dirty="0">
              <a:solidFill>
                <a:srgbClr val="00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8792">
                                            <p:txEl>
                                              <p:charRg st="0" end="2"/>
                                            </p:txEl>
                                          </p:spTgt>
                                        </p:tgtEl>
                                        <p:attrNameLst>
                                          <p:attrName>style.visibility</p:attrName>
                                        </p:attrNameLst>
                                      </p:cBhvr>
                                      <p:to>
                                        <p:strVal val="visible"/>
                                      </p:to>
                                    </p:set>
                                    <p:animEffect transition="in" filter="wipe(down)">
                                      <p:cBhvr>
                                        <p:cTn id="7" dur="580">
                                          <p:stCondLst>
                                            <p:cond delay="0"/>
                                          </p:stCondLst>
                                        </p:cTn>
                                        <p:tgtEl>
                                          <p:spTgt spid="118792">
                                            <p:txEl>
                                              <p:charRg st="0" end="2"/>
                                            </p:txEl>
                                          </p:spTgt>
                                        </p:tgtEl>
                                      </p:cBhvr>
                                    </p:animEffect>
                                    <p:anim calcmode="lin" valueType="num">
                                      <p:cBhvr>
                                        <p:cTn id="8" dur="1822" tmFilter="0,0; 0.14,0.36; 0.43,0.73; 0.71,0.91; 1.0,1.0">
                                          <p:stCondLst>
                                            <p:cond delay="0"/>
                                          </p:stCondLst>
                                        </p:cTn>
                                        <p:tgtEl>
                                          <p:spTgt spid="118792">
                                            <p:txEl>
                                              <p:charRg st="0"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8792">
                                            <p:txEl>
                                              <p:charRg st="0" end="2"/>
                                            </p:txEl>
                                          </p:spTgt>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118792">
                                            <p:txEl>
                                              <p:charRg st="0" end="2"/>
                                            </p:txEl>
                                          </p:spTgt>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118792">
                                            <p:txEl>
                                              <p:charRg st="0" end="2"/>
                                            </p:txEl>
                                          </p:spTgt>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118792">
                                            <p:txEl>
                                              <p:charRg st="0" end="2"/>
                                            </p:txEl>
                                          </p:spTgt>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118792">
                                            <p:txEl>
                                              <p:charRg st="0" end="2"/>
                                            </p:txEl>
                                          </p:spTgt>
                                        </p:tgtEl>
                                      </p:cBhvr>
                                      <p:to x="100000" y="60000"/>
                                    </p:animScale>
                                    <p:animScale>
                                      <p:cBhvr>
                                        <p:cTn id="14" dur="166" decel="50000">
                                          <p:stCondLst>
                                            <p:cond delay="676"/>
                                          </p:stCondLst>
                                        </p:cTn>
                                        <p:tgtEl>
                                          <p:spTgt spid="118792">
                                            <p:txEl>
                                              <p:charRg st="0" end="2"/>
                                            </p:txEl>
                                          </p:spTgt>
                                        </p:tgtEl>
                                      </p:cBhvr>
                                      <p:to x="100000" y="100000"/>
                                    </p:animScale>
                                    <p:animScale>
                                      <p:cBhvr>
                                        <p:cTn id="15" dur="26">
                                          <p:stCondLst>
                                            <p:cond delay="1312"/>
                                          </p:stCondLst>
                                        </p:cTn>
                                        <p:tgtEl>
                                          <p:spTgt spid="118792">
                                            <p:txEl>
                                              <p:charRg st="0" end="2"/>
                                            </p:txEl>
                                          </p:spTgt>
                                        </p:tgtEl>
                                      </p:cBhvr>
                                      <p:to x="100000" y="80000"/>
                                    </p:animScale>
                                    <p:animScale>
                                      <p:cBhvr>
                                        <p:cTn id="16" dur="166" decel="50000">
                                          <p:stCondLst>
                                            <p:cond delay="1338"/>
                                          </p:stCondLst>
                                        </p:cTn>
                                        <p:tgtEl>
                                          <p:spTgt spid="118792">
                                            <p:txEl>
                                              <p:charRg st="0" end="2"/>
                                            </p:txEl>
                                          </p:spTgt>
                                        </p:tgtEl>
                                      </p:cBhvr>
                                      <p:to x="100000" y="100000"/>
                                    </p:animScale>
                                    <p:animScale>
                                      <p:cBhvr>
                                        <p:cTn id="17" dur="26">
                                          <p:stCondLst>
                                            <p:cond delay="1642"/>
                                          </p:stCondLst>
                                        </p:cTn>
                                        <p:tgtEl>
                                          <p:spTgt spid="118792">
                                            <p:txEl>
                                              <p:charRg st="0" end="2"/>
                                            </p:txEl>
                                          </p:spTgt>
                                        </p:tgtEl>
                                      </p:cBhvr>
                                      <p:to x="100000" y="90000"/>
                                    </p:animScale>
                                    <p:animScale>
                                      <p:cBhvr>
                                        <p:cTn id="18" dur="166" decel="50000">
                                          <p:stCondLst>
                                            <p:cond delay="1668"/>
                                          </p:stCondLst>
                                        </p:cTn>
                                        <p:tgtEl>
                                          <p:spTgt spid="118792">
                                            <p:txEl>
                                              <p:charRg st="0" end="2"/>
                                            </p:txEl>
                                          </p:spTgt>
                                        </p:tgtEl>
                                      </p:cBhvr>
                                      <p:to x="100000" y="100000"/>
                                    </p:animScale>
                                    <p:animScale>
                                      <p:cBhvr>
                                        <p:cTn id="19" dur="26">
                                          <p:stCondLst>
                                            <p:cond delay="1808"/>
                                          </p:stCondLst>
                                        </p:cTn>
                                        <p:tgtEl>
                                          <p:spTgt spid="118792">
                                            <p:txEl>
                                              <p:charRg st="0" end="2"/>
                                            </p:txEl>
                                          </p:spTgt>
                                        </p:tgtEl>
                                      </p:cBhvr>
                                      <p:to x="100000" y="95000"/>
                                    </p:animScale>
                                    <p:animScale>
                                      <p:cBhvr>
                                        <p:cTn id="20" dur="166" decel="50000">
                                          <p:stCondLst>
                                            <p:cond delay="1834"/>
                                          </p:stCondLst>
                                        </p:cTn>
                                        <p:tgtEl>
                                          <p:spTgt spid="118792">
                                            <p:txEl>
                                              <p:charRg st="0"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18795">
                                            <p:txEl>
                                              <p:charRg st="0" end="3"/>
                                            </p:txEl>
                                          </p:spTgt>
                                        </p:tgtEl>
                                        <p:attrNameLst>
                                          <p:attrName>style.visibility</p:attrName>
                                        </p:attrNameLst>
                                      </p:cBhvr>
                                      <p:to>
                                        <p:strVal val="visible"/>
                                      </p:to>
                                    </p:set>
                                    <p:animEffect transition="in" filter="wipe(down)">
                                      <p:cBhvr>
                                        <p:cTn id="25" dur="580">
                                          <p:stCondLst>
                                            <p:cond delay="0"/>
                                          </p:stCondLst>
                                        </p:cTn>
                                        <p:tgtEl>
                                          <p:spTgt spid="118795">
                                            <p:txEl>
                                              <p:charRg st="0" end="3"/>
                                            </p:txEl>
                                          </p:spTgt>
                                        </p:tgtEl>
                                      </p:cBhvr>
                                    </p:animEffect>
                                    <p:anim calcmode="lin" valueType="num">
                                      <p:cBhvr>
                                        <p:cTn id="26" dur="1822" tmFilter="0,0; 0.14,0.36; 0.43,0.73; 0.71,0.91; 1.0,1.0">
                                          <p:stCondLst>
                                            <p:cond delay="0"/>
                                          </p:stCondLst>
                                        </p:cTn>
                                        <p:tgtEl>
                                          <p:spTgt spid="118795">
                                            <p:txEl>
                                              <p:charRg st="0"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8795">
                                            <p:txEl>
                                              <p:charRg st="0" end="3"/>
                                            </p:txEl>
                                          </p:spTgt>
                                        </p:tgtEl>
                                        <p:attrNameLst>
                                          <p:attrName>ppt_y</p:attrName>
                                        </p:attrNameLst>
                                      </p:cBhvr>
                                      <p:tavLst>
                                        <p:tav tm="0" fmla="#ppt_y-sin(pi*$)/3">
                                          <p:val>
                                            <p:fltVal val="0.500000"/>
                                          </p:val>
                                        </p:tav>
                                        <p:tav tm="100000">
                                          <p:val>
                                            <p:fltVal val="1.000000"/>
                                          </p:val>
                                        </p:tav>
                                      </p:tavLst>
                                    </p:anim>
                                    <p:anim calcmode="lin" valueType="num">
                                      <p:cBhvr>
                                        <p:cTn id="28" dur="664" tmFilter="0, 0; 0.125,0.2665; 0.25,0.4; 0.375,0.465; 0.5,0.5;  0.625,0.535; 0.75,0.6; 0.875,0.7335; 1,1">
                                          <p:stCondLst>
                                            <p:cond delay="664"/>
                                          </p:stCondLst>
                                        </p:cTn>
                                        <p:tgtEl>
                                          <p:spTgt spid="118795">
                                            <p:txEl>
                                              <p:charRg st="0" end="3"/>
                                            </p:txEl>
                                          </p:spTgt>
                                        </p:tgtEl>
                                        <p:attrNameLst>
                                          <p:attrName>ppt_y</p:attrName>
                                        </p:attrNameLst>
                                      </p:cBhvr>
                                      <p:tavLst>
                                        <p:tav tm="0" fmla="#ppt_y-sin(pi*$)/9">
                                          <p:val>
                                            <p:fltVal val="0.000000"/>
                                          </p:val>
                                        </p:tav>
                                        <p:tav tm="100000">
                                          <p:val>
                                            <p:fltVal val="1.000000"/>
                                          </p:val>
                                        </p:tav>
                                      </p:tavLst>
                                    </p:anim>
                                    <p:anim calcmode="lin" valueType="num">
                                      <p:cBhvr>
                                        <p:cTn id="29" dur="332" tmFilter="0, 0; 0.125,0.2665; 0.25,0.4; 0.375,0.465; 0.5,0.5;  0.625,0.535; 0.75,0.6; 0.875,0.7335; 1,1">
                                          <p:stCondLst>
                                            <p:cond delay="1324"/>
                                          </p:stCondLst>
                                        </p:cTn>
                                        <p:tgtEl>
                                          <p:spTgt spid="118795">
                                            <p:txEl>
                                              <p:charRg st="0" end="3"/>
                                            </p:txEl>
                                          </p:spTgt>
                                        </p:tgtEl>
                                        <p:attrNameLst>
                                          <p:attrName>ppt_y</p:attrName>
                                        </p:attrNameLst>
                                      </p:cBhvr>
                                      <p:tavLst>
                                        <p:tav tm="0" fmla="#ppt_y-sin(pi*$)/27">
                                          <p:val>
                                            <p:fltVal val="0.000000"/>
                                          </p:val>
                                        </p:tav>
                                        <p:tav tm="100000">
                                          <p:val>
                                            <p:fltVal val="1.000000"/>
                                          </p:val>
                                        </p:tav>
                                      </p:tavLst>
                                    </p:anim>
                                    <p:anim calcmode="lin" valueType="num">
                                      <p:cBhvr>
                                        <p:cTn id="30" dur="164" tmFilter="0, 0; 0.125,0.2665; 0.25,0.4; 0.375,0.465; 0.5,0.5;  0.625,0.535; 0.75,0.6; 0.875,0.7335; 1,1">
                                          <p:stCondLst>
                                            <p:cond delay="1656"/>
                                          </p:stCondLst>
                                        </p:cTn>
                                        <p:tgtEl>
                                          <p:spTgt spid="118795">
                                            <p:txEl>
                                              <p:charRg st="0" end="3"/>
                                            </p:txEl>
                                          </p:spTgt>
                                        </p:tgtEl>
                                        <p:attrNameLst>
                                          <p:attrName>ppt_y</p:attrName>
                                        </p:attrNameLst>
                                      </p:cBhvr>
                                      <p:tavLst>
                                        <p:tav tm="0" fmla="#ppt_y-sin(pi*$)/81">
                                          <p:val>
                                            <p:fltVal val="0.000000"/>
                                          </p:val>
                                        </p:tav>
                                        <p:tav tm="100000">
                                          <p:val>
                                            <p:fltVal val="1.000000"/>
                                          </p:val>
                                        </p:tav>
                                      </p:tavLst>
                                    </p:anim>
                                    <p:animScale>
                                      <p:cBhvr>
                                        <p:cTn id="31" dur="26">
                                          <p:stCondLst>
                                            <p:cond delay="650"/>
                                          </p:stCondLst>
                                        </p:cTn>
                                        <p:tgtEl>
                                          <p:spTgt spid="118795">
                                            <p:txEl>
                                              <p:charRg st="0" end="3"/>
                                            </p:txEl>
                                          </p:spTgt>
                                        </p:tgtEl>
                                      </p:cBhvr>
                                      <p:to x="100000" y="60000"/>
                                    </p:animScale>
                                    <p:animScale>
                                      <p:cBhvr>
                                        <p:cTn id="32" dur="166" decel="50000">
                                          <p:stCondLst>
                                            <p:cond delay="676"/>
                                          </p:stCondLst>
                                        </p:cTn>
                                        <p:tgtEl>
                                          <p:spTgt spid="118795">
                                            <p:txEl>
                                              <p:charRg st="0" end="3"/>
                                            </p:txEl>
                                          </p:spTgt>
                                        </p:tgtEl>
                                      </p:cBhvr>
                                      <p:to x="100000" y="100000"/>
                                    </p:animScale>
                                    <p:animScale>
                                      <p:cBhvr>
                                        <p:cTn id="33" dur="26">
                                          <p:stCondLst>
                                            <p:cond delay="1312"/>
                                          </p:stCondLst>
                                        </p:cTn>
                                        <p:tgtEl>
                                          <p:spTgt spid="118795">
                                            <p:txEl>
                                              <p:charRg st="0" end="3"/>
                                            </p:txEl>
                                          </p:spTgt>
                                        </p:tgtEl>
                                      </p:cBhvr>
                                      <p:to x="100000" y="80000"/>
                                    </p:animScale>
                                    <p:animScale>
                                      <p:cBhvr>
                                        <p:cTn id="34" dur="166" decel="50000">
                                          <p:stCondLst>
                                            <p:cond delay="1338"/>
                                          </p:stCondLst>
                                        </p:cTn>
                                        <p:tgtEl>
                                          <p:spTgt spid="118795">
                                            <p:txEl>
                                              <p:charRg st="0" end="3"/>
                                            </p:txEl>
                                          </p:spTgt>
                                        </p:tgtEl>
                                      </p:cBhvr>
                                      <p:to x="100000" y="100000"/>
                                    </p:animScale>
                                    <p:animScale>
                                      <p:cBhvr>
                                        <p:cTn id="35" dur="26">
                                          <p:stCondLst>
                                            <p:cond delay="1642"/>
                                          </p:stCondLst>
                                        </p:cTn>
                                        <p:tgtEl>
                                          <p:spTgt spid="118795">
                                            <p:txEl>
                                              <p:charRg st="0" end="3"/>
                                            </p:txEl>
                                          </p:spTgt>
                                        </p:tgtEl>
                                      </p:cBhvr>
                                      <p:to x="100000" y="90000"/>
                                    </p:animScale>
                                    <p:animScale>
                                      <p:cBhvr>
                                        <p:cTn id="36" dur="166" decel="50000">
                                          <p:stCondLst>
                                            <p:cond delay="1668"/>
                                          </p:stCondLst>
                                        </p:cTn>
                                        <p:tgtEl>
                                          <p:spTgt spid="118795">
                                            <p:txEl>
                                              <p:charRg st="0" end="3"/>
                                            </p:txEl>
                                          </p:spTgt>
                                        </p:tgtEl>
                                      </p:cBhvr>
                                      <p:to x="100000" y="100000"/>
                                    </p:animScale>
                                    <p:animScale>
                                      <p:cBhvr>
                                        <p:cTn id="37" dur="26">
                                          <p:stCondLst>
                                            <p:cond delay="1808"/>
                                          </p:stCondLst>
                                        </p:cTn>
                                        <p:tgtEl>
                                          <p:spTgt spid="118795">
                                            <p:txEl>
                                              <p:charRg st="0" end="3"/>
                                            </p:txEl>
                                          </p:spTgt>
                                        </p:tgtEl>
                                      </p:cBhvr>
                                      <p:to x="100000" y="95000"/>
                                    </p:animScale>
                                    <p:animScale>
                                      <p:cBhvr>
                                        <p:cTn id="38" dur="166" decel="50000">
                                          <p:stCondLst>
                                            <p:cond delay="1834"/>
                                          </p:stCondLst>
                                        </p:cTn>
                                        <p:tgtEl>
                                          <p:spTgt spid="118795">
                                            <p:txEl>
                                              <p:charRg st="0"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3"/>
          <p:cNvSpPr>
            <a:spLocks noGrp="1"/>
          </p:cNvSpPr>
          <p:nvPr>
            <p:ph idx="1"/>
          </p:nvPr>
        </p:nvSpPr>
        <p:spPr>
          <a:xfrm>
            <a:off x="1439466" y="931069"/>
            <a:ext cx="6561534" cy="4212431"/>
          </a:xfrm>
        </p:spPr>
        <p:txBody>
          <a:bodyPr vert="horz" wrap="square" lIns="68580" tIns="34290" rIns="68580" bIns="34290" anchor="t"/>
          <a:p>
            <a:pPr>
              <a:lnSpc>
                <a:spcPct val="120000"/>
              </a:lnSpc>
              <a:buNone/>
            </a:pPr>
            <a:r>
              <a:rPr lang="en-US" altLang="zh-CN" sz="1800" b="1" dirty="0"/>
              <a:t>   3. </a:t>
            </a:r>
            <a:r>
              <a:rPr lang="zh-CN" altLang="en-US" sz="1800" b="1" dirty="0">
                <a:latin typeface="宋体" panose="02010600030101010101" pitchFamily="2" charset="-122"/>
              </a:rPr>
              <a:t>你对参观者说：</a:t>
            </a:r>
            <a:r>
              <a:rPr lang="en-US" altLang="zh-CN" sz="1800" b="1" dirty="0">
                <a:latin typeface="宋体" panose="02010600030101010101" pitchFamily="2" charset="-122"/>
              </a:rPr>
              <a:t>1915</a:t>
            </a:r>
            <a:r>
              <a:rPr lang="zh-CN" altLang="en-US" sz="1800" b="1" dirty="0">
                <a:latin typeface="宋体" panose="02010600030101010101" pitchFamily="2" charset="-122"/>
              </a:rPr>
              <a:t>年美国的普通家庭可以做到（    ） </a:t>
            </a:r>
            <a:br>
              <a:rPr lang="zh-CN" altLang="en-US" sz="1800" b="1" dirty="0">
                <a:latin typeface="宋体" panose="02010600030101010101" pitchFamily="2" charset="-122"/>
              </a:rPr>
            </a:br>
            <a:r>
              <a:rPr lang="zh-CN" altLang="en-US" sz="1800" b="1" dirty="0">
                <a:latin typeface="宋体" panose="02010600030101010101" pitchFamily="2" charset="-122"/>
              </a:rPr>
              <a:t>      ①驾驶汽车旅游      ②用电脑上网聊天 </a:t>
            </a:r>
            <a:endParaRPr lang="zh-CN" altLang="en-US" sz="1800" b="1" dirty="0">
              <a:latin typeface="宋体" panose="02010600030101010101" pitchFamily="2" charset="-122"/>
            </a:endParaRPr>
          </a:p>
          <a:p>
            <a:pPr>
              <a:lnSpc>
                <a:spcPct val="120000"/>
              </a:lnSpc>
              <a:buNone/>
            </a:pPr>
            <a:r>
              <a:rPr lang="zh-CN" altLang="en-US" sz="1800" b="1" dirty="0">
                <a:latin typeface="宋体" panose="02010600030101010101" pitchFamily="2" charset="-122"/>
              </a:rPr>
              <a:t>        ③利用手机交流      ④在电灯下读书</a:t>
            </a:r>
            <a:br>
              <a:rPr lang="zh-CN" altLang="en-US" sz="1800" b="1" dirty="0">
                <a:latin typeface="宋体" panose="02010600030101010101" pitchFamily="2" charset="-122"/>
              </a:rPr>
            </a:br>
            <a:r>
              <a:rPr lang="zh-CN" altLang="en-US" sz="1800" b="1" dirty="0">
                <a:latin typeface="宋体" panose="02010600030101010101" pitchFamily="2" charset="-122"/>
              </a:rPr>
              <a:t>   </a:t>
            </a:r>
            <a:r>
              <a:rPr lang="en-US" altLang="zh-CN" sz="1800" b="1" dirty="0">
                <a:latin typeface="宋体" panose="02010600030101010101" pitchFamily="2" charset="-122"/>
              </a:rPr>
              <a:t>A</a:t>
            </a:r>
            <a:r>
              <a:rPr lang="zh-CN" altLang="en-US" sz="1800" b="1" dirty="0">
                <a:latin typeface="宋体" panose="02010600030101010101" pitchFamily="2" charset="-122"/>
              </a:rPr>
              <a:t>．①②④  </a:t>
            </a:r>
            <a:r>
              <a:rPr lang="en-US" altLang="zh-CN" sz="1800" b="1" dirty="0">
                <a:latin typeface="宋体" panose="02010600030101010101" pitchFamily="2" charset="-122"/>
              </a:rPr>
              <a:t>B</a:t>
            </a:r>
            <a:r>
              <a:rPr lang="zh-CN" altLang="en-US" sz="1800" b="1" dirty="0">
                <a:latin typeface="宋体" panose="02010600030101010101" pitchFamily="2" charset="-122"/>
              </a:rPr>
              <a:t>．①③④   </a:t>
            </a:r>
            <a:r>
              <a:rPr lang="en-US" altLang="zh-CN" sz="1800" b="1" dirty="0">
                <a:latin typeface="宋体" panose="02010600030101010101" pitchFamily="2" charset="-122"/>
              </a:rPr>
              <a:t>C</a:t>
            </a:r>
            <a:r>
              <a:rPr lang="zh-CN" altLang="en-US" sz="1800" b="1" dirty="0">
                <a:latin typeface="宋体" panose="02010600030101010101" pitchFamily="2" charset="-122"/>
              </a:rPr>
              <a:t>．①④    </a:t>
            </a:r>
            <a:r>
              <a:rPr lang="en-US" altLang="zh-CN" sz="1800" b="1" dirty="0">
                <a:latin typeface="宋体" panose="02010600030101010101" pitchFamily="2" charset="-122"/>
              </a:rPr>
              <a:t>D</a:t>
            </a:r>
            <a:r>
              <a:rPr lang="zh-CN" altLang="en-US" sz="1800" b="1" dirty="0">
                <a:latin typeface="宋体" panose="02010600030101010101" pitchFamily="2" charset="-122"/>
              </a:rPr>
              <a:t>．①②③④</a:t>
            </a:r>
            <a:br>
              <a:rPr lang="zh-CN" altLang="en-US" sz="1800" b="1" dirty="0"/>
            </a:br>
            <a:endParaRPr lang="zh-CN" altLang="en-US" sz="1800" b="1" dirty="0"/>
          </a:p>
          <a:p>
            <a:pPr>
              <a:lnSpc>
                <a:spcPct val="120000"/>
              </a:lnSpc>
              <a:buNone/>
            </a:pPr>
            <a:r>
              <a:rPr lang="en-US" altLang="zh-CN" sz="1800" b="1" dirty="0"/>
              <a:t>   4. </a:t>
            </a:r>
            <a:r>
              <a:rPr lang="zh-CN" altLang="en-US" sz="1800" b="1" dirty="0"/>
              <a:t>讲述在电力应用方面居于领先的国家时，你会介绍：（    ）</a:t>
            </a:r>
            <a:br>
              <a:rPr lang="zh-CN" altLang="en-US" sz="1800" b="1" dirty="0"/>
            </a:br>
            <a:r>
              <a:rPr lang="zh-CN" altLang="en-US" sz="1800" b="1" dirty="0"/>
              <a:t>   </a:t>
            </a:r>
            <a:r>
              <a:rPr lang="en-US" altLang="zh-CN" sz="1800" b="1" dirty="0"/>
              <a:t>A</a:t>
            </a:r>
            <a:r>
              <a:rPr lang="zh-CN" altLang="en-US" sz="1800" b="1" dirty="0"/>
              <a:t>．英国、法国          </a:t>
            </a:r>
            <a:r>
              <a:rPr lang="en-US" altLang="zh-CN" sz="1800" b="1" dirty="0"/>
              <a:t>B</a:t>
            </a:r>
            <a:r>
              <a:rPr lang="zh-CN" altLang="en-US" sz="1800" b="1" dirty="0"/>
              <a:t>．英国、美国</a:t>
            </a:r>
            <a:endParaRPr lang="zh-CN" altLang="en-US" sz="1800" b="1" dirty="0"/>
          </a:p>
          <a:p>
            <a:pPr>
              <a:lnSpc>
                <a:spcPct val="120000"/>
              </a:lnSpc>
              <a:buNone/>
            </a:pPr>
            <a:r>
              <a:rPr lang="en-US" altLang="zh-CN" sz="1800" b="1" dirty="0"/>
              <a:t>       C</a:t>
            </a:r>
            <a:r>
              <a:rPr lang="zh-CN" altLang="en-US" sz="1800" b="1" dirty="0"/>
              <a:t>．德国、美国          </a:t>
            </a:r>
            <a:r>
              <a:rPr lang="en-US" altLang="zh-CN" sz="1800" b="1" dirty="0"/>
              <a:t>D</a:t>
            </a:r>
            <a:r>
              <a:rPr lang="zh-CN" altLang="en-US" sz="1800" b="1" dirty="0"/>
              <a:t>．法国、德国</a:t>
            </a:r>
            <a:br>
              <a:rPr lang="zh-CN" altLang="en-US" sz="1800" b="1" dirty="0"/>
            </a:br>
            <a:endParaRPr lang="zh-CN" altLang="en-US" sz="1800" b="1" dirty="0"/>
          </a:p>
        </p:txBody>
      </p:sp>
      <p:sp>
        <p:nvSpPr>
          <p:cNvPr id="120836" name="Text Box 4"/>
          <p:cNvSpPr txBox="1"/>
          <p:nvPr/>
        </p:nvSpPr>
        <p:spPr>
          <a:xfrm>
            <a:off x="7056835" y="844154"/>
            <a:ext cx="377428" cy="553085"/>
          </a:xfrm>
          <a:prstGeom prst="rect">
            <a:avLst/>
          </a:prstGeom>
          <a:noFill/>
          <a:ln w="9525">
            <a:noFill/>
          </a:ln>
        </p:spPr>
        <p:txBody>
          <a:bodyPr>
            <a:spAutoFit/>
          </a:bodyPr>
          <a:p>
            <a:pPr>
              <a:spcBef>
                <a:spcPct val="50000"/>
              </a:spcBef>
            </a:pPr>
            <a:r>
              <a:rPr lang="en-US" altLang="zh-CN" sz="3000" dirty="0">
                <a:solidFill>
                  <a:srgbClr val="0000FF"/>
                </a:solidFill>
                <a:latin typeface="Arial" panose="020B0604020202020204" pitchFamily="34" charset="0"/>
              </a:rPr>
              <a:t>C</a:t>
            </a:r>
            <a:endParaRPr lang="en-US" altLang="zh-CN" sz="3000" dirty="0">
              <a:solidFill>
                <a:srgbClr val="0000FF"/>
              </a:solidFill>
              <a:latin typeface="Arial" panose="020B0604020202020204" pitchFamily="34" charset="0"/>
            </a:endParaRPr>
          </a:p>
        </p:txBody>
      </p:sp>
      <p:sp>
        <p:nvSpPr>
          <p:cNvPr id="120837" name="Text Box 5"/>
          <p:cNvSpPr txBox="1"/>
          <p:nvPr/>
        </p:nvSpPr>
        <p:spPr>
          <a:xfrm>
            <a:off x="1925241" y="2950369"/>
            <a:ext cx="432197" cy="553085"/>
          </a:xfrm>
          <a:prstGeom prst="rect">
            <a:avLst/>
          </a:prstGeom>
          <a:noFill/>
          <a:ln w="9525">
            <a:noFill/>
          </a:ln>
        </p:spPr>
        <p:txBody>
          <a:bodyPr>
            <a:spAutoFit/>
          </a:bodyPr>
          <a:p>
            <a:pPr>
              <a:spcBef>
                <a:spcPct val="50000"/>
              </a:spcBef>
            </a:pPr>
            <a:r>
              <a:rPr lang="en-US" altLang="zh-CN" sz="3000" dirty="0">
                <a:solidFill>
                  <a:srgbClr val="0000FF"/>
                </a:solidFill>
                <a:latin typeface="Arial" panose="020B0604020202020204" pitchFamily="34" charset="0"/>
              </a:rPr>
              <a:t>C</a:t>
            </a:r>
            <a:endParaRPr lang="en-US" altLang="zh-CN" sz="3000" dirty="0">
              <a:solidFill>
                <a:srgbClr val="00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0836">
                                            <p:txEl>
                                              <p:charRg st="0" end="2"/>
                                            </p:txEl>
                                          </p:spTgt>
                                        </p:tgtEl>
                                        <p:attrNameLst>
                                          <p:attrName>style.visibility</p:attrName>
                                        </p:attrNameLst>
                                      </p:cBhvr>
                                      <p:to>
                                        <p:strVal val="visible"/>
                                      </p:to>
                                    </p:set>
                                    <p:animEffect transition="in" filter="wipe(down)">
                                      <p:cBhvr>
                                        <p:cTn id="7" dur="580">
                                          <p:stCondLst>
                                            <p:cond delay="0"/>
                                          </p:stCondLst>
                                        </p:cTn>
                                        <p:tgtEl>
                                          <p:spTgt spid="120836">
                                            <p:txEl>
                                              <p:charRg st="0" end="2"/>
                                            </p:txEl>
                                          </p:spTgt>
                                        </p:tgtEl>
                                      </p:cBhvr>
                                    </p:animEffect>
                                    <p:anim calcmode="lin" valueType="num">
                                      <p:cBhvr>
                                        <p:cTn id="8" dur="1822" tmFilter="0,0; 0.14,0.36; 0.43,0.73; 0.71,0.91; 1.0,1.0">
                                          <p:stCondLst>
                                            <p:cond delay="0"/>
                                          </p:stCondLst>
                                        </p:cTn>
                                        <p:tgtEl>
                                          <p:spTgt spid="120836">
                                            <p:txEl>
                                              <p:charRg st="0"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0836">
                                            <p:txEl>
                                              <p:charRg st="0" end="2"/>
                                            </p:txEl>
                                          </p:spTgt>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120836">
                                            <p:txEl>
                                              <p:charRg st="0" end="2"/>
                                            </p:txEl>
                                          </p:spTgt>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120836">
                                            <p:txEl>
                                              <p:charRg st="0" end="2"/>
                                            </p:txEl>
                                          </p:spTgt>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120836">
                                            <p:txEl>
                                              <p:charRg st="0" end="2"/>
                                            </p:txEl>
                                          </p:spTgt>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120836">
                                            <p:txEl>
                                              <p:charRg st="0" end="2"/>
                                            </p:txEl>
                                          </p:spTgt>
                                        </p:tgtEl>
                                      </p:cBhvr>
                                      <p:to x="100000" y="60000"/>
                                    </p:animScale>
                                    <p:animScale>
                                      <p:cBhvr>
                                        <p:cTn id="14" dur="166" decel="50000">
                                          <p:stCondLst>
                                            <p:cond delay="676"/>
                                          </p:stCondLst>
                                        </p:cTn>
                                        <p:tgtEl>
                                          <p:spTgt spid="120836">
                                            <p:txEl>
                                              <p:charRg st="0" end="2"/>
                                            </p:txEl>
                                          </p:spTgt>
                                        </p:tgtEl>
                                      </p:cBhvr>
                                      <p:to x="100000" y="100000"/>
                                    </p:animScale>
                                    <p:animScale>
                                      <p:cBhvr>
                                        <p:cTn id="15" dur="26">
                                          <p:stCondLst>
                                            <p:cond delay="1312"/>
                                          </p:stCondLst>
                                        </p:cTn>
                                        <p:tgtEl>
                                          <p:spTgt spid="120836">
                                            <p:txEl>
                                              <p:charRg st="0" end="2"/>
                                            </p:txEl>
                                          </p:spTgt>
                                        </p:tgtEl>
                                      </p:cBhvr>
                                      <p:to x="100000" y="80000"/>
                                    </p:animScale>
                                    <p:animScale>
                                      <p:cBhvr>
                                        <p:cTn id="16" dur="166" decel="50000">
                                          <p:stCondLst>
                                            <p:cond delay="1338"/>
                                          </p:stCondLst>
                                        </p:cTn>
                                        <p:tgtEl>
                                          <p:spTgt spid="120836">
                                            <p:txEl>
                                              <p:charRg st="0" end="2"/>
                                            </p:txEl>
                                          </p:spTgt>
                                        </p:tgtEl>
                                      </p:cBhvr>
                                      <p:to x="100000" y="100000"/>
                                    </p:animScale>
                                    <p:animScale>
                                      <p:cBhvr>
                                        <p:cTn id="17" dur="26">
                                          <p:stCondLst>
                                            <p:cond delay="1642"/>
                                          </p:stCondLst>
                                        </p:cTn>
                                        <p:tgtEl>
                                          <p:spTgt spid="120836">
                                            <p:txEl>
                                              <p:charRg st="0" end="2"/>
                                            </p:txEl>
                                          </p:spTgt>
                                        </p:tgtEl>
                                      </p:cBhvr>
                                      <p:to x="100000" y="90000"/>
                                    </p:animScale>
                                    <p:animScale>
                                      <p:cBhvr>
                                        <p:cTn id="18" dur="166" decel="50000">
                                          <p:stCondLst>
                                            <p:cond delay="1668"/>
                                          </p:stCondLst>
                                        </p:cTn>
                                        <p:tgtEl>
                                          <p:spTgt spid="120836">
                                            <p:txEl>
                                              <p:charRg st="0" end="2"/>
                                            </p:txEl>
                                          </p:spTgt>
                                        </p:tgtEl>
                                      </p:cBhvr>
                                      <p:to x="100000" y="100000"/>
                                    </p:animScale>
                                    <p:animScale>
                                      <p:cBhvr>
                                        <p:cTn id="19" dur="26">
                                          <p:stCondLst>
                                            <p:cond delay="1808"/>
                                          </p:stCondLst>
                                        </p:cTn>
                                        <p:tgtEl>
                                          <p:spTgt spid="120836">
                                            <p:txEl>
                                              <p:charRg st="0" end="2"/>
                                            </p:txEl>
                                          </p:spTgt>
                                        </p:tgtEl>
                                      </p:cBhvr>
                                      <p:to x="100000" y="95000"/>
                                    </p:animScale>
                                    <p:animScale>
                                      <p:cBhvr>
                                        <p:cTn id="20" dur="166" decel="50000">
                                          <p:stCondLst>
                                            <p:cond delay="1834"/>
                                          </p:stCondLst>
                                        </p:cTn>
                                        <p:tgtEl>
                                          <p:spTgt spid="120836">
                                            <p:txEl>
                                              <p:charRg st="0"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0837">
                                            <p:txEl>
                                              <p:charRg st="0" end="2"/>
                                            </p:txEl>
                                          </p:spTgt>
                                        </p:tgtEl>
                                        <p:attrNameLst>
                                          <p:attrName>style.visibility</p:attrName>
                                        </p:attrNameLst>
                                      </p:cBhvr>
                                      <p:to>
                                        <p:strVal val="visible"/>
                                      </p:to>
                                    </p:set>
                                    <p:animEffect transition="in" filter="wipe(down)">
                                      <p:cBhvr>
                                        <p:cTn id="25" dur="580">
                                          <p:stCondLst>
                                            <p:cond delay="0"/>
                                          </p:stCondLst>
                                        </p:cTn>
                                        <p:tgtEl>
                                          <p:spTgt spid="120837">
                                            <p:txEl>
                                              <p:charRg st="0" end="2"/>
                                            </p:txEl>
                                          </p:spTgt>
                                        </p:tgtEl>
                                      </p:cBhvr>
                                    </p:animEffect>
                                    <p:anim calcmode="lin" valueType="num">
                                      <p:cBhvr>
                                        <p:cTn id="26" dur="1822" tmFilter="0,0; 0.14,0.36; 0.43,0.73; 0.71,0.91; 1.0,1.0">
                                          <p:stCondLst>
                                            <p:cond delay="0"/>
                                          </p:stCondLst>
                                        </p:cTn>
                                        <p:tgtEl>
                                          <p:spTgt spid="120837">
                                            <p:txEl>
                                              <p:charRg st="0"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0837">
                                            <p:txEl>
                                              <p:charRg st="0" end="2"/>
                                            </p:txEl>
                                          </p:spTgt>
                                        </p:tgtEl>
                                        <p:attrNameLst>
                                          <p:attrName>ppt_y</p:attrName>
                                        </p:attrNameLst>
                                      </p:cBhvr>
                                      <p:tavLst>
                                        <p:tav tm="0" fmla="#ppt_y-sin(pi*$)/3">
                                          <p:val>
                                            <p:fltVal val="0.500000"/>
                                          </p:val>
                                        </p:tav>
                                        <p:tav tm="100000">
                                          <p:val>
                                            <p:fltVal val="1.000000"/>
                                          </p:val>
                                        </p:tav>
                                      </p:tavLst>
                                    </p:anim>
                                    <p:anim calcmode="lin" valueType="num">
                                      <p:cBhvr>
                                        <p:cTn id="28" dur="664" tmFilter="0, 0; 0.125,0.2665; 0.25,0.4; 0.375,0.465; 0.5,0.5;  0.625,0.535; 0.75,0.6; 0.875,0.7335; 1,1">
                                          <p:stCondLst>
                                            <p:cond delay="664"/>
                                          </p:stCondLst>
                                        </p:cTn>
                                        <p:tgtEl>
                                          <p:spTgt spid="120837">
                                            <p:txEl>
                                              <p:charRg st="0" end="2"/>
                                            </p:txEl>
                                          </p:spTgt>
                                        </p:tgtEl>
                                        <p:attrNameLst>
                                          <p:attrName>ppt_y</p:attrName>
                                        </p:attrNameLst>
                                      </p:cBhvr>
                                      <p:tavLst>
                                        <p:tav tm="0" fmla="#ppt_y-sin(pi*$)/9">
                                          <p:val>
                                            <p:fltVal val="0.000000"/>
                                          </p:val>
                                        </p:tav>
                                        <p:tav tm="100000">
                                          <p:val>
                                            <p:fltVal val="1.000000"/>
                                          </p:val>
                                        </p:tav>
                                      </p:tavLst>
                                    </p:anim>
                                    <p:anim calcmode="lin" valueType="num">
                                      <p:cBhvr>
                                        <p:cTn id="29" dur="332" tmFilter="0, 0; 0.125,0.2665; 0.25,0.4; 0.375,0.465; 0.5,0.5;  0.625,0.535; 0.75,0.6; 0.875,0.7335; 1,1">
                                          <p:stCondLst>
                                            <p:cond delay="1324"/>
                                          </p:stCondLst>
                                        </p:cTn>
                                        <p:tgtEl>
                                          <p:spTgt spid="120837">
                                            <p:txEl>
                                              <p:charRg st="0" end="2"/>
                                            </p:txEl>
                                          </p:spTgt>
                                        </p:tgtEl>
                                        <p:attrNameLst>
                                          <p:attrName>ppt_y</p:attrName>
                                        </p:attrNameLst>
                                      </p:cBhvr>
                                      <p:tavLst>
                                        <p:tav tm="0" fmla="#ppt_y-sin(pi*$)/27">
                                          <p:val>
                                            <p:fltVal val="0.000000"/>
                                          </p:val>
                                        </p:tav>
                                        <p:tav tm="100000">
                                          <p:val>
                                            <p:fltVal val="1.000000"/>
                                          </p:val>
                                        </p:tav>
                                      </p:tavLst>
                                    </p:anim>
                                    <p:anim calcmode="lin" valueType="num">
                                      <p:cBhvr>
                                        <p:cTn id="30" dur="164" tmFilter="0, 0; 0.125,0.2665; 0.25,0.4; 0.375,0.465; 0.5,0.5;  0.625,0.535; 0.75,0.6; 0.875,0.7335; 1,1">
                                          <p:stCondLst>
                                            <p:cond delay="1656"/>
                                          </p:stCondLst>
                                        </p:cTn>
                                        <p:tgtEl>
                                          <p:spTgt spid="120837">
                                            <p:txEl>
                                              <p:charRg st="0" end="2"/>
                                            </p:txEl>
                                          </p:spTgt>
                                        </p:tgtEl>
                                        <p:attrNameLst>
                                          <p:attrName>ppt_y</p:attrName>
                                        </p:attrNameLst>
                                      </p:cBhvr>
                                      <p:tavLst>
                                        <p:tav tm="0" fmla="#ppt_y-sin(pi*$)/81">
                                          <p:val>
                                            <p:fltVal val="0.000000"/>
                                          </p:val>
                                        </p:tav>
                                        <p:tav tm="100000">
                                          <p:val>
                                            <p:fltVal val="1.000000"/>
                                          </p:val>
                                        </p:tav>
                                      </p:tavLst>
                                    </p:anim>
                                    <p:animScale>
                                      <p:cBhvr>
                                        <p:cTn id="31" dur="26">
                                          <p:stCondLst>
                                            <p:cond delay="650"/>
                                          </p:stCondLst>
                                        </p:cTn>
                                        <p:tgtEl>
                                          <p:spTgt spid="120837">
                                            <p:txEl>
                                              <p:charRg st="0" end="2"/>
                                            </p:txEl>
                                          </p:spTgt>
                                        </p:tgtEl>
                                      </p:cBhvr>
                                      <p:to x="100000" y="60000"/>
                                    </p:animScale>
                                    <p:animScale>
                                      <p:cBhvr>
                                        <p:cTn id="32" dur="166" decel="50000">
                                          <p:stCondLst>
                                            <p:cond delay="676"/>
                                          </p:stCondLst>
                                        </p:cTn>
                                        <p:tgtEl>
                                          <p:spTgt spid="120837">
                                            <p:txEl>
                                              <p:charRg st="0" end="2"/>
                                            </p:txEl>
                                          </p:spTgt>
                                        </p:tgtEl>
                                      </p:cBhvr>
                                      <p:to x="100000" y="100000"/>
                                    </p:animScale>
                                    <p:animScale>
                                      <p:cBhvr>
                                        <p:cTn id="33" dur="26">
                                          <p:stCondLst>
                                            <p:cond delay="1312"/>
                                          </p:stCondLst>
                                        </p:cTn>
                                        <p:tgtEl>
                                          <p:spTgt spid="120837">
                                            <p:txEl>
                                              <p:charRg st="0" end="2"/>
                                            </p:txEl>
                                          </p:spTgt>
                                        </p:tgtEl>
                                      </p:cBhvr>
                                      <p:to x="100000" y="80000"/>
                                    </p:animScale>
                                    <p:animScale>
                                      <p:cBhvr>
                                        <p:cTn id="34" dur="166" decel="50000">
                                          <p:stCondLst>
                                            <p:cond delay="1338"/>
                                          </p:stCondLst>
                                        </p:cTn>
                                        <p:tgtEl>
                                          <p:spTgt spid="120837">
                                            <p:txEl>
                                              <p:charRg st="0" end="2"/>
                                            </p:txEl>
                                          </p:spTgt>
                                        </p:tgtEl>
                                      </p:cBhvr>
                                      <p:to x="100000" y="100000"/>
                                    </p:animScale>
                                    <p:animScale>
                                      <p:cBhvr>
                                        <p:cTn id="35" dur="26">
                                          <p:stCondLst>
                                            <p:cond delay="1642"/>
                                          </p:stCondLst>
                                        </p:cTn>
                                        <p:tgtEl>
                                          <p:spTgt spid="120837">
                                            <p:txEl>
                                              <p:charRg st="0" end="2"/>
                                            </p:txEl>
                                          </p:spTgt>
                                        </p:tgtEl>
                                      </p:cBhvr>
                                      <p:to x="100000" y="90000"/>
                                    </p:animScale>
                                    <p:animScale>
                                      <p:cBhvr>
                                        <p:cTn id="36" dur="166" decel="50000">
                                          <p:stCondLst>
                                            <p:cond delay="1668"/>
                                          </p:stCondLst>
                                        </p:cTn>
                                        <p:tgtEl>
                                          <p:spTgt spid="120837">
                                            <p:txEl>
                                              <p:charRg st="0" end="2"/>
                                            </p:txEl>
                                          </p:spTgt>
                                        </p:tgtEl>
                                      </p:cBhvr>
                                      <p:to x="100000" y="100000"/>
                                    </p:animScale>
                                    <p:animScale>
                                      <p:cBhvr>
                                        <p:cTn id="37" dur="26">
                                          <p:stCondLst>
                                            <p:cond delay="1808"/>
                                          </p:stCondLst>
                                        </p:cTn>
                                        <p:tgtEl>
                                          <p:spTgt spid="120837">
                                            <p:txEl>
                                              <p:charRg st="0" end="2"/>
                                            </p:txEl>
                                          </p:spTgt>
                                        </p:tgtEl>
                                      </p:cBhvr>
                                      <p:to x="100000" y="95000"/>
                                    </p:animScale>
                                    <p:animScale>
                                      <p:cBhvr>
                                        <p:cTn id="38" dur="166" decel="50000">
                                          <p:stCondLst>
                                            <p:cond delay="1834"/>
                                          </p:stCondLst>
                                        </p:cTn>
                                        <p:tgtEl>
                                          <p:spTgt spid="120837">
                                            <p:txEl>
                                              <p:charRg st="0"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2"/>
          <p:cNvSpPr>
            <a:spLocks noGrp="1"/>
          </p:cNvSpPr>
          <p:nvPr>
            <p:ph idx="1"/>
          </p:nvPr>
        </p:nvSpPr>
        <p:spPr>
          <a:xfrm>
            <a:off x="1385888" y="519113"/>
            <a:ext cx="5829300" cy="4786313"/>
          </a:xfrm>
        </p:spPr>
        <p:txBody>
          <a:bodyPr vert="horz" wrap="square" lIns="68580" tIns="34290" rIns="68580" bIns="34290" anchor="t"/>
          <a:p>
            <a:pPr eaLnBrk="1" hangingPunct="1"/>
            <a:r>
              <a:rPr lang="en-US" altLang="zh-CN" b="1" dirty="0"/>
              <a:t>5</a:t>
            </a:r>
            <a:r>
              <a:rPr lang="zh-CN" altLang="en-US" b="1" dirty="0"/>
              <a:t>．第二次工业革命把人类带入了一个新的时代。下列最能体现“新的时代”特征的发明是（    ）</a:t>
            </a:r>
            <a:endParaRPr lang="zh-CN" altLang="en-US" b="1" dirty="0"/>
          </a:p>
          <a:p>
            <a:pPr eaLnBrk="1" hangingPunct="1"/>
            <a:r>
              <a:rPr lang="en-US" altLang="zh-CN" b="1" dirty="0"/>
              <a:t>A             B              C              D</a:t>
            </a:r>
            <a:endParaRPr lang="en-US" altLang="zh-CN" b="1" dirty="0"/>
          </a:p>
        </p:txBody>
      </p:sp>
      <p:grpSp>
        <p:nvGrpSpPr>
          <p:cNvPr id="84995" name="Group 3"/>
          <p:cNvGrpSpPr/>
          <p:nvPr/>
        </p:nvGrpSpPr>
        <p:grpSpPr>
          <a:xfrm>
            <a:off x="1331119" y="2301479"/>
            <a:ext cx="5778104" cy="2538413"/>
            <a:chOff x="860" y="7346"/>
            <a:chExt cx="7845" cy="1872"/>
          </a:xfrm>
        </p:grpSpPr>
        <p:grpSp>
          <p:nvGrpSpPr>
            <p:cNvPr id="84997" name="Group 4"/>
            <p:cNvGrpSpPr/>
            <p:nvPr/>
          </p:nvGrpSpPr>
          <p:grpSpPr>
            <a:xfrm>
              <a:off x="860" y="7346"/>
              <a:ext cx="7845" cy="1560"/>
              <a:chOff x="860" y="7346"/>
              <a:chExt cx="7845" cy="1560"/>
            </a:xfrm>
          </p:grpSpPr>
          <p:pic>
            <p:nvPicPr>
              <p:cNvPr id="85003" name="Picture 5" descr="pic_36085"/>
              <p:cNvPicPr>
                <a:picLocks noChangeAspect="1"/>
              </p:cNvPicPr>
              <p:nvPr/>
            </p:nvPicPr>
            <p:blipFill>
              <a:blip r:embed="rId1"/>
              <a:stretch>
                <a:fillRect/>
              </a:stretch>
            </p:blipFill>
            <p:spPr>
              <a:xfrm>
                <a:off x="860" y="7502"/>
                <a:ext cx="1620" cy="1305"/>
              </a:xfrm>
              <a:prstGeom prst="rect">
                <a:avLst/>
              </a:prstGeom>
              <a:noFill/>
              <a:ln w="9525">
                <a:noFill/>
              </a:ln>
            </p:spPr>
          </p:pic>
          <p:sp>
            <p:nvSpPr>
              <p:cNvPr id="85004" name="Picture 6" descr="http://www.chinasiji.net/infopic/2004//878ea6e602076a834ef1cd3cf072d48d.jpg"/>
              <p:cNvSpPr>
                <a:spLocks noChangeAspect="1"/>
              </p:cNvSpPr>
              <p:nvPr/>
            </p:nvSpPr>
            <p:spPr>
              <a:xfrm>
                <a:off x="2840" y="7502"/>
                <a:ext cx="1800" cy="1200"/>
              </a:xfrm>
              <a:prstGeom prst="rect">
                <a:avLst/>
              </a:prstGeom>
              <a:noFill/>
              <a:ln w="9525">
                <a:noFill/>
              </a:ln>
            </p:spPr>
            <p:txBody>
              <a:bodyPr/>
              <a:p>
                <a:endParaRPr lang="zh-CN" altLang="en-US" sz="100"/>
              </a:p>
            </p:txBody>
          </p:sp>
          <p:pic>
            <p:nvPicPr>
              <p:cNvPr id="85005" name="Picture 7" descr="146_3_a3661776a86cbf8"/>
              <p:cNvPicPr>
                <a:picLocks noChangeAspect="1"/>
              </p:cNvPicPr>
              <p:nvPr/>
            </p:nvPicPr>
            <p:blipFill>
              <a:blip r:embed="rId2"/>
              <a:stretch>
                <a:fillRect/>
              </a:stretch>
            </p:blipFill>
            <p:spPr>
              <a:xfrm>
                <a:off x="5000" y="7542"/>
                <a:ext cx="1620" cy="1364"/>
              </a:xfrm>
              <a:prstGeom prst="rect">
                <a:avLst/>
              </a:prstGeom>
              <a:noFill/>
              <a:ln w="9525">
                <a:noFill/>
              </a:ln>
            </p:spPr>
          </p:pic>
          <p:pic>
            <p:nvPicPr>
              <p:cNvPr id="85006" name="Picture 8" descr="edison_pic"/>
              <p:cNvPicPr>
                <a:picLocks noChangeAspect="1"/>
              </p:cNvPicPr>
              <p:nvPr/>
            </p:nvPicPr>
            <p:blipFill>
              <a:blip r:embed="rId3"/>
              <a:stretch>
                <a:fillRect/>
              </a:stretch>
            </p:blipFill>
            <p:spPr>
              <a:xfrm>
                <a:off x="7340" y="7346"/>
                <a:ext cx="1365" cy="1404"/>
              </a:xfrm>
              <a:prstGeom prst="rect">
                <a:avLst/>
              </a:prstGeom>
              <a:noFill/>
              <a:ln w="9525">
                <a:noFill/>
              </a:ln>
            </p:spPr>
          </p:pic>
        </p:grpSp>
        <p:grpSp>
          <p:nvGrpSpPr>
            <p:cNvPr id="84998" name="Group 9"/>
            <p:cNvGrpSpPr/>
            <p:nvPr/>
          </p:nvGrpSpPr>
          <p:grpSpPr>
            <a:xfrm>
              <a:off x="1570" y="8750"/>
              <a:ext cx="6850" cy="468"/>
              <a:chOff x="1390" y="8750"/>
              <a:chExt cx="6850" cy="468"/>
            </a:xfrm>
          </p:grpSpPr>
          <p:sp>
            <p:nvSpPr>
              <p:cNvPr id="84999" name="Rectangle 10"/>
              <p:cNvSpPr/>
              <p:nvPr/>
            </p:nvSpPr>
            <p:spPr>
              <a:xfrm>
                <a:off x="1390" y="8750"/>
                <a:ext cx="730" cy="468"/>
              </a:xfrm>
              <a:prstGeom prst="rect">
                <a:avLst/>
              </a:prstGeom>
              <a:noFill/>
              <a:ln w="9525">
                <a:noFill/>
              </a:ln>
            </p:spPr>
            <p:txBody>
              <a:bodyPr/>
              <a:p>
                <a:pPr algn="just"/>
                <a:r>
                  <a:rPr lang="en-US" altLang="zh-CN" sz="750" dirty="0">
                    <a:latin typeface="Times New Roman" panose="02020603050405020304" charset="0"/>
                  </a:rPr>
                  <a:t>A</a:t>
                </a:r>
                <a:endParaRPr lang="en-US" altLang="zh-CN" sz="1800" dirty="0">
                  <a:latin typeface="Times New Roman" panose="02020603050405020304" charset="0"/>
                </a:endParaRPr>
              </a:p>
            </p:txBody>
          </p:sp>
          <p:sp>
            <p:nvSpPr>
              <p:cNvPr id="85000" name="Rectangle 11"/>
              <p:cNvSpPr/>
              <p:nvPr/>
            </p:nvSpPr>
            <p:spPr>
              <a:xfrm>
                <a:off x="3730" y="8750"/>
                <a:ext cx="730" cy="468"/>
              </a:xfrm>
              <a:prstGeom prst="rect">
                <a:avLst/>
              </a:prstGeom>
              <a:noFill/>
              <a:ln w="9525">
                <a:noFill/>
              </a:ln>
            </p:spPr>
            <p:txBody>
              <a:bodyPr/>
              <a:p>
                <a:pPr algn="just"/>
                <a:r>
                  <a:rPr lang="en-US" altLang="zh-CN" sz="750" dirty="0">
                    <a:latin typeface="Times New Roman" panose="02020603050405020304" charset="0"/>
                  </a:rPr>
                  <a:t>B</a:t>
                </a:r>
                <a:endParaRPr lang="en-US" altLang="zh-CN" sz="1800" dirty="0">
                  <a:latin typeface="Times New Roman" panose="02020603050405020304" charset="0"/>
                </a:endParaRPr>
              </a:p>
            </p:txBody>
          </p:sp>
          <p:sp>
            <p:nvSpPr>
              <p:cNvPr id="85001" name="Rectangle 12"/>
              <p:cNvSpPr/>
              <p:nvPr/>
            </p:nvSpPr>
            <p:spPr>
              <a:xfrm>
                <a:off x="5530" y="8750"/>
                <a:ext cx="910" cy="468"/>
              </a:xfrm>
              <a:prstGeom prst="rect">
                <a:avLst/>
              </a:prstGeom>
              <a:noFill/>
              <a:ln w="9525">
                <a:noFill/>
              </a:ln>
            </p:spPr>
            <p:txBody>
              <a:bodyPr/>
              <a:p>
                <a:pPr algn="just"/>
                <a:r>
                  <a:rPr lang="en-US" altLang="zh-CN" sz="750" dirty="0">
                    <a:latin typeface="Times New Roman" panose="02020603050405020304" charset="0"/>
                  </a:rPr>
                  <a:t>C</a:t>
                </a:r>
                <a:endParaRPr lang="en-US" altLang="zh-CN" sz="1800" dirty="0">
                  <a:latin typeface="Times New Roman" panose="02020603050405020304" charset="0"/>
                </a:endParaRPr>
              </a:p>
            </p:txBody>
          </p:sp>
          <p:sp>
            <p:nvSpPr>
              <p:cNvPr id="85002" name="Rectangle 13"/>
              <p:cNvSpPr/>
              <p:nvPr/>
            </p:nvSpPr>
            <p:spPr>
              <a:xfrm>
                <a:off x="7690" y="8750"/>
                <a:ext cx="550" cy="468"/>
              </a:xfrm>
              <a:prstGeom prst="rect">
                <a:avLst/>
              </a:prstGeom>
              <a:noFill/>
              <a:ln w="9525">
                <a:noFill/>
              </a:ln>
            </p:spPr>
            <p:txBody>
              <a:bodyPr/>
              <a:p>
                <a:pPr algn="just"/>
                <a:r>
                  <a:rPr lang="en-US" altLang="zh-CN" sz="750" dirty="0">
                    <a:latin typeface="Times New Roman" panose="02020603050405020304" charset="0"/>
                  </a:rPr>
                  <a:t>D</a:t>
                </a:r>
                <a:endParaRPr lang="en-US" altLang="zh-CN" sz="1800" dirty="0">
                  <a:latin typeface="Times New Roman" panose="02020603050405020304" charset="0"/>
                </a:endParaRPr>
              </a:p>
            </p:txBody>
          </p:sp>
        </p:grpSp>
      </p:grpSp>
      <p:sp>
        <p:nvSpPr>
          <p:cNvPr id="46094" name="Text Box 14"/>
          <p:cNvSpPr txBox="1"/>
          <p:nvPr/>
        </p:nvSpPr>
        <p:spPr>
          <a:xfrm>
            <a:off x="3544491" y="1221581"/>
            <a:ext cx="325040" cy="460375"/>
          </a:xfrm>
          <a:prstGeom prst="rect">
            <a:avLst/>
          </a:prstGeom>
          <a:noFill/>
          <a:ln w="9525">
            <a:noFill/>
          </a:ln>
        </p:spPr>
        <p:txBody>
          <a:bodyPr>
            <a:spAutoFit/>
          </a:bodyPr>
          <a:p>
            <a:pPr>
              <a:spcBef>
                <a:spcPct val="50000"/>
              </a:spcBef>
            </a:pPr>
            <a:r>
              <a:rPr lang="en-US" altLang="zh-CN" sz="2400" dirty="0">
                <a:solidFill>
                  <a:srgbClr val="FF0000"/>
                </a:solidFill>
                <a:latin typeface="Arial" panose="020B0604020202020204" pitchFamily="34" charset="0"/>
              </a:rPr>
              <a:t>D</a:t>
            </a:r>
            <a:endParaRPr lang="en-US" altLang="zh-CN" sz="2400" dirty="0">
              <a:solidFill>
                <a:srgbClr val="FF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94"/>
                                        </p:tgtEl>
                                        <p:attrNameLst>
                                          <p:attrName>style.visibility</p:attrName>
                                        </p:attrNameLst>
                                      </p:cBhvr>
                                      <p:to>
                                        <p:strVal val="visible"/>
                                      </p:to>
                                    </p:set>
                                    <p:anim calcmode="lin" valueType="num">
                                      <p:cBhvr additive="base">
                                        <p:cTn id="7" dur="500" fill="hold"/>
                                        <p:tgtEl>
                                          <p:spTgt spid="46094"/>
                                        </p:tgtEl>
                                        <p:attrNameLst>
                                          <p:attrName>ppt_x</p:attrName>
                                        </p:attrNameLst>
                                      </p:cBhvr>
                                      <p:tavLst>
                                        <p:tav tm="0">
                                          <p:val>
                                            <p:strVal val="#ppt_x"/>
                                          </p:val>
                                        </p:tav>
                                        <p:tav tm="100000">
                                          <p:val>
                                            <p:strVal val="#ppt_x"/>
                                          </p:val>
                                        </p:tav>
                                      </p:tavLst>
                                    </p:anim>
                                    <p:anim calcmode="lin" valueType="num">
                                      <p:cBhvr additive="base">
                                        <p:cTn id="8" dur="500" fill="hold"/>
                                        <p:tgtEl>
                                          <p:spTgt spid="460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75590" y="1400175"/>
            <a:ext cx="8229600" cy="2343150"/>
          </a:xfrm>
        </p:spPr>
        <p:txBody>
          <a:bodyPr/>
          <a:p>
            <a:r>
              <a:rPr lang="zh-CN" altLang="en-US" sz="4800">
                <a:gradFill>
                  <a:gsLst>
                    <a:gs pos="0">
                      <a:srgbClr val="FE4444"/>
                    </a:gs>
                    <a:gs pos="100000">
                      <a:srgbClr val="832B2B"/>
                    </a:gs>
                  </a:gsLst>
                  <a:lin scaled="0"/>
                </a:gradFill>
                <a:sym typeface="+mn-ea"/>
              </a:rPr>
              <a:t>谢谢聆听</a:t>
            </a:r>
            <a:r>
              <a:rPr lang="en-US" altLang="zh-CN" sz="4800">
                <a:gradFill>
                  <a:gsLst>
                    <a:gs pos="0">
                      <a:srgbClr val="FE4444"/>
                    </a:gs>
                    <a:gs pos="100000">
                      <a:srgbClr val="832B2B"/>
                    </a:gs>
                  </a:gsLst>
                  <a:lin scaled="0"/>
                </a:gradFill>
                <a:sym typeface="+mn-ea"/>
              </a:rPr>
              <a:t>!</a:t>
            </a:r>
            <a:br>
              <a:rPr lang="zh-CN" altLang="en-US"/>
            </a:br>
            <a:endParaRPr lang="zh-CN" altLang="en-US"/>
          </a:p>
        </p:txBody>
      </p:sp>
      <p:sp>
        <p:nvSpPr>
          <p:cNvPr id="3" name="内容占位符 2"/>
          <p:cNvSpPr>
            <a:spLocks noGrp="1"/>
          </p:cNvSpPr>
          <p:nvPr>
            <p:ph idx="1"/>
          </p:nvPr>
        </p:nvSpPr>
        <p:spPr>
          <a:xfrm>
            <a:off x="4952365" y="2771775"/>
            <a:ext cx="3191510" cy="1805305"/>
          </a:xfrm>
        </p:spPr>
        <p:txBody>
          <a:bodyPr/>
          <a:p>
            <a:pPr marL="0" indent="0">
              <a:buNone/>
            </a:pPr>
            <a:r>
              <a:rPr lang="en-US" altLang="zh-CN"/>
              <a:t>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06375"/>
            <a:ext cx="2850515" cy="857250"/>
          </a:xfrm>
        </p:spPr>
        <p:txBody>
          <a:bodyPr/>
          <a:p>
            <a:r>
              <a:rPr lang="zh-CN" altLang="en-US">
                <a:ln w="22225">
                  <a:solidFill>
                    <a:schemeClr val="accent2"/>
                  </a:solidFill>
                  <a:prstDash val="solid"/>
                </a:ln>
                <a:solidFill>
                  <a:schemeClr val="accent2">
                    <a:lumMod val="40000"/>
                    <a:lumOff val="60000"/>
                  </a:schemeClr>
                </a:solidFill>
                <a:effectLst/>
              </a:rPr>
              <a:t>章节思路</a:t>
            </a:r>
            <a:endParaRPr lang="zh-CN" altLang="en-US">
              <a:ln w="22225">
                <a:solidFill>
                  <a:schemeClr val="accent2"/>
                </a:solidFill>
                <a:prstDash val="solid"/>
              </a:ln>
              <a:solidFill>
                <a:schemeClr val="accent2">
                  <a:lumMod val="40000"/>
                  <a:lumOff val="60000"/>
                </a:schemeClr>
              </a:solidFill>
              <a:effectLst/>
            </a:endParaRPr>
          </a:p>
        </p:txBody>
      </p:sp>
      <p:sp>
        <p:nvSpPr>
          <p:cNvPr id="3" name="内容占位符 2"/>
          <p:cNvSpPr>
            <a:spLocks noGrp="1"/>
          </p:cNvSpPr>
          <p:nvPr>
            <p:ph idx="1"/>
          </p:nvPr>
        </p:nvSpPr>
        <p:spPr/>
        <p:txBody>
          <a:bodyPr/>
          <a:p>
            <a:r>
              <a:rPr lang="en-US" altLang="zh-CN" sz="3600"/>
              <a:t>一、奠基产业----电气时代</a:t>
            </a:r>
            <a:endParaRPr lang="en-US" altLang="zh-CN" sz="3600"/>
          </a:p>
          <a:p>
            <a:r>
              <a:rPr lang="en-US" altLang="zh-CN" sz="3600"/>
              <a:t>二、应用产业----内燃 新交通</a:t>
            </a:r>
            <a:endParaRPr lang="en-US" altLang="zh-CN" sz="3600"/>
          </a:p>
          <a:p>
            <a:r>
              <a:rPr lang="en-US" altLang="zh-CN" sz="3600"/>
              <a:t>三、前瞻产业----化工新材料</a:t>
            </a:r>
            <a:endParaRPr lang="en-US" altLang="zh-CN" sz="3600"/>
          </a:p>
          <a:p>
            <a:r>
              <a:rPr lang="en-US" altLang="zh-CN" sz="3600"/>
              <a:t>四、新兴产业----社会新动力</a:t>
            </a:r>
            <a:endParaRPr lang="en-US" altLang="zh-CN"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33680" y="0"/>
            <a:ext cx="6128385" cy="572135"/>
          </a:xfrm>
        </p:spPr>
        <p:txBody>
          <a:bodyPr>
            <a:scene3d>
              <a:camera prst="orthographicFront"/>
              <a:lightRig rig="threePt" dir="t"/>
            </a:scene3d>
          </a:bodyPr>
          <a:p>
            <a:r>
              <a:rPr lang="zh-CN" altLang="en-US" sz="2400" b="1" noProof="0" dirty="0">
                <a:ln w="6600">
                  <a:solidFill>
                    <a:schemeClr val="accent2"/>
                  </a:solidFill>
                  <a:prstDash val="solid"/>
                </a:ln>
                <a:solidFill>
                  <a:srgbClr val="FFFFFF"/>
                </a:solidFill>
                <a:effectLst>
                  <a:outerShdw dist="38100" dir="2700000" algn="tl" rotWithShape="0">
                    <a:schemeClr val="accent2"/>
                  </a:outerShdw>
                </a:effectLst>
                <a:uLnTx/>
                <a:uFillTx/>
                <a:latin typeface="Arial" panose="020B0604020202020204" pitchFamily="34" charset="0"/>
                <a:ea typeface="宋体" panose="02010600030101010101" pitchFamily="2" charset="-122"/>
                <a:cs typeface="+mn-cs"/>
                <a:sym typeface="+mn-ea"/>
              </a:rPr>
              <a:t>合作探究一      第二次工业革命的背景</a:t>
            </a:r>
            <a:endParaRPr lang="zh-CN" altLang="en-US" sz="2400" b="1" noProof="0" dirty="0">
              <a:ln w="6600">
                <a:solidFill>
                  <a:schemeClr val="accent2"/>
                </a:solidFill>
                <a:prstDash val="solid"/>
              </a:ln>
              <a:solidFill>
                <a:srgbClr val="FFFFFF"/>
              </a:solidFill>
              <a:effectLst>
                <a:outerShdw dist="38100" dir="2700000" algn="tl" rotWithShape="0">
                  <a:schemeClr val="accent2"/>
                </a:outerShdw>
              </a:effectLst>
              <a:uLnTx/>
              <a:uFillTx/>
              <a:latin typeface="Arial" panose="020B0604020202020204" pitchFamily="34" charset="0"/>
              <a:ea typeface="宋体" panose="02010600030101010101" pitchFamily="2" charset="-122"/>
              <a:cs typeface="+mn-cs"/>
              <a:sym typeface="+mn-ea"/>
            </a:endParaRPr>
          </a:p>
        </p:txBody>
      </p:sp>
      <p:pic>
        <p:nvPicPr>
          <p:cNvPr id="3" name="内容占位符 -2147482624" descr="www.ziyuanku.com"/>
          <p:cNvPicPr>
            <a:picLocks noChangeAspect="1"/>
          </p:cNvPicPr>
          <p:nvPr>
            <p:ph idx="1"/>
            <p:custDataLst>
              <p:tags r:id="rId1"/>
            </p:custDataLst>
          </p:nvPr>
        </p:nvPicPr>
        <p:blipFill>
          <a:blip r:embed="rId2"/>
          <a:stretch>
            <a:fillRect/>
          </a:stretch>
        </p:blipFill>
        <p:spPr>
          <a:xfrm>
            <a:off x="233680" y="803275"/>
            <a:ext cx="4321810" cy="2245995"/>
          </a:xfrm>
          <a:prstGeom prst="rect">
            <a:avLst/>
          </a:prstGeom>
          <a:noFill/>
          <a:ln w="9525">
            <a:noFill/>
          </a:ln>
        </p:spPr>
      </p:pic>
      <p:pic>
        <p:nvPicPr>
          <p:cNvPr id="4" name="图片 -2147482623" descr="www.ziyuanku.com"/>
          <p:cNvPicPr>
            <a:picLocks noChangeAspect="1"/>
          </p:cNvPicPr>
          <p:nvPr/>
        </p:nvPicPr>
        <p:blipFill>
          <a:blip r:embed="rId3"/>
          <a:stretch>
            <a:fillRect/>
          </a:stretch>
        </p:blipFill>
        <p:spPr>
          <a:xfrm>
            <a:off x="4555490" y="803275"/>
            <a:ext cx="3336925" cy="2045970"/>
          </a:xfrm>
          <a:prstGeom prst="rect">
            <a:avLst/>
          </a:prstGeom>
          <a:noFill/>
          <a:ln w="9525">
            <a:noFill/>
          </a:ln>
        </p:spPr>
      </p:pic>
      <p:sp>
        <p:nvSpPr>
          <p:cNvPr id="5" name="文本框 4"/>
          <p:cNvSpPr txBox="1"/>
          <p:nvPr/>
        </p:nvSpPr>
        <p:spPr>
          <a:xfrm>
            <a:off x="233680" y="434975"/>
            <a:ext cx="2080260" cy="368300"/>
          </a:xfrm>
          <a:prstGeom prst="rect">
            <a:avLst/>
          </a:prstGeom>
          <a:noFill/>
        </p:spPr>
        <p:txBody>
          <a:bodyPr wrap="square" rtlCol="0">
            <a:spAutoFit/>
          </a:bodyPr>
          <a:p>
            <a:r>
              <a:rPr lang="zh-CN" altLang="en-US"/>
              <a:t>史料一：</a:t>
            </a:r>
            <a:endParaRPr lang="zh-CN" altLang="en-US"/>
          </a:p>
        </p:txBody>
      </p:sp>
      <p:sp>
        <p:nvSpPr>
          <p:cNvPr id="100" name="文本框 99"/>
          <p:cNvSpPr txBox="1"/>
          <p:nvPr/>
        </p:nvSpPr>
        <p:spPr>
          <a:xfrm>
            <a:off x="233680" y="3049270"/>
            <a:ext cx="9000490" cy="2245360"/>
          </a:xfrm>
          <a:prstGeom prst="rect">
            <a:avLst/>
          </a:prstGeom>
          <a:noFill/>
          <a:ln w="9525">
            <a:noFill/>
          </a:ln>
        </p:spPr>
        <p:txBody>
          <a:bodyPr wrap="square">
            <a:spAutoFit/>
          </a:bodyPr>
          <a:p>
            <a:pPr indent="266700"/>
            <a:r>
              <a:rPr lang="zh-CN" sz="2800" b="1">
                <a:ea typeface="宋体" panose="02010600030101010101" pitchFamily="2" charset="-122"/>
              </a:rPr>
              <a:t>史料二：　工业革命使欧美主要资本主义国家实现了初步的工业化；促进了世界市场的初步形成；为资本国际化准备了条件，大量积累的资本为工业集中奠定了雄厚的基础</a:t>
            </a:r>
            <a:r>
              <a:rPr lang="zh-CN" sz="2800" b="1">
                <a:ea typeface="宋体" panose="02010600030101010101" pitchFamily="2" charset="-122"/>
                <a:cs typeface="Times New Roman" panose="02020603050405020304" charset="0"/>
              </a:rPr>
              <a:t>……而科学的突破</a:t>
            </a:r>
            <a:r>
              <a:rPr lang="zh-CN" sz="2800" b="1">
                <a:ea typeface="宋体" panose="02010600030101010101" pitchFamily="2" charset="-122"/>
              </a:rPr>
              <a:t>，技术的创新，对于工业革命的形成至关重要</a:t>
            </a:r>
            <a:r>
              <a:rPr lang="zh-CN" sz="2800">
                <a:ea typeface="宋体" panose="02010600030101010101" pitchFamily="2" charset="-122"/>
              </a:rPr>
              <a:t>。</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blinds(horizontal)">
                                      <p:cBhvr>
                                        <p:cTn id="3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MH_Others_1"/>
          <p:cNvSpPr txBox="1"/>
          <p:nvPr>
            <p:custDataLst>
              <p:tags r:id="rId1"/>
            </p:custDataLst>
          </p:nvPr>
        </p:nvSpPr>
        <p:spPr>
          <a:xfrm>
            <a:off x="138430" y="0"/>
            <a:ext cx="4932045" cy="593725"/>
          </a:xfrm>
          <a:prstGeom prst="rect">
            <a:avLst/>
          </a:prstGeom>
          <a:noFill/>
        </p:spPr>
        <p:txBody>
          <a:bodyPr wrap="square" lIns="0" tIns="0" rIns="0" bIns="0" rtlCol="0" anchor="ctr" anchorCtr="0">
            <a:noAutofit/>
            <a:scene3d>
              <a:camera prst="orthographicFront"/>
              <a:lightRig rig="threePt" dir="t"/>
            </a:scene3d>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600">
                <a:ln w="22225">
                  <a:solidFill>
                    <a:schemeClr val="accent2"/>
                  </a:solidFill>
                  <a:prstDash val="solid"/>
                </a:ln>
                <a:solidFill>
                  <a:schemeClr val="accent2">
                    <a:lumMod val="40000"/>
                    <a:lumOff val="60000"/>
                  </a:schemeClr>
                </a:solidFill>
                <a:effectLst/>
                <a:sym typeface="+mn-ea"/>
              </a:rPr>
              <a:t>一.奠基产业----电气时代</a:t>
            </a:r>
            <a:endParaRPr lang="en-US" altLang="zh-CN" sz="3600" b="1" noProof="0" dirty="0" smtClean="0">
              <a:ln w="22225">
                <a:solidFill>
                  <a:schemeClr val="accent2"/>
                </a:solidFill>
                <a:prstDash val="solid"/>
              </a:ln>
              <a:solidFill>
                <a:schemeClr val="accent2">
                  <a:lumMod val="40000"/>
                  <a:lumOff val="60000"/>
                </a:schemeClr>
              </a:solidFill>
              <a:effectLst/>
              <a:uLnTx/>
              <a:uFillTx/>
              <a:latin typeface="微软雅黑" panose="020B0503020204020204" charset="-122"/>
              <a:ea typeface="华文隶书" panose="02010800040101010101" pitchFamily="2" charset="-122"/>
              <a:sym typeface="+mn-ea"/>
            </a:endParaRPr>
          </a:p>
        </p:txBody>
      </p:sp>
      <p:sp>
        <p:nvSpPr>
          <p:cNvPr id="2" name="文本框 1"/>
          <p:cNvSpPr txBox="1"/>
          <p:nvPr/>
        </p:nvSpPr>
        <p:spPr>
          <a:xfrm>
            <a:off x="395605" y="736600"/>
            <a:ext cx="5073015" cy="368300"/>
          </a:xfrm>
          <a:prstGeom prst="rect">
            <a:avLst/>
          </a:prstGeom>
          <a:noFill/>
        </p:spPr>
        <p:txBody>
          <a:bodyPr wrap="square" rtlCol="0" anchor="t">
            <a:spAutoFit/>
          </a:bodyPr>
          <a:p>
            <a:r>
              <a:rPr lang="en-US" altLang="zh-CN" b="1" dirty="0">
                <a:solidFill>
                  <a:srgbClr val="FF0066"/>
                </a:solidFill>
                <a:latin typeface="黑体" panose="02010609060101010101" pitchFamily="49" charset="-122"/>
                <a:ea typeface="黑体" panose="02010609060101010101" pitchFamily="49" charset="-122"/>
                <a:sym typeface="+mn-ea"/>
              </a:rPr>
              <a:t>1.</a:t>
            </a:r>
            <a:r>
              <a:rPr lang="zh-CN" altLang="en-US" b="1" dirty="0">
                <a:solidFill>
                  <a:srgbClr val="FF0066"/>
                </a:solidFill>
                <a:latin typeface="黑体" panose="02010609060101010101" pitchFamily="49" charset="-122"/>
                <a:ea typeface="黑体" panose="02010609060101010101" pitchFamily="49" charset="-122"/>
                <a:sym typeface="+mn-ea"/>
              </a:rPr>
              <a:t>背景和条件：</a:t>
            </a:r>
            <a:endParaRPr lang="zh-CN" altLang="en-US"/>
          </a:p>
        </p:txBody>
      </p:sp>
      <p:sp>
        <p:nvSpPr>
          <p:cNvPr id="3" name="文本框 2"/>
          <p:cNvSpPr txBox="1"/>
          <p:nvPr/>
        </p:nvSpPr>
        <p:spPr>
          <a:xfrm>
            <a:off x="395605" y="1247775"/>
            <a:ext cx="2923540" cy="706755"/>
          </a:xfrm>
          <a:prstGeom prst="rect">
            <a:avLst/>
          </a:prstGeom>
          <a:noFill/>
        </p:spPr>
        <p:txBody>
          <a:bodyPr wrap="square" rtlCol="0" anchor="t">
            <a:spAutoFit/>
          </a:bodyPr>
          <a:p>
            <a:pPr>
              <a:spcBef>
                <a:spcPct val="50000"/>
              </a:spcBef>
            </a:pPr>
            <a:r>
              <a:rPr lang="en-US" altLang="zh-CN" sz="2000" b="1" dirty="0">
                <a:solidFill>
                  <a:srgbClr val="6600CC"/>
                </a:solidFill>
                <a:latin typeface="华文中宋" panose="02010600040101010101" pitchFamily="2" charset="-122"/>
                <a:ea typeface="华文中宋" panose="02010600040101010101" pitchFamily="2" charset="-122"/>
                <a:sym typeface="+mn-ea"/>
              </a:rPr>
              <a:t>1.</a:t>
            </a:r>
            <a:r>
              <a:rPr lang="zh-CN" altLang="en-US" sz="2000" b="1" dirty="0">
                <a:solidFill>
                  <a:srgbClr val="6600CC"/>
                </a:solidFill>
                <a:latin typeface="华文中宋" panose="02010600040101010101" pitchFamily="2" charset="-122"/>
                <a:ea typeface="华文中宋" panose="02010600040101010101" pitchFamily="2" charset="-122"/>
                <a:sym typeface="+mn-ea"/>
              </a:rPr>
              <a:t>第一次工业革命创造了巨大的生产力</a:t>
            </a:r>
            <a:endParaRPr lang="zh-CN" altLang="en-US" sz="2000"/>
          </a:p>
        </p:txBody>
      </p:sp>
      <p:sp>
        <p:nvSpPr>
          <p:cNvPr id="6150" name="Line 6"/>
          <p:cNvSpPr/>
          <p:nvPr/>
        </p:nvSpPr>
        <p:spPr>
          <a:xfrm>
            <a:off x="3203575" y="1700213"/>
            <a:ext cx="838200" cy="0"/>
          </a:xfrm>
          <a:prstGeom prst="line">
            <a:avLst/>
          </a:prstGeom>
          <a:ln w="76200" cap="flat" cmpd="sng">
            <a:solidFill>
              <a:srgbClr val="993300"/>
            </a:solidFill>
            <a:prstDash val="solid"/>
            <a:headEnd type="none" w="med" len="med"/>
            <a:tailEnd type="triangle" w="med" len="med"/>
          </a:ln>
        </p:spPr>
      </p:sp>
      <p:sp>
        <p:nvSpPr>
          <p:cNvPr id="4" name="文本框 3"/>
          <p:cNvSpPr txBox="1"/>
          <p:nvPr/>
        </p:nvSpPr>
        <p:spPr>
          <a:xfrm>
            <a:off x="4140835" y="1378585"/>
            <a:ext cx="3813810" cy="706755"/>
          </a:xfrm>
          <a:prstGeom prst="rect">
            <a:avLst/>
          </a:prstGeom>
          <a:noFill/>
        </p:spPr>
        <p:txBody>
          <a:bodyPr wrap="square" rtlCol="0" anchor="t">
            <a:spAutoFit/>
          </a:bodyPr>
          <a:p>
            <a:r>
              <a:rPr lang="zh-CN" altLang="en-US" sz="2000" b="1" dirty="0">
                <a:solidFill>
                  <a:srgbClr val="7030A0"/>
                </a:solidFill>
                <a:latin typeface="华文中宋" panose="02010600040101010101" pitchFamily="2" charset="-122"/>
                <a:ea typeface="华文中宋" panose="02010600040101010101" pitchFamily="2" charset="-122"/>
                <a:sym typeface="+mn-ea"/>
              </a:rPr>
              <a:t>资本主义制度在世界范围内确立    </a:t>
            </a:r>
            <a:r>
              <a:rPr lang="zh-CN" altLang="en-US" sz="2000" b="1" dirty="0">
                <a:solidFill>
                  <a:srgbClr val="FF0000"/>
                </a:solidFill>
                <a:latin typeface="华文中宋" panose="02010600040101010101" pitchFamily="2" charset="-122"/>
                <a:ea typeface="华文中宋" panose="02010600040101010101" pitchFamily="2" charset="-122"/>
                <a:sym typeface="+mn-ea"/>
              </a:rPr>
              <a:t>（政治前提）</a:t>
            </a:r>
            <a:endParaRPr lang="zh-CN" altLang="en-US" sz="2000"/>
          </a:p>
        </p:txBody>
      </p:sp>
      <p:sp>
        <p:nvSpPr>
          <p:cNvPr id="6152" name="Line 8"/>
          <p:cNvSpPr/>
          <p:nvPr/>
        </p:nvSpPr>
        <p:spPr>
          <a:xfrm>
            <a:off x="7855585" y="1700530"/>
            <a:ext cx="909320" cy="635"/>
          </a:xfrm>
          <a:prstGeom prst="line">
            <a:avLst/>
          </a:prstGeom>
          <a:ln w="76200" cap="flat" cmpd="sng">
            <a:solidFill>
              <a:srgbClr val="993300"/>
            </a:solidFill>
            <a:prstDash val="solid"/>
            <a:headEnd type="none" w="med" len="med"/>
            <a:tailEnd type="triangle" w="med" len="med"/>
          </a:ln>
        </p:spPr>
      </p:sp>
      <p:sp>
        <p:nvSpPr>
          <p:cNvPr id="5" name="文本框 4"/>
          <p:cNvSpPr txBox="1"/>
          <p:nvPr/>
        </p:nvSpPr>
        <p:spPr>
          <a:xfrm>
            <a:off x="138430" y="2023110"/>
            <a:ext cx="2626995" cy="1322070"/>
          </a:xfrm>
          <a:prstGeom prst="rect">
            <a:avLst/>
          </a:prstGeom>
          <a:noFill/>
        </p:spPr>
        <p:txBody>
          <a:bodyPr wrap="square" rtlCol="0" anchor="t">
            <a:spAutoFit/>
          </a:bodyPr>
          <a:p>
            <a:pPr>
              <a:spcBef>
                <a:spcPct val="50000"/>
              </a:spcBef>
            </a:pPr>
            <a:r>
              <a:rPr lang="en-US" altLang="zh-CN" b="1" dirty="0">
                <a:solidFill>
                  <a:srgbClr val="6600CC"/>
                </a:solidFill>
                <a:latin typeface="华文中宋" panose="02010600040101010101" pitchFamily="2" charset="-122"/>
                <a:ea typeface="华文中宋" panose="02010600040101010101" pitchFamily="2" charset="-122"/>
                <a:sym typeface="+mn-ea"/>
              </a:rPr>
              <a:t>2.</a:t>
            </a:r>
            <a:r>
              <a:rPr lang="zh-CN" altLang="en-US" sz="2000" b="1" dirty="0">
                <a:solidFill>
                  <a:srgbClr val="6600CC"/>
                </a:solidFill>
                <a:latin typeface="华文中宋" panose="02010600040101010101" pitchFamily="2" charset="-122"/>
                <a:ea typeface="华文中宋" panose="02010600040101010101" pitchFamily="2" charset="-122"/>
                <a:sym typeface="+mn-ea"/>
              </a:rPr>
              <a:t>加剧对亚非拉地区的殖民掠夺以及西方各国对本国进行改革</a:t>
            </a:r>
            <a:r>
              <a:rPr lang="zh-CN" altLang="en-US" sz="2000" b="1" dirty="0">
                <a:solidFill>
                  <a:srgbClr val="FF0000"/>
                </a:solidFill>
                <a:latin typeface="华文中宋" panose="02010600040101010101" pitchFamily="2" charset="-122"/>
                <a:ea typeface="华文中宋" panose="02010600040101010101" pitchFamily="2" charset="-122"/>
                <a:sym typeface="+mn-ea"/>
              </a:rPr>
              <a:t>（资本条件）</a:t>
            </a:r>
            <a:endParaRPr lang="zh-CN" altLang="en-US" sz="2000"/>
          </a:p>
        </p:txBody>
      </p:sp>
      <p:sp>
        <p:nvSpPr>
          <p:cNvPr id="6154" name="Line 10"/>
          <p:cNvSpPr/>
          <p:nvPr/>
        </p:nvSpPr>
        <p:spPr>
          <a:xfrm>
            <a:off x="2513013" y="2571433"/>
            <a:ext cx="838200" cy="0"/>
          </a:xfrm>
          <a:prstGeom prst="line">
            <a:avLst/>
          </a:prstGeom>
          <a:ln w="76200" cap="flat" cmpd="sng">
            <a:solidFill>
              <a:srgbClr val="993300"/>
            </a:solidFill>
            <a:prstDash val="solid"/>
            <a:headEnd type="none" w="med" len="med"/>
            <a:tailEnd type="triangle" w="med" len="med"/>
          </a:ln>
        </p:spPr>
      </p:sp>
      <p:sp>
        <p:nvSpPr>
          <p:cNvPr id="7" name="文本框 6"/>
          <p:cNvSpPr txBox="1"/>
          <p:nvPr/>
        </p:nvSpPr>
        <p:spPr>
          <a:xfrm>
            <a:off x="3319145" y="2387600"/>
            <a:ext cx="5052060" cy="1014730"/>
          </a:xfrm>
          <a:prstGeom prst="rect">
            <a:avLst/>
          </a:prstGeom>
          <a:noFill/>
        </p:spPr>
        <p:txBody>
          <a:bodyPr wrap="square" rtlCol="0" anchor="t">
            <a:spAutoFit/>
          </a:bodyPr>
          <a:p>
            <a:pPr>
              <a:spcBef>
                <a:spcPct val="50000"/>
              </a:spcBef>
            </a:pPr>
            <a:r>
              <a:rPr lang="zh-CN" altLang="en-US" sz="2000" b="1" dirty="0">
                <a:solidFill>
                  <a:srgbClr val="7030A0"/>
                </a:solidFill>
                <a:latin typeface="华文中宋" panose="02010600040101010101" pitchFamily="2" charset="-122"/>
                <a:ea typeface="华文中宋" panose="02010600040101010101" pitchFamily="2" charset="-122"/>
                <a:sym typeface="+mn-ea"/>
              </a:rPr>
              <a:t>国内统一市场的开辟和国外市场的开拓，资本主义世界市场初步形成，不断刺激工业大的发展</a:t>
            </a:r>
            <a:r>
              <a:rPr lang="zh-CN" altLang="en-US" sz="2000" b="1" dirty="0">
                <a:solidFill>
                  <a:srgbClr val="FF0000"/>
                </a:solidFill>
                <a:latin typeface="华文中宋" panose="02010600040101010101" pitchFamily="2" charset="-122"/>
                <a:ea typeface="华文中宋" panose="02010600040101010101" pitchFamily="2" charset="-122"/>
                <a:sym typeface="+mn-ea"/>
              </a:rPr>
              <a:t>（市场条件</a:t>
            </a:r>
            <a:r>
              <a:rPr lang="en-US" altLang="zh-CN" sz="2000" b="1" dirty="0">
                <a:solidFill>
                  <a:srgbClr val="FF0000"/>
                </a:solidFill>
                <a:latin typeface="华文中宋" panose="02010600040101010101" pitchFamily="2" charset="-122"/>
                <a:ea typeface="华文中宋" panose="02010600040101010101" pitchFamily="2" charset="-122"/>
                <a:sym typeface="+mn-ea"/>
              </a:rPr>
              <a:t>/</a:t>
            </a:r>
            <a:r>
              <a:rPr lang="zh-CN" altLang="en-US" sz="2000" b="1" dirty="0">
                <a:solidFill>
                  <a:srgbClr val="FF0000"/>
                </a:solidFill>
                <a:latin typeface="华文中宋" panose="02010600040101010101" pitchFamily="2" charset="-122"/>
                <a:ea typeface="华文中宋" panose="02010600040101010101" pitchFamily="2" charset="-122"/>
                <a:sym typeface="+mn-ea"/>
              </a:rPr>
              <a:t>直接原因）</a:t>
            </a:r>
            <a:endParaRPr lang="zh-CN" altLang="en-US" sz="2000"/>
          </a:p>
        </p:txBody>
      </p:sp>
      <p:sp>
        <p:nvSpPr>
          <p:cNvPr id="6156" name="Line 12"/>
          <p:cNvSpPr/>
          <p:nvPr/>
        </p:nvSpPr>
        <p:spPr>
          <a:xfrm>
            <a:off x="8189278" y="2848293"/>
            <a:ext cx="719137" cy="0"/>
          </a:xfrm>
          <a:prstGeom prst="line">
            <a:avLst/>
          </a:prstGeom>
          <a:ln w="76200" cap="flat" cmpd="sng">
            <a:solidFill>
              <a:srgbClr val="993300"/>
            </a:solidFill>
            <a:prstDash val="solid"/>
            <a:headEnd type="none" w="med" len="med"/>
            <a:tailEnd type="triangle" w="med" len="med"/>
          </a:ln>
        </p:spPr>
      </p:sp>
      <p:sp>
        <p:nvSpPr>
          <p:cNvPr id="8" name="文本框 7"/>
          <p:cNvSpPr txBox="1"/>
          <p:nvPr/>
        </p:nvSpPr>
        <p:spPr>
          <a:xfrm>
            <a:off x="197485" y="3587115"/>
            <a:ext cx="6297930" cy="398780"/>
          </a:xfrm>
          <a:prstGeom prst="rect">
            <a:avLst/>
          </a:prstGeom>
          <a:noFill/>
        </p:spPr>
        <p:txBody>
          <a:bodyPr wrap="none" rtlCol="0" anchor="t">
            <a:spAutoFit/>
          </a:bodyPr>
          <a:p>
            <a:r>
              <a:rPr lang="en-US" altLang="zh-CN" b="1" dirty="0">
                <a:solidFill>
                  <a:srgbClr val="6600CC"/>
                </a:solidFill>
                <a:latin typeface="华文中宋" panose="02010600040101010101" pitchFamily="2" charset="-122"/>
                <a:ea typeface="华文中宋" panose="02010600040101010101" pitchFamily="2" charset="-122"/>
                <a:sym typeface="+mn-ea"/>
              </a:rPr>
              <a:t>3</a:t>
            </a:r>
            <a:r>
              <a:rPr lang="en-US" altLang="zh-CN" sz="2000" b="1" dirty="0">
                <a:solidFill>
                  <a:srgbClr val="6600CC"/>
                </a:solidFill>
                <a:latin typeface="华文中宋" panose="02010600040101010101" pitchFamily="2" charset="-122"/>
                <a:ea typeface="华文中宋" panose="02010600040101010101" pitchFamily="2" charset="-122"/>
                <a:sym typeface="+mn-ea"/>
              </a:rPr>
              <a:t>.</a:t>
            </a:r>
            <a:r>
              <a:rPr lang="zh-CN" altLang="en-US" sz="2000" b="1" dirty="0">
                <a:solidFill>
                  <a:srgbClr val="6600CC"/>
                </a:solidFill>
                <a:latin typeface="华文中宋" panose="02010600040101010101" pitchFamily="2" charset="-122"/>
                <a:ea typeface="华文中宋" panose="02010600040101010101" pitchFamily="2" charset="-122"/>
                <a:sym typeface="+mn-ea"/>
              </a:rPr>
              <a:t>自然科学突破性进展并迅速转化为技术</a:t>
            </a:r>
            <a:r>
              <a:rPr lang="zh-CN" altLang="en-US" sz="2000" b="1" dirty="0">
                <a:solidFill>
                  <a:srgbClr val="FF0000"/>
                </a:solidFill>
                <a:latin typeface="华文中宋" panose="02010600040101010101" pitchFamily="2" charset="-122"/>
                <a:ea typeface="华文中宋" panose="02010600040101010101" pitchFamily="2" charset="-122"/>
                <a:sym typeface="+mn-ea"/>
              </a:rPr>
              <a:t>（技术条件）</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50"/>
                                        </p:tgtEl>
                                        <p:attrNameLst>
                                          <p:attrName>style.visibility</p:attrName>
                                        </p:attrNameLst>
                                      </p:cBhvr>
                                      <p:to>
                                        <p:strVal val="visible"/>
                                      </p:to>
                                    </p:set>
                                    <p:anim calcmode="lin" valueType="num">
                                      <p:cBhvr additive="base">
                                        <p:cTn id="25" dur="500" fill="hold"/>
                                        <p:tgtEl>
                                          <p:spTgt spid="6150"/>
                                        </p:tgtEl>
                                        <p:attrNameLst>
                                          <p:attrName>ppt_x</p:attrName>
                                        </p:attrNameLst>
                                      </p:cBhvr>
                                      <p:tavLst>
                                        <p:tav tm="0">
                                          <p:val>
                                            <p:strVal val="#ppt_x"/>
                                          </p:val>
                                        </p:tav>
                                        <p:tav tm="100000">
                                          <p:val>
                                            <p:strVal val="#ppt_x"/>
                                          </p:val>
                                        </p:tav>
                                      </p:tavLst>
                                    </p:anim>
                                    <p:anim calcmode="lin" valueType="num">
                                      <p:cBhvr additive="base">
                                        <p:cTn id="26"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52"/>
                                        </p:tgtEl>
                                        <p:attrNameLst>
                                          <p:attrName>style.visibility</p:attrName>
                                        </p:attrNameLst>
                                      </p:cBhvr>
                                      <p:to>
                                        <p:strVal val="visible"/>
                                      </p:to>
                                    </p:set>
                                    <p:anim calcmode="lin" valueType="num">
                                      <p:cBhvr additive="base">
                                        <p:cTn id="37" dur="500" fill="hold"/>
                                        <p:tgtEl>
                                          <p:spTgt spid="6152"/>
                                        </p:tgtEl>
                                        <p:attrNameLst>
                                          <p:attrName>ppt_x</p:attrName>
                                        </p:attrNameLst>
                                      </p:cBhvr>
                                      <p:tavLst>
                                        <p:tav tm="0">
                                          <p:val>
                                            <p:strVal val="#ppt_x"/>
                                          </p:val>
                                        </p:tav>
                                        <p:tav tm="100000">
                                          <p:val>
                                            <p:strVal val="#ppt_x"/>
                                          </p:val>
                                        </p:tav>
                                      </p:tavLst>
                                    </p:anim>
                                    <p:anim calcmode="lin" valueType="num">
                                      <p:cBhvr additive="base">
                                        <p:cTn id="3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154"/>
                                        </p:tgtEl>
                                        <p:attrNameLst>
                                          <p:attrName>style.visibility</p:attrName>
                                        </p:attrNameLst>
                                      </p:cBhvr>
                                      <p:to>
                                        <p:strVal val="visible"/>
                                      </p:to>
                                    </p:set>
                                    <p:anim calcmode="lin" valueType="num">
                                      <p:cBhvr additive="base">
                                        <p:cTn id="49" dur="500" fill="hold"/>
                                        <p:tgtEl>
                                          <p:spTgt spid="6154"/>
                                        </p:tgtEl>
                                        <p:attrNameLst>
                                          <p:attrName>ppt_x</p:attrName>
                                        </p:attrNameLst>
                                      </p:cBhvr>
                                      <p:tavLst>
                                        <p:tav tm="0">
                                          <p:val>
                                            <p:strVal val="#ppt_x"/>
                                          </p:val>
                                        </p:tav>
                                        <p:tav tm="100000">
                                          <p:val>
                                            <p:strVal val="#ppt_x"/>
                                          </p:val>
                                        </p:tav>
                                      </p:tavLst>
                                    </p:anim>
                                    <p:anim calcmode="lin" valueType="num">
                                      <p:cBhvr additive="base">
                                        <p:cTn id="50"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156"/>
                                        </p:tgtEl>
                                        <p:attrNameLst>
                                          <p:attrName>style.visibility</p:attrName>
                                        </p:attrNameLst>
                                      </p:cBhvr>
                                      <p:to>
                                        <p:strVal val="visible"/>
                                      </p:to>
                                    </p:set>
                                    <p:anim calcmode="lin" valueType="num">
                                      <p:cBhvr additive="base">
                                        <p:cTn id="61" dur="500" fill="hold"/>
                                        <p:tgtEl>
                                          <p:spTgt spid="6156"/>
                                        </p:tgtEl>
                                        <p:attrNameLst>
                                          <p:attrName>ppt_x</p:attrName>
                                        </p:attrNameLst>
                                      </p:cBhvr>
                                      <p:tavLst>
                                        <p:tav tm="0">
                                          <p:val>
                                            <p:strVal val="#ppt_x"/>
                                          </p:val>
                                        </p:tav>
                                        <p:tav tm="100000">
                                          <p:val>
                                            <p:strVal val="#ppt_x"/>
                                          </p:val>
                                        </p:tav>
                                      </p:tavLst>
                                    </p:anim>
                                    <p:anim calcmode="lin" valueType="num">
                                      <p:cBhvr additive="base">
                                        <p:cTn id="62"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4" grpId="0"/>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06375"/>
            <a:ext cx="2303145" cy="857250"/>
          </a:xfrm>
        </p:spPr>
        <p:txBody>
          <a:bodyPr/>
          <a:p>
            <a:r>
              <a:rPr lang="zh-CN" altLang="en-US" sz="4000">
                <a:solidFill>
                  <a:srgbClr val="FF0000"/>
                </a:solidFill>
              </a:rPr>
              <a:t>自主学习</a:t>
            </a:r>
            <a:endParaRPr lang="zh-CN" altLang="en-US" sz="4000">
              <a:solidFill>
                <a:srgbClr val="FF0000"/>
              </a:solidFill>
            </a:endParaRPr>
          </a:p>
        </p:txBody>
      </p:sp>
      <p:sp>
        <p:nvSpPr>
          <p:cNvPr id="3" name="内容占位符 2"/>
          <p:cNvSpPr>
            <a:spLocks noGrp="1"/>
          </p:cNvSpPr>
          <p:nvPr>
            <p:ph idx="1"/>
          </p:nvPr>
        </p:nvSpPr>
        <p:spPr/>
        <p:txBody>
          <a:bodyPr/>
          <a:p>
            <a:r>
              <a:rPr lang="zh-CN" altLang="en-US" sz="3600"/>
              <a:t>第二次工业革命时间、主要国家？</a:t>
            </a:r>
            <a:r>
              <a:rPr lang="zh-CN" altLang="en-US" sz="2800"/>
              <a:t> </a:t>
            </a:r>
            <a:endParaRPr lang="zh-CN" alt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MH_Others_1"/>
          <p:cNvSpPr txBox="1"/>
          <p:nvPr>
            <p:custDataLst>
              <p:tags r:id="rId1"/>
            </p:custDataLst>
          </p:nvPr>
        </p:nvSpPr>
        <p:spPr>
          <a:xfrm>
            <a:off x="395605" y="50800"/>
            <a:ext cx="5627370" cy="593725"/>
          </a:xfrm>
          <a:prstGeom prst="rect">
            <a:avLst/>
          </a:prstGeom>
          <a:noFill/>
        </p:spPr>
        <p:txBody>
          <a:bodyPr wrap="square" lIns="0" tIns="0" rIns="0" bIns="0" rtlCol="0" anchor="ctr" anchorCtr="0">
            <a:noAutofit/>
          </a:bodyPr>
          <a:lstStyle/>
          <a:p>
            <a:pPr>
              <a:lnSpc>
                <a:spcPct val="150000"/>
              </a:lnSpc>
            </a:pPr>
            <a:r>
              <a:rPr lang="en-US" altLang="zh-CN" sz="3600">
                <a:ln w="22225">
                  <a:solidFill>
                    <a:schemeClr val="accent2"/>
                  </a:solidFill>
                  <a:prstDash val="solid"/>
                </a:ln>
                <a:solidFill>
                  <a:schemeClr val="accent2">
                    <a:lumMod val="40000"/>
                    <a:lumOff val="60000"/>
                  </a:schemeClr>
                </a:solidFill>
                <a:effectLst/>
                <a:sym typeface="+mn-ea"/>
              </a:rPr>
              <a:t>一.奠基产业----电气时代</a:t>
            </a:r>
            <a:endParaRPr lang="zh-CN" altLang="en-US" sz="3600" b="1" noProof="1" dirty="0" smtClean="0">
              <a:solidFill>
                <a:schemeClr val="accent6">
                  <a:lumMod val="50000"/>
                </a:schemeClr>
              </a:solidFill>
              <a:latin typeface="微软雅黑" panose="020B0503020204020204" charset="-122"/>
              <a:ea typeface="微软雅黑" panose="020B0503020204020204" charset="-122"/>
              <a:sym typeface="+mn-ea"/>
            </a:endParaRPr>
          </a:p>
        </p:txBody>
      </p:sp>
      <p:sp>
        <p:nvSpPr>
          <p:cNvPr id="2" name="文本框 1"/>
          <p:cNvSpPr txBox="1"/>
          <p:nvPr/>
        </p:nvSpPr>
        <p:spPr>
          <a:xfrm>
            <a:off x="243840" y="644525"/>
            <a:ext cx="6555740" cy="521970"/>
          </a:xfrm>
          <a:prstGeom prst="rect">
            <a:avLst/>
          </a:prstGeom>
          <a:noFill/>
        </p:spPr>
        <p:txBody>
          <a:bodyPr wrap="none" rtlCol="0" anchor="t">
            <a:spAutoFit/>
          </a:bodyPr>
          <a:p>
            <a:r>
              <a:rPr lang="en-US" altLang="zh-CN" b="1" dirty="0">
                <a:gradFill>
                  <a:gsLst>
                    <a:gs pos="0">
                      <a:srgbClr val="FE4444"/>
                    </a:gs>
                    <a:gs pos="100000">
                      <a:srgbClr val="832B2B"/>
                    </a:gs>
                  </a:gsLst>
                  <a:lin scaled="0"/>
                </a:gradFill>
                <a:latin typeface="黑体" panose="02010609060101010101" pitchFamily="49" charset="-122"/>
                <a:ea typeface="黑体" panose="02010609060101010101" pitchFamily="49" charset="-122"/>
                <a:sym typeface="+mn-ea"/>
              </a:rPr>
              <a:t>1</a:t>
            </a:r>
            <a:r>
              <a:rPr lang="en-US" altLang="zh-CN" sz="2800" b="1" dirty="0">
                <a:gradFill>
                  <a:gsLst>
                    <a:gs pos="0">
                      <a:srgbClr val="FE4444"/>
                    </a:gs>
                    <a:gs pos="100000">
                      <a:srgbClr val="832B2B"/>
                    </a:gs>
                  </a:gsLst>
                  <a:lin scaled="0"/>
                </a:gradFill>
                <a:latin typeface="黑体" panose="02010609060101010101" pitchFamily="49" charset="-122"/>
                <a:ea typeface="黑体" panose="02010609060101010101" pitchFamily="49" charset="-122"/>
                <a:sym typeface="+mn-ea"/>
              </a:rPr>
              <a:t>.</a:t>
            </a:r>
            <a:r>
              <a:rPr lang="zh-CN" altLang="en-US" sz="2800" b="1" dirty="0">
                <a:solidFill>
                  <a:schemeClr val="tx1"/>
                </a:solidFill>
                <a:latin typeface="黑体" panose="02010609060101010101" pitchFamily="49" charset="-122"/>
                <a:ea typeface="黑体" panose="02010609060101010101" pitchFamily="49" charset="-122"/>
                <a:sym typeface="+mn-ea"/>
              </a:rPr>
              <a:t>背景和条件</a:t>
            </a:r>
            <a:r>
              <a:rPr lang="zh-CN" altLang="en-US" sz="2800" b="1" dirty="0">
                <a:gradFill>
                  <a:gsLst>
                    <a:gs pos="0">
                      <a:srgbClr val="FE4444"/>
                    </a:gs>
                    <a:gs pos="100000">
                      <a:srgbClr val="832B2B"/>
                    </a:gs>
                  </a:gsLst>
                  <a:lin scaled="0"/>
                </a:gradFill>
                <a:latin typeface="黑体" panose="02010609060101010101" pitchFamily="49" charset="-122"/>
                <a:ea typeface="黑体" panose="02010609060101010101" pitchFamily="49" charset="-122"/>
                <a:sym typeface="+mn-ea"/>
              </a:rPr>
              <a:t>：政治、资本、市场、技术</a:t>
            </a:r>
            <a:endParaRPr lang="zh-CN" altLang="en-US" sz="2800" b="1" dirty="0">
              <a:gradFill>
                <a:gsLst>
                  <a:gs pos="0">
                    <a:srgbClr val="FE4444"/>
                  </a:gs>
                  <a:gs pos="100000">
                    <a:srgbClr val="832B2B"/>
                  </a:gs>
                </a:gsLst>
                <a:lin scaled="0"/>
              </a:gradFill>
              <a:latin typeface="黑体" panose="02010609060101010101" pitchFamily="49" charset="-122"/>
              <a:ea typeface="黑体" panose="02010609060101010101" pitchFamily="49" charset="-122"/>
              <a:sym typeface="+mn-ea"/>
            </a:endParaRPr>
          </a:p>
        </p:txBody>
      </p:sp>
      <p:sp>
        <p:nvSpPr>
          <p:cNvPr id="3" name="文本框 2"/>
          <p:cNvSpPr txBox="1"/>
          <p:nvPr/>
        </p:nvSpPr>
        <p:spPr>
          <a:xfrm>
            <a:off x="257175" y="1153795"/>
            <a:ext cx="1551940" cy="521970"/>
          </a:xfrm>
          <a:prstGeom prst="rect">
            <a:avLst/>
          </a:prstGeom>
          <a:noFill/>
        </p:spPr>
        <p:txBody>
          <a:bodyPr wrap="none" rtlCol="0">
            <a:spAutoFit/>
          </a:bodyPr>
          <a:p>
            <a:r>
              <a:rPr lang="en-US" altLang="zh-CN" sz="2800" b="1">
                <a:gradFill>
                  <a:gsLst>
                    <a:gs pos="0">
                      <a:srgbClr val="FE4444"/>
                    </a:gs>
                    <a:gs pos="100000">
                      <a:srgbClr val="832B2B"/>
                    </a:gs>
                  </a:gsLst>
                  <a:lin scaled="0"/>
                </a:gradFill>
              </a:rPr>
              <a:t>2.</a:t>
            </a:r>
            <a:r>
              <a:rPr lang="zh-CN" altLang="en-US" sz="2800" b="1">
                <a:solidFill>
                  <a:schemeClr val="tx1"/>
                </a:solidFill>
              </a:rPr>
              <a:t>时间</a:t>
            </a:r>
            <a:r>
              <a:rPr lang="zh-CN" altLang="en-US" sz="2800" b="1">
                <a:gradFill>
                  <a:gsLst>
                    <a:gs pos="0">
                      <a:srgbClr val="FE4444"/>
                    </a:gs>
                    <a:gs pos="100000">
                      <a:srgbClr val="832B2B"/>
                    </a:gs>
                  </a:gsLst>
                  <a:lin scaled="0"/>
                </a:gradFill>
              </a:rPr>
              <a:t>：</a:t>
            </a:r>
            <a:endParaRPr lang="zh-CN" altLang="en-US" sz="2800" b="1">
              <a:gradFill>
                <a:gsLst>
                  <a:gs pos="0">
                    <a:srgbClr val="FE4444"/>
                  </a:gs>
                  <a:gs pos="100000">
                    <a:srgbClr val="832B2B"/>
                  </a:gs>
                </a:gsLst>
                <a:lin scaled="0"/>
              </a:gradFill>
            </a:endParaRPr>
          </a:p>
        </p:txBody>
      </p:sp>
      <p:sp>
        <p:nvSpPr>
          <p:cNvPr id="4" name="文本框 3"/>
          <p:cNvSpPr txBox="1"/>
          <p:nvPr/>
        </p:nvSpPr>
        <p:spPr>
          <a:xfrm>
            <a:off x="1316355" y="1153795"/>
            <a:ext cx="3813175" cy="521970"/>
          </a:xfrm>
          <a:prstGeom prst="rect">
            <a:avLst/>
          </a:prstGeom>
          <a:noFill/>
        </p:spPr>
        <p:txBody>
          <a:bodyPr wrap="square" rtlCol="0">
            <a:spAutoFit/>
          </a:bodyPr>
          <a:p>
            <a:r>
              <a:rPr lang="en-US" altLang="zh-CN" sz="2800" b="1" dirty="0">
                <a:gradFill>
                  <a:gsLst>
                    <a:gs pos="0">
                      <a:srgbClr val="FE4444"/>
                    </a:gs>
                    <a:gs pos="100000">
                      <a:srgbClr val="832B2B"/>
                    </a:gs>
                  </a:gsLst>
                  <a:lin scaled="0"/>
                </a:gradFill>
                <a:latin typeface="楷体" panose="02010609060101010101" pitchFamily="49" charset="-122"/>
                <a:ea typeface="楷体" panose="02010609060101010101" pitchFamily="49" charset="-122"/>
                <a:sym typeface="+mn-ea"/>
              </a:rPr>
              <a:t>19</a:t>
            </a:r>
            <a:r>
              <a:rPr lang="zh-CN" altLang="en-US" sz="2800" b="1" dirty="0">
                <a:gradFill>
                  <a:gsLst>
                    <a:gs pos="0">
                      <a:srgbClr val="FE4444"/>
                    </a:gs>
                    <a:gs pos="100000">
                      <a:srgbClr val="832B2B"/>
                    </a:gs>
                  </a:gsLst>
                  <a:lin scaled="0"/>
                </a:gradFill>
                <a:latin typeface="楷体" panose="02010609060101010101" pitchFamily="49" charset="-122"/>
                <a:ea typeface="楷体" panose="02010609060101010101" pitchFamily="49" charset="-122"/>
                <a:sym typeface="+mn-ea"/>
              </a:rPr>
              <a:t>世纪六七十年代</a:t>
            </a:r>
            <a:endParaRPr lang="zh-CN" altLang="en-US" sz="2800" b="1" dirty="0">
              <a:gradFill>
                <a:gsLst>
                  <a:gs pos="0">
                    <a:srgbClr val="FE4444"/>
                  </a:gs>
                  <a:gs pos="100000">
                    <a:srgbClr val="832B2B"/>
                  </a:gs>
                </a:gsLst>
                <a:lin scaled="0"/>
              </a:gradFill>
              <a:latin typeface="楷体" panose="02010609060101010101" pitchFamily="49" charset="-122"/>
              <a:ea typeface="楷体" panose="02010609060101010101" pitchFamily="49" charset="-122"/>
              <a:sym typeface="+mn-ea"/>
            </a:endParaRPr>
          </a:p>
        </p:txBody>
      </p:sp>
      <p:sp>
        <p:nvSpPr>
          <p:cNvPr id="5" name="文本框 4"/>
          <p:cNvSpPr txBox="1"/>
          <p:nvPr/>
        </p:nvSpPr>
        <p:spPr>
          <a:xfrm>
            <a:off x="260985" y="2341245"/>
            <a:ext cx="1551940" cy="521970"/>
          </a:xfrm>
          <a:prstGeom prst="rect">
            <a:avLst/>
          </a:prstGeom>
          <a:noFill/>
        </p:spPr>
        <p:txBody>
          <a:bodyPr wrap="none" rtlCol="0">
            <a:spAutoFit/>
          </a:bodyPr>
          <a:p>
            <a:r>
              <a:rPr lang="en-US" altLang="zh-CN" sz="2800">
                <a:gradFill>
                  <a:gsLst>
                    <a:gs pos="0">
                      <a:srgbClr val="FE4444"/>
                    </a:gs>
                    <a:gs pos="100000">
                      <a:srgbClr val="832B2B"/>
                    </a:gs>
                  </a:gsLst>
                  <a:lin scaled="0"/>
                </a:gradFill>
              </a:rPr>
              <a:t>4.</a:t>
            </a:r>
            <a:r>
              <a:rPr lang="zh-CN" altLang="en-US" sz="2800" b="1">
                <a:solidFill>
                  <a:schemeClr val="tx1"/>
                </a:solidFill>
              </a:rPr>
              <a:t>特点</a:t>
            </a:r>
            <a:r>
              <a:rPr lang="zh-CN" altLang="en-US" sz="2800" b="1">
                <a:gradFill>
                  <a:gsLst>
                    <a:gs pos="0">
                      <a:srgbClr val="FE4444"/>
                    </a:gs>
                    <a:gs pos="100000">
                      <a:srgbClr val="832B2B"/>
                    </a:gs>
                  </a:gsLst>
                  <a:lin scaled="0"/>
                </a:gradFill>
              </a:rPr>
              <a:t>：</a:t>
            </a:r>
            <a:endParaRPr lang="zh-CN" altLang="en-US" sz="2800" b="1">
              <a:gradFill>
                <a:gsLst>
                  <a:gs pos="0">
                    <a:srgbClr val="FE4444"/>
                  </a:gs>
                  <a:gs pos="100000">
                    <a:srgbClr val="832B2B"/>
                  </a:gs>
                </a:gsLst>
                <a:lin scaled="0"/>
              </a:gradFill>
            </a:endParaRPr>
          </a:p>
        </p:txBody>
      </p:sp>
      <p:sp>
        <p:nvSpPr>
          <p:cNvPr id="7" name="文本框 6"/>
          <p:cNvSpPr txBox="1"/>
          <p:nvPr/>
        </p:nvSpPr>
        <p:spPr>
          <a:xfrm>
            <a:off x="260985" y="1675765"/>
            <a:ext cx="6178550" cy="521970"/>
          </a:xfrm>
          <a:prstGeom prst="rect">
            <a:avLst/>
          </a:prstGeom>
          <a:noFill/>
        </p:spPr>
        <p:txBody>
          <a:bodyPr wrap="none" rtlCol="0">
            <a:spAutoFit/>
          </a:bodyPr>
          <a:p>
            <a:r>
              <a:rPr lang="en-US" altLang="zh-CN" sz="2800">
                <a:solidFill>
                  <a:schemeClr val="tx1"/>
                </a:solidFill>
                <a:effectLst>
                  <a:outerShdw blurRad="38100" dist="19050" dir="2700000" algn="tl" rotWithShape="0">
                    <a:schemeClr val="dk1">
                      <a:alpha val="40000"/>
                    </a:schemeClr>
                  </a:outerShdw>
                </a:effectLst>
              </a:rPr>
              <a:t>3</a:t>
            </a:r>
            <a:r>
              <a:rPr lang="en-US" altLang="zh-CN" sz="2800" b="1">
                <a:solidFill>
                  <a:schemeClr val="tx1"/>
                </a:solidFill>
                <a:effectLst>
                  <a:outerShdw blurRad="38100" dist="19050" dir="2700000" algn="tl" rotWithShape="0">
                    <a:schemeClr val="dk1">
                      <a:alpha val="40000"/>
                    </a:schemeClr>
                  </a:outerShdw>
                </a:effectLst>
              </a:rPr>
              <a:t>.</a:t>
            </a:r>
            <a:r>
              <a:rPr lang="zh-CN" altLang="en-US" sz="2800" b="1">
                <a:solidFill>
                  <a:schemeClr val="tx1"/>
                </a:solidFill>
                <a:effectLst>
                  <a:outerShdw blurRad="38100" dist="19050" dir="2700000" algn="tl" rotWithShape="0">
                    <a:schemeClr val="dk1">
                      <a:alpha val="40000"/>
                    </a:schemeClr>
                  </a:outerShdw>
                </a:effectLst>
              </a:rPr>
              <a:t>主要国家</a:t>
            </a:r>
            <a:r>
              <a:rPr lang="zh-CN" altLang="en-US" sz="2800" b="1"/>
              <a:t>：</a:t>
            </a:r>
            <a:r>
              <a:rPr lang="zh-CN" altLang="en-US" sz="2800">
                <a:solidFill>
                  <a:srgbClr val="FF0000"/>
                </a:solidFill>
              </a:rPr>
              <a:t>欧美等主要资本主义国家</a:t>
            </a:r>
            <a:endParaRPr lang="zh-CN"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MH_Others_1"/>
          <p:cNvSpPr txBox="1"/>
          <p:nvPr>
            <p:custDataLst>
              <p:tags r:id="rId1"/>
            </p:custDataLst>
          </p:nvPr>
        </p:nvSpPr>
        <p:spPr>
          <a:xfrm>
            <a:off x="395605" y="50800"/>
            <a:ext cx="4733925" cy="381000"/>
          </a:xfrm>
          <a:prstGeom prst="rect">
            <a:avLst/>
          </a:prstGeom>
          <a:noFill/>
        </p:spPr>
        <p:txBody>
          <a:bodyPr wrap="square" lIns="0" tIns="0" rIns="0" bIns="0" rtlCol="0" anchor="ctr" anchorCtr="0">
            <a:noAutofit/>
          </a:bodyPr>
          <a:lstStyle/>
          <a:p>
            <a:pPr>
              <a:lnSpc>
                <a:spcPct val="150000"/>
              </a:lnSpc>
            </a:pPr>
            <a:endParaRPr lang="zh-CN" altLang="en-US" sz="2000" b="1" noProof="1" dirty="0" smtClean="0">
              <a:solidFill>
                <a:schemeClr val="accent6">
                  <a:lumMod val="50000"/>
                </a:schemeClr>
              </a:solidFill>
              <a:latin typeface="微软雅黑" panose="020B0503020204020204" charset="-122"/>
              <a:ea typeface="微软雅黑" panose="020B0503020204020204" charset="-122"/>
              <a:sym typeface="+mn-ea"/>
            </a:endParaRPr>
          </a:p>
        </p:txBody>
      </p:sp>
      <p:sp>
        <p:nvSpPr>
          <p:cNvPr id="2" name="文本框 1"/>
          <p:cNvSpPr txBox="1"/>
          <p:nvPr/>
        </p:nvSpPr>
        <p:spPr>
          <a:xfrm>
            <a:off x="183515" y="645160"/>
            <a:ext cx="7007860" cy="460375"/>
          </a:xfrm>
          <a:prstGeom prst="rect">
            <a:avLst/>
          </a:prstGeom>
          <a:noFill/>
        </p:spPr>
        <p:txBody>
          <a:bodyPr wrap="square" rtlCol="0" anchor="t">
            <a:spAutoFit/>
          </a:bodyPr>
          <a:p>
            <a:pPr>
              <a:spcBef>
                <a:spcPct val="50000"/>
              </a:spcBef>
            </a:pPr>
            <a:r>
              <a:rPr lang="zh-CN" altLang="en-US" sz="2400" b="1" dirty="0">
                <a:solidFill>
                  <a:srgbClr val="FF0000"/>
                </a:solidFill>
                <a:latin typeface="宋体" panose="02010600030101010101" pitchFamily="2" charset="-122"/>
                <a:sym typeface="+mn-ea"/>
              </a:rPr>
              <a:t>依据下列材料，指出第二次工业革命的显著特点</a:t>
            </a:r>
            <a:r>
              <a:rPr lang="zh-CN" altLang="en-US" sz="2400" b="1" dirty="0">
                <a:solidFill>
                  <a:srgbClr val="FF0000"/>
                </a:solidFill>
                <a:latin typeface="Times New Roman" panose="02020603050405020304" charset="0"/>
                <a:ea typeface="华文行楷" panose="02010800040101010101" pitchFamily="2" charset="-122"/>
                <a:sym typeface="+mn-ea"/>
              </a:rPr>
              <a:t>？</a:t>
            </a:r>
            <a:endParaRPr lang="zh-CN" altLang="en-US" sz="2400"/>
          </a:p>
        </p:txBody>
      </p:sp>
      <p:sp>
        <p:nvSpPr>
          <p:cNvPr id="3" name="文本框 2"/>
          <p:cNvSpPr txBox="1"/>
          <p:nvPr/>
        </p:nvSpPr>
        <p:spPr>
          <a:xfrm>
            <a:off x="-186055" y="50800"/>
            <a:ext cx="3673475" cy="706755"/>
          </a:xfrm>
          <a:prstGeom prst="rect">
            <a:avLst/>
          </a:prstGeom>
          <a:noFill/>
        </p:spPr>
        <p:txBody>
          <a:bodyPr wrap="square" rtlCol="0">
            <a:spAutoFit/>
          </a:bodyPr>
          <a:p>
            <a:endParaRPr lang="zh-CN" altLang="en-US" sz="4000" b="1"/>
          </a:p>
        </p:txBody>
      </p:sp>
      <p:sp>
        <p:nvSpPr>
          <p:cNvPr id="5" name="文本框 4"/>
          <p:cNvSpPr txBox="1"/>
          <p:nvPr/>
        </p:nvSpPr>
        <p:spPr>
          <a:xfrm>
            <a:off x="395605" y="51435"/>
            <a:ext cx="1734820" cy="706755"/>
          </a:xfrm>
          <a:prstGeom prst="rect">
            <a:avLst/>
          </a:prstGeom>
          <a:noFill/>
        </p:spPr>
        <p:txBody>
          <a:bodyPr wrap="square" rtlCol="0">
            <a:spAutoFit/>
          </a:bodyPr>
          <a:p>
            <a:pPr algn="ctr"/>
            <a:r>
              <a:rPr lang="zh-CN" altLang="en-US" sz="4000" b="1">
                <a:ln w="6600">
                  <a:solidFill>
                    <a:schemeClr val="accent2"/>
                  </a:solidFill>
                  <a:prstDash val="solid"/>
                </a:ln>
                <a:solidFill>
                  <a:srgbClr val="FFFFFF"/>
                </a:solidFill>
                <a:effectLst>
                  <a:outerShdw dist="38100" dir="2700000" algn="tl" rotWithShape="0">
                    <a:schemeClr val="accent2"/>
                  </a:outerShdw>
                </a:effectLst>
                <a:sym typeface="+mn-ea"/>
              </a:rPr>
              <a:t>想一想</a:t>
            </a:r>
            <a:endParaRPr lang="zh-CN" altLang="en-US" sz="4000" b="1">
              <a:ln w="6600">
                <a:solidFill>
                  <a:schemeClr val="accent2"/>
                </a:solidFill>
                <a:prstDash val="solid"/>
              </a:ln>
              <a:solidFill>
                <a:srgbClr val="FFFFFF"/>
              </a:solidFill>
              <a:effectLst>
                <a:outerShdw dist="38100" dir="2700000" algn="tl" rotWithShape="0">
                  <a:schemeClr val="accent2"/>
                </a:outerShdw>
              </a:effectLst>
              <a:sym typeface="+mn-ea"/>
            </a:endParaRPr>
          </a:p>
        </p:txBody>
      </p:sp>
      <p:sp>
        <p:nvSpPr>
          <p:cNvPr id="7" name="文本框 6"/>
          <p:cNvSpPr txBox="1"/>
          <p:nvPr/>
        </p:nvSpPr>
        <p:spPr>
          <a:xfrm>
            <a:off x="183515" y="1013460"/>
            <a:ext cx="7762240" cy="3446145"/>
          </a:xfrm>
          <a:prstGeom prst="rect">
            <a:avLst/>
          </a:prstGeom>
          <a:noFill/>
        </p:spPr>
        <p:txBody>
          <a:bodyPr wrap="square" rtlCol="0" anchor="t">
            <a:spAutoFit/>
          </a:bodyPr>
          <a:p>
            <a:pPr>
              <a:lnSpc>
                <a:spcPct val="130000"/>
              </a:lnSpc>
              <a:spcBef>
                <a:spcPct val="50000"/>
              </a:spcBef>
            </a:pPr>
            <a:r>
              <a:rPr lang="en-US" altLang="zh-CN" b="1" dirty="0">
                <a:solidFill>
                  <a:schemeClr val="accent2"/>
                </a:solidFill>
                <a:latin typeface="黑体" panose="02010609060101010101" pitchFamily="49" charset="-122"/>
                <a:ea typeface="黑体" panose="02010609060101010101" pitchFamily="49" charset="-122"/>
                <a:sym typeface="+mn-ea"/>
              </a:rPr>
              <a:t> </a:t>
            </a:r>
            <a:r>
              <a:rPr lang="en-US" altLang="zh-CN" sz="2000" b="1" dirty="0">
                <a:solidFill>
                  <a:schemeClr val="accent2"/>
                </a:solidFill>
                <a:latin typeface="黑体" panose="02010609060101010101" pitchFamily="49" charset="-122"/>
                <a:ea typeface="黑体" panose="02010609060101010101" pitchFamily="49" charset="-122"/>
                <a:sym typeface="+mn-ea"/>
              </a:rPr>
              <a:t> </a:t>
            </a:r>
            <a:r>
              <a:rPr lang="zh-CN" altLang="en-US" sz="2000" b="1" dirty="0">
                <a:solidFill>
                  <a:srgbClr val="000000"/>
                </a:solidFill>
                <a:latin typeface="黑体" panose="02010609060101010101" pitchFamily="49" charset="-122"/>
                <a:ea typeface="黑体" panose="02010609060101010101" pitchFamily="49" charset="-122"/>
                <a:sym typeface="+mn-ea"/>
              </a:rPr>
              <a:t>在</a:t>
            </a:r>
            <a:r>
              <a:rPr lang="zh-CN" altLang="en-US" sz="2000" b="1" dirty="0">
                <a:solidFill>
                  <a:srgbClr val="CC0000"/>
                </a:solidFill>
                <a:latin typeface="黑体" panose="02010609060101010101" pitchFamily="49" charset="-122"/>
                <a:ea typeface="黑体" panose="02010609060101010101" pitchFamily="49" charset="-122"/>
                <a:sym typeface="+mn-ea"/>
              </a:rPr>
              <a:t>以前时代</a:t>
            </a:r>
            <a:r>
              <a:rPr lang="zh-CN" altLang="en-US" sz="2000" b="1" dirty="0">
                <a:solidFill>
                  <a:srgbClr val="000000"/>
                </a:solidFill>
                <a:latin typeface="黑体" panose="02010609060101010101" pitchFamily="49" charset="-122"/>
                <a:ea typeface="黑体" panose="02010609060101010101" pitchFamily="49" charset="-122"/>
                <a:sym typeface="+mn-ea"/>
              </a:rPr>
              <a:t>的大发明中，我们看见实际生活的需要推动技术家取得进一步的成就，那就是说除了偶然发现所带来的发明之外，</a:t>
            </a:r>
            <a:r>
              <a:rPr lang="zh-CN" altLang="en-US" sz="2000" b="1" dirty="0">
                <a:solidFill>
                  <a:srgbClr val="CC0000"/>
                </a:solidFill>
                <a:latin typeface="黑体" panose="02010609060101010101" pitchFamily="49" charset="-122"/>
                <a:ea typeface="黑体" panose="02010609060101010101" pitchFamily="49" charset="-122"/>
                <a:sym typeface="+mn-ea"/>
              </a:rPr>
              <a:t>需要常在发明之先</a:t>
            </a:r>
            <a:r>
              <a:rPr lang="zh-CN" altLang="en-US" sz="2000" b="1" dirty="0">
                <a:solidFill>
                  <a:srgbClr val="000000"/>
                </a:solidFill>
                <a:latin typeface="黑体" panose="02010609060101010101" pitchFamily="49" charset="-122"/>
                <a:ea typeface="黑体" panose="02010609060101010101" pitchFamily="49" charset="-122"/>
                <a:sym typeface="+mn-ea"/>
              </a:rPr>
              <a:t>。但在</a:t>
            </a:r>
            <a:r>
              <a:rPr lang="en-US" altLang="zh-CN" sz="2000" b="1" dirty="0">
                <a:solidFill>
                  <a:srgbClr val="000000"/>
                </a:solidFill>
                <a:latin typeface="黑体" panose="02010609060101010101" pitchFamily="49" charset="-122"/>
                <a:ea typeface="黑体" panose="02010609060101010101" pitchFamily="49" charset="-122"/>
                <a:sym typeface="+mn-ea"/>
              </a:rPr>
              <a:t>19</a:t>
            </a:r>
            <a:r>
              <a:rPr lang="zh-CN" altLang="en-US" sz="2000" b="1" dirty="0">
                <a:solidFill>
                  <a:srgbClr val="000000"/>
                </a:solidFill>
                <a:latin typeface="黑体" panose="02010609060101010101" pitchFamily="49" charset="-122"/>
                <a:ea typeface="黑体" panose="02010609060101010101" pitchFamily="49" charset="-122"/>
                <a:sym typeface="+mn-ea"/>
              </a:rPr>
              <a:t>世纪，我们就看见</a:t>
            </a:r>
            <a:r>
              <a:rPr lang="zh-CN" altLang="en-US" sz="2000" b="1" u="sng" dirty="0">
                <a:solidFill>
                  <a:srgbClr val="000000"/>
                </a:solidFill>
                <a:latin typeface="黑体" panose="02010609060101010101" pitchFamily="49" charset="-122"/>
                <a:ea typeface="黑体" panose="02010609060101010101" pitchFamily="49" charset="-122"/>
                <a:sym typeface="+mn-ea"/>
              </a:rPr>
              <a:t>为了追求纯粹的知识而进行科学研究，开始走到实际的应用与发明的前面，并且启发了实际的应用和发明</a:t>
            </a:r>
            <a:r>
              <a:rPr lang="en-US" altLang="zh-CN" sz="2000" b="1" u="sng" dirty="0">
                <a:solidFill>
                  <a:srgbClr val="000000"/>
                </a:solidFill>
                <a:latin typeface="华文仿宋" panose="02010600040101010101" pitchFamily="2" charset="-122"/>
                <a:ea typeface="黑体" panose="02010609060101010101" pitchFamily="49" charset="-122"/>
                <a:sym typeface="+mn-ea"/>
              </a:rPr>
              <a:t>……</a:t>
            </a:r>
            <a:endParaRPr lang="en-US" altLang="zh-CN" sz="2000" b="1" u="sng" dirty="0">
              <a:solidFill>
                <a:srgbClr val="000000"/>
              </a:solidFill>
              <a:latin typeface="黑体" panose="02010609060101010101" pitchFamily="49" charset="-122"/>
              <a:ea typeface="黑体" panose="02010609060101010101" pitchFamily="49" charset="-122"/>
            </a:endParaRPr>
          </a:p>
          <a:p>
            <a:pPr>
              <a:lnSpc>
                <a:spcPct val="130000"/>
              </a:lnSpc>
              <a:spcBef>
                <a:spcPct val="50000"/>
              </a:spcBef>
            </a:pPr>
            <a:r>
              <a:rPr lang="en-US" altLang="zh-CN" sz="2000" b="1" dirty="0">
                <a:solidFill>
                  <a:schemeClr val="accent2"/>
                </a:solidFill>
                <a:latin typeface="黑体" panose="02010609060101010101" pitchFamily="49" charset="-122"/>
                <a:ea typeface="黑体" panose="02010609060101010101" pitchFamily="49" charset="-122"/>
                <a:sym typeface="+mn-ea"/>
              </a:rPr>
              <a:t>    </a:t>
            </a:r>
            <a:r>
              <a:rPr lang="zh-CN" altLang="en-US" sz="2000" b="1" dirty="0">
                <a:solidFill>
                  <a:srgbClr val="000000"/>
                </a:solidFill>
                <a:latin typeface="黑体" panose="02010609060101010101" pitchFamily="49" charset="-122"/>
                <a:ea typeface="黑体" panose="02010609060101010101" pitchFamily="49" charset="-122"/>
                <a:sym typeface="+mn-ea"/>
              </a:rPr>
              <a:t>科学过去是躲在经验技术的隐蔽角落辛勤工作，当它走到前面传递而且高举火炬的时候，</a:t>
            </a:r>
            <a:r>
              <a:rPr lang="zh-CN" altLang="en-US" sz="2000" b="1" dirty="0">
                <a:solidFill>
                  <a:srgbClr val="CC0000"/>
                </a:solidFill>
                <a:latin typeface="黑体" panose="02010609060101010101" pitchFamily="49" charset="-122"/>
                <a:ea typeface="黑体" panose="02010609060101010101" pitchFamily="49" charset="-122"/>
                <a:sym typeface="+mn-ea"/>
              </a:rPr>
              <a:t>科学时代</a:t>
            </a:r>
            <a:r>
              <a:rPr lang="zh-CN" altLang="en-US" sz="2000" b="1" dirty="0">
                <a:solidFill>
                  <a:srgbClr val="000000"/>
                </a:solidFill>
                <a:latin typeface="黑体" panose="02010609060101010101" pitchFamily="49" charset="-122"/>
                <a:ea typeface="黑体" panose="02010609060101010101" pitchFamily="49" charset="-122"/>
                <a:sym typeface="+mn-ea"/>
              </a:rPr>
              <a:t>就可以说已经开始了。 </a:t>
            </a:r>
            <a:r>
              <a:rPr lang="en-US" altLang="zh-CN" sz="2000" b="1" dirty="0">
                <a:solidFill>
                  <a:srgbClr val="000000"/>
                </a:solidFill>
                <a:latin typeface="华文仿宋" panose="02010600040101010101" pitchFamily="2" charset="-122"/>
                <a:ea typeface="黑体" panose="02010609060101010101" pitchFamily="49" charset="-122"/>
                <a:sym typeface="+mn-ea"/>
              </a:rPr>
              <a:t>——</a:t>
            </a:r>
            <a:r>
              <a:rPr lang="en-US" altLang="zh-CN" sz="2000" b="1" dirty="0">
                <a:solidFill>
                  <a:srgbClr val="000000"/>
                </a:solidFill>
                <a:latin typeface="黑体" panose="02010609060101010101" pitchFamily="49" charset="-122"/>
                <a:ea typeface="黑体" panose="02010609060101010101" pitchFamily="49" charset="-122"/>
                <a:sym typeface="+mn-ea"/>
              </a:rPr>
              <a:t>W.</a:t>
            </a:r>
            <a:r>
              <a:rPr lang="zh-CN" altLang="en-US" sz="2000" b="1" dirty="0">
                <a:solidFill>
                  <a:srgbClr val="000000"/>
                </a:solidFill>
                <a:latin typeface="黑体" panose="02010609060101010101" pitchFamily="49" charset="-122"/>
                <a:ea typeface="黑体" panose="02010609060101010101" pitchFamily="49" charset="-122"/>
                <a:sym typeface="+mn-ea"/>
              </a:rPr>
              <a:t>丹皮尔</a:t>
            </a:r>
            <a:r>
              <a:rPr lang="en-US" altLang="zh-CN" sz="2000" b="1" dirty="0">
                <a:solidFill>
                  <a:srgbClr val="000000"/>
                </a:solidFill>
                <a:latin typeface="黑体" panose="02010609060101010101" pitchFamily="49" charset="-122"/>
                <a:ea typeface="黑体" panose="02010609060101010101" pitchFamily="49" charset="-122"/>
                <a:sym typeface="+mn-ea"/>
              </a:rPr>
              <a:t>《</a:t>
            </a:r>
            <a:r>
              <a:rPr lang="zh-CN" altLang="en-US" sz="2000" b="1" dirty="0">
                <a:solidFill>
                  <a:srgbClr val="000000"/>
                </a:solidFill>
                <a:latin typeface="黑体" panose="02010609060101010101" pitchFamily="49" charset="-122"/>
                <a:ea typeface="黑体" panose="02010609060101010101" pitchFamily="49" charset="-122"/>
                <a:sym typeface="+mn-ea"/>
              </a:rPr>
              <a:t>科学史及其与哲学和宗教的关系</a:t>
            </a:r>
            <a:r>
              <a:rPr lang="en-US" altLang="zh-CN" sz="2000" b="1" dirty="0">
                <a:solidFill>
                  <a:srgbClr val="000000"/>
                </a:solidFill>
                <a:latin typeface="黑体" panose="02010609060101010101" pitchFamily="49" charset="-122"/>
                <a:ea typeface="黑体" panose="02010609060101010101" pitchFamily="49" charset="-122"/>
                <a:sym typeface="+mn-ea"/>
              </a:rPr>
              <a:t>》</a:t>
            </a:r>
            <a:endParaRPr lang="zh-CN" altLang="en-US" sz="2000"/>
          </a:p>
        </p:txBody>
      </p:sp>
      <p:sp>
        <p:nvSpPr>
          <p:cNvPr id="8" name="文本框 7"/>
          <p:cNvSpPr txBox="1"/>
          <p:nvPr/>
        </p:nvSpPr>
        <p:spPr>
          <a:xfrm>
            <a:off x="211455" y="4526280"/>
            <a:ext cx="8720455" cy="521970"/>
          </a:xfrm>
          <a:prstGeom prst="rect">
            <a:avLst/>
          </a:prstGeom>
          <a:noFill/>
        </p:spPr>
        <p:txBody>
          <a:bodyPr wrap="square" rtlCol="0" anchor="t">
            <a:spAutoFit/>
          </a:bodyPr>
          <a:p>
            <a:r>
              <a:rPr lang="zh-CN" altLang="en-US" sz="2800" b="1" dirty="0">
                <a:solidFill>
                  <a:srgbClr val="E40B06"/>
                </a:solidFill>
                <a:latin typeface="Times New Roman" panose="02020603050405020304" charset="0"/>
                <a:ea typeface="黑体" panose="02010609060101010101" pitchFamily="49" charset="-122"/>
                <a:sym typeface="+mn-ea"/>
              </a:rPr>
              <a:t>科学与技术开始紧密结合，并迅速应用于工业生产。</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P spid="8" grpId="0"/>
    </p:bldLst>
  </p:timing>
</p:sld>
</file>

<file path=ppt/tags/tag1.xml><?xml version="1.0" encoding="utf-8"?>
<p:tagLst xmlns:p="http://schemas.openxmlformats.org/presentationml/2006/main">
  <p:tag name="MH" val="20161030164243"/>
  <p:tag name="MH_LIBRARY" val="CONTENTS"/>
  <p:tag name="MH_TYPE" val="OTHERS"/>
  <p:tag name="ID" val="553522"/>
</p:tagLst>
</file>

<file path=ppt/tags/tag10.xml><?xml version="1.0" encoding="utf-8"?>
<p:tagLst xmlns:p="http://schemas.openxmlformats.org/presentationml/2006/main">
  <p:tag name="KSO_WM_UNIT_TABLE_BEAUTIFY" val="smartTable{a5db0575-830b-410d-8382-4411aa970031}"/>
</p:tagLst>
</file>

<file path=ppt/tags/tag11.xml><?xml version="1.0" encoding="utf-8"?>
<p:tagLst xmlns:p="http://schemas.openxmlformats.org/presentationml/2006/main">
  <p:tag name="MH" val="20161030164243"/>
  <p:tag name="MH_LIBRARY" val="CONTENTS"/>
  <p:tag name="MH_TYPE" val="OTHERS"/>
  <p:tag name="ID" val="553522"/>
</p:tagLst>
</file>

<file path=ppt/tags/tag12.xml><?xml version="1.0" encoding="utf-8"?>
<p:tagLst xmlns:p="http://schemas.openxmlformats.org/presentationml/2006/main">
  <p:tag name="MH" val="20161030164243"/>
  <p:tag name="MH_LIBRARY" val="CONTENTS"/>
  <p:tag name="MH_TYPE" val="OTHERS"/>
  <p:tag name="ID" val="553522"/>
</p:tagLst>
</file>

<file path=ppt/tags/tag13.xml><?xml version="1.0" encoding="utf-8"?>
<p:tagLst xmlns:p="http://schemas.openxmlformats.org/presentationml/2006/main">
  <p:tag name="MH" val="20161030164243"/>
  <p:tag name="MH_LIBRARY" val="CONTENTS"/>
  <p:tag name="MH_TYPE" val="OTHERS"/>
  <p:tag name="ID" val="553522"/>
</p:tagLst>
</file>

<file path=ppt/tags/tag14.xml><?xml version="1.0" encoding="utf-8"?>
<p:tagLst xmlns:p="http://schemas.openxmlformats.org/presentationml/2006/main">
  <p:tag name="MH" val="20161030164243"/>
  <p:tag name="MH_LIBRARY" val="CONTENTS"/>
  <p:tag name="MH_TYPE" val="OTHERS"/>
  <p:tag name="ID" val="553522"/>
</p:tagLst>
</file>

<file path=ppt/tags/tag15.xml><?xml version="1.0" encoding="utf-8"?>
<p:tagLst xmlns:p="http://schemas.openxmlformats.org/presentationml/2006/main">
  <p:tag name="MH" val="20161030164243"/>
  <p:tag name="MH_LIBRARY" val="CONTENTS"/>
  <p:tag name="MH_TYPE" val="OTHERS"/>
  <p:tag name="ID" val="553522"/>
</p:tagLst>
</file>

<file path=ppt/tags/tag16.xml><?xml version="1.0" encoding="utf-8"?>
<p:tagLst xmlns:p="http://schemas.openxmlformats.org/presentationml/2006/main">
  <p:tag name="MH" val="20161030164243"/>
  <p:tag name="MH_LIBRARY" val="CONTENTS"/>
  <p:tag name="MH_TYPE" val="OTHERS"/>
  <p:tag name="ID" val="553522"/>
</p:tagLst>
</file>

<file path=ppt/tags/tag17.xml><?xml version="1.0" encoding="utf-8"?>
<p:tagLst xmlns:p="http://schemas.openxmlformats.org/presentationml/2006/main">
  <p:tag name="REFSHAPE" val="660852604"/>
  <p:tag name="KSO_WM_UNIT_PLACING_PICTURE_USER_VIEWPORT" val="{&quot;height&quot;:8535,&quot;width&quot;:13305}"/>
</p:tagLst>
</file>

<file path=ppt/tags/tag18.xml><?xml version="1.0" encoding="utf-8"?>
<p:tagLst xmlns:p="http://schemas.openxmlformats.org/presentationml/2006/main">
  <p:tag name="REFSHAPE" val="660852468"/>
  <p:tag name="KSO_WM_UNIT_PLACING_PICTURE_USER_VIEWPORT" val="{&quot;height&quot;:5625,&quot;width&quot;:11850}"/>
</p:tagLst>
</file>

<file path=ppt/tags/tag19.xml><?xml version="1.0" encoding="utf-8"?>
<p:tagLst xmlns:p="http://schemas.openxmlformats.org/presentationml/2006/main">
  <p:tag name="MH" val="20161030164243"/>
  <p:tag name="MH_LIBRARY" val="CONTENTS"/>
  <p:tag name="MH_TYPE" val="OTHERS"/>
  <p:tag name="ID" val="553522"/>
</p:tagLst>
</file>

<file path=ppt/tags/tag2.xml><?xml version="1.0" encoding="utf-8"?>
<p:tagLst xmlns:p="http://schemas.openxmlformats.org/presentationml/2006/main">
  <p:tag name="REFSHAPE" val="948657556"/>
  <p:tag name="KSO_WM_UNIT_PLACING_PICTURE_USER_VIEWPORT" val="{&quot;height&quot;:5033,&quot;width&quot;:12960}"/>
</p:tagLst>
</file>

<file path=ppt/tags/tag3.xml><?xml version="1.0" encoding="utf-8"?>
<p:tagLst xmlns:p="http://schemas.openxmlformats.org/presentationml/2006/main">
  <p:tag name="MH" val="20161030164243"/>
  <p:tag name="MH_LIBRARY" val="CONTENTS"/>
  <p:tag name="MH_TYPE" val="OTHERS"/>
  <p:tag name="ID" val="553522"/>
</p:tagLst>
</file>

<file path=ppt/tags/tag4.xml><?xml version="1.0" encoding="utf-8"?>
<p:tagLst xmlns:p="http://schemas.openxmlformats.org/presentationml/2006/main">
  <p:tag name="MH" val="20161030164243"/>
  <p:tag name="MH_LIBRARY" val="CONTENTS"/>
  <p:tag name="MH_TYPE" val="OTHERS"/>
  <p:tag name="ID" val="553522"/>
</p:tagLst>
</file>

<file path=ppt/tags/tag5.xml><?xml version="1.0" encoding="utf-8"?>
<p:tagLst xmlns:p="http://schemas.openxmlformats.org/presentationml/2006/main">
  <p:tag name="MH" val="20161030164243"/>
  <p:tag name="MH_LIBRARY" val="CONTENTS"/>
  <p:tag name="MH_TYPE" val="OTHERS"/>
  <p:tag name="ID" val="553522"/>
</p:tagLst>
</file>

<file path=ppt/tags/tag6.xml><?xml version="1.0" encoding="utf-8"?>
<p:tagLst xmlns:p="http://schemas.openxmlformats.org/presentationml/2006/main">
  <p:tag name="MH" val="20161030164243"/>
  <p:tag name="MH_LIBRARY" val="CONTENTS"/>
  <p:tag name="MH_TYPE" val="OTHERS"/>
  <p:tag name="ID" val="553522"/>
</p:tagLst>
</file>

<file path=ppt/tags/tag7.xml><?xml version="1.0" encoding="utf-8"?>
<p:tagLst xmlns:p="http://schemas.openxmlformats.org/presentationml/2006/main">
  <p:tag name="MH" val="20161030164243"/>
  <p:tag name="MH_LIBRARY" val="CONTENTS"/>
  <p:tag name="MH_TYPE" val="OTHERS"/>
  <p:tag name="ID" val="553522"/>
</p:tagLst>
</file>

<file path=ppt/tags/tag8.xml><?xml version="1.0" encoding="utf-8"?>
<p:tagLst xmlns:p="http://schemas.openxmlformats.org/presentationml/2006/main">
  <p:tag name="MH" val="20161030164243"/>
  <p:tag name="MH_LIBRARY" val="CONTENTS"/>
  <p:tag name="MH_TYPE" val="OTHERS"/>
  <p:tag name="ID" val="553522"/>
</p:tagLst>
</file>

<file path=ppt/tags/tag9.xml><?xml version="1.0" encoding="utf-8"?>
<p:tagLst xmlns:p="http://schemas.openxmlformats.org/presentationml/2006/main">
  <p:tag name="MH" val="20161030164243"/>
  <p:tag name="MH_LIBRARY" val="CONTENTS"/>
  <p:tag name="MH_TYPE" val="OTHERS"/>
  <p:tag name="ID" val="553522"/>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3709</Words>
  <Application>WPS 演示</Application>
  <PresentationFormat>在屏幕上显示</PresentationFormat>
  <Paragraphs>363</Paragraphs>
  <Slides>36</Slides>
  <Notes>0</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58" baseType="lpstr">
      <vt:lpstr>Arial</vt:lpstr>
      <vt:lpstr>宋体</vt:lpstr>
      <vt:lpstr>Wingdings</vt:lpstr>
      <vt:lpstr>微软雅黑</vt:lpstr>
      <vt:lpstr>Times New Roman</vt:lpstr>
      <vt:lpstr>华文隶书</vt:lpstr>
      <vt:lpstr>黑体</vt:lpstr>
      <vt:lpstr>华文中宋</vt:lpstr>
      <vt:lpstr>楷体</vt:lpstr>
      <vt:lpstr>华文行楷</vt:lpstr>
      <vt:lpstr>华文仿宋</vt:lpstr>
      <vt:lpstr>Arial Unicode MS</vt:lpstr>
      <vt:lpstr>Calibri</vt:lpstr>
      <vt:lpstr>仿宋</vt:lpstr>
      <vt:lpstr>楷体_GB2312</vt:lpstr>
      <vt:lpstr>新宋体</vt:lpstr>
      <vt:lpstr>汉仪中宋简</vt:lpstr>
      <vt:lpstr>汉仪橄榄体简</vt:lpstr>
      <vt:lpstr>Verdana</vt:lpstr>
      <vt:lpstr>Franklin Gothic Medium</vt:lpstr>
      <vt:lpstr>默认设计模板</vt:lpstr>
      <vt:lpstr>MS_ClipArt_Gallery.2</vt:lpstr>
      <vt:lpstr>我们美好的生活</vt:lpstr>
      <vt:lpstr>PowerPoint 演示文稿</vt:lpstr>
      <vt:lpstr>PowerPoint 演示文稿</vt:lpstr>
      <vt:lpstr>章节思路</vt:lpstr>
      <vt:lpstr>合作探究一      第二次工业革命的背景</vt:lpstr>
      <vt:lpstr>PowerPoint 演示文稿</vt:lpstr>
      <vt:lpstr>自主学习</vt:lpstr>
      <vt:lpstr>PowerPoint 演示文稿</vt:lpstr>
      <vt:lpstr>PowerPoint 演示文稿</vt:lpstr>
      <vt:lpstr>PowerPoint 演示文稿</vt:lpstr>
      <vt:lpstr>PowerPoint 演示文稿</vt:lpstr>
      <vt:lpstr>PowerPoint 演示文稿</vt:lpstr>
      <vt:lpstr>PowerPoint 演示文稿</vt:lpstr>
      <vt:lpstr>合作探究二    第二次工业革命主要成就</vt:lpstr>
      <vt:lpstr>PowerPoint 演示文稿</vt:lpstr>
      <vt:lpstr>PowerPoint 演示文稿</vt:lpstr>
      <vt:lpstr>PowerPoint 演示文稿</vt:lpstr>
      <vt:lpstr>PowerPoint 演示文稿</vt:lpstr>
      <vt:lpstr>科技之旅：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五.第二次工业革命的影响：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谢谢聆听!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76</cp:revision>
  <dcterms:created xsi:type="dcterms:W3CDTF">2018-04-04T05:13:00Z</dcterms:created>
  <dcterms:modified xsi:type="dcterms:W3CDTF">2020-05-29T01:47:15Z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