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mf" ContentType="image/x-wmf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58"/>
  </p:handoutMasterIdLst>
  <p:sldIdLst>
    <p:sldId id="410" r:id="rId3"/>
    <p:sldId id="412" r:id="rId4"/>
    <p:sldId id="414" r:id="rId5"/>
    <p:sldId id="539" r:id="rId7"/>
    <p:sldId id="415" r:id="rId8"/>
    <p:sldId id="429" r:id="rId9"/>
    <p:sldId id="430" r:id="rId10"/>
    <p:sldId id="431" r:id="rId11"/>
    <p:sldId id="432" r:id="rId12"/>
    <p:sldId id="496" r:id="rId13"/>
    <p:sldId id="435" r:id="rId14"/>
    <p:sldId id="436" r:id="rId15"/>
    <p:sldId id="437" r:id="rId16"/>
    <p:sldId id="440" r:id="rId17"/>
    <p:sldId id="442" r:id="rId18"/>
    <p:sldId id="544" r:id="rId19"/>
    <p:sldId id="542" r:id="rId20"/>
    <p:sldId id="444" r:id="rId21"/>
    <p:sldId id="449" r:id="rId22"/>
    <p:sldId id="447" r:id="rId23"/>
    <p:sldId id="450" r:id="rId24"/>
    <p:sldId id="451" r:id="rId25"/>
    <p:sldId id="452" r:id="rId26"/>
    <p:sldId id="453" r:id="rId27"/>
    <p:sldId id="454" r:id="rId28"/>
    <p:sldId id="455" r:id="rId29"/>
    <p:sldId id="590" r:id="rId30"/>
    <p:sldId id="457" r:id="rId31"/>
    <p:sldId id="459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5" r:id="rId45"/>
    <p:sldId id="476" r:id="rId46"/>
    <p:sldId id="479" r:id="rId47"/>
    <p:sldId id="482" r:id="rId48"/>
    <p:sldId id="486" r:id="rId49"/>
    <p:sldId id="490" r:id="rId50"/>
    <p:sldId id="489" r:id="rId51"/>
    <p:sldId id="617" r:id="rId52"/>
    <p:sldId id="491" r:id="rId53"/>
    <p:sldId id="492" r:id="rId54"/>
    <p:sldId id="493" r:id="rId55"/>
    <p:sldId id="494" r:id="rId56"/>
    <p:sldId id="538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微软用户" initials="微" lastIdx="1" clrIdx="0"/>
  <p:cmAuthor id="3" name="新课标第一网" initials="新" lastIdx="2" clrIdx="0"/>
  <p:cmAuthor id="4" name="www.xkb1.com" initials="w" lastIdx="3" clrIdx="1"/>
  <p:cmAuthor id="5" name="lenovo" initials="l" lastIdx="2" clrIdx="0"/>
  <p:cmAuthor id="0" name="Windows 用户" initials="W用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24"/>
        <p:guide pos="38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58" Type="http://schemas.openxmlformats.org/officeDocument/2006/relationships/handoutMaster" Target="handoutMasters/handoutMaster1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zh-CN" altLang="en-US" b="1"/>
              <a:t>讲述：</a:t>
            </a:r>
            <a:r>
              <a:rPr lang="zh-CN" altLang="en-US"/>
              <a:t>新航路开辟后，西班牙、葡萄牙对拉丁美洲殖民掠夺的概况，指出拉美地区除巴西是葡萄牙的殖民地以外，其余地区基本上处于西班牙殖民统治之下。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0854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E11DF9B-E809-47E7-AC19-749BD069C1E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50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50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450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展示评讲-知识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226142" y="210164"/>
            <a:ext cx="11739716" cy="6437672"/>
          </a:xfrm>
          <a:prstGeom prst="roundRect">
            <a:avLst>
              <a:gd name="adj" fmla="val 480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占位符 16"/>
          <p:cNvSpPr>
            <a:spLocks noGrp="1"/>
          </p:cNvSpPr>
          <p:nvPr>
            <p:ph type="body" sz="quarter" idx="11" hasCustomPrompt="1"/>
          </p:nvPr>
        </p:nvSpPr>
        <p:spPr>
          <a:xfrm>
            <a:off x="405756" y="1416050"/>
            <a:ext cx="2066615" cy="708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lang="zh-CN" altLang="en-US" sz="3600" b="1" kern="1200" dirty="0" smtClean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en-US" altLang="zh-CN" dirty="0"/>
              <a:t>1</a:t>
            </a:r>
            <a:r>
              <a:rPr lang="zh-CN" altLang="en-US" dirty="0"/>
              <a:t>、背景：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04813"/>
            <a:ext cx="10817840" cy="7080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lang="zh-CN" altLang="en-US" sz="4000" b="1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 dirty="0"/>
              <a:t>一、</a:t>
            </a:r>
            <a:endParaRPr lang="zh-CN" altLang="en-US" dirty="0"/>
          </a:p>
        </p:txBody>
      </p:sp>
      <p:sp>
        <p:nvSpPr>
          <p:cNvPr id="19" name="文本占位符 16"/>
          <p:cNvSpPr>
            <a:spLocks noGrp="1"/>
          </p:cNvSpPr>
          <p:nvPr>
            <p:ph type="body" sz="quarter" idx="12" hasCustomPrompt="1"/>
          </p:nvPr>
        </p:nvSpPr>
        <p:spPr>
          <a:xfrm>
            <a:off x="2472371" y="1416709"/>
            <a:ext cx="8824894" cy="708025"/>
          </a:xfrm>
          <a:prstGeom prst="rect">
            <a:avLst/>
          </a:prstGeom>
        </p:spPr>
        <p:txBody>
          <a:bodyPr/>
          <a:lstStyle>
            <a:lvl1pPr marL="630555" indent="-630555" algn="l" defTabSz="914400" rtl="0" eaLnBrk="1" latinLnBrk="0" hangingPunct="1">
              <a:spcBef>
                <a:spcPct val="50000"/>
              </a:spcBef>
              <a:buFont typeface="Arial" panose="020B0604020202020204" pitchFamily="34" charset="0"/>
              <a:buNone/>
              <a:defRPr lang="zh-CN" altLang="en-US" sz="36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+mn-cs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 dirty="0"/>
              <a:t>内容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九年级历史课件</a:t>
            </a: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wmf"/><Relationship Id="rId1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slide" Target="slide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slide" Target="slide7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>
            <a:normAutofit/>
          </a:bodyPr>
          <a:p>
            <a:pPr algn="ctr"/>
            <a:r>
              <a:rPr lang="en-US" altLang="zh-CN" b="1" dirty="0">
                <a:latin typeface="华文行楷" pitchFamily="2" charset="-122"/>
                <a:ea typeface="华文行楷" pitchFamily="2" charset="-122"/>
              </a:rPr>
              <a:t> </a:t>
            </a:r>
            <a:r>
              <a:rPr b="1" dirty="0">
                <a:latin typeface="华文行楷" pitchFamily="2" charset="-122"/>
                <a:ea typeface="华文行楷" pitchFamily="2" charset="-122"/>
              </a:rPr>
              <a:t>九年级下册世界历史进度安排</a:t>
            </a:r>
            <a:endParaRPr b="1" dirty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27650" name="内容占位符 2"/>
          <p:cNvSpPr>
            <a:spLocks noGrp="1"/>
          </p:cNvSpPr>
          <p:nvPr>
            <p:ph idx="1"/>
          </p:nvPr>
        </p:nvSpPr>
        <p:spPr>
          <a:xfrm>
            <a:off x="608330" y="1313180"/>
            <a:ext cx="10968990" cy="5347335"/>
          </a:xfrm>
        </p:spPr>
        <p:txBody>
          <a:bodyPr vert="horz" wrap="square" lIns="91440" tIns="45720" rIns="91440" bIns="45720" anchor="t">
            <a:noAutofit/>
          </a:bodyPr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第一课时(1、3课)                 殖民地人民的反抗斗争、美国内战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第二课时(2、4课)                 俄国的改革、日本明治维新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第三课时(5、6、7课)              第二次工业革命和近代科学文化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第四课时(8、10课)                第一次世界大战、《凡尔赛条约》和《九国公约》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第五课时(9、11课)                列宁与十月革命、苏联的社会主义建设 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第六课时(12、13课)               亚非拉民族民主运动的高涨、罗斯福新政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第七课时(14、15课)               法西斯国家的侵略扩张、第二次世界大战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第八课时(16、17课)               冷战、战后资本主义的新变化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第九课时(18、19课)               社会主义的发展与挫折、亚非拉国家的新发展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第十课时(20、21、22课)           走向和平发展的世界</a:t>
            </a:r>
            <a:endParaRPr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7" name="TextBox 28"/>
          <p:cNvSpPr/>
          <p:nvPr/>
        </p:nvSpPr>
        <p:spPr>
          <a:xfrm>
            <a:off x="7845425" y="487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07-17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4375150" y="2931160"/>
            <a:ext cx="1828800" cy="1166495"/>
          </a:xfrm>
          <a:prstGeom prst="rightArrow">
            <a:avLst>
              <a:gd name="adj1" fmla="val 61210"/>
              <a:gd name="adj2" fmla="val 50000"/>
            </a:avLst>
          </a:prstGeom>
          <a:gradFill flip="none" rotWithShape="1">
            <a:gsLst>
              <a:gs pos="0">
                <a:srgbClr val="BCBCBC">
                  <a:alpha val="69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7" name="组合 53"/>
          <p:cNvGrpSpPr/>
          <p:nvPr/>
        </p:nvGrpSpPr>
        <p:grpSpPr bwMode="auto">
          <a:xfrm>
            <a:off x="2523490" y="616585"/>
            <a:ext cx="2578100" cy="5625465"/>
            <a:chOff x="445024" y="2413328"/>
            <a:chExt cx="1639791" cy="3646783"/>
          </a:xfrm>
        </p:grpSpPr>
        <p:sp>
          <p:nvSpPr>
            <p:cNvPr id="28" name="矩形 27"/>
            <p:cNvSpPr/>
            <p:nvPr/>
          </p:nvSpPr>
          <p:spPr>
            <a:xfrm>
              <a:off x="1167294" y="3657487"/>
              <a:ext cx="155566" cy="101246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9" name="组合 46"/>
            <p:cNvGrpSpPr/>
            <p:nvPr/>
          </p:nvGrpSpPr>
          <p:grpSpPr bwMode="auto">
            <a:xfrm>
              <a:off x="446611" y="2413328"/>
              <a:ext cx="1638204" cy="1637720"/>
              <a:chOff x="3752519" y="2610276"/>
              <a:chExt cx="1638204" cy="163772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3752519" y="2610276"/>
                <a:ext cx="1638204" cy="1637720"/>
              </a:xfrm>
              <a:prstGeom prst="ellipse">
                <a:avLst/>
              </a:prstGeom>
              <a:solidFill>
                <a:srgbClr val="44B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椭圆 3"/>
              <p:cNvSpPr/>
              <p:nvPr/>
            </p:nvSpPr>
            <p:spPr>
              <a:xfrm>
                <a:off x="3820778" y="2678514"/>
                <a:ext cx="1501687" cy="15012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857288" y="2715014"/>
                <a:ext cx="1428666" cy="1428244"/>
              </a:xfrm>
              <a:prstGeom prst="ellipse">
                <a:avLst/>
              </a:prstGeom>
              <a:solidFill>
                <a:srgbClr val="44B093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3600" b="1">
                    <a:solidFill>
                      <a:srgbClr val="FFFFFF"/>
                    </a:solidFill>
                  </a:rPr>
                  <a:t>殖民统治与掠夺</a:t>
                </a:r>
                <a:endParaRPr lang="zh-CN" altLang="en-US" sz="36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组合 47"/>
            <p:cNvGrpSpPr/>
            <p:nvPr/>
          </p:nvGrpSpPr>
          <p:grpSpPr>
            <a:xfrm>
              <a:off x="445024" y="4422664"/>
              <a:ext cx="1637447" cy="1637447"/>
              <a:chOff x="3753276" y="2610276"/>
              <a:chExt cx="1637447" cy="1637447"/>
            </a:xfrm>
            <a:solidFill>
              <a:srgbClr val="85AA3F"/>
            </a:solidFill>
          </p:grpSpPr>
          <p:sp>
            <p:nvSpPr>
              <p:cNvPr id="34" name="椭圆 33"/>
              <p:cNvSpPr/>
              <p:nvPr/>
            </p:nvSpPr>
            <p:spPr>
              <a:xfrm>
                <a:off x="3753276" y="2610276"/>
                <a:ext cx="1637447" cy="1637447"/>
              </a:xfrm>
              <a:prstGeom prst="ellipse">
                <a:avLst/>
              </a:prstGeom>
              <a:solidFill>
                <a:srgbClr val="FFA9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5" name="椭圆 3"/>
              <p:cNvSpPr/>
              <p:nvPr/>
            </p:nvSpPr>
            <p:spPr>
              <a:xfrm>
                <a:off x="3821018" y="2678018"/>
                <a:ext cx="1501964" cy="15019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858454" y="2715454"/>
                <a:ext cx="1427091" cy="1427091"/>
              </a:xfrm>
              <a:prstGeom prst="ellipse">
                <a:avLst/>
              </a:prstGeom>
              <a:solidFill>
                <a:srgbClr val="FFA902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/>
                  <a:t>美国独立战争和法国大革命的影响</a:t>
                </a:r>
                <a:endParaRPr lang="zh-CN" altLang="en-US" sz="2800" b="1" dirty="0"/>
              </a:p>
            </p:txBody>
          </p:sp>
        </p:grpSp>
        <p:sp>
          <p:nvSpPr>
            <p:cNvPr id="37" name="矩形 36"/>
            <p:cNvSpPr/>
            <p:nvPr/>
          </p:nvSpPr>
          <p:spPr>
            <a:xfrm flipV="1">
              <a:off x="1068874" y="4178003"/>
              <a:ext cx="352404" cy="126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6406515" y="2306955"/>
            <a:ext cx="3279775" cy="2445385"/>
          </a:xfrm>
          <a:prstGeom prst="roundRect">
            <a:avLst>
              <a:gd name="adj" fmla="val 9687"/>
            </a:avLst>
          </a:prstGeom>
          <a:noFill/>
          <a:ln w="76200">
            <a:solidFill>
              <a:srgbClr val="9ECA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9" name="TextBox 57"/>
          <p:cNvSpPr txBox="1">
            <a:spLocks noChangeArrowheads="1"/>
          </p:cNvSpPr>
          <p:nvPr/>
        </p:nvSpPr>
        <p:spPr bwMode="auto">
          <a:xfrm>
            <a:off x="6544310" y="2445385"/>
            <a:ext cx="3093085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>
                <a:solidFill>
                  <a:srgbClr val="36BBDA"/>
                </a:solidFill>
                <a:latin typeface="Calibri" panose="020F0502020204030204" pitchFamily="34" charset="0"/>
              </a:rPr>
              <a:t>拉丁美洲独立运动爆发</a:t>
            </a:r>
            <a:endParaRPr lang="zh-CN" altLang="en-US" sz="4800" b="1">
              <a:solidFill>
                <a:srgbClr val="36BBDA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Box 64"/>
          <p:cNvSpPr txBox="1">
            <a:spLocks noChangeArrowheads="1"/>
          </p:cNvSpPr>
          <p:nvPr/>
        </p:nvSpPr>
        <p:spPr bwMode="auto">
          <a:xfrm>
            <a:off x="5165090" y="897255"/>
            <a:ext cx="501650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alibri" panose="020F0502020204030204" pitchFamily="34" charset="0"/>
              </a:rPr>
              <a:t>内因根因</a:t>
            </a:r>
            <a:endParaRPr lang="zh-CN" altLang="en-US" sz="2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Box 64"/>
          <p:cNvSpPr txBox="1">
            <a:spLocks noChangeArrowheads="1"/>
          </p:cNvSpPr>
          <p:nvPr/>
        </p:nvSpPr>
        <p:spPr bwMode="auto">
          <a:xfrm>
            <a:off x="5220335" y="4253230"/>
            <a:ext cx="50165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Calibri" panose="020F0502020204030204" pitchFamily="34" charset="0"/>
              </a:rPr>
              <a:t>外因</a:t>
            </a:r>
            <a:endParaRPr lang="zh-CN" altLang="en-US" sz="280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65055" y="5865495"/>
            <a:ext cx="2181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P5</a:t>
            </a:r>
            <a:r>
              <a:rPr lang="zh-CN" sz="24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课后活动（</a:t>
            </a:r>
            <a:r>
              <a:rPr lang="en-US" altLang="zh-CN" sz="24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1</a:t>
            </a:r>
            <a:r>
              <a:rPr lang="zh-CN" sz="24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sz="24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359823" y="298402"/>
            <a:ext cx="1431290" cy="5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、过程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59410" y="819150"/>
          <a:ext cx="1160272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345"/>
                <a:gridCol w="9731375"/>
              </a:tblGrid>
              <a:tr h="965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65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65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65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65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652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楷体" panose="02010609060101010101" pitchFamily="49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3"/>
          <p:cNvSpPr txBox="1"/>
          <p:nvPr/>
        </p:nvSpPr>
        <p:spPr>
          <a:xfrm>
            <a:off x="512198" y="1042379"/>
            <a:ext cx="1610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时间：</a:t>
            </a:r>
            <a:endParaRPr lang="zh-CN" altLang="en-US" sz="36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4" name="Rectangle 3"/>
          <p:cNvSpPr txBox="1"/>
          <p:nvPr/>
        </p:nvSpPr>
        <p:spPr>
          <a:xfrm>
            <a:off x="436037" y="1924886"/>
            <a:ext cx="1552575" cy="7016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目的：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36245" y="2863850"/>
            <a:ext cx="1686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领导人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2" charset="0"/>
                <a:ea typeface="华文新魏" panose="02010800040101010101" pitchFamily="2" charset="-122"/>
              </a:rPr>
              <a:t>：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2" charset="0"/>
              <a:ea typeface="华文新魏" panose="02010800040101010101" pitchFamily="2" charset="-122"/>
            </a:endParaRPr>
          </a:p>
        </p:txBody>
      </p:sp>
      <p:sp>
        <p:nvSpPr>
          <p:cNvPr id="6" name="Text Box 8"/>
          <p:cNvSpPr>
            <a:spLocks noChangeArrowheads="1"/>
          </p:cNvSpPr>
          <p:nvPr/>
        </p:nvSpPr>
        <p:spPr bwMode="auto">
          <a:xfrm>
            <a:off x="512445" y="3949700"/>
            <a:ext cx="1527175" cy="64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Tahoma" panose="020B0604030504040204" pitchFamily="34" charset="0"/>
              </a:rPr>
              <a:t>性质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Tahoma" panose="020B060403050404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Tahoma" panose="020B0604030504040204" pitchFamily="34" charset="0"/>
            </a:endParaRPr>
          </a:p>
        </p:txBody>
      </p:sp>
      <p:sp>
        <p:nvSpPr>
          <p:cNvPr id="7" name="Text Box 8"/>
          <p:cNvSpPr>
            <a:spLocks noChangeArrowheads="1"/>
          </p:cNvSpPr>
          <p:nvPr/>
        </p:nvSpPr>
        <p:spPr bwMode="auto">
          <a:xfrm>
            <a:off x="512445" y="4918710"/>
            <a:ext cx="1527175" cy="64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Tahoma" panose="020B0604030504040204" pitchFamily="34" charset="0"/>
              </a:rPr>
              <a:t>范围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Tahoma" panose="020B060403050404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Tahoma" panose="020B0604030504040204" pitchFamily="34" charset="0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4040505" y="1042670"/>
            <a:ext cx="5197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latin typeface="Times New Roman" panose="02020603050405020304" pitchFamily="2" charset="0"/>
                <a:ea typeface="华文新魏" panose="02010800040101010101" pitchFamily="2" charset="-122"/>
              </a:rPr>
              <a:t>18世纪末19世纪初</a:t>
            </a:r>
            <a:endParaRPr lang="zh-CN" altLang="en-US" sz="3600" b="1" dirty="0">
              <a:latin typeface="Times New Roman" panose="02020603050405020304" pitchFamily="2" charset="0"/>
              <a:ea typeface="华文新魏" panose="02010800040101010101" pitchFamily="2" charset="-122"/>
            </a:endParaRPr>
          </a:p>
        </p:txBody>
      </p:sp>
      <p:sp>
        <p:nvSpPr>
          <p:cNvPr id="9" name="Rectangle 3"/>
          <p:cNvSpPr txBox="1"/>
          <p:nvPr/>
        </p:nvSpPr>
        <p:spPr>
          <a:xfrm>
            <a:off x="2750543" y="1989877"/>
            <a:ext cx="8032993" cy="57011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zh-CN" altLang="en-US" sz="3200" b="1" dirty="0">
                <a:latin typeface="新宋体" panose="02010609030101010101" charset="-122"/>
                <a:ea typeface="新宋体" panose="02010609030101010101" charset="-122"/>
              </a:rPr>
              <a:t>反抗西班牙葡萄牙</a:t>
            </a:r>
            <a:r>
              <a:rPr lang="zh-CN" altLang="en-US" sz="32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</a:rPr>
              <a:t>殖民统治</a:t>
            </a:r>
            <a:r>
              <a:rPr lang="zh-CN" altLang="en-US" sz="3200" b="1" dirty="0">
                <a:latin typeface="新宋体" panose="02010609030101010101" charset="-122"/>
                <a:ea typeface="新宋体" panose="02010609030101010101" charset="-122"/>
              </a:rPr>
              <a:t>，争取</a:t>
            </a:r>
            <a:r>
              <a:rPr lang="zh-CN" altLang="en-US" sz="32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</a:rPr>
              <a:t>民族独立</a:t>
            </a:r>
            <a:endParaRPr lang="zh-CN" altLang="en-US" sz="3200" b="1" dirty="0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0" name="文本框 2"/>
          <p:cNvSpPr txBox="1"/>
          <p:nvPr/>
        </p:nvSpPr>
        <p:spPr>
          <a:xfrm>
            <a:off x="3093720" y="2863850"/>
            <a:ext cx="48209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北部地区：</a:t>
            </a:r>
            <a:r>
              <a:rPr lang="zh-CN" altLang="en-US" sz="2800" b="1" dirty="0">
                <a:latin typeface="新宋体" panose="02010609030101010101" charset="-122"/>
                <a:ea typeface="新宋体" panose="02010609030101010101" charset="-122"/>
                <a:sym typeface="+mn-ea"/>
                <a:hlinkClick r:id="rId2" action="ppaction://hlinksldjump"/>
              </a:rPr>
              <a:t>玻利瓦尔</a:t>
            </a:r>
            <a:endParaRPr lang="zh-CN" altLang="en-US" sz="2800" b="1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  <a:p>
            <a:r>
              <a:rPr lang="zh-CN" altLang="en-US" sz="2800" b="1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南部地区：</a:t>
            </a:r>
            <a:r>
              <a:rPr lang="zh-CN" altLang="en-US" sz="2800" b="1" dirty="0">
                <a:latin typeface="新宋体" panose="02010609030101010101" charset="-122"/>
                <a:ea typeface="新宋体" panose="02010609030101010101" charset="-122"/>
                <a:sym typeface="+mn-ea"/>
                <a:hlinkClick r:id="rId3" action="ppaction://hlinksldjump"/>
              </a:rPr>
              <a:t>圣马丁</a:t>
            </a:r>
            <a:endParaRPr lang="zh-CN" altLang="en-US" sz="2800" b="1" dirty="0">
              <a:latin typeface="新宋体" panose="02010609030101010101" charset="-122"/>
              <a:ea typeface="新宋体" panose="02010609030101010101" charset="-122"/>
              <a:sym typeface="+mn-ea"/>
            </a:endParaRPr>
          </a:p>
        </p:txBody>
      </p:sp>
      <p:sp>
        <p:nvSpPr>
          <p:cNvPr id="11" name="Text Box 9"/>
          <p:cNvSpPr>
            <a:spLocks noChangeArrowheads="1"/>
          </p:cNvSpPr>
          <p:nvPr/>
        </p:nvSpPr>
        <p:spPr bwMode="auto">
          <a:xfrm>
            <a:off x="2910205" y="3810000"/>
            <a:ext cx="802386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2700" b="1" dirty="0">
                <a:latin typeface="新宋体" panose="02010609030101010101" charset="-122"/>
                <a:ea typeface="新宋体" panose="02010609030101010101" charset="-122"/>
                <a:sym typeface="Tahoma" panose="020B0604030504040204" pitchFamily="34" charset="0"/>
              </a:rPr>
              <a:t>一场</a:t>
            </a:r>
            <a:r>
              <a:rPr lang="zh-CN" altLang="en-US" sz="2700" b="1" dirty="0" smtClean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sym typeface="Tahoma" panose="020B0604030504040204" pitchFamily="34" charset="0"/>
              </a:rPr>
              <a:t>民族解放运动，</a:t>
            </a:r>
            <a:r>
              <a:rPr lang="zh-CN" altLang="en-US" sz="2700" b="1" dirty="0" smtClean="0">
                <a:solidFill>
                  <a:schemeClr val="tx1"/>
                </a:solidFill>
                <a:latin typeface="新宋体" panose="02010609030101010101" charset="-122"/>
                <a:ea typeface="新宋体" panose="02010609030101010101" charset="-122"/>
                <a:sym typeface="Tahoma" panose="020B0604030504040204" pitchFamily="34" charset="0"/>
              </a:rPr>
              <a:t>也是一场资产阶级革命</a:t>
            </a:r>
            <a:endParaRPr lang="zh-CN" altLang="en-US" sz="2700" b="1" dirty="0" smtClean="0">
              <a:solidFill>
                <a:schemeClr val="tx1"/>
              </a:solidFill>
              <a:latin typeface="新宋体" panose="02010609030101010101" charset="-122"/>
              <a:ea typeface="新宋体" panose="02010609030101010101" charset="-122"/>
              <a:sym typeface="Tahoma" panose="020B060403050404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33156" y="4918900"/>
            <a:ext cx="643031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latin typeface="新宋体" panose="02010609030101010101" charset="-122"/>
                <a:ea typeface="新宋体" panose="02010609030101010101" charset="-122"/>
              </a:rPr>
              <a:t>北起墨西哥、南到阿根廷的广大地区。</a:t>
            </a:r>
            <a:endParaRPr lang="zh-CN" altLang="en-US" sz="2800" b="1" dirty="0" smtClean="0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3" name="Text Box 8"/>
          <p:cNvSpPr>
            <a:spLocks noChangeArrowheads="1"/>
          </p:cNvSpPr>
          <p:nvPr/>
        </p:nvSpPr>
        <p:spPr bwMode="auto">
          <a:xfrm>
            <a:off x="469265" y="5796280"/>
            <a:ext cx="1570355" cy="64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Tahoma" panose="020B0604030504040204" pitchFamily="34" charset="0"/>
              </a:rPr>
              <a:t>结果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Tahoma" panose="020B0604030504040204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Tahoma" panose="020B060403050404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81630" y="5725160"/>
            <a:ext cx="7901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sym typeface="+mn-ea"/>
              </a:rPr>
              <a:t>解放了西班牙在南美洲的殖民地，葡属巴西宣布独立。</a:t>
            </a:r>
            <a:endParaRPr lang="zh-CN" altLang="en-US" sz="2800" b="1" dirty="0" smtClean="0"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8"/>
          <p:cNvSpPr/>
          <p:nvPr/>
        </p:nvSpPr>
        <p:spPr>
          <a:xfrm>
            <a:off x="8419465" y="487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07-17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pic>
        <p:nvPicPr>
          <p:cNvPr id="23554" name="Picture 2" descr="玻利瓦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210" y="947420"/>
            <a:ext cx="3107690" cy="5311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4"/>
          <p:cNvSpPr txBox="1"/>
          <p:nvPr/>
        </p:nvSpPr>
        <p:spPr>
          <a:xfrm>
            <a:off x="3898900" y="1289050"/>
            <a:ext cx="683895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玻利瓦尔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出生于委内瑞拉的加拉加斯城的一个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土生白人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贵族家庭。受过良好教育，游历过法国等欧洲国家，受到启蒙运动的影响。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1807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年开始进行反对西班牙殖民统治的斗争。他带领他的人民、军队取得了很多胜利。被称为南美的“解放者”。他在南美独立战争中做出了重要贡献。</a:t>
            </a:r>
            <a:r>
              <a:rPr lang="zh-CN" altLang="en-US" sz="32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为纪念他的功绩，现在的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玻利维亚共和国</a:t>
            </a:r>
            <a:r>
              <a:rPr lang="zh-CN" altLang="en-US" sz="32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就是以他的名字命名的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44" name="TextBox 28"/>
          <p:cNvSpPr/>
          <p:nvPr/>
        </p:nvSpPr>
        <p:spPr>
          <a:xfrm>
            <a:off x="8292465" y="360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01-05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pic>
        <p:nvPicPr>
          <p:cNvPr id="82947" name="Picture 3" descr="圣马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810" y="462915"/>
            <a:ext cx="4277995" cy="5815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48" name="Text Box 4"/>
          <p:cNvSpPr txBox="1"/>
          <p:nvPr/>
        </p:nvSpPr>
        <p:spPr>
          <a:xfrm>
            <a:off x="4916170" y="462915"/>
            <a:ext cx="5501005" cy="58159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圣马丁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是南美解放运动的领导人之一，他一生大部分时间都致力于南美的解放斗争。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1814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年起圣马丁组织训练了一支骁勇善战的“安第斯军”，并指挥它于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1818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年解放了智利。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1821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年，圣马丁率部进入秘鲁，秘鲁宣告独立。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1822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年，圣马丁将军队指挥权交给玻利瓦尔，悄然隐退，在欧洲度过了余生。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1878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年，阿根廷、智利、秘鲁三国在共同纪念圣马丁诞生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100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周年时，共尊他为“祖国之父”。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1475" y="122555"/>
            <a:ext cx="2475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</a:rPr>
              <a:t>、具体路线</a:t>
            </a:r>
            <a:endParaRPr lang="zh-CN" altLang="en-US" sz="24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84995" name="Oval 3"/>
          <p:cNvSpPr/>
          <p:nvPr/>
        </p:nvSpPr>
        <p:spPr>
          <a:xfrm>
            <a:off x="6320155" y="1219200"/>
            <a:ext cx="1771650" cy="7620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委内瑞拉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996" name="Oval 4"/>
          <p:cNvSpPr/>
          <p:nvPr/>
        </p:nvSpPr>
        <p:spPr>
          <a:xfrm>
            <a:off x="8323580" y="1219200"/>
            <a:ext cx="1784985" cy="761365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阿根廷</a:t>
            </a:r>
            <a:endParaRPr lang="zh-CN" altLang="en-US" sz="2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997" name="Text Box 5"/>
          <p:cNvSpPr txBox="1"/>
          <p:nvPr/>
        </p:nvSpPr>
        <p:spPr>
          <a:xfrm>
            <a:off x="6549390" y="2132013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玻利瓦尔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998" name="Text Box 6"/>
          <p:cNvSpPr txBox="1"/>
          <p:nvPr/>
        </p:nvSpPr>
        <p:spPr>
          <a:xfrm>
            <a:off x="8879840" y="2284413"/>
            <a:ext cx="1097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圣马丁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999" name="Text Box 7"/>
          <p:cNvSpPr txBox="1"/>
          <p:nvPr/>
        </p:nvSpPr>
        <p:spPr>
          <a:xfrm>
            <a:off x="6473190" y="3122613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哥伦比亚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0" name="Text Box 8"/>
          <p:cNvSpPr txBox="1"/>
          <p:nvPr/>
        </p:nvSpPr>
        <p:spPr>
          <a:xfrm>
            <a:off x="6441440" y="4113213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厄瓜多尔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1" name="Text Box 9"/>
          <p:cNvSpPr txBox="1"/>
          <p:nvPr/>
        </p:nvSpPr>
        <p:spPr>
          <a:xfrm>
            <a:off x="9108441" y="3198813"/>
            <a:ext cx="7924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智利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2" name="Line 10"/>
          <p:cNvSpPr/>
          <p:nvPr/>
        </p:nvSpPr>
        <p:spPr>
          <a:xfrm>
            <a:off x="7158355" y="2667000"/>
            <a:ext cx="0" cy="3810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85003" name="Line 11"/>
          <p:cNvSpPr/>
          <p:nvPr/>
        </p:nvSpPr>
        <p:spPr>
          <a:xfrm>
            <a:off x="7158355" y="3581400"/>
            <a:ext cx="0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85004" name="Line 12"/>
          <p:cNvSpPr/>
          <p:nvPr/>
        </p:nvSpPr>
        <p:spPr>
          <a:xfrm>
            <a:off x="9368155" y="2819400"/>
            <a:ext cx="0" cy="3810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85005" name="Freeform 13"/>
          <p:cNvSpPr/>
          <p:nvPr/>
        </p:nvSpPr>
        <p:spPr>
          <a:xfrm>
            <a:off x="8987155" y="3886200"/>
            <a:ext cx="476250" cy="50482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300" h="318">
                <a:moveTo>
                  <a:pt x="300" y="0"/>
                </a:moveTo>
                <a:lnTo>
                  <a:pt x="300" y="311"/>
                </a:lnTo>
                <a:lnTo>
                  <a:pt x="0" y="31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5006" name="Text Box 14"/>
          <p:cNvSpPr txBox="1"/>
          <p:nvPr/>
        </p:nvSpPr>
        <p:spPr>
          <a:xfrm>
            <a:off x="8225155" y="4189413"/>
            <a:ext cx="838200" cy="4603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秘鲁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7" name="AutoShape 15"/>
          <p:cNvSpPr/>
          <p:nvPr/>
        </p:nvSpPr>
        <p:spPr>
          <a:xfrm>
            <a:off x="8377555" y="3733800"/>
            <a:ext cx="533400" cy="3810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8" name="Text Box 16"/>
          <p:cNvSpPr txBox="1"/>
          <p:nvPr/>
        </p:nvSpPr>
        <p:spPr>
          <a:xfrm>
            <a:off x="8091805" y="3091022"/>
            <a:ext cx="1123950" cy="52197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胜利</a:t>
            </a:r>
            <a:endParaRPr lang="zh-CN" altLang="en-US" sz="2800" dirty="0">
              <a:solidFill>
                <a:srgbClr val="0099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9" name="Line 17"/>
          <p:cNvSpPr/>
          <p:nvPr/>
        </p:nvSpPr>
        <p:spPr>
          <a:xfrm>
            <a:off x="7158355" y="4724400"/>
            <a:ext cx="0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85010" name="Text Box 18"/>
          <p:cNvSpPr txBox="1"/>
          <p:nvPr/>
        </p:nvSpPr>
        <p:spPr>
          <a:xfrm>
            <a:off x="6473190" y="5332413"/>
            <a:ext cx="1402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玻利维亚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11" name="Line 19"/>
          <p:cNvSpPr/>
          <p:nvPr/>
        </p:nvSpPr>
        <p:spPr>
          <a:xfrm flipV="1">
            <a:off x="7844155" y="4419600"/>
            <a:ext cx="381000" cy="0"/>
          </a:xfrm>
          <a:prstGeom prst="line">
            <a:avLst/>
          </a:prstGeom>
          <a:ln w="635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graphicFrame>
        <p:nvGraphicFramePr>
          <p:cNvPr id="25618" name="对象 1"/>
          <p:cNvGraphicFramePr/>
          <p:nvPr/>
        </p:nvGraphicFramePr>
        <p:xfrm>
          <a:off x="530860" y="552450"/>
          <a:ext cx="5205095" cy="608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1" imgW="10267315" imgH="9533890" progId="Paint.Picture">
                  <p:embed/>
                </p:oleObj>
              </mc:Choice>
              <mc:Fallback>
                <p:oleObj name="" r:id="rId1" imgW="10267315" imgH="953389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30860" y="552450"/>
                        <a:ext cx="5205095" cy="6089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6" name="Rectangle 3"/>
          <p:cNvSpPr/>
          <p:nvPr/>
        </p:nvSpPr>
        <p:spPr>
          <a:xfrm>
            <a:off x="10043795" y="122555"/>
            <a:ext cx="20821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3200" b="1" dirty="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玻利瓦尔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1925" name="AutoShape 5"/>
          <p:cNvSpPr/>
          <p:nvPr/>
        </p:nvSpPr>
        <p:spPr>
          <a:xfrm>
            <a:off x="10395585" y="706120"/>
            <a:ext cx="1246505" cy="5778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由北向南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1927" name="Rectangle 7"/>
          <p:cNvSpPr/>
          <p:nvPr/>
        </p:nvSpPr>
        <p:spPr>
          <a:xfrm>
            <a:off x="10210800" y="1844675"/>
            <a:ext cx="19424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战争特点：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1928" name="Rectangle 8"/>
          <p:cNvSpPr/>
          <p:nvPr/>
        </p:nvSpPr>
        <p:spPr>
          <a:xfrm>
            <a:off x="10210800" y="2666683"/>
            <a:ext cx="19075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时间长、范围广、南北国家联合作战</a:t>
            </a:r>
            <a:r>
              <a:rPr lang="zh-CN" altLang="en-US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486" name="AutoShape 6"/>
          <p:cNvSpPr/>
          <p:nvPr/>
        </p:nvSpPr>
        <p:spPr>
          <a:xfrm rot="10800000">
            <a:off x="10458450" y="4650105"/>
            <a:ext cx="1121410" cy="514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由南向北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627" name="Text Box 4"/>
          <p:cNvSpPr txBox="1"/>
          <p:nvPr/>
        </p:nvSpPr>
        <p:spPr>
          <a:xfrm>
            <a:off x="10147300" y="5592445"/>
            <a:ext cx="17437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圣马丁</a:t>
            </a:r>
            <a:endParaRPr lang="zh-CN" altLang="en-US" sz="3200" b="1" dirty="0">
              <a:solidFill>
                <a:srgbClr val="FF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ldLvl="0" animBg="1"/>
      <p:bldP spid="84996" grpId="0" bldLvl="0" animBg="1"/>
      <p:bldP spid="84997" grpId="0"/>
      <p:bldP spid="84998" grpId="0"/>
      <p:bldP spid="84999" grpId="0"/>
      <p:bldP spid="85000" grpId="0"/>
      <p:bldP spid="85001" grpId="0"/>
      <p:bldP spid="85006" grpId="0"/>
      <p:bldP spid="85007" grpId="0" bldLvl="0" animBg="1"/>
      <p:bldP spid="85008" grpId="0"/>
      <p:bldP spid="85010" grpId="0"/>
      <p:bldP spid="3" grpId="0"/>
      <p:bldP spid="81925" grpId="0" bldLvl="0" animBg="1"/>
      <p:bldP spid="81927" grpId="0"/>
      <p:bldP spid="81928" grpId="0"/>
      <p:bldP spid="20486" grpId="0" bldLvl="0" animBg="1"/>
      <p:bldP spid="26627" grpId="0"/>
      <p:bldP spid="266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050" name="对象 83969"/>
          <p:cNvGraphicFramePr/>
          <p:nvPr/>
        </p:nvGraphicFramePr>
        <p:xfrm>
          <a:off x="102870" y="120015"/>
          <a:ext cx="4836795" cy="6737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3336290" imgH="4163695" progId="PBrush">
                  <p:embed/>
                </p:oleObj>
              </mc:Choice>
              <mc:Fallback>
                <p:oleObj name="" r:id="rId1" imgW="3336290" imgH="4163695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2870" y="120015"/>
                        <a:ext cx="4836795" cy="673798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1" name="文本框 83970"/>
          <p:cNvSpPr txBox="1"/>
          <p:nvPr/>
        </p:nvSpPr>
        <p:spPr>
          <a:xfrm>
            <a:off x="6092825" y="277813"/>
            <a:ext cx="91440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 fontAlgn="auto">
              <a:spcBef>
                <a:spcPct val="50000"/>
              </a:spcBef>
              <a:buClr>
                <a:schemeClr val="bg1"/>
              </a:buClr>
              <a:buSzTx/>
              <a:buFontTx/>
              <a:defRPr/>
            </a:pPr>
            <a:r>
              <a:rPr kumimoji="0" lang="zh-CN" altLang="en-US" sz="3600" kern="1200" cap="none" spc="0" normalizeH="0" baseline="0" noProof="1">
                <a:solidFill>
                  <a:srgbClr val="7030A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拉美独立国家</a:t>
            </a:r>
            <a:endParaRPr kumimoji="0" lang="zh-CN" altLang="en-US" sz="3600" kern="1200" cap="none" spc="0" normalizeH="0" baseline="0" noProof="1">
              <a:solidFill>
                <a:srgbClr val="7030A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52" name="文本框 83971"/>
          <p:cNvSpPr txBox="1"/>
          <p:nvPr/>
        </p:nvSpPr>
        <p:spPr>
          <a:xfrm rot="-1026564">
            <a:off x="2243773" y="-63500"/>
            <a:ext cx="551815" cy="21971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2400" b="1" dirty="0">
                <a:solidFill>
                  <a:srgbClr val="2E75B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墨西哥</a:t>
            </a:r>
            <a:r>
              <a:rPr lang="en-US" altLang="zh-CN" sz="2400" b="1" dirty="0">
                <a:solidFill>
                  <a:srgbClr val="2E75B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1821</a:t>
            </a:r>
            <a:endParaRPr lang="en-US" altLang="zh-CN" sz="2400" b="1" dirty="0">
              <a:solidFill>
                <a:srgbClr val="2E75B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73" name="矩形 83972"/>
          <p:cNvSpPr/>
          <p:nvPr/>
        </p:nvSpPr>
        <p:spPr>
          <a:xfrm rot="5400000">
            <a:off x="3723164" y="4859736"/>
            <a:ext cx="1143000" cy="440531"/>
          </a:xfrm>
          <a:prstGeom prst="rect">
            <a:avLst/>
          </a:prstGeom>
        </p:spPr>
        <p:txBody>
          <a:bodyPr vert="eaVert" wrap="none" numCol="1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阿根廷1816</a:t>
            </a:r>
            <a:endParaRPr kumimoji="0" lang="zh-CN" altLang="en-US" sz="27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974" name="矩形 83973"/>
          <p:cNvSpPr>
            <a:spLocks noChangeArrowheads="1" noChangeShapeType="1" noTextEdit="1"/>
          </p:cNvSpPr>
          <p:nvPr/>
        </p:nvSpPr>
        <p:spPr bwMode="auto">
          <a:xfrm>
            <a:off x="4668838" y="3285067"/>
            <a:ext cx="755650" cy="609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巴西</a:t>
            </a:r>
            <a:r>
              <a:rPr kumimoji="0" lang="en-US" altLang="zh-CN" sz="27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1822</a:t>
            </a:r>
            <a:endParaRPr kumimoji="0" lang="zh-CN" altLang="en-US" sz="27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圆角矩形标注 83974"/>
          <p:cNvSpPr/>
          <p:nvPr/>
        </p:nvSpPr>
        <p:spPr>
          <a:xfrm>
            <a:off x="3538538" y="447993"/>
            <a:ext cx="1511300" cy="685800"/>
          </a:xfrm>
          <a:prstGeom prst="wedgeRoundRectCallout">
            <a:avLst>
              <a:gd name="adj1" fmla="val -79685"/>
              <a:gd name="adj2" fmla="val 144907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00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sz="2700" b="1" dirty="0">
                <a:solidFill>
                  <a:srgbClr val="2E75B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海地</a:t>
            </a:r>
            <a:r>
              <a:rPr lang="en-US" altLang="zh-CN" sz="2700" b="1" dirty="0">
                <a:solidFill>
                  <a:srgbClr val="2E75B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1804</a:t>
            </a:r>
            <a:endParaRPr lang="en-US" altLang="zh-CN" sz="2700" b="1" dirty="0">
              <a:solidFill>
                <a:srgbClr val="2E75B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6" name="圆角矩形标注 83975"/>
          <p:cNvSpPr/>
          <p:nvPr/>
        </p:nvSpPr>
        <p:spPr>
          <a:xfrm>
            <a:off x="3981133" y="5651183"/>
            <a:ext cx="1547812" cy="460375"/>
          </a:xfrm>
          <a:prstGeom prst="wedgeRoundRectCallout">
            <a:avLst>
              <a:gd name="adj1" fmla="val -61769"/>
              <a:gd name="adj2" fmla="val -195861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sz="2100" b="1" dirty="0">
                <a:latin typeface="黑体" panose="02010609060101010101" pitchFamily="49" charset="-122"/>
                <a:ea typeface="黑体" panose="02010609060101010101" pitchFamily="49" charset="-122"/>
              </a:rPr>
              <a:t>巴拉圭</a:t>
            </a:r>
            <a:r>
              <a:rPr lang="en-US" altLang="zh-CN" sz="2100" b="1" dirty="0">
                <a:latin typeface="黑体" panose="02010609060101010101" pitchFamily="49" charset="-122"/>
                <a:ea typeface="黑体" panose="02010609060101010101" pitchFamily="49" charset="-122"/>
              </a:rPr>
              <a:t>1811</a:t>
            </a:r>
            <a:endParaRPr lang="en-US" altLang="zh-CN" sz="2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7" name="圆角矩形标注 83976"/>
          <p:cNvSpPr/>
          <p:nvPr/>
        </p:nvSpPr>
        <p:spPr>
          <a:xfrm>
            <a:off x="4668838" y="4800600"/>
            <a:ext cx="1258887" cy="533400"/>
          </a:xfrm>
          <a:prstGeom prst="wedgeRoundRectCallout">
            <a:avLst>
              <a:gd name="adj1" fmla="val -124009"/>
              <a:gd name="adj2" fmla="val -139880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sz="2100" b="1" dirty="0">
                <a:latin typeface="黑体" panose="02010609060101010101" pitchFamily="49" charset="-122"/>
                <a:ea typeface="黑体" panose="02010609060101010101" pitchFamily="49" charset="-122"/>
              </a:rPr>
              <a:t>乌拉圭</a:t>
            </a:r>
            <a:endParaRPr lang="zh-CN" altLang="en-US" sz="2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8" name="圆角矩形标注 83977"/>
          <p:cNvSpPr/>
          <p:nvPr/>
        </p:nvSpPr>
        <p:spPr>
          <a:xfrm>
            <a:off x="1578928" y="4089400"/>
            <a:ext cx="1766887" cy="419100"/>
          </a:xfrm>
          <a:prstGeom prst="wedgeRoundRectCallout">
            <a:avLst>
              <a:gd name="adj1" fmla="val 54921"/>
              <a:gd name="adj2" fmla="val -100759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sz="2100" b="1" dirty="0">
                <a:latin typeface="黑体" panose="02010609060101010101" pitchFamily="49" charset="-122"/>
                <a:ea typeface="黑体" panose="02010609060101010101" pitchFamily="49" charset="-122"/>
              </a:rPr>
              <a:t>玻利维亚</a:t>
            </a:r>
            <a:r>
              <a:rPr lang="en-US" altLang="zh-CN" sz="2100" b="1" dirty="0">
                <a:latin typeface="黑体" panose="02010609060101010101" pitchFamily="49" charset="-122"/>
                <a:ea typeface="黑体" panose="02010609060101010101" pitchFamily="49" charset="-122"/>
              </a:rPr>
              <a:t>1825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9" name="圆角矩形标注 83978"/>
          <p:cNvSpPr/>
          <p:nvPr/>
        </p:nvSpPr>
        <p:spPr>
          <a:xfrm>
            <a:off x="927418" y="4876800"/>
            <a:ext cx="882650" cy="457200"/>
          </a:xfrm>
          <a:prstGeom prst="wedgeRoundRectCallout">
            <a:avLst>
              <a:gd name="adj1" fmla="val 181176"/>
              <a:gd name="adj2" fmla="val -2431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sz="2100" b="1" dirty="0">
                <a:latin typeface="黑体" panose="02010609060101010101" pitchFamily="49" charset="-122"/>
                <a:ea typeface="黑体" panose="02010609060101010101" pitchFamily="49" charset="-122"/>
              </a:rPr>
              <a:t>智利</a:t>
            </a:r>
            <a:endParaRPr lang="zh-CN" altLang="en-US" sz="21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60" name="圆角矩形标注 83979"/>
          <p:cNvSpPr/>
          <p:nvPr/>
        </p:nvSpPr>
        <p:spPr>
          <a:xfrm>
            <a:off x="1029018" y="3206115"/>
            <a:ext cx="1119187" cy="363538"/>
          </a:xfrm>
          <a:prstGeom prst="wedgeRoundRectCallout">
            <a:avLst>
              <a:gd name="adj1" fmla="val 104148"/>
              <a:gd name="adj2" fmla="val -3713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秘鲁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1821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81" name="矩形 83980"/>
          <p:cNvSpPr/>
          <p:nvPr/>
        </p:nvSpPr>
        <p:spPr>
          <a:xfrm rot="-2062699">
            <a:off x="3361215" y="2306639"/>
            <a:ext cx="1482329" cy="4572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0"/>
              </a:avLst>
            </a:prstTxWarp>
            <a:normAutofit fontScale="97500" lnSpcReduction="10000"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200" cap="none" spc="0" normalizeH="0" baseline="0" noProof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哥伦比亚1819</a:t>
            </a:r>
            <a:endParaRPr kumimoji="0" lang="zh-CN" altLang="en-US" sz="2700" b="0" i="0" u="none" strike="noStrike" kern="1200" cap="none" spc="0" normalizeH="0" baseline="0" noProof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62" name="圆角矩形标注 83981"/>
          <p:cNvSpPr/>
          <p:nvPr/>
        </p:nvSpPr>
        <p:spPr>
          <a:xfrm>
            <a:off x="927418" y="2384425"/>
            <a:ext cx="1322387" cy="457200"/>
          </a:xfrm>
          <a:prstGeom prst="wedgeRoundRectCallout">
            <a:avLst>
              <a:gd name="adj1" fmla="val 58551"/>
              <a:gd name="adj2" fmla="val -105903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>
              <a:buClr>
                <a:schemeClr val="bg1"/>
              </a:buClr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中美省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1821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58610" y="1496695"/>
            <a:ext cx="5350510" cy="4523105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ysDot"/>
          </a:ln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）彻底粉碎了西班牙、葡萄牙的殖民统治；</a:t>
            </a:r>
            <a:endParaRPr lang="zh-CN" altLang="en-US" sz="32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）为资本主义的发展创造了有利条件；</a:t>
            </a:r>
            <a:endParaRPr lang="zh-CN" altLang="en-US" sz="32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）鼓舞了殖民地、半殖民地人民争取独立的斗争。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出现新兴独立国家，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基本形成今天拉美的国家格局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.    </a:t>
            </a:r>
            <a:endParaRPr lang="zh-CN" altLang="en-US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00000"/>
              </a:lnSpc>
            </a:pPr>
            <a:endParaRPr lang="zh-CN" altLang="en-US" sz="3200" b="1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91960" y="574675"/>
            <a:ext cx="50838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>
                <a:effectLst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  <a:sym typeface="+mn-ea"/>
              </a:rPr>
              <a:t>拉丁美洲独立运动的</a:t>
            </a:r>
            <a:r>
              <a:rPr lang="zh-CN" altLang="en-US" sz="3600">
                <a:solidFill>
                  <a:srgbClr val="C00000"/>
                </a:solidFill>
                <a:effectLst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  <a:sym typeface="+mn-ea"/>
              </a:rPr>
              <a:t>影响：</a:t>
            </a:r>
            <a:endParaRPr lang="zh-CN" altLang="en-US" sz="3600">
              <a:solidFill>
                <a:srgbClr val="C00000"/>
              </a:solidFill>
              <a:effectLst/>
              <a:latin typeface="汉仪橄榄体简" panose="02010609000101010101" charset="-122"/>
              <a:ea typeface="汉仪橄榄体简" panose="02010609000101010101" charset="-122"/>
              <a:cs typeface="汉仪橄榄体简" panose="02010609000101010101" charset="-122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1" name="Rectangle 3"/>
          <p:cNvSpPr/>
          <p:nvPr/>
        </p:nvSpPr>
        <p:spPr>
          <a:xfrm>
            <a:off x="134620" y="151130"/>
            <a:ext cx="4392613" cy="6477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ahoma" panose="020B0604030504040204" pitchFamily="34" charset="0"/>
            </a:endParaRPr>
          </a:p>
        </p:txBody>
      </p:sp>
      <p:sp>
        <p:nvSpPr>
          <p:cNvPr id="48132" name="Text Box 4"/>
          <p:cNvSpPr txBox="1"/>
          <p:nvPr/>
        </p:nvSpPr>
        <p:spPr>
          <a:xfrm>
            <a:off x="246380" y="152400"/>
            <a:ext cx="5334000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拉美胜利的原因：</a:t>
            </a:r>
            <a:endParaRPr lang="zh-CN" altLang="en-US" sz="3600" b="1" dirty="0">
              <a:solidFill>
                <a:schemeClr val="hlin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7" name="Text Box 5"/>
          <p:cNvSpPr txBox="1"/>
          <p:nvPr/>
        </p:nvSpPr>
        <p:spPr>
          <a:xfrm>
            <a:off x="408305" y="912495"/>
            <a:ext cx="9726295" cy="107759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拉美各国人民能联合起来，协同作战，南北夹击，共同打击殖民者。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07670" y="2441575"/>
            <a:ext cx="100285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②</a:t>
            </a:r>
            <a:r>
              <a:rPr kumimoji="0" lang="zh-CN" altLang="en-US" sz="3200" b="1" kern="1200" cap="none" spc="0" normalizeH="0" baseline="0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有统一的指挥。</a:t>
            </a:r>
            <a:endParaRPr kumimoji="0" lang="zh-CN" altLang="en-US" sz="3200" b="1" kern="1200" cap="none" spc="0" normalizeH="0" baseline="0" noProof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08305" y="4040505"/>
            <a:ext cx="91655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④</a:t>
            </a:r>
            <a:r>
              <a:rPr kumimoji="0" lang="zh-CN" altLang="en-US" sz="3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西班牙和葡萄牙在殖民地争夺中力量日益衰落。</a:t>
            </a:r>
            <a:endParaRPr kumimoji="0" lang="zh-CN" altLang="en-US" sz="32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08305" y="3198495"/>
            <a:ext cx="1002792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③</a:t>
            </a:r>
            <a:r>
              <a:rPr kumimoji="0" lang="zh-CN" altLang="en-US" sz="3200" b="1" kern="1200" cap="none" spc="0" normalizeH="0" baseline="0" noProof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玻利瓦尔等领导人的卓越领导。</a:t>
            </a:r>
            <a:endParaRPr kumimoji="0" lang="zh-CN" altLang="en-US" sz="3200" b="1" kern="1200" cap="none" spc="0" normalizeH="0" baseline="0" noProof="1">
              <a:solidFill>
                <a:srgbClr val="C00000"/>
              </a:solidFill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60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60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60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60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6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6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6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1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矩形 25601"/>
          <p:cNvSpPr/>
          <p:nvPr/>
        </p:nvSpPr>
        <p:spPr>
          <a:xfrm>
            <a:off x="140970" y="3032760"/>
            <a:ext cx="1591310" cy="79248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666633">
                  <a:alpha val="89000"/>
                </a:srgbClr>
              </a:gs>
            </a:gsLst>
            <a:lin ang="18900000" scaled="1"/>
            <a:tileRect/>
          </a:gradFill>
          <a:ln w="9525">
            <a:noFill/>
          </a:ln>
          <a:effectLst>
            <a:outerShdw dist="71842" dir="2699999" algn="ctr" rotWithShape="0">
              <a:schemeClr val="tx1"/>
            </a:outerShdw>
          </a:effectLst>
        </p:spPr>
        <p:txBody>
          <a:bodyPr wrap="none" anchor="ctr"/>
          <a:p>
            <a:pPr algn="ctr"/>
            <a:r>
              <a:rPr lang="zh-CN" altLang="en-US" sz="4000" b="1">
                <a:latin typeface="Arial" panose="020B0604020202020204" pitchFamily="34" charset="0"/>
                <a:ea typeface="黑体" panose="02010609060101010101" pitchFamily="49" charset="-122"/>
              </a:rPr>
              <a:t>不足：</a:t>
            </a:r>
            <a:endParaRPr lang="zh-CN" altLang="en-US" sz="4000" b="1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5603" name="文本框 25602"/>
          <p:cNvSpPr txBox="1"/>
          <p:nvPr/>
        </p:nvSpPr>
        <p:spPr>
          <a:xfrm>
            <a:off x="140970" y="4304665"/>
            <a:ext cx="1189418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拉美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独立运动虽然赶走了西班牙、葡萄牙殖民者，但未彻底摆脱外来侵略，实现完全独立。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英美等新殖民者又接踵而至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。因此反对殖民主义仍然是拉美人民所面临的主要革命任务之一。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6643" name="组合 18"/>
          <p:cNvGrpSpPr/>
          <p:nvPr/>
        </p:nvGrpSpPr>
        <p:grpSpPr>
          <a:xfrm>
            <a:off x="140970" y="90805"/>
            <a:ext cx="2160270" cy="692150"/>
            <a:chOff x="903371" y="249943"/>
            <a:chExt cx="2312527" cy="680203"/>
          </a:xfrm>
        </p:grpSpPr>
        <p:sp>
          <p:nvSpPr>
            <p:cNvPr id="16" name="任意多边形 44"/>
            <p:cNvSpPr/>
            <p:nvPr/>
          </p:nvSpPr>
          <p:spPr bwMode="auto">
            <a:xfrm>
              <a:off x="903371" y="249943"/>
              <a:ext cx="2312527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1" name="任意多边形 45"/>
            <p:cNvSpPr/>
            <p:nvPr/>
          </p:nvSpPr>
          <p:spPr bwMode="auto">
            <a:xfrm>
              <a:off x="1010269" y="249943"/>
              <a:ext cx="2075660" cy="680203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0070C0"/>
            </a:solidFill>
            <a:ln w="19050">
              <a:solidFill>
                <a:srgbClr val="0070C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/>
            <a:p>
              <a:pPr marL="0" lvl="0" indent="0" algn="l" eaLnBrk="1" fontAlgn="t">
                <a:lnSpc>
                  <a:spcPct val="100000"/>
                </a:lnSpc>
                <a:buNone/>
              </a:pPr>
              <a:r>
                <a:rPr lang="zh-CN" altLang="en-US" sz="3200" b="1" kern="120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/>
                  <a:sym typeface="Times New Roman" panose="02020603050405020304"/>
                </a:rPr>
                <a:t>知识拓展</a:t>
              </a:r>
              <a:endParaRPr lang="zh-CN" altLang="en-US" sz="3200" b="1" kern="12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sp>
        <p:nvSpPr>
          <p:cNvPr id="2" name="文本占位符 23554"/>
          <p:cNvSpPr/>
          <p:nvPr/>
        </p:nvSpPr>
        <p:spPr>
          <a:xfrm>
            <a:off x="140970" y="871855"/>
            <a:ext cx="11894185" cy="1695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742950" lvl="1" indent="-285750" eaLnBrk="0" hangingPunct="0">
              <a:lnSpc>
                <a:spcPct val="140000"/>
              </a:lnSpc>
              <a:spcBef>
                <a:spcPct val="20000"/>
              </a:spcBef>
            </a:pP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年代，除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古巴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外，西班牙和葡萄牙对拉丁美洲数百年的殖民统治全部结束。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" grpId="0"/>
      <p:bldP spid="583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英国对印缅的侵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596900"/>
            <a:ext cx="7883525" cy="5861050"/>
          </a:xfrm>
          <a:prstGeom prst="roundRect">
            <a:avLst>
              <a:gd name="adj" fmla="val 5685"/>
            </a:avLst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28000"/>
              </a:prstClr>
            </a:outerShdw>
          </a:effectLst>
        </p:spPr>
      </p:pic>
      <p:sp>
        <p:nvSpPr>
          <p:cNvPr id="31" name="Freeform 4"/>
          <p:cNvSpPr/>
          <p:nvPr/>
        </p:nvSpPr>
        <p:spPr>
          <a:xfrm>
            <a:off x="4616458" y="2757066"/>
            <a:ext cx="1759197" cy="1073037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286" h="784">
                <a:moveTo>
                  <a:pt x="1207" y="434"/>
                </a:moveTo>
                <a:cubicBezTo>
                  <a:pt x="1226" y="491"/>
                  <a:pt x="1209" y="473"/>
                  <a:pt x="1247" y="497"/>
                </a:cubicBezTo>
                <a:cubicBezTo>
                  <a:pt x="1286" y="559"/>
                  <a:pt x="1259" y="572"/>
                  <a:pt x="1239" y="632"/>
                </a:cubicBezTo>
                <a:cubicBezTo>
                  <a:pt x="1248" y="657"/>
                  <a:pt x="1262" y="678"/>
                  <a:pt x="1270" y="703"/>
                </a:cubicBezTo>
                <a:cubicBezTo>
                  <a:pt x="1263" y="760"/>
                  <a:pt x="1270" y="784"/>
                  <a:pt x="1215" y="766"/>
                </a:cubicBezTo>
                <a:cubicBezTo>
                  <a:pt x="1210" y="758"/>
                  <a:pt x="1203" y="751"/>
                  <a:pt x="1199" y="742"/>
                </a:cubicBezTo>
                <a:cubicBezTo>
                  <a:pt x="1192" y="727"/>
                  <a:pt x="1184" y="695"/>
                  <a:pt x="1184" y="695"/>
                </a:cubicBezTo>
                <a:cubicBezTo>
                  <a:pt x="1180" y="668"/>
                  <a:pt x="1187" y="635"/>
                  <a:pt x="1168" y="616"/>
                </a:cubicBezTo>
                <a:cubicBezTo>
                  <a:pt x="1154" y="603"/>
                  <a:pt x="1120" y="584"/>
                  <a:pt x="1120" y="584"/>
                </a:cubicBezTo>
                <a:cubicBezTo>
                  <a:pt x="1069" y="602"/>
                  <a:pt x="1128" y="588"/>
                  <a:pt x="1049" y="561"/>
                </a:cubicBezTo>
                <a:cubicBezTo>
                  <a:pt x="1033" y="556"/>
                  <a:pt x="1002" y="545"/>
                  <a:pt x="1002" y="545"/>
                </a:cubicBezTo>
                <a:cubicBezTo>
                  <a:pt x="1011" y="597"/>
                  <a:pt x="1041" y="682"/>
                  <a:pt x="978" y="703"/>
                </a:cubicBezTo>
                <a:cubicBezTo>
                  <a:pt x="970" y="700"/>
                  <a:pt x="961" y="700"/>
                  <a:pt x="955" y="695"/>
                </a:cubicBezTo>
                <a:cubicBezTo>
                  <a:pt x="948" y="689"/>
                  <a:pt x="949" y="671"/>
                  <a:pt x="939" y="671"/>
                </a:cubicBezTo>
                <a:cubicBezTo>
                  <a:pt x="931" y="671"/>
                  <a:pt x="937" y="689"/>
                  <a:pt x="931" y="695"/>
                </a:cubicBezTo>
                <a:cubicBezTo>
                  <a:pt x="925" y="701"/>
                  <a:pt x="915" y="700"/>
                  <a:pt x="907" y="703"/>
                </a:cubicBezTo>
                <a:cubicBezTo>
                  <a:pt x="868" y="700"/>
                  <a:pt x="817" y="676"/>
                  <a:pt x="789" y="703"/>
                </a:cubicBezTo>
                <a:cubicBezTo>
                  <a:pt x="746" y="745"/>
                  <a:pt x="821" y="712"/>
                  <a:pt x="758" y="734"/>
                </a:cubicBezTo>
                <a:cubicBezTo>
                  <a:pt x="745" y="731"/>
                  <a:pt x="729" y="733"/>
                  <a:pt x="718" y="726"/>
                </a:cubicBezTo>
                <a:cubicBezTo>
                  <a:pt x="711" y="722"/>
                  <a:pt x="718" y="703"/>
                  <a:pt x="710" y="703"/>
                </a:cubicBezTo>
                <a:cubicBezTo>
                  <a:pt x="702" y="703"/>
                  <a:pt x="708" y="720"/>
                  <a:pt x="702" y="726"/>
                </a:cubicBezTo>
                <a:cubicBezTo>
                  <a:pt x="696" y="732"/>
                  <a:pt x="687" y="731"/>
                  <a:pt x="679" y="734"/>
                </a:cubicBezTo>
                <a:cubicBezTo>
                  <a:pt x="639" y="764"/>
                  <a:pt x="634" y="768"/>
                  <a:pt x="584" y="758"/>
                </a:cubicBezTo>
                <a:cubicBezTo>
                  <a:pt x="541" y="694"/>
                  <a:pt x="597" y="771"/>
                  <a:pt x="544" y="718"/>
                </a:cubicBezTo>
                <a:cubicBezTo>
                  <a:pt x="538" y="712"/>
                  <a:pt x="536" y="701"/>
                  <a:pt x="529" y="695"/>
                </a:cubicBezTo>
                <a:cubicBezTo>
                  <a:pt x="515" y="682"/>
                  <a:pt x="481" y="663"/>
                  <a:pt x="481" y="663"/>
                </a:cubicBezTo>
                <a:cubicBezTo>
                  <a:pt x="454" y="620"/>
                  <a:pt x="475" y="652"/>
                  <a:pt x="434" y="592"/>
                </a:cubicBezTo>
                <a:cubicBezTo>
                  <a:pt x="429" y="584"/>
                  <a:pt x="418" y="568"/>
                  <a:pt x="418" y="568"/>
                </a:cubicBezTo>
                <a:cubicBezTo>
                  <a:pt x="415" y="544"/>
                  <a:pt x="423" y="517"/>
                  <a:pt x="410" y="497"/>
                </a:cubicBezTo>
                <a:cubicBezTo>
                  <a:pt x="406" y="491"/>
                  <a:pt x="343" y="478"/>
                  <a:pt x="331" y="474"/>
                </a:cubicBezTo>
                <a:cubicBezTo>
                  <a:pt x="315" y="469"/>
                  <a:pt x="284" y="458"/>
                  <a:pt x="284" y="458"/>
                </a:cubicBezTo>
                <a:cubicBezTo>
                  <a:pt x="271" y="461"/>
                  <a:pt x="258" y="462"/>
                  <a:pt x="245" y="466"/>
                </a:cubicBezTo>
                <a:cubicBezTo>
                  <a:pt x="229" y="470"/>
                  <a:pt x="197" y="482"/>
                  <a:pt x="197" y="482"/>
                </a:cubicBezTo>
                <a:cubicBezTo>
                  <a:pt x="136" y="472"/>
                  <a:pt x="87" y="456"/>
                  <a:pt x="24" y="450"/>
                </a:cubicBezTo>
                <a:cubicBezTo>
                  <a:pt x="52" y="367"/>
                  <a:pt x="23" y="320"/>
                  <a:pt x="0" y="253"/>
                </a:cubicBezTo>
                <a:cubicBezTo>
                  <a:pt x="42" y="190"/>
                  <a:pt x="23" y="204"/>
                  <a:pt x="95" y="190"/>
                </a:cubicBezTo>
                <a:cubicBezTo>
                  <a:pt x="92" y="182"/>
                  <a:pt x="94" y="171"/>
                  <a:pt x="87" y="166"/>
                </a:cubicBezTo>
                <a:cubicBezTo>
                  <a:pt x="73" y="156"/>
                  <a:pt x="39" y="150"/>
                  <a:pt x="39" y="150"/>
                </a:cubicBezTo>
                <a:cubicBezTo>
                  <a:pt x="8" y="102"/>
                  <a:pt x="7" y="51"/>
                  <a:pt x="39" y="0"/>
                </a:cubicBezTo>
                <a:cubicBezTo>
                  <a:pt x="55" y="3"/>
                  <a:pt x="72" y="3"/>
                  <a:pt x="87" y="8"/>
                </a:cubicBezTo>
                <a:cubicBezTo>
                  <a:pt x="128" y="22"/>
                  <a:pt x="92" y="27"/>
                  <a:pt x="134" y="32"/>
                </a:cubicBezTo>
                <a:cubicBezTo>
                  <a:pt x="176" y="36"/>
                  <a:pt x="218" y="37"/>
                  <a:pt x="260" y="40"/>
                </a:cubicBezTo>
                <a:cubicBezTo>
                  <a:pt x="294" y="51"/>
                  <a:pt x="295" y="81"/>
                  <a:pt x="324" y="87"/>
                </a:cubicBezTo>
                <a:cubicBezTo>
                  <a:pt x="352" y="93"/>
                  <a:pt x="381" y="92"/>
                  <a:pt x="410" y="95"/>
                </a:cubicBezTo>
                <a:cubicBezTo>
                  <a:pt x="413" y="103"/>
                  <a:pt x="412" y="113"/>
                  <a:pt x="418" y="119"/>
                </a:cubicBezTo>
                <a:cubicBezTo>
                  <a:pt x="424" y="125"/>
                  <a:pt x="434" y="124"/>
                  <a:pt x="442" y="127"/>
                </a:cubicBezTo>
                <a:cubicBezTo>
                  <a:pt x="510" y="148"/>
                  <a:pt x="529" y="144"/>
                  <a:pt x="623" y="150"/>
                </a:cubicBezTo>
                <a:cubicBezTo>
                  <a:pt x="644" y="147"/>
                  <a:pt x="667" y="150"/>
                  <a:pt x="686" y="142"/>
                </a:cubicBezTo>
                <a:cubicBezTo>
                  <a:pt x="710" y="132"/>
                  <a:pt x="683" y="59"/>
                  <a:pt x="671" y="40"/>
                </a:cubicBezTo>
                <a:cubicBezTo>
                  <a:pt x="709" y="27"/>
                  <a:pt x="717" y="20"/>
                  <a:pt x="773" y="40"/>
                </a:cubicBezTo>
                <a:cubicBezTo>
                  <a:pt x="781" y="43"/>
                  <a:pt x="777" y="56"/>
                  <a:pt x="781" y="63"/>
                </a:cubicBezTo>
                <a:cubicBezTo>
                  <a:pt x="785" y="72"/>
                  <a:pt x="792" y="79"/>
                  <a:pt x="797" y="87"/>
                </a:cubicBezTo>
                <a:cubicBezTo>
                  <a:pt x="879" y="75"/>
                  <a:pt x="888" y="68"/>
                  <a:pt x="986" y="79"/>
                </a:cubicBezTo>
                <a:cubicBezTo>
                  <a:pt x="1023" y="83"/>
                  <a:pt x="1097" y="95"/>
                  <a:pt x="1097" y="95"/>
                </a:cubicBezTo>
                <a:cubicBezTo>
                  <a:pt x="1158" y="116"/>
                  <a:pt x="1081" y="84"/>
                  <a:pt x="1136" y="127"/>
                </a:cubicBezTo>
                <a:cubicBezTo>
                  <a:pt x="1163" y="148"/>
                  <a:pt x="1204" y="139"/>
                  <a:pt x="1239" y="142"/>
                </a:cubicBezTo>
                <a:cubicBezTo>
                  <a:pt x="1242" y="150"/>
                  <a:pt x="1251" y="158"/>
                  <a:pt x="1247" y="166"/>
                </a:cubicBezTo>
                <a:cubicBezTo>
                  <a:pt x="1243" y="174"/>
                  <a:pt x="1231" y="172"/>
                  <a:pt x="1223" y="174"/>
                </a:cubicBezTo>
                <a:cubicBezTo>
                  <a:pt x="1205" y="178"/>
                  <a:pt x="1186" y="179"/>
                  <a:pt x="1168" y="182"/>
                </a:cubicBezTo>
                <a:cubicBezTo>
                  <a:pt x="1159" y="207"/>
                  <a:pt x="1168" y="240"/>
                  <a:pt x="1152" y="261"/>
                </a:cubicBezTo>
                <a:cubicBezTo>
                  <a:pt x="1142" y="274"/>
                  <a:pt x="1105" y="276"/>
                  <a:pt x="1105" y="276"/>
                </a:cubicBezTo>
                <a:cubicBezTo>
                  <a:pt x="1086" y="333"/>
                  <a:pt x="1102" y="376"/>
                  <a:pt x="1049" y="411"/>
                </a:cubicBezTo>
                <a:cubicBezTo>
                  <a:pt x="1053" y="438"/>
                  <a:pt x="1048" y="469"/>
                  <a:pt x="1065" y="490"/>
                </a:cubicBezTo>
                <a:cubicBezTo>
                  <a:pt x="1086" y="515"/>
                  <a:pt x="1132" y="518"/>
                  <a:pt x="1160" y="537"/>
                </a:cubicBezTo>
                <a:cubicBezTo>
                  <a:pt x="1165" y="529"/>
                  <a:pt x="1173" y="522"/>
                  <a:pt x="1176" y="513"/>
                </a:cubicBezTo>
                <a:cubicBezTo>
                  <a:pt x="1181" y="498"/>
                  <a:pt x="1177" y="480"/>
                  <a:pt x="1184" y="466"/>
                </a:cubicBezTo>
                <a:cubicBezTo>
                  <a:pt x="1211" y="410"/>
                  <a:pt x="1207" y="480"/>
                  <a:pt x="1207" y="434"/>
                </a:cubicBezTo>
                <a:close/>
              </a:path>
            </a:pathLst>
          </a:custGeom>
          <a:solidFill>
            <a:srgbClr val="E40D08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2" name="Freeform 5"/>
          <p:cNvSpPr/>
          <p:nvPr/>
        </p:nvSpPr>
        <p:spPr>
          <a:xfrm>
            <a:off x="5424885" y="3413664"/>
            <a:ext cx="1018290" cy="833976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744" h="610">
                <a:moveTo>
                  <a:pt x="744" y="121"/>
                </a:moveTo>
                <a:cubicBezTo>
                  <a:pt x="709" y="133"/>
                  <a:pt x="717" y="149"/>
                  <a:pt x="681" y="160"/>
                </a:cubicBezTo>
                <a:cubicBezTo>
                  <a:pt x="665" y="171"/>
                  <a:pt x="650" y="181"/>
                  <a:pt x="634" y="192"/>
                </a:cubicBezTo>
                <a:cubicBezTo>
                  <a:pt x="604" y="212"/>
                  <a:pt x="629" y="216"/>
                  <a:pt x="610" y="239"/>
                </a:cubicBezTo>
                <a:cubicBezTo>
                  <a:pt x="599" y="253"/>
                  <a:pt x="579" y="258"/>
                  <a:pt x="563" y="263"/>
                </a:cubicBezTo>
                <a:cubicBezTo>
                  <a:pt x="558" y="271"/>
                  <a:pt x="551" y="278"/>
                  <a:pt x="547" y="287"/>
                </a:cubicBezTo>
                <a:cubicBezTo>
                  <a:pt x="543" y="297"/>
                  <a:pt x="547" y="311"/>
                  <a:pt x="539" y="318"/>
                </a:cubicBezTo>
                <a:cubicBezTo>
                  <a:pt x="526" y="329"/>
                  <a:pt x="508" y="329"/>
                  <a:pt x="492" y="334"/>
                </a:cubicBezTo>
                <a:cubicBezTo>
                  <a:pt x="476" y="339"/>
                  <a:pt x="460" y="345"/>
                  <a:pt x="444" y="350"/>
                </a:cubicBezTo>
                <a:cubicBezTo>
                  <a:pt x="436" y="353"/>
                  <a:pt x="421" y="358"/>
                  <a:pt x="421" y="358"/>
                </a:cubicBezTo>
                <a:cubicBezTo>
                  <a:pt x="384" y="394"/>
                  <a:pt x="405" y="376"/>
                  <a:pt x="350" y="413"/>
                </a:cubicBezTo>
                <a:cubicBezTo>
                  <a:pt x="342" y="418"/>
                  <a:pt x="326" y="429"/>
                  <a:pt x="326" y="429"/>
                </a:cubicBezTo>
                <a:cubicBezTo>
                  <a:pt x="314" y="476"/>
                  <a:pt x="298" y="461"/>
                  <a:pt x="279" y="500"/>
                </a:cubicBezTo>
                <a:cubicBezTo>
                  <a:pt x="275" y="507"/>
                  <a:pt x="279" y="520"/>
                  <a:pt x="271" y="523"/>
                </a:cubicBezTo>
                <a:cubicBezTo>
                  <a:pt x="246" y="532"/>
                  <a:pt x="218" y="528"/>
                  <a:pt x="192" y="531"/>
                </a:cubicBezTo>
                <a:cubicBezTo>
                  <a:pt x="184" y="536"/>
                  <a:pt x="174" y="539"/>
                  <a:pt x="168" y="547"/>
                </a:cubicBezTo>
                <a:cubicBezTo>
                  <a:pt x="163" y="554"/>
                  <a:pt x="166" y="565"/>
                  <a:pt x="160" y="571"/>
                </a:cubicBezTo>
                <a:cubicBezTo>
                  <a:pt x="134" y="597"/>
                  <a:pt x="118" y="600"/>
                  <a:pt x="89" y="610"/>
                </a:cubicBezTo>
                <a:cubicBezTo>
                  <a:pt x="80" y="568"/>
                  <a:pt x="77" y="554"/>
                  <a:pt x="42" y="531"/>
                </a:cubicBezTo>
                <a:cubicBezTo>
                  <a:pt x="37" y="521"/>
                  <a:pt x="33" y="509"/>
                  <a:pt x="26" y="500"/>
                </a:cubicBezTo>
                <a:cubicBezTo>
                  <a:pt x="20" y="493"/>
                  <a:pt x="6" y="493"/>
                  <a:pt x="3" y="484"/>
                </a:cubicBezTo>
                <a:cubicBezTo>
                  <a:pt x="0" y="476"/>
                  <a:pt x="6" y="467"/>
                  <a:pt x="10" y="460"/>
                </a:cubicBezTo>
                <a:cubicBezTo>
                  <a:pt x="35" y="410"/>
                  <a:pt x="78" y="418"/>
                  <a:pt x="129" y="413"/>
                </a:cubicBezTo>
                <a:cubicBezTo>
                  <a:pt x="139" y="397"/>
                  <a:pt x="155" y="384"/>
                  <a:pt x="160" y="366"/>
                </a:cubicBezTo>
                <a:cubicBezTo>
                  <a:pt x="163" y="355"/>
                  <a:pt x="161" y="343"/>
                  <a:pt x="168" y="334"/>
                </a:cubicBezTo>
                <a:cubicBezTo>
                  <a:pt x="173" y="327"/>
                  <a:pt x="184" y="330"/>
                  <a:pt x="192" y="326"/>
                </a:cubicBezTo>
                <a:cubicBezTo>
                  <a:pt x="201" y="322"/>
                  <a:pt x="208" y="315"/>
                  <a:pt x="216" y="310"/>
                </a:cubicBezTo>
                <a:cubicBezTo>
                  <a:pt x="234" y="282"/>
                  <a:pt x="248" y="273"/>
                  <a:pt x="279" y="263"/>
                </a:cubicBezTo>
                <a:cubicBezTo>
                  <a:pt x="314" y="208"/>
                  <a:pt x="268" y="214"/>
                  <a:pt x="247" y="168"/>
                </a:cubicBezTo>
                <a:cubicBezTo>
                  <a:pt x="240" y="153"/>
                  <a:pt x="231" y="121"/>
                  <a:pt x="231" y="121"/>
                </a:cubicBezTo>
                <a:cubicBezTo>
                  <a:pt x="234" y="97"/>
                  <a:pt x="231" y="72"/>
                  <a:pt x="239" y="50"/>
                </a:cubicBezTo>
                <a:cubicBezTo>
                  <a:pt x="256" y="2"/>
                  <a:pt x="311" y="58"/>
                  <a:pt x="334" y="66"/>
                </a:cubicBezTo>
                <a:cubicBezTo>
                  <a:pt x="349" y="71"/>
                  <a:pt x="365" y="71"/>
                  <a:pt x="381" y="74"/>
                </a:cubicBezTo>
                <a:cubicBezTo>
                  <a:pt x="384" y="82"/>
                  <a:pt x="395" y="92"/>
                  <a:pt x="389" y="97"/>
                </a:cubicBezTo>
                <a:cubicBezTo>
                  <a:pt x="377" y="107"/>
                  <a:pt x="354" y="95"/>
                  <a:pt x="342" y="105"/>
                </a:cubicBezTo>
                <a:cubicBezTo>
                  <a:pt x="320" y="123"/>
                  <a:pt x="360" y="133"/>
                  <a:pt x="373" y="137"/>
                </a:cubicBezTo>
                <a:cubicBezTo>
                  <a:pt x="384" y="168"/>
                  <a:pt x="393" y="182"/>
                  <a:pt x="421" y="200"/>
                </a:cubicBezTo>
                <a:cubicBezTo>
                  <a:pt x="458" y="187"/>
                  <a:pt x="453" y="173"/>
                  <a:pt x="444" y="137"/>
                </a:cubicBezTo>
                <a:cubicBezTo>
                  <a:pt x="448" y="116"/>
                  <a:pt x="442" y="86"/>
                  <a:pt x="460" y="74"/>
                </a:cubicBezTo>
                <a:cubicBezTo>
                  <a:pt x="485" y="57"/>
                  <a:pt x="540" y="48"/>
                  <a:pt x="571" y="42"/>
                </a:cubicBezTo>
                <a:cubicBezTo>
                  <a:pt x="597" y="0"/>
                  <a:pt x="604" y="20"/>
                  <a:pt x="634" y="50"/>
                </a:cubicBezTo>
                <a:cubicBezTo>
                  <a:pt x="650" y="97"/>
                  <a:pt x="686" y="90"/>
                  <a:pt x="728" y="105"/>
                </a:cubicBezTo>
                <a:cubicBezTo>
                  <a:pt x="737" y="133"/>
                  <a:pt x="730" y="135"/>
                  <a:pt x="744" y="121"/>
                </a:cubicBezTo>
                <a:close/>
              </a:path>
            </a:pathLst>
          </a:custGeom>
          <a:solidFill>
            <a:srgbClr val="E40D08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3" name="Freeform 6"/>
          <p:cNvSpPr/>
          <p:nvPr/>
        </p:nvSpPr>
        <p:spPr>
          <a:xfrm>
            <a:off x="2056132" y="1441319"/>
            <a:ext cx="2728216" cy="46881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993" h="3425">
                <a:moveTo>
                  <a:pt x="1926" y="965"/>
                </a:moveTo>
                <a:cubicBezTo>
                  <a:pt x="1878" y="982"/>
                  <a:pt x="1887" y="1066"/>
                  <a:pt x="1903" y="1107"/>
                </a:cubicBezTo>
                <a:cubicBezTo>
                  <a:pt x="1916" y="1139"/>
                  <a:pt x="1947" y="1134"/>
                  <a:pt x="1974" y="1139"/>
                </a:cubicBezTo>
                <a:cubicBezTo>
                  <a:pt x="1971" y="1147"/>
                  <a:pt x="1974" y="1159"/>
                  <a:pt x="1966" y="1163"/>
                </a:cubicBezTo>
                <a:cubicBezTo>
                  <a:pt x="1958" y="1167"/>
                  <a:pt x="1884" y="1179"/>
                  <a:pt x="1863" y="1186"/>
                </a:cubicBezTo>
                <a:cubicBezTo>
                  <a:pt x="1858" y="1194"/>
                  <a:pt x="1851" y="1201"/>
                  <a:pt x="1847" y="1210"/>
                </a:cubicBezTo>
                <a:cubicBezTo>
                  <a:pt x="1843" y="1218"/>
                  <a:pt x="1846" y="1228"/>
                  <a:pt x="1840" y="1234"/>
                </a:cubicBezTo>
                <a:cubicBezTo>
                  <a:pt x="1827" y="1247"/>
                  <a:pt x="1805" y="1251"/>
                  <a:pt x="1792" y="1265"/>
                </a:cubicBezTo>
                <a:cubicBezTo>
                  <a:pt x="1784" y="1273"/>
                  <a:pt x="1779" y="1284"/>
                  <a:pt x="1769" y="1289"/>
                </a:cubicBezTo>
                <a:cubicBezTo>
                  <a:pt x="1754" y="1297"/>
                  <a:pt x="1721" y="1305"/>
                  <a:pt x="1721" y="1305"/>
                </a:cubicBezTo>
                <a:cubicBezTo>
                  <a:pt x="1696" y="1341"/>
                  <a:pt x="1717" y="1328"/>
                  <a:pt x="1682" y="1313"/>
                </a:cubicBezTo>
                <a:cubicBezTo>
                  <a:pt x="1672" y="1309"/>
                  <a:pt x="1661" y="1308"/>
                  <a:pt x="1650" y="1305"/>
                </a:cubicBezTo>
                <a:cubicBezTo>
                  <a:pt x="1644" y="1288"/>
                  <a:pt x="1645" y="1270"/>
                  <a:pt x="1619" y="1273"/>
                </a:cubicBezTo>
                <a:cubicBezTo>
                  <a:pt x="1602" y="1275"/>
                  <a:pt x="1571" y="1289"/>
                  <a:pt x="1571" y="1289"/>
                </a:cubicBezTo>
                <a:cubicBezTo>
                  <a:pt x="1537" y="1344"/>
                  <a:pt x="1504" y="1295"/>
                  <a:pt x="1461" y="1281"/>
                </a:cubicBezTo>
                <a:cubicBezTo>
                  <a:pt x="1458" y="1270"/>
                  <a:pt x="1463" y="1254"/>
                  <a:pt x="1453" y="1249"/>
                </a:cubicBezTo>
                <a:cubicBezTo>
                  <a:pt x="1445" y="1245"/>
                  <a:pt x="1445" y="1265"/>
                  <a:pt x="1445" y="1273"/>
                </a:cubicBezTo>
                <a:cubicBezTo>
                  <a:pt x="1445" y="1320"/>
                  <a:pt x="1435" y="1411"/>
                  <a:pt x="1492" y="1431"/>
                </a:cubicBezTo>
                <a:cubicBezTo>
                  <a:pt x="1507" y="1386"/>
                  <a:pt x="1520" y="1398"/>
                  <a:pt x="1563" y="1407"/>
                </a:cubicBezTo>
                <a:cubicBezTo>
                  <a:pt x="1584" y="1470"/>
                  <a:pt x="1562" y="1458"/>
                  <a:pt x="1627" y="1447"/>
                </a:cubicBezTo>
                <a:cubicBezTo>
                  <a:pt x="1706" y="1420"/>
                  <a:pt x="1681" y="1457"/>
                  <a:pt x="1674" y="1526"/>
                </a:cubicBezTo>
                <a:cubicBezTo>
                  <a:pt x="1715" y="1566"/>
                  <a:pt x="1717" y="1536"/>
                  <a:pt x="1729" y="1597"/>
                </a:cubicBezTo>
                <a:cubicBezTo>
                  <a:pt x="1765" y="1585"/>
                  <a:pt x="1778" y="1581"/>
                  <a:pt x="1792" y="1620"/>
                </a:cubicBezTo>
                <a:cubicBezTo>
                  <a:pt x="1877" y="1567"/>
                  <a:pt x="1750" y="1575"/>
                  <a:pt x="1918" y="1589"/>
                </a:cubicBezTo>
                <a:cubicBezTo>
                  <a:pt x="1937" y="1645"/>
                  <a:pt x="1920" y="1627"/>
                  <a:pt x="1958" y="1652"/>
                </a:cubicBezTo>
                <a:cubicBezTo>
                  <a:pt x="1969" y="1668"/>
                  <a:pt x="1993" y="1692"/>
                  <a:pt x="1966" y="1715"/>
                </a:cubicBezTo>
                <a:cubicBezTo>
                  <a:pt x="1954" y="1725"/>
                  <a:pt x="1934" y="1721"/>
                  <a:pt x="1918" y="1723"/>
                </a:cubicBezTo>
                <a:cubicBezTo>
                  <a:pt x="1864" y="1731"/>
                  <a:pt x="1831" y="1733"/>
                  <a:pt x="1776" y="1739"/>
                </a:cubicBezTo>
                <a:cubicBezTo>
                  <a:pt x="1763" y="1742"/>
                  <a:pt x="1748" y="1740"/>
                  <a:pt x="1737" y="1747"/>
                </a:cubicBezTo>
                <a:cubicBezTo>
                  <a:pt x="1730" y="1751"/>
                  <a:pt x="1735" y="1764"/>
                  <a:pt x="1729" y="1770"/>
                </a:cubicBezTo>
                <a:cubicBezTo>
                  <a:pt x="1723" y="1776"/>
                  <a:pt x="1713" y="1775"/>
                  <a:pt x="1705" y="1778"/>
                </a:cubicBezTo>
                <a:cubicBezTo>
                  <a:pt x="1683" y="1813"/>
                  <a:pt x="1690" y="1835"/>
                  <a:pt x="1674" y="1873"/>
                </a:cubicBezTo>
                <a:cubicBezTo>
                  <a:pt x="1667" y="1890"/>
                  <a:pt x="1648" y="1902"/>
                  <a:pt x="1642" y="1920"/>
                </a:cubicBezTo>
                <a:cubicBezTo>
                  <a:pt x="1639" y="1928"/>
                  <a:pt x="1637" y="1936"/>
                  <a:pt x="1634" y="1944"/>
                </a:cubicBezTo>
                <a:cubicBezTo>
                  <a:pt x="1628" y="2062"/>
                  <a:pt x="1660" y="2080"/>
                  <a:pt x="1571" y="2102"/>
                </a:cubicBezTo>
                <a:cubicBezTo>
                  <a:pt x="1563" y="2097"/>
                  <a:pt x="1554" y="2093"/>
                  <a:pt x="1548" y="2086"/>
                </a:cubicBezTo>
                <a:cubicBezTo>
                  <a:pt x="1536" y="2072"/>
                  <a:pt x="1532" y="2050"/>
                  <a:pt x="1516" y="2039"/>
                </a:cubicBezTo>
                <a:cubicBezTo>
                  <a:pt x="1463" y="2003"/>
                  <a:pt x="1429" y="1992"/>
                  <a:pt x="1366" y="1983"/>
                </a:cubicBezTo>
                <a:cubicBezTo>
                  <a:pt x="1331" y="1961"/>
                  <a:pt x="1329" y="1946"/>
                  <a:pt x="1303" y="1983"/>
                </a:cubicBezTo>
                <a:cubicBezTo>
                  <a:pt x="1306" y="1991"/>
                  <a:pt x="1317" y="2001"/>
                  <a:pt x="1311" y="2007"/>
                </a:cubicBezTo>
                <a:cubicBezTo>
                  <a:pt x="1299" y="2019"/>
                  <a:pt x="1264" y="2023"/>
                  <a:pt x="1264" y="2023"/>
                </a:cubicBezTo>
                <a:cubicBezTo>
                  <a:pt x="1230" y="2000"/>
                  <a:pt x="1203" y="1974"/>
                  <a:pt x="1169" y="1952"/>
                </a:cubicBezTo>
                <a:cubicBezTo>
                  <a:pt x="1149" y="1981"/>
                  <a:pt x="1115" y="1996"/>
                  <a:pt x="1082" y="2007"/>
                </a:cubicBezTo>
                <a:cubicBezTo>
                  <a:pt x="1071" y="1908"/>
                  <a:pt x="1079" y="1932"/>
                  <a:pt x="1011" y="1889"/>
                </a:cubicBezTo>
                <a:cubicBezTo>
                  <a:pt x="980" y="1826"/>
                  <a:pt x="1001" y="1830"/>
                  <a:pt x="924" y="1841"/>
                </a:cubicBezTo>
                <a:cubicBezTo>
                  <a:pt x="885" y="1868"/>
                  <a:pt x="893" y="1880"/>
                  <a:pt x="901" y="1928"/>
                </a:cubicBezTo>
                <a:cubicBezTo>
                  <a:pt x="896" y="1936"/>
                  <a:pt x="883" y="1943"/>
                  <a:pt x="885" y="1952"/>
                </a:cubicBezTo>
                <a:cubicBezTo>
                  <a:pt x="889" y="1972"/>
                  <a:pt x="954" y="1975"/>
                  <a:pt x="956" y="1975"/>
                </a:cubicBezTo>
                <a:cubicBezTo>
                  <a:pt x="948" y="2028"/>
                  <a:pt x="951" y="2045"/>
                  <a:pt x="901" y="2062"/>
                </a:cubicBezTo>
                <a:cubicBezTo>
                  <a:pt x="925" y="2078"/>
                  <a:pt x="948" y="2086"/>
                  <a:pt x="972" y="2102"/>
                </a:cubicBezTo>
                <a:cubicBezTo>
                  <a:pt x="975" y="2115"/>
                  <a:pt x="968" y="2136"/>
                  <a:pt x="980" y="2141"/>
                </a:cubicBezTo>
                <a:cubicBezTo>
                  <a:pt x="995" y="2147"/>
                  <a:pt x="1027" y="2125"/>
                  <a:pt x="1027" y="2125"/>
                </a:cubicBezTo>
                <a:cubicBezTo>
                  <a:pt x="1032" y="2133"/>
                  <a:pt x="1045" y="2140"/>
                  <a:pt x="1043" y="2149"/>
                </a:cubicBezTo>
                <a:cubicBezTo>
                  <a:pt x="1039" y="2167"/>
                  <a:pt x="1011" y="2196"/>
                  <a:pt x="1011" y="2196"/>
                </a:cubicBezTo>
                <a:cubicBezTo>
                  <a:pt x="1022" y="2229"/>
                  <a:pt x="1032" y="2240"/>
                  <a:pt x="1066" y="2228"/>
                </a:cubicBezTo>
                <a:cubicBezTo>
                  <a:pt x="1074" y="2231"/>
                  <a:pt x="1091" y="2228"/>
                  <a:pt x="1090" y="2236"/>
                </a:cubicBezTo>
                <a:cubicBezTo>
                  <a:pt x="1087" y="2255"/>
                  <a:pt x="1058" y="2283"/>
                  <a:pt x="1058" y="2283"/>
                </a:cubicBezTo>
                <a:cubicBezTo>
                  <a:pt x="1045" y="2326"/>
                  <a:pt x="1046" y="2293"/>
                  <a:pt x="1074" y="2315"/>
                </a:cubicBezTo>
                <a:cubicBezTo>
                  <a:pt x="1081" y="2321"/>
                  <a:pt x="1085" y="2330"/>
                  <a:pt x="1090" y="2338"/>
                </a:cubicBezTo>
                <a:cubicBezTo>
                  <a:pt x="1083" y="2410"/>
                  <a:pt x="1087" y="2442"/>
                  <a:pt x="1019" y="2465"/>
                </a:cubicBezTo>
                <a:cubicBezTo>
                  <a:pt x="1004" y="2507"/>
                  <a:pt x="1025" y="2489"/>
                  <a:pt x="1051" y="2528"/>
                </a:cubicBezTo>
                <a:cubicBezTo>
                  <a:pt x="1053" y="2538"/>
                  <a:pt x="1049" y="2554"/>
                  <a:pt x="1058" y="2559"/>
                </a:cubicBezTo>
                <a:cubicBezTo>
                  <a:pt x="1076" y="2568"/>
                  <a:pt x="1118" y="2484"/>
                  <a:pt x="1122" y="2480"/>
                </a:cubicBezTo>
                <a:cubicBezTo>
                  <a:pt x="1134" y="2468"/>
                  <a:pt x="1154" y="2466"/>
                  <a:pt x="1169" y="2457"/>
                </a:cubicBezTo>
                <a:cubicBezTo>
                  <a:pt x="1196" y="2461"/>
                  <a:pt x="1221" y="2472"/>
                  <a:pt x="1248" y="2472"/>
                </a:cubicBezTo>
                <a:cubicBezTo>
                  <a:pt x="1276" y="2472"/>
                  <a:pt x="1335" y="2455"/>
                  <a:pt x="1358" y="2449"/>
                </a:cubicBezTo>
                <a:cubicBezTo>
                  <a:pt x="1374" y="2445"/>
                  <a:pt x="1390" y="2438"/>
                  <a:pt x="1406" y="2433"/>
                </a:cubicBezTo>
                <a:cubicBezTo>
                  <a:pt x="1414" y="2430"/>
                  <a:pt x="1429" y="2425"/>
                  <a:pt x="1429" y="2425"/>
                </a:cubicBezTo>
                <a:cubicBezTo>
                  <a:pt x="1455" y="2386"/>
                  <a:pt x="1491" y="2391"/>
                  <a:pt x="1532" y="2370"/>
                </a:cubicBezTo>
                <a:cubicBezTo>
                  <a:pt x="1563" y="2380"/>
                  <a:pt x="1579" y="2394"/>
                  <a:pt x="1603" y="2417"/>
                </a:cubicBezTo>
                <a:cubicBezTo>
                  <a:pt x="1606" y="2430"/>
                  <a:pt x="1604" y="2446"/>
                  <a:pt x="1611" y="2457"/>
                </a:cubicBezTo>
                <a:cubicBezTo>
                  <a:pt x="1615" y="2464"/>
                  <a:pt x="1631" y="2457"/>
                  <a:pt x="1634" y="2465"/>
                </a:cubicBezTo>
                <a:cubicBezTo>
                  <a:pt x="1648" y="2498"/>
                  <a:pt x="1597" y="2508"/>
                  <a:pt x="1579" y="2520"/>
                </a:cubicBezTo>
                <a:cubicBezTo>
                  <a:pt x="1558" y="2583"/>
                  <a:pt x="1588" y="2488"/>
                  <a:pt x="1563" y="2615"/>
                </a:cubicBezTo>
                <a:cubicBezTo>
                  <a:pt x="1553" y="2664"/>
                  <a:pt x="1532" y="2710"/>
                  <a:pt x="1516" y="2757"/>
                </a:cubicBezTo>
                <a:cubicBezTo>
                  <a:pt x="1525" y="2784"/>
                  <a:pt x="1539" y="2808"/>
                  <a:pt x="1548" y="2835"/>
                </a:cubicBezTo>
                <a:cubicBezTo>
                  <a:pt x="1539" y="2913"/>
                  <a:pt x="1535" y="2896"/>
                  <a:pt x="1516" y="2954"/>
                </a:cubicBezTo>
                <a:cubicBezTo>
                  <a:pt x="1526" y="3001"/>
                  <a:pt x="1516" y="3034"/>
                  <a:pt x="1508" y="3080"/>
                </a:cubicBezTo>
                <a:cubicBezTo>
                  <a:pt x="1502" y="3115"/>
                  <a:pt x="1510" y="3142"/>
                  <a:pt x="1485" y="3167"/>
                </a:cubicBezTo>
                <a:cubicBezTo>
                  <a:pt x="1463" y="3190"/>
                  <a:pt x="1432" y="3212"/>
                  <a:pt x="1406" y="3230"/>
                </a:cubicBezTo>
                <a:cubicBezTo>
                  <a:pt x="1403" y="3238"/>
                  <a:pt x="1398" y="3246"/>
                  <a:pt x="1398" y="3254"/>
                </a:cubicBezTo>
                <a:cubicBezTo>
                  <a:pt x="1398" y="3262"/>
                  <a:pt x="1420" y="3293"/>
                  <a:pt x="1398" y="3301"/>
                </a:cubicBezTo>
                <a:cubicBezTo>
                  <a:pt x="1373" y="3310"/>
                  <a:pt x="1345" y="3306"/>
                  <a:pt x="1319" y="3309"/>
                </a:cubicBezTo>
                <a:cubicBezTo>
                  <a:pt x="1298" y="3337"/>
                  <a:pt x="1289" y="3361"/>
                  <a:pt x="1256" y="3372"/>
                </a:cubicBezTo>
                <a:cubicBezTo>
                  <a:pt x="1235" y="3404"/>
                  <a:pt x="1234" y="3425"/>
                  <a:pt x="1193" y="3411"/>
                </a:cubicBezTo>
                <a:cubicBezTo>
                  <a:pt x="1175" y="3386"/>
                  <a:pt x="1154" y="3366"/>
                  <a:pt x="1137" y="3340"/>
                </a:cubicBezTo>
                <a:cubicBezTo>
                  <a:pt x="1155" y="3289"/>
                  <a:pt x="1193" y="3309"/>
                  <a:pt x="1145" y="3277"/>
                </a:cubicBezTo>
                <a:cubicBezTo>
                  <a:pt x="1154" y="3235"/>
                  <a:pt x="1184" y="3185"/>
                  <a:pt x="1129" y="3167"/>
                </a:cubicBezTo>
                <a:cubicBezTo>
                  <a:pt x="1104" y="3127"/>
                  <a:pt x="1085" y="3080"/>
                  <a:pt x="1043" y="3056"/>
                </a:cubicBezTo>
                <a:cubicBezTo>
                  <a:pt x="1023" y="3044"/>
                  <a:pt x="979" y="3039"/>
                  <a:pt x="956" y="3033"/>
                </a:cubicBezTo>
                <a:cubicBezTo>
                  <a:pt x="945" y="3017"/>
                  <a:pt x="930" y="3003"/>
                  <a:pt x="924" y="2985"/>
                </a:cubicBezTo>
                <a:cubicBezTo>
                  <a:pt x="919" y="2969"/>
                  <a:pt x="917" y="2952"/>
                  <a:pt x="909" y="2938"/>
                </a:cubicBezTo>
                <a:cubicBezTo>
                  <a:pt x="900" y="2921"/>
                  <a:pt x="877" y="2891"/>
                  <a:pt x="877" y="2891"/>
                </a:cubicBezTo>
                <a:cubicBezTo>
                  <a:pt x="864" y="2852"/>
                  <a:pt x="841" y="2825"/>
                  <a:pt x="814" y="2796"/>
                </a:cubicBezTo>
                <a:cubicBezTo>
                  <a:pt x="798" y="2748"/>
                  <a:pt x="811" y="2696"/>
                  <a:pt x="837" y="2654"/>
                </a:cubicBezTo>
                <a:cubicBezTo>
                  <a:pt x="824" y="2645"/>
                  <a:pt x="798" y="2629"/>
                  <a:pt x="790" y="2615"/>
                </a:cubicBezTo>
                <a:cubicBezTo>
                  <a:pt x="784" y="2605"/>
                  <a:pt x="787" y="2593"/>
                  <a:pt x="782" y="2583"/>
                </a:cubicBezTo>
                <a:cubicBezTo>
                  <a:pt x="769" y="2558"/>
                  <a:pt x="744" y="2539"/>
                  <a:pt x="735" y="2512"/>
                </a:cubicBezTo>
                <a:cubicBezTo>
                  <a:pt x="721" y="2471"/>
                  <a:pt x="727" y="2446"/>
                  <a:pt x="688" y="2433"/>
                </a:cubicBezTo>
                <a:cubicBezTo>
                  <a:pt x="662" y="2330"/>
                  <a:pt x="679" y="2212"/>
                  <a:pt x="632" y="2117"/>
                </a:cubicBezTo>
                <a:cubicBezTo>
                  <a:pt x="618" y="2051"/>
                  <a:pt x="627" y="2026"/>
                  <a:pt x="656" y="1968"/>
                </a:cubicBezTo>
                <a:cubicBezTo>
                  <a:pt x="670" y="1941"/>
                  <a:pt x="680" y="1881"/>
                  <a:pt x="680" y="1881"/>
                </a:cubicBezTo>
                <a:cubicBezTo>
                  <a:pt x="677" y="1836"/>
                  <a:pt x="677" y="1792"/>
                  <a:pt x="672" y="1747"/>
                </a:cubicBezTo>
                <a:cubicBezTo>
                  <a:pt x="671" y="1739"/>
                  <a:pt x="661" y="1731"/>
                  <a:pt x="664" y="1723"/>
                </a:cubicBezTo>
                <a:cubicBezTo>
                  <a:pt x="668" y="1714"/>
                  <a:pt x="680" y="1712"/>
                  <a:pt x="688" y="1707"/>
                </a:cubicBezTo>
                <a:cubicBezTo>
                  <a:pt x="693" y="1699"/>
                  <a:pt x="707" y="1691"/>
                  <a:pt x="703" y="1683"/>
                </a:cubicBezTo>
                <a:cubicBezTo>
                  <a:pt x="699" y="1676"/>
                  <a:pt x="688" y="1694"/>
                  <a:pt x="680" y="1691"/>
                </a:cubicBezTo>
                <a:cubicBezTo>
                  <a:pt x="671" y="1688"/>
                  <a:pt x="671" y="1675"/>
                  <a:pt x="664" y="1668"/>
                </a:cubicBezTo>
                <a:cubicBezTo>
                  <a:pt x="657" y="1661"/>
                  <a:pt x="648" y="1657"/>
                  <a:pt x="640" y="1652"/>
                </a:cubicBezTo>
                <a:cubicBezTo>
                  <a:pt x="626" y="1610"/>
                  <a:pt x="644" y="1616"/>
                  <a:pt x="680" y="1605"/>
                </a:cubicBezTo>
                <a:cubicBezTo>
                  <a:pt x="677" y="1597"/>
                  <a:pt x="678" y="1587"/>
                  <a:pt x="672" y="1581"/>
                </a:cubicBezTo>
                <a:cubicBezTo>
                  <a:pt x="638" y="1547"/>
                  <a:pt x="635" y="1606"/>
                  <a:pt x="624" y="1620"/>
                </a:cubicBezTo>
                <a:cubicBezTo>
                  <a:pt x="618" y="1627"/>
                  <a:pt x="609" y="1631"/>
                  <a:pt x="601" y="1636"/>
                </a:cubicBezTo>
                <a:cubicBezTo>
                  <a:pt x="598" y="1647"/>
                  <a:pt x="603" y="1663"/>
                  <a:pt x="593" y="1668"/>
                </a:cubicBezTo>
                <a:cubicBezTo>
                  <a:pt x="575" y="1677"/>
                  <a:pt x="554" y="1621"/>
                  <a:pt x="553" y="1620"/>
                </a:cubicBezTo>
                <a:cubicBezTo>
                  <a:pt x="582" y="1578"/>
                  <a:pt x="585" y="1533"/>
                  <a:pt x="601" y="1486"/>
                </a:cubicBezTo>
                <a:cubicBezTo>
                  <a:pt x="679" y="1506"/>
                  <a:pt x="749" y="1535"/>
                  <a:pt x="830" y="1549"/>
                </a:cubicBezTo>
                <a:cubicBezTo>
                  <a:pt x="807" y="1617"/>
                  <a:pt x="831" y="1595"/>
                  <a:pt x="751" y="1605"/>
                </a:cubicBezTo>
                <a:cubicBezTo>
                  <a:pt x="687" y="1584"/>
                  <a:pt x="715" y="1668"/>
                  <a:pt x="719" y="1707"/>
                </a:cubicBezTo>
                <a:cubicBezTo>
                  <a:pt x="725" y="1762"/>
                  <a:pt x="726" y="1821"/>
                  <a:pt x="743" y="1873"/>
                </a:cubicBezTo>
                <a:cubicBezTo>
                  <a:pt x="775" y="1825"/>
                  <a:pt x="768" y="1783"/>
                  <a:pt x="814" y="1739"/>
                </a:cubicBezTo>
                <a:cubicBezTo>
                  <a:pt x="829" y="1694"/>
                  <a:pt x="802" y="1654"/>
                  <a:pt x="853" y="1636"/>
                </a:cubicBezTo>
                <a:cubicBezTo>
                  <a:pt x="872" y="1665"/>
                  <a:pt x="890" y="1663"/>
                  <a:pt x="909" y="1691"/>
                </a:cubicBezTo>
                <a:cubicBezTo>
                  <a:pt x="925" y="1745"/>
                  <a:pt x="900" y="1685"/>
                  <a:pt x="956" y="1723"/>
                </a:cubicBezTo>
                <a:cubicBezTo>
                  <a:pt x="963" y="1728"/>
                  <a:pt x="959" y="1740"/>
                  <a:pt x="964" y="1747"/>
                </a:cubicBezTo>
                <a:cubicBezTo>
                  <a:pt x="970" y="1754"/>
                  <a:pt x="979" y="1757"/>
                  <a:pt x="987" y="1762"/>
                </a:cubicBezTo>
                <a:cubicBezTo>
                  <a:pt x="1026" y="1704"/>
                  <a:pt x="1000" y="1719"/>
                  <a:pt x="1058" y="1707"/>
                </a:cubicBezTo>
                <a:cubicBezTo>
                  <a:pt x="1082" y="1636"/>
                  <a:pt x="1131" y="1636"/>
                  <a:pt x="1200" y="1628"/>
                </a:cubicBezTo>
                <a:cubicBezTo>
                  <a:pt x="1203" y="1620"/>
                  <a:pt x="1201" y="1610"/>
                  <a:pt x="1208" y="1605"/>
                </a:cubicBezTo>
                <a:cubicBezTo>
                  <a:pt x="1249" y="1576"/>
                  <a:pt x="1329" y="1579"/>
                  <a:pt x="1374" y="1573"/>
                </a:cubicBezTo>
                <a:cubicBezTo>
                  <a:pt x="1401" y="1555"/>
                  <a:pt x="1419" y="1537"/>
                  <a:pt x="1437" y="1510"/>
                </a:cubicBezTo>
                <a:cubicBezTo>
                  <a:pt x="1398" y="1484"/>
                  <a:pt x="1398" y="1442"/>
                  <a:pt x="1358" y="1415"/>
                </a:cubicBezTo>
                <a:cubicBezTo>
                  <a:pt x="1353" y="1407"/>
                  <a:pt x="1342" y="1401"/>
                  <a:pt x="1342" y="1392"/>
                </a:cubicBezTo>
                <a:cubicBezTo>
                  <a:pt x="1342" y="1382"/>
                  <a:pt x="1354" y="1377"/>
                  <a:pt x="1358" y="1368"/>
                </a:cubicBezTo>
                <a:cubicBezTo>
                  <a:pt x="1363" y="1357"/>
                  <a:pt x="1372" y="1322"/>
                  <a:pt x="1374" y="1313"/>
                </a:cubicBezTo>
                <a:cubicBezTo>
                  <a:pt x="1364" y="1243"/>
                  <a:pt x="1371" y="1172"/>
                  <a:pt x="1445" y="1147"/>
                </a:cubicBezTo>
                <a:cubicBezTo>
                  <a:pt x="1464" y="1108"/>
                  <a:pt x="1474" y="1099"/>
                  <a:pt x="1429" y="1084"/>
                </a:cubicBezTo>
                <a:cubicBezTo>
                  <a:pt x="1390" y="1026"/>
                  <a:pt x="1342" y="1070"/>
                  <a:pt x="1287" y="1084"/>
                </a:cubicBezTo>
                <a:cubicBezTo>
                  <a:pt x="1279" y="1081"/>
                  <a:pt x="1266" y="1084"/>
                  <a:pt x="1264" y="1076"/>
                </a:cubicBezTo>
                <a:cubicBezTo>
                  <a:pt x="1262" y="1067"/>
                  <a:pt x="1274" y="1060"/>
                  <a:pt x="1279" y="1052"/>
                </a:cubicBezTo>
                <a:cubicBezTo>
                  <a:pt x="1285" y="1042"/>
                  <a:pt x="1290" y="1031"/>
                  <a:pt x="1295" y="1021"/>
                </a:cubicBezTo>
                <a:cubicBezTo>
                  <a:pt x="1282" y="970"/>
                  <a:pt x="1276" y="998"/>
                  <a:pt x="1248" y="958"/>
                </a:cubicBezTo>
                <a:cubicBezTo>
                  <a:pt x="1233" y="883"/>
                  <a:pt x="1225" y="891"/>
                  <a:pt x="1153" y="879"/>
                </a:cubicBezTo>
                <a:cubicBezTo>
                  <a:pt x="1148" y="850"/>
                  <a:pt x="1149" y="792"/>
                  <a:pt x="1114" y="776"/>
                </a:cubicBezTo>
                <a:cubicBezTo>
                  <a:pt x="1099" y="769"/>
                  <a:pt x="1082" y="771"/>
                  <a:pt x="1066" y="768"/>
                </a:cubicBezTo>
                <a:cubicBezTo>
                  <a:pt x="1039" y="747"/>
                  <a:pt x="1015" y="740"/>
                  <a:pt x="987" y="721"/>
                </a:cubicBezTo>
                <a:cubicBezTo>
                  <a:pt x="983" y="708"/>
                  <a:pt x="967" y="652"/>
                  <a:pt x="964" y="650"/>
                </a:cubicBezTo>
                <a:cubicBezTo>
                  <a:pt x="948" y="639"/>
                  <a:pt x="916" y="618"/>
                  <a:pt x="916" y="618"/>
                </a:cubicBezTo>
                <a:cubicBezTo>
                  <a:pt x="908" y="582"/>
                  <a:pt x="905" y="567"/>
                  <a:pt x="869" y="555"/>
                </a:cubicBezTo>
                <a:cubicBezTo>
                  <a:pt x="822" y="624"/>
                  <a:pt x="787" y="639"/>
                  <a:pt x="703" y="650"/>
                </a:cubicBezTo>
                <a:cubicBezTo>
                  <a:pt x="660" y="680"/>
                  <a:pt x="635" y="675"/>
                  <a:pt x="577" y="681"/>
                </a:cubicBezTo>
                <a:cubicBezTo>
                  <a:pt x="548" y="691"/>
                  <a:pt x="502" y="698"/>
                  <a:pt x="475" y="713"/>
                </a:cubicBezTo>
                <a:cubicBezTo>
                  <a:pt x="458" y="722"/>
                  <a:pt x="427" y="744"/>
                  <a:pt x="427" y="744"/>
                </a:cubicBezTo>
                <a:cubicBezTo>
                  <a:pt x="407" y="803"/>
                  <a:pt x="426" y="784"/>
                  <a:pt x="380" y="808"/>
                </a:cubicBezTo>
                <a:cubicBezTo>
                  <a:pt x="375" y="816"/>
                  <a:pt x="358" y="824"/>
                  <a:pt x="364" y="831"/>
                </a:cubicBezTo>
                <a:cubicBezTo>
                  <a:pt x="374" y="844"/>
                  <a:pt x="411" y="847"/>
                  <a:pt x="411" y="847"/>
                </a:cubicBezTo>
                <a:cubicBezTo>
                  <a:pt x="401" y="944"/>
                  <a:pt x="421" y="910"/>
                  <a:pt x="348" y="934"/>
                </a:cubicBezTo>
                <a:cubicBezTo>
                  <a:pt x="332" y="951"/>
                  <a:pt x="316" y="981"/>
                  <a:pt x="285" y="950"/>
                </a:cubicBezTo>
                <a:cubicBezTo>
                  <a:pt x="273" y="938"/>
                  <a:pt x="269" y="902"/>
                  <a:pt x="269" y="902"/>
                </a:cubicBezTo>
                <a:cubicBezTo>
                  <a:pt x="230" y="965"/>
                  <a:pt x="288" y="885"/>
                  <a:pt x="214" y="934"/>
                </a:cubicBezTo>
                <a:cubicBezTo>
                  <a:pt x="198" y="945"/>
                  <a:pt x="203" y="971"/>
                  <a:pt x="198" y="989"/>
                </a:cubicBezTo>
                <a:cubicBezTo>
                  <a:pt x="213" y="1033"/>
                  <a:pt x="247" y="1023"/>
                  <a:pt x="293" y="1029"/>
                </a:cubicBezTo>
                <a:cubicBezTo>
                  <a:pt x="330" y="1040"/>
                  <a:pt x="332" y="1056"/>
                  <a:pt x="340" y="1092"/>
                </a:cubicBezTo>
                <a:cubicBezTo>
                  <a:pt x="348" y="1089"/>
                  <a:pt x="356" y="1084"/>
                  <a:pt x="364" y="1084"/>
                </a:cubicBezTo>
                <a:cubicBezTo>
                  <a:pt x="412" y="1084"/>
                  <a:pt x="395" y="1109"/>
                  <a:pt x="411" y="1139"/>
                </a:cubicBezTo>
                <a:cubicBezTo>
                  <a:pt x="420" y="1156"/>
                  <a:pt x="443" y="1186"/>
                  <a:pt x="443" y="1186"/>
                </a:cubicBezTo>
                <a:cubicBezTo>
                  <a:pt x="452" y="1212"/>
                  <a:pt x="468" y="1231"/>
                  <a:pt x="475" y="1257"/>
                </a:cubicBezTo>
                <a:cubicBezTo>
                  <a:pt x="478" y="1268"/>
                  <a:pt x="475" y="1280"/>
                  <a:pt x="482" y="1289"/>
                </a:cubicBezTo>
                <a:cubicBezTo>
                  <a:pt x="487" y="1296"/>
                  <a:pt x="498" y="1294"/>
                  <a:pt x="506" y="1297"/>
                </a:cubicBezTo>
                <a:cubicBezTo>
                  <a:pt x="523" y="1345"/>
                  <a:pt x="497" y="1362"/>
                  <a:pt x="553" y="1376"/>
                </a:cubicBezTo>
                <a:cubicBezTo>
                  <a:pt x="516" y="1432"/>
                  <a:pt x="517" y="1405"/>
                  <a:pt x="530" y="1455"/>
                </a:cubicBezTo>
                <a:cubicBezTo>
                  <a:pt x="522" y="1460"/>
                  <a:pt x="515" y="1468"/>
                  <a:pt x="506" y="1470"/>
                </a:cubicBezTo>
                <a:cubicBezTo>
                  <a:pt x="465" y="1477"/>
                  <a:pt x="484" y="1432"/>
                  <a:pt x="467" y="1415"/>
                </a:cubicBezTo>
                <a:cubicBezTo>
                  <a:pt x="461" y="1409"/>
                  <a:pt x="451" y="1410"/>
                  <a:pt x="443" y="1407"/>
                </a:cubicBezTo>
                <a:cubicBezTo>
                  <a:pt x="411" y="1428"/>
                  <a:pt x="413" y="1434"/>
                  <a:pt x="364" y="1415"/>
                </a:cubicBezTo>
                <a:cubicBezTo>
                  <a:pt x="354" y="1411"/>
                  <a:pt x="350" y="1396"/>
                  <a:pt x="340" y="1392"/>
                </a:cubicBezTo>
                <a:cubicBezTo>
                  <a:pt x="323" y="1385"/>
                  <a:pt x="303" y="1387"/>
                  <a:pt x="285" y="1384"/>
                </a:cubicBezTo>
                <a:cubicBezTo>
                  <a:pt x="243" y="1356"/>
                  <a:pt x="178" y="1352"/>
                  <a:pt x="127" y="1344"/>
                </a:cubicBezTo>
                <a:cubicBezTo>
                  <a:pt x="112" y="1320"/>
                  <a:pt x="80" y="1273"/>
                  <a:pt x="80" y="1273"/>
                </a:cubicBezTo>
                <a:cubicBezTo>
                  <a:pt x="77" y="1260"/>
                  <a:pt x="80" y="1244"/>
                  <a:pt x="72" y="1234"/>
                </a:cubicBezTo>
                <a:cubicBezTo>
                  <a:pt x="65" y="1226"/>
                  <a:pt x="50" y="1232"/>
                  <a:pt x="41" y="1226"/>
                </a:cubicBezTo>
                <a:cubicBezTo>
                  <a:pt x="28" y="1217"/>
                  <a:pt x="22" y="1192"/>
                  <a:pt x="17" y="1178"/>
                </a:cubicBezTo>
                <a:cubicBezTo>
                  <a:pt x="66" y="1108"/>
                  <a:pt x="0" y="1193"/>
                  <a:pt x="56" y="1147"/>
                </a:cubicBezTo>
                <a:cubicBezTo>
                  <a:pt x="82" y="1126"/>
                  <a:pt x="90" y="1060"/>
                  <a:pt x="96" y="1036"/>
                </a:cubicBezTo>
                <a:cubicBezTo>
                  <a:pt x="93" y="1002"/>
                  <a:pt x="88" y="968"/>
                  <a:pt x="88" y="934"/>
                </a:cubicBezTo>
                <a:cubicBezTo>
                  <a:pt x="88" y="910"/>
                  <a:pt x="89" y="886"/>
                  <a:pt x="96" y="863"/>
                </a:cubicBezTo>
                <a:cubicBezTo>
                  <a:pt x="118" y="796"/>
                  <a:pt x="180" y="799"/>
                  <a:pt x="238" y="792"/>
                </a:cubicBezTo>
                <a:cubicBezTo>
                  <a:pt x="263" y="774"/>
                  <a:pt x="289" y="766"/>
                  <a:pt x="317" y="752"/>
                </a:cubicBezTo>
                <a:cubicBezTo>
                  <a:pt x="336" y="724"/>
                  <a:pt x="335" y="708"/>
                  <a:pt x="364" y="689"/>
                </a:cubicBezTo>
                <a:cubicBezTo>
                  <a:pt x="408" y="624"/>
                  <a:pt x="383" y="655"/>
                  <a:pt x="443" y="595"/>
                </a:cubicBezTo>
                <a:cubicBezTo>
                  <a:pt x="466" y="572"/>
                  <a:pt x="479" y="534"/>
                  <a:pt x="498" y="508"/>
                </a:cubicBezTo>
                <a:cubicBezTo>
                  <a:pt x="527" y="420"/>
                  <a:pt x="490" y="553"/>
                  <a:pt x="490" y="460"/>
                </a:cubicBezTo>
                <a:cubicBezTo>
                  <a:pt x="490" y="365"/>
                  <a:pt x="493" y="367"/>
                  <a:pt x="522" y="311"/>
                </a:cubicBezTo>
                <a:cubicBezTo>
                  <a:pt x="524" y="289"/>
                  <a:pt x="528" y="182"/>
                  <a:pt x="546" y="153"/>
                </a:cubicBezTo>
                <a:cubicBezTo>
                  <a:pt x="551" y="145"/>
                  <a:pt x="553" y="134"/>
                  <a:pt x="561" y="129"/>
                </a:cubicBezTo>
                <a:cubicBezTo>
                  <a:pt x="575" y="120"/>
                  <a:pt x="609" y="113"/>
                  <a:pt x="609" y="113"/>
                </a:cubicBezTo>
                <a:cubicBezTo>
                  <a:pt x="627" y="62"/>
                  <a:pt x="665" y="58"/>
                  <a:pt x="711" y="50"/>
                </a:cubicBezTo>
                <a:cubicBezTo>
                  <a:pt x="766" y="15"/>
                  <a:pt x="741" y="25"/>
                  <a:pt x="782" y="11"/>
                </a:cubicBezTo>
                <a:cubicBezTo>
                  <a:pt x="847" y="33"/>
                  <a:pt x="840" y="0"/>
                  <a:pt x="830" y="82"/>
                </a:cubicBezTo>
                <a:cubicBezTo>
                  <a:pt x="832" y="92"/>
                  <a:pt x="827" y="110"/>
                  <a:pt x="837" y="113"/>
                </a:cubicBezTo>
                <a:cubicBezTo>
                  <a:pt x="848" y="116"/>
                  <a:pt x="855" y="81"/>
                  <a:pt x="861" y="90"/>
                </a:cubicBezTo>
                <a:cubicBezTo>
                  <a:pt x="874" y="110"/>
                  <a:pt x="863" y="138"/>
                  <a:pt x="869" y="161"/>
                </a:cubicBezTo>
                <a:cubicBezTo>
                  <a:pt x="871" y="170"/>
                  <a:pt x="880" y="176"/>
                  <a:pt x="885" y="184"/>
                </a:cubicBezTo>
                <a:cubicBezTo>
                  <a:pt x="908" y="254"/>
                  <a:pt x="918" y="233"/>
                  <a:pt x="1011" y="240"/>
                </a:cubicBezTo>
                <a:cubicBezTo>
                  <a:pt x="1030" y="295"/>
                  <a:pt x="1011" y="282"/>
                  <a:pt x="1051" y="295"/>
                </a:cubicBezTo>
                <a:cubicBezTo>
                  <a:pt x="1069" y="292"/>
                  <a:pt x="1088" y="292"/>
                  <a:pt x="1106" y="287"/>
                </a:cubicBezTo>
                <a:cubicBezTo>
                  <a:pt x="1161" y="270"/>
                  <a:pt x="1097" y="270"/>
                  <a:pt x="1153" y="263"/>
                </a:cubicBezTo>
                <a:cubicBezTo>
                  <a:pt x="1184" y="259"/>
                  <a:pt x="1216" y="258"/>
                  <a:pt x="1248" y="255"/>
                </a:cubicBezTo>
                <a:cubicBezTo>
                  <a:pt x="1285" y="258"/>
                  <a:pt x="1322" y="257"/>
                  <a:pt x="1358" y="263"/>
                </a:cubicBezTo>
                <a:cubicBezTo>
                  <a:pt x="1400" y="271"/>
                  <a:pt x="1369" y="281"/>
                  <a:pt x="1390" y="303"/>
                </a:cubicBezTo>
                <a:cubicBezTo>
                  <a:pt x="1392" y="305"/>
                  <a:pt x="1434" y="317"/>
                  <a:pt x="1437" y="318"/>
                </a:cubicBezTo>
                <a:cubicBezTo>
                  <a:pt x="1438" y="334"/>
                  <a:pt x="1440" y="463"/>
                  <a:pt x="1461" y="500"/>
                </a:cubicBezTo>
                <a:cubicBezTo>
                  <a:pt x="1474" y="522"/>
                  <a:pt x="1519" y="525"/>
                  <a:pt x="1540" y="531"/>
                </a:cubicBezTo>
                <a:cubicBezTo>
                  <a:pt x="1565" y="568"/>
                  <a:pt x="1599" y="564"/>
                  <a:pt x="1642" y="579"/>
                </a:cubicBezTo>
                <a:cubicBezTo>
                  <a:pt x="1650" y="582"/>
                  <a:pt x="1666" y="587"/>
                  <a:pt x="1666" y="587"/>
                </a:cubicBezTo>
                <a:cubicBezTo>
                  <a:pt x="1671" y="595"/>
                  <a:pt x="1678" y="601"/>
                  <a:pt x="1682" y="610"/>
                </a:cubicBezTo>
                <a:cubicBezTo>
                  <a:pt x="1689" y="625"/>
                  <a:pt x="1698" y="658"/>
                  <a:pt x="1698" y="658"/>
                </a:cubicBezTo>
                <a:cubicBezTo>
                  <a:pt x="1668" y="677"/>
                  <a:pt x="1652" y="703"/>
                  <a:pt x="1627" y="729"/>
                </a:cubicBezTo>
                <a:cubicBezTo>
                  <a:pt x="1624" y="739"/>
                  <a:pt x="1622" y="750"/>
                  <a:pt x="1619" y="760"/>
                </a:cubicBezTo>
                <a:cubicBezTo>
                  <a:pt x="1617" y="768"/>
                  <a:pt x="1605" y="778"/>
                  <a:pt x="1611" y="784"/>
                </a:cubicBezTo>
                <a:cubicBezTo>
                  <a:pt x="1623" y="796"/>
                  <a:pt x="1658" y="800"/>
                  <a:pt x="1658" y="800"/>
                </a:cubicBezTo>
                <a:cubicBezTo>
                  <a:pt x="1670" y="834"/>
                  <a:pt x="1665" y="853"/>
                  <a:pt x="1705" y="839"/>
                </a:cubicBezTo>
                <a:cubicBezTo>
                  <a:pt x="1725" y="900"/>
                  <a:pt x="1704" y="884"/>
                  <a:pt x="1761" y="894"/>
                </a:cubicBezTo>
                <a:cubicBezTo>
                  <a:pt x="1826" y="939"/>
                  <a:pt x="1717" y="869"/>
                  <a:pt x="1863" y="918"/>
                </a:cubicBezTo>
                <a:cubicBezTo>
                  <a:pt x="1873" y="921"/>
                  <a:pt x="1903" y="995"/>
                  <a:pt x="1903" y="1005"/>
                </a:cubicBezTo>
                <a:lnTo>
                  <a:pt x="1785" y="972"/>
                </a:lnTo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4" name="Freeform 16"/>
          <p:cNvSpPr/>
          <p:nvPr/>
        </p:nvSpPr>
        <p:spPr>
          <a:xfrm>
            <a:off x="6262511" y="3594693"/>
            <a:ext cx="1587657" cy="1981834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1159" h="1448">
                <a:moveTo>
                  <a:pt x="35" y="154"/>
                </a:moveTo>
                <a:cubicBezTo>
                  <a:pt x="44" y="309"/>
                  <a:pt x="12" y="288"/>
                  <a:pt x="130" y="304"/>
                </a:cubicBezTo>
                <a:cubicBezTo>
                  <a:pt x="146" y="306"/>
                  <a:pt x="161" y="309"/>
                  <a:pt x="177" y="311"/>
                </a:cubicBezTo>
                <a:cubicBezTo>
                  <a:pt x="214" y="335"/>
                  <a:pt x="207" y="363"/>
                  <a:pt x="232" y="398"/>
                </a:cubicBezTo>
                <a:cubicBezTo>
                  <a:pt x="242" y="429"/>
                  <a:pt x="248" y="443"/>
                  <a:pt x="279" y="454"/>
                </a:cubicBezTo>
                <a:cubicBezTo>
                  <a:pt x="304" y="503"/>
                  <a:pt x="318" y="550"/>
                  <a:pt x="327" y="603"/>
                </a:cubicBezTo>
                <a:cubicBezTo>
                  <a:pt x="331" y="658"/>
                  <a:pt x="321" y="718"/>
                  <a:pt x="343" y="769"/>
                </a:cubicBezTo>
                <a:cubicBezTo>
                  <a:pt x="344" y="772"/>
                  <a:pt x="411" y="790"/>
                  <a:pt x="421" y="793"/>
                </a:cubicBezTo>
                <a:cubicBezTo>
                  <a:pt x="446" y="829"/>
                  <a:pt x="462" y="819"/>
                  <a:pt x="500" y="832"/>
                </a:cubicBezTo>
                <a:cubicBezTo>
                  <a:pt x="508" y="829"/>
                  <a:pt x="519" y="831"/>
                  <a:pt x="524" y="824"/>
                </a:cubicBezTo>
                <a:cubicBezTo>
                  <a:pt x="531" y="816"/>
                  <a:pt x="528" y="803"/>
                  <a:pt x="532" y="793"/>
                </a:cubicBezTo>
                <a:cubicBezTo>
                  <a:pt x="540" y="774"/>
                  <a:pt x="558" y="759"/>
                  <a:pt x="571" y="745"/>
                </a:cubicBezTo>
                <a:cubicBezTo>
                  <a:pt x="590" y="689"/>
                  <a:pt x="573" y="707"/>
                  <a:pt x="611" y="682"/>
                </a:cubicBezTo>
                <a:cubicBezTo>
                  <a:pt x="632" y="651"/>
                  <a:pt x="645" y="618"/>
                  <a:pt x="666" y="588"/>
                </a:cubicBezTo>
                <a:cubicBezTo>
                  <a:pt x="690" y="593"/>
                  <a:pt x="717" y="590"/>
                  <a:pt x="737" y="603"/>
                </a:cubicBezTo>
                <a:cubicBezTo>
                  <a:pt x="754" y="614"/>
                  <a:pt x="762" y="636"/>
                  <a:pt x="777" y="651"/>
                </a:cubicBezTo>
                <a:cubicBezTo>
                  <a:pt x="788" y="686"/>
                  <a:pt x="806" y="720"/>
                  <a:pt x="832" y="745"/>
                </a:cubicBezTo>
                <a:cubicBezTo>
                  <a:pt x="849" y="831"/>
                  <a:pt x="828" y="923"/>
                  <a:pt x="855" y="1006"/>
                </a:cubicBezTo>
                <a:cubicBezTo>
                  <a:pt x="860" y="1023"/>
                  <a:pt x="873" y="1036"/>
                  <a:pt x="879" y="1053"/>
                </a:cubicBezTo>
                <a:cubicBezTo>
                  <a:pt x="909" y="1043"/>
                  <a:pt x="916" y="1024"/>
                  <a:pt x="942" y="1006"/>
                </a:cubicBezTo>
                <a:cubicBezTo>
                  <a:pt x="987" y="1035"/>
                  <a:pt x="997" y="1036"/>
                  <a:pt x="1013" y="1085"/>
                </a:cubicBezTo>
                <a:cubicBezTo>
                  <a:pt x="1020" y="1179"/>
                  <a:pt x="1022" y="1380"/>
                  <a:pt x="1045" y="1448"/>
                </a:cubicBezTo>
                <a:cubicBezTo>
                  <a:pt x="1050" y="1432"/>
                  <a:pt x="1060" y="1417"/>
                  <a:pt x="1061" y="1400"/>
                </a:cubicBezTo>
                <a:cubicBezTo>
                  <a:pt x="1063" y="1371"/>
                  <a:pt x="1062" y="1342"/>
                  <a:pt x="1068" y="1314"/>
                </a:cubicBezTo>
                <a:cubicBezTo>
                  <a:pt x="1075" y="1282"/>
                  <a:pt x="1108" y="1282"/>
                  <a:pt x="1132" y="1274"/>
                </a:cubicBezTo>
                <a:cubicBezTo>
                  <a:pt x="1140" y="1271"/>
                  <a:pt x="1155" y="1266"/>
                  <a:pt x="1155" y="1266"/>
                </a:cubicBezTo>
                <a:cubicBezTo>
                  <a:pt x="1146" y="1132"/>
                  <a:pt x="1159" y="1186"/>
                  <a:pt x="1132" y="1101"/>
                </a:cubicBezTo>
                <a:cubicBezTo>
                  <a:pt x="1126" y="1083"/>
                  <a:pt x="1111" y="1069"/>
                  <a:pt x="1100" y="1053"/>
                </a:cubicBezTo>
                <a:cubicBezTo>
                  <a:pt x="1095" y="1045"/>
                  <a:pt x="1084" y="1030"/>
                  <a:pt x="1084" y="1030"/>
                </a:cubicBezTo>
                <a:cubicBezTo>
                  <a:pt x="1069" y="986"/>
                  <a:pt x="1060" y="943"/>
                  <a:pt x="1013" y="927"/>
                </a:cubicBezTo>
                <a:cubicBezTo>
                  <a:pt x="988" y="909"/>
                  <a:pt x="976" y="888"/>
                  <a:pt x="950" y="872"/>
                </a:cubicBezTo>
                <a:cubicBezTo>
                  <a:pt x="916" y="819"/>
                  <a:pt x="912" y="836"/>
                  <a:pt x="926" y="777"/>
                </a:cubicBezTo>
                <a:cubicBezTo>
                  <a:pt x="930" y="761"/>
                  <a:pt x="942" y="730"/>
                  <a:pt x="942" y="730"/>
                </a:cubicBezTo>
                <a:cubicBezTo>
                  <a:pt x="935" y="686"/>
                  <a:pt x="939" y="668"/>
                  <a:pt x="903" y="643"/>
                </a:cubicBezTo>
                <a:cubicBezTo>
                  <a:pt x="898" y="635"/>
                  <a:pt x="894" y="626"/>
                  <a:pt x="887" y="619"/>
                </a:cubicBezTo>
                <a:cubicBezTo>
                  <a:pt x="880" y="612"/>
                  <a:pt x="869" y="610"/>
                  <a:pt x="863" y="603"/>
                </a:cubicBezTo>
                <a:cubicBezTo>
                  <a:pt x="804" y="535"/>
                  <a:pt x="848" y="580"/>
                  <a:pt x="824" y="532"/>
                </a:cubicBezTo>
                <a:cubicBezTo>
                  <a:pt x="811" y="507"/>
                  <a:pt x="761" y="477"/>
                  <a:pt x="761" y="477"/>
                </a:cubicBezTo>
                <a:cubicBezTo>
                  <a:pt x="747" y="457"/>
                  <a:pt x="706" y="372"/>
                  <a:pt x="682" y="367"/>
                </a:cubicBezTo>
                <a:cubicBezTo>
                  <a:pt x="651" y="361"/>
                  <a:pt x="619" y="362"/>
                  <a:pt x="587" y="359"/>
                </a:cubicBezTo>
                <a:cubicBezTo>
                  <a:pt x="524" y="343"/>
                  <a:pt x="480" y="345"/>
                  <a:pt x="414" y="351"/>
                </a:cubicBezTo>
                <a:cubicBezTo>
                  <a:pt x="388" y="348"/>
                  <a:pt x="361" y="349"/>
                  <a:pt x="335" y="343"/>
                </a:cubicBezTo>
                <a:cubicBezTo>
                  <a:pt x="306" y="336"/>
                  <a:pt x="305" y="307"/>
                  <a:pt x="272" y="296"/>
                </a:cubicBezTo>
                <a:cubicBezTo>
                  <a:pt x="258" y="255"/>
                  <a:pt x="218" y="240"/>
                  <a:pt x="201" y="201"/>
                </a:cubicBezTo>
                <a:cubicBezTo>
                  <a:pt x="194" y="186"/>
                  <a:pt x="185" y="154"/>
                  <a:pt x="185" y="154"/>
                </a:cubicBezTo>
                <a:cubicBezTo>
                  <a:pt x="182" y="133"/>
                  <a:pt x="189" y="108"/>
                  <a:pt x="177" y="91"/>
                </a:cubicBezTo>
                <a:cubicBezTo>
                  <a:pt x="151" y="53"/>
                  <a:pt x="112" y="51"/>
                  <a:pt x="74" y="43"/>
                </a:cubicBezTo>
                <a:cubicBezTo>
                  <a:pt x="29" y="111"/>
                  <a:pt x="97" y="0"/>
                  <a:pt x="51" y="130"/>
                </a:cubicBezTo>
                <a:cubicBezTo>
                  <a:pt x="44" y="149"/>
                  <a:pt x="23" y="160"/>
                  <a:pt x="11" y="177"/>
                </a:cubicBezTo>
                <a:cubicBezTo>
                  <a:pt x="0" y="210"/>
                  <a:pt x="1" y="222"/>
                  <a:pt x="35" y="233"/>
                </a:cubicBezTo>
                <a:cubicBezTo>
                  <a:pt x="52" y="298"/>
                  <a:pt x="27" y="242"/>
                  <a:pt x="122" y="272"/>
                </a:cubicBezTo>
                <a:cubicBezTo>
                  <a:pt x="140" y="278"/>
                  <a:pt x="169" y="304"/>
                  <a:pt x="169" y="304"/>
                </a:cubicBezTo>
                <a:cubicBezTo>
                  <a:pt x="193" y="339"/>
                  <a:pt x="194" y="347"/>
                  <a:pt x="185" y="390"/>
                </a:cubicBezTo>
                <a:cubicBezTo>
                  <a:pt x="182" y="380"/>
                  <a:pt x="177" y="359"/>
                  <a:pt x="177" y="359"/>
                </a:cubicBezTo>
                <a:lnTo>
                  <a:pt x="190" y="203"/>
                </a:lnTo>
              </a:path>
            </a:pathLst>
          </a:custGeom>
          <a:solidFill>
            <a:srgbClr val="FFC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617585" y="743585"/>
            <a:ext cx="2964815" cy="5714365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12800" algn="just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有人比喻，英国人</a:t>
            </a:r>
            <a:r>
              <a:rPr lang="en-US" altLang="zh-CN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像海绵一样从恒河边上吸取财富倒入泰晤士河</a:t>
            </a:r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”给印度人民带来深重的灾难。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8760" y="75565"/>
            <a:ext cx="683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二、印度民族大起义</a:t>
            </a:r>
            <a:endParaRPr lang="zh-CN" sz="28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 animBg="1"/>
      <p:bldP spid="31" grpId="0" animBg="1"/>
      <p:bldP spid="34" grpId="0" animBg="1"/>
      <p:bldP spid="35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/>
          <p:nvPr/>
        </p:nvSpPr>
        <p:spPr>
          <a:xfrm>
            <a:off x="-19685" y="1327785"/>
            <a:ext cx="11269345" cy="1362075"/>
          </a:xfrm>
          <a:prstGeom prst="rect">
            <a:avLst/>
          </a:prstGeom>
          <a:solidFill>
            <a:schemeClr val="bg1">
              <a:alpha val="0"/>
            </a:schemeClr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500" tIns="35100" rIns="67500" bIns="3510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 dirty="0">
                <a:solidFill>
                  <a:srgbClr val="0070C0"/>
                </a:solidFill>
                <a:latin typeface="华文中宋" pitchFamily="2" charset="-122"/>
                <a:ea typeface="华文中宋" pitchFamily="2" charset="-122"/>
              </a:rPr>
              <a:t>材料一</a:t>
            </a:r>
            <a:r>
              <a:rPr lang="en-US" altLang="zh-CN" sz="2800" b="1" dirty="0">
                <a:solidFill>
                  <a:srgbClr val="0070C0"/>
                </a:solidFill>
                <a:latin typeface="华文中宋" pitchFamily="2" charset="-122"/>
                <a:ea typeface="华文中宋" pitchFamily="2" charset="-122"/>
              </a:rPr>
              <a:t>: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为了满足英国国内工业的需要，英国殖民当局要求印度农民多种棉花，少种粮食。英国把印度的棉花加工成布匹再返销印度。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1818—1836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年英国输入印度的棉纱增长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5200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倍，印度的纺织业被挤垮了。</a:t>
            </a:r>
            <a:endParaRPr lang="zh-CN" altLang="en-US" sz="28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10243" name="Rectangle 4"/>
          <p:cNvSpPr/>
          <p:nvPr/>
        </p:nvSpPr>
        <p:spPr>
          <a:xfrm>
            <a:off x="9084831" y="1842284"/>
            <a:ext cx="2164506" cy="62004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43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经济掠夺</a:t>
            </a:r>
            <a:endParaRPr lang="zh-CN" altLang="en-US" sz="343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4950" y="3844925"/>
            <a:ext cx="11494706" cy="2828290"/>
            <a:chOff x="627" y="5258"/>
            <a:chExt cx="9531" cy="3984"/>
          </a:xfrm>
        </p:grpSpPr>
        <p:sp>
          <p:nvSpPr>
            <p:cNvPr id="12290" name="Rectangle 4"/>
            <p:cNvSpPr/>
            <p:nvPr/>
          </p:nvSpPr>
          <p:spPr>
            <a:xfrm>
              <a:off x="658" y="8610"/>
              <a:ext cx="4680" cy="488"/>
            </a:xfrm>
            <a:prstGeom prst="rect">
              <a:avLst/>
            </a:prstGeom>
            <a:noFill/>
            <a:ln w="76200">
              <a:noFill/>
            </a:ln>
          </p:spPr>
          <p:txBody>
            <a:bodyPr lIns="67500" tIns="35100" rIns="67500" bIns="35100" anchor="t">
              <a:spAutoFit/>
            </a:bodyPr>
            <a:lstStyle/>
            <a:p>
              <a:r>
                <a:rPr lang="zh-CN" altLang="en-US" b="1" dirty="0">
                  <a:latin typeface="Tahoma" panose="020B0604030504040204" pitchFamily="34" charset="0"/>
                  <a:ea typeface="黑体" panose="02010609060101010101" pitchFamily="49" charset="-122"/>
                </a:rPr>
                <a:t>英国殖民者处死印度人</a:t>
              </a:r>
              <a:endParaRPr lang="zh-CN" altLang="en-US" b="1" dirty="0">
                <a:latin typeface="Tahoma" panose="020B060403050404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12291" name="Picture 6" descr="W020070301733416190431"/>
            <p:cNvPicPr>
              <a:picLocks noChangeAspect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>
            <a:xfrm>
              <a:off x="627" y="5258"/>
              <a:ext cx="4743" cy="341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292" name="Picture 7" descr="英国殖民者在印度作威作福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6101" y="5258"/>
              <a:ext cx="4057" cy="32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3" name="Rectangle 8"/>
            <p:cNvSpPr/>
            <p:nvPr/>
          </p:nvSpPr>
          <p:spPr>
            <a:xfrm>
              <a:off x="6467" y="8522"/>
              <a:ext cx="3690" cy="7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b"/>
            <a:lstStyle/>
            <a:p>
              <a:r>
                <a:rPr lang="zh-CN" altLang="en-US" b="1" dirty="0">
                  <a:latin typeface="Tahoma" panose="020B0604030504040204" pitchFamily="34" charset="0"/>
                  <a:ea typeface="黑体" panose="02010609060101010101" pitchFamily="49" charset="-122"/>
                </a:rPr>
                <a:t>英国殖民者作威作福</a:t>
              </a:r>
              <a:endParaRPr lang="zh-CN" altLang="en-US" b="1" dirty="0">
                <a:latin typeface="Tahoma" panose="020B060403050404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2297" name="Rectangle 4"/>
          <p:cNvSpPr/>
          <p:nvPr/>
        </p:nvSpPr>
        <p:spPr>
          <a:xfrm>
            <a:off x="5955342" y="4633476"/>
            <a:ext cx="1282540" cy="1147750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/>
            <a:r>
              <a:rPr lang="zh-CN" altLang="en-US" sz="343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殖民压迫</a:t>
            </a:r>
            <a:endParaRPr lang="zh-CN" altLang="en-US" sz="343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765" y="749124"/>
            <a:ext cx="84382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latin typeface="华文中宋" pitchFamily="2" charset="-122"/>
                <a:ea typeface="华文中宋" pitchFamily="2" charset="-122"/>
              </a:defRPr>
            </a:lvl1pPr>
          </a:lstStyle>
          <a:p>
            <a:r>
              <a:rPr lang="zh-CN" altLang="en-US" b="1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结合材料，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分析印度民族大起义的根本原因？</a:t>
            </a:r>
            <a:endParaRPr lang="zh-CN" altLang="zh-CN" b="1" dirty="0">
              <a:solidFill>
                <a:srgbClr val="FF0000"/>
              </a:solidFill>
              <a:latin typeface="Times New Roman" panose="02020603050405020304" pitchFamily="2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1210" name="Text Box 10"/>
          <p:cNvSpPr txBox="1"/>
          <p:nvPr/>
        </p:nvSpPr>
        <p:spPr>
          <a:xfrm>
            <a:off x="1012190" y="2814955"/>
            <a:ext cx="9594215" cy="583565"/>
          </a:xfrm>
          <a:prstGeom prst="rect">
            <a:avLst/>
          </a:prstGeom>
          <a:solidFill>
            <a:srgbClr val="00206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根本原因：英国殖民者残酷的殖民统治和经济掠夺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1026" y="3689687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华文中宋" pitchFamily="2" charset="-122"/>
                <a:ea typeface="华文中宋" pitchFamily="2" charset="-122"/>
              </a:rPr>
              <a:t>材料二</a:t>
            </a:r>
            <a:r>
              <a:rPr lang="en-US" altLang="zh-CN" sz="2800" b="1" dirty="0">
                <a:solidFill>
                  <a:srgbClr val="0070C0"/>
                </a:solidFill>
                <a:latin typeface="华文中宋" pitchFamily="2" charset="-122"/>
                <a:ea typeface="华文中宋" pitchFamily="2" charset="-122"/>
              </a:rPr>
              <a:t>: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97" y="161"/>
            <a:ext cx="4304383" cy="58477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印度民族大起义的原因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zoom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 animBg="1"/>
      <p:bldP spid="12297" grpId="0" bldLvl="0" animBg="1"/>
      <p:bldP spid="512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>
            <a:normAutofit fontScale="90000"/>
          </a:bodyPr>
          <a:p>
            <a:r>
              <a:rPr lang="en-US" altLang="zh-CN" b="1" dirty="0">
                <a:latin typeface="华文行楷" pitchFamily="2" charset="-122"/>
                <a:ea typeface="华文行楷" pitchFamily="2" charset="-122"/>
              </a:rPr>
              <a:t>  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第一单元  殖民地人民的反抗与资本主义制度的扩展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7650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>
            <a:normAutofit fontScale="90000"/>
          </a:bodyPr>
          <a:p>
            <a:r>
              <a:rPr lang="en-US" altLang="zh-CN" b="1" dirty="0"/>
              <a:t>            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世纪，随着资本主义的进一步发展，世界形势变得更加纷繁复杂。一方面，欧洲国家的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殖民扩张激起了殖民地人民的普遍反抗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拉丁美洲、印度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相继爆发了争取民族独立的武装起义；另一方面，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世纪中期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资本主义力量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得到进一步的增强，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俄国、美国和日本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也走上了迅速发展资本主义的道路。</a:t>
            </a: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2765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5603" name="表格 25602"/>
          <p:cNvGraphicFramePr/>
          <p:nvPr>
            <p:custDataLst>
              <p:tags r:id="rId1"/>
            </p:custDataLst>
          </p:nvPr>
        </p:nvGraphicFramePr>
        <p:xfrm>
          <a:off x="97790" y="-635"/>
          <a:ext cx="11995785" cy="6744335"/>
        </p:xfrm>
        <a:graphic>
          <a:graphicData uri="http://schemas.openxmlformats.org/drawingml/2006/table">
            <a:tbl>
              <a:tblPr/>
              <a:tblGrid>
                <a:gridCol w="1960880"/>
                <a:gridCol w="10034905"/>
              </a:tblGrid>
              <a:tr h="513715">
                <a:tc>
                  <a:txBody>
                    <a:bodyPr/>
                    <a:p>
                      <a:pPr marL="0" lvl="0" indent="13335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 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要 素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</a:rPr>
                        <a:t>印度民族大起义历程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3715">
                <a:tc>
                  <a:txBody>
                    <a:bodyPr/>
                    <a:p>
                      <a:pPr marL="0" lvl="0" indent="13335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 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时 间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6415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导火线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63575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</a:rPr>
                        <a:t>主  力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</a:rPr>
                        <a:t> </a:t>
                      </a:r>
                      <a:endParaRPr lang="en-US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68325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领导阶级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7536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参与力量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0899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领导人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1120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结  果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304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3200" b="1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 </a:t>
                      </a:r>
                      <a:endParaRPr lang="zh-CN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  <a:p>
                      <a:pPr marL="0" lvl="0" indent="0"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汉仪橄榄体简" panose="02010609000101010101" charset="-122"/>
                          <a:ea typeface="汉仪橄榄体简" panose="02010609000101010101" charset="-122"/>
                          <a:cs typeface="汉仪橄榄体简" panose="02010609000101010101" charset="-122"/>
                        </a:rPr>
                        <a:t>影  响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  <a:cs typeface="汉仪橄榄体简" panose="02010609000101010101" charset="-122"/>
                      </a:endParaRPr>
                    </a:p>
                  </a:txBody>
                  <a:tcPr marL="68586" marR="68586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3200" b="1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  <a:p>
                      <a:pPr marL="0" lvl="0" indent="0" algn="just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zh-CN" sz="3200" b="1" dirty="0">
                        <a:solidFill>
                          <a:schemeClr val="tx1"/>
                        </a:solidFill>
                        <a:latin typeface="汉仪橄榄体简" panose="02010609000101010101" charset="-122"/>
                        <a:ea typeface="汉仪橄榄体简" panose="02010609000101010101" charset="-122"/>
                      </a:endParaRPr>
                    </a:p>
                  </a:txBody>
                  <a:tcPr marL="68586" marR="68586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4326573" y="575310"/>
            <a:ext cx="5197475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1857</a:t>
            </a:r>
            <a:r>
              <a:rPr kumimoji="0" lang="zh-CN" altLang="zh-CN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年—</a:t>
            </a:r>
            <a:r>
              <a:rPr kumimoji="0" lang="en-US" altLang="zh-CN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1859</a:t>
            </a:r>
            <a:r>
              <a:rPr kumimoji="0" lang="zh-CN" altLang="zh-CN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年（</a:t>
            </a:r>
            <a:r>
              <a:rPr kumimoji="0" lang="en-US" altLang="zh-CN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19</a:t>
            </a:r>
            <a:r>
              <a:rPr kumimoji="0" lang="zh-CN" altLang="en-US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世纪中期</a:t>
            </a:r>
            <a:r>
              <a:rPr kumimoji="0" lang="zh-CN" altLang="zh-CN" sz="2800" b="1" i="0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）</a:t>
            </a:r>
            <a:endParaRPr kumimoji="0" lang="zh-CN" altLang="zh-CN" sz="2800" b="1" i="0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橄榄体简" panose="02010609000101010101" charset="-122"/>
              <a:ea typeface="汉仪橄榄体简" panose="02010609000101010101" charset="-122"/>
              <a:cs typeface="汉仪橄榄体简" panose="0201060900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70220" y="2196465"/>
            <a:ext cx="185293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+mn-cs"/>
              </a:rPr>
              <a:t>封建王公</a:t>
            </a:r>
            <a:endParaRPr kumimoji="0" lang="zh-CN" altLang="en-US" sz="3200" b="1" i="0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橄榄体简" panose="02010609000101010101" charset="-122"/>
              <a:ea typeface="汉仪橄榄体简" panose="02010609000101010101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13743" y="1612583"/>
            <a:ext cx="1200785" cy="58356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土</a:t>
            </a:r>
            <a:r>
              <a:rPr kumimoji="0" lang="en-US" altLang="zh-CN" sz="3200" b="1" i="0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 </a:t>
            </a:r>
            <a:r>
              <a:rPr kumimoji="0" lang="zh-CN" altLang="en-US" sz="3200" b="1" i="0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汉仪橄榄体简" panose="02010609000101010101" charset="-122"/>
              </a:rPr>
              <a:t>兵</a:t>
            </a:r>
            <a:endParaRPr kumimoji="0" lang="zh-CN" altLang="en-US" sz="3200" b="1" i="0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橄榄体简" panose="02010609000101010101" charset="-122"/>
              <a:ea typeface="汉仪橄榄体简" panose="02010609000101010101" charset="-122"/>
              <a:cs typeface="汉仪橄榄体简" panose="0201060900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40020" y="1029335"/>
            <a:ext cx="288671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+mn-cs"/>
              </a:rPr>
              <a:t>涂油子弹事件</a:t>
            </a:r>
            <a:endParaRPr kumimoji="0" lang="zh-CN" altLang="en-US" sz="32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汉仪橄榄体简" panose="02010609000101010101" charset="-122"/>
              <a:ea typeface="汉仪橄榄体简" panose="02010609000101010101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11851" y="3922395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+mn-cs"/>
              </a:rPr>
              <a:t>章西女王</a:t>
            </a:r>
            <a:endParaRPr kumimoji="0" lang="zh-CN" altLang="en-US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汉仪橄榄体简" panose="02010609000101010101" charset="-122"/>
              <a:ea typeface="汉仪橄榄体简" panose="02010609000101010101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39620" y="5478780"/>
            <a:ext cx="974979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印度民族大起义沉重打击了英国殖民者，反映了印度</a:t>
            </a:r>
            <a:r>
              <a:rPr kumimoji="0" lang="zh-CN" altLang="en-US" sz="2800" b="1" i="0" u="heavy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民族意识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的觉醒。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也</a:t>
            </a:r>
            <a:r>
              <a:rPr lang="zh-CN" altLang="en-US" sz="28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是</a:t>
            </a:r>
            <a:r>
              <a:rPr lang="en-US" altLang="zh-CN" sz="28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19</a:t>
            </a:r>
            <a:r>
              <a:rPr lang="zh-CN" altLang="en-US" sz="28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世纪中期亚洲民族解放运动的一个重要组成部分。（</a:t>
            </a:r>
            <a:r>
              <a:rPr lang="en-US" altLang="zh-CN" sz="28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P5</a:t>
            </a:r>
            <a:r>
              <a:rPr lang="zh-CN" altLang="en-US" sz="2800" b="1" dirty="0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课后活动）</a:t>
            </a: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40020" y="4733290"/>
            <a:ext cx="307530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橄榄体简" panose="02010609000101010101" charset="-122"/>
                <a:ea typeface="汉仪橄榄体简" panose="02010609000101010101" charset="-122"/>
                <a:cs typeface="+mn-cs"/>
              </a:rPr>
              <a:t>起义被镇压失败</a:t>
            </a:r>
            <a:endParaRPr kumimoji="0" lang="zh-CN" altLang="en-US" sz="32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橄榄体简" panose="02010609000101010101" charset="-122"/>
              <a:ea typeface="汉仪橄榄体简" panose="02010609000101010101" charset="-122"/>
              <a:cs typeface="+mn-cs"/>
            </a:endParaRPr>
          </a:p>
        </p:txBody>
      </p:sp>
      <p:sp>
        <p:nvSpPr>
          <p:cNvPr id="60" name="Text Box 13"/>
          <p:cNvSpPr>
            <a:spLocks noChangeArrowheads="1"/>
          </p:cNvSpPr>
          <p:nvPr/>
        </p:nvSpPr>
        <p:spPr bwMode="auto">
          <a:xfrm>
            <a:off x="2832735" y="2845435"/>
            <a:ext cx="8849995" cy="521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微软雅黑" panose="020B0503020204020204" pitchFamily="34" charset="-122"/>
              </a:rPr>
              <a:t>土兵、农民、手工业者</a:t>
            </a:r>
            <a:r>
              <a:rPr lang="zh-CN" altLang="en-US" sz="2800" b="1" dirty="0" smtClean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微软雅黑" panose="020B0503020204020204" pitchFamily="34" charset="-122"/>
              </a:rPr>
              <a:t>、被剥夺了权力的印度封建</a:t>
            </a:r>
            <a:r>
              <a:rPr lang="zh-CN" altLang="en-US" sz="2800" b="1" dirty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微软雅黑" panose="020B0503020204020204" pitchFamily="34" charset="-122"/>
              </a:rPr>
              <a:t>王公</a:t>
            </a:r>
            <a:r>
              <a:rPr lang="zh-CN" altLang="en-US" sz="2200" b="1" dirty="0">
                <a:solidFill>
                  <a:srgbClr val="00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微软雅黑" panose="020B0503020204020204" pitchFamily="34" charset="-122"/>
              </a:rPr>
              <a:t> </a:t>
            </a:r>
            <a:endParaRPr lang="zh-CN" altLang="en-US" sz="2200" b="1" dirty="0">
              <a:solidFill>
                <a:srgbClr val="00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  <p:bldP spid="15" grpId="0"/>
      <p:bldP spid="60" grpId="0" bldLvl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4EA1ED63-9410-4BBA-B353-CB91D9370BBF}" type="slidenum">
              <a:rPr lang="zh-CN" altLang="en-US"/>
            </a:fld>
            <a:endParaRPr lang="zh-CN" altLang="en-US" sz="1800">
              <a:sym typeface="Arial" panose="020B0604020202020204" pitchFamily="34" charset="0"/>
            </a:endParaRPr>
          </a:p>
        </p:txBody>
      </p:sp>
      <p:pic>
        <p:nvPicPr>
          <p:cNvPr id="3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0" y="1037967"/>
            <a:ext cx="2911475" cy="55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2"/>
          <p:cNvSpPr>
            <a:spLocks noChangeArrowheads="1"/>
          </p:cNvSpPr>
          <p:nvPr/>
        </p:nvSpPr>
        <p:spPr bwMode="auto">
          <a:xfrm>
            <a:off x="3562521" y="1157889"/>
            <a:ext cx="7706841" cy="483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  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章西女王（1835年11月19日—1858年6月18日），名叫拉克希米·葩依，又译詹西女王，印度民族女英雄。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1857年印度民族大起义爆发后在章西发动起义响应，驱赶英国侵略者。她的坚定和勇敢，使其成为印度民族大起义中最受爱戴的领导人。1858年6月章西沦陷后撤至印度北部的瓜廖尔继续战斗，6月18日在城郊的保卫战中，遭遇英军罗斯将军的第8轻骑兵团，孤军奋战，身被数刀，被抬出战场后，伤重不治。牺牲时年仅23岁，被称为印度的圣女贞德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" y="161"/>
            <a:ext cx="1816100" cy="5835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人物扫描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44" name="TextBox 28"/>
          <p:cNvSpPr/>
          <p:nvPr/>
        </p:nvSpPr>
        <p:spPr>
          <a:xfrm>
            <a:off x="8292465" y="360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18-1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53252" name="Rectangle 4"/>
          <p:cNvSpPr/>
          <p:nvPr/>
        </p:nvSpPr>
        <p:spPr>
          <a:xfrm>
            <a:off x="4349750" y="818515"/>
            <a:ext cx="755205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在印度民族大起义中，有三个起义中心，</a:t>
            </a:r>
            <a:r>
              <a:rPr lang="zh-CN" altLang="en-US" sz="2800" b="1" dirty="0">
                <a:solidFill>
                  <a:srgbClr val="CC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密拉特、德里、章西，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他们各成体系，没形成统一领导，使得他们前后不能呼应。不利于战争的开展</a:t>
            </a:r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3795" name="对象 1"/>
          <p:cNvGraphicFramePr/>
          <p:nvPr/>
        </p:nvGraphicFramePr>
        <p:xfrm>
          <a:off x="146050" y="563880"/>
          <a:ext cx="3963035" cy="616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" r:id="rId1" imgW="2800350" imgH="3705225" progId="Paint.Picture">
                  <p:embed/>
                </p:oleObj>
              </mc:Choice>
              <mc:Fallback>
                <p:oleObj name="" r:id="rId1" imgW="2800350" imgH="370522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6050" y="563880"/>
                        <a:ext cx="3963035" cy="616966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文本框 22534"/>
          <p:cNvSpPr txBox="1"/>
          <p:nvPr/>
        </p:nvSpPr>
        <p:spPr>
          <a:xfrm>
            <a:off x="4843145" y="2997835"/>
            <a:ext cx="7059295" cy="10160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封建王公叛变投降，是印度民族大起义失败的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主要原因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38" name="文本框 22537"/>
          <p:cNvSpPr txBox="1"/>
          <p:nvPr/>
        </p:nvSpPr>
        <p:spPr>
          <a:xfrm>
            <a:off x="4826000" y="4106545"/>
            <a:ext cx="65995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②印度单靠一国力量，起义过程中没有形成统一的领导，被英军各个击破。</a:t>
            </a:r>
            <a:endParaRPr lang="zh-CN" altLang="en-US" sz="3200">
              <a:solidFill>
                <a:srgbClr val="FF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39" name="文本框 22538"/>
          <p:cNvSpPr txBox="1"/>
          <p:nvPr/>
        </p:nvSpPr>
        <p:spPr>
          <a:xfrm>
            <a:off x="4693920" y="5657215"/>
            <a:ext cx="749808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ts val="0"/>
              </a:spcBef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③工业革命后，英国经济军事实力强大，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0"/>
              </a:spcBef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实力远超西班牙和葡萄牙。</a:t>
            </a:r>
            <a:endParaRPr lang="zh-CN" altLang="en-US" sz="3200">
              <a:latin typeface="Times New Roman" panose="02020603050405020304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" y="161"/>
            <a:ext cx="5082540" cy="583565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印度民族大起义失败的原因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2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22535" grpId="0"/>
      <p:bldP spid="22538" grpId="0" bldLvl="0"/>
      <p:bldP spid="22539" grpId="0" bldLvl="0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377247" y="204572"/>
            <a:ext cx="5429885" cy="549707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+mn-ea"/>
              </a:rPr>
              <a:t>拉美和印度的反抗殖民地的对比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sym typeface="+mn-ea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600393" y="1038277"/>
          <a:ext cx="10575607" cy="4004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508"/>
                <a:gridCol w="2263226"/>
                <a:gridCol w="1542473"/>
                <a:gridCol w="2133600"/>
                <a:gridCol w="1828800"/>
              </a:tblGrid>
              <a:tr h="657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/>
                        <a:t>事件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时间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dirty="0"/>
                        <a:t>殖民国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人物</a:t>
                      </a: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结果</a:t>
                      </a:r>
                      <a:endParaRPr lang="zh-CN" altLang="en-US" sz="2800"/>
                    </a:p>
                  </a:txBody>
                  <a:tcPr anchor="ctr"/>
                </a:tc>
              </a:tr>
              <a:tr h="15405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/>
                        <a:t>拉美独立运动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    </a:t>
                      </a:r>
                      <a:endParaRPr lang="en-US" altLang="zh-CN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 anchor="ctr"/>
                </a:tc>
              </a:tr>
              <a:tr h="18072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 dirty="0"/>
                        <a:t>印度民族大起义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194" name="Text Box 26"/>
          <p:cNvSpPr txBox="1"/>
          <p:nvPr/>
        </p:nvSpPr>
        <p:spPr>
          <a:xfrm>
            <a:off x="3662696" y="1949619"/>
            <a:ext cx="1796342" cy="1017844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18世纪末</a:t>
            </a:r>
            <a:endParaRPr lang="en-US" altLang="zh-CN" sz="2400" b="1" dirty="0">
              <a:solidFill>
                <a:srgbClr val="7030A0"/>
              </a:solidFill>
              <a:latin typeface="+mn-ea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+mn-ea"/>
              </a:rPr>
              <a:t>19世纪初</a:t>
            </a:r>
            <a:endParaRPr lang="zh-CN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205" name="Text Box 37"/>
          <p:cNvSpPr txBox="1"/>
          <p:nvPr/>
        </p:nvSpPr>
        <p:spPr>
          <a:xfrm>
            <a:off x="3614443" y="3878804"/>
            <a:ext cx="1892847" cy="463846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rgbClr val="7030A0"/>
                </a:solidFill>
                <a:latin typeface="+mn-ea"/>
              </a:rPr>
              <a:t>19</a:t>
            </a: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世纪中期</a:t>
            </a:r>
            <a:endParaRPr lang="zh-CN" altLang="en-US" sz="2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7" name="Text Box 26"/>
          <p:cNvSpPr txBox="1"/>
          <p:nvPr/>
        </p:nvSpPr>
        <p:spPr>
          <a:xfrm>
            <a:off x="7555519" y="1960799"/>
            <a:ext cx="1524000" cy="10160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玻利瓦尔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圣马丁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Text Box 26"/>
          <p:cNvSpPr txBox="1"/>
          <p:nvPr/>
        </p:nvSpPr>
        <p:spPr>
          <a:xfrm>
            <a:off x="7596013" y="3878805"/>
            <a:ext cx="1524000" cy="46164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章西女王</a:t>
            </a:r>
            <a:endParaRPr lang="zh-CN" altLang="en-US" sz="24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Text Box 26"/>
          <p:cNvSpPr txBox="1"/>
          <p:nvPr/>
        </p:nvSpPr>
        <p:spPr>
          <a:xfrm>
            <a:off x="9655346" y="2206099"/>
            <a:ext cx="1038456" cy="525401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胜利</a:t>
            </a:r>
            <a:endParaRPr lang="zh-CN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0" name="Text Box 26"/>
          <p:cNvSpPr txBox="1"/>
          <p:nvPr/>
        </p:nvSpPr>
        <p:spPr>
          <a:xfrm>
            <a:off x="9570689" y="3815049"/>
            <a:ext cx="1207769" cy="525401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失败</a:t>
            </a:r>
            <a:endParaRPr lang="zh-CN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4734" y="5579377"/>
            <a:ext cx="1554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+mn-ea"/>
              </a:rPr>
              <a:t>相同点</a:t>
            </a:r>
            <a:endParaRPr lang="zh-CN" altLang="en-US" sz="2800" b="1" dirty="0">
              <a:latin typeface="+mn-ea"/>
            </a:endParaRPr>
          </a:p>
        </p:txBody>
      </p:sp>
      <p:sp>
        <p:nvSpPr>
          <p:cNvPr id="76814" name="Text Box 14"/>
          <p:cNvSpPr txBox="1"/>
          <p:nvPr/>
        </p:nvSpPr>
        <p:spPr>
          <a:xfrm>
            <a:off x="3466551" y="5316487"/>
            <a:ext cx="1823085" cy="523240"/>
          </a:xfrm>
          <a:prstGeom prst="rect">
            <a:avLst/>
          </a:prstGeom>
          <a:noFill/>
          <a:ln w="762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背景</a:t>
            </a:r>
            <a:r>
              <a:rPr lang="zh-CN" altLang="en-US" sz="2800" b="1" dirty="0">
                <a:solidFill>
                  <a:srgbClr val="002060"/>
                </a:solidFill>
                <a:latin typeface="+mn-ea"/>
              </a:rPr>
              <a:t>相同：</a:t>
            </a:r>
            <a:endParaRPr lang="zh-CN" altLang="en-US" sz="28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76815" name="Text Box 15"/>
          <p:cNvSpPr txBox="1"/>
          <p:nvPr/>
        </p:nvSpPr>
        <p:spPr>
          <a:xfrm>
            <a:off x="3466515" y="5839727"/>
            <a:ext cx="3200400" cy="523240"/>
          </a:xfrm>
          <a:prstGeom prst="rect">
            <a:avLst/>
          </a:prstGeom>
          <a:noFill/>
          <a:ln w="76200">
            <a:noFill/>
          </a:ln>
        </p:spPr>
        <p:txBody>
          <a:bodyPr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性质</a:t>
            </a:r>
            <a:r>
              <a:rPr lang="zh-CN" altLang="en-US" sz="2800" b="1" dirty="0">
                <a:solidFill>
                  <a:srgbClr val="002060"/>
                </a:solidFill>
                <a:latin typeface="+mn-ea"/>
              </a:rPr>
              <a:t>相同：</a:t>
            </a:r>
            <a:endParaRPr lang="zh-CN" altLang="en-US" sz="28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76818" name="Text Box 18"/>
          <p:cNvSpPr txBox="1"/>
          <p:nvPr/>
        </p:nvSpPr>
        <p:spPr>
          <a:xfrm>
            <a:off x="5196291" y="5316487"/>
            <a:ext cx="4483735" cy="523240"/>
          </a:xfrm>
          <a:prstGeom prst="rect">
            <a:avLst/>
          </a:prstGeom>
          <a:noFill/>
          <a:ln w="762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2060"/>
                </a:solidFill>
                <a:latin typeface="+mn-ea"/>
              </a:rPr>
              <a:t>残酷的殖民统治和经济掠夺</a:t>
            </a:r>
            <a:endParaRPr lang="zh-CN" altLang="en-US" sz="28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76816" name="Text Box 16"/>
          <p:cNvSpPr txBox="1"/>
          <p:nvPr/>
        </p:nvSpPr>
        <p:spPr>
          <a:xfrm>
            <a:off x="5130250" y="5839727"/>
            <a:ext cx="4903470" cy="523240"/>
          </a:xfrm>
          <a:prstGeom prst="rect">
            <a:avLst/>
          </a:prstGeom>
          <a:noFill/>
          <a:ln w="76200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2060"/>
                </a:solidFill>
                <a:latin typeface="+mn-ea"/>
              </a:rPr>
              <a:t>反抗殖民统治的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民族解放运动</a:t>
            </a:r>
            <a:endParaRPr lang="zh-CN" altLang="en-US" sz="28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9" name="Text Box 26"/>
          <p:cNvSpPr txBox="1"/>
          <p:nvPr/>
        </p:nvSpPr>
        <p:spPr>
          <a:xfrm>
            <a:off x="5657446" y="1960799"/>
            <a:ext cx="1524000" cy="1017844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西班牙</a:t>
            </a:r>
            <a:endParaRPr lang="en-US" altLang="zh-CN" sz="2400" b="1" dirty="0">
              <a:solidFill>
                <a:srgbClr val="7030A0"/>
              </a:solidFill>
              <a:latin typeface="+mn-ea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葡萄牙</a:t>
            </a:r>
            <a:endParaRPr lang="zh-CN" altLang="en-US" sz="2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20" name="Text Box 26"/>
          <p:cNvSpPr txBox="1"/>
          <p:nvPr/>
        </p:nvSpPr>
        <p:spPr>
          <a:xfrm>
            <a:off x="5867317" y="3878804"/>
            <a:ext cx="1104258" cy="46164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+mn-ea"/>
              </a:rPr>
              <a:t>英国</a:t>
            </a:r>
            <a:endParaRPr lang="zh-CN" altLang="en-US" sz="2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3" name="Text Box 14"/>
          <p:cNvSpPr txBox="1"/>
          <p:nvPr/>
        </p:nvSpPr>
        <p:spPr>
          <a:xfrm>
            <a:off x="3466551" y="6335027"/>
            <a:ext cx="1823085" cy="523240"/>
          </a:xfrm>
          <a:prstGeom prst="rect">
            <a:avLst/>
          </a:prstGeom>
          <a:noFill/>
          <a:ln w="76200">
            <a:noFill/>
          </a:ln>
        </p:spPr>
        <p:txBody>
          <a:bodyPr wrap="square" lIns="90000" tIns="46800" rIns="90000" bIns="4680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意义</a:t>
            </a:r>
            <a:r>
              <a:rPr lang="zh-CN" altLang="en-US" sz="2800" b="1" dirty="0">
                <a:solidFill>
                  <a:srgbClr val="002060"/>
                </a:solidFill>
                <a:latin typeface="+mn-ea"/>
              </a:rPr>
              <a:t>相同：</a:t>
            </a:r>
            <a:endParaRPr lang="zh-CN" altLang="en-US" sz="28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4" name="Text Box 16"/>
          <p:cNvSpPr txBox="1"/>
          <p:nvPr/>
        </p:nvSpPr>
        <p:spPr>
          <a:xfrm>
            <a:off x="5157470" y="6334760"/>
            <a:ext cx="6619240" cy="523240"/>
          </a:xfrm>
          <a:prstGeom prst="rect">
            <a:avLst/>
          </a:prstGeom>
          <a:noFill/>
          <a:ln w="76200">
            <a:noFill/>
          </a:ln>
        </p:spPr>
        <p:txBody>
          <a:bodyPr wrap="square" lIns="90000" tIns="46800" rIns="90000" bIns="4680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沉重打击了欧洲殖民者</a:t>
            </a:r>
            <a:endParaRPr lang="zh-CN" altLang="en-US" sz="2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4" grpId="0"/>
      <p:bldP spid="7205" grpId="0"/>
      <p:bldP spid="7" grpId="0"/>
      <p:bldP spid="8" grpId="0"/>
      <p:bldP spid="9" grpId="0"/>
      <p:bldP spid="10" grpId="0"/>
      <p:bldP spid="76814" grpId="0"/>
      <p:bldP spid="76815" grpId="0"/>
      <p:bldP spid="76818" grpId="0"/>
      <p:bldP spid="76816" grpId="0"/>
      <p:bldP spid="19" grpId="0"/>
      <p:bldP spid="20" grpId="0"/>
      <p:bldP spid="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文本框 21505"/>
          <p:cNvSpPr txBox="1"/>
          <p:nvPr/>
        </p:nvSpPr>
        <p:spPr>
          <a:xfrm>
            <a:off x="1919605" y="775335"/>
            <a:ext cx="8413750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fontAlgn="auto">
              <a:lnSpc>
                <a:spcPts val="6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    在世界近代史上，玻利瓦尔、圣马丁和章西女王领导的反殖民斗争是殖民地人民反抗的典范。他们的哪些优秀品质、精神值得学习？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7" name="矩形 21506"/>
          <p:cNvSpPr/>
          <p:nvPr/>
        </p:nvSpPr>
        <p:spPr>
          <a:xfrm rot="1080000">
            <a:off x="2992120" y="3222625"/>
            <a:ext cx="5873750" cy="40608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热爱祖国,为国献身；</a:t>
            </a:r>
            <a:endParaRPr lang="zh-CN" altLang="en-US" sz="3600" b="1">
              <a:ln w="9525" cap="flat" cmpd="sng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600" b="1">
                <a:ln w="9525" cap="flat" cmpd="sng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不畏强权,英勇反抗侵略,</a:t>
            </a:r>
            <a:endParaRPr lang="zh-CN" altLang="en-US" sz="3600" b="1">
              <a:ln w="9525" cap="flat" cmpd="sng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600" b="1">
                <a:ln w="9525" cap="flat" cmpd="sng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不屈不挠,捍卫民族尊严</a:t>
            </a:r>
            <a:endParaRPr lang="zh-CN" altLang="en-US" sz="3600" b="1">
              <a:ln w="9525" cap="flat" cmpd="sng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600" b="1">
                <a:ln w="9525" cap="flat" cmpd="sng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zh-CN" altLang="en-US" sz="3600" b="1">
              <a:ln w="9525" cap="flat" cmpd="sng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1823720" y="83185"/>
            <a:ext cx="4455795" cy="69215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algn="ctr"/>
            <a:r>
              <a:rPr lang="zh-CN" altLang="zh-CN" sz="3600" kern="10" dirty="0" smtClean="0">
                <a:ln w="38100">
                  <a:solidFill>
                    <a:srgbClr val="FF0000"/>
                  </a:solidFill>
                  <a:round/>
                </a:ln>
                <a:solidFill>
                  <a:srgbClr val="3333CC"/>
                </a:solidFill>
                <a:latin typeface="+mj-ea"/>
                <a:ea typeface="+mj-ea"/>
              </a:rPr>
              <a:t>民族英雄的可贵精神</a:t>
            </a:r>
            <a:endParaRPr lang="zh-CN" altLang="zh-CN" sz="3600" kern="10" dirty="0" smtClean="0">
              <a:ln w="38100">
                <a:solidFill>
                  <a:srgbClr val="FF0000"/>
                </a:solidFill>
                <a:round/>
              </a:ln>
              <a:solidFill>
                <a:srgbClr val="3333CC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9301" y="902545"/>
          <a:ext cx="11451771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79"/>
                <a:gridCol w="1779114"/>
                <a:gridCol w="6273935"/>
                <a:gridCol w="2862943"/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/>
                        <a:t>项目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太平天国运动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印度民族大起义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r>
                        <a:rPr lang="zh-CN" altLang="en-US" sz="2800" dirty="0" smtClean="0"/>
                        <a:t>不同点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领导阶级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农民阶级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部分印度王公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革命主力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广大农民阶级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土兵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领导人代表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洪秀全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章西女王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斗争对象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有外国侵略者，但主要是清政府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英国殖民者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结果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被中外势力联合镇压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因英国殖民当局的镇压而失败</a:t>
                      </a:r>
                      <a:endParaRPr lang="zh-CN" altLang="en-US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zh-CN" altLang="en-US" sz="2800" dirty="0" smtClean="0"/>
                        <a:t>相同点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都是追求民族独立的反侵略反压迫的民族解放运动；</a:t>
                      </a:r>
                      <a:endParaRPr lang="en-US" altLang="zh-CN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都推动了亚洲地区民族解放运动的发展</a:t>
                      </a:r>
                      <a:endParaRPr lang="en-US" altLang="zh-CN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都以失败告终；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477500" y="133104"/>
            <a:ext cx="93153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400" b="1" spc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比较太平天国运动和印度民族大起义</a:t>
            </a:r>
            <a:endParaRPr lang="zh-CN" altLang="en-US" sz="4400" b="1" cap="none" spc="5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4458" y="510661"/>
          <a:ext cx="11205028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650"/>
                <a:gridCol w="3619864"/>
                <a:gridCol w="2801257"/>
                <a:gridCol w="2801257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史实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美国独立战争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拉丁美洲独立运动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印度民族大起义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根本原因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英国的殖民统治阻碍了北美资本主义经济的发展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西班牙、葡萄牙残酷的殖民统治和经济掠夺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英国残酷的政治压迫和经济掠夺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史实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美国独立战争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拉丁美洲独立运动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印度民族大起义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民族英雄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华盛顿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南美的“解放者”玻利瓦尔和圣马丁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章西女王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结果</a:t>
                      </a:r>
                      <a:endParaRPr lang="zh-CN" alt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成功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败</a:t>
                      </a:r>
                      <a:endParaRPr lang="zh-CN" altLang="en-US" sz="24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时间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1775——1783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19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世纪初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1857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年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历史意义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摆脱了英国的殖民统治，实现了国家的独立；推动了资本主义的发展；为拉丁美洲的民族独立运动树立了榜样，推动了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18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世纪的欧洲革命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经过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30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多年的斗争，拉丁美洲许多国家摆脱了西班牙、葡萄牙的殖民统治，获得了独立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沉重打击了英国殖民统治，反映了印度民族意识的觉醒，是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19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世纪中期亚洲民族解放运动的一个重要组成部分。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550126" y="-74114"/>
            <a:ext cx="94979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cap="none" spc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北美、拉丁美洲和印度反抗殖民统治</a:t>
            </a:r>
            <a:endParaRPr lang="zh-CN" altLang="en-US" sz="3200" b="1" cap="none" spc="5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4"/>
          <p:cNvSpPr txBox="1">
            <a:spLocks noChangeArrowheads="1"/>
          </p:cNvSpPr>
          <p:nvPr/>
        </p:nvSpPr>
        <p:spPr bwMode="auto">
          <a:xfrm>
            <a:off x="1400387" y="4169833"/>
            <a:ext cx="17526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zh-CN" altLang="en-US" sz="4265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拉美</a:t>
            </a:r>
            <a:endParaRPr lang="zh-CN" altLang="en-US" sz="4265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3907" name="Text Box 7"/>
          <p:cNvSpPr txBox="1"/>
          <p:nvPr/>
        </p:nvSpPr>
        <p:spPr>
          <a:xfrm>
            <a:off x="4650991" y="1223763"/>
            <a:ext cx="1843288" cy="58356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pitchFamily="49" charset="-122"/>
                <a:cs typeface="+mn-ea"/>
              </a:rPr>
              <a:t>反抗</a:t>
            </a:r>
            <a:endParaRPr lang="zh-CN" altLang="en-US"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ea typeface="黑体" panose="02010609060101010101" pitchFamily="49" charset="-122"/>
              <a:cs typeface="+mn-ea"/>
            </a:endParaRPr>
          </a:p>
        </p:txBody>
      </p:sp>
      <p:sp>
        <p:nvSpPr>
          <p:cNvPr id="123908" name="Text Box 8"/>
          <p:cNvSpPr txBox="1">
            <a:spLocks noChangeArrowheads="1"/>
          </p:cNvSpPr>
          <p:nvPr/>
        </p:nvSpPr>
        <p:spPr bwMode="auto">
          <a:xfrm>
            <a:off x="6799580" y="4169833"/>
            <a:ext cx="454914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zh-CN" altLang="en-US" sz="4265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西班牙、葡萄牙</a:t>
            </a:r>
            <a:endParaRPr lang="zh-CN" altLang="en-US" sz="4265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3909" name="Text Box 9"/>
          <p:cNvSpPr txBox="1"/>
          <p:nvPr/>
        </p:nvSpPr>
        <p:spPr>
          <a:xfrm>
            <a:off x="3426555" y="5391621"/>
            <a:ext cx="3985872" cy="583565"/>
          </a:xfrm>
          <a:prstGeom prst="rect">
            <a:avLst/>
          </a:prstGeom>
          <a:noFill/>
          <a:ln w="38100">
            <a:noFill/>
            <a:miter/>
          </a:ln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pitchFamily="49" charset="-122"/>
                <a:cs typeface="+mn-ea"/>
              </a:rPr>
              <a:t>玻利瓦尔、圣马丁</a:t>
            </a:r>
            <a:endParaRPr lang="zh-CN" altLang="en-US"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ea typeface="黑体" panose="02010609060101010101" pitchFamily="49" charset="-122"/>
              <a:cs typeface="+mn-ea"/>
            </a:endParaRPr>
          </a:p>
        </p:txBody>
      </p:sp>
      <p:sp>
        <p:nvSpPr>
          <p:cNvPr id="123910" name="Text Box 10"/>
          <p:cNvSpPr txBox="1">
            <a:spLocks noChangeArrowheads="1"/>
          </p:cNvSpPr>
          <p:nvPr/>
        </p:nvSpPr>
        <p:spPr bwMode="auto">
          <a:xfrm>
            <a:off x="1568873" y="1758527"/>
            <a:ext cx="18415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zh-CN" altLang="en-US" sz="4265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印度</a:t>
            </a:r>
            <a:endParaRPr lang="zh-CN" altLang="en-US" sz="4265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747847" y="1758527"/>
            <a:ext cx="1782233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265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英国</a:t>
            </a:r>
            <a:endParaRPr lang="zh-CN" altLang="en-US" sz="4265" b="1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3914" name="Text Box 17"/>
          <p:cNvSpPr txBox="1"/>
          <p:nvPr/>
        </p:nvSpPr>
        <p:spPr>
          <a:xfrm>
            <a:off x="4527973" y="712047"/>
            <a:ext cx="2112433" cy="583565"/>
          </a:xfrm>
          <a:prstGeom prst="rect">
            <a:avLst/>
          </a:prstGeom>
          <a:noFill/>
          <a:ln w="38100">
            <a:noFill/>
            <a:miter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pitchFamily="49" charset="-122"/>
                <a:cs typeface="+mn-ea"/>
              </a:rPr>
              <a:t>章西女王</a:t>
            </a:r>
            <a:endParaRPr lang="zh-CN" altLang="en-US"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ea typeface="黑体" panose="02010609060101010101" pitchFamily="49" charset="-122"/>
              <a:cs typeface="+mn-ea"/>
            </a:endParaRPr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 flipV="1">
            <a:off x="3859107" y="1881293"/>
            <a:ext cx="3426460" cy="84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"/>
          </a:p>
        </p:txBody>
      </p:sp>
      <p:sp>
        <p:nvSpPr>
          <p:cNvPr id="123916" name="Text Box 19"/>
          <p:cNvSpPr txBox="1"/>
          <p:nvPr/>
        </p:nvSpPr>
        <p:spPr>
          <a:xfrm>
            <a:off x="4527629" y="4777520"/>
            <a:ext cx="1537657" cy="5835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黑体" panose="02010609060101010101" pitchFamily="49" charset="-122"/>
                <a:cs typeface="+mn-ea"/>
              </a:rPr>
              <a:t>反抗</a:t>
            </a:r>
            <a:endParaRPr lang="zh-CN" altLang="en-US" sz="3200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ea typeface="黑体" panose="02010609060101010101" pitchFamily="49" charset="-122"/>
              <a:cs typeface="+mn-ea"/>
            </a:endParaRPr>
          </a:p>
        </p:txBody>
      </p:sp>
      <p:sp>
        <p:nvSpPr>
          <p:cNvPr id="2" name="Line 46"/>
          <p:cNvSpPr>
            <a:spLocks noChangeShapeType="1"/>
          </p:cNvSpPr>
          <p:nvPr/>
        </p:nvSpPr>
        <p:spPr bwMode="auto">
          <a:xfrm flipV="1">
            <a:off x="3665220" y="4779433"/>
            <a:ext cx="3428153" cy="84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"/>
          </a:p>
        </p:txBody>
      </p:sp>
      <p:sp>
        <p:nvSpPr>
          <p:cNvPr id="123926" name="矩形 123925"/>
          <p:cNvSpPr/>
          <p:nvPr/>
        </p:nvSpPr>
        <p:spPr>
          <a:xfrm>
            <a:off x="2932007" y="3046307"/>
            <a:ext cx="5709073" cy="5988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95" b="1" noProof="1">
                <a:solidFill>
                  <a:srgbClr val="660066"/>
                </a:solidFill>
                <a:effectLst>
                  <a:outerShdw blurRad="38100" dist="38100" dir="2700000">
                    <a:srgbClr val="C0C0C0"/>
                  </a:outerShdw>
                </a:effectLst>
                <a:ea typeface="华文彩云" panose="02010800040101010101" charset="-122"/>
              </a:rPr>
              <a:t>哪里有压迫，哪里就有反抗</a:t>
            </a:r>
            <a:endParaRPr lang="zh-CN" altLang="en-US" sz="3295" b="1" noProof="1">
              <a:solidFill>
                <a:srgbClr val="660066"/>
              </a:solidFill>
              <a:effectLst>
                <a:outerShdw blurRad="38100" dist="38100" dir="2700000">
                  <a:srgbClr val="C0C0C0"/>
                </a:outerShdw>
              </a:effectLst>
              <a:ea typeface="华文彩云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5937" y="282787"/>
            <a:ext cx="186690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295" b="1">
                <a:solidFill>
                  <a:srgbClr val="CC0000"/>
                </a:solidFill>
                <a:ea typeface="黑体" panose="02010609060101010101" pitchFamily="49" charset="-122"/>
                <a:sym typeface="+mn-ea"/>
              </a:rPr>
              <a:t>工业革命</a:t>
            </a:r>
            <a:endParaRPr lang="zh-CN" altLang="en-US" sz="3295" b="1">
              <a:solidFill>
                <a:srgbClr val="CC0000"/>
              </a:solidFill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47847" y="6018953"/>
            <a:ext cx="2287905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95" b="1">
                <a:solidFill>
                  <a:srgbClr val="CC0000"/>
                </a:solidFill>
                <a:ea typeface="黑体" panose="02010609060101010101" pitchFamily="49" charset="-122"/>
                <a:sym typeface="+mn-ea"/>
              </a:rPr>
              <a:t>新航路开辟</a:t>
            </a:r>
            <a:endParaRPr lang="zh-CN" altLang="en-US" sz="3295" b="1">
              <a:solidFill>
                <a:srgbClr val="CC0000"/>
              </a:solidFill>
              <a:ea typeface="黑体" panose="02010609060101010101" pitchFamily="49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8637693" y="1032933"/>
            <a:ext cx="3387" cy="848360"/>
          </a:xfrm>
          <a:prstGeom prst="straightConnector1">
            <a:avLst/>
          </a:prstGeom>
          <a:noFill/>
          <a:ln w="34925" cap="flat">
            <a:solidFill>
              <a:srgbClr val="00B0F0"/>
            </a:solidFill>
            <a:prstDash val="solid"/>
            <a:miter lim="8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直接箭头连接符 6"/>
          <p:cNvCxnSpPr/>
          <p:nvPr/>
        </p:nvCxnSpPr>
        <p:spPr>
          <a:xfrm flipV="1">
            <a:off x="8839200" y="4797213"/>
            <a:ext cx="5080" cy="1129453"/>
          </a:xfrm>
          <a:prstGeom prst="straightConnector1">
            <a:avLst/>
          </a:prstGeom>
          <a:noFill/>
          <a:ln w="34925" cap="flat">
            <a:solidFill>
              <a:srgbClr val="00B0F0"/>
            </a:solidFill>
            <a:prstDash val="solid"/>
            <a:miter lim="8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3910753" y="2217420"/>
            <a:ext cx="3501813" cy="24553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miter lim="8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3559387" y="4473787"/>
            <a:ext cx="3081020" cy="5080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miter lim="800000"/>
            <a:tailEnd type="arrow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9"/>
          <p:cNvSpPr txBox="1"/>
          <p:nvPr/>
        </p:nvSpPr>
        <p:spPr>
          <a:xfrm>
            <a:off x="4605443" y="3947160"/>
            <a:ext cx="15468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65" b="1">
                <a:solidFill>
                  <a:srgbClr val="00B0F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压迫掠夺</a:t>
            </a:r>
            <a:endParaRPr lang="zh-CN" altLang="en-US" sz="3295" b="1" noProof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64617" y="2241973"/>
            <a:ext cx="15468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65" b="1">
                <a:solidFill>
                  <a:srgbClr val="00B0F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压迫掠夺</a:t>
            </a:r>
            <a:endParaRPr lang="zh-CN" altLang="en-US" sz="2665" b="1" noProof="1">
              <a:solidFill>
                <a:srgbClr val="00B0F0"/>
              </a:solidFill>
              <a:effectLst>
                <a:outerShdw blurRad="38100" dist="38100" dir="2700000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0"/>
            <a:ext cx="1472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课堂小结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77" name="Picture 29" descr="情景：敲木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0383" y="5361305"/>
            <a:ext cx="1511300" cy="1328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/>
      <p:bldP spid="123908" grpId="0"/>
      <p:bldP spid="123909" grpId="0"/>
      <p:bldP spid="123910" grpId="0"/>
      <p:bldP spid="17420" grpId="0"/>
      <p:bldP spid="123914" grpId="0"/>
      <p:bldP spid="123916" grpId="0"/>
      <p:bldP spid="123926" grpId="0"/>
      <p:bldP spid="4" grpId="0"/>
      <p:bldP spid="5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04981" y="1474508"/>
            <a:ext cx="10607039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2" charset="0"/>
              </a:rPr>
              <a:t>1</a:t>
            </a:r>
            <a:r>
              <a:rPr lang="zh-CN" altLang="zh-CN" sz="3200" b="1" dirty="0" smtClean="0">
                <a:solidFill>
                  <a:srgbClr val="000000"/>
                </a:solidFill>
                <a:latin typeface="Times New Roman" panose="02020603050405020304" pitchFamily="2" charset="0"/>
              </a:rPr>
              <a:t>.</a:t>
            </a:r>
            <a:r>
              <a:rPr lang="zh-CN" altLang="zh-CN" sz="3200" dirty="0"/>
              <a:t> 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历史学家罗英渠在《美洲史论》中写道：“他所指挥的军队解放的国土十倍于西班牙的国土，比西、法、德、英、意五个国家加在一起还大一倍半……成为委内瑞拉、哥伦比亚、厄瓜多尔、秘鲁、玻利维亚、巴拿马六个国家的奠基者”，“他”是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．华盛顿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B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．章西女王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．甘地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D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．玻利瓦尔</a:t>
            </a: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eaLnBrk="1" hangingPunct="1">
              <a:buFont typeface="Arial" panose="020B0604020202020204" pitchFamily="34" charset="0"/>
              <a:buNone/>
            </a:pPr>
            <a:endParaRPr lang="zh-CN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33533" y="2567593"/>
            <a:ext cx="842963" cy="11985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72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endParaRPr lang="en-US" altLang="zh-CN" sz="7200" b="1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5" name="Group 15"/>
          <p:cNvGrpSpPr/>
          <p:nvPr/>
        </p:nvGrpSpPr>
        <p:grpSpPr bwMode="auto">
          <a:xfrm>
            <a:off x="158467" y="147454"/>
            <a:ext cx="3478212" cy="863600"/>
            <a:chOff x="320" y="122"/>
            <a:chExt cx="2876" cy="691"/>
          </a:xfrm>
        </p:grpSpPr>
        <p:pic>
          <p:nvPicPr>
            <p:cNvPr id="6" name="Picture 16" descr="jcjs-1_r02_c0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E7DCBB"/>
                </a:clrFrom>
                <a:clrTo>
                  <a:srgbClr val="E7DCBB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91" t="78230" r="2362" b="6955"/>
            <a:stretch>
              <a:fillRect/>
            </a:stretch>
          </p:blipFill>
          <p:spPr bwMode="auto">
            <a:xfrm>
              <a:off x="2697" y="241"/>
              <a:ext cx="499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643" y="122"/>
              <a:ext cx="2199" cy="61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隶书" panose="02010509060101010101" charset="-122"/>
                </a:rPr>
                <a:t>巩固练习</a:t>
              </a:r>
              <a:endPara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endParaRPr>
            </a:p>
          </p:txBody>
        </p:sp>
        <p:pic>
          <p:nvPicPr>
            <p:cNvPr id="8" name="Picture 18" descr="jcjs-1_r02_c0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E7DCBB"/>
                </a:clrFrom>
                <a:clrTo>
                  <a:srgbClr val="E7DCBB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8" t="74971" r="83040" b="3659"/>
            <a:stretch>
              <a:fillRect/>
            </a:stretch>
          </p:blipFill>
          <p:spPr bwMode="auto">
            <a:xfrm>
              <a:off x="320" y="223"/>
              <a:ext cx="36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1"/>
          <p:cNvSpPr>
            <a:spLocks noChangeArrowheads="1"/>
          </p:cNvSpPr>
          <p:nvPr/>
        </p:nvSpPr>
        <p:spPr bwMode="auto">
          <a:xfrm>
            <a:off x="365760" y="778194"/>
            <a:ext cx="1182624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这些曾经在乡村拥有一望无际的大片土地的所有者，一旦沦为居住泥棚、仅有几只瓦锅的佃户，其对英国殖民者的恐惧、不满和仇恨再也无法控，因而一些爱国封建王公成了大起义的领导者”材料描述的是（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．美国独立战争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B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．拉美独立运动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．印度民族大起义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D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．非暴力不合作运动</a:t>
            </a: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>
              <a:buFont typeface="Arial" panose="020B0604020202020204" pitchFamily="34" charset="0"/>
              <a:buNone/>
            </a:pPr>
            <a:endParaRPr lang="zh-CN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64650" y="1430655"/>
            <a:ext cx="758541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7200" b="1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endParaRPr lang="en-US" altLang="zh-CN" sz="7200" b="1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6"/>
          <p:cNvSpPr/>
          <p:nvPr/>
        </p:nvSpPr>
        <p:spPr>
          <a:xfrm>
            <a:off x="5677535" y="3865880"/>
            <a:ext cx="1948815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1.</a:t>
            </a:r>
            <a:endParaRPr lang="en-US" altLang="zh-CN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3" name="TextBox 37"/>
          <p:cNvSpPr/>
          <p:nvPr/>
        </p:nvSpPr>
        <p:spPr>
          <a:xfrm>
            <a:off x="1312863" y="3043555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4" name="TextBox 38"/>
          <p:cNvSpPr/>
          <p:nvPr/>
        </p:nvSpPr>
        <p:spPr>
          <a:xfrm>
            <a:off x="1312863" y="3875405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5" name="TextBox 39"/>
          <p:cNvSpPr/>
          <p:nvPr/>
        </p:nvSpPr>
        <p:spPr>
          <a:xfrm>
            <a:off x="1312863" y="4708843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6" name="TextBox 40"/>
          <p:cNvSpPr/>
          <p:nvPr/>
        </p:nvSpPr>
        <p:spPr>
          <a:xfrm>
            <a:off x="1312863" y="5610543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" name="文本框 294929"/>
          <p:cNvSpPr txBox="1"/>
          <p:nvPr/>
        </p:nvSpPr>
        <p:spPr>
          <a:xfrm>
            <a:off x="7023418" y="567055"/>
            <a:ext cx="327660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Text in here</a:t>
            </a:r>
            <a:endParaRPr lang="en-US" altLang="zh-CN" sz="2000" b="1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4930" y="-635"/>
            <a:ext cx="12267565" cy="678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49"/>
          <p:cNvSpPr/>
          <p:nvPr/>
        </p:nvSpPr>
        <p:spPr>
          <a:xfrm>
            <a:off x="151765" y="177165"/>
            <a:ext cx="11692890" cy="1383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p>
            <a:pPr algn="l">
              <a:buNone/>
            </a:pPr>
            <a:r>
              <a:rPr lang="en-US" altLang="zh-CN" sz="2800" b="1" baseline="0" dirty="0"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   </a:t>
            </a:r>
            <a:r>
              <a:rPr lang="zh-CN" sz="2800" b="1" baseline="0" dirty="0"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伴随着新航路的开辟，西班牙、葡萄牙走上殖民扩张的道路。拉丁美洲处于西班牙、葡萄牙的殖民统治之下。</a:t>
            </a:r>
            <a:r>
              <a:rPr lang="en-US" altLang="zh-CN" sz="2800" b="1" baseline="0" dirty="0"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“</a:t>
            </a:r>
            <a:r>
              <a:rPr lang="zh-CN" altLang="en-US" sz="2800" b="1" baseline="0" dirty="0"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有压迫就有反抗</a:t>
            </a:r>
            <a:r>
              <a:rPr lang="en-US" altLang="zh-CN" sz="2800" b="1" baseline="0" dirty="0"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”</a:t>
            </a:r>
            <a:r>
              <a:rPr lang="zh-CN" altLang="en-US" sz="2800" b="1" baseline="0" dirty="0">
                <a:solidFill>
                  <a:schemeClr val="tx1"/>
                </a:solidFill>
                <a:effectLst/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Arial" panose="020B0604020202020204" pitchFamily="34" charset="0"/>
              </a:rPr>
              <a:t>，面对殖民者疯狂掠夺和压迫，殖民地人民展开了怎样的斗争？</a:t>
            </a:r>
            <a:endParaRPr lang="zh-CN" altLang="en-US" sz="2800" b="1" baseline="0" dirty="0">
              <a:solidFill>
                <a:schemeClr val="tx1"/>
              </a:solidFill>
              <a:effectLst/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6898400" y="1040799"/>
            <a:ext cx="80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8000" b="1" dirty="0">
                <a:solidFill>
                  <a:srgbClr val="FF0000"/>
                </a:solidFill>
                <a:latin typeface="宋体" panose="02010600030101010101" pitchFamily="2" charset="-122"/>
                <a:cs typeface="Arial" panose="020B0604020202020204" pitchFamily="34" charset="0"/>
              </a:rPr>
              <a:t>D</a:t>
            </a:r>
            <a:endParaRPr lang="zh-CN" altLang="en-US" sz="8000" b="1" dirty="0">
              <a:solidFill>
                <a:srgbClr val="FF0000"/>
              </a:solidFill>
              <a:latin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48496" y="788939"/>
            <a:ext cx="9704173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印度的章西女王和被誉为“南美的解放者”的玻利瓦尔，两人的相同之处是（  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．都是殖民扩张和掠夺的代表  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．都为自己的国家赢得了民族独立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．都为民族独立而英勇牺牲        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．都是反抗殖民统治的英雄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2895" y="-50165"/>
            <a:ext cx="2081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导入新课</a:t>
            </a:r>
            <a:endParaRPr lang="zh-CN" altLang="en-US" sz="3200" b="1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890905" y="836295"/>
          <a:ext cx="4529455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1" imgW="2000885" imgH="8373110" progId="Paint.Picture">
                  <p:embed/>
                </p:oleObj>
              </mc:Choice>
              <mc:Fallback>
                <p:oleObj name="" r:id="rId1" imgW="2000885" imgH="837311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90905" y="836295"/>
                        <a:ext cx="4529455" cy="571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44" name="TextBox 28"/>
          <p:cNvSpPr/>
          <p:nvPr/>
        </p:nvSpPr>
        <p:spPr>
          <a:xfrm>
            <a:off x="8888730" y="575310"/>
            <a:ext cx="492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01-05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12" name="TextBox 28"/>
          <p:cNvSpPr/>
          <p:nvPr/>
        </p:nvSpPr>
        <p:spPr>
          <a:xfrm>
            <a:off x="9015730" y="702310"/>
            <a:ext cx="4921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07-17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302081" name="圆角矩形 164865"/>
          <p:cNvSpPr/>
          <p:nvPr/>
        </p:nvSpPr>
        <p:spPr>
          <a:xfrm>
            <a:off x="6270625" y="866140"/>
            <a:ext cx="4257040" cy="5655310"/>
          </a:xfrm>
          <a:prstGeom prst="roundRect">
            <a:avLst>
              <a:gd name="adj" fmla="val 8097"/>
            </a:avLst>
          </a:prstGeom>
          <a:solidFill>
            <a:srgbClr val="FFFFFF">
              <a:alpha val="50000"/>
            </a:srgbClr>
          </a:solidFill>
          <a:ln w="9525" cap="flat" cmpd="sng">
            <a:solidFill>
              <a:srgbClr val="333333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TextBox 49"/>
          <p:cNvSpPr/>
          <p:nvPr/>
        </p:nvSpPr>
        <p:spPr>
          <a:xfrm>
            <a:off x="6346825" y="836295"/>
            <a:ext cx="4180840" cy="5446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sz="32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</a:t>
            </a:r>
            <a:r>
              <a:rPr sz="36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“在我们纪念第16任总统诞辰200周年之际，我说我对这位伟人怀有特殊的感激之情，是</a:t>
            </a:r>
            <a:r>
              <a:rPr sz="4800" baseline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他</a:t>
            </a:r>
            <a:r>
              <a:rPr sz="36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让我的故事成为可能，是</a:t>
            </a:r>
            <a:r>
              <a:rPr sz="4800" baseline="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他</a:t>
            </a:r>
            <a:r>
              <a:rPr sz="36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让美国的故事成为可能。” </a:t>
            </a:r>
            <a:endParaRPr sz="3600" baseline="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 algn="l">
              <a:buNone/>
            </a:pPr>
            <a:r>
              <a:rPr sz="36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  ——奥巴马</a:t>
            </a:r>
            <a:endParaRPr sz="3600" baseline="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2294" descr="林肯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435">
            <a:off x="3686629" y="3263900"/>
            <a:ext cx="4154260" cy="27791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RightUp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" name="标题 1"/>
          <p:cNvSpPr>
            <a:spLocks noGrp="1"/>
          </p:cNvSpPr>
          <p:nvPr/>
        </p:nvSpPr>
        <p:spPr>
          <a:xfrm>
            <a:off x="1718945" y="308293"/>
            <a:ext cx="8478838" cy="854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第一单元  殖民地人民的反抗与资本主义制度的扩展</a:t>
            </a:r>
            <a:endParaRPr lang="zh-CN" altLang="en-US" sz="2800" b="1" dirty="0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68750" y="1376045"/>
            <a:ext cx="39801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</a:t>
            </a:r>
            <a:r>
              <a:rPr lang="en-US" altLang="zh-CN" sz="4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</a:t>
            </a:r>
            <a:r>
              <a:rPr lang="zh-CN" altLang="en-US" sz="40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课   美国内战</a:t>
            </a:r>
            <a:endParaRPr lang="zh-CN" altLang="en-US" sz="40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24"/>
          <p:cNvSpPr/>
          <p:nvPr/>
        </p:nvSpPr>
        <p:spPr>
          <a:xfrm>
            <a:off x="443230" y="1337945"/>
            <a:ext cx="869950" cy="858520"/>
          </a:xfrm>
          <a:prstGeom prst="rightArrow">
            <a:avLst>
              <a:gd name="adj1" fmla="val 64944"/>
              <a:gd name="adj2" fmla="val 64790"/>
            </a:avLst>
          </a:prstGeom>
          <a:solidFill>
            <a:srgbClr val="4BACC6"/>
          </a:solidFill>
          <a:ln w="25400">
            <a:noFill/>
          </a:ln>
        </p:spPr>
        <p:txBody>
          <a:bodyPr vert="horz" wrap="square" anchor="ctr"/>
          <a:lstStyle/>
          <a:p>
            <a:pPr algn="ctr">
              <a:buNone/>
            </a:pPr>
            <a:r>
              <a:rPr lang="en-US" sz="3600" b="1" i="1" baseline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n-US" sz="3600" b="1" i="1" baseline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右箭头 25"/>
          <p:cNvSpPr/>
          <p:nvPr/>
        </p:nvSpPr>
        <p:spPr>
          <a:xfrm>
            <a:off x="443230" y="2672080"/>
            <a:ext cx="869950" cy="859155"/>
          </a:xfrm>
          <a:prstGeom prst="rightArrow">
            <a:avLst>
              <a:gd name="adj1" fmla="val 64944"/>
              <a:gd name="adj2" fmla="val 64790"/>
            </a:avLst>
          </a:prstGeom>
          <a:solidFill>
            <a:srgbClr val="205867"/>
          </a:solidFill>
          <a:ln w="25400">
            <a:noFill/>
          </a:ln>
        </p:spPr>
        <p:txBody>
          <a:bodyPr vert="horz" wrap="square" anchor="ctr"/>
          <a:lstStyle/>
          <a:p>
            <a:pPr algn="ctr">
              <a:buNone/>
            </a:pPr>
            <a:r>
              <a:rPr lang="en-US" sz="3600" b="1" i="1" baseline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en-US" sz="3600" b="1" i="1" baseline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TextBox 36"/>
          <p:cNvSpPr/>
          <p:nvPr/>
        </p:nvSpPr>
        <p:spPr>
          <a:xfrm>
            <a:off x="1312863" y="1778000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1.</a:t>
            </a:r>
            <a:endParaRPr lang="en-US" altLang="zh-CN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7" name="TextBox 41"/>
          <p:cNvSpPr/>
          <p:nvPr/>
        </p:nvSpPr>
        <p:spPr>
          <a:xfrm>
            <a:off x="1677035" y="1337945"/>
            <a:ext cx="79571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2800" baseline="0" dirty="0">
                <a:solidFill>
                  <a:srgbClr val="3F3F3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掌握美国南北双方的矛盾及其焦点、林肯与《解放黑人奴隶宣言》、美国内战的性质等基本史实；</a:t>
            </a:r>
            <a:endParaRPr lang="zh-CN" altLang="en-US" sz="2800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6" name="TextBox 41"/>
          <p:cNvSpPr/>
          <p:nvPr/>
        </p:nvSpPr>
        <p:spPr>
          <a:xfrm>
            <a:off x="1677035" y="2672080"/>
            <a:ext cx="79025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en-US" sz="2800" baseline="0" dirty="0">
                <a:solidFill>
                  <a:srgbClr val="3F3F3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分析美国内战爆发的起因、性质、结局和作用，培养对历史因果关系的认识。</a:t>
            </a:r>
            <a:endParaRPr lang="zh-CN" altLang="en-US" sz="2800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760" y="106680"/>
            <a:ext cx="4455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学习目标</a:t>
            </a:r>
            <a:endParaRPr lang="zh-CN" sz="28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sp>
        <p:nvSpPr>
          <p:cNvPr id="13" name="右箭头 26"/>
          <p:cNvSpPr/>
          <p:nvPr/>
        </p:nvSpPr>
        <p:spPr>
          <a:xfrm>
            <a:off x="443230" y="3977005"/>
            <a:ext cx="869950" cy="859155"/>
          </a:xfrm>
          <a:prstGeom prst="rightArrow">
            <a:avLst>
              <a:gd name="adj1" fmla="val 64944"/>
              <a:gd name="adj2" fmla="val 64790"/>
            </a:avLst>
          </a:prstGeom>
          <a:solidFill>
            <a:srgbClr val="79D9C7"/>
          </a:solidFill>
          <a:ln w="25400">
            <a:noFill/>
          </a:ln>
        </p:spPr>
        <p:txBody>
          <a:bodyPr vert="horz" wrap="square" anchor="ctr"/>
          <a:p>
            <a:pPr algn="ctr">
              <a:buNone/>
            </a:pPr>
            <a:r>
              <a:rPr lang="en-US" sz="3600" b="1" i="1" baseline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en-US" sz="3600" b="1" i="1" baseline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TextBox 41"/>
          <p:cNvSpPr/>
          <p:nvPr/>
        </p:nvSpPr>
        <p:spPr>
          <a:xfrm>
            <a:off x="1677035" y="3930015"/>
            <a:ext cx="79025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None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简述林肯在美国内战中的主要活动，评价林肯在美国历史上的地位。</a:t>
            </a:r>
            <a:endParaRPr lang="zh-CN" altLang="en-US" sz="2800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美国的领土扩张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981075"/>
            <a:ext cx="5734685" cy="55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249081" y="2882665"/>
            <a:ext cx="3941763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3200" b="1">
              <a:latin typeface="Times New Roman" panose="02020603050405020304" pitchFamily="2" charset="0"/>
              <a:ea typeface="黑体" panose="02010609060101010101" pitchFamily="49" charset="-122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435136" y="3218007"/>
            <a:ext cx="4375151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3200" b="1">
              <a:latin typeface="Times New Roman" panose="02020603050405020304" pitchFamily="2" charset="0"/>
              <a:ea typeface="黑体" panose="02010609060101010101" pitchFamily="49" charset="-122"/>
            </a:endParaRPr>
          </a:p>
        </p:txBody>
      </p:sp>
      <p:grpSp>
        <p:nvGrpSpPr>
          <p:cNvPr id="5" name="Group 5"/>
          <p:cNvGrpSpPr/>
          <p:nvPr/>
        </p:nvGrpSpPr>
        <p:grpSpPr bwMode="auto">
          <a:xfrm>
            <a:off x="9543144" y="2380669"/>
            <a:ext cx="2494359" cy="1076835"/>
            <a:chOff x="3424" y="1389"/>
            <a:chExt cx="2095" cy="68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>
              <a:off x="3424" y="1752"/>
              <a:ext cx="186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 Box 7"/>
            <p:cNvSpPr txBox="1"/>
            <p:nvPr/>
          </p:nvSpPr>
          <p:spPr>
            <a:xfrm>
              <a:off x="3651" y="1389"/>
              <a:ext cx="1868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FF0000"/>
                  </a:solidFill>
                  <a:latin typeface="Times New Roman" panose="02020603050405020304" pitchFamily="2" charset="0"/>
                  <a:ea typeface="黑体" panose="02010609060101010101" pitchFamily="49" charset="-122"/>
                </a:rPr>
                <a:t>自东向西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2" charset="0"/>
                <a:ea typeface="黑体" panose="02010609060101010101" pitchFamily="49" charset="-122"/>
              </a:endParaRPr>
            </a:p>
            <a:p>
              <a:pPr>
                <a:defRPr/>
              </a:pPr>
              <a:r>
                <a:rPr lang="zh-CN" altLang="en-US" sz="32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2" charset="0"/>
                  <a:ea typeface="黑体" panose="02010609060101010101" pitchFamily="49" charset="-122"/>
                </a:rPr>
                <a:t>购买与侵占</a:t>
              </a:r>
              <a:endParaRPr lang="zh-CN" altLang="en-US" sz="3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6896781" y="1446357"/>
            <a:ext cx="703263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4" tIns="45677" rIns="91354" bIns="45677"/>
          <a:lstStyle/>
          <a:p>
            <a:pPr>
              <a:defRPr/>
            </a:pP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8247744" y="1948353"/>
            <a:ext cx="701675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4" tIns="45677" rIns="91354" bIns="45677"/>
          <a:lstStyle/>
          <a:p>
            <a:pPr>
              <a:defRPr/>
            </a:pP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8174720" y="2917504"/>
            <a:ext cx="703263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4" tIns="45677" rIns="91354" bIns="45677"/>
          <a:lstStyle/>
          <a:p>
            <a:pPr>
              <a:defRPr/>
            </a:pP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7058707" y="2668881"/>
            <a:ext cx="703263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54" tIns="45677" rIns="91354" bIns="45677"/>
          <a:lstStyle/>
          <a:p>
            <a:pPr>
              <a:defRPr/>
            </a:pP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148954" y="91582"/>
            <a:ext cx="3755390" cy="7054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4000" b="1" dirty="0">
                <a:solidFill>
                  <a:srgbClr val="000000"/>
                </a:solidFill>
              </a:rPr>
              <a:t>一、因何而战？</a:t>
            </a:r>
            <a:endParaRPr lang="zh-CN" altLang="en-US" sz="4000" b="1" dirty="0">
              <a:solidFill>
                <a:srgbClr val="000000"/>
              </a:solidFill>
            </a:endParaRPr>
          </a:p>
        </p:txBody>
      </p:sp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242889" y="1320224"/>
            <a:ext cx="588010" cy="35369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91354" tIns="45677" rIns="91354" bIns="45677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美</a:t>
            </a:r>
            <a:endParaRPr lang="en-US" altLang="zh-CN" sz="3200" b="1" dirty="0">
              <a:solidFill>
                <a:srgbClr val="FF0000"/>
              </a:solidFill>
              <a:ea typeface="华文隶书" pitchFamily="2" charset="-122"/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国</a:t>
            </a:r>
            <a:endParaRPr lang="en-US" altLang="zh-CN" sz="3200" b="1" dirty="0">
              <a:solidFill>
                <a:srgbClr val="FF0000"/>
              </a:solidFill>
              <a:ea typeface="华文隶书" pitchFamily="2" charset="-122"/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的</a:t>
            </a:r>
            <a:endParaRPr lang="en-US" altLang="zh-CN" sz="3200" b="1" dirty="0">
              <a:solidFill>
                <a:srgbClr val="FF0000"/>
              </a:solidFill>
              <a:ea typeface="华文隶书" pitchFamily="2" charset="-122"/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领</a:t>
            </a:r>
            <a:endParaRPr lang="en-US" altLang="zh-CN" sz="3200" b="1" dirty="0">
              <a:solidFill>
                <a:srgbClr val="FF0000"/>
              </a:solidFill>
              <a:ea typeface="华文隶书" pitchFamily="2" charset="-122"/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土</a:t>
            </a:r>
            <a:endParaRPr lang="en-US" altLang="zh-CN" sz="3200" b="1" dirty="0">
              <a:solidFill>
                <a:srgbClr val="FF0000"/>
              </a:solidFill>
              <a:ea typeface="华文隶书" pitchFamily="2" charset="-122"/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扩</a:t>
            </a:r>
            <a:endParaRPr lang="en-US" altLang="zh-CN" sz="3200" b="1" dirty="0">
              <a:solidFill>
                <a:srgbClr val="FF0000"/>
              </a:solidFill>
              <a:ea typeface="华文隶书" pitchFamily="2" charset="-122"/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ea typeface="华文隶书" pitchFamily="2" charset="-122"/>
              </a:rPr>
              <a:t>张</a:t>
            </a:r>
            <a:endParaRPr lang="zh-CN" altLang="en-US" sz="3200" dirty="0"/>
          </a:p>
        </p:txBody>
      </p:sp>
      <p:sp>
        <p:nvSpPr>
          <p:cNvPr id="14" name="文本框 67589"/>
          <p:cNvSpPr txBox="1">
            <a:spLocks noChangeArrowheads="1"/>
          </p:cNvSpPr>
          <p:nvPr/>
        </p:nvSpPr>
        <p:spPr bwMode="auto">
          <a:xfrm>
            <a:off x="4185015" y="797091"/>
            <a:ext cx="15859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000000"/>
                </a:solidFill>
              </a:rPr>
              <a:t>独立初</a:t>
            </a:r>
            <a:endParaRPr lang="zh-CN" altLang="en-US" sz="2800" b="1">
              <a:solidFill>
                <a:srgbClr val="000000"/>
              </a:solidFill>
            </a:endParaRPr>
          </a:p>
        </p:txBody>
      </p:sp>
      <p:pic>
        <p:nvPicPr>
          <p:cNvPr id="83981" name="内容占位符 67588" descr="1777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29" y="1320282"/>
            <a:ext cx="1752600" cy="11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内容占位符 67591" descr="1818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29" y="3381493"/>
            <a:ext cx="1828800" cy="12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20"/>
          <p:cNvSpPr>
            <a:spLocks noChangeArrowheads="1"/>
          </p:cNvSpPr>
          <p:nvPr/>
        </p:nvSpPr>
        <p:spPr bwMode="auto">
          <a:xfrm>
            <a:off x="3949429" y="2697387"/>
            <a:ext cx="2057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b="1"/>
              <a:t>19</a:t>
            </a:r>
            <a:r>
              <a:rPr lang="zh-CN" altLang="en-US" sz="2800" b="1"/>
              <a:t>世纪初</a:t>
            </a:r>
            <a:endParaRPr lang="zh-CN" altLang="en-US" sz="2800" b="1"/>
          </a:p>
        </p:txBody>
      </p:sp>
      <p:sp>
        <p:nvSpPr>
          <p:cNvPr id="83984" name="矩形 21"/>
          <p:cNvSpPr>
            <a:spLocks noChangeArrowheads="1"/>
          </p:cNvSpPr>
          <p:nvPr/>
        </p:nvSpPr>
        <p:spPr bwMode="auto">
          <a:xfrm>
            <a:off x="4185014" y="4673695"/>
            <a:ext cx="124841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2" charset="0"/>
              </a:rPr>
              <a:t>20</a:t>
            </a:r>
            <a:r>
              <a:rPr lang="zh-CN" altLang="en-US" sz="2800" b="1">
                <a:latin typeface="Times New Roman" panose="02020603050405020304" pitchFamily="2" charset="0"/>
              </a:rPr>
              <a:t>世纪</a:t>
            </a:r>
            <a:endParaRPr lang="zh-CN" altLang="en-US" sz="2800" b="1">
              <a:latin typeface="Times New Roman" panose="02020603050405020304" pitchFamily="2" charset="0"/>
            </a:endParaRPr>
          </a:p>
        </p:txBody>
      </p:sp>
      <p:pic>
        <p:nvPicPr>
          <p:cNvPr id="83985" name="内容占位符 67594" descr="美国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29" y="5194347"/>
            <a:ext cx="1828800" cy="1520237"/>
          </a:xfrm>
          <a:prstGeom prst="rect">
            <a:avLst/>
          </a:prstGeom>
          <a:noFill/>
          <a:ln>
            <a:noFill/>
          </a:ln>
          <a:effectLst>
            <a:outerShdw dist="81317" dir="3080392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441340" y="1062417"/>
            <a:ext cx="2249643" cy="54927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6821" tIns="38410" rIns="76821" bIns="3841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美国独立后，经济发展迅速，领土不断扩张。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世纪中期，美国已经成为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东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临大西洋、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西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濒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太平洋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的大国。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/>
          <p:nvPr/>
        </p:nvSpPr>
        <p:spPr>
          <a:xfrm>
            <a:off x="1774825" y="332423"/>
            <a:ext cx="5303838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AD5059"/>
                </a:solidFill>
                <a:latin typeface="Times New Roman" panose="02020603050405020304" pitchFamily="2" charset="0"/>
                <a:ea typeface="黑体" panose="02010609060101010101" pitchFamily="49" charset="-122"/>
              </a:rPr>
              <a:t>印第安人西迁的“血泪之路”</a:t>
            </a:r>
            <a:endParaRPr lang="zh-CN" altLang="en-US" sz="3200" b="1" dirty="0">
              <a:solidFill>
                <a:srgbClr val="AD5059"/>
              </a:solidFill>
              <a:latin typeface="Times New Roman" panose="02020603050405020304" pitchFamily="2" charset="0"/>
              <a:ea typeface="黑体" panose="02010609060101010101" pitchFamily="49" charset="-122"/>
            </a:endParaRPr>
          </a:p>
        </p:txBody>
      </p:sp>
      <p:pic>
        <p:nvPicPr>
          <p:cNvPr id="16386" name="Picture 3" descr="血泪之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2070" y="916940"/>
            <a:ext cx="6544310" cy="3874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17"/>
          <p:cNvSpPr txBox="1"/>
          <p:nvPr/>
        </p:nvSpPr>
        <p:spPr>
          <a:xfrm>
            <a:off x="1584325" y="4921250"/>
            <a:ext cx="91694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西进运动是指美国东部居民向西部地区迁移的运动， 始于18世纪末，终于19世纪末20世纪初。西进运动中，印第安人遭到屠杀，幸存者被强行赶到荒凉的“保留地”</a:t>
            </a:r>
            <a:r>
              <a:rPr lang="zh-CN" altLang="zh-CN" sz="2800" dirty="0">
                <a:solidFill>
                  <a:schemeClr val="accent4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zh-CN" sz="2800" dirty="0">
              <a:solidFill>
                <a:schemeClr val="accent4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3"/>
          <p:cNvGrpSpPr/>
          <p:nvPr/>
        </p:nvGrpSpPr>
        <p:grpSpPr bwMode="auto">
          <a:xfrm>
            <a:off x="1104900" y="1604716"/>
            <a:ext cx="4167188" cy="3658071"/>
            <a:chOff x="103" y="0"/>
            <a:chExt cx="5942" cy="4735"/>
          </a:xfrm>
        </p:grpSpPr>
        <p:pic>
          <p:nvPicPr>
            <p:cNvPr id="84999" name="Picture 5"/>
            <p:cNvPicPr>
              <a:picLocks noChangeAspect="1" noChangeArrowheads="1"/>
            </p:cNvPicPr>
            <p:nvPr/>
          </p:nvPicPr>
          <p:blipFill>
            <a:blip r:embed="rId1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0"/>
              <a:ext cx="5942" cy="4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0" name="Text Box 7"/>
            <p:cNvSpPr txBox="1">
              <a:spLocks noChangeArrowheads="1"/>
            </p:cNvSpPr>
            <p:nvPr/>
          </p:nvSpPr>
          <p:spPr bwMode="auto">
            <a:xfrm>
              <a:off x="2827" y="113"/>
              <a:ext cx="2836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b="1" dirty="0">
                  <a:solidFill>
                    <a:srgbClr val="FF0000"/>
                  </a:solidFill>
                  <a:ea typeface="黑体" panose="02010609060101010101" pitchFamily="49" charset="-122"/>
                </a:rPr>
                <a:t>动力织布机厂</a:t>
              </a:r>
              <a:endParaRPr lang="zh-CN" altLang="en-US" sz="2000" b="1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  <p:pic>
        <p:nvPicPr>
          <p:cNvPr id="84995" name="Picture 9" descr="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7"/>
          <a:stretch>
            <a:fillRect/>
          </a:stretch>
        </p:blipFill>
        <p:spPr bwMode="auto">
          <a:xfrm>
            <a:off x="6304643" y="1604716"/>
            <a:ext cx="4363357" cy="364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12"/>
          <p:cNvSpPr>
            <a:spLocks noChangeArrowheads="1"/>
          </p:cNvSpPr>
          <p:nvPr/>
        </p:nvSpPr>
        <p:spPr bwMode="auto">
          <a:xfrm>
            <a:off x="3790043" y="616561"/>
            <a:ext cx="4038600" cy="53208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</a:ln>
          <a:effectLst>
            <a:prstShdw prst="shdw17" dist="17961" dir="2700000">
              <a:srgbClr val="990000"/>
            </a:prstShdw>
          </a:effectLst>
        </p:spPr>
        <p:txBody>
          <a:bodyPr wrap="none" lIns="91354" tIns="45677" rIns="91354" bIns="45677" anchor="ctr"/>
          <a:lstStyle/>
          <a:p>
            <a:pPr algn="ctr"/>
            <a:r>
              <a:rPr lang="zh-CN" altLang="en-US" sz="3200" b="1" dirty="0">
                <a:ea typeface="幼圆" panose="02010509060101010101" charset="-122"/>
              </a:rPr>
              <a:t>南北方经济模式对比</a:t>
            </a:r>
            <a:endParaRPr lang="zh-CN" altLang="en-US" sz="3200" b="1" dirty="0">
              <a:ea typeface="幼圆" panose="02010509060101010101" charset="-122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40263" y="5453259"/>
            <a:ext cx="344805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北方资本主义经济</a:t>
            </a:r>
            <a:endParaRPr lang="en-US" altLang="zh-CN" sz="3200" b="1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383813" y="5481320"/>
            <a:ext cx="4264660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华文琥珀" pitchFamily="2" charset="-122"/>
                <a:ea typeface="华文琥珀" pitchFamily="2" charset="-122"/>
              </a:rPr>
              <a:t>南方奴隶制种植园经济</a:t>
            </a:r>
            <a:endParaRPr lang="zh-CN" altLang="zh-CN" sz="3200" b="1" dirty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/>
          <p:nvPr/>
        </p:nvSpPr>
        <p:spPr>
          <a:xfrm>
            <a:off x="1667510" y="1482725"/>
            <a:ext cx="3946525" cy="600075"/>
          </a:xfrm>
          <a:prstGeom prst="rect">
            <a:avLst/>
          </a:prstGeom>
          <a:solidFill>
            <a:srgbClr val="A6C5BF"/>
          </a:solidFill>
          <a:ln w="9525">
            <a:noFill/>
          </a:ln>
        </p:spPr>
        <p:txBody>
          <a:bodyPr anchor="t"/>
          <a:lstStyle/>
          <a:p>
            <a:pPr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华文中宋" pitchFamily="2" charset="-122"/>
              </a:rPr>
              <a:t>北方工厂老板：汤姆</a:t>
            </a:r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483" name="Rectangle 9"/>
          <p:cNvSpPr/>
          <p:nvPr/>
        </p:nvSpPr>
        <p:spPr>
          <a:xfrm>
            <a:off x="1667510" y="1985963"/>
            <a:ext cx="3898900" cy="1000125"/>
          </a:xfrm>
          <a:prstGeom prst="rect">
            <a:avLst/>
          </a:prstGeom>
          <a:solidFill>
            <a:srgbClr val="DBEEF4"/>
          </a:solidFill>
          <a:ln w="76200" cap="flat" cmpd="sng">
            <a:solidFill>
              <a:srgbClr val="A6A6A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sym typeface="华文中宋" pitchFamily="2" charset="-122"/>
              </a:rPr>
              <a:t>你们老是把我们急需的棉花运到英国去卖！</a:t>
            </a:r>
            <a:endParaRPr lang="zh-CN" altLang="en-US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484" name="Rectangle 12"/>
          <p:cNvSpPr/>
          <p:nvPr/>
        </p:nvSpPr>
        <p:spPr>
          <a:xfrm>
            <a:off x="1667510" y="3570288"/>
            <a:ext cx="3898900" cy="996950"/>
          </a:xfrm>
          <a:prstGeom prst="rect">
            <a:avLst/>
          </a:prstGeom>
          <a:solidFill>
            <a:srgbClr val="DBEEF4"/>
          </a:solidFill>
          <a:ln w="76200" cap="flat" cmpd="sng">
            <a:solidFill>
              <a:srgbClr val="A6A6A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sym typeface="华文中宋" pitchFamily="2" charset="-122"/>
              </a:rPr>
              <a:t>你们老是进口英国货，我们的产品没市场！！</a:t>
            </a:r>
            <a:endParaRPr lang="zh-CN" altLang="en-US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485" name="Rectangle 113"/>
          <p:cNvSpPr/>
          <p:nvPr/>
        </p:nvSpPr>
        <p:spPr>
          <a:xfrm>
            <a:off x="1667510" y="5083175"/>
            <a:ext cx="3898900" cy="1371600"/>
          </a:xfrm>
          <a:prstGeom prst="rect">
            <a:avLst/>
          </a:prstGeom>
          <a:solidFill>
            <a:srgbClr val="DBEEF4"/>
          </a:solidFill>
          <a:ln w="76200" cap="flat" cmpd="sng">
            <a:solidFill>
              <a:srgbClr val="A6A6A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0000CC"/>
                </a:solidFill>
                <a:latin typeface="华文楷体" pitchFamily="2" charset="-122"/>
                <a:ea typeface="华文楷体" pitchFamily="2" charset="-122"/>
                <a:sym typeface="华文中宋" pitchFamily="2" charset="-122"/>
              </a:rPr>
              <a:t>我的新工厂严重缺人！给可怜的奴隶自由吧！让他们来我这儿工作！</a:t>
            </a:r>
            <a:endParaRPr lang="zh-CN" altLang="en-US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486" name="Rectangle 117"/>
          <p:cNvSpPr/>
          <p:nvPr/>
        </p:nvSpPr>
        <p:spPr>
          <a:xfrm>
            <a:off x="6743700" y="5083175"/>
            <a:ext cx="3924300" cy="1371600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rgbClr val="A6A6A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解放了黑奴谁给我干活？你敢动奴隶制，我就跟你拼了！！</a:t>
            </a:r>
            <a:endParaRPr lang="zh-CN" altLang="en-US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487" name="Rectangle 14"/>
          <p:cNvSpPr/>
          <p:nvPr/>
        </p:nvSpPr>
        <p:spPr>
          <a:xfrm>
            <a:off x="6743700" y="3570288"/>
            <a:ext cx="3924300" cy="936625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rgbClr val="A6A6A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英国货，物美价廉哪！</a:t>
            </a:r>
            <a:endParaRPr lang="zh-CN" altLang="en-US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endParaRPr lang="en-US" altLang="zh-CN" sz="28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488" name="Rectangle 11"/>
          <p:cNvSpPr/>
          <p:nvPr/>
        </p:nvSpPr>
        <p:spPr>
          <a:xfrm>
            <a:off x="6748463" y="1985963"/>
            <a:ext cx="3919537" cy="1000125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rgbClr val="A6A6A6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谁叫你们出不起更高的价钱？</a:t>
            </a:r>
            <a:endParaRPr lang="zh-CN" altLang="en-US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0489" name="Rectangle 8"/>
          <p:cNvSpPr/>
          <p:nvPr/>
        </p:nvSpPr>
        <p:spPr>
          <a:xfrm>
            <a:off x="6813550" y="1482725"/>
            <a:ext cx="3854450" cy="450850"/>
          </a:xfrm>
          <a:prstGeom prst="rect">
            <a:avLst/>
          </a:prstGeom>
          <a:solidFill>
            <a:srgbClr val="B7D1C8"/>
          </a:solidFill>
          <a:ln w="9525">
            <a:noFill/>
          </a:ln>
        </p:spPr>
        <p:txBody>
          <a:bodyPr anchor="t"/>
          <a:lstStyle/>
          <a:p>
            <a:pPr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华文中宋" pitchFamily="2" charset="-122"/>
              </a:rPr>
              <a:t>南方种植园主：杰瑞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179" name="Rectangle 115"/>
          <p:cNvSpPr/>
          <p:nvPr/>
        </p:nvSpPr>
        <p:spPr>
          <a:xfrm>
            <a:off x="5398135" y="5441950"/>
            <a:ext cx="1512888" cy="990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3200" b="1" dirty="0">
                <a:solidFill>
                  <a:srgbClr val="AD5059"/>
                </a:solidFill>
                <a:latin typeface="Calibri" panose="020F0502020204030204" pitchFamily="34" charset="0"/>
                <a:ea typeface="华文中宋" pitchFamily="2" charset="-122"/>
              </a:rPr>
              <a:t>劳动力</a:t>
            </a:r>
            <a:endParaRPr lang="zh-CN" altLang="en-US" sz="3200" b="1" dirty="0">
              <a:solidFill>
                <a:srgbClr val="AD5059"/>
              </a:solidFill>
              <a:latin typeface="Calibri" panose="020F0502020204030204" pitchFamily="34" charset="0"/>
              <a:ea typeface="华文中宋" pitchFamily="2" charset="-122"/>
            </a:endParaRPr>
          </a:p>
        </p:txBody>
      </p:sp>
      <p:sp>
        <p:nvSpPr>
          <p:cNvPr id="7180" name="Rectangle 13"/>
          <p:cNvSpPr/>
          <p:nvPr/>
        </p:nvSpPr>
        <p:spPr>
          <a:xfrm>
            <a:off x="5662930" y="3498850"/>
            <a:ext cx="1081405" cy="10083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3200" b="1" dirty="0">
                <a:solidFill>
                  <a:srgbClr val="AD5059"/>
                </a:solidFill>
                <a:latin typeface="Calibri" panose="020F0502020204030204" pitchFamily="34" charset="0"/>
                <a:ea typeface="华文中宋" pitchFamily="2" charset="-122"/>
              </a:rPr>
              <a:t>国内市场</a:t>
            </a:r>
            <a:endParaRPr lang="zh-CN" altLang="en-US" sz="3200" b="1" dirty="0">
              <a:solidFill>
                <a:srgbClr val="AD5059"/>
              </a:solidFill>
              <a:latin typeface="Calibri" panose="020F0502020204030204" pitchFamily="34" charset="0"/>
              <a:ea typeface="华文中宋" pitchFamily="2" charset="-122"/>
            </a:endParaRPr>
          </a:p>
        </p:txBody>
      </p:sp>
      <p:sp>
        <p:nvSpPr>
          <p:cNvPr id="7181" name="Rectangle 10"/>
          <p:cNvSpPr/>
          <p:nvPr/>
        </p:nvSpPr>
        <p:spPr>
          <a:xfrm>
            <a:off x="5662930" y="2130425"/>
            <a:ext cx="1080135" cy="7067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spcBef>
                <a:spcPct val="20000"/>
              </a:spcBef>
              <a:buClr>
                <a:srgbClr val="0000FF"/>
              </a:buClr>
              <a:buSzPct val="65000"/>
            </a:pPr>
            <a:r>
              <a:rPr lang="zh-CN" altLang="en-US" sz="3200" b="1" dirty="0">
                <a:solidFill>
                  <a:srgbClr val="AD5059"/>
                </a:solidFill>
                <a:latin typeface="Calibri" panose="020F0502020204030204" pitchFamily="34" charset="0"/>
                <a:ea typeface="华文中宋" pitchFamily="2" charset="-122"/>
              </a:rPr>
              <a:t>原料</a:t>
            </a:r>
            <a:endParaRPr lang="zh-CN" altLang="en-US" sz="3200" b="1" dirty="0">
              <a:solidFill>
                <a:srgbClr val="AD5059"/>
              </a:solidFill>
              <a:latin typeface="Calibri" panose="020F0502020204030204" pitchFamily="34" charset="0"/>
              <a:ea typeface="华文中宋" pitchFamily="2" charset="-122"/>
            </a:endParaRPr>
          </a:p>
        </p:txBody>
      </p:sp>
      <p:sp>
        <p:nvSpPr>
          <p:cNvPr id="7182" name="椭圆 7181"/>
          <p:cNvSpPr/>
          <p:nvPr/>
        </p:nvSpPr>
        <p:spPr>
          <a:xfrm>
            <a:off x="3070860" y="5514975"/>
            <a:ext cx="914400" cy="6477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183" name="椭圆 7182"/>
          <p:cNvSpPr/>
          <p:nvPr/>
        </p:nvSpPr>
        <p:spPr>
          <a:xfrm>
            <a:off x="1667510" y="2417763"/>
            <a:ext cx="914400" cy="6477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184" name="椭圆 7183"/>
          <p:cNvSpPr/>
          <p:nvPr/>
        </p:nvSpPr>
        <p:spPr>
          <a:xfrm>
            <a:off x="3863023" y="4002088"/>
            <a:ext cx="914400" cy="6477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矩形​​ 4"/>
          <p:cNvSpPr/>
          <p:nvPr/>
        </p:nvSpPr>
        <p:spPr>
          <a:xfrm>
            <a:off x="4911725" y="662940"/>
            <a:ext cx="2486025" cy="565150"/>
          </a:xfrm>
          <a:prstGeom prst="rect">
            <a:avLst/>
          </a:prstGeom>
          <a:solidFill>
            <a:schemeClr val="accent5"/>
          </a:solidFill>
          <a:ln>
            <a:solidFill>
              <a:srgbClr val="F9FBF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角色对话</a:t>
            </a:r>
            <a:endParaRPr lang="zh-CN" altLang="en-US" sz="3600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0776" name="图片 4" descr="http://ui.okbase.net/ui/life/2009/05/82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29025" y="254635"/>
            <a:ext cx="1382395" cy="138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/>
      <p:bldP spid="718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8193"/>
          <p:cNvGrpSpPr/>
          <p:nvPr/>
        </p:nvGrpSpPr>
        <p:grpSpPr>
          <a:xfrm>
            <a:off x="4038600" y="2907348"/>
            <a:ext cx="4114800" cy="2211387"/>
            <a:chOff x="1680" y="1871"/>
            <a:chExt cx="2160" cy="1393"/>
          </a:xfrm>
        </p:grpSpPr>
        <p:sp>
          <p:nvSpPr>
            <p:cNvPr id="21506" name="椭圆 8194"/>
            <p:cNvSpPr/>
            <p:nvPr/>
          </p:nvSpPr>
          <p:spPr>
            <a:xfrm>
              <a:off x="1680" y="1872"/>
              <a:ext cx="2160" cy="1392"/>
            </a:xfrm>
            <a:prstGeom prst="ellipse">
              <a:avLst/>
            </a:prstGeom>
            <a:solidFill>
              <a:srgbClr val="CCFFFF">
                <a:alpha val="50000"/>
              </a:srgbClr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07" name="任意多边形 8195"/>
            <p:cNvSpPr/>
            <p:nvPr/>
          </p:nvSpPr>
          <p:spPr>
            <a:xfrm rot="5930">
              <a:off x="2016" y="1871"/>
              <a:ext cx="1538" cy="288"/>
            </a:xfrm>
            <a:custGeom>
              <a:avLst/>
              <a:gdLst/>
              <a:ahLst/>
              <a:cxnLst>
                <a:cxn ang="180">
                  <a:pos x="0" y="13377"/>
                </a:cxn>
                <a:cxn ang="0">
                  <a:pos x="41086" y="17036"/>
                </a:cxn>
                <a:cxn ang="90">
                  <a:pos x="19974" y="21600"/>
                </a:cxn>
              </a:cxnLst>
              <a:rect l="0" t="0" r="0" b="0"/>
              <a:pathLst>
                <a:path w="41087" h="21600" fill="none">
                  <a:moveTo>
                    <a:pt x="0" y="13377"/>
                  </a:moveTo>
                  <a:cubicBezTo>
                    <a:pt x="3234" y="5523"/>
                    <a:pt x="10959" y="0"/>
                    <a:pt x="19974" y="0"/>
                  </a:cubicBezTo>
                  <a:cubicBezTo>
                    <a:pt x="30336" y="0"/>
                    <a:pt x="38994" y="7296"/>
                    <a:pt x="41089" y="17025"/>
                  </a:cubicBezTo>
                </a:path>
                <a:path w="41087" h="21600" stroke="0">
                  <a:moveTo>
                    <a:pt x="0" y="13377"/>
                  </a:moveTo>
                  <a:cubicBezTo>
                    <a:pt x="3234" y="5523"/>
                    <a:pt x="10959" y="0"/>
                    <a:pt x="19974" y="0"/>
                  </a:cubicBezTo>
                  <a:cubicBezTo>
                    <a:pt x="30336" y="0"/>
                    <a:pt x="38994" y="7296"/>
                    <a:pt x="41089" y="17025"/>
                  </a:cubicBezTo>
                  <a:lnTo>
                    <a:pt x="19974" y="21600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197" name="组合 8196"/>
          <p:cNvGrpSpPr/>
          <p:nvPr/>
        </p:nvGrpSpPr>
        <p:grpSpPr>
          <a:xfrm>
            <a:off x="4038600" y="1461135"/>
            <a:ext cx="3962400" cy="1981200"/>
            <a:chOff x="1632" y="960"/>
            <a:chExt cx="2112" cy="1248"/>
          </a:xfrm>
        </p:grpSpPr>
        <p:sp>
          <p:nvSpPr>
            <p:cNvPr id="21509" name="椭圆 8197"/>
            <p:cNvSpPr/>
            <p:nvPr/>
          </p:nvSpPr>
          <p:spPr>
            <a:xfrm>
              <a:off x="1632" y="960"/>
              <a:ext cx="2112" cy="1248"/>
            </a:xfrm>
            <a:prstGeom prst="ellipse">
              <a:avLst/>
            </a:prstGeom>
            <a:solidFill>
              <a:srgbClr val="FFFFCC">
                <a:alpha val="50000"/>
              </a:srgbClr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0" name="文本框 8198"/>
            <p:cNvSpPr txBox="1"/>
            <p:nvPr/>
          </p:nvSpPr>
          <p:spPr>
            <a:xfrm>
              <a:off x="2400" y="1056"/>
              <a:ext cx="624" cy="290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北方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11" name="文本框 8199"/>
            <p:cNvSpPr txBox="1"/>
            <p:nvPr/>
          </p:nvSpPr>
          <p:spPr>
            <a:xfrm>
              <a:off x="2064" y="1392"/>
              <a:ext cx="1296" cy="290"/>
            </a:xfrm>
            <a:prstGeom prst="rect">
              <a:avLst/>
            </a:prstGeom>
            <a:solidFill>
              <a:srgbClr val="FFFFCC">
                <a:alpha val="50000"/>
              </a:srgbClr>
            </a:solidFill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资本主义工商业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201" name="组合 8200"/>
          <p:cNvGrpSpPr/>
          <p:nvPr/>
        </p:nvGrpSpPr>
        <p:grpSpPr>
          <a:xfrm>
            <a:off x="4267200" y="3518535"/>
            <a:ext cx="3429000" cy="917575"/>
            <a:chOff x="1968" y="2256"/>
            <a:chExt cx="1680" cy="578"/>
          </a:xfrm>
        </p:grpSpPr>
        <p:sp>
          <p:nvSpPr>
            <p:cNvPr id="21513" name="文本框 8201"/>
            <p:cNvSpPr txBox="1"/>
            <p:nvPr/>
          </p:nvSpPr>
          <p:spPr>
            <a:xfrm>
              <a:off x="2496" y="2256"/>
              <a:ext cx="576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2" charset="0"/>
                  <a:ea typeface="黑体" panose="02010609060101010101" pitchFamily="49" charset="-122"/>
                </a:rPr>
                <a:t>  </a:t>
              </a: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南方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14" name="文本框 8202"/>
            <p:cNvSpPr txBox="1"/>
            <p:nvPr/>
          </p:nvSpPr>
          <p:spPr>
            <a:xfrm>
              <a:off x="1968" y="2544"/>
              <a:ext cx="168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>
                  <a:latin typeface="Times New Roman" panose="02020603050405020304" pitchFamily="2" charset="0"/>
                  <a:ea typeface="黑体" panose="02010609060101010101" pitchFamily="49" charset="-122"/>
                </a:rPr>
                <a:t>     </a:t>
              </a: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奴隶制种植园经济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204" name="组合 8203"/>
          <p:cNvGrpSpPr/>
          <p:nvPr/>
        </p:nvGrpSpPr>
        <p:grpSpPr>
          <a:xfrm>
            <a:off x="2895600" y="4737735"/>
            <a:ext cx="1600200" cy="1287463"/>
            <a:chOff x="1056" y="3120"/>
            <a:chExt cx="1008" cy="811"/>
          </a:xfrm>
        </p:grpSpPr>
        <p:sp>
          <p:nvSpPr>
            <p:cNvPr id="21516" name="文本框 8204"/>
            <p:cNvSpPr txBox="1"/>
            <p:nvPr/>
          </p:nvSpPr>
          <p:spPr>
            <a:xfrm>
              <a:off x="1056" y="3408"/>
              <a:ext cx="1008" cy="52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输出棉花、工业原料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17" name="直接连接符 8205"/>
            <p:cNvSpPr/>
            <p:nvPr/>
          </p:nvSpPr>
          <p:spPr>
            <a:xfrm flipH="1">
              <a:off x="1632" y="3120"/>
              <a:ext cx="432" cy="336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07" name="组合 8206"/>
          <p:cNvGrpSpPr/>
          <p:nvPr/>
        </p:nvGrpSpPr>
        <p:grpSpPr>
          <a:xfrm>
            <a:off x="2449513" y="1080135"/>
            <a:ext cx="2133600" cy="914400"/>
            <a:chOff x="816" y="816"/>
            <a:chExt cx="1008" cy="576"/>
          </a:xfrm>
        </p:grpSpPr>
        <p:sp>
          <p:nvSpPr>
            <p:cNvPr id="21519" name="文本框 8207"/>
            <p:cNvSpPr txBox="1"/>
            <p:nvPr/>
          </p:nvSpPr>
          <p:spPr>
            <a:xfrm>
              <a:off x="816" y="816"/>
              <a:ext cx="1008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缺工业原料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20" name="直接连接符 8208"/>
            <p:cNvSpPr/>
            <p:nvPr/>
          </p:nvSpPr>
          <p:spPr>
            <a:xfrm>
              <a:off x="1392" y="1056"/>
              <a:ext cx="288" cy="336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10" name="组合 8209"/>
          <p:cNvGrpSpPr/>
          <p:nvPr/>
        </p:nvGrpSpPr>
        <p:grpSpPr>
          <a:xfrm>
            <a:off x="5375275" y="5099685"/>
            <a:ext cx="1752600" cy="1069975"/>
            <a:chOff x="2400" y="3264"/>
            <a:chExt cx="960" cy="674"/>
          </a:xfrm>
        </p:grpSpPr>
        <p:sp>
          <p:nvSpPr>
            <p:cNvPr id="21522" name="文本框 8210"/>
            <p:cNvSpPr txBox="1"/>
            <p:nvPr/>
          </p:nvSpPr>
          <p:spPr>
            <a:xfrm>
              <a:off x="2400" y="3648"/>
              <a:ext cx="96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输入工业品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23" name="直接连接符 8211"/>
            <p:cNvSpPr/>
            <p:nvPr/>
          </p:nvSpPr>
          <p:spPr>
            <a:xfrm>
              <a:off x="2832" y="3264"/>
              <a:ext cx="0" cy="432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13" name="组合 8212"/>
          <p:cNvGrpSpPr/>
          <p:nvPr/>
        </p:nvGrpSpPr>
        <p:grpSpPr>
          <a:xfrm>
            <a:off x="4943475" y="549910"/>
            <a:ext cx="2057400" cy="914400"/>
            <a:chOff x="2256" y="384"/>
            <a:chExt cx="960" cy="576"/>
          </a:xfrm>
        </p:grpSpPr>
        <p:sp>
          <p:nvSpPr>
            <p:cNvPr id="21525" name="文本框 8213"/>
            <p:cNvSpPr txBox="1"/>
            <p:nvPr/>
          </p:nvSpPr>
          <p:spPr>
            <a:xfrm>
              <a:off x="2256" y="384"/>
              <a:ext cx="96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缺销售市场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26" name="直接连接符 8214"/>
            <p:cNvSpPr/>
            <p:nvPr/>
          </p:nvSpPr>
          <p:spPr>
            <a:xfrm>
              <a:off x="2736" y="624"/>
              <a:ext cx="0" cy="336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16" name="组合 8215"/>
          <p:cNvGrpSpPr/>
          <p:nvPr/>
        </p:nvGrpSpPr>
        <p:grpSpPr>
          <a:xfrm>
            <a:off x="7680325" y="4731385"/>
            <a:ext cx="2438400" cy="1222375"/>
            <a:chOff x="3600" y="3024"/>
            <a:chExt cx="1440" cy="770"/>
          </a:xfrm>
        </p:grpSpPr>
        <p:sp>
          <p:nvSpPr>
            <p:cNvPr id="21528" name="文本框 8216"/>
            <p:cNvSpPr txBox="1"/>
            <p:nvPr/>
          </p:nvSpPr>
          <p:spPr>
            <a:xfrm>
              <a:off x="3600" y="3504"/>
              <a:ext cx="144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占有大量劳动力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29" name="直接连接符 8217"/>
            <p:cNvSpPr/>
            <p:nvPr/>
          </p:nvSpPr>
          <p:spPr>
            <a:xfrm>
              <a:off x="3600" y="3024"/>
              <a:ext cx="336" cy="48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19" name="组合 8218"/>
          <p:cNvGrpSpPr/>
          <p:nvPr/>
        </p:nvGrpSpPr>
        <p:grpSpPr>
          <a:xfrm>
            <a:off x="7535863" y="935673"/>
            <a:ext cx="2438400" cy="838200"/>
            <a:chOff x="3696" y="816"/>
            <a:chExt cx="1392" cy="528"/>
          </a:xfrm>
        </p:grpSpPr>
        <p:sp>
          <p:nvSpPr>
            <p:cNvPr id="21531" name="文本框 8219"/>
            <p:cNvSpPr txBox="1"/>
            <p:nvPr/>
          </p:nvSpPr>
          <p:spPr>
            <a:xfrm>
              <a:off x="3744" y="816"/>
              <a:ext cx="1344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缺自由劳动力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  <p:sp>
          <p:nvSpPr>
            <p:cNvPr id="21532" name="直接连接符 8220"/>
            <p:cNvSpPr/>
            <p:nvPr/>
          </p:nvSpPr>
          <p:spPr>
            <a:xfrm flipV="1">
              <a:off x="3696" y="1056"/>
              <a:ext cx="384" cy="288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22" name="组合 8221"/>
          <p:cNvGrpSpPr/>
          <p:nvPr/>
        </p:nvGrpSpPr>
        <p:grpSpPr>
          <a:xfrm>
            <a:off x="6629400" y="2756535"/>
            <a:ext cx="2362200" cy="460375"/>
            <a:chOff x="2976" y="1728"/>
            <a:chExt cx="1488" cy="290"/>
          </a:xfrm>
        </p:grpSpPr>
        <p:sp>
          <p:nvSpPr>
            <p:cNvPr id="21534" name="直接连接符 8222"/>
            <p:cNvSpPr/>
            <p:nvPr/>
          </p:nvSpPr>
          <p:spPr>
            <a:xfrm>
              <a:off x="2976" y="2016"/>
              <a:ext cx="1488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5" name="文本框 8223"/>
            <p:cNvSpPr txBox="1"/>
            <p:nvPr/>
          </p:nvSpPr>
          <p:spPr>
            <a:xfrm>
              <a:off x="3744" y="1728"/>
              <a:ext cx="720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rPr>
                <a:t>结果</a:t>
              </a:r>
              <a:endParaRPr lang="zh-CN" altLang="en-US" sz="2400" b="1" dirty="0"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225" name="组合 8224"/>
          <p:cNvGrpSpPr/>
          <p:nvPr/>
        </p:nvGrpSpPr>
        <p:grpSpPr>
          <a:xfrm>
            <a:off x="8610600" y="2451735"/>
            <a:ext cx="1981200" cy="1524000"/>
            <a:chOff x="4464" y="1680"/>
            <a:chExt cx="1248" cy="960"/>
          </a:xfrm>
        </p:grpSpPr>
        <p:sp>
          <p:nvSpPr>
            <p:cNvPr id="21537" name="爆炸形 2 8225"/>
            <p:cNvSpPr/>
            <p:nvPr/>
          </p:nvSpPr>
          <p:spPr>
            <a:xfrm>
              <a:off x="4464" y="1680"/>
              <a:ext cx="1248" cy="960"/>
            </a:xfrm>
            <a:prstGeom prst="irregularSeal2">
              <a:avLst/>
            </a:prstGeom>
            <a:solidFill>
              <a:srgbClr val="FFFFCC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38" name="文本框 8226"/>
            <p:cNvSpPr txBox="1"/>
            <p:nvPr/>
          </p:nvSpPr>
          <p:spPr>
            <a:xfrm>
              <a:off x="4656" y="1920"/>
              <a:ext cx="864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000" b="1" dirty="0">
                  <a:solidFill>
                    <a:srgbClr val="FF3300"/>
                  </a:solidFill>
                  <a:latin typeface="Times New Roman" panose="02020603050405020304" pitchFamily="2" charset="0"/>
                  <a:ea typeface="黑体" panose="02010609060101010101" pitchFamily="49" charset="-122"/>
                </a:rPr>
                <a:t>内战</a:t>
              </a:r>
              <a:endParaRPr lang="zh-CN" altLang="en-US" sz="4000" b="1" dirty="0">
                <a:solidFill>
                  <a:srgbClr val="FF3300"/>
                </a:solidFill>
                <a:latin typeface="Times New Roman" panose="02020603050405020304" pitchFamily="2" charset="0"/>
                <a:ea typeface="黑体" panose="02010609060101010101" pitchFamily="49" charset="-122"/>
              </a:endParaRPr>
            </a:p>
          </p:txBody>
        </p:sp>
      </p:grpSp>
      <p:sp>
        <p:nvSpPr>
          <p:cNvPr id="8228" name="文本框 8227"/>
          <p:cNvSpPr txBox="1"/>
          <p:nvPr/>
        </p:nvSpPr>
        <p:spPr>
          <a:xfrm>
            <a:off x="5638800" y="2908935"/>
            <a:ext cx="9906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3300"/>
                </a:solidFill>
                <a:latin typeface="Times New Roman" panose="02020603050405020304" pitchFamily="2" charset="0"/>
                <a:ea typeface="黑体" panose="02010609060101010101" pitchFamily="49" charset="-122"/>
              </a:rPr>
              <a:t>矛盾</a:t>
            </a:r>
            <a:endParaRPr lang="zh-CN" altLang="en-US" sz="2800" b="1" dirty="0">
              <a:solidFill>
                <a:srgbClr val="FF3300"/>
              </a:solidFill>
              <a:latin typeface="Times New Roman" panose="02020603050405020304" pitchFamily="2" charset="0"/>
              <a:ea typeface="黑体" panose="02010609060101010101" pitchFamily="49" charset="-122"/>
            </a:endParaRPr>
          </a:p>
        </p:txBody>
      </p:sp>
      <p:grpSp>
        <p:nvGrpSpPr>
          <p:cNvPr id="8229" name="组合 8228"/>
          <p:cNvGrpSpPr/>
          <p:nvPr/>
        </p:nvGrpSpPr>
        <p:grpSpPr>
          <a:xfrm>
            <a:off x="2063750" y="2708910"/>
            <a:ext cx="3124200" cy="1368425"/>
            <a:chOff x="432" y="1776"/>
            <a:chExt cx="1968" cy="862"/>
          </a:xfrm>
        </p:grpSpPr>
        <p:sp>
          <p:nvSpPr>
            <p:cNvPr id="21541" name="文本框 8229"/>
            <p:cNvSpPr txBox="1"/>
            <p:nvPr/>
          </p:nvSpPr>
          <p:spPr>
            <a:xfrm>
              <a:off x="432" y="1776"/>
              <a:ext cx="1056" cy="862"/>
            </a:xfrm>
            <a:prstGeom prst="rect">
              <a:avLst/>
            </a:prstGeom>
            <a:solidFill>
              <a:srgbClr val="FFFFCC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3300"/>
                  </a:solidFill>
                  <a:latin typeface="Times New Roman" panose="02020603050405020304" pitchFamily="2" charset="0"/>
                  <a:ea typeface="黑体" panose="02010609060101010101" pitchFamily="49" charset="-122"/>
                </a:rPr>
                <a:t>奴隶制的存废问题</a:t>
              </a:r>
              <a:endParaRPr lang="zh-CN" altLang="en-US" sz="2800" b="1" dirty="0">
                <a:solidFill>
                  <a:srgbClr val="FF3300"/>
                </a:solidFill>
                <a:latin typeface="Times New Roman" panose="02020603050405020304" pitchFamily="2" charset="0"/>
                <a:ea typeface="黑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</a:rPr>
                <a:t>   </a:t>
              </a:r>
              <a:r>
                <a:rPr lang="en-US" altLang="zh-CN" b="1">
                  <a:latin typeface="Arial" panose="020B0604020202020204" pitchFamily="34" charset="0"/>
                </a:rPr>
                <a:t>( </a:t>
              </a:r>
              <a:r>
                <a:rPr lang="zh-CN" altLang="en-US" b="1" dirty="0">
                  <a:latin typeface="Arial" panose="020B0604020202020204" pitchFamily="34" charset="0"/>
                </a:rPr>
                <a:t>劳动力</a:t>
              </a:r>
              <a:r>
                <a:rPr lang="en-US" altLang="zh-CN" b="1">
                  <a:latin typeface="Arial" panose="020B0604020202020204" pitchFamily="34" charset="0"/>
                </a:rPr>
                <a:t>)</a:t>
              </a:r>
              <a:endParaRPr lang="en-US" altLang="zh-CN" b="1">
                <a:latin typeface="Arial" panose="020B0604020202020204" pitchFamily="34" charset="0"/>
              </a:endParaRPr>
            </a:p>
          </p:txBody>
        </p:sp>
        <p:sp>
          <p:nvSpPr>
            <p:cNvPr id="21542" name="直接连接符 8230"/>
            <p:cNvSpPr/>
            <p:nvPr/>
          </p:nvSpPr>
          <p:spPr>
            <a:xfrm flipV="1">
              <a:off x="1440" y="2064"/>
              <a:ext cx="960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8232" name="矩形 8231"/>
          <p:cNvSpPr/>
          <p:nvPr/>
        </p:nvSpPr>
        <p:spPr>
          <a:xfrm>
            <a:off x="2208213" y="1700848"/>
            <a:ext cx="1727200" cy="8651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5556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焦点：</a:t>
            </a:r>
            <a:endParaRPr lang="zh-CN" altLang="en-US" sz="3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8" grpId="0"/>
      <p:bldP spid="82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G3HPU4V}4XS}79]J[G_Q4@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/>
          <a:stretch>
            <a:fillRect/>
          </a:stretch>
        </p:blipFill>
        <p:spPr bwMode="auto">
          <a:xfrm>
            <a:off x="1543051" y="771752"/>
            <a:ext cx="6858000" cy="608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 descr="00000_7"/>
          <p:cNvPicPr>
            <a:picLocks noChangeAspect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1" y="2139967"/>
            <a:ext cx="2006600" cy="350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4" name="Group 6"/>
          <p:cNvGrpSpPr/>
          <p:nvPr/>
        </p:nvGrpSpPr>
        <p:grpSpPr bwMode="auto">
          <a:xfrm>
            <a:off x="2324101" y="4057683"/>
            <a:ext cx="3058901" cy="2888088"/>
            <a:chOff x="2835" y="1389"/>
            <a:chExt cx="2752" cy="1986"/>
          </a:xfrm>
        </p:grpSpPr>
        <p:pic>
          <p:nvPicPr>
            <p:cNvPr id="8704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89"/>
              <a:ext cx="2358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50" name="Text Box 8"/>
            <p:cNvSpPr txBox="1">
              <a:spLocks noChangeArrowheads="1"/>
            </p:cNvSpPr>
            <p:nvPr/>
          </p:nvSpPr>
          <p:spPr bwMode="auto">
            <a:xfrm>
              <a:off x="3495" y="3058"/>
              <a:ext cx="2092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b="1" dirty="0">
                  <a:latin typeface="Times New Roman" panose="02020603050405020304" pitchFamily="2" charset="0"/>
                </a:rPr>
                <a:t>林肯在竞选总统</a:t>
              </a:r>
              <a:endParaRPr lang="zh-CN" altLang="en-US" sz="2400" b="1" dirty="0">
                <a:latin typeface="Times New Roman" panose="02020603050405020304" pitchFamily="2" charset="0"/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391149" y="5636511"/>
            <a:ext cx="2484439" cy="156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400" b="1" kern="0">
                <a:solidFill>
                  <a:srgbClr val="000000"/>
                </a:solidFill>
                <a:ea typeface="黑体" panose="02010609060101010101" pitchFamily="49" charset="-122"/>
              </a:rPr>
              <a:t>林肯</a:t>
            </a:r>
            <a:endParaRPr lang="zh-CN" altLang="en-US" sz="2400" b="1" kern="0">
              <a:solidFill>
                <a:srgbClr val="000000"/>
              </a:solidFill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en-US" altLang="zh-CN" sz="2400" kern="0">
                <a:solidFill>
                  <a:srgbClr val="000000"/>
                </a:solidFill>
                <a:latin typeface="Monotype Corsiva" pitchFamily="66" charset="0"/>
                <a:ea typeface="黑体" panose="02010609060101010101" pitchFamily="49" charset="-122"/>
              </a:rPr>
              <a:t>Abraham Lincoln</a:t>
            </a:r>
            <a:endParaRPr lang="en-US" altLang="zh-CN" sz="2400" kern="0">
              <a:solidFill>
                <a:srgbClr val="000000"/>
              </a:solidFill>
              <a:latin typeface="Monotype Corsiva" pitchFamily="66" charset="0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en-US" altLang="zh-CN" sz="2400" kern="0">
                <a:solidFill>
                  <a:srgbClr val="000000"/>
                </a:solidFill>
                <a:ea typeface="黑体" panose="02010609060101010101" pitchFamily="49" charset="-122"/>
              </a:rPr>
              <a:t>1809-1865</a:t>
            </a:r>
            <a:endParaRPr lang="en-US" altLang="zh-CN" sz="2400" kern="0">
              <a:solidFill>
                <a:srgbClr val="000000"/>
              </a:solidFill>
            </a:endParaRPr>
          </a:p>
        </p:txBody>
      </p:sp>
      <p:pic>
        <p:nvPicPr>
          <p:cNvPr id="87046" name="图片 12294" descr="林肯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87941"/>
            <a:ext cx="2362200" cy="207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467100" y="2272696"/>
            <a:ext cx="7462157" cy="4941061"/>
          </a:xfrm>
          <a:prstGeom prst="irregularSeal1">
            <a:avLst/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</a:ln>
        </p:spPr>
        <p:txBody>
          <a:bodyPr wrap="none" lIns="91354" tIns="45677" rIns="91354" bIns="45677" anchor="ctr"/>
          <a:lstStyle/>
          <a:p>
            <a:pPr algn="ctr">
              <a:defRPr/>
            </a:pPr>
            <a:endParaRPr lang="zh-CN" altLang="en-US" sz="3600" b="1" dirty="0">
              <a:solidFill>
                <a:srgbClr val="002060"/>
              </a:solidFill>
              <a:ea typeface="隶书" panose="02010509060101010101" charset="-122"/>
            </a:endParaRPr>
          </a:p>
        </p:txBody>
      </p:sp>
      <p:sp>
        <p:nvSpPr>
          <p:cNvPr id="10" name="矩形 10"/>
          <p:cNvSpPr>
            <a:spLocks noChangeArrowheads="1"/>
          </p:cNvSpPr>
          <p:nvPr/>
        </p:nvSpPr>
        <p:spPr bwMode="auto">
          <a:xfrm>
            <a:off x="1543051" y="771752"/>
            <a:ext cx="6858000" cy="13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marL="283210">
              <a:lnSpc>
                <a:spcPct val="130000"/>
              </a:lnSpc>
              <a:defRPr/>
            </a:pPr>
            <a:r>
              <a:rPr lang="zh-CN" altLang="en-US" sz="3200" b="1" dirty="0">
                <a:latin typeface="华文隶书" pitchFamily="2" charset="-122"/>
                <a:ea typeface="华文隶书" pitchFamily="2" charset="-122"/>
              </a:rPr>
              <a:t>在</a:t>
            </a:r>
            <a:r>
              <a:rPr lang="en-US" altLang="zh-CN" sz="3200" b="1" dirty="0">
                <a:latin typeface="华文隶书" pitchFamily="2" charset="-122"/>
                <a:ea typeface="华文隶书" pitchFamily="2" charset="-122"/>
              </a:rPr>
              <a:t>P11</a:t>
            </a:r>
            <a:r>
              <a:rPr lang="zh-CN" altLang="en-US" sz="3200" b="1" dirty="0">
                <a:latin typeface="华文隶书" pitchFamily="2" charset="-122"/>
                <a:ea typeface="华文隶书" pitchFamily="2" charset="-122"/>
              </a:rPr>
              <a:t>找出美国内战爆发的直接原因（导火线）是什么？</a:t>
            </a:r>
            <a:endParaRPr lang="zh-CN" altLang="en-US" sz="3200" b="1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58144" y="3893781"/>
            <a:ext cx="6096000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1860</a:t>
            </a:r>
            <a:r>
              <a:rPr lang="zh-CN" altLang="en-US" sz="3600" b="1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年，林肯当选总统</a:t>
            </a:r>
            <a:endParaRPr lang="zh-CN" altLang="en-US" sz="3600" b="1" dirty="0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</a:t>
            </a:r>
            <a:r>
              <a:rPr lang="zh-CN" altLang="en-US" sz="3600" b="1" dirty="0">
                <a:solidFill>
                  <a:srgbClr val="FFFF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内战的导火线</a:t>
            </a:r>
            <a:endParaRPr lang="zh-CN" altLang="en-US" sz="3600" b="1" dirty="0">
              <a:solidFill>
                <a:srgbClr val="FFFF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标题 2049"/>
          <p:cNvSpPr>
            <a:spLocks noGrp="1"/>
          </p:cNvSpPr>
          <p:nvPr>
            <p:ph type="ctrTitle"/>
          </p:nvPr>
        </p:nvSpPr>
        <p:spPr>
          <a:xfrm>
            <a:off x="1397000" y="1065530"/>
            <a:ext cx="9398000" cy="1661795"/>
          </a:xfrm>
        </p:spPr>
        <p:txBody>
          <a:bodyPr anchor="ctr">
            <a:scene3d>
              <a:camera prst="orthographicFront"/>
              <a:lightRig rig="threePt" dir="t"/>
            </a:scene3d>
          </a:bodyPr>
          <a:p>
            <a:pPr>
              <a:buClrTx/>
              <a:buSzTx/>
              <a:buFontTx/>
            </a:pPr>
            <a:r>
              <a:rPr lang="zh-CN" altLang="en-US" sz="4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黑体" panose="02010609060101010101" pitchFamily="49" charset="-122"/>
              </a:rPr>
              <a:t>第</a:t>
            </a:r>
            <a:r>
              <a:rPr lang="en-US" altLang="zh-CN" sz="4000" b="1" kern="1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黑体" panose="02010609060101010101" pitchFamily="49" charset="-122"/>
              </a:rPr>
              <a:t>1</a:t>
            </a:r>
            <a:r>
              <a:rPr lang="zh-CN" altLang="en-US" sz="4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黑体" panose="02010609060101010101" pitchFamily="49" charset="-122"/>
              </a:rPr>
              <a:t>课 殖民地人民的反抗斗争</a:t>
            </a:r>
            <a:endParaRPr lang="zh-CN" altLang="en-US" sz="40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  <a:sym typeface="黑体" panose="02010609060101010101" pitchFamily="49" charset="-122"/>
            </a:endParaRPr>
          </a:p>
        </p:txBody>
      </p:sp>
      <p:pic>
        <p:nvPicPr>
          <p:cNvPr id="40964" name="图片 2" descr="013000002470111279516420563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5013" y="2397125"/>
            <a:ext cx="1617662" cy="251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82946" descr="圣马丁"/>
          <p:cNvPicPr>
            <a:picLocks noChangeAspect="1"/>
          </p:cNvPicPr>
          <p:nvPr/>
        </p:nvPicPr>
        <p:blipFill>
          <a:blip r:embed="rId2"/>
          <a:srcRect b="6544"/>
          <a:stretch>
            <a:fillRect/>
          </a:stretch>
        </p:blipFill>
        <p:spPr>
          <a:xfrm>
            <a:off x="4068763" y="2395538"/>
            <a:ext cx="1820862" cy="258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275" y="2395538"/>
            <a:ext cx="1798638" cy="2617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文本框 1"/>
          <p:cNvSpPr/>
          <p:nvPr/>
        </p:nvSpPr>
        <p:spPr>
          <a:xfrm>
            <a:off x="1628775" y="5178425"/>
            <a:ext cx="4513263" cy="9531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拉丁美洲独立运动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18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世纪末</a:t>
            </a: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19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世纪初--1826）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081" name="文本框 3"/>
          <p:cNvSpPr/>
          <p:nvPr/>
        </p:nvSpPr>
        <p:spPr>
          <a:xfrm>
            <a:off x="6824663" y="5178425"/>
            <a:ext cx="3373437" cy="1076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印度民族大起义（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1857--1859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）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193" name="标题 1"/>
          <p:cNvSpPr>
            <a:spLocks noGrp="1"/>
          </p:cNvSpPr>
          <p:nvPr/>
        </p:nvSpPr>
        <p:spPr>
          <a:xfrm>
            <a:off x="1718945" y="308293"/>
            <a:ext cx="8478838" cy="854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第一单元  殖民地人民的反抗与资本主义制度的扩展</a:t>
            </a:r>
            <a:endParaRPr lang="zh-CN" altLang="en-US" sz="2800" b="1" dirty="0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ldLvl="0"/>
      <p:bldP spid="3081" grpId="0" bldLvl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文本框 21508"/>
          <p:cNvSpPr txBox="1"/>
          <p:nvPr/>
        </p:nvSpPr>
        <p:spPr>
          <a:xfrm>
            <a:off x="3137535" y="487363"/>
            <a:ext cx="5916613" cy="36309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4500"/>
              </a:lnSpc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北方资本主义工业和南方奴隶制种植园经济</a:t>
            </a:r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两种经济制度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间的</a:t>
            </a:r>
            <a:r>
              <a:rPr lang="zh-CN" altLang="en-US" sz="36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矛盾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不可调和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（南方</a:t>
            </a:r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奴隶制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阻碍了北方资本主义经济的发展）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  <a:spcBef>
                <a:spcPct val="50000"/>
              </a:spcBef>
            </a:pP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510" name="文本框 21509"/>
          <p:cNvSpPr txBox="1"/>
          <p:nvPr/>
        </p:nvSpPr>
        <p:spPr>
          <a:xfrm>
            <a:off x="591820" y="4361815"/>
            <a:ext cx="2232025" cy="7321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en-US" altLang="zh-CN" sz="3200" b="1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导火线：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11" name="文本框 21510">
            <a:hlinkClick r:id="rId1" action="ppaction://hlinksldjump"/>
          </p:cNvPr>
          <p:cNvSpPr txBox="1"/>
          <p:nvPr/>
        </p:nvSpPr>
        <p:spPr>
          <a:xfrm>
            <a:off x="3020695" y="4491355"/>
            <a:ext cx="5678488" cy="66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4500"/>
              </a:lnSpc>
              <a:spcBef>
                <a:spcPct val="50000"/>
              </a:spcBef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1860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年林肯当选美国总统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512" name="直接连接符 21511"/>
          <p:cNvSpPr/>
          <p:nvPr/>
        </p:nvSpPr>
        <p:spPr>
          <a:xfrm>
            <a:off x="4708525" y="5093653"/>
            <a:ext cx="0" cy="430212"/>
          </a:xfrm>
          <a:prstGeom prst="line">
            <a:avLst/>
          </a:prstGeom>
          <a:ln w="5715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14" name="文本框 21513"/>
          <p:cNvSpPr txBox="1"/>
          <p:nvPr/>
        </p:nvSpPr>
        <p:spPr>
          <a:xfrm>
            <a:off x="411480" y="415925"/>
            <a:ext cx="2808288" cy="7321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en-US" altLang="zh-CN" sz="3200" b="1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根本原因：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15" name="文本框 21514"/>
          <p:cNvSpPr txBox="1"/>
          <p:nvPr/>
        </p:nvSpPr>
        <p:spPr>
          <a:xfrm>
            <a:off x="876300" y="5737860"/>
            <a:ext cx="8077200" cy="66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45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主张：用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和平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的方式反对并限制奴隶制发展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517" name="文本框 21516"/>
          <p:cNvSpPr txBox="1"/>
          <p:nvPr/>
        </p:nvSpPr>
        <p:spPr>
          <a:xfrm>
            <a:off x="520700" y="3372485"/>
            <a:ext cx="2590800" cy="66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4500"/>
              </a:lnSpc>
              <a:spcBef>
                <a:spcPct val="70000"/>
              </a:spcBef>
            </a:pPr>
            <a:r>
              <a:rPr lang="en-US" altLang="zh-CN" sz="3200" b="1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矛盾焦点：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18" name="文本框 21517"/>
          <p:cNvSpPr txBox="1"/>
          <p:nvPr/>
        </p:nvSpPr>
        <p:spPr>
          <a:xfrm>
            <a:off x="3137535" y="3450590"/>
            <a:ext cx="5257800" cy="66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4500"/>
              </a:lnSpc>
              <a:spcBef>
                <a:spcPct val="7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奴隶制的存废问题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1" grpId="0"/>
      <p:bldP spid="21515" grpId="0"/>
      <p:bldP spid="215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文本框 33793"/>
          <p:cNvSpPr txBox="1"/>
          <p:nvPr/>
        </p:nvSpPr>
        <p:spPr>
          <a:xfrm>
            <a:off x="2667000" y="6450330"/>
            <a:ext cx="14478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3796" name="文本框 33795"/>
          <p:cNvSpPr txBox="1"/>
          <p:nvPr/>
        </p:nvSpPr>
        <p:spPr>
          <a:xfrm>
            <a:off x="3810000" y="1238568"/>
            <a:ext cx="587216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5608" name="文本框 33800"/>
          <p:cNvSpPr txBox="1"/>
          <p:nvPr/>
        </p:nvSpPr>
        <p:spPr>
          <a:xfrm>
            <a:off x="4059238" y="5031105"/>
            <a:ext cx="3098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en-US" sz="7200" b="1" dirty="0">
              <a:latin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75260" y="946150"/>
          <a:ext cx="11686540" cy="578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060"/>
                <a:gridCol w="9555480"/>
              </a:tblGrid>
              <a:tr h="11569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1569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1569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1569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1569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510" name="文本框 21509"/>
          <p:cNvSpPr txBox="1"/>
          <p:nvPr/>
        </p:nvSpPr>
        <p:spPr>
          <a:xfrm>
            <a:off x="282575" y="1238885"/>
            <a:ext cx="173545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导火线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2575" y="2400300"/>
            <a:ext cx="173545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   始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2575" y="3472815"/>
            <a:ext cx="189674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初期形势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2575" y="4601210"/>
            <a:ext cx="173545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转   折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2575" y="5788025"/>
            <a:ext cx="1735455" cy="732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spcBef>
                <a:spcPct val="70000"/>
              </a:spcBef>
            </a:pPr>
            <a:r>
              <a:rPr lang="zh-CN" altLang="en-US" sz="3200" b="1" dirty="0">
                <a:solidFill>
                  <a:srgbClr val="1902C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   果</a:t>
            </a:r>
            <a:endParaRPr lang="zh-CN" altLang="en-US" sz="3200" b="1" dirty="0">
              <a:solidFill>
                <a:srgbClr val="1902C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7330" y="1238568"/>
            <a:ext cx="65024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1860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年林肯就任美国总统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39085" y="2400300"/>
            <a:ext cx="606044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1861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月，南方挑起内战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666365" y="3392805"/>
            <a:ext cx="899223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6" tIns="34258" rIns="68516" bIns="34258">
            <a:spAutoFit/>
          </a:bodyPr>
          <a:p>
            <a:pPr eaLnBrk="1" hangingPunct="1"/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南方蓄谋已久，早有军事准备，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北方节节失利。</a:t>
            </a:r>
            <a:endParaRPr lang="zh-CN" altLang="en-US" sz="3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80005" y="4749800"/>
            <a:ext cx="81673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颁布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解放黑人奴隶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宣言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宅地法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67330" y="5866765"/>
            <a:ext cx="74441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1865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年，南方军队投降，北方胜利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148954" y="91582"/>
            <a:ext cx="6831330" cy="7054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defRPr/>
            </a:pPr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二、战况起伏（</a:t>
            </a:r>
            <a:r>
              <a:rPr lang="en-US" altLang="zh-CN" sz="4000" b="1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1861--1865</a:t>
            </a:r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40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131073" descr="chuangyibiankuang2_01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" y="351155"/>
            <a:ext cx="8756015" cy="5382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31074"/>
          <p:cNvSpPr txBox="1"/>
          <p:nvPr/>
        </p:nvSpPr>
        <p:spPr>
          <a:xfrm>
            <a:off x="4623435" y="766445"/>
            <a:ext cx="390017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4000" b="1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宅地法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en-US" altLang="zh-CN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规定：凡美国公民只要交纳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美元的登记费，就可以在西部国有土地中领取一块不超过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160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英亩（约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65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公顷）的土地，连续耕种</a:t>
            </a: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年之后，这块地即成为他的私有财产。 </a:t>
            </a:r>
            <a:endParaRPr lang="zh-CN" altLang="en-US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131076"/>
          <p:cNvSpPr>
            <a:spLocks noRot="1"/>
          </p:cNvSpPr>
          <p:nvPr/>
        </p:nvSpPr>
        <p:spPr>
          <a:xfrm>
            <a:off x="156845" y="697865"/>
            <a:ext cx="4267200" cy="44434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70000"/>
              <a:buFont typeface="Wingdings" panose="05000000000000000000" pitchFamily="2" charset="2"/>
            </a:pPr>
            <a:r>
              <a:rPr lang="en-US" altLang="zh-CN" sz="4000" b="1"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解放黑人奴隶宣言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</a:rPr>
              <a:t>》</a:t>
            </a:r>
            <a:r>
              <a:rPr lang="en-US" altLang="zh-CN" sz="4000" b="1">
                <a:latin typeface="Arial" panose="020B0604020202020204" pitchFamily="34" charset="0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宣布从</a:t>
            </a:r>
            <a:r>
              <a:rPr lang="en-US" altLang="zh-CN" sz="2800" b="1">
                <a:solidFill>
                  <a:srgbClr val="000000"/>
                </a:solidFill>
                <a:latin typeface="Arial" panose="020B0604020202020204" pitchFamily="34" charset="0"/>
              </a:rPr>
              <a:t>1863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年元旦起，南方叛乱地区的奴隶永远获得自由，</a:t>
            </a:r>
            <a:r>
              <a:rPr lang="zh-CN" altLang="en-US" sz="2800" b="1" dirty="0">
                <a:solidFill>
                  <a:srgbClr val="333399"/>
                </a:solidFill>
                <a:latin typeface="Arial" panose="020B0604020202020204" pitchFamily="34" charset="0"/>
              </a:rPr>
              <a:t>并可以以自由人的身份参加北方军队，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009999"/>
              </a:buClr>
              <a:buSzPct val="70000"/>
              <a:buFont typeface="Wingdings" panose="05000000000000000000" pitchFamily="2" charset="2"/>
            </a:pP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34925" y="5733415"/>
            <a:ext cx="8970010" cy="983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BBE0E3"/>
              </a:buClr>
              <a:buSzPct val="65000"/>
              <a:buFont typeface="Wingdings" panose="05000000000000000000" pitchFamily="2" charset="2"/>
            </a:pPr>
            <a:r>
              <a:rPr lang="zh-CN" alt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隶书" panose="02010509060101010101" charset="-122"/>
              </a:rPr>
              <a:t>作用：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这两个法令深得人心，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调动了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农民尤其是黑人的积极性，他们踊跃参军作战，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扭转了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战场上的被动局面</a:t>
            </a: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0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230" y="57785"/>
            <a:ext cx="3526155" cy="63188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标题 21505"/>
          <p:cNvSpPr>
            <a:spLocks noGrp="1"/>
          </p:cNvSpPr>
          <p:nvPr>
            <p:ph type="title"/>
          </p:nvPr>
        </p:nvSpPr>
        <p:spPr>
          <a:xfrm>
            <a:off x="6514465" y="75565"/>
            <a:ext cx="5626100" cy="979170"/>
          </a:xfrm>
        </p:spPr>
        <p:txBody>
          <a:bodyPr vert="horz" wrap="square" lIns="91440" tIns="45720" rIns="91440" bIns="45720" anchor="b">
            <a:noAutofit/>
          </a:bodyPr>
          <a:p>
            <a:pPr algn="l" eaLnBrk="1" hangingPunct="1"/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1863年葛底斯堡战役（北方取得战略主动权）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7" name="图片 21506" descr="1091777_1"/>
          <p:cNvPicPr>
            <a:picLocks noChangeAspect="1"/>
          </p:cNvPicPr>
          <p:nvPr/>
        </p:nvPicPr>
        <p:blipFill>
          <a:blip r:embed="rId1">
            <a:lum bright="23999"/>
          </a:blip>
          <a:stretch>
            <a:fillRect/>
          </a:stretch>
        </p:blipFill>
        <p:spPr>
          <a:xfrm>
            <a:off x="6514465" y="1054735"/>
            <a:ext cx="5694045" cy="5643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" y="75565"/>
            <a:ext cx="2637790" cy="3893185"/>
          </a:xfrm>
          <a:prstGeom prst="rect">
            <a:avLst/>
          </a:prstGeom>
        </p:spPr>
      </p:pic>
      <p:sp>
        <p:nvSpPr>
          <p:cNvPr id="3" name="标题 21505"/>
          <p:cNvSpPr>
            <a:spLocks noGrp="1"/>
          </p:cNvSpPr>
          <p:nvPr/>
        </p:nvSpPr>
        <p:spPr>
          <a:xfrm>
            <a:off x="31115" y="4098925"/>
            <a:ext cx="6203315" cy="192405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algn="l" eaLnBrk="1" hangingPunct="1"/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允许符合条件的公民购买耕种西部土地，鼓励向西部移民，促进西部大开发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直接连接符 259074"/>
          <p:cNvSpPr/>
          <p:nvPr/>
        </p:nvSpPr>
        <p:spPr>
          <a:xfrm>
            <a:off x="4700588" y="5403533"/>
            <a:ext cx="4800600" cy="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9220" name="直接连接符 259076"/>
          <p:cNvSpPr/>
          <p:nvPr/>
        </p:nvSpPr>
        <p:spPr>
          <a:xfrm>
            <a:off x="4546600" y="1961833"/>
            <a:ext cx="4800600" cy="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9221" name="矩形 259077"/>
          <p:cNvSpPr/>
          <p:nvPr/>
        </p:nvSpPr>
        <p:spPr>
          <a:xfrm>
            <a:off x="4838700" y="1394143"/>
            <a:ext cx="35528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战争的正义性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2" name="直接连接符 259078"/>
          <p:cNvSpPr/>
          <p:nvPr/>
        </p:nvSpPr>
        <p:spPr>
          <a:xfrm>
            <a:off x="5037138" y="2647633"/>
            <a:ext cx="4800600" cy="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9224" name="直接连接符 259080"/>
          <p:cNvSpPr/>
          <p:nvPr/>
        </p:nvSpPr>
        <p:spPr>
          <a:xfrm>
            <a:off x="5232400" y="3373120"/>
            <a:ext cx="4800600" cy="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9226" name="直接连接符 259082"/>
          <p:cNvSpPr/>
          <p:nvPr/>
        </p:nvSpPr>
        <p:spPr>
          <a:xfrm>
            <a:off x="5037138" y="4095433"/>
            <a:ext cx="4800600" cy="0"/>
          </a:xfrm>
          <a:prstGeom prst="line">
            <a:avLst/>
          </a:prstGeom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grpSp>
        <p:nvGrpSpPr>
          <p:cNvPr id="9228" name="组合 259084"/>
          <p:cNvGrpSpPr/>
          <p:nvPr/>
        </p:nvGrpSpPr>
        <p:grpSpPr>
          <a:xfrm>
            <a:off x="4387850" y="1569720"/>
            <a:ext cx="393700" cy="393700"/>
            <a:chOff x="2543" y="1006"/>
            <a:chExt cx="416" cy="416"/>
          </a:xfrm>
        </p:grpSpPr>
        <p:sp>
          <p:nvSpPr>
            <p:cNvPr id="9229" name="椭圆 259085"/>
            <p:cNvSpPr/>
            <p:nvPr/>
          </p:nvSpPr>
          <p:spPr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  <a:tileRect/>
            </a:gra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>
                  <a:alpha val="50000"/>
                </a:schemeClr>
              </a:outerShdw>
            </a:effectLst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9230" name="组合 259086"/>
            <p:cNvGrpSpPr/>
            <p:nvPr/>
          </p:nvGrpSpPr>
          <p:grpSpPr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9231" name="图片 259087" descr="circuler_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32" name="椭圆 259088"/>
              <p:cNvSpPr/>
              <p:nvPr/>
            </p:nvSpPr>
            <p:spPr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rgbClr val="592C24">
                      <a:alpha val="89999"/>
                    </a:srgb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rgbClr val="592C24">
                      <a:alpha val="89999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9233" name="图片 259089" descr="Pictur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9234" name="图片 259090"/>
            <p:cNvPicPr>
              <a:picLocks noChangeAspect="1"/>
            </p:cNvPicPr>
            <p:nvPr/>
          </p:nvPicPr>
          <p:blipFill>
            <a:blip r:embed="rId3"/>
            <a:srcRect l="12015" t="9302" r="12404" b="12598"/>
            <a:stretch>
              <a:fillRect/>
            </a:stretch>
          </p:blipFill>
          <p:spPr>
            <a:xfrm>
              <a:off x="2570" y="1020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235" name="组合 259091"/>
          <p:cNvGrpSpPr/>
          <p:nvPr/>
        </p:nvGrpSpPr>
        <p:grpSpPr>
          <a:xfrm>
            <a:off x="4942523" y="2284730"/>
            <a:ext cx="393700" cy="393700"/>
            <a:chOff x="3071" y="1006"/>
            <a:chExt cx="416" cy="416"/>
          </a:xfrm>
        </p:grpSpPr>
        <p:sp>
          <p:nvSpPr>
            <p:cNvPr id="9236" name="椭圆 259092"/>
            <p:cNvSpPr/>
            <p:nvPr/>
          </p:nvSpPr>
          <p:spPr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  <a:tileRect/>
            </a:gra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>
                  <a:alpha val="50000"/>
                </a:schemeClr>
              </a:outerShdw>
            </a:effectLst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9237" name="组合 259093"/>
            <p:cNvGrpSpPr/>
            <p:nvPr/>
          </p:nvGrpSpPr>
          <p:grpSpPr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9238" name="图片 259094" descr="circuler_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39" name="椭圆 259095"/>
              <p:cNvSpPr/>
              <p:nvPr/>
            </p:nvSpPr>
            <p:spPr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rgbClr val="121235">
                      <a:alpha val="89999"/>
                    </a:srgb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rgbClr val="121235">
                      <a:alpha val="89999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9240" name="图片 259096" descr="Pictur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9241" name="图片 259097"/>
            <p:cNvPicPr>
              <a:picLocks noChangeAspect="1"/>
            </p:cNvPicPr>
            <p:nvPr/>
          </p:nvPicPr>
          <p:blipFill>
            <a:blip r:embed="rId3"/>
            <a:srcRect l="12015" t="9302" r="12404" b="12598"/>
            <a:stretch>
              <a:fillRect/>
            </a:stretch>
          </p:blipFill>
          <p:spPr>
            <a:xfrm>
              <a:off x="3098" y="1020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242" name="组合 259098"/>
          <p:cNvGrpSpPr/>
          <p:nvPr/>
        </p:nvGrpSpPr>
        <p:grpSpPr>
          <a:xfrm>
            <a:off x="4893310" y="2800985"/>
            <a:ext cx="601345" cy="601980"/>
            <a:chOff x="3647" y="1006"/>
            <a:chExt cx="416" cy="416"/>
          </a:xfrm>
        </p:grpSpPr>
        <p:sp>
          <p:nvSpPr>
            <p:cNvPr id="9243" name="椭圆 259099"/>
            <p:cNvSpPr/>
            <p:nvPr/>
          </p:nvSpPr>
          <p:spPr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  <a:tileRect/>
            </a:gra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>
                  <a:alpha val="50000"/>
                </a:schemeClr>
              </a:outerShdw>
            </a:effectLst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9244" name="组合 259100"/>
            <p:cNvGrpSpPr/>
            <p:nvPr/>
          </p:nvGrpSpPr>
          <p:grpSpPr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9245" name="图片 259101" descr="circuler_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6" name="椭圆 259102"/>
              <p:cNvSpPr/>
              <p:nvPr/>
            </p:nvSpPr>
            <p:spPr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rgbClr val="123559">
                      <a:alpha val="89999"/>
                    </a:srgb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rgbClr val="123559">
                      <a:alpha val="89999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9247" name="图片 259103" descr="Pictur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9248" name="图片 259104"/>
            <p:cNvPicPr>
              <a:picLocks noChangeAspect="1"/>
            </p:cNvPicPr>
            <p:nvPr/>
          </p:nvPicPr>
          <p:blipFill>
            <a:blip r:embed="rId3"/>
            <a:srcRect l="12015" t="9302" r="12404" b="12598"/>
            <a:stretch>
              <a:fillRect/>
            </a:stretch>
          </p:blipFill>
          <p:spPr>
            <a:xfrm>
              <a:off x="3676" y="1020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249" name="组合 259105"/>
          <p:cNvGrpSpPr/>
          <p:nvPr/>
        </p:nvGrpSpPr>
        <p:grpSpPr>
          <a:xfrm>
            <a:off x="4884738" y="3703320"/>
            <a:ext cx="393700" cy="393700"/>
            <a:chOff x="4213" y="1006"/>
            <a:chExt cx="416" cy="416"/>
          </a:xfrm>
        </p:grpSpPr>
        <p:sp>
          <p:nvSpPr>
            <p:cNvPr id="9250" name="椭圆 259106"/>
            <p:cNvSpPr/>
            <p:nvPr/>
          </p:nvSpPr>
          <p:spPr>
            <a:xfrm>
              <a:off x="421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  <a:tileRect/>
            </a:gra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>
                  <a:alpha val="50000"/>
                </a:schemeClr>
              </a:outerShdw>
            </a:effectLst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9251" name="组合 259107"/>
            <p:cNvGrpSpPr/>
            <p:nvPr/>
          </p:nvGrpSpPr>
          <p:grpSpPr>
            <a:xfrm rot="-2288454">
              <a:off x="4248" y="1034"/>
              <a:ext cx="348" cy="356"/>
              <a:chOff x="887" y="2040"/>
              <a:chExt cx="433" cy="422"/>
            </a:xfrm>
          </p:grpSpPr>
          <p:pic>
            <p:nvPicPr>
              <p:cNvPr id="9252" name="图片 259108" descr="circuler_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53" name="椭圆 259109"/>
              <p:cNvSpPr/>
              <p:nvPr/>
            </p:nvSpPr>
            <p:spPr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rgbClr val="354700">
                      <a:alpha val="89999"/>
                    </a:srgbClr>
                  </a:gs>
                  <a:gs pos="50000">
                    <a:schemeClr val="folHlink">
                      <a:alpha val="75000"/>
                    </a:schemeClr>
                  </a:gs>
                  <a:gs pos="100000">
                    <a:srgbClr val="354700">
                      <a:alpha val="89999"/>
                    </a:srgb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9254" name="图片 259110" descr="Pictur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9255" name="图片 259111"/>
            <p:cNvPicPr>
              <a:picLocks noChangeAspect="1"/>
            </p:cNvPicPr>
            <p:nvPr/>
          </p:nvPicPr>
          <p:blipFill>
            <a:blip r:embed="rId3"/>
            <a:srcRect l="12015" t="9302" r="12404" b="12598"/>
            <a:stretch>
              <a:fillRect/>
            </a:stretch>
          </p:blipFill>
          <p:spPr>
            <a:xfrm>
              <a:off x="4240" y="1020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256" name="组合 259112"/>
          <p:cNvGrpSpPr/>
          <p:nvPr/>
        </p:nvGrpSpPr>
        <p:grpSpPr>
          <a:xfrm>
            <a:off x="4306888" y="4366895"/>
            <a:ext cx="393700" cy="393700"/>
            <a:chOff x="4803" y="1006"/>
            <a:chExt cx="416" cy="416"/>
          </a:xfrm>
        </p:grpSpPr>
        <p:sp>
          <p:nvSpPr>
            <p:cNvPr id="9257" name="椭圆 259113"/>
            <p:cNvSpPr/>
            <p:nvPr/>
          </p:nvSpPr>
          <p:spPr>
            <a:xfrm>
              <a:off x="480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8A8A8A"/>
                </a:gs>
                <a:gs pos="50000">
                  <a:srgbClr val="FFFFFF"/>
                </a:gs>
                <a:gs pos="100000">
                  <a:srgbClr val="8A8A8A"/>
                </a:gs>
              </a:gsLst>
              <a:lin ang="18900000" scaled="1"/>
              <a:tileRect/>
            </a:gra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chemeClr val="bg2">
                  <a:alpha val="50000"/>
                </a:schemeClr>
              </a:outerShdw>
            </a:effectLst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9258" name="组合 259114"/>
            <p:cNvGrpSpPr/>
            <p:nvPr/>
          </p:nvGrpSpPr>
          <p:grpSpPr>
            <a:xfrm rot="-2288454">
              <a:off x="4838" y="1034"/>
              <a:ext cx="348" cy="356"/>
              <a:chOff x="887" y="2040"/>
              <a:chExt cx="433" cy="422"/>
            </a:xfrm>
          </p:grpSpPr>
          <p:pic>
            <p:nvPicPr>
              <p:cNvPr id="9259" name="图片 259115" descr="circuler_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87" y="204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60" name="椭圆 259116"/>
              <p:cNvSpPr/>
              <p:nvPr/>
            </p:nvSpPr>
            <p:spPr>
              <a:xfrm>
                <a:off x="887" y="2040"/>
                <a:ext cx="433" cy="422"/>
              </a:xfrm>
              <a:prstGeom prst="ellipse">
                <a:avLst/>
              </a:prstGeom>
              <a:solidFill>
                <a:srgbClr val="FB4F2D">
                  <a:alpha val="75000"/>
                </a:srgbClr>
              </a:solidFill>
              <a:ln w="95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9261" name="图片 259117" descr="Pictur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30" y="204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9262" name="图片 259118"/>
            <p:cNvPicPr>
              <a:picLocks noChangeAspect="1"/>
            </p:cNvPicPr>
            <p:nvPr/>
          </p:nvPicPr>
          <p:blipFill>
            <a:blip r:embed="rId3"/>
            <a:srcRect l="12015" t="9302" r="12404" b="12598"/>
            <a:stretch>
              <a:fillRect/>
            </a:stretch>
          </p:blipFill>
          <p:spPr>
            <a:xfrm>
              <a:off x="4830" y="1020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17" name="图片 259073" descr="arrow_metal01"/>
          <p:cNvPicPr>
            <a:picLocks noChangeAspect="1"/>
          </p:cNvPicPr>
          <p:nvPr/>
        </p:nvPicPr>
        <p:blipFill>
          <a:blip r:embed="rId4">
            <a:lum contrast="6000"/>
          </a:blip>
          <a:stretch>
            <a:fillRect/>
          </a:stretch>
        </p:blipFill>
        <p:spPr>
          <a:xfrm>
            <a:off x="1563370" y="691515"/>
            <a:ext cx="2743835" cy="561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99615" y="1394460"/>
            <a:ext cx="681355" cy="4523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战争胜利的原因</a:t>
            </a:r>
            <a:endParaRPr lang="zh-CN" altLang="en-US" sz="36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?</a:t>
            </a:r>
            <a:endParaRPr lang="zh-CN" altLang="en-US" sz="3600" b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矩形 259077"/>
          <p:cNvSpPr/>
          <p:nvPr/>
        </p:nvSpPr>
        <p:spPr>
          <a:xfrm>
            <a:off x="5324475" y="2070418"/>
            <a:ext cx="35528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林肯的正确领导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259077"/>
          <p:cNvSpPr/>
          <p:nvPr/>
        </p:nvSpPr>
        <p:spPr>
          <a:xfrm>
            <a:off x="5467985" y="2787968"/>
            <a:ext cx="35528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北方力量强大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259077"/>
          <p:cNvSpPr/>
          <p:nvPr/>
        </p:nvSpPr>
        <p:spPr>
          <a:xfrm>
            <a:off x="5324475" y="3505518"/>
            <a:ext cx="35528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人民的支持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259077"/>
          <p:cNvSpPr/>
          <p:nvPr/>
        </p:nvSpPr>
        <p:spPr>
          <a:xfrm>
            <a:off x="4781550" y="4229735"/>
            <a:ext cx="52197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《解放黑人奴隶宣言》和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《宅地法》的颁布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9" name="Rectangle 20"/>
          <p:cNvSpPr/>
          <p:nvPr/>
        </p:nvSpPr>
        <p:spPr>
          <a:xfrm>
            <a:off x="1793875" y="5943600"/>
            <a:ext cx="6934200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人心所向是战争胜利的根本原因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4" grpId="0"/>
      <p:bldP spid="5" grpId="0"/>
      <p:bldP spid="7" grpId="0"/>
      <p:bldP spid="8" grpId="0"/>
      <p:bldP spid="20489" grpId="0" bldLvl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tem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25" y="885190"/>
            <a:ext cx="4884420" cy="3794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5125085" y="1049655"/>
            <a:ext cx="249491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/>
              <a:t>1865年</a:t>
            </a:r>
            <a:endParaRPr lang="zh-CN" altLang="en-US" sz="3200"/>
          </a:p>
          <a:p>
            <a:pPr algn="l"/>
            <a:r>
              <a:rPr lang="zh-CN" altLang="en-US" sz="3200"/>
              <a:t>4月14日晚，</a:t>
            </a:r>
            <a:endParaRPr lang="zh-CN" altLang="en-US" sz="3200"/>
          </a:p>
          <a:p>
            <a:pPr algn="l"/>
            <a:r>
              <a:rPr lang="zh-CN" altLang="en-US" sz="3200"/>
              <a:t>林肯中弹，</a:t>
            </a:r>
            <a:endParaRPr lang="zh-CN" altLang="en-US" sz="3200"/>
          </a:p>
          <a:p>
            <a:pPr algn="l"/>
            <a:r>
              <a:rPr lang="zh-CN" altLang="en-US" sz="3200"/>
              <a:t>被刺身亡。</a:t>
            </a:r>
            <a:endParaRPr lang="zh-CN" altLang="en-US" sz="3200"/>
          </a:p>
        </p:txBody>
      </p:sp>
      <p:sp>
        <p:nvSpPr>
          <p:cNvPr id="18436" name="文本框 18435"/>
          <p:cNvSpPr txBox="1"/>
          <p:nvPr/>
        </p:nvSpPr>
        <p:spPr>
          <a:xfrm>
            <a:off x="1524000" y="4679950"/>
            <a:ext cx="91440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 dirty="0">
                <a:latin typeface="方正大黑简体" pitchFamily="2" charset="-122"/>
                <a:ea typeface="方正大黑简体" pitchFamily="2" charset="-122"/>
              </a:rPr>
              <a:t>                              </a:t>
            </a:r>
            <a:endParaRPr lang="zh-CN" altLang="en-US" sz="2800" b="1" dirty="0"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37465" y="4679950"/>
            <a:ext cx="730948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在这场战争中，我的最高目标是拯救联邦（统一），而不是挽救或者摧毁奴隶制。我针对奴隶制和有色人种的措施，是因为我相信这样做可以帮助拯救联邦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</a:t>
            </a: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—林肯</a:t>
            </a:r>
            <a:endParaRPr lang="zh-CN" altLang="en-US" sz="240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                                                                   </a:t>
            </a:r>
            <a:endParaRPr lang="zh-CN" altLang="en-US" sz="2800"/>
          </a:p>
          <a:p>
            <a:r>
              <a:rPr lang="zh-CN" altLang="en-US" sz="2800"/>
              <a:t>                                                                                                      </a:t>
            </a:r>
            <a:endParaRPr lang="zh-CN" altLang="en-US" sz="2800"/>
          </a:p>
        </p:txBody>
      </p:sp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148954" y="91582"/>
            <a:ext cx="3244850" cy="7054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defRPr/>
            </a:pPr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三、战火消弭</a:t>
            </a:r>
            <a:endParaRPr lang="zh-CN" altLang="en-US" sz="4000" b="1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644525"/>
            <a:ext cx="4479290" cy="31984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2"/>
          <p:cNvSpPr>
            <a:spLocks noChangeArrowheads="1"/>
          </p:cNvSpPr>
          <p:nvPr/>
        </p:nvSpPr>
        <p:spPr bwMode="auto">
          <a:xfrm>
            <a:off x="338786" y="452147"/>
            <a:ext cx="9217024" cy="7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7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结合所学知识，试着评价林肯？</a:t>
            </a:r>
            <a:endParaRPr kumimoji="1" lang="zh-CN" altLang="en-US" sz="3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630" y="1504315"/>
            <a:ext cx="7711440" cy="277749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3200" b="1" dirty="0" smtClea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2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32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林肯是美国历史上杰出的资产阶级政治家。他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领导了美国南北战争，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废除了黑人奴隶制度，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维护了国家统一，避免了美国分裂，</a:t>
            </a:r>
            <a:r>
              <a:rPr lang="zh-CN" altLang="en-US" sz="32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得到了美国人民的爱戴。</a:t>
            </a:r>
            <a:endParaRPr lang="zh-CN" altLang="en-US" sz="32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6081" name="Picture 2" descr="90347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5305" y="452120"/>
            <a:ext cx="3673475" cy="595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" y="4106545"/>
            <a:ext cx="7983220" cy="274447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59" y="26733"/>
            <a:ext cx="3164205" cy="6032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txBody>
          <a:bodyPr wrap="none" lIns="91354" tIns="45677" rIns="91354" bIns="45677">
            <a:spAutoFit/>
          </a:bodyPr>
          <a:lstStyle/>
          <a:p>
            <a:pPr eaLnBrk="1" fontAlgn="auto" hangingPunct="1">
              <a:defRPr/>
            </a:pPr>
            <a:r>
              <a:rPr lang="zh-CN" altLang="en-US" sz="3335" b="1" noProof="1">
                <a:solidFill>
                  <a:prstClr val="blac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新宋体" panose="02010609030101010101" charset="-122"/>
                <a:ea typeface="新宋体" panose="02010609030101010101" charset="-122"/>
              </a:rPr>
              <a:t>南北战争的评价</a:t>
            </a:r>
            <a:endParaRPr lang="zh-CN" altLang="en-US" sz="3335" b="1" noProof="1">
              <a:solidFill>
                <a:prstClr val="black"/>
              </a:solidFill>
              <a:effectLst>
                <a:outerShdw blurRad="38100" dist="38100" dir="2700000">
                  <a:srgbClr val="000000"/>
                </a:outerShdw>
              </a:effectLst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93187" name="文本框 30722"/>
          <p:cNvSpPr txBox="1">
            <a:spLocks noChangeArrowheads="1"/>
          </p:cNvSpPr>
          <p:nvPr/>
        </p:nvSpPr>
        <p:spPr bwMode="auto">
          <a:xfrm>
            <a:off x="-86360" y="1641475"/>
            <a:ext cx="316484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36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</a:t>
            </a:r>
            <a:r>
              <a:rPr lang="zh-CN" altLang="en-US" sz="36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、性质：</a:t>
            </a:r>
            <a:endParaRPr lang="zh-CN" altLang="en-US" sz="3600" b="1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文本框 30723"/>
          <p:cNvSpPr txBox="1">
            <a:spLocks noChangeArrowheads="1"/>
          </p:cNvSpPr>
          <p:nvPr/>
        </p:nvSpPr>
        <p:spPr bwMode="auto">
          <a:xfrm>
            <a:off x="27940" y="2151380"/>
            <a:ext cx="11703685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是美国历史上的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第二次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资产阶级革命</a:t>
            </a:r>
            <a:endParaRPr lang="zh-CN" altLang="en-US" sz="36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3189" name="文本框 30724"/>
          <p:cNvSpPr txBox="1">
            <a:spLocks noChangeArrowheads="1"/>
          </p:cNvSpPr>
          <p:nvPr/>
        </p:nvSpPr>
        <p:spPr bwMode="auto">
          <a:xfrm>
            <a:off x="2540" y="2653665"/>
            <a:ext cx="298704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36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r>
              <a:rPr lang="zh-CN" altLang="en-US" sz="36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、意义：</a:t>
            </a:r>
            <a:endParaRPr lang="zh-CN" altLang="en-US" sz="3600" b="1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7" name="文本框 30725"/>
          <p:cNvSpPr txBox="1">
            <a:spLocks noChangeArrowheads="1"/>
          </p:cNvSpPr>
          <p:nvPr/>
        </p:nvSpPr>
        <p:spPr bwMode="auto">
          <a:xfrm>
            <a:off x="115570" y="3297555"/>
            <a:ext cx="11936095" cy="23056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54" tIns="45677" rIns="91354" bIns="45677">
            <a:spAutoFit/>
          </a:bodyPr>
          <a:lstStyle/>
          <a:p>
            <a:pPr marL="342265" indent="-342265">
              <a:buClr>
                <a:srgbClr val="000000"/>
              </a:buClr>
              <a:defRPr/>
            </a:pPr>
            <a:r>
              <a:rPr lang="zh-CN" altLang="en-US" sz="3600" b="1" dirty="0">
                <a:solidFill>
                  <a:srgbClr val="2F13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维护了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国家的统一，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265" indent="-342265">
              <a:buClr>
                <a:srgbClr val="000000"/>
              </a:buClr>
              <a:defRPr/>
            </a:pPr>
            <a:r>
              <a:rPr lang="zh-CN" altLang="en-US" sz="3600" b="1" dirty="0">
                <a:solidFill>
                  <a:srgbClr val="2F13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废除了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黑人奴隶制度，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265" indent="-342265">
              <a:buClr>
                <a:srgbClr val="000000"/>
              </a:buClr>
              <a:defRPr/>
            </a:pPr>
            <a:r>
              <a:rPr lang="zh-CN" altLang="en-US" sz="3600" b="1" dirty="0">
                <a:solidFill>
                  <a:srgbClr val="2F13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扫清了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资本主义发展的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又一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障碍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为以后经济的迅速发展创造了条件。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8100" y="5602959"/>
            <a:ext cx="2936240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第一个障碍：</a:t>
            </a:r>
            <a:endParaRPr lang="zh-CN" altLang="en-US" sz="3600" b="1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7940" y="6247130"/>
            <a:ext cx="2498725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b="1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又一障碍：</a:t>
            </a:r>
            <a:endParaRPr lang="zh-CN" altLang="en-US" sz="3600" b="1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729865" y="5603240"/>
            <a:ext cx="6628130" cy="6438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square" lIns="91354" tIns="45677" rIns="91354" bIns="45677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3D10FC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英国的殖民统治</a:t>
            </a:r>
            <a:endParaRPr lang="zh-CN" altLang="en-US" sz="3600" b="1" dirty="0">
              <a:solidFill>
                <a:srgbClr val="3D10FC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2209165" y="6247130"/>
            <a:ext cx="7148195" cy="6438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square" lIns="91354" tIns="45677" rIns="91354" bIns="45677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dirty="0">
                <a:solidFill>
                  <a:srgbClr val="3D10FC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黑人奴隶制度</a:t>
            </a:r>
            <a:endParaRPr lang="zh-CN" altLang="en-US" sz="3600" b="1" dirty="0">
              <a:solidFill>
                <a:srgbClr val="3D10FC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0245" y="26670"/>
            <a:ext cx="8985250" cy="1950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5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4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uiExpand="1" build="p"/>
      <p:bldP spid="8" grpId="0"/>
      <p:bldP spid="9" grpId="0"/>
      <p:bldP spid="10" grpId="0" bldLvl="0" animBg="1"/>
      <p:bldP spid="11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2" descr="p81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6237288" cy="64531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9"/>
          <p:cNvGrpSpPr/>
          <p:nvPr/>
        </p:nvGrpSpPr>
        <p:grpSpPr>
          <a:xfrm>
            <a:off x="6381750" y="214313"/>
            <a:ext cx="5810250" cy="3319462"/>
            <a:chOff x="4786314" y="214290"/>
            <a:chExt cx="4357686" cy="3319185"/>
          </a:xfrm>
        </p:grpSpPr>
        <p:pic>
          <p:nvPicPr>
            <p:cNvPr id="27655" name="图片 5" descr="Img24117496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6314" y="214290"/>
              <a:ext cx="4357686" cy="28443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6" name="TextBox 6"/>
            <p:cNvSpPr txBox="1"/>
            <p:nvPr/>
          </p:nvSpPr>
          <p:spPr>
            <a:xfrm>
              <a:off x="5000628" y="3071810"/>
              <a:ext cx="385762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dirty="0">
                  <a:latin typeface="Calibri" panose="020F0502020204030204" pitchFamily="34" charset="0"/>
                </a:rPr>
                <a:t>美国警察射杀黑人</a:t>
              </a:r>
              <a:endParaRPr lang="zh-CN" altLang="en-US" sz="24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6286500" y="3571875"/>
            <a:ext cx="5715000" cy="3024188"/>
            <a:chOff x="4714876" y="3571876"/>
            <a:chExt cx="4286280" cy="3023550"/>
          </a:xfrm>
        </p:grpSpPr>
        <p:pic>
          <p:nvPicPr>
            <p:cNvPr id="27653" name="图片 7" descr="1315974452227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6" y="3571876"/>
              <a:ext cx="4286280" cy="24705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4" name="TextBox 8"/>
            <p:cNvSpPr txBox="1"/>
            <p:nvPr/>
          </p:nvSpPr>
          <p:spPr>
            <a:xfrm>
              <a:off x="5000628" y="6072206"/>
              <a:ext cx="385762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800" dirty="0">
                  <a:latin typeface="Calibri" panose="020F0502020204030204" pitchFamily="34" charset="0"/>
                </a:rPr>
                <a:t>黑人被火烤</a:t>
              </a:r>
              <a:endParaRPr lang="zh-CN" altLang="en-US" sz="28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" y="17145"/>
            <a:ext cx="3613150" cy="6812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6510"/>
            <a:ext cx="8553450" cy="4377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24"/>
          <p:cNvSpPr/>
          <p:nvPr/>
        </p:nvSpPr>
        <p:spPr>
          <a:xfrm>
            <a:off x="885825" y="1341120"/>
            <a:ext cx="869950" cy="858520"/>
          </a:xfrm>
          <a:prstGeom prst="rightArrow">
            <a:avLst>
              <a:gd name="adj1" fmla="val 64944"/>
              <a:gd name="adj2" fmla="val 64790"/>
            </a:avLst>
          </a:prstGeom>
          <a:solidFill>
            <a:srgbClr val="4BACC6"/>
          </a:solidFill>
          <a:ln w="25400">
            <a:noFill/>
          </a:ln>
        </p:spPr>
        <p:txBody>
          <a:bodyPr vert="horz" wrap="square" anchor="ctr"/>
          <a:lstStyle/>
          <a:p>
            <a:pPr algn="ctr">
              <a:buNone/>
            </a:pPr>
            <a:r>
              <a:rPr lang="en-US" sz="3600" b="1" i="1" baseline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n-US" sz="3600" b="1" i="1" baseline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右箭头 25"/>
          <p:cNvSpPr/>
          <p:nvPr/>
        </p:nvSpPr>
        <p:spPr>
          <a:xfrm>
            <a:off x="798830" y="3048000"/>
            <a:ext cx="869950" cy="859155"/>
          </a:xfrm>
          <a:prstGeom prst="rightArrow">
            <a:avLst>
              <a:gd name="adj1" fmla="val 64944"/>
              <a:gd name="adj2" fmla="val 64790"/>
            </a:avLst>
          </a:prstGeom>
          <a:solidFill>
            <a:srgbClr val="205867"/>
          </a:solidFill>
          <a:ln w="25400">
            <a:noFill/>
          </a:ln>
        </p:spPr>
        <p:txBody>
          <a:bodyPr vert="horz" wrap="square" anchor="ctr"/>
          <a:lstStyle/>
          <a:p>
            <a:pPr algn="ctr">
              <a:buNone/>
            </a:pPr>
            <a:r>
              <a:rPr lang="en-US" sz="3600" b="1" i="1" baseline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en-US" sz="3600" b="1" i="1" baseline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右箭头 26"/>
          <p:cNvSpPr/>
          <p:nvPr/>
        </p:nvSpPr>
        <p:spPr>
          <a:xfrm>
            <a:off x="798830" y="4662805"/>
            <a:ext cx="869950" cy="859155"/>
          </a:xfrm>
          <a:prstGeom prst="rightArrow">
            <a:avLst>
              <a:gd name="adj1" fmla="val 64944"/>
              <a:gd name="adj2" fmla="val 64790"/>
            </a:avLst>
          </a:prstGeom>
          <a:solidFill>
            <a:srgbClr val="79D9C7"/>
          </a:solidFill>
          <a:ln w="25400">
            <a:noFill/>
          </a:ln>
        </p:spPr>
        <p:txBody>
          <a:bodyPr vert="horz" wrap="square" anchor="ctr"/>
          <a:lstStyle/>
          <a:p>
            <a:pPr algn="ctr">
              <a:buNone/>
            </a:pPr>
            <a:r>
              <a:rPr lang="en-US" sz="3600" b="1" i="1" baseline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en-US" sz="3600" b="1" i="1" baseline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TextBox 41"/>
          <p:cNvSpPr/>
          <p:nvPr/>
        </p:nvSpPr>
        <p:spPr>
          <a:xfrm>
            <a:off x="2397760" y="1207770"/>
            <a:ext cx="79571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800" b="1" baseline="0" dirty="0">
                <a:solidFill>
                  <a:srgbClr val="3F3F3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识记玻利瓦尔和章西女王领导人民反抗殖民统治的基本史实；</a:t>
            </a:r>
            <a:endParaRPr lang="en-US" altLang="zh-CN" sz="2800" b="1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6" name="TextBox 41"/>
          <p:cNvSpPr/>
          <p:nvPr/>
        </p:nvSpPr>
        <p:spPr>
          <a:xfrm>
            <a:off x="2397760" y="2952115"/>
            <a:ext cx="790257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800" b="1" baseline="0" dirty="0">
                <a:solidFill>
                  <a:srgbClr val="3F3F3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归纳拉丁美洲独立运动的背景，讲述其进程，并分析归纳其意义（重难点）</a:t>
            </a:r>
            <a:endParaRPr lang="en-US" altLang="zh-CN" sz="2800" b="1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7" name="TextBox 41"/>
          <p:cNvSpPr/>
          <p:nvPr/>
        </p:nvSpPr>
        <p:spPr>
          <a:xfrm>
            <a:off x="2304415" y="4568825"/>
            <a:ext cx="775398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800" b="1" baseline="0" dirty="0">
                <a:solidFill>
                  <a:srgbClr val="3F3F3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归纳印度民族大起义的根本原因，了解其概况，感受殖民地人民英勇不屈的反抗精神</a:t>
            </a:r>
            <a:r>
              <a:rPr lang="en-US" altLang="zh-CN" sz="2800" b="1" dirty="0">
                <a:solidFill>
                  <a:srgbClr val="3F3F3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（重难点）</a:t>
            </a:r>
            <a:endParaRPr lang="en-US" altLang="zh-CN" sz="2800" b="1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  <a:p>
            <a:pPr>
              <a:buNone/>
            </a:pPr>
            <a:endParaRPr lang="en-US" altLang="zh-CN" sz="2800" b="1" baseline="0" dirty="0">
              <a:solidFill>
                <a:srgbClr val="3F3F3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48844" name="TextBox 28"/>
          <p:cNvSpPr/>
          <p:nvPr/>
        </p:nvSpPr>
        <p:spPr>
          <a:xfrm>
            <a:off x="8292465" y="360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05-05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4420" y="365760"/>
            <a:ext cx="4455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学习目标</a:t>
            </a:r>
            <a:endParaRPr lang="zh-CN" sz="32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2550" y="290830"/>
          <a:ext cx="12110720" cy="6454775"/>
        </p:xfrm>
        <a:graphic>
          <a:graphicData uri="http://schemas.openxmlformats.org/drawingml/2006/table">
            <a:tbl>
              <a:tblPr/>
              <a:tblGrid>
                <a:gridCol w="792480"/>
                <a:gridCol w="1134745"/>
                <a:gridCol w="3315970"/>
                <a:gridCol w="6867525"/>
              </a:tblGrid>
              <a:tr h="600710">
                <a:tc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比较项目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      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独立战争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                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南北战争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880">
                <a:tc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原因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en-US" altLang="zh-CN" sz="1735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735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265">
                <a:tc rowSpan="2"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性质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630">
                <a:tc vMerge="1" gridSpan="2">
                  <a:tcPr/>
                </a:tc>
                <a:tc vMerge="1" hMerge="1">
                  <a:tcPr/>
                </a:tc>
                <a:tc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  <a:tr h="469265">
                <a:tc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领导人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630">
                <a:tc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文件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030">
                <a:tc rowSpan="3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大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事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开始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030">
                <a:tc v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转折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665">
                <a:tc v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胜利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 rowSpan="2"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   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意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</a:rPr>
                        <a:t>   义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cPr/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120">
                <a:tc vMerge="1" gridSpan="2">
                  <a:tcPr/>
                </a:tc>
                <a:tc vMerge="1" hMerge="1">
                  <a:tcPr/>
                </a:tc>
                <a:tc gridSpan="2">
                  <a:txBody>
                    <a:bodyPr/>
                    <a:lstStyle>
                      <a:lvl1pPr marL="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54419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08775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31950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177415" algn="l" defTabSz="1087755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72097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3265170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80936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4352925" algn="l" defTabSz="1087755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黑体" panose="02010609060101010101" pitchFamily="49" charset="-122"/>
                      </a:endParaRPr>
                    </a:p>
                  </a:txBody>
                  <a:tcPr marL="121928" marR="121928" marT="45612" marB="4561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3" name="Rectangle 51"/>
          <p:cNvSpPr>
            <a:spLocks noChangeArrowheads="1"/>
          </p:cNvSpPr>
          <p:nvPr/>
        </p:nvSpPr>
        <p:spPr bwMode="auto">
          <a:xfrm>
            <a:off x="2228533" y="935285"/>
            <a:ext cx="3276600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英国的殖民统治阻碍了北美资本主义的发展</a:t>
            </a:r>
            <a:endParaRPr lang="zh-CN" altLang="en-US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Rectangle 52"/>
          <p:cNvSpPr>
            <a:spLocks noChangeArrowheads="1"/>
          </p:cNvSpPr>
          <p:nvPr/>
        </p:nvSpPr>
        <p:spPr bwMode="auto">
          <a:xfrm>
            <a:off x="2223769" y="1641029"/>
            <a:ext cx="334645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民族解放战争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160260" y="1640840"/>
            <a:ext cx="209550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内战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Rectangle 54"/>
          <p:cNvSpPr>
            <a:spLocks noChangeArrowheads="1"/>
          </p:cNvSpPr>
          <p:nvPr/>
        </p:nvSpPr>
        <p:spPr bwMode="auto">
          <a:xfrm>
            <a:off x="2481263" y="2541640"/>
            <a:ext cx="248285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华盛顿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7160417" y="2542130"/>
            <a:ext cx="172720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林肯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2713673" y="3000948"/>
            <a:ext cx="201803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独立宣言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Rectangle 57"/>
          <p:cNvSpPr>
            <a:spLocks noChangeArrowheads="1"/>
          </p:cNvSpPr>
          <p:nvPr/>
        </p:nvSpPr>
        <p:spPr bwMode="auto">
          <a:xfrm>
            <a:off x="5836603" y="3000885"/>
            <a:ext cx="477266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《宅地法》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解放黑人奴隶宣言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Rectangle 58"/>
          <p:cNvSpPr>
            <a:spLocks noChangeArrowheads="1"/>
          </p:cNvSpPr>
          <p:nvPr/>
        </p:nvSpPr>
        <p:spPr bwMode="auto">
          <a:xfrm>
            <a:off x="2306003" y="3486887"/>
            <a:ext cx="326390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/>
            <a:r>
              <a:rPr lang="en-US" altLang="zh-CN" sz="2400" b="1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来克星顿枪声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6975476" y="3486887"/>
            <a:ext cx="3344863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南方挑起内战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2193608" y="4162731"/>
            <a:ext cx="334645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萨拉托加大捷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6037580" y="4162425"/>
            <a:ext cx="530352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颁布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《宅地法》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解放黑人奴隶宣言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Rectangle 63"/>
          <p:cNvSpPr>
            <a:spLocks noChangeArrowheads="1"/>
          </p:cNvSpPr>
          <p:nvPr/>
        </p:nvSpPr>
        <p:spPr bwMode="auto">
          <a:xfrm>
            <a:off x="6566534" y="4700459"/>
            <a:ext cx="2914651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/>
            <a:r>
              <a:rPr lang="en-US" altLang="zh-CN" sz="2400" b="1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北方胜利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Rectangle 64"/>
          <p:cNvSpPr>
            <a:spLocks noChangeArrowheads="1"/>
          </p:cNvSpPr>
          <p:nvPr/>
        </p:nvSpPr>
        <p:spPr bwMode="auto">
          <a:xfrm>
            <a:off x="2378074" y="5319373"/>
            <a:ext cx="2978151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推翻了英国殖民统治，实现了国家独立</a:t>
            </a:r>
            <a:r>
              <a:rPr lang="zh-CN" altLang="en-US" sz="2400" b="1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6" name="Rectangle 65"/>
          <p:cNvSpPr>
            <a:spLocks noChangeArrowheads="1"/>
          </p:cNvSpPr>
          <p:nvPr/>
        </p:nvSpPr>
        <p:spPr bwMode="auto">
          <a:xfrm>
            <a:off x="6482715" y="5319395"/>
            <a:ext cx="538162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废除了黑人奴隶制，维护了国家统一。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Rectangle 66"/>
          <p:cNvSpPr>
            <a:spLocks noChangeArrowheads="1"/>
          </p:cNvSpPr>
          <p:nvPr/>
        </p:nvSpPr>
        <p:spPr bwMode="auto">
          <a:xfrm>
            <a:off x="2581276" y="6073508"/>
            <a:ext cx="875982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4472C4"/>
              </a:buClr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都推动了美国资本主义的发展，为资本主义发展扫清障碍。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Rectangle 67"/>
          <p:cNvSpPr>
            <a:spLocks noChangeArrowheads="1"/>
          </p:cNvSpPr>
          <p:nvPr/>
        </p:nvSpPr>
        <p:spPr bwMode="auto">
          <a:xfrm>
            <a:off x="2927302" y="2029750"/>
            <a:ext cx="6337300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　　　　　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资产阶级革命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5299" name="Text Box 68"/>
          <p:cNvSpPr txBox="1">
            <a:spLocks noChangeArrowheads="1"/>
          </p:cNvSpPr>
          <p:nvPr/>
        </p:nvSpPr>
        <p:spPr bwMode="auto">
          <a:xfrm>
            <a:off x="6769101" y="1058381"/>
            <a:ext cx="3840163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2400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5661025" y="935355"/>
            <a:ext cx="6036310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北方资本主义经济和南方奴隶制种植园经济之间的矛盾不可调和</a:t>
            </a:r>
            <a:endParaRPr lang="zh-CN" altLang="en-US" sz="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95301" name="Text Box 70"/>
          <p:cNvSpPr txBox="1">
            <a:spLocks noChangeArrowheads="1"/>
          </p:cNvSpPr>
          <p:nvPr/>
        </p:nvSpPr>
        <p:spPr bwMode="auto">
          <a:xfrm>
            <a:off x="2832100" y="-13703"/>
            <a:ext cx="7488239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0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美国独立战争与美国南北战争的比较</a:t>
            </a:r>
            <a:endParaRPr lang="zh-CN" altLang="en-US" sz="2400" b="1">
              <a:solidFill>
                <a:srgbClr val="0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22" name="文本框 1"/>
          <p:cNvSpPr txBox="1">
            <a:spLocks noChangeArrowheads="1"/>
          </p:cNvSpPr>
          <p:nvPr/>
        </p:nvSpPr>
        <p:spPr bwMode="auto">
          <a:xfrm>
            <a:off x="2481581" y="4785807"/>
            <a:ext cx="2630170" cy="459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354" tIns="45677" rIns="91354" bIns="45677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英国承认美国独立</a:t>
            </a:r>
            <a:endParaRPr lang="zh-CN" altLang="en-US" sz="2400" b="1" ker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4" grpId="0"/>
      <p:bldP spid="5" grpId="0"/>
      <p:bldP spid="18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2" grpId="0"/>
      <p:bldP spid="14" grpId="0"/>
      <p:bldP spid="15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7" descr="a7190b1dceed73e5a78669c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130404"/>
            <a:ext cx="12072937" cy="660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2170113" y="534215"/>
            <a:ext cx="75104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5335" b="1">
                <a:solidFill>
                  <a:srgbClr val="FF0000"/>
                </a:solidFill>
                <a:ea typeface="华文行楷" pitchFamily="2" charset="-122"/>
              </a:rPr>
              <a:t>南北战争的启示</a:t>
            </a:r>
            <a:endParaRPr lang="zh-CN" altLang="en-US" sz="5335" b="1">
              <a:solidFill>
                <a:srgbClr val="FF0000"/>
              </a:solidFill>
              <a:ea typeface="华文行楷" pitchFamily="2" charset="-12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38263" y="1346593"/>
            <a:ext cx="5935663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0000FF"/>
                </a:solidFill>
                <a:ea typeface="黑体" panose="02010609060101010101" pitchFamily="49" charset="-122"/>
              </a:rPr>
              <a:t>无论何种情况，</a:t>
            </a:r>
            <a:endParaRPr lang="zh-CN" altLang="en-US" sz="40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8263" y="3322901"/>
            <a:ext cx="5232400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0000FF"/>
                </a:solidFill>
                <a:ea typeface="黑体" panose="02010609060101010101" pitchFamily="49" charset="-122"/>
              </a:rPr>
              <a:t>无论何种方式，</a:t>
            </a:r>
            <a:endParaRPr lang="zh-CN" altLang="en-US" sz="40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pic>
        <p:nvPicPr>
          <p:cNvPr id="99334" name="Picture 8" descr="u=348151158,178792715&amp;fm=2&amp;g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30403"/>
            <a:ext cx="2138363" cy="90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776663" y="2030700"/>
            <a:ext cx="5835651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0000FF"/>
                </a:solidFill>
                <a:ea typeface="黑体" panose="02010609060101010101" pitchFamily="49" charset="-122"/>
              </a:rPr>
              <a:t>都不轻言国家分裂</a:t>
            </a:r>
            <a:endParaRPr lang="zh-CN" altLang="en-US" sz="40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624263" y="4083020"/>
            <a:ext cx="6107112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0000FF"/>
                </a:solidFill>
                <a:ea typeface="黑体" panose="02010609060101010101" pitchFamily="49" charset="-122"/>
              </a:rPr>
              <a:t>都要捍卫祖国统一</a:t>
            </a:r>
            <a:endParaRPr lang="zh-CN" altLang="en-US" sz="4000" b="1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44" name="TextBox 28"/>
          <p:cNvSpPr/>
          <p:nvPr/>
        </p:nvSpPr>
        <p:spPr>
          <a:xfrm>
            <a:off x="8312785" y="698500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18-1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2095" y="101600"/>
            <a:ext cx="1472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课堂小结</a:t>
            </a:r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5058" name="组合 45057"/>
          <p:cNvGrpSpPr/>
          <p:nvPr/>
        </p:nvGrpSpPr>
        <p:grpSpPr>
          <a:xfrm>
            <a:off x="2684463" y="1053148"/>
            <a:ext cx="2519362" cy="3671887"/>
            <a:chOff x="0" y="0"/>
            <a:chExt cx="1587" cy="2313"/>
          </a:xfrm>
        </p:grpSpPr>
        <p:grpSp>
          <p:nvGrpSpPr>
            <p:cNvPr id="35842" name="组合 45058"/>
            <p:cNvGrpSpPr/>
            <p:nvPr/>
          </p:nvGrpSpPr>
          <p:grpSpPr>
            <a:xfrm>
              <a:off x="374" y="0"/>
              <a:ext cx="941" cy="750"/>
              <a:chOff x="0" y="0"/>
              <a:chExt cx="941" cy="750"/>
            </a:xfrm>
          </p:grpSpPr>
          <p:sp>
            <p:nvSpPr>
              <p:cNvPr id="35843" name="文本框 45059"/>
              <p:cNvSpPr txBox="1"/>
              <p:nvPr/>
            </p:nvSpPr>
            <p:spPr>
              <a:xfrm>
                <a:off x="170" y="0"/>
                <a:ext cx="680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400" b="1" dirty="0">
                    <a:latin typeface="Times New Roman" panose="02020603050405020304" pitchFamily="2" charset="0"/>
                    <a:ea typeface="黑体" panose="02010609060101010101" pitchFamily="49" charset="-122"/>
                  </a:rPr>
                  <a:t>北方</a:t>
                </a:r>
                <a:endPara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35844" name="文本框 45060"/>
              <p:cNvSpPr txBox="1"/>
              <p:nvPr/>
            </p:nvSpPr>
            <p:spPr>
              <a:xfrm>
                <a:off x="0" y="227"/>
                <a:ext cx="941" cy="5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r>
                  <a:rPr lang="zh-CN" altLang="en-US" sz="2400" b="1" dirty="0">
                    <a:latin typeface="Times New Roman" panose="02020603050405020304" pitchFamily="2" charset="0"/>
                    <a:ea typeface="黑体" panose="02010609060101010101" pitchFamily="49" charset="-122"/>
                  </a:rPr>
                  <a:t>资本主义</a:t>
                </a:r>
                <a:endPara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endParaRPr>
              </a:p>
              <a:p>
                <a:r>
                  <a:rPr lang="zh-CN" altLang="en-US" sz="2400" b="1" dirty="0">
                    <a:latin typeface="Times New Roman" panose="02020603050405020304" pitchFamily="2" charset="0"/>
                    <a:ea typeface="黑体" panose="02010609060101010101" pitchFamily="49" charset="-122"/>
                  </a:rPr>
                  <a:t> 工商业</a:t>
                </a:r>
                <a:endParaRPr lang="zh-CN" altLang="en-US" sz="2400" b="1" dirty="0">
                  <a:latin typeface="Times New Roman" panose="02020603050405020304" pitchFamily="2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5845" name="椭圆 45061"/>
            <p:cNvSpPr/>
            <p:nvPr/>
          </p:nvSpPr>
          <p:spPr>
            <a:xfrm>
              <a:off x="0" y="726"/>
              <a:ext cx="1587" cy="1587"/>
            </a:xfrm>
            <a:prstGeom prst="ellipse">
              <a:avLst/>
            </a:prstGeom>
            <a:solidFill>
              <a:srgbClr val="A6C5BF"/>
            </a:solidFill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35846" name="组合 45062"/>
            <p:cNvGrpSpPr/>
            <p:nvPr/>
          </p:nvGrpSpPr>
          <p:grpSpPr>
            <a:xfrm>
              <a:off x="439" y="1572"/>
              <a:ext cx="813" cy="701"/>
              <a:chOff x="0" y="0"/>
              <a:chExt cx="813" cy="701"/>
            </a:xfrm>
          </p:grpSpPr>
          <p:sp>
            <p:nvSpPr>
              <p:cNvPr id="35847" name="文本框 45063"/>
              <p:cNvSpPr txBox="1"/>
              <p:nvPr/>
            </p:nvSpPr>
            <p:spPr>
              <a:xfrm>
                <a:off x="0" y="0"/>
                <a:ext cx="740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rgbClr val="FFFFCC"/>
                    </a:solidFill>
                    <a:latin typeface="Times New Roman" panose="02020603050405020304" pitchFamily="2" charset="0"/>
                    <a:ea typeface="黑体" panose="02010609060101010101" pitchFamily="49" charset="-122"/>
                  </a:rPr>
                  <a:t>  南方</a:t>
                </a:r>
                <a:endParaRPr lang="zh-CN" altLang="en-US" sz="2400" b="1" dirty="0">
                  <a:solidFill>
                    <a:srgbClr val="FFFFCC"/>
                  </a:solidFill>
                  <a:latin typeface="Times New Roman" panose="02020603050405020304" pitchFamily="2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35848" name="文本框 45064"/>
              <p:cNvSpPr txBox="1"/>
              <p:nvPr/>
            </p:nvSpPr>
            <p:spPr>
              <a:xfrm>
                <a:off x="14" y="178"/>
                <a:ext cx="799" cy="5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FFFFCC"/>
                    </a:solidFill>
                    <a:latin typeface="Times New Roman" panose="02020603050405020304" pitchFamily="2" charset="0"/>
                    <a:ea typeface="黑体" panose="02010609060101010101" pitchFamily="49" charset="-122"/>
                  </a:rPr>
                  <a:t>种植园</a:t>
                </a:r>
                <a:endParaRPr lang="zh-CN" altLang="en-US" sz="2400" b="1" dirty="0">
                  <a:solidFill>
                    <a:srgbClr val="FFFFCC"/>
                  </a:solidFill>
                  <a:latin typeface="Times New Roman" panose="02020603050405020304" pitchFamily="2" charset="0"/>
                  <a:ea typeface="黑体" panose="02010609060101010101" pitchFamily="49" charset="-122"/>
                </a:endParaRPr>
              </a:p>
              <a:p>
                <a:r>
                  <a:rPr lang="zh-CN" altLang="en-US" sz="2400" b="1" dirty="0">
                    <a:solidFill>
                      <a:srgbClr val="FFFFCC"/>
                    </a:solidFill>
                    <a:latin typeface="Times New Roman" panose="02020603050405020304" pitchFamily="2" charset="0"/>
                    <a:ea typeface="黑体" panose="02010609060101010101" pitchFamily="49" charset="-122"/>
                  </a:rPr>
                  <a:t>  经济</a:t>
                </a:r>
                <a:endParaRPr lang="zh-CN" altLang="en-US" sz="2400" b="1" dirty="0">
                  <a:solidFill>
                    <a:srgbClr val="FFFFCC"/>
                  </a:solidFill>
                  <a:latin typeface="Times New Roman" panose="02020603050405020304" pitchFamily="2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35849" name="椭圆 45065"/>
            <p:cNvSpPr/>
            <p:nvPr/>
          </p:nvSpPr>
          <p:spPr>
            <a:xfrm>
              <a:off x="0" y="1"/>
              <a:ext cx="1587" cy="1587"/>
            </a:xfrm>
            <a:prstGeom prst="ellipse">
              <a:avLst/>
            </a:pr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5067" name="组合 45066"/>
          <p:cNvGrpSpPr/>
          <p:nvPr/>
        </p:nvGrpSpPr>
        <p:grpSpPr>
          <a:xfrm>
            <a:off x="1905000" y="2451735"/>
            <a:ext cx="1173163" cy="474663"/>
            <a:chOff x="0" y="0"/>
            <a:chExt cx="739" cy="299"/>
          </a:xfrm>
        </p:grpSpPr>
        <p:sp>
          <p:nvSpPr>
            <p:cNvPr id="35851" name="直接连接符 45067"/>
            <p:cNvSpPr/>
            <p:nvPr/>
          </p:nvSpPr>
          <p:spPr>
            <a:xfrm flipV="1">
              <a:off x="0" y="299"/>
              <a:ext cx="723" cy="0"/>
            </a:xfrm>
            <a:prstGeom prst="line">
              <a:avLst/>
            </a:prstGeom>
            <a:ln w="38100" cap="flat" cmpd="sng">
              <a:solidFill>
                <a:srgbClr val="FF0066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52" name="文本框 45068"/>
            <p:cNvSpPr txBox="1"/>
            <p:nvPr/>
          </p:nvSpPr>
          <p:spPr>
            <a:xfrm>
              <a:off x="96" y="0"/>
              <a:ext cx="643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焦点</a:t>
              </a:r>
              <a:endParaRPr lang="zh-CN" altLang="en-US" sz="2000" b="1" dirty="0">
                <a:solidFill>
                  <a:srgbClr val="FF33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5070" name="文本框 45069"/>
          <p:cNvSpPr txBox="1"/>
          <p:nvPr/>
        </p:nvSpPr>
        <p:spPr>
          <a:xfrm>
            <a:off x="3044825" y="2242185"/>
            <a:ext cx="1728788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9900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南北两种经济形式的矛盾不可调和</a:t>
            </a:r>
            <a:endParaRPr lang="zh-CN" altLang="en-US" sz="2400" b="1" dirty="0">
              <a:solidFill>
                <a:srgbClr val="990099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5071" name="文本框 45070"/>
          <p:cNvSpPr txBox="1"/>
          <p:nvPr/>
        </p:nvSpPr>
        <p:spPr>
          <a:xfrm>
            <a:off x="1521460" y="1545273"/>
            <a:ext cx="551815" cy="3192462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</a:rPr>
              <a:t>黑人奴隶制废存问题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45072" name="组合 45071"/>
          <p:cNvGrpSpPr/>
          <p:nvPr/>
        </p:nvGrpSpPr>
        <p:grpSpPr>
          <a:xfrm>
            <a:off x="4872038" y="2061210"/>
            <a:ext cx="1258887" cy="830263"/>
            <a:chOff x="0" y="0"/>
            <a:chExt cx="793" cy="523"/>
          </a:xfrm>
        </p:grpSpPr>
        <p:sp>
          <p:nvSpPr>
            <p:cNvPr id="35856" name="直接连接符 45072"/>
            <p:cNvSpPr/>
            <p:nvPr/>
          </p:nvSpPr>
          <p:spPr>
            <a:xfrm>
              <a:off x="0" y="518"/>
              <a:ext cx="793" cy="0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57" name="文本框 45073"/>
            <p:cNvSpPr txBox="1"/>
            <p:nvPr/>
          </p:nvSpPr>
          <p:spPr>
            <a:xfrm>
              <a:off x="181" y="0"/>
              <a:ext cx="544" cy="52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根本</a:t>
              </a:r>
              <a:endPara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原因</a:t>
              </a:r>
              <a:endPara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5075" name="组合 45074"/>
          <p:cNvGrpSpPr/>
          <p:nvPr/>
        </p:nvGrpSpPr>
        <p:grpSpPr>
          <a:xfrm>
            <a:off x="6291263" y="1308735"/>
            <a:ext cx="490538" cy="1308100"/>
            <a:chOff x="-1" y="0"/>
            <a:chExt cx="309" cy="824"/>
          </a:xfrm>
        </p:grpSpPr>
        <p:sp>
          <p:nvSpPr>
            <p:cNvPr id="35859" name="直接连接符 45075"/>
            <p:cNvSpPr/>
            <p:nvPr/>
          </p:nvSpPr>
          <p:spPr>
            <a:xfrm rot="5400000">
              <a:off x="-90" y="374"/>
              <a:ext cx="748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60" name="文本框 45076"/>
            <p:cNvSpPr txBox="1"/>
            <p:nvPr/>
          </p:nvSpPr>
          <p:spPr>
            <a:xfrm>
              <a:off x="-1" y="144"/>
              <a:ext cx="309" cy="680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导火线</a:t>
              </a:r>
              <a:endPara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5078" name="组合 45077"/>
          <p:cNvGrpSpPr/>
          <p:nvPr/>
        </p:nvGrpSpPr>
        <p:grpSpPr>
          <a:xfrm>
            <a:off x="5735638" y="2412048"/>
            <a:ext cx="2233612" cy="1271588"/>
            <a:chOff x="0" y="0"/>
            <a:chExt cx="1407" cy="801"/>
          </a:xfrm>
        </p:grpSpPr>
        <p:sp>
          <p:nvSpPr>
            <p:cNvPr id="35862" name="文本框 45078"/>
            <p:cNvSpPr txBox="1"/>
            <p:nvPr/>
          </p:nvSpPr>
          <p:spPr>
            <a:xfrm>
              <a:off x="91" y="0"/>
              <a:ext cx="1180" cy="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 美国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南北战争</a:t>
              </a:r>
              <a:endPara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863" name="文本框 45079"/>
            <p:cNvSpPr txBox="1"/>
            <p:nvPr/>
          </p:nvSpPr>
          <p:spPr>
            <a:xfrm>
              <a:off x="0" y="550"/>
              <a:ext cx="1407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>
                  <a:latin typeface="Arial" panose="020B0604020202020204" pitchFamily="34" charset="0"/>
                </a:rPr>
                <a:t>1861—1865</a:t>
              </a:r>
              <a:r>
                <a:rPr lang="zh-CN" altLang="en-US" sz="2000" b="1" dirty="0">
                  <a:latin typeface="Arial" panose="020B0604020202020204" pitchFamily="34" charset="0"/>
                  <a:ea typeface="黑体" panose="02010609060101010101" pitchFamily="49" charset="-122"/>
                </a:rPr>
                <a:t>年</a:t>
              </a:r>
              <a:endPara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45081" name="组合 45080"/>
          <p:cNvGrpSpPr/>
          <p:nvPr/>
        </p:nvGrpSpPr>
        <p:grpSpPr>
          <a:xfrm>
            <a:off x="7391400" y="2132648"/>
            <a:ext cx="1225550" cy="2376487"/>
            <a:chOff x="0" y="0"/>
            <a:chExt cx="772" cy="1497"/>
          </a:xfrm>
        </p:grpSpPr>
        <p:grpSp>
          <p:nvGrpSpPr>
            <p:cNvPr id="35865" name="组合 45081"/>
            <p:cNvGrpSpPr/>
            <p:nvPr/>
          </p:nvGrpSpPr>
          <p:grpSpPr>
            <a:xfrm>
              <a:off x="0" y="318"/>
              <a:ext cx="454" cy="275"/>
              <a:chOff x="0" y="0"/>
              <a:chExt cx="454" cy="275"/>
            </a:xfrm>
          </p:grpSpPr>
          <p:sp>
            <p:nvSpPr>
              <p:cNvPr id="35866" name="直接连接符 45082"/>
              <p:cNvSpPr/>
              <p:nvPr/>
            </p:nvSpPr>
            <p:spPr>
              <a:xfrm>
                <a:off x="46" y="275"/>
                <a:ext cx="408" cy="0"/>
              </a:xfrm>
              <a:prstGeom prst="line">
                <a:avLst/>
              </a:prstGeom>
              <a:ln w="381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lstStyle/>
              <a:p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867" name="文本框 45083"/>
              <p:cNvSpPr txBox="1"/>
              <p:nvPr/>
            </p:nvSpPr>
            <p:spPr>
              <a:xfrm>
                <a:off x="0" y="0"/>
                <a:ext cx="453" cy="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初期</a:t>
                </a:r>
                <a:endParaRPr lang="zh-CN" altLang="en-US" b="1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5868" name="文本框 45084"/>
            <p:cNvSpPr txBox="1"/>
            <p:nvPr/>
          </p:nvSpPr>
          <p:spPr>
            <a:xfrm>
              <a:off x="424" y="0"/>
              <a:ext cx="348" cy="1497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Arial" panose="020B0604020202020204" pitchFamily="34" charset="0"/>
                </a:rPr>
                <a:t>北方军队失利</a:t>
              </a:r>
              <a:endParaRPr lang="zh-CN" altLang="en-US" sz="24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5086" name="组合 45085"/>
          <p:cNvGrpSpPr/>
          <p:nvPr/>
        </p:nvGrpSpPr>
        <p:grpSpPr>
          <a:xfrm>
            <a:off x="8472488" y="2637473"/>
            <a:ext cx="720725" cy="436562"/>
            <a:chOff x="0" y="0"/>
            <a:chExt cx="454" cy="275"/>
          </a:xfrm>
        </p:grpSpPr>
        <p:sp>
          <p:nvSpPr>
            <p:cNvPr id="35870" name="直接连接符 45086"/>
            <p:cNvSpPr/>
            <p:nvPr/>
          </p:nvSpPr>
          <p:spPr>
            <a:xfrm>
              <a:off x="46" y="275"/>
              <a:ext cx="408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71" name="文本框 45087"/>
            <p:cNvSpPr txBox="1"/>
            <p:nvPr/>
          </p:nvSpPr>
          <p:spPr>
            <a:xfrm>
              <a:off x="0" y="0"/>
              <a:ext cx="453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转折</a:t>
              </a:r>
              <a:endParaRPr lang="zh-CN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5089" name="组合 45088"/>
          <p:cNvGrpSpPr/>
          <p:nvPr/>
        </p:nvGrpSpPr>
        <p:grpSpPr>
          <a:xfrm>
            <a:off x="9551988" y="2637473"/>
            <a:ext cx="720725" cy="436562"/>
            <a:chOff x="0" y="0"/>
            <a:chExt cx="454" cy="275"/>
          </a:xfrm>
        </p:grpSpPr>
        <p:sp>
          <p:nvSpPr>
            <p:cNvPr id="35873" name="直接连接符 45089"/>
            <p:cNvSpPr/>
            <p:nvPr/>
          </p:nvSpPr>
          <p:spPr>
            <a:xfrm>
              <a:off x="46" y="275"/>
              <a:ext cx="408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74" name="文本框 45090"/>
            <p:cNvSpPr txBox="1"/>
            <p:nvPr/>
          </p:nvSpPr>
          <p:spPr>
            <a:xfrm>
              <a:off x="0" y="0"/>
              <a:ext cx="453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结果</a:t>
              </a:r>
              <a:endParaRPr lang="zh-CN" altLang="en-US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5092" name="文本框 45091"/>
          <p:cNvSpPr txBox="1"/>
          <p:nvPr/>
        </p:nvSpPr>
        <p:spPr>
          <a:xfrm>
            <a:off x="9144635" y="694373"/>
            <a:ext cx="551815" cy="4751387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</a:rPr>
              <a:t>林肯颁布</a:t>
            </a:r>
            <a:r>
              <a:rPr lang="en-US" altLang="zh-CN" sz="2400" b="1">
                <a:latin typeface="Arial" panose="020B0604020202020204" pitchFamily="34" charset="0"/>
              </a:rPr>
              <a:t>《</a:t>
            </a:r>
            <a:r>
              <a:rPr lang="zh-CN" altLang="en-US" sz="2400" b="1" dirty="0">
                <a:latin typeface="Arial" panose="020B0604020202020204" pitchFamily="34" charset="0"/>
              </a:rPr>
              <a:t>解放黑人奴隶宣言</a:t>
            </a:r>
            <a:r>
              <a:rPr lang="en-US" altLang="zh-CN" sz="2400" b="1">
                <a:latin typeface="Arial" panose="020B0604020202020204" pitchFamily="34" charset="0"/>
              </a:rPr>
              <a:t>》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45093" name="文本框 45092"/>
          <p:cNvSpPr txBox="1"/>
          <p:nvPr/>
        </p:nvSpPr>
        <p:spPr>
          <a:xfrm>
            <a:off x="10125710" y="2132648"/>
            <a:ext cx="551815" cy="2376487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</a:rPr>
              <a:t>北方获得胜利</a:t>
            </a:r>
            <a:endParaRPr lang="zh-CN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45094" name="组合 45093"/>
          <p:cNvGrpSpPr/>
          <p:nvPr/>
        </p:nvGrpSpPr>
        <p:grpSpPr>
          <a:xfrm>
            <a:off x="7388225" y="3499486"/>
            <a:ext cx="552450" cy="1547812"/>
            <a:chOff x="-2" y="-1"/>
            <a:chExt cx="348" cy="975"/>
          </a:xfrm>
        </p:grpSpPr>
        <p:sp>
          <p:nvSpPr>
            <p:cNvPr id="35878" name="直接连接符 45094"/>
            <p:cNvSpPr/>
            <p:nvPr/>
          </p:nvSpPr>
          <p:spPr>
            <a:xfrm rot="3600000">
              <a:off x="-487" y="487"/>
              <a:ext cx="975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79" name="文本框 45095"/>
            <p:cNvSpPr txBox="1"/>
            <p:nvPr/>
          </p:nvSpPr>
          <p:spPr>
            <a:xfrm rot="-1800000">
              <a:off x="-2" y="182"/>
              <a:ext cx="348" cy="67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意义</a:t>
              </a:r>
              <a:endPara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5097" name="组合 45096"/>
          <p:cNvGrpSpPr/>
          <p:nvPr/>
        </p:nvGrpSpPr>
        <p:grpSpPr>
          <a:xfrm>
            <a:off x="5399088" y="3429635"/>
            <a:ext cx="581025" cy="1800225"/>
            <a:chOff x="-2" y="0"/>
            <a:chExt cx="366" cy="1134"/>
          </a:xfrm>
        </p:grpSpPr>
        <p:sp>
          <p:nvSpPr>
            <p:cNvPr id="35881" name="直接连接符 45097"/>
            <p:cNvSpPr/>
            <p:nvPr/>
          </p:nvSpPr>
          <p:spPr>
            <a:xfrm rot="7800000">
              <a:off x="-203" y="567"/>
              <a:ext cx="1134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5882" name="文本框 45098"/>
            <p:cNvSpPr txBox="1"/>
            <p:nvPr/>
          </p:nvSpPr>
          <p:spPr>
            <a:xfrm rot="2400000">
              <a:off x="-2" y="272"/>
              <a:ext cx="348" cy="64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性质</a:t>
              </a:r>
              <a:endPara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5883" name="文本框 45099"/>
          <p:cNvSpPr txBox="1"/>
          <p:nvPr/>
        </p:nvSpPr>
        <p:spPr>
          <a:xfrm>
            <a:off x="4511675" y="5229860"/>
            <a:ext cx="259238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5101" name="文本框 45100"/>
          <p:cNvSpPr txBox="1"/>
          <p:nvPr/>
        </p:nvSpPr>
        <p:spPr>
          <a:xfrm>
            <a:off x="4151313" y="4931410"/>
            <a:ext cx="2087562" cy="1245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 美国历史上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ts val="3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  的第二次</a:t>
            </a:r>
            <a:endParaRPr lang="zh-CN" altLang="en-US" sz="2400" b="1" dirty="0">
              <a:latin typeface="宋体" panose="02010600030101010101" pitchFamily="2" charset="-122"/>
            </a:endParaRPr>
          </a:p>
          <a:p>
            <a:pPr>
              <a:lnSpc>
                <a:spcPts val="3000"/>
              </a:lnSpc>
            </a:pPr>
            <a:r>
              <a:rPr lang="zh-CN" altLang="en-US" sz="2400" b="1" dirty="0">
                <a:latin typeface="宋体" panose="02010600030101010101" pitchFamily="2" charset="-122"/>
              </a:rPr>
              <a:t>资产阶级革命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sp>
        <p:nvSpPr>
          <p:cNvPr id="45102" name="文本框 45101"/>
          <p:cNvSpPr txBox="1"/>
          <p:nvPr/>
        </p:nvSpPr>
        <p:spPr>
          <a:xfrm>
            <a:off x="6742113" y="4875848"/>
            <a:ext cx="3817937" cy="13735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b="1" dirty="0">
                <a:latin typeface="Arial" panose="020B0604020202020204" pitchFamily="34" charset="0"/>
              </a:rPr>
              <a:t>通过战争美国</a:t>
            </a:r>
            <a:r>
              <a:rPr lang="zh-CN" altLang="en-US" sz="2000" b="1" dirty="0">
                <a:latin typeface="楷体_GB2312" pitchFamily="49" charset="-122"/>
              </a:rPr>
              <a:t>维护了国家统一，</a:t>
            </a:r>
            <a:endParaRPr lang="zh-CN" altLang="en-US" sz="2000" b="1" dirty="0">
              <a:latin typeface="楷体_GB2312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2000" b="1" dirty="0">
                <a:latin typeface="楷体_GB2312" pitchFamily="49" charset="-122"/>
              </a:rPr>
              <a:t>废除了奴隶制度，扫清了资本主</a:t>
            </a:r>
            <a:endParaRPr lang="zh-CN" altLang="en-US" sz="2000" b="1" dirty="0">
              <a:latin typeface="楷体_GB2312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2000" b="1" dirty="0">
                <a:latin typeface="楷体_GB2312" pitchFamily="49" charset="-122"/>
              </a:rPr>
              <a:t>义发展的又一大障碍，为以后经</a:t>
            </a:r>
            <a:endParaRPr lang="zh-CN" altLang="en-US" sz="2000" b="1" dirty="0">
              <a:latin typeface="楷体_GB2312" pitchFamily="49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2000" b="1" dirty="0">
                <a:latin typeface="楷体_GB2312" pitchFamily="49" charset="-122"/>
              </a:rPr>
              <a:t>济的迅速发展创造了条件</a:t>
            </a:r>
            <a:endParaRPr lang="zh-CN" altLang="en-US" sz="2000" b="1" dirty="0">
              <a:latin typeface="楷体_GB2312" pitchFamily="49" charset="-122"/>
            </a:endParaRPr>
          </a:p>
        </p:txBody>
      </p:sp>
      <p:sp>
        <p:nvSpPr>
          <p:cNvPr id="45104" name="文本框 45103"/>
          <p:cNvSpPr txBox="1"/>
          <p:nvPr/>
        </p:nvSpPr>
        <p:spPr>
          <a:xfrm>
            <a:off x="5715000" y="899160"/>
            <a:ext cx="2376488" cy="4114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2500"/>
              </a:lnSpc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</a:rPr>
              <a:t>林肯就任总统</a:t>
            </a:r>
            <a:endParaRPr lang="zh-CN" altLang="en-US" sz="2400" b="1" dirty="0">
              <a:latin typeface="宋体" panose="02010600030101010101" pitchFamily="2" charset="-122"/>
            </a:endParaRPr>
          </a:p>
        </p:txBody>
      </p:sp>
      <p:pic>
        <p:nvPicPr>
          <p:cNvPr id="2077" name="Picture 29" descr="情景：敲木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77208" y="5445760"/>
            <a:ext cx="1511300" cy="1328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0" grpId="0" bldLvl="0" animBg="1"/>
      <p:bldP spid="45071" grpId="0"/>
      <p:bldP spid="45092" grpId="0"/>
      <p:bldP spid="45093" grpId="0"/>
      <p:bldP spid="45101" grpId="0"/>
      <p:bldP spid="45102" grpId="0"/>
      <p:bldP spid="4510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Text Box 3"/>
          <p:cNvSpPr txBox="1"/>
          <p:nvPr/>
        </p:nvSpPr>
        <p:spPr>
          <a:xfrm>
            <a:off x="161925" y="939800"/>
            <a:ext cx="118681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、</a:t>
            </a:r>
            <a:r>
              <a:rPr lang="zh-CN" altLang="en-US" sz="2400" b="1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rPr>
              <a:t>19世纪中期，美国北部需要大量自由劳动力及棉花等廉价工业原料，而南部奴隶主却把几百万黑奴禁锢在种植园内，并把棉花等产品大量输往英国等欧洲国家。这反映出当时美国面临的主要问题是（   ）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rPr>
              <a:t>A．劳动力与生产资料严重匮乏     B．英国殖民统治仍然阻碍着经济发展  </a:t>
            </a:r>
            <a:endParaRPr lang="zh-CN" altLang="en-US" sz="2400" b="1" dirty="0">
              <a:ln>
                <a:noFill/>
              </a:ln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rPr>
              <a:t>C．工业生产落后缺乏国际竞争力   D．南北两种经济制度之间存在着矛盾</a:t>
            </a:r>
            <a:endParaRPr lang="zh-CN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3973" name="Text Box 5"/>
          <p:cNvSpPr txBox="1"/>
          <p:nvPr/>
        </p:nvSpPr>
        <p:spPr>
          <a:xfrm>
            <a:off x="7618095" y="2017078"/>
            <a:ext cx="5762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lang="en-US" altLang="zh-C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5"/>
          <p:cNvSpPr/>
          <p:nvPr/>
        </p:nvSpPr>
        <p:spPr>
          <a:xfrm>
            <a:off x="241935" y="3961130"/>
            <a:ext cx="117081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tx2"/>
                </a:solidFill>
                <a:latin typeface="Arial" panose="020B0604020202020204" pitchFamily="34" charset="0"/>
              </a:rPr>
              <a:t>2.</a:t>
            </a:r>
            <a:r>
              <a:rPr lang="zh-CN" altLang="en-US" sz="2400" b="1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rPr>
              <a:t>美国独立战争与美国内战对美国历史发展产生的相同作用（   ）</a:t>
            </a:r>
            <a:endParaRPr kumimoji="0" lang="zh-CN" altLang="en-US" sz="2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rPr>
              <a:t>A．都确立了君主立宪制           B．都得了民族维立</a:t>
            </a:r>
            <a:endParaRPr kumimoji="0" lang="zh-CN" altLang="en-US" sz="2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/>
              </a:rPr>
              <a:t>C．都废除了黑人奴隶制           D．都促进了资本主义发展</a:t>
            </a:r>
            <a:endParaRPr lang="zh-CN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1927" name="Text Box 7"/>
          <p:cNvSpPr txBox="1"/>
          <p:nvPr/>
        </p:nvSpPr>
        <p:spPr>
          <a:xfrm>
            <a:off x="941705" y="4525963"/>
            <a:ext cx="71913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lang="en-US" altLang="zh-C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15"/>
          <p:cNvGrpSpPr/>
          <p:nvPr/>
        </p:nvGrpSpPr>
        <p:grpSpPr bwMode="auto">
          <a:xfrm>
            <a:off x="209902" y="76334"/>
            <a:ext cx="3478212" cy="863600"/>
            <a:chOff x="320" y="122"/>
            <a:chExt cx="2876" cy="691"/>
          </a:xfrm>
        </p:grpSpPr>
        <p:pic>
          <p:nvPicPr>
            <p:cNvPr id="6" name="Picture 16" descr="jcjs-1_r02_c0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E7DCBB"/>
                </a:clrFrom>
                <a:clrTo>
                  <a:srgbClr val="E7DCBB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91" t="78230" r="2362" b="6955"/>
            <a:stretch>
              <a:fillRect/>
            </a:stretch>
          </p:blipFill>
          <p:spPr bwMode="auto">
            <a:xfrm>
              <a:off x="2697" y="241"/>
              <a:ext cx="499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17"/>
            <p:cNvSpPr txBox="1">
              <a:spLocks noChangeArrowheads="1"/>
            </p:cNvSpPr>
            <p:nvPr/>
          </p:nvSpPr>
          <p:spPr bwMode="auto">
            <a:xfrm>
              <a:off x="643" y="122"/>
              <a:ext cx="2199" cy="61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p>
              <a:pPr>
                <a:spcBef>
                  <a:spcPct val="50000"/>
                </a:spcBef>
                <a:defRPr/>
              </a:pPr>
              <a:r>
                <a:rPr lang="zh-CN" alt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隶书" panose="02010509060101010101" charset="-122"/>
                </a:rPr>
                <a:t>巩固练习</a:t>
              </a:r>
              <a:endPara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endParaRPr>
            </a:p>
          </p:txBody>
        </p:sp>
        <p:pic>
          <p:nvPicPr>
            <p:cNvPr id="8" name="Picture 18" descr="jcjs-1_r02_c02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E7DCBB"/>
                </a:clrFrom>
                <a:clrTo>
                  <a:srgbClr val="E7DCBB">
                    <a:alpha val="0"/>
                  </a:srgbClr>
                </a:clrTo>
              </a:clrChange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8" t="74971" r="83040" b="3659"/>
            <a:stretch>
              <a:fillRect/>
            </a:stretch>
          </p:blipFill>
          <p:spPr bwMode="auto">
            <a:xfrm>
              <a:off x="320" y="223"/>
              <a:ext cx="363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  <p:bldP spid="81927" grpId="0"/>
      <p:bldP spid="44033" grpId="0"/>
      <p:bldP spid="4403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Text Box 3"/>
          <p:cNvSpPr txBox="1"/>
          <p:nvPr/>
        </p:nvSpPr>
        <p:spPr>
          <a:xfrm>
            <a:off x="161925" y="939800"/>
            <a:ext cx="1186815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36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、熟练背诵第一课和第三课所讲知识点</a:t>
            </a:r>
            <a:endParaRPr lang="zh-CN" altLang="en-US" sz="36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36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32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①完成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说明指导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P65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知识要点梳理三，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P67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知识要点梳理二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②完成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说明指导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P65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专练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P68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专练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indent="0" algn="l" defTabSz="914400" rtl="0" eaLnBrk="1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、预习第</a:t>
            </a:r>
            <a:r>
              <a:rPr lang="en-US" altLang="zh-CN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课和第</a:t>
            </a:r>
            <a:r>
              <a:rPr lang="en-US" altLang="zh-CN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课的有关内容</a:t>
            </a:r>
            <a:endParaRPr lang="zh-CN" altLang="en-US" sz="36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3348355" y="167640"/>
            <a:ext cx="5201920" cy="768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p>
            <a:pPr>
              <a:spcBef>
                <a:spcPct val="50000"/>
              </a:spcBef>
              <a:defRPr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rPr>
              <a:t>历史作业 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rPr>
              <a:t>3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rPr>
              <a:t>月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rPr>
              <a:t>28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隶书" panose="02010509060101010101" charset="-122"/>
              </a:rPr>
              <a:t>日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隶书" panose="020105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7"/>
          <p:cNvSpPr/>
          <p:nvPr/>
        </p:nvSpPr>
        <p:spPr>
          <a:xfrm>
            <a:off x="1312863" y="3043555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4" name="TextBox 38"/>
          <p:cNvSpPr/>
          <p:nvPr/>
        </p:nvSpPr>
        <p:spPr>
          <a:xfrm>
            <a:off x="1312863" y="3875405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5" name="TextBox 39"/>
          <p:cNvSpPr/>
          <p:nvPr/>
        </p:nvSpPr>
        <p:spPr>
          <a:xfrm>
            <a:off x="1312863" y="4708843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16" name="TextBox 40"/>
          <p:cNvSpPr/>
          <p:nvPr/>
        </p:nvSpPr>
        <p:spPr>
          <a:xfrm>
            <a:off x="1312863" y="5610543"/>
            <a:ext cx="1871662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Your</a:t>
            </a:r>
            <a:r>
              <a:rPr lang="en-US" altLang="zh-CN" sz="1400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 </a:t>
            </a:r>
            <a:r>
              <a:rPr lang="en-US" altLang="zh-CN" b="1" i="1" baseline="0" dirty="0">
                <a:solidFill>
                  <a:srgbClr val="FFFFFF"/>
                </a:solidFill>
                <a:latin typeface="浪漫雅圆" charset="-122"/>
                <a:ea typeface="微软雅黑" panose="020B0503020204020204" pitchFamily="34" charset="-122"/>
                <a:sym typeface="Times New Roman" panose="02020603050405020304" pitchFamily="2" charset="0"/>
              </a:rPr>
              <a:t>text</a:t>
            </a:r>
            <a:endParaRPr lang="zh-CN" altLang="en-US" b="1" i="1" baseline="0" dirty="0">
              <a:solidFill>
                <a:srgbClr val="FFFFFF"/>
              </a:solidFill>
              <a:latin typeface="浪漫雅圆" charset="-122"/>
              <a:ea typeface="微软雅黑" panose="020B0503020204020204" pitchFamily="34" charset="-122"/>
              <a:sym typeface="Times New Roman" panose="02020603050405020304" pitchFamily="2" charset="0"/>
            </a:endParaRPr>
          </a:p>
        </p:txBody>
      </p:sp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48844" name="TextBox 28"/>
          <p:cNvSpPr/>
          <p:nvPr/>
        </p:nvSpPr>
        <p:spPr>
          <a:xfrm>
            <a:off x="8292465" y="360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07-18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9555" y="163195"/>
            <a:ext cx="6835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一、拉丁美洲独立运动</a:t>
            </a:r>
            <a:endParaRPr lang="zh-CN" sz="28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685800"/>
            <a:ext cx="6341110" cy="61010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430645" y="163830"/>
            <a:ext cx="5657850" cy="6622415"/>
            <a:chOff x="2014" y="1032"/>
            <a:chExt cx="8670" cy="10000"/>
          </a:xfrm>
        </p:grpSpPr>
        <p:grpSp>
          <p:nvGrpSpPr>
            <p:cNvPr id="7" name="组合 6"/>
            <p:cNvGrpSpPr/>
            <p:nvPr/>
          </p:nvGrpSpPr>
          <p:grpSpPr>
            <a:xfrm>
              <a:off x="2014" y="1032"/>
              <a:ext cx="7672" cy="10000"/>
              <a:chOff x="2538" y="800"/>
              <a:chExt cx="7672" cy="10000"/>
            </a:xfrm>
          </p:grpSpPr>
          <p:pic>
            <p:nvPicPr>
              <p:cNvPr id="12290" name="Picture 2" descr="M17-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38" y="800"/>
                <a:ext cx="7672" cy="10000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miter/>
                <a:headEnd type="none" w="med" len="med"/>
                <a:tailEnd type="none" w="med" len="med"/>
              </a:ln>
            </p:spPr>
          </p:pic>
          <p:grpSp>
            <p:nvGrpSpPr>
              <p:cNvPr id="6" name="组合 5"/>
              <p:cNvGrpSpPr/>
              <p:nvPr/>
            </p:nvGrpSpPr>
            <p:grpSpPr>
              <a:xfrm>
                <a:off x="2825" y="1595"/>
                <a:ext cx="6758" cy="8845"/>
                <a:chOff x="2825" y="1595"/>
                <a:chExt cx="6758" cy="8845"/>
              </a:xfrm>
            </p:grpSpPr>
            <p:sp>
              <p:nvSpPr>
                <p:cNvPr id="73731" name="Freeform 3"/>
                <p:cNvSpPr/>
                <p:nvPr/>
              </p:nvSpPr>
              <p:spPr>
                <a:xfrm>
                  <a:off x="6178" y="4358"/>
                  <a:ext cx="3405" cy="4040"/>
                </a:xfrm>
                <a:custGeom>
                  <a:avLst/>
                  <a:gdLst>
                    <a:gd name="txL" fmla="*/ 0 w 1780"/>
                    <a:gd name="txT" fmla="*/ 0 h 1658"/>
                    <a:gd name="txR" fmla="*/ 1780 w 1780"/>
                    <a:gd name="txB" fmla="*/ 1658 h 1658"/>
                  </a:gdLst>
                  <a:ahLst/>
                  <a:cxnLst>
                    <a:cxn ang="0">
                      <a:pos x="609384714" y="95763067"/>
                    </a:cxn>
                    <a:cxn ang="0">
                      <a:pos x="665454421" y="371084014"/>
                    </a:cxn>
                    <a:cxn ang="0">
                      <a:pos x="510525970" y="395025162"/>
                    </a:cxn>
                    <a:cxn ang="0">
                      <a:pos x="382157190" y="280108273"/>
                    </a:cxn>
                    <a:cxn ang="0">
                      <a:pos x="240507967" y="486001000"/>
                    </a:cxn>
                    <a:cxn ang="0">
                      <a:pos x="268542137" y="576976741"/>
                    </a:cxn>
                    <a:cxn ang="0">
                      <a:pos x="255262985" y="854691460"/>
                    </a:cxn>
                    <a:cxn ang="0">
                      <a:pos x="0" y="1335904966"/>
                    </a:cxn>
                    <a:cxn ang="0">
                      <a:pos x="184438412" y="1520250099"/>
                    </a:cxn>
                    <a:cxn ang="0">
                      <a:pos x="311332541" y="1704595620"/>
                    </a:cxn>
                    <a:cxn ang="0">
                      <a:pos x="452980549" y="1611224294"/>
                    </a:cxn>
                    <a:cxn ang="0">
                      <a:pos x="609384714" y="1635165828"/>
                    </a:cxn>
                    <a:cxn ang="0">
                      <a:pos x="665454421" y="1774023864"/>
                    </a:cxn>
                    <a:cxn ang="0">
                      <a:pos x="849892757" y="1934427850"/>
                    </a:cxn>
                    <a:cxn ang="0">
                      <a:pos x="976786886" y="2147483647"/>
                    </a:cxn>
                    <a:cxn ang="0">
                      <a:pos x="1133191052" y="2147483647"/>
                    </a:cxn>
                    <a:cxn ang="0">
                      <a:pos x="1062366478" y="2147483647"/>
                    </a:cxn>
                    <a:cxn ang="0">
                      <a:pos x="1147946070" y="2147483647"/>
                    </a:cxn>
                    <a:cxn ang="0">
                      <a:pos x="1274839288" y="2147483647"/>
                    </a:cxn>
                    <a:cxn ang="0">
                      <a:pos x="1019576075" y="2147483647"/>
                    </a:cxn>
                    <a:cxn ang="0">
                      <a:pos x="1090400648" y="2147483647"/>
                    </a:cxn>
                    <a:cxn ang="0">
                      <a:pos x="1175980240" y="2147483647"/>
                    </a:cxn>
                    <a:cxn ang="0">
                      <a:pos x="1289594306" y="2147483647"/>
                    </a:cxn>
                    <a:cxn ang="0">
                      <a:pos x="1444522605" y="2147483647"/>
                    </a:cxn>
                    <a:cxn ang="0">
                      <a:pos x="1530102197" y="2147483647"/>
                    </a:cxn>
                    <a:cxn ang="0">
                      <a:pos x="1656996326" y="2147483647"/>
                    </a:cxn>
                    <a:cxn ang="0">
                      <a:pos x="2096697571" y="2147483647"/>
                    </a:cxn>
                    <a:cxn ang="0">
                      <a:pos x="2147483647" y="2147483647"/>
                    </a:cxn>
                    <a:cxn ang="0">
                      <a:pos x="2147483647" y="2147483647"/>
                    </a:cxn>
                    <a:cxn ang="0">
                      <a:pos x="2147483647" y="1659106975"/>
                    </a:cxn>
                    <a:cxn ang="0">
                      <a:pos x="2147483647" y="1429274358"/>
                    </a:cxn>
                    <a:cxn ang="0">
                      <a:pos x="2147483647" y="1151558285"/>
                    </a:cxn>
                    <a:cxn ang="0">
                      <a:pos x="2147483647" y="1175499433"/>
                    </a:cxn>
                    <a:cxn ang="0">
                      <a:pos x="2147483647" y="991154299"/>
                    </a:cxn>
                    <a:cxn ang="0">
                      <a:pos x="1968328790" y="761321875"/>
                    </a:cxn>
                    <a:cxn ang="0">
                      <a:pos x="1699785514" y="624859036"/>
                    </a:cxn>
                    <a:cxn ang="0">
                      <a:pos x="1614207137" y="232227525"/>
                    </a:cxn>
                    <a:cxn ang="0">
                      <a:pos x="1416488435" y="141251735"/>
                    </a:cxn>
                    <a:cxn ang="0">
                      <a:pos x="1330908843" y="301655770"/>
                    </a:cxn>
                    <a:cxn ang="0">
                      <a:pos x="1161225222" y="232227525"/>
                    </a:cxn>
                    <a:cxn ang="0">
                      <a:pos x="935472349" y="210680028"/>
                    </a:cxn>
                    <a:cxn ang="0">
                      <a:pos x="892683160" y="2393651"/>
                    </a:cxn>
                  </a:cxnLst>
                  <a:rect l="txL" t="txT" r="txR" b="txB"/>
                  <a:pathLst>
                    <a:path w="1780" h="1658">
                      <a:moveTo>
                        <a:pt x="605" y="1"/>
                      </a:moveTo>
                      <a:cubicBezTo>
                        <a:pt x="503" y="36"/>
                        <a:pt x="587" y="27"/>
                        <a:pt x="413" y="40"/>
                      </a:cubicBezTo>
                      <a:cubicBezTo>
                        <a:pt x="463" y="56"/>
                        <a:pt x="459" y="66"/>
                        <a:pt x="432" y="107"/>
                      </a:cubicBezTo>
                      <a:cubicBezTo>
                        <a:pt x="445" y="115"/>
                        <a:pt x="487" y="129"/>
                        <a:pt x="451" y="155"/>
                      </a:cubicBezTo>
                      <a:cubicBezTo>
                        <a:pt x="435" y="167"/>
                        <a:pt x="394" y="174"/>
                        <a:pt x="394" y="174"/>
                      </a:cubicBezTo>
                      <a:cubicBezTo>
                        <a:pt x="378" y="171"/>
                        <a:pt x="361" y="172"/>
                        <a:pt x="346" y="165"/>
                      </a:cubicBezTo>
                      <a:cubicBezTo>
                        <a:pt x="325" y="155"/>
                        <a:pt x="310" y="133"/>
                        <a:pt x="288" y="126"/>
                      </a:cubicBezTo>
                      <a:cubicBezTo>
                        <a:pt x="278" y="123"/>
                        <a:pt x="269" y="120"/>
                        <a:pt x="259" y="117"/>
                      </a:cubicBezTo>
                      <a:cubicBezTo>
                        <a:pt x="258" y="117"/>
                        <a:pt x="203" y="134"/>
                        <a:pt x="202" y="136"/>
                      </a:cubicBezTo>
                      <a:cubicBezTo>
                        <a:pt x="158" y="214"/>
                        <a:pt x="228" y="181"/>
                        <a:pt x="163" y="203"/>
                      </a:cubicBezTo>
                      <a:cubicBezTo>
                        <a:pt x="160" y="213"/>
                        <a:pt x="149" y="223"/>
                        <a:pt x="154" y="232"/>
                      </a:cubicBezTo>
                      <a:cubicBezTo>
                        <a:pt x="158" y="241"/>
                        <a:pt x="174" y="236"/>
                        <a:pt x="182" y="241"/>
                      </a:cubicBezTo>
                      <a:cubicBezTo>
                        <a:pt x="197" y="250"/>
                        <a:pt x="212" y="276"/>
                        <a:pt x="221" y="289"/>
                      </a:cubicBezTo>
                      <a:cubicBezTo>
                        <a:pt x="200" y="312"/>
                        <a:pt x="194" y="334"/>
                        <a:pt x="173" y="357"/>
                      </a:cubicBezTo>
                      <a:cubicBezTo>
                        <a:pt x="153" y="414"/>
                        <a:pt x="111" y="424"/>
                        <a:pt x="58" y="443"/>
                      </a:cubicBezTo>
                      <a:cubicBezTo>
                        <a:pt x="22" y="478"/>
                        <a:pt x="13" y="510"/>
                        <a:pt x="0" y="558"/>
                      </a:cubicBezTo>
                      <a:cubicBezTo>
                        <a:pt x="38" y="583"/>
                        <a:pt x="56" y="613"/>
                        <a:pt x="86" y="645"/>
                      </a:cubicBezTo>
                      <a:cubicBezTo>
                        <a:pt x="99" y="642"/>
                        <a:pt x="112" y="635"/>
                        <a:pt x="125" y="635"/>
                      </a:cubicBezTo>
                      <a:cubicBezTo>
                        <a:pt x="171" y="635"/>
                        <a:pt x="154" y="679"/>
                        <a:pt x="182" y="702"/>
                      </a:cubicBezTo>
                      <a:cubicBezTo>
                        <a:pt x="190" y="708"/>
                        <a:pt x="201" y="709"/>
                        <a:pt x="211" y="712"/>
                      </a:cubicBezTo>
                      <a:cubicBezTo>
                        <a:pt x="237" y="706"/>
                        <a:pt x="262" y="699"/>
                        <a:pt x="288" y="693"/>
                      </a:cubicBezTo>
                      <a:cubicBezTo>
                        <a:pt x="297" y="691"/>
                        <a:pt x="299" y="678"/>
                        <a:pt x="307" y="673"/>
                      </a:cubicBezTo>
                      <a:cubicBezTo>
                        <a:pt x="316" y="668"/>
                        <a:pt x="326" y="667"/>
                        <a:pt x="336" y="664"/>
                      </a:cubicBezTo>
                      <a:cubicBezTo>
                        <a:pt x="381" y="635"/>
                        <a:pt x="384" y="639"/>
                        <a:pt x="413" y="683"/>
                      </a:cubicBezTo>
                      <a:cubicBezTo>
                        <a:pt x="416" y="699"/>
                        <a:pt x="413" y="717"/>
                        <a:pt x="422" y="731"/>
                      </a:cubicBezTo>
                      <a:cubicBezTo>
                        <a:pt x="428" y="740"/>
                        <a:pt x="441" y="739"/>
                        <a:pt x="451" y="741"/>
                      </a:cubicBezTo>
                      <a:cubicBezTo>
                        <a:pt x="496" y="752"/>
                        <a:pt x="519" y="754"/>
                        <a:pt x="557" y="779"/>
                      </a:cubicBezTo>
                      <a:cubicBezTo>
                        <a:pt x="563" y="789"/>
                        <a:pt x="567" y="801"/>
                        <a:pt x="576" y="808"/>
                      </a:cubicBezTo>
                      <a:cubicBezTo>
                        <a:pt x="614" y="838"/>
                        <a:pt x="613" y="785"/>
                        <a:pt x="595" y="856"/>
                      </a:cubicBezTo>
                      <a:cubicBezTo>
                        <a:pt x="610" y="901"/>
                        <a:pt x="620" y="889"/>
                        <a:pt x="662" y="904"/>
                      </a:cubicBezTo>
                      <a:cubicBezTo>
                        <a:pt x="717" y="959"/>
                        <a:pt x="694" y="936"/>
                        <a:pt x="730" y="971"/>
                      </a:cubicBezTo>
                      <a:cubicBezTo>
                        <a:pt x="747" y="987"/>
                        <a:pt x="768" y="1029"/>
                        <a:pt x="768" y="1029"/>
                      </a:cubicBezTo>
                      <a:cubicBezTo>
                        <a:pt x="702" y="1073"/>
                        <a:pt x="717" y="1045"/>
                        <a:pt x="701" y="1096"/>
                      </a:cubicBezTo>
                      <a:cubicBezTo>
                        <a:pt x="707" y="1106"/>
                        <a:pt x="715" y="1114"/>
                        <a:pt x="720" y="1125"/>
                      </a:cubicBezTo>
                      <a:cubicBezTo>
                        <a:pt x="725" y="1137"/>
                        <a:pt x="720" y="1155"/>
                        <a:pt x="730" y="1163"/>
                      </a:cubicBezTo>
                      <a:cubicBezTo>
                        <a:pt x="743" y="1173"/>
                        <a:pt x="762" y="1170"/>
                        <a:pt x="778" y="1173"/>
                      </a:cubicBezTo>
                      <a:cubicBezTo>
                        <a:pt x="796" y="1199"/>
                        <a:pt x="821" y="1221"/>
                        <a:pt x="835" y="1249"/>
                      </a:cubicBezTo>
                      <a:cubicBezTo>
                        <a:pt x="878" y="1334"/>
                        <a:pt x="806" y="1219"/>
                        <a:pt x="864" y="1307"/>
                      </a:cubicBezTo>
                      <a:cubicBezTo>
                        <a:pt x="850" y="1346"/>
                        <a:pt x="817" y="1370"/>
                        <a:pt x="778" y="1384"/>
                      </a:cubicBezTo>
                      <a:cubicBezTo>
                        <a:pt x="749" y="1411"/>
                        <a:pt x="718" y="1432"/>
                        <a:pt x="691" y="1461"/>
                      </a:cubicBezTo>
                      <a:cubicBezTo>
                        <a:pt x="688" y="1470"/>
                        <a:pt x="675" y="1482"/>
                        <a:pt x="682" y="1489"/>
                      </a:cubicBezTo>
                      <a:cubicBezTo>
                        <a:pt x="696" y="1503"/>
                        <a:pt x="720" y="1503"/>
                        <a:pt x="739" y="1509"/>
                      </a:cubicBezTo>
                      <a:cubicBezTo>
                        <a:pt x="749" y="1512"/>
                        <a:pt x="768" y="1518"/>
                        <a:pt x="768" y="1518"/>
                      </a:cubicBezTo>
                      <a:cubicBezTo>
                        <a:pt x="778" y="1528"/>
                        <a:pt x="786" y="1538"/>
                        <a:pt x="797" y="1547"/>
                      </a:cubicBezTo>
                      <a:cubicBezTo>
                        <a:pt x="806" y="1554"/>
                        <a:pt x="820" y="1556"/>
                        <a:pt x="826" y="1566"/>
                      </a:cubicBezTo>
                      <a:cubicBezTo>
                        <a:pt x="883" y="1658"/>
                        <a:pt x="808" y="1600"/>
                        <a:pt x="874" y="1643"/>
                      </a:cubicBezTo>
                      <a:cubicBezTo>
                        <a:pt x="904" y="1632"/>
                        <a:pt x="919" y="1615"/>
                        <a:pt x="950" y="1605"/>
                      </a:cubicBezTo>
                      <a:cubicBezTo>
                        <a:pt x="1026" y="1529"/>
                        <a:pt x="916" y="1645"/>
                        <a:pt x="979" y="1557"/>
                      </a:cubicBezTo>
                      <a:cubicBezTo>
                        <a:pt x="990" y="1542"/>
                        <a:pt x="1008" y="1533"/>
                        <a:pt x="1018" y="1518"/>
                      </a:cubicBezTo>
                      <a:cubicBezTo>
                        <a:pt x="1024" y="1508"/>
                        <a:pt x="1031" y="1499"/>
                        <a:pt x="1037" y="1489"/>
                      </a:cubicBezTo>
                      <a:cubicBezTo>
                        <a:pt x="1073" y="1377"/>
                        <a:pt x="1016" y="1540"/>
                        <a:pt x="1066" y="1441"/>
                      </a:cubicBezTo>
                      <a:cubicBezTo>
                        <a:pt x="1092" y="1390"/>
                        <a:pt x="1081" y="1320"/>
                        <a:pt x="1123" y="1278"/>
                      </a:cubicBezTo>
                      <a:cubicBezTo>
                        <a:pt x="1144" y="1257"/>
                        <a:pt x="1185" y="1247"/>
                        <a:pt x="1210" y="1240"/>
                      </a:cubicBezTo>
                      <a:cubicBezTo>
                        <a:pt x="1280" y="1221"/>
                        <a:pt x="1349" y="1210"/>
                        <a:pt x="1421" y="1201"/>
                      </a:cubicBezTo>
                      <a:cubicBezTo>
                        <a:pt x="1431" y="1198"/>
                        <a:pt x="1443" y="1199"/>
                        <a:pt x="1450" y="1192"/>
                      </a:cubicBezTo>
                      <a:cubicBezTo>
                        <a:pt x="1466" y="1176"/>
                        <a:pt x="1488" y="1134"/>
                        <a:pt x="1488" y="1134"/>
                      </a:cubicBezTo>
                      <a:cubicBezTo>
                        <a:pt x="1495" y="1094"/>
                        <a:pt x="1503" y="1038"/>
                        <a:pt x="1517" y="1000"/>
                      </a:cubicBezTo>
                      <a:cubicBezTo>
                        <a:pt x="1528" y="970"/>
                        <a:pt x="1545" y="945"/>
                        <a:pt x="1555" y="913"/>
                      </a:cubicBezTo>
                      <a:cubicBezTo>
                        <a:pt x="1561" y="852"/>
                        <a:pt x="1545" y="799"/>
                        <a:pt x="1603" y="779"/>
                      </a:cubicBezTo>
                      <a:cubicBezTo>
                        <a:pt x="1626" y="744"/>
                        <a:pt x="1650" y="705"/>
                        <a:pt x="1690" y="693"/>
                      </a:cubicBezTo>
                      <a:cubicBezTo>
                        <a:pt x="1711" y="671"/>
                        <a:pt x="1726" y="647"/>
                        <a:pt x="1747" y="625"/>
                      </a:cubicBezTo>
                      <a:cubicBezTo>
                        <a:pt x="1750" y="616"/>
                        <a:pt x="1752" y="605"/>
                        <a:pt x="1757" y="597"/>
                      </a:cubicBezTo>
                      <a:cubicBezTo>
                        <a:pt x="1762" y="589"/>
                        <a:pt x="1775" y="586"/>
                        <a:pt x="1776" y="577"/>
                      </a:cubicBezTo>
                      <a:cubicBezTo>
                        <a:pt x="1780" y="544"/>
                        <a:pt x="1760" y="504"/>
                        <a:pt x="1738" y="481"/>
                      </a:cubicBezTo>
                      <a:cubicBezTo>
                        <a:pt x="1747" y="478"/>
                        <a:pt x="1766" y="462"/>
                        <a:pt x="1766" y="472"/>
                      </a:cubicBezTo>
                      <a:cubicBezTo>
                        <a:pt x="1766" y="483"/>
                        <a:pt x="1749" y="491"/>
                        <a:pt x="1738" y="491"/>
                      </a:cubicBezTo>
                      <a:cubicBezTo>
                        <a:pt x="1726" y="491"/>
                        <a:pt x="1702" y="446"/>
                        <a:pt x="1699" y="443"/>
                      </a:cubicBezTo>
                      <a:cubicBezTo>
                        <a:pt x="1677" y="425"/>
                        <a:pt x="1630" y="423"/>
                        <a:pt x="1603" y="414"/>
                      </a:cubicBezTo>
                      <a:cubicBezTo>
                        <a:pt x="1575" y="325"/>
                        <a:pt x="1472" y="352"/>
                        <a:pt x="1392" y="347"/>
                      </a:cubicBezTo>
                      <a:cubicBezTo>
                        <a:pt x="1374" y="341"/>
                        <a:pt x="1347" y="334"/>
                        <a:pt x="1334" y="318"/>
                      </a:cubicBezTo>
                      <a:cubicBezTo>
                        <a:pt x="1314" y="293"/>
                        <a:pt x="1342" y="277"/>
                        <a:pt x="1296" y="270"/>
                      </a:cubicBezTo>
                      <a:cubicBezTo>
                        <a:pt x="1249" y="262"/>
                        <a:pt x="1200" y="264"/>
                        <a:pt x="1152" y="261"/>
                      </a:cubicBezTo>
                      <a:cubicBezTo>
                        <a:pt x="1083" y="237"/>
                        <a:pt x="1105" y="258"/>
                        <a:pt x="1075" y="213"/>
                      </a:cubicBezTo>
                      <a:cubicBezTo>
                        <a:pt x="1062" y="171"/>
                        <a:pt x="1081" y="137"/>
                        <a:pt x="1094" y="97"/>
                      </a:cubicBezTo>
                      <a:cubicBezTo>
                        <a:pt x="1066" y="78"/>
                        <a:pt x="1049" y="60"/>
                        <a:pt x="1018" y="49"/>
                      </a:cubicBezTo>
                      <a:cubicBezTo>
                        <a:pt x="999" y="52"/>
                        <a:pt x="978" y="50"/>
                        <a:pt x="960" y="59"/>
                      </a:cubicBezTo>
                      <a:cubicBezTo>
                        <a:pt x="925" y="77"/>
                        <a:pt x="954" y="95"/>
                        <a:pt x="931" y="117"/>
                      </a:cubicBezTo>
                      <a:cubicBezTo>
                        <a:pt x="924" y="124"/>
                        <a:pt x="912" y="123"/>
                        <a:pt x="902" y="126"/>
                      </a:cubicBezTo>
                      <a:cubicBezTo>
                        <a:pt x="889" y="123"/>
                        <a:pt x="877" y="120"/>
                        <a:pt x="864" y="117"/>
                      </a:cubicBezTo>
                      <a:cubicBezTo>
                        <a:pt x="838" y="111"/>
                        <a:pt x="787" y="97"/>
                        <a:pt x="787" y="97"/>
                      </a:cubicBezTo>
                      <a:cubicBezTo>
                        <a:pt x="746" y="111"/>
                        <a:pt x="721" y="141"/>
                        <a:pt x="682" y="155"/>
                      </a:cubicBezTo>
                      <a:cubicBezTo>
                        <a:pt x="638" y="140"/>
                        <a:pt x="647" y="130"/>
                        <a:pt x="634" y="88"/>
                      </a:cubicBezTo>
                      <a:cubicBezTo>
                        <a:pt x="631" y="62"/>
                        <a:pt x="635" y="35"/>
                        <a:pt x="624" y="11"/>
                      </a:cubicBezTo>
                      <a:cubicBezTo>
                        <a:pt x="619" y="0"/>
                        <a:pt x="576" y="1"/>
                        <a:pt x="605" y="1"/>
                      </a:cubicBezTo>
                      <a:close/>
                    </a:path>
                  </a:pathLst>
                </a:custGeom>
                <a:solidFill>
                  <a:srgbClr val="FFFF00">
                    <a:alpha val="100000"/>
                  </a:srgbClr>
                </a:soli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4" name="Group 4"/>
                <p:cNvGrpSpPr/>
                <p:nvPr/>
              </p:nvGrpSpPr>
              <p:grpSpPr>
                <a:xfrm>
                  <a:off x="2825" y="1595"/>
                  <a:ext cx="5328" cy="8845"/>
                  <a:chOff x="1056" y="413"/>
                  <a:chExt cx="2736" cy="3744"/>
                </a:xfrm>
              </p:grpSpPr>
              <p:sp>
                <p:nvSpPr>
                  <p:cNvPr id="12305" name="Freeform 5"/>
                  <p:cNvSpPr/>
                  <p:nvPr/>
                </p:nvSpPr>
                <p:spPr>
                  <a:xfrm>
                    <a:off x="1056" y="413"/>
                    <a:ext cx="2736" cy="3744"/>
                  </a:xfrm>
                  <a:custGeom>
                    <a:avLst/>
                    <a:gdLst>
                      <a:gd name="txL" fmla="*/ 0 w 2736"/>
                      <a:gd name="txT" fmla="*/ 0 h 3744"/>
                      <a:gd name="txR" fmla="*/ 2736 w 2736"/>
                      <a:gd name="txB" fmla="*/ 3744 h 3744"/>
                    </a:gdLst>
                    <a:ahLst/>
                    <a:cxnLst>
                      <a:cxn ang="0">
                        <a:pos x="125" y="355"/>
                      </a:cxn>
                      <a:cxn ang="0">
                        <a:pos x="163" y="355"/>
                      </a:cxn>
                      <a:cxn ang="0">
                        <a:pos x="144" y="77"/>
                      </a:cxn>
                      <a:cxn ang="0">
                        <a:pos x="298" y="393"/>
                      </a:cxn>
                      <a:cxn ang="0">
                        <a:pos x="374" y="528"/>
                      </a:cxn>
                      <a:cxn ang="0">
                        <a:pos x="758" y="777"/>
                      </a:cxn>
                      <a:cxn ang="0">
                        <a:pos x="922" y="816"/>
                      </a:cxn>
                      <a:cxn ang="0">
                        <a:pos x="1171" y="969"/>
                      </a:cxn>
                      <a:cxn ang="0">
                        <a:pos x="1277" y="1094"/>
                      </a:cxn>
                      <a:cxn ang="0">
                        <a:pos x="1411" y="1142"/>
                      </a:cxn>
                      <a:cxn ang="0">
                        <a:pos x="1430" y="1411"/>
                      </a:cxn>
                      <a:cxn ang="0">
                        <a:pos x="1382" y="1632"/>
                      </a:cxn>
                      <a:cxn ang="0">
                        <a:pos x="1507" y="1824"/>
                      </a:cxn>
                      <a:cxn ang="0">
                        <a:pos x="1594" y="1968"/>
                      </a:cxn>
                      <a:cxn ang="0">
                        <a:pos x="1843" y="2150"/>
                      </a:cxn>
                      <a:cxn ang="0">
                        <a:pos x="1891" y="2467"/>
                      </a:cxn>
                      <a:cxn ang="0">
                        <a:pos x="1843" y="3197"/>
                      </a:cxn>
                      <a:cxn ang="0">
                        <a:pos x="1814" y="3302"/>
                      </a:cxn>
                      <a:cxn ang="0">
                        <a:pos x="1757" y="3369"/>
                      </a:cxn>
                      <a:cxn ang="0">
                        <a:pos x="1882" y="3648"/>
                      </a:cxn>
                      <a:cxn ang="0">
                        <a:pos x="2035" y="3734"/>
                      </a:cxn>
                      <a:cxn ang="0">
                        <a:pos x="1987" y="3629"/>
                      </a:cxn>
                      <a:cxn ang="0">
                        <a:pos x="2045" y="3465"/>
                      </a:cxn>
                      <a:cxn ang="0">
                        <a:pos x="2026" y="3302"/>
                      </a:cxn>
                      <a:cxn ang="0">
                        <a:pos x="2141" y="3177"/>
                      </a:cxn>
                      <a:cxn ang="0">
                        <a:pos x="2198" y="3081"/>
                      </a:cxn>
                      <a:cxn ang="0">
                        <a:pos x="2275" y="3033"/>
                      </a:cxn>
                      <a:cxn ang="0">
                        <a:pos x="2515" y="2832"/>
                      </a:cxn>
                      <a:cxn ang="0">
                        <a:pos x="2486" y="2726"/>
                      </a:cxn>
                      <a:cxn ang="0">
                        <a:pos x="2486" y="2611"/>
                      </a:cxn>
                      <a:cxn ang="0">
                        <a:pos x="2506" y="2381"/>
                      </a:cxn>
                      <a:cxn ang="0">
                        <a:pos x="2458" y="2265"/>
                      </a:cxn>
                      <a:cxn ang="0">
                        <a:pos x="2438" y="2150"/>
                      </a:cxn>
                      <a:cxn ang="0">
                        <a:pos x="2333" y="2093"/>
                      </a:cxn>
                      <a:cxn ang="0">
                        <a:pos x="2256" y="1987"/>
                      </a:cxn>
                      <a:cxn ang="0">
                        <a:pos x="2054" y="1853"/>
                      </a:cxn>
                      <a:cxn ang="0">
                        <a:pos x="1958" y="1910"/>
                      </a:cxn>
                      <a:cxn ang="0">
                        <a:pos x="1824" y="1843"/>
                      </a:cxn>
                      <a:cxn ang="0">
                        <a:pos x="1766" y="1689"/>
                      </a:cxn>
                      <a:cxn ang="0">
                        <a:pos x="1920" y="1545"/>
                      </a:cxn>
                      <a:cxn ang="0">
                        <a:pos x="1891" y="1430"/>
                      </a:cxn>
                      <a:cxn ang="0">
                        <a:pos x="1968" y="1334"/>
                      </a:cxn>
                      <a:cxn ang="0">
                        <a:pos x="2198" y="1315"/>
                      </a:cxn>
                      <a:cxn ang="0">
                        <a:pos x="2333" y="1277"/>
                      </a:cxn>
                      <a:cxn ang="0">
                        <a:pos x="2496" y="1334"/>
                      </a:cxn>
                      <a:cxn ang="0">
                        <a:pos x="2621" y="1353"/>
                      </a:cxn>
                      <a:cxn ang="0">
                        <a:pos x="2448" y="1152"/>
                      </a:cxn>
                      <a:cxn ang="0">
                        <a:pos x="1939" y="950"/>
                      </a:cxn>
                      <a:cxn ang="0">
                        <a:pos x="1853" y="989"/>
                      </a:cxn>
                      <a:cxn ang="0">
                        <a:pos x="1670" y="1085"/>
                      </a:cxn>
                      <a:cxn ang="0">
                        <a:pos x="1805" y="969"/>
                      </a:cxn>
                      <a:cxn ang="0">
                        <a:pos x="1574" y="1085"/>
                      </a:cxn>
                      <a:cxn ang="0">
                        <a:pos x="1267" y="825"/>
                      </a:cxn>
                      <a:cxn ang="0">
                        <a:pos x="1133" y="624"/>
                      </a:cxn>
                      <a:cxn ang="0">
                        <a:pos x="979" y="585"/>
                      </a:cxn>
                      <a:cxn ang="0">
                        <a:pos x="816" y="653"/>
                      </a:cxn>
                      <a:cxn ang="0">
                        <a:pos x="691" y="499"/>
                      </a:cxn>
                      <a:cxn ang="0">
                        <a:pos x="595" y="259"/>
                      </a:cxn>
                      <a:cxn ang="0">
                        <a:pos x="374" y="67"/>
                      </a:cxn>
                      <a:cxn ang="0">
                        <a:pos x="48" y="9"/>
                      </a:cxn>
                    </a:cxnLst>
                    <a:rect l="txL" t="txT" r="txR" b="txB"/>
                    <a:pathLst>
                      <a:path w="2736" h="3744">
                        <a:moveTo>
                          <a:pt x="0" y="0"/>
                        </a:moveTo>
                        <a:cubicBezTo>
                          <a:pt x="12" y="36"/>
                          <a:pt x="31" y="79"/>
                          <a:pt x="58" y="105"/>
                        </a:cubicBezTo>
                        <a:cubicBezTo>
                          <a:pt x="63" y="193"/>
                          <a:pt x="44" y="302"/>
                          <a:pt x="125" y="355"/>
                        </a:cubicBezTo>
                        <a:cubicBezTo>
                          <a:pt x="138" y="374"/>
                          <a:pt x="150" y="394"/>
                          <a:pt x="163" y="413"/>
                        </a:cubicBezTo>
                        <a:cubicBezTo>
                          <a:pt x="169" y="422"/>
                          <a:pt x="182" y="441"/>
                          <a:pt x="182" y="441"/>
                        </a:cubicBezTo>
                        <a:cubicBezTo>
                          <a:pt x="196" y="402"/>
                          <a:pt x="185" y="389"/>
                          <a:pt x="163" y="355"/>
                        </a:cubicBezTo>
                        <a:cubicBezTo>
                          <a:pt x="152" y="296"/>
                          <a:pt x="131" y="240"/>
                          <a:pt x="115" y="182"/>
                        </a:cubicBezTo>
                        <a:cubicBezTo>
                          <a:pt x="107" y="153"/>
                          <a:pt x="86" y="96"/>
                          <a:pt x="86" y="96"/>
                        </a:cubicBezTo>
                        <a:cubicBezTo>
                          <a:pt x="100" y="55"/>
                          <a:pt x="109" y="41"/>
                          <a:pt x="144" y="77"/>
                        </a:cubicBezTo>
                        <a:cubicBezTo>
                          <a:pt x="168" y="145"/>
                          <a:pt x="179" y="215"/>
                          <a:pt x="230" y="269"/>
                        </a:cubicBezTo>
                        <a:cubicBezTo>
                          <a:pt x="240" y="298"/>
                          <a:pt x="267" y="343"/>
                          <a:pt x="288" y="365"/>
                        </a:cubicBezTo>
                        <a:cubicBezTo>
                          <a:pt x="291" y="374"/>
                          <a:pt x="293" y="385"/>
                          <a:pt x="298" y="393"/>
                        </a:cubicBezTo>
                        <a:cubicBezTo>
                          <a:pt x="303" y="401"/>
                          <a:pt x="313" y="405"/>
                          <a:pt x="317" y="413"/>
                        </a:cubicBezTo>
                        <a:cubicBezTo>
                          <a:pt x="326" y="431"/>
                          <a:pt x="325" y="453"/>
                          <a:pt x="336" y="470"/>
                        </a:cubicBezTo>
                        <a:cubicBezTo>
                          <a:pt x="349" y="489"/>
                          <a:pt x="366" y="506"/>
                          <a:pt x="374" y="528"/>
                        </a:cubicBezTo>
                        <a:cubicBezTo>
                          <a:pt x="395" y="588"/>
                          <a:pt x="404" y="649"/>
                          <a:pt x="470" y="672"/>
                        </a:cubicBezTo>
                        <a:cubicBezTo>
                          <a:pt x="511" y="711"/>
                          <a:pt x="620" y="741"/>
                          <a:pt x="672" y="749"/>
                        </a:cubicBezTo>
                        <a:cubicBezTo>
                          <a:pt x="715" y="762"/>
                          <a:pt x="701" y="758"/>
                          <a:pt x="758" y="777"/>
                        </a:cubicBezTo>
                        <a:cubicBezTo>
                          <a:pt x="768" y="780"/>
                          <a:pt x="787" y="787"/>
                          <a:pt x="787" y="787"/>
                        </a:cubicBezTo>
                        <a:cubicBezTo>
                          <a:pt x="855" y="765"/>
                          <a:pt x="826" y="762"/>
                          <a:pt x="874" y="777"/>
                        </a:cubicBezTo>
                        <a:cubicBezTo>
                          <a:pt x="891" y="789"/>
                          <a:pt x="904" y="807"/>
                          <a:pt x="922" y="816"/>
                        </a:cubicBezTo>
                        <a:cubicBezTo>
                          <a:pt x="940" y="825"/>
                          <a:pt x="979" y="835"/>
                          <a:pt x="979" y="835"/>
                        </a:cubicBezTo>
                        <a:cubicBezTo>
                          <a:pt x="999" y="893"/>
                          <a:pt x="1049" y="893"/>
                          <a:pt x="1104" y="902"/>
                        </a:cubicBezTo>
                        <a:cubicBezTo>
                          <a:pt x="1132" y="921"/>
                          <a:pt x="1155" y="938"/>
                          <a:pt x="1171" y="969"/>
                        </a:cubicBezTo>
                        <a:cubicBezTo>
                          <a:pt x="1187" y="1000"/>
                          <a:pt x="1184" y="1021"/>
                          <a:pt x="1210" y="1046"/>
                        </a:cubicBezTo>
                        <a:cubicBezTo>
                          <a:pt x="1213" y="1056"/>
                          <a:pt x="1211" y="1069"/>
                          <a:pt x="1219" y="1075"/>
                        </a:cubicBezTo>
                        <a:cubicBezTo>
                          <a:pt x="1236" y="1087"/>
                          <a:pt x="1258" y="1087"/>
                          <a:pt x="1277" y="1094"/>
                        </a:cubicBezTo>
                        <a:cubicBezTo>
                          <a:pt x="1287" y="1097"/>
                          <a:pt x="1297" y="1099"/>
                          <a:pt x="1306" y="1104"/>
                        </a:cubicBezTo>
                        <a:cubicBezTo>
                          <a:pt x="1316" y="1109"/>
                          <a:pt x="1323" y="1119"/>
                          <a:pt x="1334" y="1123"/>
                        </a:cubicBezTo>
                        <a:cubicBezTo>
                          <a:pt x="1359" y="1132"/>
                          <a:pt x="1386" y="1134"/>
                          <a:pt x="1411" y="1142"/>
                        </a:cubicBezTo>
                        <a:cubicBezTo>
                          <a:pt x="1456" y="1171"/>
                          <a:pt x="1469" y="1158"/>
                          <a:pt x="1517" y="1142"/>
                        </a:cubicBezTo>
                        <a:cubicBezTo>
                          <a:pt x="1582" y="1207"/>
                          <a:pt x="1554" y="1297"/>
                          <a:pt x="1498" y="1353"/>
                        </a:cubicBezTo>
                        <a:cubicBezTo>
                          <a:pt x="1483" y="1397"/>
                          <a:pt x="1468" y="1386"/>
                          <a:pt x="1430" y="1411"/>
                        </a:cubicBezTo>
                        <a:cubicBezTo>
                          <a:pt x="1400" y="1457"/>
                          <a:pt x="1400" y="1513"/>
                          <a:pt x="1382" y="1565"/>
                        </a:cubicBezTo>
                        <a:cubicBezTo>
                          <a:pt x="1392" y="1568"/>
                          <a:pt x="1407" y="1565"/>
                          <a:pt x="1411" y="1574"/>
                        </a:cubicBezTo>
                        <a:cubicBezTo>
                          <a:pt x="1422" y="1601"/>
                          <a:pt x="1396" y="1618"/>
                          <a:pt x="1382" y="1632"/>
                        </a:cubicBezTo>
                        <a:cubicBezTo>
                          <a:pt x="1362" y="1696"/>
                          <a:pt x="1402" y="1727"/>
                          <a:pt x="1459" y="1747"/>
                        </a:cubicBezTo>
                        <a:cubicBezTo>
                          <a:pt x="1470" y="1764"/>
                          <a:pt x="1487" y="1777"/>
                          <a:pt x="1498" y="1795"/>
                        </a:cubicBezTo>
                        <a:cubicBezTo>
                          <a:pt x="1503" y="1804"/>
                          <a:pt x="1502" y="1815"/>
                          <a:pt x="1507" y="1824"/>
                        </a:cubicBezTo>
                        <a:cubicBezTo>
                          <a:pt x="1518" y="1844"/>
                          <a:pt x="1546" y="1881"/>
                          <a:pt x="1546" y="1881"/>
                        </a:cubicBezTo>
                        <a:cubicBezTo>
                          <a:pt x="1567" y="1947"/>
                          <a:pt x="1538" y="1870"/>
                          <a:pt x="1584" y="1939"/>
                        </a:cubicBezTo>
                        <a:cubicBezTo>
                          <a:pt x="1590" y="1947"/>
                          <a:pt x="1587" y="1961"/>
                          <a:pt x="1594" y="1968"/>
                        </a:cubicBezTo>
                        <a:cubicBezTo>
                          <a:pt x="1601" y="1975"/>
                          <a:pt x="1613" y="1974"/>
                          <a:pt x="1622" y="1977"/>
                        </a:cubicBezTo>
                        <a:cubicBezTo>
                          <a:pt x="1639" y="2026"/>
                          <a:pt x="1696" y="2055"/>
                          <a:pt x="1738" y="2083"/>
                        </a:cubicBezTo>
                        <a:cubicBezTo>
                          <a:pt x="1772" y="2105"/>
                          <a:pt x="1806" y="2138"/>
                          <a:pt x="1843" y="2150"/>
                        </a:cubicBezTo>
                        <a:cubicBezTo>
                          <a:pt x="1872" y="2179"/>
                          <a:pt x="1879" y="2203"/>
                          <a:pt x="1901" y="2237"/>
                        </a:cubicBezTo>
                        <a:cubicBezTo>
                          <a:pt x="1919" y="2294"/>
                          <a:pt x="1929" y="2352"/>
                          <a:pt x="1910" y="2409"/>
                        </a:cubicBezTo>
                        <a:cubicBezTo>
                          <a:pt x="1903" y="2428"/>
                          <a:pt x="1897" y="2448"/>
                          <a:pt x="1891" y="2467"/>
                        </a:cubicBezTo>
                        <a:cubicBezTo>
                          <a:pt x="1885" y="2486"/>
                          <a:pt x="1872" y="2525"/>
                          <a:pt x="1872" y="2525"/>
                        </a:cubicBezTo>
                        <a:cubicBezTo>
                          <a:pt x="1912" y="2638"/>
                          <a:pt x="1902" y="2804"/>
                          <a:pt x="1834" y="2909"/>
                        </a:cubicBezTo>
                        <a:cubicBezTo>
                          <a:pt x="1816" y="2995"/>
                          <a:pt x="1778" y="3128"/>
                          <a:pt x="1843" y="3197"/>
                        </a:cubicBezTo>
                        <a:cubicBezTo>
                          <a:pt x="1846" y="3206"/>
                          <a:pt x="1855" y="3215"/>
                          <a:pt x="1853" y="3225"/>
                        </a:cubicBezTo>
                        <a:cubicBezTo>
                          <a:pt x="1851" y="3234"/>
                          <a:pt x="1838" y="3237"/>
                          <a:pt x="1834" y="3245"/>
                        </a:cubicBezTo>
                        <a:cubicBezTo>
                          <a:pt x="1825" y="3263"/>
                          <a:pt x="1821" y="3283"/>
                          <a:pt x="1814" y="3302"/>
                        </a:cubicBezTo>
                        <a:cubicBezTo>
                          <a:pt x="1811" y="3312"/>
                          <a:pt x="1812" y="3324"/>
                          <a:pt x="1805" y="3331"/>
                        </a:cubicBezTo>
                        <a:cubicBezTo>
                          <a:pt x="1798" y="3338"/>
                          <a:pt x="1786" y="3338"/>
                          <a:pt x="1776" y="3341"/>
                        </a:cubicBezTo>
                        <a:cubicBezTo>
                          <a:pt x="1770" y="3350"/>
                          <a:pt x="1757" y="3358"/>
                          <a:pt x="1757" y="3369"/>
                        </a:cubicBezTo>
                        <a:cubicBezTo>
                          <a:pt x="1757" y="3410"/>
                          <a:pt x="1792" y="3448"/>
                          <a:pt x="1805" y="3485"/>
                        </a:cubicBezTo>
                        <a:cubicBezTo>
                          <a:pt x="1814" y="3542"/>
                          <a:pt x="1805" y="3568"/>
                          <a:pt x="1853" y="3600"/>
                        </a:cubicBezTo>
                        <a:cubicBezTo>
                          <a:pt x="1878" y="3681"/>
                          <a:pt x="1842" y="3582"/>
                          <a:pt x="1882" y="3648"/>
                        </a:cubicBezTo>
                        <a:cubicBezTo>
                          <a:pt x="1887" y="3657"/>
                          <a:pt x="1884" y="3670"/>
                          <a:pt x="1891" y="3677"/>
                        </a:cubicBezTo>
                        <a:cubicBezTo>
                          <a:pt x="1919" y="3705"/>
                          <a:pt x="1967" y="3730"/>
                          <a:pt x="2006" y="3744"/>
                        </a:cubicBezTo>
                        <a:cubicBezTo>
                          <a:pt x="2016" y="3741"/>
                          <a:pt x="2032" y="3744"/>
                          <a:pt x="2035" y="3734"/>
                        </a:cubicBezTo>
                        <a:cubicBezTo>
                          <a:pt x="2038" y="3723"/>
                          <a:pt x="2021" y="3715"/>
                          <a:pt x="2016" y="3705"/>
                        </a:cubicBezTo>
                        <a:cubicBezTo>
                          <a:pt x="2012" y="3696"/>
                          <a:pt x="2009" y="3686"/>
                          <a:pt x="2006" y="3677"/>
                        </a:cubicBezTo>
                        <a:cubicBezTo>
                          <a:pt x="2025" y="3623"/>
                          <a:pt x="2019" y="3670"/>
                          <a:pt x="1987" y="3629"/>
                        </a:cubicBezTo>
                        <a:cubicBezTo>
                          <a:pt x="1981" y="3621"/>
                          <a:pt x="1981" y="3610"/>
                          <a:pt x="1978" y="3600"/>
                        </a:cubicBezTo>
                        <a:cubicBezTo>
                          <a:pt x="1985" y="3541"/>
                          <a:pt x="1970" y="3502"/>
                          <a:pt x="2026" y="3485"/>
                        </a:cubicBezTo>
                        <a:cubicBezTo>
                          <a:pt x="2032" y="3478"/>
                          <a:pt x="2038" y="3471"/>
                          <a:pt x="2045" y="3465"/>
                        </a:cubicBezTo>
                        <a:cubicBezTo>
                          <a:pt x="2054" y="3458"/>
                          <a:pt x="2072" y="3457"/>
                          <a:pt x="2074" y="3446"/>
                        </a:cubicBezTo>
                        <a:cubicBezTo>
                          <a:pt x="2090" y="3367"/>
                          <a:pt x="2078" y="3373"/>
                          <a:pt x="2035" y="3360"/>
                        </a:cubicBezTo>
                        <a:cubicBezTo>
                          <a:pt x="2020" y="3336"/>
                          <a:pt x="2004" y="3330"/>
                          <a:pt x="2026" y="3302"/>
                        </a:cubicBezTo>
                        <a:cubicBezTo>
                          <a:pt x="2045" y="3277"/>
                          <a:pt x="2112" y="3264"/>
                          <a:pt x="2112" y="3264"/>
                        </a:cubicBezTo>
                        <a:cubicBezTo>
                          <a:pt x="2115" y="3254"/>
                          <a:pt x="2119" y="3245"/>
                          <a:pt x="2122" y="3235"/>
                        </a:cubicBezTo>
                        <a:cubicBezTo>
                          <a:pt x="2128" y="3216"/>
                          <a:pt x="2141" y="3177"/>
                          <a:pt x="2141" y="3177"/>
                        </a:cubicBezTo>
                        <a:cubicBezTo>
                          <a:pt x="2137" y="3172"/>
                          <a:pt x="2106" y="3131"/>
                          <a:pt x="2112" y="3120"/>
                        </a:cubicBezTo>
                        <a:cubicBezTo>
                          <a:pt x="2116" y="3111"/>
                          <a:pt x="2132" y="3115"/>
                          <a:pt x="2141" y="3110"/>
                        </a:cubicBezTo>
                        <a:cubicBezTo>
                          <a:pt x="2219" y="3071"/>
                          <a:pt x="2124" y="3107"/>
                          <a:pt x="2198" y="3081"/>
                        </a:cubicBezTo>
                        <a:cubicBezTo>
                          <a:pt x="2205" y="3075"/>
                          <a:pt x="2214" y="3070"/>
                          <a:pt x="2218" y="3062"/>
                        </a:cubicBezTo>
                        <a:cubicBezTo>
                          <a:pt x="2224" y="3050"/>
                          <a:pt x="2215" y="3030"/>
                          <a:pt x="2227" y="3024"/>
                        </a:cubicBezTo>
                        <a:cubicBezTo>
                          <a:pt x="2242" y="3017"/>
                          <a:pt x="2259" y="3030"/>
                          <a:pt x="2275" y="3033"/>
                        </a:cubicBezTo>
                        <a:cubicBezTo>
                          <a:pt x="2324" y="3067"/>
                          <a:pt x="2354" y="3062"/>
                          <a:pt x="2410" y="3043"/>
                        </a:cubicBezTo>
                        <a:cubicBezTo>
                          <a:pt x="2445" y="2990"/>
                          <a:pt x="2440" y="2950"/>
                          <a:pt x="2419" y="2889"/>
                        </a:cubicBezTo>
                        <a:cubicBezTo>
                          <a:pt x="2437" y="2838"/>
                          <a:pt x="2471" y="2846"/>
                          <a:pt x="2515" y="2832"/>
                        </a:cubicBezTo>
                        <a:cubicBezTo>
                          <a:pt x="2533" y="2837"/>
                          <a:pt x="2563" y="2857"/>
                          <a:pt x="2563" y="2813"/>
                        </a:cubicBezTo>
                        <a:cubicBezTo>
                          <a:pt x="2563" y="2804"/>
                          <a:pt x="2550" y="2800"/>
                          <a:pt x="2544" y="2793"/>
                        </a:cubicBezTo>
                        <a:cubicBezTo>
                          <a:pt x="2529" y="2774"/>
                          <a:pt x="2510" y="2734"/>
                          <a:pt x="2486" y="2726"/>
                        </a:cubicBezTo>
                        <a:cubicBezTo>
                          <a:pt x="2467" y="2720"/>
                          <a:pt x="2448" y="2713"/>
                          <a:pt x="2429" y="2707"/>
                        </a:cubicBezTo>
                        <a:cubicBezTo>
                          <a:pt x="2419" y="2704"/>
                          <a:pt x="2400" y="2697"/>
                          <a:pt x="2400" y="2697"/>
                        </a:cubicBezTo>
                        <a:cubicBezTo>
                          <a:pt x="2413" y="2648"/>
                          <a:pt x="2439" y="2628"/>
                          <a:pt x="2486" y="2611"/>
                        </a:cubicBezTo>
                        <a:cubicBezTo>
                          <a:pt x="2515" y="2583"/>
                          <a:pt x="2549" y="2557"/>
                          <a:pt x="2582" y="2534"/>
                        </a:cubicBezTo>
                        <a:cubicBezTo>
                          <a:pt x="2571" y="2477"/>
                          <a:pt x="2560" y="2453"/>
                          <a:pt x="2525" y="2409"/>
                        </a:cubicBezTo>
                        <a:cubicBezTo>
                          <a:pt x="2518" y="2400"/>
                          <a:pt x="2516" y="2387"/>
                          <a:pt x="2506" y="2381"/>
                        </a:cubicBezTo>
                        <a:cubicBezTo>
                          <a:pt x="2489" y="2370"/>
                          <a:pt x="2448" y="2361"/>
                          <a:pt x="2448" y="2361"/>
                        </a:cubicBezTo>
                        <a:cubicBezTo>
                          <a:pt x="2433" y="2339"/>
                          <a:pt x="2402" y="2302"/>
                          <a:pt x="2429" y="2275"/>
                        </a:cubicBezTo>
                        <a:cubicBezTo>
                          <a:pt x="2436" y="2268"/>
                          <a:pt x="2448" y="2268"/>
                          <a:pt x="2458" y="2265"/>
                        </a:cubicBezTo>
                        <a:cubicBezTo>
                          <a:pt x="2477" y="2238"/>
                          <a:pt x="2515" y="2219"/>
                          <a:pt x="2477" y="2189"/>
                        </a:cubicBezTo>
                        <a:cubicBezTo>
                          <a:pt x="2469" y="2183"/>
                          <a:pt x="2458" y="2182"/>
                          <a:pt x="2448" y="2179"/>
                        </a:cubicBezTo>
                        <a:cubicBezTo>
                          <a:pt x="2445" y="2169"/>
                          <a:pt x="2446" y="2156"/>
                          <a:pt x="2438" y="2150"/>
                        </a:cubicBezTo>
                        <a:cubicBezTo>
                          <a:pt x="2422" y="2138"/>
                          <a:pt x="2381" y="2131"/>
                          <a:pt x="2381" y="2131"/>
                        </a:cubicBezTo>
                        <a:cubicBezTo>
                          <a:pt x="2375" y="2121"/>
                          <a:pt x="2371" y="2109"/>
                          <a:pt x="2362" y="2102"/>
                        </a:cubicBezTo>
                        <a:cubicBezTo>
                          <a:pt x="2354" y="2096"/>
                          <a:pt x="2339" y="2101"/>
                          <a:pt x="2333" y="2093"/>
                        </a:cubicBezTo>
                        <a:cubicBezTo>
                          <a:pt x="2318" y="2071"/>
                          <a:pt x="2332" y="2035"/>
                          <a:pt x="2314" y="2016"/>
                        </a:cubicBezTo>
                        <a:cubicBezTo>
                          <a:pt x="2307" y="2009"/>
                          <a:pt x="2294" y="2011"/>
                          <a:pt x="2285" y="2006"/>
                        </a:cubicBezTo>
                        <a:cubicBezTo>
                          <a:pt x="2275" y="2001"/>
                          <a:pt x="2266" y="1992"/>
                          <a:pt x="2256" y="1987"/>
                        </a:cubicBezTo>
                        <a:cubicBezTo>
                          <a:pt x="2237" y="1977"/>
                          <a:pt x="2218" y="1967"/>
                          <a:pt x="2198" y="1958"/>
                        </a:cubicBezTo>
                        <a:cubicBezTo>
                          <a:pt x="2180" y="1950"/>
                          <a:pt x="2141" y="1939"/>
                          <a:pt x="2141" y="1939"/>
                        </a:cubicBezTo>
                        <a:cubicBezTo>
                          <a:pt x="2124" y="1890"/>
                          <a:pt x="2104" y="1869"/>
                          <a:pt x="2054" y="1853"/>
                        </a:cubicBezTo>
                        <a:cubicBezTo>
                          <a:pt x="2045" y="1856"/>
                          <a:pt x="2033" y="1855"/>
                          <a:pt x="2026" y="1862"/>
                        </a:cubicBezTo>
                        <a:cubicBezTo>
                          <a:pt x="2019" y="1869"/>
                          <a:pt x="2024" y="1885"/>
                          <a:pt x="2016" y="1891"/>
                        </a:cubicBezTo>
                        <a:cubicBezTo>
                          <a:pt x="1999" y="1903"/>
                          <a:pt x="1958" y="1910"/>
                          <a:pt x="1958" y="1910"/>
                        </a:cubicBezTo>
                        <a:cubicBezTo>
                          <a:pt x="1955" y="1909"/>
                          <a:pt x="1897" y="1897"/>
                          <a:pt x="1891" y="1891"/>
                        </a:cubicBezTo>
                        <a:cubicBezTo>
                          <a:pt x="1884" y="1884"/>
                          <a:pt x="1889" y="1869"/>
                          <a:pt x="1882" y="1862"/>
                        </a:cubicBezTo>
                        <a:cubicBezTo>
                          <a:pt x="1868" y="1848"/>
                          <a:pt x="1842" y="1852"/>
                          <a:pt x="1824" y="1843"/>
                        </a:cubicBezTo>
                        <a:cubicBezTo>
                          <a:pt x="1786" y="1824"/>
                          <a:pt x="1749" y="1806"/>
                          <a:pt x="1718" y="1776"/>
                        </a:cubicBezTo>
                        <a:cubicBezTo>
                          <a:pt x="1701" y="1723"/>
                          <a:pt x="1679" y="1720"/>
                          <a:pt x="1728" y="1699"/>
                        </a:cubicBezTo>
                        <a:cubicBezTo>
                          <a:pt x="1740" y="1694"/>
                          <a:pt x="1753" y="1692"/>
                          <a:pt x="1766" y="1689"/>
                        </a:cubicBezTo>
                        <a:cubicBezTo>
                          <a:pt x="1773" y="1670"/>
                          <a:pt x="1779" y="1651"/>
                          <a:pt x="1786" y="1632"/>
                        </a:cubicBezTo>
                        <a:cubicBezTo>
                          <a:pt x="1792" y="1615"/>
                          <a:pt x="1831" y="1610"/>
                          <a:pt x="1843" y="1603"/>
                        </a:cubicBezTo>
                        <a:cubicBezTo>
                          <a:pt x="1895" y="1574"/>
                          <a:pt x="1890" y="1576"/>
                          <a:pt x="1920" y="1545"/>
                        </a:cubicBezTo>
                        <a:cubicBezTo>
                          <a:pt x="1923" y="1536"/>
                          <a:pt x="1925" y="1525"/>
                          <a:pt x="1930" y="1517"/>
                        </a:cubicBezTo>
                        <a:cubicBezTo>
                          <a:pt x="1935" y="1509"/>
                          <a:pt x="1947" y="1506"/>
                          <a:pt x="1949" y="1497"/>
                        </a:cubicBezTo>
                        <a:cubicBezTo>
                          <a:pt x="1955" y="1467"/>
                          <a:pt x="1909" y="1442"/>
                          <a:pt x="1891" y="1430"/>
                        </a:cubicBezTo>
                        <a:cubicBezTo>
                          <a:pt x="1901" y="1424"/>
                          <a:pt x="1913" y="1421"/>
                          <a:pt x="1920" y="1411"/>
                        </a:cubicBezTo>
                        <a:cubicBezTo>
                          <a:pt x="1933" y="1392"/>
                          <a:pt x="1923" y="1361"/>
                          <a:pt x="1939" y="1344"/>
                        </a:cubicBezTo>
                        <a:cubicBezTo>
                          <a:pt x="1946" y="1337"/>
                          <a:pt x="1958" y="1337"/>
                          <a:pt x="1968" y="1334"/>
                        </a:cubicBezTo>
                        <a:cubicBezTo>
                          <a:pt x="2032" y="1355"/>
                          <a:pt x="2095" y="1386"/>
                          <a:pt x="2160" y="1401"/>
                        </a:cubicBezTo>
                        <a:cubicBezTo>
                          <a:pt x="2169" y="1398"/>
                          <a:pt x="2216" y="1386"/>
                          <a:pt x="2218" y="1373"/>
                        </a:cubicBezTo>
                        <a:cubicBezTo>
                          <a:pt x="2220" y="1353"/>
                          <a:pt x="2198" y="1315"/>
                          <a:pt x="2198" y="1315"/>
                        </a:cubicBezTo>
                        <a:cubicBezTo>
                          <a:pt x="2201" y="1293"/>
                          <a:pt x="2194" y="1266"/>
                          <a:pt x="2208" y="1248"/>
                        </a:cubicBezTo>
                        <a:cubicBezTo>
                          <a:pt x="2221" y="1232"/>
                          <a:pt x="2266" y="1229"/>
                          <a:pt x="2266" y="1229"/>
                        </a:cubicBezTo>
                        <a:cubicBezTo>
                          <a:pt x="2448" y="1245"/>
                          <a:pt x="2354" y="1209"/>
                          <a:pt x="2333" y="1277"/>
                        </a:cubicBezTo>
                        <a:cubicBezTo>
                          <a:pt x="2344" y="1322"/>
                          <a:pt x="2358" y="1340"/>
                          <a:pt x="2390" y="1373"/>
                        </a:cubicBezTo>
                        <a:cubicBezTo>
                          <a:pt x="2419" y="1370"/>
                          <a:pt x="2450" y="1373"/>
                          <a:pt x="2477" y="1363"/>
                        </a:cubicBezTo>
                        <a:cubicBezTo>
                          <a:pt x="2488" y="1359"/>
                          <a:pt x="2487" y="1341"/>
                          <a:pt x="2496" y="1334"/>
                        </a:cubicBezTo>
                        <a:cubicBezTo>
                          <a:pt x="2504" y="1328"/>
                          <a:pt x="2515" y="1328"/>
                          <a:pt x="2525" y="1325"/>
                        </a:cubicBezTo>
                        <a:cubicBezTo>
                          <a:pt x="2538" y="1328"/>
                          <a:pt x="2551" y="1330"/>
                          <a:pt x="2563" y="1334"/>
                        </a:cubicBezTo>
                        <a:cubicBezTo>
                          <a:pt x="2583" y="1340"/>
                          <a:pt x="2621" y="1353"/>
                          <a:pt x="2621" y="1353"/>
                        </a:cubicBezTo>
                        <a:cubicBezTo>
                          <a:pt x="2678" y="1335"/>
                          <a:pt x="2697" y="1298"/>
                          <a:pt x="2736" y="1257"/>
                        </a:cubicBezTo>
                        <a:cubicBezTo>
                          <a:pt x="2708" y="1177"/>
                          <a:pt x="2596" y="1184"/>
                          <a:pt x="2525" y="1171"/>
                        </a:cubicBezTo>
                        <a:cubicBezTo>
                          <a:pt x="2499" y="1166"/>
                          <a:pt x="2473" y="1160"/>
                          <a:pt x="2448" y="1152"/>
                        </a:cubicBezTo>
                        <a:cubicBezTo>
                          <a:pt x="2429" y="1146"/>
                          <a:pt x="2390" y="1133"/>
                          <a:pt x="2390" y="1133"/>
                        </a:cubicBezTo>
                        <a:cubicBezTo>
                          <a:pt x="2353" y="1094"/>
                          <a:pt x="2269" y="1015"/>
                          <a:pt x="2218" y="989"/>
                        </a:cubicBezTo>
                        <a:cubicBezTo>
                          <a:pt x="2146" y="952"/>
                          <a:pt x="2005" y="954"/>
                          <a:pt x="1939" y="950"/>
                        </a:cubicBezTo>
                        <a:cubicBezTo>
                          <a:pt x="1929" y="947"/>
                          <a:pt x="1920" y="944"/>
                          <a:pt x="1910" y="941"/>
                        </a:cubicBezTo>
                        <a:cubicBezTo>
                          <a:pt x="1901" y="938"/>
                          <a:pt x="1891" y="927"/>
                          <a:pt x="1882" y="931"/>
                        </a:cubicBezTo>
                        <a:cubicBezTo>
                          <a:pt x="1863" y="941"/>
                          <a:pt x="1871" y="977"/>
                          <a:pt x="1853" y="989"/>
                        </a:cubicBezTo>
                        <a:cubicBezTo>
                          <a:pt x="1842" y="996"/>
                          <a:pt x="1827" y="995"/>
                          <a:pt x="1814" y="998"/>
                        </a:cubicBezTo>
                        <a:cubicBezTo>
                          <a:pt x="1778" y="1053"/>
                          <a:pt x="1818" y="1007"/>
                          <a:pt x="1757" y="1037"/>
                        </a:cubicBezTo>
                        <a:cubicBezTo>
                          <a:pt x="1624" y="1104"/>
                          <a:pt x="1750" y="1057"/>
                          <a:pt x="1670" y="1085"/>
                        </a:cubicBezTo>
                        <a:cubicBezTo>
                          <a:pt x="1598" y="1059"/>
                          <a:pt x="1689" y="1065"/>
                          <a:pt x="1718" y="1056"/>
                        </a:cubicBezTo>
                        <a:cubicBezTo>
                          <a:pt x="1738" y="999"/>
                          <a:pt x="1713" y="1052"/>
                          <a:pt x="1757" y="1008"/>
                        </a:cubicBezTo>
                        <a:cubicBezTo>
                          <a:pt x="1801" y="964"/>
                          <a:pt x="1748" y="989"/>
                          <a:pt x="1805" y="969"/>
                        </a:cubicBezTo>
                        <a:cubicBezTo>
                          <a:pt x="1827" y="899"/>
                          <a:pt x="1812" y="911"/>
                          <a:pt x="1747" y="921"/>
                        </a:cubicBezTo>
                        <a:cubicBezTo>
                          <a:pt x="1723" y="946"/>
                          <a:pt x="1703" y="959"/>
                          <a:pt x="1670" y="969"/>
                        </a:cubicBezTo>
                        <a:cubicBezTo>
                          <a:pt x="1635" y="1006"/>
                          <a:pt x="1610" y="1049"/>
                          <a:pt x="1574" y="1085"/>
                        </a:cubicBezTo>
                        <a:cubicBezTo>
                          <a:pt x="1479" y="1077"/>
                          <a:pt x="1399" y="1057"/>
                          <a:pt x="1306" y="1046"/>
                        </a:cubicBezTo>
                        <a:cubicBezTo>
                          <a:pt x="1266" y="1008"/>
                          <a:pt x="1274" y="953"/>
                          <a:pt x="1258" y="902"/>
                        </a:cubicBezTo>
                        <a:cubicBezTo>
                          <a:pt x="1261" y="876"/>
                          <a:pt x="1267" y="851"/>
                          <a:pt x="1267" y="825"/>
                        </a:cubicBezTo>
                        <a:cubicBezTo>
                          <a:pt x="1267" y="768"/>
                          <a:pt x="1162" y="777"/>
                          <a:pt x="1123" y="768"/>
                        </a:cubicBezTo>
                        <a:cubicBezTo>
                          <a:pt x="1119" y="765"/>
                          <a:pt x="1076" y="740"/>
                          <a:pt x="1075" y="729"/>
                        </a:cubicBezTo>
                        <a:cubicBezTo>
                          <a:pt x="1069" y="675"/>
                          <a:pt x="1086" y="639"/>
                          <a:pt x="1133" y="624"/>
                        </a:cubicBezTo>
                        <a:cubicBezTo>
                          <a:pt x="1170" y="567"/>
                          <a:pt x="1194" y="573"/>
                          <a:pt x="1142" y="547"/>
                        </a:cubicBezTo>
                        <a:cubicBezTo>
                          <a:pt x="1133" y="543"/>
                          <a:pt x="1123" y="540"/>
                          <a:pt x="1114" y="537"/>
                        </a:cubicBezTo>
                        <a:cubicBezTo>
                          <a:pt x="1056" y="545"/>
                          <a:pt x="1012" y="536"/>
                          <a:pt x="979" y="585"/>
                        </a:cubicBezTo>
                        <a:cubicBezTo>
                          <a:pt x="963" y="636"/>
                          <a:pt x="947" y="635"/>
                          <a:pt x="893" y="653"/>
                        </a:cubicBezTo>
                        <a:cubicBezTo>
                          <a:pt x="883" y="656"/>
                          <a:pt x="864" y="662"/>
                          <a:pt x="864" y="662"/>
                        </a:cubicBezTo>
                        <a:cubicBezTo>
                          <a:pt x="848" y="659"/>
                          <a:pt x="832" y="657"/>
                          <a:pt x="816" y="653"/>
                        </a:cubicBezTo>
                        <a:cubicBezTo>
                          <a:pt x="796" y="648"/>
                          <a:pt x="758" y="633"/>
                          <a:pt x="758" y="633"/>
                        </a:cubicBezTo>
                        <a:cubicBezTo>
                          <a:pt x="739" y="606"/>
                          <a:pt x="721" y="588"/>
                          <a:pt x="710" y="557"/>
                        </a:cubicBezTo>
                        <a:cubicBezTo>
                          <a:pt x="703" y="538"/>
                          <a:pt x="691" y="499"/>
                          <a:pt x="691" y="499"/>
                        </a:cubicBezTo>
                        <a:cubicBezTo>
                          <a:pt x="691" y="499"/>
                          <a:pt x="715" y="371"/>
                          <a:pt x="691" y="336"/>
                        </a:cubicBezTo>
                        <a:cubicBezTo>
                          <a:pt x="679" y="319"/>
                          <a:pt x="656" y="313"/>
                          <a:pt x="643" y="297"/>
                        </a:cubicBezTo>
                        <a:cubicBezTo>
                          <a:pt x="613" y="259"/>
                          <a:pt x="640" y="274"/>
                          <a:pt x="595" y="259"/>
                        </a:cubicBezTo>
                        <a:cubicBezTo>
                          <a:pt x="589" y="240"/>
                          <a:pt x="593" y="212"/>
                          <a:pt x="576" y="201"/>
                        </a:cubicBezTo>
                        <a:cubicBezTo>
                          <a:pt x="535" y="174"/>
                          <a:pt x="503" y="155"/>
                          <a:pt x="461" y="134"/>
                        </a:cubicBezTo>
                        <a:cubicBezTo>
                          <a:pt x="428" y="118"/>
                          <a:pt x="409" y="78"/>
                          <a:pt x="374" y="67"/>
                        </a:cubicBezTo>
                        <a:cubicBezTo>
                          <a:pt x="352" y="60"/>
                          <a:pt x="329" y="61"/>
                          <a:pt x="307" y="57"/>
                        </a:cubicBezTo>
                        <a:cubicBezTo>
                          <a:pt x="252" y="47"/>
                          <a:pt x="199" y="27"/>
                          <a:pt x="144" y="19"/>
                        </a:cubicBezTo>
                        <a:cubicBezTo>
                          <a:pt x="112" y="14"/>
                          <a:pt x="80" y="13"/>
                          <a:pt x="48" y="9"/>
                        </a:cubicBezTo>
                        <a:cubicBezTo>
                          <a:pt x="32" y="7"/>
                          <a:pt x="16" y="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6600">
                      <a:alpha val="100000"/>
                    </a:srgbClr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2306" name="Freeform 6"/>
                  <p:cNvSpPr/>
                  <p:nvPr/>
                </p:nvSpPr>
                <p:spPr>
                  <a:xfrm>
                    <a:off x="2314" y="845"/>
                    <a:ext cx="710" cy="221"/>
                  </a:xfrm>
                  <a:custGeom>
                    <a:avLst/>
                    <a:gdLst>
                      <a:gd name="txL" fmla="*/ 0 w 710"/>
                      <a:gd name="txT" fmla="*/ 0 h 221"/>
                      <a:gd name="txR" fmla="*/ 710 w 710"/>
                      <a:gd name="txB" fmla="*/ 221 h 221"/>
                    </a:gdLst>
                    <a:ahLst/>
                    <a:cxnLst>
                      <a:cxn ang="0">
                        <a:pos x="0" y="29"/>
                      </a:cxn>
                      <a:cxn ang="0">
                        <a:pos x="124" y="0"/>
                      </a:cxn>
                      <a:cxn ang="0">
                        <a:pos x="403" y="38"/>
                      </a:cxn>
                      <a:cxn ang="0">
                        <a:pos x="528" y="105"/>
                      </a:cxn>
                      <a:cxn ang="0">
                        <a:pos x="643" y="134"/>
                      </a:cxn>
                      <a:cxn ang="0">
                        <a:pos x="700" y="153"/>
                      </a:cxn>
                      <a:cxn ang="0">
                        <a:pos x="691" y="182"/>
                      </a:cxn>
                      <a:cxn ang="0">
                        <a:pos x="643" y="221"/>
                      </a:cxn>
                      <a:cxn ang="0">
                        <a:pos x="528" y="211"/>
                      </a:cxn>
                      <a:cxn ang="0">
                        <a:pos x="499" y="201"/>
                      </a:cxn>
                      <a:cxn ang="0">
                        <a:pos x="480" y="144"/>
                      </a:cxn>
                      <a:cxn ang="0">
                        <a:pos x="441" y="105"/>
                      </a:cxn>
                      <a:cxn ang="0">
                        <a:pos x="268" y="105"/>
                      </a:cxn>
                      <a:cxn ang="0">
                        <a:pos x="259" y="77"/>
                      </a:cxn>
                      <a:cxn ang="0">
                        <a:pos x="278" y="57"/>
                      </a:cxn>
                      <a:cxn ang="0">
                        <a:pos x="249" y="48"/>
                      </a:cxn>
                      <a:cxn ang="0">
                        <a:pos x="163" y="38"/>
                      </a:cxn>
                      <a:cxn ang="0">
                        <a:pos x="57" y="9"/>
                      </a:cxn>
                      <a:cxn ang="0">
                        <a:pos x="0" y="29"/>
                      </a:cxn>
                    </a:cxnLst>
                    <a:rect l="txL" t="txT" r="txR" b="txB"/>
                    <a:pathLst>
                      <a:path w="710" h="221">
                        <a:moveTo>
                          <a:pt x="0" y="29"/>
                        </a:moveTo>
                        <a:cubicBezTo>
                          <a:pt x="78" y="2"/>
                          <a:pt x="37" y="12"/>
                          <a:pt x="124" y="0"/>
                        </a:cubicBezTo>
                        <a:cubicBezTo>
                          <a:pt x="218" y="10"/>
                          <a:pt x="309" y="28"/>
                          <a:pt x="403" y="38"/>
                        </a:cubicBezTo>
                        <a:cubicBezTo>
                          <a:pt x="486" y="66"/>
                          <a:pt x="444" y="45"/>
                          <a:pt x="528" y="105"/>
                        </a:cubicBezTo>
                        <a:cubicBezTo>
                          <a:pt x="555" y="124"/>
                          <a:pt x="612" y="129"/>
                          <a:pt x="643" y="134"/>
                        </a:cubicBezTo>
                        <a:cubicBezTo>
                          <a:pt x="662" y="140"/>
                          <a:pt x="681" y="147"/>
                          <a:pt x="700" y="153"/>
                        </a:cubicBezTo>
                        <a:cubicBezTo>
                          <a:pt x="710" y="156"/>
                          <a:pt x="697" y="174"/>
                          <a:pt x="691" y="182"/>
                        </a:cubicBezTo>
                        <a:cubicBezTo>
                          <a:pt x="678" y="198"/>
                          <a:pt x="657" y="206"/>
                          <a:pt x="643" y="221"/>
                        </a:cubicBezTo>
                        <a:cubicBezTo>
                          <a:pt x="605" y="218"/>
                          <a:pt x="566" y="216"/>
                          <a:pt x="528" y="211"/>
                        </a:cubicBezTo>
                        <a:cubicBezTo>
                          <a:pt x="518" y="210"/>
                          <a:pt x="506" y="208"/>
                          <a:pt x="499" y="201"/>
                        </a:cubicBezTo>
                        <a:cubicBezTo>
                          <a:pt x="495" y="197"/>
                          <a:pt x="483" y="148"/>
                          <a:pt x="480" y="144"/>
                        </a:cubicBezTo>
                        <a:cubicBezTo>
                          <a:pt x="470" y="128"/>
                          <a:pt x="454" y="118"/>
                          <a:pt x="441" y="105"/>
                        </a:cubicBezTo>
                        <a:cubicBezTo>
                          <a:pt x="395" y="154"/>
                          <a:pt x="325" y="125"/>
                          <a:pt x="268" y="105"/>
                        </a:cubicBezTo>
                        <a:cubicBezTo>
                          <a:pt x="265" y="96"/>
                          <a:pt x="257" y="87"/>
                          <a:pt x="259" y="77"/>
                        </a:cubicBezTo>
                        <a:cubicBezTo>
                          <a:pt x="261" y="68"/>
                          <a:pt x="281" y="66"/>
                          <a:pt x="278" y="57"/>
                        </a:cubicBezTo>
                        <a:cubicBezTo>
                          <a:pt x="275" y="47"/>
                          <a:pt x="259" y="50"/>
                          <a:pt x="249" y="48"/>
                        </a:cubicBezTo>
                        <a:cubicBezTo>
                          <a:pt x="221" y="43"/>
                          <a:pt x="192" y="41"/>
                          <a:pt x="163" y="38"/>
                        </a:cubicBezTo>
                        <a:cubicBezTo>
                          <a:pt x="146" y="33"/>
                          <a:pt x="67" y="8"/>
                          <a:pt x="57" y="9"/>
                        </a:cubicBezTo>
                        <a:cubicBezTo>
                          <a:pt x="37" y="11"/>
                          <a:pt x="19" y="22"/>
                          <a:pt x="0" y="29"/>
                        </a:cubicBezTo>
                        <a:close/>
                      </a:path>
                    </a:pathLst>
                  </a:custGeom>
                  <a:solidFill>
                    <a:srgbClr val="FF6600">
                      <a:alpha val="100000"/>
                    </a:srgbClr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12295" name="文本框 2"/>
            <p:cNvSpPr txBox="1"/>
            <p:nvPr/>
          </p:nvSpPr>
          <p:spPr>
            <a:xfrm>
              <a:off x="9886" y="1827"/>
              <a:ext cx="798" cy="59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sz="2800" b="1" dirty="0">
                  <a:latin typeface="幼圆" panose="02010509060101010101" charset="-122"/>
                  <a:ea typeface="幼圆" panose="02010509060101010101" charset="-122"/>
                </a:rPr>
                <a:t>独立前的拉丁美洲</a:t>
              </a:r>
              <a:endParaRPr lang="en-US" altLang="zh-CN" sz="2800" b="1">
                <a:latin typeface="幼圆" panose="02010509060101010101" charset="-122"/>
                <a:ea typeface="幼圆" panose="02010509060101010101" charset="-122"/>
              </a:endParaRPr>
            </a:p>
            <a:p>
              <a:endParaRPr lang="zh-CN" altLang="en-US" sz="2800" b="1" dirty="0">
                <a:latin typeface="幼圆" panose="02010509060101010101" charset="-122"/>
                <a:ea typeface="幼圆" panose="02010509060101010101" charset="-122"/>
              </a:endParaRPr>
            </a:p>
          </p:txBody>
        </p:sp>
      </p:grpSp>
      <p:sp>
        <p:nvSpPr>
          <p:cNvPr id="73735" name="AutoShape 7"/>
          <p:cNvSpPr/>
          <p:nvPr/>
        </p:nvSpPr>
        <p:spPr>
          <a:xfrm>
            <a:off x="6954520" y="3147695"/>
            <a:ext cx="1366520" cy="925830"/>
          </a:xfrm>
          <a:prstGeom prst="borderCallout1">
            <a:avLst>
              <a:gd name="adj1" fmla="val 7213"/>
              <a:gd name="adj2" fmla="val 104407"/>
              <a:gd name="adj3" fmla="val -50977"/>
              <a:gd name="adj4" fmla="val 142046"/>
            </a:avLst>
          </a:prstGeom>
          <a:solidFill>
            <a:schemeClr val="bg1"/>
          </a:solidFill>
          <a:ln w="2540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r>
              <a:rPr lang="zh-CN" altLang="en-US" sz="28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rPr>
              <a:t>西班牙</a:t>
            </a:r>
            <a:endParaRPr lang="zh-CN" altLang="en-US" sz="28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rPr>
              <a:t>殖民地</a:t>
            </a:r>
            <a:endParaRPr lang="zh-CN" altLang="en-US" sz="28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12294" name="AutoShape 8"/>
          <p:cNvSpPr/>
          <p:nvPr/>
        </p:nvSpPr>
        <p:spPr>
          <a:xfrm>
            <a:off x="10913745" y="3829685"/>
            <a:ext cx="654050" cy="2717800"/>
          </a:xfrm>
          <a:prstGeom prst="borderCallout1">
            <a:avLst>
              <a:gd name="adj1" fmla="val 4671"/>
              <a:gd name="adj2" fmla="val -9194"/>
              <a:gd name="adj3" fmla="val 5046"/>
              <a:gd name="adj4" fmla="val -116893"/>
            </a:avLst>
          </a:prstGeom>
          <a:solidFill>
            <a:schemeClr val="bg1"/>
          </a:solidFill>
          <a:ln w="349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rPr>
              <a:t>葡萄牙殖民地</a:t>
            </a:r>
            <a:endParaRPr lang="zh-CN" altLang="en-US" sz="2800" b="1" dirty="0">
              <a:solidFill>
                <a:schemeClr val="tx1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635" y="4073525"/>
            <a:ext cx="11931650" cy="27844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514600" indent="-2514600"/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拉丁美洲：美国以南的所有美洲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地区</a:t>
            </a:r>
            <a:endParaRPr lang="en-US" altLang="zh-CN" sz="40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14600" indent="-2514600"/>
            <a:endParaRPr lang="en-US" altLang="zh-CN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14600" indent="-2514600"/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拉丁语系：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西班牙语</a:t>
            </a:r>
            <a:endParaRPr lang="en-US" altLang="zh-CN" sz="40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14600"/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葡萄牙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bldLvl="0" animBg="1"/>
      <p:bldP spid="12294" grpId="0" bldLvl="0" animBg="1"/>
      <p:bldP spid="2" grpId="0" bldLvl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1"/>
          <p:cNvSpPr/>
          <p:nvPr/>
        </p:nvSpPr>
        <p:spPr>
          <a:xfrm>
            <a:off x="8077200" y="6786880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 vert="horz" anchor="ctr"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200" kern="1200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800" kern="1200" baseline="0">
                <a:solidFill>
                  <a:srgbClr val="000000"/>
                </a:solidFill>
                <a:ea typeface="宋体" panose="02010600030101010101" pitchFamily="2" charset="-122"/>
                <a:cs typeface="+mn-ea"/>
              </a:defRPr>
            </a:lvl9pPr>
          </a:lstStyle>
          <a:p>
            <a:pPr lvl="0"/>
            <a:fld id="{9A0DB2DC-4C9A-4742-B13C-FB6460FD3503}" type="slidenum">
              <a:rPr lang="zh-CN" altLang="en-US" dirty="0"/>
            </a:fld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48844" name="TextBox 28"/>
          <p:cNvSpPr/>
          <p:nvPr/>
        </p:nvSpPr>
        <p:spPr>
          <a:xfrm>
            <a:off x="8292465" y="360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01-05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4" name="TextBox 28"/>
          <p:cNvSpPr/>
          <p:nvPr/>
        </p:nvSpPr>
        <p:spPr>
          <a:xfrm>
            <a:off x="8419465" y="487045"/>
            <a:ext cx="9537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CN" sz="2400" i="1" baseline="0" dirty="0">
                <a:solidFill>
                  <a:srgbClr val="FFFFFF"/>
                </a:solidFill>
                <a:latin typeface="浪漫雅圆" charset="-122"/>
                <a:ea typeface="BatangChe" panose="02030609000101010101" pitchFamily="1" charset="-127"/>
                <a:sym typeface="浪漫雅圆" charset="-122"/>
              </a:rPr>
              <a:t>07-17</a:t>
            </a:r>
            <a:endParaRPr lang="en-US" altLang="zh-CN" sz="2400" i="1" baseline="0" dirty="0">
              <a:solidFill>
                <a:srgbClr val="FFFFFF"/>
              </a:solidFill>
              <a:latin typeface="浪漫雅圆" charset="-122"/>
              <a:ea typeface="BatangChe" panose="02030609000101010101" pitchFamily="1" charset="-127"/>
              <a:sym typeface="浪漫雅圆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690" y="0"/>
            <a:ext cx="430085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、</a:t>
            </a:r>
            <a:r>
              <a:rPr lang="zh-CN" sz="2800" b="1">
                <a:solidFill>
                  <a:srgbClr val="FF0000"/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背景</a:t>
            </a:r>
            <a:endParaRPr lang="zh-CN" sz="2400" b="1">
              <a:solidFill>
                <a:srgbClr val="FF0000"/>
              </a:solidFill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endParaRPr lang="zh-CN" altLang="en-US" sz="2400" b="1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TextBox 49"/>
          <p:cNvSpPr/>
          <p:nvPr/>
        </p:nvSpPr>
        <p:spPr>
          <a:xfrm>
            <a:off x="622935" y="1007745"/>
            <a:ext cx="1115060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2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  </a:t>
            </a:r>
            <a:r>
              <a:rPr sz="3200" baseline="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西班牙与葡萄牙在拉丁美洲殖民的过程充满了暴力与血腥。在其建立殖民地，掠夺资源与财富的过程中，殖民者对拉丁美洲的印第安人进行了残酷的征服、驱赶甚至屠杀。除此之外，葡萄牙人还从非洲输入黑奴以补充劳动力的不足。这种殖民者与被殖民者的社会结构一直作为历史遗产，成为拉丁美洲发展过程中难以消除的梦魇。</a:t>
            </a:r>
            <a:endParaRPr sz="3200" baseline="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6" name="文本占位符 5"/>
          <p:cNvSpPr>
            <a:spLocks noGrp="1"/>
          </p:cNvSpPr>
          <p:nvPr/>
        </p:nvSpPr>
        <p:spPr>
          <a:xfrm>
            <a:off x="908050" y="5393055"/>
            <a:ext cx="8834755" cy="708025"/>
          </a:xfrm>
          <a:prstGeom prst="rect">
            <a:avLst/>
          </a:prstGeom>
        </p:spPr>
        <p:txBody>
          <a:bodyPr vert="horz" lIns="90000" tIns="46800" rIns="90000" bIns="46800" rtlCol="0">
            <a:normAutofit fontScale="80000"/>
          </a:bodyPr>
          <a:lstStyle>
            <a:lvl1pPr marL="630555" indent="-630555" algn="l" defTabSz="914400" rtl="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3600" b="1" u="none" strike="noStrike" kern="1200" cap="none" spc="0" normalizeH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defRPr>
            </a:lvl1pPr>
            <a:lvl2pPr marL="609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/>
              <a:t>① 残酷</a:t>
            </a:r>
            <a:r>
              <a:rPr lang="zh-CN" altLang="en-US" dirty="0"/>
              <a:t>的殖民统治和经济掠夺（根本原因）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/>
          <p:nvPr/>
        </p:nvSpPr>
        <p:spPr>
          <a:xfrm>
            <a:off x="5063808" y="1814513"/>
            <a:ext cx="12414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欧洲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白人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7" name="Text Box 3"/>
          <p:cNvSpPr txBox="1"/>
          <p:nvPr/>
        </p:nvSpPr>
        <p:spPr>
          <a:xfrm>
            <a:off x="4547870" y="3400425"/>
            <a:ext cx="2514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土生白人</a:t>
            </a:r>
            <a:endParaRPr lang="zh-CN" altLang="en-US" sz="28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8" name="Text Box 4"/>
          <p:cNvSpPr txBox="1"/>
          <p:nvPr/>
        </p:nvSpPr>
        <p:spPr>
          <a:xfrm>
            <a:off x="3939858" y="4622800"/>
            <a:ext cx="3121025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混血人种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9" name="Text Box 5"/>
          <p:cNvSpPr txBox="1"/>
          <p:nvPr/>
        </p:nvSpPr>
        <p:spPr>
          <a:xfrm>
            <a:off x="3871595" y="5835650"/>
            <a:ext cx="5289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印第安人和黑人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1" name="Text Box 7"/>
          <p:cNvSpPr txBox="1"/>
          <p:nvPr/>
        </p:nvSpPr>
        <p:spPr>
          <a:xfrm>
            <a:off x="1680845" y="2409825"/>
            <a:ext cx="20574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30多万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2" name="Text Box 8"/>
          <p:cNvSpPr txBox="1"/>
          <p:nvPr/>
        </p:nvSpPr>
        <p:spPr>
          <a:xfrm>
            <a:off x="1680845" y="3400425"/>
            <a:ext cx="1828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300多万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3" name="Text Box 9"/>
          <p:cNvSpPr txBox="1"/>
          <p:nvPr/>
        </p:nvSpPr>
        <p:spPr>
          <a:xfrm>
            <a:off x="1271270" y="4619625"/>
            <a:ext cx="241141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500多万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4" name="Text Box 10"/>
          <p:cNvSpPr txBox="1"/>
          <p:nvPr/>
        </p:nvSpPr>
        <p:spPr>
          <a:xfrm>
            <a:off x="1680845" y="5838825"/>
            <a:ext cx="1828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800多万</a:t>
            </a:r>
            <a:endParaRPr lang="zh-CN" altLang="en-US" sz="32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5" name="Text Box 11"/>
          <p:cNvSpPr txBox="1"/>
          <p:nvPr/>
        </p:nvSpPr>
        <p:spPr>
          <a:xfrm>
            <a:off x="7776845" y="1876425"/>
            <a:ext cx="25908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掌握军事、经济、宗教大权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6" name="Text Box 12"/>
          <p:cNvSpPr txBox="1"/>
          <p:nvPr/>
        </p:nvSpPr>
        <p:spPr>
          <a:xfrm>
            <a:off x="7680008" y="3114675"/>
            <a:ext cx="2895600" cy="9531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地主、中下级官吏、医生、律师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7" name="Text Box 13"/>
          <p:cNvSpPr txBox="1"/>
          <p:nvPr/>
        </p:nvSpPr>
        <p:spPr>
          <a:xfrm>
            <a:off x="8310245" y="4314825"/>
            <a:ext cx="2286000" cy="8915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工匠、小贩、牧民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58" name="Text Box 14"/>
          <p:cNvSpPr txBox="1"/>
          <p:nvPr/>
        </p:nvSpPr>
        <p:spPr>
          <a:xfrm>
            <a:off x="8767445" y="5389563"/>
            <a:ext cx="19970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佃农、种植园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矿场奴隶</a:t>
            </a:r>
            <a:endParaRPr lang="zh-CN" altLang="en-US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493" name="Line 16"/>
          <p:cNvSpPr/>
          <p:nvPr/>
        </p:nvSpPr>
        <p:spPr>
          <a:xfrm>
            <a:off x="1452245" y="3019425"/>
            <a:ext cx="9144000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0494" name="Line 17"/>
          <p:cNvSpPr/>
          <p:nvPr/>
        </p:nvSpPr>
        <p:spPr>
          <a:xfrm flipH="1">
            <a:off x="3003233" y="973138"/>
            <a:ext cx="2613025" cy="5551487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95" name="Line 18"/>
          <p:cNvSpPr/>
          <p:nvPr/>
        </p:nvSpPr>
        <p:spPr>
          <a:xfrm>
            <a:off x="5643245" y="973138"/>
            <a:ext cx="2898775" cy="5551487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96" name="Line 19"/>
          <p:cNvSpPr/>
          <p:nvPr/>
        </p:nvSpPr>
        <p:spPr>
          <a:xfrm>
            <a:off x="2900045" y="6524625"/>
            <a:ext cx="5867400" cy="0"/>
          </a:xfrm>
          <a:prstGeom prst="line">
            <a:avLst/>
          </a:prstGeom>
          <a:ln w="9525" cap="flat" cmpd="sng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97" name="Line 20"/>
          <p:cNvSpPr/>
          <p:nvPr/>
        </p:nvSpPr>
        <p:spPr>
          <a:xfrm>
            <a:off x="1452245" y="4162425"/>
            <a:ext cx="9144000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0498" name="Line 21"/>
          <p:cNvSpPr/>
          <p:nvPr/>
        </p:nvSpPr>
        <p:spPr>
          <a:xfrm>
            <a:off x="1452245" y="5291138"/>
            <a:ext cx="9144000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0499" name="Line 22"/>
          <p:cNvSpPr/>
          <p:nvPr/>
        </p:nvSpPr>
        <p:spPr>
          <a:xfrm>
            <a:off x="1452245" y="6524625"/>
            <a:ext cx="9144000" cy="0"/>
          </a:xfrm>
          <a:prstGeom prst="line">
            <a:avLst/>
          </a:prstGeom>
          <a:ln w="31750" cap="flat" cmpd="sng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1768" name="Oval 24"/>
          <p:cNvSpPr/>
          <p:nvPr/>
        </p:nvSpPr>
        <p:spPr>
          <a:xfrm>
            <a:off x="4389120" y="3443923"/>
            <a:ext cx="2590800" cy="609600"/>
          </a:xfrm>
          <a:prstGeom prst="ellipse">
            <a:avLst/>
          </a:prstGeom>
          <a:noFill/>
          <a:ln w="3175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501" name="Text Box 6"/>
          <p:cNvSpPr txBox="1"/>
          <p:nvPr/>
        </p:nvSpPr>
        <p:spPr>
          <a:xfrm>
            <a:off x="2900045" y="358140"/>
            <a:ext cx="65455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拉美殖民地社会阶层示意图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6079808" y="1412875"/>
            <a:ext cx="1455738" cy="206692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7" name="Text Box 5"/>
          <p:cNvSpPr txBox="1"/>
          <p:nvPr/>
        </p:nvSpPr>
        <p:spPr>
          <a:xfrm>
            <a:off x="6629083" y="890588"/>
            <a:ext cx="3230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土生白人没有政治地位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/>
        </p:nvSpPr>
        <p:spPr>
          <a:xfrm>
            <a:off x="1002030" y="1577975"/>
            <a:ext cx="10187940" cy="604520"/>
          </a:xfrm>
          <a:prstGeom prst="rect">
            <a:avLst/>
          </a:prstGeom>
          <a:solidFill>
            <a:srgbClr val="FFFF00"/>
          </a:solidFill>
        </p:spPr>
        <p:txBody>
          <a:bodyPr vert="horz" lIns="90000" tIns="46800" rIns="90000" bIns="46800" rtlCol="0"/>
          <a:lstStyle>
            <a:lvl1pPr marL="630555" indent="-630555" algn="l" defTabSz="914400" rtl="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3600" b="1" u="none" strike="noStrike" kern="1200" cap="none" spc="0" normalizeH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defRPr>
            </a:lvl1pPr>
            <a:lvl2pPr marL="609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/>
              <a:t>  </a:t>
            </a:r>
            <a:r>
              <a:rPr lang="zh-CN" altLang="en-US" sz="2800" dirty="0" smtClean="0"/>
              <a:t>②</a:t>
            </a:r>
            <a:r>
              <a:rPr lang="zh-CN" altLang="en-US" sz="3200" dirty="0" smtClean="0"/>
              <a:t> 土</a:t>
            </a:r>
            <a:r>
              <a:rPr lang="zh-CN" altLang="en-US" sz="3200" dirty="0"/>
              <a:t>生白人对殖民统治的不满</a:t>
            </a:r>
            <a:endParaRPr lang="zh-CN" altLang="en-US" sz="3200" dirty="0"/>
          </a:p>
          <a:p>
            <a:endParaRPr lang="zh-CN" altLang="en-US" sz="3200" dirty="0"/>
          </a:p>
        </p:txBody>
      </p:sp>
      <p:sp>
        <p:nvSpPr>
          <p:cNvPr id="2" name="线形标注 1 1"/>
          <p:cNvSpPr/>
          <p:nvPr/>
        </p:nvSpPr>
        <p:spPr>
          <a:xfrm>
            <a:off x="6670040" y="2767965"/>
            <a:ext cx="1871663" cy="865188"/>
          </a:xfrm>
          <a:prstGeom prst="borderCallout1">
            <a:avLst>
              <a:gd name="adj1" fmla="val 18750"/>
              <a:gd name="adj2" fmla="val -8333"/>
              <a:gd name="adj3" fmla="val 92344"/>
              <a:gd name="adj4" fmla="val -46648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base">
              <a:buFontTx/>
              <a:buNone/>
              <a:defRPr/>
            </a:pPr>
            <a:r>
              <a:rPr lang="zh-CN" altLang="en-US" sz="2800" strike="noStrike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运动的领导人</a:t>
            </a:r>
            <a:endParaRPr lang="zh-CN" altLang="en-US" sz="2800" strike="noStrike" noProof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线形标注 1 3"/>
          <p:cNvSpPr/>
          <p:nvPr/>
        </p:nvSpPr>
        <p:spPr>
          <a:xfrm>
            <a:off x="7062470" y="5203190"/>
            <a:ext cx="1873250" cy="865188"/>
          </a:xfrm>
          <a:prstGeom prst="borderCallout1">
            <a:avLst>
              <a:gd name="adj1" fmla="val 18750"/>
              <a:gd name="adj2" fmla="val -8333"/>
              <a:gd name="adj3" fmla="val 92344"/>
              <a:gd name="adj4" fmla="val -46648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base">
              <a:buFontTx/>
              <a:buNone/>
              <a:defRPr/>
            </a:pPr>
            <a:r>
              <a:rPr lang="zh-CN" altLang="en-US" sz="2800" strike="noStrike" noProof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运动的主力</a:t>
            </a:r>
            <a:endParaRPr lang="zh-CN" altLang="en-US" sz="2800" strike="noStrike" noProof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8" grpId="0" bldLvl="0" animBg="1"/>
      <p:bldP spid="6" grpId="0" bldLvl="0" animBg="1" uiExpand="1"/>
      <p:bldP spid="2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7440"/>
          <a:stretch>
            <a:fillRect/>
          </a:stretch>
        </p:blipFill>
        <p:spPr>
          <a:xfrm>
            <a:off x="172710" y="707706"/>
            <a:ext cx="5501016" cy="4095115"/>
          </a:xfrm>
          <a:prstGeom prst="roundRect">
            <a:avLst>
              <a:gd name="adj" fmla="val 5685"/>
            </a:avLst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8" name="图片 15369" descr="W020100825477231781049"/>
          <p:cNvPicPr>
            <a:picLocks noChangeAspect="1"/>
          </p:cNvPicPr>
          <p:nvPr/>
        </p:nvPicPr>
        <p:blipFill>
          <a:blip r:embed="rId3"/>
          <a:srcRect l="-494" r="2216" b="1451"/>
          <a:stretch>
            <a:fillRect/>
          </a:stretch>
        </p:blipFill>
        <p:spPr>
          <a:xfrm>
            <a:off x="6297930" y="707706"/>
            <a:ext cx="5192395" cy="4095115"/>
          </a:xfrm>
          <a:prstGeom prst="roundRect">
            <a:avLst>
              <a:gd name="adj" fmla="val 5685"/>
            </a:avLst>
          </a:prstGeom>
          <a:noFill/>
          <a:ln>
            <a:noFill/>
          </a:ln>
          <a:effectLst>
            <a:outerShdw blurRad="50800" sx="101000" sy="101000" algn="ctr" rotWithShape="0">
              <a:prstClr val="black">
                <a:alpha val="28000"/>
              </a:prstClr>
            </a:outerShdw>
          </a:effectLst>
        </p:spPr>
      </p:pic>
      <p:sp>
        <p:nvSpPr>
          <p:cNvPr id="6" name="文本占位符 5"/>
          <p:cNvSpPr>
            <a:spLocks noGrp="1"/>
          </p:cNvSpPr>
          <p:nvPr/>
        </p:nvSpPr>
        <p:spPr>
          <a:xfrm>
            <a:off x="1514156" y="5281319"/>
            <a:ext cx="8824894" cy="708025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6800" rIns="90000" bIns="46800" rtlCol="0">
            <a:normAutofit lnSpcReduction="20000"/>
          </a:bodyPr>
          <a:lstStyle>
            <a:lvl1pPr marL="630555" indent="-630555" algn="l" defTabSz="914400" rtl="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3600" b="1" u="none" strike="noStrike" kern="1200" cap="none" spc="0" normalizeH="0" baseline="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pitchFamily="49" charset="-122"/>
                <a:cs typeface="+mn-cs"/>
              </a:defRPr>
            </a:lvl1pPr>
            <a:lvl2pPr marL="60960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/>
              <a:t>③ 美国独立战争和法国大革命的影响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REFSHAPE" val="686182916"/>
</p:tagLst>
</file>

<file path=ppt/tags/tag64.xml><?xml version="1.0" encoding="utf-8"?>
<p:tagLst xmlns:p="http://schemas.openxmlformats.org/presentationml/2006/main">
  <p:tag name="KSO_WM_UNIT_TABLE_BEAUTIFY" val="smartTable{b9edb03e-ff81-4f62-a3c9-5c05bbcee84f}"/>
</p:tagLst>
</file>

<file path=ppt/tags/tag65.xml><?xml version="1.0" encoding="utf-8"?>
<p:tagLst xmlns:p="http://schemas.openxmlformats.org/presentationml/2006/main">
  <p:tag name="KSO_WM_TEMPLATE_CATEGORY" val="basetag"/>
  <p:tag name="KSO_WM_TEMPLATE_INDEX" val="20161128"/>
  <p:tag name="KSO_WM_TAG_VERSION" val="1.0"/>
  <p:tag name="KSO_WM_SLIDE_ID" val="basetag20161128_6"/>
  <p:tag name="KSO_WM_SLIDE_INDEX" val="6"/>
  <p:tag name="KSO_WM_SLIDE_ITEM_CNT" val="0"/>
  <p:tag name="KSO_WM_SLIDE_TYPE" val="text"/>
  <p:tag name="KSO_WM_BEAUTIFY_FLAG" val="#wm#"/>
</p:tagLst>
</file>

<file path=ppt/tags/tag66.xml><?xml version="1.0" encoding="utf-8"?>
<p:tagLst xmlns:p="http://schemas.openxmlformats.org/presentationml/2006/main">
  <p:tag name="KSO_WM_UNIT_TABLE_BEAUTIFY" val="smartTable{4ddcd6ff-d15a-4d97-a578-d4715c778cf8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UNIT_TABLE_BEAUTIFY" val="smartTable{e5c827ac-665d-4640-b911-efe26667046f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4635a11d-a2b9-4eb2-81cd-7338115f307a}"/>
</p:tagLst>
</file>

<file path=ppt/tags/tag71.xml><?xml version="1.0" encoding="utf-8"?>
<p:tagLst xmlns:p="http://schemas.openxmlformats.org/presentationml/2006/main">
  <p:tag name="KSO_WM_UNIT_TABLE_BEAUTIFY" val="smartTable{a04a3eae-2860-426a-af72-589435025f07}"/>
</p:tagLst>
</file>

<file path=ppt/tags/tag72.xml><?xml version="1.0" encoding="utf-8"?>
<p:tagLst xmlns:p="http://schemas.openxmlformats.org/presentationml/2006/main">
  <p:tag name="KSO_WM_UNIT_TABLE_BEAUTIFY" val="smartTable{1da78db2-c724-4393-8e56-b04dde3b3c8c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7337</Words>
  <Application>WPS 演示</Application>
  <PresentationFormat>宽屏</PresentationFormat>
  <Paragraphs>1027</Paragraphs>
  <Slides>54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54</vt:i4>
      </vt:variant>
    </vt:vector>
  </HeadingPairs>
  <TitlesOfParts>
    <vt:vector size="91" baseType="lpstr">
      <vt:lpstr>Arial</vt:lpstr>
      <vt:lpstr>宋体</vt:lpstr>
      <vt:lpstr>Wingdings</vt:lpstr>
      <vt:lpstr>微软雅黑</vt:lpstr>
      <vt:lpstr>楷体</vt:lpstr>
      <vt:lpstr>Calibri</vt:lpstr>
      <vt:lpstr>华文行楷</vt:lpstr>
      <vt:lpstr>黑体</vt:lpstr>
      <vt:lpstr>浪漫雅圆</vt:lpstr>
      <vt:lpstr>Times New Roman</vt:lpstr>
      <vt:lpstr>新宋体</vt:lpstr>
      <vt:lpstr>方正粗黑宋简体</vt:lpstr>
      <vt:lpstr>BatangChe</vt:lpstr>
      <vt:lpstr>幼圆</vt:lpstr>
      <vt:lpstr>Arial Unicode MS</vt:lpstr>
      <vt:lpstr>华文新魏</vt:lpstr>
      <vt:lpstr>Tahoma</vt:lpstr>
      <vt:lpstr>汉仪橄榄体简</vt:lpstr>
      <vt:lpstr>Times New Roman</vt:lpstr>
      <vt:lpstr>隶书</vt:lpstr>
      <vt:lpstr>华文中宋</vt:lpstr>
      <vt:lpstr>华文彩云</vt:lpstr>
      <vt:lpstr>Verdana</vt:lpstr>
      <vt:lpstr>华文隶书</vt:lpstr>
      <vt:lpstr>仿宋</vt:lpstr>
      <vt:lpstr>华文琥珀</vt:lpstr>
      <vt:lpstr>华文楷体</vt:lpstr>
      <vt:lpstr>Monotype Corsiva</vt:lpstr>
      <vt:lpstr>方正大黑简体</vt:lpstr>
      <vt:lpstr>Arial</vt:lpstr>
      <vt:lpstr>楷体_GB2312</vt:lpstr>
      <vt:lpstr>Segoe Print</vt:lpstr>
      <vt:lpstr>Office 主题​​</vt:lpstr>
      <vt:lpstr>Paint.Picture</vt:lpstr>
      <vt:lpstr>PBrush</vt:lpstr>
      <vt:lpstr>Paint.Picture</vt:lpstr>
      <vt:lpstr>Paint.Picture</vt:lpstr>
      <vt:lpstr> 九年级下册世界历史进度安排</vt:lpstr>
      <vt:lpstr>  第一单元  殖民地人民的反抗与资本主义制度的扩展</vt:lpstr>
      <vt:lpstr>PowerPoint 演示文稿</vt:lpstr>
      <vt:lpstr>第1课 殖民地人民的反抗斗争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拉美和印度的反抗殖民地的对比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1863年葛底斯堡战役（北方取得战略主动权）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谨言慎行</cp:lastModifiedBy>
  <cp:revision>254</cp:revision>
  <dcterms:created xsi:type="dcterms:W3CDTF">2019-06-19T02:08:00Z</dcterms:created>
  <dcterms:modified xsi:type="dcterms:W3CDTF">2020-03-28T05:34:21Z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