
<file path=[Content_Types].xml><?xml version="1.0" encoding="utf-8"?>
<Types xmlns="http://schemas.openxmlformats.org/package/2006/content-types">
  <Default Extension="xlsx" ContentType="application/vnd.openxmlformats-officedocument.spreadsheetml.sheet"/>
  <Default Extension="wav" ContentType="audio/x-wav"/>
  <Default Extension="wdp" ContentType="image/vnd.ms-photo"/>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9" r:id="rId3"/>
    <p:sldId id="262" r:id="rId4"/>
    <p:sldId id="353" r:id="rId5"/>
    <p:sldId id="300" r:id="rId6"/>
    <p:sldId id="301" r:id="rId8"/>
    <p:sldId id="302" r:id="rId9"/>
    <p:sldId id="303" r:id="rId10"/>
    <p:sldId id="355" r:id="rId11"/>
    <p:sldId id="352" r:id="rId12"/>
    <p:sldId id="264" r:id="rId13"/>
    <p:sldId id="277" r:id="rId14"/>
    <p:sldId id="286" r:id="rId15"/>
    <p:sldId id="271" r:id="rId16"/>
    <p:sldId id="278" r:id="rId17"/>
    <p:sldId id="376" r:id="rId18"/>
    <p:sldId id="268" r:id="rId19"/>
    <p:sldId id="327" r:id="rId20"/>
    <p:sldId id="354" r:id="rId21"/>
    <p:sldId id="328" r:id="rId22"/>
    <p:sldId id="377" r:id="rId23"/>
    <p:sldId id="330" r:id="rId24"/>
    <p:sldId id="331" r:id="rId25"/>
    <p:sldId id="279" r:id="rId26"/>
    <p:sldId id="351" r:id="rId27"/>
    <p:sldId id="28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0E0E"/>
    <a:srgbClr val="C9A55A"/>
    <a:srgbClr val="E1CEA7"/>
    <a:srgbClr val="DDC493"/>
    <a:srgbClr val="E2E2E2"/>
    <a:srgbClr val="800000"/>
    <a:srgbClr val="990000"/>
    <a:srgbClr val="D7BC85"/>
    <a:srgbClr val="3E0A0A"/>
    <a:srgbClr val="CDAA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5848" autoAdjust="0"/>
  </p:normalViewPr>
  <p:slideViewPr>
    <p:cSldViewPr snapToGrid="0">
      <p:cViewPr varScale="1">
        <p:scale>
          <a:sx n="89" d="100"/>
          <a:sy n="89" d="100"/>
        </p:scale>
        <p:origin x="3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bg1"/>
              </a:solidFill>
              <a:ln w="19050">
                <a:solidFill>
                  <a:schemeClr val="lt1"/>
                </a:solidFill>
              </a:ln>
              <a:effectLst/>
            </c:spPr>
          </c:dPt>
          <c:dPt>
            <c:idx val="1"/>
            <c:bubble3D val="0"/>
            <c:spPr>
              <a:gradFill>
                <a:gsLst>
                  <a:gs pos="0">
                    <a:srgbClr val="C9A55A">
                      <a:alpha val="0"/>
                    </a:srgbClr>
                  </a:gs>
                  <a:gs pos="74000">
                    <a:srgbClr val="C9A55A"/>
                  </a:gs>
                </a:gsLst>
                <a:lin ang="5400000" scaled="1"/>
              </a:gra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0.52</c:v>
                </c:pt>
                <c:pt idx="1" c:formatCode="General">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bg1"/>
              </a:solidFill>
              <a:ln w="19050">
                <a:solidFill>
                  <a:schemeClr val="lt1"/>
                </a:solidFill>
              </a:ln>
              <a:effectLst/>
            </c:spPr>
          </c:dPt>
          <c:dPt>
            <c:idx val="1"/>
            <c:bubble3D val="0"/>
            <c:spPr>
              <a:gradFill>
                <a:gsLst>
                  <a:gs pos="0">
                    <a:srgbClr val="C9A55A">
                      <a:alpha val="0"/>
                    </a:srgbClr>
                  </a:gs>
                  <a:gs pos="74000">
                    <a:srgbClr val="C9A55A"/>
                  </a:gs>
                </a:gsLst>
                <a:lin ang="5400000" scaled="1"/>
              </a:gra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0.65</c:v>
                </c:pt>
                <c:pt idx="1">
                  <c:v>0.35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bg1"/>
              </a:solidFill>
              <a:ln w="19050">
                <a:solidFill>
                  <a:schemeClr val="lt1"/>
                </a:solidFill>
              </a:ln>
              <a:effectLst/>
            </c:spPr>
          </c:dPt>
          <c:dPt>
            <c:idx val="1"/>
            <c:bubble3D val="0"/>
            <c:spPr>
              <a:gradFill>
                <a:gsLst>
                  <a:gs pos="0">
                    <a:srgbClr val="C9A55A">
                      <a:alpha val="0"/>
                    </a:srgbClr>
                  </a:gs>
                  <a:gs pos="74000">
                    <a:srgbClr val="C9A55A"/>
                  </a:gs>
                </a:gsLst>
                <a:lin ang="5400000" scaled="1"/>
              </a:gra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0.79</c:v>
                </c:pt>
                <c:pt idx="1">
                  <c:v>0.21</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bg1"/>
              </a:solidFill>
              <a:ln w="19050">
                <a:solidFill>
                  <a:schemeClr val="lt1"/>
                </a:solidFill>
              </a:ln>
              <a:effectLst/>
            </c:spPr>
          </c:dPt>
          <c:dPt>
            <c:idx val="1"/>
            <c:bubble3D val="0"/>
            <c:spPr>
              <a:gradFill>
                <a:gsLst>
                  <a:gs pos="0">
                    <a:srgbClr val="C9A55A">
                      <a:alpha val="0"/>
                    </a:srgbClr>
                  </a:gs>
                  <a:gs pos="74000">
                    <a:srgbClr val="C9A55A"/>
                  </a:gs>
                </a:gsLst>
                <a:lin ang="5400000" scaled="1"/>
              </a:gra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0.79</c:v>
                </c:pt>
                <c:pt idx="1">
                  <c:v>0.21</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bg1"/>
              </a:solidFill>
              <a:ln w="19050">
                <a:solidFill>
                  <a:schemeClr val="lt1"/>
                </a:solidFill>
              </a:ln>
              <a:effectLst/>
            </c:spPr>
          </c:dPt>
          <c:dPt>
            <c:idx val="1"/>
            <c:bubble3D val="0"/>
            <c:spPr>
              <a:gradFill>
                <a:gsLst>
                  <a:gs pos="0">
                    <a:srgbClr val="C9A55A">
                      <a:alpha val="0"/>
                    </a:srgbClr>
                  </a:gs>
                  <a:gs pos="74000">
                    <a:srgbClr val="C9A55A"/>
                  </a:gs>
                </a:gsLst>
                <a:lin ang="5400000" scaled="1"/>
              </a:gra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0.79</c:v>
                </c:pt>
                <c:pt idx="1">
                  <c:v>0.21</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幻灯片图像占位符 1"/>
          <p:cNvSpPr>
            <a:spLocks noGrp="1" noRot="1" noChangeAspect="1" noTextEdit="1"/>
          </p:cNvSpPr>
          <p:nvPr>
            <p:ph type="sldImg"/>
          </p:nvPr>
        </p:nvSpPr>
        <p:spPr>
          <a:ln>
            <a:solidFill>
              <a:srgbClr val="000000"/>
            </a:solidFill>
            <a:miter/>
          </a:ln>
        </p:spPr>
      </p:sp>
      <p:sp>
        <p:nvSpPr>
          <p:cNvPr id="13314" name="备注占位符 2"/>
          <p:cNvSpPr>
            <a:spLocks noGrp="1"/>
          </p:cNvSpPr>
          <p:nvPr>
            <p:ph type="body"/>
          </p:nvPr>
        </p:nvSpPr>
        <p:spPr>
          <a:noFill/>
          <a:ln>
            <a:noFill/>
          </a:ln>
        </p:spPr>
        <p:txBody>
          <a:bodyPr wrap="square" lIns="91440" tIns="45720" rIns="91440" bIns="45720" anchor="t"/>
          <a:p>
            <a:pPr lvl="0" eaLnBrk="1" hangingPunct="1"/>
            <a:endParaRPr lang="zh-CN" altLang="en-US" dirty="0"/>
          </a:p>
        </p:txBody>
      </p:sp>
      <p:sp>
        <p:nvSpPr>
          <p:cNvPr id="13315"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noChangeAspect="1"/>
          </p:cNvSpPr>
          <p:nvPr>
            <p:ph type="sldImg"/>
          </p:nvPr>
        </p:nvSpPr>
        <p:spPr>
          <a:ln>
            <a:solidFill>
              <a:srgbClr val="000000"/>
            </a:solidFill>
          </a:ln>
        </p:spPr>
      </p:sp>
      <p:sp>
        <p:nvSpPr>
          <p:cNvPr id="15362" name="备注占位符 2"/>
          <p:cNvSpPr>
            <a:spLocks noGrp="1"/>
          </p:cNvSpPr>
          <p:nvPr>
            <p:ph type="body"/>
          </p:nvPr>
        </p:nvSpPr>
        <p:spPr>
          <a:noFill/>
          <a:ln>
            <a:noFill/>
          </a:ln>
        </p:spPr>
        <p:txBody>
          <a:bodyPr lIns="91440" tIns="45720" rIns="91440" bIns="45720" anchor="t"/>
          <a:p>
            <a:pPr lvl="0"/>
            <a:endParaRPr lang="zh-CN" altLang="en-US" dirty="0"/>
          </a:p>
        </p:txBody>
      </p:sp>
      <p:sp>
        <p:nvSpPr>
          <p:cNvPr id="15363"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fld id="{9A0DB2DC-4C9A-4742-B13C-FB6460FD3503}" type="slidenum">
              <a:rPr lang="zh-CN" altLang="en-US" sz="1800">
                <a:latin typeface="Arial" panose="020B0604020202020204" pitchFamily="34" charset="0"/>
                <a:ea typeface="宋体" panose="02010600030101010101" pitchFamily="2" charset="-122"/>
              </a:rPr>
            </a:fld>
            <a:endParaRPr lang="zh-CN" altLang="en-US" sz="18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幻灯片图像占位符 1"/>
          <p:cNvSpPr>
            <a:spLocks noGrp="1" noRot="1" noChangeAspect="1" noTextEdit="1"/>
          </p:cNvSpPr>
          <p:nvPr>
            <p:ph type="sldImg"/>
          </p:nvPr>
        </p:nvSpPr>
        <p:spPr>
          <a:ln>
            <a:solidFill>
              <a:srgbClr val="000000"/>
            </a:solidFill>
            <a:miter/>
          </a:ln>
        </p:spPr>
      </p:sp>
      <p:sp>
        <p:nvSpPr>
          <p:cNvPr id="32770" name="备注占位符 2"/>
          <p:cNvSpPr>
            <a:spLocks noGrp="1"/>
          </p:cNvSpPr>
          <p:nvPr>
            <p:ph type="body"/>
          </p:nvPr>
        </p:nvSpPr>
        <p:spPr>
          <a:noFill/>
          <a:ln>
            <a:noFill/>
          </a:ln>
        </p:spPr>
        <p:txBody>
          <a:bodyPr wrap="square" lIns="91440" tIns="45720" rIns="91440" bIns="45720" anchor="t"/>
          <a:p>
            <a:pPr lvl="0" eaLnBrk="1" hangingPunct="1"/>
            <a:endParaRPr lang="zh-CN" altLang="en-US" dirty="0"/>
          </a:p>
        </p:txBody>
      </p:sp>
      <p:sp>
        <p:nvSpPr>
          <p:cNvPr id="327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02167" y="685800"/>
            <a:ext cx="11387667"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Char char="v"/>
              <a:defRPr/>
            </a:pPr>
            <a:endParaRPr kumimoji="0" lang="zh-CN" altLang="en-US" sz="3200" b="0" i="0" u="none" strike="noStrike" kern="0" cap="none" spc="0" normalizeH="0" baseline="0" noProof="1">
              <a:ln>
                <a:noFill/>
              </a:ln>
              <a:solidFill>
                <a:schemeClr val="tx1"/>
              </a:solidFill>
              <a:effectLst/>
              <a:uLnTx/>
              <a:uFillTx/>
              <a:latin typeface="+mn-lt"/>
              <a:ea typeface="+mn-ea"/>
              <a:cs typeface="+mn-cs"/>
            </a:endParaRPr>
          </a:p>
        </p:txBody>
      </p:sp>
      <p:sp>
        <p:nvSpPr>
          <p:cNvPr id="7" name="日期占位符 3"/>
          <p:cNvSpPr>
            <a:spLocks noGrp="1"/>
          </p:cNvSpPr>
          <p:nvPr>
            <p:ph type="dt" sz="half" idx="2"/>
          </p:nvPr>
        </p:nvSpPr>
        <p:spPr bwMode="auto">
          <a:xfrm>
            <a:off x="402167" y="6019800"/>
            <a:ext cx="3052233" cy="476251"/>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页脚占位符 4"/>
          <p:cNvSpPr>
            <a:spLocks noGrp="1"/>
          </p:cNvSpPr>
          <p:nvPr>
            <p:ph type="ftr" sz="quarter" idx="3"/>
          </p:nvPr>
        </p:nvSpPr>
        <p:spPr bwMode="auto">
          <a:xfrm>
            <a:off x="4165600" y="6019800"/>
            <a:ext cx="3860800" cy="476251"/>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灯片编号占位符 5"/>
          <p:cNvSpPr>
            <a:spLocks noGrp="1"/>
          </p:cNvSpPr>
          <p:nvPr>
            <p:ph type="sldNum" sz="quarter" idx="4"/>
          </p:nvPr>
        </p:nvSpPr>
        <p:spPr bwMode="auto">
          <a:xfrm>
            <a:off x="8737600" y="6019800"/>
            <a:ext cx="3052233" cy="476251"/>
          </a:xfrm>
          <a:prstGeom prst="rect">
            <a:avLst/>
          </a:prstGeom>
          <a:ln>
            <a:miter lim="800000"/>
          </a:ln>
        </p:spPr>
        <p:txBody>
          <a:bodyPr vert="horz" wrap="square" lIns="91440" tIns="45720" rIns="91440" bIns="45720" numCol="1" anchor="t" anchorCtr="0" compatLnSpc="1"/>
          <a:p>
            <a:pPr algn="r" fontAlgn="base">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ea typeface="宋体" panose="0201060003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showMasterSp="0">
  <p:cSld name="内容">
    <p:bg>
      <p:bgPr>
        <a:solidFill>
          <a:schemeClr val="bg1"/>
        </a:solid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1706033" y="685800"/>
            <a:ext cx="9448800" cy="54403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2"/>
          <p:cNvSpPr>
            <a:spLocks noGrp="1"/>
          </p:cNvSpPr>
          <p:nvPr>
            <p:ph type="dt" sz="half" idx="2"/>
          </p:nvPr>
        </p:nvSpPr>
        <p:spPr>
          <a:xfrm>
            <a:off x="609600" y="6428317"/>
            <a:ext cx="2844800" cy="325967"/>
          </a:xfrm>
        </p:spPr>
        <p:txBody>
          <a:bodyPr/>
          <a:lstStyle>
            <a:lvl1pPr>
              <a:defRPr noProof="1"/>
            </a:lvl1pPr>
          </a:lstStyle>
          <a:p>
            <a:pPr marL="0" marR="0" lvl="0" indent="0" algn="l"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3"/>
          <p:cNvSpPr>
            <a:spLocks noGrp="1"/>
          </p:cNvSpPr>
          <p:nvPr>
            <p:ph type="ftr" sz="quarter" idx="3"/>
          </p:nvPr>
        </p:nvSpPr>
        <p:spPr>
          <a:xfrm>
            <a:off x="4165600" y="6428317"/>
            <a:ext cx="3860800" cy="325967"/>
          </a:xfrm>
        </p:spPr>
        <p:txBody>
          <a:bodyPr/>
          <a:lstStyle>
            <a:lvl1pPr>
              <a:defRPr noProof="1"/>
            </a:lvl1pPr>
          </a:lstStyle>
          <a:p>
            <a:pPr marL="0" marR="0" lvl="0" indent="0" algn="l"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4"/>
          <p:cNvSpPr>
            <a:spLocks noGrp="1"/>
          </p:cNvSpPr>
          <p:nvPr>
            <p:ph type="sldNum" sz="quarter" idx="4"/>
          </p:nvPr>
        </p:nvSpPr>
        <p:spPr>
          <a:xfrm>
            <a:off x="8737600" y="6428317"/>
            <a:ext cx="2844800" cy="325967"/>
          </a:xfrm>
        </p:spPr>
        <p:txBody>
          <a:bodyPr vert="horz" wrap="square" lIns="91440" tIns="45720" rIns="91440" bIns="45720" numCol="1" anchor="t" anchorCtr="0" compatLnSpc="1"/>
          <a:p>
            <a:pPr lvl="0" eaLnBrk="1" fontAlgn="base" hangingPunct="1">
              <a:buNone/>
            </a:pPr>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786D74-7150-41FD-B2B2-2C6BA952AD8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413CEA0-CE4C-42CB-AD23-336BF679D59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jpe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microsoft.com/office/2007/relationships/hdphoto" Target="../media/hdphoto1.wdp"/><Relationship Id="rId10"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12.png"/><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8.pn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hdphoto1.wdp"/><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hdphoto1.wdp"/><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image" Target="../media/image25.jpe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hdphoto1.wdp"/><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image" Target="../media/image28.pn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tags" Target="../tags/tag1.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1.png"/><Relationship Id="rId3" Type="http://schemas.openxmlformats.org/officeDocument/2006/relationships/image" Target="../media/image4.jpeg"/><Relationship Id="rId2" Type="http://schemas.microsoft.com/office/2007/relationships/hdphoto" Target="../media/hdphoto1.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7.pn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image" Target="../media/image5.jpeg"/><Relationship Id="rId5" Type="http://schemas.openxmlformats.org/officeDocument/2006/relationships/image" Target="../media/image7.jpeg"/><Relationship Id="rId4" Type="http://schemas.openxmlformats.org/officeDocument/2006/relationships/image" Target="../media/image6.jpeg"/><Relationship Id="rId3" Type="http://schemas.microsoft.com/office/2007/relationships/hdphoto" Target="../media/hdphoto1.wdp"/><Relationship Id="rId2" Type="http://schemas.openxmlformats.org/officeDocument/2006/relationships/image" Target="../media/image3.png"/><Relationship Id="rId17" Type="http://schemas.openxmlformats.org/officeDocument/2006/relationships/slideLayout" Target="../slideLayouts/slideLayout2.xml"/><Relationship Id="rId16" Type="http://schemas.openxmlformats.org/officeDocument/2006/relationships/image" Target="../media/image47.png"/><Relationship Id="rId15" Type="http://schemas.openxmlformats.org/officeDocument/2006/relationships/image" Target="../media/image46.png"/><Relationship Id="rId14" Type="http://schemas.openxmlformats.org/officeDocument/2006/relationships/image" Target="../media/image45.png"/><Relationship Id="rId13" Type="http://schemas.openxmlformats.org/officeDocument/2006/relationships/image" Target="../media/image44.png"/><Relationship Id="rId12" Type="http://schemas.openxmlformats.org/officeDocument/2006/relationships/image" Target="../media/image43.png"/><Relationship Id="rId11" Type="http://schemas.openxmlformats.org/officeDocument/2006/relationships/image" Target="../media/image42.png"/><Relationship Id="rId10" Type="http://schemas.openxmlformats.org/officeDocument/2006/relationships/image" Target="../media/image41.png"/><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6.jpeg"/><Relationship Id="rId7" Type="http://schemas.openxmlformats.org/officeDocument/2006/relationships/image" Target="../media/image5.jpeg"/><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jpeg"/><Relationship Id="rId2" Type="http://schemas.microsoft.com/office/2007/relationships/hdphoto" Target="../media/hdphoto1.wdp"/><Relationship Id="rId12" Type="http://schemas.openxmlformats.org/officeDocument/2006/relationships/slideLayout" Target="../slideLayouts/slideLayout2.xml"/><Relationship Id="rId11" Type="http://schemas.openxmlformats.org/officeDocument/2006/relationships/image" Target="../media/image9.png"/><Relationship Id="rId10" Type="http://schemas.openxmlformats.org/officeDocument/2006/relationships/image" Target="../media/image8.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12.png"/><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9" Type="http://schemas.openxmlformats.org/officeDocument/2006/relationships/image" Target="../media/image5.jpeg"/><Relationship Id="rId8" Type="http://schemas.microsoft.com/office/2007/relationships/hdphoto" Target="../media/hdphoto1.wdp"/><Relationship Id="rId7" Type="http://schemas.openxmlformats.org/officeDocument/2006/relationships/image" Target="../media/image3.png"/><Relationship Id="rId6" Type="http://schemas.openxmlformats.org/officeDocument/2006/relationships/image" Target="../media/image4.jpeg"/><Relationship Id="rId5" Type="http://schemas.openxmlformats.org/officeDocument/2006/relationships/chart" Target="../charts/chart5.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3" Type="http://schemas.openxmlformats.org/officeDocument/2006/relationships/slideLayout" Target="../slideLayouts/slideLayout2.xml"/><Relationship Id="rId12" Type="http://schemas.openxmlformats.org/officeDocument/2006/relationships/image" Target="../media/image15.png"/><Relationship Id="rId11" Type="http://schemas.openxmlformats.org/officeDocument/2006/relationships/image" Target="../media/image7.jpeg"/><Relationship Id="rId10" Type="http://schemas.openxmlformats.org/officeDocument/2006/relationships/image" Target="../media/image6.jpeg"/><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pic>
        <p:nvPicPr>
          <p:cNvPr id="11" name="内容占位符 10"/>
          <p:cNvPicPr>
            <a:picLocks noGrp="1" noChangeAspect="1"/>
          </p:cNvPicPr>
          <p:nvPr>
            <p:ph idx="4294967295"/>
          </p:nvPr>
        </p:nvPicPr>
        <p:blipFill rotWithShape="1">
          <a:blip r:embed="rId3" cstate="screen"/>
          <a:srcRect/>
          <a:stretch>
            <a:fillRect/>
          </a:stretch>
        </p:blipFill>
        <p:spPr>
          <a:xfrm>
            <a:off x="-80863" y="-57880"/>
            <a:ext cx="12272863" cy="6915569"/>
          </a:xfrm>
          <a:prstGeom prst="rect">
            <a:avLst/>
          </a:prstGeom>
        </p:spPr>
      </p:pic>
      <p:sp>
        <p:nvSpPr>
          <p:cNvPr id="5" name="文本框 4"/>
          <p:cNvSpPr txBox="1"/>
          <p:nvPr/>
        </p:nvSpPr>
        <p:spPr>
          <a:xfrm>
            <a:off x="1039495" y="1076960"/>
            <a:ext cx="10378440" cy="2306955"/>
          </a:xfrm>
          <a:prstGeom prst="rect">
            <a:avLst/>
          </a:prstGeom>
          <a:noFill/>
          <a:effectLst>
            <a:outerShdw blurRad="50800" dist="139700" dir="2700000" algn="tl" rotWithShape="0">
              <a:srgbClr val="580C0C"/>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7200" b="1" dirty="0">
                <a:blipFill>
                  <a:blip r:embed="rId4"/>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sym typeface="+mn-ea"/>
              </a:rPr>
              <a:t>第4课  工业化的起步和</a:t>
            </a:r>
            <a:endParaRPr kumimoji="0" lang="zh-CN" altLang="en-US" sz="7200" b="1" i="0" u="none" strike="noStrike" kern="1200" cap="none" spc="0" normalizeH="0" baseline="0" noProof="1" dirty="0">
              <a:blipFill>
                <a:blip r:embed="rId4"/>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7200" b="1" dirty="0">
                <a:blipFill>
                  <a:blip r:embed="rId4"/>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sym typeface="+mn-ea"/>
              </a:rPr>
              <a:t>人民代表大会制度的确立</a:t>
            </a:r>
            <a:endParaRPr lang="zh-CN" altLang="en-US" sz="7200" b="1" dirty="0">
              <a:blipFill>
                <a:blip r:embed="rId4"/>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3" name="组合 2"/>
          <p:cNvGrpSpPr/>
          <p:nvPr/>
        </p:nvGrpSpPr>
        <p:grpSpPr>
          <a:xfrm>
            <a:off x="5101528" y="4447063"/>
            <a:ext cx="1988945" cy="300674"/>
            <a:chOff x="4961437" y="4332763"/>
            <a:chExt cx="1988945" cy="300674"/>
          </a:xfrm>
        </p:grpSpPr>
        <p:sp>
          <p:nvSpPr>
            <p:cNvPr id="8" name="星形: 五角 7"/>
            <p:cNvSpPr/>
            <p:nvPr/>
          </p:nvSpPr>
          <p:spPr>
            <a:xfrm>
              <a:off x="4961437" y="4393100"/>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星形: 五角 8"/>
            <p:cNvSpPr/>
            <p:nvPr/>
          </p:nvSpPr>
          <p:spPr>
            <a:xfrm flipH="1">
              <a:off x="5359400" y="4368800"/>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星形: 五角 9"/>
            <p:cNvSpPr/>
            <p:nvPr/>
          </p:nvSpPr>
          <p:spPr>
            <a:xfrm>
              <a:off x="6770382" y="4393100"/>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flipH="1">
              <a:off x="6324600" y="4368800"/>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p:cNvSpPr/>
            <p:nvPr/>
          </p:nvSpPr>
          <p:spPr>
            <a:xfrm flipH="1">
              <a:off x="5805963" y="4332763"/>
              <a:ext cx="300674" cy="300674"/>
            </a:xfrm>
            <a:prstGeom prst="star5">
              <a:avLst/>
            </a:prstGeom>
            <a:blipFill>
              <a:blip r:embed="rId7"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 name="直接连接符 18"/>
          <p:cNvCxnSpPr/>
          <p:nvPr/>
        </p:nvCxnSpPr>
        <p:spPr>
          <a:xfrm>
            <a:off x="2014637" y="4597400"/>
            <a:ext cx="2880000" cy="0"/>
          </a:xfrm>
          <a:prstGeom prst="line">
            <a:avLst/>
          </a:prstGeom>
          <a:ln w="3175">
            <a:solidFill>
              <a:srgbClr val="BF9D5C"/>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259737" y="4597400"/>
            <a:ext cx="2880000" cy="0"/>
          </a:xfrm>
          <a:prstGeom prst="line">
            <a:avLst/>
          </a:prstGeom>
          <a:ln w="3175">
            <a:solidFill>
              <a:srgbClr val="BF9D5C"/>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梯形 16"/>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8" cstate="screen"/>
          <a:srcRect t="37424" b="34201"/>
          <a:stretch>
            <a:fillRect/>
          </a:stretch>
        </p:blipFill>
        <p:spPr>
          <a:xfrm>
            <a:off x="3619500" y="5744281"/>
            <a:ext cx="4953000" cy="1015332"/>
          </a:xfrm>
          <a:prstGeom prst="rect">
            <a:avLst/>
          </a:prstGeom>
        </p:spPr>
      </p:pic>
      <p:sp>
        <p:nvSpPr>
          <p:cNvPr id="15" name="文本框 14"/>
          <p:cNvSpPr txBox="1"/>
          <p:nvPr/>
        </p:nvSpPr>
        <p:spPr>
          <a:xfrm>
            <a:off x="6831965" y="3644265"/>
            <a:ext cx="4328160" cy="398780"/>
          </a:xfrm>
          <a:prstGeom prst="rect">
            <a:avLst/>
          </a:prstGeom>
          <a:noFill/>
        </p:spPr>
        <p:txBody>
          <a:bodyPr wrap="square" rtlCol="0">
            <a:spAutoFit/>
          </a:bodyPr>
          <a:p>
            <a:r>
              <a:rPr lang="zh-CN" altLang="en-US" sz="2000" kern="100"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大连市开发区 滨海学校     高丽洁</a:t>
            </a:r>
            <a:endParaRPr lang="zh-CN" altLang="en-US" sz="2000" b="1" kern="100"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descr="微信图片_20200229120710"/>
          <p:cNvPicPr>
            <a:picLocks noChangeAspect="1"/>
          </p:cNvPicPr>
          <p:nvPr/>
        </p:nvPicPr>
        <p:blipFill>
          <a:blip r:embed="rId9"/>
          <a:stretch>
            <a:fillRect/>
          </a:stretch>
        </p:blipFill>
        <p:spPr>
          <a:xfrm>
            <a:off x="8361045" y="5343525"/>
            <a:ext cx="3632200" cy="1816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p:cNvPicPr>
            <a:picLocks noGrp="1" noChangeAspect="1"/>
          </p:cNvPicPr>
          <p:nvPr>
            <p:ph idx="4294967295"/>
          </p:nvPr>
        </p:nvPicPr>
        <p:blipFill rotWithShape="1">
          <a:blip r:embed="rId1" cstate="screen"/>
          <a:srcRect/>
          <a:stretch>
            <a:fillRect/>
          </a:stretch>
        </p:blipFill>
        <p:spPr>
          <a:xfrm>
            <a:off x="-80863" y="-5810"/>
            <a:ext cx="12272863" cy="6915569"/>
          </a:xfrm>
          <a:prstGeom prst="rect">
            <a:avLst/>
          </a:prstGeom>
        </p:spPr>
      </p:pic>
      <p:pic>
        <p:nvPicPr>
          <p:cNvPr id="13" name="图片 1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sp>
        <p:nvSpPr>
          <p:cNvPr id="2" name="矩形 1"/>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16200000">
            <a:off x="4304433" y="-950998"/>
            <a:ext cx="4991100" cy="9200686"/>
          </a:xfrm>
          <a:prstGeom prst="rect">
            <a:avLst/>
          </a:prstGeom>
          <a:gradFill>
            <a:gsLst>
              <a:gs pos="0">
                <a:schemeClr val="accent4">
                  <a:lumMod val="75000"/>
                  <a:alpha val="0"/>
                </a:schemeClr>
              </a:gs>
              <a:gs pos="74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5126653" y="2791064"/>
            <a:ext cx="0" cy="1938992"/>
          </a:xfrm>
          <a:prstGeom prst="line">
            <a:avLst/>
          </a:prstGeom>
          <a:ln>
            <a:solidFill>
              <a:srgbClr val="6C0000"/>
            </a:solidFill>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Lst>
          </a:blip>
          <a:stretch>
            <a:fillRect/>
          </a:stretch>
        </p:blipFill>
        <p:spPr>
          <a:xfrm>
            <a:off x="772392" y="-32298"/>
            <a:ext cx="2496352" cy="6914361"/>
          </a:xfrm>
          <a:prstGeom prst="rect">
            <a:avLst/>
          </a:prstGeom>
        </p:spPr>
      </p:pic>
      <p:cxnSp>
        <p:nvCxnSpPr>
          <p:cNvPr id="54" name="直接连接符 53"/>
          <p:cNvCxnSpPr/>
          <p:nvPr/>
        </p:nvCxnSpPr>
        <p:spPr>
          <a:xfrm>
            <a:off x="694271" y="6755860"/>
            <a:ext cx="2880000" cy="0"/>
          </a:xfrm>
          <a:prstGeom prst="line">
            <a:avLst/>
          </a:prstGeom>
          <a:ln w="12700">
            <a:solidFill>
              <a:srgbClr val="BF9D5C"/>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461250" y="6144895"/>
            <a:ext cx="4508500" cy="398780"/>
          </a:xfrm>
          <a:prstGeom prst="rect">
            <a:avLst/>
          </a:prstGeom>
          <a:noFill/>
        </p:spPr>
        <p:txBody>
          <a:bodyPr wrap="square" rtlCol="0">
            <a:spAutoFit/>
          </a:bodyPr>
          <a:p>
            <a:pPr algn="ctr"/>
            <a:r>
              <a:rPr lang="en-US" altLang="zh-CN" sz="2000" b="1" dirty="0">
                <a:blipFill>
                  <a:blip r:embed="rId6"/>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rPr>
              <a:t>大连教育数字课堂—2020春季学期版</a:t>
            </a:r>
            <a:endParaRPr lang="zh-CN" altLang="en-US" sz="2000" b="1" dirty="0">
              <a:blipFill>
                <a:blip r:embed="rId6"/>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endParaRPr>
          </a:p>
        </p:txBody>
      </p:sp>
      <p:sp>
        <p:nvSpPr>
          <p:cNvPr id="6" name="标题 18433"/>
          <p:cNvSpPr>
            <a:spLocks noGrp="1" noRot="1"/>
          </p:cNvSpPr>
          <p:nvPr/>
        </p:nvSpPr>
        <p:spPr>
          <a:xfrm>
            <a:off x="2685416" y="1153795"/>
            <a:ext cx="8229600" cy="1143000"/>
          </a:xfrm>
          <a:prstGeom prst="rect">
            <a:avLst/>
          </a:prstGeom>
          <a:noFill/>
          <a:ln>
            <a:noFill/>
          </a:ln>
        </p:spPr>
        <p:txBody>
          <a:bodyPr vert="horz" wrap="square"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solidFill>
                  <a:srgbClr val="660033"/>
                </a:solidFill>
                <a:latin typeface="黑体" panose="02010609060101010101" charset="-122"/>
                <a:ea typeface="黑体" panose="02010609060101010101" charset="-122"/>
              </a:rPr>
              <a:t>  5</a:t>
            </a:r>
            <a:r>
              <a:rPr lang="zh-CN" altLang="en-US" sz="4000" b="1" dirty="0">
                <a:solidFill>
                  <a:srgbClr val="660033"/>
                </a:solidFill>
                <a:latin typeface="黑体" panose="02010609060101010101" charset="-122"/>
                <a:ea typeface="黑体" panose="02010609060101010101" charset="-122"/>
              </a:rPr>
              <a:t>、建设成果</a:t>
            </a:r>
            <a:endParaRPr lang="zh-CN" altLang="en-US" sz="4000" b="1" dirty="0">
              <a:solidFill>
                <a:srgbClr val="660033"/>
              </a:solidFill>
              <a:latin typeface="黑体" panose="02010609060101010101" charset="-122"/>
              <a:ea typeface="黑体" panose="02010609060101010101" charset="-122"/>
            </a:endParaRPr>
          </a:p>
        </p:txBody>
      </p:sp>
      <p:pic>
        <p:nvPicPr>
          <p:cNvPr id="20485" name="图片 2"/>
          <p:cNvPicPr>
            <a:picLocks noChangeAspect="1"/>
          </p:cNvPicPr>
          <p:nvPr/>
        </p:nvPicPr>
        <p:blipFill>
          <a:blip r:embed="rId7"/>
          <a:stretch>
            <a:fillRect/>
          </a:stretch>
        </p:blipFill>
        <p:spPr>
          <a:xfrm>
            <a:off x="5008880" y="2234565"/>
            <a:ext cx="6264275" cy="3810635"/>
          </a:xfrm>
          <a:prstGeom prst="rect">
            <a:avLst/>
          </a:prstGeom>
          <a:noFill/>
          <a:ln w="9525">
            <a:noFill/>
          </a:ln>
        </p:spPr>
      </p:pic>
      <p:pic>
        <p:nvPicPr>
          <p:cNvPr id="22560" name="图片 17440" descr="t2"/>
          <p:cNvPicPr>
            <a:picLocks noChangeAspect="1"/>
          </p:cNvPicPr>
          <p:nvPr/>
        </p:nvPicPr>
        <p:blipFill>
          <a:blip r:embed="rId8"/>
          <a:stretch>
            <a:fillRect/>
          </a:stretch>
        </p:blipFill>
        <p:spPr>
          <a:xfrm>
            <a:off x="5008880" y="2234565"/>
            <a:ext cx="6264275" cy="3810635"/>
          </a:xfrm>
          <a:prstGeom prst="rect">
            <a:avLst/>
          </a:prstGeom>
          <a:noFill/>
          <a:ln w="9525">
            <a:noFill/>
          </a:ln>
        </p:spPr>
      </p:pic>
      <p:grpSp>
        <p:nvGrpSpPr>
          <p:cNvPr id="17" name="组合 16"/>
          <p:cNvGrpSpPr/>
          <p:nvPr/>
        </p:nvGrpSpPr>
        <p:grpSpPr>
          <a:xfrm>
            <a:off x="2824046" y="2152991"/>
            <a:ext cx="1827742" cy="5284858"/>
            <a:chOff x="2051054" y="1490686"/>
            <a:chExt cx="1827742" cy="5284858"/>
          </a:xfrm>
        </p:grpSpPr>
        <p:sp>
          <p:nvSpPr>
            <p:cNvPr id="21" name="矩形 20"/>
            <p:cNvSpPr/>
            <p:nvPr/>
          </p:nvSpPr>
          <p:spPr>
            <a:xfrm rot="16200000">
              <a:off x="322509" y="3475430"/>
              <a:ext cx="5284858" cy="1315370"/>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46" name="矩形 45"/>
            <p:cNvSpPr/>
            <p:nvPr/>
          </p:nvSpPr>
          <p:spPr>
            <a:xfrm>
              <a:off x="2051054" y="1847683"/>
              <a:ext cx="1827742" cy="3046095"/>
            </a:xfrm>
            <a:prstGeom prst="rect">
              <a:avLst/>
            </a:prstGeom>
            <a:noFill/>
          </p:spPr>
          <p:txBody>
            <a:bodyPr wrap="square" rtlCol="0">
              <a:spAutoFit/>
            </a:bodyPr>
            <a:p>
              <a:pPr algn="ctr" fontAlgn="auto">
                <a:lnSpc>
                  <a:spcPct val="150000"/>
                </a:lnSpc>
              </a:pPr>
              <a:r>
                <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一桥</a:t>
              </a:r>
              <a:endPar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fontAlgn="auto">
                <a:lnSpc>
                  <a:spcPct val="150000"/>
                </a:lnSpc>
              </a:pPr>
              <a:r>
                <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二铁</a:t>
              </a:r>
              <a:endPar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fontAlgn="auto">
                <a:lnSpc>
                  <a:spcPct val="150000"/>
                </a:lnSpc>
              </a:pPr>
              <a:r>
                <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三路</a:t>
              </a:r>
              <a:endPar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fontAlgn="auto">
                <a:lnSpc>
                  <a:spcPct val="150000"/>
                </a:lnSpc>
              </a:pPr>
              <a:r>
                <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四厂</a:t>
              </a:r>
              <a:endParaRPr lang="zh-CN" altLang="en-US" sz="32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60"/>
                                        </p:tgtEl>
                                        <p:attrNameLst>
                                          <p:attrName>style.visibility</p:attrName>
                                        </p:attrNameLst>
                                      </p:cBhvr>
                                      <p:to>
                                        <p:strVal val="visible"/>
                                      </p:to>
                                    </p:set>
                                    <p:anim calcmode="lin" valueType="num">
                                      <p:cBhvr additive="base">
                                        <p:cTn id="7" dur="500" fill="hold"/>
                                        <p:tgtEl>
                                          <p:spTgt spid="22560"/>
                                        </p:tgtEl>
                                        <p:attrNameLst>
                                          <p:attrName>ppt_x</p:attrName>
                                        </p:attrNameLst>
                                      </p:cBhvr>
                                      <p:tavLst>
                                        <p:tav tm="0">
                                          <p:val>
                                            <p:strVal val="#ppt_x"/>
                                          </p:val>
                                        </p:tav>
                                        <p:tav tm="100000">
                                          <p:val>
                                            <p:strVal val="#ppt_x"/>
                                          </p:val>
                                        </p:tav>
                                      </p:tavLst>
                                    </p:anim>
                                    <p:anim calcmode="lin" valueType="num">
                                      <p:cBhvr additive="base">
                                        <p:cTn id="8" dur="500" fill="hold"/>
                                        <p:tgtEl>
                                          <p:spTgt spid="225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10"/>
          <p:cNvPicPr>
            <a:picLocks noChangeAspect="1"/>
          </p:cNvPicPr>
          <p:nvPr/>
        </p:nvPicPr>
        <p:blipFill rotWithShape="1">
          <a:blip r:embed="rId1" cstate="screen"/>
          <a:srcRect/>
          <a:stretch>
            <a:fillRect/>
          </a:stretch>
        </p:blipFill>
        <p:spPr>
          <a:xfrm>
            <a:off x="-80863" y="-5810"/>
            <a:ext cx="12272863" cy="6915569"/>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sp>
        <p:nvSpPr>
          <p:cNvPr id="6" name="梯形 5"/>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H="1">
            <a:off x="643083" y="2343986"/>
            <a:ext cx="5452915" cy="377741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5400000" flipV="1">
            <a:off x="5187229" y="167503"/>
            <a:ext cx="5753832" cy="6374690"/>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p:nvGrpSpPr>
        <p:grpSpPr>
          <a:xfrm>
            <a:off x="5867339" y="1425454"/>
            <a:ext cx="4863452" cy="609476"/>
            <a:chOff x="5064938" y="2111254"/>
            <a:chExt cx="4849981" cy="609476"/>
          </a:xfrm>
        </p:grpSpPr>
        <p:sp>
          <p:nvSpPr>
            <p:cNvPr id="16" name="等腰三角形 15"/>
            <p:cNvSpPr/>
            <p:nvPr/>
          </p:nvSpPr>
          <p:spPr>
            <a:xfrm>
              <a:off x="5064938" y="2111254"/>
              <a:ext cx="576880" cy="497310"/>
            </a:xfrm>
            <a:prstGeom prst="triangle">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5179238" y="2174754"/>
              <a:ext cx="576880" cy="497310"/>
            </a:xfrm>
            <a:prstGeom prst="triangle">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907715" y="2260355"/>
              <a:ext cx="4007204" cy="460375"/>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武汉长江大桥</a:t>
              </a:r>
              <a:endParaRPr lang="zh-CN" altLang="en-US" dirty="0"/>
            </a:p>
          </p:txBody>
        </p:sp>
      </p:grpSp>
      <p:sp>
        <p:nvSpPr>
          <p:cNvPr id="19" name="文本框 18"/>
          <p:cNvSpPr txBox="1"/>
          <p:nvPr/>
        </p:nvSpPr>
        <p:spPr>
          <a:xfrm flipH="1">
            <a:off x="6519545" y="2426335"/>
            <a:ext cx="4403725" cy="3538220"/>
          </a:xfrm>
          <a:prstGeom prst="rect">
            <a:avLst/>
          </a:prstGeom>
          <a:noFill/>
        </p:spPr>
        <p:txBody>
          <a:bodyPr wrap="square" rtlCol="0">
            <a:spAutoFit/>
          </a:bodyPr>
          <a:lstStyle/>
          <a:p>
            <a:pPr algn="just"/>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位于长江水道之上，是中华人民共和国成立后修建的第一座公铁两用的长江大桥，也是武汉市重要的历史标志性建筑之一，素有“万里长江第一桥”美誉。于1957年10月15日通车运营。</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2128065" y="393070"/>
            <a:ext cx="7935870" cy="829945"/>
            <a:chOff x="2128065" y="470890"/>
            <a:chExt cx="7935870" cy="829945"/>
          </a:xfrm>
        </p:grpSpPr>
        <p:sp>
          <p:nvSpPr>
            <p:cNvPr id="8" name="文本框 7"/>
            <p:cNvSpPr txBox="1"/>
            <p:nvPr/>
          </p:nvSpPr>
          <p:spPr>
            <a:xfrm>
              <a:off x="2128065" y="470890"/>
              <a:ext cx="7935870" cy="82994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一桥</a:t>
              </a:r>
              <a:endPar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9" name="组合 8"/>
            <p:cNvGrpSpPr/>
            <p:nvPr/>
          </p:nvGrpSpPr>
          <p:grpSpPr>
            <a:xfrm>
              <a:off x="4371953" y="679756"/>
              <a:ext cx="3448095" cy="228600"/>
              <a:chOff x="5101528" y="679756"/>
              <a:chExt cx="3448095" cy="228600"/>
            </a:xfrm>
          </p:grpSpPr>
          <p:sp>
            <p:nvSpPr>
              <p:cNvPr id="10" name="星形: 五角 9"/>
              <p:cNvSpPr/>
              <p:nvPr/>
            </p:nvSpPr>
            <p:spPr>
              <a:xfrm>
                <a:off x="5101528"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p:nvSpPr>
            <p:spPr>
              <a:xfrm flipH="1">
                <a:off x="549949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8369623"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flipH="1">
                <a:off x="792384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 name="图片 1" descr="O6Y]LIM)MLX~)4YHRZ5A}KI"/>
          <p:cNvPicPr>
            <a:picLocks noChangeAspect="1"/>
          </p:cNvPicPr>
          <p:nvPr/>
        </p:nvPicPr>
        <p:blipFill>
          <a:blip r:embed="rId7"/>
          <a:stretch>
            <a:fillRect/>
          </a:stretch>
        </p:blipFill>
        <p:spPr>
          <a:xfrm>
            <a:off x="643255" y="2426335"/>
            <a:ext cx="5409565" cy="3612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ripple dir="ld"/>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10"/>
          <p:cNvPicPr>
            <a:picLocks noChangeAspect="1"/>
          </p:cNvPicPr>
          <p:nvPr/>
        </p:nvPicPr>
        <p:blipFill rotWithShape="1">
          <a:blip r:embed="rId1" cstate="screen"/>
          <a:srcRect/>
          <a:stretch>
            <a:fillRect/>
          </a:stretch>
        </p:blipFill>
        <p:spPr>
          <a:xfrm>
            <a:off x="-80863" y="-95"/>
            <a:ext cx="12272863" cy="6915569"/>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115985" y="102235"/>
            <a:ext cx="9536149" cy="6999939"/>
          </a:xfrm>
          <a:prstGeom prst="rect">
            <a:avLst/>
          </a:prstGeom>
        </p:spPr>
      </p:pic>
      <p:sp>
        <p:nvSpPr>
          <p:cNvPr id="6" name="梯形 5"/>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128065" y="393070"/>
            <a:ext cx="7935870" cy="829945"/>
            <a:chOff x="2128065" y="470890"/>
            <a:chExt cx="7935870" cy="829945"/>
          </a:xfrm>
        </p:grpSpPr>
        <p:sp>
          <p:nvSpPr>
            <p:cNvPr id="8" name="文本框 7"/>
            <p:cNvSpPr txBox="1"/>
            <p:nvPr/>
          </p:nvSpPr>
          <p:spPr>
            <a:xfrm>
              <a:off x="2128065" y="470890"/>
              <a:ext cx="7935870" cy="82994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二铁</a:t>
              </a:r>
              <a:endPar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9" name="组合 8"/>
            <p:cNvGrpSpPr/>
            <p:nvPr/>
          </p:nvGrpSpPr>
          <p:grpSpPr>
            <a:xfrm>
              <a:off x="4371953" y="679756"/>
              <a:ext cx="3448095" cy="228600"/>
              <a:chOff x="5101528" y="679756"/>
              <a:chExt cx="3448095" cy="228600"/>
            </a:xfrm>
          </p:grpSpPr>
          <p:sp>
            <p:nvSpPr>
              <p:cNvPr id="10" name="星形: 五角 9"/>
              <p:cNvSpPr/>
              <p:nvPr/>
            </p:nvSpPr>
            <p:spPr>
              <a:xfrm>
                <a:off x="5101528"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p:nvSpPr>
            <p:spPr>
              <a:xfrm flipH="1">
                <a:off x="549949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8369623"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flipH="1">
                <a:off x="792384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矩形 13"/>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5839460" y="1009015"/>
            <a:ext cx="5478145" cy="3759835"/>
            <a:chOff x="893149" y="1916902"/>
            <a:chExt cx="3232439" cy="3759998"/>
          </a:xfrm>
        </p:grpSpPr>
        <p:sp>
          <p:nvSpPr>
            <p:cNvPr id="23" name="矩形 22"/>
            <p:cNvSpPr/>
            <p:nvPr/>
          </p:nvSpPr>
          <p:spPr>
            <a:xfrm flipH="1">
              <a:off x="1402064" y="2451099"/>
              <a:ext cx="2723524" cy="3225801"/>
            </a:xfrm>
            <a:prstGeom prst="rect">
              <a:avLst/>
            </a:prstGeom>
            <a:noFill/>
            <a:ln w="38100">
              <a:solidFill>
                <a:srgbClr val="C9A5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rotWithShape="1">
            <a:blip r:embed="rId7" cstate="screen"/>
            <a:srcRect/>
            <a:stretch>
              <a:fillRect/>
            </a:stretch>
          </p:blipFill>
          <p:spPr>
            <a:xfrm flipH="1">
              <a:off x="893149" y="1916902"/>
              <a:ext cx="666226" cy="666226"/>
            </a:xfrm>
            <a:prstGeom prst="rect">
              <a:avLst/>
            </a:prstGeom>
            <a:effectLst>
              <a:outerShdw blurRad="50800" dist="228600" dir="8100000" algn="tr" rotWithShape="0">
                <a:prstClr val="black">
                  <a:alpha val="23000"/>
                </a:prstClr>
              </a:outerShdw>
            </a:effectLst>
          </p:spPr>
        </p:pic>
      </p:grpSp>
      <p:grpSp>
        <p:nvGrpSpPr>
          <p:cNvPr id="26" name="组合 25"/>
          <p:cNvGrpSpPr/>
          <p:nvPr/>
        </p:nvGrpSpPr>
        <p:grpSpPr>
          <a:xfrm>
            <a:off x="276225" y="1009015"/>
            <a:ext cx="5150485" cy="3720465"/>
            <a:chOff x="893149" y="1916902"/>
            <a:chExt cx="3232439" cy="3759998"/>
          </a:xfrm>
        </p:grpSpPr>
        <p:sp>
          <p:nvSpPr>
            <p:cNvPr id="27" name="矩形 26"/>
            <p:cNvSpPr/>
            <p:nvPr/>
          </p:nvSpPr>
          <p:spPr>
            <a:xfrm flipH="1">
              <a:off x="1402064" y="2451099"/>
              <a:ext cx="2723524" cy="3225801"/>
            </a:xfrm>
            <a:prstGeom prst="rect">
              <a:avLst/>
            </a:prstGeom>
            <a:noFill/>
            <a:ln w="38100">
              <a:solidFill>
                <a:srgbClr val="C9A5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7" cstate="screen"/>
            <a:srcRect/>
            <a:stretch>
              <a:fillRect/>
            </a:stretch>
          </p:blipFill>
          <p:spPr>
            <a:xfrm flipH="1">
              <a:off x="893149" y="1916902"/>
              <a:ext cx="666226" cy="666226"/>
            </a:xfrm>
            <a:prstGeom prst="rect">
              <a:avLst/>
            </a:prstGeom>
            <a:effectLst>
              <a:outerShdw blurRad="50800" dist="228600" dir="8100000" algn="tr" rotWithShape="0">
                <a:prstClr val="black">
                  <a:alpha val="23000"/>
                </a:prstClr>
              </a:outerShdw>
            </a:effectLst>
          </p:spPr>
        </p:pic>
      </p:grpSp>
      <p:grpSp>
        <p:nvGrpSpPr>
          <p:cNvPr id="35" name="组合 34"/>
          <p:cNvGrpSpPr/>
          <p:nvPr/>
        </p:nvGrpSpPr>
        <p:grpSpPr>
          <a:xfrm>
            <a:off x="6968174" y="4948787"/>
            <a:ext cx="4408170" cy="1475105"/>
            <a:chOff x="7485064" y="5001155"/>
            <a:chExt cx="4408170" cy="1475105"/>
          </a:xfrm>
        </p:grpSpPr>
        <p:sp>
          <p:nvSpPr>
            <p:cNvPr id="33" name="矩形 32"/>
            <p:cNvSpPr/>
            <p:nvPr/>
          </p:nvSpPr>
          <p:spPr>
            <a:xfrm>
              <a:off x="7485064" y="5399935"/>
              <a:ext cx="4408170" cy="1076325"/>
            </a:xfrm>
            <a:prstGeom prst="rect">
              <a:avLst/>
            </a:prstGeom>
          </p:spPr>
          <p:txBody>
            <a:bodyPr wrap="square">
              <a:spAutoFit/>
            </a:bodyPr>
            <a:lstStyle/>
            <a:p>
              <a:pPr algn="just"/>
              <a:r>
                <a:rPr lang="zh-CN" altLang="en-US" sz="1600" dirty="0">
                  <a:solidFill>
                    <a:schemeClr val="bg1"/>
                  </a:solidFill>
                  <a:latin typeface="微软雅黑" panose="020B0503020204020204" pitchFamily="34" charset="-122"/>
                  <a:ea typeface="微软雅黑" panose="020B0503020204020204" pitchFamily="34" charset="-122"/>
                </a:rPr>
                <a:t>是中国东南沿海重要的铁路干线，是福建省第一条干线铁路、第一条出省铁路通道，也是中华人民共和国成立后继成渝铁路后第二条开工建设的干线铁路。</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flipH="1">
              <a:off x="8156894" y="5001155"/>
              <a:ext cx="30007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ctr"/>
              <a:r>
                <a:rPr lang="zh-CN" altLang="en-US" sz="2000" dirty="0">
                  <a:solidFill>
                    <a:schemeClr val="bg1"/>
                  </a:solidFill>
                </a:rPr>
                <a:t>鹰厦铁路</a:t>
              </a:r>
              <a:endParaRPr lang="zh-CN" altLang="en-US" sz="2000" dirty="0">
                <a:solidFill>
                  <a:schemeClr val="bg1"/>
                </a:solidFill>
              </a:endParaRPr>
            </a:p>
          </p:txBody>
        </p:sp>
      </p:grpSp>
      <p:grpSp>
        <p:nvGrpSpPr>
          <p:cNvPr id="45" name="组合 44"/>
          <p:cNvGrpSpPr/>
          <p:nvPr/>
        </p:nvGrpSpPr>
        <p:grpSpPr>
          <a:xfrm>
            <a:off x="1086996" y="4929102"/>
            <a:ext cx="4505960" cy="1740535"/>
            <a:chOff x="8003227" y="4981470"/>
            <a:chExt cx="4505960" cy="1740535"/>
          </a:xfrm>
        </p:grpSpPr>
        <p:sp>
          <p:nvSpPr>
            <p:cNvPr id="46" name="矩形 45"/>
            <p:cNvSpPr/>
            <p:nvPr/>
          </p:nvSpPr>
          <p:spPr>
            <a:xfrm>
              <a:off x="8003227" y="5399935"/>
              <a:ext cx="4505960" cy="1322070"/>
            </a:xfrm>
            <a:prstGeom prst="rect">
              <a:avLst/>
            </a:prstGeom>
          </p:spPr>
          <p:txBody>
            <a:bodyPr wrap="square">
              <a:spAutoFit/>
            </a:bodyPr>
            <a:lstStyle/>
            <a:p>
              <a:pPr algn="just"/>
              <a:r>
                <a:rPr lang="zh-CN" altLang="en-US" sz="1600" dirty="0">
                  <a:solidFill>
                    <a:schemeClr val="bg1"/>
                  </a:solidFill>
                  <a:latin typeface="微软雅黑" panose="020B0503020204020204" pitchFamily="34" charset="-122"/>
                  <a:ea typeface="微软雅黑" panose="020B0503020204020204" pitchFamily="34" charset="-122"/>
                </a:rPr>
                <a:t>宝成铁路是一条连接中国西北地区和西南地区的交通动脉，是中国第一条电气化铁路，也是新中国第一条工程艰巨的铁路。这条铁路的建成，改变了“蜀道难”的局面，为发展西南地区经济建设创造了重要条件。</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flipH="1">
              <a:off x="8685214" y="4981470"/>
              <a:ext cx="30007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ctr"/>
              <a:r>
                <a:rPr lang="zh-CN" altLang="en-US" sz="2000" dirty="0">
                  <a:solidFill>
                    <a:schemeClr val="bg1"/>
                  </a:solidFill>
                </a:rPr>
                <a:t>宝成铁路</a:t>
              </a:r>
              <a:endParaRPr lang="zh-CN" altLang="en-US" sz="2000" dirty="0">
                <a:solidFill>
                  <a:schemeClr val="bg1"/>
                </a:solidFill>
              </a:endParaRPr>
            </a:p>
          </p:txBody>
        </p:sp>
      </p:grpSp>
      <p:pic>
        <p:nvPicPr>
          <p:cNvPr id="2" name="图片 1"/>
          <p:cNvPicPr>
            <a:picLocks noChangeAspect="1"/>
          </p:cNvPicPr>
          <p:nvPr/>
        </p:nvPicPr>
        <p:blipFill>
          <a:blip r:embed="rId8"/>
          <a:stretch>
            <a:fillRect/>
          </a:stretch>
        </p:blipFill>
        <p:spPr>
          <a:xfrm>
            <a:off x="1087120" y="1628775"/>
            <a:ext cx="4505325" cy="3009265"/>
          </a:xfrm>
          <a:prstGeom prst="rect">
            <a:avLst/>
          </a:prstGeom>
        </p:spPr>
      </p:pic>
      <p:pic>
        <p:nvPicPr>
          <p:cNvPr id="15" name="图片 14"/>
          <p:cNvPicPr>
            <a:picLocks noChangeAspect="1"/>
          </p:cNvPicPr>
          <p:nvPr/>
        </p:nvPicPr>
        <p:blipFill>
          <a:blip r:embed="rId9"/>
          <a:stretch>
            <a:fillRect/>
          </a:stretch>
        </p:blipFill>
        <p:spPr>
          <a:xfrm>
            <a:off x="6643370" y="1591310"/>
            <a:ext cx="4733290" cy="308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p:cNvPicPr>
            <a:picLocks noGrp="1" noChangeAspect="1"/>
          </p:cNvPicPr>
          <p:nvPr>
            <p:ph idx="4294967295"/>
          </p:nvPr>
        </p:nvPicPr>
        <p:blipFill rotWithShape="1">
          <a:blip r:embed="rId1" cstate="screen"/>
          <a:srcRect/>
          <a:stretch>
            <a:fillRect/>
          </a:stretch>
        </p:blipFill>
        <p:spPr>
          <a:xfrm>
            <a:off x="-80863" y="-5810"/>
            <a:ext cx="12272863" cy="6915569"/>
          </a:xfrm>
          <a:prstGeom prst="rect">
            <a:avLst/>
          </a:prstGeom>
        </p:spPr>
      </p:pic>
      <p:pic>
        <p:nvPicPr>
          <p:cNvPr id="35" name="图片 3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sp>
        <p:nvSpPr>
          <p:cNvPr id="21" name="矩形 20"/>
          <p:cNvSpPr/>
          <p:nvPr/>
        </p:nvSpPr>
        <p:spPr>
          <a:xfrm rot="16200000">
            <a:off x="-413482" y="2493326"/>
            <a:ext cx="5244027" cy="3625142"/>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p:cNvSpPr/>
          <p:nvPr/>
        </p:nvSpPr>
        <p:spPr>
          <a:xfrm rot="16200000">
            <a:off x="3496218" y="2493326"/>
            <a:ext cx="5244027" cy="3625142"/>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p:cNvSpPr/>
          <p:nvPr/>
        </p:nvSpPr>
        <p:spPr>
          <a:xfrm rot="16200000">
            <a:off x="7446558" y="2493326"/>
            <a:ext cx="5244027" cy="3625142"/>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2128065" y="393070"/>
            <a:ext cx="7935870" cy="829945"/>
            <a:chOff x="2128065" y="470890"/>
            <a:chExt cx="7935870" cy="829945"/>
          </a:xfrm>
        </p:grpSpPr>
        <p:sp>
          <p:nvSpPr>
            <p:cNvPr id="26" name="文本框 25"/>
            <p:cNvSpPr txBox="1"/>
            <p:nvPr/>
          </p:nvSpPr>
          <p:spPr>
            <a:xfrm>
              <a:off x="2128065" y="470890"/>
              <a:ext cx="7935870" cy="82994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三路</a:t>
              </a:r>
              <a:endPar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27" name="组合 26"/>
            <p:cNvGrpSpPr/>
            <p:nvPr/>
          </p:nvGrpSpPr>
          <p:grpSpPr>
            <a:xfrm>
              <a:off x="4371953" y="679756"/>
              <a:ext cx="3448095" cy="228600"/>
              <a:chOff x="5101528" y="679756"/>
              <a:chExt cx="3448095" cy="228600"/>
            </a:xfrm>
          </p:grpSpPr>
          <p:sp>
            <p:nvSpPr>
              <p:cNvPr id="28" name="星形: 五角 27"/>
              <p:cNvSpPr/>
              <p:nvPr/>
            </p:nvSpPr>
            <p:spPr>
              <a:xfrm>
                <a:off x="5101528"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星形: 五角 28"/>
              <p:cNvSpPr/>
              <p:nvPr/>
            </p:nvSpPr>
            <p:spPr>
              <a:xfrm flipH="1">
                <a:off x="549949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星形: 五角 29"/>
              <p:cNvSpPr/>
              <p:nvPr/>
            </p:nvSpPr>
            <p:spPr>
              <a:xfrm>
                <a:off x="8369623"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p:cNvSpPr/>
              <p:nvPr/>
            </p:nvSpPr>
            <p:spPr>
              <a:xfrm flipH="1">
                <a:off x="792384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6" name="矩形 35"/>
          <p:cNvSpPr/>
          <p:nvPr/>
        </p:nvSpPr>
        <p:spPr>
          <a:xfrm>
            <a:off x="528974" y="4274019"/>
            <a:ext cx="3359113" cy="337185"/>
          </a:xfrm>
          <a:prstGeom prst="rect">
            <a:avLst/>
          </a:prstGeom>
        </p:spPr>
        <p:txBody>
          <a:bodyPr wrap="square">
            <a:spAutoFit/>
          </a:bodyPr>
          <a:lstStyle/>
          <a:p>
            <a:pPr algn="just"/>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4416444" y="4274019"/>
            <a:ext cx="3359113" cy="829945"/>
          </a:xfrm>
          <a:prstGeom prst="rect">
            <a:avLst/>
          </a:prstGeom>
        </p:spPr>
        <p:txBody>
          <a:bodyPr wrap="square">
            <a:spAutoFit/>
          </a:bodyPr>
          <a:lstStyle/>
          <a:p>
            <a:pPr algn="just"/>
            <a:r>
              <a:rPr lang="zh-CN" altLang="en-US" sz="1800" b="1"/>
              <a:t>新藏公路</a:t>
            </a:r>
            <a:endParaRPr lang="zh-CN" altLang="en-US" sz="1800" b="1"/>
          </a:p>
          <a:p>
            <a:pPr algn="just"/>
            <a:r>
              <a:rPr lang="zh-CN" altLang="en-US" sz="1800" b="1"/>
              <a:t>是重要的进藏路线，是世界上海拔最高的艰苦公路，有的路段艰险。</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8376123" y="4274019"/>
            <a:ext cx="3359113" cy="829945"/>
          </a:xfrm>
          <a:prstGeom prst="rect">
            <a:avLst/>
          </a:prstGeom>
        </p:spPr>
        <p:txBody>
          <a:bodyPr wrap="square">
            <a:spAutoFit/>
          </a:bodyPr>
          <a:lstStyle/>
          <a:p>
            <a:pPr algn="just"/>
            <a:r>
              <a:rPr lang="zh-CN" altLang="en-US" sz="1800" b="1"/>
              <a:t>川藏公路</a:t>
            </a:r>
            <a:endParaRPr lang="zh-CN" altLang="en-US" sz="1800" b="1"/>
          </a:p>
          <a:p>
            <a:pPr algn="just"/>
            <a:r>
              <a:rPr lang="zh-CN" altLang="en-US" sz="1800" b="1"/>
              <a:t>东起四川省会成都市，西止西藏首府拉萨市，是中国最险峻的公路。</a:t>
            </a:r>
            <a:endParaRPr lang="zh-CN" altLang="en-US" sz="1800" b="1"/>
          </a:p>
        </p:txBody>
      </p:sp>
      <p:pic>
        <p:nvPicPr>
          <p:cNvPr id="23554" name="Picture 12" descr="mjjq-images-1272494680-t70873"/>
          <p:cNvPicPr>
            <a:picLocks noChangeAspect="1"/>
          </p:cNvPicPr>
          <p:nvPr/>
        </p:nvPicPr>
        <p:blipFill>
          <a:blip r:embed="rId7"/>
          <a:srcRect t="6418" b="7193"/>
          <a:stretch>
            <a:fillRect/>
          </a:stretch>
        </p:blipFill>
        <p:spPr>
          <a:xfrm>
            <a:off x="601345" y="1739265"/>
            <a:ext cx="3214688" cy="2344738"/>
          </a:xfrm>
          <a:prstGeom prst="rect">
            <a:avLst/>
          </a:prstGeom>
          <a:noFill/>
          <a:ln w="9525">
            <a:noFill/>
          </a:ln>
          <a:effectLst>
            <a:outerShdw dist="139700" dir="2699999" algn="tl" rotWithShape="0">
              <a:srgbClr val="333333">
                <a:alpha val="64998"/>
              </a:srgbClr>
            </a:outerShdw>
          </a:effectLst>
        </p:spPr>
      </p:pic>
      <p:pic>
        <p:nvPicPr>
          <p:cNvPr id="8" name="图片 95234" descr="新藏公路2"/>
          <p:cNvPicPr>
            <a:picLocks noChangeAspect="1"/>
          </p:cNvPicPr>
          <p:nvPr/>
        </p:nvPicPr>
        <p:blipFill>
          <a:blip r:embed="rId8"/>
          <a:stretch>
            <a:fillRect/>
          </a:stretch>
        </p:blipFill>
        <p:spPr>
          <a:xfrm>
            <a:off x="4305618" y="1684020"/>
            <a:ext cx="3579812" cy="2578100"/>
          </a:xfrm>
          <a:prstGeom prst="rect">
            <a:avLst/>
          </a:prstGeom>
          <a:noFill/>
          <a:ln w="9525" cap="flat" cmpd="sng">
            <a:solidFill>
              <a:srgbClr val="FF00FF"/>
            </a:solidFill>
            <a:prstDash val="solid"/>
            <a:miter/>
            <a:headEnd type="none" w="med" len="med"/>
            <a:tailEnd type="none" w="med" len="med"/>
          </a:ln>
        </p:spPr>
      </p:pic>
      <p:pic>
        <p:nvPicPr>
          <p:cNvPr id="10" name="图片 33796" descr="川藏公路2"/>
          <p:cNvPicPr>
            <a:picLocks noChangeAspect="1"/>
          </p:cNvPicPr>
          <p:nvPr/>
        </p:nvPicPr>
        <p:blipFill>
          <a:blip r:embed="rId9"/>
          <a:srcRect b="4376"/>
          <a:stretch>
            <a:fillRect/>
          </a:stretch>
        </p:blipFill>
        <p:spPr>
          <a:xfrm>
            <a:off x="8376285" y="1684020"/>
            <a:ext cx="3375025" cy="2590165"/>
          </a:xfrm>
          <a:prstGeom prst="rect">
            <a:avLst/>
          </a:prstGeom>
          <a:noFill/>
          <a:ln w="9525">
            <a:noFill/>
          </a:ln>
        </p:spPr>
      </p:pic>
      <p:sp>
        <p:nvSpPr>
          <p:cNvPr id="4" name="文本框 3"/>
          <p:cNvSpPr txBox="1"/>
          <p:nvPr/>
        </p:nvSpPr>
        <p:spPr>
          <a:xfrm>
            <a:off x="661035" y="4336415"/>
            <a:ext cx="2837815" cy="2030095"/>
          </a:xfrm>
          <a:prstGeom prst="rect">
            <a:avLst/>
          </a:prstGeom>
          <a:noFill/>
        </p:spPr>
        <p:txBody>
          <a:bodyPr wrap="square" rtlCol="0">
            <a:spAutoFit/>
          </a:bodyPr>
          <a:p>
            <a:r>
              <a:rPr lang="zh-CN" altLang="en-US" b="1"/>
              <a:t>青藏公路</a:t>
            </a:r>
            <a:endParaRPr lang="zh-CN" altLang="en-US" b="1"/>
          </a:p>
          <a:p>
            <a:r>
              <a:rPr lang="zh-CN" altLang="en-US" b="1"/>
              <a:t>青藏公路东起青海省西宁市，西止西藏拉萨市。世界上海拔最高、线路最长的柏油公路，也是通往西藏里程较短、路况最好且最安全的公路</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500">
        <p14:ripple dir="l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10"/>
          <p:cNvPicPr>
            <a:picLocks noChangeAspect="1"/>
          </p:cNvPicPr>
          <p:nvPr/>
        </p:nvPicPr>
        <p:blipFill rotWithShape="1">
          <a:blip r:embed="rId1" cstate="screen"/>
          <a:srcRect/>
          <a:stretch>
            <a:fillRect/>
          </a:stretch>
        </p:blipFill>
        <p:spPr>
          <a:xfrm>
            <a:off x="-80863" y="-5810"/>
            <a:ext cx="12272863" cy="6915569"/>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sp>
        <p:nvSpPr>
          <p:cNvPr id="6" name="梯形 5"/>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128065" y="393070"/>
            <a:ext cx="7935870" cy="829945"/>
            <a:chOff x="2128065" y="470890"/>
            <a:chExt cx="7935870" cy="829945"/>
          </a:xfrm>
        </p:grpSpPr>
        <p:sp>
          <p:nvSpPr>
            <p:cNvPr id="8" name="文本框 7"/>
            <p:cNvSpPr txBox="1"/>
            <p:nvPr/>
          </p:nvSpPr>
          <p:spPr>
            <a:xfrm>
              <a:off x="2128065" y="470890"/>
              <a:ext cx="7935870" cy="82994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四厂</a:t>
              </a:r>
              <a:endPar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9" name="组合 8"/>
            <p:cNvGrpSpPr/>
            <p:nvPr/>
          </p:nvGrpSpPr>
          <p:grpSpPr>
            <a:xfrm>
              <a:off x="4371953" y="679756"/>
              <a:ext cx="3448095" cy="228600"/>
              <a:chOff x="5101528" y="679756"/>
              <a:chExt cx="3448095" cy="228600"/>
            </a:xfrm>
          </p:grpSpPr>
          <p:sp>
            <p:nvSpPr>
              <p:cNvPr id="10" name="星形: 五角 9"/>
              <p:cNvSpPr/>
              <p:nvPr/>
            </p:nvSpPr>
            <p:spPr>
              <a:xfrm>
                <a:off x="5101528"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p:nvSpPr>
            <p:spPr>
              <a:xfrm flipH="1">
                <a:off x="549949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8369623"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flipH="1">
                <a:off x="792384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矩形 13"/>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16200000">
            <a:off x="4896446" y="2564420"/>
            <a:ext cx="5409662" cy="2973216"/>
          </a:xfrm>
          <a:prstGeom prst="rect">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393001" y="4806186"/>
            <a:ext cx="2209799" cy="1938992"/>
          </a:xfrm>
          <a:prstGeom prst="rect">
            <a:avLst/>
          </a:prstGeom>
          <a:noFill/>
        </p:spPr>
        <p:txBody>
          <a:bodyPr wrap="square" rtlCol="0">
            <a:spAutoFit/>
          </a:bodyPr>
          <a:lstStyle/>
          <a:p>
            <a:pPr algn="ctr"/>
            <a:r>
              <a:rPr lang="en-US" altLang="zh-CN" sz="12000" b="1" dirty="0">
                <a:gradFill>
                  <a:gsLst>
                    <a:gs pos="0">
                      <a:srgbClr val="C9A55A">
                        <a:alpha val="0"/>
                      </a:srgbClr>
                    </a:gs>
                    <a:gs pos="74000">
                      <a:srgbClr val="C9A55A"/>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01</a:t>
            </a:r>
            <a:endParaRPr lang="zh-CN" altLang="en-US" sz="12000" b="1" dirty="0">
              <a:gradFill>
                <a:gsLst>
                  <a:gs pos="0">
                    <a:srgbClr val="C9A55A">
                      <a:alpha val="0"/>
                    </a:srgbClr>
                  </a:gs>
                  <a:gs pos="74000">
                    <a:srgbClr val="C9A55A"/>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24" name="文本框 23"/>
          <p:cNvSpPr txBox="1"/>
          <p:nvPr/>
        </p:nvSpPr>
        <p:spPr>
          <a:xfrm flipH="1">
            <a:off x="162777" y="4806240"/>
            <a:ext cx="27934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ctr"/>
            <a:r>
              <a:rPr lang="zh-CN" altLang="en-US" sz="2000" dirty="0">
                <a:solidFill>
                  <a:schemeClr val="bg1"/>
                </a:solidFill>
              </a:rPr>
              <a:t>鞍山钢铁公司</a:t>
            </a:r>
            <a:endParaRPr lang="zh-CN" altLang="en-US" sz="2000" dirty="0">
              <a:solidFill>
                <a:schemeClr val="bg1"/>
              </a:solidFill>
            </a:endParaRPr>
          </a:p>
        </p:txBody>
      </p:sp>
      <p:sp>
        <p:nvSpPr>
          <p:cNvPr id="28" name="文本框 27"/>
          <p:cNvSpPr txBox="1"/>
          <p:nvPr/>
        </p:nvSpPr>
        <p:spPr>
          <a:xfrm>
            <a:off x="3398158" y="4714746"/>
            <a:ext cx="2209799" cy="1938992"/>
          </a:xfrm>
          <a:prstGeom prst="rect">
            <a:avLst/>
          </a:prstGeom>
          <a:noFill/>
        </p:spPr>
        <p:txBody>
          <a:bodyPr wrap="square" rtlCol="0">
            <a:spAutoFit/>
          </a:bodyPr>
          <a:lstStyle/>
          <a:p>
            <a:pPr algn="ctr"/>
            <a:r>
              <a:rPr lang="en-US" altLang="zh-CN" sz="12000" b="1" dirty="0">
                <a:gradFill>
                  <a:gsLst>
                    <a:gs pos="0">
                      <a:srgbClr val="C9A55A">
                        <a:alpha val="0"/>
                      </a:srgbClr>
                    </a:gs>
                    <a:gs pos="74000">
                      <a:srgbClr val="C9A55A"/>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02</a:t>
            </a:r>
            <a:endParaRPr lang="zh-CN" altLang="en-US" sz="12000" b="1" dirty="0">
              <a:gradFill>
                <a:gsLst>
                  <a:gs pos="0">
                    <a:srgbClr val="C9A55A">
                      <a:alpha val="0"/>
                    </a:srgbClr>
                  </a:gs>
                  <a:gs pos="74000">
                    <a:srgbClr val="C9A55A"/>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29" name="文本框 28"/>
          <p:cNvSpPr txBox="1"/>
          <p:nvPr/>
        </p:nvSpPr>
        <p:spPr>
          <a:xfrm flipH="1">
            <a:off x="3193334" y="4806240"/>
            <a:ext cx="27934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ctr"/>
            <a:r>
              <a:rPr lang="zh-CN" altLang="en-US" sz="2000" dirty="0">
                <a:solidFill>
                  <a:schemeClr val="bg1"/>
                </a:solidFill>
              </a:rPr>
              <a:t>长春第一汽车制造厂</a:t>
            </a:r>
            <a:endParaRPr lang="zh-CN" altLang="en-US" sz="2000" dirty="0">
              <a:solidFill>
                <a:schemeClr val="bg1"/>
              </a:solidFill>
            </a:endParaRPr>
          </a:p>
        </p:txBody>
      </p:sp>
      <p:sp>
        <p:nvSpPr>
          <p:cNvPr id="32" name="文本框 31"/>
          <p:cNvSpPr txBox="1"/>
          <p:nvPr/>
        </p:nvSpPr>
        <p:spPr>
          <a:xfrm>
            <a:off x="6453576" y="4816346"/>
            <a:ext cx="2209799" cy="1938992"/>
          </a:xfrm>
          <a:prstGeom prst="rect">
            <a:avLst/>
          </a:prstGeom>
          <a:noFill/>
        </p:spPr>
        <p:txBody>
          <a:bodyPr wrap="square" rtlCol="0">
            <a:spAutoFit/>
          </a:bodyPr>
          <a:lstStyle/>
          <a:p>
            <a:pPr algn="ctr"/>
            <a:r>
              <a:rPr lang="en-US" altLang="zh-CN" sz="12000" b="1" dirty="0">
                <a:gradFill>
                  <a:gsLst>
                    <a:gs pos="0">
                      <a:srgbClr val="5C0E0E">
                        <a:alpha val="0"/>
                      </a:srgbClr>
                    </a:gs>
                    <a:gs pos="74000">
                      <a:srgbClr val="5C0E0E"/>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03</a:t>
            </a:r>
            <a:endParaRPr lang="zh-CN" altLang="en-US" sz="12000" b="1" dirty="0">
              <a:gradFill>
                <a:gsLst>
                  <a:gs pos="0">
                    <a:srgbClr val="5C0E0E">
                      <a:alpha val="0"/>
                    </a:srgbClr>
                  </a:gs>
                  <a:gs pos="74000">
                    <a:srgbClr val="5C0E0E"/>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33" name="文本框 32"/>
          <p:cNvSpPr txBox="1"/>
          <p:nvPr/>
        </p:nvSpPr>
        <p:spPr>
          <a:xfrm flipH="1">
            <a:off x="6208112" y="4806240"/>
            <a:ext cx="27934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ctr"/>
            <a:r>
              <a:rPr lang="zh-CN" altLang="en-US" sz="2000" dirty="0">
                <a:solidFill>
                  <a:schemeClr val="bg1"/>
                </a:solidFill>
              </a:rPr>
              <a:t>沈阳第一机床厂</a:t>
            </a:r>
            <a:endParaRPr lang="zh-CN" altLang="en-US" sz="2000" dirty="0">
              <a:solidFill>
                <a:schemeClr val="bg1"/>
              </a:solidFill>
            </a:endParaRPr>
          </a:p>
        </p:txBody>
      </p:sp>
      <p:sp>
        <p:nvSpPr>
          <p:cNvPr id="38" name="文本框 37"/>
          <p:cNvSpPr txBox="1"/>
          <p:nvPr/>
        </p:nvSpPr>
        <p:spPr>
          <a:xfrm>
            <a:off x="9531447" y="4864606"/>
            <a:ext cx="2209799" cy="1938992"/>
          </a:xfrm>
          <a:prstGeom prst="rect">
            <a:avLst/>
          </a:prstGeom>
          <a:noFill/>
        </p:spPr>
        <p:txBody>
          <a:bodyPr wrap="square" rtlCol="0">
            <a:spAutoFit/>
          </a:bodyPr>
          <a:lstStyle/>
          <a:p>
            <a:pPr algn="ctr"/>
            <a:r>
              <a:rPr lang="en-US" altLang="zh-CN" sz="12000" b="1" dirty="0">
                <a:gradFill>
                  <a:gsLst>
                    <a:gs pos="0">
                      <a:srgbClr val="C9A55A">
                        <a:alpha val="0"/>
                      </a:srgbClr>
                    </a:gs>
                    <a:gs pos="74000">
                      <a:srgbClr val="C9A55A"/>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04</a:t>
            </a:r>
            <a:endParaRPr lang="zh-CN" altLang="en-US" sz="12000" b="1" dirty="0">
              <a:gradFill>
                <a:gsLst>
                  <a:gs pos="0">
                    <a:srgbClr val="C9A55A">
                      <a:alpha val="0"/>
                    </a:srgbClr>
                  </a:gs>
                  <a:gs pos="74000">
                    <a:srgbClr val="C9A55A"/>
                  </a:gs>
                </a:gsLst>
                <a:lin ang="5400000" scaled="1"/>
              </a:gra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39" name="文本框 38"/>
          <p:cNvSpPr txBox="1"/>
          <p:nvPr/>
        </p:nvSpPr>
        <p:spPr>
          <a:xfrm flipH="1">
            <a:off x="9239628" y="4806240"/>
            <a:ext cx="27934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ctr"/>
            <a:r>
              <a:rPr lang="zh-CN" altLang="en-US" sz="2000" dirty="0">
                <a:solidFill>
                  <a:schemeClr val="bg1"/>
                </a:solidFill>
              </a:rPr>
              <a:t>沈阳飞机制造厂</a:t>
            </a:r>
            <a:endParaRPr lang="zh-CN" altLang="en-US" sz="2000" dirty="0">
              <a:solidFill>
                <a:schemeClr val="bg1"/>
              </a:solidFill>
            </a:endParaRPr>
          </a:p>
        </p:txBody>
      </p:sp>
      <p:pic>
        <p:nvPicPr>
          <p:cNvPr id="26628" name="图片 41989" descr="我国制造的喷气式飞机"/>
          <p:cNvPicPr>
            <a:picLocks noChangeAspect="1"/>
          </p:cNvPicPr>
          <p:nvPr/>
        </p:nvPicPr>
        <p:blipFill>
          <a:blip r:embed="rId7"/>
          <a:stretch>
            <a:fillRect/>
          </a:stretch>
        </p:blipFill>
        <p:spPr>
          <a:xfrm>
            <a:off x="9239885" y="1404620"/>
            <a:ext cx="2672080" cy="3460115"/>
          </a:xfrm>
          <a:prstGeom prst="rect">
            <a:avLst/>
          </a:prstGeom>
          <a:noFill/>
          <a:ln w="9525" cap="flat" cmpd="sng">
            <a:solidFill>
              <a:srgbClr val="FF6600"/>
            </a:solidFill>
            <a:prstDash val="solid"/>
            <a:miter/>
            <a:headEnd type="none" w="med" len="med"/>
            <a:tailEnd type="none" w="med" len="med"/>
          </a:ln>
        </p:spPr>
      </p:pic>
      <p:pic>
        <p:nvPicPr>
          <p:cNvPr id="2" name="图片 1" descr="J5)ZP)DZXF[K81]HB1D1OV0"/>
          <p:cNvPicPr>
            <a:picLocks noChangeAspect="1"/>
          </p:cNvPicPr>
          <p:nvPr/>
        </p:nvPicPr>
        <p:blipFill>
          <a:blip r:embed="rId8"/>
          <a:stretch>
            <a:fillRect/>
          </a:stretch>
        </p:blipFill>
        <p:spPr>
          <a:xfrm>
            <a:off x="222885" y="1320800"/>
            <a:ext cx="2550160" cy="3519170"/>
          </a:xfrm>
          <a:prstGeom prst="rect">
            <a:avLst/>
          </a:prstGeom>
        </p:spPr>
      </p:pic>
      <p:pic>
        <p:nvPicPr>
          <p:cNvPr id="3" name="图片 2" descr="~WB5WTNOPPBULOQ33DH4[)T"/>
          <p:cNvPicPr>
            <a:picLocks noChangeAspect="1"/>
          </p:cNvPicPr>
          <p:nvPr/>
        </p:nvPicPr>
        <p:blipFill>
          <a:blip r:embed="rId9"/>
          <a:stretch>
            <a:fillRect/>
          </a:stretch>
        </p:blipFill>
        <p:spPr>
          <a:xfrm>
            <a:off x="3088640" y="1296035"/>
            <a:ext cx="2827655" cy="3568700"/>
          </a:xfrm>
          <a:prstGeom prst="rect">
            <a:avLst/>
          </a:prstGeom>
        </p:spPr>
      </p:pic>
      <p:pic>
        <p:nvPicPr>
          <p:cNvPr id="19" name="图片 18" descr="U$D$}87V`LPULL%(HLM%KNJ"/>
          <p:cNvPicPr>
            <a:picLocks noChangeAspect="1"/>
          </p:cNvPicPr>
          <p:nvPr/>
        </p:nvPicPr>
        <p:blipFill>
          <a:blip r:embed="rId10"/>
          <a:stretch>
            <a:fillRect/>
          </a:stretch>
        </p:blipFill>
        <p:spPr>
          <a:xfrm>
            <a:off x="6115050" y="1256030"/>
            <a:ext cx="2886710" cy="36087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内容占位符 10"/>
          <p:cNvPicPr>
            <a:picLocks noGrp="1" noChangeAspect="1"/>
          </p:cNvPicPr>
          <p:nvPr>
            <p:ph idx="4294967295"/>
          </p:nvPr>
        </p:nvPicPr>
        <p:blipFill rotWithShape="1">
          <a:blip r:embed="rId1" cstate="screen"/>
          <a:srcRect/>
          <a:stretch>
            <a:fillRect/>
          </a:stretch>
        </p:blipFill>
        <p:spPr>
          <a:xfrm>
            <a:off x="-80863" y="-5810"/>
            <a:ext cx="12272863" cy="6915569"/>
          </a:xfrm>
          <a:prstGeom prst="rect">
            <a:avLst/>
          </a:prstGeom>
        </p:spPr>
      </p:pic>
      <p:pic>
        <p:nvPicPr>
          <p:cNvPr id="50" name="图片 49"/>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27525" y="-47625"/>
            <a:ext cx="9536149" cy="6999939"/>
          </a:xfrm>
          <a:prstGeom prst="rect">
            <a:avLst/>
          </a:prstGeom>
        </p:spPr>
      </p:pic>
      <p:grpSp>
        <p:nvGrpSpPr>
          <p:cNvPr id="5" name="组合 4"/>
          <p:cNvGrpSpPr/>
          <p:nvPr/>
        </p:nvGrpSpPr>
        <p:grpSpPr>
          <a:xfrm>
            <a:off x="74579" y="102141"/>
            <a:ext cx="12042843" cy="6653719"/>
            <a:chOff x="74579" y="102141"/>
            <a:chExt cx="12042843" cy="6653719"/>
          </a:xfrm>
        </p:grpSpPr>
        <p:sp>
          <p:nvSpPr>
            <p:cNvPr id="2" name="矩形 1"/>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2128065" y="393070"/>
            <a:ext cx="7935870" cy="829945"/>
            <a:chOff x="2128065" y="470890"/>
            <a:chExt cx="7935870" cy="829945"/>
          </a:xfrm>
        </p:grpSpPr>
        <p:sp>
          <p:nvSpPr>
            <p:cNvPr id="42" name="文本框 41"/>
            <p:cNvSpPr txBox="1"/>
            <p:nvPr/>
          </p:nvSpPr>
          <p:spPr>
            <a:xfrm>
              <a:off x="2128065" y="470890"/>
              <a:ext cx="7935870" cy="82994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四厂</a:t>
              </a:r>
              <a:endParaRPr lang="zh-CN" altLang="en-US" sz="48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4" name="组合 3"/>
            <p:cNvGrpSpPr/>
            <p:nvPr/>
          </p:nvGrpSpPr>
          <p:grpSpPr>
            <a:xfrm>
              <a:off x="4371953" y="679756"/>
              <a:ext cx="3448095" cy="228600"/>
              <a:chOff x="5101528" y="679756"/>
              <a:chExt cx="3448095" cy="228600"/>
            </a:xfrm>
          </p:grpSpPr>
          <p:sp>
            <p:nvSpPr>
              <p:cNvPr id="17" name="星形: 五角 16"/>
              <p:cNvSpPr/>
              <p:nvPr/>
            </p:nvSpPr>
            <p:spPr>
              <a:xfrm>
                <a:off x="5101528"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星形: 五角 17"/>
              <p:cNvSpPr/>
              <p:nvPr/>
            </p:nvSpPr>
            <p:spPr>
              <a:xfrm flipH="1">
                <a:off x="549949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星形: 五角 18"/>
              <p:cNvSpPr/>
              <p:nvPr/>
            </p:nvSpPr>
            <p:spPr>
              <a:xfrm>
                <a:off x="8369623"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五角 19"/>
              <p:cNvSpPr/>
              <p:nvPr/>
            </p:nvSpPr>
            <p:spPr>
              <a:xfrm flipH="1">
                <a:off x="792384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0" name="直接连接符 29"/>
          <p:cNvCxnSpPr/>
          <p:nvPr/>
        </p:nvCxnSpPr>
        <p:spPr>
          <a:xfrm flipH="1">
            <a:off x="893650" y="2072333"/>
            <a:ext cx="3600000" cy="0"/>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75550" y="1111565"/>
            <a:ext cx="2793437" cy="1107996"/>
          </a:xfrm>
          <a:prstGeom prst="rect">
            <a:avLst/>
          </a:prstGeom>
          <a:noFill/>
        </p:spPr>
        <p:txBody>
          <a:bodyPr wrap="square" rtlCol="0">
            <a:spAutoFit/>
          </a:bodyPr>
          <a:lstStyle/>
          <a:p>
            <a:r>
              <a:rPr lang="en-US" altLang="zh-CN"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rPr>
              <a:t>1</a:t>
            </a:r>
            <a:endParaRPr lang="zh-CN" altLang="en-US"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endParaRPr>
          </a:p>
        </p:txBody>
      </p:sp>
      <p:cxnSp>
        <p:nvCxnSpPr>
          <p:cNvPr id="34" name="直接连接符 33"/>
          <p:cNvCxnSpPr/>
          <p:nvPr/>
        </p:nvCxnSpPr>
        <p:spPr>
          <a:xfrm flipH="1">
            <a:off x="3562418" y="3239795"/>
            <a:ext cx="3600000" cy="0"/>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3344318" y="2377452"/>
            <a:ext cx="2793437" cy="1107996"/>
          </a:xfrm>
          <a:prstGeom prst="rect">
            <a:avLst/>
          </a:prstGeom>
          <a:noFill/>
        </p:spPr>
        <p:txBody>
          <a:bodyPr wrap="square" rtlCol="0">
            <a:spAutoFit/>
          </a:bodyPr>
          <a:lstStyle/>
          <a:p>
            <a:r>
              <a:rPr lang="en-US" altLang="zh-CN"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rPr>
              <a:t>2</a:t>
            </a:r>
            <a:endParaRPr lang="zh-CN" altLang="en-US"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endParaRPr>
          </a:p>
        </p:txBody>
      </p:sp>
      <p:cxnSp>
        <p:nvCxnSpPr>
          <p:cNvPr id="36" name="直接连接符 35"/>
          <p:cNvCxnSpPr/>
          <p:nvPr/>
        </p:nvCxnSpPr>
        <p:spPr>
          <a:xfrm flipH="1">
            <a:off x="6253790" y="2072333"/>
            <a:ext cx="3600000" cy="0"/>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5994415" y="1166175"/>
            <a:ext cx="2793437" cy="1107996"/>
          </a:xfrm>
          <a:prstGeom prst="rect">
            <a:avLst/>
          </a:prstGeom>
          <a:noFill/>
        </p:spPr>
        <p:txBody>
          <a:bodyPr wrap="square" rtlCol="0">
            <a:spAutoFit/>
          </a:bodyPr>
          <a:lstStyle/>
          <a:p>
            <a:r>
              <a:rPr lang="en-US" altLang="zh-CN"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rPr>
              <a:t>3</a:t>
            </a:r>
            <a:endParaRPr lang="zh-CN" altLang="en-US"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endParaRPr>
          </a:p>
        </p:txBody>
      </p:sp>
      <p:cxnSp>
        <p:nvCxnSpPr>
          <p:cNvPr id="38" name="直接连接符 37"/>
          <p:cNvCxnSpPr/>
          <p:nvPr/>
        </p:nvCxnSpPr>
        <p:spPr>
          <a:xfrm flipH="1">
            <a:off x="8984362" y="3239949"/>
            <a:ext cx="3600000" cy="0"/>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857067" y="2377606"/>
            <a:ext cx="2793437" cy="1107996"/>
          </a:xfrm>
          <a:prstGeom prst="rect">
            <a:avLst/>
          </a:prstGeom>
          <a:noFill/>
        </p:spPr>
        <p:txBody>
          <a:bodyPr wrap="square" rtlCol="0">
            <a:spAutoFit/>
          </a:bodyPr>
          <a:lstStyle/>
          <a:p>
            <a:r>
              <a:rPr lang="en-US" altLang="zh-CN"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rPr>
              <a:t>4</a:t>
            </a:r>
            <a:endParaRPr lang="zh-CN" altLang="en-US" sz="6600" b="1" i="1" dirty="0">
              <a:solidFill>
                <a:srgbClr val="C9A55A"/>
              </a:solidFill>
              <a:latin typeface="经典平黑简" panose="02010609010101010101" pitchFamily="49" charset="-122"/>
              <a:ea typeface="经典平黑简" panose="02010609010101010101" pitchFamily="49" charset="-122"/>
              <a:cs typeface="经典平黑简" panose="02010609010101010101" pitchFamily="49" charset="-122"/>
            </a:endParaRPr>
          </a:p>
        </p:txBody>
      </p:sp>
      <p:sp>
        <p:nvSpPr>
          <p:cNvPr id="15" name="文本框 14"/>
          <p:cNvSpPr txBox="1"/>
          <p:nvPr/>
        </p:nvSpPr>
        <p:spPr>
          <a:xfrm>
            <a:off x="893650" y="2273761"/>
            <a:ext cx="4007204" cy="460375"/>
          </a:xfrm>
          <a:prstGeom prst="rect">
            <a:avLst/>
          </a:prstGeom>
          <a:noFill/>
        </p:spPr>
        <p:txBody>
          <a:bodyPr wrap="square" rtlCol="0">
            <a:spAutoFit/>
          </a:bodyPr>
          <a:lstStyle/>
          <a:p>
            <a:r>
              <a:rPr lang="zh-CN" altLang="en-US" sz="2400" b="1" dirty="0">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鞍山钢铁公司</a:t>
            </a:r>
            <a:endParaRPr lang="zh-CN" altLang="en-US" sz="2400" b="1" dirty="0">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41" name="文本框 40"/>
          <p:cNvSpPr txBox="1"/>
          <p:nvPr/>
        </p:nvSpPr>
        <p:spPr>
          <a:xfrm>
            <a:off x="3469073" y="3319232"/>
            <a:ext cx="4007204" cy="460375"/>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just"/>
            <a:r>
              <a:rPr lang="zh-CN" altLang="en-US" dirty="0">
                <a:sym typeface="+mn-ea"/>
              </a:rPr>
              <a:t>长春第一汽车制造厂</a:t>
            </a:r>
            <a:endParaRPr lang="zh-CN" altLang="en-US" dirty="0"/>
          </a:p>
        </p:txBody>
      </p:sp>
      <p:sp>
        <p:nvSpPr>
          <p:cNvPr id="43" name="文本框 42"/>
          <p:cNvSpPr txBox="1"/>
          <p:nvPr/>
        </p:nvSpPr>
        <p:spPr>
          <a:xfrm>
            <a:off x="6164255" y="2219080"/>
            <a:ext cx="4007204" cy="460375"/>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沈阳第一机床厂</a:t>
            </a:r>
            <a:endParaRPr lang="zh-CN" altLang="en-US" dirty="0"/>
          </a:p>
        </p:txBody>
      </p:sp>
      <p:sp>
        <p:nvSpPr>
          <p:cNvPr id="44" name="文本框 43"/>
          <p:cNvSpPr txBox="1"/>
          <p:nvPr/>
        </p:nvSpPr>
        <p:spPr>
          <a:xfrm>
            <a:off x="8984362" y="3319173"/>
            <a:ext cx="2793437" cy="460375"/>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沈阳飞机制造厂</a:t>
            </a:r>
            <a:endParaRPr lang="zh-CN" altLang="en-US" dirty="0"/>
          </a:p>
        </p:txBody>
      </p:sp>
      <p:sp>
        <p:nvSpPr>
          <p:cNvPr id="45" name="文本框 44"/>
          <p:cNvSpPr txBox="1"/>
          <p:nvPr/>
        </p:nvSpPr>
        <p:spPr>
          <a:xfrm>
            <a:off x="577215" y="2857500"/>
            <a:ext cx="2673985" cy="2861310"/>
          </a:xfrm>
          <a:prstGeom prst="rect">
            <a:avLst/>
          </a:prstGeom>
          <a:noFill/>
        </p:spPr>
        <p:txBody>
          <a:bodyPr wrap="square" rtlCol="0">
            <a:spAutoFit/>
          </a:bodyPr>
          <a:lstStyle/>
          <a:p>
            <a:pPr algn="just"/>
            <a:r>
              <a:rPr lang="zh-CN" altLang="en-US" b="1" dirty="0">
                <a:solidFill>
                  <a:srgbClr val="C9A55A"/>
                </a:solidFill>
                <a:latin typeface="微软雅黑" panose="020B0503020204020204" pitchFamily="34" charset="-122"/>
                <a:ea typeface="微软雅黑" panose="020B0503020204020204" pitchFamily="34" charset="-122"/>
                <a:cs typeface="微软雅黑" panose="020B0503020204020204" pitchFamily="34" charset="-122"/>
              </a:rPr>
              <a:t>是新中国第一个恢复建设的大型钢铁联合企业和最早建成的钢铁生产基地。它见证了中国钢铁工业的起步与发展，为中国钢铁工业的发展和经济建设作出了巨大贡献，被誉为“共和国钢铁工业的长子”“中国钢铁工业的摇篮”。</a:t>
            </a:r>
            <a:endParaRPr lang="zh-CN" altLang="en-US" b="1" dirty="0">
              <a:solidFill>
                <a:srgbClr val="C9A55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文本框 45"/>
          <p:cNvSpPr txBox="1"/>
          <p:nvPr/>
        </p:nvSpPr>
        <p:spPr>
          <a:xfrm>
            <a:off x="3469005" y="3779520"/>
            <a:ext cx="2743835" cy="2861310"/>
          </a:xfrm>
          <a:prstGeom prst="rect">
            <a:avLst/>
          </a:prstGeom>
          <a:noFill/>
        </p:spPr>
        <p:txBody>
          <a:bodyPr wrap="square" rtlCol="0">
            <a:spAutoFit/>
          </a:bodyPr>
          <a:lstStyle/>
          <a:p>
            <a:pPr algn="just"/>
            <a:r>
              <a:rPr lang="zh-CN" altLang="en-US" sz="1800" b="1" dirty="0">
                <a:solidFill>
                  <a:srgbClr val="C9A55A"/>
                </a:solidFill>
                <a:latin typeface="微软雅黑" panose="020B0503020204020204" pitchFamily="34" charset="-122"/>
                <a:ea typeface="微软雅黑" panose="020B0503020204020204" pitchFamily="34" charset="-122"/>
                <a:cs typeface="微软雅黑" panose="020B0503020204020204" pitchFamily="34" charset="-122"/>
              </a:rPr>
              <a:t>1956年建成并投产，制造出新中国第一辆解放牌卡车下线。1958年制造出新中国第一辆东风牌小轿车和第一辆红旗牌高级轿车。一汽的建成，开创了中国汽车工业新的历史。经过六十年的发展，一汽已经成为国内最大的汽车企业集团之一。</a:t>
            </a:r>
            <a:endParaRPr lang="zh-CN" altLang="en-US" sz="1800" b="1" dirty="0">
              <a:solidFill>
                <a:srgbClr val="C9A55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nvSpPr>
        <p:spPr>
          <a:xfrm>
            <a:off x="6211936" y="2805986"/>
            <a:ext cx="2357484" cy="953135"/>
          </a:xfrm>
          <a:prstGeom prst="rect">
            <a:avLst/>
          </a:prstGeom>
          <a:noFill/>
        </p:spPr>
        <p:txBody>
          <a:bodyPr wrap="square" rtlCol="0">
            <a:spAutoFit/>
          </a:bodyPr>
          <a:lstStyle/>
          <a:p>
            <a:pPr algn="just"/>
            <a:r>
              <a:rPr lang="zh-CN" altLang="en-US" sz="1800" b="1" dirty="0">
                <a:solidFill>
                  <a:srgbClr val="C9A55A"/>
                </a:solidFill>
                <a:latin typeface="微软雅黑" panose="020B0503020204020204" pitchFamily="34" charset="-122"/>
                <a:ea typeface="微软雅黑" panose="020B0503020204020204" pitchFamily="34" charset="-122"/>
                <a:cs typeface="微软雅黑" panose="020B0503020204020204" pitchFamily="34" charset="-122"/>
              </a:rPr>
              <a:t>是我国第一个制造机床的工厂，挂在天安门城楼上的第一枚金属国徽就是由沈阳机床厂承制的。</a:t>
            </a:r>
            <a:endParaRPr lang="zh-CN" altLang="en-US" sz="1800" b="1" dirty="0">
              <a:solidFill>
                <a:srgbClr val="C9A55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文本框 47"/>
          <p:cNvSpPr txBox="1"/>
          <p:nvPr/>
        </p:nvSpPr>
        <p:spPr>
          <a:xfrm>
            <a:off x="9074646" y="3759093"/>
            <a:ext cx="2357484" cy="1599565"/>
          </a:xfrm>
          <a:prstGeom prst="rect">
            <a:avLst/>
          </a:prstGeom>
          <a:noFill/>
        </p:spPr>
        <p:txBody>
          <a:bodyPr wrap="square" rtlCol="0">
            <a:spAutoFit/>
          </a:bodyPr>
          <a:lstStyle/>
          <a:p>
            <a:pPr algn="just"/>
            <a:r>
              <a:rPr lang="zh-CN" altLang="en-US" sz="1800" b="1" dirty="0">
                <a:solidFill>
                  <a:srgbClr val="C9A55A"/>
                </a:solidFill>
                <a:latin typeface="微软雅黑" panose="020B0503020204020204" pitchFamily="34" charset="-122"/>
                <a:ea typeface="微软雅黑" panose="020B0503020204020204" pitchFamily="34" charset="-122"/>
                <a:cs typeface="微软雅黑" panose="020B0503020204020204" pitchFamily="34" charset="-122"/>
              </a:rPr>
              <a:t>试制成功了中国第一架喷气式歼击机，先后研制生产了20多种型号几千架飞机，为中国航空工业的发展和国防现代化建设做出了重大贡献，被誉为“中国歼击机的摇篮”。</a:t>
            </a:r>
            <a:endParaRPr lang="zh-CN" altLang="en-US" sz="1400" dirty="0">
              <a:solidFill>
                <a:srgbClr val="C9A55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10"/>
          <p:cNvPicPr>
            <a:picLocks noChangeAspect="1"/>
          </p:cNvPicPr>
          <p:nvPr/>
        </p:nvPicPr>
        <p:blipFill rotWithShape="1">
          <a:blip r:embed="rId1" cstate="screen"/>
          <a:srcRect/>
          <a:stretch>
            <a:fillRect/>
          </a:stretch>
        </p:blipFill>
        <p:spPr>
          <a:xfrm>
            <a:off x="925612" y="41815"/>
            <a:ext cx="12272863" cy="6915569"/>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1026575" y="102235"/>
            <a:ext cx="9536149" cy="6999939"/>
          </a:xfrm>
          <a:prstGeom prst="rect">
            <a:avLst/>
          </a:prstGeom>
        </p:spPr>
      </p:pic>
      <p:sp>
        <p:nvSpPr>
          <p:cNvPr id="6" name="梯形 5"/>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128065" y="393070"/>
            <a:ext cx="7935870" cy="584775"/>
            <a:chOff x="2128065" y="470890"/>
            <a:chExt cx="7935870" cy="584775"/>
          </a:xfrm>
        </p:grpSpPr>
        <p:sp>
          <p:nvSpPr>
            <p:cNvPr id="8" name="文本框 7"/>
            <p:cNvSpPr txBox="1"/>
            <p:nvPr/>
          </p:nvSpPr>
          <p:spPr>
            <a:xfrm>
              <a:off x="2128065" y="470890"/>
              <a:ext cx="7935870" cy="58477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32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伟大的壮举</a:t>
              </a:r>
              <a:endParaRPr lang="zh-CN" altLang="en-US" sz="32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9" name="组合 8"/>
            <p:cNvGrpSpPr/>
            <p:nvPr/>
          </p:nvGrpSpPr>
          <p:grpSpPr>
            <a:xfrm>
              <a:off x="4371953" y="679756"/>
              <a:ext cx="3448095" cy="228600"/>
              <a:chOff x="5101528" y="679756"/>
              <a:chExt cx="3448095" cy="228600"/>
            </a:xfrm>
          </p:grpSpPr>
          <p:sp>
            <p:nvSpPr>
              <p:cNvPr id="10" name="星形: 五角 9"/>
              <p:cNvSpPr/>
              <p:nvPr/>
            </p:nvSpPr>
            <p:spPr>
              <a:xfrm>
                <a:off x="5101528"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p:nvSpPr>
            <p:spPr>
              <a:xfrm flipH="1">
                <a:off x="549949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8369623"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flipH="1">
                <a:off x="792384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矩形 13"/>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flipH="1">
            <a:off x="8727888" y="1053593"/>
            <a:ext cx="4118897" cy="526268"/>
            <a:chOff x="433056" y="2080545"/>
            <a:chExt cx="4118897" cy="526268"/>
          </a:xfrm>
        </p:grpSpPr>
        <p:sp>
          <p:nvSpPr>
            <p:cNvPr id="77" name="椭圆 76"/>
            <p:cNvSpPr/>
            <p:nvPr/>
          </p:nvSpPr>
          <p:spPr>
            <a:xfrm flipH="1" flipV="1">
              <a:off x="3898472" y="2080545"/>
              <a:ext cx="526266" cy="526268"/>
            </a:xfrm>
            <a:prstGeom prst="ellipse">
              <a:avLst/>
            </a:prstGeom>
            <a:solidFill>
              <a:srgbClr val="C9A55A"/>
            </a:solid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3771257" y="2132532"/>
              <a:ext cx="780696" cy="460375"/>
            </a:xfrm>
            <a:prstGeom prst="rect">
              <a:avLst/>
            </a:prstGeom>
            <a:noFill/>
          </p:spPr>
          <p:txBody>
            <a:bodyPr wrap="square" rtlCol="0">
              <a:spAutoFit/>
            </a:bodyPr>
            <a:lstStyle/>
            <a:p>
              <a:pPr algn="ctr"/>
              <a:r>
                <a:rPr lang="en-US"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1</a:t>
              </a:r>
              <a:endParaRPr lang="en-US"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79" name="直接连接符 78"/>
            <p:cNvCxnSpPr/>
            <p:nvPr/>
          </p:nvCxnSpPr>
          <p:spPr>
            <a:xfrm>
              <a:off x="433056" y="2593914"/>
              <a:ext cx="3600000" cy="0"/>
            </a:xfrm>
            <a:prstGeom prst="line">
              <a:avLst/>
            </a:prstGeom>
            <a:ln w="25400">
              <a:gradFill flip="none" rotWithShape="1">
                <a:gsLst>
                  <a:gs pos="25000">
                    <a:schemeClr val="bg1">
                      <a:alpha val="0"/>
                    </a:schemeClr>
                  </a:gs>
                  <a:gs pos="78000">
                    <a:schemeClr val="bg1"/>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964359" y="2133002"/>
              <a:ext cx="27934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000" dirty="0">
                  <a:solidFill>
                    <a:schemeClr val="bg1"/>
                  </a:solidFill>
                </a:rPr>
                <a:t>东北工业基地</a:t>
              </a:r>
              <a:endParaRPr lang="zh-CN" altLang="en-US" sz="2000" dirty="0">
                <a:solidFill>
                  <a:schemeClr val="bg1"/>
                </a:solidFill>
              </a:endParaRPr>
            </a:p>
          </p:txBody>
        </p:sp>
      </p:grpSp>
      <p:sp>
        <p:nvSpPr>
          <p:cNvPr id="83" name="椭圆 82"/>
          <p:cNvSpPr/>
          <p:nvPr/>
        </p:nvSpPr>
        <p:spPr>
          <a:xfrm flipH="1" flipV="1">
            <a:off x="4262360" y="4424794"/>
            <a:ext cx="526266" cy="526268"/>
          </a:xfrm>
          <a:prstGeom prst="ellipse">
            <a:avLst/>
          </a:prstGeom>
          <a:solidFill>
            <a:srgbClr val="C9A55A"/>
          </a:solid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4135145" y="4457096"/>
            <a:ext cx="780696" cy="461665"/>
          </a:xfrm>
          <a:prstGeom prst="rect">
            <a:avLst/>
          </a:prstGeom>
          <a:noFill/>
        </p:spPr>
        <p:txBody>
          <a:bodyPr wrap="square" rtlCol="0">
            <a:spAutoFit/>
          </a:bodyPr>
          <a:lstStyle/>
          <a:p>
            <a:pPr algn="ctr"/>
            <a:r>
              <a:rPr lang="en-US" altLang="zh-CN"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4</a:t>
            </a:r>
            <a:endParaRPr lang="zh-CN" altLang="en-US"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grpSp>
        <p:nvGrpSpPr>
          <p:cNvPr id="88" name="组合 87"/>
          <p:cNvGrpSpPr/>
          <p:nvPr/>
        </p:nvGrpSpPr>
        <p:grpSpPr>
          <a:xfrm flipH="1">
            <a:off x="8952328" y="5232311"/>
            <a:ext cx="4118897" cy="526268"/>
            <a:chOff x="433056" y="2080545"/>
            <a:chExt cx="4118897" cy="526268"/>
          </a:xfrm>
        </p:grpSpPr>
        <p:sp>
          <p:nvSpPr>
            <p:cNvPr id="89" name="椭圆 88"/>
            <p:cNvSpPr/>
            <p:nvPr/>
          </p:nvSpPr>
          <p:spPr>
            <a:xfrm flipH="1" flipV="1">
              <a:off x="3898472" y="2080545"/>
              <a:ext cx="526266" cy="526268"/>
            </a:xfrm>
            <a:prstGeom prst="ellipse">
              <a:avLst/>
            </a:prstGeom>
            <a:solidFill>
              <a:srgbClr val="C9A55A"/>
            </a:solid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3771257" y="2112847"/>
              <a:ext cx="780696" cy="461665"/>
            </a:xfrm>
            <a:prstGeom prst="rect">
              <a:avLst/>
            </a:prstGeom>
            <a:noFill/>
          </p:spPr>
          <p:txBody>
            <a:bodyPr wrap="square" rtlCol="0">
              <a:spAutoFit/>
            </a:bodyPr>
            <a:lstStyle/>
            <a:p>
              <a:pPr algn="ctr"/>
              <a:r>
                <a:rPr lang="en-US" altLang="zh-CN"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3</a:t>
              </a:r>
              <a:endParaRPr lang="zh-CN" altLang="en-US"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91" name="直接连接符 90"/>
            <p:cNvCxnSpPr/>
            <p:nvPr/>
          </p:nvCxnSpPr>
          <p:spPr>
            <a:xfrm>
              <a:off x="433056" y="2593914"/>
              <a:ext cx="3600000" cy="0"/>
            </a:xfrm>
            <a:prstGeom prst="line">
              <a:avLst/>
            </a:prstGeom>
            <a:ln w="25400">
              <a:gradFill flip="none" rotWithShape="1">
                <a:gsLst>
                  <a:gs pos="25000">
                    <a:schemeClr val="bg1">
                      <a:alpha val="0"/>
                    </a:schemeClr>
                  </a:gs>
                  <a:gs pos="78000">
                    <a:schemeClr val="bg1"/>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2" name="文本框 91"/>
            <p:cNvSpPr txBox="1"/>
            <p:nvPr/>
          </p:nvSpPr>
          <p:spPr>
            <a:xfrm>
              <a:off x="964359" y="2133002"/>
              <a:ext cx="27934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000" dirty="0">
                  <a:solidFill>
                    <a:schemeClr val="bg1"/>
                  </a:solidFill>
                </a:rPr>
                <a:t>沿海工业基地</a:t>
              </a:r>
              <a:endParaRPr lang="zh-CN" altLang="en-US" sz="2000" dirty="0">
                <a:solidFill>
                  <a:schemeClr val="bg1"/>
                </a:solidFill>
              </a:endParaRPr>
            </a:p>
          </p:txBody>
        </p:sp>
      </p:grpSp>
      <p:grpSp>
        <p:nvGrpSpPr>
          <p:cNvPr id="128001" name="组合 74753"/>
          <p:cNvGrpSpPr/>
          <p:nvPr/>
        </p:nvGrpSpPr>
        <p:grpSpPr>
          <a:xfrm>
            <a:off x="2140585" y="1438910"/>
            <a:ext cx="7465060" cy="4957445"/>
            <a:chOff x="8" y="-233"/>
            <a:chExt cx="5648" cy="4366"/>
          </a:xfrm>
        </p:grpSpPr>
        <p:grpSp>
          <p:nvGrpSpPr>
            <p:cNvPr id="128002" name="组合 74754"/>
            <p:cNvGrpSpPr/>
            <p:nvPr/>
          </p:nvGrpSpPr>
          <p:grpSpPr>
            <a:xfrm>
              <a:off x="8" y="-233"/>
              <a:ext cx="5648" cy="4366"/>
              <a:chOff x="8" y="-233"/>
              <a:chExt cx="5648" cy="4366"/>
            </a:xfrm>
          </p:grpSpPr>
          <p:sp>
            <p:nvSpPr>
              <p:cNvPr id="2" name="任意多边形 74755"/>
              <p:cNvSpPr/>
              <p:nvPr/>
            </p:nvSpPr>
            <p:spPr>
              <a:xfrm>
                <a:off x="8" y="-233"/>
                <a:ext cx="5648" cy="4366"/>
              </a:xfrm>
              <a:custGeom>
                <a:avLst/>
                <a:gdLst/>
                <a:ahLst/>
                <a:cxnLst>
                  <a:cxn ang="0">
                    <a:pos x="5410" y="240"/>
                  </a:cxn>
                  <a:cxn ang="0">
                    <a:pos x="5121" y="54"/>
                  </a:cxn>
                  <a:cxn ang="0">
                    <a:pos x="4438" y="282"/>
                  </a:cxn>
                  <a:cxn ang="0">
                    <a:pos x="4159" y="447"/>
                  </a:cxn>
                  <a:cxn ang="0">
                    <a:pos x="4386" y="561"/>
                  </a:cxn>
                  <a:cxn ang="0">
                    <a:pos x="4552" y="706"/>
                  </a:cxn>
                  <a:cxn ang="0">
                    <a:pos x="3900" y="995"/>
                  </a:cxn>
                  <a:cxn ang="0">
                    <a:pos x="3352" y="1409"/>
                  </a:cxn>
                  <a:cxn ang="0">
                    <a:pos x="2493" y="1368"/>
                  </a:cxn>
                  <a:cxn ang="0">
                    <a:pos x="2173" y="1037"/>
                  </a:cxn>
                  <a:cxn ang="0">
                    <a:pos x="1862" y="633"/>
                  </a:cxn>
                  <a:cxn ang="0">
                    <a:pos x="1562" y="364"/>
                  </a:cxn>
                  <a:cxn ang="0">
                    <a:pos x="1273" y="540"/>
                  </a:cxn>
                  <a:cxn ang="0">
                    <a:pos x="818" y="768"/>
                  </a:cxn>
                  <a:cxn ang="0">
                    <a:pos x="735" y="1109"/>
                  </a:cxn>
                  <a:cxn ang="0">
                    <a:pos x="187" y="1212"/>
                  </a:cxn>
                  <a:cxn ang="0">
                    <a:pos x="31" y="1450"/>
                  </a:cxn>
                  <a:cxn ang="0">
                    <a:pos x="52" y="1637"/>
                  </a:cxn>
                  <a:cxn ang="0">
                    <a:pos x="187" y="1823"/>
                  </a:cxn>
                  <a:cxn ang="0">
                    <a:pos x="342" y="2133"/>
                  </a:cxn>
                  <a:cxn ang="0">
                    <a:pos x="269" y="2381"/>
                  </a:cxn>
                  <a:cxn ang="0">
                    <a:pos x="507" y="2764"/>
                  </a:cxn>
                  <a:cxn ang="0">
                    <a:pos x="642" y="2950"/>
                  </a:cxn>
                  <a:cxn ang="0">
                    <a:pos x="756" y="2940"/>
                  </a:cxn>
                  <a:cxn ang="0">
                    <a:pos x="1097" y="3209"/>
                  </a:cxn>
                  <a:cxn ang="0">
                    <a:pos x="1273" y="3322"/>
                  </a:cxn>
                  <a:cxn ang="0">
                    <a:pos x="1387" y="3250"/>
                  </a:cxn>
                  <a:cxn ang="0">
                    <a:pos x="1573" y="3333"/>
                  </a:cxn>
                  <a:cxn ang="0">
                    <a:pos x="1893" y="3405"/>
                  </a:cxn>
                  <a:cxn ang="0">
                    <a:pos x="2162" y="3354"/>
                  </a:cxn>
                  <a:cxn ang="0">
                    <a:pos x="2390" y="3354"/>
                  </a:cxn>
                  <a:cxn ang="0">
                    <a:pos x="2349" y="3716"/>
                  </a:cxn>
                  <a:cxn ang="0">
                    <a:pos x="2276" y="3850"/>
                  </a:cxn>
                  <a:cxn ang="0">
                    <a:pos x="2452" y="4036"/>
                  </a:cxn>
                  <a:cxn ang="0">
                    <a:pos x="2597" y="4326"/>
                  </a:cxn>
                  <a:cxn ang="0">
                    <a:pos x="2731" y="4326"/>
                  </a:cxn>
                  <a:cxn ang="0">
                    <a:pos x="2980" y="4109"/>
                  </a:cxn>
                  <a:cxn ang="0">
                    <a:pos x="3269" y="4067"/>
                  </a:cxn>
                  <a:cxn ang="0">
                    <a:pos x="3486" y="4284"/>
                  </a:cxn>
                  <a:cxn ang="0">
                    <a:pos x="3848" y="4274"/>
                  </a:cxn>
                  <a:cxn ang="0">
                    <a:pos x="4055" y="4222"/>
                  </a:cxn>
                  <a:cxn ang="0">
                    <a:pos x="4252" y="4088"/>
                  </a:cxn>
                  <a:cxn ang="0">
                    <a:pos x="4552" y="4026"/>
                  </a:cxn>
                  <a:cxn ang="0">
                    <a:pos x="4717" y="3881"/>
                  </a:cxn>
                  <a:cxn ang="0">
                    <a:pos x="4935" y="3643"/>
                  </a:cxn>
                  <a:cxn ang="0">
                    <a:pos x="4955" y="3467"/>
                  </a:cxn>
                  <a:cxn ang="0">
                    <a:pos x="5017" y="3354"/>
                  </a:cxn>
                  <a:cxn ang="0">
                    <a:pos x="5079" y="3074"/>
                  </a:cxn>
                  <a:cxn ang="0">
                    <a:pos x="4976" y="2960"/>
                  </a:cxn>
                  <a:cxn ang="0">
                    <a:pos x="5048" y="2743"/>
                  </a:cxn>
                  <a:cxn ang="0">
                    <a:pos x="4904" y="2505"/>
                  </a:cxn>
                  <a:cxn ang="0">
                    <a:pos x="4738" y="2371"/>
                  </a:cxn>
                  <a:cxn ang="0">
                    <a:pos x="4976" y="2019"/>
                  </a:cxn>
                  <a:cxn ang="0">
                    <a:pos x="4842" y="1905"/>
                  </a:cxn>
                  <a:cxn ang="0">
                    <a:pos x="4635" y="1947"/>
                  </a:cxn>
                  <a:cxn ang="0">
                    <a:pos x="4635" y="1740"/>
                  </a:cxn>
                  <a:cxn ang="0">
                    <a:pos x="4759" y="1606"/>
                  </a:cxn>
                  <a:cxn ang="0">
                    <a:pos x="4945" y="1523"/>
                  </a:cxn>
                  <a:cxn ang="0">
                    <a:pos x="4935" y="1730"/>
                  </a:cxn>
                  <a:cxn ang="0">
                    <a:pos x="5183" y="1585"/>
                  </a:cxn>
                  <a:cxn ang="0">
                    <a:pos x="5348" y="1357"/>
                  </a:cxn>
                  <a:cxn ang="0">
                    <a:pos x="5483" y="1264"/>
                  </a:cxn>
                  <a:cxn ang="0">
                    <a:pos x="5628" y="1047"/>
                  </a:cxn>
                </a:cxnLst>
                <a:pathLst>
                  <a:path w="5648" h="4366">
                    <a:moveTo>
                      <a:pt x="5638" y="385"/>
                    </a:moveTo>
                    <a:cubicBezTo>
                      <a:pt x="5628" y="392"/>
                      <a:pt x="5619" y="405"/>
                      <a:pt x="5607" y="406"/>
                    </a:cubicBezTo>
                    <a:cubicBezTo>
                      <a:pt x="5496" y="418"/>
                      <a:pt x="5523" y="320"/>
                      <a:pt x="5473" y="271"/>
                    </a:cubicBezTo>
                    <a:cubicBezTo>
                      <a:pt x="5455" y="254"/>
                      <a:pt x="5432" y="248"/>
                      <a:pt x="5410" y="240"/>
                    </a:cubicBezTo>
                    <a:cubicBezTo>
                      <a:pt x="5347" y="177"/>
                      <a:pt x="5407" y="224"/>
                      <a:pt x="5266" y="199"/>
                    </a:cubicBezTo>
                    <a:cubicBezTo>
                      <a:pt x="5245" y="195"/>
                      <a:pt x="5204" y="178"/>
                      <a:pt x="5204" y="178"/>
                    </a:cubicBezTo>
                    <a:cubicBezTo>
                      <a:pt x="5194" y="168"/>
                      <a:pt x="5180" y="160"/>
                      <a:pt x="5173" y="147"/>
                    </a:cubicBezTo>
                    <a:cubicBezTo>
                      <a:pt x="5145" y="92"/>
                      <a:pt x="5187" y="75"/>
                      <a:pt x="5121" y="54"/>
                    </a:cubicBezTo>
                    <a:cubicBezTo>
                      <a:pt x="5041" y="0"/>
                      <a:pt x="4936" y="28"/>
                      <a:pt x="4842" y="13"/>
                    </a:cubicBezTo>
                    <a:cubicBezTo>
                      <a:pt x="4742" y="16"/>
                      <a:pt x="4642" y="14"/>
                      <a:pt x="4542" y="23"/>
                    </a:cubicBezTo>
                    <a:cubicBezTo>
                      <a:pt x="4522" y="25"/>
                      <a:pt x="4497" y="60"/>
                      <a:pt x="4490" y="75"/>
                    </a:cubicBezTo>
                    <a:cubicBezTo>
                      <a:pt x="4459" y="143"/>
                      <a:pt x="4466" y="215"/>
                      <a:pt x="4438" y="282"/>
                    </a:cubicBezTo>
                    <a:cubicBezTo>
                      <a:pt x="4434" y="292"/>
                      <a:pt x="4417" y="289"/>
                      <a:pt x="4407" y="292"/>
                    </a:cubicBezTo>
                    <a:cubicBezTo>
                      <a:pt x="4386" y="306"/>
                      <a:pt x="4366" y="319"/>
                      <a:pt x="4345" y="333"/>
                    </a:cubicBezTo>
                    <a:cubicBezTo>
                      <a:pt x="4316" y="352"/>
                      <a:pt x="4242" y="354"/>
                      <a:pt x="4242" y="354"/>
                    </a:cubicBezTo>
                    <a:cubicBezTo>
                      <a:pt x="4204" y="380"/>
                      <a:pt x="4187" y="410"/>
                      <a:pt x="4159" y="447"/>
                    </a:cubicBezTo>
                    <a:cubicBezTo>
                      <a:pt x="4151" y="534"/>
                      <a:pt x="4104" y="629"/>
                      <a:pt x="4211" y="664"/>
                    </a:cubicBezTo>
                    <a:cubicBezTo>
                      <a:pt x="4265" y="647"/>
                      <a:pt x="4249" y="614"/>
                      <a:pt x="4293" y="602"/>
                    </a:cubicBezTo>
                    <a:cubicBezTo>
                      <a:pt x="4320" y="595"/>
                      <a:pt x="4348" y="595"/>
                      <a:pt x="4376" y="592"/>
                    </a:cubicBezTo>
                    <a:cubicBezTo>
                      <a:pt x="4379" y="582"/>
                      <a:pt x="4376" y="565"/>
                      <a:pt x="4386" y="561"/>
                    </a:cubicBezTo>
                    <a:cubicBezTo>
                      <a:pt x="4389" y="560"/>
                      <a:pt x="4466" y="581"/>
                      <a:pt x="4469" y="582"/>
                    </a:cubicBezTo>
                    <a:cubicBezTo>
                      <a:pt x="4483" y="603"/>
                      <a:pt x="4497" y="623"/>
                      <a:pt x="4511" y="644"/>
                    </a:cubicBezTo>
                    <a:cubicBezTo>
                      <a:pt x="4518" y="654"/>
                      <a:pt x="4524" y="665"/>
                      <a:pt x="4531" y="675"/>
                    </a:cubicBezTo>
                    <a:cubicBezTo>
                      <a:pt x="4538" y="685"/>
                      <a:pt x="4552" y="706"/>
                      <a:pt x="4552" y="706"/>
                    </a:cubicBezTo>
                    <a:cubicBezTo>
                      <a:pt x="4531" y="771"/>
                      <a:pt x="4470" y="745"/>
                      <a:pt x="4407" y="757"/>
                    </a:cubicBezTo>
                    <a:cubicBezTo>
                      <a:pt x="4363" y="787"/>
                      <a:pt x="4346" y="823"/>
                      <a:pt x="4293" y="840"/>
                    </a:cubicBezTo>
                    <a:cubicBezTo>
                      <a:pt x="4256" y="865"/>
                      <a:pt x="4219" y="942"/>
                      <a:pt x="4180" y="954"/>
                    </a:cubicBezTo>
                    <a:cubicBezTo>
                      <a:pt x="4087" y="983"/>
                      <a:pt x="3998" y="988"/>
                      <a:pt x="3900" y="995"/>
                    </a:cubicBezTo>
                    <a:cubicBezTo>
                      <a:pt x="3796" y="1032"/>
                      <a:pt x="3839" y="1042"/>
                      <a:pt x="3848" y="1192"/>
                    </a:cubicBezTo>
                    <a:cubicBezTo>
                      <a:pt x="3835" y="1258"/>
                      <a:pt x="3837" y="1253"/>
                      <a:pt x="3776" y="1275"/>
                    </a:cubicBezTo>
                    <a:cubicBezTo>
                      <a:pt x="3714" y="1322"/>
                      <a:pt x="3618" y="1379"/>
                      <a:pt x="3538" y="1388"/>
                    </a:cubicBezTo>
                    <a:cubicBezTo>
                      <a:pt x="3476" y="1395"/>
                      <a:pt x="3352" y="1409"/>
                      <a:pt x="3352" y="1409"/>
                    </a:cubicBezTo>
                    <a:cubicBezTo>
                      <a:pt x="3294" y="1429"/>
                      <a:pt x="3242" y="1454"/>
                      <a:pt x="3186" y="1481"/>
                    </a:cubicBezTo>
                    <a:cubicBezTo>
                      <a:pt x="3088" y="1473"/>
                      <a:pt x="3004" y="1452"/>
                      <a:pt x="2907" y="1440"/>
                    </a:cubicBezTo>
                    <a:cubicBezTo>
                      <a:pt x="2871" y="1428"/>
                      <a:pt x="2841" y="1396"/>
                      <a:pt x="2804" y="1388"/>
                    </a:cubicBezTo>
                    <a:cubicBezTo>
                      <a:pt x="2702" y="1366"/>
                      <a:pt x="2597" y="1373"/>
                      <a:pt x="2493" y="1368"/>
                    </a:cubicBezTo>
                    <a:cubicBezTo>
                      <a:pt x="2441" y="1361"/>
                      <a:pt x="2390" y="1354"/>
                      <a:pt x="2338" y="1347"/>
                    </a:cubicBezTo>
                    <a:cubicBezTo>
                      <a:pt x="2313" y="1344"/>
                      <a:pt x="2297" y="1285"/>
                      <a:pt x="2297" y="1285"/>
                    </a:cubicBezTo>
                    <a:cubicBezTo>
                      <a:pt x="2282" y="1221"/>
                      <a:pt x="2257" y="1198"/>
                      <a:pt x="2235" y="1140"/>
                    </a:cubicBezTo>
                    <a:cubicBezTo>
                      <a:pt x="2217" y="1093"/>
                      <a:pt x="2218" y="1066"/>
                      <a:pt x="2173" y="1037"/>
                    </a:cubicBezTo>
                    <a:cubicBezTo>
                      <a:pt x="2141" y="947"/>
                      <a:pt x="1997" y="948"/>
                      <a:pt x="1914" y="933"/>
                    </a:cubicBezTo>
                    <a:cubicBezTo>
                      <a:pt x="1875" y="908"/>
                      <a:pt x="1847" y="885"/>
                      <a:pt x="1831" y="840"/>
                    </a:cubicBezTo>
                    <a:cubicBezTo>
                      <a:pt x="1854" y="806"/>
                      <a:pt x="1880" y="796"/>
                      <a:pt x="1893" y="757"/>
                    </a:cubicBezTo>
                    <a:cubicBezTo>
                      <a:pt x="1875" y="587"/>
                      <a:pt x="1903" y="715"/>
                      <a:pt x="1862" y="633"/>
                    </a:cubicBezTo>
                    <a:cubicBezTo>
                      <a:pt x="1857" y="623"/>
                      <a:pt x="1862" y="607"/>
                      <a:pt x="1852" y="602"/>
                    </a:cubicBezTo>
                    <a:cubicBezTo>
                      <a:pt x="1827" y="588"/>
                      <a:pt x="1797" y="589"/>
                      <a:pt x="1769" y="582"/>
                    </a:cubicBezTo>
                    <a:cubicBezTo>
                      <a:pt x="1745" y="531"/>
                      <a:pt x="1716" y="477"/>
                      <a:pt x="1676" y="437"/>
                    </a:cubicBezTo>
                    <a:cubicBezTo>
                      <a:pt x="1653" y="366"/>
                      <a:pt x="1645" y="375"/>
                      <a:pt x="1562" y="364"/>
                    </a:cubicBezTo>
                    <a:cubicBezTo>
                      <a:pt x="1539" y="380"/>
                      <a:pt x="1512" y="389"/>
                      <a:pt x="1490" y="406"/>
                    </a:cubicBezTo>
                    <a:cubicBezTo>
                      <a:pt x="1467" y="424"/>
                      <a:pt x="1428" y="468"/>
                      <a:pt x="1428" y="468"/>
                    </a:cubicBezTo>
                    <a:cubicBezTo>
                      <a:pt x="1414" y="584"/>
                      <a:pt x="1426" y="556"/>
                      <a:pt x="1314" y="571"/>
                    </a:cubicBezTo>
                    <a:cubicBezTo>
                      <a:pt x="1300" y="561"/>
                      <a:pt x="1288" y="548"/>
                      <a:pt x="1273" y="540"/>
                    </a:cubicBezTo>
                    <a:cubicBezTo>
                      <a:pt x="1254" y="530"/>
                      <a:pt x="1211" y="519"/>
                      <a:pt x="1211" y="519"/>
                    </a:cubicBezTo>
                    <a:cubicBezTo>
                      <a:pt x="1160" y="553"/>
                      <a:pt x="1151" y="617"/>
                      <a:pt x="1097" y="654"/>
                    </a:cubicBezTo>
                    <a:cubicBezTo>
                      <a:pt x="1085" y="692"/>
                      <a:pt x="1063" y="722"/>
                      <a:pt x="1045" y="757"/>
                    </a:cubicBezTo>
                    <a:cubicBezTo>
                      <a:pt x="980" y="708"/>
                      <a:pt x="850" y="670"/>
                      <a:pt x="818" y="768"/>
                    </a:cubicBezTo>
                    <a:cubicBezTo>
                      <a:pt x="868" y="843"/>
                      <a:pt x="892" y="870"/>
                      <a:pt x="828" y="964"/>
                    </a:cubicBezTo>
                    <a:cubicBezTo>
                      <a:pt x="825" y="978"/>
                      <a:pt x="827" y="995"/>
                      <a:pt x="818" y="1006"/>
                    </a:cubicBezTo>
                    <a:cubicBezTo>
                      <a:pt x="802" y="1025"/>
                      <a:pt x="756" y="1047"/>
                      <a:pt x="756" y="1047"/>
                    </a:cubicBezTo>
                    <a:cubicBezTo>
                      <a:pt x="749" y="1068"/>
                      <a:pt x="750" y="1094"/>
                      <a:pt x="735" y="1109"/>
                    </a:cubicBezTo>
                    <a:cubicBezTo>
                      <a:pt x="688" y="1156"/>
                      <a:pt x="633" y="1159"/>
                      <a:pt x="569" y="1171"/>
                    </a:cubicBezTo>
                    <a:cubicBezTo>
                      <a:pt x="508" y="1151"/>
                      <a:pt x="445" y="1171"/>
                      <a:pt x="383" y="1181"/>
                    </a:cubicBezTo>
                    <a:cubicBezTo>
                      <a:pt x="357" y="1263"/>
                      <a:pt x="364" y="1244"/>
                      <a:pt x="269" y="1233"/>
                    </a:cubicBezTo>
                    <a:cubicBezTo>
                      <a:pt x="240" y="1188"/>
                      <a:pt x="257" y="1194"/>
                      <a:pt x="187" y="1212"/>
                    </a:cubicBezTo>
                    <a:cubicBezTo>
                      <a:pt x="166" y="1217"/>
                      <a:pt x="125" y="1233"/>
                      <a:pt x="125" y="1233"/>
                    </a:cubicBezTo>
                    <a:cubicBezTo>
                      <a:pt x="71" y="1270"/>
                      <a:pt x="106" y="1279"/>
                      <a:pt x="52" y="1316"/>
                    </a:cubicBezTo>
                    <a:cubicBezTo>
                      <a:pt x="36" y="1366"/>
                      <a:pt x="15" y="1364"/>
                      <a:pt x="0" y="1419"/>
                    </a:cubicBezTo>
                    <a:cubicBezTo>
                      <a:pt x="10" y="1429"/>
                      <a:pt x="19" y="1442"/>
                      <a:pt x="31" y="1450"/>
                    </a:cubicBezTo>
                    <a:cubicBezTo>
                      <a:pt x="40" y="1456"/>
                      <a:pt x="55" y="1453"/>
                      <a:pt x="63" y="1461"/>
                    </a:cubicBezTo>
                    <a:cubicBezTo>
                      <a:pt x="68" y="1466"/>
                      <a:pt x="83" y="1533"/>
                      <a:pt x="83" y="1533"/>
                    </a:cubicBezTo>
                    <a:cubicBezTo>
                      <a:pt x="80" y="1557"/>
                      <a:pt x="80" y="1582"/>
                      <a:pt x="73" y="1606"/>
                    </a:cubicBezTo>
                    <a:cubicBezTo>
                      <a:pt x="69" y="1618"/>
                      <a:pt x="64" y="1635"/>
                      <a:pt x="52" y="1637"/>
                    </a:cubicBezTo>
                    <a:cubicBezTo>
                      <a:pt x="40" y="1639"/>
                      <a:pt x="31" y="1623"/>
                      <a:pt x="21" y="1616"/>
                    </a:cubicBezTo>
                    <a:cubicBezTo>
                      <a:pt x="43" y="1750"/>
                      <a:pt x="8" y="1631"/>
                      <a:pt x="63" y="1699"/>
                    </a:cubicBezTo>
                    <a:cubicBezTo>
                      <a:pt x="104" y="1750"/>
                      <a:pt x="28" y="1719"/>
                      <a:pt x="114" y="1740"/>
                    </a:cubicBezTo>
                    <a:cubicBezTo>
                      <a:pt x="150" y="1847"/>
                      <a:pt x="113" y="1841"/>
                      <a:pt x="187" y="1823"/>
                    </a:cubicBezTo>
                    <a:cubicBezTo>
                      <a:pt x="207" y="1885"/>
                      <a:pt x="194" y="1908"/>
                      <a:pt x="249" y="1926"/>
                    </a:cubicBezTo>
                    <a:cubicBezTo>
                      <a:pt x="271" y="1960"/>
                      <a:pt x="282" y="1972"/>
                      <a:pt x="290" y="2019"/>
                    </a:cubicBezTo>
                    <a:cubicBezTo>
                      <a:pt x="291" y="2024"/>
                      <a:pt x="299" y="2097"/>
                      <a:pt x="311" y="2112"/>
                    </a:cubicBezTo>
                    <a:cubicBezTo>
                      <a:pt x="319" y="2122"/>
                      <a:pt x="332" y="2126"/>
                      <a:pt x="342" y="2133"/>
                    </a:cubicBezTo>
                    <a:cubicBezTo>
                      <a:pt x="400" y="2223"/>
                      <a:pt x="345" y="2116"/>
                      <a:pt x="331" y="2174"/>
                    </a:cubicBezTo>
                    <a:cubicBezTo>
                      <a:pt x="325" y="2200"/>
                      <a:pt x="343" y="2249"/>
                      <a:pt x="352" y="2278"/>
                    </a:cubicBezTo>
                    <a:cubicBezTo>
                      <a:pt x="343" y="2339"/>
                      <a:pt x="357" y="2372"/>
                      <a:pt x="300" y="2392"/>
                    </a:cubicBezTo>
                    <a:cubicBezTo>
                      <a:pt x="290" y="2388"/>
                      <a:pt x="277" y="2389"/>
                      <a:pt x="269" y="2381"/>
                    </a:cubicBezTo>
                    <a:cubicBezTo>
                      <a:pt x="261" y="2373"/>
                      <a:pt x="264" y="2340"/>
                      <a:pt x="259" y="2350"/>
                    </a:cubicBezTo>
                    <a:cubicBezTo>
                      <a:pt x="238" y="2394"/>
                      <a:pt x="245" y="2447"/>
                      <a:pt x="238" y="2495"/>
                    </a:cubicBezTo>
                    <a:cubicBezTo>
                      <a:pt x="262" y="2559"/>
                      <a:pt x="359" y="2688"/>
                      <a:pt x="404" y="2733"/>
                    </a:cubicBezTo>
                    <a:cubicBezTo>
                      <a:pt x="436" y="2739"/>
                      <a:pt x="479" y="2744"/>
                      <a:pt x="507" y="2764"/>
                    </a:cubicBezTo>
                    <a:cubicBezTo>
                      <a:pt x="517" y="2771"/>
                      <a:pt x="519" y="2786"/>
                      <a:pt x="528" y="2795"/>
                    </a:cubicBezTo>
                    <a:cubicBezTo>
                      <a:pt x="540" y="2807"/>
                      <a:pt x="557" y="2814"/>
                      <a:pt x="569" y="2826"/>
                    </a:cubicBezTo>
                    <a:cubicBezTo>
                      <a:pt x="646" y="2903"/>
                      <a:pt x="558" y="2838"/>
                      <a:pt x="631" y="2888"/>
                    </a:cubicBezTo>
                    <a:cubicBezTo>
                      <a:pt x="635" y="2909"/>
                      <a:pt x="637" y="2930"/>
                      <a:pt x="642" y="2950"/>
                    </a:cubicBezTo>
                    <a:cubicBezTo>
                      <a:pt x="644" y="2961"/>
                      <a:pt x="642" y="2977"/>
                      <a:pt x="652" y="2981"/>
                    </a:cubicBezTo>
                    <a:cubicBezTo>
                      <a:pt x="665" y="2986"/>
                      <a:pt x="680" y="2974"/>
                      <a:pt x="694" y="2971"/>
                    </a:cubicBezTo>
                    <a:cubicBezTo>
                      <a:pt x="704" y="2964"/>
                      <a:pt x="714" y="2956"/>
                      <a:pt x="725" y="2950"/>
                    </a:cubicBezTo>
                    <a:cubicBezTo>
                      <a:pt x="735" y="2945"/>
                      <a:pt x="751" y="2930"/>
                      <a:pt x="756" y="2940"/>
                    </a:cubicBezTo>
                    <a:cubicBezTo>
                      <a:pt x="773" y="2975"/>
                      <a:pt x="766" y="3017"/>
                      <a:pt x="776" y="3054"/>
                    </a:cubicBezTo>
                    <a:cubicBezTo>
                      <a:pt x="782" y="3076"/>
                      <a:pt x="815" y="3100"/>
                      <a:pt x="828" y="3116"/>
                    </a:cubicBezTo>
                    <a:cubicBezTo>
                      <a:pt x="857" y="3150"/>
                      <a:pt x="867" y="3174"/>
                      <a:pt x="911" y="3188"/>
                    </a:cubicBezTo>
                    <a:cubicBezTo>
                      <a:pt x="997" y="3178"/>
                      <a:pt x="1018" y="3183"/>
                      <a:pt x="1097" y="3209"/>
                    </a:cubicBezTo>
                    <a:cubicBezTo>
                      <a:pt x="1118" y="3216"/>
                      <a:pt x="1159" y="3229"/>
                      <a:pt x="1159" y="3229"/>
                    </a:cubicBezTo>
                    <a:cubicBezTo>
                      <a:pt x="1169" y="3236"/>
                      <a:pt x="1179" y="3245"/>
                      <a:pt x="1190" y="3250"/>
                    </a:cubicBezTo>
                    <a:cubicBezTo>
                      <a:pt x="1210" y="3259"/>
                      <a:pt x="1252" y="3271"/>
                      <a:pt x="1252" y="3271"/>
                    </a:cubicBezTo>
                    <a:cubicBezTo>
                      <a:pt x="1248" y="3283"/>
                      <a:pt x="1222" y="3331"/>
                      <a:pt x="1273" y="3322"/>
                    </a:cubicBezTo>
                    <a:cubicBezTo>
                      <a:pt x="1287" y="3319"/>
                      <a:pt x="1292" y="3299"/>
                      <a:pt x="1304" y="3291"/>
                    </a:cubicBezTo>
                    <a:cubicBezTo>
                      <a:pt x="1313" y="3285"/>
                      <a:pt x="1325" y="3284"/>
                      <a:pt x="1335" y="3281"/>
                    </a:cubicBezTo>
                    <a:cubicBezTo>
                      <a:pt x="1342" y="3260"/>
                      <a:pt x="1337" y="3230"/>
                      <a:pt x="1356" y="3219"/>
                    </a:cubicBezTo>
                    <a:cubicBezTo>
                      <a:pt x="1369" y="3212"/>
                      <a:pt x="1376" y="3241"/>
                      <a:pt x="1387" y="3250"/>
                    </a:cubicBezTo>
                    <a:cubicBezTo>
                      <a:pt x="1397" y="3258"/>
                      <a:pt x="1406" y="3267"/>
                      <a:pt x="1418" y="3271"/>
                    </a:cubicBezTo>
                    <a:cubicBezTo>
                      <a:pt x="1444" y="3281"/>
                      <a:pt x="1500" y="3291"/>
                      <a:pt x="1500" y="3291"/>
                    </a:cubicBezTo>
                    <a:cubicBezTo>
                      <a:pt x="1514" y="3301"/>
                      <a:pt x="1527" y="3313"/>
                      <a:pt x="1542" y="3322"/>
                    </a:cubicBezTo>
                    <a:cubicBezTo>
                      <a:pt x="1552" y="3327"/>
                      <a:pt x="1565" y="3325"/>
                      <a:pt x="1573" y="3333"/>
                    </a:cubicBezTo>
                    <a:cubicBezTo>
                      <a:pt x="1581" y="3341"/>
                      <a:pt x="1578" y="3354"/>
                      <a:pt x="1583" y="3364"/>
                    </a:cubicBezTo>
                    <a:cubicBezTo>
                      <a:pt x="1602" y="3402"/>
                      <a:pt x="1631" y="3433"/>
                      <a:pt x="1666" y="3457"/>
                    </a:cubicBezTo>
                    <a:cubicBezTo>
                      <a:pt x="1735" y="3450"/>
                      <a:pt x="1835" y="3494"/>
                      <a:pt x="1873" y="3436"/>
                    </a:cubicBezTo>
                    <a:cubicBezTo>
                      <a:pt x="1880" y="3426"/>
                      <a:pt x="1884" y="3413"/>
                      <a:pt x="1893" y="3405"/>
                    </a:cubicBezTo>
                    <a:cubicBezTo>
                      <a:pt x="1905" y="3395"/>
                      <a:pt x="1921" y="3392"/>
                      <a:pt x="1935" y="3385"/>
                    </a:cubicBezTo>
                    <a:cubicBezTo>
                      <a:pt x="1964" y="3340"/>
                      <a:pt x="1986" y="3343"/>
                      <a:pt x="2038" y="3333"/>
                    </a:cubicBezTo>
                    <a:cubicBezTo>
                      <a:pt x="2052" y="3326"/>
                      <a:pt x="2064" y="3314"/>
                      <a:pt x="2080" y="3312"/>
                    </a:cubicBezTo>
                    <a:cubicBezTo>
                      <a:pt x="2163" y="3303"/>
                      <a:pt x="2125" y="3317"/>
                      <a:pt x="2162" y="3354"/>
                    </a:cubicBezTo>
                    <a:cubicBezTo>
                      <a:pt x="2180" y="3372"/>
                      <a:pt x="2202" y="3377"/>
                      <a:pt x="2224" y="3385"/>
                    </a:cubicBezTo>
                    <a:cubicBezTo>
                      <a:pt x="2286" y="3363"/>
                      <a:pt x="2284" y="3370"/>
                      <a:pt x="2297" y="3302"/>
                    </a:cubicBezTo>
                    <a:cubicBezTo>
                      <a:pt x="2311" y="3305"/>
                      <a:pt x="2326" y="3304"/>
                      <a:pt x="2338" y="3312"/>
                    </a:cubicBezTo>
                    <a:cubicBezTo>
                      <a:pt x="2437" y="3378"/>
                      <a:pt x="2284" y="3316"/>
                      <a:pt x="2390" y="3354"/>
                    </a:cubicBezTo>
                    <a:cubicBezTo>
                      <a:pt x="2389" y="3357"/>
                      <a:pt x="2366" y="3440"/>
                      <a:pt x="2390" y="3447"/>
                    </a:cubicBezTo>
                    <a:cubicBezTo>
                      <a:pt x="2400" y="3457"/>
                      <a:pt x="2455" y="3378"/>
                      <a:pt x="2452" y="3416"/>
                    </a:cubicBezTo>
                    <a:cubicBezTo>
                      <a:pt x="2398" y="3496"/>
                      <a:pt x="2414" y="3594"/>
                      <a:pt x="2369" y="3674"/>
                    </a:cubicBezTo>
                    <a:cubicBezTo>
                      <a:pt x="2361" y="3688"/>
                      <a:pt x="2360" y="3705"/>
                      <a:pt x="2349" y="3716"/>
                    </a:cubicBezTo>
                    <a:cubicBezTo>
                      <a:pt x="2338" y="3727"/>
                      <a:pt x="2321" y="3729"/>
                      <a:pt x="2307" y="3736"/>
                    </a:cubicBezTo>
                    <a:cubicBezTo>
                      <a:pt x="2300" y="3746"/>
                      <a:pt x="2292" y="3756"/>
                      <a:pt x="2287" y="3767"/>
                    </a:cubicBezTo>
                    <a:cubicBezTo>
                      <a:pt x="2281" y="3780"/>
                      <a:pt x="2289" y="3802"/>
                      <a:pt x="2276" y="3809"/>
                    </a:cubicBezTo>
                    <a:cubicBezTo>
                      <a:pt x="2274" y="3823"/>
                      <a:pt x="2267" y="3840"/>
                      <a:pt x="2276" y="3850"/>
                    </a:cubicBezTo>
                    <a:cubicBezTo>
                      <a:pt x="2295" y="3904"/>
                      <a:pt x="2272" y="3871"/>
                      <a:pt x="2328" y="3871"/>
                    </a:cubicBezTo>
                    <a:cubicBezTo>
                      <a:pt x="2342" y="3871"/>
                      <a:pt x="2355" y="3878"/>
                      <a:pt x="2369" y="3881"/>
                    </a:cubicBezTo>
                    <a:cubicBezTo>
                      <a:pt x="2382" y="3906"/>
                      <a:pt x="2402" y="3927"/>
                      <a:pt x="2411" y="3953"/>
                    </a:cubicBezTo>
                    <a:cubicBezTo>
                      <a:pt x="2440" y="4039"/>
                      <a:pt x="2394" y="3997"/>
                      <a:pt x="2452" y="4036"/>
                    </a:cubicBezTo>
                    <a:cubicBezTo>
                      <a:pt x="2459" y="4046"/>
                      <a:pt x="2471" y="4055"/>
                      <a:pt x="2473" y="4067"/>
                    </a:cubicBezTo>
                    <a:cubicBezTo>
                      <a:pt x="2483" y="4128"/>
                      <a:pt x="2395" y="4072"/>
                      <a:pt x="2473" y="4171"/>
                    </a:cubicBezTo>
                    <a:cubicBezTo>
                      <a:pt x="2486" y="4188"/>
                      <a:pt x="2514" y="4184"/>
                      <a:pt x="2535" y="4191"/>
                    </a:cubicBezTo>
                    <a:cubicBezTo>
                      <a:pt x="2563" y="4235"/>
                      <a:pt x="2568" y="4283"/>
                      <a:pt x="2597" y="4326"/>
                    </a:cubicBezTo>
                    <a:cubicBezTo>
                      <a:pt x="2604" y="4316"/>
                      <a:pt x="2609" y="4304"/>
                      <a:pt x="2618" y="4295"/>
                    </a:cubicBezTo>
                    <a:cubicBezTo>
                      <a:pt x="2630" y="4283"/>
                      <a:pt x="2650" y="4279"/>
                      <a:pt x="2659" y="4264"/>
                    </a:cubicBezTo>
                    <a:cubicBezTo>
                      <a:pt x="2668" y="4249"/>
                      <a:pt x="2666" y="4229"/>
                      <a:pt x="2669" y="4212"/>
                    </a:cubicBezTo>
                    <a:cubicBezTo>
                      <a:pt x="2710" y="4253"/>
                      <a:pt x="2720" y="4268"/>
                      <a:pt x="2731" y="4326"/>
                    </a:cubicBezTo>
                    <a:cubicBezTo>
                      <a:pt x="2831" y="4290"/>
                      <a:pt x="2675" y="4357"/>
                      <a:pt x="2773" y="4150"/>
                    </a:cubicBezTo>
                    <a:cubicBezTo>
                      <a:pt x="2783" y="4128"/>
                      <a:pt x="2821" y="4143"/>
                      <a:pt x="2845" y="4140"/>
                    </a:cubicBezTo>
                    <a:cubicBezTo>
                      <a:pt x="2892" y="4093"/>
                      <a:pt x="2897" y="4105"/>
                      <a:pt x="2949" y="4140"/>
                    </a:cubicBezTo>
                    <a:cubicBezTo>
                      <a:pt x="2959" y="4130"/>
                      <a:pt x="2966" y="4112"/>
                      <a:pt x="2980" y="4109"/>
                    </a:cubicBezTo>
                    <a:cubicBezTo>
                      <a:pt x="3133" y="4080"/>
                      <a:pt x="3012" y="4153"/>
                      <a:pt x="3093" y="4098"/>
                    </a:cubicBezTo>
                    <a:cubicBezTo>
                      <a:pt x="3110" y="4050"/>
                      <a:pt x="3135" y="4052"/>
                      <a:pt x="3176" y="4026"/>
                    </a:cubicBezTo>
                    <a:cubicBezTo>
                      <a:pt x="3200" y="4029"/>
                      <a:pt x="3227" y="4026"/>
                      <a:pt x="3249" y="4036"/>
                    </a:cubicBezTo>
                    <a:cubicBezTo>
                      <a:pt x="3260" y="4041"/>
                      <a:pt x="3260" y="4059"/>
                      <a:pt x="3269" y="4067"/>
                    </a:cubicBezTo>
                    <a:cubicBezTo>
                      <a:pt x="3281" y="4077"/>
                      <a:pt x="3346" y="4087"/>
                      <a:pt x="3352" y="4088"/>
                    </a:cubicBezTo>
                    <a:cubicBezTo>
                      <a:pt x="3381" y="4178"/>
                      <a:pt x="3337" y="4047"/>
                      <a:pt x="3383" y="4160"/>
                    </a:cubicBezTo>
                    <a:cubicBezTo>
                      <a:pt x="3413" y="4234"/>
                      <a:pt x="3380" y="4214"/>
                      <a:pt x="3435" y="4233"/>
                    </a:cubicBezTo>
                    <a:cubicBezTo>
                      <a:pt x="3446" y="4250"/>
                      <a:pt x="3460" y="4282"/>
                      <a:pt x="3486" y="4284"/>
                    </a:cubicBezTo>
                    <a:cubicBezTo>
                      <a:pt x="3552" y="4290"/>
                      <a:pt x="3642" y="4250"/>
                      <a:pt x="3704" y="4233"/>
                    </a:cubicBezTo>
                    <a:cubicBezTo>
                      <a:pt x="3758" y="4150"/>
                      <a:pt x="3694" y="4234"/>
                      <a:pt x="3745" y="4346"/>
                    </a:cubicBezTo>
                    <a:cubicBezTo>
                      <a:pt x="3751" y="4359"/>
                      <a:pt x="3818" y="4356"/>
                      <a:pt x="3828" y="4346"/>
                    </a:cubicBezTo>
                    <a:cubicBezTo>
                      <a:pt x="3884" y="4366"/>
                      <a:pt x="3834" y="4330"/>
                      <a:pt x="3848" y="4274"/>
                    </a:cubicBezTo>
                    <a:cubicBezTo>
                      <a:pt x="3827" y="4267"/>
                      <a:pt x="3801" y="4268"/>
                      <a:pt x="3786" y="4253"/>
                    </a:cubicBezTo>
                    <a:cubicBezTo>
                      <a:pt x="3778" y="4245"/>
                      <a:pt x="3807" y="4246"/>
                      <a:pt x="3817" y="4243"/>
                    </a:cubicBezTo>
                    <a:cubicBezTo>
                      <a:pt x="3831" y="4239"/>
                      <a:pt x="3845" y="4236"/>
                      <a:pt x="3859" y="4233"/>
                    </a:cubicBezTo>
                    <a:cubicBezTo>
                      <a:pt x="3923" y="4249"/>
                      <a:pt x="4055" y="4222"/>
                      <a:pt x="4055" y="4222"/>
                    </a:cubicBezTo>
                    <a:cubicBezTo>
                      <a:pt x="4077" y="4215"/>
                      <a:pt x="4110" y="4206"/>
                      <a:pt x="4128" y="4191"/>
                    </a:cubicBezTo>
                    <a:cubicBezTo>
                      <a:pt x="4137" y="4183"/>
                      <a:pt x="4139" y="4168"/>
                      <a:pt x="4148" y="4160"/>
                    </a:cubicBezTo>
                    <a:cubicBezTo>
                      <a:pt x="4173" y="4139"/>
                      <a:pt x="4212" y="4135"/>
                      <a:pt x="4242" y="4129"/>
                    </a:cubicBezTo>
                    <a:cubicBezTo>
                      <a:pt x="4245" y="4115"/>
                      <a:pt x="4240" y="4095"/>
                      <a:pt x="4252" y="4088"/>
                    </a:cubicBezTo>
                    <a:cubicBezTo>
                      <a:pt x="4264" y="4081"/>
                      <a:pt x="4279" y="4098"/>
                      <a:pt x="4293" y="4098"/>
                    </a:cubicBezTo>
                    <a:cubicBezTo>
                      <a:pt x="4307" y="4098"/>
                      <a:pt x="4321" y="4091"/>
                      <a:pt x="4335" y="4088"/>
                    </a:cubicBezTo>
                    <a:cubicBezTo>
                      <a:pt x="4456" y="4026"/>
                      <a:pt x="4249" y="4125"/>
                      <a:pt x="4542" y="4057"/>
                    </a:cubicBezTo>
                    <a:cubicBezTo>
                      <a:pt x="4553" y="4055"/>
                      <a:pt x="4543" y="4031"/>
                      <a:pt x="4552" y="4026"/>
                    </a:cubicBezTo>
                    <a:cubicBezTo>
                      <a:pt x="4570" y="4015"/>
                      <a:pt x="4593" y="4019"/>
                      <a:pt x="4614" y="4015"/>
                    </a:cubicBezTo>
                    <a:cubicBezTo>
                      <a:pt x="4640" y="3933"/>
                      <a:pt x="4601" y="4028"/>
                      <a:pt x="4655" y="3974"/>
                    </a:cubicBezTo>
                    <a:cubicBezTo>
                      <a:pt x="4673" y="3956"/>
                      <a:pt x="4683" y="3933"/>
                      <a:pt x="4697" y="3912"/>
                    </a:cubicBezTo>
                    <a:cubicBezTo>
                      <a:pt x="4704" y="3902"/>
                      <a:pt x="4710" y="3891"/>
                      <a:pt x="4717" y="3881"/>
                    </a:cubicBezTo>
                    <a:cubicBezTo>
                      <a:pt x="4724" y="3871"/>
                      <a:pt x="4738" y="3850"/>
                      <a:pt x="4738" y="3850"/>
                    </a:cubicBezTo>
                    <a:cubicBezTo>
                      <a:pt x="4745" y="3829"/>
                      <a:pt x="4752" y="3809"/>
                      <a:pt x="4759" y="3788"/>
                    </a:cubicBezTo>
                    <a:cubicBezTo>
                      <a:pt x="4768" y="3761"/>
                      <a:pt x="4842" y="3767"/>
                      <a:pt x="4842" y="3767"/>
                    </a:cubicBezTo>
                    <a:cubicBezTo>
                      <a:pt x="4858" y="3717"/>
                      <a:pt x="4892" y="3672"/>
                      <a:pt x="4935" y="3643"/>
                    </a:cubicBezTo>
                    <a:cubicBezTo>
                      <a:pt x="4938" y="3633"/>
                      <a:pt x="4940" y="3622"/>
                      <a:pt x="4945" y="3612"/>
                    </a:cubicBezTo>
                    <a:cubicBezTo>
                      <a:pt x="4951" y="3601"/>
                      <a:pt x="4962" y="3593"/>
                      <a:pt x="4966" y="3581"/>
                    </a:cubicBezTo>
                    <a:cubicBezTo>
                      <a:pt x="4977" y="3551"/>
                      <a:pt x="4978" y="3519"/>
                      <a:pt x="4986" y="3488"/>
                    </a:cubicBezTo>
                    <a:cubicBezTo>
                      <a:pt x="4976" y="3481"/>
                      <a:pt x="4966" y="3473"/>
                      <a:pt x="4955" y="3467"/>
                    </a:cubicBezTo>
                    <a:cubicBezTo>
                      <a:pt x="4945" y="3462"/>
                      <a:pt x="4919" y="3467"/>
                      <a:pt x="4924" y="3457"/>
                    </a:cubicBezTo>
                    <a:cubicBezTo>
                      <a:pt x="4931" y="3444"/>
                      <a:pt x="4952" y="3451"/>
                      <a:pt x="4966" y="3447"/>
                    </a:cubicBezTo>
                    <a:cubicBezTo>
                      <a:pt x="4977" y="3444"/>
                      <a:pt x="4987" y="3440"/>
                      <a:pt x="4997" y="3436"/>
                    </a:cubicBezTo>
                    <a:cubicBezTo>
                      <a:pt x="5006" y="3409"/>
                      <a:pt x="5001" y="3377"/>
                      <a:pt x="5017" y="3354"/>
                    </a:cubicBezTo>
                    <a:cubicBezTo>
                      <a:pt x="5026" y="3341"/>
                      <a:pt x="5045" y="3340"/>
                      <a:pt x="5059" y="3333"/>
                    </a:cubicBezTo>
                    <a:cubicBezTo>
                      <a:pt x="5076" y="3280"/>
                      <a:pt x="5068" y="3261"/>
                      <a:pt x="5110" y="3219"/>
                    </a:cubicBezTo>
                    <a:cubicBezTo>
                      <a:pt x="5122" y="3184"/>
                      <a:pt x="5150" y="3119"/>
                      <a:pt x="5121" y="3085"/>
                    </a:cubicBezTo>
                    <a:cubicBezTo>
                      <a:pt x="5112" y="3074"/>
                      <a:pt x="5093" y="3078"/>
                      <a:pt x="5079" y="3074"/>
                    </a:cubicBezTo>
                    <a:cubicBezTo>
                      <a:pt x="5100" y="3071"/>
                      <a:pt x="5123" y="3073"/>
                      <a:pt x="5142" y="3064"/>
                    </a:cubicBezTo>
                    <a:cubicBezTo>
                      <a:pt x="5156" y="3057"/>
                      <a:pt x="5176" y="3015"/>
                      <a:pt x="5152" y="3002"/>
                    </a:cubicBezTo>
                    <a:cubicBezTo>
                      <a:pt x="5128" y="2989"/>
                      <a:pt x="5039" y="2976"/>
                      <a:pt x="5007" y="2971"/>
                    </a:cubicBezTo>
                    <a:cubicBezTo>
                      <a:pt x="4997" y="2967"/>
                      <a:pt x="4976" y="2971"/>
                      <a:pt x="4976" y="2960"/>
                    </a:cubicBezTo>
                    <a:cubicBezTo>
                      <a:pt x="4976" y="2949"/>
                      <a:pt x="4997" y="2955"/>
                      <a:pt x="5007" y="2950"/>
                    </a:cubicBezTo>
                    <a:cubicBezTo>
                      <a:pt x="5029" y="2938"/>
                      <a:pt x="5048" y="2923"/>
                      <a:pt x="5069" y="2909"/>
                    </a:cubicBezTo>
                    <a:cubicBezTo>
                      <a:pt x="5079" y="2902"/>
                      <a:pt x="5100" y="2888"/>
                      <a:pt x="5100" y="2888"/>
                    </a:cubicBezTo>
                    <a:cubicBezTo>
                      <a:pt x="5119" y="2830"/>
                      <a:pt x="5095" y="2775"/>
                      <a:pt x="5048" y="2743"/>
                    </a:cubicBezTo>
                    <a:cubicBezTo>
                      <a:pt x="5038" y="2712"/>
                      <a:pt x="5023" y="2682"/>
                      <a:pt x="5017" y="2650"/>
                    </a:cubicBezTo>
                    <a:cubicBezTo>
                      <a:pt x="5014" y="2633"/>
                      <a:pt x="5021" y="2608"/>
                      <a:pt x="5007" y="2598"/>
                    </a:cubicBezTo>
                    <a:cubicBezTo>
                      <a:pt x="4981" y="2580"/>
                      <a:pt x="4976" y="2585"/>
                      <a:pt x="4945" y="2578"/>
                    </a:cubicBezTo>
                    <a:cubicBezTo>
                      <a:pt x="4925" y="2566"/>
                      <a:pt x="4918" y="2527"/>
                      <a:pt x="4904" y="2505"/>
                    </a:cubicBezTo>
                    <a:cubicBezTo>
                      <a:pt x="4890" y="2483"/>
                      <a:pt x="4883" y="2458"/>
                      <a:pt x="4862" y="2443"/>
                    </a:cubicBezTo>
                    <a:cubicBezTo>
                      <a:pt x="4855" y="2422"/>
                      <a:pt x="4784" y="2433"/>
                      <a:pt x="4779" y="2412"/>
                    </a:cubicBezTo>
                    <a:cubicBezTo>
                      <a:pt x="4776" y="2398"/>
                      <a:pt x="4777" y="2404"/>
                      <a:pt x="4769" y="2392"/>
                    </a:cubicBezTo>
                    <a:cubicBezTo>
                      <a:pt x="4762" y="2382"/>
                      <a:pt x="4748" y="2378"/>
                      <a:pt x="4738" y="2371"/>
                    </a:cubicBezTo>
                    <a:cubicBezTo>
                      <a:pt x="4750" y="2298"/>
                      <a:pt x="4754" y="2229"/>
                      <a:pt x="4790" y="2164"/>
                    </a:cubicBezTo>
                    <a:cubicBezTo>
                      <a:pt x="4802" y="2142"/>
                      <a:pt x="4808" y="2110"/>
                      <a:pt x="4831" y="2102"/>
                    </a:cubicBezTo>
                    <a:cubicBezTo>
                      <a:pt x="4852" y="2095"/>
                      <a:pt x="4893" y="2081"/>
                      <a:pt x="4893" y="2081"/>
                    </a:cubicBezTo>
                    <a:cubicBezTo>
                      <a:pt x="4917" y="2045"/>
                      <a:pt x="4935" y="2033"/>
                      <a:pt x="4976" y="2019"/>
                    </a:cubicBezTo>
                    <a:cubicBezTo>
                      <a:pt x="4986" y="2023"/>
                      <a:pt x="4997" y="2034"/>
                      <a:pt x="5007" y="2030"/>
                    </a:cubicBezTo>
                    <a:cubicBezTo>
                      <a:pt x="5019" y="2026"/>
                      <a:pt x="5036" y="2009"/>
                      <a:pt x="5028" y="1999"/>
                    </a:cubicBezTo>
                    <a:cubicBezTo>
                      <a:pt x="5014" y="1982"/>
                      <a:pt x="4966" y="1978"/>
                      <a:pt x="4966" y="1978"/>
                    </a:cubicBezTo>
                    <a:cubicBezTo>
                      <a:pt x="4923" y="1949"/>
                      <a:pt x="4889" y="1922"/>
                      <a:pt x="4842" y="1905"/>
                    </a:cubicBezTo>
                    <a:cubicBezTo>
                      <a:pt x="4828" y="1909"/>
                      <a:pt x="4812" y="1908"/>
                      <a:pt x="4800" y="1916"/>
                    </a:cubicBezTo>
                    <a:cubicBezTo>
                      <a:pt x="4778" y="1931"/>
                      <a:pt x="4764" y="1995"/>
                      <a:pt x="4759" y="2009"/>
                    </a:cubicBezTo>
                    <a:cubicBezTo>
                      <a:pt x="4755" y="2021"/>
                      <a:pt x="4738" y="2023"/>
                      <a:pt x="4728" y="2030"/>
                    </a:cubicBezTo>
                    <a:cubicBezTo>
                      <a:pt x="4577" y="2010"/>
                      <a:pt x="4687" y="2052"/>
                      <a:pt x="4635" y="1947"/>
                    </a:cubicBezTo>
                    <a:cubicBezTo>
                      <a:pt x="4632" y="1942"/>
                      <a:pt x="4545" y="1920"/>
                      <a:pt x="4531" y="1916"/>
                    </a:cubicBezTo>
                    <a:cubicBezTo>
                      <a:pt x="4518" y="1848"/>
                      <a:pt x="4511" y="1833"/>
                      <a:pt x="4521" y="1761"/>
                    </a:cubicBezTo>
                    <a:cubicBezTo>
                      <a:pt x="4555" y="1764"/>
                      <a:pt x="4590" y="1777"/>
                      <a:pt x="4624" y="1771"/>
                    </a:cubicBezTo>
                    <a:cubicBezTo>
                      <a:pt x="4635" y="1769"/>
                      <a:pt x="4632" y="1751"/>
                      <a:pt x="4635" y="1740"/>
                    </a:cubicBezTo>
                    <a:cubicBezTo>
                      <a:pt x="4639" y="1723"/>
                      <a:pt x="4636" y="1703"/>
                      <a:pt x="4645" y="1688"/>
                    </a:cubicBezTo>
                    <a:cubicBezTo>
                      <a:pt x="4653" y="1673"/>
                      <a:pt x="4693" y="1662"/>
                      <a:pt x="4707" y="1657"/>
                    </a:cubicBezTo>
                    <a:cubicBezTo>
                      <a:pt x="4714" y="1647"/>
                      <a:pt x="4719" y="1635"/>
                      <a:pt x="4728" y="1626"/>
                    </a:cubicBezTo>
                    <a:cubicBezTo>
                      <a:pt x="4737" y="1617"/>
                      <a:pt x="4754" y="1617"/>
                      <a:pt x="4759" y="1606"/>
                    </a:cubicBezTo>
                    <a:cubicBezTo>
                      <a:pt x="4812" y="1499"/>
                      <a:pt x="4750" y="1552"/>
                      <a:pt x="4800" y="1492"/>
                    </a:cubicBezTo>
                    <a:cubicBezTo>
                      <a:pt x="4809" y="1481"/>
                      <a:pt x="4818" y="1468"/>
                      <a:pt x="4831" y="1461"/>
                    </a:cubicBezTo>
                    <a:cubicBezTo>
                      <a:pt x="4850" y="1450"/>
                      <a:pt x="4893" y="1440"/>
                      <a:pt x="4893" y="1440"/>
                    </a:cubicBezTo>
                    <a:cubicBezTo>
                      <a:pt x="4909" y="1486"/>
                      <a:pt x="4930" y="1477"/>
                      <a:pt x="4945" y="1523"/>
                    </a:cubicBezTo>
                    <a:cubicBezTo>
                      <a:pt x="4942" y="1547"/>
                      <a:pt x="4944" y="1572"/>
                      <a:pt x="4935" y="1595"/>
                    </a:cubicBezTo>
                    <a:cubicBezTo>
                      <a:pt x="4925" y="1620"/>
                      <a:pt x="4898" y="1635"/>
                      <a:pt x="4883" y="1657"/>
                    </a:cubicBezTo>
                    <a:cubicBezTo>
                      <a:pt x="4894" y="1703"/>
                      <a:pt x="4882" y="1726"/>
                      <a:pt x="4893" y="1771"/>
                    </a:cubicBezTo>
                    <a:cubicBezTo>
                      <a:pt x="4973" y="1745"/>
                      <a:pt x="4881" y="1784"/>
                      <a:pt x="4935" y="1730"/>
                    </a:cubicBezTo>
                    <a:cubicBezTo>
                      <a:pt x="4953" y="1712"/>
                      <a:pt x="4997" y="1688"/>
                      <a:pt x="4997" y="1688"/>
                    </a:cubicBezTo>
                    <a:cubicBezTo>
                      <a:pt x="5039" y="1622"/>
                      <a:pt x="5068" y="1668"/>
                      <a:pt x="5131" y="1626"/>
                    </a:cubicBezTo>
                    <a:cubicBezTo>
                      <a:pt x="5138" y="1616"/>
                      <a:pt x="5142" y="1603"/>
                      <a:pt x="5152" y="1595"/>
                    </a:cubicBezTo>
                    <a:cubicBezTo>
                      <a:pt x="5161" y="1588"/>
                      <a:pt x="5179" y="1595"/>
                      <a:pt x="5183" y="1585"/>
                    </a:cubicBezTo>
                    <a:cubicBezTo>
                      <a:pt x="5230" y="1455"/>
                      <a:pt x="5138" y="1490"/>
                      <a:pt x="5255" y="1471"/>
                    </a:cubicBezTo>
                    <a:cubicBezTo>
                      <a:pt x="5277" y="1409"/>
                      <a:pt x="5249" y="1468"/>
                      <a:pt x="5297" y="1419"/>
                    </a:cubicBezTo>
                    <a:cubicBezTo>
                      <a:pt x="5306" y="1410"/>
                      <a:pt x="5309" y="1397"/>
                      <a:pt x="5317" y="1388"/>
                    </a:cubicBezTo>
                    <a:cubicBezTo>
                      <a:pt x="5326" y="1377"/>
                      <a:pt x="5338" y="1367"/>
                      <a:pt x="5348" y="1357"/>
                    </a:cubicBezTo>
                    <a:cubicBezTo>
                      <a:pt x="5355" y="1336"/>
                      <a:pt x="5362" y="1316"/>
                      <a:pt x="5369" y="1295"/>
                    </a:cubicBezTo>
                    <a:cubicBezTo>
                      <a:pt x="5375" y="1277"/>
                      <a:pt x="5403" y="1312"/>
                      <a:pt x="5421" y="1316"/>
                    </a:cubicBezTo>
                    <a:cubicBezTo>
                      <a:pt x="5462" y="1326"/>
                      <a:pt x="5545" y="1337"/>
                      <a:pt x="5545" y="1337"/>
                    </a:cubicBezTo>
                    <a:cubicBezTo>
                      <a:pt x="5532" y="1296"/>
                      <a:pt x="5524" y="1279"/>
                      <a:pt x="5483" y="1264"/>
                    </a:cubicBezTo>
                    <a:cubicBezTo>
                      <a:pt x="5530" y="1193"/>
                      <a:pt x="5500" y="1210"/>
                      <a:pt x="5555" y="1192"/>
                    </a:cubicBezTo>
                    <a:cubicBezTo>
                      <a:pt x="5574" y="1138"/>
                      <a:pt x="5595" y="1157"/>
                      <a:pt x="5628" y="1109"/>
                    </a:cubicBezTo>
                    <a:cubicBezTo>
                      <a:pt x="5621" y="1099"/>
                      <a:pt x="5607" y="1090"/>
                      <a:pt x="5607" y="1078"/>
                    </a:cubicBezTo>
                    <a:cubicBezTo>
                      <a:pt x="5607" y="1066"/>
                      <a:pt x="5624" y="1059"/>
                      <a:pt x="5628" y="1047"/>
                    </a:cubicBezTo>
                    <a:cubicBezTo>
                      <a:pt x="5635" y="1024"/>
                      <a:pt x="5635" y="999"/>
                      <a:pt x="5638" y="975"/>
                    </a:cubicBezTo>
                    <a:lnTo>
                      <a:pt x="5648" y="416"/>
                    </a:lnTo>
                    <a:cubicBezTo>
                      <a:pt x="5645" y="406"/>
                      <a:pt x="5638" y="385"/>
                      <a:pt x="5638" y="385"/>
                    </a:cubicBezTo>
                    <a:close/>
                  </a:path>
                </a:pathLst>
              </a:custGeom>
              <a:solidFill>
                <a:srgbClr val="FFFF00"/>
              </a:solidFill>
              <a:ln w="38100" cap="flat" cmpd="sng">
                <a:solidFill>
                  <a:srgbClr val="FF0000"/>
                </a:solidFill>
                <a:prstDash val="solid"/>
                <a:round/>
                <a:headEnd type="none" w="med" len="med"/>
                <a:tailEnd type="none" w="med" len="med"/>
              </a:ln>
            </p:spPr>
            <p:txBody>
              <a:bodyPr/>
              <a:p>
                <a:endParaRPr lang="zh-CN" altLang="en-US"/>
              </a:p>
            </p:txBody>
          </p:sp>
          <p:sp>
            <p:nvSpPr>
              <p:cNvPr id="128004" name="任意多边形 74756"/>
              <p:cNvSpPr/>
              <p:nvPr/>
            </p:nvSpPr>
            <p:spPr>
              <a:xfrm>
                <a:off x="2338" y="1634"/>
                <a:ext cx="2380" cy="1005"/>
              </a:xfrm>
              <a:custGeom>
                <a:avLst/>
                <a:gdLst/>
                <a:ahLst/>
                <a:cxnLst>
                  <a:cxn ang="0">
                    <a:pos x="0" y="704"/>
                  </a:cxn>
                  <a:cxn ang="0">
                    <a:pos x="62" y="745"/>
                  </a:cxn>
                  <a:cxn ang="0">
                    <a:pos x="83" y="776"/>
                  </a:cxn>
                  <a:cxn ang="0">
                    <a:pos x="124" y="786"/>
                  </a:cxn>
                  <a:cxn ang="0">
                    <a:pos x="176" y="735"/>
                  </a:cxn>
                  <a:cxn ang="0">
                    <a:pos x="207" y="797"/>
                  </a:cxn>
                  <a:cxn ang="0">
                    <a:pos x="279" y="828"/>
                  </a:cxn>
                  <a:cxn ang="0">
                    <a:pos x="310" y="890"/>
                  </a:cxn>
                  <a:cxn ang="0">
                    <a:pos x="517" y="931"/>
                  </a:cxn>
                  <a:cxn ang="0">
                    <a:pos x="579" y="962"/>
                  </a:cxn>
                  <a:cxn ang="0">
                    <a:pos x="600" y="993"/>
                  </a:cxn>
                  <a:cxn ang="0">
                    <a:pos x="641" y="1004"/>
                  </a:cxn>
                  <a:cxn ang="0">
                    <a:pos x="683" y="993"/>
                  </a:cxn>
                  <a:cxn ang="0">
                    <a:pos x="672" y="962"/>
                  </a:cxn>
                  <a:cxn ang="0">
                    <a:pos x="631" y="890"/>
                  </a:cxn>
                  <a:cxn ang="0">
                    <a:pos x="589" y="859"/>
                  </a:cxn>
                  <a:cxn ang="0">
                    <a:pos x="569" y="828"/>
                  </a:cxn>
                  <a:cxn ang="0">
                    <a:pos x="507" y="797"/>
                  </a:cxn>
                  <a:cxn ang="0">
                    <a:pos x="476" y="673"/>
                  </a:cxn>
                  <a:cxn ang="0">
                    <a:pos x="538" y="652"/>
                  </a:cxn>
                  <a:cxn ang="0">
                    <a:pos x="631" y="631"/>
                  </a:cxn>
                  <a:cxn ang="0">
                    <a:pos x="734" y="652"/>
                  </a:cxn>
                  <a:cxn ang="0">
                    <a:pos x="879" y="600"/>
                  </a:cxn>
                  <a:cxn ang="0">
                    <a:pos x="889" y="507"/>
                  </a:cxn>
                  <a:cxn ang="0">
                    <a:pos x="972" y="455"/>
                  </a:cxn>
                  <a:cxn ang="0">
                    <a:pos x="1096" y="362"/>
                  </a:cxn>
                  <a:cxn ang="0">
                    <a:pos x="1138" y="300"/>
                  </a:cxn>
                  <a:cxn ang="0">
                    <a:pos x="1158" y="269"/>
                  </a:cxn>
                  <a:cxn ang="0">
                    <a:pos x="1169" y="83"/>
                  </a:cxn>
                  <a:cxn ang="0">
                    <a:pos x="1189" y="21"/>
                  </a:cxn>
                  <a:cxn ang="0">
                    <a:pos x="1272" y="0"/>
                  </a:cxn>
                  <a:cxn ang="0">
                    <a:pos x="1438" y="31"/>
                  </a:cxn>
                  <a:cxn ang="0">
                    <a:pos x="1500" y="52"/>
                  </a:cxn>
                  <a:cxn ang="0">
                    <a:pos x="1531" y="73"/>
                  </a:cxn>
                  <a:cxn ang="0">
                    <a:pos x="1593" y="93"/>
                  </a:cxn>
                  <a:cxn ang="0">
                    <a:pos x="1593" y="155"/>
                  </a:cxn>
                  <a:cxn ang="0">
                    <a:pos x="1551" y="217"/>
                  </a:cxn>
                  <a:cxn ang="0">
                    <a:pos x="1541" y="352"/>
                  </a:cxn>
                  <a:cxn ang="0">
                    <a:pos x="1562" y="414"/>
                  </a:cxn>
                  <a:cxn ang="0">
                    <a:pos x="1551" y="548"/>
                  </a:cxn>
                  <a:cxn ang="0">
                    <a:pos x="1562" y="652"/>
                  </a:cxn>
                  <a:cxn ang="0">
                    <a:pos x="1531" y="766"/>
                  </a:cxn>
                  <a:cxn ang="0">
                    <a:pos x="1613" y="807"/>
                  </a:cxn>
                  <a:cxn ang="0">
                    <a:pos x="1696" y="745"/>
                  </a:cxn>
                  <a:cxn ang="0">
                    <a:pos x="1872" y="755"/>
                  </a:cxn>
                  <a:cxn ang="0">
                    <a:pos x="2007" y="724"/>
                  </a:cxn>
                  <a:cxn ang="0">
                    <a:pos x="2069" y="631"/>
                  </a:cxn>
                  <a:cxn ang="0">
                    <a:pos x="2089" y="600"/>
                  </a:cxn>
                  <a:cxn ang="0">
                    <a:pos x="2172" y="548"/>
                  </a:cxn>
                  <a:cxn ang="0">
                    <a:pos x="2244" y="476"/>
                  </a:cxn>
                  <a:cxn ang="0">
                    <a:pos x="2369" y="352"/>
                  </a:cxn>
                  <a:cxn ang="0">
                    <a:pos x="2379" y="311"/>
                  </a:cxn>
                </a:cxnLst>
                <a:pathLst>
                  <a:path w="2380" h="1005">
                    <a:moveTo>
                      <a:pt x="0" y="704"/>
                    </a:moveTo>
                    <a:cubicBezTo>
                      <a:pt x="39" y="716"/>
                      <a:pt x="32" y="709"/>
                      <a:pt x="62" y="745"/>
                    </a:cubicBezTo>
                    <a:cubicBezTo>
                      <a:pt x="70" y="755"/>
                      <a:pt x="73" y="769"/>
                      <a:pt x="83" y="776"/>
                    </a:cubicBezTo>
                    <a:cubicBezTo>
                      <a:pt x="95" y="784"/>
                      <a:pt x="110" y="783"/>
                      <a:pt x="124" y="786"/>
                    </a:cubicBezTo>
                    <a:cubicBezTo>
                      <a:pt x="130" y="776"/>
                      <a:pt x="156" y="731"/>
                      <a:pt x="176" y="735"/>
                    </a:cubicBezTo>
                    <a:cubicBezTo>
                      <a:pt x="195" y="739"/>
                      <a:pt x="199" y="787"/>
                      <a:pt x="207" y="797"/>
                    </a:cubicBezTo>
                    <a:cubicBezTo>
                      <a:pt x="224" y="818"/>
                      <a:pt x="256" y="822"/>
                      <a:pt x="279" y="828"/>
                    </a:cubicBezTo>
                    <a:cubicBezTo>
                      <a:pt x="292" y="847"/>
                      <a:pt x="296" y="872"/>
                      <a:pt x="310" y="890"/>
                    </a:cubicBezTo>
                    <a:cubicBezTo>
                      <a:pt x="350" y="939"/>
                      <a:pt x="489" y="929"/>
                      <a:pt x="517" y="931"/>
                    </a:cubicBezTo>
                    <a:cubicBezTo>
                      <a:pt x="543" y="939"/>
                      <a:pt x="558" y="941"/>
                      <a:pt x="579" y="962"/>
                    </a:cubicBezTo>
                    <a:cubicBezTo>
                      <a:pt x="588" y="971"/>
                      <a:pt x="590" y="986"/>
                      <a:pt x="600" y="993"/>
                    </a:cubicBezTo>
                    <a:cubicBezTo>
                      <a:pt x="612" y="1001"/>
                      <a:pt x="627" y="1000"/>
                      <a:pt x="641" y="1004"/>
                    </a:cubicBezTo>
                    <a:cubicBezTo>
                      <a:pt x="655" y="1000"/>
                      <a:pt x="674" y="1005"/>
                      <a:pt x="683" y="993"/>
                    </a:cubicBezTo>
                    <a:cubicBezTo>
                      <a:pt x="690" y="984"/>
                      <a:pt x="674" y="973"/>
                      <a:pt x="672" y="962"/>
                    </a:cubicBezTo>
                    <a:cubicBezTo>
                      <a:pt x="655" y="888"/>
                      <a:pt x="685" y="907"/>
                      <a:pt x="631" y="890"/>
                    </a:cubicBezTo>
                    <a:cubicBezTo>
                      <a:pt x="617" y="880"/>
                      <a:pt x="601" y="871"/>
                      <a:pt x="589" y="859"/>
                    </a:cubicBezTo>
                    <a:cubicBezTo>
                      <a:pt x="580" y="850"/>
                      <a:pt x="578" y="836"/>
                      <a:pt x="569" y="828"/>
                    </a:cubicBezTo>
                    <a:cubicBezTo>
                      <a:pt x="551" y="813"/>
                      <a:pt x="526" y="810"/>
                      <a:pt x="507" y="797"/>
                    </a:cubicBezTo>
                    <a:cubicBezTo>
                      <a:pt x="485" y="764"/>
                      <a:pt x="434" y="721"/>
                      <a:pt x="476" y="673"/>
                    </a:cubicBezTo>
                    <a:cubicBezTo>
                      <a:pt x="490" y="657"/>
                      <a:pt x="538" y="652"/>
                      <a:pt x="538" y="652"/>
                    </a:cubicBezTo>
                    <a:cubicBezTo>
                      <a:pt x="575" y="627"/>
                      <a:pt x="588" y="617"/>
                      <a:pt x="631" y="631"/>
                    </a:cubicBezTo>
                    <a:cubicBezTo>
                      <a:pt x="673" y="659"/>
                      <a:pt x="684" y="664"/>
                      <a:pt x="734" y="652"/>
                    </a:cubicBezTo>
                    <a:cubicBezTo>
                      <a:pt x="782" y="620"/>
                      <a:pt x="831" y="632"/>
                      <a:pt x="879" y="600"/>
                    </a:cubicBezTo>
                    <a:cubicBezTo>
                      <a:pt x="910" y="555"/>
                      <a:pt x="921" y="554"/>
                      <a:pt x="889" y="507"/>
                    </a:cubicBezTo>
                    <a:cubicBezTo>
                      <a:pt x="907" y="456"/>
                      <a:pt x="925" y="472"/>
                      <a:pt x="972" y="455"/>
                    </a:cubicBezTo>
                    <a:cubicBezTo>
                      <a:pt x="1002" y="411"/>
                      <a:pt x="1045" y="376"/>
                      <a:pt x="1096" y="362"/>
                    </a:cubicBezTo>
                    <a:cubicBezTo>
                      <a:pt x="1110" y="341"/>
                      <a:pt x="1124" y="321"/>
                      <a:pt x="1138" y="300"/>
                    </a:cubicBezTo>
                    <a:cubicBezTo>
                      <a:pt x="1145" y="290"/>
                      <a:pt x="1158" y="269"/>
                      <a:pt x="1158" y="269"/>
                    </a:cubicBezTo>
                    <a:cubicBezTo>
                      <a:pt x="1162" y="207"/>
                      <a:pt x="1161" y="145"/>
                      <a:pt x="1169" y="83"/>
                    </a:cubicBezTo>
                    <a:cubicBezTo>
                      <a:pt x="1172" y="61"/>
                      <a:pt x="1168" y="26"/>
                      <a:pt x="1189" y="21"/>
                    </a:cubicBezTo>
                    <a:cubicBezTo>
                      <a:pt x="1217" y="14"/>
                      <a:pt x="1244" y="7"/>
                      <a:pt x="1272" y="0"/>
                    </a:cubicBezTo>
                    <a:cubicBezTo>
                      <a:pt x="1330" y="12"/>
                      <a:pt x="1377" y="24"/>
                      <a:pt x="1438" y="31"/>
                    </a:cubicBezTo>
                    <a:cubicBezTo>
                      <a:pt x="1459" y="38"/>
                      <a:pt x="1482" y="40"/>
                      <a:pt x="1500" y="52"/>
                    </a:cubicBezTo>
                    <a:cubicBezTo>
                      <a:pt x="1510" y="59"/>
                      <a:pt x="1520" y="68"/>
                      <a:pt x="1531" y="73"/>
                    </a:cubicBezTo>
                    <a:cubicBezTo>
                      <a:pt x="1551" y="82"/>
                      <a:pt x="1593" y="93"/>
                      <a:pt x="1593" y="93"/>
                    </a:cubicBezTo>
                    <a:cubicBezTo>
                      <a:pt x="1603" y="123"/>
                      <a:pt x="1610" y="125"/>
                      <a:pt x="1593" y="155"/>
                    </a:cubicBezTo>
                    <a:cubicBezTo>
                      <a:pt x="1581" y="177"/>
                      <a:pt x="1551" y="217"/>
                      <a:pt x="1551" y="217"/>
                    </a:cubicBezTo>
                    <a:cubicBezTo>
                      <a:pt x="1541" y="271"/>
                      <a:pt x="1526" y="297"/>
                      <a:pt x="1541" y="352"/>
                    </a:cubicBezTo>
                    <a:cubicBezTo>
                      <a:pt x="1547" y="373"/>
                      <a:pt x="1562" y="414"/>
                      <a:pt x="1562" y="414"/>
                    </a:cubicBezTo>
                    <a:cubicBezTo>
                      <a:pt x="1558" y="459"/>
                      <a:pt x="1551" y="503"/>
                      <a:pt x="1551" y="548"/>
                    </a:cubicBezTo>
                    <a:cubicBezTo>
                      <a:pt x="1551" y="583"/>
                      <a:pt x="1562" y="617"/>
                      <a:pt x="1562" y="652"/>
                    </a:cubicBezTo>
                    <a:cubicBezTo>
                      <a:pt x="1562" y="686"/>
                      <a:pt x="1542" y="733"/>
                      <a:pt x="1531" y="766"/>
                    </a:cubicBezTo>
                    <a:cubicBezTo>
                      <a:pt x="1546" y="826"/>
                      <a:pt x="1555" y="826"/>
                      <a:pt x="1613" y="807"/>
                    </a:cubicBezTo>
                    <a:cubicBezTo>
                      <a:pt x="1637" y="771"/>
                      <a:pt x="1655" y="758"/>
                      <a:pt x="1696" y="745"/>
                    </a:cubicBezTo>
                    <a:cubicBezTo>
                      <a:pt x="1762" y="766"/>
                      <a:pt x="1802" y="764"/>
                      <a:pt x="1872" y="755"/>
                    </a:cubicBezTo>
                    <a:cubicBezTo>
                      <a:pt x="1916" y="741"/>
                      <a:pt x="1962" y="736"/>
                      <a:pt x="2007" y="724"/>
                    </a:cubicBezTo>
                    <a:cubicBezTo>
                      <a:pt x="2028" y="693"/>
                      <a:pt x="2048" y="662"/>
                      <a:pt x="2069" y="631"/>
                    </a:cubicBezTo>
                    <a:cubicBezTo>
                      <a:pt x="2076" y="621"/>
                      <a:pt x="2078" y="605"/>
                      <a:pt x="2089" y="600"/>
                    </a:cubicBezTo>
                    <a:cubicBezTo>
                      <a:pt x="2117" y="586"/>
                      <a:pt x="2150" y="572"/>
                      <a:pt x="2172" y="548"/>
                    </a:cubicBezTo>
                    <a:cubicBezTo>
                      <a:pt x="2241" y="470"/>
                      <a:pt x="2180" y="497"/>
                      <a:pt x="2244" y="476"/>
                    </a:cubicBezTo>
                    <a:cubicBezTo>
                      <a:pt x="2306" y="435"/>
                      <a:pt x="2294" y="376"/>
                      <a:pt x="2369" y="352"/>
                    </a:cubicBezTo>
                    <a:cubicBezTo>
                      <a:pt x="2380" y="318"/>
                      <a:pt x="2379" y="332"/>
                      <a:pt x="2379" y="311"/>
                    </a:cubicBezTo>
                  </a:path>
                </a:pathLst>
              </a:custGeom>
              <a:solidFill>
                <a:srgbClr val="FFFF00"/>
              </a:solidFill>
              <a:ln w="9525" cap="flat" cmpd="sng">
                <a:solidFill>
                  <a:srgbClr val="0000FF"/>
                </a:solidFill>
                <a:prstDash val="solid"/>
                <a:round/>
                <a:headEnd type="none" w="med" len="med"/>
                <a:tailEnd type="none" w="med" len="med"/>
              </a:ln>
            </p:spPr>
            <p:txBody>
              <a:bodyPr/>
              <a:p>
                <a:endParaRPr lang="zh-CN" altLang="en-US"/>
              </a:p>
            </p:txBody>
          </p:sp>
          <p:sp>
            <p:nvSpPr>
              <p:cNvPr id="128005" name="任意多边形 74757"/>
              <p:cNvSpPr/>
              <p:nvPr/>
            </p:nvSpPr>
            <p:spPr>
              <a:xfrm>
                <a:off x="1976" y="2410"/>
                <a:ext cx="3196" cy="1242"/>
              </a:xfrm>
              <a:custGeom>
                <a:avLst/>
                <a:gdLst/>
                <a:ahLst/>
                <a:cxnLst>
                  <a:cxn ang="0">
                    <a:pos x="0" y="0"/>
                  </a:cxn>
                  <a:cxn ang="0">
                    <a:pos x="165" y="10"/>
                  </a:cxn>
                  <a:cxn ang="0">
                    <a:pos x="310" y="83"/>
                  </a:cxn>
                  <a:cxn ang="0">
                    <a:pos x="445" y="217"/>
                  </a:cxn>
                  <a:cxn ang="0">
                    <a:pos x="538" y="341"/>
                  </a:cxn>
                  <a:cxn ang="0">
                    <a:pos x="600" y="424"/>
                  </a:cxn>
                  <a:cxn ang="0">
                    <a:pos x="662" y="672"/>
                  </a:cxn>
                  <a:cxn ang="0">
                    <a:pos x="610" y="827"/>
                  </a:cxn>
                  <a:cxn ang="0">
                    <a:pos x="641" y="952"/>
                  </a:cxn>
                  <a:cxn ang="0">
                    <a:pos x="703" y="983"/>
                  </a:cxn>
                  <a:cxn ang="0">
                    <a:pos x="724" y="1014"/>
                  </a:cxn>
                  <a:cxn ang="0">
                    <a:pos x="765" y="1014"/>
                  </a:cxn>
                  <a:cxn ang="0">
                    <a:pos x="910" y="1189"/>
                  </a:cxn>
                  <a:cxn ang="0">
                    <a:pos x="931" y="1158"/>
                  </a:cxn>
                  <a:cxn ang="0">
                    <a:pos x="941" y="1210"/>
                  </a:cxn>
                  <a:cxn ang="0">
                    <a:pos x="972" y="1200"/>
                  </a:cxn>
                  <a:cxn ang="0">
                    <a:pos x="1034" y="1169"/>
                  </a:cxn>
                  <a:cxn ang="0">
                    <a:pos x="1076" y="1138"/>
                  </a:cxn>
                  <a:cxn ang="0">
                    <a:pos x="1127" y="983"/>
                  </a:cxn>
                  <a:cxn ang="0">
                    <a:pos x="1169" y="889"/>
                  </a:cxn>
                  <a:cxn ang="0">
                    <a:pos x="1262" y="869"/>
                  </a:cxn>
                  <a:cxn ang="0">
                    <a:pos x="1303" y="858"/>
                  </a:cxn>
                  <a:cxn ang="0">
                    <a:pos x="1365" y="838"/>
                  </a:cxn>
                  <a:cxn ang="0">
                    <a:pos x="1427" y="807"/>
                  </a:cxn>
                  <a:cxn ang="0">
                    <a:pos x="1510" y="745"/>
                  </a:cxn>
                  <a:cxn ang="0">
                    <a:pos x="1531" y="714"/>
                  </a:cxn>
                  <a:cxn ang="0">
                    <a:pos x="1593" y="693"/>
                  </a:cxn>
                  <a:cxn ang="0">
                    <a:pos x="1634" y="631"/>
                  </a:cxn>
                  <a:cxn ang="0">
                    <a:pos x="1696" y="590"/>
                  </a:cxn>
                  <a:cxn ang="0">
                    <a:pos x="1903" y="517"/>
                  </a:cxn>
                  <a:cxn ang="0">
                    <a:pos x="1986" y="527"/>
                  </a:cxn>
                  <a:cxn ang="0">
                    <a:pos x="2007" y="600"/>
                  </a:cxn>
                  <a:cxn ang="0">
                    <a:pos x="2131" y="621"/>
                  </a:cxn>
                  <a:cxn ang="0">
                    <a:pos x="2162" y="652"/>
                  </a:cxn>
                  <a:cxn ang="0">
                    <a:pos x="2172" y="683"/>
                  </a:cxn>
                  <a:cxn ang="0">
                    <a:pos x="2234" y="714"/>
                  </a:cxn>
                  <a:cxn ang="0">
                    <a:pos x="2286" y="703"/>
                  </a:cxn>
                  <a:cxn ang="0">
                    <a:pos x="2307" y="672"/>
                  </a:cxn>
                  <a:cxn ang="0">
                    <a:pos x="2369" y="621"/>
                  </a:cxn>
                  <a:cxn ang="0">
                    <a:pos x="2451" y="569"/>
                  </a:cxn>
                  <a:cxn ang="0">
                    <a:pos x="2596" y="641"/>
                  </a:cxn>
                  <a:cxn ang="0">
                    <a:pos x="2741" y="548"/>
                  </a:cxn>
                  <a:cxn ang="0">
                    <a:pos x="2751" y="476"/>
                  </a:cxn>
                  <a:cxn ang="0">
                    <a:pos x="2844" y="414"/>
                  </a:cxn>
                  <a:cxn ang="0">
                    <a:pos x="2917" y="279"/>
                  </a:cxn>
                  <a:cxn ang="0">
                    <a:pos x="3051" y="290"/>
                  </a:cxn>
                  <a:cxn ang="0">
                    <a:pos x="3134" y="310"/>
                  </a:cxn>
                  <a:cxn ang="0">
                    <a:pos x="3196" y="331"/>
                  </a:cxn>
                </a:cxnLst>
                <a:pathLst>
                  <a:path w="3196" h="1242">
                    <a:moveTo>
                      <a:pt x="0" y="0"/>
                    </a:moveTo>
                    <a:cubicBezTo>
                      <a:pt x="58" y="40"/>
                      <a:pt x="98" y="28"/>
                      <a:pt x="165" y="10"/>
                    </a:cubicBezTo>
                    <a:cubicBezTo>
                      <a:pt x="219" y="24"/>
                      <a:pt x="261" y="58"/>
                      <a:pt x="310" y="83"/>
                    </a:cubicBezTo>
                    <a:cubicBezTo>
                      <a:pt x="352" y="147"/>
                      <a:pt x="368" y="199"/>
                      <a:pt x="445" y="217"/>
                    </a:cubicBezTo>
                    <a:cubicBezTo>
                      <a:pt x="473" y="260"/>
                      <a:pt x="496" y="314"/>
                      <a:pt x="538" y="341"/>
                    </a:cubicBezTo>
                    <a:cubicBezTo>
                      <a:pt x="560" y="376"/>
                      <a:pt x="586" y="385"/>
                      <a:pt x="600" y="424"/>
                    </a:cubicBezTo>
                    <a:cubicBezTo>
                      <a:pt x="607" y="515"/>
                      <a:pt x="611" y="597"/>
                      <a:pt x="662" y="672"/>
                    </a:cubicBezTo>
                    <a:cubicBezTo>
                      <a:pt x="647" y="728"/>
                      <a:pt x="625" y="768"/>
                      <a:pt x="610" y="827"/>
                    </a:cubicBezTo>
                    <a:cubicBezTo>
                      <a:pt x="616" y="858"/>
                      <a:pt x="620" y="926"/>
                      <a:pt x="641" y="952"/>
                    </a:cubicBezTo>
                    <a:cubicBezTo>
                      <a:pt x="654" y="968"/>
                      <a:pt x="685" y="976"/>
                      <a:pt x="703" y="983"/>
                    </a:cubicBezTo>
                    <a:cubicBezTo>
                      <a:pt x="710" y="993"/>
                      <a:pt x="712" y="1014"/>
                      <a:pt x="724" y="1014"/>
                    </a:cubicBezTo>
                    <a:cubicBezTo>
                      <a:pt x="775" y="1014"/>
                      <a:pt x="741" y="940"/>
                      <a:pt x="765" y="1014"/>
                    </a:cubicBezTo>
                    <a:cubicBezTo>
                      <a:pt x="785" y="1187"/>
                      <a:pt x="728" y="1242"/>
                      <a:pt x="910" y="1189"/>
                    </a:cubicBezTo>
                    <a:cubicBezTo>
                      <a:pt x="922" y="1186"/>
                      <a:pt x="924" y="1168"/>
                      <a:pt x="931" y="1158"/>
                    </a:cubicBezTo>
                    <a:cubicBezTo>
                      <a:pt x="934" y="1175"/>
                      <a:pt x="929" y="1197"/>
                      <a:pt x="941" y="1210"/>
                    </a:cubicBezTo>
                    <a:cubicBezTo>
                      <a:pt x="949" y="1218"/>
                      <a:pt x="962" y="1205"/>
                      <a:pt x="972" y="1200"/>
                    </a:cubicBezTo>
                    <a:cubicBezTo>
                      <a:pt x="1052" y="1160"/>
                      <a:pt x="956" y="1194"/>
                      <a:pt x="1034" y="1169"/>
                    </a:cubicBezTo>
                    <a:cubicBezTo>
                      <a:pt x="1048" y="1159"/>
                      <a:pt x="1070" y="1154"/>
                      <a:pt x="1076" y="1138"/>
                    </a:cubicBezTo>
                    <a:cubicBezTo>
                      <a:pt x="1141" y="963"/>
                      <a:pt x="1046" y="1035"/>
                      <a:pt x="1127" y="983"/>
                    </a:cubicBezTo>
                    <a:cubicBezTo>
                      <a:pt x="1132" y="969"/>
                      <a:pt x="1161" y="897"/>
                      <a:pt x="1169" y="889"/>
                    </a:cubicBezTo>
                    <a:cubicBezTo>
                      <a:pt x="1191" y="867"/>
                      <a:pt x="1231" y="875"/>
                      <a:pt x="1262" y="869"/>
                    </a:cubicBezTo>
                    <a:cubicBezTo>
                      <a:pt x="1276" y="866"/>
                      <a:pt x="1289" y="862"/>
                      <a:pt x="1303" y="858"/>
                    </a:cubicBezTo>
                    <a:cubicBezTo>
                      <a:pt x="1324" y="852"/>
                      <a:pt x="1365" y="838"/>
                      <a:pt x="1365" y="838"/>
                    </a:cubicBezTo>
                    <a:cubicBezTo>
                      <a:pt x="1384" y="825"/>
                      <a:pt x="1408" y="820"/>
                      <a:pt x="1427" y="807"/>
                    </a:cubicBezTo>
                    <a:cubicBezTo>
                      <a:pt x="1547" y="721"/>
                      <a:pt x="1399" y="799"/>
                      <a:pt x="1510" y="745"/>
                    </a:cubicBezTo>
                    <a:cubicBezTo>
                      <a:pt x="1517" y="735"/>
                      <a:pt x="1520" y="721"/>
                      <a:pt x="1531" y="714"/>
                    </a:cubicBezTo>
                    <a:cubicBezTo>
                      <a:pt x="1549" y="702"/>
                      <a:pt x="1593" y="693"/>
                      <a:pt x="1593" y="693"/>
                    </a:cubicBezTo>
                    <a:cubicBezTo>
                      <a:pt x="1607" y="672"/>
                      <a:pt x="1613" y="645"/>
                      <a:pt x="1634" y="631"/>
                    </a:cubicBezTo>
                    <a:cubicBezTo>
                      <a:pt x="1655" y="617"/>
                      <a:pt x="1696" y="590"/>
                      <a:pt x="1696" y="590"/>
                    </a:cubicBezTo>
                    <a:cubicBezTo>
                      <a:pt x="1738" y="526"/>
                      <a:pt x="1833" y="524"/>
                      <a:pt x="1903" y="517"/>
                    </a:cubicBezTo>
                    <a:cubicBezTo>
                      <a:pt x="1931" y="520"/>
                      <a:pt x="1962" y="513"/>
                      <a:pt x="1986" y="527"/>
                    </a:cubicBezTo>
                    <a:cubicBezTo>
                      <a:pt x="2008" y="539"/>
                      <a:pt x="1989" y="582"/>
                      <a:pt x="2007" y="600"/>
                    </a:cubicBezTo>
                    <a:cubicBezTo>
                      <a:pt x="2037" y="629"/>
                      <a:pt x="2089" y="616"/>
                      <a:pt x="2131" y="621"/>
                    </a:cubicBezTo>
                    <a:cubicBezTo>
                      <a:pt x="2141" y="631"/>
                      <a:pt x="2154" y="640"/>
                      <a:pt x="2162" y="652"/>
                    </a:cubicBezTo>
                    <a:cubicBezTo>
                      <a:pt x="2168" y="661"/>
                      <a:pt x="2165" y="675"/>
                      <a:pt x="2172" y="683"/>
                    </a:cubicBezTo>
                    <a:cubicBezTo>
                      <a:pt x="2185" y="699"/>
                      <a:pt x="2216" y="707"/>
                      <a:pt x="2234" y="714"/>
                    </a:cubicBezTo>
                    <a:cubicBezTo>
                      <a:pt x="2251" y="710"/>
                      <a:pt x="2271" y="712"/>
                      <a:pt x="2286" y="703"/>
                    </a:cubicBezTo>
                    <a:cubicBezTo>
                      <a:pt x="2297" y="697"/>
                      <a:pt x="2299" y="682"/>
                      <a:pt x="2307" y="672"/>
                    </a:cubicBezTo>
                    <a:cubicBezTo>
                      <a:pt x="2333" y="641"/>
                      <a:pt x="2337" y="641"/>
                      <a:pt x="2369" y="621"/>
                    </a:cubicBezTo>
                    <a:cubicBezTo>
                      <a:pt x="2395" y="538"/>
                      <a:pt x="2367" y="554"/>
                      <a:pt x="2451" y="569"/>
                    </a:cubicBezTo>
                    <a:cubicBezTo>
                      <a:pt x="2496" y="600"/>
                      <a:pt x="2544" y="624"/>
                      <a:pt x="2596" y="641"/>
                    </a:cubicBezTo>
                    <a:cubicBezTo>
                      <a:pt x="2677" y="628"/>
                      <a:pt x="2696" y="615"/>
                      <a:pt x="2741" y="548"/>
                    </a:cubicBezTo>
                    <a:cubicBezTo>
                      <a:pt x="2744" y="524"/>
                      <a:pt x="2742" y="499"/>
                      <a:pt x="2751" y="476"/>
                    </a:cubicBezTo>
                    <a:cubicBezTo>
                      <a:pt x="2764" y="444"/>
                      <a:pt x="2818" y="431"/>
                      <a:pt x="2844" y="414"/>
                    </a:cubicBezTo>
                    <a:cubicBezTo>
                      <a:pt x="2882" y="358"/>
                      <a:pt x="2849" y="303"/>
                      <a:pt x="2917" y="279"/>
                    </a:cubicBezTo>
                    <a:cubicBezTo>
                      <a:pt x="2962" y="283"/>
                      <a:pt x="3007" y="284"/>
                      <a:pt x="3051" y="290"/>
                    </a:cubicBezTo>
                    <a:cubicBezTo>
                      <a:pt x="3079" y="294"/>
                      <a:pt x="3134" y="310"/>
                      <a:pt x="3134" y="310"/>
                    </a:cubicBezTo>
                    <a:cubicBezTo>
                      <a:pt x="3140" y="314"/>
                      <a:pt x="3196" y="363"/>
                      <a:pt x="3196" y="331"/>
                    </a:cubicBezTo>
                  </a:path>
                </a:pathLst>
              </a:custGeom>
              <a:solidFill>
                <a:srgbClr val="FFFF00"/>
              </a:solidFill>
              <a:ln w="9525" cap="flat" cmpd="sng">
                <a:solidFill>
                  <a:srgbClr val="0000FF"/>
                </a:solidFill>
                <a:prstDash val="solid"/>
                <a:round/>
                <a:headEnd type="none" w="med" len="med"/>
                <a:tailEnd type="none" w="med" len="med"/>
              </a:ln>
            </p:spPr>
            <p:txBody>
              <a:bodyPr/>
              <a:p>
                <a:endParaRPr lang="zh-CN" altLang="en-US"/>
              </a:p>
            </p:txBody>
          </p:sp>
          <p:sp>
            <p:nvSpPr>
              <p:cNvPr id="128006" name="任意多边形 74758"/>
              <p:cNvSpPr/>
              <p:nvPr/>
            </p:nvSpPr>
            <p:spPr>
              <a:xfrm>
                <a:off x="4903" y="10"/>
                <a:ext cx="397" cy="1666"/>
              </a:xfrm>
              <a:custGeom>
                <a:avLst/>
                <a:gdLst/>
                <a:ahLst/>
                <a:cxnLst>
                  <a:cxn ang="0">
                    <a:pos x="31" y="0"/>
                  </a:cxn>
                  <a:cxn ang="0">
                    <a:pos x="21" y="52"/>
                  </a:cxn>
                  <a:cxn ang="0">
                    <a:pos x="0" y="114"/>
                  </a:cxn>
                  <a:cxn ang="0">
                    <a:pos x="83" y="207"/>
                  </a:cxn>
                  <a:cxn ang="0">
                    <a:pos x="166" y="331"/>
                  </a:cxn>
                  <a:cxn ang="0">
                    <a:pos x="166" y="569"/>
                  </a:cxn>
                  <a:cxn ang="0">
                    <a:pos x="207" y="642"/>
                  </a:cxn>
                  <a:cxn ang="0">
                    <a:pos x="310" y="704"/>
                  </a:cxn>
                  <a:cxn ang="0">
                    <a:pos x="383" y="807"/>
                  </a:cxn>
                  <a:cxn ang="0">
                    <a:pos x="393" y="838"/>
                  </a:cxn>
                  <a:cxn ang="0">
                    <a:pos x="331" y="1004"/>
                  </a:cxn>
                  <a:cxn ang="0">
                    <a:pos x="279" y="1159"/>
                  </a:cxn>
                  <a:cxn ang="0">
                    <a:pos x="238" y="1252"/>
                  </a:cxn>
                  <a:cxn ang="0">
                    <a:pos x="197" y="1428"/>
                  </a:cxn>
                  <a:cxn ang="0">
                    <a:pos x="176" y="1531"/>
                  </a:cxn>
                  <a:cxn ang="0">
                    <a:pos x="176" y="1531"/>
                  </a:cxn>
                  <a:cxn ang="0">
                    <a:pos x="207" y="1521"/>
                  </a:cxn>
                  <a:cxn ang="0">
                    <a:pos x="155" y="1604"/>
                  </a:cxn>
                  <a:cxn ang="0">
                    <a:pos x="42" y="1666"/>
                  </a:cxn>
                </a:cxnLst>
                <a:pathLst>
                  <a:path w="397" h="1666">
                    <a:moveTo>
                      <a:pt x="31" y="0"/>
                    </a:moveTo>
                    <a:cubicBezTo>
                      <a:pt x="28" y="17"/>
                      <a:pt x="26" y="35"/>
                      <a:pt x="21" y="52"/>
                    </a:cubicBezTo>
                    <a:cubicBezTo>
                      <a:pt x="15" y="73"/>
                      <a:pt x="0" y="114"/>
                      <a:pt x="0" y="114"/>
                    </a:cubicBezTo>
                    <a:cubicBezTo>
                      <a:pt x="14" y="169"/>
                      <a:pt x="32" y="182"/>
                      <a:pt x="83" y="207"/>
                    </a:cubicBezTo>
                    <a:cubicBezTo>
                      <a:pt x="100" y="259"/>
                      <a:pt x="136" y="287"/>
                      <a:pt x="166" y="331"/>
                    </a:cubicBezTo>
                    <a:cubicBezTo>
                      <a:pt x="199" y="433"/>
                      <a:pt x="166" y="319"/>
                      <a:pt x="166" y="569"/>
                    </a:cubicBezTo>
                    <a:cubicBezTo>
                      <a:pt x="166" y="638"/>
                      <a:pt x="162" y="626"/>
                      <a:pt x="207" y="642"/>
                    </a:cubicBezTo>
                    <a:cubicBezTo>
                      <a:pt x="242" y="677"/>
                      <a:pt x="262" y="691"/>
                      <a:pt x="310" y="704"/>
                    </a:cubicBezTo>
                    <a:cubicBezTo>
                      <a:pt x="397" y="761"/>
                      <a:pt x="364" y="717"/>
                      <a:pt x="383" y="807"/>
                    </a:cubicBezTo>
                    <a:cubicBezTo>
                      <a:pt x="385" y="818"/>
                      <a:pt x="390" y="828"/>
                      <a:pt x="393" y="838"/>
                    </a:cubicBezTo>
                    <a:cubicBezTo>
                      <a:pt x="384" y="903"/>
                      <a:pt x="367" y="950"/>
                      <a:pt x="331" y="1004"/>
                    </a:cubicBezTo>
                    <a:cubicBezTo>
                      <a:pt x="313" y="1059"/>
                      <a:pt x="312" y="1110"/>
                      <a:pt x="279" y="1159"/>
                    </a:cubicBezTo>
                    <a:cubicBezTo>
                      <a:pt x="268" y="1193"/>
                      <a:pt x="249" y="1218"/>
                      <a:pt x="238" y="1252"/>
                    </a:cubicBezTo>
                    <a:cubicBezTo>
                      <a:pt x="230" y="1313"/>
                      <a:pt x="216" y="1369"/>
                      <a:pt x="197" y="1428"/>
                    </a:cubicBezTo>
                    <a:cubicBezTo>
                      <a:pt x="193" y="1452"/>
                      <a:pt x="181" y="1507"/>
                      <a:pt x="176" y="1531"/>
                    </a:cubicBezTo>
                    <a:cubicBezTo>
                      <a:pt x="174" y="1542"/>
                      <a:pt x="168" y="1523"/>
                      <a:pt x="176" y="1531"/>
                    </a:cubicBezTo>
                    <a:cubicBezTo>
                      <a:pt x="184" y="1539"/>
                      <a:pt x="215" y="1514"/>
                      <a:pt x="207" y="1521"/>
                    </a:cubicBezTo>
                    <a:cubicBezTo>
                      <a:pt x="207" y="1535"/>
                      <a:pt x="182" y="1580"/>
                      <a:pt x="155" y="1604"/>
                    </a:cubicBezTo>
                    <a:cubicBezTo>
                      <a:pt x="128" y="1628"/>
                      <a:pt x="66" y="1653"/>
                      <a:pt x="42" y="1666"/>
                    </a:cubicBezTo>
                  </a:path>
                </a:pathLst>
              </a:custGeom>
              <a:solidFill>
                <a:srgbClr val="FFFF00"/>
              </a:solidFill>
              <a:ln w="57150" cap="flat" cmpd="sng">
                <a:solidFill>
                  <a:schemeClr val="tx1"/>
                </a:solidFill>
                <a:prstDash val="solid"/>
                <a:round/>
                <a:headEnd type="none" w="med" len="med"/>
                <a:tailEnd type="none" w="med" len="med"/>
              </a:ln>
            </p:spPr>
            <p:txBody>
              <a:bodyPr/>
              <a:p>
                <a:endParaRPr lang="zh-CN" altLang="en-US"/>
              </a:p>
            </p:txBody>
          </p:sp>
          <p:grpSp>
            <p:nvGrpSpPr>
              <p:cNvPr id="128007" name="组合 74759"/>
              <p:cNvGrpSpPr/>
              <p:nvPr/>
            </p:nvGrpSpPr>
            <p:grpSpPr>
              <a:xfrm>
                <a:off x="2976" y="2256"/>
                <a:ext cx="1786" cy="232"/>
                <a:chOff x="-778" y="3882"/>
                <a:chExt cx="1786" cy="232"/>
              </a:xfrm>
            </p:grpSpPr>
            <p:sp>
              <p:nvSpPr>
                <p:cNvPr id="128008" name="任意多边形 74760"/>
                <p:cNvSpPr/>
                <p:nvPr/>
              </p:nvSpPr>
              <p:spPr>
                <a:xfrm>
                  <a:off x="-778" y="3882"/>
                  <a:ext cx="1773" cy="226"/>
                </a:xfrm>
                <a:custGeom>
                  <a:avLst/>
                  <a:gdLst/>
                  <a:ahLst/>
                  <a:cxnLst>
                    <a:cxn ang="0">
                      <a:pos x="0" y="9"/>
                    </a:cxn>
                    <a:cxn ang="0">
                      <a:pos x="48" y="50"/>
                    </a:cxn>
                    <a:cxn ang="0">
                      <a:pos x="84" y="71"/>
                    </a:cxn>
                    <a:cxn ang="0">
                      <a:pos x="96" y="164"/>
                    </a:cxn>
                    <a:cxn ang="0">
                      <a:pos x="182" y="195"/>
                    </a:cxn>
                    <a:cxn ang="0">
                      <a:pos x="593" y="226"/>
                    </a:cxn>
                    <a:cxn ang="0">
                      <a:pos x="1221" y="112"/>
                    </a:cxn>
                    <a:cxn ang="0">
                      <a:pos x="1441" y="122"/>
                    </a:cxn>
                    <a:cxn ang="0">
                      <a:pos x="1513" y="143"/>
                    </a:cxn>
                    <a:cxn ang="0">
                      <a:pos x="1840" y="102"/>
                    </a:cxn>
                    <a:cxn ang="0">
                      <a:pos x="1876" y="81"/>
                    </a:cxn>
                    <a:cxn ang="0">
                      <a:pos x="1913" y="71"/>
                    </a:cxn>
                  </a:cxnLst>
                  <a:pathLst>
                    <a:path w="1639" h="226">
                      <a:moveTo>
                        <a:pt x="0" y="9"/>
                      </a:moveTo>
                      <a:cubicBezTo>
                        <a:pt x="67" y="31"/>
                        <a:pt x="2" y="0"/>
                        <a:pt x="41" y="50"/>
                      </a:cubicBezTo>
                      <a:cubicBezTo>
                        <a:pt x="49" y="60"/>
                        <a:pt x="62" y="64"/>
                        <a:pt x="72" y="71"/>
                      </a:cubicBezTo>
                      <a:cubicBezTo>
                        <a:pt x="75" y="102"/>
                        <a:pt x="71" y="135"/>
                        <a:pt x="82" y="164"/>
                      </a:cubicBezTo>
                      <a:cubicBezTo>
                        <a:pt x="88" y="181"/>
                        <a:pt x="144" y="193"/>
                        <a:pt x="155" y="195"/>
                      </a:cubicBezTo>
                      <a:cubicBezTo>
                        <a:pt x="271" y="214"/>
                        <a:pt x="391" y="218"/>
                        <a:pt x="507" y="226"/>
                      </a:cubicBezTo>
                      <a:cubicBezTo>
                        <a:pt x="689" y="211"/>
                        <a:pt x="870" y="168"/>
                        <a:pt x="1044" y="112"/>
                      </a:cubicBezTo>
                      <a:cubicBezTo>
                        <a:pt x="1106" y="115"/>
                        <a:pt x="1169" y="114"/>
                        <a:pt x="1231" y="122"/>
                      </a:cubicBezTo>
                      <a:cubicBezTo>
                        <a:pt x="1253" y="125"/>
                        <a:pt x="1293" y="143"/>
                        <a:pt x="1293" y="143"/>
                      </a:cubicBezTo>
                      <a:cubicBezTo>
                        <a:pt x="1639" y="127"/>
                        <a:pt x="1417" y="152"/>
                        <a:pt x="1572" y="102"/>
                      </a:cubicBezTo>
                      <a:cubicBezTo>
                        <a:pt x="1582" y="95"/>
                        <a:pt x="1592" y="87"/>
                        <a:pt x="1603" y="81"/>
                      </a:cubicBezTo>
                      <a:cubicBezTo>
                        <a:pt x="1613" y="76"/>
                        <a:pt x="1634" y="71"/>
                        <a:pt x="1634" y="71"/>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128009" name="任意多边形 74761"/>
                <p:cNvSpPr/>
                <p:nvPr/>
              </p:nvSpPr>
              <p:spPr>
                <a:xfrm>
                  <a:off x="-765" y="3888"/>
                  <a:ext cx="1773" cy="226"/>
                </a:xfrm>
                <a:custGeom>
                  <a:avLst/>
                  <a:gdLst/>
                  <a:ahLst/>
                  <a:cxnLst>
                    <a:cxn ang="0">
                      <a:pos x="0" y="9"/>
                    </a:cxn>
                    <a:cxn ang="0">
                      <a:pos x="48" y="50"/>
                    </a:cxn>
                    <a:cxn ang="0">
                      <a:pos x="84" y="71"/>
                    </a:cxn>
                    <a:cxn ang="0">
                      <a:pos x="96" y="164"/>
                    </a:cxn>
                    <a:cxn ang="0">
                      <a:pos x="182" y="195"/>
                    </a:cxn>
                    <a:cxn ang="0">
                      <a:pos x="593" y="226"/>
                    </a:cxn>
                    <a:cxn ang="0">
                      <a:pos x="1221" y="112"/>
                    </a:cxn>
                    <a:cxn ang="0">
                      <a:pos x="1441" y="122"/>
                    </a:cxn>
                    <a:cxn ang="0">
                      <a:pos x="1513" y="143"/>
                    </a:cxn>
                    <a:cxn ang="0">
                      <a:pos x="1840" y="102"/>
                    </a:cxn>
                    <a:cxn ang="0">
                      <a:pos x="1876" y="81"/>
                    </a:cxn>
                    <a:cxn ang="0">
                      <a:pos x="1913" y="71"/>
                    </a:cxn>
                  </a:cxnLst>
                  <a:pathLst>
                    <a:path w="1639" h="226">
                      <a:moveTo>
                        <a:pt x="0" y="9"/>
                      </a:moveTo>
                      <a:cubicBezTo>
                        <a:pt x="67" y="31"/>
                        <a:pt x="2" y="0"/>
                        <a:pt x="41" y="50"/>
                      </a:cubicBezTo>
                      <a:cubicBezTo>
                        <a:pt x="49" y="60"/>
                        <a:pt x="62" y="64"/>
                        <a:pt x="72" y="71"/>
                      </a:cubicBezTo>
                      <a:cubicBezTo>
                        <a:pt x="75" y="102"/>
                        <a:pt x="71" y="135"/>
                        <a:pt x="82" y="164"/>
                      </a:cubicBezTo>
                      <a:cubicBezTo>
                        <a:pt x="88" y="181"/>
                        <a:pt x="144" y="193"/>
                        <a:pt x="155" y="195"/>
                      </a:cubicBezTo>
                      <a:cubicBezTo>
                        <a:pt x="271" y="214"/>
                        <a:pt x="391" y="218"/>
                        <a:pt x="507" y="226"/>
                      </a:cubicBezTo>
                      <a:cubicBezTo>
                        <a:pt x="689" y="211"/>
                        <a:pt x="870" y="168"/>
                        <a:pt x="1044" y="112"/>
                      </a:cubicBezTo>
                      <a:cubicBezTo>
                        <a:pt x="1106" y="115"/>
                        <a:pt x="1169" y="114"/>
                        <a:pt x="1231" y="122"/>
                      </a:cubicBezTo>
                      <a:cubicBezTo>
                        <a:pt x="1253" y="125"/>
                        <a:pt x="1293" y="143"/>
                        <a:pt x="1293" y="143"/>
                      </a:cubicBezTo>
                      <a:cubicBezTo>
                        <a:pt x="1639" y="127"/>
                        <a:pt x="1417" y="152"/>
                        <a:pt x="1572" y="102"/>
                      </a:cubicBezTo>
                      <a:cubicBezTo>
                        <a:pt x="1582" y="95"/>
                        <a:pt x="1592" y="87"/>
                        <a:pt x="1603" y="81"/>
                      </a:cubicBezTo>
                      <a:cubicBezTo>
                        <a:pt x="1613" y="76"/>
                        <a:pt x="1634" y="71"/>
                        <a:pt x="1634" y="71"/>
                      </a:cubicBezTo>
                    </a:path>
                  </a:pathLst>
                </a:custGeom>
                <a:noFill/>
                <a:ln w="57150" cap="flat" cmpd="sng">
                  <a:solidFill>
                    <a:schemeClr val="bg1"/>
                  </a:solidFill>
                  <a:prstDash val="dash"/>
                  <a:round/>
                  <a:headEnd type="none" w="med" len="med"/>
                  <a:tailEnd type="none" w="med" len="med"/>
                </a:ln>
              </p:spPr>
              <p:txBody>
                <a:bodyPr/>
                <a:p>
                  <a:endParaRPr lang="zh-CN" altLang="en-US"/>
                </a:p>
              </p:txBody>
            </p:sp>
          </p:grpSp>
          <p:grpSp>
            <p:nvGrpSpPr>
              <p:cNvPr id="128010" name="组合 74762"/>
              <p:cNvGrpSpPr/>
              <p:nvPr/>
            </p:nvGrpSpPr>
            <p:grpSpPr>
              <a:xfrm>
                <a:off x="4464" y="1248"/>
                <a:ext cx="672" cy="408"/>
                <a:chOff x="5952" y="2256"/>
                <a:chExt cx="672" cy="408"/>
              </a:xfrm>
            </p:grpSpPr>
            <p:sp>
              <p:nvSpPr>
                <p:cNvPr id="128011" name="任意多边形 74763"/>
                <p:cNvSpPr/>
                <p:nvPr/>
              </p:nvSpPr>
              <p:spPr>
                <a:xfrm>
                  <a:off x="5952" y="2282"/>
                  <a:ext cx="642" cy="382"/>
                </a:xfrm>
                <a:custGeom>
                  <a:avLst/>
                  <a:gdLst/>
                  <a:ahLst/>
                  <a:cxnLst>
                    <a:cxn ang="0">
                      <a:pos x="0" y="362"/>
                    </a:cxn>
                    <a:cxn ang="0">
                      <a:pos x="104" y="362"/>
                    </a:cxn>
                    <a:cxn ang="0">
                      <a:pos x="135" y="331"/>
                    </a:cxn>
                    <a:cxn ang="0">
                      <a:pos x="207" y="310"/>
                    </a:cxn>
                    <a:cxn ang="0">
                      <a:pos x="259" y="248"/>
                    </a:cxn>
                    <a:cxn ang="0">
                      <a:pos x="321" y="196"/>
                    </a:cxn>
                    <a:cxn ang="0">
                      <a:pos x="373" y="134"/>
                    </a:cxn>
                    <a:cxn ang="0">
                      <a:pos x="466" y="72"/>
                    </a:cxn>
                    <a:cxn ang="0">
                      <a:pos x="528" y="21"/>
                    </a:cxn>
                    <a:cxn ang="0">
                      <a:pos x="642" y="0"/>
                    </a:cxn>
                  </a:cxnLst>
                  <a:pathLst>
                    <a:path w="642" h="382">
                      <a:moveTo>
                        <a:pt x="0" y="362"/>
                      </a:moveTo>
                      <a:cubicBezTo>
                        <a:pt x="41" y="372"/>
                        <a:pt x="59" y="382"/>
                        <a:pt x="104" y="362"/>
                      </a:cubicBezTo>
                      <a:cubicBezTo>
                        <a:pt x="117" y="356"/>
                        <a:pt x="123" y="339"/>
                        <a:pt x="135" y="331"/>
                      </a:cubicBezTo>
                      <a:cubicBezTo>
                        <a:pt x="141" y="327"/>
                        <a:pt x="205" y="310"/>
                        <a:pt x="207" y="310"/>
                      </a:cubicBezTo>
                      <a:cubicBezTo>
                        <a:pt x="226" y="291"/>
                        <a:pt x="240" y="267"/>
                        <a:pt x="259" y="248"/>
                      </a:cubicBezTo>
                      <a:cubicBezTo>
                        <a:pt x="340" y="167"/>
                        <a:pt x="236" y="297"/>
                        <a:pt x="321" y="196"/>
                      </a:cubicBezTo>
                      <a:cubicBezTo>
                        <a:pt x="352" y="159"/>
                        <a:pt x="331" y="166"/>
                        <a:pt x="373" y="134"/>
                      </a:cubicBezTo>
                      <a:cubicBezTo>
                        <a:pt x="402" y="111"/>
                        <a:pt x="435" y="93"/>
                        <a:pt x="466" y="72"/>
                      </a:cubicBezTo>
                      <a:cubicBezTo>
                        <a:pt x="488" y="57"/>
                        <a:pt x="505" y="34"/>
                        <a:pt x="528" y="21"/>
                      </a:cubicBezTo>
                      <a:cubicBezTo>
                        <a:pt x="558" y="4"/>
                        <a:pt x="608" y="0"/>
                        <a:pt x="642" y="0"/>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128012" name="任意多边形 74764"/>
                <p:cNvSpPr/>
                <p:nvPr/>
              </p:nvSpPr>
              <p:spPr>
                <a:xfrm>
                  <a:off x="5982" y="2256"/>
                  <a:ext cx="642" cy="382"/>
                </a:xfrm>
                <a:custGeom>
                  <a:avLst/>
                  <a:gdLst/>
                  <a:ahLst/>
                  <a:cxnLst>
                    <a:cxn ang="0">
                      <a:pos x="0" y="362"/>
                    </a:cxn>
                    <a:cxn ang="0">
                      <a:pos x="104" y="362"/>
                    </a:cxn>
                    <a:cxn ang="0">
                      <a:pos x="135" y="331"/>
                    </a:cxn>
                    <a:cxn ang="0">
                      <a:pos x="207" y="310"/>
                    </a:cxn>
                    <a:cxn ang="0">
                      <a:pos x="259" y="248"/>
                    </a:cxn>
                    <a:cxn ang="0">
                      <a:pos x="321" y="196"/>
                    </a:cxn>
                    <a:cxn ang="0">
                      <a:pos x="373" y="134"/>
                    </a:cxn>
                    <a:cxn ang="0">
                      <a:pos x="466" y="72"/>
                    </a:cxn>
                    <a:cxn ang="0">
                      <a:pos x="528" y="21"/>
                    </a:cxn>
                    <a:cxn ang="0">
                      <a:pos x="642" y="0"/>
                    </a:cxn>
                  </a:cxnLst>
                  <a:pathLst>
                    <a:path w="642" h="382">
                      <a:moveTo>
                        <a:pt x="0" y="362"/>
                      </a:moveTo>
                      <a:cubicBezTo>
                        <a:pt x="41" y="372"/>
                        <a:pt x="59" y="382"/>
                        <a:pt x="104" y="362"/>
                      </a:cubicBezTo>
                      <a:cubicBezTo>
                        <a:pt x="117" y="356"/>
                        <a:pt x="123" y="339"/>
                        <a:pt x="135" y="331"/>
                      </a:cubicBezTo>
                      <a:cubicBezTo>
                        <a:pt x="141" y="327"/>
                        <a:pt x="205" y="310"/>
                        <a:pt x="207" y="310"/>
                      </a:cubicBezTo>
                      <a:cubicBezTo>
                        <a:pt x="226" y="291"/>
                        <a:pt x="240" y="267"/>
                        <a:pt x="259" y="248"/>
                      </a:cubicBezTo>
                      <a:cubicBezTo>
                        <a:pt x="340" y="167"/>
                        <a:pt x="236" y="297"/>
                        <a:pt x="321" y="196"/>
                      </a:cubicBezTo>
                      <a:cubicBezTo>
                        <a:pt x="352" y="159"/>
                        <a:pt x="331" y="166"/>
                        <a:pt x="373" y="134"/>
                      </a:cubicBezTo>
                      <a:cubicBezTo>
                        <a:pt x="402" y="111"/>
                        <a:pt x="435" y="93"/>
                        <a:pt x="466" y="72"/>
                      </a:cubicBezTo>
                      <a:cubicBezTo>
                        <a:pt x="488" y="57"/>
                        <a:pt x="505" y="34"/>
                        <a:pt x="528" y="21"/>
                      </a:cubicBezTo>
                      <a:cubicBezTo>
                        <a:pt x="558" y="4"/>
                        <a:pt x="608" y="0"/>
                        <a:pt x="642" y="0"/>
                      </a:cubicBezTo>
                    </a:path>
                  </a:pathLst>
                </a:custGeom>
                <a:noFill/>
                <a:ln w="76200" cap="flat" cmpd="sng">
                  <a:solidFill>
                    <a:schemeClr val="bg1"/>
                  </a:solidFill>
                  <a:prstDash val="dash"/>
                  <a:round/>
                  <a:headEnd type="none" w="med" len="med"/>
                  <a:tailEnd type="none" w="med" len="med"/>
                </a:ln>
              </p:spPr>
              <p:txBody>
                <a:bodyPr/>
                <a:p>
                  <a:endParaRPr lang="zh-CN" altLang="en-US"/>
                </a:p>
              </p:txBody>
            </p:sp>
          </p:grpSp>
          <p:grpSp>
            <p:nvGrpSpPr>
              <p:cNvPr id="128013" name="组合 74765"/>
              <p:cNvGrpSpPr/>
              <p:nvPr/>
            </p:nvGrpSpPr>
            <p:grpSpPr>
              <a:xfrm>
                <a:off x="4416" y="1776"/>
                <a:ext cx="683" cy="1097"/>
                <a:chOff x="6096" y="1584"/>
                <a:chExt cx="683" cy="1097"/>
              </a:xfrm>
            </p:grpSpPr>
            <p:sp>
              <p:nvSpPr>
                <p:cNvPr id="128014" name="任意多边形 74766"/>
                <p:cNvSpPr/>
                <p:nvPr/>
              </p:nvSpPr>
              <p:spPr>
                <a:xfrm>
                  <a:off x="6096" y="1584"/>
                  <a:ext cx="683" cy="1097"/>
                </a:xfrm>
                <a:custGeom>
                  <a:avLst/>
                  <a:gdLst/>
                  <a:ahLst/>
                  <a:cxnLst>
                    <a:cxn ang="0">
                      <a:pos x="0" y="0"/>
                    </a:cxn>
                    <a:cxn ang="0">
                      <a:pos x="62" y="73"/>
                    </a:cxn>
                    <a:cxn ang="0">
                      <a:pos x="72" y="311"/>
                    </a:cxn>
                    <a:cxn ang="0">
                      <a:pos x="93" y="342"/>
                    </a:cxn>
                    <a:cxn ang="0">
                      <a:pos x="114" y="404"/>
                    </a:cxn>
                    <a:cxn ang="0">
                      <a:pos x="186" y="662"/>
                    </a:cxn>
                    <a:cxn ang="0">
                      <a:pos x="259" y="869"/>
                    </a:cxn>
                    <a:cxn ang="0">
                      <a:pos x="341" y="952"/>
                    </a:cxn>
                    <a:cxn ang="0">
                      <a:pos x="631" y="1097"/>
                    </a:cxn>
                    <a:cxn ang="0">
                      <a:pos x="683" y="1086"/>
                    </a:cxn>
                  </a:cxnLst>
                  <a:pathLst>
                    <a:path w="683" h="1097">
                      <a:moveTo>
                        <a:pt x="0" y="0"/>
                      </a:moveTo>
                      <a:cubicBezTo>
                        <a:pt x="47" y="17"/>
                        <a:pt x="34" y="32"/>
                        <a:pt x="62" y="73"/>
                      </a:cubicBezTo>
                      <a:cubicBezTo>
                        <a:pt x="65" y="152"/>
                        <a:pt x="63" y="232"/>
                        <a:pt x="72" y="311"/>
                      </a:cubicBezTo>
                      <a:cubicBezTo>
                        <a:pt x="73" y="323"/>
                        <a:pt x="88" y="331"/>
                        <a:pt x="93" y="342"/>
                      </a:cubicBezTo>
                      <a:cubicBezTo>
                        <a:pt x="102" y="362"/>
                        <a:pt x="107" y="383"/>
                        <a:pt x="114" y="404"/>
                      </a:cubicBezTo>
                      <a:cubicBezTo>
                        <a:pt x="142" y="489"/>
                        <a:pt x="158" y="577"/>
                        <a:pt x="186" y="662"/>
                      </a:cubicBezTo>
                      <a:cubicBezTo>
                        <a:pt x="193" y="744"/>
                        <a:pt x="189" y="821"/>
                        <a:pt x="259" y="869"/>
                      </a:cubicBezTo>
                      <a:cubicBezTo>
                        <a:pt x="282" y="905"/>
                        <a:pt x="305" y="928"/>
                        <a:pt x="341" y="952"/>
                      </a:cubicBezTo>
                      <a:cubicBezTo>
                        <a:pt x="386" y="1078"/>
                        <a:pt x="523" y="1059"/>
                        <a:pt x="631" y="1097"/>
                      </a:cubicBezTo>
                      <a:cubicBezTo>
                        <a:pt x="648" y="1093"/>
                        <a:pt x="683" y="1086"/>
                        <a:pt x="683" y="1086"/>
                      </a:cubicBezTo>
                    </a:path>
                  </a:pathLst>
                </a:custGeom>
                <a:noFill/>
                <a:ln w="127000" cap="flat" cmpd="sng">
                  <a:solidFill>
                    <a:srgbClr val="000000"/>
                  </a:solidFill>
                  <a:prstDash val="solid"/>
                  <a:round/>
                  <a:headEnd type="none" w="med" len="med"/>
                  <a:tailEnd type="none" w="med" len="med"/>
                </a:ln>
              </p:spPr>
              <p:txBody>
                <a:bodyPr/>
                <a:p>
                  <a:endParaRPr lang="zh-CN" altLang="en-US"/>
                </a:p>
              </p:txBody>
            </p:sp>
            <p:sp>
              <p:nvSpPr>
                <p:cNvPr id="128015" name="任意多边形 74767"/>
                <p:cNvSpPr/>
                <p:nvPr/>
              </p:nvSpPr>
              <p:spPr>
                <a:xfrm>
                  <a:off x="6096" y="1584"/>
                  <a:ext cx="683" cy="1097"/>
                </a:xfrm>
                <a:custGeom>
                  <a:avLst/>
                  <a:gdLst/>
                  <a:ahLst/>
                  <a:cxnLst>
                    <a:cxn ang="0">
                      <a:pos x="0" y="0"/>
                    </a:cxn>
                    <a:cxn ang="0">
                      <a:pos x="62" y="73"/>
                    </a:cxn>
                    <a:cxn ang="0">
                      <a:pos x="72" y="311"/>
                    </a:cxn>
                    <a:cxn ang="0">
                      <a:pos x="93" y="342"/>
                    </a:cxn>
                    <a:cxn ang="0">
                      <a:pos x="114" y="404"/>
                    </a:cxn>
                    <a:cxn ang="0">
                      <a:pos x="186" y="662"/>
                    </a:cxn>
                    <a:cxn ang="0">
                      <a:pos x="259" y="869"/>
                    </a:cxn>
                    <a:cxn ang="0">
                      <a:pos x="341" y="952"/>
                    </a:cxn>
                    <a:cxn ang="0">
                      <a:pos x="631" y="1097"/>
                    </a:cxn>
                    <a:cxn ang="0">
                      <a:pos x="683" y="1086"/>
                    </a:cxn>
                  </a:cxnLst>
                  <a:pathLst>
                    <a:path w="683" h="1097">
                      <a:moveTo>
                        <a:pt x="0" y="0"/>
                      </a:moveTo>
                      <a:cubicBezTo>
                        <a:pt x="47" y="17"/>
                        <a:pt x="34" y="32"/>
                        <a:pt x="62" y="73"/>
                      </a:cubicBezTo>
                      <a:cubicBezTo>
                        <a:pt x="65" y="152"/>
                        <a:pt x="63" y="232"/>
                        <a:pt x="72" y="311"/>
                      </a:cubicBezTo>
                      <a:cubicBezTo>
                        <a:pt x="73" y="323"/>
                        <a:pt x="88" y="331"/>
                        <a:pt x="93" y="342"/>
                      </a:cubicBezTo>
                      <a:cubicBezTo>
                        <a:pt x="102" y="362"/>
                        <a:pt x="107" y="383"/>
                        <a:pt x="114" y="404"/>
                      </a:cubicBezTo>
                      <a:cubicBezTo>
                        <a:pt x="142" y="489"/>
                        <a:pt x="158" y="577"/>
                        <a:pt x="186" y="662"/>
                      </a:cubicBezTo>
                      <a:cubicBezTo>
                        <a:pt x="193" y="744"/>
                        <a:pt x="189" y="821"/>
                        <a:pt x="259" y="869"/>
                      </a:cubicBezTo>
                      <a:cubicBezTo>
                        <a:pt x="282" y="905"/>
                        <a:pt x="305" y="928"/>
                        <a:pt x="341" y="952"/>
                      </a:cubicBezTo>
                      <a:cubicBezTo>
                        <a:pt x="386" y="1078"/>
                        <a:pt x="523" y="1059"/>
                        <a:pt x="631" y="1097"/>
                      </a:cubicBezTo>
                      <a:cubicBezTo>
                        <a:pt x="648" y="1093"/>
                        <a:pt x="683" y="1086"/>
                        <a:pt x="683" y="1086"/>
                      </a:cubicBezTo>
                    </a:path>
                  </a:pathLst>
                </a:custGeom>
                <a:noFill/>
                <a:ln w="76200" cap="flat" cmpd="sng">
                  <a:solidFill>
                    <a:schemeClr val="bg1"/>
                  </a:solidFill>
                  <a:prstDash val="dash"/>
                  <a:round/>
                  <a:headEnd type="none" w="med" len="med"/>
                  <a:tailEnd type="none" w="med" len="med"/>
                </a:ln>
              </p:spPr>
              <p:txBody>
                <a:bodyPr/>
                <a:p>
                  <a:endParaRPr lang="zh-CN" altLang="en-US"/>
                </a:p>
              </p:txBody>
            </p:sp>
          </p:grpSp>
          <p:grpSp>
            <p:nvGrpSpPr>
              <p:cNvPr id="128016" name="组合 74768"/>
              <p:cNvGrpSpPr/>
              <p:nvPr/>
            </p:nvGrpSpPr>
            <p:grpSpPr>
              <a:xfrm>
                <a:off x="4219" y="1728"/>
                <a:ext cx="245" cy="2245"/>
                <a:chOff x="-528" y="1680"/>
                <a:chExt cx="245" cy="2245"/>
              </a:xfrm>
            </p:grpSpPr>
            <p:sp>
              <p:nvSpPr>
                <p:cNvPr id="128017" name="任意多边形 74769"/>
                <p:cNvSpPr/>
                <p:nvPr/>
              </p:nvSpPr>
              <p:spPr>
                <a:xfrm>
                  <a:off x="-524" y="1680"/>
                  <a:ext cx="241" cy="2245"/>
                </a:xfrm>
                <a:custGeom>
                  <a:avLst/>
                  <a:gdLst/>
                  <a:ahLst/>
                  <a:cxnLst>
                    <a:cxn ang="0">
                      <a:pos x="241" y="0"/>
                    </a:cxn>
                    <a:cxn ang="0">
                      <a:pos x="127" y="145"/>
                    </a:cxn>
                    <a:cxn ang="0">
                      <a:pos x="75" y="238"/>
                    </a:cxn>
                    <a:cxn ang="0">
                      <a:pos x="65" y="517"/>
                    </a:cxn>
                    <a:cxn ang="0">
                      <a:pos x="44" y="548"/>
                    </a:cxn>
                    <a:cxn ang="0">
                      <a:pos x="23" y="673"/>
                    </a:cxn>
                    <a:cxn ang="0">
                      <a:pos x="65" y="1024"/>
                    </a:cxn>
                    <a:cxn ang="0">
                      <a:pos x="106" y="1086"/>
                    </a:cxn>
                    <a:cxn ang="0">
                      <a:pos x="148" y="1241"/>
                    </a:cxn>
                    <a:cxn ang="0">
                      <a:pos x="168" y="1304"/>
                    </a:cxn>
                    <a:cxn ang="0">
                      <a:pos x="75" y="1448"/>
                    </a:cxn>
                    <a:cxn ang="0">
                      <a:pos x="23" y="1697"/>
                    </a:cxn>
                    <a:cxn ang="0">
                      <a:pos x="44" y="1872"/>
                    </a:cxn>
                    <a:cxn ang="0">
                      <a:pos x="86" y="1934"/>
                    </a:cxn>
                    <a:cxn ang="0">
                      <a:pos x="127" y="2028"/>
                    </a:cxn>
                    <a:cxn ang="0">
                      <a:pos x="86" y="2245"/>
                    </a:cxn>
                  </a:cxnLst>
                  <a:pathLst>
                    <a:path w="241" h="2245">
                      <a:moveTo>
                        <a:pt x="241" y="0"/>
                      </a:moveTo>
                      <a:cubicBezTo>
                        <a:pt x="206" y="52"/>
                        <a:pt x="180" y="109"/>
                        <a:pt x="127" y="145"/>
                      </a:cubicBezTo>
                      <a:cubicBezTo>
                        <a:pt x="106" y="176"/>
                        <a:pt x="96" y="207"/>
                        <a:pt x="75" y="238"/>
                      </a:cubicBezTo>
                      <a:cubicBezTo>
                        <a:pt x="72" y="331"/>
                        <a:pt x="74" y="424"/>
                        <a:pt x="65" y="517"/>
                      </a:cubicBezTo>
                      <a:cubicBezTo>
                        <a:pt x="64" y="529"/>
                        <a:pt x="48" y="536"/>
                        <a:pt x="44" y="548"/>
                      </a:cubicBezTo>
                      <a:cubicBezTo>
                        <a:pt x="31" y="588"/>
                        <a:pt x="30" y="631"/>
                        <a:pt x="23" y="673"/>
                      </a:cubicBezTo>
                      <a:cubicBezTo>
                        <a:pt x="26" y="721"/>
                        <a:pt x="28" y="949"/>
                        <a:pt x="65" y="1024"/>
                      </a:cubicBezTo>
                      <a:cubicBezTo>
                        <a:pt x="76" y="1046"/>
                        <a:pt x="98" y="1063"/>
                        <a:pt x="106" y="1086"/>
                      </a:cubicBezTo>
                      <a:cubicBezTo>
                        <a:pt x="124" y="1138"/>
                        <a:pt x="131" y="1189"/>
                        <a:pt x="148" y="1241"/>
                      </a:cubicBezTo>
                      <a:cubicBezTo>
                        <a:pt x="155" y="1262"/>
                        <a:pt x="168" y="1304"/>
                        <a:pt x="168" y="1304"/>
                      </a:cubicBezTo>
                      <a:cubicBezTo>
                        <a:pt x="154" y="1390"/>
                        <a:pt x="157" y="1409"/>
                        <a:pt x="75" y="1448"/>
                      </a:cubicBezTo>
                      <a:cubicBezTo>
                        <a:pt x="0" y="1562"/>
                        <a:pt x="35" y="1485"/>
                        <a:pt x="23" y="1697"/>
                      </a:cubicBezTo>
                      <a:cubicBezTo>
                        <a:pt x="27" y="1756"/>
                        <a:pt x="15" y="1821"/>
                        <a:pt x="44" y="1872"/>
                      </a:cubicBezTo>
                      <a:cubicBezTo>
                        <a:pt x="56" y="1894"/>
                        <a:pt x="86" y="1934"/>
                        <a:pt x="86" y="1934"/>
                      </a:cubicBezTo>
                      <a:cubicBezTo>
                        <a:pt x="110" y="2009"/>
                        <a:pt x="94" y="1979"/>
                        <a:pt x="127" y="2028"/>
                      </a:cubicBezTo>
                      <a:cubicBezTo>
                        <a:pt x="112" y="2101"/>
                        <a:pt x="86" y="2171"/>
                        <a:pt x="86" y="2245"/>
                      </a:cubicBezTo>
                    </a:path>
                  </a:pathLst>
                </a:custGeom>
                <a:noFill/>
                <a:ln w="127000" cap="flat" cmpd="sng">
                  <a:solidFill>
                    <a:srgbClr val="000000"/>
                  </a:solidFill>
                  <a:prstDash val="solid"/>
                  <a:round/>
                  <a:headEnd type="none" w="med" len="med"/>
                  <a:tailEnd type="none" w="med" len="med"/>
                </a:ln>
              </p:spPr>
              <p:txBody>
                <a:bodyPr/>
                <a:p>
                  <a:endParaRPr lang="zh-CN" altLang="en-US"/>
                </a:p>
              </p:txBody>
            </p:sp>
            <p:sp>
              <p:nvSpPr>
                <p:cNvPr id="128018" name="任意多边形 74770"/>
                <p:cNvSpPr/>
                <p:nvPr/>
              </p:nvSpPr>
              <p:spPr>
                <a:xfrm>
                  <a:off x="-528" y="1680"/>
                  <a:ext cx="241" cy="2245"/>
                </a:xfrm>
                <a:custGeom>
                  <a:avLst/>
                  <a:gdLst/>
                  <a:ahLst/>
                  <a:cxnLst>
                    <a:cxn ang="0">
                      <a:pos x="241" y="0"/>
                    </a:cxn>
                    <a:cxn ang="0">
                      <a:pos x="127" y="145"/>
                    </a:cxn>
                    <a:cxn ang="0">
                      <a:pos x="75" y="238"/>
                    </a:cxn>
                    <a:cxn ang="0">
                      <a:pos x="65" y="517"/>
                    </a:cxn>
                    <a:cxn ang="0">
                      <a:pos x="44" y="548"/>
                    </a:cxn>
                    <a:cxn ang="0">
                      <a:pos x="23" y="673"/>
                    </a:cxn>
                    <a:cxn ang="0">
                      <a:pos x="65" y="1024"/>
                    </a:cxn>
                    <a:cxn ang="0">
                      <a:pos x="106" y="1086"/>
                    </a:cxn>
                    <a:cxn ang="0">
                      <a:pos x="148" y="1241"/>
                    </a:cxn>
                    <a:cxn ang="0">
                      <a:pos x="168" y="1304"/>
                    </a:cxn>
                    <a:cxn ang="0">
                      <a:pos x="75" y="1448"/>
                    </a:cxn>
                    <a:cxn ang="0">
                      <a:pos x="23" y="1697"/>
                    </a:cxn>
                    <a:cxn ang="0">
                      <a:pos x="44" y="1872"/>
                    </a:cxn>
                    <a:cxn ang="0">
                      <a:pos x="86" y="1934"/>
                    </a:cxn>
                    <a:cxn ang="0">
                      <a:pos x="127" y="2028"/>
                    </a:cxn>
                    <a:cxn ang="0">
                      <a:pos x="86" y="2245"/>
                    </a:cxn>
                  </a:cxnLst>
                  <a:pathLst>
                    <a:path w="241" h="2245">
                      <a:moveTo>
                        <a:pt x="241" y="0"/>
                      </a:moveTo>
                      <a:cubicBezTo>
                        <a:pt x="206" y="52"/>
                        <a:pt x="180" y="109"/>
                        <a:pt x="127" y="145"/>
                      </a:cubicBezTo>
                      <a:cubicBezTo>
                        <a:pt x="106" y="176"/>
                        <a:pt x="96" y="207"/>
                        <a:pt x="75" y="238"/>
                      </a:cubicBezTo>
                      <a:cubicBezTo>
                        <a:pt x="72" y="331"/>
                        <a:pt x="74" y="424"/>
                        <a:pt x="65" y="517"/>
                      </a:cubicBezTo>
                      <a:cubicBezTo>
                        <a:pt x="64" y="529"/>
                        <a:pt x="48" y="536"/>
                        <a:pt x="44" y="548"/>
                      </a:cubicBezTo>
                      <a:cubicBezTo>
                        <a:pt x="31" y="588"/>
                        <a:pt x="30" y="631"/>
                        <a:pt x="23" y="673"/>
                      </a:cubicBezTo>
                      <a:cubicBezTo>
                        <a:pt x="26" y="721"/>
                        <a:pt x="28" y="949"/>
                        <a:pt x="65" y="1024"/>
                      </a:cubicBezTo>
                      <a:cubicBezTo>
                        <a:pt x="76" y="1046"/>
                        <a:pt x="98" y="1063"/>
                        <a:pt x="106" y="1086"/>
                      </a:cubicBezTo>
                      <a:cubicBezTo>
                        <a:pt x="124" y="1138"/>
                        <a:pt x="131" y="1189"/>
                        <a:pt x="148" y="1241"/>
                      </a:cubicBezTo>
                      <a:cubicBezTo>
                        <a:pt x="155" y="1262"/>
                        <a:pt x="168" y="1304"/>
                        <a:pt x="168" y="1304"/>
                      </a:cubicBezTo>
                      <a:cubicBezTo>
                        <a:pt x="154" y="1390"/>
                        <a:pt x="157" y="1409"/>
                        <a:pt x="75" y="1448"/>
                      </a:cubicBezTo>
                      <a:cubicBezTo>
                        <a:pt x="0" y="1562"/>
                        <a:pt x="35" y="1485"/>
                        <a:pt x="23" y="1697"/>
                      </a:cubicBezTo>
                      <a:cubicBezTo>
                        <a:pt x="27" y="1756"/>
                        <a:pt x="15" y="1821"/>
                        <a:pt x="44" y="1872"/>
                      </a:cubicBezTo>
                      <a:cubicBezTo>
                        <a:pt x="56" y="1894"/>
                        <a:pt x="86" y="1934"/>
                        <a:pt x="86" y="1934"/>
                      </a:cubicBezTo>
                      <a:cubicBezTo>
                        <a:pt x="110" y="2009"/>
                        <a:pt x="94" y="1979"/>
                        <a:pt x="127" y="2028"/>
                      </a:cubicBezTo>
                      <a:cubicBezTo>
                        <a:pt x="112" y="2101"/>
                        <a:pt x="86" y="2171"/>
                        <a:pt x="86" y="2245"/>
                      </a:cubicBezTo>
                    </a:path>
                  </a:pathLst>
                </a:custGeom>
                <a:noFill/>
                <a:ln w="63500" cap="flat" cmpd="sng">
                  <a:solidFill>
                    <a:schemeClr val="bg1"/>
                  </a:solidFill>
                  <a:prstDash val="dash"/>
                  <a:round/>
                  <a:headEnd type="none" w="med" len="med"/>
                  <a:tailEnd type="none" w="med" len="med"/>
                </a:ln>
              </p:spPr>
              <p:txBody>
                <a:bodyPr/>
                <a:p>
                  <a:endParaRPr lang="zh-CN" altLang="en-US"/>
                </a:p>
              </p:txBody>
            </p:sp>
          </p:grpSp>
          <p:sp>
            <p:nvSpPr>
              <p:cNvPr id="128019" name="椭圆 74771"/>
              <p:cNvSpPr/>
              <p:nvPr/>
            </p:nvSpPr>
            <p:spPr>
              <a:xfrm>
                <a:off x="1584" y="2976"/>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0" name="椭圆 74772"/>
              <p:cNvSpPr/>
              <p:nvPr/>
            </p:nvSpPr>
            <p:spPr>
              <a:xfrm>
                <a:off x="2976" y="2256"/>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1" name="椭圆 74773"/>
              <p:cNvSpPr/>
              <p:nvPr/>
            </p:nvSpPr>
            <p:spPr>
              <a:xfrm>
                <a:off x="2928" y="3072"/>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2" name="椭圆 74774"/>
              <p:cNvSpPr/>
              <p:nvPr/>
            </p:nvSpPr>
            <p:spPr>
              <a:xfrm>
                <a:off x="4416" y="1632"/>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3" name="椭圆 74775"/>
              <p:cNvSpPr/>
              <p:nvPr/>
            </p:nvSpPr>
            <p:spPr>
              <a:xfrm>
                <a:off x="4272" y="3984"/>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4" name="椭圆 74776"/>
              <p:cNvSpPr/>
              <p:nvPr/>
            </p:nvSpPr>
            <p:spPr>
              <a:xfrm>
                <a:off x="336" y="1632"/>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5" name="椭圆 74777"/>
              <p:cNvSpPr/>
              <p:nvPr/>
            </p:nvSpPr>
            <p:spPr>
              <a:xfrm>
                <a:off x="4320" y="2880"/>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6" name="椭圆 74778"/>
              <p:cNvSpPr/>
              <p:nvPr/>
            </p:nvSpPr>
            <p:spPr>
              <a:xfrm>
                <a:off x="4656" y="2256"/>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7" name="椭圆 74779"/>
              <p:cNvSpPr/>
              <p:nvPr/>
            </p:nvSpPr>
            <p:spPr>
              <a:xfrm>
                <a:off x="5088" y="2784"/>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8" name="椭圆 74780"/>
              <p:cNvSpPr/>
              <p:nvPr/>
            </p:nvSpPr>
            <p:spPr>
              <a:xfrm>
                <a:off x="4656" y="3168"/>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29" name="椭圆 74781"/>
              <p:cNvSpPr/>
              <p:nvPr/>
            </p:nvSpPr>
            <p:spPr>
              <a:xfrm>
                <a:off x="4800" y="3696"/>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0" name="椭圆 74782"/>
              <p:cNvSpPr/>
              <p:nvPr/>
            </p:nvSpPr>
            <p:spPr>
              <a:xfrm>
                <a:off x="3456" y="2448"/>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1" name="椭圆 74783"/>
              <p:cNvSpPr/>
              <p:nvPr/>
            </p:nvSpPr>
            <p:spPr>
              <a:xfrm rot="-396290">
                <a:off x="3120" y="3024"/>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2" name="椭圆 74784"/>
              <p:cNvSpPr/>
              <p:nvPr/>
            </p:nvSpPr>
            <p:spPr>
              <a:xfrm>
                <a:off x="576" y="2640"/>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3" name="椭圆 74785"/>
              <p:cNvSpPr/>
              <p:nvPr/>
            </p:nvSpPr>
            <p:spPr>
              <a:xfrm>
                <a:off x="5088" y="1248"/>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4" name="椭圆 74786"/>
              <p:cNvSpPr/>
              <p:nvPr/>
            </p:nvSpPr>
            <p:spPr>
              <a:xfrm>
                <a:off x="5040" y="1392"/>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5" name="椭圆 74787"/>
              <p:cNvSpPr/>
              <p:nvPr/>
            </p:nvSpPr>
            <p:spPr>
              <a:xfrm>
                <a:off x="5136" y="1008"/>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6" name="椭圆 74788"/>
              <p:cNvSpPr/>
              <p:nvPr/>
            </p:nvSpPr>
            <p:spPr>
              <a:xfrm>
                <a:off x="4896" y="1632"/>
                <a:ext cx="96" cy="96"/>
              </a:xfrm>
              <a:prstGeom prst="ellipse">
                <a:avLst/>
              </a:prstGeom>
              <a:solidFill>
                <a:srgbClr val="FFFF00"/>
              </a:solidFill>
              <a:ln w="76200" cap="flat" cmpd="sng">
                <a:solidFill>
                  <a:srgbClr val="000000"/>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7" name="椭圆 74789"/>
              <p:cNvSpPr/>
              <p:nvPr/>
            </p:nvSpPr>
            <p:spPr>
              <a:xfrm>
                <a:off x="1392" y="960"/>
                <a:ext cx="96" cy="96"/>
              </a:xfrm>
              <a:prstGeom prst="ellipse">
                <a:avLst/>
              </a:prstGeom>
              <a:solidFill>
                <a:schemeClr val="bg1"/>
              </a:solidFill>
              <a:ln w="57150" cap="flat" cmpd="sng">
                <a:solidFill>
                  <a:schemeClr val="tx1"/>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8" name="椭圆 74790"/>
              <p:cNvSpPr/>
              <p:nvPr/>
            </p:nvSpPr>
            <p:spPr>
              <a:xfrm>
                <a:off x="3600" y="1536"/>
                <a:ext cx="96" cy="96"/>
              </a:xfrm>
              <a:prstGeom prst="ellipse">
                <a:avLst/>
              </a:prstGeom>
              <a:solidFill>
                <a:schemeClr val="bg1"/>
              </a:solidFill>
              <a:ln w="57150" cap="flat" cmpd="sng">
                <a:solidFill>
                  <a:schemeClr val="tx1"/>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39" name="椭圆 74791"/>
              <p:cNvSpPr/>
              <p:nvPr/>
            </p:nvSpPr>
            <p:spPr>
              <a:xfrm>
                <a:off x="2784" y="3792"/>
                <a:ext cx="96" cy="96"/>
              </a:xfrm>
              <a:prstGeom prst="ellipse">
                <a:avLst/>
              </a:prstGeom>
              <a:solidFill>
                <a:schemeClr val="bg1"/>
              </a:solidFill>
              <a:ln w="57150" cap="flat" cmpd="sng">
                <a:solidFill>
                  <a:schemeClr val="tx1"/>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40" name="椭圆 74792"/>
              <p:cNvSpPr/>
              <p:nvPr/>
            </p:nvSpPr>
            <p:spPr>
              <a:xfrm>
                <a:off x="2544" y="2064"/>
                <a:ext cx="96" cy="96"/>
              </a:xfrm>
              <a:prstGeom prst="ellipse">
                <a:avLst/>
              </a:prstGeom>
              <a:solidFill>
                <a:schemeClr val="bg1"/>
              </a:solidFill>
              <a:ln w="57150" cap="flat" cmpd="sng">
                <a:solidFill>
                  <a:schemeClr val="tx1"/>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sp>
            <p:nvSpPr>
              <p:cNvPr id="128041" name="椭圆 74793"/>
              <p:cNvSpPr/>
              <p:nvPr/>
            </p:nvSpPr>
            <p:spPr>
              <a:xfrm>
                <a:off x="4896" y="624"/>
                <a:ext cx="96" cy="96"/>
              </a:xfrm>
              <a:prstGeom prst="ellipse">
                <a:avLst/>
              </a:prstGeom>
              <a:solidFill>
                <a:schemeClr val="bg1"/>
              </a:solidFill>
              <a:ln w="57150" cap="flat" cmpd="sng">
                <a:solidFill>
                  <a:schemeClr val="tx1"/>
                </a:solidFill>
                <a:prstDash val="solid"/>
                <a:round/>
                <a:headEnd type="none" w="med" len="med"/>
                <a:tailEnd type="none" w="med" len="med"/>
              </a:ln>
            </p:spPr>
            <p:txBody>
              <a:bodyPr anchor="t"/>
              <a:p>
                <a:pPr>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grpSp>
        <p:grpSp>
          <p:nvGrpSpPr>
            <p:cNvPr id="128042" name="组合 74794"/>
            <p:cNvGrpSpPr/>
            <p:nvPr/>
          </p:nvGrpSpPr>
          <p:grpSpPr>
            <a:xfrm>
              <a:off x="4230" y="2832"/>
              <a:ext cx="859" cy="587"/>
              <a:chOff x="4230" y="2832"/>
              <a:chExt cx="859" cy="587"/>
            </a:xfrm>
          </p:grpSpPr>
          <p:sp>
            <p:nvSpPr>
              <p:cNvPr id="128043" name="任意多边形 74795"/>
              <p:cNvSpPr/>
              <p:nvPr/>
            </p:nvSpPr>
            <p:spPr>
              <a:xfrm>
                <a:off x="4231" y="2855"/>
                <a:ext cx="858" cy="564"/>
              </a:xfrm>
              <a:custGeom>
                <a:avLst/>
                <a:gdLst/>
                <a:ahLst/>
                <a:cxnLst>
                  <a:cxn ang="0">
                    <a:pos x="0" y="517"/>
                  </a:cxn>
                  <a:cxn ang="0">
                    <a:pos x="31" y="527"/>
                  </a:cxn>
                  <a:cxn ang="0">
                    <a:pos x="52" y="558"/>
                  </a:cxn>
                  <a:cxn ang="0">
                    <a:pos x="176" y="548"/>
                  </a:cxn>
                  <a:cxn ang="0">
                    <a:pos x="300" y="476"/>
                  </a:cxn>
                  <a:cxn ang="0">
                    <a:pos x="393" y="403"/>
                  </a:cxn>
                  <a:cxn ang="0">
                    <a:pos x="538" y="393"/>
                  </a:cxn>
                  <a:cxn ang="0">
                    <a:pos x="693" y="310"/>
                  </a:cxn>
                  <a:cxn ang="0">
                    <a:pos x="796" y="269"/>
                  </a:cxn>
                  <a:cxn ang="0">
                    <a:pos x="807" y="103"/>
                  </a:cxn>
                  <a:cxn ang="0">
                    <a:pos x="858" y="0"/>
                  </a:cxn>
                </a:cxnLst>
                <a:pathLst>
                  <a:path w="858" h="564">
                    <a:moveTo>
                      <a:pt x="0" y="517"/>
                    </a:moveTo>
                    <a:cubicBezTo>
                      <a:pt x="10" y="520"/>
                      <a:pt x="22" y="520"/>
                      <a:pt x="31" y="527"/>
                    </a:cubicBezTo>
                    <a:cubicBezTo>
                      <a:pt x="41" y="535"/>
                      <a:pt x="40" y="556"/>
                      <a:pt x="52" y="558"/>
                    </a:cubicBezTo>
                    <a:cubicBezTo>
                      <a:pt x="93" y="564"/>
                      <a:pt x="135" y="551"/>
                      <a:pt x="176" y="548"/>
                    </a:cubicBezTo>
                    <a:cubicBezTo>
                      <a:pt x="219" y="520"/>
                      <a:pt x="252" y="491"/>
                      <a:pt x="300" y="476"/>
                    </a:cubicBezTo>
                    <a:cubicBezTo>
                      <a:pt x="326" y="458"/>
                      <a:pt x="362" y="408"/>
                      <a:pt x="393" y="403"/>
                    </a:cubicBezTo>
                    <a:cubicBezTo>
                      <a:pt x="441" y="395"/>
                      <a:pt x="490" y="396"/>
                      <a:pt x="538" y="393"/>
                    </a:cubicBezTo>
                    <a:cubicBezTo>
                      <a:pt x="595" y="373"/>
                      <a:pt x="636" y="328"/>
                      <a:pt x="693" y="310"/>
                    </a:cubicBezTo>
                    <a:cubicBezTo>
                      <a:pt x="728" y="286"/>
                      <a:pt x="755" y="279"/>
                      <a:pt x="796" y="269"/>
                    </a:cubicBezTo>
                    <a:cubicBezTo>
                      <a:pt x="835" y="212"/>
                      <a:pt x="828" y="169"/>
                      <a:pt x="807" y="103"/>
                    </a:cubicBezTo>
                    <a:cubicBezTo>
                      <a:pt x="815" y="54"/>
                      <a:pt x="812" y="23"/>
                      <a:pt x="858" y="0"/>
                    </a:cubicBezTo>
                  </a:path>
                </a:pathLst>
              </a:custGeom>
              <a:solidFill>
                <a:srgbClr val="FFFF00"/>
              </a:solidFill>
              <a:ln w="76200" cap="flat" cmpd="sng">
                <a:solidFill>
                  <a:srgbClr val="000000"/>
                </a:solidFill>
                <a:prstDash val="solid"/>
                <a:round/>
                <a:headEnd type="none" w="med" len="med"/>
                <a:tailEnd type="none" w="med" len="med"/>
              </a:ln>
            </p:spPr>
            <p:txBody>
              <a:bodyPr/>
              <a:p>
                <a:endParaRPr lang="zh-CN" altLang="en-US"/>
              </a:p>
            </p:txBody>
          </p:sp>
          <p:sp>
            <p:nvSpPr>
              <p:cNvPr id="128044" name="任意多边形 74796"/>
              <p:cNvSpPr/>
              <p:nvPr/>
            </p:nvSpPr>
            <p:spPr>
              <a:xfrm>
                <a:off x="4230" y="2832"/>
                <a:ext cx="858" cy="564"/>
              </a:xfrm>
              <a:custGeom>
                <a:avLst/>
                <a:gdLst/>
                <a:ahLst/>
                <a:cxnLst>
                  <a:cxn ang="0">
                    <a:pos x="0" y="517"/>
                  </a:cxn>
                  <a:cxn ang="0">
                    <a:pos x="31" y="527"/>
                  </a:cxn>
                  <a:cxn ang="0">
                    <a:pos x="52" y="558"/>
                  </a:cxn>
                  <a:cxn ang="0">
                    <a:pos x="176" y="548"/>
                  </a:cxn>
                  <a:cxn ang="0">
                    <a:pos x="300" y="476"/>
                  </a:cxn>
                  <a:cxn ang="0">
                    <a:pos x="393" y="403"/>
                  </a:cxn>
                  <a:cxn ang="0">
                    <a:pos x="538" y="393"/>
                  </a:cxn>
                  <a:cxn ang="0">
                    <a:pos x="693" y="310"/>
                  </a:cxn>
                  <a:cxn ang="0">
                    <a:pos x="796" y="269"/>
                  </a:cxn>
                  <a:cxn ang="0">
                    <a:pos x="807" y="103"/>
                  </a:cxn>
                  <a:cxn ang="0">
                    <a:pos x="858" y="0"/>
                  </a:cxn>
                </a:cxnLst>
                <a:pathLst>
                  <a:path w="858" h="564">
                    <a:moveTo>
                      <a:pt x="0" y="517"/>
                    </a:moveTo>
                    <a:cubicBezTo>
                      <a:pt x="10" y="520"/>
                      <a:pt x="22" y="520"/>
                      <a:pt x="31" y="527"/>
                    </a:cubicBezTo>
                    <a:cubicBezTo>
                      <a:pt x="41" y="535"/>
                      <a:pt x="40" y="556"/>
                      <a:pt x="52" y="558"/>
                    </a:cubicBezTo>
                    <a:cubicBezTo>
                      <a:pt x="93" y="564"/>
                      <a:pt x="135" y="551"/>
                      <a:pt x="176" y="548"/>
                    </a:cubicBezTo>
                    <a:cubicBezTo>
                      <a:pt x="219" y="520"/>
                      <a:pt x="252" y="491"/>
                      <a:pt x="300" y="476"/>
                    </a:cubicBezTo>
                    <a:cubicBezTo>
                      <a:pt x="326" y="458"/>
                      <a:pt x="362" y="408"/>
                      <a:pt x="393" y="403"/>
                    </a:cubicBezTo>
                    <a:cubicBezTo>
                      <a:pt x="441" y="395"/>
                      <a:pt x="490" y="396"/>
                      <a:pt x="538" y="393"/>
                    </a:cubicBezTo>
                    <a:cubicBezTo>
                      <a:pt x="595" y="373"/>
                      <a:pt x="636" y="328"/>
                      <a:pt x="693" y="310"/>
                    </a:cubicBezTo>
                    <a:cubicBezTo>
                      <a:pt x="728" y="286"/>
                      <a:pt x="755" y="279"/>
                      <a:pt x="796" y="269"/>
                    </a:cubicBezTo>
                    <a:cubicBezTo>
                      <a:pt x="835" y="212"/>
                      <a:pt x="828" y="169"/>
                      <a:pt x="807" y="103"/>
                    </a:cubicBezTo>
                    <a:cubicBezTo>
                      <a:pt x="815" y="54"/>
                      <a:pt x="812" y="23"/>
                      <a:pt x="858" y="0"/>
                    </a:cubicBezTo>
                  </a:path>
                </a:pathLst>
              </a:custGeom>
              <a:solidFill>
                <a:srgbClr val="FFFF00"/>
              </a:solidFill>
              <a:ln w="57150" cap="flat" cmpd="sng">
                <a:solidFill>
                  <a:schemeClr val="bg1"/>
                </a:solidFill>
                <a:prstDash val="dash"/>
                <a:round/>
                <a:headEnd type="none" w="med" len="med"/>
                <a:tailEnd type="none" w="med" len="med"/>
              </a:ln>
            </p:spPr>
            <p:txBody>
              <a:bodyPr/>
              <a:p>
                <a:endParaRPr lang="zh-CN" altLang="en-US"/>
              </a:p>
            </p:txBody>
          </p:sp>
        </p:grpSp>
      </p:grpSp>
      <p:sp>
        <p:nvSpPr>
          <p:cNvPr id="74803" name="圆角矩形标注 74802"/>
          <p:cNvSpPr>
            <a:spLocks noChangeArrowheads="1"/>
          </p:cNvSpPr>
          <p:nvPr/>
        </p:nvSpPr>
        <p:spPr bwMode="auto">
          <a:xfrm>
            <a:off x="4998403" y="1438593"/>
            <a:ext cx="2944813" cy="533400"/>
          </a:xfrm>
          <a:prstGeom prst="wedgeRoundRectCallout">
            <a:avLst>
              <a:gd name="adj1" fmla="val 68653"/>
              <a:gd name="adj2" fmla="val 108037"/>
              <a:gd name="adj3" fmla="val 16667"/>
            </a:avLst>
          </a:prstGeom>
          <a:gradFill rotWithShape="1">
            <a:gsLst>
              <a:gs pos="0">
                <a:srgbClr val="767676"/>
              </a:gs>
              <a:gs pos="50000">
                <a:schemeClr val="bg1"/>
              </a:gs>
              <a:gs pos="100000">
                <a:srgbClr val="767676"/>
              </a:gs>
            </a:gsLst>
            <a:lin ang="5400000" scaled="1"/>
          </a:gradFill>
          <a:ln w="2857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rPr>
              <a:t>长春</a:t>
            </a:r>
            <a:r>
              <a:rPr kumimoji="0" lang="zh-CN" altLang="zh-CN"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rPr>
              <a:t>第一汽车制造厂</a:t>
            </a:r>
            <a:endParaRPr kumimoji="0" lang="zh-CN" altLang="zh-CN"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endParaRPr>
          </a:p>
        </p:txBody>
      </p:sp>
      <p:sp>
        <p:nvSpPr>
          <p:cNvPr id="74804" name="圆角矩形标注 74803"/>
          <p:cNvSpPr>
            <a:spLocks noChangeArrowheads="1"/>
          </p:cNvSpPr>
          <p:nvPr/>
        </p:nvSpPr>
        <p:spPr bwMode="auto">
          <a:xfrm>
            <a:off x="5304473" y="2229168"/>
            <a:ext cx="2332038" cy="563563"/>
          </a:xfrm>
          <a:prstGeom prst="wedgeRoundRectCallout">
            <a:avLst>
              <a:gd name="adj1" fmla="val 97583"/>
              <a:gd name="adj2" fmla="val 46620"/>
              <a:gd name="adj3" fmla="val 16667"/>
            </a:avLst>
          </a:prstGeom>
          <a:gradFill rotWithShape="1">
            <a:gsLst>
              <a:gs pos="0">
                <a:srgbClr val="767676"/>
              </a:gs>
              <a:gs pos="50000">
                <a:schemeClr val="bg1"/>
              </a:gs>
              <a:gs pos="100000">
                <a:srgbClr val="767676"/>
              </a:gs>
            </a:gsLst>
            <a:lin ang="5400000" scaled="1"/>
          </a:gradFill>
          <a:ln w="38100">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rPr>
              <a:t>沈阳第一机床厂</a:t>
            </a:r>
            <a:endParaRPr kumimoji="0" lang="zh-CN" altLang="en-US"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endParaRPr>
          </a:p>
        </p:txBody>
      </p:sp>
      <p:sp>
        <p:nvSpPr>
          <p:cNvPr id="74805" name="圆角矩形标注 74804"/>
          <p:cNvSpPr>
            <a:spLocks noChangeArrowheads="1"/>
          </p:cNvSpPr>
          <p:nvPr/>
        </p:nvSpPr>
        <p:spPr bwMode="auto">
          <a:xfrm>
            <a:off x="4998403" y="2793365"/>
            <a:ext cx="2335213" cy="957263"/>
          </a:xfrm>
          <a:prstGeom prst="wedgeRoundRectCallout">
            <a:avLst>
              <a:gd name="adj1" fmla="val 89486"/>
              <a:gd name="adj2" fmla="val -29176"/>
              <a:gd name="adj3" fmla="val 16667"/>
            </a:avLst>
          </a:prstGeom>
          <a:gradFill rotWithShape="1">
            <a:gsLst>
              <a:gs pos="0">
                <a:srgbClr val="767676"/>
              </a:gs>
              <a:gs pos="50000">
                <a:schemeClr val="bg1"/>
              </a:gs>
              <a:gs pos="100000">
                <a:srgbClr val="767676"/>
              </a:gs>
            </a:gsLst>
            <a:lin ang="5400000" scaled="1"/>
          </a:gradFill>
          <a:ln w="38100">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rPr>
              <a:t>鞍山钢铁公司</a:t>
            </a:r>
            <a:endParaRPr kumimoji="0" lang="zh-CN" altLang="en-US"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rPr>
              <a:t>无缝钢管厂</a:t>
            </a:r>
            <a:endParaRPr kumimoji="0" lang="zh-CN" altLang="en-US"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endParaRPr>
          </a:p>
        </p:txBody>
      </p:sp>
      <p:sp>
        <p:nvSpPr>
          <p:cNvPr id="74812" name="矩形标注 74811"/>
          <p:cNvSpPr/>
          <p:nvPr/>
        </p:nvSpPr>
        <p:spPr>
          <a:xfrm>
            <a:off x="6975475" y="3921125"/>
            <a:ext cx="1882775" cy="398463"/>
          </a:xfrm>
          <a:prstGeom prst="wedgeRectCallout">
            <a:avLst>
              <a:gd name="adj1" fmla="val -52194"/>
              <a:gd name="adj2" fmla="val 125699"/>
            </a:avLst>
          </a:prstGeom>
          <a:solidFill>
            <a:schemeClr val="bg1"/>
          </a:solidFill>
          <a:ln w="9525" cap="flat" cmpd="sng">
            <a:solidFill>
              <a:srgbClr val="666633"/>
            </a:solidFill>
            <a:prstDash val="solid"/>
            <a:miter/>
            <a:headEnd type="none" w="med" len="med"/>
            <a:tailEnd type="none" w="med" len="med"/>
          </a:ln>
        </p:spPr>
        <p:txBody>
          <a:bodyPr wrap="none" anchor="ctr"/>
          <a:p>
            <a:pPr algn="ctr">
              <a:buFont typeface="Arial" panose="020B0604020202020204" pitchFamily="34" charset="0"/>
            </a:pPr>
            <a:r>
              <a:rPr lang="zh-CN" altLang="en-US" sz="2400" b="1" dirty="0">
                <a:solidFill>
                  <a:srgbClr val="FF0000"/>
                </a:solidFill>
                <a:latin typeface="黑体" panose="02010609060101010101" charset="-122"/>
                <a:ea typeface="黑体" panose="02010609060101010101" charset="-122"/>
              </a:rPr>
              <a:t>武汉长江大桥</a:t>
            </a:r>
            <a:endParaRPr lang="zh-CN" altLang="en-US" sz="2400" b="1" dirty="0">
              <a:solidFill>
                <a:srgbClr val="FF0000"/>
              </a:solidFill>
              <a:latin typeface="黑体" panose="02010609060101010101" charset="-122"/>
              <a:ea typeface="黑体" panose="02010609060101010101" charset="-122"/>
            </a:endParaRPr>
          </a:p>
        </p:txBody>
      </p:sp>
      <p:sp>
        <p:nvSpPr>
          <p:cNvPr id="74810" name="矩形标注 74809"/>
          <p:cNvSpPr/>
          <p:nvPr/>
        </p:nvSpPr>
        <p:spPr>
          <a:xfrm>
            <a:off x="6594475" y="3956368"/>
            <a:ext cx="381000" cy="1668462"/>
          </a:xfrm>
          <a:prstGeom prst="wedgeRectCallout">
            <a:avLst>
              <a:gd name="adj1" fmla="val -130833"/>
              <a:gd name="adj2" fmla="val -31440"/>
            </a:avLst>
          </a:prstGeom>
          <a:solidFill>
            <a:schemeClr val="bg1"/>
          </a:solidFill>
          <a:ln w="9525" cap="flat" cmpd="sng">
            <a:solidFill>
              <a:srgbClr val="800000"/>
            </a:solidFill>
            <a:prstDash val="solid"/>
            <a:miter/>
            <a:headEnd type="none" w="med" len="med"/>
            <a:tailEnd type="none" w="med" len="med"/>
          </a:ln>
        </p:spPr>
        <p:txBody>
          <a:bodyPr wrap="none" anchor="ctr"/>
          <a:p>
            <a:pPr algn="ctr">
              <a:buFont typeface="Arial" panose="020B0604020202020204" pitchFamily="34" charset="0"/>
            </a:pPr>
            <a:r>
              <a:rPr lang="zh-CN" altLang="en-US" sz="2400" b="1" dirty="0">
                <a:solidFill>
                  <a:srgbClr val="FF0000"/>
                </a:solidFill>
                <a:latin typeface="黑体" panose="02010609060101010101" charset="-122"/>
                <a:ea typeface="黑体" panose="02010609060101010101" charset="-122"/>
              </a:rPr>
              <a:t>宝</a:t>
            </a:r>
            <a:endParaRPr lang="zh-CN" altLang="en-US" sz="2400" b="1" dirty="0">
              <a:solidFill>
                <a:srgbClr val="FF0000"/>
              </a:solidFill>
              <a:latin typeface="黑体" panose="02010609060101010101" charset="-122"/>
              <a:ea typeface="黑体" panose="02010609060101010101" charset="-122"/>
            </a:endParaRPr>
          </a:p>
          <a:p>
            <a:pPr algn="ctr">
              <a:buFont typeface="Arial" panose="020B0604020202020204" pitchFamily="34" charset="0"/>
            </a:pPr>
            <a:r>
              <a:rPr lang="zh-CN" altLang="en-US" sz="2400" b="1" dirty="0">
                <a:solidFill>
                  <a:srgbClr val="FF0000"/>
                </a:solidFill>
                <a:latin typeface="黑体" panose="02010609060101010101" charset="-122"/>
                <a:ea typeface="黑体" panose="02010609060101010101" charset="-122"/>
              </a:rPr>
              <a:t>成</a:t>
            </a:r>
            <a:endParaRPr lang="zh-CN" altLang="en-US" sz="2400" b="1" dirty="0">
              <a:solidFill>
                <a:srgbClr val="FF0000"/>
              </a:solidFill>
              <a:latin typeface="黑体" panose="02010609060101010101" charset="-122"/>
              <a:ea typeface="黑体" panose="02010609060101010101" charset="-122"/>
            </a:endParaRPr>
          </a:p>
          <a:p>
            <a:pPr algn="ctr">
              <a:buFont typeface="Arial" panose="020B0604020202020204" pitchFamily="34" charset="0"/>
            </a:pPr>
            <a:r>
              <a:rPr lang="zh-CN" altLang="en-US" sz="2400" b="1" dirty="0">
                <a:solidFill>
                  <a:srgbClr val="FF0000"/>
                </a:solidFill>
                <a:latin typeface="黑体" panose="02010609060101010101" charset="-122"/>
                <a:ea typeface="黑体" panose="02010609060101010101" charset="-122"/>
              </a:rPr>
              <a:t>铁</a:t>
            </a:r>
            <a:endParaRPr lang="zh-CN" altLang="en-US" sz="2400" b="1" dirty="0">
              <a:solidFill>
                <a:srgbClr val="FF0000"/>
              </a:solidFill>
              <a:latin typeface="黑体" panose="02010609060101010101" charset="-122"/>
              <a:ea typeface="黑体" panose="02010609060101010101" charset="-122"/>
            </a:endParaRPr>
          </a:p>
          <a:p>
            <a:pPr algn="ctr">
              <a:buFont typeface="Arial" panose="020B0604020202020204" pitchFamily="34" charset="0"/>
            </a:pPr>
            <a:r>
              <a:rPr lang="zh-CN" altLang="en-US" sz="2400" b="1" dirty="0">
                <a:solidFill>
                  <a:srgbClr val="FF0000"/>
                </a:solidFill>
                <a:latin typeface="黑体" panose="02010609060101010101" charset="-122"/>
                <a:ea typeface="黑体" panose="02010609060101010101" charset="-122"/>
              </a:rPr>
              <a:t>路</a:t>
            </a:r>
            <a:endParaRPr lang="zh-CN" altLang="en-US" sz="2400" b="1" dirty="0">
              <a:solidFill>
                <a:srgbClr val="FF0000"/>
              </a:solidFill>
              <a:latin typeface="黑体" panose="02010609060101010101" charset="-122"/>
              <a:ea typeface="黑体" panose="02010609060101010101" charset="-122"/>
            </a:endParaRPr>
          </a:p>
        </p:txBody>
      </p:sp>
      <p:sp>
        <p:nvSpPr>
          <p:cNvPr id="74806" name="矩形标注 74805"/>
          <p:cNvSpPr/>
          <p:nvPr/>
        </p:nvSpPr>
        <p:spPr>
          <a:xfrm>
            <a:off x="7835900" y="5562600"/>
            <a:ext cx="930275" cy="868363"/>
          </a:xfrm>
          <a:prstGeom prst="wedgeRectCallout">
            <a:avLst>
              <a:gd name="adj1" fmla="val -66245"/>
              <a:gd name="adj2" fmla="val -50731"/>
            </a:avLst>
          </a:prstGeom>
          <a:solidFill>
            <a:schemeClr val="bg1"/>
          </a:solidFill>
          <a:ln w="38100" cap="flat" cmpd="sng">
            <a:solidFill>
              <a:srgbClr val="800000"/>
            </a:solidFill>
            <a:prstDash val="solid"/>
            <a:miter/>
            <a:headEnd type="none" w="med" len="med"/>
            <a:tailEnd type="none" w="med" len="med"/>
          </a:ln>
        </p:spPr>
        <p:txBody>
          <a:bodyPr wrap="none" anchor="ctr"/>
          <a:p>
            <a:pPr algn="ctr">
              <a:buFont typeface="Arial" panose="020B0604020202020204" pitchFamily="34" charset="0"/>
            </a:pPr>
            <a:r>
              <a:rPr lang="zh-CN" altLang="en-US" sz="2400" b="1" dirty="0">
                <a:solidFill>
                  <a:srgbClr val="FF0000"/>
                </a:solidFill>
                <a:latin typeface="黑体" panose="02010609060101010101" charset="-122"/>
                <a:ea typeface="黑体" panose="02010609060101010101" charset="-122"/>
              </a:rPr>
              <a:t>鹰厦</a:t>
            </a:r>
            <a:endParaRPr lang="zh-CN" altLang="en-US" sz="2400" b="1" dirty="0">
              <a:solidFill>
                <a:srgbClr val="FF0000"/>
              </a:solidFill>
              <a:latin typeface="黑体" panose="02010609060101010101" charset="-122"/>
              <a:ea typeface="黑体" panose="02010609060101010101" charset="-122"/>
            </a:endParaRPr>
          </a:p>
          <a:p>
            <a:pPr algn="ctr">
              <a:buFont typeface="Arial" panose="020B0604020202020204" pitchFamily="34" charset="0"/>
            </a:pPr>
            <a:r>
              <a:rPr lang="zh-CN" altLang="en-US" sz="2400" b="1" dirty="0">
                <a:solidFill>
                  <a:srgbClr val="FF0000"/>
                </a:solidFill>
                <a:latin typeface="黑体" panose="02010609060101010101" charset="-122"/>
                <a:ea typeface="黑体" panose="02010609060101010101" charset="-122"/>
              </a:rPr>
              <a:t>铁路</a:t>
            </a:r>
            <a:endParaRPr lang="zh-CN" altLang="en-US" sz="2400" b="1" dirty="0">
              <a:solidFill>
                <a:srgbClr val="FF0000"/>
              </a:solidFill>
              <a:latin typeface="黑体" panose="02010609060101010101" charset="-122"/>
              <a:ea typeface="黑体" panose="02010609060101010101" charset="-122"/>
            </a:endParaRPr>
          </a:p>
        </p:txBody>
      </p:sp>
      <p:sp>
        <p:nvSpPr>
          <p:cNvPr id="128047" name="任意多边形 74799"/>
          <p:cNvSpPr/>
          <p:nvPr/>
        </p:nvSpPr>
        <p:spPr>
          <a:xfrm>
            <a:off x="3193098" y="3188018"/>
            <a:ext cx="1655762" cy="1512887"/>
          </a:xfrm>
          <a:custGeom>
            <a:avLst/>
            <a:gdLst/>
            <a:ahLst/>
            <a:cxnLst>
              <a:cxn ang="0">
                <a:pos x="0" y="2147483647"/>
              </a:cxn>
              <a:cxn ang="0">
                <a:pos x="74513066" y="2147483647"/>
              </a:cxn>
              <a:cxn ang="0">
                <a:pos x="184511042" y="2147483647"/>
              </a:cxn>
              <a:cxn ang="0">
                <a:pos x="219994069" y="2147483647"/>
              </a:cxn>
              <a:cxn ang="0">
                <a:pos x="439986253" y="2109496779"/>
              </a:cxn>
              <a:cxn ang="0">
                <a:pos x="624497354" y="1366378549"/>
              </a:cxn>
              <a:cxn ang="0">
                <a:pos x="809008338" y="1145307790"/>
              </a:cxn>
              <a:cxn ang="0">
                <a:pos x="954487427" y="897600762"/>
              </a:cxn>
              <a:cxn ang="0">
                <a:pos x="1064483726" y="676529799"/>
              </a:cxn>
              <a:cxn ang="0">
                <a:pos x="1543501755" y="593962421"/>
              </a:cxn>
              <a:cxn ang="0">
                <a:pos x="1908974854" y="346255291"/>
              </a:cxn>
              <a:cxn ang="0">
                <a:pos x="2147483647" y="181118853"/>
              </a:cxn>
              <a:cxn ang="0">
                <a:pos x="2147483647" y="42615433"/>
              </a:cxn>
              <a:cxn ang="0">
                <a:pos x="2147483647" y="98549818"/>
              </a:cxn>
              <a:cxn ang="0">
                <a:pos x="2147483647" y="71915180"/>
              </a:cxn>
            </a:cxnLst>
            <a:pathLst>
              <a:path w="879" h="927">
                <a:moveTo>
                  <a:pt x="0" y="927"/>
                </a:moveTo>
                <a:cubicBezTo>
                  <a:pt x="7" y="913"/>
                  <a:pt x="10" y="896"/>
                  <a:pt x="21" y="885"/>
                </a:cubicBezTo>
                <a:cubicBezTo>
                  <a:pt x="29" y="877"/>
                  <a:pt x="44" y="883"/>
                  <a:pt x="52" y="875"/>
                </a:cubicBezTo>
                <a:cubicBezTo>
                  <a:pt x="60" y="867"/>
                  <a:pt x="56" y="853"/>
                  <a:pt x="62" y="844"/>
                </a:cubicBezTo>
                <a:cubicBezTo>
                  <a:pt x="77" y="821"/>
                  <a:pt x="102" y="807"/>
                  <a:pt x="124" y="792"/>
                </a:cubicBezTo>
                <a:cubicBezTo>
                  <a:pt x="155" y="699"/>
                  <a:pt x="145" y="606"/>
                  <a:pt x="176" y="513"/>
                </a:cubicBezTo>
                <a:cubicBezTo>
                  <a:pt x="190" y="471"/>
                  <a:pt x="179" y="446"/>
                  <a:pt x="228" y="430"/>
                </a:cubicBezTo>
                <a:cubicBezTo>
                  <a:pt x="239" y="396"/>
                  <a:pt x="261" y="372"/>
                  <a:pt x="269" y="337"/>
                </a:cubicBezTo>
                <a:cubicBezTo>
                  <a:pt x="276" y="307"/>
                  <a:pt x="273" y="276"/>
                  <a:pt x="300" y="254"/>
                </a:cubicBezTo>
                <a:cubicBezTo>
                  <a:pt x="331" y="229"/>
                  <a:pt x="396" y="233"/>
                  <a:pt x="435" y="223"/>
                </a:cubicBezTo>
                <a:cubicBezTo>
                  <a:pt x="472" y="167"/>
                  <a:pt x="476" y="150"/>
                  <a:pt x="538" y="130"/>
                </a:cubicBezTo>
                <a:cubicBezTo>
                  <a:pt x="562" y="94"/>
                  <a:pt x="580" y="81"/>
                  <a:pt x="621" y="68"/>
                </a:cubicBezTo>
                <a:cubicBezTo>
                  <a:pt x="670" y="31"/>
                  <a:pt x="715" y="50"/>
                  <a:pt x="766" y="16"/>
                </a:cubicBezTo>
                <a:cubicBezTo>
                  <a:pt x="816" y="29"/>
                  <a:pt x="795" y="0"/>
                  <a:pt x="838" y="37"/>
                </a:cubicBezTo>
                <a:cubicBezTo>
                  <a:pt x="849" y="47"/>
                  <a:pt x="866" y="21"/>
                  <a:pt x="879" y="27"/>
                </a:cubicBezTo>
              </a:path>
            </a:pathLst>
          </a:custGeom>
          <a:noFill/>
          <a:ln w="76200" cap="flat" cmpd="sng">
            <a:solidFill>
              <a:srgbClr val="7030A0"/>
            </a:solidFill>
            <a:prstDash val="solid"/>
            <a:round/>
            <a:headEnd type="none" w="med" len="med"/>
            <a:tailEnd type="none" w="med" len="med"/>
          </a:ln>
        </p:spPr>
        <p:txBody>
          <a:bodyPr/>
          <a:p>
            <a:endParaRPr lang="zh-CN" altLang="en-US"/>
          </a:p>
        </p:txBody>
      </p:sp>
      <p:sp>
        <p:nvSpPr>
          <p:cNvPr id="128048" name="任意多边形 74800"/>
          <p:cNvSpPr/>
          <p:nvPr/>
        </p:nvSpPr>
        <p:spPr>
          <a:xfrm>
            <a:off x="3193415" y="4684395"/>
            <a:ext cx="2354263" cy="280988"/>
          </a:xfrm>
          <a:custGeom>
            <a:avLst/>
            <a:gdLst/>
            <a:ahLst/>
            <a:cxnLst>
              <a:cxn ang="0">
                <a:pos x="0" y="0"/>
              </a:cxn>
              <a:cxn ang="0">
                <a:pos x="682098238" y="140539065"/>
              </a:cxn>
              <a:cxn ang="0">
                <a:pos x="1113631727" y="140539065"/>
              </a:cxn>
              <a:cxn ang="0">
                <a:pos x="1329397422" y="653501191"/>
              </a:cxn>
              <a:cxn ang="0">
                <a:pos x="1834009809" y="505937470"/>
              </a:cxn>
              <a:cxn ang="0">
                <a:pos x="1907092671" y="723772194"/>
              </a:cxn>
              <a:cxn ang="0">
                <a:pos x="2147483647" y="576205656"/>
              </a:cxn>
              <a:cxn ang="0">
                <a:pos x="2147483647" y="140539065"/>
              </a:cxn>
              <a:cxn ang="0">
                <a:pos x="2147483647" y="217834642"/>
              </a:cxn>
              <a:cxn ang="0">
                <a:pos x="2147483647" y="576205656"/>
              </a:cxn>
              <a:cxn ang="0">
                <a:pos x="2147483647" y="140539065"/>
              </a:cxn>
              <a:cxn ang="0">
                <a:pos x="2147483647" y="358371097"/>
              </a:cxn>
              <a:cxn ang="0">
                <a:pos x="2147483647" y="435666633"/>
              </a:cxn>
            </a:cxnLst>
            <a:pathLst>
              <a:path w="1262" h="106">
                <a:moveTo>
                  <a:pt x="0" y="0"/>
                </a:moveTo>
                <a:cubicBezTo>
                  <a:pt x="74" y="48"/>
                  <a:pt x="86" y="29"/>
                  <a:pt x="196" y="20"/>
                </a:cubicBezTo>
                <a:cubicBezTo>
                  <a:pt x="259" y="31"/>
                  <a:pt x="272" y="53"/>
                  <a:pt x="320" y="20"/>
                </a:cubicBezTo>
                <a:cubicBezTo>
                  <a:pt x="348" y="61"/>
                  <a:pt x="335" y="76"/>
                  <a:pt x="382" y="93"/>
                </a:cubicBezTo>
                <a:cubicBezTo>
                  <a:pt x="427" y="27"/>
                  <a:pt x="452" y="53"/>
                  <a:pt x="527" y="72"/>
                </a:cubicBezTo>
                <a:cubicBezTo>
                  <a:pt x="534" y="82"/>
                  <a:pt x="536" y="102"/>
                  <a:pt x="548" y="103"/>
                </a:cubicBezTo>
                <a:cubicBezTo>
                  <a:pt x="576" y="106"/>
                  <a:pt x="631" y="82"/>
                  <a:pt x="631" y="82"/>
                </a:cubicBezTo>
                <a:cubicBezTo>
                  <a:pt x="640" y="67"/>
                  <a:pt x="664" y="26"/>
                  <a:pt x="682" y="20"/>
                </a:cubicBezTo>
                <a:cubicBezTo>
                  <a:pt x="693" y="17"/>
                  <a:pt x="703" y="28"/>
                  <a:pt x="714" y="31"/>
                </a:cubicBezTo>
                <a:cubicBezTo>
                  <a:pt x="779" y="49"/>
                  <a:pt x="843" y="69"/>
                  <a:pt x="910" y="82"/>
                </a:cubicBezTo>
                <a:cubicBezTo>
                  <a:pt x="964" y="47"/>
                  <a:pt x="985" y="69"/>
                  <a:pt x="1034" y="20"/>
                </a:cubicBezTo>
                <a:cubicBezTo>
                  <a:pt x="1056" y="28"/>
                  <a:pt x="1073" y="46"/>
                  <a:pt x="1096" y="51"/>
                </a:cubicBezTo>
                <a:cubicBezTo>
                  <a:pt x="1155" y="64"/>
                  <a:pt x="1205" y="62"/>
                  <a:pt x="1262" y="62"/>
                </a:cubicBezTo>
              </a:path>
            </a:pathLst>
          </a:custGeom>
          <a:noFill/>
          <a:ln w="76200" cap="flat" cmpd="sng">
            <a:solidFill>
              <a:srgbClr val="7030A0"/>
            </a:solidFill>
            <a:prstDash val="solid"/>
            <a:round/>
            <a:headEnd type="none" w="med" len="med"/>
            <a:tailEnd type="none" w="med" len="med"/>
          </a:ln>
        </p:spPr>
        <p:txBody>
          <a:bodyPr/>
          <a:p>
            <a:endParaRPr lang="zh-CN" altLang="en-US"/>
          </a:p>
        </p:txBody>
      </p:sp>
      <p:sp>
        <p:nvSpPr>
          <p:cNvPr id="128049" name="任意多边形 74801"/>
          <p:cNvSpPr/>
          <p:nvPr/>
        </p:nvSpPr>
        <p:spPr>
          <a:xfrm>
            <a:off x="2373313" y="2840038"/>
            <a:ext cx="503237" cy="1584325"/>
          </a:xfrm>
          <a:custGeom>
            <a:avLst/>
            <a:gdLst/>
            <a:ahLst/>
            <a:cxnLst>
              <a:cxn ang="0">
                <a:pos x="258512847" y="0"/>
              </a:cxn>
              <a:cxn ang="0">
                <a:pos x="162768751" y="74207977"/>
              </a:cxn>
              <a:cxn ang="0">
                <a:pos x="62235102" y="222623955"/>
              </a:cxn>
              <a:cxn ang="0">
                <a:pos x="406919655" y="519455864"/>
              </a:cxn>
              <a:cxn ang="0">
                <a:pos x="555324207" y="569725667"/>
              </a:cxn>
              <a:cxn ang="0">
                <a:pos x="708518398" y="619995471"/>
              </a:cxn>
              <a:cxn ang="0">
                <a:pos x="856925138" y="866557672"/>
              </a:cxn>
              <a:cxn ang="0">
                <a:pos x="708518398" y="1014973578"/>
              </a:cxn>
              <a:cxn ang="0">
                <a:pos x="804264682" y="1263929091"/>
              </a:cxn>
              <a:cxn ang="0">
                <a:pos x="904798280" y="1412344997"/>
              </a:cxn>
              <a:cxn ang="0">
                <a:pos x="952669233" y="1486551403"/>
              </a:cxn>
              <a:cxn ang="0">
                <a:pos x="804264682" y="1857591554"/>
              </a:cxn>
              <a:cxn ang="0">
                <a:pos x="904798280" y="2147483647"/>
              </a:cxn>
              <a:cxn ang="0">
                <a:pos x="1005329690" y="2147483647"/>
              </a:cxn>
            </a:cxnLst>
            <a:pathLst>
              <a:path w="230" h="1024">
                <a:moveTo>
                  <a:pt x="54" y="0"/>
                </a:moveTo>
                <a:cubicBezTo>
                  <a:pt x="47" y="10"/>
                  <a:pt x="39" y="20"/>
                  <a:pt x="34" y="31"/>
                </a:cubicBezTo>
                <a:cubicBezTo>
                  <a:pt x="25" y="51"/>
                  <a:pt x="13" y="93"/>
                  <a:pt x="13" y="93"/>
                </a:cubicBezTo>
                <a:cubicBezTo>
                  <a:pt x="26" y="201"/>
                  <a:pt x="0" y="160"/>
                  <a:pt x="85" y="217"/>
                </a:cubicBezTo>
                <a:cubicBezTo>
                  <a:pt x="95" y="224"/>
                  <a:pt x="106" y="231"/>
                  <a:pt x="116" y="238"/>
                </a:cubicBezTo>
                <a:cubicBezTo>
                  <a:pt x="127" y="245"/>
                  <a:pt x="148" y="259"/>
                  <a:pt x="148" y="259"/>
                </a:cubicBezTo>
                <a:cubicBezTo>
                  <a:pt x="159" y="293"/>
                  <a:pt x="167" y="328"/>
                  <a:pt x="179" y="362"/>
                </a:cubicBezTo>
                <a:cubicBezTo>
                  <a:pt x="171" y="384"/>
                  <a:pt x="150" y="401"/>
                  <a:pt x="148" y="424"/>
                </a:cubicBezTo>
                <a:cubicBezTo>
                  <a:pt x="147" y="436"/>
                  <a:pt x="163" y="510"/>
                  <a:pt x="168" y="528"/>
                </a:cubicBezTo>
                <a:cubicBezTo>
                  <a:pt x="174" y="549"/>
                  <a:pt x="182" y="569"/>
                  <a:pt x="189" y="590"/>
                </a:cubicBezTo>
                <a:cubicBezTo>
                  <a:pt x="192" y="600"/>
                  <a:pt x="199" y="621"/>
                  <a:pt x="199" y="621"/>
                </a:cubicBezTo>
                <a:cubicBezTo>
                  <a:pt x="177" y="756"/>
                  <a:pt x="193" y="706"/>
                  <a:pt x="168" y="776"/>
                </a:cubicBezTo>
                <a:cubicBezTo>
                  <a:pt x="152" y="876"/>
                  <a:pt x="139" y="927"/>
                  <a:pt x="189" y="1024"/>
                </a:cubicBezTo>
                <a:cubicBezTo>
                  <a:pt x="223" y="990"/>
                  <a:pt x="230" y="1003"/>
                  <a:pt x="210" y="983"/>
                </a:cubicBezTo>
              </a:path>
            </a:pathLst>
          </a:custGeom>
          <a:noFill/>
          <a:ln w="76200" cap="flat" cmpd="sng">
            <a:solidFill>
              <a:srgbClr val="7030A0"/>
            </a:solidFill>
            <a:prstDash val="solid"/>
            <a:round/>
            <a:headEnd type="none" w="med" len="med"/>
            <a:tailEnd type="none" w="med" len="med"/>
          </a:ln>
        </p:spPr>
        <p:txBody>
          <a:bodyPr/>
          <a:p>
            <a:endParaRPr lang="zh-CN" altLang="en-US"/>
          </a:p>
        </p:txBody>
      </p:sp>
      <p:sp>
        <p:nvSpPr>
          <p:cNvPr id="74807" name="矩形 74806"/>
          <p:cNvSpPr/>
          <p:nvPr/>
        </p:nvSpPr>
        <p:spPr>
          <a:xfrm rot="-2551587">
            <a:off x="3208655" y="3536950"/>
            <a:ext cx="1409699" cy="352425"/>
          </a:xfrm>
          <a:prstGeom prst="rect">
            <a:avLst/>
          </a:prstGeom>
        </p:spPr>
        <p:txBody>
          <a:bodyPr spcFirstLastPara="1" wrap="none" numCol="1" fromWordArt="1">
            <a:prstTxWarp prst="textArchUp">
              <a:avLst>
                <a:gd name="adj" fmla="val 10800000"/>
              </a:avLst>
            </a:prstTxWarp>
            <a:normAutofit fontScale="57500" lnSpcReduction="10000"/>
            <a:scene3d>
              <a:camera prst="orthographicFront"/>
              <a:lightRig rig="threePt" dir="t"/>
            </a:scene3d>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mn-ea"/>
              </a:rPr>
              <a:t>青藏公路</a:t>
            </a:r>
            <a:endParaRPr kumimoji="0" lang="zh-CN" altLang="en-US" sz="2800" b="1" i="0" u="none"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mn-ea"/>
            </a:endParaRPr>
          </a:p>
        </p:txBody>
      </p:sp>
      <p:sp>
        <p:nvSpPr>
          <p:cNvPr id="74808" name="矩形 74807"/>
          <p:cNvSpPr/>
          <p:nvPr/>
        </p:nvSpPr>
        <p:spPr>
          <a:xfrm>
            <a:off x="3684904" y="4424678"/>
            <a:ext cx="1554163" cy="347663"/>
          </a:xfrm>
          <a:prstGeom prst="rect">
            <a:avLst/>
          </a:prstGeom>
        </p:spPr>
        <p:txBody>
          <a:bodyPr wrap="none" numCol="1" fromWordArt="1">
            <a:prstTxWarp prst="textPlain">
              <a:avLst>
                <a:gd name="adj" fmla="val 50000"/>
              </a:avLst>
            </a:prstTxWarp>
            <a:normAutofit fontScale="65000" lnSpcReduction="10000"/>
            <a:scene3d>
              <a:camera prst="orthographicFront"/>
              <a:lightRig rig="threePt" dir="t"/>
            </a:scene3d>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mn-ea"/>
              </a:rPr>
              <a:t>川藏公路</a:t>
            </a:r>
            <a:endParaRPr kumimoji="0" lang="zh-CN" altLang="en-US" sz="2800" b="1" i="0" u="none"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mn-ea"/>
            </a:endParaRPr>
          </a:p>
        </p:txBody>
      </p:sp>
      <p:sp>
        <p:nvSpPr>
          <p:cNvPr id="74809" name="矩形 74808"/>
          <p:cNvSpPr/>
          <p:nvPr/>
        </p:nvSpPr>
        <p:spPr>
          <a:xfrm rot="4727230">
            <a:off x="2259964" y="3252780"/>
            <a:ext cx="1409692" cy="352425"/>
          </a:xfrm>
          <a:prstGeom prst="rect">
            <a:avLst/>
          </a:prstGeom>
        </p:spPr>
        <p:txBody>
          <a:bodyPr vert="eaVert" wrap="none" numCol="1" fromWordArt="1">
            <a:prstTxWarp prst="textPlain">
              <a:avLst>
                <a:gd name="adj" fmla="val 50000"/>
              </a:avLst>
            </a:prstTxWarp>
            <a:normAutofit/>
            <a:scene3d>
              <a:camera prst="orthographicFront"/>
              <a:lightRig rig="threePt" dir="t"/>
            </a:scene3d>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mn-cs"/>
              </a:rPr>
              <a:t>新藏公路</a:t>
            </a:r>
            <a:endParaRPr kumimoji="0" lang="zh-CN" altLang="en-US" sz="2800" b="1" i="0" u="none"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mn-cs"/>
            </a:endParaRPr>
          </a:p>
        </p:txBody>
      </p:sp>
      <p:grpSp>
        <p:nvGrpSpPr>
          <p:cNvPr id="16" name="组合 15"/>
          <p:cNvGrpSpPr/>
          <p:nvPr/>
        </p:nvGrpSpPr>
        <p:grpSpPr>
          <a:xfrm flipH="1">
            <a:off x="1185993" y="2115948"/>
            <a:ext cx="4118897" cy="526268"/>
            <a:chOff x="433056" y="2080545"/>
            <a:chExt cx="4118897" cy="526268"/>
          </a:xfrm>
        </p:grpSpPr>
        <p:sp>
          <p:nvSpPr>
            <p:cNvPr id="17" name="椭圆 16"/>
            <p:cNvSpPr/>
            <p:nvPr/>
          </p:nvSpPr>
          <p:spPr>
            <a:xfrm flipH="1" flipV="1">
              <a:off x="3898472" y="2080545"/>
              <a:ext cx="526266" cy="526268"/>
            </a:xfrm>
            <a:prstGeom prst="ellipse">
              <a:avLst/>
            </a:prstGeom>
            <a:solidFill>
              <a:srgbClr val="C9A55A"/>
            </a:solid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771257" y="2132532"/>
              <a:ext cx="780696" cy="461665"/>
            </a:xfrm>
            <a:prstGeom prst="rect">
              <a:avLst/>
            </a:prstGeom>
            <a:noFill/>
          </p:spPr>
          <p:txBody>
            <a:bodyPr wrap="square" rtlCol="0">
              <a:spAutoFit/>
            </a:bodyPr>
            <a:lstStyle/>
            <a:p>
              <a:pPr algn="ctr"/>
              <a:r>
                <a:rPr lang="en-US" altLang="zh-CN"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2</a:t>
              </a:r>
              <a:endParaRPr lang="zh-CN" altLang="en-US" sz="2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433056" y="2593914"/>
              <a:ext cx="3600000" cy="0"/>
            </a:xfrm>
            <a:prstGeom prst="line">
              <a:avLst/>
            </a:prstGeom>
            <a:ln w="25400">
              <a:gradFill flip="none" rotWithShape="1">
                <a:gsLst>
                  <a:gs pos="25000">
                    <a:schemeClr val="bg1">
                      <a:alpha val="0"/>
                    </a:schemeClr>
                  </a:gs>
                  <a:gs pos="78000">
                    <a:schemeClr val="bg1"/>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964359" y="2133002"/>
              <a:ext cx="2793437" cy="398780"/>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000" dirty="0">
                  <a:solidFill>
                    <a:schemeClr val="bg1"/>
                  </a:solidFill>
                </a:rPr>
                <a:t>西北工业基地</a:t>
              </a:r>
              <a:endParaRPr lang="zh-CN" altLang="en-US" sz="2000" dirty="0">
                <a:solidFill>
                  <a:schemeClr val="bg1"/>
                </a:solidFill>
              </a:endParaRPr>
            </a:p>
          </p:txBody>
        </p:sp>
      </p:grpSp>
      <p:cxnSp>
        <p:nvCxnSpPr>
          <p:cNvPr id="24" name="直接连接符 23"/>
          <p:cNvCxnSpPr/>
          <p:nvPr/>
        </p:nvCxnSpPr>
        <p:spPr>
          <a:xfrm flipH="1">
            <a:off x="4767346" y="2247831"/>
            <a:ext cx="9884534" cy="1137"/>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ppt_x"/>
                                          </p:val>
                                        </p:tav>
                                        <p:tav tm="100000">
                                          <p:val>
                                            <p:strVal val="#ppt_x"/>
                                          </p:val>
                                        </p:tav>
                                      </p:tavLst>
                                    </p:anim>
                                    <p:anim calcmode="lin" valueType="num">
                                      <p:cBhvr additive="base">
                                        <p:cTn id="20"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图片 24"/>
          <p:cNvPicPr>
            <a:picLocks noChangeAspect="1"/>
          </p:cNvPicPr>
          <p:nvPr/>
        </p:nvPicPr>
        <p:blipFill rotWithShape="1">
          <a:blip r:embed="rId1" cstate="print"/>
          <a:srcRect l="24814" r="13974" b="25049"/>
          <a:stretch>
            <a:fillRect/>
          </a:stretch>
        </p:blipFill>
        <p:spPr>
          <a:xfrm>
            <a:off x="335360" y="3140963"/>
            <a:ext cx="11283659" cy="3552395"/>
          </a:xfrm>
          <a:prstGeom prst="roundRect">
            <a:avLst>
              <a:gd name="adj" fmla="val 7678"/>
            </a:avLst>
          </a:prstGeom>
          <a:ln>
            <a:solidFill>
              <a:schemeClr val="bg2">
                <a:lumMod val="50000"/>
              </a:schemeClr>
            </a:solidFill>
          </a:ln>
          <a:effectLst>
            <a:outerShdw blurRad="292100" dist="139700" dir="2700000" algn="tl" rotWithShape="0">
              <a:srgbClr val="333333">
                <a:alpha val="65000"/>
              </a:srgbClr>
            </a:outerShdw>
          </a:effectLst>
        </p:spPr>
      </p:pic>
      <p:sp>
        <p:nvSpPr>
          <p:cNvPr id="55" name="矩形 54"/>
          <p:cNvSpPr/>
          <p:nvPr/>
        </p:nvSpPr>
        <p:spPr bwMode="auto">
          <a:xfrm flipV="1">
            <a:off x="609293" y="6855304"/>
            <a:ext cx="10973405" cy="43541"/>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solidFill>
                  <a:srgbClr val="660033"/>
                </a:solidFill>
              </a:ln>
              <a:solidFill>
                <a:schemeClr val="tx1"/>
              </a:solidFill>
              <a:effectLst/>
              <a:uLnTx/>
              <a:uFillTx/>
              <a:latin typeface="Calibri" panose="020F0502020204030204" charset="0"/>
              <a:ea typeface="宋体" panose="02010600030101010101" pitchFamily="2" charset="-122"/>
              <a:cs typeface="+mn-cs"/>
            </a:endParaRPr>
          </a:p>
        </p:txBody>
      </p:sp>
      <p:sp>
        <p:nvSpPr>
          <p:cNvPr id="31753" name="Rectangle 17"/>
          <p:cNvSpPr/>
          <p:nvPr/>
        </p:nvSpPr>
        <p:spPr>
          <a:xfrm>
            <a:off x="334433" y="3059219"/>
            <a:ext cx="11186584" cy="3542030"/>
          </a:xfrm>
          <a:prstGeom prst="rect">
            <a:avLst/>
          </a:prstGeom>
          <a:noFill/>
          <a:ln w="9525">
            <a:noFill/>
          </a:ln>
        </p:spPr>
        <p:txBody>
          <a:bodyPr anchor="ctr">
            <a:spAutoFit/>
          </a:bodyPr>
          <a:p>
            <a:r>
              <a:rPr lang="en-US" altLang="zh-CN" sz="2935" dirty="0">
                <a:latin typeface="华文新魏" panose="02010800040101010101" pitchFamily="2" charset="-122"/>
                <a:ea typeface="华文新魏" panose="02010800040101010101" pitchFamily="2" charset="-122"/>
              </a:rPr>
              <a:t>   </a:t>
            </a:r>
            <a:r>
              <a:rPr lang="zh-CN" altLang="en-US" sz="2935" dirty="0">
                <a:latin typeface="华文新魏" panose="02010800040101010101" pitchFamily="2" charset="-122"/>
                <a:ea typeface="华文新魏" panose="02010800040101010101" pitchFamily="2" charset="-122"/>
              </a:rPr>
              <a:t>　</a:t>
            </a:r>
            <a:r>
              <a:rPr lang="zh-CN" altLang="en-US" sz="3735" dirty="0">
                <a:latin typeface="华文新魏" panose="02010800040101010101" pitchFamily="2" charset="-122"/>
                <a:ea typeface="华文新魏" panose="02010800040101010101" pitchFamily="2" charset="-122"/>
              </a:rPr>
              <a:t>中国在“一五”期间的工业发展速度远远高于主要资本主义国家。</a:t>
            </a:r>
            <a:r>
              <a:rPr lang="en-US" altLang="zh-CN" sz="3735" dirty="0">
                <a:latin typeface="华文新魏" panose="02010800040101010101" pitchFamily="2" charset="-122"/>
                <a:ea typeface="华文新魏" panose="02010800040101010101" pitchFamily="2" charset="-122"/>
              </a:rPr>
              <a:t>1953</a:t>
            </a:r>
            <a:r>
              <a:rPr lang="zh-CN" altLang="en-US" sz="3735" dirty="0">
                <a:latin typeface="华文新魏" panose="02010800040101010101" pitchFamily="2" charset="-122"/>
                <a:ea typeface="华文新魏" panose="02010800040101010101" pitchFamily="2" charset="-122"/>
              </a:rPr>
              <a:t>年到</a:t>
            </a:r>
            <a:r>
              <a:rPr lang="en-US" altLang="zh-CN" sz="3735" dirty="0">
                <a:latin typeface="华文新魏" panose="02010800040101010101" pitchFamily="2" charset="-122"/>
                <a:ea typeface="华文新魏" panose="02010800040101010101" pitchFamily="2" charset="-122"/>
              </a:rPr>
              <a:t>1957</a:t>
            </a:r>
            <a:r>
              <a:rPr lang="zh-CN" altLang="en-US" sz="3735" dirty="0">
                <a:latin typeface="华文新魏" panose="02010800040101010101" pitchFamily="2" charset="-122"/>
                <a:ea typeface="华文新魏" panose="02010800040101010101" pitchFamily="2" charset="-122"/>
              </a:rPr>
              <a:t>年平均每年增长速度，工业生产指数为：美国</a:t>
            </a:r>
            <a:r>
              <a:rPr lang="en-US" altLang="zh-CN" sz="3735" dirty="0">
                <a:latin typeface="华文新魏" panose="02010800040101010101" pitchFamily="2" charset="-122"/>
                <a:ea typeface="华文新魏" panose="02010800040101010101" pitchFamily="2" charset="-122"/>
              </a:rPr>
              <a:t>2.8%</a:t>
            </a:r>
            <a:r>
              <a:rPr lang="zh-CN" altLang="en-US" sz="3735" dirty="0">
                <a:latin typeface="华文新魏" panose="02010800040101010101" pitchFamily="2" charset="-122"/>
                <a:ea typeface="华文新魏" panose="02010800040101010101" pitchFamily="2" charset="-122"/>
              </a:rPr>
              <a:t>，英国</a:t>
            </a:r>
            <a:r>
              <a:rPr lang="en-US" altLang="zh-CN" sz="3735" dirty="0">
                <a:latin typeface="华文新魏" panose="02010800040101010101" pitchFamily="2" charset="-122"/>
                <a:ea typeface="华文新魏" panose="02010800040101010101" pitchFamily="2" charset="-122"/>
              </a:rPr>
              <a:t>4.1%</a:t>
            </a:r>
            <a:r>
              <a:rPr lang="zh-CN" altLang="en-US" sz="3735" dirty="0">
                <a:latin typeface="华文新魏" panose="02010800040101010101" pitchFamily="2" charset="-122"/>
                <a:ea typeface="华文新魏" panose="02010800040101010101" pitchFamily="2" charset="-122"/>
              </a:rPr>
              <a:t>，</a:t>
            </a:r>
            <a:r>
              <a:rPr lang="zh-CN" altLang="en-US" sz="3735" dirty="0">
                <a:solidFill>
                  <a:srgbClr val="FF0000"/>
                </a:solidFill>
                <a:latin typeface="华文新魏" panose="02010800040101010101" pitchFamily="2" charset="-122"/>
                <a:ea typeface="华文新魏" panose="02010800040101010101" pitchFamily="2" charset="-122"/>
              </a:rPr>
              <a:t>中国</a:t>
            </a:r>
            <a:r>
              <a:rPr lang="en-US" altLang="zh-CN" sz="3735" dirty="0">
                <a:solidFill>
                  <a:srgbClr val="FF0000"/>
                </a:solidFill>
                <a:latin typeface="华文新魏" panose="02010800040101010101" pitchFamily="2" charset="-122"/>
                <a:ea typeface="华文新魏" panose="02010800040101010101" pitchFamily="2" charset="-122"/>
              </a:rPr>
              <a:t>18%</a:t>
            </a:r>
            <a:r>
              <a:rPr lang="zh-CN" altLang="en-US" sz="3735" dirty="0">
                <a:solidFill>
                  <a:srgbClr val="FF0000"/>
                </a:solidFill>
                <a:latin typeface="华文新魏" panose="02010800040101010101" pitchFamily="2" charset="-122"/>
                <a:ea typeface="华文新魏" panose="02010800040101010101" pitchFamily="2" charset="-122"/>
              </a:rPr>
              <a:t>；钢为</a:t>
            </a:r>
            <a:r>
              <a:rPr lang="zh-CN" altLang="en-US" sz="3735" dirty="0">
                <a:latin typeface="华文新魏" panose="02010800040101010101" pitchFamily="2" charset="-122"/>
                <a:ea typeface="华文新魏" panose="02010800040101010101" pitchFamily="2" charset="-122"/>
              </a:rPr>
              <a:t>：美国</a:t>
            </a:r>
            <a:r>
              <a:rPr lang="en-US" altLang="zh-CN" sz="3735" dirty="0">
                <a:latin typeface="华文新魏" panose="02010800040101010101" pitchFamily="2" charset="-122"/>
                <a:ea typeface="华文新魏" panose="02010800040101010101" pitchFamily="2" charset="-122"/>
              </a:rPr>
              <a:t>3.9%</a:t>
            </a:r>
            <a:r>
              <a:rPr lang="zh-CN" altLang="en-US" sz="3735" dirty="0">
                <a:latin typeface="华文新魏" panose="02010800040101010101" pitchFamily="2" charset="-122"/>
                <a:ea typeface="华文新魏" panose="02010800040101010101" pitchFamily="2" charset="-122"/>
              </a:rPr>
              <a:t>，英国</a:t>
            </a:r>
            <a:r>
              <a:rPr lang="en-US" altLang="zh-CN" sz="3735" dirty="0">
                <a:latin typeface="华文新魏" panose="02010800040101010101" pitchFamily="2" charset="-122"/>
                <a:ea typeface="华文新魏" panose="02010800040101010101" pitchFamily="2" charset="-122"/>
              </a:rPr>
              <a:t>5.7%</a:t>
            </a:r>
            <a:r>
              <a:rPr lang="zh-CN" altLang="en-US" sz="3735" dirty="0">
                <a:latin typeface="华文新魏" panose="02010800040101010101" pitchFamily="2" charset="-122"/>
                <a:ea typeface="华文新魏" panose="02010800040101010101" pitchFamily="2" charset="-122"/>
              </a:rPr>
              <a:t>，</a:t>
            </a:r>
            <a:r>
              <a:rPr lang="zh-CN" altLang="en-US" sz="3735" dirty="0">
                <a:solidFill>
                  <a:srgbClr val="FF0000"/>
                </a:solidFill>
                <a:latin typeface="华文新魏" panose="02010800040101010101" pitchFamily="2" charset="-122"/>
                <a:ea typeface="华文新魏" panose="02010800040101010101" pitchFamily="2" charset="-122"/>
              </a:rPr>
              <a:t>中国</a:t>
            </a:r>
            <a:r>
              <a:rPr lang="en-US" altLang="zh-CN" sz="3735" dirty="0">
                <a:solidFill>
                  <a:srgbClr val="FF0000"/>
                </a:solidFill>
                <a:latin typeface="华文新魏" panose="02010800040101010101" pitchFamily="2" charset="-122"/>
                <a:ea typeface="华文新魏" panose="02010800040101010101" pitchFamily="2" charset="-122"/>
              </a:rPr>
              <a:t>31.7%</a:t>
            </a:r>
            <a:r>
              <a:rPr lang="zh-CN" altLang="en-US" sz="3735" dirty="0">
                <a:solidFill>
                  <a:srgbClr val="FF0000"/>
                </a:solidFill>
                <a:latin typeface="华文新魏" panose="02010800040101010101" pitchFamily="2" charset="-122"/>
                <a:ea typeface="华文新魏" panose="02010800040101010101" pitchFamily="2" charset="-122"/>
              </a:rPr>
              <a:t>；原煤</a:t>
            </a:r>
            <a:r>
              <a:rPr lang="zh-CN" altLang="en-US" sz="3735" dirty="0">
                <a:latin typeface="华文新魏" panose="02010800040101010101" pitchFamily="2" charset="-122"/>
                <a:ea typeface="华文新魏" panose="02010800040101010101" pitchFamily="2" charset="-122"/>
              </a:rPr>
              <a:t>为：美国</a:t>
            </a:r>
            <a:r>
              <a:rPr lang="en-US" altLang="zh-CN" sz="3735" dirty="0">
                <a:latin typeface="华文新魏" panose="02010800040101010101" pitchFamily="2" charset="-122"/>
                <a:ea typeface="华文新魏" panose="02010800040101010101" pitchFamily="2" charset="-122"/>
              </a:rPr>
              <a:t>0.4%</a:t>
            </a:r>
            <a:r>
              <a:rPr lang="zh-CN" altLang="en-US" sz="3735" dirty="0">
                <a:latin typeface="华文新魏" panose="02010800040101010101" pitchFamily="2" charset="-122"/>
                <a:ea typeface="华文新魏" panose="02010800040101010101" pitchFamily="2" charset="-122"/>
              </a:rPr>
              <a:t>，英国负增长，</a:t>
            </a:r>
            <a:r>
              <a:rPr lang="zh-CN" altLang="en-US" sz="3735" dirty="0">
                <a:solidFill>
                  <a:srgbClr val="FF0000"/>
                </a:solidFill>
                <a:latin typeface="华文新魏" panose="02010800040101010101" pitchFamily="2" charset="-122"/>
                <a:ea typeface="华文新魏" panose="02010800040101010101" pitchFamily="2" charset="-122"/>
              </a:rPr>
              <a:t>中国</a:t>
            </a:r>
            <a:r>
              <a:rPr lang="en-US" altLang="zh-CN" sz="3735" dirty="0">
                <a:solidFill>
                  <a:srgbClr val="FF0000"/>
                </a:solidFill>
                <a:latin typeface="华文新魏" panose="02010800040101010101" pitchFamily="2" charset="-122"/>
                <a:ea typeface="华文新魏" panose="02010800040101010101" pitchFamily="2" charset="-122"/>
              </a:rPr>
              <a:t>14.4%</a:t>
            </a:r>
            <a:r>
              <a:rPr lang="zh-CN" altLang="en-US" sz="3735" dirty="0">
                <a:solidFill>
                  <a:srgbClr val="FF0000"/>
                </a:solidFill>
                <a:latin typeface="华文新魏" panose="02010800040101010101" pitchFamily="2" charset="-122"/>
                <a:ea typeface="华文新魏" panose="02010800040101010101" pitchFamily="2" charset="-122"/>
              </a:rPr>
              <a:t>；发电量为</a:t>
            </a:r>
            <a:r>
              <a:rPr lang="zh-CN" altLang="en-US" sz="3735" dirty="0">
                <a:latin typeface="华文新魏" panose="02010800040101010101" pitchFamily="2" charset="-122"/>
                <a:ea typeface="华文新魏" panose="02010800040101010101" pitchFamily="2" charset="-122"/>
              </a:rPr>
              <a:t>：美国</a:t>
            </a:r>
            <a:r>
              <a:rPr lang="en-US" altLang="zh-CN" sz="3735" dirty="0">
                <a:latin typeface="华文新魏" panose="02010800040101010101" pitchFamily="2" charset="-122"/>
                <a:ea typeface="华文新魏" panose="02010800040101010101" pitchFamily="2" charset="-122"/>
              </a:rPr>
              <a:t>9.1%</a:t>
            </a:r>
            <a:r>
              <a:rPr lang="zh-CN" altLang="en-US" sz="3735" dirty="0">
                <a:latin typeface="华文新魏" panose="02010800040101010101" pitchFamily="2" charset="-122"/>
                <a:ea typeface="华文新魏" panose="02010800040101010101" pitchFamily="2" charset="-122"/>
              </a:rPr>
              <a:t>，英国</a:t>
            </a:r>
            <a:r>
              <a:rPr lang="en-US" altLang="zh-CN" sz="3735" dirty="0">
                <a:latin typeface="华文新魏" panose="02010800040101010101" pitchFamily="2" charset="-122"/>
                <a:ea typeface="华文新魏" panose="02010800040101010101" pitchFamily="2" charset="-122"/>
              </a:rPr>
              <a:t>7.8%</a:t>
            </a:r>
            <a:r>
              <a:rPr lang="zh-CN" altLang="en-US" sz="3735" dirty="0">
                <a:latin typeface="华文新魏" panose="02010800040101010101" pitchFamily="2" charset="-122"/>
                <a:ea typeface="华文新魏" panose="02010800040101010101" pitchFamily="2" charset="-122"/>
              </a:rPr>
              <a:t>，</a:t>
            </a:r>
            <a:r>
              <a:rPr lang="zh-CN" altLang="en-US" sz="3735" dirty="0">
                <a:solidFill>
                  <a:srgbClr val="FF0000"/>
                </a:solidFill>
                <a:latin typeface="华文新魏" panose="02010800040101010101" pitchFamily="2" charset="-122"/>
                <a:ea typeface="华文新魏" panose="02010800040101010101" pitchFamily="2" charset="-122"/>
              </a:rPr>
              <a:t>中国</a:t>
            </a:r>
            <a:r>
              <a:rPr lang="en-US" altLang="zh-CN" sz="3735" dirty="0">
                <a:solidFill>
                  <a:srgbClr val="FF0000"/>
                </a:solidFill>
                <a:latin typeface="华文新魏" panose="02010800040101010101" pitchFamily="2" charset="-122"/>
                <a:ea typeface="华文新魏" panose="02010800040101010101" pitchFamily="2" charset="-122"/>
              </a:rPr>
              <a:t>21.6%</a:t>
            </a:r>
            <a:r>
              <a:rPr lang="zh-CN" altLang="en-US" sz="3735" dirty="0">
                <a:solidFill>
                  <a:srgbClr val="FF0000"/>
                </a:solidFill>
                <a:latin typeface="华文新魏" panose="02010800040101010101" pitchFamily="2" charset="-122"/>
                <a:ea typeface="华文新魏" panose="02010800040101010101" pitchFamily="2" charset="-122"/>
              </a:rPr>
              <a:t>。</a:t>
            </a:r>
            <a:endParaRPr lang="zh-CN" altLang="en-US" sz="3735" dirty="0">
              <a:solidFill>
                <a:srgbClr val="FF0000"/>
              </a:solidFill>
              <a:latin typeface="华文新魏" panose="02010800040101010101" pitchFamily="2" charset="-122"/>
              <a:ea typeface="华文新魏" panose="02010800040101010101" pitchFamily="2" charset="-122"/>
            </a:endParaRPr>
          </a:p>
        </p:txBody>
      </p:sp>
      <p:sp>
        <p:nvSpPr>
          <p:cNvPr id="36" name="TextBox 35"/>
          <p:cNvSpPr txBox="1"/>
          <p:nvPr/>
        </p:nvSpPr>
        <p:spPr>
          <a:xfrm>
            <a:off x="334433" y="740833"/>
            <a:ext cx="10134600" cy="1568450"/>
          </a:xfrm>
          <a:prstGeom prst="rect">
            <a:avLst/>
          </a:prstGeom>
          <a:noFill/>
          <a:ln w="9525">
            <a:noFill/>
          </a:ln>
        </p:spPr>
        <p:txBody>
          <a:bodyPr anchor="t">
            <a:spAutoFit/>
          </a:bodyPr>
          <a:p>
            <a:r>
              <a:rPr lang="en-US" altLang="zh-CN" sz="3200" dirty="0">
                <a:latin typeface="华文新魏" panose="02010800040101010101" pitchFamily="2" charset="-122"/>
                <a:ea typeface="华文新魏" panose="02010800040101010101" pitchFamily="2" charset="-122"/>
              </a:rPr>
              <a:t>6.</a:t>
            </a:r>
            <a:r>
              <a:rPr lang="zh-CN" altLang="en-US" sz="3200" dirty="0">
                <a:latin typeface="华文新魏" panose="02010800040101010101" pitchFamily="2" charset="-122"/>
                <a:ea typeface="华文新魏" panose="02010800040101010101" pitchFamily="2" charset="-122"/>
              </a:rPr>
              <a:t>结果：到</a:t>
            </a:r>
            <a:r>
              <a:rPr lang="en-US" altLang="zh-CN" sz="3200" dirty="0">
                <a:latin typeface="华文新魏" panose="02010800040101010101" pitchFamily="2" charset="-122"/>
                <a:ea typeface="华文新魏" panose="02010800040101010101" pitchFamily="2" charset="-122"/>
              </a:rPr>
              <a:t>1957</a:t>
            </a:r>
            <a:r>
              <a:rPr lang="zh-CN" altLang="en-US" sz="3200" dirty="0">
                <a:latin typeface="华文新魏" panose="02010800040101010101" pitchFamily="2" charset="-122"/>
                <a:ea typeface="华文新魏" panose="02010800040101010101" pitchFamily="2" charset="-122"/>
              </a:rPr>
              <a:t>年底，第一个五年计划的各项经济指标大幅度超额完成。</a:t>
            </a:r>
            <a:endParaRPr lang="en-US" altLang="zh-CN" sz="3200" dirty="0">
              <a:latin typeface="华文新魏" panose="02010800040101010101" pitchFamily="2" charset="-122"/>
              <a:ea typeface="华文新魏" panose="02010800040101010101" pitchFamily="2" charset="-122"/>
            </a:endParaRPr>
          </a:p>
          <a:p>
            <a:r>
              <a:rPr lang="en-US" altLang="zh-CN" sz="3200" dirty="0">
                <a:latin typeface="华文新魏" panose="02010800040101010101" pitchFamily="2" charset="-122"/>
                <a:ea typeface="华文新魏" panose="02010800040101010101" pitchFamily="2" charset="-122"/>
              </a:rPr>
              <a:t>7.</a:t>
            </a:r>
            <a:r>
              <a:rPr lang="zh-CN" altLang="en-US" sz="3200" dirty="0">
                <a:latin typeface="华文新魏" panose="02010800040101010101" pitchFamily="2" charset="-122"/>
                <a:ea typeface="华文新魏" panose="02010800040101010101" pitchFamily="2" charset="-122"/>
              </a:rPr>
              <a:t>完成的意义：</a:t>
            </a:r>
            <a:endParaRPr lang="zh-CN" altLang="en-US" sz="3200" dirty="0">
              <a:latin typeface="华文新魏" panose="02010800040101010101" pitchFamily="2" charset="-122"/>
              <a:ea typeface="华文新魏" panose="02010800040101010101" pitchFamily="2" charset="-122"/>
            </a:endParaRPr>
          </a:p>
        </p:txBody>
      </p:sp>
      <p:sp>
        <p:nvSpPr>
          <p:cNvPr id="21" name="文本框 5"/>
          <p:cNvSpPr txBox="1"/>
          <p:nvPr/>
        </p:nvSpPr>
        <p:spPr>
          <a:xfrm>
            <a:off x="3407833" y="1797051"/>
            <a:ext cx="7200900" cy="1241425"/>
          </a:xfrm>
          <a:prstGeom prst="rect">
            <a:avLst/>
          </a:prstGeom>
          <a:solidFill>
            <a:srgbClr val="558ED5"/>
          </a:solidFill>
          <a:ln w="9525">
            <a:noFill/>
          </a:ln>
        </p:spPr>
        <p:txBody>
          <a:bodyPr anchor="t">
            <a:spAutoFit/>
          </a:bodyPr>
          <a:p>
            <a:pPr>
              <a:buSzTx/>
            </a:pPr>
            <a:r>
              <a:rPr lang="zh-CN" altLang="en-US" sz="3735" b="1" dirty="0">
                <a:latin typeface="Arial" panose="020B0604020202020204" pitchFamily="34" charset="0"/>
                <a:ea typeface="宋体" panose="02010600030101010101" pitchFamily="2" charset="-122"/>
              </a:rPr>
              <a:t>我国</a:t>
            </a:r>
            <a:r>
              <a:rPr lang="zh-CN" altLang="en-US" sz="3735" b="1" dirty="0">
                <a:solidFill>
                  <a:srgbClr val="FF0000"/>
                </a:solidFill>
                <a:latin typeface="Arial" panose="020B0604020202020204" pitchFamily="34" charset="0"/>
                <a:ea typeface="宋体" panose="02010600030101010101" pitchFamily="2" charset="-122"/>
              </a:rPr>
              <a:t>开始改变</a:t>
            </a:r>
            <a:r>
              <a:rPr lang="zh-CN" altLang="en-US" sz="3735" b="1" dirty="0">
                <a:latin typeface="Arial" panose="020B0604020202020204" pitchFamily="34" charset="0"/>
                <a:ea typeface="宋体" panose="02010600030101010101" pitchFamily="2" charset="-122"/>
              </a:rPr>
              <a:t>工业落后的面貌，向社会主义工业化迈进。</a:t>
            </a:r>
            <a:endParaRPr lang="zh-CN" altLang="en-US" sz="3735" b="1" dirty="0">
              <a:latin typeface="Arial" panose="020B0604020202020204" pitchFamily="34" charset="0"/>
              <a:ea typeface="宋体" panose="02010600030101010101" pitchFamily="2" charset="-122"/>
            </a:endParaRP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16200000">
            <a:off x="4314593" y="-999893"/>
            <a:ext cx="4991100" cy="9200686"/>
          </a:xfrm>
          <a:prstGeom prst="rect">
            <a:avLst/>
          </a:prstGeom>
          <a:gradFill>
            <a:gsLst>
              <a:gs pos="0">
                <a:schemeClr val="accent4">
                  <a:lumMod val="75000"/>
                  <a:alpha val="0"/>
                </a:schemeClr>
              </a:gs>
              <a:gs pos="74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3468838" y="2791064"/>
            <a:ext cx="2209799" cy="1938020"/>
          </a:xfrm>
          <a:prstGeom prst="rect">
            <a:avLst/>
          </a:prstGeom>
          <a:noFill/>
        </p:spPr>
        <p:txBody>
          <a:bodyPr wrap="square" rtlCol="0">
            <a:spAutoFit/>
          </a:bodyPr>
          <a:lstStyle/>
          <a:p>
            <a:r>
              <a:rPr lang="zh-CN" altLang="en-US" sz="12000" b="1" dirty="0">
                <a:solidFill>
                  <a:srgbClr val="6C0000"/>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贰</a:t>
            </a:r>
            <a:endParaRPr lang="zh-CN" altLang="en-US" sz="12000" b="1" dirty="0">
              <a:solidFill>
                <a:srgbClr val="6C0000"/>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33" name="文本框 32"/>
          <p:cNvSpPr txBox="1"/>
          <p:nvPr/>
        </p:nvSpPr>
        <p:spPr>
          <a:xfrm>
            <a:off x="5579745" y="3160395"/>
            <a:ext cx="5147945" cy="1568450"/>
          </a:xfrm>
          <a:prstGeom prst="rect">
            <a:avLst/>
          </a:prstGeom>
          <a:noFill/>
        </p:spPr>
        <p:txBody>
          <a:bodyPr wrap="square" rtlCol="0">
            <a:spAutoFit/>
          </a:bodyPr>
          <a:lstStyle/>
          <a:p>
            <a:r>
              <a:rPr lang="zh-CN" altLang="en-US" sz="4800" b="1" dirty="0">
                <a:solidFill>
                  <a:srgbClr val="800000"/>
                </a:solidFill>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人民代表大会制度的确立</a:t>
            </a:r>
            <a:endParaRPr lang="zh-CN" altLang="en-US" sz="4800" b="1" dirty="0">
              <a:solidFill>
                <a:srgbClr val="800000"/>
              </a:solidFill>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49" name="直接连接符 48"/>
          <p:cNvCxnSpPr/>
          <p:nvPr/>
        </p:nvCxnSpPr>
        <p:spPr>
          <a:xfrm>
            <a:off x="5126653" y="2791064"/>
            <a:ext cx="0" cy="1938992"/>
          </a:xfrm>
          <a:prstGeom prst="line">
            <a:avLst/>
          </a:prstGeom>
          <a:ln>
            <a:solidFill>
              <a:srgbClr val="6C0000"/>
            </a:solidFill>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1" cstate="screen">
            <a:extLst>
              <a:ext uri="{BEBA8EAE-BF5A-486C-A8C5-ECC9F3942E4B}">
                <a14:imgProps xmlns:a14="http://schemas.microsoft.com/office/drawing/2010/main">
                  <a14:imgLayer r:embed="rId2">
                    <a14:imgEffect>
                      <a14:colorTemperature colorTemp="4700"/>
                    </a14:imgEffect>
                    <a14:imgEffect>
                      <a14:saturation sat="66000"/>
                    </a14:imgEffect>
                  </a14:imgLayer>
                </a14:imgProps>
              </a:ext>
            </a:extLst>
          </a:blip>
          <a:stretch>
            <a:fillRect/>
          </a:stretch>
        </p:blipFill>
        <p:spPr>
          <a:xfrm>
            <a:off x="772392" y="-32298"/>
            <a:ext cx="2496352" cy="6914361"/>
          </a:xfrm>
          <a:prstGeom prst="rect">
            <a:avLst/>
          </a:prstGeom>
        </p:spPr>
      </p:pic>
      <p:cxnSp>
        <p:nvCxnSpPr>
          <p:cNvPr id="54" name="直接连接符 53"/>
          <p:cNvCxnSpPr/>
          <p:nvPr/>
        </p:nvCxnSpPr>
        <p:spPr>
          <a:xfrm>
            <a:off x="694271" y="6755860"/>
            <a:ext cx="2880000" cy="0"/>
          </a:xfrm>
          <a:prstGeom prst="line">
            <a:avLst/>
          </a:prstGeom>
          <a:ln w="12700">
            <a:solidFill>
              <a:srgbClr val="BF9D5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3793" name="组合 6147"/>
          <p:cNvGrpSpPr/>
          <p:nvPr/>
        </p:nvGrpSpPr>
        <p:grpSpPr>
          <a:xfrm>
            <a:off x="2501900" y="190500"/>
            <a:ext cx="1869017" cy="762000"/>
            <a:chOff x="570" y="0"/>
            <a:chExt cx="2946" cy="1200"/>
          </a:xfrm>
        </p:grpSpPr>
        <p:sp>
          <p:nvSpPr>
            <p:cNvPr id="33794" name="矩形 7"/>
            <p:cNvSpPr/>
            <p:nvPr/>
          </p:nvSpPr>
          <p:spPr>
            <a:xfrm>
              <a:off x="882" y="0"/>
              <a:ext cx="2634" cy="1200"/>
            </a:xfrm>
            <a:custGeom>
              <a:avLst/>
              <a:gdLst/>
              <a:ahLst/>
              <a:cxnLst>
                <a:cxn ang="0">
                  <a:pos x="0" y="1"/>
                </a:cxn>
                <a:cxn ang="0">
                  <a:pos x="3" y="1"/>
                </a:cxn>
                <a:cxn ang="0">
                  <a:pos x="0" y="1"/>
                </a:cxn>
                <a:cxn ang="0">
                  <a:pos x="0" y="0"/>
                </a:cxn>
                <a:cxn ang="0">
                  <a:pos x="0" y="0"/>
                </a:cxn>
                <a:cxn ang="0">
                  <a:pos x="0" y="0"/>
                </a:cxn>
              </a:cxnLst>
              <a:pathLst>
                <a:path w="2520280" h="1872208">
                  <a:moveTo>
                    <a:pt x="0" y="1872208"/>
                  </a:moveTo>
                  <a:lnTo>
                    <a:pt x="2520280" y="1872208"/>
                  </a:lnTo>
                  <a:lnTo>
                    <a:pt x="0" y="1872208"/>
                  </a:lnTo>
                  <a:close/>
                  <a:moveTo>
                    <a:pt x="0" y="0"/>
                  </a:moveTo>
                  <a:lnTo>
                    <a:pt x="916" y="0"/>
                  </a:lnTo>
                  <a:lnTo>
                    <a:pt x="0" y="0"/>
                  </a:lnTo>
                  <a:close/>
                </a:path>
              </a:pathLst>
            </a:custGeom>
            <a:noFill/>
            <a:ln w="12700" cap="sq" cmpd="sng">
              <a:solidFill>
                <a:srgbClr val="DDDDDD"/>
              </a:solidFill>
              <a:prstDash val="solid"/>
              <a:miter/>
              <a:headEnd type="none" w="med" len="med"/>
              <a:tailEnd type="none" w="med" len="med"/>
            </a:ln>
          </p:spPr>
          <p:txBody>
            <a:bodyPr/>
            <a:p>
              <a:endParaRPr lang="zh-CN" altLang="en-US" sz="2400"/>
            </a:p>
          </p:txBody>
        </p:sp>
        <p:sp>
          <p:nvSpPr>
            <p:cNvPr id="33795" name="矩形 17"/>
            <p:cNvSpPr/>
            <p:nvPr/>
          </p:nvSpPr>
          <p:spPr>
            <a:xfrm>
              <a:off x="570" y="374"/>
              <a:ext cx="258" cy="265"/>
            </a:xfrm>
            <a:prstGeom prst="rect">
              <a:avLst/>
            </a:prstGeom>
            <a:solidFill>
              <a:srgbClr val="008080">
                <a:alpha val="50980"/>
              </a:srgbClr>
            </a:solidFill>
            <a:ln w="9525">
              <a:noFill/>
            </a:ln>
          </p:spPr>
          <p:txBody>
            <a:bodyPr lIns="0" tIns="215900" rIns="179704" bIns="0" anchor="ctr"/>
            <a:p>
              <a:pPr algn="ctr"/>
              <a:endParaRPr lang="zh-CN" altLang="en-US" sz="400" dirty="0">
                <a:solidFill>
                  <a:srgbClr val="FFFFFF"/>
                </a:solidFill>
                <a:latin typeface="Arial" panose="020B0604020202020204" pitchFamily="34" charset="0"/>
                <a:ea typeface="黑体" panose="02010609060101010101" charset="-122"/>
              </a:endParaRPr>
            </a:p>
          </p:txBody>
        </p:sp>
      </p:grpSp>
      <p:sp>
        <p:nvSpPr>
          <p:cNvPr id="19464" name="文本框 6151"/>
          <p:cNvSpPr txBox="1"/>
          <p:nvPr/>
        </p:nvSpPr>
        <p:spPr>
          <a:xfrm>
            <a:off x="2501900" y="218115"/>
            <a:ext cx="5798820" cy="706755"/>
          </a:xfrm>
          <a:prstGeom prst="rect">
            <a:avLst/>
          </a:prstGeom>
          <a:noFill/>
          <a:ln w="9525">
            <a:noFill/>
          </a:ln>
        </p:spPr>
        <p:txBody>
          <a:bodyPr wrap="none">
            <a:spAutoFit/>
            <a:scene3d>
              <a:camera prst="orthographicFront"/>
              <a:lightRig rig="threePt" dir="t"/>
            </a:scene3d>
          </a:bodyPr>
          <a:lstStyle/>
          <a:p>
            <a:pPr marR="0" defTabSz="914400">
              <a:buClrTx/>
              <a:buSzTx/>
              <a:defRPr/>
            </a:pPr>
            <a:r>
              <a:rPr kumimoji="0" lang="zh-CN" altLang="en-US" sz="4000" b="1" kern="1200" cap="none" spc="0" normalizeH="0" baseline="0" noProof="1">
                <a:ln w="22225">
                  <a:solidFill>
                    <a:schemeClr val="accent2"/>
                  </a:solidFill>
                  <a:prstDash val="solid"/>
                </a:ln>
                <a:solidFill>
                  <a:srgbClr val="FF0000"/>
                </a:solidFill>
                <a:latin typeface="黑体" panose="02010609060101010101" charset="-122"/>
                <a:ea typeface="黑体" panose="02010609060101010101" charset="-122"/>
                <a:cs typeface="+mn-cs"/>
                <a:sym typeface="宋体" panose="02010600030101010101" pitchFamily="2" charset="-122"/>
              </a:rPr>
              <a:t>第一届全国人民代表大会</a:t>
            </a:r>
            <a:endParaRPr kumimoji="0" lang="zh-CN" altLang="en-US" sz="4000" b="1" kern="1200" cap="none" spc="0" normalizeH="0" baseline="0" noProof="1">
              <a:ln w="22225">
                <a:solidFill>
                  <a:schemeClr val="accent2"/>
                </a:solidFill>
                <a:prstDash val="solid"/>
              </a:ln>
              <a:solidFill>
                <a:srgbClr val="FF0000"/>
              </a:solidFill>
              <a:latin typeface="黑体" panose="02010609060101010101" charset="-122"/>
              <a:ea typeface="黑体" panose="02010609060101010101" charset="-122"/>
              <a:cs typeface="+mn-cs"/>
              <a:sym typeface="宋体" panose="02010600030101010101" pitchFamily="2" charset="-122"/>
            </a:endParaRPr>
          </a:p>
        </p:txBody>
      </p:sp>
      <p:sp>
        <p:nvSpPr>
          <p:cNvPr id="24585" name="文本框 24584"/>
          <p:cNvSpPr txBox="1"/>
          <p:nvPr/>
        </p:nvSpPr>
        <p:spPr>
          <a:xfrm>
            <a:off x="1991784" y="1051984"/>
            <a:ext cx="3498849" cy="521970"/>
          </a:xfrm>
          <a:prstGeom prst="rect">
            <a:avLst/>
          </a:prstGeom>
          <a:noFill/>
          <a:ln w="9525">
            <a:noFill/>
          </a:ln>
        </p:spPr>
        <p:txBody>
          <a:bodyPr anchor="t">
            <a:spAutoFit/>
          </a:bodyPr>
          <a:p>
            <a:pPr>
              <a:spcBef>
                <a:spcPct val="50000"/>
              </a:spcBef>
            </a:pPr>
            <a:r>
              <a:rPr lang="en-US" altLang="zh-CN" sz="2800" b="1" dirty="0">
                <a:solidFill>
                  <a:srgbClr val="FFFF00"/>
                </a:solidFill>
                <a:latin typeface="黑体" panose="02010609060101010101" charset="-122"/>
                <a:ea typeface="黑体" panose="02010609060101010101" charset="-122"/>
              </a:rPr>
              <a:t>1.</a:t>
            </a:r>
            <a:r>
              <a:rPr lang="zh-CN" altLang="en-US" sz="2800" b="1" dirty="0">
                <a:solidFill>
                  <a:srgbClr val="FFFF00"/>
                </a:solidFill>
                <a:latin typeface="黑体" panose="02010609060101010101" charset="-122"/>
                <a:ea typeface="黑体" panose="02010609060101010101" charset="-122"/>
              </a:rPr>
              <a:t>时间 ：</a:t>
            </a:r>
            <a:r>
              <a:rPr lang="en-US" altLang="zh-CN" sz="2800" b="1" dirty="0">
                <a:latin typeface="黑体" panose="02010609060101010101" charset="-122"/>
                <a:ea typeface="黑体" panose="02010609060101010101" charset="-122"/>
              </a:rPr>
              <a:t>1954</a:t>
            </a:r>
            <a:r>
              <a:rPr lang="zh-CN" altLang="en-US" sz="2800" b="1" dirty="0">
                <a:latin typeface="黑体" panose="02010609060101010101" charset="-122"/>
                <a:ea typeface="黑体" panose="02010609060101010101" charset="-122"/>
              </a:rPr>
              <a:t>年</a:t>
            </a:r>
            <a:r>
              <a:rPr lang="en-US" altLang="zh-CN" sz="2800" b="1" dirty="0">
                <a:latin typeface="黑体" panose="02010609060101010101" charset="-122"/>
                <a:ea typeface="黑体" panose="02010609060101010101" charset="-122"/>
              </a:rPr>
              <a:t>9</a:t>
            </a:r>
            <a:r>
              <a:rPr lang="zh-CN" altLang="en-US" sz="2800" b="1" dirty="0">
                <a:latin typeface="黑体" panose="02010609060101010101" charset="-122"/>
                <a:ea typeface="黑体" panose="02010609060101010101" charset="-122"/>
              </a:rPr>
              <a:t>月</a:t>
            </a:r>
            <a:endParaRPr lang="zh-CN" altLang="en-US" sz="2800" b="1" dirty="0">
              <a:latin typeface="黑体" panose="02010609060101010101" charset="-122"/>
              <a:ea typeface="黑体" panose="02010609060101010101" charset="-122"/>
            </a:endParaRPr>
          </a:p>
        </p:txBody>
      </p:sp>
      <p:sp>
        <p:nvSpPr>
          <p:cNvPr id="2" name="文本框 1"/>
          <p:cNvSpPr txBox="1"/>
          <p:nvPr/>
        </p:nvSpPr>
        <p:spPr>
          <a:xfrm>
            <a:off x="1991784" y="1699684"/>
            <a:ext cx="3498849" cy="521970"/>
          </a:xfrm>
          <a:prstGeom prst="rect">
            <a:avLst/>
          </a:prstGeom>
          <a:noFill/>
          <a:ln w="9525">
            <a:noFill/>
          </a:ln>
        </p:spPr>
        <p:txBody>
          <a:bodyPr anchor="t">
            <a:spAutoFit/>
          </a:bodyPr>
          <a:p>
            <a:pPr>
              <a:spcBef>
                <a:spcPct val="50000"/>
              </a:spcBef>
            </a:pPr>
            <a:r>
              <a:rPr lang="en-US" altLang="zh-CN" sz="2800" b="1" dirty="0">
                <a:solidFill>
                  <a:srgbClr val="FFFF00"/>
                </a:solidFill>
                <a:latin typeface="黑体" panose="02010609060101010101" charset="-122"/>
                <a:ea typeface="黑体" panose="02010609060101010101" charset="-122"/>
              </a:rPr>
              <a:t>2.</a:t>
            </a:r>
            <a:r>
              <a:rPr lang="zh-CN" altLang="en-US" sz="2800" b="1" dirty="0">
                <a:solidFill>
                  <a:srgbClr val="FFFF00"/>
                </a:solidFill>
                <a:latin typeface="黑体" panose="02010609060101010101" charset="-122"/>
                <a:ea typeface="黑体" panose="02010609060101010101" charset="-122"/>
              </a:rPr>
              <a:t>地点 ：</a:t>
            </a:r>
            <a:r>
              <a:rPr lang="zh-CN" altLang="en-US" sz="2800" b="1" dirty="0">
                <a:latin typeface="黑体" panose="02010609060101010101" charset="-122"/>
                <a:ea typeface="黑体" panose="02010609060101010101" charset="-122"/>
              </a:rPr>
              <a:t>北京</a:t>
            </a:r>
            <a:endParaRPr lang="zh-CN" altLang="en-US" sz="2800" b="1" dirty="0">
              <a:latin typeface="黑体" panose="02010609060101010101" charset="-122"/>
              <a:ea typeface="黑体" panose="02010609060101010101" charset="-122"/>
            </a:endParaRPr>
          </a:p>
        </p:txBody>
      </p:sp>
      <p:pic>
        <p:nvPicPr>
          <p:cNvPr id="33799" name="Picture 3"/>
          <p:cNvPicPr>
            <a:picLocks noGrp="1" noChangeAspect="1"/>
          </p:cNvPicPr>
          <p:nvPr/>
        </p:nvPicPr>
        <p:blipFill>
          <a:blip r:embed="rId1"/>
          <a:srcRect l="13028" t="4565" r="15500" b="10379"/>
          <a:stretch>
            <a:fillRect/>
          </a:stretch>
        </p:blipFill>
        <p:spPr>
          <a:xfrm>
            <a:off x="3829051" y="2387600"/>
            <a:ext cx="5448300" cy="4000500"/>
          </a:xfrm>
          <a:prstGeom prst="rect">
            <a:avLst/>
          </a:prstGeom>
          <a:noFill/>
          <a:ln w="9525">
            <a:noFill/>
          </a:ln>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blinds(horizontal)">
                                      <p:cBhvr>
                                        <p:cTn id="7" dur="500"/>
                                        <p:tgtEl>
                                          <p:spTgt spid="2458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pic>
        <p:nvPicPr>
          <p:cNvPr id="11" name="内容占位符 10"/>
          <p:cNvPicPr>
            <a:picLocks noGrp="1" noChangeAspect="1"/>
          </p:cNvPicPr>
          <p:nvPr>
            <p:ph idx="4294967295"/>
          </p:nvPr>
        </p:nvPicPr>
        <p:blipFill rotWithShape="1">
          <a:blip r:embed="rId3" cstate="screen"/>
          <a:srcRect/>
          <a:stretch>
            <a:fillRect/>
          </a:stretch>
        </p:blipFill>
        <p:spPr>
          <a:xfrm>
            <a:off x="-80863" y="-57880"/>
            <a:ext cx="12272863" cy="6915569"/>
          </a:xfrm>
          <a:prstGeom prst="rect">
            <a:avLst/>
          </a:prstGeom>
        </p:spPr>
      </p:pic>
      <p:sp>
        <p:nvSpPr>
          <p:cNvPr id="6" name="矩形 5"/>
          <p:cNvSpPr/>
          <p:nvPr/>
        </p:nvSpPr>
        <p:spPr>
          <a:xfrm rot="16200000">
            <a:off x="4141425" y="-781245"/>
            <a:ext cx="5244027" cy="9939051"/>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3525520" y="1565910"/>
            <a:ext cx="7908290" cy="4615815"/>
          </a:xfrm>
          <a:prstGeom prst="rect">
            <a:avLst/>
          </a:prstGeom>
        </p:spPr>
        <p:txBody>
          <a:bodyPr wrap="square">
            <a:spAutoFit/>
          </a:bodyPr>
          <a:lstStyle/>
          <a:p>
            <a:pPr algn="just">
              <a:lnSpc>
                <a:spcPct val="150000"/>
              </a:lnSpc>
            </a:pPr>
            <a:r>
              <a:rPr lang="en-US" altLang="zh-CN"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rPr>
              <a:t>工业化</a:t>
            </a:r>
            <a:r>
              <a:rPr lang="en-US" altLang="zh-CN"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rPr>
              <a:t>这是我国人民百年来梦寐以求的理想，这是我国人民不再受帝国主义欺侮不再过穷困生活的基本保证，因此这是全国人民的最高利益。全国人民必须同心同德，为这个最高利益而积极奋斗。</a:t>
            </a:r>
            <a:r>
              <a:rPr lang="en-US" altLang="zh-CN"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rPr>
              <a:t>                              ——1953</a:t>
            </a:r>
            <a:r>
              <a:rPr lang="zh-CN" altLang="en-US"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rPr>
              <a:t>年《人民日报》</a:t>
            </a:r>
            <a:endParaRPr lang="en-US" altLang="zh-CN"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endParaRPr lang="zh-CN" altLang="en-US" sz="2800" b="1" kern="100" dirty="0">
              <a:solidFill>
                <a:srgbClr val="3E0A0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4"/>
          <a:stretch>
            <a:fillRect/>
          </a:stretch>
        </p:blipFill>
        <p:spPr>
          <a:xfrm flipH="1">
            <a:off x="-80865" y="-813195"/>
            <a:ext cx="4157105" cy="8352117"/>
          </a:xfrm>
          <a:prstGeom prst="rect">
            <a:avLst/>
          </a:prstGeom>
        </p:spPr>
      </p:pic>
      <p:cxnSp>
        <p:nvCxnSpPr>
          <p:cNvPr id="14" name="直接连接符 13"/>
          <p:cNvCxnSpPr/>
          <p:nvPr/>
        </p:nvCxnSpPr>
        <p:spPr>
          <a:xfrm>
            <a:off x="2195813" y="6755860"/>
            <a:ext cx="2880000" cy="0"/>
          </a:xfrm>
          <a:prstGeom prst="line">
            <a:avLst/>
          </a:prstGeom>
          <a:ln w="12700">
            <a:solidFill>
              <a:srgbClr val="BF9D5C"/>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128065" y="393070"/>
            <a:ext cx="7935870" cy="829945"/>
            <a:chOff x="2128065" y="470890"/>
            <a:chExt cx="7935870" cy="829945"/>
          </a:xfrm>
        </p:grpSpPr>
        <p:sp>
          <p:nvSpPr>
            <p:cNvPr id="42" name="文本框 41"/>
            <p:cNvSpPr txBox="1"/>
            <p:nvPr/>
          </p:nvSpPr>
          <p:spPr>
            <a:xfrm>
              <a:off x="2128065" y="470890"/>
              <a:ext cx="7935870" cy="82994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4800" b="1" dirty="0">
                  <a:blipFill>
                    <a:blip r:embed="rId5"/>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导语</a:t>
              </a:r>
              <a:endParaRPr lang="zh-CN" altLang="en-US" sz="4800" b="1" dirty="0">
                <a:blipFill>
                  <a:blip r:embed="rId5"/>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4" name="组合 3"/>
            <p:cNvGrpSpPr/>
            <p:nvPr/>
          </p:nvGrpSpPr>
          <p:grpSpPr>
            <a:xfrm>
              <a:off x="4371953" y="679756"/>
              <a:ext cx="3448095" cy="228600"/>
              <a:chOff x="5101528" y="679756"/>
              <a:chExt cx="3448095" cy="228600"/>
            </a:xfrm>
          </p:grpSpPr>
          <p:sp>
            <p:nvSpPr>
              <p:cNvPr id="17" name="星形: 五角 16"/>
              <p:cNvSpPr/>
              <p:nvPr/>
            </p:nvSpPr>
            <p:spPr>
              <a:xfrm>
                <a:off x="5101528" y="704056"/>
                <a:ext cx="180000" cy="1800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星形: 五角 17"/>
              <p:cNvSpPr/>
              <p:nvPr/>
            </p:nvSpPr>
            <p:spPr>
              <a:xfrm flipH="1">
                <a:off x="5499491" y="679756"/>
                <a:ext cx="228600" cy="228600"/>
              </a:xfrm>
              <a:prstGeom prst="star5">
                <a:avLst/>
              </a:prstGeom>
              <a:blipFill>
                <a:blip r:embed="rId7"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星形: 五角 18"/>
              <p:cNvSpPr/>
              <p:nvPr/>
            </p:nvSpPr>
            <p:spPr>
              <a:xfrm>
                <a:off x="8369623" y="704056"/>
                <a:ext cx="180000" cy="1800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五角 19"/>
              <p:cNvSpPr/>
              <p:nvPr/>
            </p:nvSpPr>
            <p:spPr>
              <a:xfrm flipH="1">
                <a:off x="7923841" y="679756"/>
                <a:ext cx="228600" cy="228600"/>
              </a:xfrm>
              <a:prstGeom prst="star5">
                <a:avLst/>
              </a:prstGeom>
              <a:blipFill>
                <a:blip r:embed="rId7"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文本框 4"/>
          <p:cNvSpPr txBox="1"/>
          <p:nvPr/>
        </p:nvSpPr>
        <p:spPr>
          <a:xfrm>
            <a:off x="7461250" y="6144895"/>
            <a:ext cx="4508500" cy="398780"/>
          </a:xfrm>
          <a:prstGeom prst="rect">
            <a:avLst/>
          </a:prstGeom>
          <a:noFill/>
        </p:spPr>
        <p:txBody>
          <a:bodyPr wrap="square" rtlCol="0">
            <a:spAutoFit/>
          </a:bodyPr>
          <a:p>
            <a:pPr algn="ctr"/>
            <a:r>
              <a:rPr lang="en-US" altLang="zh-CN" sz="2000" b="1" dirty="0">
                <a:blipFill>
                  <a:blip r:embed="rId5"/>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rPr>
              <a:t>大连教育数字课堂—2020春季学期版</a:t>
            </a:r>
            <a:endParaRPr lang="zh-CN" altLang="en-US" sz="2000" b="1" dirty="0">
              <a:blipFill>
                <a:blip r:embed="rId5"/>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1" name="文本框 83970"/>
          <p:cNvSpPr txBox="1"/>
          <p:nvPr/>
        </p:nvSpPr>
        <p:spPr>
          <a:xfrm>
            <a:off x="178435" y="108585"/>
            <a:ext cx="11604625" cy="6426200"/>
          </a:xfrm>
          <a:prstGeom prst="rect">
            <a:avLst/>
          </a:prstGeom>
          <a:blipFill rotWithShape="1">
            <a:blip r:embed="rId1">
              <a:alphaModFix amt="26000"/>
            </a:blip>
            <a:tile tx="0" ty="0" sx="100000" sy="100000" flip="none" algn="tl"/>
          </a:blipFill>
          <a:ln w="9525">
            <a:noFill/>
          </a:ln>
        </p:spPr>
        <p:txBody>
          <a:bodyPr wrap="square">
            <a:spAutoFit/>
          </a:bodyPr>
          <a:p>
            <a:pPr marR="0" defTabSz="914400">
              <a:lnSpc>
                <a:spcPts val="4340"/>
              </a:lnSpc>
              <a:spcAft>
                <a:spcPts val="1200"/>
              </a:spcAft>
              <a:buClrTx/>
              <a:buSzTx/>
              <a:buFont typeface="Arial" panose="020B0604020202020204" pitchFamily="34" charset="0"/>
              <a:defRPr/>
            </a:pPr>
            <a:r>
              <a:rPr kumimoji="0" lang="en-US" altLang="zh-CN"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rPr>
              <a:t>    </a:t>
            </a:r>
            <a:r>
              <a:rPr kumimoji="0" lang="zh-CN" altLang="en-US" sz="3200" b="1" kern="1200" cap="none" spc="0" normalizeH="0" baseline="0" noProof="1">
                <a:latin typeface="黑体" panose="02010609060101010101" charset="-122"/>
                <a:ea typeface="黑体" panose="02010609060101010101" charset="-122"/>
              </a:rPr>
              <a:t>第二条  中华人民共和国的一切权力属于人民。</a:t>
            </a:r>
            <a:r>
              <a:rPr kumimoji="0" lang="zh-CN" altLang="en-US" sz="3200" b="1" kern="1200" cap="none" spc="0" normalizeH="0" baseline="0" noProof="1">
                <a:latin typeface="黑体" panose="02010609060101010101" charset="-122"/>
                <a:ea typeface="黑体" panose="02010609060101010101" charset="-122"/>
                <a:cs typeface="+mn-cs"/>
                <a:sym typeface="+mn-ea"/>
              </a:rPr>
              <a:t>人民行使权利的机关是全国人民代表大会和地方各级人民代表大会。</a:t>
            </a:r>
            <a:endParaRPr kumimoji="0" lang="zh-CN" altLang="en-US" sz="3200" b="1" kern="1200" cap="none" spc="0" normalizeH="0" baseline="0" noProof="1">
              <a:latin typeface="黑体" panose="02010609060101010101" charset="-122"/>
              <a:ea typeface="黑体" panose="02010609060101010101" charset="-122"/>
              <a:cs typeface="+mn-cs"/>
              <a:sym typeface="+mn-ea"/>
            </a:endParaRPr>
          </a:p>
          <a:p>
            <a:pPr marR="0" defTabSz="914400">
              <a:lnSpc>
                <a:spcPts val="4340"/>
              </a:lnSpc>
              <a:spcAft>
                <a:spcPts val="1200"/>
              </a:spcAft>
              <a:buClrTx/>
              <a:buSzTx/>
              <a:buFont typeface="Arial" panose="020B0604020202020204" pitchFamily="34" charset="0"/>
              <a:defRPr/>
            </a:pPr>
            <a:endParaRPr kumimoji="0" lang="zh-CN" altLang="en-US"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sym typeface="+mn-ea"/>
            </a:endParaRPr>
          </a:p>
          <a:p>
            <a:pPr marR="0" defTabSz="914400">
              <a:lnSpc>
                <a:spcPts val="4340"/>
              </a:lnSpc>
              <a:spcAft>
                <a:spcPts val="1200"/>
              </a:spcAft>
              <a:buClrTx/>
              <a:buSzTx/>
              <a:buFont typeface="Arial" panose="020B0604020202020204" pitchFamily="34" charset="0"/>
              <a:defRPr/>
            </a:pPr>
            <a:r>
              <a:rPr kumimoji="0" lang="en-US" altLang="zh-CN"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rPr>
              <a:t>    </a:t>
            </a:r>
            <a:r>
              <a:rPr kumimoji="0" lang="zh-CN" altLang="en-US" sz="3200" b="1" kern="1200" cap="none" spc="0" normalizeH="0" baseline="0" noProof="1">
                <a:latin typeface="黑体" panose="02010609060101010101" charset="-122"/>
                <a:ea typeface="黑体" panose="02010609060101010101" charset="-122"/>
              </a:rPr>
              <a:t>第四条  中华人民共和国依靠国家机关和社会力量，通过社会主义工业化和社会主义改造，保证逐步消灭剥削制度，建立社会主义社会</a:t>
            </a:r>
            <a:r>
              <a:rPr kumimoji="0" lang="zh-CN" altLang="en-US"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rPr>
              <a:t>。</a:t>
            </a:r>
            <a:endParaRPr kumimoji="0" lang="zh-CN" altLang="en-US"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endParaRPr>
          </a:p>
          <a:p>
            <a:pPr marR="0" defTabSz="914400">
              <a:lnSpc>
                <a:spcPts val="4340"/>
              </a:lnSpc>
              <a:spcAft>
                <a:spcPts val="1200"/>
              </a:spcAft>
              <a:buClrTx/>
              <a:buSzTx/>
              <a:buFont typeface="Arial" panose="020B0604020202020204" pitchFamily="34" charset="0"/>
              <a:defRPr/>
            </a:pPr>
            <a:endParaRPr kumimoji="0" lang="zh-CN" altLang="en-US"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endParaRPr>
          </a:p>
          <a:p>
            <a:pPr marR="0" defTabSz="914400">
              <a:lnSpc>
                <a:spcPts val="4340"/>
              </a:lnSpc>
              <a:spcAft>
                <a:spcPts val="1200"/>
              </a:spcAft>
              <a:buClrTx/>
              <a:buSzTx/>
              <a:buFont typeface="Arial" panose="020B0604020202020204" pitchFamily="34" charset="0"/>
              <a:defRPr/>
            </a:pPr>
            <a:r>
              <a:rPr kumimoji="0" lang="zh-CN" altLang="en-US"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rPr>
              <a:t>    </a:t>
            </a:r>
            <a:r>
              <a:rPr kumimoji="0" lang="zh-CN" altLang="en-US" sz="3200" b="1" kern="1200" cap="none" spc="0" normalizeH="0" baseline="0" noProof="1">
                <a:latin typeface="黑体" panose="02010609060101010101" charset="-122"/>
                <a:ea typeface="黑体" panose="02010609060101010101" charset="-122"/>
              </a:rPr>
              <a:t>第二十一条  中华人民共和国全国人民代表大会是最高国家权力机关。</a:t>
            </a:r>
            <a:endParaRPr kumimoji="0" lang="zh-CN" altLang="en-US" sz="3200" b="1" kern="1200" cap="none" spc="0" normalizeH="0" baseline="0" noProof="1">
              <a:effectLst>
                <a:outerShdw blurRad="38100" dist="38100" dir="2700000">
                  <a:srgbClr val="C0C0C0"/>
                </a:outerShdw>
              </a:effectLst>
              <a:latin typeface="黑体" panose="02010609060101010101" charset="-122"/>
              <a:ea typeface="黑体" panose="02010609060101010101" charset="-122"/>
              <a:cs typeface="+mn-ea"/>
            </a:endParaRPr>
          </a:p>
          <a:p>
            <a:pPr marR="0" algn="r" defTabSz="914400">
              <a:lnSpc>
                <a:spcPts val="4340"/>
              </a:lnSpc>
              <a:spcAft>
                <a:spcPts val="0"/>
              </a:spcAft>
              <a:buClrTx/>
              <a:buSzTx/>
              <a:buFont typeface="Arial" panose="020B0604020202020204" pitchFamily="34" charset="0"/>
              <a:defRPr/>
            </a:pPr>
            <a:r>
              <a:rPr kumimoji="0" lang="en-US" altLang="zh-CN" sz="3200" b="1" kern="1200" cap="none" spc="0" normalizeH="0" baseline="0" noProof="1">
                <a:latin typeface="黑体" panose="02010609060101010101" charset="-122"/>
                <a:ea typeface="黑体" panose="02010609060101010101" charset="-122"/>
                <a:cs typeface="+mn-ea"/>
              </a:rPr>
              <a:t>——《</a:t>
            </a:r>
            <a:r>
              <a:rPr kumimoji="0" lang="zh-CN" altLang="en-US" sz="3200" b="1" kern="1200" cap="none" spc="0" normalizeH="0" baseline="0" noProof="1">
                <a:latin typeface="黑体" panose="02010609060101010101" charset="-122"/>
                <a:ea typeface="黑体" panose="02010609060101010101" charset="-122"/>
                <a:cs typeface="+mn-ea"/>
              </a:rPr>
              <a:t>中华人民共和国宪法</a:t>
            </a:r>
            <a:r>
              <a:rPr kumimoji="0" lang="en-US" altLang="zh-CN" sz="3200" b="1" kern="1200" cap="none" spc="0" normalizeH="0" baseline="0" noProof="1">
                <a:latin typeface="黑体" panose="02010609060101010101" charset="-122"/>
                <a:ea typeface="黑体" panose="02010609060101010101" charset="-122"/>
                <a:cs typeface="+mn-ea"/>
              </a:rPr>
              <a:t>》</a:t>
            </a:r>
            <a:r>
              <a:rPr kumimoji="0" lang="zh-CN" altLang="en-US" sz="3200" b="1" kern="1200" cap="none" spc="0" normalizeH="0" baseline="0" noProof="1">
                <a:latin typeface="黑体" panose="02010609060101010101" charset="-122"/>
                <a:ea typeface="黑体" panose="02010609060101010101" charset="-122"/>
                <a:cs typeface="+mn-ea"/>
              </a:rPr>
              <a:t>（</a:t>
            </a:r>
            <a:r>
              <a:rPr kumimoji="0" lang="en-US" altLang="zh-CN" sz="3200" b="1" kern="1200" cap="none" spc="0" normalizeH="0" baseline="0" noProof="1">
                <a:latin typeface="黑体" panose="02010609060101010101" charset="-122"/>
                <a:ea typeface="黑体" panose="02010609060101010101" charset="-122"/>
                <a:cs typeface="+mn-ea"/>
              </a:rPr>
              <a:t>1954</a:t>
            </a:r>
            <a:r>
              <a:rPr kumimoji="0" lang="zh-CN" altLang="en-US" sz="3200" b="1" kern="1200" cap="none" spc="0" normalizeH="0" baseline="0" noProof="1">
                <a:latin typeface="黑体" panose="02010609060101010101" charset="-122"/>
                <a:ea typeface="黑体" panose="02010609060101010101" charset="-122"/>
                <a:cs typeface="+mn-ea"/>
              </a:rPr>
              <a:t>年）</a:t>
            </a:r>
            <a:endParaRPr kumimoji="0" lang="zh-CN" altLang="en-US" sz="3200" b="1" kern="1200" cap="none" spc="0" normalizeH="0" baseline="0" noProof="1">
              <a:latin typeface="黑体" panose="02010609060101010101" charset="-122"/>
              <a:ea typeface="黑体" panose="02010609060101010101" charset="-122"/>
              <a:cs typeface="+mn-ea"/>
            </a:endParaRPr>
          </a:p>
        </p:txBody>
      </p:sp>
      <p:sp>
        <p:nvSpPr>
          <p:cNvPr id="2" name="矩形 1"/>
          <p:cNvSpPr/>
          <p:nvPr/>
        </p:nvSpPr>
        <p:spPr>
          <a:xfrm>
            <a:off x="2570480" y="5198110"/>
            <a:ext cx="8997950" cy="76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2570480" y="5287010"/>
            <a:ext cx="9037320" cy="583565"/>
          </a:xfrm>
          <a:prstGeom prst="rect">
            <a:avLst/>
          </a:prstGeom>
          <a:noFill/>
        </p:spPr>
        <p:txBody>
          <a:bodyPr wrap="square" rtlCol="0">
            <a:spAutoFit/>
          </a:bodyPr>
          <a:p>
            <a:r>
              <a:rPr lang="zh-CN" altLang="en-US" sz="3200" b="1">
                <a:solidFill>
                  <a:srgbClr val="FF0000"/>
                </a:solidFill>
              </a:rPr>
              <a:t>国家以根本大法的形式确定了人民代表大会制度。</a:t>
            </a:r>
            <a:endParaRPr lang="zh-CN" altLang="en-US" sz="3200" b="1">
              <a:solidFill>
                <a:srgbClr val="FF0000"/>
              </a:solidFill>
            </a:endParaRPr>
          </a:p>
        </p:txBody>
      </p:sp>
      <p:sp>
        <p:nvSpPr>
          <p:cNvPr id="4" name="矩形 3"/>
          <p:cNvSpPr/>
          <p:nvPr/>
        </p:nvSpPr>
        <p:spPr>
          <a:xfrm>
            <a:off x="3014980" y="3418840"/>
            <a:ext cx="7525385" cy="1275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8244" name="文本框 3"/>
          <p:cNvSpPr txBox="1"/>
          <p:nvPr/>
        </p:nvSpPr>
        <p:spPr>
          <a:xfrm>
            <a:off x="3094990" y="3579495"/>
            <a:ext cx="7593330" cy="953135"/>
          </a:xfrm>
          <a:prstGeom prst="rect">
            <a:avLst/>
          </a:prstGeom>
          <a:noFill/>
          <a:ln w="9525">
            <a:noFill/>
          </a:ln>
        </p:spPr>
        <p:txBody>
          <a:bodyPr wrap="square" anchor="t">
            <a:spAutoFit/>
          </a:bodyPr>
          <a:p>
            <a:r>
              <a:rPr lang="zh-CN" altLang="en-US" sz="2800" b="1" dirty="0">
                <a:solidFill>
                  <a:srgbClr val="FF0000"/>
                </a:solidFill>
                <a:latin typeface="黑体" panose="02010609060101010101" charset="-122"/>
                <a:ea typeface="黑体" panose="02010609060101010101" charset="-122"/>
                <a:sym typeface="宋体" panose="02010600030101010101" pitchFamily="2" charset="-122"/>
              </a:rPr>
              <a:t>性质是我国第一部社会主义类型的宪法，</a:t>
            </a:r>
            <a:endParaRPr lang="zh-CN" altLang="en-US" sz="2800" b="1" dirty="0">
              <a:solidFill>
                <a:srgbClr val="FF0000"/>
              </a:solidFill>
              <a:latin typeface="黑体" panose="02010609060101010101" charset="-122"/>
              <a:ea typeface="黑体" panose="02010609060101010101" charset="-122"/>
              <a:sym typeface="宋体" panose="02010600030101010101" pitchFamily="2" charset="-122"/>
            </a:endParaRPr>
          </a:p>
          <a:p>
            <a:r>
              <a:rPr lang="zh-CN" altLang="en-US" sz="2800" b="1" dirty="0">
                <a:solidFill>
                  <a:srgbClr val="FF0000"/>
                </a:solidFill>
                <a:latin typeface="黑体" panose="02010609060101010101" charset="-122"/>
                <a:ea typeface="黑体" panose="02010609060101010101" charset="-122"/>
                <a:sym typeface="宋体" panose="02010600030101010101" pitchFamily="2" charset="-122"/>
              </a:rPr>
              <a:t>也是我国有史以来真正反映人民利益的宪法。</a:t>
            </a:r>
            <a:endParaRPr lang="zh-CN" altLang="en-US" sz="2800" b="1" dirty="0">
              <a:solidFill>
                <a:srgbClr val="FF0000"/>
              </a:solidFill>
              <a:latin typeface="黑体" panose="02010609060101010101" charset="-122"/>
              <a:ea typeface="黑体" panose="02010609060101010101" charset="-122"/>
              <a:sym typeface="宋体" panose="02010600030101010101" pitchFamily="2" charset="-122"/>
            </a:endParaRPr>
          </a:p>
        </p:txBody>
      </p:sp>
    </p:spTree>
    <p:custDataLst>
      <p:tags r:id="rId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文本框 24584"/>
          <p:cNvSpPr txBox="1"/>
          <p:nvPr/>
        </p:nvSpPr>
        <p:spPr>
          <a:xfrm>
            <a:off x="1989667" y="859367"/>
            <a:ext cx="2097617" cy="521970"/>
          </a:xfrm>
          <a:prstGeom prst="rect">
            <a:avLst/>
          </a:prstGeom>
          <a:noFill/>
          <a:ln w="9525">
            <a:noFill/>
          </a:ln>
        </p:spPr>
        <p:txBody>
          <a:bodyPr wrap="square" anchor="t">
            <a:spAutoFit/>
          </a:bodyPr>
          <a:p>
            <a:pPr>
              <a:spcBef>
                <a:spcPct val="50000"/>
              </a:spcBef>
            </a:pPr>
            <a:r>
              <a:rPr lang="en-US" altLang="zh-CN" sz="2800" b="1" dirty="0">
                <a:solidFill>
                  <a:srgbClr val="FFFF00"/>
                </a:solidFill>
                <a:latin typeface="黑体" panose="02010609060101010101" charset="-122"/>
                <a:ea typeface="黑体" panose="02010609060101010101" charset="-122"/>
              </a:rPr>
              <a:t>3.</a:t>
            </a:r>
            <a:r>
              <a:rPr lang="zh-CN" altLang="en-US" sz="2800" b="1" dirty="0">
                <a:solidFill>
                  <a:srgbClr val="FFFF00"/>
                </a:solidFill>
                <a:latin typeface="黑体" panose="02010609060101010101" charset="-122"/>
                <a:ea typeface="黑体" panose="02010609060101010101" charset="-122"/>
              </a:rPr>
              <a:t>内容</a:t>
            </a:r>
            <a:endParaRPr lang="zh-CN" altLang="en-US" sz="2800" b="1" dirty="0">
              <a:solidFill>
                <a:srgbClr val="FFFF00"/>
              </a:solidFill>
              <a:latin typeface="黑体" panose="02010609060101010101" charset="-122"/>
              <a:ea typeface="黑体" panose="02010609060101010101" charset="-122"/>
            </a:endParaRPr>
          </a:p>
        </p:txBody>
      </p:sp>
      <p:sp>
        <p:nvSpPr>
          <p:cNvPr id="37890" name="文本框 1"/>
          <p:cNvSpPr txBox="1"/>
          <p:nvPr/>
        </p:nvSpPr>
        <p:spPr>
          <a:xfrm>
            <a:off x="2059517" y="1483784"/>
            <a:ext cx="7890933" cy="521970"/>
          </a:xfrm>
          <a:prstGeom prst="rect">
            <a:avLst/>
          </a:prstGeom>
          <a:noFill/>
          <a:ln w="9525">
            <a:noFill/>
          </a:ln>
        </p:spPr>
        <p:txBody>
          <a:bodyPr anchor="t">
            <a:spAutoFit/>
          </a:bodyPr>
          <a:p>
            <a:r>
              <a:rPr lang="zh-CN" altLang="en-US" sz="2800" b="1" dirty="0">
                <a:latin typeface="黑体" panose="02010609060101010101" charset="-122"/>
                <a:ea typeface="黑体" panose="02010609060101010101" charset="-122"/>
              </a:rPr>
              <a:t>（</a:t>
            </a:r>
            <a:r>
              <a:rPr lang="en-US" altLang="zh-CN" sz="2800" b="1" dirty="0">
                <a:latin typeface="黑体" panose="02010609060101010101" charset="-122"/>
                <a:ea typeface="黑体" panose="02010609060101010101" charset="-122"/>
              </a:rPr>
              <a:t>1</a:t>
            </a:r>
            <a:r>
              <a:rPr lang="zh-CN" altLang="en-US" sz="2800" b="1" dirty="0">
                <a:latin typeface="黑体" panose="02010609060101010101" charset="-122"/>
                <a:ea typeface="黑体" panose="02010609060101010101" charset="-122"/>
              </a:rPr>
              <a:t>）制定了</a:t>
            </a:r>
            <a:r>
              <a:rPr lang="en-US" altLang="zh-CN" sz="2800" b="1" dirty="0">
                <a:latin typeface="黑体" panose="02010609060101010101" charset="-122"/>
                <a:ea typeface="黑体" panose="02010609060101010101" charset="-122"/>
              </a:rPr>
              <a:t>1954</a:t>
            </a:r>
            <a:r>
              <a:rPr lang="zh-CN" altLang="en-US" sz="2800" b="1" dirty="0">
                <a:latin typeface="黑体" panose="02010609060101010101" charset="-122"/>
                <a:ea typeface="黑体" panose="02010609060101010101" charset="-122"/>
              </a:rPr>
              <a:t>年《中华人民共和国宪法》</a:t>
            </a:r>
            <a:endParaRPr lang="zh-CN" altLang="en-US" sz="2800" b="1" dirty="0">
              <a:latin typeface="黑体" panose="02010609060101010101" charset="-122"/>
              <a:ea typeface="黑体" panose="02010609060101010101" charset="-122"/>
            </a:endParaRPr>
          </a:p>
        </p:txBody>
      </p:sp>
      <p:sp>
        <p:nvSpPr>
          <p:cNvPr id="6" name="文本框 5"/>
          <p:cNvSpPr txBox="1"/>
          <p:nvPr/>
        </p:nvSpPr>
        <p:spPr>
          <a:xfrm>
            <a:off x="2059517" y="2582333"/>
            <a:ext cx="8547100" cy="953135"/>
          </a:xfrm>
          <a:prstGeom prst="rect">
            <a:avLst/>
          </a:prstGeom>
          <a:noFill/>
          <a:ln w="9525">
            <a:noFill/>
          </a:ln>
        </p:spPr>
        <p:txBody>
          <a:bodyPr anchor="t">
            <a:spAutoFit/>
          </a:bodyPr>
          <a:p>
            <a:r>
              <a:rPr lang="zh-CN" altLang="en-US" sz="2800" b="1" dirty="0">
                <a:latin typeface="黑体" panose="02010609060101010101" charset="-122"/>
                <a:ea typeface="黑体" panose="02010609060101010101" charset="-122"/>
              </a:rPr>
              <a:t>（</a:t>
            </a:r>
            <a:r>
              <a:rPr lang="en-US" altLang="zh-CN" sz="2800" b="1" dirty="0">
                <a:latin typeface="黑体" panose="02010609060101010101" charset="-122"/>
                <a:ea typeface="黑体" panose="02010609060101010101" charset="-122"/>
              </a:rPr>
              <a:t>2</a:t>
            </a:r>
            <a:r>
              <a:rPr lang="zh-CN" altLang="en-US" sz="2800" b="1" dirty="0">
                <a:latin typeface="黑体" panose="02010609060101010101" charset="-122"/>
                <a:ea typeface="黑体" panose="02010609060101010101" charset="-122"/>
              </a:rPr>
              <a:t>）选举国家领导人：</a:t>
            </a:r>
            <a:endParaRPr lang="zh-CN" altLang="en-US" sz="2800" b="1" dirty="0">
              <a:latin typeface="黑体" panose="02010609060101010101" charset="-122"/>
              <a:ea typeface="黑体" panose="02010609060101010101" charset="-122"/>
            </a:endParaRPr>
          </a:p>
          <a:p>
            <a:endParaRPr lang="zh-CN" altLang="en-US" sz="2800" b="1" dirty="0">
              <a:latin typeface="黑体" panose="02010609060101010101" charset="-122"/>
              <a:ea typeface="黑体" panose="02010609060101010101" charset="-122"/>
            </a:endParaRPr>
          </a:p>
        </p:txBody>
      </p:sp>
      <p:sp>
        <p:nvSpPr>
          <p:cNvPr id="19464" name="文本框 6151"/>
          <p:cNvSpPr txBox="1"/>
          <p:nvPr/>
        </p:nvSpPr>
        <p:spPr>
          <a:xfrm>
            <a:off x="3037840" y="-22541"/>
            <a:ext cx="5798820" cy="706755"/>
          </a:xfrm>
          <a:prstGeom prst="rect">
            <a:avLst/>
          </a:prstGeom>
          <a:noFill/>
          <a:ln w="9525">
            <a:noFill/>
          </a:ln>
        </p:spPr>
        <p:txBody>
          <a:bodyPr wrap="none">
            <a:spAutoFit/>
            <a:scene3d>
              <a:camera prst="orthographicFront"/>
              <a:lightRig rig="threePt" dir="t"/>
            </a:scene3d>
          </a:bodyPr>
          <a:lstStyle/>
          <a:p>
            <a:pPr marR="0" defTabSz="914400">
              <a:buClrTx/>
              <a:buSzTx/>
              <a:defRPr/>
            </a:pPr>
            <a:r>
              <a:rPr kumimoji="0" lang="zh-CN" altLang="en-US" sz="4000" b="1" kern="1200" cap="none" spc="0" normalizeH="0" baseline="0" noProof="1">
                <a:ln w="22225">
                  <a:solidFill>
                    <a:schemeClr val="accent2"/>
                  </a:solidFill>
                  <a:prstDash val="solid"/>
                </a:ln>
                <a:solidFill>
                  <a:srgbClr val="FF0000"/>
                </a:solidFill>
                <a:latin typeface="黑体" panose="02010609060101010101" charset="-122"/>
                <a:ea typeface="黑体" panose="02010609060101010101" charset="-122"/>
                <a:cs typeface="+mn-cs"/>
                <a:sym typeface="宋体" panose="02010600030101010101" pitchFamily="2" charset="-122"/>
              </a:rPr>
              <a:t>第一届全国人民代表大会</a:t>
            </a:r>
            <a:endParaRPr kumimoji="0" lang="zh-CN" altLang="en-US" sz="4000" b="1" kern="1200" cap="none" spc="0" normalizeH="0" baseline="0" noProof="1">
              <a:ln w="22225">
                <a:solidFill>
                  <a:schemeClr val="accent2"/>
                </a:solidFill>
                <a:prstDash val="solid"/>
              </a:ln>
              <a:solidFill>
                <a:srgbClr val="FF0000"/>
              </a:solidFill>
              <a:latin typeface="黑体" panose="02010609060101010101" charset="-122"/>
              <a:ea typeface="黑体" panose="02010609060101010101" charset="-122"/>
              <a:cs typeface="+mn-cs"/>
              <a:sym typeface="宋体" panose="02010600030101010101" pitchFamily="2" charset="-122"/>
            </a:endParaRPr>
          </a:p>
        </p:txBody>
      </p:sp>
      <p:sp>
        <p:nvSpPr>
          <p:cNvPr id="5" name="矩形 4"/>
          <p:cNvSpPr/>
          <p:nvPr/>
        </p:nvSpPr>
        <p:spPr>
          <a:xfrm>
            <a:off x="1989667" y="5566833"/>
            <a:ext cx="1562100" cy="506730"/>
          </a:xfrm>
          <a:prstGeom prst="rect">
            <a:avLst/>
          </a:prstGeom>
          <a:noFill/>
          <a:ln>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国家主席</a:t>
            </a:r>
            <a:endPar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endParaRPr>
          </a:p>
        </p:txBody>
      </p:sp>
      <p:sp>
        <p:nvSpPr>
          <p:cNvPr id="3" name="矩形 2"/>
          <p:cNvSpPr/>
          <p:nvPr/>
        </p:nvSpPr>
        <p:spPr>
          <a:xfrm>
            <a:off x="4120198" y="5590117"/>
            <a:ext cx="1906905" cy="506730"/>
          </a:xfrm>
          <a:prstGeom prst="rect">
            <a:avLst/>
          </a:prstGeom>
          <a:noFill/>
          <a:ln>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国家副主席</a:t>
            </a:r>
            <a:endPar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endParaRPr>
          </a:p>
        </p:txBody>
      </p:sp>
      <p:sp>
        <p:nvSpPr>
          <p:cNvPr id="9" name="矩形 8"/>
          <p:cNvSpPr/>
          <p:nvPr/>
        </p:nvSpPr>
        <p:spPr>
          <a:xfrm>
            <a:off x="6102668" y="5566833"/>
            <a:ext cx="2596515" cy="1337945"/>
          </a:xfrm>
          <a:prstGeom prst="rect">
            <a:avLst/>
          </a:prstGeom>
          <a:noFill/>
          <a:ln>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7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第一届</a:t>
            </a:r>
            <a:r>
              <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rPr>
              <a:t>全国人大</a:t>
            </a:r>
            <a:endPar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rPr>
              <a:t>常务委员会</a:t>
            </a:r>
            <a:endPar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rPr>
              <a:t>委员长</a:t>
            </a:r>
            <a:endPar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endParaRPr>
          </a:p>
        </p:txBody>
      </p:sp>
      <p:sp>
        <p:nvSpPr>
          <p:cNvPr id="10" name="矩形 9"/>
          <p:cNvSpPr/>
          <p:nvPr/>
        </p:nvSpPr>
        <p:spPr>
          <a:xfrm>
            <a:off x="8698547" y="5590117"/>
            <a:ext cx="1906905" cy="506730"/>
          </a:xfrm>
          <a:prstGeom prst="rect">
            <a:avLst/>
          </a:prstGeom>
          <a:noFill/>
          <a:ln>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国务院总理</a:t>
            </a:r>
            <a:endParaRPr kumimoji="0" lang="zh-CN" altLang="en-US" sz="27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endParaRPr>
          </a:p>
        </p:txBody>
      </p:sp>
      <p:pic>
        <p:nvPicPr>
          <p:cNvPr id="37897" name="图片 3"/>
          <p:cNvPicPr>
            <a:picLocks noChangeAspect="1"/>
          </p:cNvPicPr>
          <p:nvPr/>
        </p:nvPicPr>
        <p:blipFill>
          <a:blip r:embed="rId1"/>
          <a:stretch>
            <a:fillRect/>
          </a:stretch>
        </p:blipFill>
        <p:spPr>
          <a:xfrm>
            <a:off x="2017184" y="3230033"/>
            <a:ext cx="1742016" cy="2288117"/>
          </a:xfrm>
          <a:prstGeom prst="rect">
            <a:avLst/>
          </a:prstGeom>
          <a:noFill/>
          <a:ln w="9525">
            <a:noFill/>
          </a:ln>
        </p:spPr>
      </p:pic>
      <p:pic>
        <p:nvPicPr>
          <p:cNvPr id="37898" name="图片 6"/>
          <p:cNvPicPr>
            <a:picLocks noChangeAspect="1"/>
          </p:cNvPicPr>
          <p:nvPr/>
        </p:nvPicPr>
        <p:blipFill>
          <a:blip r:embed="rId2"/>
          <a:stretch>
            <a:fillRect/>
          </a:stretch>
        </p:blipFill>
        <p:spPr>
          <a:xfrm>
            <a:off x="4121151" y="3321051"/>
            <a:ext cx="1737783" cy="2245783"/>
          </a:xfrm>
          <a:prstGeom prst="rect">
            <a:avLst/>
          </a:prstGeom>
          <a:noFill/>
          <a:ln w="9525">
            <a:noFill/>
          </a:ln>
        </p:spPr>
      </p:pic>
      <p:pic>
        <p:nvPicPr>
          <p:cNvPr id="37899" name="图片 10"/>
          <p:cNvPicPr>
            <a:picLocks noChangeAspect="1"/>
          </p:cNvPicPr>
          <p:nvPr/>
        </p:nvPicPr>
        <p:blipFill>
          <a:blip r:embed="rId3"/>
          <a:stretch>
            <a:fillRect/>
          </a:stretch>
        </p:blipFill>
        <p:spPr>
          <a:xfrm>
            <a:off x="6417733" y="3321051"/>
            <a:ext cx="1722967" cy="2317749"/>
          </a:xfrm>
          <a:prstGeom prst="rect">
            <a:avLst/>
          </a:prstGeom>
          <a:noFill/>
          <a:ln w="9525">
            <a:noFill/>
          </a:ln>
        </p:spPr>
      </p:pic>
      <p:pic>
        <p:nvPicPr>
          <p:cNvPr id="37900" name="图片 11"/>
          <p:cNvPicPr>
            <a:picLocks noChangeAspect="1"/>
          </p:cNvPicPr>
          <p:nvPr/>
        </p:nvPicPr>
        <p:blipFill>
          <a:blip r:embed="rId4"/>
          <a:stretch>
            <a:fillRect/>
          </a:stretch>
        </p:blipFill>
        <p:spPr>
          <a:xfrm>
            <a:off x="8784167" y="3308351"/>
            <a:ext cx="1733551" cy="2245783"/>
          </a:xfrm>
          <a:prstGeom prst="rect">
            <a:avLst/>
          </a:prstGeom>
          <a:noFill/>
          <a:ln w="9525">
            <a:noFill/>
          </a:ln>
        </p:spPr>
      </p:pic>
      <p:sp>
        <p:nvSpPr>
          <p:cNvPr id="37901" name="文本框 10"/>
          <p:cNvSpPr txBox="1"/>
          <p:nvPr/>
        </p:nvSpPr>
        <p:spPr>
          <a:xfrm>
            <a:off x="2798233" y="5118100"/>
            <a:ext cx="1289051" cy="420370"/>
          </a:xfrm>
          <a:prstGeom prst="rect">
            <a:avLst/>
          </a:prstGeom>
          <a:noFill/>
          <a:ln w="9525">
            <a:noFill/>
          </a:ln>
        </p:spPr>
        <p:txBody>
          <a:bodyPr wrap="square" anchor="t">
            <a:spAutoFit/>
          </a:bodyPr>
          <a:p>
            <a:r>
              <a:rPr lang="zh-CN" altLang="en-US" sz="2135" b="1">
                <a:solidFill>
                  <a:srgbClr val="FF0000"/>
                </a:solidFill>
                <a:latin typeface="微软雅黑" panose="020B0503020204020204" pitchFamily="34" charset="-122"/>
                <a:ea typeface="微软雅黑" panose="020B0503020204020204" pitchFamily="34" charset="-122"/>
              </a:rPr>
              <a:t>毛泽东</a:t>
            </a:r>
            <a:endParaRPr lang="zh-CN" altLang="en-US" sz="2135" b="1">
              <a:solidFill>
                <a:srgbClr val="FF0000"/>
              </a:solidFill>
              <a:latin typeface="微软雅黑" panose="020B0503020204020204" pitchFamily="34" charset="-122"/>
              <a:ea typeface="微软雅黑" panose="020B0503020204020204" pitchFamily="34" charset="-122"/>
            </a:endParaRPr>
          </a:p>
        </p:txBody>
      </p:sp>
      <p:sp>
        <p:nvSpPr>
          <p:cNvPr id="37902" name="文本框 11"/>
          <p:cNvSpPr txBox="1"/>
          <p:nvPr/>
        </p:nvSpPr>
        <p:spPr>
          <a:xfrm>
            <a:off x="5029200" y="5139267"/>
            <a:ext cx="1289051" cy="420370"/>
          </a:xfrm>
          <a:prstGeom prst="rect">
            <a:avLst/>
          </a:prstGeom>
          <a:noFill/>
          <a:ln w="9525">
            <a:noFill/>
          </a:ln>
        </p:spPr>
        <p:txBody>
          <a:bodyPr wrap="square" anchor="t">
            <a:spAutoFit/>
          </a:bodyPr>
          <a:p>
            <a:r>
              <a:rPr lang="zh-CN" altLang="en-US" sz="2135" b="1">
                <a:solidFill>
                  <a:srgbClr val="FF0000"/>
                </a:solidFill>
                <a:latin typeface="微软雅黑" panose="020B0503020204020204" pitchFamily="34" charset="-122"/>
                <a:ea typeface="微软雅黑" panose="020B0503020204020204" pitchFamily="34" charset="-122"/>
              </a:rPr>
              <a:t>朱德</a:t>
            </a:r>
            <a:endParaRPr lang="zh-CN" altLang="en-US" sz="2135" b="1">
              <a:solidFill>
                <a:srgbClr val="FF0000"/>
              </a:solidFill>
              <a:latin typeface="微软雅黑" panose="020B0503020204020204" pitchFamily="34" charset="-122"/>
              <a:ea typeface="微软雅黑" panose="020B0503020204020204" pitchFamily="34" charset="-122"/>
            </a:endParaRPr>
          </a:p>
        </p:txBody>
      </p:sp>
      <p:sp>
        <p:nvSpPr>
          <p:cNvPr id="37903" name="文本框 12"/>
          <p:cNvSpPr txBox="1"/>
          <p:nvPr/>
        </p:nvSpPr>
        <p:spPr>
          <a:xfrm>
            <a:off x="7205133" y="5190067"/>
            <a:ext cx="1289051" cy="420370"/>
          </a:xfrm>
          <a:prstGeom prst="rect">
            <a:avLst/>
          </a:prstGeom>
          <a:noFill/>
          <a:ln w="9525">
            <a:noFill/>
          </a:ln>
        </p:spPr>
        <p:txBody>
          <a:bodyPr wrap="square" anchor="t">
            <a:spAutoFit/>
          </a:bodyPr>
          <a:p>
            <a:r>
              <a:rPr lang="zh-CN" altLang="en-US" sz="2135" b="1">
                <a:solidFill>
                  <a:srgbClr val="FF0000"/>
                </a:solidFill>
                <a:latin typeface="微软雅黑" panose="020B0503020204020204" pitchFamily="34" charset="-122"/>
                <a:ea typeface="微软雅黑" panose="020B0503020204020204" pitchFamily="34" charset="-122"/>
              </a:rPr>
              <a:t>刘少奇</a:t>
            </a:r>
            <a:endParaRPr lang="zh-CN" altLang="en-US" sz="2135" b="1">
              <a:solidFill>
                <a:srgbClr val="FF0000"/>
              </a:solidFill>
              <a:latin typeface="微软雅黑" panose="020B0503020204020204" pitchFamily="34" charset="-122"/>
              <a:ea typeface="微软雅黑" panose="020B0503020204020204" pitchFamily="34" charset="-122"/>
            </a:endParaRPr>
          </a:p>
        </p:txBody>
      </p:sp>
      <p:sp>
        <p:nvSpPr>
          <p:cNvPr id="37904" name="文本框 13"/>
          <p:cNvSpPr txBox="1"/>
          <p:nvPr/>
        </p:nvSpPr>
        <p:spPr>
          <a:xfrm>
            <a:off x="9520767" y="5139267"/>
            <a:ext cx="1289051" cy="420370"/>
          </a:xfrm>
          <a:prstGeom prst="rect">
            <a:avLst/>
          </a:prstGeom>
          <a:noFill/>
          <a:ln w="9525">
            <a:noFill/>
          </a:ln>
        </p:spPr>
        <p:txBody>
          <a:bodyPr wrap="square" anchor="t">
            <a:spAutoFit/>
          </a:bodyPr>
          <a:p>
            <a:r>
              <a:rPr lang="zh-CN" altLang="en-US" sz="2135" b="1">
                <a:solidFill>
                  <a:srgbClr val="FF0000"/>
                </a:solidFill>
                <a:latin typeface="微软雅黑" panose="020B0503020204020204" pitchFamily="34" charset="-122"/>
                <a:ea typeface="微软雅黑" panose="020B0503020204020204" pitchFamily="34" charset="-122"/>
              </a:rPr>
              <a:t>周恩来</a:t>
            </a:r>
            <a:endParaRPr lang="zh-CN" altLang="en-US" sz="2135"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
                                        </p:tgtEl>
                                        <p:attrNameLst>
                                          <p:attrName>style.visibility</p:attrName>
                                        </p:attrNameLst>
                                      </p:cBhvr>
                                      <p:to>
                                        <p:strVal val="visible"/>
                                      </p:to>
                                    </p:set>
                                    <p:anim calcmode="discrete" valueType="clr">
                                      <p:cBhvr override="childStyle">
                                        <p:cTn id="19"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gtEl>
                                        <p:attrNameLst>
                                          <p:attrName>fillcolor</p:attrName>
                                        </p:attrNameLst>
                                      </p:cBhvr>
                                      <p:tavLst>
                                        <p:tav tm="0">
                                          <p:val>
                                            <p:clrVal>
                                              <a:schemeClr val="accent2"/>
                                            </p:clrVal>
                                          </p:val>
                                        </p:tav>
                                        <p:tav tm="50000">
                                          <p:val>
                                            <p:clrVal>
                                              <a:schemeClr val="hlink"/>
                                            </p:clrVal>
                                          </p:val>
                                        </p:tav>
                                      </p:tavLst>
                                    </p:anim>
                                    <p:set>
                                      <p:cBhvr>
                                        <p:cTn id="21" dur="80"/>
                                        <p:tgtEl>
                                          <p:spTgt spid="3"/>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9"/>
                                        </p:tgtEl>
                                        <p:attrNameLst>
                                          <p:attrName>style.visibility</p:attrName>
                                        </p:attrNameLst>
                                      </p:cBhvr>
                                      <p:to>
                                        <p:strVal val="visible"/>
                                      </p:to>
                                    </p:set>
                                    <p:anim calcmode="discrete" valueType="clr">
                                      <p:cBhvr override="childStyle">
                                        <p:cTn id="26"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9"/>
                                        </p:tgtEl>
                                        <p:attrNameLst>
                                          <p:attrName>fillcolor</p:attrName>
                                        </p:attrNameLst>
                                      </p:cBhvr>
                                      <p:tavLst>
                                        <p:tav tm="0">
                                          <p:val>
                                            <p:clrVal>
                                              <a:schemeClr val="accent2"/>
                                            </p:clrVal>
                                          </p:val>
                                        </p:tav>
                                        <p:tav tm="50000">
                                          <p:val>
                                            <p:clrVal>
                                              <a:schemeClr val="hlink"/>
                                            </p:clrVal>
                                          </p:val>
                                        </p:tav>
                                      </p:tavLst>
                                    </p:anim>
                                    <p:set>
                                      <p:cBhvr>
                                        <p:cTn id="28" dur="80"/>
                                        <p:tgtEl>
                                          <p:spTgt spid="9"/>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0"/>
                                        </p:tgtEl>
                                        <p:attrNameLst>
                                          <p:attrName>style.visibility</p:attrName>
                                        </p:attrNameLst>
                                      </p:cBhvr>
                                      <p:to>
                                        <p:strVal val="visible"/>
                                      </p:to>
                                    </p:set>
                                    <p:anim calcmode="discrete" valueType="clr">
                                      <p:cBhvr override="childStyle">
                                        <p:cTn id="33"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0"/>
                                        </p:tgtEl>
                                        <p:attrNameLst>
                                          <p:attrName>fillcolor</p:attrName>
                                        </p:attrNameLst>
                                      </p:cBhvr>
                                      <p:tavLst>
                                        <p:tav tm="0">
                                          <p:val>
                                            <p:clrVal>
                                              <a:schemeClr val="accent2"/>
                                            </p:clrVal>
                                          </p:val>
                                        </p:tav>
                                        <p:tav tm="50000">
                                          <p:val>
                                            <p:clrVal>
                                              <a:schemeClr val="hlink"/>
                                            </p:clrVal>
                                          </p:val>
                                        </p:tav>
                                      </p:tavLst>
                                    </p:anim>
                                    <p:set>
                                      <p:cBhvr>
                                        <p:cTn id="35"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ldLvl="0" animBg="1"/>
      <p:bldP spid="5" grpId="0"/>
      <p:bldP spid="3"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框 24584"/>
          <p:cNvSpPr txBox="1"/>
          <p:nvPr/>
        </p:nvSpPr>
        <p:spPr>
          <a:xfrm>
            <a:off x="1775884" y="476251"/>
            <a:ext cx="5835649" cy="521970"/>
          </a:xfrm>
          <a:prstGeom prst="rect">
            <a:avLst/>
          </a:prstGeom>
          <a:noFill/>
          <a:ln w="9525">
            <a:noFill/>
          </a:ln>
        </p:spPr>
        <p:txBody>
          <a:bodyPr anchor="t">
            <a:spAutoFit/>
          </a:bodyPr>
          <a:p>
            <a:pPr>
              <a:spcBef>
                <a:spcPct val="50000"/>
              </a:spcBef>
            </a:pPr>
            <a:r>
              <a:rPr lang="en-US" altLang="zh-CN" sz="2800" b="1" dirty="0">
                <a:solidFill>
                  <a:srgbClr val="FFFF00"/>
                </a:solidFill>
                <a:latin typeface="黑体" panose="02010609060101010101" charset="-122"/>
                <a:ea typeface="黑体" panose="02010609060101010101" charset="-122"/>
              </a:rPr>
              <a:t>4.</a:t>
            </a:r>
            <a:r>
              <a:rPr lang="zh-CN" altLang="en-US" sz="2800" b="1" dirty="0">
                <a:solidFill>
                  <a:srgbClr val="FFFF00"/>
                </a:solidFill>
                <a:latin typeface="黑体" panose="02010609060101010101" charset="-122"/>
                <a:ea typeface="黑体" panose="02010609060101010101" charset="-122"/>
              </a:rPr>
              <a:t>意义 ：</a:t>
            </a:r>
            <a:r>
              <a:rPr lang="zh-CN" altLang="en-US" sz="2800" b="1" dirty="0">
                <a:latin typeface="黑体" panose="02010609060101010101" charset="-122"/>
                <a:ea typeface="黑体" panose="02010609060101010101" charset="-122"/>
              </a:rPr>
              <a:t>形成了人民代表大会制度</a:t>
            </a:r>
            <a:endParaRPr lang="zh-CN" altLang="en-US" sz="2800" b="1" dirty="0">
              <a:latin typeface="黑体" panose="02010609060101010101" charset="-122"/>
              <a:ea typeface="黑体" panose="02010609060101010101" charset="-122"/>
            </a:endParaRPr>
          </a:p>
        </p:txBody>
      </p:sp>
      <p:sp>
        <p:nvSpPr>
          <p:cNvPr id="2" name="文本框 1"/>
          <p:cNvSpPr txBox="1"/>
          <p:nvPr/>
        </p:nvSpPr>
        <p:spPr>
          <a:xfrm>
            <a:off x="1659255" y="909955"/>
            <a:ext cx="9026525" cy="953135"/>
          </a:xfrm>
          <a:prstGeom prst="rect">
            <a:avLst/>
          </a:prstGeom>
          <a:noFill/>
          <a:ln w="9525">
            <a:noFill/>
          </a:ln>
        </p:spPr>
        <p:txBody>
          <a:bodyPr wrap="square" anchor="t">
            <a:spAutoFit/>
          </a:bodyPr>
          <a:p>
            <a:r>
              <a:rPr lang="zh-CN" altLang="en-US" sz="2800" b="1" dirty="0">
                <a:solidFill>
                  <a:srgbClr val="FFFF00"/>
                </a:solidFill>
                <a:latin typeface="黑体" panose="02010609060101010101" charset="-122"/>
                <a:ea typeface="黑体" panose="02010609060101010101" charset="-122"/>
              </a:rPr>
              <a:t>人民代表大会制度是我国的根本政治制度，为社会主义民主政治建设奠定了基础</a:t>
            </a:r>
            <a:endParaRPr lang="zh-CN" altLang="en-US" sz="2800" b="1" dirty="0">
              <a:solidFill>
                <a:srgbClr val="FFFF00"/>
              </a:solidFill>
              <a:latin typeface="黑体" panose="02010609060101010101" charset="-122"/>
              <a:ea typeface="黑体" panose="02010609060101010101" charset="-122"/>
            </a:endParaRPr>
          </a:p>
        </p:txBody>
      </p:sp>
      <p:pic>
        <p:nvPicPr>
          <p:cNvPr id="3" name="图片 25603" descr="03中华人民共和国第一届全国人民代表大会纪念邮票（1954年12月30日）"/>
          <p:cNvPicPr>
            <a:picLocks noChangeAspect="1"/>
          </p:cNvPicPr>
          <p:nvPr/>
        </p:nvPicPr>
        <p:blipFill>
          <a:blip r:embed="rId1"/>
          <a:srcRect r="2435" b="1276"/>
          <a:stretch>
            <a:fillRect/>
          </a:stretch>
        </p:blipFill>
        <p:spPr>
          <a:xfrm>
            <a:off x="1839384" y="2019300"/>
            <a:ext cx="2897716" cy="2980267"/>
          </a:xfrm>
          <a:prstGeom prst="rect">
            <a:avLst/>
          </a:prstGeom>
          <a:noFill/>
          <a:ln w="9525">
            <a:noFill/>
          </a:ln>
        </p:spPr>
      </p:pic>
      <p:sp>
        <p:nvSpPr>
          <p:cNvPr id="23554" name="文本框 25604"/>
          <p:cNvSpPr txBox="1"/>
          <p:nvPr/>
        </p:nvSpPr>
        <p:spPr>
          <a:xfrm>
            <a:off x="1695451" y="5082117"/>
            <a:ext cx="3458633" cy="1383665"/>
          </a:xfrm>
          <a:prstGeom prst="rect">
            <a:avLst/>
          </a:prstGeom>
          <a:noFill/>
          <a:ln w="9525">
            <a:noFill/>
          </a:ln>
        </p:spPr>
        <p:txBody>
          <a:bodyPr anchor="t">
            <a:spAutoFit/>
          </a:bodyPr>
          <a:p>
            <a:r>
              <a:rPr lang="zh-CN" altLang="en-US" sz="2800" b="1" dirty="0">
                <a:latin typeface="华文新魏" panose="02010800040101010101" pitchFamily="2" charset="-122"/>
                <a:ea typeface="华文新魏" panose="02010800040101010101" pitchFamily="2" charset="-122"/>
              </a:rPr>
              <a:t>中华人民共和国第一届全国人民代表大会纪念邮票</a:t>
            </a:r>
            <a:endParaRPr lang="zh-CN" altLang="en-US" sz="2800" b="1" dirty="0">
              <a:latin typeface="华文新魏" panose="02010800040101010101" pitchFamily="2" charset="-122"/>
              <a:ea typeface="华文新魏" panose="02010800040101010101" pitchFamily="2" charset="-122"/>
            </a:endParaRPr>
          </a:p>
        </p:txBody>
      </p:sp>
      <p:pic>
        <p:nvPicPr>
          <p:cNvPr id="24577" name="图片 26627" descr="在天安门广场欢庆宪法颁布"/>
          <p:cNvPicPr>
            <a:picLocks noChangeAspect="1"/>
          </p:cNvPicPr>
          <p:nvPr/>
        </p:nvPicPr>
        <p:blipFill>
          <a:blip r:embed="rId2"/>
          <a:stretch>
            <a:fillRect/>
          </a:stretch>
        </p:blipFill>
        <p:spPr>
          <a:xfrm>
            <a:off x="5242984" y="1885951"/>
            <a:ext cx="5118100" cy="3951816"/>
          </a:xfrm>
          <a:prstGeom prst="rect">
            <a:avLst/>
          </a:prstGeom>
          <a:noFill/>
          <a:ln w="9525">
            <a:noFill/>
          </a:ln>
        </p:spPr>
      </p:pic>
      <p:sp>
        <p:nvSpPr>
          <p:cNvPr id="24578" name="文本框 26628"/>
          <p:cNvSpPr txBox="1"/>
          <p:nvPr/>
        </p:nvSpPr>
        <p:spPr>
          <a:xfrm>
            <a:off x="5084233" y="5945717"/>
            <a:ext cx="5526405" cy="521970"/>
          </a:xfrm>
          <a:prstGeom prst="rect">
            <a:avLst/>
          </a:prstGeom>
          <a:noFill/>
          <a:ln w="9525">
            <a:noFill/>
          </a:ln>
        </p:spPr>
        <p:txBody>
          <a:bodyPr wrap="none" anchor="t">
            <a:spAutoFit/>
          </a:bodyPr>
          <a:p>
            <a:r>
              <a:rPr lang="zh-CN" altLang="en-US" sz="2800" b="1" dirty="0">
                <a:latin typeface="华文新魏" panose="02010800040101010101" pitchFamily="2" charset="-122"/>
                <a:ea typeface="华文新魏" panose="02010800040101010101" pitchFamily="2" charset="-122"/>
              </a:rPr>
              <a:t>在天安门广场欢庆宪法颁布的人民</a:t>
            </a:r>
            <a:endParaRPr lang="zh-CN" altLang="en-US" sz="2800" b="1" dirty="0">
              <a:latin typeface="华文新魏" panose="02010800040101010101" pitchFamily="2" charset="-122"/>
              <a:ea typeface="华文新魏" panose="0201080004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wedge">
                                      <p:cBhvr>
                                        <p:cTn id="10" dur="2000"/>
                                        <p:tgtEl>
                                          <p:spTgt spid="23554"/>
                                        </p:tgtEl>
                                      </p:cBhvr>
                                    </p:animEffect>
                                  </p:childTnLst>
                                </p:cTn>
                              </p:par>
                              <p:par>
                                <p:cTn id="11" presetID="20" presetClass="entr" presetSubtype="0" fill="hold" nodeType="withEffect">
                                  <p:stCondLst>
                                    <p:cond delay="0"/>
                                  </p:stCondLst>
                                  <p:childTnLst>
                                    <p:set>
                                      <p:cBhvr>
                                        <p:cTn id="12" dur="1" fill="hold">
                                          <p:stCondLst>
                                            <p:cond delay="0"/>
                                          </p:stCondLst>
                                        </p:cTn>
                                        <p:tgtEl>
                                          <p:spTgt spid="24577"/>
                                        </p:tgtEl>
                                        <p:attrNameLst>
                                          <p:attrName>style.visibility</p:attrName>
                                        </p:attrNameLst>
                                      </p:cBhvr>
                                      <p:to>
                                        <p:strVal val="visible"/>
                                      </p:to>
                                    </p:set>
                                    <p:animEffect transition="in" filter="wedge">
                                      <p:cBhvr>
                                        <p:cTn id="13" dur="2000"/>
                                        <p:tgtEl>
                                          <p:spTgt spid="24577"/>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4578"/>
                                        </p:tgtEl>
                                        <p:attrNameLst>
                                          <p:attrName>style.visibility</p:attrName>
                                        </p:attrNameLst>
                                      </p:cBhvr>
                                      <p:to>
                                        <p:strVal val="visible"/>
                                      </p:to>
                                    </p:set>
                                    <p:animEffect transition="in" filter="wedge">
                                      <p:cBhvr>
                                        <p:cTn id="16" dur="2000"/>
                                        <p:tgtEl>
                                          <p:spTgt spid="2457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2"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3554" grpId="0"/>
      <p:bldP spid="245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10"/>
          <p:cNvPicPr>
            <a:picLocks noChangeAspect="1"/>
          </p:cNvPicPr>
          <p:nvPr/>
        </p:nvPicPr>
        <p:blipFill rotWithShape="1">
          <a:blip r:embed="rId1" cstate="screen"/>
          <a:srcRect/>
          <a:stretch>
            <a:fillRect/>
          </a:stretch>
        </p:blipFill>
        <p:spPr>
          <a:xfrm>
            <a:off x="961807" y="-29305"/>
            <a:ext cx="12272863" cy="6915569"/>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306925" y="0"/>
            <a:ext cx="9536149" cy="6999939"/>
          </a:xfrm>
          <a:prstGeom prst="rect">
            <a:avLst/>
          </a:prstGeom>
        </p:spPr>
      </p:pic>
      <p:sp>
        <p:nvSpPr>
          <p:cNvPr id="6" name="梯形 5"/>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191565" y="351160"/>
            <a:ext cx="7935870" cy="768350"/>
            <a:chOff x="2128065" y="470890"/>
            <a:chExt cx="7935870" cy="768350"/>
          </a:xfrm>
        </p:grpSpPr>
        <p:sp>
          <p:nvSpPr>
            <p:cNvPr id="8" name="文本框 7"/>
            <p:cNvSpPr txBox="1"/>
            <p:nvPr/>
          </p:nvSpPr>
          <p:spPr>
            <a:xfrm>
              <a:off x="2128065" y="470890"/>
              <a:ext cx="7935870" cy="768350"/>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44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课堂小结</a:t>
              </a:r>
              <a:endParaRPr lang="zh-CN" altLang="en-US" sz="4400" b="1" dirty="0">
                <a:blipFill>
                  <a:blip r:embed="rId4"/>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9" name="组合 8"/>
            <p:cNvGrpSpPr/>
            <p:nvPr/>
          </p:nvGrpSpPr>
          <p:grpSpPr>
            <a:xfrm>
              <a:off x="4371953" y="679756"/>
              <a:ext cx="3448095" cy="228600"/>
              <a:chOff x="5101528" y="679756"/>
              <a:chExt cx="3448095" cy="228600"/>
            </a:xfrm>
          </p:grpSpPr>
          <p:sp>
            <p:nvSpPr>
              <p:cNvPr id="10" name="星形: 五角 9"/>
              <p:cNvSpPr/>
              <p:nvPr/>
            </p:nvSpPr>
            <p:spPr>
              <a:xfrm>
                <a:off x="5101528"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p:nvSpPr>
            <p:spPr>
              <a:xfrm flipH="1">
                <a:off x="549949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8369623" y="704056"/>
                <a:ext cx="180000" cy="1800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flipH="1">
                <a:off x="7923841" y="679756"/>
                <a:ext cx="228600" cy="228600"/>
              </a:xfrm>
              <a:prstGeom prst="star5">
                <a:avLst/>
              </a:prstGeom>
              <a:blipFill>
                <a:blip r:embed="rId6"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矩形 13"/>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7"/>
          <a:srcRect/>
          <a:stretch>
            <a:fillRect/>
          </a:stretch>
        </p:blipFill>
        <p:spPr>
          <a:xfrm>
            <a:off x="726330" y="1771967"/>
            <a:ext cx="2920334" cy="4456870"/>
          </a:xfrm>
          <a:prstGeom prst="diamond">
            <a:avLst/>
          </a:prstGeom>
          <a:ln w="38100">
            <a:solidFill>
              <a:srgbClr val="836C4A"/>
            </a:solidFill>
          </a:ln>
          <a:effectLst>
            <a:outerShdw blurRad="50800" dist="76200" dir="2700000" algn="tl" rotWithShape="0">
              <a:prstClr val="black">
                <a:alpha val="40000"/>
              </a:prstClr>
            </a:outerShdw>
          </a:effectLst>
        </p:spPr>
      </p:pic>
      <p:sp>
        <p:nvSpPr>
          <p:cNvPr id="19" name="菱形 18"/>
          <p:cNvSpPr/>
          <p:nvPr/>
        </p:nvSpPr>
        <p:spPr>
          <a:xfrm>
            <a:off x="3000362" y="4047222"/>
            <a:ext cx="1767289" cy="2650934"/>
          </a:xfrm>
          <a:prstGeom prst="diamond">
            <a:avLst/>
          </a:prstGeom>
          <a:gradFill>
            <a:gsLst>
              <a:gs pos="0">
                <a:schemeClr val="accent4">
                  <a:lumMod val="75000"/>
                  <a:alpha val="0"/>
                </a:schemeClr>
              </a:gs>
              <a:gs pos="74000">
                <a:schemeClr val="accent4">
                  <a:lumMod val="75000"/>
                </a:schemeClr>
              </a:gs>
            </a:gsLst>
            <a:lin ang="5400000" scaled="1"/>
          </a:gra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flipH="1">
            <a:off x="3000243" y="4366682"/>
            <a:ext cx="1877046" cy="2195830"/>
          </a:xfrm>
          <a:prstGeom prst="rect">
            <a:avLst/>
          </a:prstGeom>
          <a:noFill/>
          <a:ln w="19050">
            <a:noFill/>
          </a:ln>
        </p:spPr>
        <p:txBody>
          <a:bodyPr wrap="square" rtlCol="0">
            <a:spAutoFit/>
          </a:bodyPr>
          <a:lstStyle/>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民</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主</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政</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治</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建</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设</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H="1">
            <a:off x="4877201" y="2502466"/>
            <a:ext cx="9884534" cy="1137"/>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7" name="菱形 16"/>
          <p:cNvSpPr/>
          <p:nvPr/>
        </p:nvSpPr>
        <p:spPr>
          <a:xfrm>
            <a:off x="2891155" y="934720"/>
            <a:ext cx="1767205" cy="2651125"/>
          </a:xfrm>
          <a:prstGeom prst="diamond">
            <a:avLst/>
          </a:prstGeom>
          <a:gradFill>
            <a:gsLst>
              <a:gs pos="0">
                <a:schemeClr val="accent4">
                  <a:lumMod val="75000"/>
                  <a:alpha val="0"/>
                </a:schemeClr>
              </a:gs>
              <a:gs pos="74000">
                <a:schemeClr val="accent4">
                  <a:lumMod val="75000"/>
                </a:schemeClr>
              </a:gs>
            </a:gsLst>
            <a:lin ang="5400000" scaled="1"/>
          </a:gra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flipH="1">
            <a:off x="5094184" y="5168052"/>
            <a:ext cx="9884534" cy="1137"/>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4877408" y="6103303"/>
            <a:ext cx="9884534" cy="1137"/>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H="1">
            <a:off x="4998486" y="4175691"/>
            <a:ext cx="9884534" cy="1137"/>
          </a:xfrm>
          <a:prstGeom prst="line">
            <a:avLst/>
          </a:prstGeom>
          <a:ln w="25400">
            <a:gradFill flip="none" rotWithShape="1">
              <a:gsLst>
                <a:gs pos="25000">
                  <a:srgbClr val="BE8827">
                    <a:alpha val="0"/>
                  </a:srgbClr>
                </a:gs>
                <a:gs pos="78000">
                  <a:srgbClr val="BE8827"/>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flipH="1">
            <a:off x="2890388" y="1512992"/>
            <a:ext cx="1877046" cy="1494155"/>
          </a:xfrm>
          <a:prstGeom prst="rect">
            <a:avLst/>
          </a:prstGeom>
          <a:noFill/>
          <a:ln w="19050">
            <a:noFill/>
          </a:ln>
        </p:spPr>
        <p:txBody>
          <a:bodyPr wrap="square" rtlCol="0">
            <a:spAutoFit/>
          </a:bodyPr>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经</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济</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建</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14000"/>
              </a:lnSpc>
            </a:pPr>
            <a:r>
              <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设</a:t>
            </a: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39949" name="矩形 28710"/>
          <p:cNvSpPr/>
          <p:nvPr/>
        </p:nvSpPr>
        <p:spPr>
          <a:xfrm>
            <a:off x="4877435" y="1894205"/>
            <a:ext cx="2085975" cy="560705"/>
          </a:xfrm>
          <a:prstGeom prst="rect">
            <a:avLst/>
          </a:prstGeom>
          <a:noFill/>
          <a:ln w="9525">
            <a:noFill/>
          </a:ln>
        </p:spPr>
        <p:txBody>
          <a:bodyPr wrap="none" lIns="68580" tIns="34290" rIns="68580" bIns="34290" anchor="t">
            <a:spAutoFit/>
          </a:bodyPr>
          <a:p>
            <a:r>
              <a:rPr lang="zh-CN" altLang="en-US" sz="2700" b="1" dirty="0">
                <a:solidFill>
                  <a:srgbClr val="FF0000"/>
                </a:solidFill>
                <a:latin typeface="Times New Roman" panose="02020603050405020304" pitchFamily="18" charset="0"/>
                <a:ea typeface="黑体" panose="02010609060101010101" charset="-122"/>
              </a:rPr>
              <a:t> </a:t>
            </a:r>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一个计划</a:t>
            </a:r>
            <a:r>
              <a:rPr lang="en-US" altLang="zh-CN"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17"/>
          <p:cNvSpPr txBox="1"/>
          <p:nvPr/>
        </p:nvSpPr>
        <p:spPr>
          <a:xfrm>
            <a:off x="7017385" y="1624965"/>
            <a:ext cx="4488180" cy="829945"/>
          </a:xfrm>
          <a:prstGeom prst="rect">
            <a:avLst/>
          </a:prstGeom>
          <a:noFill/>
        </p:spPr>
        <p:txBody>
          <a:bodyPr wrap="square" rtlCol="0">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第一个五年计划</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(1953-1957)</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705" name="直接连接符 28704"/>
          <p:cNvSpPr/>
          <p:nvPr/>
        </p:nvSpPr>
        <p:spPr>
          <a:xfrm flipV="1">
            <a:off x="9496743" y="2105978"/>
            <a:ext cx="630237" cy="17462"/>
          </a:xfrm>
          <a:prstGeom prst="line">
            <a:avLst/>
          </a:prstGeom>
          <a:ln w="28575" cap="flat" cmpd="sng">
            <a:solidFill>
              <a:schemeClr val="tx1"/>
            </a:solidFill>
            <a:prstDash val="solid"/>
            <a:round/>
            <a:headEnd type="none" w="med" len="med"/>
            <a:tailEnd type="none" w="med" len="med"/>
          </a:ln>
        </p:spPr>
      </p:sp>
      <p:sp>
        <p:nvSpPr>
          <p:cNvPr id="28703" name="矩形 28702"/>
          <p:cNvSpPr/>
          <p:nvPr/>
        </p:nvSpPr>
        <p:spPr>
          <a:xfrm>
            <a:off x="10254337" y="1895614"/>
            <a:ext cx="1667510" cy="437515"/>
          </a:xfrm>
          <a:prstGeom prst="rect">
            <a:avLst/>
          </a:prstGeom>
          <a:noFill/>
          <a:ln w="9525">
            <a:noFill/>
          </a:ln>
        </p:spPr>
        <p:txBody>
          <a:bodyPr wrap="none" lIns="68580" tIns="34290" rIns="68580" bIns="34290">
            <a:spAutoFit/>
            <a:scene3d>
              <a:camera prst="orthographicFront"/>
              <a:lightRig rig="threePt" dir="t"/>
            </a:scene3d>
          </a:bodyPr>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工业化起步</a:t>
            </a:r>
            <a:endParaRPr kumimoji="0" lang="en-US" altLang="zh-CN" sz="2400" b="1" i="0" u="none" strike="noStrike" kern="1200" cap="none" spc="0" normalizeH="0" baseline="0"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941" name="矩形 28685"/>
          <p:cNvSpPr/>
          <p:nvPr/>
        </p:nvSpPr>
        <p:spPr>
          <a:xfrm>
            <a:off x="5062220" y="3491865"/>
            <a:ext cx="1955165" cy="560705"/>
          </a:xfrm>
          <a:prstGeom prst="rect">
            <a:avLst/>
          </a:prstGeom>
          <a:noFill/>
          <a:ln w="9525">
            <a:noFill/>
          </a:ln>
        </p:spPr>
        <p:txBody>
          <a:bodyPr wrap="none" lIns="68580" tIns="34290" rIns="68580" bIns="34290" anchor="t">
            <a:spAutoFit/>
          </a:bodyPr>
          <a:p>
            <a:r>
              <a:rPr lang="en-US" altLang="zh-CN" sz="2400" b="1" dirty="0">
                <a:solidFill>
                  <a:srgbClr val="FF0000"/>
                </a:solidFill>
                <a:latin typeface="Times New Roman" panose="02020603050405020304" pitchFamily="18" charset="0"/>
                <a:ea typeface="黑体" panose="02010609060101010101" charset="-122"/>
              </a:rPr>
              <a:t> </a:t>
            </a:r>
            <a:r>
              <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一次会议</a:t>
            </a:r>
            <a:r>
              <a:rPr lang="en-US" altLang="zh-CN"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690" name="矩形 28689"/>
          <p:cNvSpPr/>
          <p:nvPr/>
        </p:nvSpPr>
        <p:spPr>
          <a:xfrm>
            <a:off x="7258050" y="3491865"/>
            <a:ext cx="4681855" cy="560705"/>
          </a:xfrm>
          <a:prstGeom prst="rect">
            <a:avLst/>
          </a:prstGeom>
          <a:noFill/>
          <a:ln w="9525">
            <a:noFill/>
          </a:ln>
        </p:spPr>
        <p:txBody>
          <a:bodyPr wrap="none" lIns="68580" tIns="34290" rIns="68580" bIns="34290" anchor="t">
            <a:spAutoFit/>
          </a:bodyPr>
          <a:p>
            <a:r>
              <a:rPr lang="en-US" altLang="zh-CN" sz="2100" b="1" dirty="0">
                <a:solidFill>
                  <a:srgbClr val="0000FF"/>
                </a:solidFill>
                <a:latin typeface="Arial" panose="020B0604020202020204" pitchFamily="34" charset="0"/>
                <a:ea typeface="黑体" panose="02010609060101010101" charset="-122"/>
              </a:rPr>
              <a:t> </a:t>
            </a:r>
            <a:r>
              <a:rPr lang="zh-CN" altLang="en-US" sz="3200" b="1" dirty="0">
                <a:solidFill>
                  <a:schemeClr val="tx1"/>
                </a:solidFill>
                <a:latin typeface="微软雅黑" panose="020B0503020204020204" pitchFamily="34" charset="-122"/>
                <a:ea typeface="微软雅黑" panose="020B0503020204020204" pitchFamily="34" charset="-122"/>
              </a:rPr>
              <a:t>第一届全国人民代表大会</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
        <p:nvSpPr>
          <p:cNvPr id="39942" name="矩形 28687"/>
          <p:cNvSpPr/>
          <p:nvPr/>
        </p:nvSpPr>
        <p:spPr>
          <a:xfrm>
            <a:off x="5198110" y="4632960"/>
            <a:ext cx="1955165" cy="560705"/>
          </a:xfrm>
          <a:prstGeom prst="rect">
            <a:avLst/>
          </a:prstGeom>
          <a:noFill/>
          <a:ln w="9525">
            <a:noFill/>
          </a:ln>
        </p:spPr>
        <p:txBody>
          <a:bodyPr wrap="none" lIns="68580" tIns="34290" rIns="68580" bIns="34290" anchor="t">
            <a:spAutoFit/>
          </a:bodyPr>
          <a:p>
            <a:r>
              <a:rPr lang="en-US" altLang="zh-CN" sz="2400" b="1" dirty="0">
                <a:solidFill>
                  <a:srgbClr val="FF0000"/>
                </a:solidFill>
                <a:latin typeface="Times New Roman" panose="02020603050405020304" pitchFamily="18" charset="0"/>
                <a:ea typeface="黑体" panose="02010609060101010101" charset="-122"/>
              </a:rPr>
              <a:t> </a:t>
            </a:r>
            <a:r>
              <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一部宪法</a:t>
            </a:r>
            <a:r>
              <a:rPr lang="en-US" altLang="zh-CN"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692" name="矩形 28691"/>
          <p:cNvSpPr/>
          <p:nvPr/>
        </p:nvSpPr>
        <p:spPr>
          <a:xfrm>
            <a:off x="6956743" y="4632643"/>
            <a:ext cx="5429250" cy="499110"/>
          </a:xfrm>
          <a:prstGeom prst="rect">
            <a:avLst/>
          </a:prstGeom>
          <a:noFill/>
          <a:ln w="9525">
            <a:noFill/>
          </a:ln>
        </p:spPr>
        <p:txBody>
          <a:bodyPr wrap="none" lIns="68580" tIns="34290" rIns="68580" bIns="34290" anchor="t">
            <a:spAutoFit/>
          </a:bodyPr>
          <a:p>
            <a:r>
              <a:rPr lang="en-US" altLang="zh-CN" sz="2100" b="1" dirty="0">
                <a:solidFill>
                  <a:srgbClr val="0000FF"/>
                </a:solidFill>
                <a:latin typeface="Arial" panose="020B0604020202020204" pitchFamily="34" charset="0"/>
                <a:ea typeface="黑体" panose="02010609060101010101" charset="-122"/>
              </a:rPr>
              <a:t>  </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1954</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中华人民共和国宪法</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954" name="矩形 28687"/>
          <p:cNvSpPr/>
          <p:nvPr/>
        </p:nvSpPr>
        <p:spPr>
          <a:xfrm>
            <a:off x="5093970" y="5583873"/>
            <a:ext cx="2245360" cy="560705"/>
          </a:xfrm>
          <a:prstGeom prst="rect">
            <a:avLst/>
          </a:prstGeom>
          <a:noFill/>
          <a:ln w="9525">
            <a:noFill/>
          </a:ln>
        </p:spPr>
        <p:txBody>
          <a:bodyPr wrap="none" lIns="68580" tIns="34290" rIns="68580" bIns="34290" anchor="t">
            <a:spAutoFit/>
          </a:bodyPr>
          <a:p>
            <a:r>
              <a:rPr lang="en-US" altLang="zh-CN" sz="2400" b="1" dirty="0">
                <a:solidFill>
                  <a:srgbClr val="FF0000"/>
                </a:solidFill>
                <a:latin typeface="Times New Roman" panose="02020603050405020304" pitchFamily="18" charset="0"/>
                <a:ea typeface="黑体" panose="02010609060101010101" charset="-122"/>
              </a:rPr>
              <a:t> </a:t>
            </a:r>
            <a:r>
              <a:rPr lang="zh-CN" altLang="en-US" sz="3200" b="1" dirty="0">
                <a:solidFill>
                  <a:schemeClr val="tx1"/>
                </a:solidFill>
                <a:latin typeface="微软雅黑" panose="020B0503020204020204" pitchFamily="34" charset="-122"/>
                <a:ea typeface="微软雅黑" panose="020B0503020204020204" pitchFamily="34" charset="-122"/>
              </a:rPr>
              <a:t>一个制度：</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
        <p:nvSpPr>
          <p:cNvPr id="21" name="矩形 20"/>
          <p:cNvSpPr/>
          <p:nvPr/>
        </p:nvSpPr>
        <p:spPr>
          <a:xfrm>
            <a:off x="7194550" y="5495265"/>
            <a:ext cx="3388360" cy="560705"/>
          </a:xfrm>
          <a:prstGeom prst="rect">
            <a:avLst/>
          </a:prstGeom>
          <a:noFill/>
          <a:ln w="9525">
            <a:noFill/>
          </a:ln>
        </p:spPr>
        <p:txBody>
          <a:bodyPr wrap="none" lIns="68580" tIns="34290" rIns="68580" bIns="34290">
            <a:spAutoFit/>
            <a:scene3d>
              <a:camera prst="orthographicFront"/>
              <a:lightRig rig="threePt" dir="t"/>
            </a:scene3d>
          </a:bodyPr>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dirty="0">
                <a:solidFill>
                  <a:schemeClr val="tx1"/>
                </a:solidFill>
                <a:latin typeface="微软雅黑" panose="020B0503020204020204" pitchFamily="34" charset="-122"/>
                <a:ea typeface="微软雅黑" panose="020B0503020204020204" pitchFamily="34" charset="-122"/>
                <a:cs typeface="+mn-cs"/>
              </a:rPr>
              <a:t>人民代表大会制度</a:t>
            </a:r>
            <a:endParaRPr kumimoji="0" lang="zh-CN" altLang="en-US" sz="3200" b="1" i="0" u="none" strike="noStrike" kern="1200" cap="none" spc="0" normalizeH="0" baseline="0" noProof="1" dirty="0">
              <a:solidFill>
                <a:schemeClr val="tx1"/>
              </a:solidFill>
              <a:latin typeface="微软雅黑" panose="020B0503020204020204" pitchFamily="34" charset="-122"/>
              <a:ea typeface="微软雅黑" panose="020B0503020204020204" pitchFamily="34" charset="-122"/>
              <a:cs typeface="+mn-cs"/>
            </a:endParaRPr>
          </a:p>
        </p:txBody>
      </p:sp>
      <p:grpSp>
        <p:nvGrpSpPr>
          <p:cNvPr id="43" name="组合 42"/>
          <p:cNvGrpSpPr/>
          <p:nvPr/>
        </p:nvGrpSpPr>
        <p:grpSpPr>
          <a:xfrm>
            <a:off x="4884598" y="952396"/>
            <a:ext cx="691180" cy="560810"/>
            <a:chOff x="4252138" y="1186711"/>
            <a:chExt cx="691180" cy="560810"/>
          </a:xfrm>
        </p:grpSpPr>
        <p:sp>
          <p:nvSpPr>
            <p:cNvPr id="40" name="等腰三角形 39"/>
            <p:cNvSpPr/>
            <p:nvPr/>
          </p:nvSpPr>
          <p:spPr>
            <a:xfrm>
              <a:off x="4252138" y="1186711"/>
              <a:ext cx="576880" cy="497310"/>
            </a:xfrm>
            <a:prstGeom prst="triangle">
              <a:avLst/>
            </a:prstGeom>
            <a:gradFill>
              <a:gsLst>
                <a:gs pos="25000">
                  <a:schemeClr val="bg1">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41" name="等腰三角形 40"/>
            <p:cNvSpPr/>
            <p:nvPr/>
          </p:nvSpPr>
          <p:spPr>
            <a:xfrm>
              <a:off x="4366438" y="1250211"/>
              <a:ext cx="576880" cy="497310"/>
            </a:xfrm>
            <a:prstGeom prst="triangle">
              <a:avLst/>
            </a:prstGeom>
            <a:gradFill>
              <a:gsLst>
                <a:gs pos="25000">
                  <a:schemeClr val="bg1">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grpSp>
      <p:sp>
        <p:nvSpPr>
          <p:cNvPr id="42" name="文本框 41"/>
          <p:cNvSpPr txBox="1"/>
          <p:nvPr/>
        </p:nvSpPr>
        <p:spPr>
          <a:xfrm>
            <a:off x="5839770" y="1018312"/>
            <a:ext cx="4007204" cy="583565"/>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200" dirty="0">
                <a:solidFill>
                  <a:schemeClr val="bg1"/>
                </a:solidFill>
              </a:rPr>
              <a:t>四个</a:t>
            </a:r>
            <a:r>
              <a:rPr lang="en-US" altLang="zh-CN" sz="3200" dirty="0">
                <a:solidFill>
                  <a:schemeClr val="bg1"/>
                </a:solidFill>
              </a:rPr>
              <a:t>“</a:t>
            </a:r>
            <a:r>
              <a:rPr lang="zh-CN" altLang="en-US" sz="3200" dirty="0">
                <a:solidFill>
                  <a:schemeClr val="bg1"/>
                </a:solidFill>
              </a:rPr>
              <a:t>一</a:t>
            </a:r>
            <a:r>
              <a:rPr lang="en-US" altLang="zh-CN" sz="3200" dirty="0">
                <a:solidFill>
                  <a:schemeClr val="bg1"/>
                </a:solidFill>
              </a:rPr>
              <a:t>”</a:t>
            </a:r>
            <a:endParaRPr lang="en-US" altLang="zh-CN"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8705"/>
                                        </p:tgtEl>
                                        <p:attrNameLst>
                                          <p:attrName>style.visibility</p:attrName>
                                        </p:attrNameLst>
                                      </p:cBhvr>
                                      <p:to>
                                        <p:strVal val="visible"/>
                                      </p:to>
                                    </p:set>
                                    <p:anim calcmode="lin" valueType="num">
                                      <p:cBhvr>
                                        <p:cTn id="13" dur="500" fill="hold"/>
                                        <p:tgtEl>
                                          <p:spTgt spid="28705"/>
                                        </p:tgtEl>
                                        <p:attrNameLst>
                                          <p:attrName>ppt_w</p:attrName>
                                        </p:attrNameLst>
                                      </p:cBhvr>
                                      <p:tavLst>
                                        <p:tav tm="0">
                                          <p:val>
                                            <p:fltVal val="0.000000"/>
                                          </p:val>
                                        </p:tav>
                                        <p:tav tm="100000">
                                          <p:val>
                                            <p:strVal val="#ppt_w"/>
                                          </p:val>
                                        </p:tav>
                                      </p:tavLst>
                                    </p:anim>
                                    <p:anim calcmode="lin" valueType="num">
                                      <p:cBhvr>
                                        <p:cTn id="14" dur="500" fill="hold"/>
                                        <p:tgtEl>
                                          <p:spTgt spid="2870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8703"/>
                                        </p:tgtEl>
                                        <p:attrNameLst>
                                          <p:attrName>style.visibility</p:attrName>
                                        </p:attrNameLst>
                                      </p:cBhvr>
                                      <p:to>
                                        <p:strVal val="visible"/>
                                      </p:to>
                                    </p:set>
                                    <p:anim calcmode="lin" valueType="num">
                                      <p:cBhvr>
                                        <p:cTn id="19" dur="500" fill="hold"/>
                                        <p:tgtEl>
                                          <p:spTgt spid="28703"/>
                                        </p:tgtEl>
                                        <p:attrNameLst>
                                          <p:attrName>ppt_w</p:attrName>
                                        </p:attrNameLst>
                                      </p:cBhvr>
                                      <p:tavLst>
                                        <p:tav tm="0">
                                          <p:val>
                                            <p:fltVal val="0.000000"/>
                                          </p:val>
                                        </p:tav>
                                        <p:tav tm="100000">
                                          <p:val>
                                            <p:strVal val="#ppt_w"/>
                                          </p:val>
                                        </p:tav>
                                      </p:tavLst>
                                    </p:anim>
                                    <p:anim calcmode="lin" valueType="num">
                                      <p:cBhvr>
                                        <p:cTn id="20"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8690"/>
                                        </p:tgtEl>
                                        <p:attrNameLst>
                                          <p:attrName>style.visibility</p:attrName>
                                        </p:attrNameLst>
                                      </p:cBhvr>
                                      <p:to>
                                        <p:strVal val="visible"/>
                                      </p:to>
                                    </p:set>
                                    <p:anim calcmode="lin" valueType="num">
                                      <p:cBhvr>
                                        <p:cTn id="25" dur="500" fill="hold"/>
                                        <p:tgtEl>
                                          <p:spTgt spid="28690"/>
                                        </p:tgtEl>
                                        <p:attrNameLst>
                                          <p:attrName>ppt_w</p:attrName>
                                        </p:attrNameLst>
                                      </p:cBhvr>
                                      <p:tavLst>
                                        <p:tav tm="0">
                                          <p:val>
                                            <p:fltVal val="0.000000"/>
                                          </p:val>
                                        </p:tav>
                                        <p:tav tm="100000">
                                          <p:val>
                                            <p:strVal val="#ppt_w"/>
                                          </p:val>
                                        </p:tav>
                                      </p:tavLst>
                                    </p:anim>
                                    <p:anim calcmode="lin" valueType="num">
                                      <p:cBhvr>
                                        <p:cTn id="26" dur="500" fill="hold"/>
                                        <p:tgtEl>
                                          <p:spTgt spid="28690"/>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8692"/>
                                        </p:tgtEl>
                                        <p:attrNameLst>
                                          <p:attrName>style.visibility</p:attrName>
                                        </p:attrNameLst>
                                      </p:cBhvr>
                                      <p:to>
                                        <p:strVal val="visible"/>
                                      </p:to>
                                    </p:set>
                                    <p:anim calcmode="lin" valueType="num">
                                      <p:cBhvr>
                                        <p:cTn id="31" dur="500" fill="hold"/>
                                        <p:tgtEl>
                                          <p:spTgt spid="28692"/>
                                        </p:tgtEl>
                                        <p:attrNameLst>
                                          <p:attrName>ppt_w</p:attrName>
                                        </p:attrNameLst>
                                      </p:cBhvr>
                                      <p:tavLst>
                                        <p:tav tm="0">
                                          <p:val>
                                            <p:fltVal val="0.000000"/>
                                          </p:val>
                                        </p:tav>
                                        <p:tav tm="100000">
                                          <p:val>
                                            <p:strVal val="#ppt_w"/>
                                          </p:val>
                                        </p:tav>
                                      </p:tavLst>
                                    </p:anim>
                                    <p:anim calcmode="lin" valueType="num">
                                      <p:cBhvr>
                                        <p:cTn id="32" dur="500" fill="hold"/>
                                        <p:tgtEl>
                                          <p:spTgt spid="2869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000000"/>
                                          </p:val>
                                        </p:tav>
                                        <p:tav tm="100000">
                                          <p:val>
                                            <p:strVal val="#ppt_w"/>
                                          </p:val>
                                        </p:tav>
                                      </p:tavLst>
                                    </p:anim>
                                    <p:anim calcmode="lin" valueType="num">
                                      <p:cBhvr>
                                        <p:cTn id="38"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0" grpId="0"/>
      <p:bldP spid="28692"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10"/>
          <p:cNvPicPr>
            <a:picLocks noChangeAspect="1"/>
          </p:cNvPicPr>
          <p:nvPr/>
        </p:nvPicPr>
        <p:blipFill rotWithShape="1">
          <a:blip r:embed="rId1" cstate="screen"/>
          <a:srcRect/>
          <a:stretch>
            <a:fillRect/>
          </a:stretch>
        </p:blipFill>
        <p:spPr>
          <a:xfrm>
            <a:off x="-80863" y="-5810"/>
            <a:ext cx="12272863" cy="6915569"/>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74075" y="0"/>
            <a:ext cx="9536149" cy="6999939"/>
          </a:xfrm>
          <a:prstGeom prst="rect">
            <a:avLst/>
          </a:prstGeom>
        </p:spPr>
      </p:pic>
      <p:sp>
        <p:nvSpPr>
          <p:cNvPr id="6" name="梯形 5"/>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371953" y="601936"/>
            <a:ext cx="3448095" cy="228600"/>
            <a:chOff x="5101528" y="679756"/>
            <a:chExt cx="3448095" cy="228600"/>
          </a:xfrm>
        </p:grpSpPr>
        <p:sp>
          <p:nvSpPr>
            <p:cNvPr id="10" name="星形: 五角 9"/>
            <p:cNvSpPr/>
            <p:nvPr/>
          </p:nvSpPr>
          <p:spPr>
            <a:xfrm>
              <a:off x="5101528" y="704056"/>
              <a:ext cx="180000" cy="180000"/>
            </a:xfrm>
            <a:prstGeom prst="star5">
              <a:avLst/>
            </a:prstGeom>
            <a:blipFill>
              <a:blip r:embed="rId4"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p:nvSpPr>
          <p:spPr>
            <a:xfrm flipH="1">
              <a:off x="5499491" y="679756"/>
              <a:ext cx="228600" cy="2286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8369623" y="704056"/>
              <a:ext cx="180000" cy="180000"/>
            </a:xfrm>
            <a:prstGeom prst="star5">
              <a:avLst/>
            </a:prstGeom>
            <a:blipFill>
              <a:blip r:embed="rId4"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flipH="1">
              <a:off x="7923841" y="679756"/>
              <a:ext cx="228600" cy="228600"/>
            </a:xfrm>
            <a:prstGeom prst="star5">
              <a:avLst/>
            </a:prstGeom>
            <a:blipFill>
              <a:blip r:embed="rId5"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AutoShape 3"/>
          <p:cNvSpPr>
            <a:spLocks noChangeAspect="1" noChangeArrowheads="1" noTextEdit="1"/>
          </p:cNvSpPr>
          <p:nvPr/>
        </p:nvSpPr>
        <p:spPr bwMode="auto">
          <a:xfrm>
            <a:off x="3833813" y="854075"/>
            <a:ext cx="4524375"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29" name="组合 28"/>
          <p:cNvGrpSpPr/>
          <p:nvPr/>
        </p:nvGrpSpPr>
        <p:grpSpPr>
          <a:xfrm>
            <a:off x="1234440" y="830580"/>
            <a:ext cx="3059430" cy="5634355"/>
            <a:chOff x="8222212" y="1607420"/>
            <a:chExt cx="1995051" cy="4277712"/>
          </a:xfrm>
        </p:grpSpPr>
        <p:grpSp>
          <p:nvGrpSpPr>
            <p:cNvPr id="16" name="îŝlíḍè"/>
            <p:cNvGrpSpPr/>
            <p:nvPr/>
          </p:nvGrpSpPr>
          <p:grpSpPr>
            <a:xfrm>
              <a:off x="8251315" y="1648355"/>
              <a:ext cx="1945878" cy="4216309"/>
              <a:chOff x="1711325" y="560388"/>
              <a:chExt cx="3078163" cy="6540500"/>
            </a:xfrm>
          </p:grpSpPr>
          <p:sp>
            <p:nvSpPr>
              <p:cNvPr id="18" name="íṩḻïḑè"/>
              <p:cNvSpPr/>
              <p:nvPr/>
            </p:nvSpPr>
            <p:spPr bwMode="auto">
              <a:xfrm>
                <a:off x="1711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F4F4F4"/>
              </a:solidFill>
              <a:ln>
                <a:noFill/>
              </a:ln>
              <a:effec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0" name="íṥļíḋè"/>
              <p:cNvSpPr/>
              <p:nvPr/>
            </p:nvSpPr>
            <p:spPr bwMode="auto">
              <a:xfrm>
                <a:off x="2963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6" y="1596"/>
                      <a:pt x="809" y="1596"/>
                    </a:cubicBezTo>
                    <a:cubicBezTo>
                      <a:pt x="372" y="1596"/>
                      <a:pt x="0" y="1246"/>
                      <a:pt x="0" y="787"/>
                    </a:cubicBezTo>
                    <a:cubicBezTo>
                      <a:pt x="0" y="350"/>
                      <a:pt x="372" y="0"/>
                      <a:pt x="809" y="0"/>
                    </a:cubicBezTo>
                    <a:cubicBezTo>
                      <a:pt x="1246" y="0"/>
                      <a:pt x="1596" y="350"/>
                      <a:pt x="1596" y="787"/>
                    </a:cubicBezTo>
                  </a:path>
                </a:pathLst>
              </a:custGeom>
              <a:solidFill>
                <a:srgbClr val="E2E2E2"/>
              </a:solidFill>
              <a:ln>
                <a:noFill/>
              </a:ln>
              <a:effec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1" name="iṧľídé"/>
              <p:cNvSpPr/>
              <p:nvPr/>
            </p:nvSpPr>
            <p:spPr bwMode="auto">
              <a:xfrm>
                <a:off x="3144838" y="6534150"/>
                <a:ext cx="220662" cy="228600"/>
              </a:xfrm>
              <a:custGeom>
                <a:avLst/>
                <a:gdLst>
                  <a:gd name="T0" fmla="*/ 481 w 614"/>
                  <a:gd name="T1" fmla="*/ 634 h 635"/>
                  <a:gd name="T2" fmla="*/ 481 w 614"/>
                  <a:gd name="T3" fmla="*/ 634 h 635"/>
                  <a:gd name="T4" fmla="*/ 131 w 614"/>
                  <a:gd name="T5" fmla="*/ 634 h 635"/>
                  <a:gd name="T6" fmla="*/ 0 w 614"/>
                  <a:gd name="T7" fmla="*/ 503 h 635"/>
                  <a:gd name="T8" fmla="*/ 0 w 614"/>
                  <a:gd name="T9" fmla="*/ 131 h 635"/>
                  <a:gd name="T10" fmla="*/ 131 w 614"/>
                  <a:gd name="T11" fmla="*/ 0 h 635"/>
                  <a:gd name="T12" fmla="*/ 481 w 614"/>
                  <a:gd name="T13" fmla="*/ 0 h 635"/>
                  <a:gd name="T14" fmla="*/ 613 w 614"/>
                  <a:gd name="T15" fmla="*/ 131 h 635"/>
                  <a:gd name="T16" fmla="*/ 613 w 614"/>
                  <a:gd name="T17" fmla="*/ 503 h 635"/>
                  <a:gd name="T18" fmla="*/ 481 w 614"/>
                  <a:gd name="T19" fmla="*/ 634 h 635"/>
                  <a:gd name="T20" fmla="*/ 131 w 614"/>
                  <a:gd name="T21" fmla="*/ 44 h 635"/>
                  <a:gd name="T22" fmla="*/ 131 w 614"/>
                  <a:gd name="T23" fmla="*/ 44 h 635"/>
                  <a:gd name="T24" fmla="*/ 44 w 614"/>
                  <a:gd name="T25" fmla="*/ 131 h 635"/>
                  <a:gd name="T26" fmla="*/ 44 w 614"/>
                  <a:gd name="T27" fmla="*/ 503 h 635"/>
                  <a:gd name="T28" fmla="*/ 131 w 614"/>
                  <a:gd name="T29" fmla="*/ 568 h 635"/>
                  <a:gd name="T30" fmla="*/ 481 w 614"/>
                  <a:gd name="T31" fmla="*/ 568 h 635"/>
                  <a:gd name="T32" fmla="*/ 547 w 614"/>
                  <a:gd name="T33" fmla="*/ 503 h 635"/>
                  <a:gd name="T34" fmla="*/ 547 w 614"/>
                  <a:gd name="T35" fmla="*/ 131 h 635"/>
                  <a:gd name="T36" fmla="*/ 481 w 614"/>
                  <a:gd name="T37" fmla="*/ 44 h 635"/>
                  <a:gd name="T38" fmla="*/ 131 w 614"/>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4" h="635">
                    <a:moveTo>
                      <a:pt x="481" y="634"/>
                    </a:moveTo>
                    <a:lnTo>
                      <a:pt x="481" y="634"/>
                    </a:lnTo>
                    <a:cubicBezTo>
                      <a:pt x="131" y="634"/>
                      <a:pt x="131" y="634"/>
                      <a:pt x="131" y="634"/>
                    </a:cubicBezTo>
                    <a:cubicBezTo>
                      <a:pt x="44" y="634"/>
                      <a:pt x="0" y="568"/>
                      <a:pt x="0" y="503"/>
                    </a:cubicBezTo>
                    <a:cubicBezTo>
                      <a:pt x="0" y="131"/>
                      <a:pt x="0" y="131"/>
                      <a:pt x="0" y="131"/>
                    </a:cubicBezTo>
                    <a:cubicBezTo>
                      <a:pt x="0" y="44"/>
                      <a:pt x="44" y="0"/>
                      <a:pt x="131" y="0"/>
                    </a:cubicBezTo>
                    <a:cubicBezTo>
                      <a:pt x="481" y="0"/>
                      <a:pt x="481" y="0"/>
                      <a:pt x="481" y="0"/>
                    </a:cubicBezTo>
                    <a:cubicBezTo>
                      <a:pt x="547" y="0"/>
                      <a:pt x="613" y="44"/>
                      <a:pt x="613" y="131"/>
                    </a:cubicBezTo>
                    <a:cubicBezTo>
                      <a:pt x="613" y="503"/>
                      <a:pt x="613" y="503"/>
                      <a:pt x="613" y="503"/>
                    </a:cubicBezTo>
                    <a:cubicBezTo>
                      <a:pt x="613" y="568"/>
                      <a:pt x="547" y="634"/>
                      <a:pt x="481" y="634"/>
                    </a:cubicBezTo>
                    <a:close/>
                    <a:moveTo>
                      <a:pt x="131" y="44"/>
                    </a:moveTo>
                    <a:lnTo>
                      <a:pt x="131" y="44"/>
                    </a:lnTo>
                    <a:cubicBezTo>
                      <a:pt x="88" y="44"/>
                      <a:pt x="44" y="88"/>
                      <a:pt x="44" y="131"/>
                    </a:cubicBezTo>
                    <a:cubicBezTo>
                      <a:pt x="44" y="503"/>
                      <a:pt x="44" y="503"/>
                      <a:pt x="44" y="503"/>
                    </a:cubicBezTo>
                    <a:cubicBezTo>
                      <a:pt x="44" y="547"/>
                      <a:pt x="88" y="568"/>
                      <a:pt x="131" y="568"/>
                    </a:cubicBezTo>
                    <a:cubicBezTo>
                      <a:pt x="481" y="568"/>
                      <a:pt x="481" y="568"/>
                      <a:pt x="481" y="568"/>
                    </a:cubicBezTo>
                    <a:cubicBezTo>
                      <a:pt x="525" y="568"/>
                      <a:pt x="547" y="547"/>
                      <a:pt x="547" y="503"/>
                    </a:cubicBezTo>
                    <a:cubicBezTo>
                      <a:pt x="547" y="131"/>
                      <a:pt x="547" y="131"/>
                      <a:pt x="547" y="131"/>
                    </a:cubicBezTo>
                    <a:cubicBezTo>
                      <a:pt x="547" y="88"/>
                      <a:pt x="525" y="44"/>
                      <a:pt x="481" y="44"/>
                    </a:cubicBezTo>
                    <a:cubicBezTo>
                      <a:pt x="131" y="44"/>
                      <a:pt x="131" y="44"/>
                      <a:pt x="131" y="44"/>
                    </a:cubicBezTo>
                    <a:close/>
                  </a:path>
                </a:pathLst>
              </a:custGeom>
              <a:solidFill>
                <a:srgbClr val="F4F4F4"/>
              </a:solidFill>
              <a:ln>
                <a:noFill/>
              </a:ln>
              <a:effectLst/>
            </p:spPr>
            <p:txBody>
              <a:bodyPr wrap="square" lIns="91440" tIns="45720" rIns="91440" bIns="45720" anchor="ctr">
                <a:normAutofit fontScale="3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2" name="iṧļïdê"/>
              <p:cNvSpPr/>
              <p:nvPr/>
            </p:nvSpPr>
            <p:spPr bwMode="auto">
              <a:xfrm>
                <a:off x="3009900"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1" y="0"/>
                      <a:pt x="1355" y="22"/>
                      <a:pt x="1355" y="66"/>
                    </a:cubicBezTo>
                    <a:cubicBezTo>
                      <a:pt x="1355" y="109"/>
                      <a:pt x="1311" y="131"/>
                      <a:pt x="1268" y="131"/>
                    </a:cubicBezTo>
                  </a:path>
                </a:pathLst>
              </a:custGeom>
              <a:solidFill>
                <a:srgbClr val="333333"/>
              </a:solidFill>
              <a:ln>
                <a:noFill/>
              </a:ln>
              <a:effectLst/>
            </p:spPr>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3" name="î$ľîḑe"/>
              <p:cNvSpPr/>
              <p:nvPr/>
            </p:nvSpPr>
            <p:spPr bwMode="auto">
              <a:xfrm>
                <a:off x="3206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5" y="0"/>
                      <a:pt x="0" y="44"/>
                      <a:pt x="0" y="110"/>
                    </a:cubicBezTo>
                    <a:cubicBezTo>
                      <a:pt x="0" y="132"/>
                      <a:pt x="0" y="132"/>
                      <a:pt x="0" y="132"/>
                    </a:cubicBezTo>
                    <a:cubicBezTo>
                      <a:pt x="0" y="198"/>
                      <a:pt x="65"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p:spPr>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sp>
          <p:nvSpPr>
            <p:cNvPr id="17" name="iSlíḓè"/>
            <p:cNvSpPr/>
            <p:nvPr/>
          </p:nvSpPr>
          <p:spPr bwMode="auto">
            <a:xfrm>
              <a:off x="8222212" y="1607420"/>
              <a:ext cx="1995051" cy="4277712"/>
            </a:xfrm>
            <a:custGeom>
              <a:avLst/>
              <a:gdLst>
                <a:gd name="T0" fmla="*/ 8417 w 8768"/>
                <a:gd name="T1" fmla="*/ 437 h 18431"/>
                <a:gd name="T2" fmla="*/ 8417 w 8768"/>
                <a:gd name="T3" fmla="*/ 437 h 18431"/>
                <a:gd name="T4" fmla="*/ 7543 w 8768"/>
                <a:gd name="T5" fmla="*/ 87 h 18431"/>
                <a:gd name="T6" fmla="*/ 7280 w 8768"/>
                <a:gd name="T7" fmla="*/ 87 h 18431"/>
                <a:gd name="T8" fmla="*/ 7280 w 8768"/>
                <a:gd name="T9" fmla="*/ 43 h 18431"/>
                <a:gd name="T10" fmla="*/ 7259 w 8768"/>
                <a:gd name="T11" fmla="*/ 0 h 18431"/>
                <a:gd name="T12" fmla="*/ 5903 w 8768"/>
                <a:gd name="T13" fmla="*/ 0 h 18431"/>
                <a:gd name="T14" fmla="*/ 5859 w 8768"/>
                <a:gd name="T15" fmla="*/ 43 h 18431"/>
                <a:gd name="T16" fmla="*/ 5859 w 8768"/>
                <a:gd name="T17" fmla="*/ 87 h 18431"/>
                <a:gd name="T18" fmla="*/ 1268 w 8768"/>
                <a:gd name="T19" fmla="*/ 87 h 18431"/>
                <a:gd name="T20" fmla="*/ 43 w 8768"/>
                <a:gd name="T21" fmla="*/ 1312 h 18431"/>
                <a:gd name="T22" fmla="*/ 43 w 8768"/>
                <a:gd name="T23" fmla="*/ 2602 h 18431"/>
                <a:gd name="T24" fmla="*/ 43 w 8768"/>
                <a:gd name="T25" fmla="*/ 2602 h 18431"/>
                <a:gd name="T26" fmla="*/ 0 w 8768"/>
                <a:gd name="T27" fmla="*/ 2624 h 18431"/>
                <a:gd name="T28" fmla="*/ 0 w 8768"/>
                <a:gd name="T29" fmla="*/ 3389 h 18431"/>
                <a:gd name="T30" fmla="*/ 43 w 8768"/>
                <a:gd name="T31" fmla="*/ 3432 h 18431"/>
                <a:gd name="T32" fmla="*/ 43 w 8768"/>
                <a:gd name="T33" fmla="*/ 3432 h 18431"/>
                <a:gd name="T34" fmla="*/ 43 w 8768"/>
                <a:gd name="T35" fmla="*/ 3761 h 18431"/>
                <a:gd name="T36" fmla="*/ 43 w 8768"/>
                <a:gd name="T37" fmla="*/ 3761 h 18431"/>
                <a:gd name="T38" fmla="*/ 0 w 8768"/>
                <a:gd name="T39" fmla="*/ 3804 h 18431"/>
                <a:gd name="T40" fmla="*/ 0 w 8768"/>
                <a:gd name="T41" fmla="*/ 4941 h 18431"/>
                <a:gd name="T42" fmla="*/ 43 w 8768"/>
                <a:gd name="T43" fmla="*/ 4963 h 18431"/>
                <a:gd name="T44" fmla="*/ 43 w 8768"/>
                <a:gd name="T45" fmla="*/ 4963 h 18431"/>
                <a:gd name="T46" fmla="*/ 43 w 8768"/>
                <a:gd name="T47" fmla="*/ 5269 h 18431"/>
                <a:gd name="T48" fmla="*/ 43 w 8768"/>
                <a:gd name="T49" fmla="*/ 5269 h 18431"/>
                <a:gd name="T50" fmla="*/ 0 w 8768"/>
                <a:gd name="T51" fmla="*/ 5313 h 18431"/>
                <a:gd name="T52" fmla="*/ 0 w 8768"/>
                <a:gd name="T53" fmla="*/ 6472 h 18431"/>
                <a:gd name="T54" fmla="*/ 43 w 8768"/>
                <a:gd name="T55" fmla="*/ 6493 h 18431"/>
                <a:gd name="T56" fmla="*/ 43 w 8768"/>
                <a:gd name="T57" fmla="*/ 6493 h 18431"/>
                <a:gd name="T58" fmla="*/ 43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0" y="87"/>
                    <a:pt x="7280" y="87"/>
                    <a:pt x="7280" y="87"/>
                  </a:cubicBezTo>
                  <a:cubicBezTo>
                    <a:pt x="7280" y="43"/>
                    <a:pt x="7280" y="43"/>
                    <a:pt x="7280" y="43"/>
                  </a:cubicBezTo>
                  <a:cubicBezTo>
                    <a:pt x="7280" y="22"/>
                    <a:pt x="7280" y="0"/>
                    <a:pt x="7259" y="0"/>
                  </a:cubicBezTo>
                  <a:cubicBezTo>
                    <a:pt x="5903" y="0"/>
                    <a:pt x="5903" y="0"/>
                    <a:pt x="5903" y="0"/>
                  </a:cubicBezTo>
                  <a:cubicBezTo>
                    <a:pt x="5881" y="0"/>
                    <a:pt x="5859" y="22"/>
                    <a:pt x="5859" y="43"/>
                  </a:cubicBezTo>
                  <a:cubicBezTo>
                    <a:pt x="5859" y="87"/>
                    <a:pt x="5859" y="87"/>
                    <a:pt x="5859" y="87"/>
                  </a:cubicBezTo>
                  <a:cubicBezTo>
                    <a:pt x="1268" y="87"/>
                    <a:pt x="1268" y="87"/>
                    <a:pt x="1268" y="87"/>
                  </a:cubicBezTo>
                  <a:cubicBezTo>
                    <a:pt x="568" y="87"/>
                    <a:pt x="43" y="590"/>
                    <a:pt x="43" y="1312"/>
                  </a:cubicBezTo>
                  <a:cubicBezTo>
                    <a:pt x="43" y="2602"/>
                    <a:pt x="43" y="2602"/>
                    <a:pt x="43" y="2602"/>
                  </a:cubicBezTo>
                  <a:lnTo>
                    <a:pt x="43" y="2602"/>
                  </a:lnTo>
                  <a:cubicBezTo>
                    <a:pt x="22" y="2602"/>
                    <a:pt x="0" y="2602"/>
                    <a:pt x="0" y="2624"/>
                  </a:cubicBezTo>
                  <a:cubicBezTo>
                    <a:pt x="0" y="3389"/>
                    <a:pt x="0" y="3389"/>
                    <a:pt x="0" y="3389"/>
                  </a:cubicBezTo>
                  <a:cubicBezTo>
                    <a:pt x="0" y="3411"/>
                    <a:pt x="22" y="3432"/>
                    <a:pt x="43" y="3432"/>
                  </a:cubicBezTo>
                  <a:lnTo>
                    <a:pt x="43" y="3432"/>
                  </a:lnTo>
                  <a:cubicBezTo>
                    <a:pt x="43" y="3761"/>
                    <a:pt x="43" y="3761"/>
                    <a:pt x="43" y="3761"/>
                  </a:cubicBezTo>
                  <a:lnTo>
                    <a:pt x="43" y="3761"/>
                  </a:lnTo>
                  <a:cubicBezTo>
                    <a:pt x="22" y="3761"/>
                    <a:pt x="0" y="3782"/>
                    <a:pt x="0" y="3804"/>
                  </a:cubicBezTo>
                  <a:cubicBezTo>
                    <a:pt x="0" y="4941"/>
                    <a:pt x="0" y="4941"/>
                    <a:pt x="0" y="4941"/>
                  </a:cubicBezTo>
                  <a:cubicBezTo>
                    <a:pt x="0" y="4963"/>
                    <a:pt x="22" y="4963"/>
                    <a:pt x="43" y="4963"/>
                  </a:cubicBezTo>
                  <a:lnTo>
                    <a:pt x="43" y="4963"/>
                  </a:lnTo>
                  <a:cubicBezTo>
                    <a:pt x="43" y="5269"/>
                    <a:pt x="43" y="5269"/>
                    <a:pt x="43" y="5269"/>
                  </a:cubicBezTo>
                  <a:lnTo>
                    <a:pt x="43" y="5269"/>
                  </a:lnTo>
                  <a:cubicBezTo>
                    <a:pt x="22" y="5269"/>
                    <a:pt x="0" y="5291"/>
                    <a:pt x="0" y="5313"/>
                  </a:cubicBezTo>
                  <a:cubicBezTo>
                    <a:pt x="0" y="6472"/>
                    <a:pt x="0" y="6472"/>
                    <a:pt x="0" y="6472"/>
                  </a:cubicBezTo>
                  <a:cubicBezTo>
                    <a:pt x="0" y="6493"/>
                    <a:pt x="22" y="6493"/>
                    <a:pt x="43" y="6493"/>
                  </a:cubicBezTo>
                  <a:lnTo>
                    <a:pt x="43" y="6493"/>
                  </a:lnTo>
                  <a:cubicBezTo>
                    <a:pt x="43" y="17206"/>
                    <a:pt x="43" y="17206"/>
                    <a:pt x="43" y="17206"/>
                  </a:cubicBezTo>
                  <a:cubicBezTo>
                    <a:pt x="43" y="17883"/>
                    <a:pt x="590"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rgbClr val="E2E2E2"/>
            </a:solidFill>
            <a:ln>
              <a:noFill/>
            </a:ln>
            <a:effec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5" name="矩形 24"/>
            <p:cNvSpPr/>
            <p:nvPr/>
          </p:nvSpPr>
          <p:spPr>
            <a:xfrm rot="10800000">
              <a:off x="8358188" y="2195609"/>
              <a:ext cx="1742172" cy="3101982"/>
            </a:xfrm>
            <a:prstGeom prst="rect">
              <a:avLst/>
            </a:prstGeom>
            <a:gradFill>
              <a:gsLst>
                <a:gs pos="0">
                  <a:schemeClr val="accent4">
                    <a:lumMod val="75000"/>
                    <a:alpha val="0"/>
                  </a:schemeClr>
                </a:gs>
                <a:gs pos="74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8" name="组合 27"/>
          <p:cNvGrpSpPr/>
          <p:nvPr/>
        </p:nvGrpSpPr>
        <p:grpSpPr>
          <a:xfrm>
            <a:off x="479426" y="2245761"/>
            <a:ext cx="11233149" cy="3763478"/>
            <a:chOff x="855103" y="3995993"/>
            <a:chExt cx="10157682" cy="3763478"/>
          </a:xfrm>
        </p:grpSpPr>
        <p:sp>
          <p:nvSpPr>
            <p:cNvPr id="3" name="左中括号 2"/>
            <p:cNvSpPr/>
            <p:nvPr/>
          </p:nvSpPr>
          <p:spPr>
            <a:xfrm>
              <a:off x="855103" y="3995993"/>
              <a:ext cx="1280160" cy="3763478"/>
            </a:xfrm>
            <a:prstGeom prst="leftBracket">
              <a:avLst/>
            </a:prstGeom>
            <a:ln w="25400">
              <a:gradFill flip="none" rotWithShape="1">
                <a:gsLst>
                  <a:gs pos="25000">
                    <a:srgbClr val="BE8827">
                      <a:alpha val="0"/>
                    </a:srgbClr>
                  </a:gs>
                  <a:gs pos="78000">
                    <a:srgbClr val="BE8827"/>
                  </a:gs>
                </a:gsLst>
                <a:lin ang="10800000" scaled="1"/>
                <a:tileRect/>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左中括号 26"/>
            <p:cNvSpPr/>
            <p:nvPr/>
          </p:nvSpPr>
          <p:spPr>
            <a:xfrm flipH="1">
              <a:off x="9732625" y="3995993"/>
              <a:ext cx="1280160" cy="3763478"/>
            </a:xfrm>
            <a:prstGeom prst="leftBracket">
              <a:avLst/>
            </a:prstGeom>
            <a:ln w="25400">
              <a:gradFill flip="none" rotWithShape="1">
                <a:gsLst>
                  <a:gs pos="25000">
                    <a:srgbClr val="BE8827">
                      <a:alpha val="0"/>
                    </a:srgbClr>
                  </a:gs>
                  <a:gs pos="78000">
                    <a:srgbClr val="BE8827"/>
                  </a:gs>
                </a:gsLst>
                <a:lin ang="10800000" scaled="1"/>
                <a:tileRect/>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1" name="文本框 30"/>
          <p:cNvSpPr txBox="1"/>
          <p:nvPr/>
        </p:nvSpPr>
        <p:spPr>
          <a:xfrm>
            <a:off x="3401055" y="2514600"/>
            <a:ext cx="553998" cy="3009900"/>
          </a:xfrm>
          <a:prstGeom prst="rect">
            <a:avLst/>
          </a:prstGeom>
          <a:noFill/>
        </p:spPr>
        <p:txBody>
          <a:bodyPr vert="eaVert"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我和我的祖国</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2720887" y="2667000"/>
            <a:ext cx="428625" cy="2838666"/>
          </a:xfrm>
          <a:prstGeom prst="rect">
            <a:avLst/>
          </a:prstGeom>
          <a:noFill/>
        </p:spPr>
        <p:txBody>
          <a:bodyPr vert="eaVert"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十三五计划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4092575" y="424180"/>
            <a:ext cx="4007485" cy="829945"/>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pPr algn="ctr"/>
            <a:r>
              <a:rPr lang="zh-CN" altLang="en-US" sz="4800" dirty="0">
                <a:blipFill>
                  <a:blip r:embed="rId6"/>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sym typeface="+mn-ea"/>
              </a:rPr>
              <a:t>结束语</a:t>
            </a:r>
            <a:endParaRPr lang="zh-CN" altLang="en-US" sz="4800" dirty="0">
              <a:blipFill>
                <a:blip r:embed="rId6"/>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sym typeface="+mn-ea"/>
            </a:endParaRPr>
          </a:p>
        </p:txBody>
      </p:sp>
      <p:cxnSp>
        <p:nvCxnSpPr>
          <p:cNvPr id="42" name="直接连接符 41"/>
          <p:cNvCxnSpPr/>
          <p:nvPr/>
        </p:nvCxnSpPr>
        <p:spPr>
          <a:xfrm flipV="1">
            <a:off x="3274852" y="2616200"/>
            <a:ext cx="0" cy="2864066"/>
          </a:xfrm>
          <a:prstGeom prst="line">
            <a:avLst/>
          </a:prstGeom>
          <a:ln w="25400">
            <a:gradFill flip="none" rotWithShape="1">
              <a:gsLst>
                <a:gs pos="25000">
                  <a:schemeClr val="bg1">
                    <a:alpha val="0"/>
                  </a:schemeClr>
                </a:gs>
                <a:gs pos="78000">
                  <a:schemeClr val="bg1"/>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pic>
        <p:nvPicPr>
          <p:cNvPr id="7" name="图片 6" descr="%LG2I@A690$TI1VW5J92MKA"/>
          <p:cNvPicPr>
            <a:picLocks noChangeAspect="1"/>
          </p:cNvPicPr>
          <p:nvPr/>
        </p:nvPicPr>
        <p:blipFill>
          <a:blip r:embed="rId7"/>
          <a:stretch>
            <a:fillRect/>
          </a:stretch>
        </p:blipFill>
        <p:spPr>
          <a:xfrm>
            <a:off x="1442720" y="1605280"/>
            <a:ext cx="2671445" cy="4428490"/>
          </a:xfrm>
          <a:prstGeom prst="rect">
            <a:avLst/>
          </a:prstGeom>
        </p:spPr>
      </p:pic>
      <p:pic>
        <p:nvPicPr>
          <p:cNvPr id="8" name="图片 7" descr="`QQ8V_3]M){GQTZIA)R9PT3"/>
          <p:cNvPicPr>
            <a:picLocks noChangeAspect="1"/>
          </p:cNvPicPr>
          <p:nvPr/>
        </p:nvPicPr>
        <p:blipFill>
          <a:blip r:embed="rId8"/>
          <a:stretch>
            <a:fillRect/>
          </a:stretch>
        </p:blipFill>
        <p:spPr>
          <a:xfrm>
            <a:off x="4872990" y="1629410"/>
            <a:ext cx="6584315" cy="4036695"/>
          </a:xfrm>
          <a:prstGeom prst="rect">
            <a:avLst/>
          </a:prstGeom>
        </p:spPr>
      </p:pic>
      <p:pic>
        <p:nvPicPr>
          <p:cNvPr id="15" name="图片 14"/>
          <p:cNvPicPr>
            <a:picLocks noChangeAspect="1"/>
          </p:cNvPicPr>
          <p:nvPr/>
        </p:nvPicPr>
        <p:blipFill>
          <a:blip r:embed="rId9"/>
          <a:stretch>
            <a:fillRect/>
          </a:stretch>
        </p:blipFill>
        <p:spPr>
          <a:xfrm>
            <a:off x="4864735" y="1630680"/>
            <a:ext cx="6592570" cy="4061460"/>
          </a:xfrm>
          <a:prstGeom prst="rect">
            <a:avLst/>
          </a:prstGeom>
        </p:spPr>
      </p:pic>
      <p:pic>
        <p:nvPicPr>
          <p:cNvPr id="24" name="图片 23"/>
          <p:cNvPicPr>
            <a:picLocks noChangeAspect="1"/>
          </p:cNvPicPr>
          <p:nvPr/>
        </p:nvPicPr>
        <p:blipFill>
          <a:blip r:embed="rId10"/>
          <a:stretch>
            <a:fillRect/>
          </a:stretch>
        </p:blipFill>
        <p:spPr>
          <a:xfrm>
            <a:off x="4873625" y="1655445"/>
            <a:ext cx="6583680" cy="4036695"/>
          </a:xfrm>
          <a:prstGeom prst="rect">
            <a:avLst/>
          </a:prstGeom>
        </p:spPr>
      </p:pic>
      <p:pic>
        <p:nvPicPr>
          <p:cNvPr id="2" name="图片 1"/>
          <p:cNvPicPr>
            <a:picLocks noChangeAspect="1"/>
          </p:cNvPicPr>
          <p:nvPr/>
        </p:nvPicPr>
        <p:blipFill>
          <a:blip r:embed="rId11"/>
          <a:stretch>
            <a:fillRect/>
          </a:stretch>
        </p:blipFill>
        <p:spPr>
          <a:xfrm>
            <a:off x="4877435" y="1772920"/>
            <a:ext cx="6579870" cy="4036695"/>
          </a:xfrm>
          <a:prstGeom prst="rect">
            <a:avLst/>
          </a:prstGeom>
        </p:spPr>
      </p:pic>
      <p:pic>
        <p:nvPicPr>
          <p:cNvPr id="26" name="图片 25" descr="4(BGA20[MO7L5C}11HZKB4J"/>
          <p:cNvPicPr>
            <a:picLocks noChangeAspect="1"/>
          </p:cNvPicPr>
          <p:nvPr/>
        </p:nvPicPr>
        <p:blipFill>
          <a:blip r:embed="rId12"/>
          <a:stretch>
            <a:fillRect/>
          </a:stretch>
        </p:blipFill>
        <p:spPr>
          <a:xfrm>
            <a:off x="4675505" y="1630680"/>
            <a:ext cx="6687820" cy="4154805"/>
          </a:xfrm>
          <a:prstGeom prst="rect">
            <a:avLst/>
          </a:prstGeom>
        </p:spPr>
      </p:pic>
      <p:pic>
        <p:nvPicPr>
          <p:cNvPr id="30" name="图片 29" descr="LZIW2NAS9GFQSZ%Z0X9]]TG"/>
          <p:cNvPicPr>
            <a:picLocks noChangeAspect="1"/>
          </p:cNvPicPr>
          <p:nvPr/>
        </p:nvPicPr>
        <p:blipFill>
          <a:blip r:embed="rId13"/>
          <a:stretch>
            <a:fillRect/>
          </a:stretch>
        </p:blipFill>
        <p:spPr>
          <a:xfrm>
            <a:off x="4770120" y="1655445"/>
            <a:ext cx="6593205" cy="4176395"/>
          </a:xfrm>
          <a:prstGeom prst="rect">
            <a:avLst/>
          </a:prstGeom>
        </p:spPr>
      </p:pic>
      <p:pic>
        <p:nvPicPr>
          <p:cNvPr id="32" name="图片 31" descr="$JMX(~K(4ASKAOOM8D`(SF5"/>
          <p:cNvPicPr>
            <a:picLocks noChangeAspect="1"/>
          </p:cNvPicPr>
          <p:nvPr/>
        </p:nvPicPr>
        <p:blipFill>
          <a:blip r:embed="rId14"/>
          <a:stretch>
            <a:fillRect/>
          </a:stretch>
        </p:blipFill>
        <p:spPr>
          <a:xfrm>
            <a:off x="4599940" y="1673225"/>
            <a:ext cx="6857365" cy="4112260"/>
          </a:xfrm>
          <a:prstGeom prst="rect">
            <a:avLst/>
          </a:prstGeom>
        </p:spPr>
      </p:pic>
      <p:pic>
        <p:nvPicPr>
          <p:cNvPr id="33" name="图片 32" descr="5F4}XOL37EXDGEPPTRT03H6"/>
          <p:cNvPicPr>
            <a:picLocks noChangeAspect="1"/>
          </p:cNvPicPr>
          <p:nvPr/>
        </p:nvPicPr>
        <p:blipFill>
          <a:blip r:embed="rId15"/>
          <a:stretch>
            <a:fillRect/>
          </a:stretch>
        </p:blipFill>
        <p:spPr>
          <a:xfrm>
            <a:off x="4675505" y="1605280"/>
            <a:ext cx="6858000" cy="4180205"/>
          </a:xfrm>
          <a:prstGeom prst="rect">
            <a:avLst/>
          </a:prstGeom>
        </p:spPr>
      </p:pic>
      <p:pic>
        <p:nvPicPr>
          <p:cNvPr id="34" name="图片 33" descr="XZ8`~POLWVS31GOQFJZH24H"/>
          <p:cNvPicPr>
            <a:picLocks noChangeAspect="1"/>
          </p:cNvPicPr>
          <p:nvPr/>
        </p:nvPicPr>
        <p:blipFill>
          <a:blip r:embed="rId16"/>
          <a:stretch>
            <a:fillRect/>
          </a:stretch>
        </p:blipFill>
        <p:spPr>
          <a:xfrm>
            <a:off x="4770120" y="1630680"/>
            <a:ext cx="6764020" cy="4155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pic>
        <p:nvPicPr>
          <p:cNvPr id="11" name="内容占位符 10"/>
          <p:cNvPicPr>
            <a:picLocks noGrp="1" noChangeAspect="1"/>
          </p:cNvPicPr>
          <p:nvPr>
            <p:ph idx="4294967295"/>
          </p:nvPr>
        </p:nvPicPr>
        <p:blipFill rotWithShape="1">
          <a:blip r:embed="rId3" cstate="screen"/>
          <a:srcRect/>
          <a:stretch>
            <a:fillRect/>
          </a:stretch>
        </p:blipFill>
        <p:spPr>
          <a:xfrm>
            <a:off x="-80863" y="-5810"/>
            <a:ext cx="12272863" cy="6915569"/>
          </a:xfrm>
          <a:prstGeom prst="rect">
            <a:avLst/>
          </a:prstGeom>
        </p:spPr>
      </p:pic>
      <p:grpSp>
        <p:nvGrpSpPr>
          <p:cNvPr id="2" name="组合 1"/>
          <p:cNvGrpSpPr/>
          <p:nvPr/>
        </p:nvGrpSpPr>
        <p:grpSpPr>
          <a:xfrm>
            <a:off x="5331618" y="-174250"/>
            <a:ext cx="1528764" cy="2661236"/>
            <a:chOff x="8025441" y="-1063038"/>
            <a:chExt cx="2593676" cy="4515012"/>
          </a:xfrm>
        </p:grpSpPr>
        <p:pic>
          <p:nvPicPr>
            <p:cNvPr id="13" name="图片 12"/>
            <p:cNvPicPr>
              <a:picLocks noChangeAspect="1"/>
            </p:cNvPicPr>
            <p:nvPr/>
          </p:nvPicPr>
          <p:blipFill>
            <a:blip r:embed="rId4" cstate="screen"/>
            <a:stretch>
              <a:fillRect/>
            </a:stretch>
          </p:blipFill>
          <p:spPr>
            <a:xfrm>
              <a:off x="8025441" y="858298"/>
              <a:ext cx="2593676" cy="2593676"/>
            </a:xfrm>
            <a:prstGeom prst="rect">
              <a:avLst/>
            </a:prstGeom>
            <a:effectLst>
              <a:outerShdw blurRad="50800" dist="228600" dir="8100000" algn="tr" rotWithShape="0">
                <a:prstClr val="black">
                  <a:alpha val="23000"/>
                </a:prstClr>
              </a:outerShdw>
            </a:effectLst>
          </p:spPr>
        </p:pic>
        <p:pic>
          <p:nvPicPr>
            <p:cNvPr id="4" name="图片 3"/>
            <p:cNvPicPr>
              <a:picLocks noChangeAspect="1"/>
            </p:cNvPicPr>
            <p:nvPr/>
          </p:nvPicPr>
          <p:blipFill>
            <a:blip r:embed="rId5" cstate="screen">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rot="20169449">
              <a:off x="8858411" y="-1063038"/>
              <a:ext cx="1037969" cy="3822124"/>
            </a:xfrm>
            <a:prstGeom prst="rect">
              <a:avLst/>
            </a:prstGeom>
          </p:spPr>
        </p:pic>
      </p:grpSp>
      <p:sp>
        <p:nvSpPr>
          <p:cNvPr id="5" name="文本框 4"/>
          <p:cNvSpPr txBox="1"/>
          <p:nvPr/>
        </p:nvSpPr>
        <p:spPr>
          <a:xfrm>
            <a:off x="2128065" y="2828836"/>
            <a:ext cx="7935870" cy="1200329"/>
          </a:xfrm>
          <a:prstGeom prst="rect">
            <a:avLst/>
          </a:prstGeom>
          <a:noFill/>
          <a:effectLst>
            <a:outerShdw blurRad="50800" dist="139700" dir="2700000" algn="tl" rotWithShape="0">
              <a:srgbClr val="580C0C"/>
            </a:outerShdw>
          </a:effectLst>
        </p:spPr>
        <p:txBody>
          <a:bodyPr wrap="square" rtlCol="0">
            <a:spAutoFit/>
          </a:bodyPr>
          <a:lstStyle/>
          <a:p>
            <a:pPr algn="dist"/>
            <a:r>
              <a:rPr lang="zh-CN" altLang="en-US" sz="7200" b="1" dirty="0">
                <a:blipFill>
                  <a:blip r:embed="rId7"/>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rPr>
              <a:t>谢谢观看</a:t>
            </a:r>
            <a:endParaRPr lang="zh-CN" altLang="en-US" sz="7200" b="1" dirty="0">
              <a:blipFill>
                <a:blip r:embed="rId7"/>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3" name="组合 2"/>
          <p:cNvGrpSpPr/>
          <p:nvPr/>
        </p:nvGrpSpPr>
        <p:grpSpPr>
          <a:xfrm>
            <a:off x="5101528" y="4447063"/>
            <a:ext cx="1988945" cy="300674"/>
            <a:chOff x="4961437" y="4332763"/>
            <a:chExt cx="1988945" cy="300674"/>
          </a:xfrm>
        </p:grpSpPr>
        <p:sp>
          <p:nvSpPr>
            <p:cNvPr id="8" name="星形: 五角 7"/>
            <p:cNvSpPr/>
            <p:nvPr/>
          </p:nvSpPr>
          <p:spPr>
            <a:xfrm>
              <a:off x="4961437" y="4393100"/>
              <a:ext cx="180000" cy="180000"/>
            </a:xfrm>
            <a:prstGeom prst="star5">
              <a:avLst/>
            </a:prstGeom>
            <a:blipFill>
              <a:blip r:embed="rId8"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星形: 五角 8"/>
            <p:cNvSpPr/>
            <p:nvPr/>
          </p:nvSpPr>
          <p:spPr>
            <a:xfrm flipH="1">
              <a:off x="5359400" y="4368800"/>
              <a:ext cx="228600" cy="228600"/>
            </a:xfrm>
            <a:prstGeom prst="star5">
              <a:avLst/>
            </a:prstGeom>
            <a:blipFill>
              <a:blip r:embed="rId9"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星形: 五角 9"/>
            <p:cNvSpPr/>
            <p:nvPr/>
          </p:nvSpPr>
          <p:spPr>
            <a:xfrm>
              <a:off x="6770382" y="4393100"/>
              <a:ext cx="180000" cy="180000"/>
            </a:xfrm>
            <a:prstGeom prst="star5">
              <a:avLst/>
            </a:prstGeom>
            <a:blipFill>
              <a:blip r:embed="rId8"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flipH="1">
              <a:off x="6324600" y="4368800"/>
              <a:ext cx="228600" cy="228600"/>
            </a:xfrm>
            <a:prstGeom prst="star5">
              <a:avLst/>
            </a:prstGeom>
            <a:blipFill>
              <a:blip r:embed="rId9"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p:cNvSpPr/>
            <p:nvPr/>
          </p:nvSpPr>
          <p:spPr>
            <a:xfrm flipH="1">
              <a:off x="5805963" y="4332763"/>
              <a:ext cx="300674" cy="300674"/>
            </a:xfrm>
            <a:prstGeom prst="star5">
              <a:avLst/>
            </a:prstGeom>
            <a:blipFill>
              <a:blip r:embed="rId10"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 name="直接连接符 18"/>
          <p:cNvCxnSpPr/>
          <p:nvPr/>
        </p:nvCxnSpPr>
        <p:spPr>
          <a:xfrm>
            <a:off x="2014637" y="4597400"/>
            <a:ext cx="2880000" cy="0"/>
          </a:xfrm>
          <a:prstGeom prst="line">
            <a:avLst/>
          </a:prstGeom>
          <a:ln w="3175">
            <a:solidFill>
              <a:srgbClr val="BF9D5C"/>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259737" y="4597400"/>
            <a:ext cx="2880000" cy="0"/>
          </a:xfrm>
          <a:prstGeom prst="line">
            <a:avLst/>
          </a:prstGeom>
          <a:ln w="3175">
            <a:solidFill>
              <a:srgbClr val="BF9D5C"/>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梯形 16"/>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1" cstate="screen"/>
          <a:srcRect t="37424" b="34201"/>
          <a:stretch>
            <a:fillRect/>
          </a:stretch>
        </p:blipFill>
        <p:spPr>
          <a:xfrm>
            <a:off x="3619500" y="5744281"/>
            <a:ext cx="4953000" cy="1015332"/>
          </a:xfrm>
          <a:prstGeom prst="rect">
            <a:avLst/>
          </a:prstGeom>
        </p:spPr>
      </p:pic>
      <p:sp>
        <p:nvSpPr>
          <p:cNvPr id="6" name="文本框 5"/>
          <p:cNvSpPr txBox="1"/>
          <p:nvPr/>
        </p:nvSpPr>
        <p:spPr>
          <a:xfrm>
            <a:off x="2302283" y="5110131"/>
            <a:ext cx="7841435" cy="398780"/>
          </a:xfrm>
          <a:prstGeom prst="rect">
            <a:avLst/>
          </a:prstGeom>
          <a:noFill/>
        </p:spPr>
        <p:txBody>
          <a:bodyPr wrap="square" rtlCol="0">
            <a:spAutoFit/>
          </a:bodyPr>
          <a:p>
            <a:pPr algn="ctr"/>
            <a:r>
              <a:rPr lang="en-US" altLang="zh-CN" sz="2000" b="1" dirty="0">
                <a:blipFill>
                  <a:blip r:embed="rId7"/>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rPr>
              <a:t>大连教育数字课堂—2020春季学期版</a:t>
            </a:r>
            <a:endParaRPr lang="zh-CN" altLang="en-US" sz="2000" b="1" dirty="0">
              <a:blipFill>
                <a:blip r:embed="rId7"/>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p:cNvPicPr>
            <a:picLocks noGrp="1" noChangeAspect="1"/>
          </p:cNvPicPr>
          <p:nvPr>
            <p:ph idx="4294967295"/>
          </p:nvPr>
        </p:nvPicPr>
        <p:blipFill rotWithShape="1">
          <a:blip r:embed="rId1" cstate="screen"/>
          <a:srcRect/>
          <a:stretch>
            <a:fillRect/>
          </a:stretch>
        </p:blipFill>
        <p:spPr>
          <a:xfrm>
            <a:off x="-80863" y="-5810"/>
            <a:ext cx="12272863" cy="6915569"/>
          </a:xfrm>
          <a:prstGeom prst="rect">
            <a:avLst/>
          </a:prstGeom>
        </p:spPr>
      </p:pic>
      <p:pic>
        <p:nvPicPr>
          <p:cNvPr id="13" name="图片 1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sp>
        <p:nvSpPr>
          <p:cNvPr id="2" name="矩形 1"/>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16200000">
            <a:off x="4314593" y="-999893"/>
            <a:ext cx="4991100" cy="9200686"/>
          </a:xfrm>
          <a:prstGeom prst="rect">
            <a:avLst/>
          </a:prstGeom>
          <a:gradFill>
            <a:gsLst>
              <a:gs pos="0">
                <a:schemeClr val="accent4">
                  <a:lumMod val="75000"/>
                  <a:alpha val="0"/>
                </a:schemeClr>
              </a:gs>
              <a:gs pos="74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3468838" y="2791064"/>
            <a:ext cx="2209799" cy="1938992"/>
          </a:xfrm>
          <a:prstGeom prst="rect">
            <a:avLst/>
          </a:prstGeom>
          <a:noFill/>
        </p:spPr>
        <p:txBody>
          <a:bodyPr wrap="square" rtlCol="0">
            <a:spAutoFit/>
          </a:bodyPr>
          <a:lstStyle/>
          <a:p>
            <a:r>
              <a:rPr lang="zh-CN" altLang="en-US" sz="12000" b="1" dirty="0">
                <a:solidFill>
                  <a:srgbClr val="6C0000"/>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壹</a:t>
            </a:r>
            <a:endParaRPr lang="zh-CN" altLang="en-US" sz="12000" b="1" dirty="0">
              <a:solidFill>
                <a:srgbClr val="6C0000"/>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33" name="文本框 32"/>
          <p:cNvSpPr txBox="1"/>
          <p:nvPr/>
        </p:nvSpPr>
        <p:spPr>
          <a:xfrm>
            <a:off x="5678637" y="3345397"/>
            <a:ext cx="4515314" cy="829945"/>
          </a:xfrm>
          <a:prstGeom prst="rect">
            <a:avLst/>
          </a:prstGeom>
          <a:noFill/>
        </p:spPr>
        <p:txBody>
          <a:bodyPr wrap="square" rtlCol="0">
            <a:spAutoFit/>
          </a:bodyPr>
          <a:lstStyle/>
          <a:p>
            <a:r>
              <a:rPr lang="zh-CN" altLang="en-US" sz="4800" b="1" dirty="0">
                <a:solidFill>
                  <a:srgbClr val="800000"/>
                </a:solidFill>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第一个五年计划</a:t>
            </a:r>
            <a:endParaRPr lang="zh-CN" altLang="en-US" sz="4800" b="1" dirty="0">
              <a:solidFill>
                <a:srgbClr val="800000"/>
              </a:solidFill>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49" name="直接连接符 48"/>
          <p:cNvCxnSpPr/>
          <p:nvPr/>
        </p:nvCxnSpPr>
        <p:spPr>
          <a:xfrm>
            <a:off x="5126653" y="2791064"/>
            <a:ext cx="0" cy="1938992"/>
          </a:xfrm>
          <a:prstGeom prst="line">
            <a:avLst/>
          </a:prstGeom>
          <a:ln>
            <a:solidFill>
              <a:srgbClr val="6C0000"/>
            </a:solidFill>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Lst>
          </a:blip>
          <a:stretch>
            <a:fillRect/>
          </a:stretch>
        </p:blipFill>
        <p:spPr>
          <a:xfrm>
            <a:off x="772392" y="-32298"/>
            <a:ext cx="2496352" cy="6914361"/>
          </a:xfrm>
          <a:prstGeom prst="rect">
            <a:avLst/>
          </a:prstGeom>
        </p:spPr>
      </p:pic>
      <p:cxnSp>
        <p:nvCxnSpPr>
          <p:cNvPr id="54" name="直接连接符 53"/>
          <p:cNvCxnSpPr/>
          <p:nvPr/>
        </p:nvCxnSpPr>
        <p:spPr>
          <a:xfrm>
            <a:off x="694271" y="6755860"/>
            <a:ext cx="2880000" cy="0"/>
          </a:xfrm>
          <a:prstGeom prst="line">
            <a:avLst/>
          </a:prstGeom>
          <a:ln w="12700">
            <a:solidFill>
              <a:srgbClr val="BF9D5C"/>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461250" y="6144895"/>
            <a:ext cx="4508500" cy="398780"/>
          </a:xfrm>
          <a:prstGeom prst="rect">
            <a:avLst/>
          </a:prstGeom>
          <a:noFill/>
        </p:spPr>
        <p:txBody>
          <a:bodyPr wrap="square" rtlCol="0">
            <a:spAutoFit/>
          </a:bodyPr>
          <a:p>
            <a:pPr algn="ctr"/>
            <a:r>
              <a:rPr lang="en-US" altLang="zh-CN" sz="2000" b="1" dirty="0">
                <a:blipFill>
                  <a:blip r:embed="rId6"/>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rPr>
              <a:t>大连教育数字课堂—2020春季学期版</a:t>
            </a:r>
            <a:endParaRPr lang="zh-CN" altLang="en-US" sz="2000" b="1" dirty="0">
              <a:blipFill>
                <a:blip r:embed="rId6"/>
                <a:stretch>
                  <a:fillRect/>
                </a:stretch>
              </a:blipFill>
              <a:latin typeface="经典黑体简" panose="02010609000101010101" pitchFamily="49" charset="-122"/>
              <a:ea typeface="经典黑体简" panose="02010609000101010101" pitchFamily="49" charset="-122"/>
              <a:cs typeface="经典黑体简" panose="0201060900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图片 25"/>
          <p:cNvPicPr>
            <a:picLocks noChangeAspect="1"/>
          </p:cNvPicPr>
          <p:nvPr/>
        </p:nvPicPr>
        <p:blipFill rotWithShape="1">
          <a:blip r:embed="rId1" cstate="print"/>
          <a:srcRect l="24814" r="13974" b="25049"/>
          <a:stretch>
            <a:fillRect/>
          </a:stretch>
        </p:blipFill>
        <p:spPr>
          <a:xfrm>
            <a:off x="1103445" y="2231535"/>
            <a:ext cx="10001320" cy="4626461"/>
          </a:xfrm>
          <a:prstGeom prst="roundRect">
            <a:avLst>
              <a:gd name="adj" fmla="val 7678"/>
            </a:avLst>
          </a:prstGeom>
          <a:ln>
            <a:solidFill>
              <a:schemeClr val="bg2">
                <a:lumMod val="50000"/>
              </a:schemeClr>
            </a:solidFill>
          </a:ln>
          <a:effectLst>
            <a:outerShdw blurRad="292100" dist="139700" dir="2700000" algn="tl" rotWithShape="0">
              <a:srgbClr val="333333">
                <a:alpha val="65000"/>
              </a:srgbClr>
            </a:outerShdw>
          </a:effectLst>
        </p:spPr>
      </p:pic>
      <p:sp>
        <p:nvSpPr>
          <p:cNvPr id="55" name="矩形 54"/>
          <p:cNvSpPr/>
          <p:nvPr/>
        </p:nvSpPr>
        <p:spPr bwMode="auto">
          <a:xfrm flipV="1">
            <a:off x="609295" y="6855304"/>
            <a:ext cx="10973405" cy="43541"/>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313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dirty="0">
              <a:ln>
                <a:solidFill>
                  <a:srgbClr val="660033"/>
                </a:solidFill>
              </a:ln>
              <a:solidFill>
                <a:schemeClr val="tx1"/>
              </a:solidFill>
              <a:effectLst/>
              <a:uLnTx/>
              <a:uFillTx/>
              <a:latin typeface="Calibri" panose="020F0502020204030204" charset="0"/>
              <a:ea typeface="宋体" panose="02010600030101010101" pitchFamily="2" charset="-122"/>
              <a:cs typeface="+mn-cs"/>
            </a:endParaRPr>
          </a:p>
        </p:txBody>
      </p:sp>
      <p:sp>
        <p:nvSpPr>
          <p:cNvPr id="35" name="文本框 5"/>
          <p:cNvSpPr txBox="1"/>
          <p:nvPr/>
        </p:nvSpPr>
        <p:spPr>
          <a:xfrm>
            <a:off x="0" y="-236855"/>
            <a:ext cx="8113184" cy="1695450"/>
          </a:xfrm>
          <a:prstGeom prst="rect">
            <a:avLst/>
          </a:prstGeom>
          <a:noFill/>
        </p:spPr>
        <p:txBody>
          <a:bodyPr>
            <a:spAutoFit/>
          </a:bodyPr>
          <a:lstStyle/>
          <a:p>
            <a:pPr marR="0" defTabSz="913130">
              <a:buClrTx/>
              <a:buSzTx/>
              <a:defRPr/>
            </a:pPr>
            <a:endParaRPr kumimoji="0" lang="en-US" altLang="zh-CN" sz="3735" b="1" kern="1200" cap="none" spc="0" normalizeH="0" baseline="0" noProof="0" dirty="0">
              <a:solidFill>
                <a:srgbClr val="FF0000"/>
              </a:solidFill>
              <a:latin typeface="宋体" panose="02010600030101010101" pitchFamily="2" charset="-122"/>
              <a:ea typeface="宋体" panose="02010600030101010101" pitchFamily="2" charset="-122"/>
              <a:cs typeface="+mn-cs"/>
            </a:endParaRPr>
          </a:p>
          <a:p>
            <a:pPr marR="0" defTabSz="913130">
              <a:buClrTx/>
              <a:buSzTx/>
              <a:defRPr/>
            </a:pPr>
            <a:r>
              <a:rPr kumimoji="0" lang="en-US" altLang="zh-CN" sz="4400" b="1" kern="1200" cap="none" spc="0" normalizeH="0" baseline="0" noProof="0" dirty="0">
                <a:latin typeface="宋体" panose="02010600030101010101" pitchFamily="2" charset="-122"/>
                <a:ea typeface="宋体" panose="02010600030101010101" pitchFamily="2" charset="-122"/>
                <a:cs typeface="+mn-cs"/>
              </a:rPr>
              <a:t>1.</a:t>
            </a:r>
            <a:r>
              <a:rPr kumimoji="0" lang="zh-CN" altLang="en-US" sz="4400" b="1" kern="1200" cap="none" spc="0" normalizeH="0" baseline="0" noProof="0" dirty="0">
                <a:latin typeface="宋体" panose="02010600030101010101" pitchFamily="2" charset="-122"/>
                <a:ea typeface="宋体" panose="02010600030101010101" pitchFamily="2" charset="-122"/>
                <a:cs typeface="+mn-cs"/>
              </a:rPr>
              <a:t>背景</a:t>
            </a:r>
            <a:endParaRPr kumimoji="0" lang="zh-CN" altLang="en-US" sz="3735" b="1" kern="1200" cap="none" spc="0" normalizeH="0" baseline="0" noProof="0" dirty="0">
              <a:latin typeface="宋体" panose="02010600030101010101" pitchFamily="2" charset="-122"/>
              <a:ea typeface="宋体" panose="02010600030101010101" pitchFamily="2" charset="-122"/>
              <a:cs typeface="+mn-cs"/>
            </a:endParaRPr>
          </a:p>
          <a:p>
            <a:pPr marR="0" defTabSz="913130">
              <a:buClrTx/>
              <a:buSzTx/>
              <a:defRPr/>
            </a:pPr>
            <a:endParaRPr kumimoji="0" lang="zh-CN" altLang="en-US" sz="2285"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endParaRPr>
          </a:p>
        </p:txBody>
      </p:sp>
      <p:graphicFrame>
        <p:nvGraphicFramePr>
          <p:cNvPr id="47" name="Group 118"/>
          <p:cNvGraphicFramePr>
            <a:graphicFrameLocks noGrp="1"/>
          </p:cNvGraphicFramePr>
          <p:nvPr/>
        </p:nvGraphicFramePr>
        <p:xfrm>
          <a:off x="1333500" y="2749551"/>
          <a:ext cx="9660890" cy="3705860"/>
        </p:xfrm>
        <a:graphic>
          <a:graphicData uri="http://schemas.openxmlformats.org/drawingml/2006/table">
            <a:tbl>
              <a:tblPr firstRow="1" firstCol="1" bandRow="1">
                <a:tableStyleId>{21E4AEA4-8DFA-4A89-87EB-49C32662AFE0}</a:tableStyleId>
              </a:tblPr>
              <a:tblGrid>
                <a:gridCol w="1496695"/>
                <a:gridCol w="2789555"/>
                <a:gridCol w="2244725"/>
                <a:gridCol w="3129915"/>
              </a:tblGrid>
              <a:tr h="74168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665" u="none" strike="noStrike" cap="none" normalizeH="0" baseline="0" dirty="0" smtClean="0">
                          <a:ln>
                            <a:noFill/>
                          </a:ln>
                          <a:effectLst/>
                          <a:latin typeface="华文新魏" panose="02010800040101010101" pitchFamily="2" charset="-122"/>
                          <a:ea typeface="华文新魏" panose="02010800040101010101" pitchFamily="2" charset="-122"/>
                        </a:rPr>
                        <a:t>产品</a:t>
                      </a:r>
                      <a:endParaRPr kumimoji="0" lang="zh-CN" altLang="en-US" sz="26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u="none" strike="noStrike" cap="none" normalizeH="0" baseline="0" dirty="0" smtClean="0">
                          <a:ln>
                            <a:noFill/>
                          </a:ln>
                          <a:effectLst/>
                          <a:latin typeface="华文新魏" panose="02010800040101010101" pitchFamily="2" charset="-122"/>
                          <a:ea typeface="华文新魏" panose="02010800040101010101" pitchFamily="2" charset="-122"/>
                        </a:rPr>
                        <a:t>1952</a:t>
                      </a:r>
                      <a:r>
                        <a:rPr kumimoji="0" lang="zh-CN" altLang="en-US" sz="2265" u="none" strike="noStrike" cap="none" normalizeH="0" baseline="0" dirty="0" smtClean="0">
                          <a:ln>
                            <a:noFill/>
                          </a:ln>
                          <a:effectLst/>
                          <a:latin typeface="华文新魏" panose="02010800040101010101" pitchFamily="2" charset="-122"/>
                          <a:ea typeface="华文新魏" panose="02010800040101010101" pitchFamily="2" charset="-122"/>
                        </a:rPr>
                        <a:t>年产量</a:t>
                      </a:r>
                      <a:endParaRPr kumimoji="0" lang="zh-CN" altLang="en-US" sz="22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u="none" strike="noStrike" cap="none" normalizeH="0" baseline="0" dirty="0" smtClean="0">
                          <a:ln>
                            <a:noFill/>
                          </a:ln>
                          <a:effectLst/>
                          <a:latin typeface="华文新魏" panose="02010800040101010101" pitchFamily="2" charset="-122"/>
                          <a:ea typeface="华文新魏" panose="02010800040101010101" pitchFamily="2" charset="-122"/>
                        </a:rPr>
                        <a:t> </a:t>
                      </a:r>
                      <a:r>
                        <a:rPr kumimoji="0" lang="zh-CN" altLang="en-US" sz="2265" u="none" strike="noStrike" cap="none" normalizeH="0" baseline="0" dirty="0" smtClean="0">
                          <a:ln>
                            <a:noFill/>
                          </a:ln>
                          <a:effectLst/>
                          <a:latin typeface="华文新魏" panose="02010800040101010101" pitchFamily="2" charset="-122"/>
                          <a:ea typeface="华文新魏" panose="02010800040101010101" pitchFamily="2" charset="-122"/>
                        </a:rPr>
                        <a:t>比</a:t>
                      </a:r>
                      <a:r>
                        <a:rPr kumimoji="0" lang="en-US" altLang="zh-CN" sz="2265" u="none" strike="noStrike" cap="none" normalizeH="0" baseline="0" dirty="0" smtClean="0">
                          <a:ln>
                            <a:noFill/>
                          </a:ln>
                          <a:effectLst/>
                          <a:latin typeface="华文新魏" panose="02010800040101010101" pitchFamily="2" charset="-122"/>
                          <a:ea typeface="华文新魏" panose="02010800040101010101" pitchFamily="2" charset="-122"/>
                        </a:rPr>
                        <a:t>1949</a:t>
                      </a:r>
                      <a:r>
                        <a:rPr kumimoji="0" lang="zh-CN" altLang="en-US" sz="2265" u="none" strike="noStrike" cap="none" normalizeH="0" baseline="0" dirty="0" smtClean="0">
                          <a:ln>
                            <a:noFill/>
                          </a:ln>
                          <a:effectLst/>
                          <a:latin typeface="华文新魏" panose="02010800040101010101" pitchFamily="2" charset="-122"/>
                          <a:ea typeface="华文新魏" panose="02010800040101010101" pitchFamily="2" charset="-122"/>
                        </a:rPr>
                        <a:t>年增加</a:t>
                      </a:r>
                      <a:endParaRPr kumimoji="0" lang="zh-CN" altLang="en-US" sz="22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u="none" strike="noStrike" cap="none" normalizeH="0" baseline="0" dirty="0" smtClean="0">
                          <a:ln>
                            <a:noFill/>
                          </a:ln>
                          <a:effectLst/>
                          <a:latin typeface="华文新魏" panose="02010800040101010101" pitchFamily="2" charset="-122"/>
                          <a:ea typeface="华文新魏" panose="02010800040101010101" pitchFamily="2" charset="-122"/>
                        </a:rPr>
                        <a:t> </a:t>
                      </a:r>
                      <a:r>
                        <a:rPr kumimoji="0" lang="zh-CN" altLang="en-US" sz="2265" u="none" strike="noStrike" cap="none" normalizeH="0" baseline="0" dirty="0" smtClean="0">
                          <a:ln>
                            <a:noFill/>
                          </a:ln>
                          <a:effectLst/>
                          <a:latin typeface="华文新魏" panose="02010800040101010101" pitchFamily="2" charset="-122"/>
                          <a:ea typeface="华文新魏" panose="02010800040101010101" pitchFamily="2" charset="-122"/>
                        </a:rPr>
                        <a:t>比历史最高水平增加</a:t>
                      </a:r>
                      <a:endParaRPr kumimoji="0" lang="zh-CN" altLang="en-US" sz="22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r>
              <a:tr h="4940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665" u="none" strike="noStrike" cap="none" normalizeH="0" baseline="0" dirty="0" smtClean="0">
                          <a:ln>
                            <a:noFill/>
                          </a:ln>
                          <a:effectLst/>
                          <a:latin typeface="华文新魏" panose="02010800040101010101" pitchFamily="2" charset="-122"/>
                          <a:ea typeface="华文新魏" panose="02010800040101010101" pitchFamily="2" charset="-122"/>
                        </a:rPr>
                        <a:t>粮</a:t>
                      </a:r>
                      <a:endParaRPr kumimoji="0" lang="zh-CN" altLang="en-US" sz="26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dirty="0" smtClean="0">
                          <a:ln>
                            <a:noFill/>
                          </a:ln>
                          <a:effectLst/>
                          <a:latin typeface="华文新魏" panose="02010800040101010101" pitchFamily="2" charset="-122"/>
                          <a:ea typeface="华文新魏" panose="02010800040101010101" pitchFamily="2" charset="-122"/>
                        </a:rPr>
                        <a:t>1.639</a:t>
                      </a:r>
                      <a:r>
                        <a:rPr kumimoji="0" lang="zh-CN" altLang="en-US" sz="2265" b="1" u="none" strike="noStrike" cap="none" normalizeH="0" baseline="0" dirty="0" smtClean="0">
                          <a:ln>
                            <a:noFill/>
                          </a:ln>
                          <a:effectLst/>
                          <a:latin typeface="华文新魏" panose="02010800040101010101" pitchFamily="2" charset="-122"/>
                          <a:ea typeface="华文新魏" panose="02010800040101010101" pitchFamily="2" charset="-122"/>
                        </a:rPr>
                        <a:t>亿吨</a:t>
                      </a:r>
                      <a:endParaRPr kumimoji="0" lang="zh-CN" altLang="en-US"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49%</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9.3%</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r>
              <a:tr h="4940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665" u="none" strike="noStrike" cap="none" normalizeH="0" baseline="0" dirty="0" smtClean="0">
                          <a:ln>
                            <a:noFill/>
                          </a:ln>
                          <a:effectLst/>
                          <a:latin typeface="华文新魏" panose="02010800040101010101" pitchFamily="2" charset="-122"/>
                          <a:ea typeface="华文新魏" panose="02010800040101010101" pitchFamily="2" charset="-122"/>
                        </a:rPr>
                        <a:t>棉</a:t>
                      </a:r>
                      <a:endParaRPr kumimoji="0" lang="zh-CN" altLang="en-US" sz="26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dirty="0" smtClean="0">
                          <a:ln>
                            <a:noFill/>
                          </a:ln>
                          <a:effectLst/>
                          <a:latin typeface="华文新魏" panose="02010800040101010101" pitchFamily="2" charset="-122"/>
                          <a:ea typeface="华文新魏" panose="02010800040101010101" pitchFamily="2" charset="-122"/>
                        </a:rPr>
                        <a:t>130.4</a:t>
                      </a:r>
                      <a:r>
                        <a:rPr kumimoji="0" lang="zh-CN" altLang="en-US" sz="2265" b="1" u="none" strike="noStrike" cap="none" normalizeH="0" baseline="0" dirty="0" smtClean="0">
                          <a:ln>
                            <a:noFill/>
                          </a:ln>
                          <a:effectLst/>
                          <a:latin typeface="华文新魏" panose="02010800040101010101" pitchFamily="2" charset="-122"/>
                          <a:ea typeface="华文新魏" panose="02010800040101010101" pitchFamily="2" charset="-122"/>
                        </a:rPr>
                        <a:t>万吨</a:t>
                      </a:r>
                      <a:endParaRPr kumimoji="0" lang="zh-CN" altLang="en-US"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193%</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53%</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r>
              <a:tr h="4940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665" u="none" strike="noStrike" cap="none" normalizeH="0" baseline="0" dirty="0" smtClean="0">
                          <a:ln>
                            <a:noFill/>
                          </a:ln>
                          <a:effectLst/>
                          <a:latin typeface="华文新魏" panose="02010800040101010101" pitchFamily="2" charset="-122"/>
                          <a:ea typeface="华文新魏" panose="02010800040101010101" pitchFamily="2" charset="-122"/>
                        </a:rPr>
                        <a:t>钢</a:t>
                      </a:r>
                      <a:endParaRPr kumimoji="0" lang="zh-CN" altLang="en-US" sz="26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dirty="0" smtClean="0">
                          <a:ln>
                            <a:noFill/>
                          </a:ln>
                          <a:effectLst/>
                          <a:latin typeface="华文新魏" panose="02010800040101010101" pitchFamily="2" charset="-122"/>
                          <a:ea typeface="华文新魏" panose="02010800040101010101" pitchFamily="2" charset="-122"/>
                        </a:rPr>
                        <a:t>135</a:t>
                      </a:r>
                      <a:r>
                        <a:rPr kumimoji="0" lang="zh-CN" altLang="en-US" sz="2265" b="1" u="none" strike="noStrike" cap="none" normalizeH="0" baseline="0" dirty="0" smtClean="0">
                          <a:ln>
                            <a:noFill/>
                          </a:ln>
                          <a:effectLst/>
                          <a:latin typeface="华文新魏" panose="02010800040101010101" pitchFamily="2" charset="-122"/>
                          <a:ea typeface="华文新魏" panose="02010800040101010101" pitchFamily="2" charset="-122"/>
                        </a:rPr>
                        <a:t>万吨</a:t>
                      </a:r>
                      <a:endParaRPr kumimoji="0" lang="zh-CN" altLang="en-US"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754%</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46.2%</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r>
              <a:tr h="4940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665" u="none" strike="noStrike" cap="none" normalizeH="0" baseline="0" dirty="0" smtClean="0">
                          <a:ln>
                            <a:noFill/>
                          </a:ln>
                          <a:effectLst/>
                          <a:latin typeface="华文新魏" panose="02010800040101010101" pitchFamily="2" charset="-122"/>
                          <a:ea typeface="华文新魏" panose="02010800040101010101" pitchFamily="2" charset="-122"/>
                        </a:rPr>
                        <a:t>煤</a:t>
                      </a:r>
                      <a:endParaRPr kumimoji="0" lang="zh-CN" altLang="en-US" sz="26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dirty="0" smtClean="0">
                          <a:ln>
                            <a:noFill/>
                          </a:ln>
                          <a:effectLst/>
                          <a:latin typeface="华文新魏" panose="02010800040101010101" pitchFamily="2" charset="-122"/>
                          <a:ea typeface="华文新魏" panose="02010800040101010101" pitchFamily="2" charset="-122"/>
                        </a:rPr>
                        <a:t>6649</a:t>
                      </a:r>
                      <a:r>
                        <a:rPr kumimoji="0" lang="zh-CN" altLang="en-US" sz="2265" b="1" u="none" strike="noStrike" cap="none" normalizeH="0" baseline="0" dirty="0" smtClean="0">
                          <a:ln>
                            <a:noFill/>
                          </a:ln>
                          <a:effectLst/>
                          <a:latin typeface="华文新魏" panose="02010800040101010101" pitchFamily="2" charset="-122"/>
                          <a:ea typeface="华文新魏" panose="02010800040101010101" pitchFamily="2" charset="-122"/>
                        </a:rPr>
                        <a:t>万吨</a:t>
                      </a:r>
                      <a:endParaRPr kumimoji="0" lang="zh-CN" altLang="en-US"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dirty="0" smtClean="0">
                          <a:ln>
                            <a:noFill/>
                          </a:ln>
                          <a:effectLst/>
                          <a:latin typeface="华文新魏" panose="02010800040101010101" pitchFamily="2" charset="-122"/>
                          <a:ea typeface="华文新魏" panose="02010800040101010101" pitchFamily="2" charset="-122"/>
                        </a:rPr>
                        <a:t>105%</a:t>
                      </a:r>
                      <a:endParaRPr kumimoji="0" lang="en-US" altLang="zh-CN"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7.4%</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r>
              <a:tr h="4940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665" u="none" strike="noStrike" cap="none" normalizeH="0" baseline="0" dirty="0" smtClean="0">
                          <a:ln>
                            <a:noFill/>
                          </a:ln>
                          <a:effectLst/>
                          <a:latin typeface="华文新魏" panose="02010800040101010101" pitchFamily="2" charset="-122"/>
                          <a:ea typeface="华文新魏" panose="02010800040101010101" pitchFamily="2" charset="-122"/>
                        </a:rPr>
                        <a:t>发电</a:t>
                      </a:r>
                      <a:endParaRPr kumimoji="0" lang="zh-CN" altLang="en-US" sz="26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72.6</a:t>
                      </a:r>
                      <a:r>
                        <a:rPr kumimoji="0" lang="zh-CN" altLang="en-US" sz="2265" b="1" u="none" strike="noStrike" cap="none" normalizeH="0" baseline="0" smtClean="0">
                          <a:ln>
                            <a:noFill/>
                          </a:ln>
                          <a:effectLst/>
                          <a:latin typeface="华文新魏" panose="02010800040101010101" pitchFamily="2" charset="-122"/>
                          <a:ea typeface="华文新魏" panose="02010800040101010101" pitchFamily="2" charset="-122"/>
                        </a:rPr>
                        <a:t>亿千瓦时</a:t>
                      </a:r>
                      <a:endParaRPr kumimoji="0" lang="zh-CN" altLang="en-US"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dirty="0" smtClean="0">
                          <a:ln>
                            <a:noFill/>
                          </a:ln>
                          <a:effectLst/>
                          <a:latin typeface="华文新魏" panose="02010800040101010101" pitchFamily="2" charset="-122"/>
                          <a:ea typeface="华文新魏" panose="02010800040101010101" pitchFamily="2" charset="-122"/>
                        </a:rPr>
                        <a:t>68.1%</a:t>
                      </a:r>
                      <a:endParaRPr kumimoji="0" lang="en-US" altLang="zh-CN"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21.9%</a:t>
                      </a:r>
                      <a:endParaRPr kumimoji="0" lang="en-US" altLang="zh-CN"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r>
              <a:tr h="4940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665" u="none" strike="noStrike" cap="none" normalizeH="0" baseline="0" dirty="0" smtClean="0">
                          <a:ln>
                            <a:noFill/>
                          </a:ln>
                          <a:effectLst/>
                          <a:latin typeface="华文新魏" panose="02010800040101010101" pitchFamily="2" charset="-122"/>
                          <a:ea typeface="华文新魏" panose="02010800040101010101" pitchFamily="2" charset="-122"/>
                        </a:rPr>
                        <a:t>原油</a:t>
                      </a:r>
                      <a:endParaRPr kumimoji="0" lang="zh-CN" altLang="en-US" sz="2665" b="0"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smtClean="0">
                          <a:ln>
                            <a:noFill/>
                          </a:ln>
                          <a:effectLst/>
                          <a:latin typeface="华文新魏" panose="02010800040101010101" pitchFamily="2" charset="-122"/>
                          <a:ea typeface="华文新魏" panose="02010800040101010101" pitchFamily="2" charset="-122"/>
                        </a:rPr>
                        <a:t>44</a:t>
                      </a:r>
                      <a:r>
                        <a:rPr kumimoji="0" lang="zh-CN" altLang="en-US" sz="2265" b="1" u="none" strike="noStrike" cap="none" normalizeH="0" baseline="0" smtClean="0">
                          <a:ln>
                            <a:noFill/>
                          </a:ln>
                          <a:effectLst/>
                          <a:latin typeface="华文新魏" panose="02010800040101010101" pitchFamily="2" charset="-122"/>
                          <a:ea typeface="华文新魏" panose="02010800040101010101" pitchFamily="2" charset="-122"/>
                        </a:rPr>
                        <a:t>万吨</a:t>
                      </a:r>
                      <a:endParaRPr kumimoji="0" lang="zh-CN" altLang="en-US" sz="2265" b="1" i="0" u="none" strike="noStrike" cap="none" normalizeH="0" baseline="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265" b="1" u="none" strike="noStrike" cap="none" normalizeH="0" baseline="0" dirty="0" smtClean="0">
                          <a:ln>
                            <a:noFill/>
                          </a:ln>
                          <a:effectLst/>
                          <a:latin typeface="华文新魏" panose="02010800040101010101" pitchFamily="2" charset="-122"/>
                          <a:ea typeface="华文新魏" panose="02010800040101010101" pitchFamily="2" charset="-122"/>
                        </a:rPr>
                        <a:t>272%</a:t>
                      </a:r>
                      <a:endParaRPr kumimoji="0" lang="en-US" altLang="zh-CN"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265" b="1" i="0" u="none" strike="noStrike" cap="none" normalizeH="0" baseline="0" dirty="0" smtClean="0">
                        <a:ln>
                          <a:noFill/>
                        </a:ln>
                        <a:solidFill>
                          <a:schemeClr val="tx1"/>
                        </a:solidFill>
                        <a:effectLst/>
                        <a:latin typeface="华文新魏" panose="02010800040101010101" pitchFamily="2" charset="-122"/>
                        <a:ea typeface="华文新魏" panose="02010800040101010101" pitchFamily="2" charset="-122"/>
                      </a:endParaRPr>
                    </a:p>
                  </a:txBody>
                  <a:tcPr marL="87085" marR="87085" marT="43542" marB="43542" anchor="ctr" horzOverflow="overflow">
                    <a:cell3D prstMaterial="dkEdge">
                      <a:bevel/>
                      <a:lightRig rig="flood" dir="t"/>
                    </a:cell3D>
                  </a:tcPr>
                </a:tc>
              </a:tr>
            </a:tbl>
          </a:graphicData>
        </a:graphic>
      </p:graphicFrame>
      <p:sp>
        <p:nvSpPr>
          <p:cNvPr id="50" name="Rectangle 128"/>
          <p:cNvSpPr>
            <a:spLocks noChangeArrowheads="1"/>
          </p:cNvSpPr>
          <p:nvPr/>
        </p:nvSpPr>
        <p:spPr bwMode="auto">
          <a:xfrm>
            <a:off x="3670301" y="2231602"/>
            <a:ext cx="5464175" cy="619125"/>
          </a:xfrm>
          <a:prstGeom prst="rect">
            <a:avLst/>
          </a:prstGeom>
          <a:noFill/>
          <a:ln w="9525" algn="ctr">
            <a:noFill/>
            <a:miter lim="800000"/>
          </a:ln>
          <a:effectLst/>
        </p:spPr>
        <p:txBody>
          <a:bodyPr wrap="none">
            <a:spAutoFit/>
          </a:bodyPr>
          <a:lstStyle/>
          <a:p>
            <a:pPr marL="0" marR="0" lvl="0" indent="0" algn="l"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425" b="1" i="0" u="none" strike="noStrike" kern="1200" cap="none" spc="0" normalizeH="0" baseline="0" noProof="0" dirty="0">
                <a:ln>
                  <a:noFill/>
                </a:ln>
                <a:solidFill>
                  <a:srgbClr val="333300"/>
                </a:solidFill>
                <a:effectLst/>
                <a:uLnTx/>
                <a:uFillTx/>
                <a:latin typeface="华文新魏" panose="02010800040101010101" pitchFamily="2" charset="-122"/>
                <a:ea typeface="华文新魏" panose="02010800040101010101" pitchFamily="2" charset="-122"/>
                <a:cs typeface="+mn-cs"/>
              </a:rPr>
              <a:t>1952</a:t>
            </a:r>
            <a:r>
              <a:rPr kumimoji="0" lang="zh-CN" altLang="en-US" sz="3425" b="1" i="0" u="none" strike="noStrike" kern="1200" cap="none" spc="0" normalizeH="0" baseline="0" noProof="0" dirty="0">
                <a:ln>
                  <a:noFill/>
                </a:ln>
                <a:solidFill>
                  <a:srgbClr val="333300"/>
                </a:solidFill>
                <a:effectLst/>
                <a:uLnTx/>
                <a:uFillTx/>
                <a:latin typeface="华文新魏" panose="02010800040101010101" pitchFamily="2" charset="-122"/>
                <a:ea typeface="华文新魏" panose="02010800040101010101" pitchFamily="2" charset="-122"/>
                <a:cs typeface="+mn-cs"/>
              </a:rPr>
              <a:t>年我国主要产品产量表</a:t>
            </a:r>
            <a:endParaRPr kumimoji="0" lang="zh-CN" altLang="en-US" sz="3425" b="1" i="0" u="none" strike="noStrike" kern="1200" cap="none" spc="0" normalizeH="0" baseline="0" noProof="0" dirty="0">
              <a:ln>
                <a:noFill/>
              </a:ln>
              <a:solidFill>
                <a:srgbClr val="333300"/>
              </a:solidFill>
              <a:effectLst/>
              <a:uLnTx/>
              <a:uFillTx/>
              <a:latin typeface="华文新魏" panose="02010800040101010101" pitchFamily="2" charset="-122"/>
              <a:ea typeface="华文新魏" panose="02010800040101010101" pitchFamily="2" charset="-122"/>
              <a:cs typeface="+mn-cs"/>
            </a:endParaRPr>
          </a:p>
        </p:txBody>
      </p:sp>
      <p:sp>
        <p:nvSpPr>
          <p:cNvPr id="51" name="矩形 50"/>
          <p:cNvSpPr/>
          <p:nvPr/>
        </p:nvSpPr>
        <p:spPr>
          <a:xfrm>
            <a:off x="1163956" y="1003512"/>
            <a:ext cx="9863667" cy="1322070"/>
          </a:xfrm>
          <a:prstGeom prst="rect">
            <a:avLst/>
          </a:prstGeom>
        </p:spPr>
        <p:txBody>
          <a:bodyPr>
            <a:spAutoFit/>
          </a:bodyPr>
          <a:lstStyle/>
          <a:p>
            <a:pPr marL="0" marR="0" lvl="0" indent="0" algn="l"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rPr>
              <a:t>①</a:t>
            </a:r>
            <a:r>
              <a:rPr kumimoji="0" lang="zh-CN" altLang="zh-CN" sz="4000" b="1"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rPr>
              <a:t>经过三年的经济恢复，</a:t>
            </a:r>
            <a:r>
              <a:rPr kumimoji="0" lang="zh-CN" altLang="en-US" sz="4000" b="1"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rPr>
              <a:t>国民经济得到</a:t>
            </a:r>
            <a:r>
              <a:rPr kumimoji="0" lang="zh-CN" altLang="en-US" sz="4000" b="1" i="0" u="none" strike="noStrike" kern="1200" cap="none" spc="0" normalizeH="0" baseline="0" noProof="0" dirty="0">
                <a:ln>
                  <a:noFill/>
                </a:ln>
                <a:solidFill>
                  <a:srgbClr val="FFFF00"/>
                </a:solidFill>
                <a:effectLst/>
                <a:uLnTx/>
                <a:uFillTx/>
                <a:latin typeface="华文新魏" panose="02010800040101010101" pitchFamily="2" charset="-122"/>
                <a:ea typeface="华文新魏" panose="02010800040101010101" pitchFamily="2" charset="-122"/>
                <a:cs typeface="+mn-cs"/>
              </a:rPr>
              <a:t>根本好转</a:t>
            </a:r>
            <a:r>
              <a:rPr kumimoji="0" lang="en-US" altLang="zh-CN" sz="4000" b="1"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rPr>
              <a:t>,</a:t>
            </a:r>
            <a:r>
              <a:rPr kumimoji="0" lang="zh-CN" altLang="en-US" sz="4000" b="1"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rPr>
              <a:t>工业生产超过历史最高水平。</a:t>
            </a:r>
            <a:endParaRPr kumimoji="0" lang="zh-CN" altLang="en-US" sz="4000" b="1" i="0" u="none" strike="noStrike" kern="1200" cap="none" spc="0" normalizeH="0" baseline="0" noProof="0" dirty="0">
              <a:ln>
                <a:noFill/>
              </a:ln>
              <a:solidFill>
                <a:schemeClr val="tx1"/>
              </a:solidFill>
              <a:effectLst/>
              <a:uLnTx/>
              <a:uFillTx/>
              <a:latin typeface="华文新魏" panose="02010800040101010101" pitchFamily="2" charset="-122"/>
              <a:ea typeface="华文新魏" panose="02010800040101010101" pitchFamily="2" charset="-122"/>
              <a:cs typeface="+mn-cs"/>
            </a:endParaRP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 name="矩形 54"/>
          <p:cNvSpPr/>
          <p:nvPr/>
        </p:nvSpPr>
        <p:spPr bwMode="auto">
          <a:xfrm flipV="1">
            <a:off x="608451" y="6857844"/>
            <a:ext cx="10973405" cy="43541"/>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fontAlgn="base">
              <a:defRPr/>
            </a:pPr>
            <a:endParaRPr lang="zh-CN" altLang="en-US" sz="2400" strike="noStrike" noProof="1" dirty="0">
              <a:ln>
                <a:solidFill>
                  <a:srgbClr val="660033"/>
                </a:solidFill>
              </a:ln>
            </a:endParaRPr>
          </a:p>
        </p:txBody>
      </p:sp>
      <p:graphicFrame>
        <p:nvGraphicFramePr>
          <p:cNvPr id="102" name="Group 130"/>
          <p:cNvGraphicFramePr>
            <a:graphicFrameLocks noGrp="1"/>
          </p:cNvGraphicFramePr>
          <p:nvPr/>
        </p:nvGraphicFramePr>
        <p:xfrm>
          <a:off x="5829300" y="673100"/>
          <a:ext cx="4459605" cy="3052445"/>
        </p:xfrm>
        <a:graphic>
          <a:graphicData uri="http://schemas.openxmlformats.org/drawingml/2006/table">
            <a:tbl>
              <a:tblPr firstRow="1" firstCol="1" bandRow="1">
                <a:tableStyleId>{21E4AEA4-8DFA-4A89-87EB-49C32662AFE0}</a:tableStyleId>
              </a:tblPr>
              <a:tblGrid>
                <a:gridCol w="756285"/>
                <a:gridCol w="1233805"/>
                <a:gridCol w="1235710"/>
                <a:gridCol w="1233805"/>
              </a:tblGrid>
              <a:tr h="93472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865" b="1" i="0" u="none" strike="noStrike" cap="none" normalizeH="0" baseline="0" dirty="0" smtClean="0">
                        <a:ln>
                          <a:noFill/>
                        </a:ln>
                        <a:solidFill>
                          <a:schemeClr val="tx1"/>
                        </a:solidFill>
                        <a:effectLst/>
                        <a:latin typeface="华文中宋" panose="02010600040101010101" pitchFamily="2" charset="-122"/>
                        <a:ea typeface="华文中宋" panose="020106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35" b="1" u="none" strike="noStrike" cap="none" normalizeH="0" baseline="0" dirty="0" smtClean="0">
                          <a:ln>
                            <a:noFill/>
                          </a:ln>
                          <a:effectLst>
                            <a:outerShdw blurRad="38100" dist="38100" dir="2700000" algn="tl">
                              <a:srgbClr val="C0C0C0"/>
                            </a:outerShdw>
                          </a:effectLst>
                        </a:rPr>
                        <a:t>中国  </a:t>
                      </a:r>
                      <a:endParaRPr kumimoji="0" lang="zh-CN" altLang="en-US" sz="1735" b="1" u="none" strike="noStrike" cap="none" normalizeH="0" baseline="0" dirty="0" smtClean="0">
                        <a:ln>
                          <a:noFill/>
                        </a:ln>
                        <a:effectLst>
                          <a:outerShdw blurRad="38100" dist="38100" dir="2700000" algn="tl">
                            <a:srgbClr val="C0C0C0"/>
                          </a:outerShdw>
                        </a:effectLs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35" b="1" u="none" strike="noStrike" cap="none" normalizeH="0" baseline="0" dirty="0" smtClean="0">
                          <a:ln>
                            <a:noFill/>
                          </a:ln>
                          <a:effectLst>
                            <a:outerShdw blurRad="38100" dist="38100" dir="2700000" algn="tl">
                              <a:srgbClr val="C0C0C0"/>
                            </a:outerShdw>
                          </a:effectLst>
                        </a:rPr>
                        <a:t>1952</a:t>
                      </a:r>
                      <a:r>
                        <a:rPr kumimoji="0" lang="zh-CN" altLang="en-US" sz="1735" b="1" u="none" strike="noStrike" cap="none" normalizeH="0" baseline="0" dirty="0" smtClean="0">
                          <a:ln>
                            <a:noFill/>
                          </a:ln>
                          <a:effectLst>
                            <a:outerShdw blurRad="38100" dist="38100" dir="2700000" algn="tl">
                              <a:srgbClr val="C0C0C0"/>
                            </a:outerShdw>
                          </a:effectLst>
                        </a:rPr>
                        <a:t>年产量</a:t>
                      </a:r>
                      <a:endParaRPr kumimoji="0" lang="zh-CN" altLang="en-US" sz="1735" b="1" i="0" u="none" strike="noStrike" cap="none" normalizeH="0" baseline="0" dirty="0" smtClean="0">
                        <a:ln>
                          <a:noFill/>
                        </a:ln>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35" b="1" u="none" strike="noStrike" cap="none" normalizeH="0" baseline="0" dirty="0" smtClean="0">
                          <a:ln>
                            <a:noFill/>
                          </a:ln>
                          <a:effectLst>
                            <a:outerShdw blurRad="38100" dist="38100" dir="2700000" algn="tl">
                              <a:srgbClr val="C0C0C0"/>
                            </a:outerShdw>
                          </a:effectLst>
                        </a:rPr>
                        <a:t> </a:t>
                      </a:r>
                      <a:r>
                        <a:rPr kumimoji="0" lang="zh-CN" altLang="en-US" sz="1735" b="1" u="none" strike="noStrike" cap="none" normalizeH="0" baseline="0" dirty="0" smtClean="0">
                          <a:ln>
                            <a:noFill/>
                          </a:ln>
                          <a:effectLst>
                            <a:outerShdw blurRad="38100" dist="38100" dir="2700000" algn="tl">
                              <a:srgbClr val="C0C0C0"/>
                            </a:outerShdw>
                          </a:effectLst>
                        </a:rPr>
                        <a:t>印度  </a:t>
                      </a:r>
                      <a:endParaRPr kumimoji="0" lang="zh-CN" altLang="en-US" sz="1735" b="1" u="none" strike="noStrike" cap="none" normalizeH="0" baseline="0" dirty="0" smtClean="0">
                        <a:ln>
                          <a:noFill/>
                        </a:ln>
                        <a:effectLst>
                          <a:outerShdw blurRad="38100" dist="38100" dir="2700000" algn="tl">
                            <a:srgbClr val="C0C0C0"/>
                          </a:outerShdw>
                        </a:effectLs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35" b="1" u="none" strike="noStrike" cap="none" normalizeH="0" baseline="0" dirty="0" smtClean="0">
                          <a:ln>
                            <a:noFill/>
                          </a:ln>
                          <a:effectLst>
                            <a:outerShdw blurRad="38100" dist="38100" dir="2700000" algn="tl">
                              <a:srgbClr val="C0C0C0"/>
                            </a:outerShdw>
                          </a:effectLst>
                        </a:rPr>
                        <a:t>1950</a:t>
                      </a:r>
                      <a:r>
                        <a:rPr kumimoji="0" lang="zh-CN" altLang="en-US" sz="1735" b="1" u="none" strike="noStrike" cap="none" normalizeH="0" baseline="0" dirty="0" smtClean="0">
                          <a:ln>
                            <a:noFill/>
                          </a:ln>
                          <a:effectLst>
                            <a:outerShdw blurRad="38100" dist="38100" dir="2700000" algn="tl">
                              <a:srgbClr val="C0C0C0"/>
                            </a:outerShdw>
                          </a:effectLst>
                        </a:rPr>
                        <a:t>年产量</a:t>
                      </a:r>
                      <a:endParaRPr kumimoji="0" lang="zh-CN" altLang="en-US" sz="1735" b="1" i="0" u="none" strike="noStrike" cap="none" normalizeH="0" baseline="0" dirty="0" smtClean="0">
                        <a:ln>
                          <a:noFill/>
                        </a:ln>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35" b="1" u="none" strike="noStrike" cap="none" normalizeH="0" baseline="0" dirty="0" smtClean="0">
                          <a:ln>
                            <a:noFill/>
                          </a:ln>
                          <a:effectLst>
                            <a:outerShdw blurRad="38100" dist="38100" dir="2700000" algn="tl">
                              <a:srgbClr val="C0C0C0"/>
                            </a:outerShdw>
                          </a:effectLst>
                        </a:rPr>
                        <a:t>美国  </a:t>
                      </a:r>
                      <a:endParaRPr kumimoji="0" lang="zh-CN" altLang="en-US" sz="1735" b="1" u="none" strike="noStrike" cap="none" normalizeH="0" baseline="0" dirty="0" smtClean="0">
                        <a:ln>
                          <a:noFill/>
                        </a:ln>
                        <a:effectLst>
                          <a:outerShdw blurRad="38100" dist="38100" dir="2700000" algn="tl">
                            <a:srgbClr val="C0C0C0"/>
                          </a:outerShdw>
                        </a:effectLs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35" b="1" u="none" strike="noStrike" cap="none" normalizeH="0" baseline="0" dirty="0" smtClean="0">
                          <a:ln>
                            <a:noFill/>
                          </a:ln>
                          <a:effectLst>
                            <a:outerShdw blurRad="38100" dist="38100" dir="2700000" algn="tl">
                              <a:srgbClr val="C0C0C0"/>
                            </a:outerShdw>
                          </a:effectLst>
                        </a:rPr>
                        <a:t>1950</a:t>
                      </a:r>
                      <a:r>
                        <a:rPr kumimoji="0" lang="zh-CN" altLang="en-US" sz="1735" b="1" u="none" strike="noStrike" cap="none" normalizeH="0" baseline="0" dirty="0" smtClean="0">
                          <a:ln>
                            <a:noFill/>
                          </a:ln>
                          <a:effectLst>
                            <a:outerShdw blurRad="38100" dist="38100" dir="2700000" algn="tl">
                              <a:srgbClr val="C0C0C0"/>
                            </a:outerShdw>
                          </a:effectLst>
                        </a:rPr>
                        <a:t>年产量</a:t>
                      </a:r>
                      <a:endParaRPr kumimoji="0" lang="zh-CN" altLang="en-US" sz="1735" b="1" i="0" u="none" strike="noStrike" cap="none" normalizeH="0" baseline="0" dirty="0" smtClean="0">
                        <a:ln>
                          <a:noFill/>
                        </a:ln>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a:txBody>
                  <a:tcPr marL="87085" marR="87085" marT="43542" marB="43542" anchor="ctr" horzOverflow="overflow">
                    <a:cell3D prstMaterial="dkEdge">
                      <a:bevel/>
                      <a:lightRig rig="flood" dir="t"/>
                    </a:cell3D>
                  </a:tcPr>
                </a:tc>
              </a:tr>
              <a:tr h="105854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35" b="1" u="none" strike="noStrike" cap="none" normalizeH="0" baseline="0" dirty="0" smtClean="0">
                          <a:ln>
                            <a:noFill/>
                          </a:ln>
                          <a:effectLst>
                            <a:outerShdw blurRad="38100" dist="38100" dir="2700000" algn="tl">
                              <a:srgbClr val="C0C0C0"/>
                            </a:outerShdw>
                          </a:effectLst>
                        </a:rPr>
                        <a:t>钢产量</a:t>
                      </a:r>
                      <a:endParaRPr kumimoji="0" lang="zh-CN" altLang="en-US" sz="1735" b="1" u="none" strike="noStrike" cap="none" normalizeH="0" baseline="0" dirty="0" smtClean="0">
                        <a:ln>
                          <a:noFill/>
                        </a:ln>
                        <a:effectLst>
                          <a:outerShdw blurRad="38100" dist="38100" dir="2700000" algn="tl">
                            <a:srgbClr val="C0C0C0"/>
                          </a:outerShdw>
                        </a:effectLs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35" b="1" u="none" strike="noStrike" cap="none" normalizeH="0" baseline="0" dirty="0" smtClean="0">
                          <a:ln>
                            <a:noFill/>
                          </a:ln>
                          <a:effectLst>
                            <a:outerShdw blurRad="38100" dist="38100" dir="2700000" algn="tl">
                              <a:srgbClr val="C0C0C0"/>
                            </a:outerShdw>
                          </a:effectLst>
                        </a:rPr>
                        <a:t>人均</a:t>
                      </a:r>
                      <a:endParaRPr kumimoji="0" lang="zh-CN" altLang="en-US" sz="1735" b="1" i="0" u="none" strike="noStrike" cap="none" normalizeH="0" baseline="0" dirty="0" smtClean="0">
                        <a:ln>
                          <a:noFill/>
                        </a:ln>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65" b="1" u="none" strike="noStrike" cap="none" normalizeH="0" baseline="0" dirty="0" smtClean="0">
                          <a:ln>
                            <a:noFill/>
                          </a:ln>
                          <a:effectLst/>
                        </a:rPr>
                        <a:t>2.37</a:t>
                      </a:r>
                      <a:r>
                        <a:rPr kumimoji="0" lang="zh-CN" altLang="en-US" sz="1865" b="1" u="none" strike="noStrike" cap="none" normalizeH="0" baseline="0" dirty="0" smtClean="0">
                          <a:ln>
                            <a:noFill/>
                          </a:ln>
                          <a:effectLst/>
                        </a:rPr>
                        <a:t>公斤</a:t>
                      </a:r>
                      <a:endParaRPr kumimoji="0" lang="zh-CN" altLang="en-US" sz="1865" b="1" i="0" u="none" strike="noStrike" cap="none" normalizeH="0" baseline="0" dirty="0" smtClean="0">
                        <a:ln>
                          <a:noFill/>
                        </a:ln>
                        <a:solidFill>
                          <a:schemeClr val="bg1"/>
                        </a:solidFill>
                        <a:effectLst/>
                        <a:latin typeface="迷你简琥珀" pitchFamily="65" charset="-122"/>
                        <a:ea typeface="迷你简琥珀" pitchFamily="65"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65" b="1" u="none" strike="noStrike" cap="none" normalizeH="0" baseline="0" dirty="0" smtClean="0">
                          <a:ln>
                            <a:noFill/>
                          </a:ln>
                          <a:effectLst/>
                        </a:rPr>
                        <a:t>4</a:t>
                      </a:r>
                      <a:r>
                        <a:rPr kumimoji="0" lang="zh-CN" altLang="en-US" sz="1865" b="1" u="none" strike="noStrike" cap="none" normalizeH="0" baseline="0" dirty="0" smtClean="0">
                          <a:ln>
                            <a:noFill/>
                          </a:ln>
                          <a:effectLst/>
                        </a:rPr>
                        <a:t>公斤</a:t>
                      </a:r>
                      <a:endParaRPr kumimoji="0" lang="zh-CN" altLang="en-US" sz="1865" b="1" i="0" u="none" strike="noStrike" cap="none" normalizeH="0" baseline="0" dirty="0" smtClean="0">
                        <a:ln>
                          <a:noFill/>
                        </a:ln>
                        <a:solidFill>
                          <a:schemeClr val="bg1"/>
                        </a:solidFill>
                        <a:effectLst/>
                        <a:latin typeface="迷你简琥珀" pitchFamily="65" charset="-122"/>
                        <a:ea typeface="迷你简琥珀" pitchFamily="65"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65" b="1" u="none" strike="noStrike" cap="none" normalizeH="0" baseline="0" dirty="0" smtClean="0">
                          <a:ln>
                            <a:noFill/>
                          </a:ln>
                          <a:effectLst/>
                        </a:rPr>
                        <a:t>538.3</a:t>
                      </a:r>
                      <a:r>
                        <a:rPr kumimoji="0" lang="zh-CN" altLang="en-US" sz="1865" b="1" u="none" strike="noStrike" cap="none" normalizeH="0" baseline="0" dirty="0" smtClean="0">
                          <a:ln>
                            <a:noFill/>
                          </a:ln>
                          <a:effectLst/>
                        </a:rPr>
                        <a:t>公斤</a:t>
                      </a:r>
                      <a:endParaRPr kumimoji="0" lang="zh-CN" altLang="en-US" sz="1865" b="1" i="0" u="none" strike="noStrike" cap="none" normalizeH="0" baseline="0" dirty="0" smtClean="0">
                        <a:ln>
                          <a:noFill/>
                        </a:ln>
                        <a:solidFill>
                          <a:schemeClr val="bg1"/>
                        </a:solidFill>
                        <a:effectLst/>
                        <a:latin typeface="迷你简琥珀" pitchFamily="65" charset="-122"/>
                        <a:ea typeface="迷你简琥珀" pitchFamily="65" charset="-122"/>
                      </a:endParaRPr>
                    </a:p>
                  </a:txBody>
                  <a:tcPr marL="87085" marR="87085" marT="43542" marB="43542" anchor="ctr" horzOverflow="overflow">
                    <a:cell3D prstMaterial="dkEdge">
                      <a:bevel/>
                      <a:lightRig rig="flood" dir="t"/>
                    </a:cell3D>
                  </a:tcPr>
                </a:tc>
              </a:tr>
              <a:tr h="105918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35" b="1" u="none" strike="noStrike" cap="none" normalizeH="0" baseline="0" dirty="0" smtClean="0">
                          <a:ln>
                            <a:noFill/>
                          </a:ln>
                          <a:effectLst>
                            <a:outerShdw blurRad="38100" dist="38100" dir="2700000" algn="tl">
                              <a:srgbClr val="C0C0C0"/>
                            </a:outerShdw>
                          </a:effectLst>
                        </a:rPr>
                        <a:t>发电量</a:t>
                      </a:r>
                      <a:endParaRPr kumimoji="0" lang="zh-CN" altLang="en-US" sz="1735" b="1" u="none" strike="noStrike" cap="none" normalizeH="0" baseline="0" dirty="0" smtClean="0">
                        <a:ln>
                          <a:noFill/>
                        </a:ln>
                        <a:effectLst>
                          <a:outerShdw blurRad="38100" dist="38100" dir="2700000" algn="tl">
                            <a:srgbClr val="C0C0C0"/>
                          </a:outerShdw>
                        </a:effectLs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35" b="1" u="none" strike="noStrike" cap="none" normalizeH="0" baseline="0" dirty="0" smtClean="0">
                          <a:ln>
                            <a:noFill/>
                          </a:ln>
                          <a:effectLst>
                            <a:outerShdw blurRad="38100" dist="38100" dir="2700000" algn="tl">
                              <a:srgbClr val="C0C0C0"/>
                            </a:outerShdw>
                          </a:effectLst>
                        </a:rPr>
                        <a:t>人均</a:t>
                      </a:r>
                      <a:endParaRPr kumimoji="0" lang="zh-CN" altLang="en-US" sz="1735" b="1" i="0" u="none" strike="noStrike" cap="none" normalizeH="0" baseline="0" dirty="0" smtClean="0">
                        <a:ln>
                          <a:noFill/>
                        </a:ln>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65" b="1" u="none" strike="noStrike" cap="none" normalizeH="0" baseline="0" smtClean="0">
                          <a:ln>
                            <a:noFill/>
                          </a:ln>
                          <a:effectLst/>
                        </a:rPr>
                        <a:t>2.76</a:t>
                      </a:r>
                      <a:r>
                        <a:rPr kumimoji="0" lang="zh-CN" altLang="en-US" sz="1865" b="1" u="none" strike="noStrike" cap="none" normalizeH="0" baseline="0" smtClean="0">
                          <a:ln>
                            <a:noFill/>
                          </a:ln>
                          <a:effectLst/>
                        </a:rPr>
                        <a:t>千瓦</a:t>
                      </a:r>
                      <a:endParaRPr kumimoji="0" lang="zh-CN" altLang="en-US" sz="1865" b="1" i="0" u="none" strike="noStrike" cap="none" normalizeH="0" baseline="0" smtClean="0">
                        <a:ln>
                          <a:noFill/>
                        </a:ln>
                        <a:solidFill>
                          <a:schemeClr val="bg1"/>
                        </a:solidFill>
                        <a:effectLst/>
                        <a:latin typeface="迷你简琥珀" pitchFamily="65" charset="-122"/>
                        <a:ea typeface="迷你简琥珀" pitchFamily="65"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65" b="1" u="none" strike="noStrike" cap="none" normalizeH="0" baseline="0" dirty="0" smtClean="0">
                          <a:ln>
                            <a:noFill/>
                          </a:ln>
                          <a:effectLst/>
                        </a:rPr>
                        <a:t>10.9</a:t>
                      </a:r>
                      <a:r>
                        <a:rPr kumimoji="0" lang="zh-CN" altLang="en-US" sz="1865" b="1" u="none" strike="noStrike" cap="none" normalizeH="0" baseline="0" dirty="0" smtClean="0">
                          <a:ln>
                            <a:noFill/>
                          </a:ln>
                          <a:effectLst/>
                        </a:rPr>
                        <a:t>千瓦</a:t>
                      </a:r>
                      <a:endParaRPr kumimoji="0" lang="zh-CN" altLang="en-US" sz="1865" b="1" i="0" u="none" strike="noStrike" cap="none" normalizeH="0" baseline="0" dirty="0" smtClean="0">
                        <a:ln>
                          <a:noFill/>
                        </a:ln>
                        <a:solidFill>
                          <a:schemeClr val="bg1"/>
                        </a:solidFill>
                        <a:effectLst/>
                        <a:latin typeface="迷你简琥珀" pitchFamily="65" charset="-122"/>
                        <a:ea typeface="迷你简琥珀" pitchFamily="65" charset="-122"/>
                      </a:endParaRPr>
                    </a:p>
                  </a:txBody>
                  <a:tcPr marL="87085" marR="87085" marT="43542" marB="43542" anchor="ct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65" b="1" u="none" strike="noStrike" cap="none" normalizeH="0" baseline="0" dirty="0" smtClean="0">
                          <a:ln>
                            <a:noFill/>
                          </a:ln>
                          <a:effectLst/>
                        </a:rPr>
                        <a:t>2949</a:t>
                      </a:r>
                      <a:r>
                        <a:rPr kumimoji="0" lang="zh-CN" altLang="en-US" sz="1865" b="1" u="none" strike="noStrike" cap="none" normalizeH="0" baseline="0" dirty="0" smtClean="0">
                          <a:ln>
                            <a:noFill/>
                          </a:ln>
                          <a:effectLst/>
                        </a:rPr>
                        <a:t>千瓦</a:t>
                      </a:r>
                      <a:endParaRPr kumimoji="0" lang="zh-CN" altLang="en-US" sz="1865" b="1" i="0" u="none" strike="noStrike" cap="none" normalizeH="0" baseline="0" dirty="0" smtClean="0">
                        <a:ln>
                          <a:noFill/>
                        </a:ln>
                        <a:solidFill>
                          <a:schemeClr val="bg1"/>
                        </a:solidFill>
                        <a:effectLst/>
                        <a:latin typeface="迷你简琥珀" pitchFamily="65" charset="-122"/>
                        <a:ea typeface="迷你简琥珀" pitchFamily="65" charset="-122"/>
                      </a:endParaRPr>
                    </a:p>
                  </a:txBody>
                  <a:tcPr marL="87085" marR="87085" marT="43542" marB="43542" anchor="ctr" horzOverflow="overflow">
                    <a:cell3D prstMaterial="dkEdge">
                      <a:bevel/>
                      <a:lightRig rig="flood" dir="t"/>
                    </a:cell3D>
                  </a:tcPr>
                </a:tc>
              </a:tr>
            </a:tbl>
          </a:graphicData>
        </a:graphic>
      </p:graphicFrame>
      <p:sp>
        <p:nvSpPr>
          <p:cNvPr id="14363" name="文本框 1"/>
          <p:cNvSpPr txBox="1"/>
          <p:nvPr/>
        </p:nvSpPr>
        <p:spPr>
          <a:xfrm>
            <a:off x="5592233" y="124884"/>
            <a:ext cx="6491817" cy="378460"/>
          </a:xfrm>
          <a:prstGeom prst="rect">
            <a:avLst/>
          </a:prstGeom>
          <a:noFill/>
          <a:ln w="9525">
            <a:noFill/>
          </a:ln>
        </p:spPr>
        <p:txBody>
          <a:bodyPr wrap="square" anchor="t">
            <a:spAutoFit/>
          </a:bodyPr>
          <a:p>
            <a:r>
              <a:rPr lang="zh-CN" altLang="en-US" sz="1865" b="1">
                <a:solidFill>
                  <a:srgbClr val="FFFF00"/>
                </a:solidFill>
                <a:latin typeface="微软雅黑" panose="020B0503020204020204" pitchFamily="34" charset="-122"/>
                <a:ea typeface="微软雅黑" panose="020B0503020204020204" pitchFamily="34" charset="-122"/>
              </a:rPr>
              <a:t>中国与印度、美国的钢产量和发电量的比较</a:t>
            </a:r>
            <a:endParaRPr lang="zh-CN" altLang="en-US" sz="1865" b="1">
              <a:solidFill>
                <a:srgbClr val="FFFF00"/>
              </a:solidFill>
              <a:latin typeface="微软雅黑" panose="020B0503020204020204" pitchFamily="34" charset="-122"/>
              <a:ea typeface="微软雅黑" panose="020B0503020204020204" pitchFamily="34" charset="-122"/>
            </a:endParaRPr>
          </a:p>
        </p:txBody>
      </p:sp>
      <p:sp>
        <p:nvSpPr>
          <p:cNvPr id="14364" name="文本框 4"/>
          <p:cNvSpPr txBox="1"/>
          <p:nvPr/>
        </p:nvSpPr>
        <p:spPr>
          <a:xfrm>
            <a:off x="5757333" y="3166533"/>
            <a:ext cx="276225" cy="460375"/>
          </a:xfrm>
          <a:prstGeom prst="rect">
            <a:avLst/>
          </a:prstGeom>
          <a:noFill/>
          <a:ln w="9525">
            <a:noFill/>
          </a:ln>
        </p:spPr>
        <p:txBody>
          <a:bodyPr wrap="none" anchor="t">
            <a:spAutoFit/>
          </a:bodyPr>
          <a:p>
            <a:r>
              <a:rPr lang="zh-CN" altLang="en-US" sz="2400">
                <a:latin typeface="Calibri" panose="020F0502020204030204" charset="0"/>
                <a:ea typeface="宋体" panose="02010600030101010101" pitchFamily="2" charset="-122"/>
              </a:rPr>
              <a:t>-</a:t>
            </a:r>
            <a:endParaRPr lang="zh-CN" altLang="en-US" sz="2400">
              <a:latin typeface="Calibri" panose="020F0502020204030204" charset="0"/>
              <a:ea typeface="宋体" panose="02010600030101010101" pitchFamily="2" charset="-122"/>
            </a:endParaRPr>
          </a:p>
        </p:txBody>
      </p:sp>
      <p:sp>
        <p:nvSpPr>
          <p:cNvPr id="6" name="矩形 5"/>
          <p:cNvSpPr/>
          <p:nvPr/>
        </p:nvSpPr>
        <p:spPr>
          <a:xfrm rot="16200000">
            <a:off x="6542405" y="2165350"/>
            <a:ext cx="3033395" cy="6351905"/>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 name="文本框 1"/>
          <p:cNvSpPr txBox="1"/>
          <p:nvPr/>
        </p:nvSpPr>
        <p:spPr>
          <a:xfrm>
            <a:off x="5013960" y="4003040"/>
            <a:ext cx="6090285" cy="2676525"/>
          </a:xfrm>
          <a:prstGeom prst="rect">
            <a:avLst/>
          </a:prstGeom>
          <a:noFill/>
        </p:spPr>
        <p:txBody>
          <a:bodyPr wrap="square" rtlCol="0">
            <a:spAutoFit/>
          </a:bodyPr>
          <a:p>
            <a:r>
              <a:rPr lang="en-US" altLang="zh-CN" b="1" dirty="0">
                <a:solidFill>
                  <a:srgbClr val="C00000"/>
                </a:solidFill>
                <a:latin typeface="楷体" panose="02010609060101010101" pitchFamily="49" charset="-122"/>
                <a:ea typeface="楷体" panose="02010609060101010101" pitchFamily="49" charset="-122"/>
                <a:sym typeface="+mn-ea"/>
              </a:rPr>
              <a:t> </a:t>
            </a:r>
            <a:r>
              <a:rPr lang="zh-CN" altLang="en-US" sz="2800" b="1" dirty="0">
                <a:solidFill>
                  <a:schemeClr val="tx1"/>
                </a:solidFill>
                <a:latin typeface="楷体" panose="02010609060101010101" pitchFamily="49" charset="-122"/>
                <a:ea typeface="楷体" panose="02010609060101010101" pitchFamily="49" charset="-122"/>
                <a:sym typeface="+mn-ea"/>
              </a:rPr>
              <a:t>新中国成立初期，毛泽东感慨地说：“现在我们能造什么？能造桌子椅子，能造茶碗茶壶，能种粮食，还能磨成面粉，还能造纸，但是，一辆汽车、一架飞机、一辆坦克、一辆拖拉机都不能造。”</a:t>
            </a:r>
            <a:endParaRPr lang="zh-CN" altLang="en-US" sz="2800" b="1" dirty="0">
              <a:solidFill>
                <a:schemeClr val="tx1"/>
              </a:solidFill>
              <a:latin typeface="楷体" panose="02010609060101010101" pitchFamily="49" charset="-122"/>
              <a:ea typeface="楷体" panose="02010609060101010101" pitchFamily="49" charset="-122"/>
              <a:sym typeface="+mn-ea"/>
            </a:endParaRPr>
          </a:p>
        </p:txBody>
      </p:sp>
      <p:grpSp>
        <p:nvGrpSpPr>
          <p:cNvPr id="94" name="组合 93"/>
          <p:cNvGrpSpPr/>
          <p:nvPr/>
        </p:nvGrpSpPr>
        <p:grpSpPr>
          <a:xfrm>
            <a:off x="193675" y="771525"/>
            <a:ext cx="4820285" cy="5433060"/>
            <a:chOff x="10562619" y="1471002"/>
            <a:chExt cx="2501812" cy="5284858"/>
          </a:xfrm>
        </p:grpSpPr>
        <p:sp>
          <p:nvSpPr>
            <p:cNvPr id="95" name="矩形 94"/>
            <p:cNvSpPr/>
            <p:nvPr/>
          </p:nvSpPr>
          <p:spPr>
            <a:xfrm rot="16200000">
              <a:off x="9503530" y="3194959"/>
              <a:ext cx="5284858" cy="1836943"/>
            </a:xfrm>
            <a:prstGeom prst="rect">
              <a:avLst/>
            </a:prstGeom>
            <a:gradFill>
              <a:gsLst>
                <a:gs pos="25000">
                  <a:srgbClr val="CEAB64">
                    <a:alpha val="0"/>
                  </a:srgbClr>
                </a:gs>
                <a:gs pos="78000">
                  <a:srgbClr val="C6A25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98" name="矩形 97"/>
            <p:cNvSpPr/>
            <p:nvPr/>
          </p:nvSpPr>
          <p:spPr>
            <a:xfrm>
              <a:off x="10562619" y="1847683"/>
              <a:ext cx="1827742" cy="398780"/>
            </a:xfrm>
            <a:prstGeom prst="rect">
              <a:avLst/>
            </a:prstGeom>
            <a:noFill/>
          </p:spPr>
          <p:txBody>
            <a:bodyPr wrap="square" rtlCol="0">
              <a:spAutoFit/>
            </a:bodyPr>
            <a:p>
              <a:pPr algn="ctr"/>
              <a:endParaRPr lang="zh-CN" altLang="en-US" sz="20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grpSp>
      <p:sp>
        <p:nvSpPr>
          <p:cNvPr id="31" name="矩形 30"/>
          <p:cNvSpPr/>
          <p:nvPr/>
        </p:nvSpPr>
        <p:spPr>
          <a:xfrm>
            <a:off x="1706880" y="880745"/>
            <a:ext cx="3306445" cy="5631180"/>
          </a:xfrm>
          <a:prstGeom prst="rect">
            <a:avLst/>
          </a:prstGeom>
        </p:spPr>
        <p:txBody>
          <a:bodyPr wrap="square">
            <a:spAutoFit/>
          </a:bodyPr>
          <a:lstStyle/>
          <a:p>
            <a:pPr fontAlgn="base"/>
            <a:r>
              <a:rPr lang="en-US" altLang="zh-CN" sz="3600" strike="noStrike" noProof="1" dirty="0">
                <a:latin typeface="华文新魏" panose="02010800040101010101" pitchFamily="2" charset="-122"/>
                <a:ea typeface="华文新魏" panose="02010800040101010101" pitchFamily="2" charset="-122"/>
                <a:cs typeface="+mn-cs"/>
              </a:rPr>
              <a:t>②</a:t>
            </a:r>
            <a:r>
              <a:rPr lang="zh-CN" altLang="en-US" sz="3600" strike="noStrike" noProof="1" dirty="0">
                <a:latin typeface="华文新魏" panose="02010800040101010101" pitchFamily="2" charset="-122"/>
                <a:ea typeface="华文新魏" panose="02010800040101010101" pitchFamily="2" charset="-122"/>
                <a:cs typeface="+mn-cs"/>
              </a:rPr>
              <a:t>我国还是一个</a:t>
            </a:r>
            <a:r>
              <a:rPr lang="zh-CN" altLang="en-US" sz="3600" strike="noStrike" noProof="1" dirty="0">
                <a:solidFill>
                  <a:srgbClr val="FF0000"/>
                </a:solidFill>
                <a:latin typeface="华文新魏" panose="02010800040101010101" pitchFamily="2" charset="-122"/>
                <a:ea typeface="华文新魏" panose="02010800040101010101" pitchFamily="2" charset="-122"/>
                <a:cs typeface="+mn-cs"/>
              </a:rPr>
              <a:t>落后的农业国</a:t>
            </a:r>
            <a:r>
              <a:rPr lang="zh-CN" altLang="en-US" sz="3600" strike="noStrike" noProof="1" dirty="0">
                <a:latin typeface="华文新魏" panose="02010800040101010101" pitchFamily="2" charset="-122"/>
                <a:ea typeface="华文新魏" panose="02010800040101010101" pitchFamily="2" charset="-122"/>
                <a:cs typeface="+mn-cs"/>
              </a:rPr>
              <a:t>。我国的</a:t>
            </a:r>
            <a:r>
              <a:rPr lang="zh-CN" altLang="en-US" sz="3600" strike="noStrike" noProof="1" dirty="0">
                <a:solidFill>
                  <a:srgbClr val="FF0000"/>
                </a:solidFill>
                <a:latin typeface="华文新魏" panose="02010800040101010101" pitchFamily="2" charset="-122"/>
                <a:ea typeface="华文新魏" panose="02010800040101010101" pitchFamily="2" charset="-122"/>
                <a:cs typeface="+mn-cs"/>
              </a:rPr>
              <a:t>工业水平低，基础薄弱，</a:t>
            </a:r>
            <a:r>
              <a:rPr lang="zh-CN" altLang="en-US" sz="3600" strike="noStrike" noProof="1" dirty="0">
                <a:latin typeface="华文新魏" panose="02010800040101010101" pitchFamily="2" charset="-122"/>
                <a:ea typeface="华文新魏" panose="02010800040101010101" pitchFamily="2" charset="-122"/>
                <a:cs typeface="+mn-cs"/>
              </a:rPr>
              <a:t>而且门类不全</a:t>
            </a:r>
            <a:r>
              <a:rPr lang="en-US" altLang="zh-CN" sz="3600" strike="noStrike" noProof="1" dirty="0">
                <a:latin typeface="华文新魏" panose="02010800040101010101" pitchFamily="2" charset="-122"/>
                <a:ea typeface="华文新魏" panose="02010800040101010101" pitchFamily="2" charset="-122"/>
                <a:cs typeface="+mn-cs"/>
              </a:rPr>
              <a:t>,</a:t>
            </a:r>
            <a:r>
              <a:rPr lang="zh-CN" altLang="en-US" sz="3600" strike="noStrike" noProof="1" dirty="0">
                <a:latin typeface="华文新魏" panose="02010800040101010101" pitchFamily="2" charset="-122"/>
                <a:ea typeface="华文新魏" panose="02010800040101010101" pitchFamily="2" charset="-122"/>
                <a:cs typeface="+mn-cs"/>
              </a:rPr>
              <a:t>许多重要工业产品的人均拥有量远远低于发达国家。</a:t>
            </a:r>
            <a:endParaRPr lang="zh-CN" altLang="en-US" sz="3600" strike="noStrike" noProof="1" dirty="0">
              <a:latin typeface="华文新魏" panose="02010800040101010101" pitchFamily="2" charset="-122"/>
              <a:ea typeface="华文新魏" panose="02010800040101010101" pitchFamily="2" charset="-122"/>
            </a:endParaRP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6"/>
          <p:cNvSpPr>
            <a:spLocks noGrp="1"/>
          </p:cNvSpPr>
          <p:nvPr>
            <p:ph type="ctrTitle"/>
          </p:nvPr>
        </p:nvSpPr>
        <p:spPr>
          <a:xfrm>
            <a:off x="914400" y="2131484"/>
            <a:ext cx="10363200" cy="1468967"/>
          </a:xfrm>
          <a:noFill/>
          <a:ln>
            <a:noFill/>
          </a:ln>
        </p:spPr>
        <p:txBody>
          <a:bodyPr anchor="t"/>
          <a:p>
            <a:pPr>
              <a:buClrTx/>
              <a:buSzTx/>
              <a:buFontTx/>
            </a:pPr>
            <a:endParaRPr lang="zh-CN" altLang="en-US"/>
          </a:p>
        </p:txBody>
      </p:sp>
      <p:sp>
        <p:nvSpPr>
          <p:cNvPr id="8" name="副标题 7"/>
          <p:cNvSpPr>
            <a:spLocks noGrp="1"/>
          </p:cNvSpPr>
          <p:nvPr>
            <p:ph type="subTitle" idx="1"/>
          </p:nvPr>
        </p:nvSpPr>
        <p:spPr/>
        <p:txBody>
          <a:bodyPr/>
          <a:p>
            <a:pPr fontAlgn="base"/>
            <a:endParaRPr lang="zh-CN" altLang="en-US" strike="noStrike" noProof="1"/>
          </a:p>
        </p:txBody>
      </p:sp>
      <p:pic>
        <p:nvPicPr>
          <p:cNvPr id="16388" name="Picture 8" descr="http://pmgs.kongfz.com/data/pre_show_pic/1/138/134.jpg"/>
          <p:cNvPicPr>
            <a:picLocks noChangeAspect="1"/>
          </p:cNvPicPr>
          <p:nvPr/>
        </p:nvPicPr>
        <p:blipFill>
          <a:blip r:embed="rId1"/>
          <a:stretch>
            <a:fillRect/>
          </a:stretch>
        </p:blipFill>
        <p:spPr>
          <a:xfrm>
            <a:off x="2114551" y="679451"/>
            <a:ext cx="7190316" cy="3318933"/>
          </a:xfrm>
          <a:prstGeom prst="rect">
            <a:avLst/>
          </a:prstGeom>
          <a:solidFill>
            <a:srgbClr val="CC3300"/>
          </a:solidFill>
          <a:ln w="9525">
            <a:noFill/>
          </a:ln>
        </p:spPr>
      </p:pic>
      <p:sp>
        <p:nvSpPr>
          <p:cNvPr id="6148" name="Text Box 3"/>
          <p:cNvSpPr txBox="1"/>
          <p:nvPr/>
        </p:nvSpPr>
        <p:spPr>
          <a:xfrm>
            <a:off x="4445000" y="5577417"/>
            <a:ext cx="5346700" cy="553085"/>
          </a:xfrm>
          <a:prstGeom prst="rect">
            <a:avLst/>
          </a:prstGeom>
          <a:gradFill rotWithShape="1">
            <a:gsLst>
              <a:gs pos="0">
                <a:srgbClr val="7F1400">
                  <a:alpha val="100000"/>
                </a:srgbClr>
              </a:gs>
              <a:gs pos="50000">
                <a:srgbClr val="B82300">
                  <a:alpha val="100000"/>
                </a:srgbClr>
              </a:gs>
              <a:gs pos="100000">
                <a:srgbClr val="DB2B00">
                  <a:alpha val="100000"/>
                </a:srgbClr>
              </a:gs>
            </a:gsLst>
            <a:lin ang="18900000" scaled="1"/>
            <a:tileRect/>
          </a:gradFill>
          <a:ln w="9525">
            <a:noFill/>
          </a:ln>
        </p:spPr>
        <p:txBody>
          <a:bodyPr anchor="t">
            <a:spAutoFit/>
          </a:bodyPr>
          <a:p>
            <a:pPr algn="ctr"/>
            <a:r>
              <a:rPr lang="zh-CN" altLang="en-US" sz="3000" noProof="1" dirty="0">
                <a:solidFill>
                  <a:srgbClr val="FFCC66"/>
                </a:solidFill>
                <a:latin typeface="Arial" panose="020B0604020202020204" pitchFamily="34" charset="0"/>
                <a:ea typeface="宋体" panose="02010600030101010101" pitchFamily="2" charset="-122"/>
                <a:cs typeface="+mn-cs"/>
              </a:rPr>
              <a:t>1953—1957</a:t>
            </a:r>
            <a:endParaRPr lang="zh-CN" altLang="en-US" sz="3000" noProof="1" dirty="0">
              <a:solidFill>
                <a:srgbClr val="FFCC66"/>
              </a:solidFill>
              <a:latin typeface="Arial" panose="020B0604020202020204" pitchFamily="34" charset="0"/>
              <a:ea typeface="宋体" panose="02010600030101010101" pitchFamily="2" charset="-122"/>
            </a:endParaRPr>
          </a:p>
        </p:txBody>
      </p:sp>
      <p:sp>
        <p:nvSpPr>
          <p:cNvPr id="2" name="Text Box 3"/>
          <p:cNvSpPr txBox="1"/>
          <p:nvPr/>
        </p:nvSpPr>
        <p:spPr>
          <a:xfrm>
            <a:off x="4445000" y="4381500"/>
            <a:ext cx="6642100" cy="553085"/>
          </a:xfrm>
          <a:prstGeom prst="rect">
            <a:avLst/>
          </a:prstGeom>
          <a:gradFill rotWithShape="1">
            <a:gsLst>
              <a:gs pos="0">
                <a:srgbClr val="7F1400">
                  <a:alpha val="100000"/>
                </a:srgbClr>
              </a:gs>
              <a:gs pos="50000">
                <a:srgbClr val="B82300">
                  <a:alpha val="100000"/>
                </a:srgbClr>
              </a:gs>
              <a:gs pos="100000">
                <a:srgbClr val="DB2B00">
                  <a:alpha val="100000"/>
                </a:srgbClr>
              </a:gs>
            </a:gsLst>
            <a:lin ang="18900000" scaled="1"/>
            <a:tileRect/>
          </a:gradFill>
          <a:ln w="9525">
            <a:noFill/>
          </a:ln>
        </p:spPr>
        <p:txBody>
          <a:bodyPr wrap="square" anchor="t">
            <a:spAutoFit/>
          </a:bodyPr>
          <a:p>
            <a:pPr algn="ctr">
              <a:buClrTx/>
              <a:buSzTx/>
            </a:pPr>
            <a:r>
              <a:rPr lang="zh-CN" altLang="en-US" sz="3000" noProof="1" dirty="0">
                <a:solidFill>
                  <a:srgbClr val="FFCC66"/>
                </a:solidFill>
                <a:latin typeface="Arial" panose="020B0604020202020204" pitchFamily="34" charset="0"/>
                <a:ea typeface="宋体" panose="02010600030101010101" pitchFamily="2" charset="-122"/>
                <a:cs typeface="+mn-cs"/>
                <a:sym typeface="+mn-ea"/>
              </a:rPr>
              <a:t>为了有计划的进行社会主义建设。</a:t>
            </a:r>
            <a:endParaRPr lang="zh-CN" altLang="en-US" sz="3000" noProof="1" dirty="0">
              <a:solidFill>
                <a:srgbClr val="FFCC66"/>
              </a:solidFill>
              <a:latin typeface="Arial" panose="020B0604020202020204" pitchFamily="34" charset="0"/>
              <a:ea typeface="宋体" panose="02010600030101010101" pitchFamily="2" charset="-122"/>
            </a:endParaRPr>
          </a:p>
        </p:txBody>
      </p:sp>
      <p:sp>
        <p:nvSpPr>
          <p:cNvPr id="3" name="Text Box 3"/>
          <p:cNvSpPr txBox="1"/>
          <p:nvPr/>
        </p:nvSpPr>
        <p:spPr>
          <a:xfrm>
            <a:off x="1701800" y="5577417"/>
            <a:ext cx="1993900" cy="553085"/>
          </a:xfrm>
          <a:prstGeom prst="rect">
            <a:avLst/>
          </a:prstGeom>
          <a:gradFill rotWithShape="1">
            <a:gsLst>
              <a:gs pos="0">
                <a:srgbClr val="7F1400">
                  <a:alpha val="100000"/>
                </a:srgbClr>
              </a:gs>
              <a:gs pos="50000">
                <a:srgbClr val="B82300">
                  <a:alpha val="100000"/>
                </a:srgbClr>
              </a:gs>
              <a:gs pos="100000">
                <a:srgbClr val="DB2B00">
                  <a:alpha val="100000"/>
                </a:srgbClr>
              </a:gs>
            </a:gsLst>
            <a:lin ang="18900000" scaled="1"/>
            <a:tileRect/>
          </a:gradFill>
          <a:ln w="9525">
            <a:noFill/>
          </a:ln>
        </p:spPr>
        <p:txBody>
          <a:bodyPr wrap="square" anchor="t">
            <a:spAutoFit/>
          </a:bodyPr>
          <a:p>
            <a:pPr algn="ctr"/>
            <a:r>
              <a:rPr lang="en-US" altLang="zh-CN" sz="3000" noProof="1" dirty="0">
                <a:solidFill>
                  <a:srgbClr val="FFCC66"/>
                </a:solidFill>
                <a:latin typeface="Arial" panose="020B0604020202020204" pitchFamily="34" charset="0"/>
                <a:ea typeface="宋体" panose="02010600030101010101" pitchFamily="2" charset="-122"/>
                <a:cs typeface="+mn-cs"/>
              </a:rPr>
              <a:t>3</a:t>
            </a:r>
            <a:r>
              <a:rPr lang="zh-CN" altLang="en-US" sz="3000" noProof="1" dirty="0">
                <a:solidFill>
                  <a:srgbClr val="FFCC66"/>
                </a:solidFill>
                <a:latin typeface="Arial" panose="020B0604020202020204" pitchFamily="34" charset="0"/>
                <a:ea typeface="宋体" panose="02010600030101010101" pitchFamily="2" charset="-122"/>
                <a:cs typeface="+mn-cs"/>
              </a:rPr>
              <a:t>、时间</a:t>
            </a:r>
            <a:endParaRPr lang="zh-CN" altLang="en-US" sz="3000" noProof="1" dirty="0">
              <a:solidFill>
                <a:srgbClr val="FFCC66"/>
              </a:solidFill>
              <a:latin typeface="Arial" panose="020B0604020202020204" pitchFamily="34" charset="0"/>
              <a:ea typeface="宋体" panose="02010600030101010101" pitchFamily="2" charset="-122"/>
            </a:endParaRPr>
          </a:p>
        </p:txBody>
      </p:sp>
      <p:sp>
        <p:nvSpPr>
          <p:cNvPr id="4" name="Text Box 3"/>
          <p:cNvSpPr txBox="1"/>
          <p:nvPr/>
        </p:nvSpPr>
        <p:spPr>
          <a:xfrm>
            <a:off x="1701800" y="4500033"/>
            <a:ext cx="1993900" cy="553085"/>
          </a:xfrm>
          <a:prstGeom prst="rect">
            <a:avLst/>
          </a:prstGeom>
          <a:gradFill rotWithShape="1">
            <a:gsLst>
              <a:gs pos="0">
                <a:srgbClr val="7F1400">
                  <a:alpha val="100000"/>
                </a:srgbClr>
              </a:gs>
              <a:gs pos="50000">
                <a:srgbClr val="B82300">
                  <a:alpha val="100000"/>
                </a:srgbClr>
              </a:gs>
              <a:gs pos="100000">
                <a:srgbClr val="DB2B00">
                  <a:alpha val="100000"/>
                </a:srgbClr>
              </a:gs>
            </a:gsLst>
            <a:lin ang="18900000" scaled="1"/>
            <a:tileRect/>
          </a:gradFill>
          <a:ln w="9525">
            <a:noFill/>
          </a:ln>
        </p:spPr>
        <p:txBody>
          <a:bodyPr wrap="square" anchor="t">
            <a:spAutoFit/>
          </a:bodyPr>
          <a:p>
            <a:pPr algn="ctr"/>
            <a:r>
              <a:rPr lang="en-US" altLang="zh-CN" sz="3000" noProof="1" dirty="0">
                <a:solidFill>
                  <a:srgbClr val="FFCC66"/>
                </a:solidFill>
                <a:latin typeface="Arial" panose="020B0604020202020204" pitchFamily="34" charset="0"/>
                <a:ea typeface="宋体" panose="02010600030101010101" pitchFamily="2" charset="-122"/>
                <a:cs typeface="+mn-cs"/>
              </a:rPr>
              <a:t>2</a:t>
            </a:r>
            <a:r>
              <a:rPr lang="zh-CN" altLang="en-US" sz="3000" noProof="1" dirty="0">
                <a:solidFill>
                  <a:srgbClr val="FFCC66"/>
                </a:solidFill>
                <a:latin typeface="Arial" panose="020B0604020202020204" pitchFamily="34" charset="0"/>
                <a:ea typeface="宋体" panose="02010600030101010101" pitchFamily="2" charset="-122"/>
                <a:cs typeface="+mn-cs"/>
              </a:rPr>
              <a:t>、目的</a:t>
            </a:r>
            <a:endParaRPr lang="zh-CN" altLang="en-US" sz="3000" noProof="1" dirty="0">
              <a:solidFill>
                <a:srgbClr val="FFCC66"/>
              </a:solidFill>
              <a:latin typeface="Arial" panose="020B0604020202020204" pitchFamily="34" charset="0"/>
              <a:ea typeface="宋体" panose="0201060003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1"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20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ldLvl="0" animBg="1"/>
      <p:bldP spid="2" grpId="0" bldLvl="0" animBg="1"/>
      <p:bldP spid="3" grpId="1" bldLvl="0" animBg="1"/>
      <p:bldP spid="4"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矩形 30"/>
          <p:cNvSpPr/>
          <p:nvPr/>
        </p:nvSpPr>
        <p:spPr>
          <a:xfrm rot="16200000">
            <a:off x="3360420" y="-1518920"/>
            <a:ext cx="4991100" cy="10278110"/>
          </a:xfrm>
          <a:prstGeom prst="rect">
            <a:avLst/>
          </a:prstGeom>
          <a:gradFill>
            <a:gsLst>
              <a:gs pos="0">
                <a:schemeClr val="accent4">
                  <a:lumMod val="75000"/>
                  <a:alpha val="0"/>
                </a:schemeClr>
              </a:gs>
              <a:gs pos="74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65" name="右箭头 86018"/>
          <p:cNvSpPr/>
          <p:nvPr/>
        </p:nvSpPr>
        <p:spPr>
          <a:xfrm>
            <a:off x="1924051" y="2688167"/>
            <a:ext cx="1909233" cy="1672167"/>
          </a:xfrm>
          <a:prstGeom prst="rightArrow">
            <a:avLst>
              <a:gd name="adj1" fmla="val 50000"/>
              <a:gd name="adj2" fmla="val 24993"/>
            </a:avLst>
          </a:prstGeom>
          <a:noFill/>
          <a:ln w="28575" cap="flat" cmpd="sng">
            <a:solidFill>
              <a:schemeClr val="tx1"/>
            </a:solidFill>
            <a:prstDash val="solid"/>
            <a:miter/>
            <a:headEnd type="none" w="med" len="med"/>
            <a:tailEnd type="none" w="med" len="med"/>
          </a:ln>
        </p:spPr>
        <p:txBody>
          <a:bodyPr wrap="none" anchor="ctr"/>
          <a:p>
            <a:pPr algn="ctr" fontAlgn="base"/>
            <a:endParaRPr lang="zh-CN" altLang="en-US" sz="1300" strike="noStrike" noProof="1" dirty="0">
              <a:latin typeface="Times New Roman" panose="02020603050405020304" pitchFamily="18" charset="0"/>
              <a:ea typeface="宋体" panose="02010600030101010101" pitchFamily="2" charset="-122"/>
            </a:endParaRPr>
          </a:p>
          <a:p>
            <a:pPr algn="ctr" fontAlgn="base"/>
            <a:endParaRPr lang="zh-CN" altLang="en-US" sz="1300" strike="noStrike" noProof="1" dirty="0">
              <a:latin typeface="Times New Roman" panose="02020603050405020304" pitchFamily="18" charset="0"/>
              <a:ea typeface="宋体" panose="02010600030101010101" pitchFamily="2" charset="-122"/>
            </a:endParaRPr>
          </a:p>
          <a:p>
            <a:pPr algn="ctr" fontAlgn="base"/>
            <a:endParaRPr lang="zh-CN" altLang="en-US" sz="1300" strike="noStrike" noProof="1" dirty="0">
              <a:latin typeface="Times New Roman" panose="02020603050405020304" pitchFamily="18" charset="0"/>
              <a:ea typeface="宋体" panose="02010600030101010101" pitchFamily="2" charset="-122"/>
            </a:endParaRPr>
          </a:p>
          <a:p>
            <a:pPr algn="ctr" fontAlgn="base"/>
            <a:endParaRPr lang="zh-CN" altLang="en-US" sz="1300" strike="noStrike" noProof="1" dirty="0">
              <a:latin typeface="Times New Roman" panose="02020603050405020304" pitchFamily="18" charset="0"/>
              <a:ea typeface="宋体" panose="02010600030101010101" pitchFamily="2" charset="-122"/>
            </a:endParaRPr>
          </a:p>
          <a:p>
            <a:pPr algn="ctr" fontAlgn="base"/>
            <a:endParaRPr lang="zh-CN" altLang="en-US" sz="1300" strike="noStrike" noProof="1" dirty="0">
              <a:latin typeface="Times New Roman" panose="02020603050405020304" pitchFamily="18" charset="0"/>
              <a:ea typeface="宋体" panose="02010600030101010101" pitchFamily="2" charset="-122"/>
            </a:endParaRPr>
          </a:p>
        </p:txBody>
      </p:sp>
      <p:sp>
        <p:nvSpPr>
          <p:cNvPr id="17411" name="文本框 86019"/>
          <p:cNvSpPr txBox="1"/>
          <p:nvPr/>
        </p:nvSpPr>
        <p:spPr>
          <a:xfrm>
            <a:off x="4091094" y="1529504"/>
            <a:ext cx="6504516" cy="1918335"/>
          </a:xfrm>
          <a:prstGeom prst="rect">
            <a:avLst/>
          </a:prstGeom>
          <a:noFill/>
          <a:ln w="9525">
            <a:noFill/>
          </a:ln>
        </p:spPr>
        <p:txBody>
          <a:bodyPr wrap="square" anchor="t">
            <a:spAutoFit/>
          </a:bodyPr>
          <a:p>
            <a:pPr>
              <a:lnSpc>
                <a:spcPct val="110000"/>
              </a:lnSpc>
            </a:pPr>
            <a:r>
              <a:rPr lang="zh-CN" altLang="en-US" sz="3600" dirty="0">
                <a:latin typeface="微软雅黑" panose="020B0503020204020204" pitchFamily="34" charset="-122"/>
                <a:ea typeface="微软雅黑" panose="020B0503020204020204" pitchFamily="34" charset="-122"/>
              </a:rPr>
              <a:t>集中主要力量发展</a:t>
            </a:r>
            <a:r>
              <a:rPr lang="zh-CN" altLang="en-US" sz="3600" u="sng" dirty="0">
                <a:solidFill>
                  <a:schemeClr val="folHlink"/>
                </a:solidFill>
                <a:latin typeface="微软雅黑" panose="020B0503020204020204" pitchFamily="34" charset="-122"/>
                <a:ea typeface="微软雅黑" panose="020B0503020204020204" pitchFamily="34" charset="-122"/>
              </a:rPr>
              <a:t> </a:t>
            </a:r>
            <a:r>
              <a:rPr lang="zh-CN" altLang="en-US" sz="3600" u="sng" dirty="0">
                <a:latin typeface="微软雅黑" panose="020B0503020204020204" pitchFamily="34" charset="-122"/>
                <a:ea typeface="微软雅黑" panose="020B0503020204020204" pitchFamily="34" charset="-122"/>
              </a:rPr>
              <a:t>              </a:t>
            </a:r>
            <a:r>
              <a:rPr lang="zh-CN" altLang="en-US" sz="3600" dirty="0">
                <a:latin typeface="微软雅黑" panose="020B0503020204020204" pitchFamily="34" charset="-122"/>
                <a:ea typeface="微软雅黑" panose="020B0503020204020204" pitchFamily="34" charset="-122"/>
              </a:rPr>
              <a:t>，建立国家工业化和国防现代化的初步基础；</a:t>
            </a:r>
            <a:endParaRPr lang="zh-CN" altLang="en-US" sz="3600" dirty="0">
              <a:latin typeface="微软雅黑" panose="020B0503020204020204" pitchFamily="34" charset="-122"/>
              <a:ea typeface="微软雅黑" panose="020B0503020204020204" pitchFamily="34" charset="-122"/>
            </a:endParaRPr>
          </a:p>
        </p:txBody>
      </p:sp>
      <p:sp>
        <p:nvSpPr>
          <p:cNvPr id="17412" name="文本框 86020"/>
          <p:cNvSpPr txBox="1"/>
          <p:nvPr/>
        </p:nvSpPr>
        <p:spPr>
          <a:xfrm>
            <a:off x="4091517" y="3448051"/>
            <a:ext cx="6218767" cy="2971165"/>
          </a:xfrm>
          <a:prstGeom prst="rect">
            <a:avLst/>
          </a:prstGeom>
          <a:noFill/>
          <a:ln w="9525">
            <a:noFill/>
          </a:ln>
        </p:spPr>
        <p:txBody>
          <a:bodyPr wrap="square" anchor="t">
            <a:spAutoFit/>
          </a:bodyPr>
          <a:p>
            <a:pPr>
              <a:lnSpc>
                <a:spcPct val="140000"/>
              </a:lnSpc>
            </a:pPr>
            <a:r>
              <a:rPr lang="zh-CN" altLang="en-US" sz="3600" dirty="0">
                <a:latin typeface="微软雅黑" panose="020B0503020204020204" pitchFamily="34" charset="-122"/>
                <a:ea typeface="微软雅黑" panose="020B0503020204020204" pitchFamily="34" charset="-122"/>
              </a:rPr>
              <a:t>相应地发展交通</a:t>
            </a:r>
            <a:r>
              <a:rPr lang="zh-CN" altLang="en-US" sz="3600" u="sng" dirty="0">
                <a:latin typeface="微软雅黑" panose="020B0503020204020204" pitchFamily="34" charset="-122"/>
                <a:ea typeface="微软雅黑" panose="020B0503020204020204" pitchFamily="34" charset="-122"/>
              </a:rPr>
              <a:t>         </a:t>
            </a:r>
            <a:r>
              <a:rPr lang="zh-CN" altLang="en-US" sz="3600" dirty="0">
                <a:latin typeface="微软雅黑" panose="020B0503020204020204" pitchFamily="34" charset="-122"/>
                <a:ea typeface="微软雅黑" panose="020B0503020204020204" pitchFamily="34" charset="-122"/>
              </a:rPr>
              <a:t>、</a:t>
            </a:r>
            <a:r>
              <a:rPr lang="zh-CN" altLang="en-US" sz="3600" u="sng" dirty="0">
                <a:latin typeface="微软雅黑" panose="020B0503020204020204" pitchFamily="34" charset="-122"/>
                <a:ea typeface="微软雅黑" panose="020B0503020204020204" pitchFamily="34" charset="-122"/>
              </a:rPr>
              <a:t>        </a:t>
            </a:r>
            <a:r>
              <a:rPr lang="zh-CN" altLang="en-US" sz="3600" dirty="0">
                <a:latin typeface="微软雅黑" panose="020B0503020204020204" pitchFamily="34" charset="-122"/>
                <a:ea typeface="微软雅黑" panose="020B0503020204020204" pitchFamily="34" charset="-122"/>
              </a:rPr>
              <a:t>、</a:t>
            </a:r>
            <a:r>
              <a:rPr lang="zh-CN" altLang="en-US" sz="3600" u="sng" dirty="0">
                <a:latin typeface="微软雅黑" panose="020B0503020204020204" pitchFamily="34" charset="-122"/>
                <a:ea typeface="微软雅黑" panose="020B0503020204020204" pitchFamily="34" charset="-122"/>
              </a:rPr>
              <a:t>农业</a:t>
            </a:r>
            <a:r>
              <a:rPr lang="en-US" altLang="zh-CN" sz="3600">
                <a:latin typeface="微软雅黑" panose="020B0503020204020204" pitchFamily="34" charset="-122"/>
                <a:ea typeface="微软雅黑" panose="020B0503020204020204" pitchFamily="34" charset="-122"/>
              </a:rPr>
              <a:t> </a:t>
            </a:r>
            <a:r>
              <a:rPr lang="zh-CN" altLang="en-US" sz="3600" dirty="0">
                <a:latin typeface="微软雅黑" panose="020B0503020204020204" pitchFamily="34" charset="-122"/>
                <a:ea typeface="微软雅黑" panose="020B0503020204020204" pitchFamily="34" charset="-122"/>
              </a:rPr>
              <a:t>和</a:t>
            </a:r>
            <a:r>
              <a:rPr lang="zh-CN" altLang="en-US" sz="3600" u="sng" dirty="0">
                <a:latin typeface="微软雅黑" panose="020B0503020204020204" pitchFamily="34" charset="-122"/>
                <a:ea typeface="微软雅黑" panose="020B0503020204020204" pitchFamily="34" charset="-122"/>
              </a:rPr>
              <a:t>       </a:t>
            </a:r>
            <a:r>
              <a:rPr lang="zh-CN" altLang="en-US" sz="3600" dirty="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a:p>
            <a:pPr>
              <a:lnSpc>
                <a:spcPct val="140000"/>
              </a:lnSpc>
            </a:pPr>
            <a:endParaRPr lang="zh-CN" altLang="en-US" sz="3600" dirty="0">
              <a:latin typeface="微软雅黑" panose="020B0503020204020204" pitchFamily="34" charset="-122"/>
              <a:ea typeface="微软雅黑" panose="020B0503020204020204" pitchFamily="34" charset="-122"/>
            </a:endParaRPr>
          </a:p>
          <a:p>
            <a:endParaRPr lang="zh-CN" altLang="en-US" sz="3600" dirty="0">
              <a:latin typeface="微软雅黑" panose="020B0503020204020204" pitchFamily="34" charset="-122"/>
              <a:ea typeface="微软雅黑" panose="020B0503020204020204" pitchFamily="34" charset="-122"/>
            </a:endParaRPr>
          </a:p>
        </p:txBody>
      </p:sp>
      <p:sp>
        <p:nvSpPr>
          <p:cNvPr id="11268" name="文本框 86021"/>
          <p:cNvSpPr txBox="1"/>
          <p:nvPr/>
        </p:nvSpPr>
        <p:spPr>
          <a:xfrm>
            <a:off x="2004484" y="3246967"/>
            <a:ext cx="1859280" cy="598805"/>
          </a:xfrm>
          <a:prstGeom prst="rect">
            <a:avLst/>
          </a:prstGeom>
          <a:noFill/>
          <a:ln w="9525">
            <a:noFill/>
          </a:ln>
        </p:spPr>
        <p:txBody>
          <a:bodyPr wrap="none" anchor="t">
            <a:spAutoFit/>
          </a:bodyPr>
          <a:p>
            <a:r>
              <a:rPr lang="zh-CN" altLang="en-US" sz="3300" b="1" noProof="1" dirty="0">
                <a:solidFill>
                  <a:srgbClr val="FF0000"/>
                </a:solidFill>
                <a:latin typeface="微软雅黑" panose="020B0503020204020204" pitchFamily="34" charset="-122"/>
                <a:ea typeface="微软雅黑" panose="020B0503020204020204" pitchFamily="34" charset="-122"/>
                <a:cs typeface="+mn-cs"/>
              </a:rPr>
              <a:t>基本任务</a:t>
            </a:r>
            <a:endParaRPr lang="zh-CN" altLang="en-US" sz="3300" b="1" noProof="1" dirty="0">
              <a:solidFill>
                <a:srgbClr val="FF0000"/>
              </a:solidFill>
              <a:latin typeface="微软雅黑" panose="020B0503020204020204" pitchFamily="34" charset="-122"/>
              <a:ea typeface="微软雅黑" panose="020B0503020204020204" pitchFamily="34" charset="-122"/>
            </a:endParaRPr>
          </a:p>
        </p:txBody>
      </p:sp>
      <p:sp>
        <p:nvSpPr>
          <p:cNvPr id="11269" name="文本框 86022"/>
          <p:cNvSpPr txBox="1"/>
          <p:nvPr/>
        </p:nvSpPr>
        <p:spPr>
          <a:xfrm>
            <a:off x="4112684" y="4796367"/>
            <a:ext cx="4743451" cy="1614805"/>
          </a:xfrm>
          <a:prstGeom prst="rect">
            <a:avLst/>
          </a:prstGeom>
          <a:noFill/>
          <a:ln w="9525">
            <a:noFill/>
          </a:ln>
        </p:spPr>
        <p:txBody>
          <a:bodyPr anchor="t">
            <a:spAutoFit/>
          </a:bodyPr>
          <a:p>
            <a:endParaRPr lang="zh-CN" altLang="en-US" sz="3300" noProof="1" dirty="0">
              <a:latin typeface="微软雅黑" panose="020B0503020204020204" pitchFamily="34" charset="-122"/>
              <a:ea typeface="微软雅黑" panose="020B0503020204020204" pitchFamily="34" charset="-122"/>
            </a:endParaRPr>
          </a:p>
          <a:p>
            <a:r>
              <a:rPr lang="zh-CN" altLang="en-US" sz="3300" noProof="1" dirty="0">
                <a:latin typeface="微软雅黑" panose="020B0503020204020204" pitchFamily="34" charset="-122"/>
                <a:ea typeface="微软雅黑" panose="020B0503020204020204" pitchFamily="34" charset="-122"/>
                <a:cs typeface="+mn-cs"/>
              </a:rPr>
              <a:t>相应地 </a:t>
            </a:r>
            <a:r>
              <a:rPr lang="zh-CN" altLang="en-US" sz="3300" u="sng" noProof="1" dirty="0">
                <a:latin typeface="微软雅黑" panose="020B0503020204020204" pitchFamily="34" charset="-122"/>
                <a:ea typeface="微软雅黑" panose="020B0503020204020204" pitchFamily="34" charset="-122"/>
                <a:cs typeface="+mn-cs"/>
              </a:rPr>
              <a:t>                  </a:t>
            </a:r>
            <a:r>
              <a:rPr lang="zh-CN" altLang="en-US" sz="3300" noProof="1" dirty="0">
                <a:latin typeface="微软雅黑" panose="020B0503020204020204" pitchFamily="34" charset="-122"/>
                <a:ea typeface="微软雅黑" panose="020B0503020204020204" pitchFamily="34" charset="-122"/>
                <a:cs typeface="+mn-cs"/>
              </a:rPr>
              <a:t>。</a:t>
            </a:r>
            <a:endParaRPr lang="zh-CN" altLang="en-US" sz="3300" noProof="1" dirty="0">
              <a:latin typeface="微软雅黑" panose="020B0503020204020204" pitchFamily="34" charset="-122"/>
              <a:ea typeface="微软雅黑" panose="020B0503020204020204" pitchFamily="34" charset="-122"/>
            </a:endParaRPr>
          </a:p>
          <a:p>
            <a:endParaRPr lang="zh-CN" altLang="en-US" sz="3300" noProof="1" dirty="0">
              <a:latin typeface="微软雅黑" panose="020B0503020204020204" pitchFamily="34" charset="-122"/>
              <a:ea typeface="微软雅黑" panose="020B0503020204020204" pitchFamily="34" charset="-122"/>
            </a:endParaRPr>
          </a:p>
        </p:txBody>
      </p:sp>
      <p:sp>
        <p:nvSpPr>
          <p:cNvPr id="86027" name="文本框 86026"/>
          <p:cNvSpPr txBox="1"/>
          <p:nvPr/>
        </p:nvSpPr>
        <p:spPr>
          <a:xfrm>
            <a:off x="7984067" y="1625600"/>
            <a:ext cx="1513417" cy="553085"/>
          </a:xfrm>
          <a:prstGeom prst="rect">
            <a:avLst/>
          </a:prstGeom>
          <a:noFill/>
          <a:ln w="9525">
            <a:noFill/>
          </a:ln>
        </p:spPr>
        <p:txBody>
          <a:bodyPr anchor="t">
            <a:spAutoFit/>
          </a:bodyPr>
          <a:p>
            <a:pPr>
              <a:spcBef>
                <a:spcPct val="50000"/>
              </a:spcBef>
            </a:pPr>
            <a:r>
              <a:rPr lang="zh-CN" altLang="en-US" sz="3000" b="1" noProof="1" dirty="0">
                <a:solidFill>
                  <a:srgbClr val="FF0000"/>
                </a:solidFill>
                <a:latin typeface="微软雅黑" panose="020B0503020204020204" pitchFamily="34" charset="-122"/>
                <a:ea typeface="微软雅黑" panose="020B0503020204020204" pitchFamily="34" charset="-122"/>
                <a:cs typeface="+mn-cs"/>
              </a:rPr>
              <a:t>重工业</a:t>
            </a:r>
            <a:endParaRPr lang="zh-CN" altLang="en-US" sz="3000" b="1" noProof="1" dirty="0">
              <a:solidFill>
                <a:srgbClr val="FF0000"/>
              </a:solidFill>
              <a:latin typeface="微软雅黑" panose="020B0503020204020204" pitchFamily="34" charset="-122"/>
              <a:ea typeface="微软雅黑" panose="020B0503020204020204" pitchFamily="34" charset="-122"/>
            </a:endParaRPr>
          </a:p>
        </p:txBody>
      </p:sp>
      <p:sp>
        <p:nvSpPr>
          <p:cNvPr id="86028" name="文本框 86027"/>
          <p:cNvSpPr txBox="1"/>
          <p:nvPr/>
        </p:nvSpPr>
        <p:spPr>
          <a:xfrm>
            <a:off x="8953500" y="3659717"/>
            <a:ext cx="1242484" cy="460375"/>
          </a:xfrm>
          <a:prstGeom prst="rect">
            <a:avLst/>
          </a:prstGeom>
          <a:noFill/>
          <a:ln w="9525">
            <a:noFill/>
          </a:ln>
        </p:spPr>
        <p:txBody>
          <a:bodyPr anchor="t">
            <a:spAutoFit/>
          </a:bodyPr>
          <a:p>
            <a:pPr>
              <a:spcBef>
                <a:spcPct val="50000"/>
              </a:spcBef>
            </a:pPr>
            <a:r>
              <a:rPr lang="zh-CN" altLang="en-US" sz="2400" b="1" dirty="0">
                <a:solidFill>
                  <a:srgbClr val="FF0000"/>
                </a:solidFill>
                <a:latin typeface="微软雅黑" panose="020B0503020204020204" pitchFamily="34" charset="-122"/>
                <a:ea typeface="微软雅黑" panose="020B0503020204020204" pitchFamily="34" charset="-122"/>
              </a:rPr>
              <a:t>轻工业</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86029" name="文本框 86028"/>
          <p:cNvSpPr txBox="1"/>
          <p:nvPr/>
        </p:nvSpPr>
        <p:spPr>
          <a:xfrm>
            <a:off x="7389284" y="3683000"/>
            <a:ext cx="1466849" cy="460375"/>
          </a:xfrm>
          <a:prstGeom prst="rect">
            <a:avLst/>
          </a:prstGeom>
          <a:noFill/>
          <a:ln w="9525">
            <a:noFill/>
          </a:ln>
        </p:spPr>
        <p:txBody>
          <a:bodyPr wrap="square" anchor="t">
            <a:spAutoFit/>
          </a:bodyPr>
          <a:p>
            <a:pPr>
              <a:spcBef>
                <a:spcPct val="50000"/>
              </a:spcBef>
            </a:pPr>
            <a:r>
              <a:rPr lang="zh-CN" altLang="en-US" sz="2400" b="1" dirty="0">
                <a:solidFill>
                  <a:srgbClr val="FF0000"/>
                </a:solidFill>
                <a:latin typeface="微软雅黑" panose="020B0503020204020204" pitchFamily="34" charset="-122"/>
                <a:ea typeface="微软雅黑" panose="020B0503020204020204" pitchFamily="34" charset="-122"/>
              </a:rPr>
              <a:t>运输业</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86030" name="文本框 86029"/>
          <p:cNvSpPr txBox="1"/>
          <p:nvPr/>
        </p:nvSpPr>
        <p:spPr>
          <a:xfrm>
            <a:off x="5725584" y="4360333"/>
            <a:ext cx="1242484" cy="506730"/>
          </a:xfrm>
          <a:prstGeom prst="rect">
            <a:avLst/>
          </a:prstGeom>
          <a:noFill/>
          <a:ln w="9525">
            <a:noFill/>
          </a:ln>
        </p:spPr>
        <p:txBody>
          <a:bodyPr anchor="t">
            <a:spAutoFit/>
          </a:bodyPr>
          <a:p>
            <a:pPr>
              <a:spcBef>
                <a:spcPct val="50000"/>
              </a:spcBef>
            </a:pPr>
            <a:r>
              <a:rPr lang="zh-CN" altLang="en-US" sz="2700" b="1" noProof="1" dirty="0">
                <a:solidFill>
                  <a:srgbClr val="FF0000"/>
                </a:solidFill>
                <a:latin typeface="微软雅黑" panose="020B0503020204020204" pitchFamily="34" charset="-122"/>
                <a:ea typeface="微软雅黑" panose="020B0503020204020204" pitchFamily="34" charset="-122"/>
                <a:cs typeface="+mn-cs"/>
              </a:rPr>
              <a:t>商业</a:t>
            </a:r>
            <a:endParaRPr lang="zh-CN" altLang="en-US" sz="2700" b="1" noProof="1" dirty="0">
              <a:solidFill>
                <a:srgbClr val="FF0000"/>
              </a:solidFill>
              <a:latin typeface="微软雅黑" panose="020B0503020204020204" pitchFamily="34" charset="-122"/>
              <a:ea typeface="微软雅黑" panose="020B0503020204020204" pitchFamily="34" charset="-122"/>
            </a:endParaRPr>
          </a:p>
        </p:txBody>
      </p:sp>
      <p:sp>
        <p:nvSpPr>
          <p:cNvPr id="86031" name="文本框 86030"/>
          <p:cNvSpPr txBox="1"/>
          <p:nvPr/>
        </p:nvSpPr>
        <p:spPr>
          <a:xfrm>
            <a:off x="5547784" y="5107517"/>
            <a:ext cx="2808817" cy="553085"/>
          </a:xfrm>
          <a:prstGeom prst="rect">
            <a:avLst/>
          </a:prstGeom>
          <a:noFill/>
          <a:ln w="9525">
            <a:noFill/>
          </a:ln>
        </p:spPr>
        <p:txBody>
          <a:bodyPr anchor="t">
            <a:spAutoFit/>
          </a:bodyPr>
          <a:p>
            <a:pPr>
              <a:spcBef>
                <a:spcPct val="50000"/>
              </a:spcBef>
            </a:pPr>
            <a:r>
              <a:rPr lang="zh-CN" altLang="en-US" sz="3000" b="1" noProof="1" dirty="0">
                <a:solidFill>
                  <a:srgbClr val="FF0000"/>
                </a:solidFill>
                <a:latin typeface="微软雅黑" panose="020B0503020204020204" pitchFamily="34" charset="-122"/>
                <a:ea typeface="微软雅黑" panose="020B0503020204020204" pitchFamily="34" charset="-122"/>
                <a:cs typeface="+mn-cs"/>
              </a:rPr>
              <a:t>培养建设人才</a:t>
            </a:r>
            <a:endParaRPr lang="zh-CN" altLang="en-US" sz="3000" b="1" noProof="1" dirty="0">
              <a:solidFill>
                <a:srgbClr val="FF0000"/>
              </a:solidFill>
              <a:latin typeface="微软雅黑" panose="020B0503020204020204" pitchFamily="34" charset="-122"/>
              <a:ea typeface="微软雅黑" panose="020B0503020204020204" pitchFamily="34" charset="-122"/>
              <a:cs typeface="+mn-cs"/>
            </a:endParaRPr>
          </a:p>
        </p:txBody>
      </p:sp>
      <p:sp>
        <p:nvSpPr>
          <p:cNvPr id="17420" name="Rectangle 2"/>
          <p:cNvSpPr/>
          <p:nvPr/>
        </p:nvSpPr>
        <p:spPr>
          <a:xfrm>
            <a:off x="562822" y="309880"/>
            <a:ext cx="7675033" cy="971551"/>
          </a:xfrm>
          <a:prstGeom prst="rect">
            <a:avLst/>
          </a:prstGeom>
          <a:noFill/>
          <a:ln w="9525">
            <a:noFill/>
          </a:ln>
        </p:spPr>
        <p:txBody>
          <a:bodyPr anchor="ctr"/>
          <a:p>
            <a:r>
              <a:rPr lang="en-US" altLang="zh-CN" sz="3600" b="1" dirty="0">
                <a:solidFill>
                  <a:srgbClr val="FFFF00"/>
                </a:solidFill>
                <a:latin typeface="微软雅黑" panose="020B0503020204020204" pitchFamily="34" charset="-122"/>
                <a:ea typeface="微软雅黑" panose="020B0503020204020204" pitchFamily="34" charset="-122"/>
              </a:rPr>
              <a:t>4</a:t>
            </a:r>
            <a:r>
              <a:rPr lang="zh-CN" altLang="en-US" sz="3600" b="1" dirty="0">
                <a:solidFill>
                  <a:srgbClr val="FFFF00"/>
                </a:solidFill>
                <a:latin typeface="微软雅黑" panose="020B0503020204020204" pitchFamily="34" charset="-122"/>
                <a:ea typeface="微软雅黑" panose="020B0503020204020204" pitchFamily="34" charset="-122"/>
              </a:rPr>
              <a:t>、基本任务</a:t>
            </a:r>
            <a:endParaRPr lang="zh-CN" altLang="en-US" sz="3600" b="1"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27"/>
                                        </p:tgtEl>
                                        <p:attrNameLst>
                                          <p:attrName>style.visibility</p:attrName>
                                        </p:attrNameLst>
                                      </p:cBhvr>
                                      <p:to>
                                        <p:strVal val="visible"/>
                                      </p:to>
                                    </p:set>
                                    <p:anim calcmode="lin" valueType="num">
                                      <p:cBhvr>
                                        <p:cTn id="7" dur="500" fill="hold"/>
                                        <p:tgtEl>
                                          <p:spTgt spid="86027"/>
                                        </p:tgtEl>
                                        <p:attrNameLst>
                                          <p:attrName>ppt_x</p:attrName>
                                        </p:attrNameLst>
                                      </p:cBhvr>
                                      <p:tavLst>
                                        <p:tav tm="0">
                                          <p:val>
                                            <p:strVal val="#ppt_x"/>
                                          </p:val>
                                        </p:tav>
                                        <p:tav tm="100000">
                                          <p:val>
                                            <p:strVal val="#ppt_x"/>
                                          </p:val>
                                        </p:tav>
                                      </p:tavLst>
                                    </p:anim>
                                    <p:anim calcmode="lin" valueType="num">
                                      <p:cBhvr>
                                        <p:cTn id="8" dur="500" fill="hold"/>
                                        <p:tgtEl>
                                          <p:spTgt spid="86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6029"/>
                                        </p:tgtEl>
                                        <p:attrNameLst>
                                          <p:attrName>style.visibility</p:attrName>
                                        </p:attrNameLst>
                                      </p:cBhvr>
                                      <p:to>
                                        <p:strVal val="visible"/>
                                      </p:to>
                                    </p:set>
                                    <p:anim calcmode="lin" valueType="num">
                                      <p:cBhvr>
                                        <p:cTn id="13" dur="500" fill="hold"/>
                                        <p:tgtEl>
                                          <p:spTgt spid="86029"/>
                                        </p:tgtEl>
                                        <p:attrNameLst>
                                          <p:attrName>ppt_x</p:attrName>
                                        </p:attrNameLst>
                                      </p:cBhvr>
                                      <p:tavLst>
                                        <p:tav tm="0">
                                          <p:val>
                                            <p:strVal val="#ppt_x"/>
                                          </p:val>
                                        </p:tav>
                                        <p:tav tm="100000">
                                          <p:val>
                                            <p:strVal val="#ppt_x"/>
                                          </p:val>
                                        </p:tav>
                                      </p:tavLst>
                                    </p:anim>
                                    <p:anim calcmode="lin" valueType="num">
                                      <p:cBhvr>
                                        <p:cTn id="14" dur="500" fill="hold"/>
                                        <p:tgtEl>
                                          <p:spTgt spid="860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6028"/>
                                        </p:tgtEl>
                                        <p:attrNameLst>
                                          <p:attrName>style.visibility</p:attrName>
                                        </p:attrNameLst>
                                      </p:cBhvr>
                                      <p:to>
                                        <p:strVal val="visible"/>
                                      </p:to>
                                    </p:set>
                                    <p:anim calcmode="lin" valueType="num">
                                      <p:cBhvr>
                                        <p:cTn id="19" dur="500" fill="hold"/>
                                        <p:tgtEl>
                                          <p:spTgt spid="86028"/>
                                        </p:tgtEl>
                                        <p:attrNameLst>
                                          <p:attrName>ppt_x</p:attrName>
                                        </p:attrNameLst>
                                      </p:cBhvr>
                                      <p:tavLst>
                                        <p:tav tm="0">
                                          <p:val>
                                            <p:strVal val="#ppt_x"/>
                                          </p:val>
                                        </p:tav>
                                        <p:tav tm="100000">
                                          <p:val>
                                            <p:strVal val="#ppt_x"/>
                                          </p:val>
                                        </p:tav>
                                      </p:tavLst>
                                    </p:anim>
                                    <p:anim calcmode="lin" valueType="num">
                                      <p:cBhvr>
                                        <p:cTn id="20" dur="500" fill="hold"/>
                                        <p:tgtEl>
                                          <p:spTgt spid="86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6030"/>
                                        </p:tgtEl>
                                        <p:attrNameLst>
                                          <p:attrName>style.visibility</p:attrName>
                                        </p:attrNameLst>
                                      </p:cBhvr>
                                      <p:to>
                                        <p:strVal val="visible"/>
                                      </p:to>
                                    </p:set>
                                    <p:anim calcmode="lin" valueType="num">
                                      <p:cBhvr>
                                        <p:cTn id="25" dur="500" fill="hold"/>
                                        <p:tgtEl>
                                          <p:spTgt spid="86030"/>
                                        </p:tgtEl>
                                        <p:attrNameLst>
                                          <p:attrName>ppt_x</p:attrName>
                                        </p:attrNameLst>
                                      </p:cBhvr>
                                      <p:tavLst>
                                        <p:tav tm="0">
                                          <p:val>
                                            <p:strVal val="#ppt_x"/>
                                          </p:val>
                                        </p:tav>
                                        <p:tav tm="100000">
                                          <p:val>
                                            <p:strVal val="#ppt_x"/>
                                          </p:val>
                                        </p:tav>
                                      </p:tavLst>
                                    </p:anim>
                                    <p:anim calcmode="lin" valueType="num">
                                      <p:cBhvr>
                                        <p:cTn id="26" dur="500" fill="hold"/>
                                        <p:tgtEl>
                                          <p:spTgt spid="86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6031"/>
                                        </p:tgtEl>
                                        <p:attrNameLst>
                                          <p:attrName>style.visibility</p:attrName>
                                        </p:attrNameLst>
                                      </p:cBhvr>
                                      <p:to>
                                        <p:strVal val="visible"/>
                                      </p:to>
                                    </p:set>
                                    <p:anim calcmode="lin" valueType="num">
                                      <p:cBhvr>
                                        <p:cTn id="31" dur="500" fill="hold"/>
                                        <p:tgtEl>
                                          <p:spTgt spid="86031"/>
                                        </p:tgtEl>
                                        <p:attrNameLst>
                                          <p:attrName>ppt_x</p:attrName>
                                        </p:attrNameLst>
                                      </p:cBhvr>
                                      <p:tavLst>
                                        <p:tav tm="0">
                                          <p:val>
                                            <p:strVal val="#ppt_x"/>
                                          </p:val>
                                        </p:tav>
                                        <p:tav tm="100000">
                                          <p:val>
                                            <p:strVal val="#ppt_x"/>
                                          </p:val>
                                        </p:tav>
                                      </p:tavLst>
                                    </p:anim>
                                    <p:anim calcmode="lin" valueType="num">
                                      <p:cBhvr>
                                        <p:cTn id="32" dur="500" fill="hold"/>
                                        <p:tgtEl>
                                          <p:spTgt spid="86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7" grpId="0"/>
      <p:bldP spid="86028" grpId="0"/>
      <p:bldP spid="86029" grpId="0"/>
      <p:bldP spid="86030" grpId="0"/>
      <p:bldP spid="860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10"/>
          <p:cNvPicPr>
            <a:picLocks noChangeAspect="1"/>
          </p:cNvPicPr>
          <p:nvPr/>
        </p:nvPicPr>
        <p:blipFill rotWithShape="1">
          <a:blip r:embed="rId6" cstate="screen"/>
          <a:srcRect/>
          <a:stretch>
            <a:fillRect/>
          </a:stretch>
        </p:blipFill>
        <p:spPr>
          <a:xfrm>
            <a:off x="-80863" y="-5810"/>
            <a:ext cx="12272863" cy="6915569"/>
          </a:xfrm>
          <a:prstGeom prst="rect">
            <a:avLst/>
          </a:prstGeom>
        </p:spPr>
      </p:pic>
      <p:pic>
        <p:nvPicPr>
          <p:cNvPr id="5" name="图片 4"/>
          <p:cNvPicPr>
            <a:picLocks noChangeAspect="1"/>
          </p:cNvPicPr>
          <p:nvPr/>
        </p:nvPicPr>
        <p:blipFill>
          <a:blip r:embed="rId7">
            <a:extLst>
              <a:ext uri="{BEBA8EAE-BF5A-486C-A8C5-ECC9F3942E4B}">
                <a14:imgProps xmlns:a14="http://schemas.microsoft.com/office/drawing/2010/main">
                  <a14:imgLayer r:embed="rId8">
                    <a14:imgEffect>
                      <a14:colorTemperature colorTemp="5300"/>
                    </a14:imgEffect>
                    <a14:imgEffect>
                      <a14:saturation sat="66000"/>
                    </a14:imgEffect>
                  </a14:imgLayer>
                </a14:imgProps>
              </a:ext>
            </a:extLst>
          </a:blip>
          <a:stretch>
            <a:fillRect/>
          </a:stretch>
        </p:blipFill>
        <p:spPr>
          <a:xfrm flipH="1">
            <a:off x="-80865" y="0"/>
            <a:ext cx="9536149" cy="6999939"/>
          </a:xfrm>
          <a:prstGeom prst="rect">
            <a:avLst/>
          </a:prstGeom>
        </p:spPr>
      </p:pic>
      <p:sp>
        <p:nvSpPr>
          <p:cNvPr id="6" name="梯形 5"/>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128065" y="393070"/>
            <a:ext cx="7935870" cy="584775"/>
            <a:chOff x="2128065" y="470890"/>
            <a:chExt cx="7935870" cy="584775"/>
          </a:xfrm>
        </p:grpSpPr>
        <p:sp>
          <p:nvSpPr>
            <p:cNvPr id="8" name="文本框 7"/>
            <p:cNvSpPr txBox="1"/>
            <p:nvPr/>
          </p:nvSpPr>
          <p:spPr>
            <a:xfrm>
              <a:off x="2128065" y="470890"/>
              <a:ext cx="7935870" cy="584775"/>
            </a:xfrm>
            <a:prstGeom prst="rect">
              <a:avLst/>
            </a:prstGeom>
            <a:noFill/>
            <a:effectLst>
              <a:outerShdw blurRad="50800" dist="139700" dir="2700000" algn="tl" rotWithShape="0">
                <a:srgbClr val="580C0C"/>
              </a:outerShdw>
            </a:effectLst>
          </p:spPr>
          <p:txBody>
            <a:bodyPr wrap="square" rtlCol="0">
              <a:spAutoFit/>
            </a:bodyPr>
            <a:lstStyle/>
            <a:p>
              <a:pPr algn="ctr"/>
              <a:r>
                <a:rPr lang="zh-CN" altLang="en-US" sz="3200" b="1" dirty="0">
                  <a:blipFill>
                    <a:blip r:embed="rId9"/>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rPr>
                <a:t>永恒的丰碑</a:t>
              </a:r>
              <a:endParaRPr lang="zh-CN" altLang="en-US" sz="3200" b="1" dirty="0">
                <a:blipFill>
                  <a:blip r:embed="rId9"/>
                  <a:stretch>
                    <a:fillRect/>
                  </a:stretch>
                </a:blipFill>
                <a:effectLst>
                  <a:outerShdw blurRad="50800" dir="5400000" algn="ctr" rotWithShape="0">
                    <a:srgbClr val="000000">
                      <a:alpha val="43137"/>
                    </a:srgbClr>
                  </a:outerShdw>
                </a:effectLst>
                <a:latin typeface="经典黑体简" panose="02010609000101010101" pitchFamily="49" charset="-122"/>
                <a:ea typeface="经典黑体简" panose="02010609000101010101" pitchFamily="49" charset="-122"/>
                <a:cs typeface="经典黑体简" panose="02010609000101010101" pitchFamily="49" charset="-122"/>
              </a:endParaRPr>
            </a:p>
          </p:txBody>
        </p:sp>
        <p:grpSp>
          <p:nvGrpSpPr>
            <p:cNvPr id="9" name="组合 8"/>
            <p:cNvGrpSpPr/>
            <p:nvPr/>
          </p:nvGrpSpPr>
          <p:grpSpPr>
            <a:xfrm>
              <a:off x="4371953" y="679756"/>
              <a:ext cx="3448095" cy="228600"/>
              <a:chOff x="5101528" y="679756"/>
              <a:chExt cx="3448095" cy="228600"/>
            </a:xfrm>
          </p:grpSpPr>
          <p:sp>
            <p:nvSpPr>
              <p:cNvPr id="10" name="星形: 五角 9"/>
              <p:cNvSpPr/>
              <p:nvPr/>
            </p:nvSpPr>
            <p:spPr>
              <a:xfrm>
                <a:off x="5101528" y="704056"/>
                <a:ext cx="180000" cy="180000"/>
              </a:xfrm>
              <a:prstGeom prst="star5">
                <a:avLst/>
              </a:prstGeom>
              <a:blipFill>
                <a:blip r:embed="rId10"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星形: 五角 10"/>
              <p:cNvSpPr/>
              <p:nvPr/>
            </p:nvSpPr>
            <p:spPr>
              <a:xfrm flipH="1">
                <a:off x="5499491" y="679756"/>
                <a:ext cx="228600" cy="228600"/>
              </a:xfrm>
              <a:prstGeom prst="star5">
                <a:avLst/>
              </a:prstGeom>
              <a:blipFill>
                <a:blip r:embed="rId11"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8369623" y="704056"/>
                <a:ext cx="180000" cy="180000"/>
              </a:xfrm>
              <a:prstGeom prst="star5">
                <a:avLst/>
              </a:prstGeom>
              <a:blipFill>
                <a:blip r:embed="rId10"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flipH="1">
                <a:off x="7923841" y="679756"/>
                <a:ext cx="228600" cy="228600"/>
              </a:xfrm>
              <a:prstGeom prst="star5">
                <a:avLst/>
              </a:prstGeom>
              <a:blipFill>
                <a:blip r:embed="rId11" cstate="screen"/>
                <a:stretch>
                  <a:fillRect/>
                </a:stretch>
              </a:blipFill>
              <a:ln>
                <a:noFill/>
              </a:ln>
              <a:effectLst>
                <a:outerShdw blurRad="50800" dist="228600" dir="27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矩形 13"/>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5143678" y="954936"/>
            <a:ext cx="691180" cy="560810"/>
            <a:chOff x="4252138" y="1186711"/>
            <a:chExt cx="691180" cy="560810"/>
          </a:xfrm>
        </p:grpSpPr>
        <p:sp>
          <p:nvSpPr>
            <p:cNvPr id="40" name="等腰三角形 39"/>
            <p:cNvSpPr/>
            <p:nvPr/>
          </p:nvSpPr>
          <p:spPr>
            <a:xfrm>
              <a:off x="4252138" y="1186711"/>
              <a:ext cx="576880" cy="497310"/>
            </a:xfrm>
            <a:prstGeom prst="triangle">
              <a:avLst/>
            </a:prstGeom>
            <a:gradFill>
              <a:gsLst>
                <a:gs pos="25000">
                  <a:schemeClr val="bg1">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1" name="等腰三角形 40"/>
            <p:cNvSpPr/>
            <p:nvPr/>
          </p:nvSpPr>
          <p:spPr>
            <a:xfrm>
              <a:off x="4366438" y="1250211"/>
              <a:ext cx="576880" cy="497310"/>
            </a:xfrm>
            <a:prstGeom prst="triangle">
              <a:avLst/>
            </a:prstGeom>
            <a:gradFill>
              <a:gsLst>
                <a:gs pos="25000">
                  <a:schemeClr val="bg1">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42" name="文本框 41"/>
          <p:cNvSpPr txBox="1"/>
          <p:nvPr/>
        </p:nvSpPr>
        <p:spPr>
          <a:xfrm>
            <a:off x="5839770" y="1018312"/>
            <a:ext cx="4007204" cy="460375"/>
          </a:xfrm>
          <a:prstGeom prst="rect">
            <a:avLst/>
          </a:prstGeom>
          <a:noFill/>
        </p:spPr>
        <p:txBody>
          <a:bodyPr wrap="square" rtlCol="0">
            <a:spAutoFit/>
          </a:bodyPr>
          <a:lstStyle>
            <a:defPPr>
              <a:defRPr lang="zh-CN"/>
            </a:defPPr>
            <a:lvl1pPr>
              <a:defRPr sz="2400" b="1">
                <a:solidFill>
                  <a:srgbClr val="C9A55A"/>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solidFill>
                  <a:schemeClr val="bg1"/>
                </a:solidFill>
              </a:rPr>
              <a:t>重工业</a:t>
            </a:r>
            <a:endParaRPr lang="zh-CN" altLang="en-US" dirty="0">
              <a:solidFill>
                <a:schemeClr val="bg1"/>
              </a:solidFill>
            </a:endParaRPr>
          </a:p>
        </p:txBody>
      </p:sp>
      <p:grpSp>
        <p:nvGrpSpPr>
          <p:cNvPr id="29" name="组合 28"/>
          <p:cNvGrpSpPr/>
          <p:nvPr/>
        </p:nvGrpSpPr>
        <p:grpSpPr>
          <a:xfrm>
            <a:off x="9072615" y="3571912"/>
            <a:ext cx="2508448" cy="2350098"/>
            <a:chOff x="827221" y="2410585"/>
            <a:chExt cx="3108779" cy="2912533"/>
          </a:xfrm>
          <a:effectLst>
            <a:outerShdw blurRad="63500" sx="102000" sy="102000" algn="ctr" rotWithShape="0">
              <a:prstClr val="black">
                <a:alpha val="40000"/>
              </a:prstClr>
            </a:outerShdw>
          </a:effectLst>
        </p:grpSpPr>
        <p:graphicFrame>
          <p:nvGraphicFramePr>
            <p:cNvPr id="27" name="图表 26"/>
            <p:cNvGraphicFramePr/>
            <p:nvPr/>
          </p:nvGraphicFramePr>
          <p:xfrm>
            <a:off x="827221" y="2410585"/>
            <a:ext cx="3108779" cy="2912533"/>
          </p:xfrm>
          <a:graphic>
            <a:graphicData uri="http://schemas.openxmlformats.org/drawingml/2006/chart">
              <c:chart xmlns:c="http://schemas.openxmlformats.org/drawingml/2006/chart" xmlns:r="http://schemas.openxmlformats.org/officeDocument/2006/relationships" r:id="rId1"/>
            </a:graphicData>
          </a:graphic>
        </p:graphicFrame>
        <p:sp>
          <p:nvSpPr>
            <p:cNvPr id="28" name="文本框 27"/>
            <p:cNvSpPr txBox="1"/>
            <p:nvPr/>
          </p:nvSpPr>
          <p:spPr>
            <a:xfrm>
              <a:off x="1075574" y="3405186"/>
              <a:ext cx="2612071" cy="1142682"/>
            </a:xfrm>
            <a:prstGeom prst="rect">
              <a:avLst/>
            </a:prstGeom>
            <a:noFill/>
          </p:spPr>
          <p:txBody>
            <a:bodyPr wrap="square" rtlCol="0">
              <a:spAutoFit/>
            </a:bodyPr>
            <a:lstStyle/>
            <a:p>
              <a:pPr algn="ctr"/>
              <a:r>
                <a:rPr 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a:t>
              </a:r>
              <a:endParaRPr 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grpSp>
      <p:grpSp>
        <p:nvGrpSpPr>
          <p:cNvPr id="30" name="组合 29"/>
          <p:cNvGrpSpPr/>
          <p:nvPr/>
        </p:nvGrpSpPr>
        <p:grpSpPr>
          <a:xfrm>
            <a:off x="4988240" y="3568102"/>
            <a:ext cx="2508448" cy="2350098"/>
            <a:chOff x="827221" y="2410585"/>
            <a:chExt cx="3108779" cy="2912533"/>
          </a:xfrm>
          <a:effectLst>
            <a:outerShdw blurRad="63500" sx="102000" sy="102000" algn="ctr" rotWithShape="0">
              <a:prstClr val="black">
                <a:alpha val="40000"/>
              </a:prstClr>
            </a:outerShdw>
          </a:effectLst>
        </p:grpSpPr>
        <p:graphicFrame>
          <p:nvGraphicFramePr>
            <p:cNvPr id="31" name="图表 30"/>
            <p:cNvGraphicFramePr/>
            <p:nvPr/>
          </p:nvGraphicFramePr>
          <p:xfrm>
            <a:off x="827221" y="2410585"/>
            <a:ext cx="3108779" cy="2912533"/>
          </p:xfrm>
          <a:graphic>
            <a:graphicData uri="http://schemas.openxmlformats.org/drawingml/2006/chart">
              <c:chart xmlns:c="http://schemas.openxmlformats.org/drawingml/2006/chart" xmlns:r="http://schemas.openxmlformats.org/officeDocument/2006/relationships" r:id="rId2"/>
            </a:graphicData>
          </a:graphic>
        </p:graphicFrame>
        <p:sp>
          <p:nvSpPr>
            <p:cNvPr id="32" name="文本框 31"/>
            <p:cNvSpPr txBox="1"/>
            <p:nvPr/>
          </p:nvSpPr>
          <p:spPr>
            <a:xfrm>
              <a:off x="1075574" y="3405186"/>
              <a:ext cx="2612071" cy="1142682"/>
            </a:xfrm>
            <a:prstGeom prst="rect">
              <a:avLst/>
            </a:prstGeom>
            <a:noFill/>
          </p:spPr>
          <p:txBody>
            <a:bodyPr wrap="square" rtlCol="0">
              <a:spAutoFit/>
            </a:bodyPr>
            <a:lstStyle/>
            <a:p>
              <a:pPr algn="ctr"/>
              <a:r>
                <a:rPr lang="zh-CN" alt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机械</a:t>
              </a:r>
              <a:endParaRPr lang="zh-CN" alt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grpSp>
      <p:grpSp>
        <p:nvGrpSpPr>
          <p:cNvPr id="36" name="组合 35"/>
          <p:cNvGrpSpPr/>
          <p:nvPr/>
        </p:nvGrpSpPr>
        <p:grpSpPr>
          <a:xfrm>
            <a:off x="712096" y="3571912"/>
            <a:ext cx="2508448" cy="2350098"/>
            <a:chOff x="961793" y="2493217"/>
            <a:chExt cx="3108779" cy="2912533"/>
          </a:xfrm>
          <a:effectLst>
            <a:outerShdw blurRad="63500" sx="102000" sy="102000" algn="ctr" rotWithShape="0">
              <a:prstClr val="black">
                <a:alpha val="40000"/>
              </a:prstClr>
            </a:outerShdw>
          </a:effectLst>
        </p:grpSpPr>
        <p:graphicFrame>
          <p:nvGraphicFramePr>
            <p:cNvPr id="37" name="图表 36"/>
            <p:cNvGraphicFramePr/>
            <p:nvPr/>
          </p:nvGraphicFramePr>
          <p:xfrm>
            <a:off x="961793" y="2493217"/>
            <a:ext cx="3108779" cy="2912533"/>
          </p:xfrm>
          <a:graphic>
            <a:graphicData uri="http://schemas.openxmlformats.org/drawingml/2006/chart">
              <c:chart xmlns:c="http://schemas.openxmlformats.org/drawingml/2006/chart" xmlns:r="http://schemas.openxmlformats.org/officeDocument/2006/relationships" r:id="rId3"/>
            </a:graphicData>
          </a:graphic>
        </p:graphicFrame>
        <p:sp>
          <p:nvSpPr>
            <p:cNvPr id="38" name="文本框 37"/>
            <p:cNvSpPr txBox="1"/>
            <p:nvPr/>
          </p:nvSpPr>
          <p:spPr>
            <a:xfrm>
              <a:off x="1122792" y="3378429"/>
              <a:ext cx="2612071" cy="1142682"/>
            </a:xfrm>
            <a:prstGeom prst="rect">
              <a:avLst/>
            </a:prstGeom>
            <a:noFill/>
          </p:spPr>
          <p:txBody>
            <a:bodyPr wrap="square" rtlCol="0">
              <a:spAutoFit/>
            </a:bodyPr>
            <a:lstStyle/>
            <a:p>
              <a:pPr algn="ctr"/>
              <a:r>
                <a:rPr lang="en-US" altLang="zh-CN"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sym typeface="+mn-ea"/>
                </a:rPr>
                <a:t>钢铁</a:t>
              </a:r>
              <a:endParaRPr lang="en-US" altLang="zh-CN" sz="5400"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grpSp>
      <p:sp>
        <p:nvSpPr>
          <p:cNvPr id="45" name="矩形 44"/>
          <p:cNvSpPr/>
          <p:nvPr/>
        </p:nvSpPr>
        <p:spPr>
          <a:xfrm>
            <a:off x="812800" y="3429000"/>
            <a:ext cx="10566400" cy="3035929"/>
          </a:xfrm>
          <a:prstGeom prst="rect">
            <a:avLst/>
          </a:prstGeom>
          <a:noFill/>
          <a:ln w="25400">
            <a:solidFill>
              <a:srgbClr val="C9A5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897120" y="1609725"/>
            <a:ext cx="6683375" cy="1938020"/>
          </a:xfrm>
          <a:prstGeom prst="rect">
            <a:avLst/>
          </a:prstGeom>
          <a:noFill/>
        </p:spPr>
        <p:txBody>
          <a:bodyPr wrap="square" rtlCol="0">
            <a:spAutoFit/>
          </a:bodyPr>
          <a:p>
            <a:r>
              <a:rPr lang="zh-CN" altLang="en-US" sz="2400" b="1"/>
              <a:t>重工业是为国民经济各部门提供物质技术基础的主要生产资料的工业。它为国民经济各部门（包括工业本身）提供原材料、动力、技术装备等劳动资料和劳动对象，是实现社会再生产和扩大再生产的物质基础。</a:t>
            </a:r>
            <a:endParaRPr lang="zh-CN" altLang="en-US" sz="2400" b="1"/>
          </a:p>
        </p:txBody>
      </p:sp>
      <p:grpSp>
        <p:nvGrpSpPr>
          <p:cNvPr id="15" name="组合 14"/>
          <p:cNvGrpSpPr/>
          <p:nvPr/>
        </p:nvGrpSpPr>
        <p:grpSpPr>
          <a:xfrm>
            <a:off x="2949836" y="3568102"/>
            <a:ext cx="2508448" cy="2350098"/>
            <a:chOff x="827221" y="2410585"/>
            <a:chExt cx="3108779" cy="2912533"/>
          </a:xfrm>
          <a:effectLst>
            <a:outerShdw blurRad="63500" sx="102000" sy="102000" algn="ctr" rotWithShape="0">
              <a:prstClr val="black">
                <a:alpha val="40000"/>
              </a:prstClr>
            </a:outerShdw>
          </a:effectLst>
        </p:grpSpPr>
        <p:graphicFrame>
          <p:nvGraphicFramePr>
            <p:cNvPr id="16" name="图表 15"/>
            <p:cNvGraphicFramePr/>
            <p:nvPr/>
          </p:nvGraphicFramePr>
          <p:xfrm>
            <a:off x="827221" y="2410585"/>
            <a:ext cx="3108779" cy="2912533"/>
          </p:xfrm>
          <a:graphic>
            <a:graphicData uri="http://schemas.openxmlformats.org/drawingml/2006/chart">
              <c:chart xmlns:c="http://schemas.openxmlformats.org/drawingml/2006/chart" xmlns:r="http://schemas.openxmlformats.org/officeDocument/2006/relationships" r:id="rId4"/>
            </a:graphicData>
          </a:graphic>
        </p:graphicFrame>
        <p:sp>
          <p:nvSpPr>
            <p:cNvPr id="17" name="文本框 16"/>
            <p:cNvSpPr txBox="1"/>
            <p:nvPr/>
          </p:nvSpPr>
          <p:spPr>
            <a:xfrm>
              <a:off x="1075574" y="3405186"/>
              <a:ext cx="2612071" cy="1142682"/>
            </a:xfrm>
            <a:prstGeom prst="rect">
              <a:avLst/>
            </a:prstGeom>
            <a:noFill/>
          </p:spPr>
          <p:txBody>
            <a:bodyPr wrap="square" rtlCol="0">
              <a:spAutoFit/>
            </a:bodyPr>
            <a:p>
              <a:pPr algn="ctr"/>
              <a:r>
                <a:rPr lang="zh-CN" alt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能源</a:t>
              </a:r>
              <a:endParaRPr lang="zh-CN" alt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grpSp>
      <p:grpSp>
        <p:nvGrpSpPr>
          <p:cNvPr id="18" name="组合 17"/>
          <p:cNvGrpSpPr/>
          <p:nvPr/>
        </p:nvGrpSpPr>
        <p:grpSpPr>
          <a:xfrm>
            <a:off x="7027806" y="3568102"/>
            <a:ext cx="2508448" cy="2350098"/>
            <a:chOff x="827221" y="2410585"/>
            <a:chExt cx="3108779" cy="2912533"/>
          </a:xfrm>
          <a:effectLst>
            <a:outerShdw blurRad="63500" sx="102000" sy="102000" algn="ctr" rotWithShape="0">
              <a:prstClr val="black">
                <a:alpha val="40000"/>
              </a:prstClr>
            </a:outerShdw>
          </a:effectLst>
        </p:grpSpPr>
        <p:graphicFrame>
          <p:nvGraphicFramePr>
            <p:cNvPr id="19" name="图表 18"/>
            <p:cNvGraphicFramePr/>
            <p:nvPr/>
          </p:nvGraphicFramePr>
          <p:xfrm>
            <a:off x="827221" y="2410585"/>
            <a:ext cx="3108779" cy="2912533"/>
          </p:xfrm>
          <a:graphic>
            <a:graphicData uri="http://schemas.openxmlformats.org/drawingml/2006/chart">
              <c:chart xmlns:c="http://schemas.openxmlformats.org/drawingml/2006/chart" xmlns:r="http://schemas.openxmlformats.org/officeDocument/2006/relationships" r:id="rId5"/>
            </a:graphicData>
          </a:graphic>
        </p:graphicFrame>
        <p:sp>
          <p:nvSpPr>
            <p:cNvPr id="20" name="文本框 19"/>
            <p:cNvSpPr txBox="1"/>
            <p:nvPr/>
          </p:nvSpPr>
          <p:spPr>
            <a:xfrm>
              <a:off x="1075574" y="3405186"/>
              <a:ext cx="2612071" cy="1142682"/>
            </a:xfrm>
            <a:prstGeom prst="rect">
              <a:avLst/>
            </a:prstGeom>
            <a:noFill/>
          </p:spPr>
          <p:txBody>
            <a:bodyPr wrap="square" rtlCol="0">
              <a:spAutoFit/>
            </a:bodyPr>
            <a:lstStyle/>
            <a:p>
              <a:pPr algn="ctr"/>
              <a:r>
                <a:rPr lang="zh-CN" alt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rPr>
                <a:t>军事</a:t>
              </a:r>
              <a:endParaRPr lang="zh-CN" altLang="en-US" sz="5400" b="1" dirty="0">
                <a:solidFill>
                  <a:schemeClr val="bg1"/>
                </a:solidFill>
                <a:effectLst>
                  <a:outerShdw blurRad="50800" dist="38100" dir="8100000" algn="tr" rotWithShape="0">
                    <a:prstClr val="black">
                      <a:alpha val="40000"/>
                    </a:prstClr>
                  </a:outerShdw>
                </a:effectLst>
                <a:latin typeface="华文行楷" panose="02010800040101010101" pitchFamily="2" charset="-122"/>
                <a:ea typeface="华文行楷" panose="02010800040101010101" pitchFamily="2" charset="-122"/>
              </a:endParaRPr>
            </a:p>
          </p:txBody>
        </p:sp>
      </p:grpSp>
      <p:pic>
        <p:nvPicPr>
          <p:cNvPr id="21" name="图片 20" descr="P69N0TV3SP$J2JPLKGOJ@%D"/>
          <p:cNvPicPr>
            <a:picLocks noChangeAspect="1"/>
          </p:cNvPicPr>
          <p:nvPr/>
        </p:nvPicPr>
        <p:blipFill>
          <a:blip r:embed="rId12"/>
          <a:stretch>
            <a:fillRect/>
          </a:stretch>
        </p:blipFill>
        <p:spPr>
          <a:xfrm>
            <a:off x="1087120" y="970280"/>
            <a:ext cx="3683000" cy="2458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ripple dir="l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梯形 2"/>
          <p:cNvSpPr/>
          <p:nvPr/>
        </p:nvSpPr>
        <p:spPr>
          <a:xfrm flipV="1">
            <a:off x="3936000" y="102141"/>
            <a:ext cx="4320000" cy="129213"/>
          </a:xfrm>
          <a:prstGeom prst="trapezoid">
            <a:avLst/>
          </a:prstGeom>
          <a:solidFill>
            <a:srgbClr val="C9A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16200000">
            <a:off x="4314593" y="-999893"/>
            <a:ext cx="4991100" cy="9200686"/>
          </a:xfrm>
          <a:prstGeom prst="rect">
            <a:avLst/>
          </a:prstGeom>
          <a:gradFill>
            <a:gsLst>
              <a:gs pos="0">
                <a:schemeClr val="accent4">
                  <a:lumMod val="75000"/>
                  <a:alpha val="0"/>
                </a:schemeClr>
              </a:gs>
              <a:gs pos="74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52"/>
          <p:cNvPicPr>
            <a:picLocks noChangeAspect="1"/>
          </p:cNvPicPr>
          <p:nvPr/>
        </p:nvPicPr>
        <p:blipFill>
          <a:blip r:embed="rId1" cstate="screen">
            <a:extLst>
              <a:ext uri="{BEBA8EAE-BF5A-486C-A8C5-ECC9F3942E4B}">
                <a14:imgProps xmlns:a14="http://schemas.microsoft.com/office/drawing/2010/main">
                  <a14:imgLayer r:embed="rId2">
                    <a14:imgEffect>
                      <a14:colorTemperature colorTemp="4700"/>
                    </a14:imgEffect>
                    <a14:imgEffect>
                      <a14:saturation sat="66000"/>
                    </a14:imgEffect>
                  </a14:imgLayer>
                </a14:imgProps>
              </a:ext>
            </a:extLst>
          </a:blip>
          <a:stretch>
            <a:fillRect/>
          </a:stretch>
        </p:blipFill>
        <p:spPr>
          <a:xfrm>
            <a:off x="772392" y="-32298"/>
            <a:ext cx="2496352" cy="6914361"/>
          </a:xfrm>
          <a:prstGeom prst="rect">
            <a:avLst/>
          </a:prstGeom>
        </p:spPr>
      </p:pic>
      <p:cxnSp>
        <p:nvCxnSpPr>
          <p:cNvPr id="54" name="直接连接符 53"/>
          <p:cNvCxnSpPr/>
          <p:nvPr/>
        </p:nvCxnSpPr>
        <p:spPr>
          <a:xfrm>
            <a:off x="694271" y="6755860"/>
            <a:ext cx="2880000" cy="0"/>
          </a:xfrm>
          <a:prstGeom prst="line">
            <a:avLst/>
          </a:prstGeom>
          <a:ln w="12700">
            <a:solidFill>
              <a:srgbClr val="BF9D5C"/>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74579" y="102141"/>
            <a:ext cx="12042843" cy="6653719"/>
          </a:xfrm>
          <a:prstGeom prst="rect">
            <a:avLst/>
          </a:prstGeom>
          <a:noFill/>
          <a:ln>
            <a:solidFill>
              <a:srgbClr val="CDA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611" name="Rectangle 3"/>
          <p:cNvSpPr/>
          <p:nvPr/>
        </p:nvSpPr>
        <p:spPr>
          <a:xfrm>
            <a:off x="2365375" y="1104583"/>
            <a:ext cx="8516938" cy="1568450"/>
          </a:xfrm>
          <a:prstGeom prst="rect">
            <a:avLst/>
          </a:prstGeom>
          <a:noFill/>
          <a:ln w="9525">
            <a:noFill/>
          </a:ln>
        </p:spPr>
        <p:txBody>
          <a:bodyPr anchor="ctr">
            <a:spAutoFit/>
          </a:bodyPr>
          <a:p>
            <a:pPr>
              <a:buFont typeface="Arial" panose="020B0604020202020204" pitchFamily="34" charset="0"/>
            </a:pPr>
            <a:r>
              <a:rPr lang="zh-CN" altLang="en-US" sz="2400" b="1" dirty="0">
                <a:solidFill>
                  <a:srgbClr val="0000FF"/>
                </a:solidFill>
                <a:latin typeface="黑体" panose="02010609060101010101" charset="-122"/>
                <a:ea typeface="黑体" panose="02010609060101010101" charset="-122"/>
              </a:rPr>
              <a:t>材料一：</a:t>
            </a:r>
            <a:endParaRPr lang="zh-CN" altLang="en-US" sz="2400" b="1" dirty="0">
              <a:solidFill>
                <a:srgbClr val="0000FF"/>
              </a:solidFill>
              <a:latin typeface="黑体" panose="02010609060101010101" charset="-122"/>
              <a:ea typeface="黑体" panose="02010609060101010101" charset="-122"/>
            </a:endParaRPr>
          </a:p>
          <a:p>
            <a:pPr>
              <a:buFont typeface="Arial" panose="020B0604020202020204" pitchFamily="34" charset="0"/>
            </a:pPr>
            <a:r>
              <a:rPr lang="zh-CN" altLang="en-US" sz="2400" b="1" dirty="0">
                <a:latin typeface="黑体" panose="02010609060101010101" charset="-122"/>
                <a:ea typeface="黑体" panose="02010609060101010101" charset="-122"/>
              </a:rPr>
              <a:t>    我们还不能制造一辆坦克、一架飞机、一门高级大炮和一辆汽车，那我们的</a:t>
            </a:r>
            <a:r>
              <a:rPr lang="zh-CN" altLang="en-US" sz="2400" b="1" dirty="0">
                <a:solidFill>
                  <a:srgbClr val="C00000"/>
                </a:solidFill>
                <a:latin typeface="黑体" panose="02010609060101010101" charset="-122"/>
                <a:ea typeface="黑体" panose="02010609060101010101" charset="-122"/>
              </a:rPr>
              <a:t>国防</a:t>
            </a:r>
            <a:r>
              <a:rPr lang="zh-CN" altLang="en-US" sz="2400" b="1" dirty="0">
                <a:latin typeface="黑体" panose="02010609060101010101" charset="-122"/>
                <a:ea typeface="黑体" panose="02010609060101010101" charset="-122"/>
              </a:rPr>
              <a:t>力量怎么能算强大呢</a:t>
            </a:r>
            <a:r>
              <a:rPr lang="en-US" altLang="zh-CN" sz="2400" b="1" dirty="0">
                <a:latin typeface="黑体" panose="02010609060101010101" charset="-122"/>
                <a:ea typeface="黑体" panose="02010609060101010101" charset="-122"/>
              </a:rPr>
              <a:t>?</a:t>
            </a:r>
            <a:r>
              <a:rPr lang="zh-CN" altLang="en-US" sz="2400" b="1" dirty="0">
                <a:latin typeface="黑体" panose="02010609060101010101" charset="-122"/>
                <a:ea typeface="黑体" panose="02010609060101010101" charset="-122"/>
              </a:rPr>
              <a:t>我们要自己生产这些东西，就要搞重工业</a:t>
            </a:r>
            <a:r>
              <a:rPr lang="en-US" altLang="zh-CN" sz="2400" b="1" dirty="0">
                <a:latin typeface="黑体" panose="02010609060101010101" charset="-122"/>
                <a:ea typeface="黑体" panose="02010609060101010101" charset="-122"/>
              </a:rPr>
              <a:t>!                   </a:t>
            </a:r>
            <a:r>
              <a:rPr lang="en-US" altLang="zh-CN" sz="2000" b="1" dirty="0">
                <a:latin typeface="黑体" panose="02010609060101010101" charset="-122"/>
                <a:ea typeface="黑体" panose="02010609060101010101" charset="-122"/>
              </a:rPr>
              <a:t> ——</a:t>
            </a:r>
            <a:r>
              <a:rPr lang="zh-CN" altLang="en-US" sz="2000" b="1" dirty="0">
                <a:latin typeface="黑体" panose="02010609060101010101" charset="-122"/>
                <a:ea typeface="黑体" panose="02010609060101010101" charset="-122"/>
              </a:rPr>
              <a:t>周恩来</a:t>
            </a:r>
            <a:endParaRPr lang="zh-CN" altLang="en-US" sz="2000" b="1" dirty="0">
              <a:latin typeface="黑体" panose="02010609060101010101" charset="-122"/>
              <a:ea typeface="黑体" panose="02010609060101010101" charset="-122"/>
            </a:endParaRPr>
          </a:p>
        </p:txBody>
      </p:sp>
      <p:sp>
        <p:nvSpPr>
          <p:cNvPr id="69635" name="Rectangle 1"/>
          <p:cNvSpPr/>
          <p:nvPr/>
        </p:nvSpPr>
        <p:spPr>
          <a:xfrm rot="-10800000" flipV="1">
            <a:off x="2246948" y="2874963"/>
            <a:ext cx="8753475" cy="1938337"/>
          </a:xfrm>
          <a:prstGeom prst="rect">
            <a:avLst/>
          </a:prstGeom>
          <a:noFill/>
          <a:ln w="9525">
            <a:noFill/>
          </a:ln>
        </p:spPr>
        <p:txBody>
          <a:bodyPr anchor="ctr">
            <a:spAutoFit/>
          </a:bodyPr>
          <a:p>
            <a:pPr eaLnBrk="0" hangingPunct="0">
              <a:buFont typeface="Arial" panose="020B0604020202020204" pitchFamily="34" charset="0"/>
            </a:pPr>
            <a:r>
              <a:rPr lang="zh-CN" altLang="en-US" sz="2400" b="1" dirty="0">
                <a:solidFill>
                  <a:srgbClr val="0000FF"/>
                </a:solidFill>
                <a:latin typeface="黑体" panose="02010609060101010101" charset="-122"/>
                <a:ea typeface="黑体" panose="02010609060101010101" charset="-122"/>
              </a:rPr>
              <a:t>材料二：</a:t>
            </a:r>
            <a:endParaRPr lang="zh-CN" altLang="en-US" sz="2400" b="1" dirty="0">
              <a:solidFill>
                <a:srgbClr val="0000FF"/>
              </a:solidFill>
              <a:latin typeface="黑体" panose="02010609060101010101" charset="-122"/>
              <a:ea typeface="黑体" panose="02010609060101010101" charset="-122"/>
            </a:endParaRPr>
          </a:p>
          <a:p>
            <a:pPr eaLnBrk="0" hangingPunct="0">
              <a:buFont typeface="Arial" panose="020B0604020202020204" pitchFamily="34" charset="0"/>
            </a:pPr>
            <a:r>
              <a:rPr lang="zh-CN" altLang="en-US" sz="2400" b="1" dirty="0">
                <a:latin typeface="黑体" panose="02010609060101010101" charset="-122"/>
                <a:ea typeface="黑体" panose="02010609060101010101" charset="-122"/>
              </a:rPr>
              <a:t>    因为我国没有重工业，</a:t>
            </a:r>
            <a:r>
              <a:rPr lang="en-US" altLang="zh-CN" sz="2400" b="1" dirty="0">
                <a:latin typeface="黑体" panose="02010609060101010101" charset="-122"/>
                <a:ea typeface="黑体" panose="02010609060101010101" charset="-122"/>
              </a:rPr>
              <a:t> </a:t>
            </a:r>
            <a:r>
              <a:rPr lang="zh-CN" altLang="en-US" sz="2400" b="1" dirty="0">
                <a:latin typeface="黑体" panose="02010609060101010101" charset="-122"/>
                <a:ea typeface="黑体" panose="02010609060101010101" charset="-122"/>
              </a:rPr>
              <a:t>许多</a:t>
            </a:r>
            <a:r>
              <a:rPr lang="zh-CN" altLang="en-US" sz="2400" b="1" dirty="0">
                <a:solidFill>
                  <a:srgbClr val="FF0000"/>
                </a:solidFill>
                <a:latin typeface="黑体" panose="02010609060101010101" charset="-122"/>
                <a:ea typeface="黑体" panose="02010609060101010101" charset="-122"/>
              </a:rPr>
              <a:t>轻工业</a:t>
            </a:r>
            <a:r>
              <a:rPr lang="zh-CN" altLang="en-US" sz="2400" b="1" dirty="0">
                <a:latin typeface="黑体" panose="02010609060101010101" charset="-122"/>
                <a:ea typeface="黑体" panose="02010609060101010101" charset="-122"/>
              </a:rPr>
              <a:t>的机器，不能制造</a:t>
            </a:r>
            <a:r>
              <a:rPr lang="en-US" altLang="zh-CN" sz="2400" b="1" dirty="0">
                <a:latin typeface="黑体" panose="02010609060101010101" charset="-122"/>
                <a:ea typeface="黑体" panose="02010609060101010101" charset="-122"/>
              </a:rPr>
              <a:t>! </a:t>
            </a:r>
            <a:endParaRPr lang="en-US" altLang="zh-CN" sz="2400" b="1" dirty="0">
              <a:latin typeface="黑体" panose="02010609060101010101" charset="-122"/>
              <a:ea typeface="黑体" panose="02010609060101010101" charset="-122"/>
            </a:endParaRPr>
          </a:p>
          <a:p>
            <a:pPr eaLnBrk="0" hangingPunct="0">
              <a:buFont typeface="Arial" panose="020B0604020202020204" pitchFamily="34" charset="0"/>
            </a:pPr>
            <a:r>
              <a:rPr lang="zh-CN" altLang="en-US" sz="2400" b="1" dirty="0">
                <a:latin typeface="黑体" panose="02010609060101010101" charset="-122"/>
                <a:ea typeface="黑体" panose="02010609060101010101" charset="-122"/>
              </a:rPr>
              <a:t>因为没有重工业</a:t>
            </a:r>
            <a:r>
              <a:rPr lang="en-US" altLang="zh-CN" sz="2400" b="1" dirty="0">
                <a:latin typeface="黑体" panose="02010609060101010101" charset="-122"/>
                <a:ea typeface="黑体" panose="02010609060101010101" charset="-122"/>
              </a:rPr>
              <a:t>… </a:t>
            </a:r>
            <a:r>
              <a:rPr lang="zh-CN" altLang="en-US" sz="2400" b="1" dirty="0">
                <a:latin typeface="黑体" panose="02010609060101010101" charset="-122"/>
                <a:ea typeface="黑体" panose="02010609060101010101" charset="-122"/>
              </a:rPr>
              <a:t>过去在我国</a:t>
            </a:r>
            <a:r>
              <a:rPr lang="zh-CN" altLang="en-US" sz="2400" b="1" dirty="0">
                <a:solidFill>
                  <a:srgbClr val="FF0000"/>
                </a:solidFill>
                <a:latin typeface="黑体" panose="02010609060101010101" charset="-122"/>
                <a:ea typeface="黑体" panose="02010609060101010101" charset="-122"/>
              </a:rPr>
              <a:t>农业</a:t>
            </a:r>
            <a:r>
              <a:rPr lang="zh-CN" altLang="en-US" sz="2400" b="1" dirty="0">
                <a:latin typeface="黑体" panose="02010609060101010101" charset="-122"/>
                <a:ea typeface="黑体" panose="02010609060101010101" charset="-122"/>
              </a:rPr>
              <a:t>中就几乎完全不使用机器，</a:t>
            </a:r>
            <a:r>
              <a:rPr lang="en-US" altLang="zh-CN" sz="2400" b="1" dirty="0">
                <a:latin typeface="黑体" panose="02010609060101010101" charset="-122"/>
                <a:ea typeface="黑体" panose="02010609060101010101" charset="-122"/>
              </a:rPr>
              <a:t> </a:t>
            </a:r>
            <a:r>
              <a:rPr lang="zh-CN" altLang="en-US" sz="2400" b="1" dirty="0">
                <a:latin typeface="黑体" panose="02010609060101010101" charset="-122"/>
                <a:ea typeface="黑体" panose="02010609060101010101" charset="-122"/>
              </a:rPr>
              <a:t>也很少使用化学肥料。</a:t>
            </a:r>
            <a:endParaRPr lang="zh-CN" altLang="en-US" sz="2400" b="1" dirty="0">
              <a:latin typeface="黑体" panose="02010609060101010101" charset="-122"/>
              <a:ea typeface="黑体" panose="02010609060101010101" charset="-122"/>
            </a:endParaRPr>
          </a:p>
          <a:p>
            <a:pPr algn="r" eaLnBrk="0" hangingPunct="0">
              <a:buFont typeface="Arial" panose="020B0604020202020204" pitchFamily="34" charset="0"/>
            </a:pPr>
            <a:r>
              <a:rPr lang="en-US" altLang="zh-CN" sz="2400" b="1" dirty="0">
                <a:latin typeface="黑体" panose="02010609060101010101" charset="-122"/>
                <a:ea typeface="黑体" panose="02010609060101010101" charset="-122"/>
              </a:rPr>
              <a:t>  </a:t>
            </a:r>
            <a:r>
              <a:rPr lang="en-US" altLang="zh-CN" sz="2000" b="1" dirty="0">
                <a:latin typeface="黑体" panose="02010609060101010101" charset="-122"/>
                <a:ea typeface="黑体" panose="02010609060101010101" charset="-122"/>
              </a:rPr>
              <a:t>—— </a:t>
            </a:r>
            <a:r>
              <a:rPr lang="zh-CN" altLang="en-US" sz="2000" b="1" dirty="0">
                <a:latin typeface="黑体" panose="02010609060101010101" charset="-122"/>
                <a:ea typeface="黑体" panose="02010609060101010101" charset="-122"/>
              </a:rPr>
              <a:t>中共党史参考资料</a:t>
            </a:r>
            <a:r>
              <a:rPr lang="en-US" altLang="zh-CN" sz="2000" b="1" dirty="0">
                <a:latin typeface="黑体" panose="02010609060101010101" charset="-122"/>
                <a:ea typeface="黑体" panose="02010609060101010101" charset="-122"/>
              </a:rPr>
              <a:t>( </a:t>
            </a:r>
            <a:r>
              <a:rPr lang="zh-CN" altLang="en-US" sz="2000" b="1" dirty="0">
                <a:latin typeface="黑体" panose="02010609060101010101" charset="-122"/>
                <a:ea typeface="黑体" panose="02010609060101010101" charset="-122"/>
              </a:rPr>
              <a:t>第八册</a:t>
            </a:r>
            <a:r>
              <a:rPr lang="en-US" altLang="zh-CN" sz="2000" b="1" dirty="0">
                <a:latin typeface="黑体" panose="02010609060101010101" charset="-122"/>
                <a:ea typeface="黑体" panose="02010609060101010101" charset="-122"/>
              </a:rPr>
              <a:t>)</a:t>
            </a:r>
            <a:endParaRPr lang="en-US" altLang="zh-CN" sz="2000" b="1" dirty="0">
              <a:latin typeface="黑体" panose="02010609060101010101" charset="-122"/>
              <a:ea typeface="黑体" panose="02010609060101010101" charset="-122"/>
            </a:endParaRPr>
          </a:p>
        </p:txBody>
      </p:sp>
      <p:sp>
        <p:nvSpPr>
          <p:cNvPr id="70658" name="Rectangle 1"/>
          <p:cNvSpPr/>
          <p:nvPr/>
        </p:nvSpPr>
        <p:spPr>
          <a:xfrm>
            <a:off x="2365375" y="4819015"/>
            <a:ext cx="8731250" cy="1936750"/>
          </a:xfrm>
          <a:prstGeom prst="rect">
            <a:avLst/>
          </a:prstGeom>
          <a:noFill/>
          <a:ln w="9525">
            <a:noFill/>
          </a:ln>
        </p:spPr>
        <p:txBody>
          <a:bodyPr anchor="ctr">
            <a:spAutoFit/>
          </a:bodyPr>
          <a:p>
            <a:pPr eaLnBrk="0" hangingPunct="0">
              <a:buFont typeface="Arial" panose="020B0604020202020204" pitchFamily="34" charset="0"/>
            </a:pPr>
            <a:r>
              <a:rPr lang="zh-CN" altLang="en-US" sz="2400" b="1" dirty="0">
                <a:solidFill>
                  <a:srgbClr val="0000FF"/>
                </a:solidFill>
                <a:latin typeface="黑体" panose="02010609060101010101" charset="-122"/>
                <a:ea typeface="黑体" panose="02010609060101010101" charset="-122"/>
              </a:rPr>
              <a:t>材料三：</a:t>
            </a:r>
            <a:endParaRPr lang="zh-CN" altLang="en-US" sz="2400" b="1" dirty="0">
              <a:solidFill>
                <a:srgbClr val="0000FF"/>
              </a:solidFill>
              <a:latin typeface="黑体" panose="02010609060101010101" charset="-122"/>
              <a:ea typeface="黑体" panose="02010609060101010101" charset="-122"/>
            </a:endParaRPr>
          </a:p>
          <a:p>
            <a:pPr eaLnBrk="0" hangingPunct="0">
              <a:buFont typeface="Arial" panose="020B0604020202020204" pitchFamily="34" charset="0"/>
            </a:pPr>
            <a:r>
              <a:rPr lang="zh-CN" altLang="en-US" sz="2400" b="1" dirty="0">
                <a:latin typeface="黑体" panose="02010609060101010101" charset="-122"/>
                <a:ea typeface="黑体" panose="02010609060101010101" charset="-122"/>
              </a:rPr>
              <a:t>    由于采取优先发展重工业的方针，苏联只用了十多年的时间就跑完了欧美资本主义国家一个世纪才走完的路程，使</a:t>
            </a:r>
            <a:r>
              <a:rPr lang="zh-CN" altLang="en-US" sz="2400" b="1" dirty="0">
                <a:solidFill>
                  <a:srgbClr val="C00000"/>
                </a:solidFill>
                <a:latin typeface="黑体" panose="02010609060101010101" charset="-122"/>
                <a:ea typeface="黑体" panose="02010609060101010101" charset="-122"/>
              </a:rPr>
              <a:t>苏联</a:t>
            </a:r>
            <a:r>
              <a:rPr lang="zh-CN" altLang="en-US" sz="2400" b="1" dirty="0">
                <a:latin typeface="黑体" panose="02010609060101010101" charset="-122"/>
                <a:ea typeface="黑体" panose="02010609060101010101" charset="-122"/>
              </a:rPr>
              <a:t>从一个落后的农业国变成了一个强大的社会主义工业国。</a:t>
            </a:r>
            <a:endParaRPr lang="zh-CN" altLang="en-US" sz="2400" b="1" dirty="0">
              <a:latin typeface="黑体" panose="02010609060101010101" charset="-122"/>
              <a:ea typeface="黑体" panose="02010609060101010101" charset="-122"/>
            </a:endParaRPr>
          </a:p>
          <a:p>
            <a:pPr eaLnBrk="0" hangingPunct="0">
              <a:buFont typeface="Arial" panose="020B0604020202020204" pitchFamily="34" charset="0"/>
            </a:pPr>
            <a:r>
              <a:rPr lang="zh-CN" altLang="en-US" sz="2400" b="1" dirty="0">
                <a:latin typeface="黑体" panose="02010609060101010101" charset="-122"/>
                <a:ea typeface="黑体" panose="02010609060101010101" charset="-122"/>
              </a:rPr>
              <a:t>                              </a:t>
            </a:r>
            <a:r>
              <a:rPr lang="en-US" altLang="zh-CN" sz="2000" b="1" dirty="0">
                <a:latin typeface="Calibri" panose="020F0502020204030204" charset="0"/>
                <a:ea typeface="华文中宋" panose="02010600040101010101" pitchFamily="2" charset="-122"/>
                <a:sym typeface="宋体" panose="02010600030101010101" pitchFamily="2" charset="-122"/>
              </a:rPr>
              <a:t>——</a:t>
            </a:r>
            <a:r>
              <a:rPr lang="zh-CN" altLang="en-US" sz="2000" b="1" dirty="0">
                <a:solidFill>
                  <a:schemeClr val="bg2"/>
                </a:solidFill>
                <a:latin typeface="Calibri" panose="020F0502020204030204" charset="0"/>
                <a:ea typeface="华文中宋" panose="02010600040101010101" pitchFamily="2" charset="-122"/>
                <a:sym typeface="宋体" panose="02010600030101010101" pitchFamily="2" charset="-122"/>
              </a:rPr>
              <a:t> </a:t>
            </a:r>
            <a:r>
              <a:rPr lang="zh-CN" altLang="en-US" sz="2000" b="1" dirty="0">
                <a:latin typeface="Calibri" panose="020F0502020204030204" charset="0"/>
                <a:ea typeface="华文中宋" panose="02010600040101010101" pitchFamily="2" charset="-122"/>
                <a:sym typeface="宋体" panose="02010600030101010101" pitchFamily="2" charset="-122"/>
              </a:rPr>
              <a:t>《重要文献选编</a:t>
            </a:r>
            <a:r>
              <a:rPr lang="en-US" altLang="zh-CN" sz="2000" b="1" dirty="0">
                <a:latin typeface="Calibri" panose="020F0502020204030204" charset="0"/>
                <a:ea typeface="华文中宋" panose="02010600040101010101" pitchFamily="2" charset="-122"/>
                <a:sym typeface="宋体" panose="02010600030101010101" pitchFamily="2" charset="-122"/>
              </a:rPr>
              <a:t>( </a:t>
            </a:r>
            <a:r>
              <a:rPr lang="zh-CN" altLang="en-US" sz="2000" b="1" dirty="0">
                <a:latin typeface="Calibri" panose="020F0502020204030204" charset="0"/>
                <a:ea typeface="华文中宋" panose="02010600040101010101" pitchFamily="2" charset="-122"/>
                <a:sym typeface="宋体" panose="02010600030101010101" pitchFamily="2" charset="-122"/>
              </a:rPr>
              <a:t>第四册</a:t>
            </a:r>
            <a:r>
              <a:rPr lang="en-US" altLang="zh-CN" sz="2000" b="1" dirty="0">
                <a:latin typeface="Calibri" panose="020F0502020204030204" charset="0"/>
                <a:ea typeface="华文中宋" panose="02010600040101010101" pitchFamily="2" charset="-122"/>
                <a:sym typeface="宋体" panose="02010600030101010101" pitchFamily="2" charset="-122"/>
              </a:rPr>
              <a:t>) </a:t>
            </a:r>
            <a:r>
              <a:rPr lang="zh-CN" altLang="en-US" sz="2000" b="1" dirty="0">
                <a:latin typeface="Calibri" panose="020F0502020204030204" charset="0"/>
                <a:ea typeface="华文中宋" panose="02010600040101010101" pitchFamily="2" charset="-122"/>
                <a:sym typeface="宋体" panose="02010600030101010101" pitchFamily="2" charset="-122"/>
              </a:rPr>
              <a:t>》</a:t>
            </a:r>
            <a:endParaRPr lang="en-US" altLang="zh-CN" sz="2000" b="1" dirty="0">
              <a:latin typeface="黑体" panose="02010609060101010101" charset="-122"/>
              <a:ea typeface="黑体" panose="02010609060101010101" charset="-122"/>
            </a:endParaRPr>
          </a:p>
        </p:txBody>
      </p:sp>
      <p:sp>
        <p:nvSpPr>
          <p:cNvPr id="113667" name="文本框 71685"/>
          <p:cNvSpPr txBox="1"/>
          <p:nvPr/>
        </p:nvSpPr>
        <p:spPr>
          <a:xfrm>
            <a:off x="2574608" y="344805"/>
            <a:ext cx="7042150" cy="646113"/>
          </a:xfrm>
          <a:prstGeom prst="rect">
            <a:avLst/>
          </a:prstGeom>
          <a:solidFill>
            <a:schemeClr val="tx1"/>
          </a:solidFill>
          <a:ln w="9525">
            <a:noFill/>
          </a:ln>
        </p:spPr>
        <p:txBody>
          <a:bodyPr anchor="t">
            <a:spAutoFit/>
          </a:bodyPr>
          <a:p>
            <a:pPr>
              <a:buFont typeface="Arial" panose="020B0604020202020204" pitchFamily="34" charset="0"/>
            </a:pPr>
            <a:r>
              <a:rPr lang="zh-CN" altLang="en-US" sz="3600" b="1" dirty="0">
                <a:solidFill>
                  <a:schemeClr val="bg1"/>
                </a:solidFill>
                <a:latin typeface="黑体" panose="02010609060101010101" charset="-122"/>
                <a:ea typeface="黑体" panose="02010609060101010101" charset="-122"/>
              </a:rPr>
              <a:t>为什么要集中力量发展重工业？</a:t>
            </a:r>
            <a:endParaRPr lang="zh-CN" altLang="en-US" sz="3600" b="1" dirty="0">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invX="1"/>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SLIDE_ID" val="150995204"/>
  <p:tag name="KSO_WM_SLIDE_INDEX" val="5"/>
  <p:tag name="KSO_WM_SLIDE_ITEM_CNT" val="2"/>
  <p:tag name="KSO_WM_SLIDE_LAYOUT" val="a_l"/>
  <p:tag name="KSO_WM_SLIDE_LAYOUT_CNT" val="1_1"/>
  <p:tag name="KSO_WM_SLIDE_TYPE" val="text"/>
  <p:tag name="KSO_WM_BEAUTIFY_FLAG" val="#wm#"/>
  <p:tag name="KSO_WM_SLIDE_POSITION" val="132*185"/>
  <p:tag name="KSO_WM_SLIDE_SIZE" val="456*243"/>
  <p:tag name="KSO_WM_TEMPLATE_CATEGORY" val="diagram"/>
  <p:tag name="KSO_WM_TEMPLATE_INDEX" val="214"/>
  <p:tag name="KSO_WM_DIAGRAM_GROUP_CODE" val="l1-1"/>
  <p:tag name="KSO_WM_TAG_VERSION" val="1.0"/>
</p:tagLst>
</file>

<file path=ppt/tags/tag2.xml><?xml version="1.0" encoding="utf-8"?>
<p:tagLst xmlns:p="http://schemas.openxmlformats.org/presentationml/2006/main">
  <p:tag name="KSO_WM_BEAUTIFY_FLAG" val="#wm#"/>
  <p:tag name="KSO_WM_TEMPLATE_CATEGORY" val="diagram"/>
  <p:tag name="KSO_WM_TEMPLATE_INDEX" val="2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2995</Words>
  <Application>WPS 演示</Application>
  <PresentationFormat>宽屏</PresentationFormat>
  <Paragraphs>409</Paragraphs>
  <Slides>25</Slides>
  <Notes>0</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经典黑体简</vt:lpstr>
      <vt:lpstr>微软雅黑</vt:lpstr>
      <vt:lpstr>Times New Roman</vt:lpstr>
      <vt:lpstr>华文行楷</vt:lpstr>
      <vt:lpstr>Calibri</vt:lpstr>
      <vt:lpstr>华文新魏</vt:lpstr>
      <vt:lpstr>华文中宋</vt:lpstr>
      <vt:lpstr>迷你简琥珀</vt:lpstr>
      <vt:lpstr>楷体</vt:lpstr>
      <vt:lpstr>黑体</vt:lpstr>
      <vt:lpstr>等线</vt:lpstr>
      <vt:lpstr>经典平黑简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www.51pptmoban.com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麦子</dc:creator>
  <cp:keywords>51PPT模板网</cp:keywords>
  <cp:lastModifiedBy>Administrator</cp:lastModifiedBy>
  <cp:revision>138</cp:revision>
  <dcterms:created xsi:type="dcterms:W3CDTF">2019-09-05T14:44:00Z</dcterms:created>
  <dcterms:modified xsi:type="dcterms:W3CDTF">2022-05-02T17:57:25Z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ies>
</file>