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6" r:id="rId5"/>
    <p:sldId id="310" r:id="rId6"/>
    <p:sldId id="311" r:id="rId7"/>
    <p:sldId id="312" r:id="rId8"/>
    <p:sldId id="313" r:id="rId9"/>
    <p:sldId id="257" r:id="rId10"/>
    <p:sldId id="314" r:id="rId11"/>
    <p:sldId id="28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204" y="64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664460" y="520065"/>
            <a:ext cx="6863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中外历史纲要下导言课</a:t>
            </a:r>
            <a:endParaRPr lang="zh-CN" altLang="en-US" sz="4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1483360"/>
            <a:ext cx="3292475" cy="4610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14495" y="2007235"/>
            <a:ext cx="71685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1</a:t>
            </a:r>
            <a:r>
              <a:rPr lang="zh-CN" altLang="en-US" sz="4800"/>
              <a:t>、什么是世界史</a:t>
            </a:r>
            <a:endParaRPr lang="zh-CN" altLang="en-US" sz="4800"/>
          </a:p>
          <a:p>
            <a:r>
              <a:rPr lang="en-US" altLang="zh-CN" sz="4800"/>
              <a:t>2</a:t>
            </a:r>
            <a:r>
              <a:rPr lang="zh-CN" altLang="en-US" sz="4800"/>
              <a:t>、世界史分期</a:t>
            </a:r>
            <a:endParaRPr lang="zh-CN" altLang="en-US" sz="4800"/>
          </a:p>
          <a:p>
            <a:r>
              <a:rPr lang="en-US" altLang="zh-CN" sz="4800"/>
              <a:t>3</a:t>
            </a:r>
            <a:r>
              <a:rPr lang="zh-CN" altLang="en-US" sz="4800"/>
              <a:t>、如何学习世界史</a:t>
            </a:r>
            <a:endParaRPr lang="zh-CN" altLang="en-US" sz="4800"/>
          </a:p>
          <a:p>
            <a:r>
              <a:rPr lang="en-US" altLang="zh-CN" sz="4800"/>
              <a:t>4</a:t>
            </a:r>
            <a:r>
              <a:rPr lang="zh-CN" altLang="en-US" sz="4800"/>
              <a:t>、内容简介</a:t>
            </a:r>
            <a:endParaRPr lang="zh-CN" altLang="en-US" sz="4800"/>
          </a:p>
          <a:p>
            <a:r>
              <a:rPr lang="en-US" altLang="zh-CN" sz="4800"/>
              <a:t>5</a:t>
            </a:r>
            <a:r>
              <a:rPr lang="zh-CN" altLang="en-US" sz="4800"/>
              <a:t>、推荐书目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88795" y="437515"/>
            <a:ext cx="89363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4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、什么是世界史？</a:t>
            </a:r>
            <a:endParaRPr lang="zh-CN" altLang="en-US" sz="4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3105" y="1806575"/>
            <a:ext cx="89579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>
              <a:buClrTx/>
              <a:buSzTx/>
              <a:buFontTx/>
            </a:pPr>
            <a:r>
              <a:rPr lang="zh-CN" altLang="en-US" sz="4000" b="1" noProof="0" dirty="0">
                <a:solidFill>
                  <a:schemeClr val="tx2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世界史是一个个国家历史的总和吗？</a:t>
            </a:r>
            <a:endParaRPr kumimoji="0" lang="en-US" altLang="zh-CN" sz="40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+mn-cs"/>
            </a:endParaRPr>
          </a:p>
          <a:p>
            <a:pPr marR="0" defTabSz="914400">
              <a:buClrTx/>
              <a:buSzTx/>
              <a:buFontTx/>
            </a:pPr>
            <a:r>
              <a:rPr lang="zh-CN" altLang="en-US" sz="4000" b="1" noProof="0" dirty="0">
                <a:solidFill>
                  <a:schemeClr val="tx2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世界史是中国史的并列学科吗？</a:t>
            </a:r>
            <a:endParaRPr kumimoji="0" lang="en-US" altLang="zh-CN" sz="40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+mn-cs"/>
            </a:endParaRPr>
          </a:p>
          <a:p>
            <a:pPr marR="0" defTabSz="914400">
              <a:buClrTx/>
              <a:buSzTx/>
              <a:buFontTx/>
            </a:pPr>
            <a:r>
              <a:rPr lang="zh-CN" altLang="en-US" sz="4000" b="1" noProof="0" dirty="0">
                <a:solidFill>
                  <a:schemeClr val="tx2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世界史是中国历史以外的历史吗？</a:t>
            </a:r>
            <a:endParaRPr lang="zh-CN" altLang="en-US" sz="4000" b="1" noProof="0" dirty="0">
              <a:solidFill>
                <a:schemeClr val="tx2">
                  <a:lumMod val="75000"/>
                </a:schemeClr>
              </a:solidFill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88795" y="4652010"/>
            <a:ext cx="100368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世界历史是以</a:t>
            </a:r>
            <a:r>
              <a:rPr lang="zh-CN" altLang="en-US" sz="4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世界全局</a:t>
            </a:r>
            <a:r>
              <a:rPr lang="zh-CN" altLang="en-US" sz="4000" b="1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的观点，综合考察世界各国和各地区、各民族的历史，研究和阐明人类历史的演变，揭示演变的规律和趋势。</a:t>
            </a:r>
            <a:endParaRPr lang="zh-CN" altLang="en-US" sz="4000" b="1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54125" y="71120"/>
            <a:ext cx="89363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zh-CN" altLang="en-US" sz="4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、世界史分期</a:t>
            </a:r>
            <a:endParaRPr lang="zh-CN" altLang="en-US" sz="4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4125" y="839470"/>
            <a:ext cx="10353675" cy="2061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marR="0" defTabSz="914400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世界古代史：</a:t>
            </a: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自远古有人类以来至公元 </a:t>
            </a:r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1500</a:t>
            </a: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年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：人类各地基本处在相互隔绝和孤立分散状态，但也通过战争、贸易等途径建立了初步的联系。</a:t>
            </a:r>
            <a:endParaRPr lang="en-US" altLang="zh-CN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R="0" defTabSz="914400">
              <a:buClrTx/>
              <a:buSzTx/>
              <a:buFontTx/>
            </a:pPr>
            <a:endParaRPr lang="en-US" altLang="zh-CN" sz="3200" b="1" noProof="0" dirty="0">
              <a:solidFill>
                <a:schemeClr val="tx2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3345" y="3202305"/>
            <a:ext cx="103530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世界近代史：</a:t>
            </a:r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1500</a:t>
            </a: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年的地理大发现至</a:t>
            </a:r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1900</a:t>
            </a: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年帝国主义的形成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。西方通过殖民征服，逐步把世界联结为一个整体。到</a:t>
            </a:r>
            <a:r>
              <a:rPr lang="en-US" altLang="zh-CN" sz="32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19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世纪末，终于形成了世界资本主义经济体系，世界各地均被纳入该体系之中</a:t>
            </a:r>
            <a:r>
              <a:rPr lang="zh-CN" altLang="en-US" sz="3200" b="1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4125" y="5407025"/>
            <a:ext cx="1043051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世界现代史：</a:t>
            </a:r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1900</a:t>
            </a: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年至</a:t>
            </a:r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20</a:t>
            </a: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世纪末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。该世纪既是千年之交的世纪，也是人类社会遭受前所未有的战争浩劫和取得空前发展的世纪。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  <p:bldP spid="4" grpId="0"/>
      <p:bldP spid="4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54125" y="71120"/>
            <a:ext cx="89363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4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、怎样学习世界史？</a:t>
            </a:r>
            <a:endParaRPr lang="zh-CN" altLang="en-US" sz="4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4125" y="839470"/>
            <a:ext cx="1035367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marR="0" defTabSz="914400">
              <a:buClrTx/>
              <a:buSzTx/>
              <a:buFontTx/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明确中国史是世界史的一部分，要学会纵横联系，比较归纳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2860" y="2976245"/>
            <a:ext cx="10353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脑中装有世界地图</a:t>
            </a:r>
            <a:endParaRPr lang="zh-CN" altLang="en-US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2860" y="5126355"/>
            <a:ext cx="1043051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学做课堂主人，专心听讲，勤于思考，善于品味，培养兴趣，在快乐中学历史！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  <p:bldP spid="4" grpId="0"/>
      <p:bldP spid="4" grpId="1"/>
      <p:bldP spid="5" grpId="0" bldLvl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54125" y="71120"/>
            <a:ext cx="89363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横向比较</a:t>
            </a:r>
            <a:endParaRPr lang="zh-CN" sz="4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4125" y="4911090"/>
            <a:ext cx="1044067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、各种文明都有自己的独特特征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、不是相互孤立，而是相互交流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、各种文明之间都有自己的辉煌，不能以好坏之分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2097153" name="图片 37892" descr="120829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839470"/>
            <a:ext cx="914400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11" name="椭圆 37896"/>
          <p:cNvSpPr/>
          <p:nvPr/>
        </p:nvSpPr>
        <p:spPr>
          <a:xfrm>
            <a:off x="5563235" y="981075"/>
            <a:ext cx="1512888" cy="151288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8610" name="椭圆 37895"/>
          <p:cNvSpPr/>
          <p:nvPr/>
        </p:nvSpPr>
        <p:spPr>
          <a:xfrm>
            <a:off x="7426008" y="981393"/>
            <a:ext cx="1512887" cy="1512887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  <p:bldP spid="1048611" grpId="1" animBg="1"/>
      <p:bldP spid="1048610" grpId="0" animBg="1"/>
      <p:bldP spid="1048610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1254125" y="71120"/>
            <a:ext cx="89363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5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纵向比较</a:t>
            </a:r>
            <a:endParaRPr lang="zh-CN" sz="5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48624" name="矩形 38915"/>
          <p:cNvSpPr/>
          <p:nvPr/>
        </p:nvSpPr>
        <p:spPr>
          <a:xfrm>
            <a:off x="1117600" y="3645218"/>
            <a:ext cx="1871663" cy="7191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古代史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5" name="矩形 38916"/>
          <p:cNvSpPr/>
          <p:nvPr/>
        </p:nvSpPr>
        <p:spPr>
          <a:xfrm>
            <a:off x="4142105" y="2132330"/>
            <a:ext cx="1800225" cy="7191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近代史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6" name="矩形 38917"/>
          <p:cNvSpPr/>
          <p:nvPr/>
        </p:nvSpPr>
        <p:spPr>
          <a:xfrm>
            <a:off x="6518910" y="954088"/>
            <a:ext cx="1800225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现代史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7" name="矩形 38918"/>
          <p:cNvSpPr/>
          <p:nvPr/>
        </p:nvSpPr>
        <p:spPr>
          <a:xfrm>
            <a:off x="5176520" y="4312603"/>
            <a:ext cx="1296988" cy="57626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奴隶社会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8" name="矩形 38919"/>
          <p:cNvSpPr/>
          <p:nvPr/>
        </p:nvSpPr>
        <p:spPr>
          <a:xfrm>
            <a:off x="6401118" y="3717290"/>
            <a:ext cx="1296987" cy="574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封建社会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9" name="矩形 38920"/>
          <p:cNvSpPr/>
          <p:nvPr/>
        </p:nvSpPr>
        <p:spPr>
          <a:xfrm>
            <a:off x="9155113" y="2219960"/>
            <a:ext cx="1728787" cy="5762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社会主义社会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30" name="矩形 38921"/>
          <p:cNvSpPr/>
          <p:nvPr/>
        </p:nvSpPr>
        <p:spPr>
          <a:xfrm>
            <a:off x="7698105" y="2960053"/>
            <a:ext cx="1728788" cy="57626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资本主义社会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31" name="矩形 38926"/>
          <p:cNvSpPr/>
          <p:nvPr/>
        </p:nvSpPr>
        <p:spPr>
          <a:xfrm>
            <a:off x="8318818" y="4149090"/>
            <a:ext cx="1295400" cy="5762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中世纪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32" name="矩形 38930"/>
          <p:cNvSpPr/>
          <p:nvPr/>
        </p:nvSpPr>
        <p:spPr>
          <a:xfrm>
            <a:off x="2729230" y="5459730"/>
            <a:ext cx="1873250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原始社会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33" name="直接连接符 38931"/>
          <p:cNvSpPr/>
          <p:nvPr/>
        </p:nvSpPr>
        <p:spPr>
          <a:xfrm flipV="1">
            <a:off x="4389755" y="2796223"/>
            <a:ext cx="6697663" cy="3167062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8634" name="直接连接符 38932"/>
          <p:cNvSpPr/>
          <p:nvPr/>
        </p:nvSpPr>
        <p:spPr>
          <a:xfrm flipV="1">
            <a:off x="3237230" y="5962968"/>
            <a:ext cx="1152525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8635" name="直接连接符 38933"/>
          <p:cNvSpPr/>
          <p:nvPr/>
        </p:nvSpPr>
        <p:spPr>
          <a:xfrm flipV="1">
            <a:off x="9227820" y="2851468"/>
            <a:ext cx="1655763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8636" name="直接连接符 38934"/>
          <p:cNvSpPr/>
          <p:nvPr/>
        </p:nvSpPr>
        <p:spPr>
          <a:xfrm>
            <a:off x="7878445" y="3645218"/>
            <a:ext cx="1368425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8637" name="直接连接符 38935"/>
          <p:cNvSpPr/>
          <p:nvPr/>
        </p:nvSpPr>
        <p:spPr>
          <a:xfrm flipV="1">
            <a:off x="5248910" y="5003800"/>
            <a:ext cx="1152525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8638" name="直接连接符 38936"/>
          <p:cNvSpPr/>
          <p:nvPr/>
        </p:nvSpPr>
        <p:spPr>
          <a:xfrm flipV="1">
            <a:off x="6438583" y="4364038"/>
            <a:ext cx="1439862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8639" name="直接连接符 38937"/>
          <p:cNvSpPr/>
          <p:nvPr/>
        </p:nvSpPr>
        <p:spPr>
          <a:xfrm flipV="1">
            <a:off x="2400300" y="1282700"/>
            <a:ext cx="6741795" cy="344297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/>
      <p:bldP spid="1048626" grpId="0"/>
      <p:bldP spid="1048627" grpId="0"/>
      <p:bldP spid="1048628" grpId="0"/>
      <p:bldP spid="1048629" grpId="0"/>
      <p:bldP spid="1048630" grpId="0"/>
      <p:bldP spid="1048631" grpId="0"/>
      <p:bldP spid="10486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0"/>
            <a:ext cx="5709920" cy="355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515" y="-74295"/>
            <a:ext cx="5332095" cy="3707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3837940"/>
            <a:ext cx="5615305" cy="285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8150" y="455930"/>
            <a:ext cx="11315700" cy="624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推荐书目：</a:t>
            </a:r>
            <a:endParaRPr lang="en-US" altLang="zh-CN" sz="40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【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美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】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斯塔夫里阿诺斯：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《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全球通史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endParaRPr lang="en-US" altLang="zh-CN" sz="40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【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德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】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伯恩德尔：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《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图说世界史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endParaRPr lang="en-US" altLang="zh-CN" sz="40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【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英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】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奥弗里：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《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泰晤士世界历史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endParaRPr lang="en-US" altLang="zh-CN" sz="40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【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中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】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龚勋：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《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世界上下五千年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endParaRPr lang="en-US" altLang="zh-CN" sz="40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推荐视频：</a:t>
            </a:r>
            <a:endParaRPr lang="en-US" altLang="zh-CN" sz="40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历史纪录片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——</a:t>
            </a:r>
            <a:endParaRPr lang="en-US" altLang="zh-CN" sz="40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Discovery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系列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《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勇闯天涯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—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希腊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《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寻找失落的文明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—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古代罗马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《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大国崛起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《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世界历史</a:t>
            </a:r>
            <a:r>
              <a:rPr lang="en-US" altLang="zh-CN" sz="40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》</a:t>
            </a:r>
            <a:endParaRPr lang="en-US" altLang="zh-CN" sz="40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704821" y="2600890"/>
            <a:ext cx="1493528" cy="1656220"/>
            <a:chOff x="3634653" y="2691325"/>
            <a:chExt cx="1330425" cy="1475350"/>
          </a:xfrm>
        </p:grpSpPr>
        <p:sp>
          <p:nvSpPr>
            <p:cNvPr id="33" name="FLYING IMPRESSION FID FEIZHAO    qq:1964271550"/>
            <p:cNvSpPr/>
            <p:nvPr/>
          </p:nvSpPr>
          <p:spPr bwMode="auto">
            <a:xfrm>
              <a:off x="3634653" y="2691325"/>
              <a:ext cx="1330425" cy="1475350"/>
            </a:xfrm>
            <a:custGeom>
              <a:avLst/>
              <a:gdLst>
                <a:gd name="T0" fmla="*/ 20 w 49"/>
                <a:gd name="T1" fmla="*/ 1 h 54"/>
                <a:gd name="T2" fmla="*/ 29 w 49"/>
                <a:gd name="T3" fmla="*/ 1 h 54"/>
                <a:gd name="T4" fmla="*/ 45 w 49"/>
                <a:gd name="T5" fmla="*/ 10 h 54"/>
                <a:gd name="T6" fmla="*/ 49 w 49"/>
                <a:gd name="T7" fmla="*/ 18 h 54"/>
                <a:gd name="T8" fmla="*/ 49 w 49"/>
                <a:gd name="T9" fmla="*/ 36 h 54"/>
                <a:gd name="T10" fmla="*/ 45 w 49"/>
                <a:gd name="T11" fmla="*/ 44 h 54"/>
                <a:gd name="T12" fmla="*/ 29 w 49"/>
                <a:gd name="T13" fmla="*/ 53 h 54"/>
                <a:gd name="T14" fmla="*/ 20 w 49"/>
                <a:gd name="T15" fmla="*/ 53 h 54"/>
                <a:gd name="T16" fmla="*/ 5 w 49"/>
                <a:gd name="T17" fmla="*/ 44 h 54"/>
                <a:gd name="T18" fmla="*/ 0 w 49"/>
                <a:gd name="T19" fmla="*/ 36 h 54"/>
                <a:gd name="T20" fmla="*/ 0 w 49"/>
                <a:gd name="T21" fmla="*/ 18 h 54"/>
                <a:gd name="T22" fmla="*/ 5 w 49"/>
                <a:gd name="T23" fmla="*/ 10 h 54"/>
                <a:gd name="T24" fmla="*/ 20 w 49"/>
                <a:gd name="T25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20" y="1"/>
                  </a:moveTo>
                  <a:cubicBezTo>
                    <a:pt x="23" y="0"/>
                    <a:pt x="27" y="0"/>
                    <a:pt x="29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2"/>
                    <a:pt x="49" y="15"/>
                    <a:pt x="49" y="1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9"/>
                    <a:pt x="47" y="42"/>
                    <a:pt x="45" y="4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4"/>
                    <a:pt x="23" y="54"/>
                    <a:pt x="20" y="5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2"/>
                    <a:pt x="0" y="39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2"/>
                    <a:pt x="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EB5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LYING IMPRESSION FID FEIZHAO    qq:1964271550"/>
            <p:cNvSpPr/>
            <p:nvPr/>
          </p:nvSpPr>
          <p:spPr bwMode="auto">
            <a:xfrm>
              <a:off x="3902918" y="3032052"/>
              <a:ext cx="793895" cy="793896"/>
            </a:xfrm>
            <a:custGeom>
              <a:avLst/>
              <a:gdLst>
                <a:gd name="T0" fmla="*/ 322 w 2266"/>
                <a:gd name="T1" fmla="*/ 0 h 2266"/>
                <a:gd name="T2" fmla="*/ 336 w 2266"/>
                <a:gd name="T3" fmla="*/ 0 h 2266"/>
                <a:gd name="T4" fmla="*/ 2266 w 2266"/>
                <a:gd name="T5" fmla="*/ 0 h 2266"/>
                <a:gd name="T6" fmla="*/ 1929 w 2266"/>
                <a:gd name="T7" fmla="*/ 337 h 2266"/>
                <a:gd name="T8" fmla="*/ 336 w 2266"/>
                <a:gd name="T9" fmla="*/ 337 h 2266"/>
                <a:gd name="T10" fmla="*/ 336 w 2266"/>
                <a:gd name="T11" fmla="*/ 882 h 2266"/>
                <a:gd name="T12" fmla="*/ 1384 w 2266"/>
                <a:gd name="T13" fmla="*/ 882 h 2266"/>
                <a:gd name="T14" fmla="*/ 1050 w 2266"/>
                <a:gd name="T15" fmla="*/ 1219 h 2266"/>
                <a:gd name="T16" fmla="*/ 336 w 2266"/>
                <a:gd name="T17" fmla="*/ 1219 h 2266"/>
                <a:gd name="T18" fmla="*/ 336 w 2266"/>
                <a:gd name="T19" fmla="*/ 1929 h 2266"/>
                <a:gd name="T20" fmla="*/ 0 w 2266"/>
                <a:gd name="T21" fmla="*/ 2266 h 2266"/>
                <a:gd name="T22" fmla="*/ 0 w 2266"/>
                <a:gd name="T23" fmla="*/ 0 h 2266"/>
                <a:gd name="T24" fmla="*/ 322 w 2266"/>
                <a:gd name="T25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6" h="2266">
                  <a:moveTo>
                    <a:pt x="322" y="0"/>
                  </a:moveTo>
                  <a:lnTo>
                    <a:pt x="336" y="0"/>
                  </a:lnTo>
                  <a:lnTo>
                    <a:pt x="2266" y="0"/>
                  </a:lnTo>
                  <a:lnTo>
                    <a:pt x="1929" y="337"/>
                  </a:lnTo>
                  <a:lnTo>
                    <a:pt x="336" y="337"/>
                  </a:lnTo>
                  <a:lnTo>
                    <a:pt x="336" y="882"/>
                  </a:lnTo>
                  <a:lnTo>
                    <a:pt x="1384" y="882"/>
                  </a:lnTo>
                  <a:lnTo>
                    <a:pt x="1050" y="1219"/>
                  </a:lnTo>
                  <a:lnTo>
                    <a:pt x="336" y="1219"/>
                  </a:lnTo>
                  <a:lnTo>
                    <a:pt x="336" y="1929"/>
                  </a:lnTo>
                  <a:lnTo>
                    <a:pt x="0" y="2266"/>
                  </a:lnTo>
                  <a:lnTo>
                    <a:pt x="0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07" y="2707329"/>
            <a:ext cx="543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23307" y="3583079"/>
            <a:ext cx="464415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custom all kinds of industry </a:t>
            </a:r>
            <a:r>
              <a:rPr lang="en-US" altLang="zh-CN" sz="1050" dirty="0" err="1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en-US" altLang="zh-CN" sz="105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template, this work belongs to fly impression design original, do not download after the network communication.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WPS 演示</Application>
  <PresentationFormat>宽屏</PresentationFormat>
  <Paragraphs>72</Paragraphs>
  <Slides>9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华文新魏</vt:lpstr>
      <vt:lpstr>华文仿宋</vt:lpstr>
      <vt:lpstr>幼圆</vt:lpstr>
      <vt:lpstr>华文琥珀</vt:lpstr>
      <vt:lpstr>华文中宋</vt:lpstr>
      <vt:lpstr>华文楷体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相见欢</cp:lastModifiedBy>
  <cp:revision>52</cp:revision>
  <dcterms:created xsi:type="dcterms:W3CDTF">2016-12-28T11:29:00Z</dcterms:created>
  <dcterms:modified xsi:type="dcterms:W3CDTF">2020-02-04T08:38:03Z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