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60"/>
  </p:handoutMasterIdLst>
  <p:sldIdLst>
    <p:sldId id="286" r:id="rId3"/>
    <p:sldId id="808" r:id="rId4"/>
    <p:sldId id="391" r:id="rId5"/>
    <p:sldId id="392" r:id="rId6"/>
    <p:sldId id="543" r:id="rId7"/>
    <p:sldId id="534" r:id="rId8"/>
    <p:sldId id="293" r:id="rId9"/>
    <p:sldId id="611" r:id="rId10"/>
    <p:sldId id="294" r:id="rId11"/>
    <p:sldId id="349" r:id="rId12"/>
    <p:sldId id="600" r:id="rId13"/>
    <p:sldId id="685" r:id="rId14"/>
    <p:sldId id="457" r:id="rId15"/>
    <p:sldId id="452" r:id="rId16"/>
    <p:sldId id="456" r:id="rId17"/>
    <p:sldId id="683" r:id="rId18"/>
    <p:sldId id="493" r:id="rId19"/>
    <p:sldId id="865" r:id="rId20"/>
    <p:sldId id="605" r:id="rId22"/>
    <p:sldId id="443" r:id="rId23"/>
    <p:sldId id="387" r:id="rId24"/>
    <p:sldId id="304" r:id="rId25"/>
    <p:sldId id="303" r:id="rId26"/>
    <p:sldId id="497" r:id="rId27"/>
    <p:sldId id="291" r:id="rId28"/>
    <p:sldId id="288" r:id="rId29"/>
    <p:sldId id="762" r:id="rId30"/>
    <p:sldId id="777" r:id="rId31"/>
    <p:sldId id="926" r:id="rId32"/>
    <p:sldId id="928" r:id="rId33"/>
    <p:sldId id="772" r:id="rId34"/>
    <p:sldId id="773" r:id="rId35"/>
    <p:sldId id="913" r:id="rId36"/>
    <p:sldId id="923" r:id="rId37"/>
    <p:sldId id="686" r:id="rId38"/>
    <p:sldId id="682" r:id="rId39"/>
    <p:sldId id="766" r:id="rId40"/>
    <p:sldId id="929" r:id="rId41"/>
    <p:sldId id="927" r:id="rId42"/>
    <p:sldId id="767" r:id="rId43"/>
    <p:sldId id="346" r:id="rId44"/>
    <p:sldId id="916" r:id="rId45"/>
    <p:sldId id="912" r:id="rId46"/>
    <p:sldId id="769" r:id="rId47"/>
    <p:sldId id="607" r:id="rId48"/>
    <p:sldId id="917" r:id="rId49"/>
    <p:sldId id="918" r:id="rId50"/>
    <p:sldId id="768" r:id="rId51"/>
    <p:sldId id="920" r:id="rId52"/>
    <p:sldId id="733" r:id="rId53"/>
    <p:sldId id="661" r:id="rId54"/>
    <p:sldId id="617" r:id="rId55"/>
    <p:sldId id="545" r:id="rId56"/>
    <p:sldId id="547" r:id="rId57"/>
    <p:sldId id="925" r:id="rId58"/>
    <p:sldId id="911" r:id="rId5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8" clrIdx="0"/>
  <p:cmAuthor id="1" name="pc" initials="p" lastIdx="1" clrIdx="0"/>
  <p:cmAuthor id="2" name="Administrator" initials="A" lastIdx="1" clrIdx="0"/>
  <p:cmAuthor id="3" name="微软用户" initials="微" lastIdx="1" clrIdx="0"/>
  <p:cmAuthor id="4" name="新课标第一网" initials="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24008"/>
    <a:srgbClr val="F84D18"/>
    <a:srgbClr val="F97045"/>
    <a:srgbClr val="F79747"/>
    <a:srgbClr val="FFCD2D"/>
    <a:srgbClr val="CC6600"/>
    <a:srgbClr val="FFD757"/>
    <a:srgbClr val="DBD600"/>
    <a:srgbClr val="1744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33" autoAdjust="0"/>
  </p:normalViewPr>
  <p:slideViewPr>
    <p:cSldViewPr>
      <p:cViewPr varScale="1">
        <p:scale>
          <a:sx n="108" d="100"/>
          <a:sy n="108" d="100"/>
        </p:scale>
        <p:origin x="900" y="-726"/>
      </p:cViewPr>
      <p:guideLst>
        <p:guide orient="horz" pos="1626"/>
        <p:guide pos="30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56" y="-90"/>
      </p:cViewPr>
      <p:guideLst>
        <p:guide orient="horz" pos="2892"/>
        <p:guide pos="229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3EC58-614C-4648-9B55-4C66BE04F1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8266-77A8-45DC-91F7-35738471C5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382A0-3E8D-4969-B094-E208EB8BB5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700B-7EFA-4C38-BDCF-B58AA13350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308C-53A7-47E2-AC79-D9BDAC4C8E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1.png"/><Relationship Id="rId3" Type="http://schemas.openxmlformats.org/officeDocument/2006/relationships/tags" Target="../tags/tag3.xml"/><Relationship Id="rId2" Type="http://schemas.openxmlformats.org/officeDocument/2006/relationships/image" Target="../media/image60.png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3.png"/><Relationship Id="rId2" Type="http://schemas.openxmlformats.org/officeDocument/2006/relationships/tags" Target="../tags/tag4.xml"/><Relationship Id="rId1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3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tags" Target="../tags/tag7.xml"/><Relationship Id="rId4" Type="http://schemas.openxmlformats.org/officeDocument/2006/relationships/image" Target="../media/image80.png"/><Relationship Id="rId3" Type="http://schemas.openxmlformats.org/officeDocument/2006/relationships/tags" Target="../tags/tag6.xml"/><Relationship Id="rId2" Type="http://schemas.openxmlformats.org/officeDocument/2006/relationships/image" Target="../media/image79.png"/><Relationship Id="rId1" Type="http://schemas.openxmlformats.org/officeDocument/2006/relationships/tags" Target="../tags/tag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22860"/>
            <a:ext cx="9145270" cy="5166360"/>
          </a:xfrm>
          <a:prstGeom prst="rect">
            <a:avLst/>
          </a:prstGeom>
        </p:spPr>
      </p:pic>
      <p:sp>
        <p:nvSpPr>
          <p:cNvPr id="44" name="灯片编号占位符 3"/>
          <p:cNvSpPr txBox="1"/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0F26E2-82EA-488B-8153-AEE155D1B264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18669823">
            <a:off x="-396198" y="6767491"/>
            <a:ext cx="1401967" cy="803558"/>
            <a:chOff x="1904659" y="615893"/>
            <a:chExt cx="6167519" cy="3535004"/>
          </a:xfrm>
          <a:scene3d>
            <a:camera prst="isometricOffAxis2Left"/>
            <a:lightRig rig="threePt" dir="t"/>
          </a:scene3d>
        </p:grpSpPr>
        <p:sp>
          <p:nvSpPr>
            <p:cNvPr id="7" name="等腰三角形 1"/>
            <p:cNvSpPr/>
            <p:nvPr/>
          </p:nvSpPr>
          <p:spPr>
            <a:xfrm rot="3708412" flipH="1">
              <a:off x="4716362" y="795081"/>
              <a:ext cx="2532523" cy="4179109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708686" h="4409062">
                  <a:moveTo>
                    <a:pt x="0" y="3346317"/>
                  </a:moveTo>
                  <a:lnTo>
                    <a:pt x="3472741" y="0"/>
                  </a:lnTo>
                  <a:lnTo>
                    <a:pt x="3708686" y="4409062"/>
                  </a:lnTo>
                  <a:lnTo>
                    <a:pt x="0" y="3346317"/>
                  </a:lnTo>
                  <a:close/>
                </a:path>
              </a:pathLst>
            </a:custGeom>
            <a:solidFill>
              <a:srgbClr val="FFD75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等腰三角形 1"/>
            <p:cNvSpPr/>
            <p:nvPr/>
          </p:nvSpPr>
          <p:spPr>
            <a:xfrm rot="4565508" flipH="1">
              <a:off x="3993609" y="-1473057"/>
              <a:ext cx="1233901" cy="541180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4545430 h 5608175"/>
                <a:gd name="connsiteX1-67" fmla="*/ 2308123 w 3708686"/>
                <a:gd name="connsiteY1-68" fmla="*/ 0 h 5608175"/>
                <a:gd name="connsiteX2-69" fmla="*/ 3708686 w 3708686"/>
                <a:gd name="connsiteY2-70" fmla="*/ 5608175 h 5608175"/>
                <a:gd name="connsiteX3-71" fmla="*/ 0 w 3708686"/>
                <a:gd name="connsiteY3-72" fmla="*/ 4545430 h 5608175"/>
                <a:gd name="connsiteX0-73" fmla="*/ 0 w 2235728"/>
                <a:gd name="connsiteY0-74" fmla="*/ 4243934 h 5608175"/>
                <a:gd name="connsiteX1-75" fmla="*/ 835165 w 2235728"/>
                <a:gd name="connsiteY1-76" fmla="*/ 0 h 5608175"/>
                <a:gd name="connsiteX2-77" fmla="*/ 2235728 w 2235728"/>
                <a:gd name="connsiteY2-78" fmla="*/ 5608175 h 5608175"/>
                <a:gd name="connsiteX3-79" fmla="*/ 0 w 2235728"/>
                <a:gd name="connsiteY3-80" fmla="*/ 4243934 h 5608175"/>
                <a:gd name="connsiteX0-81" fmla="*/ 1 w 1815635"/>
                <a:gd name="connsiteY0-82" fmla="*/ 4788533 h 5608175"/>
                <a:gd name="connsiteX1-83" fmla="*/ 415072 w 1815635"/>
                <a:gd name="connsiteY1-84" fmla="*/ 0 h 5608175"/>
                <a:gd name="connsiteX2-85" fmla="*/ 1815635 w 1815635"/>
                <a:gd name="connsiteY2-86" fmla="*/ 5608175 h 5608175"/>
                <a:gd name="connsiteX3-87" fmla="*/ 1 w 1815635"/>
                <a:gd name="connsiteY3-88" fmla="*/ 4788533 h 5608175"/>
                <a:gd name="connsiteX0-89" fmla="*/ 0 w 1806952"/>
                <a:gd name="connsiteY0-90" fmla="*/ 4788533 h 5687167"/>
                <a:gd name="connsiteX1-91" fmla="*/ 415071 w 1806952"/>
                <a:gd name="connsiteY1-92" fmla="*/ 0 h 5687167"/>
                <a:gd name="connsiteX2-93" fmla="*/ 1806953 w 1806952"/>
                <a:gd name="connsiteY2-94" fmla="*/ 5687167 h 5687167"/>
                <a:gd name="connsiteX3-95" fmla="*/ 0 w 1806952"/>
                <a:gd name="connsiteY3-96" fmla="*/ 4788533 h 5687167"/>
                <a:gd name="connsiteX0-97" fmla="*/ 0 w 1806953"/>
                <a:gd name="connsiteY0-98" fmla="*/ 4839408 h 5738042"/>
                <a:gd name="connsiteX1-99" fmla="*/ 409580 w 1806953"/>
                <a:gd name="connsiteY1-100" fmla="*/ 0 h 5738042"/>
                <a:gd name="connsiteX2-101" fmla="*/ 1806953 w 1806953"/>
                <a:gd name="connsiteY2-102" fmla="*/ 5738042 h 5738042"/>
                <a:gd name="connsiteX3-103" fmla="*/ 0 w 1806953"/>
                <a:gd name="connsiteY3-104" fmla="*/ 4839408 h 5738042"/>
                <a:gd name="connsiteX0-105" fmla="*/ 0 w 1806953"/>
                <a:gd name="connsiteY0-106" fmla="*/ 4753947 h 5652581"/>
                <a:gd name="connsiteX1-107" fmla="*/ 414967 w 1806953"/>
                <a:gd name="connsiteY1-108" fmla="*/ 0 h 5652581"/>
                <a:gd name="connsiteX2-109" fmla="*/ 1806953 w 1806953"/>
                <a:gd name="connsiteY2-110" fmla="*/ 5652581 h 5652581"/>
                <a:gd name="connsiteX3-111" fmla="*/ 0 w 1806953"/>
                <a:gd name="connsiteY3-112" fmla="*/ 4753947 h 5652581"/>
                <a:gd name="connsiteX0-113" fmla="*/ 0 w 1806953"/>
                <a:gd name="connsiteY0-114" fmla="*/ 4810949 h 5709583"/>
                <a:gd name="connsiteX1-115" fmla="*/ 395375 w 1806953"/>
                <a:gd name="connsiteY1-116" fmla="*/ 0 h 5709583"/>
                <a:gd name="connsiteX2-117" fmla="*/ 1806953 w 1806953"/>
                <a:gd name="connsiteY2-118" fmla="*/ 5709583 h 5709583"/>
                <a:gd name="connsiteX3-119" fmla="*/ 0 w 1806953"/>
                <a:gd name="connsiteY3-120" fmla="*/ 4810949 h 57095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06953" h="5709583">
                  <a:moveTo>
                    <a:pt x="0" y="4810949"/>
                  </a:moveTo>
                  <a:lnTo>
                    <a:pt x="395375" y="0"/>
                  </a:lnTo>
                  <a:lnTo>
                    <a:pt x="1806953" y="5709583"/>
                  </a:lnTo>
                  <a:lnTo>
                    <a:pt x="0" y="48109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1"/>
            <p:cNvSpPr/>
            <p:nvPr/>
          </p:nvSpPr>
          <p:spPr>
            <a:xfrm rot="3708412" flipH="1">
              <a:off x="4205196" y="-651445"/>
              <a:ext cx="1298220" cy="5248748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3644707 h 4707452"/>
                <a:gd name="connsiteX1-67" fmla="*/ 2441736 w 3708686"/>
                <a:gd name="connsiteY1-68" fmla="*/ 0 h 4707452"/>
                <a:gd name="connsiteX2-69" fmla="*/ 3708686 w 3708686"/>
                <a:gd name="connsiteY2-70" fmla="*/ 4707452 h 4707452"/>
                <a:gd name="connsiteX3-71" fmla="*/ 0 w 3708686"/>
                <a:gd name="connsiteY3-72" fmla="*/ 3644707 h 4707452"/>
                <a:gd name="connsiteX0-73" fmla="*/ 1 w 1860836"/>
                <a:gd name="connsiteY0-74" fmla="*/ 5518274 h 5518274"/>
                <a:gd name="connsiteX1-75" fmla="*/ 593886 w 1860836"/>
                <a:gd name="connsiteY1-76" fmla="*/ 0 h 5518274"/>
                <a:gd name="connsiteX2-77" fmla="*/ 1860836 w 1860836"/>
                <a:gd name="connsiteY2-78" fmla="*/ 4707452 h 5518274"/>
                <a:gd name="connsiteX3-79" fmla="*/ 1 w 1860836"/>
                <a:gd name="connsiteY3-80" fmla="*/ 5518274 h 5518274"/>
                <a:gd name="connsiteX0-81" fmla="*/ 0 w 1860835"/>
                <a:gd name="connsiteY0-82" fmla="*/ 5518274 h 5518274"/>
                <a:gd name="connsiteX1-83" fmla="*/ 1047141 w 1860835"/>
                <a:gd name="connsiteY1-84" fmla="*/ 4290946 h 5518274"/>
                <a:gd name="connsiteX2-85" fmla="*/ 593885 w 1860835"/>
                <a:gd name="connsiteY2-86" fmla="*/ 0 h 5518274"/>
                <a:gd name="connsiteX3-87" fmla="*/ 1860835 w 1860835"/>
                <a:gd name="connsiteY3-88" fmla="*/ 4707452 h 5518274"/>
                <a:gd name="connsiteX4" fmla="*/ 0 w 1860835"/>
                <a:gd name="connsiteY4" fmla="*/ 5518274 h 5518274"/>
                <a:gd name="connsiteX0-89" fmla="*/ 0 w 1860835"/>
                <a:gd name="connsiteY0-90" fmla="*/ 5518274 h 5518274"/>
                <a:gd name="connsiteX1-91" fmla="*/ 1047141 w 1860835"/>
                <a:gd name="connsiteY1-92" fmla="*/ 4290946 h 5518274"/>
                <a:gd name="connsiteX2-93" fmla="*/ 593885 w 1860835"/>
                <a:gd name="connsiteY2-94" fmla="*/ 0 h 5518274"/>
                <a:gd name="connsiteX3-95" fmla="*/ 1860835 w 1860835"/>
                <a:gd name="connsiteY3-96" fmla="*/ 4707452 h 5518274"/>
                <a:gd name="connsiteX4-97" fmla="*/ 0 w 1860835"/>
                <a:gd name="connsiteY4-98" fmla="*/ 5518274 h 5518274"/>
                <a:gd name="connsiteX0-99" fmla="*/ 0 w 1860835"/>
                <a:gd name="connsiteY0-100" fmla="*/ 5518274 h 5518274"/>
                <a:gd name="connsiteX1-101" fmla="*/ 1047141 w 1860835"/>
                <a:gd name="connsiteY1-102" fmla="*/ 4290946 h 5518274"/>
                <a:gd name="connsiteX2-103" fmla="*/ 593885 w 1860835"/>
                <a:gd name="connsiteY2-104" fmla="*/ 0 h 5518274"/>
                <a:gd name="connsiteX3-105" fmla="*/ 1860835 w 1860835"/>
                <a:gd name="connsiteY3-106" fmla="*/ 4707452 h 5518274"/>
                <a:gd name="connsiteX4-107" fmla="*/ 0 w 1860835"/>
                <a:gd name="connsiteY4-108" fmla="*/ 5518274 h 5518274"/>
                <a:gd name="connsiteX0-109" fmla="*/ 0 w 1860835"/>
                <a:gd name="connsiteY0-110" fmla="*/ 5518274 h 5518274"/>
                <a:gd name="connsiteX1-111" fmla="*/ 824341 w 1860835"/>
                <a:gd name="connsiteY1-112" fmla="*/ 4362772 h 5518274"/>
                <a:gd name="connsiteX2-113" fmla="*/ 593885 w 1860835"/>
                <a:gd name="connsiteY2-114" fmla="*/ 0 h 5518274"/>
                <a:gd name="connsiteX3-115" fmla="*/ 1860835 w 1860835"/>
                <a:gd name="connsiteY3-116" fmla="*/ 4707452 h 5518274"/>
                <a:gd name="connsiteX4-117" fmla="*/ 0 w 1860835"/>
                <a:gd name="connsiteY4-118" fmla="*/ 5518274 h 5518274"/>
                <a:gd name="connsiteX0-119" fmla="*/ 0 w 1886121"/>
                <a:gd name="connsiteY0-120" fmla="*/ 5537557 h 5537557"/>
                <a:gd name="connsiteX1-121" fmla="*/ 849627 w 1886121"/>
                <a:gd name="connsiteY1-122" fmla="*/ 4362772 h 5537557"/>
                <a:gd name="connsiteX2-123" fmla="*/ 619171 w 1886121"/>
                <a:gd name="connsiteY2-124" fmla="*/ 0 h 5537557"/>
                <a:gd name="connsiteX3-125" fmla="*/ 1886121 w 1886121"/>
                <a:gd name="connsiteY3-126" fmla="*/ 4707452 h 5537557"/>
                <a:gd name="connsiteX4-127" fmla="*/ 0 w 1886121"/>
                <a:gd name="connsiteY4-128" fmla="*/ 5537557 h 5537557"/>
                <a:gd name="connsiteX0-129" fmla="*/ 0 w 1901145"/>
                <a:gd name="connsiteY0-130" fmla="*/ 5537557 h 5537557"/>
                <a:gd name="connsiteX1-131" fmla="*/ 849627 w 1901145"/>
                <a:gd name="connsiteY1-132" fmla="*/ 4362772 h 5537557"/>
                <a:gd name="connsiteX2-133" fmla="*/ 619171 w 1901145"/>
                <a:gd name="connsiteY2-134" fmla="*/ 0 h 5537557"/>
                <a:gd name="connsiteX3-135" fmla="*/ 1901144 w 1901145"/>
                <a:gd name="connsiteY3-136" fmla="*/ 4692132 h 5537557"/>
                <a:gd name="connsiteX4-137" fmla="*/ 0 w 1901145"/>
                <a:gd name="connsiteY4-138" fmla="*/ 5537557 h 55375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7" y="connsiteY4-98"/>
                </a:cxn>
              </a:cxnLst>
              <a:rect l="l" t="t" r="r" b="b"/>
              <a:pathLst>
                <a:path w="1901145" h="5537557">
                  <a:moveTo>
                    <a:pt x="0" y="5537557"/>
                  </a:moveTo>
                  <a:lnTo>
                    <a:pt x="849627" y="4362772"/>
                  </a:lnTo>
                  <a:lnTo>
                    <a:pt x="619171" y="0"/>
                  </a:lnTo>
                  <a:lnTo>
                    <a:pt x="1901144" y="4692132"/>
                  </a:lnTo>
                  <a:lnTo>
                    <a:pt x="0" y="55375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72000">
                  <a:srgbClr val="CC6600">
                    <a:shade val="67500"/>
                    <a:satMod val="115000"/>
                  </a:srgb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等腰三角形 1"/>
            <p:cNvSpPr/>
            <p:nvPr/>
          </p:nvSpPr>
          <p:spPr>
            <a:xfrm rot="3708412" flipH="1">
              <a:off x="2998597" y="2562431"/>
              <a:ext cx="629425" cy="132437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4469794"/>
                <a:gd name="connsiteY0-66" fmla="*/ 0 h 1062745"/>
                <a:gd name="connsiteX1-67" fmla="*/ 4469794 w 4469794"/>
                <a:gd name="connsiteY1-68" fmla="*/ 35680 h 1062745"/>
                <a:gd name="connsiteX2-69" fmla="*/ 3708686 w 4469794"/>
                <a:gd name="connsiteY2-70" fmla="*/ 1062745 h 1062745"/>
                <a:gd name="connsiteX3-71" fmla="*/ 0 w 4469794"/>
                <a:gd name="connsiteY3-72" fmla="*/ 0 h 1062745"/>
                <a:gd name="connsiteX0-73" fmla="*/ -1 w 921658"/>
                <a:gd name="connsiteY0-74" fmla="*/ -1 h 1253111"/>
                <a:gd name="connsiteX1-75" fmla="*/ 921658 w 921658"/>
                <a:gd name="connsiteY1-76" fmla="*/ 226046 h 1253111"/>
                <a:gd name="connsiteX2-77" fmla="*/ 160550 w 921658"/>
                <a:gd name="connsiteY2-78" fmla="*/ 1253111 h 1253111"/>
                <a:gd name="connsiteX3-79" fmla="*/ -1 w 921658"/>
                <a:gd name="connsiteY3-80" fmla="*/ -1 h 1253111"/>
                <a:gd name="connsiteX0-81" fmla="*/ 0 w 921659"/>
                <a:gd name="connsiteY0-82" fmla="*/ 0 h 1332000"/>
                <a:gd name="connsiteX1-83" fmla="*/ 921659 w 921659"/>
                <a:gd name="connsiteY1-84" fmla="*/ 226047 h 1332000"/>
                <a:gd name="connsiteX2-85" fmla="*/ 140322 w 921659"/>
                <a:gd name="connsiteY2-86" fmla="*/ 1332000 h 1332000"/>
                <a:gd name="connsiteX3-87" fmla="*/ 0 w 921659"/>
                <a:gd name="connsiteY3-88" fmla="*/ 0 h 1332000"/>
                <a:gd name="connsiteX0-89" fmla="*/ 0 w 921659"/>
                <a:gd name="connsiteY0-90" fmla="*/ 0 h 1384821"/>
                <a:gd name="connsiteX1-91" fmla="*/ 921659 w 921659"/>
                <a:gd name="connsiteY1-92" fmla="*/ 226047 h 1384821"/>
                <a:gd name="connsiteX2-93" fmla="*/ 126778 w 921659"/>
                <a:gd name="connsiteY2-94" fmla="*/ 1384821 h 1384821"/>
                <a:gd name="connsiteX3-95" fmla="*/ 0 w 921659"/>
                <a:gd name="connsiteY3-96" fmla="*/ 0 h 1384821"/>
                <a:gd name="connsiteX0-97" fmla="*/ 8855 w 930514"/>
                <a:gd name="connsiteY0-98" fmla="*/ 0 h 1380092"/>
                <a:gd name="connsiteX1-99" fmla="*/ 930514 w 930514"/>
                <a:gd name="connsiteY1-100" fmla="*/ 226047 h 1380092"/>
                <a:gd name="connsiteX2-101" fmla="*/ 0 w 930514"/>
                <a:gd name="connsiteY2-102" fmla="*/ 1380092 h 1380092"/>
                <a:gd name="connsiteX3-103" fmla="*/ 8855 w 930514"/>
                <a:gd name="connsiteY3-104" fmla="*/ 0 h 1380092"/>
                <a:gd name="connsiteX0-105" fmla="*/ 85 w 921744"/>
                <a:gd name="connsiteY0-106" fmla="*/ 0 h 1397244"/>
                <a:gd name="connsiteX1-107" fmla="*/ 921744 w 921744"/>
                <a:gd name="connsiteY1-108" fmla="*/ 226047 h 1397244"/>
                <a:gd name="connsiteX2-109" fmla="*/ 70048 w 921744"/>
                <a:gd name="connsiteY2-110" fmla="*/ 1397243 h 1397244"/>
                <a:gd name="connsiteX3-111" fmla="*/ 85 w 921744"/>
                <a:gd name="connsiteY3-112" fmla="*/ 0 h 1397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21744" h="1397244">
                  <a:moveTo>
                    <a:pt x="85" y="0"/>
                  </a:moveTo>
                  <a:lnTo>
                    <a:pt x="921744" y="226047"/>
                  </a:lnTo>
                  <a:lnTo>
                    <a:pt x="70048" y="1397243"/>
                  </a:lnTo>
                  <a:cubicBezTo>
                    <a:pt x="73000" y="937212"/>
                    <a:pt x="-2867" y="460031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 rot="426695">
            <a:off x="-3468230" y="5729218"/>
            <a:ext cx="1204513" cy="690384"/>
            <a:chOff x="1904659" y="615893"/>
            <a:chExt cx="6167519" cy="3535004"/>
          </a:xfrm>
        </p:grpSpPr>
        <p:sp>
          <p:nvSpPr>
            <p:cNvPr id="12" name="等腰三角形 1"/>
            <p:cNvSpPr/>
            <p:nvPr/>
          </p:nvSpPr>
          <p:spPr>
            <a:xfrm rot="3708412" flipH="1">
              <a:off x="4716362" y="795081"/>
              <a:ext cx="2532523" cy="4179109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708686" h="4409062">
                  <a:moveTo>
                    <a:pt x="0" y="3346317"/>
                  </a:moveTo>
                  <a:lnTo>
                    <a:pt x="3472741" y="0"/>
                  </a:lnTo>
                  <a:lnTo>
                    <a:pt x="3708686" y="4409062"/>
                  </a:lnTo>
                  <a:lnTo>
                    <a:pt x="0" y="3346317"/>
                  </a:lnTo>
                  <a:close/>
                </a:path>
              </a:pathLst>
            </a:custGeom>
            <a:solidFill>
              <a:srgbClr val="FFD75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"/>
            <p:cNvSpPr/>
            <p:nvPr/>
          </p:nvSpPr>
          <p:spPr>
            <a:xfrm rot="4565508" flipH="1">
              <a:off x="3993609" y="-1473057"/>
              <a:ext cx="1233901" cy="541180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4545430 h 5608175"/>
                <a:gd name="connsiteX1-67" fmla="*/ 2308123 w 3708686"/>
                <a:gd name="connsiteY1-68" fmla="*/ 0 h 5608175"/>
                <a:gd name="connsiteX2-69" fmla="*/ 3708686 w 3708686"/>
                <a:gd name="connsiteY2-70" fmla="*/ 5608175 h 5608175"/>
                <a:gd name="connsiteX3-71" fmla="*/ 0 w 3708686"/>
                <a:gd name="connsiteY3-72" fmla="*/ 4545430 h 5608175"/>
                <a:gd name="connsiteX0-73" fmla="*/ 0 w 2235728"/>
                <a:gd name="connsiteY0-74" fmla="*/ 4243934 h 5608175"/>
                <a:gd name="connsiteX1-75" fmla="*/ 835165 w 2235728"/>
                <a:gd name="connsiteY1-76" fmla="*/ 0 h 5608175"/>
                <a:gd name="connsiteX2-77" fmla="*/ 2235728 w 2235728"/>
                <a:gd name="connsiteY2-78" fmla="*/ 5608175 h 5608175"/>
                <a:gd name="connsiteX3-79" fmla="*/ 0 w 2235728"/>
                <a:gd name="connsiteY3-80" fmla="*/ 4243934 h 5608175"/>
                <a:gd name="connsiteX0-81" fmla="*/ 1 w 1815635"/>
                <a:gd name="connsiteY0-82" fmla="*/ 4788533 h 5608175"/>
                <a:gd name="connsiteX1-83" fmla="*/ 415072 w 1815635"/>
                <a:gd name="connsiteY1-84" fmla="*/ 0 h 5608175"/>
                <a:gd name="connsiteX2-85" fmla="*/ 1815635 w 1815635"/>
                <a:gd name="connsiteY2-86" fmla="*/ 5608175 h 5608175"/>
                <a:gd name="connsiteX3-87" fmla="*/ 1 w 1815635"/>
                <a:gd name="connsiteY3-88" fmla="*/ 4788533 h 5608175"/>
                <a:gd name="connsiteX0-89" fmla="*/ 0 w 1806952"/>
                <a:gd name="connsiteY0-90" fmla="*/ 4788533 h 5687167"/>
                <a:gd name="connsiteX1-91" fmla="*/ 415071 w 1806952"/>
                <a:gd name="connsiteY1-92" fmla="*/ 0 h 5687167"/>
                <a:gd name="connsiteX2-93" fmla="*/ 1806953 w 1806952"/>
                <a:gd name="connsiteY2-94" fmla="*/ 5687167 h 5687167"/>
                <a:gd name="connsiteX3-95" fmla="*/ 0 w 1806952"/>
                <a:gd name="connsiteY3-96" fmla="*/ 4788533 h 5687167"/>
                <a:gd name="connsiteX0-97" fmla="*/ 0 w 1806953"/>
                <a:gd name="connsiteY0-98" fmla="*/ 4839408 h 5738042"/>
                <a:gd name="connsiteX1-99" fmla="*/ 409580 w 1806953"/>
                <a:gd name="connsiteY1-100" fmla="*/ 0 h 5738042"/>
                <a:gd name="connsiteX2-101" fmla="*/ 1806953 w 1806953"/>
                <a:gd name="connsiteY2-102" fmla="*/ 5738042 h 5738042"/>
                <a:gd name="connsiteX3-103" fmla="*/ 0 w 1806953"/>
                <a:gd name="connsiteY3-104" fmla="*/ 4839408 h 5738042"/>
                <a:gd name="connsiteX0-105" fmla="*/ 0 w 1806953"/>
                <a:gd name="connsiteY0-106" fmla="*/ 4753947 h 5652581"/>
                <a:gd name="connsiteX1-107" fmla="*/ 414967 w 1806953"/>
                <a:gd name="connsiteY1-108" fmla="*/ 0 h 5652581"/>
                <a:gd name="connsiteX2-109" fmla="*/ 1806953 w 1806953"/>
                <a:gd name="connsiteY2-110" fmla="*/ 5652581 h 5652581"/>
                <a:gd name="connsiteX3-111" fmla="*/ 0 w 1806953"/>
                <a:gd name="connsiteY3-112" fmla="*/ 4753947 h 5652581"/>
                <a:gd name="connsiteX0-113" fmla="*/ 0 w 1806953"/>
                <a:gd name="connsiteY0-114" fmla="*/ 4810949 h 5709583"/>
                <a:gd name="connsiteX1-115" fmla="*/ 395375 w 1806953"/>
                <a:gd name="connsiteY1-116" fmla="*/ 0 h 5709583"/>
                <a:gd name="connsiteX2-117" fmla="*/ 1806953 w 1806953"/>
                <a:gd name="connsiteY2-118" fmla="*/ 5709583 h 5709583"/>
                <a:gd name="connsiteX3-119" fmla="*/ 0 w 1806953"/>
                <a:gd name="connsiteY3-120" fmla="*/ 4810949 h 57095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06953" h="5709583">
                  <a:moveTo>
                    <a:pt x="0" y="4810949"/>
                  </a:moveTo>
                  <a:lnTo>
                    <a:pt x="395375" y="0"/>
                  </a:lnTo>
                  <a:lnTo>
                    <a:pt x="1806953" y="5709583"/>
                  </a:lnTo>
                  <a:lnTo>
                    <a:pt x="0" y="48109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等腰三角形 1"/>
            <p:cNvSpPr/>
            <p:nvPr/>
          </p:nvSpPr>
          <p:spPr>
            <a:xfrm rot="3708412" flipH="1">
              <a:off x="4205196" y="-651445"/>
              <a:ext cx="1298220" cy="5248748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3644707 h 4707452"/>
                <a:gd name="connsiteX1-67" fmla="*/ 2441736 w 3708686"/>
                <a:gd name="connsiteY1-68" fmla="*/ 0 h 4707452"/>
                <a:gd name="connsiteX2-69" fmla="*/ 3708686 w 3708686"/>
                <a:gd name="connsiteY2-70" fmla="*/ 4707452 h 4707452"/>
                <a:gd name="connsiteX3-71" fmla="*/ 0 w 3708686"/>
                <a:gd name="connsiteY3-72" fmla="*/ 3644707 h 4707452"/>
                <a:gd name="connsiteX0-73" fmla="*/ 1 w 1860836"/>
                <a:gd name="connsiteY0-74" fmla="*/ 5518274 h 5518274"/>
                <a:gd name="connsiteX1-75" fmla="*/ 593886 w 1860836"/>
                <a:gd name="connsiteY1-76" fmla="*/ 0 h 5518274"/>
                <a:gd name="connsiteX2-77" fmla="*/ 1860836 w 1860836"/>
                <a:gd name="connsiteY2-78" fmla="*/ 4707452 h 5518274"/>
                <a:gd name="connsiteX3-79" fmla="*/ 1 w 1860836"/>
                <a:gd name="connsiteY3-80" fmla="*/ 5518274 h 5518274"/>
                <a:gd name="connsiteX0-81" fmla="*/ 0 w 1860835"/>
                <a:gd name="connsiteY0-82" fmla="*/ 5518274 h 5518274"/>
                <a:gd name="connsiteX1-83" fmla="*/ 1047141 w 1860835"/>
                <a:gd name="connsiteY1-84" fmla="*/ 4290946 h 5518274"/>
                <a:gd name="connsiteX2-85" fmla="*/ 593885 w 1860835"/>
                <a:gd name="connsiteY2-86" fmla="*/ 0 h 5518274"/>
                <a:gd name="connsiteX3-87" fmla="*/ 1860835 w 1860835"/>
                <a:gd name="connsiteY3-88" fmla="*/ 4707452 h 5518274"/>
                <a:gd name="connsiteX4" fmla="*/ 0 w 1860835"/>
                <a:gd name="connsiteY4" fmla="*/ 5518274 h 5518274"/>
                <a:gd name="connsiteX0-89" fmla="*/ 0 w 1860835"/>
                <a:gd name="connsiteY0-90" fmla="*/ 5518274 h 5518274"/>
                <a:gd name="connsiteX1-91" fmla="*/ 1047141 w 1860835"/>
                <a:gd name="connsiteY1-92" fmla="*/ 4290946 h 5518274"/>
                <a:gd name="connsiteX2-93" fmla="*/ 593885 w 1860835"/>
                <a:gd name="connsiteY2-94" fmla="*/ 0 h 5518274"/>
                <a:gd name="connsiteX3-95" fmla="*/ 1860835 w 1860835"/>
                <a:gd name="connsiteY3-96" fmla="*/ 4707452 h 5518274"/>
                <a:gd name="connsiteX4-97" fmla="*/ 0 w 1860835"/>
                <a:gd name="connsiteY4-98" fmla="*/ 5518274 h 5518274"/>
                <a:gd name="connsiteX0-99" fmla="*/ 0 w 1860835"/>
                <a:gd name="connsiteY0-100" fmla="*/ 5518274 h 5518274"/>
                <a:gd name="connsiteX1-101" fmla="*/ 1047141 w 1860835"/>
                <a:gd name="connsiteY1-102" fmla="*/ 4290946 h 5518274"/>
                <a:gd name="connsiteX2-103" fmla="*/ 593885 w 1860835"/>
                <a:gd name="connsiteY2-104" fmla="*/ 0 h 5518274"/>
                <a:gd name="connsiteX3-105" fmla="*/ 1860835 w 1860835"/>
                <a:gd name="connsiteY3-106" fmla="*/ 4707452 h 5518274"/>
                <a:gd name="connsiteX4-107" fmla="*/ 0 w 1860835"/>
                <a:gd name="connsiteY4-108" fmla="*/ 5518274 h 5518274"/>
                <a:gd name="connsiteX0-109" fmla="*/ 0 w 1860835"/>
                <a:gd name="connsiteY0-110" fmla="*/ 5518274 h 5518274"/>
                <a:gd name="connsiteX1-111" fmla="*/ 824341 w 1860835"/>
                <a:gd name="connsiteY1-112" fmla="*/ 4362772 h 5518274"/>
                <a:gd name="connsiteX2-113" fmla="*/ 593885 w 1860835"/>
                <a:gd name="connsiteY2-114" fmla="*/ 0 h 5518274"/>
                <a:gd name="connsiteX3-115" fmla="*/ 1860835 w 1860835"/>
                <a:gd name="connsiteY3-116" fmla="*/ 4707452 h 5518274"/>
                <a:gd name="connsiteX4-117" fmla="*/ 0 w 1860835"/>
                <a:gd name="connsiteY4-118" fmla="*/ 5518274 h 5518274"/>
                <a:gd name="connsiteX0-119" fmla="*/ 0 w 1886121"/>
                <a:gd name="connsiteY0-120" fmla="*/ 5537557 h 5537557"/>
                <a:gd name="connsiteX1-121" fmla="*/ 849627 w 1886121"/>
                <a:gd name="connsiteY1-122" fmla="*/ 4362772 h 5537557"/>
                <a:gd name="connsiteX2-123" fmla="*/ 619171 w 1886121"/>
                <a:gd name="connsiteY2-124" fmla="*/ 0 h 5537557"/>
                <a:gd name="connsiteX3-125" fmla="*/ 1886121 w 1886121"/>
                <a:gd name="connsiteY3-126" fmla="*/ 4707452 h 5537557"/>
                <a:gd name="connsiteX4-127" fmla="*/ 0 w 1886121"/>
                <a:gd name="connsiteY4-128" fmla="*/ 5537557 h 5537557"/>
                <a:gd name="connsiteX0-129" fmla="*/ 0 w 1901145"/>
                <a:gd name="connsiteY0-130" fmla="*/ 5537557 h 5537557"/>
                <a:gd name="connsiteX1-131" fmla="*/ 849627 w 1901145"/>
                <a:gd name="connsiteY1-132" fmla="*/ 4362772 h 5537557"/>
                <a:gd name="connsiteX2-133" fmla="*/ 619171 w 1901145"/>
                <a:gd name="connsiteY2-134" fmla="*/ 0 h 5537557"/>
                <a:gd name="connsiteX3-135" fmla="*/ 1901144 w 1901145"/>
                <a:gd name="connsiteY3-136" fmla="*/ 4692132 h 5537557"/>
                <a:gd name="connsiteX4-137" fmla="*/ 0 w 1901145"/>
                <a:gd name="connsiteY4-138" fmla="*/ 5537557 h 55375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7" y="connsiteY4-98"/>
                </a:cxn>
              </a:cxnLst>
              <a:rect l="l" t="t" r="r" b="b"/>
              <a:pathLst>
                <a:path w="1901145" h="5537557">
                  <a:moveTo>
                    <a:pt x="0" y="5537557"/>
                  </a:moveTo>
                  <a:lnTo>
                    <a:pt x="849627" y="4362772"/>
                  </a:lnTo>
                  <a:lnTo>
                    <a:pt x="619171" y="0"/>
                  </a:lnTo>
                  <a:lnTo>
                    <a:pt x="1901144" y="4692132"/>
                  </a:lnTo>
                  <a:lnTo>
                    <a:pt x="0" y="55375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72000">
                  <a:srgbClr val="CC6600">
                    <a:shade val="67500"/>
                    <a:satMod val="115000"/>
                  </a:srgb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等腰三角形 1"/>
            <p:cNvSpPr/>
            <p:nvPr/>
          </p:nvSpPr>
          <p:spPr>
            <a:xfrm rot="3708412" flipH="1">
              <a:off x="2998597" y="2562431"/>
              <a:ext cx="629425" cy="132437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4469794"/>
                <a:gd name="connsiteY0-66" fmla="*/ 0 h 1062745"/>
                <a:gd name="connsiteX1-67" fmla="*/ 4469794 w 4469794"/>
                <a:gd name="connsiteY1-68" fmla="*/ 35680 h 1062745"/>
                <a:gd name="connsiteX2-69" fmla="*/ 3708686 w 4469794"/>
                <a:gd name="connsiteY2-70" fmla="*/ 1062745 h 1062745"/>
                <a:gd name="connsiteX3-71" fmla="*/ 0 w 4469794"/>
                <a:gd name="connsiteY3-72" fmla="*/ 0 h 1062745"/>
                <a:gd name="connsiteX0-73" fmla="*/ -1 w 921658"/>
                <a:gd name="connsiteY0-74" fmla="*/ -1 h 1253111"/>
                <a:gd name="connsiteX1-75" fmla="*/ 921658 w 921658"/>
                <a:gd name="connsiteY1-76" fmla="*/ 226046 h 1253111"/>
                <a:gd name="connsiteX2-77" fmla="*/ 160550 w 921658"/>
                <a:gd name="connsiteY2-78" fmla="*/ 1253111 h 1253111"/>
                <a:gd name="connsiteX3-79" fmla="*/ -1 w 921658"/>
                <a:gd name="connsiteY3-80" fmla="*/ -1 h 1253111"/>
                <a:gd name="connsiteX0-81" fmla="*/ 0 w 921659"/>
                <a:gd name="connsiteY0-82" fmla="*/ 0 h 1332000"/>
                <a:gd name="connsiteX1-83" fmla="*/ 921659 w 921659"/>
                <a:gd name="connsiteY1-84" fmla="*/ 226047 h 1332000"/>
                <a:gd name="connsiteX2-85" fmla="*/ 140322 w 921659"/>
                <a:gd name="connsiteY2-86" fmla="*/ 1332000 h 1332000"/>
                <a:gd name="connsiteX3-87" fmla="*/ 0 w 921659"/>
                <a:gd name="connsiteY3-88" fmla="*/ 0 h 1332000"/>
                <a:gd name="connsiteX0-89" fmla="*/ 0 w 921659"/>
                <a:gd name="connsiteY0-90" fmla="*/ 0 h 1384821"/>
                <a:gd name="connsiteX1-91" fmla="*/ 921659 w 921659"/>
                <a:gd name="connsiteY1-92" fmla="*/ 226047 h 1384821"/>
                <a:gd name="connsiteX2-93" fmla="*/ 126778 w 921659"/>
                <a:gd name="connsiteY2-94" fmla="*/ 1384821 h 1384821"/>
                <a:gd name="connsiteX3-95" fmla="*/ 0 w 921659"/>
                <a:gd name="connsiteY3-96" fmla="*/ 0 h 1384821"/>
                <a:gd name="connsiteX0-97" fmla="*/ 8855 w 930514"/>
                <a:gd name="connsiteY0-98" fmla="*/ 0 h 1380092"/>
                <a:gd name="connsiteX1-99" fmla="*/ 930514 w 930514"/>
                <a:gd name="connsiteY1-100" fmla="*/ 226047 h 1380092"/>
                <a:gd name="connsiteX2-101" fmla="*/ 0 w 930514"/>
                <a:gd name="connsiteY2-102" fmla="*/ 1380092 h 1380092"/>
                <a:gd name="connsiteX3-103" fmla="*/ 8855 w 930514"/>
                <a:gd name="connsiteY3-104" fmla="*/ 0 h 1380092"/>
                <a:gd name="connsiteX0-105" fmla="*/ 85 w 921744"/>
                <a:gd name="connsiteY0-106" fmla="*/ 0 h 1397244"/>
                <a:gd name="connsiteX1-107" fmla="*/ 921744 w 921744"/>
                <a:gd name="connsiteY1-108" fmla="*/ 226047 h 1397244"/>
                <a:gd name="connsiteX2-109" fmla="*/ 70048 w 921744"/>
                <a:gd name="connsiteY2-110" fmla="*/ 1397243 h 1397244"/>
                <a:gd name="connsiteX3-111" fmla="*/ 85 w 921744"/>
                <a:gd name="connsiteY3-112" fmla="*/ 0 h 1397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21744" h="1397244">
                  <a:moveTo>
                    <a:pt x="85" y="0"/>
                  </a:moveTo>
                  <a:lnTo>
                    <a:pt x="921744" y="226047"/>
                  </a:lnTo>
                  <a:lnTo>
                    <a:pt x="70048" y="1397243"/>
                  </a:lnTo>
                  <a:cubicBezTo>
                    <a:pt x="73000" y="937212"/>
                    <a:pt x="-2867" y="460031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 rot="21066119">
            <a:off x="3302430" y="7102578"/>
            <a:ext cx="733032" cy="420148"/>
            <a:chOff x="1904659" y="615893"/>
            <a:chExt cx="6167519" cy="3535004"/>
          </a:xfrm>
        </p:grpSpPr>
        <p:sp>
          <p:nvSpPr>
            <p:cNvPr id="17" name="等腰三角形 1"/>
            <p:cNvSpPr/>
            <p:nvPr/>
          </p:nvSpPr>
          <p:spPr>
            <a:xfrm rot="3708412" flipH="1">
              <a:off x="4716362" y="795081"/>
              <a:ext cx="2532523" cy="4179109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708686" h="4409062">
                  <a:moveTo>
                    <a:pt x="0" y="3346317"/>
                  </a:moveTo>
                  <a:lnTo>
                    <a:pt x="3472741" y="0"/>
                  </a:lnTo>
                  <a:lnTo>
                    <a:pt x="3708686" y="4409062"/>
                  </a:lnTo>
                  <a:lnTo>
                    <a:pt x="0" y="3346317"/>
                  </a:lnTo>
                  <a:close/>
                </a:path>
              </a:pathLst>
            </a:custGeom>
            <a:solidFill>
              <a:srgbClr val="FFD75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"/>
            <p:cNvSpPr/>
            <p:nvPr/>
          </p:nvSpPr>
          <p:spPr>
            <a:xfrm rot="4565508" flipH="1">
              <a:off x="3993609" y="-1473057"/>
              <a:ext cx="1233901" cy="541180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4545430 h 5608175"/>
                <a:gd name="connsiteX1-67" fmla="*/ 2308123 w 3708686"/>
                <a:gd name="connsiteY1-68" fmla="*/ 0 h 5608175"/>
                <a:gd name="connsiteX2-69" fmla="*/ 3708686 w 3708686"/>
                <a:gd name="connsiteY2-70" fmla="*/ 5608175 h 5608175"/>
                <a:gd name="connsiteX3-71" fmla="*/ 0 w 3708686"/>
                <a:gd name="connsiteY3-72" fmla="*/ 4545430 h 5608175"/>
                <a:gd name="connsiteX0-73" fmla="*/ 0 w 2235728"/>
                <a:gd name="connsiteY0-74" fmla="*/ 4243934 h 5608175"/>
                <a:gd name="connsiteX1-75" fmla="*/ 835165 w 2235728"/>
                <a:gd name="connsiteY1-76" fmla="*/ 0 h 5608175"/>
                <a:gd name="connsiteX2-77" fmla="*/ 2235728 w 2235728"/>
                <a:gd name="connsiteY2-78" fmla="*/ 5608175 h 5608175"/>
                <a:gd name="connsiteX3-79" fmla="*/ 0 w 2235728"/>
                <a:gd name="connsiteY3-80" fmla="*/ 4243934 h 5608175"/>
                <a:gd name="connsiteX0-81" fmla="*/ 1 w 1815635"/>
                <a:gd name="connsiteY0-82" fmla="*/ 4788533 h 5608175"/>
                <a:gd name="connsiteX1-83" fmla="*/ 415072 w 1815635"/>
                <a:gd name="connsiteY1-84" fmla="*/ 0 h 5608175"/>
                <a:gd name="connsiteX2-85" fmla="*/ 1815635 w 1815635"/>
                <a:gd name="connsiteY2-86" fmla="*/ 5608175 h 5608175"/>
                <a:gd name="connsiteX3-87" fmla="*/ 1 w 1815635"/>
                <a:gd name="connsiteY3-88" fmla="*/ 4788533 h 5608175"/>
                <a:gd name="connsiteX0-89" fmla="*/ 0 w 1806952"/>
                <a:gd name="connsiteY0-90" fmla="*/ 4788533 h 5687167"/>
                <a:gd name="connsiteX1-91" fmla="*/ 415071 w 1806952"/>
                <a:gd name="connsiteY1-92" fmla="*/ 0 h 5687167"/>
                <a:gd name="connsiteX2-93" fmla="*/ 1806953 w 1806952"/>
                <a:gd name="connsiteY2-94" fmla="*/ 5687167 h 5687167"/>
                <a:gd name="connsiteX3-95" fmla="*/ 0 w 1806952"/>
                <a:gd name="connsiteY3-96" fmla="*/ 4788533 h 5687167"/>
                <a:gd name="connsiteX0-97" fmla="*/ 0 w 1806953"/>
                <a:gd name="connsiteY0-98" fmla="*/ 4839408 h 5738042"/>
                <a:gd name="connsiteX1-99" fmla="*/ 409580 w 1806953"/>
                <a:gd name="connsiteY1-100" fmla="*/ 0 h 5738042"/>
                <a:gd name="connsiteX2-101" fmla="*/ 1806953 w 1806953"/>
                <a:gd name="connsiteY2-102" fmla="*/ 5738042 h 5738042"/>
                <a:gd name="connsiteX3-103" fmla="*/ 0 w 1806953"/>
                <a:gd name="connsiteY3-104" fmla="*/ 4839408 h 5738042"/>
                <a:gd name="connsiteX0-105" fmla="*/ 0 w 1806953"/>
                <a:gd name="connsiteY0-106" fmla="*/ 4753947 h 5652581"/>
                <a:gd name="connsiteX1-107" fmla="*/ 414967 w 1806953"/>
                <a:gd name="connsiteY1-108" fmla="*/ 0 h 5652581"/>
                <a:gd name="connsiteX2-109" fmla="*/ 1806953 w 1806953"/>
                <a:gd name="connsiteY2-110" fmla="*/ 5652581 h 5652581"/>
                <a:gd name="connsiteX3-111" fmla="*/ 0 w 1806953"/>
                <a:gd name="connsiteY3-112" fmla="*/ 4753947 h 5652581"/>
                <a:gd name="connsiteX0-113" fmla="*/ 0 w 1806953"/>
                <a:gd name="connsiteY0-114" fmla="*/ 4810949 h 5709583"/>
                <a:gd name="connsiteX1-115" fmla="*/ 395375 w 1806953"/>
                <a:gd name="connsiteY1-116" fmla="*/ 0 h 5709583"/>
                <a:gd name="connsiteX2-117" fmla="*/ 1806953 w 1806953"/>
                <a:gd name="connsiteY2-118" fmla="*/ 5709583 h 5709583"/>
                <a:gd name="connsiteX3-119" fmla="*/ 0 w 1806953"/>
                <a:gd name="connsiteY3-120" fmla="*/ 4810949 h 57095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06953" h="5709583">
                  <a:moveTo>
                    <a:pt x="0" y="4810949"/>
                  </a:moveTo>
                  <a:lnTo>
                    <a:pt x="395375" y="0"/>
                  </a:lnTo>
                  <a:lnTo>
                    <a:pt x="1806953" y="5709583"/>
                  </a:lnTo>
                  <a:lnTo>
                    <a:pt x="0" y="48109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"/>
            <p:cNvSpPr/>
            <p:nvPr/>
          </p:nvSpPr>
          <p:spPr>
            <a:xfrm rot="3708412" flipH="1">
              <a:off x="4205196" y="-651445"/>
              <a:ext cx="1298220" cy="5248748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3644707 h 4707452"/>
                <a:gd name="connsiteX1-67" fmla="*/ 2441736 w 3708686"/>
                <a:gd name="connsiteY1-68" fmla="*/ 0 h 4707452"/>
                <a:gd name="connsiteX2-69" fmla="*/ 3708686 w 3708686"/>
                <a:gd name="connsiteY2-70" fmla="*/ 4707452 h 4707452"/>
                <a:gd name="connsiteX3-71" fmla="*/ 0 w 3708686"/>
                <a:gd name="connsiteY3-72" fmla="*/ 3644707 h 4707452"/>
                <a:gd name="connsiteX0-73" fmla="*/ 1 w 1860836"/>
                <a:gd name="connsiteY0-74" fmla="*/ 5518274 h 5518274"/>
                <a:gd name="connsiteX1-75" fmla="*/ 593886 w 1860836"/>
                <a:gd name="connsiteY1-76" fmla="*/ 0 h 5518274"/>
                <a:gd name="connsiteX2-77" fmla="*/ 1860836 w 1860836"/>
                <a:gd name="connsiteY2-78" fmla="*/ 4707452 h 5518274"/>
                <a:gd name="connsiteX3-79" fmla="*/ 1 w 1860836"/>
                <a:gd name="connsiteY3-80" fmla="*/ 5518274 h 5518274"/>
                <a:gd name="connsiteX0-81" fmla="*/ 0 w 1860835"/>
                <a:gd name="connsiteY0-82" fmla="*/ 5518274 h 5518274"/>
                <a:gd name="connsiteX1-83" fmla="*/ 1047141 w 1860835"/>
                <a:gd name="connsiteY1-84" fmla="*/ 4290946 h 5518274"/>
                <a:gd name="connsiteX2-85" fmla="*/ 593885 w 1860835"/>
                <a:gd name="connsiteY2-86" fmla="*/ 0 h 5518274"/>
                <a:gd name="connsiteX3-87" fmla="*/ 1860835 w 1860835"/>
                <a:gd name="connsiteY3-88" fmla="*/ 4707452 h 5518274"/>
                <a:gd name="connsiteX4" fmla="*/ 0 w 1860835"/>
                <a:gd name="connsiteY4" fmla="*/ 5518274 h 5518274"/>
                <a:gd name="connsiteX0-89" fmla="*/ 0 w 1860835"/>
                <a:gd name="connsiteY0-90" fmla="*/ 5518274 h 5518274"/>
                <a:gd name="connsiteX1-91" fmla="*/ 1047141 w 1860835"/>
                <a:gd name="connsiteY1-92" fmla="*/ 4290946 h 5518274"/>
                <a:gd name="connsiteX2-93" fmla="*/ 593885 w 1860835"/>
                <a:gd name="connsiteY2-94" fmla="*/ 0 h 5518274"/>
                <a:gd name="connsiteX3-95" fmla="*/ 1860835 w 1860835"/>
                <a:gd name="connsiteY3-96" fmla="*/ 4707452 h 5518274"/>
                <a:gd name="connsiteX4-97" fmla="*/ 0 w 1860835"/>
                <a:gd name="connsiteY4-98" fmla="*/ 5518274 h 5518274"/>
                <a:gd name="connsiteX0-99" fmla="*/ 0 w 1860835"/>
                <a:gd name="connsiteY0-100" fmla="*/ 5518274 h 5518274"/>
                <a:gd name="connsiteX1-101" fmla="*/ 1047141 w 1860835"/>
                <a:gd name="connsiteY1-102" fmla="*/ 4290946 h 5518274"/>
                <a:gd name="connsiteX2-103" fmla="*/ 593885 w 1860835"/>
                <a:gd name="connsiteY2-104" fmla="*/ 0 h 5518274"/>
                <a:gd name="connsiteX3-105" fmla="*/ 1860835 w 1860835"/>
                <a:gd name="connsiteY3-106" fmla="*/ 4707452 h 5518274"/>
                <a:gd name="connsiteX4-107" fmla="*/ 0 w 1860835"/>
                <a:gd name="connsiteY4-108" fmla="*/ 5518274 h 5518274"/>
                <a:gd name="connsiteX0-109" fmla="*/ 0 w 1860835"/>
                <a:gd name="connsiteY0-110" fmla="*/ 5518274 h 5518274"/>
                <a:gd name="connsiteX1-111" fmla="*/ 824341 w 1860835"/>
                <a:gd name="connsiteY1-112" fmla="*/ 4362772 h 5518274"/>
                <a:gd name="connsiteX2-113" fmla="*/ 593885 w 1860835"/>
                <a:gd name="connsiteY2-114" fmla="*/ 0 h 5518274"/>
                <a:gd name="connsiteX3-115" fmla="*/ 1860835 w 1860835"/>
                <a:gd name="connsiteY3-116" fmla="*/ 4707452 h 5518274"/>
                <a:gd name="connsiteX4-117" fmla="*/ 0 w 1860835"/>
                <a:gd name="connsiteY4-118" fmla="*/ 5518274 h 5518274"/>
                <a:gd name="connsiteX0-119" fmla="*/ 0 w 1886121"/>
                <a:gd name="connsiteY0-120" fmla="*/ 5537557 h 5537557"/>
                <a:gd name="connsiteX1-121" fmla="*/ 849627 w 1886121"/>
                <a:gd name="connsiteY1-122" fmla="*/ 4362772 h 5537557"/>
                <a:gd name="connsiteX2-123" fmla="*/ 619171 w 1886121"/>
                <a:gd name="connsiteY2-124" fmla="*/ 0 h 5537557"/>
                <a:gd name="connsiteX3-125" fmla="*/ 1886121 w 1886121"/>
                <a:gd name="connsiteY3-126" fmla="*/ 4707452 h 5537557"/>
                <a:gd name="connsiteX4-127" fmla="*/ 0 w 1886121"/>
                <a:gd name="connsiteY4-128" fmla="*/ 5537557 h 5537557"/>
                <a:gd name="connsiteX0-129" fmla="*/ 0 w 1901145"/>
                <a:gd name="connsiteY0-130" fmla="*/ 5537557 h 5537557"/>
                <a:gd name="connsiteX1-131" fmla="*/ 849627 w 1901145"/>
                <a:gd name="connsiteY1-132" fmla="*/ 4362772 h 5537557"/>
                <a:gd name="connsiteX2-133" fmla="*/ 619171 w 1901145"/>
                <a:gd name="connsiteY2-134" fmla="*/ 0 h 5537557"/>
                <a:gd name="connsiteX3-135" fmla="*/ 1901144 w 1901145"/>
                <a:gd name="connsiteY3-136" fmla="*/ 4692132 h 5537557"/>
                <a:gd name="connsiteX4-137" fmla="*/ 0 w 1901145"/>
                <a:gd name="connsiteY4-138" fmla="*/ 5537557 h 55375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7" y="connsiteY4-98"/>
                </a:cxn>
              </a:cxnLst>
              <a:rect l="l" t="t" r="r" b="b"/>
              <a:pathLst>
                <a:path w="1901145" h="5537557">
                  <a:moveTo>
                    <a:pt x="0" y="5537557"/>
                  </a:moveTo>
                  <a:lnTo>
                    <a:pt x="849627" y="4362772"/>
                  </a:lnTo>
                  <a:lnTo>
                    <a:pt x="619171" y="0"/>
                  </a:lnTo>
                  <a:lnTo>
                    <a:pt x="1901144" y="4692132"/>
                  </a:lnTo>
                  <a:lnTo>
                    <a:pt x="0" y="55375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72000">
                  <a:srgbClr val="CC6600">
                    <a:shade val="67500"/>
                    <a:satMod val="115000"/>
                  </a:srgb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等腰三角形 1"/>
            <p:cNvSpPr/>
            <p:nvPr/>
          </p:nvSpPr>
          <p:spPr>
            <a:xfrm rot="3708412" flipH="1">
              <a:off x="2998597" y="2562431"/>
              <a:ext cx="629425" cy="132437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4469794"/>
                <a:gd name="connsiteY0-66" fmla="*/ 0 h 1062745"/>
                <a:gd name="connsiteX1-67" fmla="*/ 4469794 w 4469794"/>
                <a:gd name="connsiteY1-68" fmla="*/ 35680 h 1062745"/>
                <a:gd name="connsiteX2-69" fmla="*/ 3708686 w 4469794"/>
                <a:gd name="connsiteY2-70" fmla="*/ 1062745 h 1062745"/>
                <a:gd name="connsiteX3-71" fmla="*/ 0 w 4469794"/>
                <a:gd name="connsiteY3-72" fmla="*/ 0 h 1062745"/>
                <a:gd name="connsiteX0-73" fmla="*/ -1 w 921658"/>
                <a:gd name="connsiteY0-74" fmla="*/ -1 h 1253111"/>
                <a:gd name="connsiteX1-75" fmla="*/ 921658 w 921658"/>
                <a:gd name="connsiteY1-76" fmla="*/ 226046 h 1253111"/>
                <a:gd name="connsiteX2-77" fmla="*/ 160550 w 921658"/>
                <a:gd name="connsiteY2-78" fmla="*/ 1253111 h 1253111"/>
                <a:gd name="connsiteX3-79" fmla="*/ -1 w 921658"/>
                <a:gd name="connsiteY3-80" fmla="*/ -1 h 1253111"/>
                <a:gd name="connsiteX0-81" fmla="*/ 0 w 921659"/>
                <a:gd name="connsiteY0-82" fmla="*/ 0 h 1332000"/>
                <a:gd name="connsiteX1-83" fmla="*/ 921659 w 921659"/>
                <a:gd name="connsiteY1-84" fmla="*/ 226047 h 1332000"/>
                <a:gd name="connsiteX2-85" fmla="*/ 140322 w 921659"/>
                <a:gd name="connsiteY2-86" fmla="*/ 1332000 h 1332000"/>
                <a:gd name="connsiteX3-87" fmla="*/ 0 w 921659"/>
                <a:gd name="connsiteY3-88" fmla="*/ 0 h 1332000"/>
                <a:gd name="connsiteX0-89" fmla="*/ 0 w 921659"/>
                <a:gd name="connsiteY0-90" fmla="*/ 0 h 1384821"/>
                <a:gd name="connsiteX1-91" fmla="*/ 921659 w 921659"/>
                <a:gd name="connsiteY1-92" fmla="*/ 226047 h 1384821"/>
                <a:gd name="connsiteX2-93" fmla="*/ 126778 w 921659"/>
                <a:gd name="connsiteY2-94" fmla="*/ 1384821 h 1384821"/>
                <a:gd name="connsiteX3-95" fmla="*/ 0 w 921659"/>
                <a:gd name="connsiteY3-96" fmla="*/ 0 h 1384821"/>
                <a:gd name="connsiteX0-97" fmla="*/ 8855 w 930514"/>
                <a:gd name="connsiteY0-98" fmla="*/ 0 h 1380092"/>
                <a:gd name="connsiteX1-99" fmla="*/ 930514 w 930514"/>
                <a:gd name="connsiteY1-100" fmla="*/ 226047 h 1380092"/>
                <a:gd name="connsiteX2-101" fmla="*/ 0 w 930514"/>
                <a:gd name="connsiteY2-102" fmla="*/ 1380092 h 1380092"/>
                <a:gd name="connsiteX3-103" fmla="*/ 8855 w 930514"/>
                <a:gd name="connsiteY3-104" fmla="*/ 0 h 1380092"/>
                <a:gd name="connsiteX0-105" fmla="*/ 85 w 921744"/>
                <a:gd name="connsiteY0-106" fmla="*/ 0 h 1397244"/>
                <a:gd name="connsiteX1-107" fmla="*/ 921744 w 921744"/>
                <a:gd name="connsiteY1-108" fmla="*/ 226047 h 1397244"/>
                <a:gd name="connsiteX2-109" fmla="*/ 70048 w 921744"/>
                <a:gd name="connsiteY2-110" fmla="*/ 1397243 h 1397244"/>
                <a:gd name="connsiteX3-111" fmla="*/ 85 w 921744"/>
                <a:gd name="connsiteY3-112" fmla="*/ 0 h 1397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21744" h="1397244">
                  <a:moveTo>
                    <a:pt x="85" y="0"/>
                  </a:moveTo>
                  <a:lnTo>
                    <a:pt x="921744" y="226047"/>
                  </a:lnTo>
                  <a:lnTo>
                    <a:pt x="70048" y="1397243"/>
                  </a:lnTo>
                  <a:cubicBezTo>
                    <a:pt x="73000" y="937212"/>
                    <a:pt x="-2867" y="460031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 rot="350932">
            <a:off x="-3167570" y="4513299"/>
            <a:ext cx="1401967" cy="803558"/>
            <a:chOff x="1904659" y="615893"/>
            <a:chExt cx="6167519" cy="3535004"/>
          </a:xfrm>
          <a:scene3d>
            <a:camera prst="isometricOffAxis2Left"/>
            <a:lightRig rig="threePt" dir="t"/>
          </a:scene3d>
        </p:grpSpPr>
        <p:sp>
          <p:nvSpPr>
            <p:cNvPr id="27" name="等腰三角形 1"/>
            <p:cNvSpPr/>
            <p:nvPr/>
          </p:nvSpPr>
          <p:spPr>
            <a:xfrm rot="3708412" flipH="1">
              <a:off x="4716362" y="795081"/>
              <a:ext cx="2532523" cy="4179109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708686" h="4409062">
                  <a:moveTo>
                    <a:pt x="0" y="3346317"/>
                  </a:moveTo>
                  <a:lnTo>
                    <a:pt x="3472741" y="0"/>
                  </a:lnTo>
                  <a:lnTo>
                    <a:pt x="3708686" y="4409062"/>
                  </a:lnTo>
                  <a:lnTo>
                    <a:pt x="0" y="3346317"/>
                  </a:lnTo>
                  <a:close/>
                </a:path>
              </a:pathLst>
            </a:custGeom>
            <a:solidFill>
              <a:srgbClr val="FFD75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等腰三角形 1"/>
            <p:cNvSpPr/>
            <p:nvPr/>
          </p:nvSpPr>
          <p:spPr>
            <a:xfrm rot="4565508" flipH="1">
              <a:off x="3993609" y="-1473057"/>
              <a:ext cx="1233901" cy="541180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4545430 h 5608175"/>
                <a:gd name="connsiteX1-67" fmla="*/ 2308123 w 3708686"/>
                <a:gd name="connsiteY1-68" fmla="*/ 0 h 5608175"/>
                <a:gd name="connsiteX2-69" fmla="*/ 3708686 w 3708686"/>
                <a:gd name="connsiteY2-70" fmla="*/ 5608175 h 5608175"/>
                <a:gd name="connsiteX3-71" fmla="*/ 0 w 3708686"/>
                <a:gd name="connsiteY3-72" fmla="*/ 4545430 h 5608175"/>
                <a:gd name="connsiteX0-73" fmla="*/ 0 w 2235728"/>
                <a:gd name="connsiteY0-74" fmla="*/ 4243934 h 5608175"/>
                <a:gd name="connsiteX1-75" fmla="*/ 835165 w 2235728"/>
                <a:gd name="connsiteY1-76" fmla="*/ 0 h 5608175"/>
                <a:gd name="connsiteX2-77" fmla="*/ 2235728 w 2235728"/>
                <a:gd name="connsiteY2-78" fmla="*/ 5608175 h 5608175"/>
                <a:gd name="connsiteX3-79" fmla="*/ 0 w 2235728"/>
                <a:gd name="connsiteY3-80" fmla="*/ 4243934 h 5608175"/>
                <a:gd name="connsiteX0-81" fmla="*/ 1 w 1815635"/>
                <a:gd name="connsiteY0-82" fmla="*/ 4788533 h 5608175"/>
                <a:gd name="connsiteX1-83" fmla="*/ 415072 w 1815635"/>
                <a:gd name="connsiteY1-84" fmla="*/ 0 h 5608175"/>
                <a:gd name="connsiteX2-85" fmla="*/ 1815635 w 1815635"/>
                <a:gd name="connsiteY2-86" fmla="*/ 5608175 h 5608175"/>
                <a:gd name="connsiteX3-87" fmla="*/ 1 w 1815635"/>
                <a:gd name="connsiteY3-88" fmla="*/ 4788533 h 5608175"/>
                <a:gd name="connsiteX0-89" fmla="*/ 0 w 1806952"/>
                <a:gd name="connsiteY0-90" fmla="*/ 4788533 h 5687167"/>
                <a:gd name="connsiteX1-91" fmla="*/ 415071 w 1806952"/>
                <a:gd name="connsiteY1-92" fmla="*/ 0 h 5687167"/>
                <a:gd name="connsiteX2-93" fmla="*/ 1806953 w 1806952"/>
                <a:gd name="connsiteY2-94" fmla="*/ 5687167 h 5687167"/>
                <a:gd name="connsiteX3-95" fmla="*/ 0 w 1806952"/>
                <a:gd name="connsiteY3-96" fmla="*/ 4788533 h 5687167"/>
                <a:gd name="connsiteX0-97" fmla="*/ 0 w 1806953"/>
                <a:gd name="connsiteY0-98" fmla="*/ 4839408 h 5738042"/>
                <a:gd name="connsiteX1-99" fmla="*/ 409580 w 1806953"/>
                <a:gd name="connsiteY1-100" fmla="*/ 0 h 5738042"/>
                <a:gd name="connsiteX2-101" fmla="*/ 1806953 w 1806953"/>
                <a:gd name="connsiteY2-102" fmla="*/ 5738042 h 5738042"/>
                <a:gd name="connsiteX3-103" fmla="*/ 0 w 1806953"/>
                <a:gd name="connsiteY3-104" fmla="*/ 4839408 h 5738042"/>
                <a:gd name="connsiteX0-105" fmla="*/ 0 w 1806953"/>
                <a:gd name="connsiteY0-106" fmla="*/ 4753947 h 5652581"/>
                <a:gd name="connsiteX1-107" fmla="*/ 414967 w 1806953"/>
                <a:gd name="connsiteY1-108" fmla="*/ 0 h 5652581"/>
                <a:gd name="connsiteX2-109" fmla="*/ 1806953 w 1806953"/>
                <a:gd name="connsiteY2-110" fmla="*/ 5652581 h 5652581"/>
                <a:gd name="connsiteX3-111" fmla="*/ 0 w 1806953"/>
                <a:gd name="connsiteY3-112" fmla="*/ 4753947 h 5652581"/>
                <a:gd name="connsiteX0-113" fmla="*/ 0 w 1806953"/>
                <a:gd name="connsiteY0-114" fmla="*/ 4810949 h 5709583"/>
                <a:gd name="connsiteX1-115" fmla="*/ 395375 w 1806953"/>
                <a:gd name="connsiteY1-116" fmla="*/ 0 h 5709583"/>
                <a:gd name="connsiteX2-117" fmla="*/ 1806953 w 1806953"/>
                <a:gd name="connsiteY2-118" fmla="*/ 5709583 h 5709583"/>
                <a:gd name="connsiteX3-119" fmla="*/ 0 w 1806953"/>
                <a:gd name="connsiteY3-120" fmla="*/ 4810949 h 57095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06953" h="5709583">
                  <a:moveTo>
                    <a:pt x="0" y="4810949"/>
                  </a:moveTo>
                  <a:lnTo>
                    <a:pt x="395375" y="0"/>
                  </a:lnTo>
                  <a:lnTo>
                    <a:pt x="1806953" y="5709583"/>
                  </a:lnTo>
                  <a:lnTo>
                    <a:pt x="0" y="48109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等腰三角形 1"/>
            <p:cNvSpPr/>
            <p:nvPr/>
          </p:nvSpPr>
          <p:spPr>
            <a:xfrm rot="3708412" flipH="1">
              <a:off x="4205196" y="-651445"/>
              <a:ext cx="1298220" cy="5248748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3644707 h 4707452"/>
                <a:gd name="connsiteX1-67" fmla="*/ 2441736 w 3708686"/>
                <a:gd name="connsiteY1-68" fmla="*/ 0 h 4707452"/>
                <a:gd name="connsiteX2-69" fmla="*/ 3708686 w 3708686"/>
                <a:gd name="connsiteY2-70" fmla="*/ 4707452 h 4707452"/>
                <a:gd name="connsiteX3-71" fmla="*/ 0 w 3708686"/>
                <a:gd name="connsiteY3-72" fmla="*/ 3644707 h 4707452"/>
                <a:gd name="connsiteX0-73" fmla="*/ 1 w 1860836"/>
                <a:gd name="connsiteY0-74" fmla="*/ 5518274 h 5518274"/>
                <a:gd name="connsiteX1-75" fmla="*/ 593886 w 1860836"/>
                <a:gd name="connsiteY1-76" fmla="*/ 0 h 5518274"/>
                <a:gd name="connsiteX2-77" fmla="*/ 1860836 w 1860836"/>
                <a:gd name="connsiteY2-78" fmla="*/ 4707452 h 5518274"/>
                <a:gd name="connsiteX3-79" fmla="*/ 1 w 1860836"/>
                <a:gd name="connsiteY3-80" fmla="*/ 5518274 h 5518274"/>
                <a:gd name="connsiteX0-81" fmla="*/ 0 w 1860835"/>
                <a:gd name="connsiteY0-82" fmla="*/ 5518274 h 5518274"/>
                <a:gd name="connsiteX1-83" fmla="*/ 1047141 w 1860835"/>
                <a:gd name="connsiteY1-84" fmla="*/ 4290946 h 5518274"/>
                <a:gd name="connsiteX2-85" fmla="*/ 593885 w 1860835"/>
                <a:gd name="connsiteY2-86" fmla="*/ 0 h 5518274"/>
                <a:gd name="connsiteX3-87" fmla="*/ 1860835 w 1860835"/>
                <a:gd name="connsiteY3-88" fmla="*/ 4707452 h 5518274"/>
                <a:gd name="connsiteX4" fmla="*/ 0 w 1860835"/>
                <a:gd name="connsiteY4" fmla="*/ 5518274 h 5518274"/>
                <a:gd name="connsiteX0-89" fmla="*/ 0 w 1860835"/>
                <a:gd name="connsiteY0-90" fmla="*/ 5518274 h 5518274"/>
                <a:gd name="connsiteX1-91" fmla="*/ 1047141 w 1860835"/>
                <a:gd name="connsiteY1-92" fmla="*/ 4290946 h 5518274"/>
                <a:gd name="connsiteX2-93" fmla="*/ 593885 w 1860835"/>
                <a:gd name="connsiteY2-94" fmla="*/ 0 h 5518274"/>
                <a:gd name="connsiteX3-95" fmla="*/ 1860835 w 1860835"/>
                <a:gd name="connsiteY3-96" fmla="*/ 4707452 h 5518274"/>
                <a:gd name="connsiteX4-97" fmla="*/ 0 w 1860835"/>
                <a:gd name="connsiteY4-98" fmla="*/ 5518274 h 5518274"/>
                <a:gd name="connsiteX0-99" fmla="*/ 0 w 1860835"/>
                <a:gd name="connsiteY0-100" fmla="*/ 5518274 h 5518274"/>
                <a:gd name="connsiteX1-101" fmla="*/ 1047141 w 1860835"/>
                <a:gd name="connsiteY1-102" fmla="*/ 4290946 h 5518274"/>
                <a:gd name="connsiteX2-103" fmla="*/ 593885 w 1860835"/>
                <a:gd name="connsiteY2-104" fmla="*/ 0 h 5518274"/>
                <a:gd name="connsiteX3-105" fmla="*/ 1860835 w 1860835"/>
                <a:gd name="connsiteY3-106" fmla="*/ 4707452 h 5518274"/>
                <a:gd name="connsiteX4-107" fmla="*/ 0 w 1860835"/>
                <a:gd name="connsiteY4-108" fmla="*/ 5518274 h 5518274"/>
                <a:gd name="connsiteX0-109" fmla="*/ 0 w 1860835"/>
                <a:gd name="connsiteY0-110" fmla="*/ 5518274 h 5518274"/>
                <a:gd name="connsiteX1-111" fmla="*/ 824341 w 1860835"/>
                <a:gd name="connsiteY1-112" fmla="*/ 4362772 h 5518274"/>
                <a:gd name="connsiteX2-113" fmla="*/ 593885 w 1860835"/>
                <a:gd name="connsiteY2-114" fmla="*/ 0 h 5518274"/>
                <a:gd name="connsiteX3-115" fmla="*/ 1860835 w 1860835"/>
                <a:gd name="connsiteY3-116" fmla="*/ 4707452 h 5518274"/>
                <a:gd name="connsiteX4-117" fmla="*/ 0 w 1860835"/>
                <a:gd name="connsiteY4-118" fmla="*/ 5518274 h 5518274"/>
                <a:gd name="connsiteX0-119" fmla="*/ 0 w 1886121"/>
                <a:gd name="connsiteY0-120" fmla="*/ 5537557 h 5537557"/>
                <a:gd name="connsiteX1-121" fmla="*/ 849627 w 1886121"/>
                <a:gd name="connsiteY1-122" fmla="*/ 4362772 h 5537557"/>
                <a:gd name="connsiteX2-123" fmla="*/ 619171 w 1886121"/>
                <a:gd name="connsiteY2-124" fmla="*/ 0 h 5537557"/>
                <a:gd name="connsiteX3-125" fmla="*/ 1886121 w 1886121"/>
                <a:gd name="connsiteY3-126" fmla="*/ 4707452 h 5537557"/>
                <a:gd name="connsiteX4-127" fmla="*/ 0 w 1886121"/>
                <a:gd name="connsiteY4-128" fmla="*/ 5537557 h 5537557"/>
                <a:gd name="connsiteX0-129" fmla="*/ 0 w 1901145"/>
                <a:gd name="connsiteY0-130" fmla="*/ 5537557 h 5537557"/>
                <a:gd name="connsiteX1-131" fmla="*/ 849627 w 1901145"/>
                <a:gd name="connsiteY1-132" fmla="*/ 4362772 h 5537557"/>
                <a:gd name="connsiteX2-133" fmla="*/ 619171 w 1901145"/>
                <a:gd name="connsiteY2-134" fmla="*/ 0 h 5537557"/>
                <a:gd name="connsiteX3-135" fmla="*/ 1901144 w 1901145"/>
                <a:gd name="connsiteY3-136" fmla="*/ 4692132 h 5537557"/>
                <a:gd name="connsiteX4-137" fmla="*/ 0 w 1901145"/>
                <a:gd name="connsiteY4-138" fmla="*/ 5537557 h 55375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7" y="connsiteY4-98"/>
                </a:cxn>
              </a:cxnLst>
              <a:rect l="l" t="t" r="r" b="b"/>
              <a:pathLst>
                <a:path w="1901145" h="5537557">
                  <a:moveTo>
                    <a:pt x="0" y="5537557"/>
                  </a:moveTo>
                  <a:lnTo>
                    <a:pt x="849627" y="4362772"/>
                  </a:lnTo>
                  <a:lnTo>
                    <a:pt x="619171" y="0"/>
                  </a:lnTo>
                  <a:lnTo>
                    <a:pt x="1901144" y="4692132"/>
                  </a:lnTo>
                  <a:lnTo>
                    <a:pt x="0" y="55375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72000">
                  <a:srgbClr val="CC6600">
                    <a:shade val="67500"/>
                    <a:satMod val="115000"/>
                  </a:srgb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等腰三角形 1"/>
            <p:cNvSpPr/>
            <p:nvPr/>
          </p:nvSpPr>
          <p:spPr>
            <a:xfrm rot="3708412" flipH="1">
              <a:off x="2998597" y="2562431"/>
              <a:ext cx="629425" cy="132437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4469794"/>
                <a:gd name="connsiteY0-66" fmla="*/ 0 h 1062745"/>
                <a:gd name="connsiteX1-67" fmla="*/ 4469794 w 4469794"/>
                <a:gd name="connsiteY1-68" fmla="*/ 35680 h 1062745"/>
                <a:gd name="connsiteX2-69" fmla="*/ 3708686 w 4469794"/>
                <a:gd name="connsiteY2-70" fmla="*/ 1062745 h 1062745"/>
                <a:gd name="connsiteX3-71" fmla="*/ 0 w 4469794"/>
                <a:gd name="connsiteY3-72" fmla="*/ 0 h 1062745"/>
                <a:gd name="connsiteX0-73" fmla="*/ -1 w 921658"/>
                <a:gd name="connsiteY0-74" fmla="*/ -1 h 1253111"/>
                <a:gd name="connsiteX1-75" fmla="*/ 921658 w 921658"/>
                <a:gd name="connsiteY1-76" fmla="*/ 226046 h 1253111"/>
                <a:gd name="connsiteX2-77" fmla="*/ 160550 w 921658"/>
                <a:gd name="connsiteY2-78" fmla="*/ 1253111 h 1253111"/>
                <a:gd name="connsiteX3-79" fmla="*/ -1 w 921658"/>
                <a:gd name="connsiteY3-80" fmla="*/ -1 h 1253111"/>
                <a:gd name="connsiteX0-81" fmla="*/ 0 w 921659"/>
                <a:gd name="connsiteY0-82" fmla="*/ 0 h 1332000"/>
                <a:gd name="connsiteX1-83" fmla="*/ 921659 w 921659"/>
                <a:gd name="connsiteY1-84" fmla="*/ 226047 h 1332000"/>
                <a:gd name="connsiteX2-85" fmla="*/ 140322 w 921659"/>
                <a:gd name="connsiteY2-86" fmla="*/ 1332000 h 1332000"/>
                <a:gd name="connsiteX3-87" fmla="*/ 0 w 921659"/>
                <a:gd name="connsiteY3-88" fmla="*/ 0 h 1332000"/>
                <a:gd name="connsiteX0-89" fmla="*/ 0 w 921659"/>
                <a:gd name="connsiteY0-90" fmla="*/ 0 h 1384821"/>
                <a:gd name="connsiteX1-91" fmla="*/ 921659 w 921659"/>
                <a:gd name="connsiteY1-92" fmla="*/ 226047 h 1384821"/>
                <a:gd name="connsiteX2-93" fmla="*/ 126778 w 921659"/>
                <a:gd name="connsiteY2-94" fmla="*/ 1384821 h 1384821"/>
                <a:gd name="connsiteX3-95" fmla="*/ 0 w 921659"/>
                <a:gd name="connsiteY3-96" fmla="*/ 0 h 1384821"/>
                <a:gd name="connsiteX0-97" fmla="*/ 8855 w 930514"/>
                <a:gd name="connsiteY0-98" fmla="*/ 0 h 1380092"/>
                <a:gd name="connsiteX1-99" fmla="*/ 930514 w 930514"/>
                <a:gd name="connsiteY1-100" fmla="*/ 226047 h 1380092"/>
                <a:gd name="connsiteX2-101" fmla="*/ 0 w 930514"/>
                <a:gd name="connsiteY2-102" fmla="*/ 1380092 h 1380092"/>
                <a:gd name="connsiteX3-103" fmla="*/ 8855 w 930514"/>
                <a:gd name="connsiteY3-104" fmla="*/ 0 h 1380092"/>
                <a:gd name="connsiteX0-105" fmla="*/ 85 w 921744"/>
                <a:gd name="connsiteY0-106" fmla="*/ 0 h 1397244"/>
                <a:gd name="connsiteX1-107" fmla="*/ 921744 w 921744"/>
                <a:gd name="connsiteY1-108" fmla="*/ 226047 h 1397244"/>
                <a:gd name="connsiteX2-109" fmla="*/ 70048 w 921744"/>
                <a:gd name="connsiteY2-110" fmla="*/ 1397243 h 1397244"/>
                <a:gd name="connsiteX3-111" fmla="*/ 85 w 921744"/>
                <a:gd name="connsiteY3-112" fmla="*/ 0 h 1397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21744" h="1397244">
                  <a:moveTo>
                    <a:pt x="85" y="0"/>
                  </a:moveTo>
                  <a:lnTo>
                    <a:pt x="921744" y="226047"/>
                  </a:lnTo>
                  <a:lnTo>
                    <a:pt x="70048" y="1397243"/>
                  </a:lnTo>
                  <a:cubicBezTo>
                    <a:pt x="73000" y="937212"/>
                    <a:pt x="-2867" y="460031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 rot="622193">
            <a:off x="-3359541" y="1212833"/>
            <a:ext cx="1401967" cy="803558"/>
            <a:chOff x="1904659" y="615893"/>
            <a:chExt cx="6167519" cy="3535004"/>
          </a:xfrm>
          <a:scene3d>
            <a:camera prst="isometricOffAxis2Left"/>
            <a:lightRig rig="threePt" dir="t"/>
          </a:scene3d>
        </p:grpSpPr>
        <p:sp>
          <p:nvSpPr>
            <p:cNvPr id="32" name="等腰三角形 1"/>
            <p:cNvSpPr/>
            <p:nvPr/>
          </p:nvSpPr>
          <p:spPr>
            <a:xfrm rot="3708412" flipH="1">
              <a:off x="4716362" y="795081"/>
              <a:ext cx="2532523" cy="4179109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708686" h="4409062">
                  <a:moveTo>
                    <a:pt x="0" y="3346317"/>
                  </a:moveTo>
                  <a:lnTo>
                    <a:pt x="3472741" y="0"/>
                  </a:lnTo>
                  <a:lnTo>
                    <a:pt x="3708686" y="4409062"/>
                  </a:lnTo>
                  <a:lnTo>
                    <a:pt x="0" y="3346317"/>
                  </a:lnTo>
                  <a:close/>
                </a:path>
              </a:pathLst>
            </a:custGeom>
            <a:solidFill>
              <a:srgbClr val="FFD757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等腰三角形 1"/>
            <p:cNvSpPr/>
            <p:nvPr/>
          </p:nvSpPr>
          <p:spPr>
            <a:xfrm rot="4565508" flipH="1">
              <a:off x="3993609" y="-1473057"/>
              <a:ext cx="1233901" cy="541180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4545430 h 5608175"/>
                <a:gd name="connsiteX1-67" fmla="*/ 2308123 w 3708686"/>
                <a:gd name="connsiteY1-68" fmla="*/ 0 h 5608175"/>
                <a:gd name="connsiteX2-69" fmla="*/ 3708686 w 3708686"/>
                <a:gd name="connsiteY2-70" fmla="*/ 5608175 h 5608175"/>
                <a:gd name="connsiteX3-71" fmla="*/ 0 w 3708686"/>
                <a:gd name="connsiteY3-72" fmla="*/ 4545430 h 5608175"/>
                <a:gd name="connsiteX0-73" fmla="*/ 0 w 2235728"/>
                <a:gd name="connsiteY0-74" fmla="*/ 4243934 h 5608175"/>
                <a:gd name="connsiteX1-75" fmla="*/ 835165 w 2235728"/>
                <a:gd name="connsiteY1-76" fmla="*/ 0 h 5608175"/>
                <a:gd name="connsiteX2-77" fmla="*/ 2235728 w 2235728"/>
                <a:gd name="connsiteY2-78" fmla="*/ 5608175 h 5608175"/>
                <a:gd name="connsiteX3-79" fmla="*/ 0 w 2235728"/>
                <a:gd name="connsiteY3-80" fmla="*/ 4243934 h 5608175"/>
                <a:gd name="connsiteX0-81" fmla="*/ 1 w 1815635"/>
                <a:gd name="connsiteY0-82" fmla="*/ 4788533 h 5608175"/>
                <a:gd name="connsiteX1-83" fmla="*/ 415072 w 1815635"/>
                <a:gd name="connsiteY1-84" fmla="*/ 0 h 5608175"/>
                <a:gd name="connsiteX2-85" fmla="*/ 1815635 w 1815635"/>
                <a:gd name="connsiteY2-86" fmla="*/ 5608175 h 5608175"/>
                <a:gd name="connsiteX3-87" fmla="*/ 1 w 1815635"/>
                <a:gd name="connsiteY3-88" fmla="*/ 4788533 h 5608175"/>
                <a:gd name="connsiteX0-89" fmla="*/ 0 w 1806952"/>
                <a:gd name="connsiteY0-90" fmla="*/ 4788533 h 5687167"/>
                <a:gd name="connsiteX1-91" fmla="*/ 415071 w 1806952"/>
                <a:gd name="connsiteY1-92" fmla="*/ 0 h 5687167"/>
                <a:gd name="connsiteX2-93" fmla="*/ 1806953 w 1806952"/>
                <a:gd name="connsiteY2-94" fmla="*/ 5687167 h 5687167"/>
                <a:gd name="connsiteX3-95" fmla="*/ 0 w 1806952"/>
                <a:gd name="connsiteY3-96" fmla="*/ 4788533 h 5687167"/>
                <a:gd name="connsiteX0-97" fmla="*/ 0 w 1806953"/>
                <a:gd name="connsiteY0-98" fmla="*/ 4839408 h 5738042"/>
                <a:gd name="connsiteX1-99" fmla="*/ 409580 w 1806953"/>
                <a:gd name="connsiteY1-100" fmla="*/ 0 h 5738042"/>
                <a:gd name="connsiteX2-101" fmla="*/ 1806953 w 1806953"/>
                <a:gd name="connsiteY2-102" fmla="*/ 5738042 h 5738042"/>
                <a:gd name="connsiteX3-103" fmla="*/ 0 w 1806953"/>
                <a:gd name="connsiteY3-104" fmla="*/ 4839408 h 5738042"/>
                <a:gd name="connsiteX0-105" fmla="*/ 0 w 1806953"/>
                <a:gd name="connsiteY0-106" fmla="*/ 4753947 h 5652581"/>
                <a:gd name="connsiteX1-107" fmla="*/ 414967 w 1806953"/>
                <a:gd name="connsiteY1-108" fmla="*/ 0 h 5652581"/>
                <a:gd name="connsiteX2-109" fmla="*/ 1806953 w 1806953"/>
                <a:gd name="connsiteY2-110" fmla="*/ 5652581 h 5652581"/>
                <a:gd name="connsiteX3-111" fmla="*/ 0 w 1806953"/>
                <a:gd name="connsiteY3-112" fmla="*/ 4753947 h 5652581"/>
                <a:gd name="connsiteX0-113" fmla="*/ 0 w 1806953"/>
                <a:gd name="connsiteY0-114" fmla="*/ 4810949 h 5709583"/>
                <a:gd name="connsiteX1-115" fmla="*/ 395375 w 1806953"/>
                <a:gd name="connsiteY1-116" fmla="*/ 0 h 5709583"/>
                <a:gd name="connsiteX2-117" fmla="*/ 1806953 w 1806953"/>
                <a:gd name="connsiteY2-118" fmla="*/ 5709583 h 5709583"/>
                <a:gd name="connsiteX3-119" fmla="*/ 0 w 1806953"/>
                <a:gd name="connsiteY3-120" fmla="*/ 4810949 h 570958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06953" h="5709583">
                  <a:moveTo>
                    <a:pt x="0" y="4810949"/>
                  </a:moveTo>
                  <a:lnTo>
                    <a:pt x="395375" y="0"/>
                  </a:lnTo>
                  <a:lnTo>
                    <a:pt x="1806953" y="5709583"/>
                  </a:lnTo>
                  <a:lnTo>
                    <a:pt x="0" y="481094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等腰三角形 1"/>
            <p:cNvSpPr/>
            <p:nvPr/>
          </p:nvSpPr>
          <p:spPr>
            <a:xfrm rot="3708412" flipH="1">
              <a:off x="4205196" y="-651445"/>
              <a:ext cx="1298220" cy="5248748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3708686"/>
                <a:gd name="connsiteY0-66" fmla="*/ 3644707 h 4707452"/>
                <a:gd name="connsiteX1-67" fmla="*/ 2441736 w 3708686"/>
                <a:gd name="connsiteY1-68" fmla="*/ 0 h 4707452"/>
                <a:gd name="connsiteX2-69" fmla="*/ 3708686 w 3708686"/>
                <a:gd name="connsiteY2-70" fmla="*/ 4707452 h 4707452"/>
                <a:gd name="connsiteX3-71" fmla="*/ 0 w 3708686"/>
                <a:gd name="connsiteY3-72" fmla="*/ 3644707 h 4707452"/>
                <a:gd name="connsiteX0-73" fmla="*/ 1 w 1860836"/>
                <a:gd name="connsiteY0-74" fmla="*/ 5518274 h 5518274"/>
                <a:gd name="connsiteX1-75" fmla="*/ 593886 w 1860836"/>
                <a:gd name="connsiteY1-76" fmla="*/ 0 h 5518274"/>
                <a:gd name="connsiteX2-77" fmla="*/ 1860836 w 1860836"/>
                <a:gd name="connsiteY2-78" fmla="*/ 4707452 h 5518274"/>
                <a:gd name="connsiteX3-79" fmla="*/ 1 w 1860836"/>
                <a:gd name="connsiteY3-80" fmla="*/ 5518274 h 5518274"/>
                <a:gd name="connsiteX0-81" fmla="*/ 0 w 1860835"/>
                <a:gd name="connsiteY0-82" fmla="*/ 5518274 h 5518274"/>
                <a:gd name="connsiteX1-83" fmla="*/ 1047141 w 1860835"/>
                <a:gd name="connsiteY1-84" fmla="*/ 4290946 h 5518274"/>
                <a:gd name="connsiteX2-85" fmla="*/ 593885 w 1860835"/>
                <a:gd name="connsiteY2-86" fmla="*/ 0 h 5518274"/>
                <a:gd name="connsiteX3-87" fmla="*/ 1860835 w 1860835"/>
                <a:gd name="connsiteY3-88" fmla="*/ 4707452 h 5518274"/>
                <a:gd name="connsiteX4" fmla="*/ 0 w 1860835"/>
                <a:gd name="connsiteY4" fmla="*/ 5518274 h 5518274"/>
                <a:gd name="connsiteX0-89" fmla="*/ 0 w 1860835"/>
                <a:gd name="connsiteY0-90" fmla="*/ 5518274 h 5518274"/>
                <a:gd name="connsiteX1-91" fmla="*/ 1047141 w 1860835"/>
                <a:gd name="connsiteY1-92" fmla="*/ 4290946 h 5518274"/>
                <a:gd name="connsiteX2-93" fmla="*/ 593885 w 1860835"/>
                <a:gd name="connsiteY2-94" fmla="*/ 0 h 5518274"/>
                <a:gd name="connsiteX3-95" fmla="*/ 1860835 w 1860835"/>
                <a:gd name="connsiteY3-96" fmla="*/ 4707452 h 5518274"/>
                <a:gd name="connsiteX4-97" fmla="*/ 0 w 1860835"/>
                <a:gd name="connsiteY4-98" fmla="*/ 5518274 h 5518274"/>
                <a:gd name="connsiteX0-99" fmla="*/ 0 w 1860835"/>
                <a:gd name="connsiteY0-100" fmla="*/ 5518274 h 5518274"/>
                <a:gd name="connsiteX1-101" fmla="*/ 1047141 w 1860835"/>
                <a:gd name="connsiteY1-102" fmla="*/ 4290946 h 5518274"/>
                <a:gd name="connsiteX2-103" fmla="*/ 593885 w 1860835"/>
                <a:gd name="connsiteY2-104" fmla="*/ 0 h 5518274"/>
                <a:gd name="connsiteX3-105" fmla="*/ 1860835 w 1860835"/>
                <a:gd name="connsiteY3-106" fmla="*/ 4707452 h 5518274"/>
                <a:gd name="connsiteX4-107" fmla="*/ 0 w 1860835"/>
                <a:gd name="connsiteY4-108" fmla="*/ 5518274 h 5518274"/>
                <a:gd name="connsiteX0-109" fmla="*/ 0 w 1860835"/>
                <a:gd name="connsiteY0-110" fmla="*/ 5518274 h 5518274"/>
                <a:gd name="connsiteX1-111" fmla="*/ 824341 w 1860835"/>
                <a:gd name="connsiteY1-112" fmla="*/ 4362772 h 5518274"/>
                <a:gd name="connsiteX2-113" fmla="*/ 593885 w 1860835"/>
                <a:gd name="connsiteY2-114" fmla="*/ 0 h 5518274"/>
                <a:gd name="connsiteX3-115" fmla="*/ 1860835 w 1860835"/>
                <a:gd name="connsiteY3-116" fmla="*/ 4707452 h 5518274"/>
                <a:gd name="connsiteX4-117" fmla="*/ 0 w 1860835"/>
                <a:gd name="connsiteY4-118" fmla="*/ 5518274 h 5518274"/>
                <a:gd name="connsiteX0-119" fmla="*/ 0 w 1886121"/>
                <a:gd name="connsiteY0-120" fmla="*/ 5537557 h 5537557"/>
                <a:gd name="connsiteX1-121" fmla="*/ 849627 w 1886121"/>
                <a:gd name="connsiteY1-122" fmla="*/ 4362772 h 5537557"/>
                <a:gd name="connsiteX2-123" fmla="*/ 619171 w 1886121"/>
                <a:gd name="connsiteY2-124" fmla="*/ 0 h 5537557"/>
                <a:gd name="connsiteX3-125" fmla="*/ 1886121 w 1886121"/>
                <a:gd name="connsiteY3-126" fmla="*/ 4707452 h 5537557"/>
                <a:gd name="connsiteX4-127" fmla="*/ 0 w 1886121"/>
                <a:gd name="connsiteY4-128" fmla="*/ 5537557 h 5537557"/>
                <a:gd name="connsiteX0-129" fmla="*/ 0 w 1901145"/>
                <a:gd name="connsiteY0-130" fmla="*/ 5537557 h 5537557"/>
                <a:gd name="connsiteX1-131" fmla="*/ 849627 w 1901145"/>
                <a:gd name="connsiteY1-132" fmla="*/ 4362772 h 5537557"/>
                <a:gd name="connsiteX2-133" fmla="*/ 619171 w 1901145"/>
                <a:gd name="connsiteY2-134" fmla="*/ 0 h 5537557"/>
                <a:gd name="connsiteX3-135" fmla="*/ 1901144 w 1901145"/>
                <a:gd name="connsiteY3-136" fmla="*/ 4692132 h 5537557"/>
                <a:gd name="connsiteX4-137" fmla="*/ 0 w 1901145"/>
                <a:gd name="connsiteY4-138" fmla="*/ 5537557 h 55375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7" y="connsiteY4-98"/>
                </a:cxn>
              </a:cxnLst>
              <a:rect l="l" t="t" r="r" b="b"/>
              <a:pathLst>
                <a:path w="1901145" h="5537557">
                  <a:moveTo>
                    <a:pt x="0" y="5537557"/>
                  </a:moveTo>
                  <a:lnTo>
                    <a:pt x="849627" y="4362772"/>
                  </a:lnTo>
                  <a:lnTo>
                    <a:pt x="619171" y="0"/>
                  </a:lnTo>
                  <a:lnTo>
                    <a:pt x="1901144" y="4692132"/>
                  </a:lnTo>
                  <a:lnTo>
                    <a:pt x="0" y="55375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72000">
                  <a:srgbClr val="CC6600">
                    <a:shade val="67500"/>
                    <a:satMod val="115000"/>
                  </a:srgb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等腰三角形 1"/>
            <p:cNvSpPr/>
            <p:nvPr/>
          </p:nvSpPr>
          <p:spPr>
            <a:xfrm rot="3708412" flipH="1">
              <a:off x="2998597" y="2562431"/>
              <a:ext cx="629425" cy="1324372"/>
            </a:xfrm>
            <a:custGeom>
              <a:avLst/>
              <a:gdLst>
                <a:gd name="connsiteX0" fmla="*/ 0 w 1907704"/>
                <a:gd name="connsiteY0" fmla="*/ 5143500 h 5143500"/>
                <a:gd name="connsiteX1" fmla="*/ 953852 w 1907704"/>
                <a:gd name="connsiteY1" fmla="*/ 0 h 5143500"/>
                <a:gd name="connsiteX2" fmla="*/ 1907704 w 1907704"/>
                <a:gd name="connsiteY2" fmla="*/ 5143500 h 5143500"/>
                <a:gd name="connsiteX3" fmla="*/ 0 w 1907704"/>
                <a:gd name="connsiteY3" fmla="*/ 5143500 h 5143500"/>
                <a:gd name="connsiteX0-1" fmla="*/ 0 w 1939504"/>
                <a:gd name="connsiteY0-2" fmla="*/ 4929744 h 4929744"/>
                <a:gd name="connsiteX1-3" fmla="*/ 1939504 w 1939504"/>
                <a:gd name="connsiteY1-4" fmla="*/ 0 h 4929744"/>
                <a:gd name="connsiteX2-5" fmla="*/ 1907704 w 1939504"/>
                <a:gd name="connsiteY2-6" fmla="*/ 4929744 h 4929744"/>
                <a:gd name="connsiteX3-7" fmla="*/ 0 w 1939504"/>
                <a:gd name="connsiteY3-8" fmla="*/ 4929744 h 4929744"/>
                <a:gd name="connsiteX0-9" fmla="*/ 0 w 2628273"/>
                <a:gd name="connsiteY0-10" fmla="*/ 4917869 h 4929744"/>
                <a:gd name="connsiteX1-11" fmla="*/ 2628273 w 2628273"/>
                <a:gd name="connsiteY1-12" fmla="*/ 0 h 4929744"/>
                <a:gd name="connsiteX2-13" fmla="*/ 2596473 w 2628273"/>
                <a:gd name="connsiteY2-14" fmla="*/ 4929744 h 4929744"/>
                <a:gd name="connsiteX3-15" fmla="*/ 0 w 2628273"/>
                <a:gd name="connsiteY3-16" fmla="*/ 4917869 h 4929744"/>
                <a:gd name="connsiteX0-17" fmla="*/ 0 w 2604522"/>
                <a:gd name="connsiteY0-18" fmla="*/ 4917869 h 4929744"/>
                <a:gd name="connsiteX1-19" fmla="*/ 2604522 w 2604522"/>
                <a:gd name="connsiteY1-20" fmla="*/ 0 h 4929744"/>
                <a:gd name="connsiteX2-21" fmla="*/ 2596473 w 2604522"/>
                <a:gd name="connsiteY2-22" fmla="*/ 4929744 h 4929744"/>
                <a:gd name="connsiteX3-23" fmla="*/ 0 w 2604522"/>
                <a:gd name="connsiteY3-24" fmla="*/ 4917869 h 4929744"/>
                <a:gd name="connsiteX0-25" fmla="*/ 0 w 2593486"/>
                <a:gd name="connsiteY0-26" fmla="*/ 4925821 h 4929744"/>
                <a:gd name="connsiteX1-27" fmla="*/ 2593486 w 2593486"/>
                <a:gd name="connsiteY1-28" fmla="*/ 0 h 4929744"/>
                <a:gd name="connsiteX2-29" fmla="*/ 2585437 w 2593486"/>
                <a:gd name="connsiteY2-30" fmla="*/ 4929744 h 4929744"/>
                <a:gd name="connsiteX3-31" fmla="*/ 0 w 2593486"/>
                <a:gd name="connsiteY3-32" fmla="*/ 4925821 h 4929744"/>
                <a:gd name="connsiteX0-33" fmla="*/ 0 w 2585438"/>
                <a:gd name="connsiteY0-34" fmla="*/ 4250892 h 4254815"/>
                <a:gd name="connsiteX1-35" fmla="*/ 2207750 w 2585438"/>
                <a:gd name="connsiteY1-36" fmla="*/ 0 h 4254815"/>
                <a:gd name="connsiteX2-37" fmla="*/ 2585437 w 2585438"/>
                <a:gd name="connsiteY2-38" fmla="*/ 4254815 h 4254815"/>
                <a:gd name="connsiteX3-39" fmla="*/ 0 w 2585438"/>
                <a:gd name="connsiteY3-40" fmla="*/ 4250892 h 4254815"/>
                <a:gd name="connsiteX0-41" fmla="*/ 0 w 2585437"/>
                <a:gd name="connsiteY0-42" fmla="*/ 4338088 h 4342011"/>
                <a:gd name="connsiteX1-43" fmla="*/ 2359917 w 2585437"/>
                <a:gd name="connsiteY1-44" fmla="*/ 0 h 4342011"/>
                <a:gd name="connsiteX2-45" fmla="*/ 2585437 w 2585437"/>
                <a:gd name="connsiteY2-46" fmla="*/ 4342011 h 4342011"/>
                <a:gd name="connsiteX3-47" fmla="*/ 0 w 2585437"/>
                <a:gd name="connsiteY3-48" fmla="*/ 4338088 h 4342011"/>
                <a:gd name="connsiteX0-49" fmla="*/ 0 w 3698261"/>
                <a:gd name="connsiteY0-50" fmla="*/ 3346317 h 4342011"/>
                <a:gd name="connsiteX1-51" fmla="*/ 3472741 w 3698261"/>
                <a:gd name="connsiteY1-52" fmla="*/ 0 h 4342011"/>
                <a:gd name="connsiteX2-53" fmla="*/ 3698261 w 3698261"/>
                <a:gd name="connsiteY2-54" fmla="*/ 4342011 h 4342011"/>
                <a:gd name="connsiteX3-55" fmla="*/ 0 w 3698261"/>
                <a:gd name="connsiteY3-56" fmla="*/ 3346317 h 4342011"/>
                <a:gd name="connsiteX0-57" fmla="*/ 0 w 3708686"/>
                <a:gd name="connsiteY0-58" fmla="*/ 3346317 h 4409062"/>
                <a:gd name="connsiteX1-59" fmla="*/ 3472741 w 3708686"/>
                <a:gd name="connsiteY1-60" fmla="*/ 0 h 4409062"/>
                <a:gd name="connsiteX2-61" fmla="*/ 3708686 w 3708686"/>
                <a:gd name="connsiteY2-62" fmla="*/ 4409062 h 4409062"/>
                <a:gd name="connsiteX3-63" fmla="*/ 0 w 3708686"/>
                <a:gd name="connsiteY3-64" fmla="*/ 3346317 h 4409062"/>
                <a:gd name="connsiteX0-65" fmla="*/ 0 w 4469794"/>
                <a:gd name="connsiteY0-66" fmla="*/ 0 h 1062745"/>
                <a:gd name="connsiteX1-67" fmla="*/ 4469794 w 4469794"/>
                <a:gd name="connsiteY1-68" fmla="*/ 35680 h 1062745"/>
                <a:gd name="connsiteX2-69" fmla="*/ 3708686 w 4469794"/>
                <a:gd name="connsiteY2-70" fmla="*/ 1062745 h 1062745"/>
                <a:gd name="connsiteX3-71" fmla="*/ 0 w 4469794"/>
                <a:gd name="connsiteY3-72" fmla="*/ 0 h 1062745"/>
                <a:gd name="connsiteX0-73" fmla="*/ -1 w 921658"/>
                <a:gd name="connsiteY0-74" fmla="*/ -1 h 1253111"/>
                <a:gd name="connsiteX1-75" fmla="*/ 921658 w 921658"/>
                <a:gd name="connsiteY1-76" fmla="*/ 226046 h 1253111"/>
                <a:gd name="connsiteX2-77" fmla="*/ 160550 w 921658"/>
                <a:gd name="connsiteY2-78" fmla="*/ 1253111 h 1253111"/>
                <a:gd name="connsiteX3-79" fmla="*/ -1 w 921658"/>
                <a:gd name="connsiteY3-80" fmla="*/ -1 h 1253111"/>
                <a:gd name="connsiteX0-81" fmla="*/ 0 w 921659"/>
                <a:gd name="connsiteY0-82" fmla="*/ 0 h 1332000"/>
                <a:gd name="connsiteX1-83" fmla="*/ 921659 w 921659"/>
                <a:gd name="connsiteY1-84" fmla="*/ 226047 h 1332000"/>
                <a:gd name="connsiteX2-85" fmla="*/ 140322 w 921659"/>
                <a:gd name="connsiteY2-86" fmla="*/ 1332000 h 1332000"/>
                <a:gd name="connsiteX3-87" fmla="*/ 0 w 921659"/>
                <a:gd name="connsiteY3-88" fmla="*/ 0 h 1332000"/>
                <a:gd name="connsiteX0-89" fmla="*/ 0 w 921659"/>
                <a:gd name="connsiteY0-90" fmla="*/ 0 h 1384821"/>
                <a:gd name="connsiteX1-91" fmla="*/ 921659 w 921659"/>
                <a:gd name="connsiteY1-92" fmla="*/ 226047 h 1384821"/>
                <a:gd name="connsiteX2-93" fmla="*/ 126778 w 921659"/>
                <a:gd name="connsiteY2-94" fmla="*/ 1384821 h 1384821"/>
                <a:gd name="connsiteX3-95" fmla="*/ 0 w 921659"/>
                <a:gd name="connsiteY3-96" fmla="*/ 0 h 1384821"/>
                <a:gd name="connsiteX0-97" fmla="*/ 8855 w 930514"/>
                <a:gd name="connsiteY0-98" fmla="*/ 0 h 1380092"/>
                <a:gd name="connsiteX1-99" fmla="*/ 930514 w 930514"/>
                <a:gd name="connsiteY1-100" fmla="*/ 226047 h 1380092"/>
                <a:gd name="connsiteX2-101" fmla="*/ 0 w 930514"/>
                <a:gd name="connsiteY2-102" fmla="*/ 1380092 h 1380092"/>
                <a:gd name="connsiteX3-103" fmla="*/ 8855 w 930514"/>
                <a:gd name="connsiteY3-104" fmla="*/ 0 h 1380092"/>
                <a:gd name="connsiteX0-105" fmla="*/ 85 w 921744"/>
                <a:gd name="connsiteY0-106" fmla="*/ 0 h 1397244"/>
                <a:gd name="connsiteX1-107" fmla="*/ 921744 w 921744"/>
                <a:gd name="connsiteY1-108" fmla="*/ 226047 h 1397244"/>
                <a:gd name="connsiteX2-109" fmla="*/ 70048 w 921744"/>
                <a:gd name="connsiteY2-110" fmla="*/ 1397243 h 1397244"/>
                <a:gd name="connsiteX3-111" fmla="*/ 85 w 921744"/>
                <a:gd name="connsiteY3-112" fmla="*/ 0 h 13972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921744" h="1397244">
                  <a:moveTo>
                    <a:pt x="85" y="0"/>
                  </a:moveTo>
                  <a:lnTo>
                    <a:pt x="921744" y="226047"/>
                  </a:lnTo>
                  <a:lnTo>
                    <a:pt x="70048" y="1397243"/>
                  </a:lnTo>
                  <a:cubicBezTo>
                    <a:pt x="73000" y="937212"/>
                    <a:pt x="-2867" y="460031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文本框 4"/>
          <p:cNvSpPr txBox="1"/>
          <p:nvPr/>
        </p:nvSpPr>
        <p:spPr>
          <a:xfrm>
            <a:off x="1403350" y="610870"/>
            <a:ext cx="6144260" cy="5835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《七年级历史开学第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78505" y="2650490"/>
            <a:ext cx="2722880" cy="3987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一只喵的碎碎念" charset="-122"/>
                <a:ea typeface="一只喵的碎碎念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latin typeface="一只喵的碎碎念" charset="-122"/>
                <a:ea typeface="一只喵的碎碎念" charset="-122"/>
              </a:rPr>
              <a:t>第</a:t>
            </a:r>
            <a:r>
              <a:rPr lang="en-US" altLang="zh-CN" sz="2000" b="1" dirty="0">
                <a:solidFill>
                  <a:schemeClr val="bg1"/>
                </a:solidFill>
                <a:latin typeface="一只喵的碎碎念" charset="-122"/>
                <a:ea typeface="一只喵的碎碎念" charset="-122"/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  <a:latin typeface="一只喵的碎碎念" charset="-122"/>
                <a:ea typeface="一只喵的碎碎念" charset="-122"/>
              </a:rPr>
              <a:t>课 盛唐气象</a:t>
            </a:r>
            <a:endParaRPr lang="zh-CN" altLang="en-US" sz="2000" b="1" dirty="0">
              <a:solidFill>
                <a:schemeClr val="bg1"/>
              </a:solidFill>
              <a:latin typeface="一只喵的碎碎念" charset="-122"/>
              <a:ea typeface="一只喵的碎碎念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-0.08477 L 0.41059 -0.33108 C 0.49931 -0.38348 0.63281 -0.44452 0.77361 -0.49754 C 0.93455 -0.55826 1.06424 -0.5968 1.1566 -0.61252 L 1.59861 -0.69205 " pathEditMode="relative" rAng="-717600" ptsTypes="FffFF">
                                      <p:cBhvr>
                                        <p:cTn id="6" dur="3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774" y="-359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87821 -0.144084 C 0.123751 -0.189084 0.169071 -0.321334 0.303441 -0.410114 C 0.437821 -0.498894 0.603621 -0.438474 0.727231 -0.218984 C 0.850841 0.001106 0.774621 0.099446 1.011431 0.290876 C 1.248231 0.482306 1.392681 0.401846 1.493031 0.431136 " pathEditMode="relative" rAng="0" ptsTypes="asssa">
                                      <p:cBhvr>
                                        <p:cTn id="8" dur="36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1.94444E-6 0.07491 L 0.24132 0.07491 C 0.34948 0.07491 0.48264 -0.07337 0.48264 -0.19236 L 0.48264 -0.45623 " pathEditMode="relative" rAng="0" ptsTypes="FfFF">
                                      <p:cBhvr>
                                        <p:cTn id="10" dur="4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2" y="-265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-4.5746E-6 L 0.06302 -1.1325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566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3.88889E-6 1.18372E-6 L 0.07986 -0.40691 C 0.09704 -0.49322 0.13298 -0.60481 0.17916 -0.71239 C 0.23211 -0.83262 0.28107 -0.91985 0.32448 -0.96918 L 0.52673 -1.21147 " pathEditMode="relative" rAng="-3138360" ptsTypes="FffFF">
                                      <p:cBhvr>
                                        <p:cTn id="14" dur="3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-66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0" y="0"/>
            <a:ext cx="5425440" cy="3255645"/>
          </a:xfrm>
          <a:prstGeom prst="rect">
            <a:avLst/>
          </a:prstGeom>
        </p:spPr>
      </p:pic>
      <p:pic>
        <p:nvPicPr>
          <p:cNvPr id="17414" name="Picture 6" descr="c:\documents and settings\administrator\application data\360se6\User Data\temp\timg_image&amp;quality=80&amp;size=b9999_10000&amp;sec=1519559765331&amp;di=cd0d7c083de7791825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0875" y="0"/>
            <a:ext cx="3413125" cy="5144135"/>
          </a:xfrm>
          <a:prstGeom prst="rect">
            <a:avLst/>
          </a:prstGeom>
          <a:noFill/>
        </p:spPr>
      </p:pic>
      <p:pic>
        <p:nvPicPr>
          <p:cNvPr id="11266" name="Picture 2" descr="c:\documents and settings\administrator\application data\360se6\User Data\temp\t011c6baef257b9d2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7690" y="3701415"/>
            <a:ext cx="1442085" cy="1442085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6515735" y="4744720"/>
            <a:ext cx="222504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唐三彩</a:t>
            </a:r>
            <a:r>
              <a:rPr lang="zh-CN" altLang="en-US" sz="2000" b="1">
                <a:solidFill>
                  <a:srgbClr val="FF0000"/>
                </a:solidFill>
              </a:rPr>
              <a:t>骑驼乐舞俑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250" y="3255645"/>
            <a:ext cx="62750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从图示文献和实物资料中，你可以获得哪些唐朝的商业信息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endParaRPr lang="en-US" altLang="zh-CN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1235" y="3801110"/>
            <a:ext cx="20986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1</a:t>
            </a:r>
            <a:r>
              <a:rPr lang="zh-CN" altLang="en-US" sz="2000" b="1">
                <a:solidFill>
                  <a:srgbClr val="FF0000"/>
                </a:solidFill>
              </a:rPr>
              <a:t>、水陆交通发达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1235" y="4112895"/>
            <a:ext cx="158813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、商业繁荣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1235" y="4437380"/>
            <a:ext cx="209867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2000" b="1">
                <a:solidFill>
                  <a:srgbClr val="FF0000"/>
                </a:solidFill>
                <a:sym typeface="+mn-ea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、</a:t>
            </a:r>
            <a:r>
              <a:rPr lang="zh-CN" altLang="en-US" sz="2000" b="1">
                <a:solidFill>
                  <a:srgbClr val="FF0000"/>
                </a:solidFill>
                <a:sym typeface="+mn-ea"/>
              </a:rPr>
              <a:t>开放、国际性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2250" y="0"/>
            <a:ext cx="1355725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、商业：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240" y="2610485"/>
            <a:ext cx="563245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l"/>
            <a:r>
              <a:rPr lang="zh-CN" altLang="en-US" b="1"/>
              <a:t>天下诸津，舟航所聚</a:t>
            </a:r>
            <a:r>
              <a:rPr lang="en-US" altLang="zh-CN" b="1"/>
              <a:t>-----</a:t>
            </a:r>
            <a:r>
              <a:rPr lang="zh-CN" altLang="en-US" b="1"/>
              <a:t>弘舸</a:t>
            </a:r>
            <a:r>
              <a:rPr lang="zh-CN" altLang="en-US" b="1">
                <a:sym typeface="+mn-ea"/>
              </a:rPr>
              <a:t>（</a:t>
            </a:r>
            <a:r>
              <a:rPr lang="en-US" altLang="zh-CN" b="1">
                <a:sym typeface="+mn-ea"/>
              </a:rPr>
              <a:t>ge</a:t>
            </a:r>
            <a:r>
              <a:rPr lang="zh-CN" altLang="en-US" b="1">
                <a:sym typeface="+mn-ea"/>
              </a:rPr>
              <a:t>）</a:t>
            </a:r>
            <a:r>
              <a:rPr lang="zh-CN" altLang="en-US" b="1"/>
              <a:t>巨舰，千舳（</a:t>
            </a:r>
            <a:r>
              <a:rPr lang="en-US" altLang="zh-CN" b="1"/>
              <a:t>zhu</a:t>
            </a:r>
            <a:r>
              <a:rPr lang="zh-CN" altLang="en-US" b="1"/>
              <a:t>）</a:t>
            </a:r>
            <a:r>
              <a:rPr lang="zh-CN" altLang="en-US" b="1"/>
              <a:t>万艘，交贸往还，昧旦永日。</a:t>
            </a:r>
            <a:r>
              <a:rPr lang="en-US" altLang="zh-CN" b="1"/>
              <a:t>——</a:t>
            </a:r>
            <a:r>
              <a:rPr lang="zh-CN" altLang="en-US" b="1"/>
              <a:t>《旧唐书</a:t>
            </a:r>
            <a:r>
              <a:rPr lang="zh-CN" altLang="en-US" b="1">
                <a:latin typeface="Arial" panose="020B0604020202020204" pitchFamily="34" charset="0"/>
                <a:cs typeface="Arial" panose="020B0604020202020204" pitchFamily="34" charset="0"/>
              </a:rPr>
              <a:t>∙崔融传</a:t>
            </a:r>
            <a:r>
              <a:rPr lang="zh-CN" altLang="en-US" b="1"/>
              <a:t>》</a:t>
            </a:r>
            <a:endParaRPr lang="zh-CN" altLang="en-US" b="1"/>
          </a:p>
        </p:txBody>
      </p:sp>
      <p:sp>
        <p:nvSpPr>
          <p:cNvPr id="12" name="文本框 11"/>
          <p:cNvSpPr txBox="1"/>
          <p:nvPr/>
        </p:nvSpPr>
        <p:spPr>
          <a:xfrm>
            <a:off x="5819775" y="0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史料实证：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7185" y="-83820"/>
            <a:ext cx="4596765" cy="509460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6960870" y="175895"/>
            <a:ext cx="478790" cy="56769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075555" y="2260600"/>
            <a:ext cx="392430" cy="40513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7333615" y="2259965"/>
            <a:ext cx="403860" cy="40513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-6985" y="4074795"/>
            <a:ext cx="4154170" cy="3987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规模</a:t>
            </a:r>
            <a:r>
              <a:rPr lang="zh-CN" altLang="en-US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r>
              <a:rPr lang="zh-CN" altLang="en-US" sz="2000" b="1" u="sng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分区</a:t>
            </a:r>
            <a:endParaRPr lang="zh-CN" alt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9845" y="3676015"/>
            <a:ext cx="26619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一座</a:t>
            </a:r>
            <a:r>
              <a:rPr lang="zh-CN" altLang="en-US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alt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大都市</a:t>
            </a:r>
            <a:endParaRPr lang="zh-CN" altLang="en-US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0490" y="0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长安：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170" y="4550410"/>
            <a:ext cx="843153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百千家似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围棋局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，十二街如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种菜畦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en-US" altLang="zh-CN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</a:t>
            </a: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白居易《登观音台望城》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1195" y="4074795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对称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63215" y="407479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坊市</a:t>
            </a:r>
            <a:endParaRPr lang="zh-CN" altLang="en-US" sz="2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8500" y="3676015"/>
            <a:ext cx="9194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国际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</a:t>
            </a:r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20700" y="4074795"/>
            <a:ext cx="69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宏伟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2432685" y="0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史料实证：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80035" y="1936750"/>
            <a:ext cx="348488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胡服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、胡乐、胡舞、胡食流行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435" y="460375"/>
            <a:ext cx="40957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    </a:t>
            </a:r>
            <a:r>
              <a:rPr lang="zh-CN" altLang="en-US" b="1">
                <a:sym typeface="+mn-ea"/>
              </a:rPr>
              <a:t>长安城胡商云集，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东市</a:t>
            </a:r>
            <a:r>
              <a:rPr lang="zh-CN" altLang="en-US" b="1">
                <a:sym typeface="+mn-ea"/>
              </a:rPr>
              <a:t>有专供胡商租住的客栈。</a:t>
            </a:r>
            <a:r>
              <a:rPr lang="zh-CN" altLang="en-US" b="1">
                <a:solidFill>
                  <a:srgbClr val="FF0000"/>
                </a:solidFill>
                <a:sym typeface="+mn-ea"/>
              </a:rPr>
              <a:t>西市</a:t>
            </a:r>
            <a:r>
              <a:rPr lang="zh-CN" altLang="en-US" b="1">
                <a:sym typeface="+mn-ea"/>
              </a:rPr>
              <a:t>是唐代胡商最集中、数量最多的地方，来自中亚、西亚的许多胡商摆摊设点。</a:t>
            </a:r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                      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采编自宋敏求《长安志》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80035" y="2540000"/>
            <a:ext cx="341312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胡姬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貌如花 当垆笑春风</a:t>
            </a: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altLang="en-US" sz="2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李白《前有一樽酒行二首》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11" grpId="0"/>
      <p:bldP spid="14" grpId="0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069465" y="204660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二、民族交往与交融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2777" b="24799"/>
          <a:stretch>
            <a:fillRect/>
          </a:stretch>
        </p:blipFill>
        <p:spPr>
          <a:xfrm>
            <a:off x="840105" y="490220"/>
            <a:ext cx="6997065" cy="465328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651760" y="3112770"/>
            <a:ext cx="1913890" cy="539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19860000">
            <a:off x="4032250" y="3804920"/>
            <a:ext cx="615950" cy="1165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rot="17940000">
            <a:off x="6129020" y="1745615"/>
            <a:ext cx="985520" cy="657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3420000">
            <a:off x="4093845" y="1397000"/>
            <a:ext cx="1003935" cy="549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305216" y="3112461"/>
            <a:ext cx="124968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和亲：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8613" y="1109950"/>
            <a:ext cx="2468880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唐玄宗册封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怀仁可汗</a:t>
            </a:r>
            <a:endParaRPr lang="zh-CN" alt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9596" y="2310744"/>
            <a:ext cx="2468880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唐玄宗册封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渤海郡王</a:t>
            </a:r>
            <a:endParaRPr lang="zh-CN" alt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8" y="-39"/>
            <a:ext cx="1960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民族政策：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04925" y="3998595"/>
            <a:ext cx="2482850" cy="3987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唐玄宗册封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云南王</a:t>
            </a:r>
            <a:endParaRPr lang="zh-CN" altLang="en-US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554605" y="2552065"/>
            <a:ext cx="817245" cy="190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371850" y="2310765"/>
            <a:ext cx="72009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 rot="19680000">
            <a:off x="4108450" y="4060825"/>
            <a:ext cx="459740" cy="7823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  诏</a:t>
            </a:r>
            <a:endParaRPr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25540" y="1905635"/>
            <a:ext cx="7924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渤海国</a:t>
            </a:r>
            <a:endParaRPr lang="zh-CN" altLang="en-US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18020" y="1101090"/>
            <a:ext cx="5060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mò hé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811655" y="61595"/>
            <a:ext cx="3840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战争、设机构、册封、和亲</a:t>
            </a:r>
            <a:endParaRPr lang="zh-CN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>
          <a:xfrm rot="20160000">
            <a:off x="4259580" y="2021205"/>
            <a:ext cx="1355725" cy="433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rot="20400000">
            <a:off x="1644650" y="1865630"/>
            <a:ext cx="2148840" cy="349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5560" y="521970"/>
            <a:ext cx="378841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</a:rPr>
              <a:t> </a:t>
            </a:r>
            <a:r>
              <a:rPr lang="zh-CN" alt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降</a:t>
            </a:r>
            <a:r>
              <a:rPr lang="zh-CN" alt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则抚之,</a:t>
            </a:r>
            <a:r>
              <a:rPr lang="zh-CN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叛</a:t>
            </a:r>
            <a:r>
              <a:rPr lang="zh-CN" alt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则讨之”</a:t>
            </a:r>
            <a:r>
              <a:rPr lang="zh-CN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——唐太宗</a:t>
            </a:r>
            <a:endParaRPr lang="zh-CN" alt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524115" y="7683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时空观念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12" grpId="0" animBg="1"/>
      <p:bldP spid="14" grpId="0" bldLvl="0" animBg="1"/>
      <p:bldP spid="11" grpId="0" bldLvl="0" animBg="1"/>
      <p:bldP spid="16" grpId="0"/>
      <p:bldP spid="15" grpId="0" animBg="1"/>
      <p:bldP spid="10" grpId="0" animBg="1"/>
      <p:bldP spid="4" grpId="0"/>
      <p:bldP spid="20" grpId="0" bldLvl="0" animBg="1"/>
      <p:bldP spid="13" grpId="0" bldLvl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52" name="Picture 4" descr="c:\documents and settings\administrator\application data\360se6\User Data\temp\t01552738110105949b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879850" y="2419985"/>
            <a:ext cx="5303520" cy="262509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39845" cy="28803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6660" y="2419985"/>
            <a:ext cx="140716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布达拉宫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5" y="0"/>
            <a:ext cx="3032125" cy="22745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53250" y="829310"/>
            <a:ext cx="223012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布达拉宫的</a:t>
            </a:r>
            <a:r>
              <a:rPr lang="zh-CN" altLang="en-US" sz="2000" b="1">
                <a:solidFill>
                  <a:srgbClr val="FF3300"/>
                </a:solidFill>
              </a:rPr>
              <a:t>公主柳</a:t>
            </a:r>
            <a:endParaRPr lang="zh-CN" altLang="en-US" sz="2000" b="1">
              <a:solidFill>
                <a:srgbClr val="FF3300"/>
              </a:solidFill>
            </a:endParaRPr>
          </a:p>
        </p:txBody>
      </p:sp>
      <p:pic>
        <p:nvPicPr>
          <p:cNvPr id="27650" name="Picture 2" descr="c:\documents and settings\administrator\application data\360se6\User Data\temp\20120721150859911124956.png"/>
          <p:cNvPicPr>
            <a:picLocks noChangeAspect="1" noChangeArrowheads="1"/>
          </p:cNvPicPr>
          <p:nvPr/>
        </p:nvPicPr>
        <p:blipFill>
          <a:blip r:embed="rId4" cstate="print"/>
          <a:srcRect t="3381" r="4979" b="17788"/>
          <a:stretch>
            <a:fillRect/>
          </a:stretch>
        </p:blipFill>
        <p:spPr bwMode="auto">
          <a:xfrm>
            <a:off x="-86995" y="2979420"/>
            <a:ext cx="3926840" cy="2078990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3879215" y="4461510"/>
            <a:ext cx="530415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1600" b="1">
                <a:sym typeface="+mn-ea"/>
              </a:rPr>
              <a:t>641</a:t>
            </a:r>
            <a:r>
              <a:rPr lang="zh-CN" altLang="en-US" sz="1600" b="1">
                <a:sym typeface="+mn-ea"/>
              </a:rPr>
              <a:t>年，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文成公主</a:t>
            </a:r>
            <a:r>
              <a:rPr lang="zh-CN" altLang="en-US" sz="1600" b="1">
                <a:sym typeface="+mn-ea"/>
              </a:rPr>
              <a:t>入藏带去了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蔬菜种子，茶叶，丝绸、工艺品</a:t>
            </a:r>
            <a:r>
              <a:rPr lang="zh-CN" altLang="en-US" sz="1600" b="1">
                <a:sym typeface="+mn-ea"/>
              </a:rPr>
              <a:t>，及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佛经、医药、历法</a:t>
            </a:r>
            <a:r>
              <a:rPr lang="zh-CN" altLang="en-US" sz="1600" b="1">
                <a:sym typeface="+mn-ea"/>
              </a:rPr>
              <a:t>科学技术方面的书籍。</a:t>
            </a:r>
            <a:endParaRPr lang="zh-CN" altLang="en-US" sz="1600"/>
          </a:p>
        </p:txBody>
      </p:sp>
      <p:sp>
        <p:nvSpPr>
          <p:cNvPr id="7" name="TextBox 3"/>
          <p:cNvSpPr txBox="1"/>
          <p:nvPr/>
        </p:nvSpPr>
        <p:spPr>
          <a:xfrm>
            <a:off x="0" y="0"/>
            <a:ext cx="121666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和亲：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1990" y="4744720"/>
            <a:ext cx="271335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松赞干布</a:t>
            </a:r>
            <a:r>
              <a:rPr lang="zh-CN" altLang="en-US" sz="2000" b="1">
                <a:solidFill>
                  <a:schemeClr val="tx1"/>
                </a:solidFill>
              </a:rPr>
              <a:t>和</a:t>
            </a:r>
            <a:r>
              <a:rPr lang="zh-CN" altLang="en-US" sz="2000" b="1">
                <a:solidFill>
                  <a:srgbClr val="FF0000"/>
                </a:solidFill>
              </a:rPr>
              <a:t>文成公主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122795" y="0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史料实证：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  <p:bldP spid="4" grpId="0" bldLvl="0" animBg="1"/>
      <p:bldP spid="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635" y="119380"/>
            <a:ext cx="2585720" cy="3465195"/>
          </a:xfrm>
          <a:prstGeom prst="rect">
            <a:avLst/>
          </a:prstGeom>
        </p:spPr>
      </p:pic>
      <p:pic>
        <p:nvPicPr>
          <p:cNvPr id="37893" name="Picture 13" descr="4_6"/>
          <p:cNvPicPr>
            <a:picLocks noChangeAspect="1"/>
          </p:cNvPicPr>
          <p:nvPr/>
        </p:nvPicPr>
        <p:blipFill>
          <a:blip r:embed="rId2">
            <a:clrChange>
              <a:clrFrom>
                <a:srgbClr val="8BA9A9"/>
              </a:clrFrom>
              <a:clrTo>
                <a:srgbClr val="8BA9A9">
                  <a:alpha val="0"/>
                </a:srgbClr>
              </a:clrTo>
            </a:clrChange>
          </a:blip>
          <a:srcRect l="23911" t="7283" r="23242" b="9351"/>
          <a:stretch>
            <a:fillRect/>
          </a:stretch>
        </p:blipFill>
        <p:spPr>
          <a:xfrm>
            <a:off x="6490335" y="148590"/>
            <a:ext cx="2653665" cy="340677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12305E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-78443" y="3825875"/>
            <a:ext cx="707009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唐中宗时：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嫁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金城公主</a:t>
            </a:r>
            <a:r>
              <a:rPr lang="zh-CN" alt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给（尺带珠丹）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赤德祖赞。</a:t>
            </a:r>
            <a:endParaRPr lang="zh-CN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2910205" y="4286250"/>
            <a:ext cx="61220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自从贵主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和亲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后，一半胡风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似汉家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--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（唐）陈陶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陇西行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6005" y="3216275"/>
            <a:ext cx="1460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拉萨大昭寺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265"/>
            <a:ext cx="3810635" cy="2858135"/>
          </a:xfrm>
          <a:prstGeom prst="rect">
            <a:avLst/>
          </a:prstGeom>
        </p:spPr>
      </p:pic>
      <p:sp>
        <p:nvSpPr>
          <p:cNvPr id="5" name="TextBox 3"/>
          <p:cNvSpPr txBox="1"/>
          <p:nvPr/>
        </p:nvSpPr>
        <p:spPr>
          <a:xfrm>
            <a:off x="0" y="10"/>
            <a:ext cx="12666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和亲：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55285" y="3385820"/>
            <a:ext cx="254000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/>
              <a:t>拉萨大昭寺</a:t>
            </a:r>
            <a:r>
              <a:rPr lang="zh-CN" altLang="en-US" b="1">
                <a:solidFill>
                  <a:srgbClr val="FF3300"/>
                </a:solidFill>
              </a:rPr>
              <a:t>唐蕃会盟碑</a:t>
            </a:r>
            <a:endParaRPr lang="zh-CN" altLang="en-US" b="1">
              <a:solidFill>
                <a:srgbClr val="FF33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88760" y="154940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史料实证：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458335" y="3481070"/>
            <a:ext cx="455358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 b="1"/>
              <a:t>（</a:t>
            </a:r>
            <a:r>
              <a:rPr lang="en-US" altLang="zh-CN" sz="2000" b="1"/>
              <a:t>1</a:t>
            </a:r>
            <a:r>
              <a:rPr lang="zh-CN" altLang="en-US" sz="2000" b="1"/>
              <a:t>）蕃：古代对</a:t>
            </a:r>
            <a:r>
              <a:rPr lang="zh-CN" altLang="en-US" sz="2000" b="1">
                <a:solidFill>
                  <a:srgbClr val="FF0000"/>
                </a:solidFill>
              </a:rPr>
              <a:t>外族和外国人</a:t>
            </a:r>
            <a:r>
              <a:rPr lang="zh-CN" altLang="en-US" sz="2000" b="1"/>
              <a:t>的称呼。</a:t>
            </a:r>
            <a:endParaRPr lang="zh-CN" altLang="en-US" sz="2000" b="1"/>
          </a:p>
          <a:p>
            <a:r>
              <a:rPr lang="zh-CN" altLang="en-US" sz="2000" b="1"/>
              <a:t>           胡：对</a:t>
            </a:r>
            <a:r>
              <a:rPr lang="zh-CN" altLang="en-US" sz="2000" b="1">
                <a:solidFill>
                  <a:srgbClr val="FF0000"/>
                </a:solidFill>
              </a:rPr>
              <a:t>北、西</a:t>
            </a:r>
            <a:r>
              <a:rPr lang="zh-CN" altLang="en-US" sz="2000" b="1"/>
              <a:t>各族称呼。</a:t>
            </a:r>
            <a:endParaRPr lang="zh-CN" altLang="en-US" sz="2000" b="1"/>
          </a:p>
        </p:txBody>
      </p:sp>
      <p:sp>
        <p:nvSpPr>
          <p:cNvPr id="4" name="文本框 3"/>
          <p:cNvSpPr txBox="1"/>
          <p:nvPr/>
        </p:nvSpPr>
        <p:spPr>
          <a:xfrm>
            <a:off x="0" y="4299585"/>
            <a:ext cx="925766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 b="1"/>
              <a:t>（</a:t>
            </a:r>
            <a:r>
              <a:rPr lang="en-US" altLang="zh-CN" sz="2000" b="1"/>
              <a:t>2</a:t>
            </a:r>
            <a:r>
              <a:rPr lang="zh-CN" altLang="en-US" sz="2000" b="1"/>
              <a:t>）唐代：少数民族向汉族学习了</a:t>
            </a:r>
            <a:r>
              <a:rPr lang="zh-CN" altLang="en-US" sz="2000" b="1">
                <a:solidFill>
                  <a:srgbClr val="FF0000"/>
                </a:solidFill>
              </a:rPr>
              <a:t>农耕</a:t>
            </a:r>
            <a:r>
              <a:rPr lang="zh-CN" altLang="en-US" sz="2000" b="1"/>
              <a:t>，汉族学习了</a:t>
            </a:r>
            <a:r>
              <a:rPr lang="zh-CN" altLang="en-US" sz="2000" b="1">
                <a:solidFill>
                  <a:srgbClr val="FF0000"/>
                </a:solidFill>
              </a:rPr>
              <a:t>音乐、胡妆、骑马技术</a:t>
            </a:r>
            <a:r>
              <a:rPr lang="zh-CN" altLang="en-US" sz="2000" b="1"/>
              <a:t>。</a:t>
            </a:r>
            <a:endParaRPr lang="zh-CN" altLang="en-US" sz="2000" b="1"/>
          </a:p>
          <a:p>
            <a:r>
              <a:rPr lang="zh-CN" altLang="en-US" sz="2000" b="1"/>
              <a:t> 各民族相互影响，不断</a:t>
            </a:r>
            <a:r>
              <a:rPr lang="zh-CN" altLang="en-US" sz="2000" b="1">
                <a:solidFill>
                  <a:srgbClr val="FF0000"/>
                </a:solidFill>
              </a:rPr>
              <a:t>交融</a:t>
            </a:r>
            <a:r>
              <a:rPr lang="zh-CN" altLang="en-US" sz="2000" b="1"/>
              <a:t>，共同</a:t>
            </a:r>
            <a:r>
              <a:rPr lang="zh-CN" altLang="en-US" sz="2000" b="1">
                <a:solidFill>
                  <a:srgbClr val="FF0000"/>
                </a:solidFill>
              </a:rPr>
              <a:t>发展</a:t>
            </a:r>
            <a:r>
              <a:rPr lang="zh-CN" altLang="en-US" sz="2000" b="1"/>
              <a:t>。</a:t>
            </a:r>
            <a:endParaRPr lang="zh-CN" altLang="en-US" sz="2000" b="1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685" y="426085"/>
            <a:ext cx="2360295" cy="2035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275" y="0"/>
            <a:ext cx="2239645" cy="25927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2801620"/>
            <a:ext cx="6898005" cy="12604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/>
              <a:t>2</a:t>
            </a:r>
            <a:r>
              <a:rPr lang="zh-CN" altLang="en-US" sz="2000" b="1"/>
              <a:t>、</a:t>
            </a:r>
            <a:r>
              <a:rPr lang="zh-CN" altLang="en-US" sz="2000" b="1"/>
              <a:t>蕃人旧日不耕犁，相学如今种禾黍。</a:t>
            </a:r>
            <a:r>
              <a:rPr lang="en-US" altLang="zh-CN" sz="2000" b="1"/>
              <a:t>——</a:t>
            </a:r>
            <a:r>
              <a:rPr lang="zh-CN" altLang="en-US" sz="2000" b="1"/>
              <a:t>王建《凉州行》</a:t>
            </a:r>
            <a:endParaRPr lang="zh-CN" altLang="en-US" sz="2000" b="1"/>
          </a:p>
          <a:p>
            <a:r>
              <a:rPr lang="zh-CN" altLang="en-US" sz="2000" b="1"/>
              <a:t>       胡音胡骑与胡妆，五十年来竞纷泊。</a:t>
            </a:r>
            <a:r>
              <a:rPr lang="en-US" altLang="zh-CN" sz="2000" b="1"/>
              <a:t>——</a:t>
            </a:r>
            <a:r>
              <a:rPr lang="zh-CN" altLang="en-US" sz="2000" b="1"/>
              <a:t>元稹《法曲》</a:t>
            </a:r>
            <a:endParaRPr lang="zh-CN" altLang="en-US" sz="2000" b="1"/>
          </a:p>
          <a:p>
            <a:r>
              <a:rPr lang="zh-CN" altLang="en-US" b="1"/>
              <a:t>（</a:t>
            </a:r>
            <a:r>
              <a:rPr lang="en-US" altLang="zh-CN" b="1"/>
              <a:t>1</a:t>
            </a:r>
            <a:r>
              <a:rPr lang="zh-CN" altLang="en-US" b="1"/>
              <a:t>）诗句中的</a:t>
            </a:r>
            <a:r>
              <a:rPr lang="en-US" altLang="zh-CN" b="1"/>
              <a:t>“</a:t>
            </a:r>
            <a:r>
              <a:rPr lang="zh-CN" altLang="en-US" b="1"/>
              <a:t>蕃</a:t>
            </a:r>
            <a:r>
              <a:rPr lang="en-US" altLang="zh-CN" b="1"/>
              <a:t>”“</a:t>
            </a:r>
            <a:r>
              <a:rPr lang="zh-CN" altLang="en-US" b="1"/>
              <a:t>胡</a:t>
            </a:r>
            <a:r>
              <a:rPr lang="en-US" altLang="zh-CN" b="1"/>
              <a:t>”</a:t>
            </a:r>
            <a:r>
              <a:rPr lang="zh-CN" altLang="en-US" b="1"/>
              <a:t>指的是什么？</a:t>
            </a:r>
            <a:endParaRPr lang="zh-CN" altLang="en-US" b="1"/>
          </a:p>
          <a:p>
            <a:r>
              <a:rPr lang="zh-CN" altLang="en-US" b="1"/>
              <a:t>（</a:t>
            </a:r>
            <a:r>
              <a:rPr lang="en-US" altLang="zh-CN" b="1"/>
              <a:t>2</a:t>
            </a:r>
            <a:r>
              <a:rPr lang="zh-CN" altLang="en-US" b="1"/>
              <a:t>）上引诗句反映出怎样的社会情况？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168910" y="19685"/>
            <a:ext cx="25971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b="1"/>
              <a:t>1</a:t>
            </a:r>
            <a:r>
              <a:rPr lang="zh-CN" altLang="en-US" b="1"/>
              <a:t>、唐朝女性地位怎样？</a:t>
            </a:r>
            <a:endParaRPr lang="zh-CN" altLang="en-US" b="1"/>
          </a:p>
        </p:txBody>
      </p:sp>
      <p:sp>
        <p:nvSpPr>
          <p:cNvPr id="15" name="文本框 14"/>
          <p:cNvSpPr txBox="1"/>
          <p:nvPr/>
        </p:nvSpPr>
        <p:spPr>
          <a:xfrm>
            <a:off x="3897630" y="2461895"/>
            <a:ext cx="13481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弈棋</a:t>
            </a:r>
            <a:r>
              <a:rPr lang="zh-CN" altLang="en-US" b="1"/>
              <a:t>仕女图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1247140" y="2461895"/>
            <a:ext cx="110236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/>
              <a:t>回鹘衣装</a:t>
            </a:r>
            <a:endParaRPr lang="zh-CN" altLang="en-US" b="1"/>
          </a:p>
        </p:txBody>
      </p:sp>
      <p:sp>
        <p:nvSpPr>
          <p:cNvPr id="12" name="文本框 11"/>
          <p:cNvSpPr txBox="1"/>
          <p:nvPr/>
        </p:nvSpPr>
        <p:spPr>
          <a:xfrm>
            <a:off x="6880860" y="2461895"/>
            <a:ext cx="202184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/>
              <a:t>唐代女子</a:t>
            </a:r>
            <a:r>
              <a:rPr lang="zh-CN" altLang="en-US" b="1">
                <a:solidFill>
                  <a:srgbClr val="F24008"/>
                </a:solidFill>
              </a:rPr>
              <a:t>骑马</a:t>
            </a:r>
            <a:r>
              <a:rPr lang="zh-CN" altLang="en-US" b="1"/>
              <a:t>雕塑</a:t>
            </a:r>
            <a:endParaRPr lang="zh-CN" altLang="en-US" b="1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" y="349885"/>
            <a:ext cx="1935480" cy="211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216275" y="19685"/>
            <a:ext cx="27114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24008"/>
                </a:solidFill>
                <a:sym typeface="+mn-ea"/>
              </a:rPr>
              <a:t>社会开放，妇女地位提高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1290" y="0"/>
            <a:ext cx="365887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三、开放的社会风气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8255" y="4533900"/>
            <a:ext cx="2859405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开放、充满活力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73395" y="4533900"/>
            <a:ext cx="338328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anchor="t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刚健豪迈的尚武风气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414" name="Picture 6" descr="c:\documents and settings\administrator\application data\360se6\User Data\temp\timg_image&amp;quality=80&amp;size=b9999_10000&amp;sec=1519559765331&amp;di=cd0d7c083de7791825be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20695" y="683260"/>
            <a:ext cx="2237740" cy="3372485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987425"/>
            <a:ext cx="2439035" cy="22663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9090" y="334518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唐代 石雕</a:t>
            </a:r>
            <a:r>
              <a:rPr lang="zh-CN" altLang="en-US" b="1">
                <a:solidFill>
                  <a:srgbClr val="FF0000"/>
                </a:solidFill>
              </a:rPr>
              <a:t>胡人</a:t>
            </a:r>
            <a:r>
              <a:rPr lang="zh-CN" altLang="en-US" b="1"/>
              <a:t>头像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126740" y="4135120"/>
            <a:ext cx="222504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唐三彩</a:t>
            </a:r>
            <a:r>
              <a:rPr lang="zh-CN" altLang="en-US" sz="2000" b="1">
                <a:solidFill>
                  <a:srgbClr val="FF0000"/>
                </a:solidFill>
              </a:rPr>
              <a:t>骑驼乐舞俑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1770" t="20871" r="333" b="12980"/>
          <a:stretch>
            <a:fillRect/>
          </a:stretch>
        </p:blipFill>
        <p:spPr>
          <a:xfrm>
            <a:off x="5258435" y="751840"/>
            <a:ext cx="4065905" cy="28282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714740" y="3178810"/>
            <a:ext cx="549910" cy="3683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252845" y="3792220"/>
            <a:ext cx="22059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昭陵六骏</a:t>
            </a:r>
            <a:r>
              <a:rPr lang="en-US" altLang="zh-CN" b="1"/>
              <a:t>——</a:t>
            </a:r>
            <a:r>
              <a:rPr lang="zh-CN" altLang="en-US" b="1"/>
              <a:t>飒露紫</a:t>
            </a:r>
            <a:endParaRPr lang="zh-CN" altLang="en-US" b="1"/>
          </a:p>
        </p:txBody>
      </p:sp>
      <p:sp>
        <p:nvSpPr>
          <p:cNvPr id="12" name="文本框 11"/>
          <p:cNvSpPr txBox="1"/>
          <p:nvPr/>
        </p:nvSpPr>
        <p:spPr>
          <a:xfrm>
            <a:off x="7624445" y="0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史料实证：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451100" y="3497580"/>
            <a:ext cx="45358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</a:rPr>
              <a:t>《虢guó国夫人游春图》唐   张萱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1447" t="7236" b="37170"/>
          <a:stretch>
            <a:fillRect/>
          </a:stretch>
        </p:blipFill>
        <p:spPr>
          <a:xfrm rot="5400000">
            <a:off x="2875280" y="-2874645"/>
            <a:ext cx="3394075" cy="9144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r="838" b="17544"/>
          <a:stretch>
            <a:fillRect/>
          </a:stretch>
        </p:blipFill>
        <p:spPr>
          <a:xfrm>
            <a:off x="635" y="1270"/>
            <a:ext cx="2239645" cy="3344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r="476" b="18049"/>
          <a:stretch>
            <a:fillRect/>
          </a:stretch>
        </p:blipFill>
        <p:spPr>
          <a:xfrm>
            <a:off x="5499100" y="635"/>
            <a:ext cx="3645535" cy="33743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303780" y="2853055"/>
            <a:ext cx="4830445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sym typeface="+mn-ea"/>
              </a:rPr>
              <a:t>雍容、自信、乐观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的盛唐气象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0" y="1270"/>
            <a:ext cx="365887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三、开放的社会风气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805" y="3957955"/>
            <a:ext cx="8166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思考：为什么唐朝会形成开放、兼容并包的社会风气？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3525" y="4556760"/>
            <a:ext cx="17132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强盛、自信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451100" y="455676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sym typeface="+mn-ea"/>
              </a:rPr>
              <a:t>民族交融、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对外交流</a:t>
            </a:r>
            <a:endParaRPr lang="zh-CN" altLang="en-US" sz="2400"/>
          </a:p>
        </p:txBody>
      </p:sp>
      <p:sp>
        <p:nvSpPr>
          <p:cNvPr id="21" name="文本框 20"/>
          <p:cNvSpPr txBox="1"/>
          <p:nvPr/>
        </p:nvSpPr>
        <p:spPr>
          <a:xfrm>
            <a:off x="5803265" y="4556760"/>
            <a:ext cx="2454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开明宽容的政策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animBg="1"/>
      <p:bldP spid="18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58800" y="1632585"/>
            <a:ext cx="75107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chemeClr val="tx1"/>
                </a:solidFill>
              </a:rPr>
              <a:t>你知道</a:t>
            </a:r>
            <a:r>
              <a:rPr lang="en-US" altLang="zh-CN" sz="2800" b="1">
                <a:solidFill>
                  <a:srgbClr val="FF0000"/>
                </a:solidFill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诗仙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诗圣</a:t>
            </a:r>
            <a:r>
              <a:rPr lang="en-US" altLang="zh-CN" sz="2800" b="1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分别是谁吗？他们为什么会获得这个称号？</a:t>
            </a:r>
            <a:endParaRPr lang="zh-CN" altLang="en-US" sz="2800" b="1">
              <a:solidFill>
                <a:schemeClr val="tx1"/>
              </a:solidFill>
              <a:sym typeface="+mn-ea"/>
            </a:endParaRPr>
          </a:p>
          <a:p>
            <a:endParaRPr lang="zh-CN" altLang="en-US" sz="28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8980" y="443230"/>
            <a:ext cx="3840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四、多彩的文学艺术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4330" y="1069975"/>
            <a:ext cx="4898390" cy="3674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960880"/>
            <a:ext cx="2318385" cy="30918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5774" r="550" b="32610"/>
          <a:stretch>
            <a:fillRect/>
          </a:stretch>
        </p:blipFill>
        <p:spPr>
          <a:xfrm>
            <a:off x="0" y="0"/>
            <a:ext cx="4139565" cy="19234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1010" y="4744720"/>
            <a:ext cx="120396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北朝陶俑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1010" y="1562100"/>
            <a:ext cx="120396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西汉陶马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89600" y="4744720"/>
            <a:ext cx="120396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tx1"/>
                </a:solidFill>
              </a:rPr>
              <a:t>唐三彩马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38015" y="293370"/>
            <a:ext cx="462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徐州博物馆</a:t>
            </a:r>
            <a:r>
              <a:rPr lang="en-US" altLang="zh-CN" sz="2400" b="1">
                <a:solidFill>
                  <a:srgbClr val="FF0000"/>
                </a:solidFill>
              </a:rPr>
              <a:t>——“</a:t>
            </a:r>
            <a:r>
              <a:rPr lang="zh-CN" altLang="en-US" sz="2400" b="1">
                <a:solidFill>
                  <a:srgbClr val="FF0000"/>
                </a:solidFill>
              </a:rPr>
              <a:t>俑秀凝华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展厅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14500" y="1562100"/>
            <a:ext cx="120396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拙朴凝重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4500" y="4744720"/>
            <a:ext cx="120396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粗犷豪放</a:t>
            </a:r>
            <a:endParaRPr lang="zh-CN" altLang="en-US" sz="2000" b="1"/>
          </a:p>
        </p:txBody>
      </p:sp>
      <p:sp>
        <p:nvSpPr>
          <p:cNvPr id="11" name="文本框 10"/>
          <p:cNvSpPr txBox="1"/>
          <p:nvPr/>
        </p:nvSpPr>
        <p:spPr>
          <a:xfrm>
            <a:off x="6992620" y="4744720"/>
            <a:ext cx="1203960" cy="39878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雄健昂扬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animBg="1"/>
      <p:bldP spid="11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389890"/>
            <a:ext cx="76441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大鹏一日同风起，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-《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上李邕yōng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》</a:t>
            </a:r>
            <a:endParaRPr lang="en-US" altLang="zh-CN" sz="2400" b="1">
              <a:latin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危乎高哉！蜀道之难，</a:t>
            </a:r>
            <a:r>
              <a:rPr lang="zh-CN" altLang="en-US" sz="2400" b="1" u="sng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 b="1" dirty="0">
                <a:latin typeface="+mn-ea"/>
                <a:sym typeface="+mn-ea"/>
              </a:rPr>
              <a:t>蜀道难</a:t>
            </a:r>
            <a:r>
              <a:rPr lang="en-US" altLang="zh-CN" sz="2400" b="1" dirty="0">
                <a:latin typeface="+mn-ea"/>
                <a:sym typeface="+mn-ea"/>
              </a:rPr>
              <a:t>》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609850" y="38989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扶摇直上九万里</a:t>
            </a:r>
            <a:endParaRPr lang="zh-CN" altLang="en-US" sz="2400" b="1" u="sng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485" y="2066925"/>
            <a:ext cx="7242175" cy="2676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朱门酒肉臭，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b="1">
                <a:latin typeface="宋体" panose="02010600030101010101" pitchFamily="2" charset="-122"/>
                <a:sym typeface="+mn-ea"/>
              </a:rPr>
              <a:t>《</a:t>
            </a:r>
            <a:r>
              <a:rPr lang="zh-CN" altLang="en-US" b="1">
                <a:latin typeface="宋体" panose="02010600030101010101" pitchFamily="2" charset="-122"/>
                <a:sym typeface="+mn-ea"/>
              </a:rPr>
              <a:t>自京赴奉先县咏怀五百字</a:t>
            </a:r>
            <a:r>
              <a:rPr lang="zh-CN" altLang="en-US" b="1">
                <a:latin typeface="宋体" panose="02010600030101010101" pitchFamily="2" charset="-122"/>
                <a:sym typeface="+mn-ea"/>
              </a:rPr>
              <a:t>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入门闻号啕，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1800" b="1">
                <a:latin typeface="宋体" panose="02010600030101010101" pitchFamily="2" charset="-122"/>
                <a:sym typeface="+mn-ea"/>
              </a:rPr>
              <a:t>《</a:t>
            </a:r>
            <a:r>
              <a:rPr lang="zh-CN" altLang="en-US" sz="1800" b="1">
                <a:latin typeface="宋体" panose="02010600030101010101" pitchFamily="2" charset="-122"/>
                <a:sym typeface="+mn-ea"/>
              </a:rPr>
              <a:t>自京赴奉先县咏怀五百字</a:t>
            </a:r>
            <a:r>
              <a:rPr lang="zh-CN" altLang="en-US" sz="1800" b="1">
                <a:latin typeface="宋体" panose="02010600030101010101" pitchFamily="2" charset="-122"/>
                <a:sym typeface="+mn-ea"/>
              </a:rPr>
              <a:t>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可怜身上衣正单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《卖炭翁》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一丛深色花，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《买花》</a:t>
            </a:r>
            <a:endParaRPr lang="zh-CN" altLang="en-US" sz="2400" b="1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2640" y="207073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路有冻死骨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72640" y="2439670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幼子饥已卒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199640" y="428307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十户中人赋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33015" y="382270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心忧炭贱愿天寒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0" y="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盛唐的诗：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20482" name="Picture 2" descr="http://d.hiphotos.baidu.com/baike/c0%3Dbaike150%2C5%2C5%2C150%2C50/sign=c984d09b18d5ad6ebef46cb8e0a252be/78310a55b319ebc4acda9dc68126cffc1f1716ca.jpg"/>
          <p:cNvPicPr>
            <a:picLocks noChangeAspect="1"/>
          </p:cNvPicPr>
          <p:nvPr/>
        </p:nvPicPr>
        <p:blipFill>
          <a:blip r:embed="rId1" cstate="print"/>
          <a:srcRect b="9900"/>
          <a:stretch>
            <a:fillRect/>
          </a:stretch>
        </p:blipFill>
        <p:spPr bwMode="auto">
          <a:xfrm>
            <a:off x="7569200" y="46355"/>
            <a:ext cx="1284605" cy="170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b.hiphotos.baidu.com/baike/c0%3Dbaike92%2C5%2C5%2C92%2C30/sign=16a2925b76c6a7efad2ba0749c93c434/5bafa40f4bfbfbed5ad701fb78f0f736aec31fa3.jpg"/>
          <p:cNvPicPr>
            <a:picLocks noChangeAspect="1"/>
          </p:cNvPicPr>
          <p:nvPr/>
        </p:nvPicPr>
        <p:blipFill>
          <a:blip r:embed="rId2" cstate="print"/>
          <a:srcRect t="10388" r="1299"/>
          <a:stretch>
            <a:fillRect/>
          </a:stretch>
        </p:blipFill>
        <p:spPr bwMode="auto">
          <a:xfrm>
            <a:off x="7574915" y="1866265"/>
            <a:ext cx="1278890" cy="160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/>
          <a:srcRect t="10012" r="4300"/>
          <a:stretch>
            <a:fillRect/>
          </a:stretch>
        </p:blipFill>
        <p:spPr>
          <a:xfrm>
            <a:off x="7569200" y="3565525"/>
            <a:ext cx="1284605" cy="16764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356985" y="4743450"/>
            <a:ext cx="107632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白居易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82490" y="3205480"/>
            <a:ext cx="2797810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诗圣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诗史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杜甫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418455" y="1467485"/>
            <a:ext cx="189420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诗仙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李白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5340" y="1467485"/>
            <a:ext cx="246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昂扬进取、飘逸洒脱</a:t>
            </a:r>
            <a:endParaRPr lang="zh-CN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5340" y="3206115"/>
            <a:ext cx="246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淳朴厚重、悲愤凄婉</a:t>
            </a:r>
            <a:endParaRPr lang="zh-CN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14040" y="2868295"/>
            <a:ext cx="431927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世上疮痍，诗中圣哲；   民间疾苦，笔底波澜。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199640" y="4773930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直面现实、通俗易懂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14040" y="75374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难于上青天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33340" y="46355"/>
            <a:ext cx="243586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史料实证</a:t>
            </a:r>
            <a:r>
              <a:rPr lang="en-US" altLang="zh-CN" b="1">
                <a:solidFill>
                  <a:srgbClr val="FF0000"/>
                </a:solidFill>
              </a:rPr>
              <a:t>——</a:t>
            </a:r>
            <a:r>
              <a:rPr lang="zh-CN" altLang="en-US" b="1">
                <a:solidFill>
                  <a:srgbClr val="FF0000"/>
                </a:solidFill>
              </a:rPr>
              <a:t>以诗证史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5" grpId="0"/>
      <p:bldP spid="18" grpId="0" bldLvl="0" animBg="1"/>
      <p:bldP spid="20" grpId="0"/>
      <p:bldP spid="10" grpId="0"/>
      <p:bldP spid="17" grpId="0" bldLvl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289" t="1395" r="50710" b="9618"/>
          <a:stretch>
            <a:fillRect/>
          </a:stretch>
        </p:blipFill>
        <p:spPr>
          <a:xfrm>
            <a:off x="3409315" y="961390"/>
            <a:ext cx="2242185" cy="34709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1222" r="-551"/>
          <a:stretch>
            <a:fillRect/>
          </a:stretch>
        </p:blipFill>
        <p:spPr>
          <a:xfrm>
            <a:off x="6569710" y="974090"/>
            <a:ext cx="2144395" cy="3335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46711" t="1992" r="-435" b="8966"/>
          <a:stretch>
            <a:fillRect/>
          </a:stretch>
        </p:blipFill>
        <p:spPr>
          <a:xfrm>
            <a:off x="302260" y="1032510"/>
            <a:ext cx="2564130" cy="33997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49450" y="501015"/>
            <a:ext cx="6380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ym typeface="+mn-ea"/>
              </a:rPr>
              <a:t>“</a:t>
            </a:r>
            <a:r>
              <a:rPr lang="zh-CN" altLang="en-US" sz="2400" b="1">
                <a:sym typeface="+mn-ea"/>
              </a:rPr>
              <a:t>楷书四大家</a:t>
            </a:r>
            <a:r>
              <a:rPr lang="en-US" altLang="zh-CN" sz="2400" b="1">
                <a:sym typeface="+mn-ea"/>
              </a:rPr>
              <a:t>”</a:t>
            </a:r>
            <a:r>
              <a:rPr lang="en-US" altLang="zh-CN" sz="2400" b="1"/>
              <a:t>——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r>
              <a:rPr lang="zh-CN" altLang="en-US" sz="2400" b="1">
                <a:solidFill>
                  <a:srgbClr val="FF0000"/>
                </a:solidFill>
              </a:rPr>
              <a:t>颜柳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欧</a:t>
            </a:r>
            <a:r>
              <a:rPr lang="zh-CN" altLang="en-US" sz="2400" b="1"/>
              <a:t>赵</a:t>
            </a:r>
            <a:r>
              <a:rPr lang="en-US" altLang="zh-CN" sz="2400" b="1"/>
              <a:t>”</a:t>
            </a:r>
            <a:r>
              <a:rPr lang="zh-CN" altLang="en-US" sz="2400" b="1"/>
              <a:t>，</a:t>
            </a:r>
            <a:r>
              <a:rPr lang="zh-CN" altLang="en-US" sz="2400" b="1"/>
              <a:t>唐朝占三位。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/>
        </p:nvSpPr>
        <p:spPr>
          <a:xfrm>
            <a:off x="302260" y="4577080"/>
            <a:ext cx="2325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欧体：笔力险劲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09315" y="4577080"/>
            <a:ext cx="2325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颜体：雄浑敦厚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20155" y="4577080"/>
            <a:ext cx="23253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柳体：方折峻丽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-11381" y="40650"/>
            <a:ext cx="196088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盛唐的书：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5185" y="71755"/>
            <a:ext cx="38557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你喜欢那种书体？为什么？</a:t>
            </a:r>
            <a:endParaRPr lang="zh-CN" alt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684" t="6250" r="3753" b="15524"/>
          <a:stretch>
            <a:fillRect/>
          </a:stretch>
        </p:blipFill>
        <p:spPr>
          <a:xfrm>
            <a:off x="5412740" y="1031875"/>
            <a:ext cx="3855085" cy="2621280"/>
          </a:xfrm>
          <a:prstGeom prst="rect">
            <a:avLst/>
          </a:prstGeom>
        </p:spPr>
      </p:pic>
      <p:pic>
        <p:nvPicPr>
          <p:cNvPr id="2" name="Picture 4" descr="c:\documents and settings\administrator\application data\360se6\User Data\temp\t0155273811010594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1875"/>
            <a:ext cx="5296535" cy="2621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95996" y="3883670"/>
            <a:ext cx="2225040" cy="39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阎立本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步辇图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2046" y="3757940"/>
            <a:ext cx="2735580" cy="39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吴道子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送子天王图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7890" y="4282440"/>
            <a:ext cx="4559935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“画圣”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“吴带当风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吴家样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endParaRPr lang="en-US" altLang="zh-CN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" y="10"/>
            <a:ext cx="196088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盛唐的画：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/>
          <p:nvPr/>
        </p:nvSpPr>
        <p:spPr>
          <a:xfrm>
            <a:off x="3373595" y="2187556"/>
            <a:ext cx="2569210" cy="76835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hangingPunct="0">
              <a:defRPr/>
            </a:pPr>
            <a:r>
              <a:rPr lang="zh-CN" altLang="en-US" sz="40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 </a:t>
            </a:r>
            <a:r>
              <a:rPr lang="zh-CN" altLang="en-US" sz="44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盛</a:t>
            </a:r>
            <a:r>
              <a:rPr lang="zh-CN" altLang="en-US" sz="4400" b="1" dirty="0" smtClean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唐气象</a:t>
            </a:r>
            <a:endParaRPr lang="zh-CN" altLang="en-US" sz="4400" b="1" dirty="0" smtClean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59" name="Rectangle 5"/>
          <p:cNvSpPr/>
          <p:nvPr/>
        </p:nvSpPr>
        <p:spPr>
          <a:xfrm>
            <a:off x="1299210" y="954405"/>
            <a:ext cx="2433320" cy="58356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p>
            <a:pPr algn="ctr" eaLnBrk="0" hangingPunct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经济繁荣</a:t>
            </a:r>
            <a:endParaRPr lang="zh-CN" altLang="en-US" sz="32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0" name="Rectangle 5"/>
          <p:cNvSpPr/>
          <p:nvPr/>
        </p:nvSpPr>
        <p:spPr>
          <a:xfrm>
            <a:off x="5749290" y="954405"/>
            <a:ext cx="2336165" cy="58356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民族交融</a:t>
            </a:r>
            <a:endParaRPr lang="zh-CN" altLang="en-US" sz="32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3" name="Rectangle 5"/>
          <p:cNvSpPr/>
          <p:nvPr/>
        </p:nvSpPr>
        <p:spPr>
          <a:xfrm>
            <a:off x="1299210" y="3670300"/>
            <a:ext cx="2391410" cy="58356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风气</a:t>
            </a: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开放</a:t>
            </a:r>
            <a:endParaRPr lang="zh-CN" altLang="en-US" sz="32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67" name="Rectangle 5"/>
          <p:cNvSpPr/>
          <p:nvPr/>
        </p:nvSpPr>
        <p:spPr>
          <a:xfrm>
            <a:off x="5749290" y="3757930"/>
            <a:ext cx="2237740" cy="583565"/>
          </a:xfrm>
          <a:prstGeom prst="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 </a:t>
            </a: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艺术</a:t>
            </a: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sym typeface="Arial" panose="020B0604020202020204" pitchFamily="34" charset="0"/>
              </a:rPr>
              <a:t>多彩</a:t>
            </a:r>
            <a:endParaRPr lang="zh-CN" altLang="en-US" sz="3200" b="1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2597785" y="1635760"/>
            <a:ext cx="775970" cy="582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9" name="直接箭头连接符 168"/>
          <p:cNvCxnSpPr/>
          <p:nvPr/>
        </p:nvCxnSpPr>
        <p:spPr>
          <a:xfrm flipH="1">
            <a:off x="5942965" y="1635760"/>
            <a:ext cx="789305" cy="582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0" name="直接箭头连接符 169"/>
          <p:cNvCxnSpPr/>
          <p:nvPr/>
        </p:nvCxnSpPr>
        <p:spPr>
          <a:xfrm flipV="1">
            <a:off x="2627630" y="3049270"/>
            <a:ext cx="746125" cy="6026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1" name="直接箭头连接符 170"/>
          <p:cNvCxnSpPr/>
          <p:nvPr/>
        </p:nvCxnSpPr>
        <p:spPr>
          <a:xfrm flipH="1" flipV="1">
            <a:off x="5939790" y="3004185"/>
            <a:ext cx="769620" cy="6661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3" grpId="0" animBg="1"/>
      <p:bldP spid="1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57810" y="441960"/>
            <a:ext cx="86163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400" b="1">
                <a:ea typeface="宋体" panose="02010600030101010101" pitchFamily="2" charset="-122"/>
              </a:rPr>
              <a:t>1、</a:t>
            </a:r>
            <a:r>
              <a:rPr sz="2400" b="1">
                <a:ea typeface="宋体" panose="02010600030101010101" pitchFamily="2" charset="-122"/>
              </a:rPr>
              <a:t>“如纺车，以细竹为之，车骨之末，缚以竹筒，旋转时低则舀水，高则泻水”，材料描述的是（   ）</a:t>
            </a:r>
            <a:endParaRPr sz="2400" b="1">
              <a:ea typeface="宋体" panose="02010600030101010101" pitchFamily="2" charset="-122"/>
            </a:endParaRPr>
          </a:p>
        </p:txBody>
      </p:sp>
      <p:pic>
        <p:nvPicPr>
          <p:cNvPr id="52" name="图片 6" descr="C:\Users\mekin39\Documents\Tencent Files\78066806\Image\C2C\PY)C0)B8LUKGGY_8V`ES$BE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6705" y="1280160"/>
            <a:ext cx="1729740" cy="1578610"/>
          </a:xfrm>
          <a:prstGeom prst="rect">
            <a:avLst/>
          </a:prstGeom>
          <a:noFill/>
          <a:ln w="9525" cmpd="sng">
            <a:solidFill>
              <a:srgbClr val="595959"/>
            </a:solidFill>
            <a:miter lim="800000"/>
            <a:headEnd/>
            <a:tailEnd/>
          </a:ln>
          <a:effectLst/>
        </p:spPr>
      </p:pic>
      <p:pic>
        <p:nvPicPr>
          <p:cNvPr id="53" name="图片 7" descr="C:\Users\mekin39\Documents\Tencent Files\78066806\Image\C2C\W~K$IH1WT(L8IX@$D{VW}3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0775" y="1280160"/>
            <a:ext cx="1554480" cy="1588135"/>
          </a:xfrm>
          <a:prstGeom prst="rect">
            <a:avLst/>
          </a:prstGeom>
          <a:noFill/>
          <a:ln w="9525" cmpd="sng">
            <a:solidFill>
              <a:srgbClr val="595959"/>
            </a:solidFill>
            <a:miter lim="800000"/>
            <a:headEnd/>
            <a:tailEnd/>
          </a:ln>
          <a:effectLst/>
        </p:spPr>
      </p:pic>
      <p:pic>
        <p:nvPicPr>
          <p:cNvPr id="54" name="图片 2" descr="C:\Users\mekin39\AppData\Roaming\Tencent\Users\78066806\QQ\WinTemp\RichOle\FM}4FS0@2IB(BEY)~{A6US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72915" y="1271905"/>
            <a:ext cx="2310130" cy="1605280"/>
          </a:xfrm>
          <a:prstGeom prst="rect">
            <a:avLst/>
          </a:prstGeom>
          <a:noFill/>
          <a:ln w="9525" cmpd="sng">
            <a:solidFill>
              <a:srgbClr val="595959"/>
            </a:solidFill>
            <a:miter lim="800000"/>
            <a:headEnd/>
            <a:tailEnd/>
          </a:ln>
          <a:effectLst/>
        </p:spPr>
      </p:pic>
      <p:pic>
        <p:nvPicPr>
          <p:cNvPr id="55" name="图片 3" descr="C:\Users\mekin39\AppData\Roaming\Tencent\Users\78066806\QQ\WinTemp\RichOle\B2IMUIJJPIUM6KLKSN14~W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95160" y="1280160"/>
            <a:ext cx="1525905" cy="1540510"/>
          </a:xfrm>
          <a:prstGeom prst="rect">
            <a:avLst/>
          </a:prstGeom>
          <a:noFill/>
          <a:ln w="9525" cmpd="sng">
            <a:solidFill>
              <a:srgbClr val="595959"/>
            </a:solidFill>
            <a:miter lim="800000"/>
            <a:headEnd/>
            <a:tailEnd/>
          </a:ln>
          <a:effectLst/>
        </p:spPr>
      </p:pic>
      <p:sp>
        <p:nvSpPr>
          <p:cNvPr id="7" name="文本框 6"/>
          <p:cNvSpPr txBox="1"/>
          <p:nvPr/>
        </p:nvSpPr>
        <p:spPr>
          <a:xfrm>
            <a:off x="306705" y="2817495"/>
            <a:ext cx="85305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666750"/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A          B                C             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             </a:t>
            </a:r>
            <a:endParaRPr lang="zh-CN" altLang="en-US" sz="2800" b="1"/>
          </a:p>
        </p:txBody>
      </p:sp>
      <p:sp>
        <p:nvSpPr>
          <p:cNvPr id="10" name="椭圆 9"/>
          <p:cNvSpPr/>
          <p:nvPr/>
        </p:nvSpPr>
        <p:spPr>
          <a:xfrm>
            <a:off x="2677160" y="2868295"/>
            <a:ext cx="443230" cy="4806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57810" y="3339465"/>
            <a:ext cx="854202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2400" b="1">
                <a:ea typeface="宋体" panose="02010600030101010101" pitchFamily="2" charset="-122"/>
              </a:rPr>
              <a:t>2、</a:t>
            </a:r>
            <a:r>
              <a:rPr lang="zh-CN" sz="2400" b="1">
                <a:ea typeface="宋体" panose="02010600030101010101" pitchFamily="2" charset="-122"/>
              </a:rPr>
              <a:t>白居易的《登观音台望城》写道：</a:t>
            </a:r>
            <a:r>
              <a:rPr lang="zh-CN" sz="2400" b="1">
                <a:ea typeface="宋体" panose="02010600030101010101" pitchFamily="2" charset="-122"/>
                <a:cs typeface="Times New Roman" panose="02020603050405020304" charset="0"/>
              </a:rPr>
              <a:t>“百千家似围棋局，十二街如种菜畦。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sz="2400" b="1">
                <a:ea typeface="宋体" panose="02010600030101010101" pitchFamily="2" charset="-122"/>
              </a:rPr>
              <a:t>诗句描述的是唐朝（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zh-CN" sz="2400" b="1">
                <a:ea typeface="宋体" panose="02010600030101010101" pitchFamily="2" charset="-122"/>
              </a:rPr>
              <a:t>）</a:t>
            </a:r>
            <a:r>
              <a:rPr lang="zh-CN" sz="2400" b="1">
                <a:ea typeface="宋体" panose="02010600030101010101" pitchFamily="2" charset="-122"/>
                <a:cs typeface="Times New Roman" panose="02020603050405020304" charset="0"/>
              </a:rPr>
              <a:t>A．</a:t>
            </a:r>
            <a:r>
              <a:rPr lang="zh-CN" sz="2400" b="1">
                <a:ea typeface="宋体" panose="02010600030101010101" pitchFamily="2" charset="-122"/>
              </a:rPr>
              <a:t>农业生产的发展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r>
              <a:rPr lang="zh-CN" sz="2400" b="1">
                <a:ea typeface="宋体" panose="02010600030101010101" pitchFamily="2" charset="-122"/>
                <a:cs typeface="Times New Roman" panose="02020603050405020304" charset="0"/>
              </a:rPr>
              <a:t>B．</a:t>
            </a:r>
            <a:r>
              <a:rPr lang="zh-CN" sz="2400" b="1">
                <a:ea typeface="宋体" panose="02010600030101010101" pitchFamily="2" charset="-122"/>
              </a:rPr>
              <a:t>丝织工艺的精湛</a:t>
            </a:r>
            <a:r>
              <a:rPr lang="zh-CN" sz="2400" b="1">
                <a:ea typeface="宋体" panose="02010600030101010101" pitchFamily="2" charset="-122"/>
                <a:cs typeface="Times New Roman" panose="02020603050405020304" charset="0"/>
              </a:rPr>
              <a:t>C．</a:t>
            </a:r>
            <a:r>
              <a:rPr lang="zh-CN" sz="2400" b="1">
                <a:ea typeface="宋体" panose="02010600030101010101" pitchFamily="2" charset="-122"/>
              </a:rPr>
              <a:t>垦田面积的扩大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                   </a:t>
            </a:r>
            <a:r>
              <a:rPr lang="zh-CN" sz="2400" b="1">
                <a:ea typeface="宋体" panose="02010600030101010101" pitchFamily="2" charset="-122"/>
                <a:cs typeface="Times New Roman" panose="02020603050405020304" charset="0"/>
              </a:rPr>
              <a:t>D．</a:t>
            </a:r>
            <a:r>
              <a:rPr lang="zh-CN" sz="2400" b="1">
                <a:ea typeface="宋体" panose="02010600030101010101" pitchFamily="2" charset="-122"/>
              </a:rPr>
              <a:t>长安商业的繁荣</a:t>
            </a:r>
            <a:endParaRPr lang="zh-CN" altLang="en-US" sz="2400" b="1"/>
          </a:p>
        </p:txBody>
      </p:sp>
      <p:sp>
        <p:nvSpPr>
          <p:cNvPr id="11" name="椭圆 10"/>
          <p:cNvSpPr/>
          <p:nvPr/>
        </p:nvSpPr>
        <p:spPr>
          <a:xfrm>
            <a:off x="5965190" y="4489450"/>
            <a:ext cx="443230" cy="4806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57810" y="0"/>
            <a:ext cx="17132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随堂练习：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323215" y="1203960"/>
            <a:ext cx="22326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6732270" y="3724275"/>
            <a:ext cx="1161415" cy="158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259205" y="4084320"/>
            <a:ext cx="986155" cy="228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06095" y="1017905"/>
            <a:ext cx="826770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3、“诗史互证”是研究中国古代历史的一种方法。下列诗句能够补证唐朝中外交往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的是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A.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自从贵主和亲后，一半胡风似汉家B.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开辟荆榛逐荷夷，十年始克复先基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C.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忆惜开元全盛日，小邑犹藏万家室</a:t>
            </a:r>
            <a:r>
              <a:rPr 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D.</a:t>
            </a:r>
            <a:r>
              <a:rPr 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九天阊阖开宫殿，万国衣冠拜冕旒</a:t>
            </a:r>
            <a:endParaRPr lang="zh-CN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/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06095" y="3216275"/>
            <a:ext cx="443230" cy="4806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3523615" y="1876425"/>
            <a:ext cx="223266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3776345" y="3679190"/>
            <a:ext cx="793115" cy="1778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7"/>
          <p:cNvSpPr/>
          <p:nvPr/>
        </p:nvSpPr>
        <p:spPr>
          <a:xfrm>
            <a:off x="1277634" y="1898333"/>
            <a:ext cx="5994665" cy="9072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7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</a:rPr>
              <a:t>课后记得认真复习背诵哦！</a:t>
            </a:r>
            <a:endParaRPr lang="zh-CN" altLang="en-US" sz="27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8" name="图片 27" descr="39a827e885642c04f339bfd30f44f50e.jpg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ECF0F3"/>
              </a:clrFrom>
              <a:clrTo>
                <a:srgbClr val="ECF0F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4257" y="3639808"/>
            <a:ext cx="2171161" cy="1346053"/>
          </a:xfrm>
          <a:prstGeom prst="ellipse">
            <a:avLst/>
          </a:prstGeom>
        </p:spPr>
      </p:pic>
      <p:pic>
        <p:nvPicPr>
          <p:cNvPr id="4" name="图片 4" descr="图片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330" y="88900"/>
            <a:ext cx="7587615" cy="3658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040890" y="2049780"/>
            <a:ext cx="56426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>
                <a:sym typeface="+mn-ea"/>
              </a:rPr>
              <a:t>以下为备用资料：</a:t>
            </a:r>
            <a:r>
              <a:rPr lang="zh-CN" altLang="en-US" sz="2000" b="1">
                <a:sym typeface="+mn-ea"/>
              </a:rPr>
              <a:t>（也满丰富的）</a:t>
            </a:r>
            <a:endParaRPr lang="zh-CN" altLang="en-US"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7650" y="-159"/>
            <a:ext cx="79724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/>
              <a:t>结合下图和所学知识推测</a:t>
            </a:r>
            <a:r>
              <a:rPr lang="zh-CN" altLang="en-US" sz="2000" b="1">
                <a:solidFill>
                  <a:srgbClr val="FF0000"/>
                </a:solidFill>
              </a:rPr>
              <a:t>唐朝长安</a:t>
            </a:r>
            <a:r>
              <a:rPr lang="zh-CN" altLang="en-US" sz="2000" b="1"/>
              <a:t>和</a:t>
            </a:r>
            <a:r>
              <a:rPr lang="zh-CN" altLang="en-US" sz="2000" b="1">
                <a:solidFill>
                  <a:srgbClr val="FF0000"/>
                </a:solidFill>
              </a:rPr>
              <a:t>北宋开封（人口都超过</a:t>
            </a:r>
            <a:r>
              <a:rPr lang="en-US" altLang="zh-CN" sz="2000" b="1">
                <a:solidFill>
                  <a:srgbClr val="FF0000"/>
                </a:solidFill>
              </a:rPr>
              <a:t>100</a:t>
            </a:r>
            <a:r>
              <a:rPr lang="zh-CN" altLang="en-US" sz="2000" b="1">
                <a:solidFill>
                  <a:srgbClr val="FF0000"/>
                </a:solidFill>
              </a:rPr>
              <a:t>万）</a:t>
            </a:r>
            <a:r>
              <a:rPr lang="zh-CN" altLang="en-US" sz="2000" b="1"/>
              <a:t>，</a:t>
            </a:r>
            <a:endParaRPr lang="zh-CN" altLang="en-US" sz="2000" b="1"/>
          </a:p>
          <a:p>
            <a:r>
              <a:rPr lang="zh-CN" altLang="en-US" sz="2000" b="1"/>
              <a:t>哪个在历史上发生瘟疫的次数较少？为什么？</a:t>
            </a:r>
            <a:endParaRPr lang="zh-CN" altLang="en-US" sz="2000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7005" y="605155"/>
            <a:ext cx="2973070" cy="30270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4339590"/>
            <a:ext cx="922083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100" b="1">
                <a:solidFill>
                  <a:schemeClr val="tx1"/>
                </a:solidFill>
                <a:sym typeface="+mn-ea"/>
              </a:rPr>
              <a:t>唐朝长安：</a:t>
            </a:r>
            <a:r>
              <a:rPr lang="zh-CN" altLang="en-US" sz="2100" b="1">
                <a:sym typeface="+mn-ea"/>
              </a:rPr>
              <a:t>严整</a:t>
            </a:r>
            <a:r>
              <a:rPr lang="zh-CN" altLang="en-US" sz="2100" b="1">
                <a:solidFill>
                  <a:srgbClr val="FF0000"/>
                </a:solidFill>
                <a:sym typeface="+mn-ea"/>
              </a:rPr>
              <a:t>对称</a:t>
            </a:r>
            <a:r>
              <a:rPr lang="zh-CN" altLang="en-US" sz="2100" b="1">
                <a:sym typeface="+mn-ea"/>
              </a:rPr>
              <a:t>，</a:t>
            </a:r>
            <a:r>
              <a:rPr lang="zh-CN" altLang="en-US" sz="2100" b="1" u="sng">
                <a:solidFill>
                  <a:schemeClr val="tx1"/>
                </a:solidFill>
                <a:sym typeface="+mn-ea"/>
              </a:rPr>
              <a:t>             </a:t>
            </a:r>
            <a:r>
              <a:rPr lang="zh-CN" altLang="en-US" sz="2100" b="1">
                <a:solidFill>
                  <a:srgbClr val="FF0000"/>
                </a:solidFill>
                <a:sym typeface="+mn-ea"/>
              </a:rPr>
              <a:t>分开</a:t>
            </a:r>
            <a:r>
              <a:rPr lang="zh-CN" altLang="en-US" sz="2100" b="1">
                <a:solidFill>
                  <a:schemeClr val="tx1"/>
                </a:solidFill>
                <a:sym typeface="+mn-ea"/>
              </a:rPr>
              <a:t>，街道似</a:t>
            </a:r>
            <a:r>
              <a:rPr lang="zh-CN" altLang="en-US" sz="2100" b="1">
                <a:solidFill>
                  <a:srgbClr val="FF0000"/>
                </a:solidFill>
                <a:sym typeface="+mn-ea"/>
              </a:rPr>
              <a:t>棋盘</a:t>
            </a:r>
            <a:r>
              <a:rPr lang="zh-CN" altLang="en-US" sz="2100" b="1">
                <a:solidFill>
                  <a:schemeClr val="tx1"/>
                </a:solidFill>
                <a:sym typeface="+mn-ea"/>
              </a:rPr>
              <a:t>，夜间实行</a:t>
            </a:r>
            <a:r>
              <a:rPr lang="zh-CN" altLang="en-US" sz="2100" b="1" u="sng">
                <a:solidFill>
                  <a:schemeClr val="tx1"/>
                </a:solidFill>
                <a:sym typeface="+mn-ea"/>
              </a:rPr>
              <a:t>             </a:t>
            </a:r>
            <a:r>
              <a:rPr lang="zh-CN" altLang="en-US" sz="2100" b="1">
                <a:solidFill>
                  <a:schemeClr val="tx1"/>
                </a:solidFill>
                <a:sym typeface="+mn-ea"/>
              </a:rPr>
              <a:t>。</a:t>
            </a:r>
            <a:endParaRPr lang="zh-CN" altLang="en-US" sz="21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2100" b="1">
                <a:solidFill>
                  <a:schemeClr val="tx1"/>
                </a:solidFill>
              </a:rPr>
              <a:t>宋朝开封：住宅区和商业区</a:t>
            </a:r>
            <a:r>
              <a:rPr lang="zh-CN" altLang="en-US" sz="2100" b="1" u="sng">
                <a:solidFill>
                  <a:schemeClr val="tx1"/>
                </a:solidFill>
              </a:rPr>
              <a:t>          </a:t>
            </a:r>
            <a:r>
              <a:rPr lang="zh-CN" altLang="en-US" sz="2100" b="1">
                <a:solidFill>
                  <a:schemeClr val="tx1"/>
                </a:solidFill>
              </a:rPr>
              <a:t>，京城周围大量</a:t>
            </a:r>
            <a:r>
              <a:rPr lang="zh-CN" altLang="en-US" sz="2100" b="1" u="sng">
                <a:solidFill>
                  <a:schemeClr val="tx1"/>
                </a:solidFill>
              </a:rPr>
              <a:t>           </a:t>
            </a:r>
            <a:r>
              <a:rPr lang="zh-CN" altLang="en-US" sz="2100" b="1">
                <a:solidFill>
                  <a:schemeClr val="tx1"/>
                </a:solidFill>
              </a:rPr>
              <a:t>驻扎，增加了</a:t>
            </a:r>
            <a:r>
              <a:rPr lang="zh-CN" altLang="en-US" sz="2100" b="1">
                <a:solidFill>
                  <a:srgbClr val="FF0000"/>
                </a:solidFill>
              </a:rPr>
              <a:t>流动性</a:t>
            </a:r>
            <a:r>
              <a:rPr lang="zh-CN" altLang="en-US" sz="2100" b="1">
                <a:solidFill>
                  <a:schemeClr val="tx1"/>
                </a:solidFill>
              </a:rPr>
              <a:t>。</a:t>
            </a:r>
            <a:endParaRPr lang="zh-CN" altLang="en-US" sz="2100" b="1">
              <a:solidFill>
                <a:schemeClr val="tx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295" y="605155"/>
            <a:ext cx="2943860" cy="32626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37974" y="4328160"/>
            <a:ext cx="71882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坊市</a:t>
            </a:r>
            <a:endParaRPr lang="zh-CN" altLang="en-US" sz="2100"/>
          </a:p>
        </p:txBody>
      </p:sp>
      <p:sp>
        <p:nvSpPr>
          <p:cNvPr id="5" name="文本框 4"/>
          <p:cNvSpPr txBox="1"/>
          <p:nvPr/>
        </p:nvSpPr>
        <p:spPr>
          <a:xfrm>
            <a:off x="7057073" y="4328160"/>
            <a:ext cx="71882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宵禁</a:t>
            </a:r>
            <a:endParaRPr lang="zh-CN" altLang="en-US" sz="2100"/>
          </a:p>
        </p:txBody>
      </p:sp>
      <p:sp>
        <p:nvSpPr>
          <p:cNvPr id="9" name="文本框 8"/>
          <p:cNvSpPr txBox="1"/>
          <p:nvPr/>
        </p:nvSpPr>
        <p:spPr>
          <a:xfrm>
            <a:off x="3315653" y="4649629"/>
            <a:ext cx="71882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混合</a:t>
            </a:r>
            <a:endParaRPr lang="zh-CN" altLang="en-US" sz="21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54053" y="4649629"/>
            <a:ext cx="71882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禁军</a:t>
            </a:r>
            <a:endParaRPr lang="zh-CN" altLang="en-US" sz="2100"/>
          </a:p>
        </p:txBody>
      </p:sp>
      <p:sp>
        <p:nvSpPr>
          <p:cNvPr id="13" name="圆角矩形 12"/>
          <p:cNvSpPr/>
          <p:nvPr/>
        </p:nvSpPr>
        <p:spPr>
          <a:xfrm>
            <a:off x="2357120" y="2126615"/>
            <a:ext cx="244475" cy="2197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790315" y="2126615"/>
            <a:ext cx="244475" cy="21971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0865" y="3867785"/>
            <a:ext cx="88607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百千家似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围棋局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，十二街如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种菜畦</a:t>
            </a:r>
            <a:r>
              <a:rPr lang="en-US" altLang="zh-CN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白居易《登观音台望城》</a:t>
            </a:r>
            <a:endParaRPr lang="zh-CN" altLang="en-US" sz="20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705" name="横卷形 29704"/>
          <p:cNvSpPr/>
          <p:nvPr/>
        </p:nvSpPr>
        <p:spPr>
          <a:xfrm>
            <a:off x="195580" y="173991"/>
            <a:ext cx="7725292" cy="4623197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algn="ctr">
              <a:defRPr/>
            </a:pPr>
            <a:r>
              <a:rPr lang="zh-CN" altLang="en-US" sz="2800" noProof="1">
                <a:solidFill>
                  <a:srgbClr val="FF0066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忆      昔</a:t>
            </a:r>
            <a:endParaRPr lang="zh-CN" altLang="en-US" sz="2800" noProof="1">
              <a:solidFill>
                <a:srgbClr val="FF00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zh-CN" altLang="en-US" sz="2800" noProof="1">
                <a:solidFill>
                  <a:srgbClr val="FF0066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             </a:t>
            </a:r>
            <a:r>
              <a:rPr lang="en-US" altLang="zh-CN" sz="2800" noProof="1">
                <a:solidFill>
                  <a:srgbClr val="FF0066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——</a:t>
            </a:r>
            <a:r>
              <a:rPr lang="zh-CN" altLang="en-US" sz="2800" noProof="1">
                <a:solidFill>
                  <a:srgbClr val="FF0066"/>
                </a:solidFill>
                <a:effectLst>
                  <a:outerShdw blurRad="38100" dist="38100" dir="2700000">
                    <a:srgbClr val="000000"/>
                  </a:outerShdw>
                </a:effectLst>
                <a:cs typeface="+mn-ea"/>
              </a:rPr>
              <a:t>杜甫</a:t>
            </a:r>
            <a:endParaRPr lang="zh-CN" altLang="en-US" sz="2800" noProof="1">
              <a:solidFill>
                <a:srgbClr val="FF00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zh-CN" altLang="en-US" sz="2800" noProof="1">
                <a:solidFill>
                  <a:srgbClr val="000066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+mn-ea"/>
              </a:rPr>
              <a:t>忆昔开元全盛日，小邑犹藏万家室。</a:t>
            </a:r>
            <a:endParaRPr lang="zh-CN" altLang="en-US" sz="2800" noProof="1">
              <a:solidFill>
                <a:srgbClr val="000066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defRPr/>
            </a:pPr>
            <a:r>
              <a:rPr lang="zh-CN" altLang="en-US" sz="2800" noProof="1">
                <a:solidFill>
                  <a:srgbClr val="000066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+mn-ea"/>
              </a:rPr>
              <a:t>稻米流脂粟米白，公私仓廪俱丰实。</a:t>
            </a:r>
            <a:endParaRPr lang="zh-CN" altLang="en-US" sz="2800" noProof="1">
              <a:solidFill>
                <a:srgbClr val="000066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defRPr/>
            </a:pPr>
            <a:r>
              <a:rPr lang="zh-CN" altLang="en-US" sz="2800" noProof="1">
                <a:solidFill>
                  <a:srgbClr val="000066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+mn-ea"/>
              </a:rPr>
              <a:t>九州道路无豺虎，远行不劳吉日出。</a:t>
            </a:r>
            <a:endParaRPr lang="zh-CN" altLang="en-US" sz="2800" noProof="1">
              <a:solidFill>
                <a:srgbClr val="000066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defRPr/>
            </a:pPr>
            <a:r>
              <a:rPr lang="zh-CN" altLang="en-US" sz="2800" noProof="1">
                <a:solidFill>
                  <a:srgbClr val="000066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  <a:cs typeface="+mn-ea"/>
              </a:rPr>
              <a:t>齐纨鲁缟车班班，男耕女织不相失。</a:t>
            </a:r>
            <a:endParaRPr lang="zh-CN" altLang="en-US" sz="2800" noProof="1">
              <a:solidFill>
                <a:srgbClr val="000066"/>
              </a:solidFill>
              <a:effectLst>
                <a:outerShdw blurRad="38100" dist="38100" dir="2700000">
                  <a:srgbClr val="000000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 algn="ctr">
              <a:defRPr/>
            </a:pPr>
            <a:endParaRPr lang="zh-CN" altLang="en-US" noProof="1">
              <a:solidFill>
                <a:srgbClr val="0000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  <a:p>
            <a:pPr algn="ctr">
              <a:defRPr/>
            </a:pPr>
            <a:endParaRPr lang="zh-CN" altLang="en-US" noProof="1">
              <a:solidFill>
                <a:srgbClr val="000066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3317" name="文本框 1"/>
          <p:cNvSpPr txBox="1">
            <a:spLocks noChangeArrowheads="1"/>
          </p:cNvSpPr>
          <p:nvPr/>
        </p:nvSpPr>
        <p:spPr bwMode="auto">
          <a:xfrm>
            <a:off x="746125" y="86996"/>
            <a:ext cx="642679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400" b="1" dirty="0"/>
              <a:t>从这首唐诗中你能看到哪</a:t>
            </a:r>
            <a:r>
              <a:rPr lang="zh-CN" altLang="en-US" sz="2400" b="1" dirty="0" smtClean="0"/>
              <a:t>些盛唐气象？</a:t>
            </a:r>
            <a:endParaRPr lang="zh-CN" altLang="en-US" sz="2400" b="1" dirty="0"/>
          </a:p>
        </p:txBody>
      </p:sp>
      <p:sp>
        <p:nvSpPr>
          <p:cNvPr id="13319" name="文本框 13318"/>
          <p:cNvSpPr txBox="1">
            <a:spLocks noChangeArrowheads="1"/>
          </p:cNvSpPr>
          <p:nvPr/>
        </p:nvSpPr>
        <p:spPr bwMode="auto">
          <a:xfrm>
            <a:off x="6924636" y="1808441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城</a:t>
            </a:r>
            <a:r>
              <a:rPr lang="zh-CN" altLang="en-US" b="1" dirty="0" smtClean="0">
                <a:solidFill>
                  <a:srgbClr val="FF0000"/>
                </a:solidFill>
              </a:rPr>
              <a:t>市繁荣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321" name="文本框 13320"/>
          <p:cNvSpPr txBox="1">
            <a:spLocks noChangeArrowheads="1"/>
          </p:cNvSpPr>
          <p:nvPr/>
        </p:nvSpPr>
        <p:spPr bwMode="auto">
          <a:xfrm>
            <a:off x="6924636" y="2300486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农</a:t>
            </a:r>
            <a:r>
              <a:rPr lang="zh-CN" altLang="en-US" b="1" dirty="0" smtClean="0">
                <a:solidFill>
                  <a:srgbClr val="FF0000"/>
                </a:solidFill>
              </a:rPr>
              <a:t>业丰收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320" name="文本框 13319"/>
          <p:cNvSpPr txBox="1">
            <a:spLocks noChangeArrowheads="1"/>
          </p:cNvSpPr>
          <p:nvPr/>
        </p:nvSpPr>
        <p:spPr bwMode="auto">
          <a:xfrm>
            <a:off x="6924636" y="2670294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社</a:t>
            </a:r>
            <a:r>
              <a:rPr lang="zh-CN" altLang="en-US" b="1" dirty="0" smtClean="0">
                <a:solidFill>
                  <a:srgbClr val="FF0000"/>
                </a:solidFill>
              </a:rPr>
              <a:t>会安定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318" name="文本框 13317"/>
          <p:cNvSpPr txBox="1">
            <a:spLocks noChangeArrowheads="1"/>
          </p:cNvSpPr>
          <p:nvPr/>
        </p:nvSpPr>
        <p:spPr bwMode="auto">
          <a:xfrm>
            <a:off x="6924636" y="3126502"/>
            <a:ext cx="110799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r>
              <a:rPr lang="zh-CN" altLang="en-US" b="1" dirty="0">
                <a:solidFill>
                  <a:srgbClr val="FF0000"/>
                </a:solidFill>
              </a:rPr>
              <a:t>人</a:t>
            </a:r>
            <a:r>
              <a:rPr lang="zh-CN" altLang="en-US" b="1" dirty="0" smtClean="0">
                <a:solidFill>
                  <a:srgbClr val="FF0000"/>
                </a:solidFill>
              </a:rPr>
              <a:t>民乐业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1" grpId="0"/>
      <p:bldP spid="13320" grpId="0"/>
      <p:bldP spid="133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1" name="WordArt 5"/>
          <p:cNvSpPr>
            <a:spLocks noTextEdit="1"/>
          </p:cNvSpPr>
          <p:nvPr/>
        </p:nvSpPr>
        <p:spPr>
          <a:xfrm>
            <a:off x="1773476" y="346790"/>
            <a:ext cx="6441281" cy="378619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30000"/>
          </a:bodyPr>
          <a:p>
            <a:pPr algn="ctr" fontAlgn="base"/>
            <a:r>
              <a:rPr lang="zh-CN" altLang="en-US" sz="4500" b="1" strike="noStrike" noProof="1">
                <a:ln w="12700" cap="flat" cmpd="sng">
                  <a:solidFill>
                    <a:srgbClr val="EAEAEA"/>
                  </a:solidFill>
                  <a:prstDash val="solid"/>
                  <a:miter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第一单元</a:t>
            </a:r>
            <a:r>
              <a:rPr lang="zh-CN" altLang="en-US" sz="4500" b="1" noProof="1">
                <a:ln w="12700" cap="flat" cmpd="sng">
                  <a:solidFill>
                    <a:srgbClr val="EAEAEA"/>
                  </a:solidFill>
                  <a:prstDash val="solid"/>
                  <a:miter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隋唐</a:t>
            </a:r>
            <a:r>
              <a:rPr lang="zh-CN" altLang="en-US" sz="4500" b="1" strike="noStrike" noProof="1">
                <a:ln w="12700" cap="flat" cmpd="sng">
                  <a:solidFill>
                    <a:srgbClr val="EAEAEA"/>
                  </a:solidFill>
                  <a:prstDash val="solid"/>
                  <a:miter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时期：繁荣与开放的时代</a:t>
            </a:r>
            <a:endParaRPr lang="zh-CN" altLang="en-US" sz="4500" b="1" strike="noStrike" noProof="1">
              <a:ln w="12700" cap="flat" cmpd="sng">
                <a:solidFill>
                  <a:srgbClr val="EAEAEA"/>
                </a:solidFill>
                <a:prstDash val="solid"/>
                <a:miter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464" name="组合 17"/>
          <p:cNvGrpSpPr/>
          <p:nvPr/>
        </p:nvGrpSpPr>
        <p:grpSpPr>
          <a:xfrm>
            <a:off x="532448" y="1111089"/>
            <a:ext cx="8079581" cy="917736"/>
            <a:chOff x="151127" y="767877"/>
            <a:chExt cx="9148539" cy="764704"/>
          </a:xfrm>
        </p:grpSpPr>
        <p:pic>
          <p:nvPicPr>
            <p:cNvPr id="19465" name="Picture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1127" y="767877"/>
              <a:ext cx="9148539" cy="76470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Rectangle 4"/>
            <p:cNvSpPr>
              <a:spLocks noChangeArrowheads="1"/>
            </p:cNvSpPr>
            <p:nvPr/>
          </p:nvSpPr>
          <p:spPr bwMode="auto">
            <a:xfrm>
              <a:off x="1917577" y="829653"/>
              <a:ext cx="6932830" cy="6402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华文彩云" panose="02010800040101010101" pitchFamily="2" charset="-122"/>
                  <a:ea typeface="华文彩云" panose="02010800040101010101" pitchFamily="2" charset="-122"/>
                  <a:cs typeface="+mn-cs"/>
                </a:rPr>
                <a:t>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华文彩云" panose="02010800040101010101" pitchFamily="2" charset="-122"/>
                  <a:ea typeface="华文彩云" panose="02010800040101010101" pitchFamily="2" charset="-122"/>
                  <a:cs typeface="+mn-cs"/>
                </a:rPr>
                <a:t>3</a:t>
              </a:r>
              <a:r>
                <a: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华文彩云" panose="02010800040101010101" pitchFamily="2" charset="-122"/>
                  <a:ea typeface="华文彩云" panose="02010800040101010101" pitchFamily="2" charset="-122"/>
                  <a:cs typeface="+mn-cs"/>
                </a:rPr>
                <a:t>课  盛唐气象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彩云" panose="02010800040101010101" pitchFamily="2" charset="-122"/>
                <a:ea typeface="华文彩云" panose="02010800040101010101" pitchFamily="2" charset="-122"/>
                <a:cs typeface="+mn-cs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3439795" y="2313305"/>
            <a:ext cx="2858135" cy="5175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、经济繁荣：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3439795" y="2990850"/>
            <a:ext cx="2858135" cy="5175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、民族交往：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439795" y="3657600"/>
            <a:ext cx="2858135" cy="5175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、社会风气：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439795" y="4337050"/>
            <a:ext cx="2858135" cy="517525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、多彩文艺：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30530" y="1449070"/>
            <a:ext cx="7823835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核心素养培养目标：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、时空观念：</a:t>
            </a:r>
            <a:r>
              <a:rPr lang="zh-CN" altLang="en-US" sz="2800" b="1">
                <a:sym typeface="+mn-ea"/>
              </a:rPr>
              <a:t>在特定的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时间</a:t>
            </a:r>
            <a:r>
              <a:rPr lang="zh-CN" altLang="en-US" sz="2800" b="1">
                <a:sym typeface="+mn-ea"/>
              </a:rPr>
              <a:t>联系和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空间</a:t>
            </a:r>
            <a:r>
              <a:rPr lang="zh-CN" altLang="en-US" sz="2800" b="1">
                <a:sym typeface="+mn-ea"/>
              </a:rPr>
              <a:t>联系中对事物进行观察、分析的意识和思维方式。</a:t>
            </a:r>
            <a:endParaRPr lang="zh-CN" altLang="en-US" sz="28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、史料实证：</a:t>
            </a:r>
            <a:r>
              <a:rPr lang="zh-CN" altLang="en-US" sz="2800" b="1">
                <a:sym typeface="+mn-ea"/>
              </a:rPr>
              <a:t>运用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可信的史料</a:t>
            </a:r>
            <a:r>
              <a:rPr lang="zh-CN" altLang="en-US" sz="2800" b="1">
                <a:sym typeface="+mn-ea"/>
              </a:rPr>
              <a:t>努力重现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历史真实</a:t>
            </a:r>
            <a:r>
              <a:rPr lang="zh-CN" altLang="en-US" sz="2800" b="1">
                <a:sym typeface="+mn-ea"/>
              </a:rPr>
              <a:t>的态度与方法。</a:t>
            </a:r>
            <a:endParaRPr lang="zh-CN" altLang="en-US" sz="2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53975" y="-317"/>
            <a:ext cx="186753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zh-CN" sz="2400" b="1" dirty="0">
                <a:solidFill>
                  <a:srgbClr val="FF0000"/>
                </a:solidFill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</a:rPr>
              <a:t>、</a:t>
            </a:r>
            <a:r>
              <a:rPr lang="zh-CN" altLang="en-US" sz="2400" b="1" dirty="0">
                <a:solidFill>
                  <a:srgbClr val="FF0000"/>
                </a:solidFill>
              </a:rPr>
              <a:t>手工业：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269" name="AutoShape 7"/>
          <p:cNvSpPr/>
          <p:nvPr/>
        </p:nvSpPr>
        <p:spPr bwMode="auto">
          <a:xfrm>
            <a:off x="0" y="1081405"/>
            <a:ext cx="326390" cy="1836420"/>
          </a:xfrm>
          <a:prstGeom prst="leftBrace">
            <a:avLst>
              <a:gd name="adj1" fmla="val 6493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276860" y="1081405"/>
            <a:ext cx="1038860" cy="1938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Calibri" panose="020F0502020204030204" charset="0"/>
              </a:rPr>
              <a:t>①</a:t>
            </a:r>
            <a:r>
              <a:rPr lang="zh-CN" altLang="en-US" sz="2400" b="1" dirty="0"/>
              <a:t>丝：</a:t>
            </a:r>
            <a:endParaRPr lang="zh-CN" altLang="en-US" sz="2400" b="1" dirty="0"/>
          </a:p>
          <a:p>
            <a:endParaRPr lang="zh-CN" altLang="en-US" sz="2400" b="1" dirty="0"/>
          </a:p>
          <a:p>
            <a:r>
              <a:rPr lang="zh-CN" altLang="en-US" sz="2400" b="1" dirty="0">
                <a:latin typeface="Calibri" panose="020F0502020204030204" charset="0"/>
              </a:rPr>
              <a:t>②</a:t>
            </a:r>
            <a:r>
              <a:rPr lang="zh-CN" altLang="en-US" sz="2400" b="1" dirty="0"/>
              <a:t>瓷：</a:t>
            </a:r>
            <a:endParaRPr lang="zh-CN" altLang="en-US" sz="2400" b="1" dirty="0"/>
          </a:p>
          <a:p>
            <a:endParaRPr lang="zh-CN" altLang="en-US" sz="2400" b="1" dirty="0"/>
          </a:p>
          <a:p>
            <a:r>
              <a:rPr lang="zh-CN" altLang="en-US" sz="2400" b="1" dirty="0">
                <a:latin typeface="Calibri" panose="020F0502020204030204" charset="0"/>
              </a:rPr>
              <a:t>③</a:t>
            </a:r>
            <a:r>
              <a:rPr lang="zh-CN" altLang="en-US" sz="2400" b="1" dirty="0"/>
              <a:t>纸：</a:t>
            </a:r>
            <a:endParaRPr lang="zh-CN" altLang="en-US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315974" y="1081415"/>
            <a:ext cx="894080" cy="52197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</a:rPr>
              <a:t>蜀锦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83275" y="4775200"/>
            <a:ext cx="30105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出土在新疆的</a:t>
            </a:r>
            <a:r>
              <a:rPr lang="zh-CN" altLang="en-US" b="1">
                <a:solidFill>
                  <a:srgbClr val="FF0000"/>
                </a:solidFill>
              </a:rPr>
              <a:t>唐代蜀锦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0253" r="1036" b="16956"/>
          <a:stretch>
            <a:fillRect/>
          </a:stretch>
        </p:blipFill>
        <p:spPr>
          <a:xfrm>
            <a:off x="5482590" y="1531620"/>
            <a:ext cx="3411220" cy="2867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830" y="1430655"/>
            <a:ext cx="3590925" cy="28905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09800" y="4533900"/>
            <a:ext cx="29984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</a:t>
            </a:r>
            <a:r>
              <a:rPr lang="zh-CN" altLang="en-US" b="1"/>
              <a:t>代</a:t>
            </a:r>
            <a:r>
              <a:rPr lang="zh-CN" altLang="en-US" b="1">
                <a:solidFill>
                  <a:srgbClr val="FF0000"/>
                </a:solidFill>
              </a:rPr>
              <a:t>蜀锦</a:t>
            </a:r>
            <a:r>
              <a:rPr lang="en-US" altLang="zh-CN" b="1">
                <a:solidFill>
                  <a:srgbClr val="FF0000"/>
                </a:solidFill>
              </a:rPr>
              <a:t>:</a:t>
            </a:r>
            <a:r>
              <a:rPr lang="zh-CN" altLang="en-US" b="1"/>
              <a:t>花卉纹锦半臂</a:t>
            </a:r>
            <a:endParaRPr lang="zh-CN" altLang="en-US" b="1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590" y="1408430"/>
            <a:ext cx="3411220" cy="3366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975" y="3270250"/>
            <a:ext cx="14852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ym typeface="+mn-ea"/>
              </a:rPr>
              <a:t>造船：矿冶：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336800" y="107950"/>
            <a:ext cx="67240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濯锦江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边两岸花，春风吹浪正淘沙。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女郎剪下</a:t>
            </a:r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鸳鸯锦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，将向中流匹晚霞。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刘禹锡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（濯锦江：又名浣花溪，在今</a:t>
            </a:r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四川成都西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，古代因洗涤锦缎而得名。）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0" y="2227640"/>
            <a:ext cx="30988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2400" b="1" dirty="0"/>
          </a:p>
          <a:p>
            <a:endParaRPr lang="en-US" altLang="zh-CN" sz="2400" b="1" dirty="0" smtClean="0"/>
          </a:p>
          <a:p>
            <a:endParaRPr lang="zh-CN" alt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11076" y="3519170"/>
            <a:ext cx="140208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越窑青瓷</a:t>
            </a:r>
            <a:endParaRPr lang="zh-CN" altLang="en-US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1655" y="3519190"/>
            <a:ext cx="1402080" cy="46037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邢窑白瓷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6" name="Picture 6" descr="c:\documents and settings\administrator\application data\360se6\User Data\temp\61573b19gcccafdd18c9a&amp;690.jpg"/>
          <p:cNvPicPr>
            <a:picLocks noChangeAspect="1" noChangeArrowheads="1"/>
          </p:cNvPicPr>
          <p:nvPr/>
        </p:nvPicPr>
        <p:blipFill>
          <a:blip r:embed="rId1" cstate="print"/>
          <a:srcRect l="6679" t="1865" r="7140"/>
          <a:stretch>
            <a:fillRect/>
          </a:stretch>
        </p:blipFill>
        <p:spPr bwMode="auto">
          <a:xfrm>
            <a:off x="4621530" y="290830"/>
            <a:ext cx="2395220" cy="2728595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6642" t="5220" r="9656" b="4777"/>
          <a:stretch>
            <a:fillRect/>
          </a:stretch>
        </p:blipFill>
        <p:spPr>
          <a:xfrm>
            <a:off x="2432050" y="-48895"/>
            <a:ext cx="2189480" cy="31070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885"/>
            <a:ext cx="2432050" cy="1653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38275" y="3058160"/>
            <a:ext cx="21837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唐代</a:t>
            </a:r>
            <a:r>
              <a:rPr lang="zh-CN" altLang="en-US" b="1">
                <a:sym typeface="+mn-ea"/>
              </a:rPr>
              <a:t>法门寺</a:t>
            </a:r>
            <a:r>
              <a:rPr lang="zh-CN" altLang="en-US" b="1">
                <a:solidFill>
                  <a:srgbClr val="FF0000"/>
                </a:solidFill>
              </a:rPr>
              <a:t>秘色瓷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0"/>
            <a:ext cx="12553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Calibri" panose="020F0502020204030204" charset="0"/>
                <a:sym typeface="+mn-ea"/>
              </a:rPr>
              <a:t>②</a:t>
            </a:r>
            <a:r>
              <a:rPr lang="zh-CN" altLang="en-US" sz="2800" b="1" dirty="0" smtClean="0">
                <a:solidFill>
                  <a:srgbClr val="FF0000"/>
                </a:solidFill>
                <a:sym typeface="+mn-ea"/>
              </a:rPr>
              <a:t>瓷</a:t>
            </a:r>
            <a:r>
              <a:rPr lang="zh-CN" altLang="en-US" sz="2800" b="1" dirty="0">
                <a:solidFill>
                  <a:srgbClr val="FF0000"/>
                </a:solidFill>
                <a:sym typeface="+mn-ea"/>
              </a:rPr>
              <a:t>：</a:t>
            </a:r>
            <a:endParaRPr lang="zh-CN" altLang="en-US" sz="2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173355" y="521970"/>
            <a:ext cx="36220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“</a:t>
            </a:r>
            <a:r>
              <a:rPr lang="zh-CN" altLang="en-US" sz="2000" b="1">
                <a:solidFill>
                  <a:srgbClr val="FF0000"/>
                </a:solidFill>
              </a:rPr>
              <a:t>南青、北白、唐三彩</a:t>
            </a:r>
            <a:r>
              <a:rPr lang="en-US" altLang="zh-CN" sz="2000" b="1">
                <a:solidFill>
                  <a:srgbClr val="FF0000"/>
                </a:solidFill>
              </a:rPr>
              <a:t>”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14085" y="3058160"/>
            <a:ext cx="22536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唐代</a:t>
            </a:r>
            <a:r>
              <a:rPr lang="zh-CN" altLang="en-US" b="1">
                <a:solidFill>
                  <a:srgbClr val="FF0000"/>
                </a:solidFill>
              </a:rPr>
              <a:t>邢窑</a:t>
            </a:r>
            <a:r>
              <a:rPr lang="zh-CN" altLang="en-US" b="1">
                <a:solidFill>
                  <a:schemeClr val="tx1"/>
                </a:solidFill>
              </a:rPr>
              <a:t>盖罐和梅瓶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13177" t="7678" r="15029" b="10509"/>
          <a:stretch>
            <a:fillRect/>
          </a:stretch>
        </p:blipFill>
        <p:spPr>
          <a:xfrm>
            <a:off x="7098030" y="0"/>
            <a:ext cx="2089785" cy="30194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3979545"/>
            <a:ext cx="92379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FontTx/>
              <a:buNone/>
            </a:pPr>
            <a:r>
              <a:rPr lang="en-US" altLang="zh-CN" sz="2400" b="1">
                <a:sym typeface="+mn-ea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邢</a:t>
            </a:r>
            <a:r>
              <a:rPr lang="zh-CN" altLang="en-US" sz="2400" b="1">
                <a:sym typeface="+mn-ea"/>
              </a:rPr>
              <a:t>瓷类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银</a:t>
            </a:r>
            <a:r>
              <a:rPr lang="zh-CN" altLang="en-US" sz="2400" b="1"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越</a:t>
            </a:r>
            <a:r>
              <a:rPr lang="zh-CN" altLang="en-US" sz="2400" b="1">
                <a:sym typeface="+mn-ea"/>
              </a:rPr>
              <a:t>瓷类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玉</a:t>
            </a:r>
            <a:r>
              <a:rPr lang="zh-CN" altLang="en-US" sz="2400" b="1"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邢</a:t>
            </a:r>
            <a:r>
              <a:rPr lang="zh-CN" altLang="en-US" sz="2400" b="1">
                <a:sym typeface="+mn-ea"/>
              </a:rPr>
              <a:t>瓷类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雪</a:t>
            </a:r>
            <a:r>
              <a:rPr lang="zh-CN" altLang="en-US" sz="2400" b="1">
                <a:sym typeface="+mn-ea"/>
              </a:rPr>
              <a:t>，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越</a:t>
            </a:r>
            <a:r>
              <a:rPr lang="zh-CN" altLang="en-US" sz="2400" b="1">
                <a:sym typeface="+mn-ea"/>
              </a:rPr>
              <a:t>瓷类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冰</a:t>
            </a:r>
            <a:r>
              <a:rPr lang="en-US" altLang="zh-CN" sz="2400" b="1">
                <a:sym typeface="+mn-ea"/>
              </a:rPr>
              <a:t>”   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000" b="1">
                <a:sym typeface="+mn-ea"/>
              </a:rPr>
              <a:t>唐 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∙ </a:t>
            </a:r>
            <a:r>
              <a:rPr lang="zh-CN" altLang="en-US" sz="2000" b="1">
                <a:sym typeface="+mn-ea"/>
              </a:rPr>
              <a:t>陆羽《茶经》</a:t>
            </a:r>
            <a:endParaRPr lang="en-US" altLang="zh-CN" sz="2000" b="1">
              <a:sym typeface="+mn-ea"/>
            </a:endParaRPr>
          </a:p>
          <a:p>
            <a:pPr algn="just">
              <a:lnSpc>
                <a:spcPct val="150000"/>
              </a:lnSpc>
              <a:buFontTx/>
              <a:buNone/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九秋风露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越窑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开，夺得千峰翠色来。   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唐  陆龟蒙 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0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秘色越器</a:t>
            </a:r>
            <a:r>
              <a:rPr lang="en-US" altLang="zh-CN" sz="20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endParaRPr lang="en-US" altLang="zh-CN" sz="20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772660" y="-48895"/>
            <a:ext cx="14592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  <a:sym typeface="+mn-ea"/>
              </a:rPr>
              <a:t>史料实证：</a:t>
            </a:r>
            <a:endParaRPr lang="zh-CN" altLang="en-US" sz="2000" b="1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8" grpId="0"/>
      <p:bldP spid="8" grpId="1"/>
      <p:bldP spid="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0" y="587375"/>
            <a:ext cx="919289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邢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瓷类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银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越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瓷类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玉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邢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瓷类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雪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越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瓷类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冰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  </a:t>
            </a:r>
            <a:endParaRPr lang="en-US" altLang="zh-CN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唐 ∙ 陆羽《茶经》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晓看红湿处,花重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锦官城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杜甫《春夜喜雨》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汉朝时成都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蜀锦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织造业便已经十分发达，朝廷在成都设有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专管织锦的官员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，因此成都被称为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“锦官城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”，简称“锦城”；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而环绕成都的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锦江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，也因有众多民众在其中洗濯蜀锦而得名。十样锦是蜀锦的主要品种之一。</a:t>
            </a:r>
            <a:endParaRPr lang="zh-CN" altLang="en-US" sz="28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1290" y="913765"/>
            <a:ext cx="8982710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长安景象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山河千里国，城阙</a:t>
            </a:r>
            <a:r>
              <a:rPr 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九重门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不睹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皇居壮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，安知天子尊。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骆宾王 (唐)  《帝京篇》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九天阊阖[chāng hé]开宫殿，</a:t>
            </a:r>
            <a:r>
              <a:rPr 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万国衣冠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拜冕旒[miǎn liú]。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王维 (唐)《和贾舍人早朝大明宫之作》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东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内货物二百四十行，四面立邸（货栈）四方珍奇，皆所聚积。 商贾所聚，多归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西市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，浮寄流寓，不可胜数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采编自宋敏求《长安志》</a:t>
            </a:r>
            <a:endParaRPr lang="zh-CN" altLang="en-US" sz="2400"/>
          </a:p>
          <a:p>
            <a:pPr indent="0"/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endParaRPr lang="zh-CN" altLang="en-US" sz="2400"/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61950" y="3996055"/>
            <a:ext cx="85979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文皇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南面坐，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夷狄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千群趋。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  <a:sym typeface="+mn-ea"/>
              </a:rPr>
              <a:t>∙∙∙∙∙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献号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天可汗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，以覆我国都。</a:t>
            </a:r>
            <a:endParaRPr lang="zh-CN" altLang="en-US" sz="2400" b="1" noProof="0" dirty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——柳宗元 (唐)《唐铙歌鼓吹曲·高昌》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-635"/>
            <a:ext cx="8332470" cy="36988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61385" y="3329940"/>
            <a:ext cx="179197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唐大明宫复原图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08250" y="1491615"/>
            <a:ext cx="51784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08330" y="166370"/>
            <a:ext cx="7498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440" y="460375"/>
            <a:ext cx="3134995" cy="3955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0933" r="12"/>
          <a:stretch>
            <a:fillRect/>
          </a:stretch>
        </p:blipFill>
        <p:spPr>
          <a:xfrm>
            <a:off x="3799205" y="1040765"/>
            <a:ext cx="5238115" cy="30626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0095" y="4489450"/>
            <a:ext cx="2305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 舞马衔杯纹银壶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1195" y="4775200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sym typeface="+mn-ea"/>
              </a:rPr>
              <a:t>少数民族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与中原融合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53075" y="4194175"/>
            <a:ext cx="20313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 兽首玛瑙杯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34990" y="4775200"/>
            <a:ext cx="19494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中外文化</a:t>
            </a:r>
            <a:r>
              <a:rPr lang="zh-CN" altLang="en-US" b="1"/>
              <a:t>交流</a:t>
            </a:r>
            <a:endParaRPr lang="zh-CN" altLang="en-US" b="1"/>
          </a:p>
        </p:txBody>
      </p:sp>
      <p:sp>
        <p:nvSpPr>
          <p:cNvPr id="11" name="文本框 10"/>
          <p:cNvSpPr txBox="1"/>
          <p:nvPr/>
        </p:nvSpPr>
        <p:spPr>
          <a:xfrm>
            <a:off x="4265930" y="4489450"/>
            <a:ext cx="4771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缠丝玛瑙产自</a:t>
            </a:r>
            <a:r>
              <a:rPr lang="zh-CN" altLang="en-US" b="1">
                <a:solidFill>
                  <a:srgbClr val="FF0000"/>
                </a:solidFill>
              </a:rPr>
              <a:t>西域</a:t>
            </a:r>
            <a:r>
              <a:rPr lang="zh-CN" altLang="en-US" b="1"/>
              <a:t>，这样器型，在</a:t>
            </a:r>
            <a:r>
              <a:rPr lang="zh-CN" altLang="en-US" b="1">
                <a:solidFill>
                  <a:srgbClr val="FF0000"/>
                </a:solidFill>
              </a:rPr>
              <a:t>波斯</a:t>
            </a:r>
            <a:r>
              <a:rPr lang="zh-CN" altLang="en-US" b="1"/>
              <a:t>常见。</a:t>
            </a:r>
            <a:endParaRPr lang="zh-CN" altLang="en-US" b="1"/>
          </a:p>
        </p:txBody>
      </p:sp>
      <p:sp>
        <p:nvSpPr>
          <p:cNvPr id="12" name="文本框 11"/>
          <p:cNvSpPr txBox="1"/>
          <p:nvPr/>
        </p:nvSpPr>
        <p:spPr>
          <a:xfrm>
            <a:off x="171450" y="0"/>
            <a:ext cx="1358265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用品上：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4569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开放、兼容并包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6870" y="1156335"/>
            <a:ext cx="3401695" cy="25501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59535" y="4105275"/>
            <a:ext cx="8775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/>
                </a:solidFill>
              </a:rPr>
              <a:t>胡饼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9065" y="-30480"/>
            <a:ext cx="1649095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生活上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45690" y="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开放、兼容并包</a:t>
            </a:r>
            <a:endParaRPr lang="zh-CN" altLang="en-US" sz="2400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36720" y="1056640"/>
            <a:ext cx="4784090" cy="27317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86375" y="4166870"/>
            <a:ext cx="26847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>
                <a:sym typeface="+mn-ea"/>
              </a:rPr>
              <a:t>从印度学得</a:t>
            </a:r>
            <a:r>
              <a:rPr lang="en-US" altLang="zh-CN" sz="2000" b="1">
                <a:sym typeface="+mn-ea"/>
              </a:rPr>
              <a:t>——</a:t>
            </a:r>
            <a:r>
              <a:rPr lang="zh-CN" altLang="en-US" sz="2000" b="1">
                <a:sym typeface="+mn-ea"/>
              </a:rPr>
              <a:t>熬糖法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3362" b="10161"/>
          <a:stretch>
            <a:fillRect/>
          </a:stretch>
        </p:blipFill>
        <p:spPr>
          <a:xfrm>
            <a:off x="0" y="668655"/>
            <a:ext cx="5563870" cy="34524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05330" y="4305300"/>
            <a:ext cx="179197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唐代打马球铜镜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8794" t="11433" r="14631" b="7299"/>
          <a:stretch>
            <a:fillRect/>
          </a:stretch>
        </p:blipFill>
        <p:spPr>
          <a:xfrm>
            <a:off x="5732780" y="102235"/>
            <a:ext cx="3240405" cy="4730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36995" y="4832985"/>
            <a:ext cx="165544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   </a:t>
            </a:r>
            <a:r>
              <a:rPr lang="zh-CN" altLang="en-US" b="1"/>
              <a:t>三彩骆驼</a:t>
            </a:r>
            <a:endParaRPr lang="zh-CN" altLang="en-US" b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5795" t="9853" r="6616" b="18207"/>
          <a:stretch>
            <a:fillRect/>
          </a:stretch>
        </p:blipFill>
        <p:spPr>
          <a:xfrm>
            <a:off x="6607175" y="368935"/>
            <a:ext cx="2573655" cy="3328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530" y="0"/>
            <a:ext cx="3013710" cy="4554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35935" y="4700905"/>
            <a:ext cx="38989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《簪花仕女图》局部    唐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∙</a:t>
            </a:r>
            <a:r>
              <a:rPr lang="zh-CN" altLang="en-US" b="1">
                <a:solidFill>
                  <a:srgbClr val="FF0000"/>
                </a:solidFill>
              </a:rPr>
              <a:t>周昉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5820" y="4029075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24008"/>
                </a:solidFill>
              </a:rPr>
              <a:t>唐三彩女子俑</a:t>
            </a:r>
            <a:endParaRPr lang="zh-CN" altLang="en-US" b="1">
              <a:solidFill>
                <a:srgbClr val="F24008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125095" y="12065"/>
            <a:ext cx="4023995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三、开放的社会风气</a:t>
            </a:r>
            <a:endParaRPr lang="zh-CN" alt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" y="511810"/>
            <a:ext cx="3134360" cy="34201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9265" y="4554220"/>
            <a:ext cx="20726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高昌回鹘（回纥）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1150" y="864235"/>
            <a:ext cx="85217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700" b="1">
                <a:sym typeface="+mn-ea"/>
              </a:rPr>
              <a:t>1</a:t>
            </a:r>
            <a:r>
              <a:rPr lang="zh-CN" altLang="en-US" sz="2700" b="1">
                <a:sym typeface="+mn-ea"/>
              </a:rPr>
              <a:t>、课标要求</a:t>
            </a:r>
            <a:r>
              <a:rPr lang="en-US" altLang="zh-CN" sz="2700" b="1">
                <a:sym typeface="+mn-ea"/>
              </a:rPr>
              <a:t>:</a:t>
            </a:r>
            <a:endParaRPr lang="zh-CN" altLang="en-US" sz="2700" b="1">
              <a:sym typeface="+mn-ea"/>
            </a:endParaRPr>
          </a:p>
          <a:p>
            <a:pPr algn="l"/>
            <a:r>
              <a:rPr lang="zh-CN" altLang="en-US" sz="2700" b="1">
                <a:solidFill>
                  <a:schemeClr val="tx1"/>
                </a:solidFill>
                <a:sym typeface="+mn-ea"/>
              </a:rPr>
              <a:t>通过经济繁荣、民族发展、开放的社会风气和唐诗盛行，了解盛唐</a:t>
            </a:r>
            <a:r>
              <a:rPr lang="zh-CN" altLang="en-US" sz="2700" b="1">
                <a:sym typeface="+mn-ea"/>
              </a:rPr>
              <a:t>的</a:t>
            </a:r>
            <a:r>
              <a:rPr lang="zh-CN" altLang="en-US" sz="2700" b="1">
                <a:solidFill>
                  <a:srgbClr val="FF0000"/>
                </a:solidFill>
                <a:sym typeface="+mn-ea"/>
              </a:rPr>
              <a:t>社会气象</a:t>
            </a:r>
            <a:r>
              <a:rPr lang="zh-CN" altLang="en-US" sz="2700" b="1">
                <a:sym typeface="+mn-ea"/>
              </a:rPr>
              <a:t>。</a:t>
            </a:r>
            <a:endParaRPr lang="zh-CN" altLang="en-US" sz="2700" b="1">
              <a:sym typeface="+mn-ea"/>
            </a:endParaRPr>
          </a:p>
          <a:p>
            <a:pPr algn="l"/>
            <a:r>
              <a:rPr lang="zh-CN" altLang="en-US" sz="2700" b="1">
                <a:solidFill>
                  <a:schemeClr val="tx1"/>
                </a:solidFill>
                <a:sym typeface="+mn-ea"/>
              </a:rPr>
              <a:t>从</a:t>
            </a:r>
            <a:r>
              <a:rPr lang="zh-CN" altLang="en-US" sz="2700" b="1">
                <a:solidFill>
                  <a:srgbClr val="FF0000"/>
                </a:solidFill>
                <a:sym typeface="+mn-ea"/>
              </a:rPr>
              <a:t>文物图片</a:t>
            </a:r>
            <a:r>
              <a:rPr lang="zh-CN" altLang="en-US" sz="2700" b="1">
                <a:solidFill>
                  <a:schemeClr val="tx1"/>
                </a:solidFill>
                <a:sym typeface="+mn-ea"/>
              </a:rPr>
              <a:t>和</a:t>
            </a:r>
            <a:r>
              <a:rPr lang="zh-CN" altLang="en-US" sz="2700" b="1">
                <a:solidFill>
                  <a:srgbClr val="FF0000"/>
                </a:solidFill>
                <a:sym typeface="+mn-ea"/>
              </a:rPr>
              <a:t>唐诗</a:t>
            </a:r>
            <a:r>
              <a:rPr lang="zh-CN" altLang="en-US" sz="2700" b="1">
                <a:solidFill>
                  <a:schemeClr val="tx1"/>
                </a:solidFill>
                <a:sym typeface="+mn-ea"/>
              </a:rPr>
              <a:t>中</a:t>
            </a:r>
            <a:r>
              <a:rPr lang="zh-CN" altLang="en-US" sz="2700" b="1">
                <a:sym typeface="+mn-ea"/>
              </a:rPr>
              <a:t>感受唐朝的社会风尚。</a:t>
            </a:r>
            <a:endParaRPr lang="zh-CN" altLang="en-US" sz="2700" b="1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609590" y="1740535"/>
            <a:ext cx="12960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371715" y="1740535"/>
            <a:ext cx="12960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2869565" y="1740535"/>
            <a:ext cx="12960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130935" y="1740535"/>
            <a:ext cx="12960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290" y="208915"/>
            <a:ext cx="3013710" cy="4554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4763135"/>
            <a:ext cx="3477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《簪花仕女图》局部    唐</a:t>
            </a:r>
            <a:r>
              <a:rPr lang="zh-CN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∙</a:t>
            </a:r>
            <a:r>
              <a:rPr lang="zh-CN" altLang="en-US" b="1">
                <a:solidFill>
                  <a:srgbClr val="FF0000"/>
                </a:solidFill>
              </a:rPr>
              <a:t>周昉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90" y="0"/>
            <a:ext cx="2694940" cy="2578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22645" y="249745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24008"/>
                </a:solidFill>
              </a:rPr>
              <a:t>唐《捣练图》局部</a:t>
            </a:r>
            <a:endParaRPr lang="zh-CN" altLang="en-US" b="1">
              <a:solidFill>
                <a:srgbClr val="F2400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90" y="0"/>
            <a:ext cx="365887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三、开放的社会风气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6786" t="14722" r="6810" b="36144"/>
          <a:stretch>
            <a:fillRect/>
          </a:stretch>
        </p:blipFill>
        <p:spPr>
          <a:xfrm>
            <a:off x="3175000" y="521970"/>
            <a:ext cx="2304415" cy="28079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86455" y="3329940"/>
            <a:ext cx="188150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吹排箫</a:t>
            </a:r>
            <a:r>
              <a:rPr lang="zh-CN" altLang="en-US" b="1"/>
              <a:t>乐伎壁画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190" y="2865755"/>
            <a:ext cx="2962275" cy="2181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84290" y="4775200"/>
            <a:ext cx="202184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/>
              <a:t>唐代女子</a:t>
            </a:r>
            <a:r>
              <a:rPr lang="zh-CN" altLang="en-US" b="1">
                <a:solidFill>
                  <a:srgbClr val="F24008"/>
                </a:solidFill>
              </a:rPr>
              <a:t>骑马</a:t>
            </a:r>
            <a:r>
              <a:rPr lang="zh-CN" altLang="en-US" b="1"/>
              <a:t>雕塑</a:t>
            </a:r>
            <a:endParaRPr lang="zh-CN" altLang="en-US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" y="673735"/>
            <a:ext cx="9063990" cy="35972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68650" y="4444365"/>
            <a:ext cx="34709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《调琴啜茗图》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唐</a:t>
            </a:r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∙</a:t>
            </a:r>
            <a:r>
              <a:rPr lang="zh-CN" altLang="en-US" sz="2400" b="1">
                <a:solidFill>
                  <a:srgbClr val="FF0000"/>
                </a:solidFill>
                <a:sym typeface="+mn-ea"/>
              </a:rPr>
              <a:t>周昉  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" y="1246505"/>
            <a:ext cx="2259330" cy="29152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99385" y="706755"/>
            <a:ext cx="62585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“自古皆贵中华，贱夷狄，朕独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爱之如一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。故其种落皆依朕如父母” </a:t>
            </a:r>
            <a:r>
              <a:rPr lang="zh-CN" altLang="en-US" sz="2000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lang="zh-CN" altLang="en-US" sz="2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2135" y="4266565"/>
            <a:ext cx="13665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“</a:t>
            </a:r>
            <a:r>
              <a:rPr lang="zh-CN" altLang="en-US" sz="2400" b="1">
                <a:solidFill>
                  <a:srgbClr val="FF0000"/>
                </a:solidFill>
              </a:rPr>
              <a:t>天可汗</a:t>
            </a:r>
            <a:r>
              <a:rPr lang="en-US" altLang="zh-CN" sz="2400" b="1">
                <a:solidFill>
                  <a:srgbClr val="FF0000"/>
                </a:solidFill>
              </a:rPr>
              <a:t>”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85060" y="2973031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恩</a:t>
            </a:r>
            <a:r>
              <a:rPr lang="zh-CN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威</a:t>
            </a: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并施：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97070" y="2012315"/>
            <a:ext cx="23729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和亲：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册封：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经济交流：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97070" y="3496310"/>
            <a:ext cx="1567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战争：</a:t>
            </a:r>
            <a:endParaRPr lang="zh-CN" altLang="en-US" sz="2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设机构：</a:t>
            </a:r>
            <a:endParaRPr lang="zh-CN" altLang="en-US" sz="2800" b="1"/>
          </a:p>
        </p:txBody>
      </p:sp>
      <p:sp>
        <p:nvSpPr>
          <p:cNvPr id="11269" name="AutoShape 7"/>
          <p:cNvSpPr/>
          <p:nvPr/>
        </p:nvSpPr>
        <p:spPr bwMode="auto">
          <a:xfrm>
            <a:off x="4205605" y="2200275"/>
            <a:ext cx="245745" cy="2249170"/>
          </a:xfrm>
          <a:prstGeom prst="leftBrace">
            <a:avLst>
              <a:gd name="adj1" fmla="val 6493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387465" y="1168400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b="1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唐太宗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512060" y="3100031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恩</a:t>
            </a:r>
            <a:r>
              <a:rPr lang="zh-CN" alt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威</a:t>
            </a:r>
            <a:r>
              <a:rPr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并施：</a:t>
            </a:r>
            <a:endParaRPr lang="zh-CN" alt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1269" grpId="0" bldLvl="0" animBg="1"/>
      <p:bldP spid="19" grpId="0"/>
      <p:bldP spid="20" grpId="0"/>
      <p:bldP spid="21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98170" y="1207770"/>
            <a:ext cx="819658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凡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一代有一代之文学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。楚之骚、汉之赋、六代之骈语、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唐之诗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、宋之词、元之曲，皆所谓‘一代之文学’，而后世莫能继焉者也”   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王国维在《宋元戏曲史﹒序》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163830" y="873125"/>
            <a:ext cx="63684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诗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至于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杜子美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至于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韩退之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至于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吴道子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书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至于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颜鲁公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，而古今之变，天下之能事尽矣。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</a:rPr>
              <a:t>”     ——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苏轼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0050" y="2574925"/>
            <a:ext cx="760158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诗歌到了</a:t>
            </a:r>
            <a:r>
              <a:rPr lang="zh-CN" altLang="en-US" sz="2000" b="1">
                <a:solidFill>
                  <a:schemeClr val="tx1"/>
                </a:solidFill>
              </a:rPr>
              <a:t>杜甫</a:t>
            </a:r>
            <a:r>
              <a:rPr lang="zh-CN" altLang="en-US" sz="2000" b="1"/>
              <a:t>，散文到了</a:t>
            </a:r>
            <a:r>
              <a:rPr lang="zh-CN" altLang="en-US" sz="2000" b="1">
                <a:solidFill>
                  <a:srgbClr val="FF0000"/>
                </a:solidFill>
              </a:rPr>
              <a:t>韩愈</a:t>
            </a:r>
            <a:r>
              <a:rPr lang="zh-CN" altLang="en-US" sz="2000" b="1"/>
              <a:t>，书画到了</a:t>
            </a:r>
            <a:r>
              <a:rPr lang="zh-CN" altLang="en-US" sz="2000" b="1">
                <a:solidFill>
                  <a:srgbClr val="FF0000"/>
                </a:solidFill>
              </a:rPr>
              <a:t>吴道子</a:t>
            </a:r>
            <a:r>
              <a:rPr lang="zh-CN" altLang="en-US" sz="2000" b="1"/>
              <a:t>，书法到了</a:t>
            </a:r>
            <a:r>
              <a:rPr lang="zh-CN" altLang="en-US" sz="2000" b="1">
                <a:solidFill>
                  <a:srgbClr val="FF0000"/>
                </a:solidFill>
              </a:rPr>
              <a:t>颜真卿</a:t>
            </a:r>
            <a:r>
              <a:rPr lang="zh-CN" altLang="en-US" sz="2000" b="1"/>
              <a:t>，那么可以说，古往今来艺术上的变通都已经穷尽了。</a:t>
            </a:r>
            <a:endParaRPr lang="zh-CN" altLang="en-US" sz="2000" b="1"/>
          </a:p>
        </p:txBody>
      </p:sp>
      <p:sp>
        <p:nvSpPr>
          <p:cNvPr id="3" name="文本框 2"/>
          <p:cNvSpPr txBox="1"/>
          <p:nvPr/>
        </p:nvSpPr>
        <p:spPr>
          <a:xfrm>
            <a:off x="400050" y="3379470"/>
            <a:ext cx="4772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/>
              <a:t>反映了：盛唐时期</a:t>
            </a:r>
            <a:r>
              <a:rPr lang="zh-CN" altLang="en-US" sz="2000" b="1">
                <a:solidFill>
                  <a:srgbClr val="FF0000"/>
                </a:solidFill>
              </a:rPr>
              <a:t>文学艺术</a:t>
            </a:r>
            <a:r>
              <a:rPr lang="zh-CN" altLang="en-US" sz="2000" b="1"/>
              <a:t>的</a:t>
            </a:r>
            <a:r>
              <a:rPr lang="zh-CN" altLang="en-US" sz="2000" b="1">
                <a:solidFill>
                  <a:srgbClr val="FF0000"/>
                </a:solidFill>
              </a:rPr>
              <a:t>全面繁荣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7650" y="144145"/>
            <a:ext cx="3383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四、多彩的文学艺术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4495" y="367665"/>
            <a:ext cx="2389505" cy="21094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460375"/>
            <a:ext cx="10270490" cy="29533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黄沙百战穿金甲，不破楼兰终不还。</a:t>
            </a: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——王昌龄《从军行》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半夜军行戈相拨，风头如刀面如割。</a:t>
            </a: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——岑参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《走马川行奉送封大夫出师西征》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明月松间照，清泉石上流。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王维《山居秋暝》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绿树村边合，青山郭外斜。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孟浩然《过故人庄》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独坐黄昏谁是伴,紫薇花对紫微郎。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白居易《紫薇花》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是岁江南旱，衢州人食人。  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——白居易《轻肥》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790" y="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盛唐的诗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3115945"/>
            <a:ext cx="417068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思考：唐朝诗歌繁荣的原因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?</a:t>
            </a:r>
            <a:endParaRPr lang="en-US" altLang="zh-CN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5520" y="3762375"/>
            <a:ext cx="21996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、经济的繁荣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4885" y="4222750"/>
            <a:ext cx="28092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defRPr/>
            </a:pP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、国家的统一开放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4885" y="4683125"/>
            <a:ext cx="25044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、科举制的促进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56250" y="777240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边塞诗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5465" y="1636395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田园诗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25745" y="2160270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闲适诗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99000" y="2747645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现实诗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06700" y="92075"/>
            <a:ext cx="54394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唐诗：</a:t>
            </a:r>
            <a:r>
              <a:rPr lang="zh-CN" altLang="en-US" b="1">
                <a:solidFill>
                  <a:srgbClr val="FF0000"/>
                </a:solidFill>
              </a:rPr>
              <a:t>声韵风骨</a:t>
            </a:r>
            <a:r>
              <a:rPr lang="zh-CN" altLang="en-US" b="1"/>
              <a:t>兼备，达到了</a:t>
            </a:r>
            <a:r>
              <a:rPr lang="en-US" altLang="zh-CN" b="1"/>
              <a:t>“</a:t>
            </a:r>
            <a:r>
              <a:rPr lang="zh-CN" altLang="en-US" b="1">
                <a:solidFill>
                  <a:srgbClr val="FF0000"/>
                </a:solidFill>
              </a:rPr>
              <a:t>神来、情来、气来</a:t>
            </a:r>
            <a:r>
              <a:rPr lang="zh-CN" altLang="en-US" b="1"/>
              <a:t>！</a:t>
            </a:r>
            <a:r>
              <a:rPr lang="en-US" altLang="zh-CN" b="1"/>
              <a:t>”</a:t>
            </a:r>
            <a:endParaRPr lang="en-US" altLang="zh-CN" b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389890"/>
            <a:ext cx="7644130" cy="1476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大鹏一日同风起，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-《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上李邕yōng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》</a:t>
            </a:r>
            <a:endParaRPr lang="en-US" altLang="zh-CN" sz="2400" b="1">
              <a:latin typeface="宋体" panose="02010600030101010101" pitchFamily="2" charset="-122"/>
              <a:sym typeface="+mn-ea"/>
            </a:endParaRPr>
          </a:p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危乎高哉！蜀道之难，</a:t>
            </a:r>
            <a:r>
              <a:rPr lang="zh-CN" altLang="en-US" sz="2400" b="1" u="sng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</a:t>
            </a:r>
            <a:r>
              <a:rPr lang="en-US" altLang="zh-CN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</a:t>
            </a:r>
            <a:r>
              <a:rPr lang="zh-CN" altLang="en-US" sz="2400" b="1" dirty="0">
                <a:latin typeface="+mn-ea"/>
                <a:sym typeface="+mn-ea"/>
              </a:rPr>
              <a:t>蜀道难</a:t>
            </a:r>
            <a:r>
              <a:rPr lang="en-US" altLang="zh-CN" sz="2400" b="1" dirty="0">
                <a:latin typeface="+mn-ea"/>
                <a:sym typeface="+mn-ea"/>
              </a:rPr>
              <a:t>》</a:t>
            </a:r>
            <a:endParaRPr lang="en-US" altLang="zh-CN" sz="2400" b="1" dirty="0">
              <a:latin typeface="+mn-ea"/>
              <a:sym typeface="+mn-ea"/>
            </a:endParaRPr>
          </a:p>
          <a:p>
            <a:pPr algn="l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长风破浪会有时</a:t>
            </a:r>
            <a:r>
              <a:rPr sz="2400" b="1" dirty="0">
                <a:sym typeface="+mn-ea"/>
              </a:rPr>
              <a:t>，</a:t>
            </a:r>
            <a:r>
              <a:rPr sz="2400" b="1" u="sng" dirty="0">
                <a:sym typeface="+mn-ea"/>
              </a:rPr>
              <a:t>                                     </a:t>
            </a:r>
            <a:r>
              <a:rPr sz="2400" b="1" dirty="0">
                <a:sym typeface="+mn-ea"/>
              </a:rPr>
              <a:t>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dirty="0">
                <a:latin typeface="+mn-ea"/>
                <a:sym typeface="+mn-ea"/>
              </a:rPr>
              <a:t>-</a:t>
            </a:r>
            <a:r>
              <a:rPr sz="2400" b="1" dirty="0">
                <a:sym typeface="+mn-ea"/>
              </a:rPr>
              <a:t>《行路难》 </a:t>
            </a:r>
            <a:endParaRPr sz="2400" b="1" dirty="0">
              <a:sym typeface="+mn-ea"/>
            </a:endParaRPr>
          </a:p>
          <a:p>
            <a:pPr algn="l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609850" y="38989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扶摇直上九万里</a:t>
            </a:r>
            <a:endParaRPr lang="zh-CN" altLang="en-US" sz="2400" b="1" u="sng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490" y="2097405"/>
            <a:ext cx="7242175" cy="26765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朱门酒肉臭，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b="1">
                <a:latin typeface="宋体" panose="02010600030101010101" pitchFamily="2" charset="-122"/>
                <a:sym typeface="+mn-ea"/>
              </a:rPr>
              <a:t>《自京赴奉先县咏怀五百字》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入门闻号啕，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-《同上》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烽火连三月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《春望》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野火烧不尽，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《赋得古原草送别》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可怜身上衣正单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《卖炭翁》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一丛深色花，</a:t>
            </a:r>
            <a:r>
              <a:rPr lang="zh-CN" altLang="en-US" sz="2400" b="1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-</a:t>
            </a:r>
            <a:r>
              <a:rPr lang="zh-CN" altLang="en-US" sz="2400" b="1">
                <a:latin typeface="宋体" panose="02010600030101010101" pitchFamily="2" charset="-122"/>
                <a:sym typeface="+mn-ea"/>
              </a:rPr>
              <a:t>《买花》</a:t>
            </a:r>
            <a:endParaRPr lang="zh-CN" altLang="en-US" sz="2400" b="1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2640" y="207073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路有冻死骨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72640" y="2439670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幼子饥已卒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80895" y="431355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十户中人赋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80895" y="3565525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春风吹又生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33650" y="3905250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心忧炭贱愿天寒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82240" y="1122045"/>
            <a:ext cx="2316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直挂云帆济沧海</a:t>
            </a:r>
            <a:endParaRPr lang="zh-CN" altLang="en-US" sz="24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0" y="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盛唐的诗：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pic>
        <p:nvPicPr>
          <p:cNvPr id="20482" name="Picture 2" descr="http://d.hiphotos.baidu.com/baike/c0%3Dbaike150%2C5%2C5%2C150%2C50/sign=c984d09b18d5ad6ebef46cb8e0a252be/78310a55b319ebc4acda9dc68126cffc1f1716ca.jpg"/>
          <p:cNvPicPr>
            <a:picLocks noChangeAspect="1"/>
          </p:cNvPicPr>
          <p:nvPr/>
        </p:nvPicPr>
        <p:blipFill>
          <a:blip r:embed="rId1" cstate="print"/>
          <a:srcRect b="9900"/>
          <a:stretch>
            <a:fillRect/>
          </a:stretch>
        </p:blipFill>
        <p:spPr bwMode="auto">
          <a:xfrm>
            <a:off x="7569200" y="46355"/>
            <a:ext cx="1284605" cy="170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b.hiphotos.baidu.com/baike/c0%3Dbaike92%2C5%2C5%2C92%2C30/sign=16a2925b76c6a7efad2ba0749c93c434/5bafa40f4bfbfbed5ad701fb78f0f736aec31fa3.jpg"/>
          <p:cNvPicPr>
            <a:picLocks noChangeAspect="1"/>
          </p:cNvPicPr>
          <p:nvPr/>
        </p:nvPicPr>
        <p:blipFill>
          <a:blip r:embed="rId2" cstate="print"/>
          <a:srcRect t="10388" r="1299"/>
          <a:stretch>
            <a:fillRect/>
          </a:stretch>
        </p:blipFill>
        <p:spPr bwMode="auto">
          <a:xfrm>
            <a:off x="7574915" y="1866265"/>
            <a:ext cx="1278890" cy="160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/>
          <a:srcRect t="10012" r="4300"/>
          <a:stretch>
            <a:fillRect/>
          </a:stretch>
        </p:blipFill>
        <p:spPr>
          <a:xfrm>
            <a:off x="7569200" y="3565525"/>
            <a:ext cx="1284605" cy="16764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403975" y="4759960"/>
            <a:ext cx="107632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/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白居易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71390" y="3236595"/>
            <a:ext cx="2797810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诗圣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诗史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杜甫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74995" y="1582420"/>
            <a:ext cx="189420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p>
            <a:pPr algn="ctr"/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诗仙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李白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5340" y="1582420"/>
            <a:ext cx="246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昂扬进取、飘逸洒脱</a:t>
            </a:r>
            <a:endParaRPr lang="zh-CN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85340" y="3206115"/>
            <a:ext cx="2468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淳朴厚重、悲愤凄婉</a:t>
            </a:r>
            <a:endParaRPr lang="zh-CN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37810" y="2622550"/>
            <a:ext cx="21431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世上疮痍，诗中圣哲；   民间疾苦，笔底波澜。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199640" y="4773930"/>
            <a:ext cx="2240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直面现实、通俗易懂</a:t>
            </a:r>
            <a:endParaRPr lang="zh-CN" alt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14040" y="75374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难于上青天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52320" y="2791460"/>
            <a:ext cx="17481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家书抵万金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33340" y="46355"/>
            <a:ext cx="243586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史料实证</a:t>
            </a:r>
            <a:r>
              <a:rPr lang="en-US" altLang="zh-CN" b="1">
                <a:solidFill>
                  <a:srgbClr val="FF0000"/>
                </a:solidFill>
              </a:rPr>
              <a:t>——</a:t>
            </a:r>
            <a:r>
              <a:rPr lang="zh-CN" altLang="en-US" b="1">
                <a:solidFill>
                  <a:srgbClr val="FF0000"/>
                </a:solidFill>
              </a:rPr>
              <a:t>以诗证史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5" grpId="0"/>
      <p:bldP spid="18" grpId="0" bldLvl="0" animBg="1"/>
      <p:bldP spid="20" grpId="0"/>
      <p:bldP spid="10" grpId="0"/>
      <p:bldP spid="17" grpId="0" bldLvl="0" animBg="1"/>
      <p:bldP spid="2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03115" y="212725"/>
            <a:ext cx="4255770" cy="31921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3725" y="3404870"/>
            <a:ext cx="3457575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人生得意须尽欢，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莫使金樽空对月。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65090" y="3404870"/>
            <a:ext cx="3216275" cy="953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国破山河在，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城春草木深。</a:t>
            </a:r>
            <a:endParaRPr lang="zh-CN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7330" y="-13970"/>
            <a:ext cx="483489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古代诗人轨迹地图大曝光！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935" y="508000"/>
            <a:ext cx="3710305" cy="29686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9430" y="4358005"/>
            <a:ext cx="326009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最“浪”的诗人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——李白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68165" y="4358005"/>
            <a:ext cx="449072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颠沛流离，郁郁不得志的诗人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杜甫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935" y="2395220"/>
            <a:ext cx="56165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仰天大笑出门去，我辈岂是蓬蒿人。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/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李白《南陵别儿童入京》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人生在世不称意，明朝散发弄扁舟。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/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——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李白 《</a:t>
            </a:r>
            <a:r>
              <a:rPr lang="en-US" alt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宣州谢脁楼饯别校书叔云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2105" y="405765"/>
            <a:ext cx="88118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/>
              <a:t>“点如坠石，画如夏云，钩如屈金，戈如发弩，纵横有象，低昂有志，自</a:t>
            </a:r>
            <a:r>
              <a:rPr lang="zh-CN" altLang="en-US" sz="2400" b="1">
                <a:solidFill>
                  <a:srgbClr val="FF0000"/>
                </a:solidFill>
              </a:rPr>
              <a:t>羲、献</a:t>
            </a:r>
            <a:r>
              <a:rPr lang="zh-CN" altLang="en-US" sz="2400" b="1"/>
              <a:t>以来，</a:t>
            </a:r>
            <a:r>
              <a:rPr lang="zh-CN" altLang="en-US" sz="2400" b="1">
                <a:solidFill>
                  <a:srgbClr val="FF0000"/>
                </a:solidFill>
              </a:rPr>
              <a:t>未有如公者也</a:t>
            </a:r>
            <a:r>
              <a:rPr lang="zh-CN" altLang="en-US" sz="2400" b="1"/>
              <a:t>。”</a:t>
            </a:r>
            <a:r>
              <a:rPr lang="en-US" altLang="zh-CN" sz="2400" b="1"/>
              <a:t>——</a:t>
            </a:r>
            <a:r>
              <a:rPr lang="zh-CN" altLang="en-US" sz="2400" b="1">
                <a:sym typeface="+mn-ea"/>
              </a:rPr>
              <a:t>（宋）</a:t>
            </a:r>
            <a:r>
              <a:rPr lang="zh-CN" altLang="en-US" sz="2400" b="1"/>
              <a:t>朱长文</a:t>
            </a:r>
            <a:endParaRPr lang="zh-CN" altLang="en-US" sz="2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1847215"/>
            <a:ext cx="6579235" cy="21056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73835" y="4213860"/>
            <a:ext cx="4408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天下第二行书</a:t>
            </a:r>
            <a:r>
              <a:rPr lang="en-US" altLang="zh-CN" sz="2400" b="1"/>
              <a:t>——</a:t>
            </a:r>
            <a:r>
              <a:rPr lang="zh-CN" altLang="en-US" sz="2400" b="1"/>
              <a:t>《祭侄文稿》</a:t>
            </a:r>
            <a:endParaRPr lang="zh-CN" altLang="en-US" sz="24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910" y="1473835"/>
            <a:ext cx="1905000" cy="2590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40955" y="4213860"/>
            <a:ext cx="11010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颜真卿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38300" y="4775200"/>
            <a:ext cx="49225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/>
              <a:t>“</a:t>
            </a:r>
            <a:r>
              <a:rPr lang="zh-CN" altLang="en-US" b="1"/>
              <a:t>书法史上</a:t>
            </a:r>
            <a:r>
              <a:rPr lang="zh-CN" altLang="en-US" b="1">
                <a:solidFill>
                  <a:srgbClr val="FF0000"/>
                </a:solidFill>
              </a:rPr>
              <a:t>人格美与书法美</a:t>
            </a:r>
            <a:r>
              <a:rPr lang="zh-CN" altLang="en-US" b="1"/>
              <a:t>的完美典范</a:t>
            </a:r>
            <a:r>
              <a:rPr lang="en-US" altLang="zh-CN" b="1"/>
              <a:t>”</a:t>
            </a:r>
            <a:endParaRPr lang="en-US" altLang="zh-CN" b="1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19780"/>
            <a:ext cx="27093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“颜筋柳骨”：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32" name="Picture 12" descr="c:\documents and settings\administrator\application data\360se6\User Data\temp\t015e7c36ba44dd43e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696239" y="1143000"/>
            <a:ext cx="1619250" cy="2286001"/>
          </a:xfrm>
          <a:prstGeom prst="rect">
            <a:avLst/>
          </a:prstGeom>
          <a:noFill/>
        </p:spPr>
      </p:pic>
      <p:pic>
        <p:nvPicPr>
          <p:cNvPr id="30734" name="Picture 14" descr="c:\documents and settings\administrator\application data\360se6\User Data\temp\t01de7bfc5dacfb3b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019" y="1143000"/>
            <a:ext cx="2286000" cy="2286001"/>
          </a:xfrm>
          <a:prstGeom prst="rect">
            <a:avLst/>
          </a:prstGeom>
          <a:noFill/>
        </p:spPr>
      </p:pic>
      <p:pic>
        <p:nvPicPr>
          <p:cNvPr id="30736" name="Picture 16" descr="c:\documents and settings\administrator\application data\360se6\User Data\temp\t01f08d89378bdf8f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0150" y="1143000"/>
            <a:ext cx="2286000" cy="228600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27094" y="3634115"/>
            <a:ext cx="162736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雄浑敦厚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8119" y="3634115"/>
            <a:ext cx="162737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方折峻丽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094" y="96560"/>
            <a:ext cx="126669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书法：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71450" y="4276725"/>
            <a:ext cx="77012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点如坠石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画如夏云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钩如屈铁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戈如发弩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纵横有象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低昂有态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自羲、献以来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未有如公也    </a:t>
            </a:r>
            <a:r>
              <a:rPr lang="en-US" altLang="zh-CN" sz="2400" b="1" dirty="0" smtClean="0"/>
              <a:t>-----</a:t>
            </a:r>
            <a:r>
              <a:rPr lang="zh-CN" altLang="en-US" sz="2400" b="1" dirty="0" smtClean="0"/>
              <a:t>宋</a:t>
            </a:r>
            <a:r>
              <a:rPr lang="en-US" altLang="zh-CN" sz="2400" b="1" dirty="0" smtClean="0"/>
              <a:t>《</a:t>
            </a:r>
            <a:r>
              <a:rPr lang="zh-CN" altLang="en-US" sz="2400" b="1" dirty="0" smtClean="0"/>
              <a:t>续书断</a:t>
            </a:r>
            <a:r>
              <a:rPr lang="en-US" altLang="zh-CN" sz="2400" b="1" dirty="0" smtClean="0"/>
              <a:t>》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66750" y="343535"/>
            <a:ext cx="6547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>
                <a:solidFill>
                  <a:srgbClr val="FF0000"/>
                </a:solidFill>
              </a:rPr>
              <a:t>快速浏览课本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P11-17</a:t>
            </a:r>
            <a:r>
              <a:rPr lang="zh-CN" altLang="en-US" sz="2400" b="1">
                <a:solidFill>
                  <a:srgbClr val="FF0000"/>
                </a:solidFill>
              </a:rPr>
              <a:t>完成以下问题：（</a:t>
            </a:r>
            <a:r>
              <a:rPr lang="en-US" altLang="zh-CN" sz="2400" b="1">
                <a:solidFill>
                  <a:srgbClr val="FF0000"/>
                </a:solidFill>
              </a:rPr>
              <a:t>3</a:t>
            </a:r>
            <a:r>
              <a:rPr lang="zh-CN" altLang="en-US" sz="2400" b="1">
                <a:solidFill>
                  <a:srgbClr val="FF0000"/>
                </a:solidFill>
              </a:rPr>
              <a:t>分钟）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6750" y="1149350"/>
            <a:ext cx="726567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ts val="4560"/>
              </a:lnSpc>
            </a:pPr>
            <a:r>
              <a:rPr lang="en-US" altLang="zh-CN" sz="2800" b="1"/>
              <a:t>1</a:t>
            </a:r>
            <a:r>
              <a:rPr lang="zh-CN" altLang="en-US" sz="2800" b="1"/>
              <a:t>、唐朝农业、手工业、商业发展的表现？</a:t>
            </a:r>
            <a:endParaRPr lang="zh-CN" altLang="en-US" sz="2800" b="1"/>
          </a:p>
          <a:p>
            <a:pPr fontAlgn="auto">
              <a:lnSpc>
                <a:spcPts val="4560"/>
              </a:lnSpc>
            </a:pPr>
            <a:r>
              <a:rPr lang="en-US" altLang="zh-CN" sz="2800" b="1"/>
              <a:t>2</a:t>
            </a:r>
            <a:r>
              <a:rPr lang="zh-CN" altLang="en-US" sz="2800" b="1"/>
              <a:t>、唐朝处理民族关系的措施？</a:t>
            </a:r>
            <a:endParaRPr lang="zh-CN" altLang="en-US" sz="2800" b="1"/>
          </a:p>
          <a:p>
            <a:pPr fontAlgn="auto">
              <a:lnSpc>
                <a:spcPts val="4560"/>
              </a:lnSpc>
            </a:pPr>
            <a:r>
              <a:rPr lang="en-US" altLang="zh-CN" sz="2800" b="1"/>
              <a:t>3</a:t>
            </a:r>
            <a:r>
              <a:rPr lang="zh-CN" altLang="en-US" sz="2800" b="1"/>
              <a:t>、唐朝开放社会风气的表现？</a:t>
            </a:r>
            <a:endParaRPr lang="zh-CN" altLang="en-US" sz="2800" b="1"/>
          </a:p>
          <a:p>
            <a:pPr fontAlgn="auto">
              <a:lnSpc>
                <a:spcPts val="4560"/>
              </a:lnSpc>
            </a:pPr>
            <a:r>
              <a:rPr lang="en-US" altLang="zh-CN" sz="2800" b="1"/>
              <a:t>4</a:t>
            </a:r>
            <a:r>
              <a:rPr lang="zh-CN" altLang="en-US" sz="2800" b="1"/>
              <a:t>、唐朝</a:t>
            </a:r>
            <a:r>
              <a:rPr lang="zh-CN" altLang="en-US" sz="2800" b="1">
                <a:solidFill>
                  <a:schemeClr val="tx1"/>
                </a:solidFill>
              </a:rPr>
              <a:t>代表诗人、书法家、画家及其成就？</a:t>
            </a:r>
            <a:endParaRPr lang="zh-CN" altLang="en-US" sz="2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73655" y="295275"/>
            <a:ext cx="2820035" cy="35864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20715" y="295275"/>
            <a:ext cx="3093085" cy="3492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06490" y="4065270"/>
            <a:ext cx="2937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怀素</a:t>
            </a:r>
            <a:r>
              <a:rPr lang="zh-CN" altLang="en-US" sz="2400" b="1">
                <a:solidFill>
                  <a:srgbClr val="0070C0"/>
                </a:solidFill>
              </a:rPr>
              <a:t>草书</a:t>
            </a:r>
            <a:r>
              <a:rPr lang="zh-CN" altLang="en-US" sz="2400" b="1">
                <a:solidFill>
                  <a:srgbClr val="FF0000"/>
                </a:solidFill>
              </a:rPr>
              <a:t>《自叙帖》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80410" y="4065270"/>
            <a:ext cx="14071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张旭</a:t>
            </a:r>
            <a:r>
              <a:rPr lang="zh-CN" altLang="en-US" sz="2400" b="1">
                <a:solidFill>
                  <a:srgbClr val="0070C0"/>
                </a:solidFill>
              </a:rPr>
              <a:t>草书</a:t>
            </a:r>
            <a:endParaRPr lang="zh-CN" altLang="en-US" sz="2400" b="1">
              <a:solidFill>
                <a:srgbClr val="0070C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rcRect l="26450" t="28028" r="6479" b="3464"/>
          <a:stretch>
            <a:fillRect/>
          </a:stretch>
        </p:blipFill>
        <p:spPr>
          <a:xfrm>
            <a:off x="0" y="368300"/>
            <a:ext cx="2386330" cy="34410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8770" y="4065270"/>
            <a:ext cx="7950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颜</a:t>
            </a:r>
            <a:r>
              <a:rPr lang="zh-CN" altLang="en-US" sz="2400" b="1">
                <a:solidFill>
                  <a:srgbClr val="0070C0"/>
                </a:solidFill>
              </a:rPr>
              <a:t>体</a:t>
            </a:r>
            <a:endParaRPr lang="zh-CN" altLang="en-US" sz="2400" b="1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376555"/>
            <a:ext cx="6260465" cy="3380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015" y="376555"/>
            <a:ext cx="2538095" cy="338074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69895" y="4091305"/>
            <a:ext cx="32042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sym typeface="+mn-ea"/>
              </a:rPr>
              <a:t>《唐  </a:t>
            </a:r>
            <a:r>
              <a:rPr lang="zh-CN" altLang="en-US" sz="2800" b="1">
                <a:solidFill>
                  <a:srgbClr val="FF0000"/>
                </a:solidFill>
              </a:rPr>
              <a:t>莫高窟壁画》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0" y="1609725"/>
            <a:ext cx="2627630" cy="32264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46245" y="2387600"/>
            <a:ext cx="13322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雕版印刷术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709295" y="4836160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发明火药</a:t>
            </a:r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t="3763" r="6768"/>
          <a:stretch>
            <a:fillRect/>
          </a:stretch>
        </p:blipFill>
        <p:spPr>
          <a:xfrm>
            <a:off x="6906260" y="1717675"/>
            <a:ext cx="2237740" cy="31184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195" y="0"/>
            <a:ext cx="4330065" cy="20929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69405" y="4836160"/>
            <a:ext cx="2711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/>
              <a:t>僧一行：测出子午线长度</a:t>
            </a:r>
            <a:endParaRPr lang="zh-CN" altLang="en-US" b="1"/>
          </a:p>
        </p:txBody>
      </p:sp>
      <p:sp>
        <p:nvSpPr>
          <p:cNvPr id="9" name="文本框 8"/>
          <p:cNvSpPr txBox="1"/>
          <p:nvPr/>
        </p:nvSpPr>
        <p:spPr>
          <a:xfrm>
            <a:off x="175895" y="176530"/>
            <a:ext cx="163576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 b="1"/>
              <a:t>科技成就</a:t>
            </a:r>
            <a:r>
              <a:rPr lang="zh-CN" altLang="en-US"/>
              <a:t>：</a:t>
            </a:r>
            <a:endParaRPr lang="zh-CN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" y="347980"/>
            <a:ext cx="3683000" cy="521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二、盛唐的民族关系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616077" y="1095374"/>
            <a:ext cx="155448" cy="31085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730647" y="996542"/>
            <a:ext cx="50596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唐太宗击败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东、西突厥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，控制西域。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855" y="1562100"/>
            <a:ext cx="54534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恩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威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并</a:t>
            </a:r>
            <a:endParaRPr lang="en-US" altLang="zh-C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施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77543" y="980032"/>
            <a:ext cx="1824355" cy="3969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、战争：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、机构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、册封：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、和亲：</a:t>
            </a:r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endParaRPr lang="zh-CN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、交流：</a:t>
            </a:r>
            <a:endParaRPr lang="zh-CN" alt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71525" y="3377982"/>
            <a:ext cx="90601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恩：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1525" y="1456610"/>
            <a:ext cx="90601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威：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1522095" y="1095374"/>
            <a:ext cx="155448" cy="11525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左大括号 12"/>
          <p:cNvSpPr/>
          <p:nvPr/>
        </p:nvSpPr>
        <p:spPr>
          <a:xfrm>
            <a:off x="1549400" y="2846705"/>
            <a:ext cx="128905" cy="188087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左大括号 15"/>
          <p:cNvSpPr/>
          <p:nvPr/>
        </p:nvSpPr>
        <p:spPr>
          <a:xfrm>
            <a:off x="3502025" y="2457450"/>
            <a:ext cx="155575" cy="92011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3730393" y="1841807"/>
            <a:ext cx="2926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安西、北庭都护府</a:t>
            </a:r>
            <a:endParaRPr lang="zh-CN" altLang="en-US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3502025" y="3517265"/>
            <a:ext cx="158750" cy="7562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819935" y="3517245"/>
            <a:ext cx="17068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文成公主：</a:t>
            </a:r>
            <a:endParaRPr lang="en-US" altLang="zh-CN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金城公主：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01708" y="2318385"/>
            <a:ext cx="3503295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唐玄宗册封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渤海郡王</a:t>
            </a:r>
            <a:endParaRPr lang="zh-CN" altLang="en-US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封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回纥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首领为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怀仁可汗</a:t>
            </a:r>
            <a:endParaRPr lang="zh-CN" altLang="en-US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封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南诏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首领为</a:t>
            </a:r>
            <a:r>
              <a:rPr lang="zh-CN" alt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云南王</a:t>
            </a:r>
            <a:endParaRPr lang="zh-CN" altLang="en-US" sz="2400"/>
          </a:p>
        </p:txBody>
      </p:sp>
      <p:sp>
        <p:nvSpPr>
          <p:cNvPr id="14" name="TextBox 4"/>
          <p:cNvSpPr txBox="1"/>
          <p:nvPr/>
        </p:nvSpPr>
        <p:spPr>
          <a:xfrm>
            <a:off x="3790972" y="4489042"/>
            <a:ext cx="2926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杂居、通婚、任官。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7" grpId="0" bldLvl="0" animBg="1"/>
      <p:bldP spid="19" grpId="0" bldLvl="0" animBg="1"/>
      <p:bldP spid="14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0" y="0"/>
            <a:ext cx="67183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794703" y="0"/>
            <a:ext cx="41192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eaLnBrk="0" hangingPunct="0"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盛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唐气象</a:t>
            </a:r>
            <a:r>
              <a:rPr lang="en-US" altLang="zh-CN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”----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启示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Arial" panose="020B0604020202020204" pitchFamily="34" charset="0"/>
              </a:rPr>
              <a:t>：</a:t>
            </a:r>
            <a:endParaRPr lang="zh-CN" altLang="en-US" sz="28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6340" y="4090670"/>
            <a:ext cx="55454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积极向上、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昂扬进取、自信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多元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970" y="2743200"/>
            <a:ext cx="29375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盛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唐气象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”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Arial" panose="020B0604020202020204" pitchFamily="34" charset="0"/>
              </a:rPr>
              <a:t>盛在：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0425" y="689610"/>
            <a:ext cx="2863215" cy="1649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r="2089" b="16553"/>
          <a:stretch>
            <a:fillRect/>
          </a:stretch>
        </p:blipFill>
        <p:spPr>
          <a:xfrm>
            <a:off x="227330" y="612775"/>
            <a:ext cx="2765425" cy="17265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8964" r="-859" b="17548"/>
          <a:stretch>
            <a:fillRect/>
          </a:stretch>
        </p:blipFill>
        <p:spPr>
          <a:xfrm>
            <a:off x="6750685" y="356235"/>
            <a:ext cx="1810385" cy="19443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74115" y="2374900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唐人街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50690" y="2374900"/>
            <a:ext cx="6426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唐服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104380" y="2300605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唐朝乐队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66340" y="3203575"/>
            <a:ext cx="5545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国家统一、社会安定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、经济繁荣；</a:t>
            </a:r>
            <a:endParaRPr lang="zh-CN" altLang="en-US" sz="2800"/>
          </a:p>
        </p:txBody>
      </p:sp>
      <p:sp>
        <p:nvSpPr>
          <p:cNvPr id="4" name="文本框 3"/>
          <p:cNvSpPr txBox="1"/>
          <p:nvPr/>
        </p:nvSpPr>
        <p:spPr>
          <a:xfrm>
            <a:off x="2466340" y="3667760"/>
            <a:ext cx="55454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开明开放、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兼容并包、继承创新；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478155" y="3228975"/>
            <a:ext cx="18472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基础：</a:t>
            </a:r>
            <a:endParaRPr lang="zh-CN" altLang="en-US" sz="2800" b="1"/>
          </a:p>
          <a:p>
            <a:r>
              <a:rPr lang="zh-CN" altLang="en-US" sz="2800" b="1"/>
              <a:t>风气：</a:t>
            </a:r>
            <a:endParaRPr lang="zh-CN" altLang="en-US" sz="2800" b="1"/>
          </a:p>
          <a:p>
            <a:r>
              <a:rPr lang="zh-CN" altLang="en-US" sz="2800" b="1"/>
              <a:t>个人：</a:t>
            </a:r>
            <a:endParaRPr lang="zh-CN" alt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1980" y="271145"/>
            <a:ext cx="8229600" cy="4872990"/>
          </a:xfrm>
        </p:spPr>
        <p:txBody>
          <a:bodyPr>
            <a:normAutofit fontScale="25000"/>
          </a:bodyPr>
          <a:p>
            <a:r>
              <a:rPr lang="en-US" altLang="zh-CN"/>
              <a:t>                                                                         </a:t>
            </a:r>
            <a:r>
              <a:rPr lang="en-US" altLang="zh-CN" sz="6000" b="1"/>
              <a:t>                            </a:t>
            </a:r>
            <a:r>
              <a:rPr lang="zh-CN" altLang="en-US" sz="6000" b="1"/>
              <a:t>盛唐气象</a:t>
            </a:r>
            <a:endParaRPr lang="zh-CN" altLang="en-US"/>
          </a:p>
          <a:p>
            <a:pPr marL="0" indent="0">
              <a:buNone/>
            </a:pPr>
            <a:r>
              <a:rPr lang="zh-CN" altLang="en-US" sz="6000"/>
              <a:t>         </a:t>
            </a:r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唐朝，一个中国历史里被浓墨重彩渲染的一个时代。289年的历史，1237万平方公里的国土，在这个时代，诗人墨客层出不穷，雕版印刷，火药等科技成就多的数不胜数，在这个时代，似乎整个国家都透露出一种自信的力量，而这种力量，来源于国家的真正实力，国内百姓安居，国外四夷臣服，没有崇洋媚外，那时候的盛唐，即代表世界的最高水平。</a:t>
            </a:r>
            <a:endParaRPr lang="zh-CN" altLang="en-US" sz="6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6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据史料记载，在盛唐时的长安，人口高达一百多万，而其中，诗人就超过了一万，加上超过一万的异国人口，来自日本、韩国、越南等地的商人，传教士，构成了盛唐庞大的社会体系。在当时，据说外国人甚至可以做官，这般场景，乃至在现在发达的社会背景下，恐怕都难以想象。我想也正是因为这样，才有所谓的"梦回唐朝"。</a:t>
            </a:r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那个时候的唐朝，物产丰盈，国泰民安，边疆稳固，物华天宝，一派盛世景象。</a:t>
            </a:r>
            <a:endParaRPr lang="zh-CN" altLang="en-US" sz="6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那个时候的唐朝，国家统一，政治开明，明贤辈出，经济繁荣，文化发达，对外交流频繁。那个时候的唐朝，内百姓安居，外四夷臣服，唐太宗被尊天可汗，长安成了世界最向往的地方。那个时候的长安，大街小巷都会有外国人的身影，他们在这里生活，在这里学习，在这里经商</a:t>
            </a:r>
            <a:endParaRPr lang="zh-CN" altLang="en-US" sz="6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6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                                                                                                      ——</a:t>
            </a:r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网络摘录</a:t>
            </a:r>
            <a:endParaRPr lang="zh-CN" altLang="en-US" sz="6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6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08555" y="1099820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一、经济的繁荣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72815" y="1959610"/>
            <a:ext cx="18916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、农业：</a:t>
            </a:r>
            <a:endParaRPr lang="zh-CN" alt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24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ClrTx/>
              <a:buSzTx/>
              <a:buNone/>
            </a:pP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2</a:t>
            </a:r>
            <a:r>
              <a:rPr lang="zh-CN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、手工业：</a:t>
            </a:r>
            <a:endParaRPr lang="zh-CN" alt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buClrTx/>
              <a:buSzTx/>
              <a:buNone/>
            </a:pPr>
            <a:endParaRPr lang="zh-CN" alt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、商业：</a:t>
            </a:r>
            <a:endParaRPr lang="zh-CN" alt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69" name="AutoShape 7"/>
          <p:cNvSpPr/>
          <p:nvPr/>
        </p:nvSpPr>
        <p:spPr bwMode="auto">
          <a:xfrm>
            <a:off x="3472815" y="2115185"/>
            <a:ext cx="152400" cy="1626235"/>
          </a:xfrm>
          <a:prstGeom prst="leftBrace">
            <a:avLst>
              <a:gd name="adj1" fmla="val 6493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p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application data\360se6\User Data\temp\6354052390485253907785327.jpg"/>
          <p:cNvPicPr>
            <a:picLocks noChangeAspect="1" noChangeArrowheads="1"/>
          </p:cNvPicPr>
          <p:nvPr/>
        </p:nvPicPr>
        <p:blipFill>
          <a:blip r:embed="rId1" cstate="print"/>
          <a:srcRect l="14601" t="2584" r="16944" b="32729"/>
          <a:stretch>
            <a:fillRect/>
          </a:stretch>
        </p:blipFill>
        <p:spPr bwMode="auto">
          <a:xfrm>
            <a:off x="413385" y="1289050"/>
            <a:ext cx="5001895" cy="3328035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0" y="-41910"/>
            <a:ext cx="2621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一、盛唐的经济：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65275" y="4695825"/>
            <a:ext cx="294132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zh-CN" altLang="en-US" b="1">
                <a:sym typeface="+mn-ea"/>
              </a:rPr>
              <a:t>敦煌莫高窟《雨中耕作图》</a:t>
            </a:r>
            <a:endParaRPr lang="zh-CN" altLang="en-US"/>
          </a:p>
        </p:txBody>
      </p:sp>
      <p:sp>
        <p:nvSpPr>
          <p:cNvPr id="7" name="AutoShape 7"/>
          <p:cNvSpPr/>
          <p:nvPr/>
        </p:nvSpPr>
        <p:spPr bwMode="auto">
          <a:xfrm>
            <a:off x="2554605" y="230505"/>
            <a:ext cx="76835" cy="890905"/>
          </a:xfrm>
          <a:prstGeom prst="leftBrace">
            <a:avLst>
              <a:gd name="adj1" fmla="val 6493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631440" y="168275"/>
            <a:ext cx="12065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垦田：</a:t>
            </a:r>
            <a:endParaRPr lang="zh-CN" altLang="en-US" sz="2000" b="1"/>
          </a:p>
          <a:p>
            <a:r>
              <a:rPr lang="zh-CN" altLang="en-US" sz="2000" b="1">
                <a:sym typeface="+mn-ea"/>
              </a:rPr>
              <a:t>水利：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工具：</a:t>
            </a:r>
            <a:endParaRPr lang="zh-CN" altLang="en-US" sz="2000" b="1"/>
          </a:p>
          <a:p>
            <a:endParaRPr lang="zh-CN" altLang="en-US" sz="2000" b="1"/>
          </a:p>
        </p:txBody>
      </p:sp>
      <p:sp>
        <p:nvSpPr>
          <p:cNvPr id="10" name="文本框 9"/>
          <p:cNvSpPr txBox="1"/>
          <p:nvPr/>
        </p:nvSpPr>
        <p:spPr>
          <a:xfrm>
            <a:off x="3608070" y="817245"/>
            <a:ext cx="15621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sym typeface="+mn-ea"/>
              </a:rPr>
              <a:t>曲辕犁、筒车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98563" y="418465"/>
            <a:ext cx="13557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、农业：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3608070" y="168275"/>
            <a:ext cx="15621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sym typeface="+mn-ea"/>
              </a:rPr>
              <a:t>垦田面积扩大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8070" y="490855"/>
            <a:ext cx="15621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>
                <a:solidFill>
                  <a:srgbClr val="FF0000"/>
                </a:solidFill>
                <a:sym typeface="+mn-ea"/>
              </a:rPr>
              <a:t>重视兴修水利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005" y="80010"/>
            <a:ext cx="2753995" cy="1663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65" y="0"/>
            <a:ext cx="1844675" cy="265557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194425" y="3023870"/>
            <a:ext cx="271780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太宗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贞观</a:t>
            </a: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13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年（</a:t>
            </a: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639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年），人口</a:t>
            </a: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1700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万，</a:t>
            </a:r>
            <a:endParaRPr lang="zh-CN" altLang="en-US">
              <a:solidFill>
                <a:srgbClr val="00206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defRPr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玄宗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开元</a:t>
            </a: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28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年（</a:t>
            </a: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755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年），人口</a:t>
            </a: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7695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万            </a:t>
            </a:r>
            <a:endParaRPr lang="en-US" altLang="zh-CN">
              <a:solidFill>
                <a:srgbClr val="00206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defRPr/>
            </a:pPr>
            <a:r>
              <a:rPr lang="en-US" altLang="zh-CN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>
                <a:solidFill>
                  <a:srgbClr val="00206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《中国人口通史》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10973" r="18503" b="4690"/>
          <a:stretch>
            <a:fillRect/>
          </a:stretch>
        </p:blipFill>
        <p:spPr>
          <a:xfrm>
            <a:off x="7139940" y="2233295"/>
            <a:ext cx="1867535" cy="2837815"/>
          </a:xfrm>
          <a:prstGeom prst="rect">
            <a:avLst/>
          </a:prstGeom>
        </p:spPr>
      </p:pic>
      <p:pic>
        <p:nvPicPr>
          <p:cNvPr id="11277" name="图片 5" descr="t01ae72b1ce42ade86c[1]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9940" y="2509520"/>
            <a:ext cx="187452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2169795" y="3054350"/>
            <a:ext cx="48869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杜甫写到</a:t>
            </a:r>
            <a:r>
              <a:rPr lang="en-US" altLang="zh-CN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连筒</a:t>
            </a:r>
            <a:r>
              <a:rPr lang="zh-CN" altLang="en-US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灌小园</a:t>
            </a:r>
            <a:r>
              <a:rPr lang="en-US" altLang="zh-CN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，“如纺车，以细竹为之，车骨之末，缚以</a:t>
            </a:r>
            <a:r>
              <a:rPr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竹筒</a:t>
            </a:r>
            <a:r>
              <a:rPr lang="zh-CN" altLang="en-US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，旋转时低则舀水，高则</a:t>
            </a:r>
            <a:r>
              <a:rPr lang="zh-CN" altLang="en-US" sz="2000" b="1" dirty="0">
                <a:solidFill>
                  <a:srgbClr val="FF0000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泻水</a:t>
            </a:r>
            <a:r>
              <a:rPr lang="zh-CN" altLang="en-US" sz="2000" b="1" dirty="0">
                <a:solidFill>
                  <a:schemeClr val="tx1"/>
                </a:solidFill>
                <a:latin typeface="仿宋" panose="02010609060101010101" pitchFamily="49" charset="-122"/>
                <a:ea typeface="宋体" panose="02010600030101010101" pitchFamily="2" charset="-122"/>
                <a:sym typeface="+mn-ea"/>
              </a:rPr>
              <a:t>。”</a:t>
            </a:r>
            <a:endParaRPr lang="zh-CN" altLang="en-US" sz="2000" b="1" dirty="0">
              <a:solidFill>
                <a:schemeClr val="tx1"/>
              </a:solidFill>
              <a:latin typeface="仿宋" panose="02010609060101010101" pitchFamily="49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95" y="200660"/>
            <a:ext cx="1471295" cy="2032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9224" r="968"/>
          <a:stretch>
            <a:fillRect/>
          </a:stretch>
        </p:blipFill>
        <p:spPr>
          <a:xfrm>
            <a:off x="37465" y="2509520"/>
            <a:ext cx="1906905" cy="2616200"/>
          </a:xfrm>
          <a:prstGeom prst="rect">
            <a:avLst/>
          </a:prstGeom>
        </p:spPr>
      </p:pic>
      <p:pic>
        <p:nvPicPr>
          <p:cNvPr id="21518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02250" y="0"/>
            <a:ext cx="3705225" cy="1785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37465" y="2233295"/>
            <a:ext cx="202184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东汉</a:t>
            </a:r>
            <a:r>
              <a:rPr lang="zh-CN" altLang="en-US" b="1"/>
              <a:t>画像石</a:t>
            </a:r>
            <a:r>
              <a:rPr lang="zh-CN" altLang="en-US" b="1">
                <a:solidFill>
                  <a:srgbClr val="FF0000"/>
                </a:solidFill>
              </a:rPr>
              <a:t>犁耕</a:t>
            </a:r>
            <a:r>
              <a:rPr lang="zh-CN" altLang="en-US" b="1"/>
              <a:t>图</a:t>
            </a:r>
            <a:endParaRPr lang="zh-CN" altLang="en-US" b="1"/>
          </a:p>
        </p:txBody>
      </p:sp>
      <p:sp>
        <p:nvSpPr>
          <p:cNvPr id="10" name="右箭头 9"/>
          <p:cNvSpPr/>
          <p:nvPr/>
        </p:nvSpPr>
        <p:spPr>
          <a:xfrm>
            <a:off x="2473960" y="74866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2473960" y="4289425"/>
            <a:ext cx="97917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3500" y="0"/>
            <a:ext cx="201930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农具的创新：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9290" y="4775200"/>
            <a:ext cx="64262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翻车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7447280" y="1864995"/>
            <a:ext cx="87249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曲</a:t>
            </a:r>
            <a:r>
              <a:rPr lang="zh-CN" altLang="en-US" b="1">
                <a:solidFill>
                  <a:srgbClr val="FF0000"/>
                </a:solidFill>
              </a:rPr>
              <a:t>辕犁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26375" y="4775200"/>
            <a:ext cx="64262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  <a:sym typeface="+mn-ea"/>
              </a:rPr>
              <a:t>筒车</a:t>
            </a:r>
            <a:endParaRPr lang="zh-CN" altLang="en-US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54680" y="1864995"/>
            <a:ext cx="31711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作用：提高了耕作效率和质量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69615" y="4785360"/>
            <a:ext cx="29413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作用：节省人力，提高效率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rcRect l="4676" t="16000" r="4093" b="5449"/>
          <a:stretch>
            <a:fillRect/>
          </a:stretch>
        </p:blipFill>
        <p:spPr>
          <a:xfrm>
            <a:off x="6195060" y="1128395"/>
            <a:ext cx="2842260" cy="3232150"/>
          </a:xfrm>
          <a:prstGeom prst="rect">
            <a:avLst/>
          </a:prstGeom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0" y="2227640"/>
            <a:ext cx="30988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 sz="2400" b="1" dirty="0"/>
          </a:p>
          <a:p>
            <a:endParaRPr lang="en-US" altLang="zh-CN" sz="2400" b="1" dirty="0" smtClean="0"/>
          </a:p>
          <a:p>
            <a:endParaRPr lang="zh-CN" alt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7266" y="4728845"/>
            <a:ext cx="140208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越窑青瓷</a:t>
            </a:r>
            <a:endParaRPr lang="zh-CN" altLang="en-US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88465" y="4728865"/>
            <a:ext cx="1402080" cy="46037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邢窑白瓷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606" name="Picture 6" descr="c:\documents and settings\administrator\application data\360se6\User Data\temp\61573b19gcccafdd18c9a&amp;690.jpg"/>
          <p:cNvPicPr>
            <a:picLocks noChangeAspect="1" noChangeArrowheads="1"/>
          </p:cNvPicPr>
          <p:nvPr/>
        </p:nvPicPr>
        <p:blipFill>
          <a:blip r:embed="rId2" cstate="print"/>
          <a:srcRect l="6679" t="1865" r="7140"/>
          <a:stretch>
            <a:fillRect/>
          </a:stretch>
        </p:blipFill>
        <p:spPr bwMode="auto">
          <a:xfrm>
            <a:off x="3239135" y="1718945"/>
            <a:ext cx="2277110" cy="259588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6642" t="5220" r="9656" b="4777"/>
          <a:stretch>
            <a:fillRect/>
          </a:stretch>
        </p:blipFill>
        <p:spPr>
          <a:xfrm>
            <a:off x="0" y="1054735"/>
            <a:ext cx="2277745" cy="32327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280" y="4314825"/>
            <a:ext cx="21837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1"/>
                </a:solidFill>
                <a:sym typeface="+mn-ea"/>
              </a:rPr>
              <a:t>唐代</a:t>
            </a:r>
            <a:r>
              <a:rPr lang="zh-CN" altLang="en-US" b="1">
                <a:sym typeface="+mn-ea"/>
              </a:rPr>
              <a:t>法门寺</a:t>
            </a:r>
            <a:r>
              <a:rPr lang="zh-CN" altLang="en-US" b="1">
                <a:solidFill>
                  <a:srgbClr val="FF0000"/>
                </a:solidFill>
              </a:rPr>
              <a:t>秘色瓷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19705" y="338455"/>
            <a:ext cx="22656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南青、北白、唐三彩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62630" y="4360545"/>
            <a:ext cx="225361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唐代</a:t>
            </a:r>
            <a:r>
              <a:rPr lang="zh-CN" altLang="en-US" b="1">
                <a:solidFill>
                  <a:srgbClr val="FF0000"/>
                </a:solidFill>
              </a:rPr>
              <a:t>邢窑</a:t>
            </a:r>
            <a:r>
              <a:rPr lang="zh-CN" altLang="en-US" b="1">
                <a:solidFill>
                  <a:schemeClr val="tx1"/>
                </a:solidFill>
              </a:rPr>
              <a:t>盖罐和梅瓶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37705" y="4360545"/>
            <a:ext cx="1370965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唐三彩 </a:t>
            </a:r>
            <a:r>
              <a:rPr lang="zh-CN" altLang="en-US" b="1">
                <a:solidFill>
                  <a:schemeClr val="tx1"/>
                </a:solidFill>
              </a:rPr>
              <a:t>   马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136208"/>
            <a:ext cx="160972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defTabSz="914400"/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、手工业：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09725" y="0"/>
            <a:ext cx="103187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000" b="1" dirty="0">
                <a:latin typeface="Calibri" panose="020F0502020204030204" charset="0"/>
              </a:rPr>
              <a:t>①</a:t>
            </a:r>
            <a:r>
              <a:rPr lang="zh-CN" altLang="en-US" sz="2000" b="1" dirty="0"/>
              <a:t>丝织：</a:t>
            </a:r>
            <a:endParaRPr lang="zh-CN" altLang="en-US" sz="2000" b="1" dirty="0"/>
          </a:p>
          <a:p>
            <a:r>
              <a:rPr lang="zh-CN" altLang="en-US" sz="2000" b="1" dirty="0">
                <a:latin typeface="Calibri" panose="020F0502020204030204" charset="0"/>
              </a:rPr>
              <a:t>②陶</a:t>
            </a:r>
            <a:r>
              <a:rPr lang="zh-CN" altLang="en-US" sz="2000" b="1" dirty="0"/>
              <a:t>瓷：</a:t>
            </a:r>
            <a:endParaRPr lang="zh-CN" altLang="en-US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19959" y="30490"/>
            <a:ext cx="642620" cy="3683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蜀锦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69" name="AutoShape 7"/>
          <p:cNvSpPr/>
          <p:nvPr/>
        </p:nvSpPr>
        <p:spPr bwMode="auto">
          <a:xfrm>
            <a:off x="1533525" y="78740"/>
            <a:ext cx="76835" cy="514350"/>
          </a:xfrm>
          <a:prstGeom prst="leftBrace">
            <a:avLst>
              <a:gd name="adj1" fmla="val 64931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wrap="none" anchor="ctr"/>
          <a:p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058410" y="0"/>
            <a:ext cx="3799205" cy="922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indent="0"/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濯锦江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边两岸花，春风吹浪正淘沙。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女郎剪下</a:t>
            </a:r>
            <a:r>
              <a:rPr lang="zh-CN" altLang="en-US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鸳鸯锦</a:t>
            </a: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，将向中流匹晚霞。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indent="0"/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唐  </a:t>
            </a: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刘禹锡 《浪淘沙》</a:t>
            </a:r>
            <a:endParaRPr lang="zh-CN" altLang="en-US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6564380" y="4683780"/>
            <a:ext cx="2316480" cy="460375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唐三彩：</a:t>
            </a:r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黄</a:t>
            </a:r>
            <a:r>
              <a: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白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87600" y="1014730"/>
            <a:ext cx="767080" cy="40043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eaVert" wrap="square" rtlCol="0">
            <a:spAutoFit/>
          </a:bodyPr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九秋风露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越窑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开，夺得千峰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翠色</a:t>
            </a:r>
            <a:r>
              <a:rPr lang="zh-CN" altLang="en-US" sz="20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来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—唐陆龟蒙 《秘色越器》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690" y="30480"/>
            <a:ext cx="4135120" cy="411734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rcRect l="6946" t="56167" r="9337"/>
          <a:stretch>
            <a:fillRect/>
          </a:stretch>
        </p:blipFill>
        <p:spPr>
          <a:xfrm>
            <a:off x="6228715" y="1886585"/>
            <a:ext cx="2808605" cy="18802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 animBg="1"/>
      <p:bldP spid="8" grpId="0"/>
      <p:bldP spid="6" grpId="0" animBg="1"/>
      <p:bldP spid="15" grpId="0" animBg="1"/>
      <p:bldP spid="27" grpId="0" animBg="1"/>
      <p:bldP spid="9" grpId="0" animBg="1"/>
      <p:bldP spid="17" grpId="0" animBg="1"/>
      <p:bldP spid="13" grpId="0" animBg="1"/>
      <p:bldP spid="24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3893_1*d*1"/>
  <p:tag name="KSO_WM_TEMPLATE_CATEGORY" val="diagram"/>
  <p:tag name="KSO_WM_TEMPLATE_INDEX" val="20203893"/>
  <p:tag name="KSO_WM_UNIT_LAYERLEVEL" val="1"/>
  <p:tag name="KSO_WM_TAG_VERSION" val="1.0"/>
  <p:tag name="KSO_WM_BEAUTIFY_FLAG" val="#wm#"/>
  <p:tag name="KSO_WM_UNIT_PLACING_PICTURE_INFO" val="{&quot;full_picture&quot;:false,&quot;last_crop_picture&quot;:&quot;1-1&quot;,&quot;selected&quot;:&quot;1-1&quot;,&quot;spacing&quot;:6}"/>
  <p:tag name="KSO_WM_UNIT_TYPE" val="d"/>
  <p:tag name="KSO_WM_UNIT_INDEX" val="1"/>
  <p:tag name="KSO_WM_UNIT_VALUE" val="1185*2107"/>
  <p:tag name="KSO_WM_UNIT_SUPPORT_UNIT_TYPE" val="[&quot;all&quot;]"/>
  <p:tag name="KSO_WM_UNIT_BLOCK" val="0"/>
  <p:tag name="REFSHAPE" val="1181485332"/>
  <p:tag name="KSO_WM_UNIT_PICTURE_CLIP_FLAG" val="0"/>
</p:tagLst>
</file>

<file path=ppt/tags/tag2.xml><?xml version="1.0" encoding="utf-8"?>
<p:tagLst xmlns:p="http://schemas.openxmlformats.org/presentationml/2006/main">
  <p:tag name="KSO_WM_UNIT_PLACING_PICTURE_USER_VIEWPORT" val="{&quot;height&quot;:4016,&quot;width&quot;:5357}"/>
</p:tagLst>
</file>

<file path=ppt/tags/tag3.xml><?xml version="1.0" encoding="utf-8"?>
<p:tagLst xmlns:p="http://schemas.openxmlformats.org/presentationml/2006/main">
  <p:tag name="KSO_WM_UNIT_PLACING_PICTURE_USER_VIEWPORT" val="{&quot;height&quot;:4302,&quot;width&quot;:7534}"/>
</p:tagLst>
</file>

<file path=ppt/tags/tag4.xml><?xml version="1.0" encoding="utf-8"?>
<p:tagLst xmlns:p="http://schemas.openxmlformats.org/presentationml/2006/main">
  <p:tag name="REFSHAPE" val="295070348"/>
  <p:tag name="KSO_WM_UNIT_PLACING_PICTURE_USER_VIEWPORT" val="{&quot;height&quot;:5094,&quot;width&quot;:3491}"/>
</p:tagLst>
</file>

<file path=ppt/tags/tag5.xml><?xml version="1.0" encoding="utf-8"?>
<p:tagLst xmlns:p="http://schemas.openxmlformats.org/presentationml/2006/main">
  <p:tag name="KSO_WM_UNIT_PLACING_PICTURE_USER_VIEWPORT" val="{&quot;height&quot;:5648,&quot;width&quot;:4441}"/>
</p:tagLst>
</file>

<file path=ppt/tags/tag6.xml><?xml version="1.0" encoding="utf-8"?>
<p:tagLst xmlns:p="http://schemas.openxmlformats.org/presentationml/2006/main">
  <p:tag name="KSO_WM_UNIT_PLACING_PICTURE_USER_VIEWPORT" val="{&quot;height&quot;:5500,&quot;width&quot;:4871}"/>
</p:tagLst>
</file>

<file path=ppt/tags/tag7.xml><?xml version="1.0" encoding="utf-8"?>
<p:tagLst xmlns:p="http://schemas.openxmlformats.org/presentationml/2006/main">
  <p:tag name="REFSHAPE" val="483374556"/>
  <p:tag name="KSO_WM_UNIT_PLACING_PICTURE_USER_VIEWPORT" val="{&quot;height&quot;:5419,&quot;width&quot;:375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6105</Words>
  <Application>WPS 演示</Application>
  <PresentationFormat>全屏显示(16:9)</PresentationFormat>
  <Paragraphs>727</Paragraphs>
  <Slides>56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70" baseType="lpstr">
      <vt:lpstr>Arial</vt:lpstr>
      <vt:lpstr>宋体</vt:lpstr>
      <vt:lpstr>Wingdings</vt:lpstr>
      <vt:lpstr>微软雅黑</vt:lpstr>
      <vt:lpstr>楷体</vt:lpstr>
      <vt:lpstr>一只喵的碎碎念</vt:lpstr>
      <vt:lpstr>华文彩云</vt:lpstr>
      <vt:lpstr>仿宋</vt:lpstr>
      <vt:lpstr>Calibri</vt:lpstr>
      <vt:lpstr>Arial Unicode MS</vt:lpstr>
      <vt:lpstr>隶书</vt:lpstr>
      <vt:lpstr>Times New Roman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以下为备用：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王强</cp:lastModifiedBy>
  <cp:revision>248</cp:revision>
  <dcterms:created xsi:type="dcterms:W3CDTF">2017-03-28T06:53:00Z</dcterms:created>
  <dcterms:modified xsi:type="dcterms:W3CDTF">2020-02-29T02:38:49Z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