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23"/>
  </p:notesMasterIdLst>
  <p:sldIdLst>
    <p:sldId id="368" r:id="rId2"/>
    <p:sldId id="442" r:id="rId3"/>
    <p:sldId id="432" r:id="rId4"/>
    <p:sldId id="367" r:id="rId5"/>
    <p:sldId id="370" r:id="rId6"/>
    <p:sldId id="436" r:id="rId7"/>
    <p:sldId id="408" r:id="rId8"/>
    <p:sldId id="404" r:id="rId9"/>
    <p:sldId id="444" r:id="rId10"/>
    <p:sldId id="437" r:id="rId11"/>
    <p:sldId id="399" r:id="rId12"/>
    <p:sldId id="438" r:id="rId13"/>
    <p:sldId id="445" r:id="rId14"/>
    <p:sldId id="411" r:id="rId15"/>
    <p:sldId id="425" r:id="rId16"/>
    <p:sldId id="447" r:id="rId17"/>
    <p:sldId id="446" r:id="rId18"/>
    <p:sldId id="450" r:id="rId19"/>
    <p:sldId id="443" r:id="rId20"/>
    <p:sldId id="416" r:id="rId21"/>
    <p:sldId id="279" r:id="rId22"/>
  </p:sldIdLst>
  <p:sldSz cx="9144000" cy="5715000" type="screen16x10"/>
  <p:notesSz cx="6858000" cy="9144000"/>
  <p:custDataLst>
    <p:tags r:id="rId24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BDE13158-EDDC-4EEC-AC98-A763955ACC2D}">
          <p14:sldIdLst>
            <p14:sldId id="368"/>
            <p14:sldId id="442"/>
            <p14:sldId id="432"/>
            <p14:sldId id="367"/>
            <p14:sldId id="370"/>
            <p14:sldId id="436"/>
            <p14:sldId id="408"/>
            <p14:sldId id="404"/>
            <p14:sldId id="444"/>
            <p14:sldId id="437"/>
            <p14:sldId id="399"/>
            <p14:sldId id="438"/>
            <p14:sldId id="445"/>
            <p14:sldId id="411"/>
            <p14:sldId id="425"/>
            <p14:sldId id="447"/>
            <p14:sldId id="446"/>
            <p14:sldId id="450"/>
            <p14:sldId id="443"/>
            <p14:sldId id="416"/>
            <p14:sldId id="279"/>
          </p14:sldIdLst>
        </p14:section>
        <p14:section name="无标题节" id="{D1B09CB2-D397-4EB6-A006-EAFC666708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0000"/>
    <a:srgbClr val="2F51FD"/>
    <a:srgbClr val="005392"/>
    <a:srgbClr val="7846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03" autoAdjust="0"/>
    <p:restoredTop sz="94660"/>
  </p:normalViewPr>
  <p:slideViewPr>
    <p:cSldViewPr snapToGrid="0">
      <p:cViewPr>
        <p:scale>
          <a:sx n="100" d="100"/>
          <a:sy n="100" d="100"/>
        </p:scale>
        <p:origin x="-1164" y="-210"/>
      </p:cViewPr>
      <p:guideLst>
        <p:guide orient="horz" pos="1800"/>
        <p:guide pos="28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1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也正是门阀制度的存在，使得皇权与世家大族之间的矛盾不断加深。终于在镇压农民起义中爆发出来的刘裕建立了刘宋。结束了东晋的统一。</a:t>
            </a:r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南朝四百八十寺，多少楼台烟雨中？</a:t>
            </a:r>
          </a:p>
          <a:p>
            <a:pPr>
              <a:spcBef>
                <a:spcPct val="0"/>
              </a:spcBef>
            </a:pPr>
            <a:r>
              <a:rPr lang="zh-CN" altLang="en-US" smtClean="0"/>
              <a:t>历史进入到南朝之后，政权依然在不断更替着，建康却成为了更替政权中唯一不变的定量。。。</a:t>
            </a:r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A2D494-6280-4DF5-8936-53515D6DEF4D}" type="slidenum">
              <a:rPr lang="zh-CN" altLang="en-US">
                <a:latin typeface="华文细黑" pitchFamily="2" charset="-122"/>
                <a:ea typeface="华文细黑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068705" fontAlgn="base">
              <a:spcBef>
                <a:spcPct val="0"/>
              </a:spcBef>
              <a:spcAft>
                <a:spcPct val="0"/>
              </a:spcAft>
              <a:defRPr/>
            </a:pPr>
            <a:fld id="{AF3BA6CD-740A-4D2B-A5ED-46A4A8F62C16}" type="slidenum">
              <a:rPr lang="zh-CN" altLang="en-US"/>
              <a:pPr defTabSz="106870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7C19AC-BA88-4E51-AAE4-39C7ACF9C535}" type="slidenum">
              <a:rPr lang="zh-CN" altLang="en-US" sz="1200">
                <a:latin typeface="Calibri" pitchFamily="34" charset="0"/>
              </a:rPr>
              <a:pPr algn="r"/>
              <a:t>14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/>
              <a:t>9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 smtClean="0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pPr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r>
              <a:rPr lang="zh-CN" altLang="en-US" smtClean="0"/>
              <a:t>第二级</a:t>
            </a:r>
          </a:p>
          <a:p>
            <a:pPr lvl="0"/>
            <a:r>
              <a:rPr lang="zh-CN" altLang="en-US" smtClean="0"/>
              <a:t>第三级</a:t>
            </a:r>
          </a:p>
          <a:p>
            <a:pPr lvl="0"/>
            <a:r>
              <a:rPr lang="zh-CN" altLang="en-US" smtClean="0"/>
              <a:t>第四级</a:t>
            </a:r>
          </a:p>
          <a:p>
            <a:pPr lvl="0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202X/10/20 Saturday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l" defTabSz="7132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308" indent="-178308" algn="l" defTabSz="7132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24066;&#25945;&#23398;&#33021;&#25163;\&#32431;&#38899;&#20048;%20-%20&#26790;&#37324;&#27700;&#20065;%20(&#21476;&#31581;).mp3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hyperlink" Target="https://image.baidu.com/search/detail?ct=503316480&amp;z=&amp;tn=baiduimagedetail&amp;ipn=d&amp;word=%E6%B1%9F%E5%8D%97%E8%91%97%E5%90%8D%E4%BC%81%E4%B8%9A%E5%9B%BE%E7%89%87&amp;step_word=&amp;ie=utf-8&amp;in=&amp;cl=2&amp;lm=-1&amp;st=-1&amp;hd=&amp;latest=&amp;copyright=&amp;cs=1569811244,2332743114&amp;os=1413448145,2962599426&amp;simid=16018646,667863327&amp;pn=15&amp;rn=1&amp;di=7590&amp;ln=1409&amp;fr=&amp;fmq=1575641002912_R&amp;ic=&amp;s=undefined&amp;se=&amp;sme=&amp;tab=0&amp;width=&amp;height=&amp;face=undefined&amp;is=0,0&amp;istype=2&amp;ist=&amp;jit=&amp;bdtype=0&amp;spn=0&amp;pi=0&amp;gsm=0&amp;hs=2&amp;objurl=http://m.chinapp.com/uploadfile/company/2011-11-02/148jn002.gif&amp;rpstart=0&amp;rpnum=0&amp;adpicid=0&amp;force=undefined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jpeg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3.png"/><Relationship Id="rId1" Type="http://schemas.openxmlformats.org/officeDocument/2006/relationships/audio" Target="file:///H:\&#24066;&#25945;&#23398;&#33021;&#25163;\&#20048;&#31179;%20-%20&#21382;&#21490;&#30340;&#22825;&#31354;%20(&#20276;&#22863;).mp3" TargetMode="External"/><Relationship Id="rId6" Type="http://schemas.openxmlformats.org/officeDocument/2006/relationships/image" Target="../media/image45.png"/><Relationship Id="rId11" Type="http://schemas.openxmlformats.org/officeDocument/2006/relationships/hyperlink" Target="https://image.baidu.com/search/detail?ct=503316480&amp;z=undefined&amp;tn=baiduimagedetail&amp;ipn=d&amp;word=%E6%B1%9F%E5%8D%97%E4%BC%81%E4%B8%9A%E5%9B%BE%E7%89%87&amp;step_word=&amp;ie=utf-8&amp;in=&amp;cl=2&amp;lm=-1&amp;st=undefined&amp;hd=undefined&amp;latest=undefined&amp;copyright=undefined&amp;cs=903852048,2171366329&amp;os=4209818994,99494561&amp;simid=3338634717,471603887&amp;pn=15&amp;rn=1&amp;di=22330&amp;ln=1094&amp;fr=&amp;fmq=1575640792840_R&amp;fm=&amp;ic=undefined&amp;s=undefined&amp;se=&amp;sme=&amp;tab=0&amp;width=undefined&amp;height=undefined&amp;face=undefined&amp;is=0,0&amp;istype=0&amp;ist=&amp;jit=&amp;bdtype=0&amp;spn=0&amp;pi=0&amp;gsm=0&amp;hs=2&amp;objurl=http://s11.sinaimg.cn/mw690/004muab6gy6KEqzMZcu6a&amp;690&amp;rpstart=0&amp;rpnum=0&amp;adpicid=0&amp;force=undefined" TargetMode="External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新建文件夹\1504191012939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35741"/>
            <a:ext cx="9144000" cy="4379259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15004" y="263166"/>
            <a:ext cx="5220148" cy="71835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71323" tIns="35662" rIns="71323" bIns="35662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4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大美江南</a:t>
            </a:r>
          </a:p>
        </p:txBody>
      </p:sp>
      <p:pic>
        <p:nvPicPr>
          <p:cNvPr id="1029" name="Picture 5" descr="C:\Users\lenovo\Desktop\新建文件夹\th6GL030L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7215"/>
            <a:ext cx="9144000" cy="4417786"/>
          </a:xfrm>
          <a:prstGeom prst="rect">
            <a:avLst/>
          </a:prstGeom>
          <a:noFill/>
        </p:spPr>
      </p:pic>
      <p:pic>
        <p:nvPicPr>
          <p:cNvPr id="1030" name="Picture 6" descr="C:\Users\lenovo\Desktop\新建文件夹\thCIYJJDV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17626"/>
            <a:ext cx="9144000" cy="4937125"/>
          </a:xfrm>
          <a:prstGeom prst="rect">
            <a:avLst/>
          </a:prstGeom>
          <a:noFill/>
        </p:spPr>
      </p:pic>
      <p:pic>
        <p:nvPicPr>
          <p:cNvPr id="1031" name="Picture 7" descr="C:\Users\lenovo\Desktop\新建文件夹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54125"/>
            <a:ext cx="9144000" cy="4921250"/>
          </a:xfrm>
          <a:prstGeom prst="rect">
            <a:avLst/>
          </a:prstGeom>
          <a:noFill/>
        </p:spPr>
      </p:pic>
      <p:pic>
        <p:nvPicPr>
          <p:cNvPr id="1032" name="Picture 8" descr="C:\Users\lenovo\Desktop\新建文件夹\9885883_111534237000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22375"/>
            <a:ext cx="9144000" cy="4873625"/>
          </a:xfrm>
          <a:prstGeom prst="rect">
            <a:avLst/>
          </a:prstGeom>
          <a:noFill/>
        </p:spPr>
      </p:pic>
      <p:pic>
        <p:nvPicPr>
          <p:cNvPr id="1033" name="Picture 9" descr="C:\Users\lenovo\Desktop\新建文件夹\9448607_163003842000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174750"/>
            <a:ext cx="9144000" cy="4905375"/>
          </a:xfrm>
          <a:prstGeom prst="rect">
            <a:avLst/>
          </a:prstGeom>
          <a:noFill/>
        </p:spPr>
      </p:pic>
      <p:pic>
        <p:nvPicPr>
          <p:cNvPr id="13" name="Picture 14" descr="http://img1.ph.126.net/Iz9siw8LV4wP-x2ABPextw==/663123489147214258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111250"/>
            <a:ext cx="91440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http://admin.sheyang.gov.cn/ycsy/eWebEditor/uploadfile/2017062109340794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127125"/>
            <a:ext cx="9144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5b0988e595225.cdn.sohucs.com/images/20190310/c7ebdba0c6d54b038c22f1e07e1762ea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" y="1158875"/>
            <a:ext cx="9143999" cy="5191125"/>
          </a:xfrm>
          <a:prstGeom prst="rect">
            <a:avLst/>
          </a:prstGeom>
          <a:noFill/>
        </p:spPr>
      </p:pic>
      <p:pic>
        <p:nvPicPr>
          <p:cNvPr id="35842" name="Picture 2" descr="http://n.sinaimg.cn/sinacn13/771/w960h611/20180811/948d-hhnunsr384370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" y="1136385"/>
            <a:ext cx="9143999" cy="5356490"/>
          </a:xfrm>
          <a:prstGeom prst="rect">
            <a:avLst/>
          </a:prstGeom>
          <a:noFill/>
        </p:spPr>
      </p:pic>
      <p:pic>
        <p:nvPicPr>
          <p:cNvPr id="35844" name="Picture 4" descr="http://p1-q.mafengwo.net/s12/M00/92/07/wKgED1vOhfyAASUBAAG5w8c4UAA72.jpe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1063625"/>
            <a:ext cx="9143999" cy="5508625"/>
          </a:xfrm>
          <a:prstGeom prst="rect">
            <a:avLst/>
          </a:prstGeom>
          <a:noFill/>
        </p:spPr>
      </p:pic>
      <p:pic>
        <p:nvPicPr>
          <p:cNvPr id="18" name="纯音乐 - 梦里水乡 (古筝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7924800" y="5461000"/>
            <a:ext cx="228600" cy="25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36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671142"/>
            <a:ext cx="2743199" cy="20438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6914" y="878417"/>
            <a:ext cx="7921625" cy="3418417"/>
          </a:xfrm>
          <a:prstGeom prst="rect">
            <a:avLst/>
          </a:prstGeom>
          <a:solidFill>
            <a:srgbClr val="FFC000">
              <a:alpha val="39000"/>
            </a:srgbClr>
          </a:solidFill>
          <a:ln w="9525">
            <a:noFill/>
          </a:ln>
        </p:spPr>
        <p:txBody>
          <a:bodyPr lIns="0" tIns="0" rIns="0" bIns="0"/>
          <a:lstStyle>
            <a:lvl1pPr marL="342900" lvl="0" indent="-3429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lvl="1" indent="-28575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>
              <a:lnSpc>
                <a:spcPct val="1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0400" noProof="1">
                <a:ea typeface="华文行楷" pitchFamily="2" charset="-122"/>
                <a:cs typeface="+mn-ea"/>
              </a:rPr>
              <a:t> </a:t>
            </a:r>
            <a:endParaRPr lang="zh-CN" altLang="en-US" sz="10400" noProof="1">
              <a:effectLst>
                <a:outerShdw blurRad="38100" dist="38100" dir="2700000">
                  <a:srgbClr val="FFFFFF"/>
                </a:outerShdw>
              </a:effectLst>
              <a:ea typeface="华文行楷" pitchFamily="2" charset="-122"/>
            </a:endParaRPr>
          </a:p>
        </p:txBody>
      </p:sp>
      <p:grpSp>
        <p:nvGrpSpPr>
          <p:cNvPr id="2" name="组合 12290"/>
          <p:cNvGrpSpPr>
            <a:grpSpLocks/>
          </p:cNvGrpSpPr>
          <p:nvPr/>
        </p:nvGrpSpPr>
        <p:grpSpPr bwMode="auto">
          <a:xfrm>
            <a:off x="3362326" y="190501"/>
            <a:ext cx="1320800" cy="4974167"/>
            <a:chOff x="0" y="0"/>
            <a:chExt cx="854" cy="3760"/>
          </a:xfrm>
        </p:grpSpPr>
        <p:pic>
          <p:nvPicPr>
            <p:cNvPr id="6155" name="图片 12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12292"/>
            <p:cNvGrpSpPr>
              <a:grpSpLocks/>
            </p:cNvGrpSpPr>
            <p:nvPr/>
          </p:nvGrpSpPr>
          <p:grpSpPr bwMode="auto">
            <a:xfrm>
              <a:off x="278" y="555"/>
              <a:ext cx="576" cy="2607"/>
              <a:chOff x="0" y="0"/>
              <a:chExt cx="576" cy="2044"/>
            </a:xfrm>
          </p:grpSpPr>
          <p:grpSp>
            <p:nvGrpSpPr>
              <p:cNvPr id="5" name="组合 12293"/>
              <p:cNvGrpSpPr>
                <a:grpSpLocks/>
              </p:cNvGrpSpPr>
              <p:nvPr/>
            </p:nvGrpSpPr>
            <p:grpSpPr bwMode="auto">
              <a:xfrm>
                <a:off x="0" y="2"/>
                <a:ext cx="336" cy="2042"/>
                <a:chOff x="0" y="0"/>
                <a:chExt cx="336" cy="2042"/>
              </a:xfrm>
            </p:grpSpPr>
            <p:sp>
              <p:nvSpPr>
                <p:cNvPr id="6159" name="Rectangle 5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336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6160" name="Rectangle 4"/>
                <p:cNvSpPr>
                  <a:spLocks noChangeArrowheads="1"/>
                </p:cNvSpPr>
                <p:nvPr/>
              </p:nvSpPr>
              <p:spPr bwMode="auto">
                <a:xfrm flipH="1" flipV="1">
                  <a:off x="144" y="3"/>
                  <a:ext cx="192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158" name="Rectangle 25"/>
              <p:cNvSpPr>
                <a:spLocks noChangeArrowheads="1"/>
              </p:cNvSpPr>
              <p:nvPr/>
            </p:nvSpPr>
            <p:spPr bwMode="auto">
              <a:xfrm flipH="1" flipV="1">
                <a:off x="336" y="0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组合 12297"/>
          <p:cNvGrpSpPr>
            <a:grpSpLocks/>
          </p:cNvGrpSpPr>
          <p:nvPr/>
        </p:nvGrpSpPr>
        <p:grpSpPr bwMode="auto">
          <a:xfrm>
            <a:off x="4586288" y="190501"/>
            <a:ext cx="996950" cy="4974167"/>
            <a:chOff x="0" y="0"/>
            <a:chExt cx="645" cy="3760"/>
          </a:xfrm>
        </p:grpSpPr>
        <p:pic>
          <p:nvPicPr>
            <p:cNvPr id="6150" name="图片 122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12299"/>
            <p:cNvGrpSpPr>
              <a:grpSpLocks/>
            </p:cNvGrpSpPr>
            <p:nvPr/>
          </p:nvGrpSpPr>
          <p:grpSpPr bwMode="auto">
            <a:xfrm>
              <a:off x="51" y="543"/>
              <a:ext cx="561" cy="2607"/>
              <a:chOff x="0" y="0"/>
              <a:chExt cx="561" cy="2042"/>
            </a:xfrm>
          </p:grpSpPr>
          <p:sp>
            <p:nvSpPr>
              <p:cNvPr id="6152" name="Rectangle 18"/>
              <p:cNvSpPr>
                <a:spLocks noChangeArrowheads="1"/>
              </p:cNvSpPr>
              <p:nvPr/>
            </p:nvSpPr>
            <p:spPr bwMode="auto">
              <a:xfrm flipH="1" flipV="1">
                <a:off x="225" y="0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3" name="Rectangle 19"/>
              <p:cNvSpPr>
                <a:spLocks noChangeArrowheads="1"/>
              </p:cNvSpPr>
              <p:nvPr/>
            </p:nvSpPr>
            <p:spPr bwMode="auto">
              <a:xfrm flipV="1">
                <a:off x="225" y="2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4" name="Rectangle 26"/>
              <p:cNvSpPr>
                <a:spLocks noChangeArrowheads="1"/>
              </p:cNvSpPr>
              <p:nvPr/>
            </p:nvSpPr>
            <p:spPr bwMode="auto">
              <a:xfrm flipV="1">
                <a:off x="0" y="1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798329" y="1189906"/>
            <a:ext cx="406933" cy="718351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2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华文隶书" pitchFamily="2" charset="-122"/>
                <a:ea typeface="华文隶书" pitchFamily="2" charset="-122"/>
              </a:rPr>
              <a:t>  </a:t>
            </a:r>
            <a:endParaRPr lang="zh-CN" altLang="en-US" sz="42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" y="1930400"/>
            <a:ext cx="8858250" cy="14262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第二篇章      天时地利总相宜</a:t>
            </a:r>
            <a:endParaRPr lang="en-US" altLang="zh-CN" sz="4800" dirty="0">
              <a:solidFill>
                <a:schemeClr val="accent1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                  </a:t>
            </a:r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       </a:t>
            </a:r>
            <a:r>
              <a:rPr lang="en-US" altLang="zh-CN" sz="4000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━</a:t>
            </a:r>
            <a:r>
              <a:rPr lang="zh-CN" altLang="en-US" sz="40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江南经济发展的原因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1.48148E-6 L 0.38568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41289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456974" y="5712753"/>
            <a:ext cx="8230054" cy="36285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71323" tIns="35662" rIns="71323" bIns="35662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834581">
              <a:defRPr/>
            </a:pPr>
            <a:endParaRPr lang="zh-CN" altLang="en-US" sz="1300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4588" y="2786870"/>
            <a:ext cx="6778978" cy="93097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1323" tIns="35662" rIns="71323" bIns="35662">
            <a:spAutoFit/>
          </a:bodyPr>
          <a:lstStyle/>
          <a:p>
            <a:pPr defTabSz="834581">
              <a:defRPr/>
            </a:pPr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南方）百许年中，无风尘（战乱）之警。</a:t>
            </a:r>
            <a:endParaRPr lang="en-US" altLang="zh-CN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34581">
              <a:defRPr/>
            </a:pPr>
            <a:r>
              <a: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</a:t>
            </a:r>
            <a:r>
              <a:rPr lang="en-US" altLang="zh-CN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—《</a:t>
            </a:r>
            <a:r>
              <a:rPr lang="zh-CN" altLang="en-US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宋书</a:t>
            </a:r>
            <a:r>
              <a:rPr lang="en-US" altLang="zh-CN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0" y="1805214"/>
            <a:ext cx="2942544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defTabSz="834581">
              <a:spcBef>
                <a:spcPct val="50000"/>
              </a:spcBef>
              <a:defRPr/>
            </a:pPr>
            <a:r>
              <a:rPr lang="zh-CN" altLang="en-US" sz="31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②自然环境：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0" y="2703286"/>
            <a:ext cx="2687411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defTabSz="834581">
              <a:spcBef>
                <a:spcPct val="50000"/>
              </a:spcBef>
              <a:defRPr/>
            </a:pPr>
            <a:r>
              <a:rPr lang="zh-CN" altLang="en-US" sz="31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③社会环境：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2460852" y="2772834"/>
            <a:ext cx="5282973" cy="456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834581">
              <a:spcBef>
                <a:spcPct val="50000"/>
              </a:spcBef>
              <a:defRPr/>
            </a:pPr>
            <a:r>
              <a:rPr lang="zh-CN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战争相对较少，社会秩序比较安定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739118" y="1814286"/>
            <a:ext cx="4976132" cy="456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pPr defTabSz="834581">
              <a:spcBef>
                <a:spcPct val="50000"/>
              </a:spcBef>
              <a:defRPr/>
            </a:pPr>
            <a:r>
              <a:rPr lang="zh-CN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雨量充沛，气候较热，土地肥沃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85762" y="814665"/>
            <a:ext cx="4031117" cy="5490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defTabSz="834581">
              <a:spcBef>
                <a:spcPct val="50000"/>
              </a:spcBef>
              <a:defRPr/>
            </a:pPr>
            <a:r>
              <a:rPr lang="zh-CN" altLang="en-US" sz="31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劳动力与技术因素：</a:t>
            </a:r>
            <a:endParaRPr lang="en-US" altLang="zh-CN" sz="31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4026354" y="666750"/>
            <a:ext cx="4517572" cy="8414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1323" tIns="35662" rIns="71323" bIns="35662">
            <a:spAutoFit/>
          </a:bodyPr>
          <a:lstStyle/>
          <a:p>
            <a:pPr defTabSz="834581">
              <a:spcBef>
                <a:spcPct val="50000"/>
              </a:spcBef>
              <a:defRPr/>
            </a:pPr>
            <a:r>
              <a:rPr lang="zh-CN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东汉末年躲避战乱，西晋后期人口迁徙</a:t>
            </a:r>
          </a:p>
        </p:txBody>
      </p:sp>
      <p:sp>
        <p:nvSpPr>
          <p:cNvPr id="47120" name="矩形 42"/>
          <p:cNvSpPr>
            <a:spLocks noChangeArrowheads="1"/>
          </p:cNvSpPr>
          <p:nvPr/>
        </p:nvSpPr>
        <p:spPr bwMode="auto">
          <a:xfrm>
            <a:off x="442912" y="1"/>
            <a:ext cx="8701088" cy="502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 lIns="71323" tIns="35662" rIns="71323" bIns="35662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东晋南朝时期江南地区开发的原因有哪些？</a:t>
            </a:r>
            <a:endParaRPr lang="zh-CN" altLang="en-US" sz="28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  <a:cs typeface="华文隶书" panose="02010800040101010101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42862" y="3594423"/>
            <a:ext cx="7698922" cy="5490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defTabSz="834581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zh-CN" altLang="en-US" sz="3100" b="1" noProof="1">
                <a:solidFill>
                  <a:srgbClr val="64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charset="-122"/>
                <a:ea typeface="华文隶书" charset="-122"/>
              </a:rPr>
              <a:t>④统治者：</a:t>
            </a:r>
            <a:endParaRPr lang="zh-CN" altLang="en-US" sz="3100" b="1" dirty="0">
              <a:solidFill>
                <a:srgbClr val="64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14650" y="4414391"/>
            <a:ext cx="4114800" cy="456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1323" tIns="35662" rIns="71323" bIns="35662">
            <a:spAutoFit/>
          </a:bodyPr>
          <a:lstStyle/>
          <a:p>
            <a:r>
              <a:rPr lang="zh-CN" altLang="en-US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南北方劳动人民共同努力</a:t>
            </a:r>
            <a:endParaRPr lang="zh-CN" altLang="en-US" sz="25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86726" y="3873500"/>
            <a:ext cx="144104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32885" y="490468"/>
            <a:ext cx="7111115" cy="1356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1323" tIns="35662" rIns="71323" bIns="35662">
            <a:spAutoFit/>
          </a:bodyPr>
          <a:lstStyle/>
          <a:p>
            <a:pPr defTabSz="834581">
              <a:defRPr/>
            </a:pP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时海内大乱，独江东</a:t>
            </a:r>
            <a:r>
              <a:rPr lang="zh-CN" altLang="en-US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差（</a:t>
            </a:r>
            <a:r>
              <a:rPr lang="zh-CN" altLang="en-US" sz="25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大致</a:t>
            </a:r>
            <a:r>
              <a:rPr lang="zh-CN" altLang="en-US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）安</a:t>
            </a: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，中国士民避乱者多南渡江。          </a:t>
            </a:r>
            <a:endParaRPr lang="en-US" altLang="zh-CN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834581">
              <a:defRPr/>
            </a:pP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</a:t>
            </a:r>
            <a:r>
              <a: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——《</a:t>
            </a: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资治通鉴</a:t>
            </a:r>
            <a:r>
              <a: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" y="817621"/>
            <a:ext cx="541584" cy="5490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zh-CN" altLang="en-US" sz="31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①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4588" y="3683000"/>
            <a:ext cx="2314575" cy="456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统治者的重视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4418112"/>
            <a:ext cx="3324397" cy="5490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r>
              <a:rPr lang="zh-CN" altLang="en-US" sz="3100" b="1" dirty="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⑤南北劳动人民：</a:t>
            </a:r>
            <a:endParaRPr lang="zh-CN" altLang="en-US" sz="3100" dirty="0">
              <a:solidFill>
                <a:srgbClr val="640000"/>
              </a:solidFill>
            </a:endParaRPr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123825" y="3213101"/>
            <a:ext cx="9144000" cy="2238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71323" tIns="35662" rIns="71323" bIns="35662" rtlCol="0">
            <a:normAutofit/>
          </a:bodyPr>
          <a:lstStyle/>
          <a:p>
            <a:pPr marL="0" marR="0" lvl="0" indent="561175" algn="just" defTabSz="713232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 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南朝宋文帝大力劝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（勉励、鼓励）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课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（督促）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农桑，一再下令“诸州郡，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‥‥‥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各尽其方，不得但（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只是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）奉行公文而已”。</a:t>
            </a:r>
          </a:p>
          <a:p>
            <a:pPr marL="0" marR="0" lvl="0" indent="561175" algn="just" defTabSz="713232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　　　　　                         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——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南朝沈约：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《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宋书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·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文帝纪</a:t>
            </a:r>
            <a:r>
              <a: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itchFamily="2" charset="-122"/>
                <a:ea typeface="华文新魏" pitchFamily="2" charset="-122"/>
                <a:cs typeface="+mn-cs"/>
              </a:rPr>
              <a:t>》</a:t>
            </a:r>
            <a:endParaRPr kumimoji="0" lang="en-US" altLang="zh-CN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4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671142"/>
            <a:ext cx="2743199" cy="20438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6914" y="878417"/>
            <a:ext cx="7921625" cy="3418417"/>
          </a:xfrm>
          <a:prstGeom prst="rect">
            <a:avLst/>
          </a:prstGeom>
          <a:solidFill>
            <a:srgbClr val="FFC000">
              <a:alpha val="39000"/>
            </a:srgbClr>
          </a:solidFill>
          <a:ln w="9525">
            <a:noFill/>
          </a:ln>
        </p:spPr>
        <p:txBody>
          <a:bodyPr lIns="0" tIns="0" rIns="0" bIns="0"/>
          <a:lstStyle>
            <a:lvl1pPr marL="342900" lvl="0" indent="-3429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lvl="1" indent="-28575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>
              <a:lnSpc>
                <a:spcPct val="1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0400" noProof="1">
                <a:ea typeface="华文行楷" pitchFamily="2" charset="-122"/>
                <a:cs typeface="+mn-ea"/>
              </a:rPr>
              <a:t> </a:t>
            </a:r>
            <a:endParaRPr lang="zh-CN" altLang="en-US" sz="10400" noProof="1">
              <a:effectLst>
                <a:outerShdw blurRad="38100" dist="38100" dir="2700000">
                  <a:srgbClr val="FFFFFF"/>
                </a:outerShdw>
              </a:effectLst>
              <a:ea typeface="华文行楷" pitchFamily="2" charset="-122"/>
            </a:endParaRPr>
          </a:p>
        </p:txBody>
      </p:sp>
      <p:grpSp>
        <p:nvGrpSpPr>
          <p:cNvPr id="2" name="组合 12290"/>
          <p:cNvGrpSpPr>
            <a:grpSpLocks/>
          </p:cNvGrpSpPr>
          <p:nvPr/>
        </p:nvGrpSpPr>
        <p:grpSpPr bwMode="auto">
          <a:xfrm>
            <a:off x="3362326" y="190501"/>
            <a:ext cx="1320800" cy="4974167"/>
            <a:chOff x="0" y="0"/>
            <a:chExt cx="854" cy="3760"/>
          </a:xfrm>
        </p:grpSpPr>
        <p:pic>
          <p:nvPicPr>
            <p:cNvPr id="6155" name="图片 12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12292"/>
            <p:cNvGrpSpPr>
              <a:grpSpLocks/>
            </p:cNvGrpSpPr>
            <p:nvPr/>
          </p:nvGrpSpPr>
          <p:grpSpPr bwMode="auto">
            <a:xfrm>
              <a:off x="278" y="555"/>
              <a:ext cx="576" cy="2607"/>
              <a:chOff x="0" y="0"/>
              <a:chExt cx="576" cy="2044"/>
            </a:xfrm>
          </p:grpSpPr>
          <p:grpSp>
            <p:nvGrpSpPr>
              <p:cNvPr id="5" name="组合 12293"/>
              <p:cNvGrpSpPr>
                <a:grpSpLocks/>
              </p:cNvGrpSpPr>
              <p:nvPr/>
            </p:nvGrpSpPr>
            <p:grpSpPr bwMode="auto">
              <a:xfrm>
                <a:off x="0" y="2"/>
                <a:ext cx="336" cy="2042"/>
                <a:chOff x="0" y="0"/>
                <a:chExt cx="336" cy="2042"/>
              </a:xfrm>
            </p:grpSpPr>
            <p:sp>
              <p:nvSpPr>
                <p:cNvPr id="6159" name="Rectangle 5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336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6160" name="Rectangle 4"/>
                <p:cNvSpPr>
                  <a:spLocks noChangeArrowheads="1"/>
                </p:cNvSpPr>
                <p:nvPr/>
              </p:nvSpPr>
              <p:spPr bwMode="auto">
                <a:xfrm flipH="1" flipV="1">
                  <a:off x="144" y="3"/>
                  <a:ext cx="192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158" name="Rectangle 25"/>
              <p:cNvSpPr>
                <a:spLocks noChangeArrowheads="1"/>
              </p:cNvSpPr>
              <p:nvPr/>
            </p:nvSpPr>
            <p:spPr bwMode="auto">
              <a:xfrm flipH="1" flipV="1">
                <a:off x="336" y="0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组合 12297"/>
          <p:cNvGrpSpPr>
            <a:grpSpLocks/>
          </p:cNvGrpSpPr>
          <p:nvPr/>
        </p:nvGrpSpPr>
        <p:grpSpPr bwMode="auto">
          <a:xfrm>
            <a:off x="4586288" y="190501"/>
            <a:ext cx="996950" cy="4974167"/>
            <a:chOff x="0" y="0"/>
            <a:chExt cx="645" cy="3760"/>
          </a:xfrm>
        </p:grpSpPr>
        <p:pic>
          <p:nvPicPr>
            <p:cNvPr id="6150" name="图片 122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12299"/>
            <p:cNvGrpSpPr>
              <a:grpSpLocks/>
            </p:cNvGrpSpPr>
            <p:nvPr/>
          </p:nvGrpSpPr>
          <p:grpSpPr bwMode="auto">
            <a:xfrm>
              <a:off x="51" y="543"/>
              <a:ext cx="561" cy="2607"/>
              <a:chOff x="0" y="0"/>
              <a:chExt cx="561" cy="2042"/>
            </a:xfrm>
          </p:grpSpPr>
          <p:sp>
            <p:nvSpPr>
              <p:cNvPr id="6152" name="Rectangle 18"/>
              <p:cNvSpPr>
                <a:spLocks noChangeArrowheads="1"/>
              </p:cNvSpPr>
              <p:nvPr/>
            </p:nvSpPr>
            <p:spPr bwMode="auto">
              <a:xfrm flipH="1" flipV="1">
                <a:off x="225" y="0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3" name="Rectangle 19"/>
              <p:cNvSpPr>
                <a:spLocks noChangeArrowheads="1"/>
              </p:cNvSpPr>
              <p:nvPr/>
            </p:nvSpPr>
            <p:spPr bwMode="auto">
              <a:xfrm flipV="1">
                <a:off x="225" y="2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4" name="Rectangle 26"/>
              <p:cNvSpPr>
                <a:spLocks noChangeArrowheads="1"/>
              </p:cNvSpPr>
              <p:nvPr/>
            </p:nvSpPr>
            <p:spPr bwMode="auto">
              <a:xfrm flipV="1">
                <a:off x="0" y="1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798329" y="1189906"/>
            <a:ext cx="406933" cy="718351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2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华文隶书" pitchFamily="2" charset="-122"/>
                <a:ea typeface="华文隶书" pitchFamily="2" charset="-122"/>
              </a:rPr>
              <a:t>  </a:t>
            </a:r>
            <a:endParaRPr lang="zh-CN" altLang="en-US" sz="42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3" y="1778000"/>
            <a:ext cx="8858250" cy="164168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第三篇章   稻</a:t>
            </a:r>
            <a:r>
              <a:rPr lang="zh-CN" altLang="en-US" sz="480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花</a:t>
            </a:r>
            <a:r>
              <a:rPr lang="zh-CN" altLang="en-US" sz="4800" smtClean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乡里绘丰年</a:t>
            </a:r>
            <a:endParaRPr lang="en-US" altLang="zh-CN" sz="4800" dirty="0">
              <a:solidFill>
                <a:schemeClr val="accent1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en-US" altLang="zh-CN" sz="51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                </a:t>
            </a:r>
            <a:r>
              <a:rPr lang="zh-CN" altLang="en-US" sz="40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━江南经济发展的表现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1.48148E-6 L 0.38568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41289 -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7187" y="904875"/>
            <a:ext cx="1947406" cy="502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1317" tIns="35658" rIns="71317" bIns="35658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宋体" pitchFamily="2" charset="-122"/>
              </a:rPr>
              <a:t>农业方面：</a:t>
            </a:r>
          </a:p>
        </p:txBody>
      </p:sp>
      <p:grpSp>
        <p:nvGrpSpPr>
          <p:cNvPr id="2" name="组合 26"/>
          <p:cNvGrpSpPr/>
          <p:nvPr/>
        </p:nvGrpSpPr>
        <p:grpSpPr>
          <a:xfrm>
            <a:off x="762000" y="2032000"/>
            <a:ext cx="5995988" cy="3682708"/>
            <a:chOff x="1016000" y="2438400"/>
            <a:chExt cx="7994650" cy="441925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953145" y="4419600"/>
              <a:ext cx="3674372" cy="1993900"/>
              <a:chOff x="-347" y="0"/>
              <a:chExt cx="5581" cy="2112"/>
            </a:xfrm>
          </p:grpSpPr>
          <p:pic>
            <p:nvPicPr>
              <p:cNvPr id="20484" name="Picture 3" descr="牛耕jpg"/>
              <p:cNvPicPr>
                <a:picLocks noChangeAspect="1" noChangeArrowheads="1"/>
              </p:cNvPicPr>
              <p:nvPr/>
            </p:nvPicPr>
            <p:blipFill>
              <a:blip r:embed="rId2">
                <a:lum bright="22000"/>
              </a:blip>
              <a:srcRect t="19444" b="19444"/>
              <a:stretch>
                <a:fillRect/>
              </a:stretch>
            </p:blipFill>
            <p:spPr bwMode="auto">
              <a:xfrm>
                <a:off x="-347" y="0"/>
                <a:ext cx="4608" cy="2112"/>
              </a:xfrm>
              <a:prstGeom prst="rect">
                <a:avLst/>
              </a:prstGeom>
              <a:noFill/>
              <a:ln w="76200">
                <a:solidFill>
                  <a:srgbClr val="006600"/>
                </a:solidFill>
                <a:miter lim="800000"/>
                <a:headEnd/>
                <a:tailEnd/>
              </a:ln>
            </p:spPr>
          </p:pic>
          <p:sp>
            <p:nvSpPr>
              <p:cNvPr id="20485" name="Text Box 10"/>
              <p:cNvSpPr txBox="1">
                <a:spLocks noChangeArrowheads="1"/>
              </p:cNvSpPr>
              <p:nvPr/>
            </p:nvSpPr>
            <p:spPr bwMode="auto">
              <a:xfrm>
                <a:off x="4189" y="5"/>
                <a:ext cx="1045" cy="1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200" b="1" dirty="0">
                    <a:solidFill>
                      <a:srgbClr val="2F51FD"/>
                    </a:solidFill>
                    <a:latin typeface="Times New Roman" pitchFamily="18" charset="0"/>
                    <a:ea typeface="文鼎习字体"/>
                    <a:cs typeface="文鼎习字体"/>
                  </a:rPr>
                  <a:t>南方牛耕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104900" y="4286357"/>
              <a:ext cx="3429000" cy="2571293"/>
              <a:chOff x="696" y="-84"/>
              <a:chExt cx="2160" cy="1621"/>
            </a:xfrm>
          </p:grpSpPr>
          <p:pic>
            <p:nvPicPr>
              <p:cNvPr id="20487" name="Picture 16" descr="LS1109"/>
              <p:cNvPicPr>
                <a:picLocks noChangeAspect="1" noChangeArrowheads="1"/>
              </p:cNvPicPr>
              <p:nvPr/>
            </p:nvPicPr>
            <p:blipFill>
              <a:blip r:embed="rId3"/>
              <a:srcRect l="43994" t="27779" r="6799" b="12949"/>
              <a:stretch>
                <a:fillRect/>
              </a:stretch>
            </p:blipFill>
            <p:spPr bwMode="auto">
              <a:xfrm>
                <a:off x="696" y="-84"/>
                <a:ext cx="2160" cy="1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8" name="Text Box 17"/>
              <p:cNvSpPr txBox="1">
                <a:spLocks noChangeArrowheads="1"/>
              </p:cNvSpPr>
              <p:nvPr/>
            </p:nvSpPr>
            <p:spPr bwMode="auto">
              <a:xfrm>
                <a:off x="996" y="1207"/>
                <a:ext cx="1176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200" b="1" dirty="0">
                    <a:solidFill>
                      <a:srgbClr val="2F51FD"/>
                    </a:solidFill>
                  </a:rPr>
                  <a:t>施 肥 图</a:t>
                </a:r>
              </a:p>
            </p:txBody>
          </p:sp>
        </p:grpSp>
        <p:grpSp>
          <p:nvGrpSpPr>
            <p:cNvPr id="5" name="组合 42008"/>
            <p:cNvGrpSpPr>
              <a:grpSpLocks/>
            </p:cNvGrpSpPr>
            <p:nvPr/>
          </p:nvGrpSpPr>
          <p:grpSpPr bwMode="auto">
            <a:xfrm>
              <a:off x="1016000" y="2438400"/>
              <a:ext cx="3657600" cy="1195388"/>
              <a:chOff x="1440" y="1680"/>
              <a:chExt cx="1728" cy="753"/>
            </a:xfrm>
          </p:grpSpPr>
          <p:pic>
            <p:nvPicPr>
              <p:cNvPr id="20495" name="Picture 2" descr="龙骨水车"/>
              <p:cNvPicPr>
                <a:picLocks noChangeAspect="1" noChangeArrowheads="1"/>
              </p:cNvPicPr>
              <p:nvPr/>
            </p:nvPicPr>
            <p:blipFill>
              <a:blip r:embed="rId4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1440" y="1680"/>
                <a:ext cx="1728" cy="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6" name="Text Box 3"/>
              <p:cNvSpPr txBox="1">
                <a:spLocks noChangeArrowheads="1"/>
              </p:cNvSpPr>
              <p:nvPr/>
            </p:nvSpPr>
            <p:spPr bwMode="auto">
              <a:xfrm>
                <a:off x="1632" y="1728"/>
                <a:ext cx="84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2" tIns="45716" rIns="91432" bIns="45716">
                <a:spAutoFit/>
              </a:bodyPr>
              <a:lstStyle/>
              <a:p>
                <a:r>
                  <a:rPr lang="zh-CN" altLang="en-US" sz="2200" b="1" dirty="0">
                    <a:solidFill>
                      <a:srgbClr val="2F51FD"/>
                    </a:solidFill>
                    <a:latin typeface="Times New Roman" pitchFamily="18" charset="0"/>
                    <a:ea typeface="隶书" pitchFamily="49" charset="-122"/>
                  </a:rPr>
                  <a:t>龙骨翻车</a:t>
                </a:r>
              </a:p>
            </p:txBody>
          </p:sp>
        </p:grpSp>
        <p:grpSp>
          <p:nvGrpSpPr>
            <p:cNvPr id="6" name="组合 42011"/>
            <p:cNvGrpSpPr>
              <a:grpSpLocks/>
            </p:cNvGrpSpPr>
            <p:nvPr/>
          </p:nvGrpSpPr>
          <p:grpSpPr bwMode="auto">
            <a:xfrm>
              <a:off x="5181600" y="2514600"/>
              <a:ext cx="3829050" cy="1479550"/>
              <a:chOff x="2298" y="1632"/>
              <a:chExt cx="1497" cy="932"/>
            </a:xfrm>
          </p:grpSpPr>
          <p:sp>
            <p:nvSpPr>
              <p:cNvPr id="20498" name="Text Box 5"/>
              <p:cNvSpPr txBox="1">
                <a:spLocks noChangeArrowheads="1"/>
              </p:cNvSpPr>
              <p:nvPr/>
            </p:nvSpPr>
            <p:spPr bwMode="auto">
              <a:xfrm>
                <a:off x="3395" y="1680"/>
                <a:ext cx="400" cy="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2" tIns="45716" rIns="91432" bIns="45716">
                <a:spAutoFit/>
              </a:bodyPr>
              <a:lstStyle/>
              <a:p>
                <a:r>
                  <a:rPr lang="zh-CN" altLang="en-US" sz="2200" b="1" dirty="0">
                    <a:solidFill>
                      <a:srgbClr val="3333FF"/>
                    </a:solidFill>
                    <a:latin typeface="Times New Roman" pitchFamily="18" charset="0"/>
                    <a:ea typeface="隶书" pitchFamily="49" charset="-122"/>
                  </a:rPr>
                  <a:t>水  </a:t>
                </a:r>
                <a:r>
                  <a:rPr lang="zh-CN" altLang="en-US" sz="2200" b="1" dirty="0" smtClean="0">
                    <a:solidFill>
                      <a:srgbClr val="3333FF"/>
                    </a:solidFill>
                    <a:latin typeface="Times New Roman" pitchFamily="18" charset="0"/>
                    <a:ea typeface="隶书" pitchFamily="49" charset="-122"/>
                  </a:rPr>
                  <a:t>碓</a:t>
                </a:r>
                <a:r>
                  <a:rPr lang="en-US" altLang="zh-CN" sz="2200" b="1" dirty="0" err="1">
                    <a:solidFill>
                      <a:srgbClr val="3333FF"/>
                    </a:solidFill>
                    <a:latin typeface="Times New Roman" pitchFamily="18" charset="0"/>
                    <a:ea typeface="隶书" pitchFamily="49" charset="-122"/>
                  </a:rPr>
                  <a:t>duì</a:t>
                </a:r>
                <a:endParaRPr lang="zh-CN" altLang="en-US" sz="2200" b="1" dirty="0">
                  <a:solidFill>
                    <a:srgbClr val="3333FF"/>
                  </a:solidFill>
                  <a:latin typeface="Times New Roman" pitchFamily="18" charset="0"/>
                  <a:ea typeface="隶书" pitchFamily="49" charset="-122"/>
                </a:endParaRPr>
              </a:p>
            </p:txBody>
          </p:sp>
          <p:pic>
            <p:nvPicPr>
              <p:cNvPr id="20499" name="Picture 4" descr="碓的示意图 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438085">
                <a:off x="2298" y="1632"/>
                <a:ext cx="1056" cy="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矩形 19"/>
          <p:cNvSpPr/>
          <p:nvPr/>
        </p:nvSpPr>
        <p:spPr>
          <a:xfrm>
            <a:off x="425027" y="195362"/>
            <a:ext cx="7450526" cy="5490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71323" tIns="35662" rIns="71323" bIns="35662">
            <a:spAutoFit/>
          </a:bodyPr>
          <a:lstStyle/>
          <a:p>
            <a:r>
              <a:rPr lang="zh-CN" altLang="en-US" sz="31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东晋南朝时期江南经济发展的表现有哪些</a:t>
            </a:r>
            <a:r>
              <a:rPr lang="en-US" altLang="zh-CN" sz="31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?</a:t>
            </a:r>
            <a:endParaRPr lang="zh-CN" altLang="en-US" sz="3100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9638" y="997200"/>
            <a:ext cx="6582502" cy="410575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 rtlCol="0">
            <a:spAutoFit/>
          </a:bodyPr>
          <a:lstStyle/>
          <a:p>
            <a:pPr>
              <a:defRPr/>
            </a:pPr>
            <a:r>
              <a:rPr lang="zh-CN" altLang="en-US" sz="2200" b="1" dirty="0" smtClean="0">
                <a:solidFill>
                  <a:srgbClr val="2F51F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开垦荒地，麦稻兼作；兴修水利；改进农业技术。</a:t>
            </a:r>
            <a:endParaRPr lang="zh-CN" altLang="en-US" sz="2200" b="1" dirty="0">
              <a:solidFill>
                <a:srgbClr val="2F51F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组合 21"/>
          <p:cNvGrpSpPr/>
          <p:nvPr/>
        </p:nvGrpSpPr>
        <p:grpSpPr>
          <a:xfrm>
            <a:off x="6717983" y="1730375"/>
            <a:ext cx="1809863" cy="3984625"/>
            <a:chOff x="8957310" y="2076450"/>
            <a:chExt cx="2413151" cy="4781550"/>
          </a:xfrm>
        </p:grpSpPr>
        <p:pic>
          <p:nvPicPr>
            <p:cNvPr id="19" name="Picture 5" descr="PicOnline_20080820090121_1450b659-28c8-4e2a-9a99-bd2989dc3a8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994140" y="2076450"/>
              <a:ext cx="2226310" cy="2209618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4" name="Picture 4" descr="20095617297923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57310" y="3993801"/>
              <a:ext cx="2377440" cy="2292699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9212308" y="3879759"/>
              <a:ext cx="1959429" cy="5016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100" dirty="0">
                  <a:solidFill>
                    <a:srgbClr val="2F51FD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华文隶书" panose="02010800040101010101" pitchFamily="2" charset="-122"/>
                </a:rPr>
                <a:t>水稻为主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9429750" y="6355555"/>
              <a:ext cx="1940711" cy="5024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100" dirty="0">
                  <a:solidFill>
                    <a:srgbClr val="2F51FD"/>
                  </a:solidFill>
                  <a:latin typeface="华文隶书" panose="02010800040101010101" pitchFamily="2" charset="-122"/>
                  <a:ea typeface="华文隶书" panose="02010800040101010101" pitchFamily="2" charset="-122"/>
                  <a:cs typeface="华文隶书" panose="02010800040101010101" pitchFamily="2" charset="-122"/>
                </a:rPr>
                <a:t>小麦推广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01817" y="1579617"/>
            <a:ext cx="9202942" cy="43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68428" y="3503791"/>
            <a:ext cx="681037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三国时南方水稻最高产量达亩产五石（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dàn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），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南朝时最高纪录已达亩产二十斛（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hú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（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换算标准：十斗为一石；五斗为一斛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六角星 26"/>
          <p:cNvSpPr/>
          <p:nvPr/>
        </p:nvSpPr>
        <p:spPr>
          <a:xfrm>
            <a:off x="3390900" y="2076451"/>
            <a:ext cx="2638425" cy="2476500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zh-CN" altLang="en-US" sz="6000" dirty="0" smtClean="0">
                <a:solidFill>
                  <a:schemeClr val="tx1"/>
                </a:solidFill>
                <a:latin typeface="+mn-ea"/>
              </a:rPr>
              <a:t>倍</a:t>
            </a:r>
            <a:endParaRPr lang="zh-CN" altLang="en-US" sz="60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 flipV="1">
            <a:off x="-7" y="5712834"/>
            <a:ext cx="9144002" cy="36351"/>
          </a:xfrm>
          <a:prstGeom prst="rect">
            <a:avLst/>
          </a:prstGeom>
          <a:solidFill>
            <a:srgbClr val="6600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 lIns="54420" tIns="27210" rIns="54420" bIns="27210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635965">
              <a:defRPr/>
            </a:pPr>
            <a:endParaRPr lang="zh-CN" altLang="en-US" dirty="0">
              <a:ln>
                <a:solidFill>
                  <a:srgbClr val="660033"/>
                </a:solidFill>
              </a:ln>
            </a:endParaRPr>
          </a:p>
        </p:txBody>
      </p:sp>
      <p:sp>
        <p:nvSpPr>
          <p:cNvPr id="43011" name="TextBox 19"/>
          <p:cNvSpPr txBox="1"/>
          <p:nvPr/>
        </p:nvSpPr>
        <p:spPr>
          <a:xfrm>
            <a:off x="457200" y="793751"/>
            <a:ext cx="8686800" cy="1009059"/>
          </a:xfrm>
          <a:prstGeom prst="rect">
            <a:avLst/>
          </a:prstGeom>
          <a:noFill/>
          <a:ln w="9525">
            <a:noFill/>
          </a:ln>
        </p:spPr>
        <p:txBody>
          <a:bodyPr lIns="54420" tIns="27210" rIns="54420" bIns="27210">
            <a:spAutoFit/>
          </a:bodyPr>
          <a:lstStyle/>
          <a:p>
            <a:r>
              <a:rPr lang="zh-CN" altLang="en-US" sz="3100" b="1" dirty="0">
                <a:latin typeface="宋体" pitchFamily="2" charset="-122"/>
              </a:rPr>
              <a:t>在</a:t>
            </a:r>
            <a:r>
              <a:rPr lang="zh-CN" alt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rPr>
              <a:t>缫丝、</a:t>
            </a:r>
            <a:r>
              <a:rPr lang="zh-CN" altLang="en-US" sz="31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itchFamily="49" charset="-122"/>
                <a:ea typeface="黑体" pitchFamily="49" charset="-122"/>
              </a:rPr>
              <a:t>织布</a:t>
            </a:r>
            <a:r>
              <a:rPr lang="zh-CN" altLang="en-US" sz="3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3100" b="1" dirty="0">
                <a:latin typeface="宋体" pitchFamily="2" charset="-122"/>
              </a:rPr>
              <a:t>制瓷、</a:t>
            </a:r>
            <a:r>
              <a:rPr lang="zh-CN" altLang="en-US" sz="3100" b="1" dirty="0">
                <a:solidFill>
                  <a:srgbClr val="FF3300"/>
                </a:solidFill>
                <a:latin typeface="宋体" pitchFamily="2" charset="-122"/>
              </a:rPr>
              <a:t>冶铸</a:t>
            </a:r>
            <a:r>
              <a:rPr lang="zh-CN" altLang="en-US" sz="3100" b="1" dirty="0">
                <a:latin typeface="宋体" pitchFamily="2" charset="-122"/>
              </a:rPr>
              <a:t>、</a:t>
            </a:r>
            <a:r>
              <a:rPr lang="zh-CN" altLang="en-US" sz="3100" b="1" dirty="0">
                <a:solidFill>
                  <a:srgbClr val="FF3300"/>
                </a:solidFill>
                <a:latin typeface="宋体" pitchFamily="2" charset="-122"/>
              </a:rPr>
              <a:t>造船</a:t>
            </a:r>
            <a:r>
              <a:rPr lang="zh-CN" altLang="en-US" sz="3100" b="1" dirty="0">
                <a:latin typeface="宋体" pitchFamily="2" charset="-122"/>
              </a:rPr>
              <a:t>、造纸、制盐等方面都有显著的发展。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4314" y="158750"/>
            <a:ext cx="2538913" cy="549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71317" tIns="35658" rIns="71317" bIns="35658">
            <a:spAutoFit/>
          </a:bodyPr>
          <a:lstStyle/>
          <a:p>
            <a:r>
              <a:rPr lang="zh-CN" altLang="en-US" sz="3100" b="1" dirty="0">
                <a:solidFill>
                  <a:srgbClr val="FF3300"/>
                </a:solidFill>
                <a:latin typeface="宋体" pitchFamily="2" charset="-122"/>
              </a:rPr>
              <a:t>手工业方面：</a:t>
            </a:r>
          </a:p>
        </p:txBody>
      </p:sp>
      <p:grpSp>
        <p:nvGrpSpPr>
          <p:cNvPr id="2" name="组合 43019"/>
          <p:cNvGrpSpPr>
            <a:grpSpLocks/>
          </p:cNvGrpSpPr>
          <p:nvPr/>
        </p:nvGrpSpPr>
        <p:grpSpPr bwMode="auto">
          <a:xfrm>
            <a:off x="2286001" y="1931459"/>
            <a:ext cx="3567112" cy="3234443"/>
            <a:chOff x="1791" y="985"/>
            <a:chExt cx="2247" cy="1972"/>
          </a:xfrm>
        </p:grpSpPr>
        <p:pic>
          <p:nvPicPr>
            <p:cNvPr id="21511" name="Picture 5" descr="201541616424719_副本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985"/>
              <a:ext cx="2247" cy="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TextBox 4"/>
            <p:cNvSpPr txBox="1">
              <a:spLocks noChangeArrowheads="1"/>
            </p:cNvSpPr>
            <p:nvPr/>
          </p:nvSpPr>
          <p:spPr bwMode="auto">
            <a:xfrm>
              <a:off x="2621" y="2708"/>
              <a:ext cx="83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769" tIns="34884" rIns="69769" bIns="34884">
              <a:spAutoFit/>
            </a:bodyPr>
            <a:lstStyle/>
            <a:p>
              <a:r>
                <a:rPr lang="zh-CN" altLang="en-US" sz="2200" dirty="0">
                  <a:solidFill>
                    <a:srgbClr val="640000"/>
                  </a:solidFill>
                  <a:latin typeface="黑体" pitchFamily="49" charset="-122"/>
                  <a:ea typeface="黑体" pitchFamily="49" charset="-122"/>
                </a:rPr>
                <a:t>灌钢法</a:t>
              </a:r>
            </a:p>
          </p:txBody>
        </p:sp>
      </p:grpSp>
      <p:grpSp>
        <p:nvGrpSpPr>
          <p:cNvPr id="3" name="组合 27688"/>
          <p:cNvGrpSpPr>
            <a:grpSpLocks/>
          </p:cNvGrpSpPr>
          <p:nvPr/>
        </p:nvGrpSpPr>
        <p:grpSpPr bwMode="auto">
          <a:xfrm>
            <a:off x="5583238" y="2387865"/>
            <a:ext cx="3560762" cy="2438964"/>
            <a:chOff x="1440" y="1056"/>
            <a:chExt cx="2243" cy="2280"/>
          </a:xfrm>
        </p:grpSpPr>
        <p:pic>
          <p:nvPicPr>
            <p:cNvPr id="21514" name="图片 20" descr="根据史籍绘制的千里船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D7D7D7"/>
                </a:clrFrom>
                <a:clrTo>
                  <a:srgbClr val="D7D7D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0" y="1056"/>
              <a:ext cx="2243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91" name="矩形 21"/>
            <p:cNvSpPr/>
            <p:nvPr/>
          </p:nvSpPr>
          <p:spPr>
            <a:xfrm>
              <a:off x="3312" y="1248"/>
              <a:ext cx="286" cy="208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78145" tIns="39072" rIns="78145" bIns="39072">
              <a:spAutoFit/>
            </a:bodyPr>
            <a:lstStyle/>
            <a:p>
              <a:pPr defTabSz="712241"/>
              <a:r>
                <a:rPr lang="zh-CN" altLang="en-US" b="1" noProof="1">
                  <a:solidFill>
                    <a:srgbClr val="99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根据史籍绘制的千里船</a:t>
              </a:r>
            </a:p>
          </p:txBody>
        </p:sp>
      </p:grpSp>
      <p:grpSp>
        <p:nvGrpSpPr>
          <p:cNvPr id="4" name="组合 43027"/>
          <p:cNvGrpSpPr>
            <a:grpSpLocks/>
          </p:cNvGrpSpPr>
          <p:nvPr/>
        </p:nvGrpSpPr>
        <p:grpSpPr bwMode="auto">
          <a:xfrm>
            <a:off x="290514" y="1931459"/>
            <a:ext cx="1766887" cy="3475303"/>
            <a:chOff x="-33" y="996"/>
            <a:chExt cx="1113" cy="2627"/>
          </a:xfrm>
        </p:grpSpPr>
        <p:pic>
          <p:nvPicPr>
            <p:cNvPr id="36" name="图片 35" descr="a2550d1ftc11466ba08ad&amp;69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9" y="996"/>
              <a:ext cx="1036" cy="2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518" name="矩形 28"/>
            <p:cNvSpPr>
              <a:spLocks noChangeArrowheads="1"/>
            </p:cNvSpPr>
            <p:nvPr/>
          </p:nvSpPr>
          <p:spPr bwMode="auto">
            <a:xfrm>
              <a:off x="-33" y="3346"/>
              <a:ext cx="111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9769" tIns="34884" rIns="69769" bIns="34884">
              <a:spAutoFit/>
            </a:bodyPr>
            <a:lstStyle/>
            <a:p>
              <a:r>
                <a:rPr lang="zh-CN" altLang="en-US" sz="1900" b="1" dirty="0">
                  <a:solidFill>
                    <a:srgbClr val="640000"/>
                  </a:solidFill>
                  <a:latin typeface="黑体" pitchFamily="49" charset="-122"/>
                  <a:ea typeface="黑体" pitchFamily="49" charset="-122"/>
                </a:rPr>
                <a:t>    缫丝 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74754" descr="江南地区的开发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DE"/>
              </a:clrFrom>
              <a:clrTo>
                <a:srgbClr val="FDFF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467115"/>
            <a:ext cx="5715000" cy="39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矩形标注 74755"/>
          <p:cNvSpPr>
            <a:spLocks noChangeArrowheads="1"/>
          </p:cNvSpPr>
          <p:nvPr/>
        </p:nvSpPr>
        <p:spPr bwMode="auto">
          <a:xfrm>
            <a:off x="6858000" y="2286000"/>
            <a:ext cx="1219200" cy="635000"/>
          </a:xfrm>
          <a:prstGeom prst="wedgeRectCallout">
            <a:avLst>
              <a:gd name="adj1" fmla="val -89065"/>
              <a:gd name="adj2" fmla="val 660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幼圆" pitchFamily="49" charset="-122"/>
              </a:rPr>
              <a:t>建康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04800" y="825500"/>
            <a:ext cx="1474788" cy="4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5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手工业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254000"/>
            <a:ext cx="1474788" cy="4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农业</a:t>
            </a:r>
          </a:p>
        </p:txBody>
      </p:sp>
      <p:sp>
        <p:nvSpPr>
          <p:cNvPr id="9" name="右箭头 8"/>
          <p:cNvSpPr/>
          <p:nvPr/>
        </p:nvSpPr>
        <p:spPr>
          <a:xfrm>
            <a:off x="2057401" y="635000"/>
            <a:ext cx="977900" cy="40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276601" y="444501"/>
            <a:ext cx="3750796" cy="50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商业交流和城市的繁荣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"/>
          <p:cNvGrpSpPr>
            <a:grpSpLocks/>
          </p:cNvGrpSpPr>
          <p:nvPr/>
        </p:nvGrpSpPr>
        <p:grpSpPr bwMode="auto">
          <a:xfrm>
            <a:off x="6951663" y="0"/>
            <a:ext cx="1833562" cy="800100"/>
            <a:chOff x="4926449" y="107022"/>
            <a:chExt cx="2443526" cy="959919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1262"/>
              <a:ext cx="245410" cy="405679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defTabSz="7132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1836" y="701258"/>
              <a:ext cx="2286971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75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484" y="107022"/>
              <a:ext cx="2376491" cy="689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171450" y="2016125"/>
            <a:ext cx="4171950" cy="2206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楚越之地，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地广人稀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，饭稻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羹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gēng</a:t>
            </a:r>
            <a:r>
              <a:rPr lang="en-US" altLang="zh-CN" sz="2800" b="1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鱼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，或火耕而水耨（</a:t>
            </a: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+mn-ea"/>
              </a:rPr>
              <a:t>nòu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除草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）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…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无冻饿之人</a:t>
            </a:r>
            <a:r>
              <a:rPr lang="en-US" altLang="zh-CN" sz="2800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</a:rPr>
              <a:t>亦无千金之家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CN" sz="2500" b="1" dirty="0" smtClean="0">
                <a:solidFill>
                  <a:schemeClr val="tx1"/>
                </a:solidFill>
                <a:latin typeface="宋体" pitchFamily="2" charset="-122"/>
                <a:ea typeface="华文行楷" pitchFamily="2" charset="-122"/>
              </a:rPr>
              <a:t>——</a:t>
            </a:r>
            <a:r>
              <a:rPr lang="zh-CN" altLang="en-US" sz="2500" b="1" dirty="0">
                <a:solidFill>
                  <a:schemeClr val="tx1"/>
                </a:solidFill>
                <a:latin typeface="宋体" pitchFamily="2" charset="-122"/>
                <a:ea typeface="华文行楷" pitchFamily="2" charset="-122"/>
              </a:rPr>
              <a:t>《史记</a:t>
            </a:r>
            <a:r>
              <a:rPr lang="en-US" altLang="zh-CN" sz="2500" b="1" dirty="0">
                <a:solidFill>
                  <a:schemeClr val="tx1"/>
                </a:solidFill>
                <a:latin typeface="宋体" pitchFamily="2" charset="-122"/>
                <a:ea typeface="华文行楷" pitchFamily="2" charset="-122"/>
              </a:rPr>
              <a:t>·</a:t>
            </a:r>
            <a:r>
              <a:rPr lang="zh-CN" altLang="en-US" sz="2500" b="1" dirty="0">
                <a:solidFill>
                  <a:schemeClr val="tx1"/>
                </a:solidFill>
                <a:latin typeface="宋体" pitchFamily="2" charset="-122"/>
                <a:ea typeface="华文行楷" pitchFamily="2" charset="-122"/>
              </a:rPr>
              <a:t>货值列传》</a:t>
            </a:r>
          </a:p>
        </p:txBody>
      </p:sp>
      <p:sp>
        <p:nvSpPr>
          <p:cNvPr id="12" name="矩形 11"/>
          <p:cNvSpPr/>
          <p:nvPr/>
        </p:nvSpPr>
        <p:spPr>
          <a:xfrm>
            <a:off x="4343400" y="2016125"/>
            <a:ext cx="4441825" cy="222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</a:rPr>
              <a:t>天下无事（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战争</a:t>
            </a:r>
            <a:r>
              <a:rPr lang="zh-CN" altLang="en-US" sz="2800" b="1" dirty="0" smtClean="0">
                <a:latin typeface="+mn-ea"/>
              </a:rPr>
              <a:t>），时和（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和平</a:t>
            </a:r>
            <a:r>
              <a:rPr lang="zh-CN" altLang="en-US" sz="2800" b="1" dirty="0" smtClean="0">
                <a:latin typeface="+mn-ea"/>
              </a:rPr>
              <a:t>）</a:t>
            </a:r>
            <a:r>
              <a:rPr lang="zh-CN" altLang="en-US" sz="2800" b="1" dirty="0">
                <a:latin typeface="+mn-ea"/>
              </a:rPr>
              <a:t>年丰</a:t>
            </a:r>
            <a:r>
              <a:rPr lang="zh-CN" altLang="en-US" sz="2800" b="1" dirty="0" smtClean="0">
                <a:latin typeface="+mn-ea"/>
              </a:rPr>
              <a:t>，百姓</a:t>
            </a:r>
            <a:r>
              <a:rPr lang="zh-CN" altLang="en-US" sz="2800" b="1" dirty="0">
                <a:latin typeface="+mn-ea"/>
              </a:rPr>
              <a:t>乐业，谷帛殷阜（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丰富</a:t>
            </a:r>
            <a:r>
              <a:rPr lang="zh-CN" altLang="en-US" sz="2800" b="1" dirty="0">
                <a:latin typeface="+mn-ea"/>
              </a:rPr>
              <a:t>），几乎家给人足矣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en-US" altLang="zh-CN" sz="2800" b="1" dirty="0" smtClean="0">
              <a:latin typeface="+mn-ea"/>
            </a:endParaRPr>
          </a:p>
          <a:p>
            <a:pPr>
              <a:defRPr/>
            </a:pPr>
            <a:r>
              <a:rPr lang="en-US" altLang="zh-CN" sz="2400" b="1" dirty="0" smtClean="0">
                <a:latin typeface="+mn-ea"/>
              </a:rPr>
              <a:t>            </a:t>
            </a:r>
            <a:r>
              <a:rPr lang="en-US" altLang="zh-CN" sz="2400" b="1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-《</a:t>
            </a:r>
            <a:r>
              <a:rPr lang="zh-CN" altLang="en-US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晋书．食货志</a:t>
            </a:r>
            <a:r>
              <a:rPr lang="en-US" altLang="zh-CN" sz="2400" b="1" dirty="0"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endParaRPr lang="zh-CN" altLang="en-US" sz="2400" b="1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9468" y="1313905"/>
            <a:ext cx="2692557" cy="502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71323" tIns="35662" rIns="71323" bIns="3566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132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9" dirty="0">
                <a:ln w="11430"/>
                <a:solidFill>
                  <a:srgbClr val="78463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秦汉时期的江南</a:t>
            </a:r>
          </a:p>
        </p:txBody>
      </p:sp>
      <p:sp>
        <p:nvSpPr>
          <p:cNvPr id="15" name="矩形 14"/>
          <p:cNvSpPr/>
          <p:nvPr/>
        </p:nvSpPr>
        <p:spPr>
          <a:xfrm>
            <a:off x="4929328" y="1313905"/>
            <a:ext cx="2692558" cy="502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71323" tIns="35662" rIns="71323" bIns="3566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7132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9" dirty="0" smtClean="0">
                <a:ln w="11430"/>
                <a:solidFill>
                  <a:srgbClr val="78463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东晋后期的</a:t>
            </a:r>
            <a:r>
              <a:rPr lang="zh-CN" altLang="en-US" sz="2800" b="1" spc="39" dirty="0">
                <a:ln w="11430"/>
                <a:solidFill>
                  <a:srgbClr val="78463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江南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32" y="4438653"/>
            <a:ext cx="1127758" cy="911223"/>
          </a:xfrm>
          <a:prstGeom prst="ellipse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311233"/>
            <a:ext cx="9144000" cy="549074"/>
          </a:xfrm>
          <a:prstGeom prst="rect">
            <a:avLst/>
          </a:prstGeom>
        </p:spPr>
        <p:txBody>
          <a:bodyPr lIns="71323" tIns="35662" rIns="71323" bIns="35662">
            <a:spAutoFit/>
          </a:bodyPr>
          <a:lstStyle/>
          <a:p>
            <a:pPr algn="ctr" defTabSz="71323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100" b="1" cap="all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itchFamily="49" charset="-122"/>
                <a:ea typeface="黑体" pitchFamily="49" charset="-122"/>
              </a:rPr>
              <a:t>问题思考：两则材料描绘的江南有何不同？</a:t>
            </a:r>
            <a:endParaRPr lang="zh-CN" altLang="en-US" sz="31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21" name="爆炸形 1 20"/>
          <p:cNvSpPr/>
          <p:nvPr/>
        </p:nvSpPr>
        <p:spPr>
          <a:xfrm>
            <a:off x="4314825" y="1664413"/>
            <a:ext cx="4243389" cy="2825750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defTabSz="7132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500" b="1" dirty="0" smtClean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      社会安定，</a:t>
            </a:r>
            <a:endParaRPr lang="en-US" altLang="zh-CN" sz="2500" b="1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 defTabSz="713232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500" b="1" dirty="0" smtClean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  经济</a:t>
            </a:r>
            <a:r>
              <a:rPr lang="zh-CN" altLang="en-US" sz="2500" b="1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迅速发展</a:t>
            </a:r>
            <a:r>
              <a:rPr lang="zh-CN" altLang="en-US" sz="22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22" name="爆炸形 1 21"/>
          <p:cNvSpPr/>
          <p:nvPr/>
        </p:nvSpPr>
        <p:spPr>
          <a:xfrm>
            <a:off x="345282" y="1870078"/>
            <a:ext cx="4093368" cy="2587625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defTabSz="7132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500" b="1" dirty="0" smtClean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   地广人稀，</a:t>
            </a:r>
            <a:endParaRPr lang="en-US" altLang="zh-CN" sz="2500" b="1" dirty="0">
              <a:solidFill>
                <a:srgbClr val="C00000"/>
              </a:solidFill>
              <a:latin typeface="方正舒体" pitchFamily="2" charset="-122"/>
              <a:ea typeface="方正舒体" pitchFamily="2" charset="-122"/>
            </a:endParaRPr>
          </a:p>
          <a:p>
            <a:pPr defTabSz="713232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500" b="1" dirty="0">
                <a:solidFill>
                  <a:srgbClr val="C00000"/>
                </a:solidFill>
                <a:latin typeface="方正舒体" pitchFamily="2" charset="-122"/>
                <a:ea typeface="方正舒体" pitchFamily="2" charset="-122"/>
              </a:rPr>
              <a:t>农业生产落后。</a:t>
            </a:r>
          </a:p>
        </p:txBody>
      </p:sp>
    </p:spTree>
    <p:extLst>
      <p:ext uri="{BB962C8B-B14F-4D97-AF65-F5344CB8AC3E}">
        <p14:creationId xmlns="" xmlns:p14="http://schemas.microsoft.com/office/powerpoint/2010/main" val="1337623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374651" y="791105"/>
            <a:ext cx="8394700" cy="3745551"/>
            <a:chOff x="0" y="1196752"/>
            <a:chExt cx="9144000" cy="4719380"/>
          </a:xfrm>
        </p:grpSpPr>
        <p:pic>
          <p:nvPicPr>
            <p:cNvPr id="22536" name="Picture 3" descr="A03_03_04"/>
            <p:cNvPicPr>
              <a:picLocks noChangeAspect="1" noChangeArrowheads="1"/>
            </p:cNvPicPr>
            <p:nvPr/>
          </p:nvPicPr>
          <p:blipFill>
            <a:blip r:embed="rId2">
              <a:lum bright="-36000" contrast="30000"/>
            </a:blip>
            <a:srcRect/>
            <a:stretch>
              <a:fillRect/>
            </a:stretch>
          </p:blipFill>
          <p:spPr bwMode="auto">
            <a:xfrm>
              <a:off x="0" y="1196752"/>
              <a:ext cx="914400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Box 4"/>
            <p:cNvSpPr txBox="1">
              <a:spLocks noChangeArrowheads="1"/>
            </p:cNvSpPr>
            <p:nvPr/>
          </p:nvSpPr>
          <p:spPr bwMode="auto">
            <a:xfrm>
              <a:off x="692" y="1196752"/>
              <a:ext cx="3413954" cy="542916"/>
            </a:xfrm>
            <a:prstGeom prst="rect">
              <a:avLst/>
            </a:prstGeom>
            <a:solidFill>
              <a:srgbClr val="996633"/>
            </a:solidFill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 b="1" dirty="0">
                  <a:solidFill>
                    <a:schemeClr val="bg1"/>
                  </a:solidFill>
                </a:rPr>
                <a:t>经济重心逐步南移</a:t>
              </a:r>
            </a:p>
          </p:txBody>
        </p:sp>
        <p:sp>
          <p:nvSpPr>
            <p:cNvPr id="22538" name="TextBox 8"/>
            <p:cNvSpPr txBox="1">
              <a:spLocks noChangeArrowheads="1"/>
            </p:cNvSpPr>
            <p:nvPr/>
          </p:nvSpPr>
          <p:spPr bwMode="auto">
            <a:xfrm>
              <a:off x="0" y="5373216"/>
              <a:ext cx="9144000" cy="542916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200" b="1" dirty="0"/>
                <a:t>                </a:t>
              </a:r>
              <a:r>
                <a:rPr lang="zh-CN" altLang="en-US" sz="2200" b="1" dirty="0">
                  <a:solidFill>
                    <a:srgbClr val="0000FF"/>
                  </a:solidFill>
                </a:rPr>
                <a:t>秦汉时期  </a:t>
              </a:r>
              <a:r>
                <a:rPr lang="zh-CN" altLang="en-US" sz="2200" b="1" dirty="0"/>
                <a:t>           </a:t>
              </a:r>
              <a:r>
                <a:rPr lang="zh-CN" altLang="en-US" sz="2200" b="1" dirty="0">
                  <a:solidFill>
                    <a:srgbClr val="0000FF"/>
                  </a:solidFill>
                </a:rPr>
                <a:t>三 国两晋南北朝时期 </a:t>
              </a:r>
              <a:r>
                <a:rPr lang="zh-CN" altLang="en-US" sz="2200" b="1" dirty="0"/>
                <a:t>             </a:t>
              </a:r>
              <a:r>
                <a:rPr lang="zh-CN" altLang="en-US" sz="2200" b="1" dirty="0">
                  <a:solidFill>
                    <a:srgbClr val="0000FF"/>
                  </a:solidFill>
                </a:rPr>
                <a:t>宋代</a:t>
              </a:r>
            </a:p>
          </p:txBody>
        </p:sp>
      </p:grp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1419225" y="1693334"/>
            <a:ext cx="1295400" cy="4105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200" b="1" dirty="0">
                <a:solidFill>
                  <a:srgbClr val="FFFF00"/>
                </a:solidFill>
              </a:rPr>
              <a:t>落后期</a:t>
            </a:r>
          </a:p>
        </p:txBody>
      </p:sp>
      <p:sp>
        <p:nvSpPr>
          <p:cNvPr id="72711" name="TextBox 6"/>
          <p:cNvSpPr txBox="1">
            <a:spLocks noChangeArrowheads="1"/>
          </p:cNvSpPr>
          <p:nvPr/>
        </p:nvSpPr>
        <p:spPr bwMode="auto">
          <a:xfrm>
            <a:off x="3751264" y="1693333"/>
            <a:ext cx="1296987" cy="4105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200" b="1" dirty="0">
                <a:solidFill>
                  <a:srgbClr val="FFFF00"/>
                </a:solidFill>
              </a:rPr>
              <a:t>开发期</a:t>
            </a:r>
          </a:p>
        </p:txBody>
      </p:sp>
      <p:sp>
        <p:nvSpPr>
          <p:cNvPr id="72712" name="TextBox 7"/>
          <p:cNvSpPr txBox="1">
            <a:spLocks noChangeArrowheads="1"/>
          </p:cNvSpPr>
          <p:nvPr/>
        </p:nvSpPr>
        <p:spPr bwMode="auto">
          <a:xfrm>
            <a:off x="6429375" y="1687514"/>
            <a:ext cx="1296988" cy="4105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200" b="1" dirty="0">
                <a:solidFill>
                  <a:srgbClr val="FFFF00"/>
                </a:solidFill>
              </a:rPr>
              <a:t>繁荣期</a:t>
            </a:r>
          </a:p>
        </p:txBody>
      </p:sp>
      <p:sp>
        <p:nvSpPr>
          <p:cNvPr id="22534" name="文本框 3076"/>
          <p:cNvSpPr txBox="1">
            <a:spLocks noChangeArrowheads="1"/>
          </p:cNvSpPr>
          <p:nvPr/>
        </p:nvSpPr>
        <p:spPr bwMode="auto">
          <a:xfrm>
            <a:off x="344489" y="46304"/>
            <a:ext cx="8455025" cy="50290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ea typeface="黑体" pitchFamily="49" charset="-122"/>
              </a:rPr>
              <a:t>             </a:t>
            </a:r>
            <a:r>
              <a:rPr lang="en-US" altLang="zh-CN" sz="2800" b="1" dirty="0" smtClean="0">
                <a:solidFill>
                  <a:schemeClr val="bg1"/>
                </a:solidFill>
                <a:ea typeface="黑体" pitchFamily="49" charset="-122"/>
              </a:rPr>
              <a:t>        </a:t>
            </a:r>
            <a:r>
              <a:rPr lang="zh-CN" altLang="en-US" sz="2800" b="1" dirty="0" smtClean="0">
                <a:solidFill>
                  <a:srgbClr val="660033"/>
                </a:solidFill>
                <a:ea typeface="黑体" pitchFamily="49" charset="-122"/>
              </a:rPr>
              <a:t>江南</a:t>
            </a:r>
            <a:r>
              <a:rPr lang="zh-CN" altLang="en-US" sz="2800" b="1" dirty="0">
                <a:solidFill>
                  <a:srgbClr val="660033"/>
                </a:solidFill>
                <a:ea typeface="黑体" pitchFamily="49" charset="-122"/>
              </a:rPr>
              <a:t>经济发展趋势示意图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1" y="4738688"/>
            <a:ext cx="9143999" cy="502908"/>
          </a:xfrm>
          <a:prstGeom prst="rect">
            <a:avLst/>
          </a:prstGeom>
          <a:solidFill>
            <a:srgbClr val="F2F2F2"/>
          </a:solidFill>
          <a:ln w="22225">
            <a:solidFill>
              <a:srgbClr val="660033"/>
            </a:solidFill>
            <a:round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江南地区的开发为我国</a:t>
            </a:r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经济重心 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的逐渐南移奠定了基础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6824" y="1448601"/>
            <a:ext cx="3895726" cy="1056906"/>
          </a:xfrm>
          <a:prstGeom prst="rect">
            <a:avLst/>
          </a:prstGeom>
          <a:solidFill>
            <a:schemeClr val="bg2"/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国家</a:t>
            </a:r>
            <a:r>
              <a:rPr lang="zh-CN" altLang="en-US" sz="2000" b="1" dirty="0">
                <a:solidFill>
                  <a:srgbClr val="FF0000"/>
                </a:solidFill>
              </a:rPr>
              <a:t>根本，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仰（依赖）给东南。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                    </a:t>
            </a:r>
          </a:p>
          <a:p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en-US" altLang="zh-CN" sz="2000" b="1" dirty="0" smtClean="0">
                <a:solidFill>
                  <a:srgbClr val="FF0000"/>
                </a:solidFill>
              </a:rPr>
              <a:t>                                 ----《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宋史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》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  <p:bldP spid="307204" grpId="0" bldLvl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2"/>
          <p:cNvSpPr>
            <a:spLocks noChangeArrowheads="1"/>
          </p:cNvSpPr>
          <p:nvPr/>
        </p:nvSpPr>
        <p:spPr bwMode="auto">
          <a:xfrm>
            <a:off x="1371601" y="3175000"/>
            <a:ext cx="2447925" cy="203332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4" y="363"/>
              </a:cxn>
              <a:cxn ang="0">
                <a:pos x="726" y="1361"/>
              </a:cxn>
            </a:cxnLst>
            <a:rect l="0" t="0" r="r" b="b"/>
            <a:pathLst>
              <a:path w="726" h="1361">
                <a:moveTo>
                  <a:pt x="0" y="0"/>
                </a:moveTo>
                <a:cubicBezTo>
                  <a:pt x="211" y="68"/>
                  <a:pt x="423" y="136"/>
                  <a:pt x="544" y="363"/>
                </a:cubicBezTo>
                <a:cubicBezTo>
                  <a:pt x="665" y="590"/>
                  <a:pt x="696" y="1195"/>
                  <a:pt x="726" y="1361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4034" name="Freeform 3"/>
          <p:cNvSpPr>
            <a:spLocks noChangeArrowheads="1"/>
          </p:cNvSpPr>
          <p:nvPr/>
        </p:nvSpPr>
        <p:spPr bwMode="auto">
          <a:xfrm>
            <a:off x="2720976" y="1651000"/>
            <a:ext cx="1546225" cy="230319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454" y="726"/>
              </a:cxn>
              <a:cxn ang="0">
                <a:pos x="817" y="1043"/>
              </a:cxn>
              <a:cxn ang="0">
                <a:pos x="907" y="0"/>
              </a:cxn>
            </a:cxnLst>
            <a:rect l="0" t="0" r="r" b="b"/>
            <a:pathLst>
              <a:path w="907" h="1164">
                <a:moveTo>
                  <a:pt x="0" y="590"/>
                </a:moveTo>
                <a:cubicBezTo>
                  <a:pt x="159" y="620"/>
                  <a:pt x="318" y="651"/>
                  <a:pt x="454" y="726"/>
                </a:cubicBezTo>
                <a:cubicBezTo>
                  <a:pt x="590" y="801"/>
                  <a:pt x="742" y="1164"/>
                  <a:pt x="817" y="1043"/>
                </a:cubicBezTo>
                <a:cubicBezTo>
                  <a:pt x="892" y="922"/>
                  <a:pt x="892" y="174"/>
                  <a:pt x="907" y="0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4035" name="Freeform 4"/>
          <p:cNvSpPr>
            <a:spLocks noChangeArrowheads="1"/>
          </p:cNvSpPr>
          <p:nvPr/>
        </p:nvSpPr>
        <p:spPr bwMode="auto">
          <a:xfrm>
            <a:off x="4895850" y="1460500"/>
            <a:ext cx="1809750" cy="250295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53" y="1043"/>
              </a:cxn>
              <a:cxn ang="0">
                <a:pos x="325" y="771"/>
              </a:cxn>
              <a:cxn ang="0">
                <a:pos x="824" y="635"/>
              </a:cxn>
            </a:cxnLst>
            <a:rect l="0" t="0" r="r" b="b"/>
            <a:pathLst>
              <a:path w="824" h="1171">
                <a:moveTo>
                  <a:pt x="8" y="0"/>
                </a:moveTo>
                <a:cubicBezTo>
                  <a:pt x="4" y="457"/>
                  <a:pt x="0" y="915"/>
                  <a:pt x="53" y="1043"/>
                </a:cubicBezTo>
                <a:cubicBezTo>
                  <a:pt x="106" y="1171"/>
                  <a:pt x="197" y="839"/>
                  <a:pt x="325" y="771"/>
                </a:cubicBezTo>
                <a:cubicBezTo>
                  <a:pt x="453" y="703"/>
                  <a:pt x="741" y="658"/>
                  <a:pt x="824" y="635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4036" name="Freeform 5"/>
          <p:cNvSpPr>
            <a:spLocks noChangeArrowheads="1"/>
          </p:cNvSpPr>
          <p:nvPr/>
        </p:nvSpPr>
        <p:spPr bwMode="auto">
          <a:xfrm>
            <a:off x="5791200" y="3111500"/>
            <a:ext cx="1295400" cy="2095500"/>
          </a:xfrm>
          <a:custGeom>
            <a:avLst/>
            <a:gdLst/>
            <a:ahLst/>
            <a:cxnLst>
              <a:cxn ang="0">
                <a:pos x="680" y="0"/>
              </a:cxn>
              <a:cxn ang="0">
                <a:pos x="226" y="227"/>
              </a:cxn>
              <a:cxn ang="0">
                <a:pos x="0" y="1270"/>
              </a:cxn>
            </a:cxnLst>
            <a:rect l="0" t="0" r="r" b="b"/>
            <a:pathLst>
              <a:path w="680" h="1270">
                <a:moveTo>
                  <a:pt x="680" y="0"/>
                </a:moveTo>
                <a:cubicBezTo>
                  <a:pt x="509" y="7"/>
                  <a:pt x="339" y="15"/>
                  <a:pt x="226" y="227"/>
                </a:cubicBezTo>
                <a:cubicBezTo>
                  <a:pt x="113" y="439"/>
                  <a:pt x="38" y="1096"/>
                  <a:pt x="0" y="1270"/>
                </a:cubicBezTo>
              </a:path>
            </a:pathLst>
          </a:custGeom>
          <a:noFill/>
          <a:ln w="38100">
            <a:solidFill>
              <a:srgbClr val="996633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18439" name="Cloud"/>
          <p:cNvSpPr>
            <a:spLocks noChangeAspect="1" noEditPoints="1" noChangeArrowheads="1"/>
          </p:cNvSpPr>
          <p:nvPr/>
        </p:nvSpPr>
        <p:spPr bwMode="auto">
          <a:xfrm>
            <a:off x="-185738" y="1747575"/>
            <a:ext cx="3157538" cy="198305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zh-CN" altLang="en-US" sz="2500" b="1" dirty="0"/>
          </a:p>
        </p:txBody>
      </p:sp>
      <p:sp>
        <p:nvSpPr>
          <p:cNvPr id="18440" name="Cloud"/>
          <p:cNvSpPr>
            <a:spLocks noChangeAspect="1" noEditPoints="1" noChangeArrowheads="1"/>
          </p:cNvSpPr>
          <p:nvPr/>
        </p:nvSpPr>
        <p:spPr bwMode="auto">
          <a:xfrm>
            <a:off x="2514600" y="1"/>
            <a:ext cx="3716338" cy="17713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zh-CN" altLang="en-US"/>
          </a:p>
        </p:txBody>
      </p:sp>
      <p:sp>
        <p:nvSpPr>
          <p:cNvPr id="18441" name="Cloud"/>
          <p:cNvSpPr>
            <a:spLocks noChangeAspect="1" noEditPoints="1" noChangeArrowheads="1"/>
          </p:cNvSpPr>
          <p:nvPr/>
        </p:nvSpPr>
        <p:spPr bwMode="auto">
          <a:xfrm>
            <a:off x="6019801" y="1250818"/>
            <a:ext cx="2549141" cy="20055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 altLang="zh-CN" sz="2500" b="1" dirty="0"/>
          </a:p>
          <a:p>
            <a:pPr>
              <a:defRPr/>
            </a:pPr>
            <a:r>
              <a:rPr lang="en-US" altLang="zh-CN" sz="2500" b="1" dirty="0"/>
              <a:t>   </a:t>
            </a:r>
            <a:endParaRPr lang="zh-CN" altLang="en-US" sz="2500" b="1" dirty="0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685800" y="1009387"/>
            <a:ext cx="3581400" cy="4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50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0826776"/>
              </p:ext>
            </p:extLst>
          </p:nvPr>
        </p:nvGraphicFramePr>
        <p:xfrm>
          <a:off x="3698216" y="3387495"/>
          <a:ext cx="2552700" cy="1904950"/>
        </p:xfrm>
        <a:graphic>
          <a:graphicData uri="http://schemas.openxmlformats.org/drawingml/2006/table">
            <a:tbl>
              <a:tblPr/>
              <a:tblGrid>
                <a:gridCol w="2552700"/>
              </a:tblGrid>
              <a:tr h="190495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700" b="0" i="0" u="none" strike="noStrike" dirty="0" smtClean="0">
                          <a:solidFill>
                            <a:srgbClr val="0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 </a:t>
                      </a:r>
                      <a:r>
                        <a:rPr lang="zh-CN" altLang="en-US" sz="2700" b="0" i="0" u="none" strike="noStrike" dirty="0" smtClean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江南地区</a:t>
                      </a:r>
                      <a:endParaRPr lang="en-US" altLang="zh-CN" sz="2700" b="0" i="0" u="none" strike="noStrike" dirty="0" smtClean="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2700" b="0" i="0" u="none" strike="noStrike" dirty="0" smtClean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经济的</a:t>
                      </a:r>
                      <a:r>
                        <a:rPr lang="zh-CN" altLang="en-US" sz="2700" b="0" i="0" u="none" strike="noStrike" dirty="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发展</a:t>
                      </a:r>
                    </a:p>
                  </a:txBody>
                  <a:tcPr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47" name="矩形 10"/>
          <p:cNvSpPr>
            <a:spLocks noChangeArrowheads="1"/>
          </p:cNvSpPr>
          <p:nvPr/>
        </p:nvSpPr>
        <p:spPr bwMode="auto">
          <a:xfrm>
            <a:off x="2812932" y="3159125"/>
            <a:ext cx="788446" cy="4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pPr algn="ctr" fontAlgn="ctr"/>
            <a:r>
              <a:rPr lang="zh-CN" altLang="en-US" sz="2500" b="1" dirty="0">
                <a:solidFill>
                  <a:srgbClr val="C00000"/>
                </a:solidFill>
                <a:latin typeface="宋体" pitchFamily="2" charset="-122"/>
              </a:rPr>
              <a:t>原因</a:t>
            </a:r>
          </a:p>
        </p:txBody>
      </p:sp>
      <p:sp>
        <p:nvSpPr>
          <p:cNvPr id="44048" name="矩形 11"/>
          <p:cNvSpPr>
            <a:spLocks noChangeArrowheads="1"/>
          </p:cNvSpPr>
          <p:nvPr/>
        </p:nvSpPr>
        <p:spPr bwMode="auto">
          <a:xfrm>
            <a:off x="4244854" y="2325176"/>
            <a:ext cx="528760" cy="7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 lIns="71323" tIns="35662" rIns="71323" bIns="35662">
            <a:spAutoFit/>
          </a:bodyPr>
          <a:lstStyle/>
          <a:p>
            <a:pPr algn="ctr" fontAlgn="ctr"/>
            <a:r>
              <a:rPr lang="zh-CN" altLang="en-US" sz="2500" b="1" dirty="0">
                <a:solidFill>
                  <a:srgbClr val="C00000"/>
                </a:solidFill>
                <a:latin typeface="宋体" pitchFamily="2" charset="-122"/>
              </a:rPr>
              <a:t>表现</a:t>
            </a:r>
          </a:p>
        </p:txBody>
      </p:sp>
      <p:sp>
        <p:nvSpPr>
          <p:cNvPr id="44049" name="矩形 12"/>
          <p:cNvSpPr>
            <a:spLocks noChangeArrowheads="1"/>
          </p:cNvSpPr>
          <p:nvPr/>
        </p:nvSpPr>
        <p:spPr bwMode="auto">
          <a:xfrm rot="-2525601">
            <a:off x="5662885" y="3027990"/>
            <a:ext cx="788446" cy="45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pPr algn="ctr" fontAlgn="ctr"/>
            <a:r>
              <a:rPr lang="zh-CN" altLang="en-US" sz="2500" b="1" dirty="0">
                <a:solidFill>
                  <a:srgbClr val="C00000"/>
                </a:solidFill>
                <a:latin typeface="宋体" pitchFamily="2" charset="-122"/>
              </a:rPr>
              <a:t>影响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8925" y="567879"/>
            <a:ext cx="3714750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500" b="1" dirty="0"/>
              <a:t>农业、手工业、商业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5775" y="285750"/>
            <a:ext cx="1414463" cy="71835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4200" dirty="0">
                <a:solidFill>
                  <a:srgbClr val="C00000"/>
                </a:solidFill>
              </a:rPr>
              <a:t>小结：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2438" y="1994719"/>
            <a:ext cx="1463867" cy="456741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500" b="1" dirty="0"/>
              <a:t>经济重心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812" y="2116781"/>
            <a:ext cx="2109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自然环境、社会环境、劳动力和技术、统治者、人民</a:t>
            </a:r>
          </a:p>
        </p:txBody>
      </p:sp>
    </p:spTree>
    <p:extLst>
      <p:ext uri="{BB962C8B-B14F-4D97-AF65-F5344CB8AC3E}">
        <p14:creationId xmlns="" xmlns:p14="http://schemas.microsoft.com/office/powerpoint/2010/main" val="156735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/>
      <p:bldP spid="44048" grpId="0"/>
      <p:bldP spid="44049" grpId="0"/>
      <p:bldP spid="14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927" y="0"/>
            <a:ext cx="2581374" cy="7952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lIns="71323" tIns="35662" rIns="71323" bIns="3566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700" b="1" spc="3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以史为鉴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14325" y="1063625"/>
            <a:ext cx="8958263" cy="130312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3400" b="1" dirty="0">
                <a:solidFill>
                  <a:srgbClr val="640000"/>
                </a:solidFill>
              </a:rPr>
              <a:t>                  </a:t>
            </a:r>
            <a:r>
              <a:rPr lang="zh-CN" altLang="en-US" sz="3400" b="1" dirty="0" smtClean="0">
                <a:solidFill>
                  <a:srgbClr val="640000"/>
                </a:solidFill>
              </a:rPr>
              <a:t>    </a:t>
            </a:r>
            <a:r>
              <a:rPr lang="zh-CN" altLang="en-US" sz="4000" b="1" dirty="0" smtClean="0">
                <a:solidFill>
                  <a:srgbClr val="640000"/>
                </a:solidFill>
                <a:latin typeface="华文隶书" pitchFamily="2" charset="-122"/>
                <a:ea typeface="华文隶书" pitchFamily="2" charset="-122"/>
              </a:rPr>
              <a:t>从</a:t>
            </a:r>
            <a:r>
              <a:rPr lang="zh-CN" altLang="en-US" sz="4000" b="1" dirty="0">
                <a:solidFill>
                  <a:srgbClr val="640000"/>
                </a:solidFill>
                <a:latin typeface="华文隶书" pitchFamily="2" charset="-122"/>
                <a:ea typeface="华文隶书" pitchFamily="2" charset="-122"/>
              </a:rPr>
              <a:t>江南的开发过程中</a:t>
            </a:r>
            <a:endParaRPr lang="en-US" altLang="zh-CN" sz="4000" b="1" dirty="0">
              <a:solidFill>
                <a:srgbClr val="64000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4000" b="1" dirty="0">
                <a:solidFill>
                  <a:srgbClr val="640000"/>
                </a:solidFill>
                <a:latin typeface="华文隶书" pitchFamily="2" charset="-122"/>
                <a:ea typeface="华文隶书" pitchFamily="2" charset="-122"/>
              </a:rPr>
              <a:t>           探寻经济发展的经验</a:t>
            </a:r>
            <a:r>
              <a:rPr lang="zh-CN" altLang="en-US" sz="4000" b="1" dirty="0" smtClean="0">
                <a:solidFill>
                  <a:srgbClr val="640000"/>
                </a:solidFill>
                <a:latin typeface="华文隶书" pitchFamily="2" charset="-122"/>
                <a:ea typeface="华文隶书" pitchFamily="2" charset="-122"/>
              </a:rPr>
              <a:t>和启示？</a:t>
            </a:r>
            <a:endParaRPr lang="zh-CN" altLang="en-US" sz="4000" b="1" dirty="0">
              <a:solidFill>
                <a:srgbClr val="64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590800"/>
            <a:ext cx="200025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组合 14"/>
          <p:cNvGrpSpPr/>
          <p:nvPr/>
        </p:nvGrpSpPr>
        <p:grpSpPr>
          <a:xfrm>
            <a:off x="630047" y="2647403"/>
            <a:ext cx="7174690" cy="2564289"/>
            <a:chOff x="840062" y="3176885"/>
            <a:chExt cx="9566253" cy="3077147"/>
          </a:xfrm>
        </p:grpSpPr>
        <p:grpSp>
          <p:nvGrpSpPr>
            <p:cNvPr id="14" name="组合 13"/>
            <p:cNvGrpSpPr/>
            <p:nvPr/>
          </p:nvGrpSpPr>
          <p:grpSpPr>
            <a:xfrm>
              <a:off x="840062" y="3176885"/>
              <a:ext cx="9566253" cy="1896047"/>
              <a:chOff x="840062" y="3176885"/>
              <a:chExt cx="9566253" cy="1896047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021412" y="3176885"/>
                <a:ext cx="6384903" cy="1896047"/>
                <a:chOff x="4021412" y="3176885"/>
                <a:chExt cx="6384903" cy="1896047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7278962" y="4148435"/>
                  <a:ext cx="3127353" cy="88639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91440" tIns="45720" rIns="91440" bIns="45720"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zh-CN" altLang="en-US" sz="4200" b="1" cap="all" dirty="0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50000" endPos="50000" dist="5000" dir="5400000" sy="-100000" rotWithShape="0"/>
                      </a:effectLst>
                    </a:rPr>
                    <a:t>群众力量</a:t>
                  </a: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4021412" y="3176885"/>
                  <a:ext cx="3146403" cy="1896047"/>
                  <a:chOff x="4021412" y="3176885"/>
                  <a:chExt cx="3146403" cy="1896047"/>
                </a:xfrm>
              </p:grpSpPr>
              <p:sp>
                <p:nvSpPr>
                  <p:cNvPr id="5" name="矩形 4"/>
                  <p:cNvSpPr/>
                  <p:nvPr/>
                </p:nvSpPr>
                <p:spPr>
                  <a:xfrm>
                    <a:off x="4040461" y="3176885"/>
                    <a:ext cx="3127354" cy="886397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none" lIns="91440" tIns="45720" rIns="91440" bIns="45720">
                    <a:spAutoFi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4500000"/>
                      </a:lightRig>
                    </a:scene3d>
                    <a:sp3d contourW="6350" prstMaterial="metal">
                      <a:bevelT w="127000" h="31750" prst="relaxedInset"/>
                      <a:contourClr>
                        <a:schemeClr val="accent1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zh-CN" altLang="en-US" sz="4200" b="1" cap="all" dirty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</a:rPr>
                      <a:t>人才引进</a:t>
                    </a:r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4021412" y="4186535"/>
                    <a:ext cx="3127353" cy="886397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none" lIns="91440" tIns="45720" rIns="91440" bIns="45720">
                    <a:spAutoFi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4500000"/>
                      </a:lightRig>
                    </a:scene3d>
                    <a:sp3d contourW="6350" prstMaterial="metal">
                      <a:bevelT w="127000" h="31750" prst="relaxedInset"/>
                      <a:contourClr>
                        <a:schemeClr val="accent1">
                          <a:shade val="7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zh-CN" altLang="en-US" sz="4200" b="1" cap="all" dirty="0">
                        <a:ln w="0"/>
                        <a:gradFill flip="none">
                          <a:gsLst>
                            <a:gs pos="0">
                              <a:schemeClr val="accent1">
                                <a:tint val="75000"/>
                                <a:shade val="75000"/>
                                <a:satMod val="170000"/>
                              </a:schemeClr>
                            </a:gs>
                            <a:gs pos="49000">
                              <a:schemeClr val="accent1">
                                <a:tint val="88000"/>
                                <a:shade val="65000"/>
                                <a:satMod val="172000"/>
                              </a:schemeClr>
                            </a:gs>
                            <a:gs pos="50000">
                              <a:schemeClr val="accent1">
                                <a:shade val="65000"/>
                                <a:satMod val="130000"/>
                              </a:schemeClr>
                            </a:gs>
                            <a:gs pos="92000">
                              <a:schemeClr val="accent1">
                                <a:shade val="50000"/>
                                <a:satMod val="120000"/>
                              </a:schemeClr>
                            </a:gs>
                            <a:gs pos="100000">
                              <a:schemeClr val="accent1">
                                <a:shade val="48000"/>
                                <a:satMod val="12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50000" endPos="50000" dist="5000" dir="5400000" sy="-100000" rotWithShape="0"/>
                        </a:effectLst>
                      </a:rPr>
                      <a:t>政策支持</a:t>
                    </a:r>
                  </a:p>
                </p:txBody>
              </p:sp>
            </p:grpSp>
          </p:grpSp>
          <p:sp>
            <p:nvSpPr>
              <p:cNvPr id="10" name="矩形 9"/>
              <p:cNvSpPr/>
              <p:nvPr/>
            </p:nvSpPr>
            <p:spPr>
              <a:xfrm>
                <a:off x="840062" y="4110335"/>
                <a:ext cx="3127353" cy="88639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42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社会安定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135713" y="5367635"/>
              <a:ext cx="3127353" cy="88639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42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因地制宜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575" y="403226"/>
            <a:ext cx="6043613" cy="1285875"/>
          </a:xfrm>
        </p:spPr>
        <p:txBody>
          <a:bodyPr>
            <a:normAutofit/>
          </a:bodyPr>
          <a:lstStyle/>
          <a:p>
            <a:r>
              <a:rPr lang="en-US" altLang="zh-CN" sz="2500" b="1" dirty="0">
                <a:latin typeface="隶书" pitchFamily="49" charset="-122"/>
                <a:ea typeface="隶书" pitchFamily="49" charset="-122"/>
              </a:rPr>
              <a:t>   2019</a:t>
            </a:r>
            <a:r>
              <a:rPr lang="zh-CN" altLang="en-US" sz="2500" b="1" dirty="0"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2500" b="1" dirty="0">
                <a:latin typeface="隶书" pitchFamily="49" charset="-122"/>
                <a:ea typeface="隶书" pitchFamily="49" charset="-122"/>
              </a:rPr>
              <a:t>GDP</a:t>
            </a:r>
            <a:r>
              <a:rPr lang="zh-CN" altLang="en-US" sz="2500" b="1" dirty="0">
                <a:latin typeface="隶书" pitchFamily="49" charset="-122"/>
                <a:ea typeface="隶书" pitchFamily="49" charset="-122"/>
              </a:rPr>
              <a:t>增速南北各省对比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" y="1247775"/>
            <a:ext cx="5272088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13216" y="2983408"/>
            <a:ext cx="5005947" cy="718351"/>
          </a:xfrm>
          <a:prstGeom prst="rect">
            <a:avLst/>
          </a:prstGeom>
          <a:solidFill>
            <a:schemeClr val="bg1"/>
          </a:solidFill>
        </p:spPr>
        <p:txBody>
          <a:bodyPr wrap="none" lIns="71323" tIns="35662" rIns="71323" bIns="35662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42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南方</a:t>
            </a:r>
            <a:r>
              <a:rPr lang="zh-CN" altLang="en-US" sz="4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经济发展速度快</a:t>
            </a:r>
            <a:endParaRPr lang="zh-CN" altLang="en-US" sz="4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562" y="244476"/>
            <a:ext cx="8158163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       对比</a:t>
            </a:r>
            <a:r>
              <a:rPr lang="zh-CN" altLang="en-US" sz="2800" b="1" dirty="0">
                <a:solidFill>
                  <a:srgbClr val="C00000"/>
                </a:solidFill>
              </a:rPr>
              <a:t>分析南北经济发展的特点？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" y="1431925"/>
            <a:ext cx="1828800" cy="549074"/>
          </a:xfrm>
          <a:prstGeom prst="rect">
            <a:avLst/>
          </a:prstGeom>
          <a:solidFill>
            <a:schemeClr val="bg2"/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3100" b="1" dirty="0">
                <a:solidFill>
                  <a:srgbClr val="FF0000"/>
                </a:solidFill>
              </a:rPr>
              <a:t>南方各省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6194" y="1412875"/>
            <a:ext cx="1828800" cy="549074"/>
          </a:xfrm>
          <a:prstGeom prst="rect">
            <a:avLst/>
          </a:prstGeom>
          <a:solidFill>
            <a:schemeClr val="bg2"/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3100" b="1" dirty="0"/>
              <a:t>北方各省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091237" y="1456780"/>
            <a:ext cx="2805113" cy="3724820"/>
            <a:chOff x="6338887" y="1466305"/>
            <a:chExt cx="2805113" cy="37248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38887" y="2162175"/>
              <a:ext cx="2805113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矩形 11"/>
            <p:cNvSpPr/>
            <p:nvPr/>
          </p:nvSpPr>
          <p:spPr>
            <a:xfrm>
              <a:off x="6348718" y="1466305"/>
              <a:ext cx="2692557" cy="5029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lIns="71323" tIns="35662" rIns="71323" bIns="35662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71323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spc="39" dirty="0">
                  <a:ln w="11430"/>
                  <a:solidFill>
                    <a:srgbClr val="784635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隶书" pitchFamily="2" charset="-122"/>
                  <a:ea typeface="华文隶书" pitchFamily="2" charset="-122"/>
                </a:rPr>
                <a:t>秦汉时期的江南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5988" y="2171700"/>
            <a:ext cx="29479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45635" y="1"/>
            <a:ext cx="3896139" cy="688089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述史抒怀</a:t>
            </a:r>
          </a:p>
        </p:txBody>
      </p:sp>
      <p:sp>
        <p:nvSpPr>
          <p:cNvPr id="22" name="Rectangle 12"/>
          <p:cNvSpPr>
            <a:spLocks noGrp="1"/>
          </p:cNvSpPr>
          <p:nvPr>
            <p:ph type="subTitle" idx="1"/>
          </p:nvPr>
        </p:nvSpPr>
        <p:spPr>
          <a:xfrm>
            <a:off x="367748" y="688090"/>
            <a:ext cx="8627165" cy="4800519"/>
          </a:xfrm>
        </p:spPr>
        <p:txBody>
          <a:bodyPr vert="horz" wrap="square" lIns="66217" tIns="33108" rIns="66217" bIns="33108" numCol="1" anchor="t" anchorCtr="0" compatLnSpc="1">
            <a:normAutofit/>
          </a:bodyPr>
          <a:lstStyle/>
          <a:p>
            <a:pPr marL="312039" indent="-312039" algn="l" defTabSz="833095">
              <a:lnSpc>
                <a:spcPct val="130000"/>
              </a:lnSpc>
              <a:defRPr/>
            </a:pPr>
            <a:r>
              <a:rPr lang="zh-CN" alt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                                  大美江南，人杰地灵，</a:t>
            </a:r>
            <a:endParaRPr lang="en-US" altLang="zh-CN" sz="2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  <a:p>
            <a:pPr marL="312039" indent="-312039" algn="l" defTabSz="833095">
              <a:lnSpc>
                <a:spcPct val="130000"/>
              </a:lnSpc>
              <a:defRPr/>
            </a:pPr>
            <a:r>
              <a:rPr lang="zh-CN" alt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    从古至今，江南人民用</a:t>
            </a:r>
            <a:r>
              <a:rPr lang="zh-CN" alt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智慧、</a:t>
            </a:r>
            <a:r>
              <a:rPr lang="zh-CN" alt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勤劳和</a:t>
            </a:r>
            <a:r>
              <a:rPr lang="zh-CN" alt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创造力书写了经济发展的壮美诗篇</a:t>
            </a:r>
            <a:r>
              <a:rPr lang="zh-CN" alt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！让我们弘扬江南发展的精神，努力拼搏，敢于创新，为实现</a:t>
            </a:r>
            <a:r>
              <a:rPr lang="zh-CN" alt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民族</a:t>
            </a:r>
            <a:r>
              <a:rPr lang="zh-CN" alt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" panose="02010609060101010101" pitchFamily="49" charset="-122"/>
              </a:rPr>
              <a:t>复兴的中国梦而贡献一份力量！</a:t>
            </a:r>
            <a:endParaRPr lang="zh-CN" altLang="en-US" sz="25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楷体" panose="02010609060101010101" pitchFamily="49" charset="-122"/>
            </a:endParaRPr>
          </a:p>
        </p:txBody>
      </p:sp>
      <p:grpSp>
        <p:nvGrpSpPr>
          <p:cNvPr id="4" name="组合 185"/>
          <p:cNvGrpSpPr>
            <a:grpSpLocks/>
          </p:cNvGrpSpPr>
          <p:nvPr/>
        </p:nvGrpSpPr>
        <p:grpSpPr bwMode="auto">
          <a:xfrm>
            <a:off x="-7248525" y="3695700"/>
            <a:ext cx="21945600" cy="2019300"/>
            <a:chOff x="-7215270" y="3500438"/>
            <a:chExt cx="21755183" cy="2428892"/>
          </a:xfrm>
        </p:grpSpPr>
        <p:pic>
          <p:nvPicPr>
            <p:cNvPr id="5" name="Picture 21" descr="胶片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5" y="3500438"/>
              <a:ext cx="9140825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93"/>
            <p:cNvGrpSpPr>
              <a:grpSpLocks/>
            </p:cNvGrpSpPr>
            <p:nvPr/>
          </p:nvGrpSpPr>
          <p:grpSpPr bwMode="auto">
            <a:xfrm>
              <a:off x="-7215281" y="3537172"/>
              <a:ext cx="21602747" cy="215900"/>
              <a:chOff x="-4423" y="3158"/>
              <a:chExt cx="13608" cy="136"/>
            </a:xfrm>
          </p:grpSpPr>
          <p:pic>
            <p:nvPicPr>
              <p:cNvPr id="85" name="Picture 3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8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3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6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4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5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4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3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4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1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4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9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4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7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4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5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4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4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1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5" name="Picture 4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9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Picture 4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7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5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5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5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3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5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1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5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9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5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8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5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6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5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4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5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2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5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0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5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8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6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6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6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4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6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82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6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6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8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6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6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6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54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6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3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91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6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09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7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29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7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11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7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93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7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75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7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57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7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39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7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21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7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03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7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85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7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66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8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8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8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0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8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2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8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8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8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8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4" name="Picture 8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8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5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8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3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7" name="Picture 9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1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8" name="Picture 9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0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9" name="Picture 9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8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9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6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1" name="Picture 9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4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2" name="Picture 9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2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" name="Picture 9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4" name="Picture 9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8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5" name="Picture 9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6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6" name="Picture 9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4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" name="Picture 10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8" name="Picture 10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0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" name="Picture 10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37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" name="Picture 10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19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1" name="Picture 10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01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2" name="Picture 10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83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" name="Picture 10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65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" name="Picture 10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47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5" name="Picture 18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42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6" name="Picture 18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24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7" name="Picture 18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07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8" name="Picture 18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89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9" name="Picture 18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72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0" name="Picture 18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4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193"/>
            <p:cNvGrpSpPr>
              <a:grpSpLocks/>
            </p:cNvGrpSpPr>
            <p:nvPr/>
          </p:nvGrpSpPr>
          <p:grpSpPr bwMode="auto">
            <a:xfrm>
              <a:off x="-7062799" y="5678705"/>
              <a:ext cx="21602747" cy="215900"/>
              <a:chOff x="-4423" y="3158"/>
              <a:chExt cx="13608" cy="136"/>
            </a:xfrm>
          </p:grpSpPr>
          <p:pic>
            <p:nvPicPr>
              <p:cNvPr id="8" name="Picture 3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8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3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6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5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3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1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9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4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57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75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4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1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9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4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7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5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5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83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5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1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5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19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5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8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6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5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4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5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2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5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0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5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28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6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46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6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64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6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82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00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6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8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6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6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6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54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6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73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6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91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6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09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7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29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7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11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7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93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7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75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7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57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7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39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7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21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7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03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7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85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7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66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8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8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8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0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8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12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8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8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8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8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9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8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8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5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8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13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9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1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9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0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9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8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9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6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9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4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9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2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9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9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84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98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6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99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4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0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0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0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10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370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10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195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10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019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10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83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106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65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107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47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180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423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181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248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182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4072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183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897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184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721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185" descr="k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3546" y="3158"/>
                <a:ext cx="9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48" name="组合 2047"/>
          <p:cNvGrpSpPr/>
          <p:nvPr/>
        </p:nvGrpSpPr>
        <p:grpSpPr>
          <a:xfrm>
            <a:off x="33101" y="3905731"/>
            <a:ext cx="41023530" cy="1866940"/>
            <a:chOff x="-9871821" y="3729445"/>
            <a:chExt cx="41023530" cy="2273639"/>
          </a:xfrm>
        </p:grpSpPr>
        <p:grpSp>
          <p:nvGrpSpPr>
            <p:cNvPr id="3" name="组合 2"/>
            <p:cNvGrpSpPr/>
            <p:nvPr/>
          </p:nvGrpSpPr>
          <p:grpSpPr>
            <a:xfrm>
              <a:off x="-9871821" y="3729445"/>
              <a:ext cx="41023530" cy="2273639"/>
              <a:chOff x="-5609222" y="3855897"/>
              <a:chExt cx="41023530" cy="2424113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1381483" y="3855897"/>
                <a:ext cx="34032825" cy="2424113"/>
                <a:chOff x="-13001625" y="3976686"/>
                <a:chExt cx="34032825" cy="2424113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-10458450" y="4147459"/>
                  <a:ext cx="2933700" cy="2143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181" name="组合 180"/>
                <p:cNvGrpSpPr/>
                <p:nvPr/>
              </p:nvGrpSpPr>
              <p:grpSpPr>
                <a:xfrm>
                  <a:off x="-13001625" y="3976686"/>
                  <a:ext cx="34032825" cy="2424113"/>
                  <a:chOff x="-13001625" y="3976686"/>
                  <a:chExt cx="34032825" cy="2424113"/>
                </a:xfrm>
              </p:grpSpPr>
              <p:grpSp>
                <p:nvGrpSpPr>
                  <p:cNvPr id="180" name="组合 179"/>
                  <p:cNvGrpSpPr/>
                  <p:nvPr/>
                </p:nvGrpSpPr>
                <p:grpSpPr>
                  <a:xfrm>
                    <a:off x="-13001625" y="4109499"/>
                    <a:ext cx="8186738" cy="2119851"/>
                    <a:chOff x="-13001625" y="4109499"/>
                    <a:chExt cx="8186738" cy="2119851"/>
                  </a:xfrm>
                </p:grpSpPr>
                <p:pic>
                  <p:nvPicPr>
                    <p:cNvPr id="20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>
                      <a:off x="-13001625" y="4109499"/>
                      <a:ext cx="2552700" cy="21198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052" name="Picture 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/>
                    <a:stretch>
                      <a:fillRect/>
                    </a:stretch>
                  </p:blipFill>
                  <p:spPr bwMode="auto">
                    <a:xfrm>
                      <a:off x="-7510462" y="4114800"/>
                      <a:ext cx="2695575" cy="21145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grpSp>
                <p:nvGrpSpPr>
                  <p:cNvPr id="176" name="组合 175"/>
                  <p:cNvGrpSpPr/>
                  <p:nvPr/>
                </p:nvGrpSpPr>
                <p:grpSpPr>
                  <a:xfrm>
                    <a:off x="-4772025" y="3976686"/>
                    <a:ext cx="25803225" cy="2424113"/>
                    <a:chOff x="-4886325" y="4348162"/>
                    <a:chExt cx="25803225" cy="2097088"/>
                  </a:xfrm>
                </p:grpSpPr>
                <p:grpSp>
                  <p:nvGrpSpPr>
                    <p:cNvPr id="175" name="组合 174"/>
                    <p:cNvGrpSpPr/>
                    <p:nvPr/>
                  </p:nvGrpSpPr>
                  <p:grpSpPr>
                    <a:xfrm>
                      <a:off x="-4886325" y="4371975"/>
                      <a:ext cx="22682200" cy="2073275"/>
                      <a:chOff x="-4886325" y="4371975"/>
                      <a:chExt cx="22682200" cy="2073275"/>
                    </a:xfrm>
                  </p:grpSpPr>
                  <p:pic>
                    <p:nvPicPr>
                      <p:cNvPr id="2053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86325" y="4400550"/>
                        <a:ext cx="6342063" cy="19145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pic>
                    <p:nvPicPr>
                      <p:cNvPr id="2054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4400549"/>
                        <a:ext cx="6523037" cy="191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  <p:pic>
                    <p:nvPicPr>
                      <p:cNvPr id="2058" name="Picture 10" descr="https://timgsa.baidu.com/timg?image&amp;quality=80&amp;size=b9999_10000&amp;sec=1575650774954&amp;di=d2d742b3ba53234c718d698d009f2d78&amp;imgtype=0&amp;src=http%3A%2F%2Fimg.yigouf.com%2Fpc%2Fhouse%2F21f0c3cc347ad12c78eab21f516f2ccd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662" y="4400550"/>
                        <a:ext cx="5457825" cy="2044700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2060" name="Picture 12" descr="https://ss1.bdstatic.com/70cFvXSh_Q1YnxGkpoWK1HF6hhy/it/u=903852048,2171366329&amp;fm=26&amp;gp=0.jpg">
                        <a:hlinkClick r:id="rId1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75" y="4371975"/>
                        <a:ext cx="4762500" cy="1943100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pic>
                  <p:nvPicPr>
                    <p:cNvPr id="2062" name="Picture 14" descr="https://ss2.bdstatic.com/70cFvnSh_Q1YnxGkpoWK1HF6hhy/it/u=1569811244,2332743114&amp;fm=26&amp;gp=0.jpg">
                      <a:hlinkClick r:id="rId13"/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/>
                    <a:srcRect/>
                    <a:stretch>
                      <a:fillRect/>
                    </a:stretch>
                  </p:blipFill>
                  <p:spPr bwMode="auto">
                    <a:xfrm>
                      <a:off x="17802225" y="4348162"/>
                      <a:ext cx="3114675" cy="1881188"/>
                    </a:xfrm>
                    <a:prstGeom prst="rect">
                      <a:avLst/>
                    </a:prstGeom>
                    <a:noFill/>
                  </p:spPr>
                </p:pic>
              </p:grpSp>
            </p:grpSp>
          </p:grp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09222" y="3997032"/>
                <a:ext cx="3975749" cy="21032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10248" y="3854015"/>
              <a:ext cx="3128494" cy="2065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9" name="乐秋 - 历史的天空 (伴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/>
          <a:stretch>
            <a:fillRect/>
          </a:stretch>
        </p:blipFill>
        <p:spPr>
          <a:xfrm>
            <a:off x="8401050" y="31623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>
        <p:wheel spokes="1"/>
      </p:transition>
    </mc:Choice>
    <mc:Fallback>
      <p:transition advClick="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184" fill="hold"/>
                                        <p:tgtEl>
                                          <p:spTgt spid="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2.63733 0.045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875" y="2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714557" y="89185"/>
            <a:ext cx="1812925" cy="574958"/>
            <a:chOff x="4952742" y="107022"/>
            <a:chExt cx="2417233" cy="68994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3" y="1021027"/>
            <a:ext cx="9144000" cy="30092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0437" y="2357967"/>
            <a:ext cx="3029444" cy="933795"/>
          </a:xfrm>
          <a:prstGeom prst="rect">
            <a:avLst/>
          </a:prstGeom>
          <a:noFill/>
          <a:ln>
            <a:noFill/>
          </a:ln>
        </p:spPr>
        <p:txBody>
          <a:bodyPr wrap="none" lIns="71323" tIns="35662" rIns="71323" bIns="35662" rtlCol="0" anchor="t">
            <a:spAutoFit/>
          </a:bodyPr>
          <a:lstStyle/>
          <a:p>
            <a:pPr algn="ctr"/>
            <a:r>
              <a:rPr lang="zh-CN" altLang="en-US" sz="5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谢谢聆听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671142"/>
            <a:ext cx="2743199" cy="20438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6914" y="878417"/>
            <a:ext cx="7921625" cy="3418417"/>
          </a:xfrm>
          <a:prstGeom prst="rect">
            <a:avLst/>
          </a:prstGeom>
          <a:solidFill>
            <a:srgbClr val="FFC000">
              <a:alpha val="39000"/>
            </a:srgbClr>
          </a:solidFill>
          <a:ln w="9525">
            <a:noFill/>
          </a:ln>
        </p:spPr>
        <p:txBody>
          <a:bodyPr lIns="0" tIns="0" rIns="0" bIns="0"/>
          <a:lstStyle>
            <a:lvl1pPr marL="342900" lvl="0" indent="-3429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lvl="1" indent="-28575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>
              <a:lnSpc>
                <a:spcPct val="1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0400" noProof="1">
                <a:ea typeface="华文行楷" pitchFamily="2" charset="-122"/>
                <a:cs typeface="+mn-ea"/>
              </a:rPr>
              <a:t> </a:t>
            </a:r>
            <a:endParaRPr lang="zh-CN" altLang="en-US" sz="10400" noProof="1">
              <a:effectLst>
                <a:outerShdw blurRad="38100" dist="38100" dir="2700000">
                  <a:srgbClr val="FFFFFF"/>
                </a:outerShdw>
              </a:effectLst>
              <a:ea typeface="华文行楷" pitchFamily="2" charset="-122"/>
            </a:endParaRPr>
          </a:p>
        </p:txBody>
      </p:sp>
      <p:grpSp>
        <p:nvGrpSpPr>
          <p:cNvPr id="2" name="组合 12290"/>
          <p:cNvGrpSpPr>
            <a:grpSpLocks/>
          </p:cNvGrpSpPr>
          <p:nvPr/>
        </p:nvGrpSpPr>
        <p:grpSpPr bwMode="auto">
          <a:xfrm>
            <a:off x="3362326" y="190501"/>
            <a:ext cx="1320800" cy="4974167"/>
            <a:chOff x="0" y="0"/>
            <a:chExt cx="854" cy="3760"/>
          </a:xfrm>
        </p:grpSpPr>
        <p:pic>
          <p:nvPicPr>
            <p:cNvPr id="6155" name="图片 12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12292"/>
            <p:cNvGrpSpPr>
              <a:grpSpLocks/>
            </p:cNvGrpSpPr>
            <p:nvPr/>
          </p:nvGrpSpPr>
          <p:grpSpPr bwMode="auto">
            <a:xfrm>
              <a:off x="278" y="555"/>
              <a:ext cx="576" cy="2607"/>
              <a:chOff x="0" y="0"/>
              <a:chExt cx="576" cy="2044"/>
            </a:xfrm>
          </p:grpSpPr>
          <p:grpSp>
            <p:nvGrpSpPr>
              <p:cNvPr id="5" name="组合 12293"/>
              <p:cNvGrpSpPr>
                <a:grpSpLocks/>
              </p:cNvGrpSpPr>
              <p:nvPr/>
            </p:nvGrpSpPr>
            <p:grpSpPr bwMode="auto">
              <a:xfrm>
                <a:off x="0" y="2"/>
                <a:ext cx="336" cy="2042"/>
                <a:chOff x="0" y="0"/>
                <a:chExt cx="336" cy="2042"/>
              </a:xfrm>
            </p:grpSpPr>
            <p:sp>
              <p:nvSpPr>
                <p:cNvPr id="6159" name="Rectangle 5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336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6160" name="Rectangle 4"/>
                <p:cNvSpPr>
                  <a:spLocks noChangeArrowheads="1"/>
                </p:cNvSpPr>
                <p:nvPr/>
              </p:nvSpPr>
              <p:spPr bwMode="auto">
                <a:xfrm flipH="1" flipV="1">
                  <a:off x="144" y="3"/>
                  <a:ext cx="192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158" name="Rectangle 25"/>
              <p:cNvSpPr>
                <a:spLocks noChangeArrowheads="1"/>
              </p:cNvSpPr>
              <p:nvPr/>
            </p:nvSpPr>
            <p:spPr bwMode="auto">
              <a:xfrm flipH="1" flipV="1">
                <a:off x="336" y="0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组合 12297"/>
          <p:cNvGrpSpPr>
            <a:grpSpLocks/>
          </p:cNvGrpSpPr>
          <p:nvPr/>
        </p:nvGrpSpPr>
        <p:grpSpPr bwMode="auto">
          <a:xfrm>
            <a:off x="4586288" y="190501"/>
            <a:ext cx="996950" cy="4974167"/>
            <a:chOff x="0" y="0"/>
            <a:chExt cx="645" cy="3760"/>
          </a:xfrm>
        </p:grpSpPr>
        <p:pic>
          <p:nvPicPr>
            <p:cNvPr id="6150" name="图片 122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12299"/>
            <p:cNvGrpSpPr>
              <a:grpSpLocks/>
            </p:cNvGrpSpPr>
            <p:nvPr/>
          </p:nvGrpSpPr>
          <p:grpSpPr bwMode="auto">
            <a:xfrm>
              <a:off x="51" y="543"/>
              <a:ext cx="561" cy="2607"/>
              <a:chOff x="0" y="0"/>
              <a:chExt cx="561" cy="2042"/>
            </a:xfrm>
          </p:grpSpPr>
          <p:sp>
            <p:nvSpPr>
              <p:cNvPr id="6152" name="Rectangle 18"/>
              <p:cNvSpPr>
                <a:spLocks noChangeArrowheads="1"/>
              </p:cNvSpPr>
              <p:nvPr/>
            </p:nvSpPr>
            <p:spPr bwMode="auto">
              <a:xfrm flipH="1" flipV="1">
                <a:off x="225" y="0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3" name="Rectangle 19"/>
              <p:cNvSpPr>
                <a:spLocks noChangeArrowheads="1"/>
              </p:cNvSpPr>
              <p:nvPr/>
            </p:nvSpPr>
            <p:spPr bwMode="auto">
              <a:xfrm flipV="1">
                <a:off x="225" y="2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4" name="Rectangle 26"/>
              <p:cNvSpPr>
                <a:spLocks noChangeArrowheads="1"/>
              </p:cNvSpPr>
              <p:nvPr/>
            </p:nvSpPr>
            <p:spPr bwMode="auto">
              <a:xfrm flipV="1">
                <a:off x="0" y="1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766887" y="1618531"/>
            <a:ext cx="7712368" cy="17158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2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华文隶书" pitchFamily="2" charset="-122"/>
                <a:ea typeface="华文隶书" pitchFamily="2" charset="-122"/>
              </a:rPr>
              <a:t>  第</a:t>
            </a:r>
            <a:r>
              <a:rPr lang="en-US" altLang="zh-CN" sz="42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华文隶书" pitchFamily="2" charset="-122"/>
                <a:ea typeface="华文隶书" pitchFamily="2" charset="-122"/>
              </a:rPr>
              <a:t>18</a:t>
            </a:r>
            <a:r>
              <a:rPr lang="zh-CN" altLang="en-US" sz="42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华文隶书" pitchFamily="2" charset="-122"/>
                <a:ea typeface="华文隶书" pitchFamily="2" charset="-122"/>
              </a:rPr>
              <a:t>课</a:t>
            </a:r>
            <a:endParaRPr lang="en-US" altLang="zh-CN" sz="42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华文隶书" pitchFamily="2" charset="-122"/>
              <a:ea typeface="华文隶书" pitchFamily="2" charset="-122"/>
            </a:endParaRPr>
          </a:p>
          <a:p>
            <a:pPr algn="ctr"/>
            <a:r>
              <a:rPr lang="zh-CN" altLang="en-US" sz="42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华文隶书" pitchFamily="2" charset="-122"/>
                <a:ea typeface="华文隶书" pitchFamily="2" charset="-122"/>
              </a:rPr>
              <a:t>    东晋南朝时期江南地区的开发</a:t>
            </a:r>
            <a:endParaRPr lang="zh-CN" altLang="en-US" sz="42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493 -0.00463 L 0.40069 -0.00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41285 -0.0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3" y="2000251"/>
            <a:ext cx="3557587" cy="37147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548" y="1644557"/>
            <a:ext cx="6357770" cy="3534507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了解</a:t>
            </a:r>
            <a:r>
              <a:rPr lang="zh-CN" altLang="en-US" sz="25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东晋的兴亡</a:t>
            </a:r>
            <a:r>
              <a:rPr lang="zh-CN" altLang="en-US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和“</a:t>
            </a:r>
            <a:r>
              <a:rPr lang="zh-CN" altLang="en-US" sz="2500" b="1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王与马，共天下</a:t>
            </a:r>
            <a:r>
              <a:rPr lang="zh-CN" altLang="en-US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”。</a:t>
            </a:r>
          </a:p>
          <a:p>
            <a:pPr>
              <a:lnSpc>
                <a:spcPct val="150000"/>
              </a:lnSpc>
            </a:pPr>
            <a:endParaRPr lang="en-US" altLang="zh-CN" sz="2500" b="1" dirty="0">
              <a:solidFill>
                <a:srgbClr val="00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2.</a:t>
            </a:r>
            <a:r>
              <a:rPr lang="zh-CN" altLang="en-US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了解</a:t>
            </a:r>
            <a:r>
              <a:rPr lang="zh-CN" altLang="en-US" sz="25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南朝</a:t>
            </a:r>
            <a:r>
              <a:rPr lang="zh-CN" altLang="en-US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的基本史实，及政权更迭给当地带来的影响。</a:t>
            </a:r>
          </a:p>
          <a:p>
            <a:pPr>
              <a:lnSpc>
                <a:spcPct val="150000"/>
              </a:lnSpc>
            </a:pPr>
            <a:endParaRPr lang="en-US" altLang="zh-CN" sz="2500" b="1" dirty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掌握</a:t>
            </a:r>
            <a:r>
              <a:rPr lang="zh-CN" altLang="en-US" sz="25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江南地区开发</a:t>
            </a:r>
            <a:r>
              <a:rPr lang="zh-CN" altLang="en-US" sz="2500" b="1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的条件及意义。</a:t>
            </a:r>
          </a:p>
        </p:txBody>
      </p:sp>
      <p:sp>
        <p:nvSpPr>
          <p:cNvPr id="5" name="矩形 1024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628651" y="304272"/>
            <a:ext cx="4284905" cy="10852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zh-CN" altLang="en-US" sz="2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楷体"/>
                <a:ea typeface="楷体"/>
              </a:rPr>
              <a:t>学习目标</a:t>
            </a:r>
            <a:r>
              <a:rPr lang="en-US" altLang="zh-CN" sz="28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楷体"/>
                <a:ea typeface="楷体"/>
              </a:rPr>
              <a:t>:</a:t>
            </a:r>
            <a:endParaRPr lang="zh-CN" altLang="en-US" sz="28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998"/>
                  </a:srgbClr>
                </a:outerShdw>
              </a:effectLst>
              <a:latin typeface="楷体"/>
              <a:ea typeface="楷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700212" y="95250"/>
            <a:ext cx="5900738" cy="8568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71323" tIns="35662" rIns="71323" bIns="3566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100" b="1" spc="3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细雨江南知何处？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内容占位符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671142"/>
            <a:ext cx="2743199" cy="20438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6914" y="878417"/>
            <a:ext cx="7921625" cy="3418417"/>
          </a:xfrm>
          <a:prstGeom prst="rect">
            <a:avLst/>
          </a:prstGeom>
          <a:solidFill>
            <a:srgbClr val="FFC000">
              <a:alpha val="39000"/>
            </a:srgbClr>
          </a:solidFill>
          <a:ln w="9525">
            <a:noFill/>
          </a:ln>
        </p:spPr>
        <p:txBody>
          <a:bodyPr lIns="0" tIns="0" rIns="0" bIns="0"/>
          <a:lstStyle>
            <a:lvl1pPr marL="342900" lvl="0" indent="-3429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lvl="1" indent="-28575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algn="ctr">
              <a:lnSpc>
                <a:spcPct val="19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0400" noProof="1">
                <a:ea typeface="华文行楷" pitchFamily="2" charset="-122"/>
                <a:cs typeface="+mn-ea"/>
              </a:rPr>
              <a:t> </a:t>
            </a:r>
            <a:endParaRPr lang="zh-CN" altLang="en-US" sz="10400" noProof="1">
              <a:effectLst>
                <a:outerShdw blurRad="38100" dist="38100" dir="2700000">
                  <a:srgbClr val="FFFFFF"/>
                </a:outerShdw>
              </a:effectLst>
              <a:ea typeface="华文行楷" pitchFamily="2" charset="-122"/>
            </a:endParaRPr>
          </a:p>
        </p:txBody>
      </p:sp>
      <p:grpSp>
        <p:nvGrpSpPr>
          <p:cNvPr id="2" name="组合 12290"/>
          <p:cNvGrpSpPr>
            <a:grpSpLocks/>
          </p:cNvGrpSpPr>
          <p:nvPr/>
        </p:nvGrpSpPr>
        <p:grpSpPr bwMode="auto">
          <a:xfrm>
            <a:off x="3362326" y="190501"/>
            <a:ext cx="1320800" cy="4974167"/>
            <a:chOff x="0" y="0"/>
            <a:chExt cx="854" cy="3760"/>
          </a:xfrm>
        </p:grpSpPr>
        <p:pic>
          <p:nvPicPr>
            <p:cNvPr id="6155" name="图片 12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组合 12292"/>
            <p:cNvGrpSpPr>
              <a:grpSpLocks/>
            </p:cNvGrpSpPr>
            <p:nvPr/>
          </p:nvGrpSpPr>
          <p:grpSpPr bwMode="auto">
            <a:xfrm>
              <a:off x="278" y="555"/>
              <a:ext cx="576" cy="2607"/>
              <a:chOff x="0" y="0"/>
              <a:chExt cx="576" cy="2044"/>
            </a:xfrm>
          </p:grpSpPr>
          <p:grpSp>
            <p:nvGrpSpPr>
              <p:cNvPr id="5" name="组合 12293"/>
              <p:cNvGrpSpPr>
                <a:grpSpLocks/>
              </p:cNvGrpSpPr>
              <p:nvPr/>
            </p:nvGrpSpPr>
            <p:grpSpPr bwMode="auto">
              <a:xfrm>
                <a:off x="0" y="2"/>
                <a:ext cx="336" cy="2042"/>
                <a:chOff x="0" y="0"/>
                <a:chExt cx="336" cy="2042"/>
              </a:xfrm>
            </p:grpSpPr>
            <p:sp>
              <p:nvSpPr>
                <p:cNvPr id="6159" name="Rectangle 5"/>
                <p:cNvSpPr>
                  <a:spLocks noChangeArrowheads="1"/>
                </p:cNvSpPr>
                <p:nvPr/>
              </p:nvSpPr>
              <p:spPr bwMode="auto">
                <a:xfrm flipV="1">
                  <a:off x="0" y="0"/>
                  <a:ext cx="336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  <p:sp>
              <p:nvSpPr>
                <p:cNvPr id="6160" name="Rectangle 4"/>
                <p:cNvSpPr>
                  <a:spLocks noChangeArrowheads="1"/>
                </p:cNvSpPr>
                <p:nvPr/>
              </p:nvSpPr>
              <p:spPr bwMode="auto">
                <a:xfrm flipH="1" flipV="1">
                  <a:off x="144" y="3"/>
                  <a:ext cx="192" cy="203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r"/>
                  <a:endParaRPr lang="zh-CN" alt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6158" name="Rectangle 25"/>
              <p:cNvSpPr>
                <a:spLocks noChangeArrowheads="1"/>
              </p:cNvSpPr>
              <p:nvPr/>
            </p:nvSpPr>
            <p:spPr bwMode="auto">
              <a:xfrm flipH="1" flipV="1">
                <a:off x="336" y="0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6" name="组合 12297"/>
          <p:cNvGrpSpPr>
            <a:grpSpLocks/>
          </p:cNvGrpSpPr>
          <p:nvPr/>
        </p:nvGrpSpPr>
        <p:grpSpPr bwMode="auto">
          <a:xfrm>
            <a:off x="4586288" y="190501"/>
            <a:ext cx="996950" cy="4974167"/>
            <a:chOff x="0" y="0"/>
            <a:chExt cx="645" cy="3760"/>
          </a:xfrm>
        </p:grpSpPr>
        <p:pic>
          <p:nvPicPr>
            <p:cNvPr id="6150" name="图片 1229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45" cy="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12299"/>
            <p:cNvGrpSpPr>
              <a:grpSpLocks/>
            </p:cNvGrpSpPr>
            <p:nvPr/>
          </p:nvGrpSpPr>
          <p:grpSpPr bwMode="auto">
            <a:xfrm>
              <a:off x="51" y="543"/>
              <a:ext cx="561" cy="2607"/>
              <a:chOff x="0" y="0"/>
              <a:chExt cx="561" cy="2042"/>
            </a:xfrm>
          </p:grpSpPr>
          <p:sp>
            <p:nvSpPr>
              <p:cNvPr id="6152" name="Rectangle 18"/>
              <p:cNvSpPr>
                <a:spLocks noChangeArrowheads="1"/>
              </p:cNvSpPr>
              <p:nvPr/>
            </p:nvSpPr>
            <p:spPr bwMode="auto">
              <a:xfrm flipH="1" flipV="1">
                <a:off x="225" y="0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3" name="Rectangle 19"/>
              <p:cNvSpPr>
                <a:spLocks noChangeArrowheads="1"/>
              </p:cNvSpPr>
              <p:nvPr/>
            </p:nvSpPr>
            <p:spPr bwMode="auto">
              <a:xfrm flipV="1">
                <a:off x="225" y="2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767676"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6154" name="Rectangle 26"/>
              <p:cNvSpPr>
                <a:spLocks noChangeArrowheads="1"/>
              </p:cNvSpPr>
              <p:nvPr/>
            </p:nvSpPr>
            <p:spPr bwMode="auto">
              <a:xfrm flipV="1">
                <a:off x="0" y="1"/>
                <a:ext cx="240" cy="2040"/>
              </a:xfrm>
              <a:prstGeom prst="rect">
                <a:avLst/>
              </a:prstGeom>
              <a:gradFill rotWithShape="1">
                <a:gsLst>
                  <a:gs pos="0">
                    <a:srgbClr val="3B3B3B">
                      <a:alpha val="0"/>
                    </a:srgbClr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r"/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798329" y="1189906"/>
            <a:ext cx="406933" cy="718351"/>
          </a:xfrm>
          <a:prstGeom prst="rect">
            <a:avLst/>
          </a:prstGeom>
          <a:noFill/>
        </p:spPr>
        <p:txBody>
          <a:bodyPr wrap="none" lIns="71323" tIns="35662" rIns="71323" bIns="3566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2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华文隶书" pitchFamily="2" charset="-122"/>
                <a:ea typeface="华文隶书" pitchFamily="2" charset="-122"/>
              </a:rPr>
              <a:t>  </a:t>
            </a:r>
            <a:endParaRPr lang="zh-CN" altLang="en-US" sz="42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" y="2206625"/>
            <a:ext cx="8858250" cy="142623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800" dirty="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第一篇章   城头变幻大王旗</a:t>
            </a:r>
            <a:endParaRPr lang="en-US" altLang="zh-CN" sz="4800" dirty="0">
              <a:solidFill>
                <a:schemeClr val="accent1">
                  <a:lumMod val="50000"/>
                </a:schemeClr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en-US" altLang="zh-CN" sz="4000" dirty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                     </a:t>
            </a:r>
            <a:r>
              <a:rPr lang="en-US" altLang="zh-CN" sz="4000" dirty="0" smtClean="0">
                <a:solidFill>
                  <a:schemeClr val="accent1">
                    <a:lumMod val="50000"/>
                  </a:schemeClr>
                </a:solidFill>
                <a:latin typeface="华文隶书" pitchFamily="2" charset="-122"/>
                <a:ea typeface="华文隶书" pitchFamily="2" charset="-122"/>
              </a:rPr>
              <a:t>        </a:t>
            </a:r>
            <a:r>
              <a:rPr lang="zh-CN" altLang="en-US" sz="4000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━</a:t>
            </a:r>
            <a:r>
              <a:rPr lang="zh-CN" altLang="en-US" sz="4000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江南政权的更替</a:t>
            </a:r>
            <a:endParaRPr lang="zh-CN" altLang="en-US" sz="40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493 -0.00463 L 0.40069 -0.00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41285 -0.0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63"/>
          <p:cNvSpPr txBox="1">
            <a:spLocks noChangeArrowheads="1"/>
          </p:cNvSpPr>
          <p:nvPr/>
        </p:nvSpPr>
        <p:spPr bwMode="auto">
          <a:xfrm>
            <a:off x="444709" y="1079501"/>
            <a:ext cx="790370" cy="38126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eaVert" lIns="71323" tIns="35662" rIns="71323" bIns="35662">
            <a:spAutoFit/>
          </a:bodyPr>
          <a:lstStyle/>
          <a:p>
            <a:pPr algn="dist"/>
            <a:r>
              <a:rPr lang="zh-CN" altLang="en-US" sz="4200" dirty="0">
                <a:latin typeface="隶书" pitchFamily="49" charset="-122"/>
                <a:ea typeface="隶书" pitchFamily="49" charset="-122"/>
              </a:rPr>
              <a:t>东晋的兴亡</a:t>
            </a:r>
          </a:p>
        </p:txBody>
      </p:sp>
      <p:graphicFrame>
        <p:nvGraphicFramePr>
          <p:cNvPr id="55371" name="表格 55370"/>
          <p:cNvGraphicFramePr/>
          <p:nvPr>
            <p:extLst>
              <p:ext uri="{D42A27DB-BD31-4B8C-83A1-F6EECF244321}">
                <p14:modId xmlns="" xmlns:p14="http://schemas.microsoft.com/office/powerpoint/2010/main" val="1467445946"/>
              </p:ext>
            </p:extLst>
          </p:nvPr>
        </p:nvGraphicFramePr>
        <p:xfrm>
          <a:off x="1428750" y="467360"/>
          <a:ext cx="7715250" cy="5247640"/>
        </p:xfrm>
        <a:graphic>
          <a:graphicData uri="http://schemas.openxmlformats.org/drawingml/2006/table">
            <a:tbl>
              <a:tblPr/>
              <a:tblGrid>
                <a:gridCol w="1120775"/>
                <a:gridCol w="6594475"/>
              </a:tblGrid>
              <a:tr h="482600"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2000" b="1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建立</a:t>
                      </a:r>
                      <a:endParaRPr lang="zh-CN" altLang="en-US" sz="2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300" b="1" dirty="0" smtClean="0"/>
                        <a:t> </a:t>
                      </a:r>
                      <a:r>
                        <a:rPr lang="zh-CN" altLang="en-US" sz="2700" b="1" dirty="0" smtClean="0"/>
                        <a:t>时间</a:t>
                      </a:r>
                      <a:r>
                        <a:rPr lang="zh-CN" altLang="en-US" sz="2700" b="1" dirty="0"/>
                        <a:t>：</a:t>
                      </a:r>
                      <a:endParaRPr lang="zh-CN" altLang="en-US" sz="27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/>
                        <a:t>人物</a:t>
                      </a:r>
                      <a:r>
                        <a:rPr lang="zh-CN" altLang="en-US" sz="2300" b="1" dirty="0"/>
                        <a:t>：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/>
                        <a:t>都城：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0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政治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特点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/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北伐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情况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/>
                        <a:t>成就：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/>
                        <a:t>结果：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90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对江南的影响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/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7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灭亡</a:t>
                      </a:r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/>
                    </a:p>
                  </a:txBody>
                  <a:tcPr marT="38100" marB="3810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98" name="文本框 9"/>
          <p:cNvSpPr txBox="1">
            <a:spLocks noChangeArrowheads="1"/>
          </p:cNvSpPr>
          <p:nvPr/>
        </p:nvSpPr>
        <p:spPr bwMode="auto">
          <a:xfrm>
            <a:off x="4014788" y="436060"/>
            <a:ext cx="1676400" cy="4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en-US" altLang="zh-CN" sz="2200" b="1" dirty="0">
                <a:latin typeface="黑体" pitchFamily="49" charset="-122"/>
                <a:ea typeface="黑体" pitchFamily="49" charset="-122"/>
              </a:rPr>
              <a:t>317</a:t>
            </a:r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11" name="矩形 10"/>
          <p:cNvSpPr/>
          <p:nvPr/>
        </p:nvSpPr>
        <p:spPr>
          <a:xfrm>
            <a:off x="2967306" y="2095672"/>
            <a:ext cx="4400012" cy="749129"/>
          </a:xfrm>
          <a:prstGeom prst="rect">
            <a:avLst/>
          </a:prstGeom>
          <a:noFill/>
          <a:ln w="9525">
            <a:noFill/>
          </a:ln>
        </p:spPr>
        <p:txBody>
          <a:bodyPr wrap="none" lIns="71323" tIns="35662" rIns="71323" bIns="35662">
            <a:spAutoFit/>
          </a:bodyPr>
          <a:lstStyle/>
          <a:p>
            <a:r>
              <a:rPr lang="zh-CN" altLang="en-US" sz="2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</a:rPr>
              <a:t>“王与马，共天下”：</a:t>
            </a:r>
          </a:p>
          <a:p>
            <a:r>
              <a:rPr lang="zh-CN" altLang="en-US" sz="2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</a:rPr>
              <a:t>政治上依靠王导，军事上依靠王敦</a:t>
            </a:r>
          </a:p>
        </p:txBody>
      </p:sp>
      <p:sp>
        <p:nvSpPr>
          <p:cNvPr id="10275" name="文本框 55333"/>
          <p:cNvSpPr txBox="1">
            <a:spLocks noChangeArrowheads="1"/>
          </p:cNvSpPr>
          <p:nvPr/>
        </p:nvSpPr>
        <p:spPr bwMode="auto">
          <a:xfrm>
            <a:off x="3886200" y="1397001"/>
            <a:ext cx="914400" cy="28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1301" name="文本框 9"/>
          <p:cNvSpPr txBox="1">
            <a:spLocks noChangeArrowheads="1"/>
          </p:cNvSpPr>
          <p:nvPr/>
        </p:nvSpPr>
        <p:spPr bwMode="auto">
          <a:xfrm>
            <a:off x="3881438" y="1479177"/>
            <a:ext cx="3657600" cy="4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建康（今江苏南京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1302" name="文本框 9"/>
          <p:cNvSpPr txBox="1">
            <a:spLocks noChangeArrowheads="1"/>
          </p:cNvSpPr>
          <p:nvPr/>
        </p:nvSpPr>
        <p:spPr bwMode="auto">
          <a:xfrm>
            <a:off x="3957638" y="980077"/>
            <a:ext cx="3048000" cy="4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司马睿（晋元帝）</a:t>
            </a:r>
          </a:p>
        </p:txBody>
      </p:sp>
      <p:sp>
        <p:nvSpPr>
          <p:cNvPr id="3" name="矩形 10"/>
          <p:cNvSpPr/>
          <p:nvPr/>
        </p:nvSpPr>
        <p:spPr>
          <a:xfrm>
            <a:off x="4376738" y="5258259"/>
            <a:ext cx="951953" cy="456741"/>
          </a:xfrm>
          <a:prstGeom prst="rect">
            <a:avLst/>
          </a:prstGeom>
          <a:noFill/>
          <a:ln w="9525">
            <a:noFill/>
          </a:ln>
        </p:spPr>
        <p:txBody>
          <a:bodyPr wrap="none" lIns="71323" tIns="35662" rIns="71323" bIns="35662">
            <a:spAutoFit/>
          </a:bodyPr>
          <a:lstStyle/>
          <a:p>
            <a:r>
              <a:rPr lang="en-US" altLang="zh-CN" sz="25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</a:rPr>
              <a:t>420</a:t>
            </a:r>
            <a:r>
              <a:rPr lang="zh-CN" altLang="en-US" sz="25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55368" name="矩形 10"/>
          <p:cNvSpPr>
            <a:spLocks noChangeArrowheads="1"/>
          </p:cNvSpPr>
          <p:nvPr/>
        </p:nvSpPr>
        <p:spPr bwMode="auto">
          <a:xfrm>
            <a:off x="2547938" y="4238626"/>
            <a:ext cx="6324600" cy="74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2200" b="1" dirty="0">
                <a:solidFill>
                  <a:srgbClr val="640000"/>
                </a:solidFill>
                <a:latin typeface="黑体" pitchFamily="49" charset="-122"/>
                <a:ea typeface="黑体" pitchFamily="49" charset="-122"/>
              </a:rPr>
              <a:t>社会经济发展，江南出现</a:t>
            </a:r>
            <a:r>
              <a:rPr lang="zh-CN" altLang="en-US" sz="2200" b="1" dirty="0">
                <a:solidFill>
                  <a:srgbClr val="640000"/>
                </a:solidFill>
                <a:latin typeface="黑体" pitchFamily="49" charset="-122"/>
                <a:ea typeface="黑体" pitchFamily="49" charset="-122"/>
                <a:sym typeface="+mn-ea"/>
              </a:rPr>
              <a:t>“荆扬晏</a:t>
            </a:r>
            <a:r>
              <a:rPr lang="zh-CN" altLang="en-US" sz="2200" b="1" dirty="0" smtClean="0">
                <a:solidFill>
                  <a:srgbClr val="640000"/>
                </a:solidFill>
                <a:latin typeface="黑体" pitchFamily="49" charset="-122"/>
                <a:ea typeface="黑体" pitchFamily="49" charset="-122"/>
                <a:sym typeface="+mn-ea"/>
              </a:rPr>
              <a:t>安（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安定</a:t>
            </a:r>
            <a:r>
              <a:rPr lang="zh-CN" altLang="en-US" sz="2200" b="1" dirty="0" smtClean="0">
                <a:solidFill>
                  <a:srgbClr val="640000"/>
                </a:solidFill>
                <a:latin typeface="黑体" pitchFamily="49" charset="-122"/>
                <a:ea typeface="黑体" pitchFamily="49" charset="-122"/>
                <a:sym typeface="+mn-ea"/>
              </a:rPr>
              <a:t>），</a:t>
            </a:r>
            <a:r>
              <a:rPr lang="zh-CN" altLang="en-US" sz="2200" b="1" dirty="0">
                <a:solidFill>
                  <a:srgbClr val="640000"/>
                </a:solidFill>
                <a:latin typeface="黑体" pitchFamily="49" charset="-122"/>
                <a:ea typeface="黑体" pitchFamily="49" charset="-122"/>
                <a:sym typeface="+mn-ea"/>
              </a:rPr>
              <a:t>户口</a:t>
            </a:r>
            <a:r>
              <a:rPr lang="zh-CN" altLang="en-US" sz="2200" b="1" dirty="0" smtClean="0">
                <a:solidFill>
                  <a:srgbClr val="640000"/>
                </a:solidFill>
                <a:latin typeface="黑体" pitchFamily="49" charset="-122"/>
                <a:ea typeface="黑体" pitchFamily="49" charset="-122"/>
                <a:sym typeface="+mn-ea"/>
              </a:rPr>
              <a:t>殷实（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富裕</a:t>
            </a:r>
            <a:r>
              <a:rPr lang="zh-CN" altLang="en-US" sz="2200" b="1" dirty="0" smtClean="0">
                <a:solidFill>
                  <a:srgbClr val="640000"/>
                </a:solidFill>
                <a:latin typeface="黑体" pitchFamily="49" charset="-122"/>
                <a:ea typeface="黑体" pitchFamily="49" charset="-122"/>
                <a:sym typeface="+mn-ea"/>
              </a:rPr>
              <a:t>）”</a:t>
            </a:r>
            <a:r>
              <a:rPr lang="zh-CN" altLang="en-US" sz="2200" b="1" dirty="0">
                <a:solidFill>
                  <a:srgbClr val="640000"/>
                </a:solidFill>
                <a:latin typeface="黑体" pitchFamily="49" charset="-122"/>
                <a:ea typeface="黑体" pitchFamily="49" charset="-122"/>
              </a:rPr>
              <a:t>的景象。</a:t>
            </a:r>
          </a:p>
        </p:txBody>
      </p:sp>
      <p:sp>
        <p:nvSpPr>
          <p:cNvPr id="14" name="矩形 13"/>
          <p:cNvSpPr/>
          <p:nvPr/>
        </p:nvSpPr>
        <p:spPr>
          <a:xfrm>
            <a:off x="-276225" y="-10068"/>
            <a:ext cx="3228975" cy="626018"/>
          </a:xfrm>
          <a:prstGeom prst="rect">
            <a:avLst/>
          </a:prstGeom>
          <a:noFill/>
          <a:ln>
            <a:noFill/>
          </a:ln>
        </p:spPr>
        <p:txBody>
          <a:bodyPr wrap="square" lIns="71323" tIns="35662" rIns="71323" bIns="35662" rtlCol="0" anchor="t">
            <a:spAutoFit/>
          </a:bodyPr>
          <a:lstStyle/>
          <a:p>
            <a:pPr algn="ctr"/>
            <a:r>
              <a:rPr lang="zh-CN" altLang="en-US" sz="3600" b="1" dirty="0">
                <a:ln w="25400">
                  <a:gradFill>
                    <a:gsLst>
                      <a:gs pos="0">
                        <a:srgbClr val="E7DFD1"/>
                      </a:gs>
                      <a:gs pos="39000">
                        <a:srgbClr val="3E3B37"/>
                      </a:gs>
                      <a:gs pos="52000">
                        <a:srgbClr val="3E3B37"/>
                      </a:gs>
                      <a:gs pos="21000">
                        <a:prstClr val="white"/>
                      </a:gs>
                      <a:gs pos="61000">
                        <a:srgbClr val="33302D"/>
                      </a:gs>
                      <a:gs pos="77000">
                        <a:srgbClr val="F0EAE1"/>
                      </a:gs>
                    </a:gsLst>
                    <a:lin ang="16200000"/>
                  </a:gra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50800" dist="254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等线" panose="02010600030101010101" charset="-122"/>
                <a:ea typeface="等线" panose="02010600030101010101" charset="-122"/>
              </a:rPr>
              <a:t>自主学习：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1886" y="2936875"/>
            <a:ext cx="4557713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曾收复黄河以南的部分地区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4275" y="3448050"/>
            <a:ext cx="2886075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最终未能恢复中原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8" grpId="0"/>
      <p:bldP spid="11" grpId="0"/>
      <p:bldP spid="11301" grpId="0"/>
      <p:bldP spid="11302" grpId="0"/>
      <p:bldP spid="3" grpId="0"/>
      <p:bldP spid="55368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6">
            <a:extLst>
              <a:ext uri="{FF2B5EF4-FFF2-40B4-BE49-F238E27FC236}"/>
            </a:extLst>
          </p:cNvPr>
          <p:cNvSpPr/>
          <p:nvPr/>
        </p:nvSpPr>
        <p:spPr>
          <a:xfrm>
            <a:off x="1628775" y="1337029"/>
            <a:ext cx="971550" cy="10212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2" tIns="35661" rIns="71322" bIns="35661" anchor="ctr"/>
          <a:lstStyle/>
          <a:p>
            <a:pPr algn="ctr">
              <a:defRPr/>
            </a:pPr>
            <a:r>
              <a:rPr lang="zh-CN" altLang="en-US" sz="37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宋</a:t>
            </a:r>
            <a:endParaRPr lang="en-US" altLang="zh-CN" sz="37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420-479</a:t>
            </a: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6" name="圆角矩形 7">
            <a:extLst>
              <a:ext uri="{FF2B5EF4-FFF2-40B4-BE49-F238E27FC236}"/>
            </a:extLst>
          </p:cNvPr>
          <p:cNvSpPr/>
          <p:nvPr/>
        </p:nvSpPr>
        <p:spPr>
          <a:xfrm>
            <a:off x="3232150" y="1337029"/>
            <a:ext cx="971550" cy="1021293"/>
          </a:xfrm>
          <a:prstGeom prst="roundRect">
            <a:avLst/>
          </a:prstGeom>
          <a:solidFill>
            <a:srgbClr val="FC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2" tIns="35661" rIns="71322" bIns="35661" anchor="ctr"/>
          <a:lstStyle/>
          <a:p>
            <a:pPr algn="ctr">
              <a:defRPr/>
            </a:pPr>
            <a:r>
              <a:rPr lang="zh-CN" altLang="en-US" sz="37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齐</a:t>
            </a:r>
            <a:endParaRPr lang="en-US" altLang="zh-CN" sz="37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479-502</a:t>
            </a: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7" name="圆角矩形 9">
            <a:extLst>
              <a:ext uri="{FF2B5EF4-FFF2-40B4-BE49-F238E27FC236}"/>
            </a:extLst>
          </p:cNvPr>
          <p:cNvSpPr/>
          <p:nvPr/>
        </p:nvSpPr>
        <p:spPr>
          <a:xfrm>
            <a:off x="4835526" y="1337029"/>
            <a:ext cx="973138" cy="102129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2" tIns="35661" rIns="71322" bIns="35661" anchor="ctr"/>
          <a:lstStyle/>
          <a:p>
            <a:pPr algn="ctr">
              <a:defRPr/>
            </a:pPr>
            <a:r>
              <a:rPr lang="zh-CN" altLang="en-US" sz="37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梁</a:t>
            </a:r>
            <a:endParaRPr lang="en-US" altLang="zh-CN" sz="37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502-557</a:t>
            </a: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8" name="圆角矩形 10">
            <a:extLst>
              <a:ext uri="{FF2B5EF4-FFF2-40B4-BE49-F238E27FC236}"/>
            </a:extLst>
          </p:cNvPr>
          <p:cNvSpPr/>
          <p:nvPr/>
        </p:nvSpPr>
        <p:spPr>
          <a:xfrm>
            <a:off x="6438900" y="1337029"/>
            <a:ext cx="971550" cy="102129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2" tIns="35661" rIns="71322" bIns="35661" anchor="ctr"/>
          <a:lstStyle/>
          <a:p>
            <a:pPr algn="ctr">
              <a:defRPr/>
            </a:pPr>
            <a:r>
              <a:rPr lang="zh-CN" altLang="en-US" sz="37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陈</a:t>
            </a:r>
            <a:endParaRPr lang="en-US" altLang="zh-CN" sz="37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557-589</a:t>
            </a:r>
            <a:r>
              <a:rPr lang="zh-CN" altLang="en-US" sz="12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cxnSp>
        <p:nvCxnSpPr>
          <p:cNvPr id="29" name="直接箭头连接符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57475" y="1829153"/>
            <a:ext cx="49688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271963" y="1839737"/>
            <a:ext cx="4953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884864" y="1839737"/>
            <a:ext cx="4968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5" name="组合 11"/>
          <p:cNvGrpSpPr>
            <a:grpSpLocks/>
          </p:cNvGrpSpPr>
          <p:nvPr/>
        </p:nvGrpSpPr>
        <p:grpSpPr bwMode="auto">
          <a:xfrm>
            <a:off x="2429669" y="2425452"/>
            <a:ext cx="2166938" cy="2952328"/>
            <a:chOff x="3348510" y="3259245"/>
            <a:chExt cx="2889959" cy="3391140"/>
          </a:xfrm>
        </p:grpSpPr>
        <p:pic>
          <p:nvPicPr>
            <p:cNvPr id="41" name="Picture 3" descr="南北朝并立形势 齐">
              <a:extLst>
                <a:ext uri="{FF2B5EF4-FFF2-40B4-BE49-F238E27FC236}"/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48510" y="3259245"/>
              <a:ext cx="2671888" cy="339114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/>
          </p:spPr>
        </p:pic>
        <p:sp>
          <p:nvSpPr>
            <p:cNvPr id="42" name="Text Box 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165" y="4851091"/>
              <a:ext cx="362039" cy="55039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78145" tIns="39072" rIns="78145" bIns="39072">
              <a:spAutoFit/>
            </a:bodyPr>
            <a:lstStyle/>
            <a:p>
              <a:pPr>
                <a:defRPr/>
              </a:pPr>
              <a:r>
                <a:rPr kumimoji="1" lang="zh-CN" altLang="en-US" sz="2700" b="1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charset="-122"/>
                  <a:cs typeface="+mn-ea"/>
                </a:rPr>
                <a:t>齐</a:t>
              </a:r>
              <a:endParaRPr kumimoji="1" lang="zh-CN" altLang="en-US" sz="27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幼圆" charset="0"/>
              </a:endParaRPr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642731" y="4758489"/>
              <a:ext cx="595738" cy="711608"/>
              <a:chOff x="3888" y="1932"/>
              <a:chExt cx="770" cy="746"/>
            </a:xfrm>
          </p:grpSpPr>
          <p:sp>
            <p:nvSpPr>
              <p:cNvPr id="21544" name="Text Box 6"/>
              <p:cNvSpPr txBox="1">
                <a:spLocks noChangeArrowheads="1"/>
              </p:cNvSpPr>
              <p:nvPr/>
            </p:nvSpPr>
            <p:spPr bwMode="auto">
              <a:xfrm>
                <a:off x="3888" y="1996"/>
                <a:ext cx="770" cy="6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1600" b="1" dirty="0">
                    <a:latin typeface="微软雅黑" pitchFamily="34" charset="-122"/>
                    <a:ea typeface="微软雅黑" pitchFamily="34" charset="-122"/>
                  </a:rPr>
                  <a:t>建康</a:t>
                </a:r>
              </a:p>
            </p:txBody>
          </p:sp>
          <p:sp>
            <p:nvSpPr>
              <p:cNvPr id="21545" name="Oval 7"/>
              <p:cNvSpPr>
                <a:spLocks noChangeArrowheads="1"/>
              </p:cNvSpPr>
              <p:nvPr/>
            </p:nvSpPr>
            <p:spPr bwMode="auto">
              <a:xfrm>
                <a:off x="4009" y="193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latin typeface="华文细黑" pitchFamily="2" charset="-122"/>
                  <a:ea typeface="华文细黑" pitchFamily="2" charset="-122"/>
                </a:endParaRPr>
              </a:p>
            </p:txBody>
          </p:sp>
        </p:grpSp>
        <p:sp>
          <p:nvSpPr>
            <p:cNvPr id="21543" name="Rectangle 11"/>
            <p:cNvSpPr>
              <a:spLocks noChangeArrowheads="1"/>
            </p:cNvSpPr>
            <p:nvPr/>
          </p:nvSpPr>
          <p:spPr bwMode="auto">
            <a:xfrm>
              <a:off x="3835893" y="5425623"/>
              <a:ext cx="2255430" cy="33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78145" tIns="39072" rIns="78145" bIns="39072" anchor="ctr">
              <a:spAutoFit/>
            </a:bodyPr>
            <a:lstStyle/>
            <a:p>
              <a:r>
                <a:rPr lang="zh-CN" altLang="en-US" b="1" dirty="0">
                  <a:latin typeface="微软雅黑" pitchFamily="34" charset="-122"/>
                  <a:ea typeface="微软雅黑" pitchFamily="34" charset="-122"/>
                  <a:cs typeface="迷你简超粗圆"/>
                </a:rPr>
                <a:t>公元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  <a:cs typeface="迷你简超粗圆"/>
                </a:rPr>
                <a:t>479—502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  <a:cs typeface="迷你简超粗圆"/>
                </a:rPr>
                <a:t>年 </a:t>
              </a:r>
            </a:p>
          </p:txBody>
        </p:sp>
      </p:grpSp>
      <p:grpSp>
        <p:nvGrpSpPr>
          <p:cNvPr id="7" name="组合 12"/>
          <p:cNvGrpSpPr>
            <a:grpSpLocks/>
          </p:cNvGrpSpPr>
          <p:nvPr/>
        </p:nvGrpSpPr>
        <p:grpSpPr bwMode="auto">
          <a:xfrm>
            <a:off x="4519614" y="2425452"/>
            <a:ext cx="2462213" cy="2945591"/>
            <a:chOff x="6352427" y="3259245"/>
            <a:chExt cx="2956215" cy="3391140"/>
          </a:xfrm>
        </p:grpSpPr>
        <p:pic>
          <p:nvPicPr>
            <p:cNvPr id="49" name="Picture 3" descr="南北朝并立形势陈0">
              <a:extLst>
                <a:ext uri="{FF2B5EF4-FFF2-40B4-BE49-F238E27FC236}"/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52427" y="3259245"/>
              <a:ext cx="2670540" cy="339114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/>
          </p:spPr>
        </p:pic>
        <p:sp>
          <p:nvSpPr>
            <p:cNvPr id="50" name="Text Box 7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0264" y="5117810"/>
              <a:ext cx="533262" cy="55650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lIns="78145" tIns="39072" rIns="78145" bIns="39072">
              <a:spAutoFit/>
            </a:bodyPr>
            <a:lstStyle/>
            <a:p>
              <a:pPr>
                <a:defRPr/>
              </a:pPr>
              <a:r>
                <a:rPr lang="zh-CN" altLang="en-US" sz="27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幼圆" charset="0"/>
                </a:rPr>
                <a:t>梁</a:t>
              </a:r>
            </a:p>
          </p:txBody>
        </p:sp>
        <p:sp>
          <p:nvSpPr>
            <p:cNvPr id="21538" name="Text Box 9"/>
            <p:cNvSpPr txBox="1">
              <a:spLocks noChangeArrowheads="1"/>
            </p:cNvSpPr>
            <p:nvPr/>
          </p:nvSpPr>
          <p:spPr bwMode="auto">
            <a:xfrm>
              <a:off x="8430913" y="4810266"/>
              <a:ext cx="877729" cy="346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建康</a:t>
              </a:r>
            </a:p>
          </p:txBody>
        </p:sp>
        <p:sp>
          <p:nvSpPr>
            <p:cNvPr id="21539" name="Rectangle 14"/>
            <p:cNvSpPr>
              <a:spLocks noChangeArrowheads="1"/>
            </p:cNvSpPr>
            <p:nvPr/>
          </p:nvSpPr>
          <p:spPr bwMode="auto">
            <a:xfrm>
              <a:off x="7109638" y="5573181"/>
              <a:ext cx="2028070" cy="33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145" tIns="39072" rIns="78145" bIns="39072" anchor="ctr">
              <a:spAutoFit/>
            </a:bodyPr>
            <a:lstStyle/>
            <a:p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公元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502—557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年 </a:t>
              </a:r>
            </a:p>
          </p:txBody>
        </p:sp>
      </p:grpSp>
      <p:grpSp>
        <p:nvGrpSpPr>
          <p:cNvPr id="8" name="组合 30719"/>
          <p:cNvGrpSpPr>
            <a:grpSpLocks/>
          </p:cNvGrpSpPr>
          <p:nvPr/>
        </p:nvGrpSpPr>
        <p:grpSpPr bwMode="auto">
          <a:xfrm>
            <a:off x="6839457" y="2425451"/>
            <a:ext cx="2298834" cy="2994791"/>
            <a:chOff x="9361233" y="3259245"/>
            <a:chExt cx="2997506" cy="3391140"/>
          </a:xfrm>
        </p:grpSpPr>
        <p:pic>
          <p:nvPicPr>
            <p:cNvPr id="54" name="Picture 3" descr="南北朝并立形势陈0">
              <a:extLst>
                <a:ext uri="{FF2B5EF4-FFF2-40B4-BE49-F238E27FC236}"/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61233" y="3259245"/>
              <a:ext cx="2670518" cy="3391140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  <a:extLst/>
          </p:spPr>
        </p:pic>
        <p:grpSp>
          <p:nvGrpSpPr>
            <p:cNvPr id="9" name="组合 20"/>
            <p:cNvGrpSpPr>
              <a:grpSpLocks/>
            </p:cNvGrpSpPr>
            <p:nvPr/>
          </p:nvGrpSpPr>
          <p:grpSpPr bwMode="auto">
            <a:xfrm>
              <a:off x="10215072" y="5312542"/>
              <a:ext cx="2143667" cy="919523"/>
              <a:chOff x="6626" y="9112"/>
              <a:chExt cx="3377" cy="1449"/>
            </a:xfrm>
          </p:grpSpPr>
          <p:sp>
            <p:nvSpPr>
              <p:cNvPr id="56" name="Text Box 4">
                <a:extLst>
                  <a:ext uri="{FF2B5EF4-FFF2-40B4-BE49-F238E27FC236}"/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0" y="9112"/>
                <a:ext cx="1059" cy="8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78145" tIns="39072" rIns="78145" bIns="39072">
                <a:spAutoFit/>
              </a:bodyPr>
              <a:lstStyle/>
              <a:p>
                <a:pPr>
                  <a:defRPr/>
                </a:pPr>
                <a:r>
                  <a:rPr lang="zh-CN" altLang="en-US" sz="27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幼圆" charset="0"/>
                  </a:rPr>
                  <a:t>陈</a:t>
                </a:r>
              </a:p>
            </p:txBody>
          </p:sp>
          <p:sp>
            <p:nvSpPr>
              <p:cNvPr id="21535" name="Rectangle 12"/>
              <p:cNvSpPr>
                <a:spLocks noChangeArrowheads="1"/>
              </p:cNvSpPr>
              <p:nvPr/>
            </p:nvSpPr>
            <p:spPr bwMode="auto">
              <a:xfrm>
                <a:off x="6626" y="10029"/>
                <a:ext cx="3377" cy="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8145" tIns="39072" rIns="78145" bIns="39072" anchor="ctr">
                <a:spAutoFit/>
              </a:bodyPr>
              <a:lstStyle/>
              <a:p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公元</a:t>
                </a:r>
                <a:r>
                  <a:rPr lang="en-US" altLang="zh-CN" b="1" dirty="0">
                    <a:latin typeface="微软雅黑" pitchFamily="34" charset="-122"/>
                    <a:ea typeface="微软雅黑" pitchFamily="34" charset="-122"/>
                  </a:rPr>
                  <a:t>557—589</a:t>
                </a:r>
                <a:r>
                  <a:rPr lang="zh-CN" altLang="en-US" b="1" dirty="0">
                    <a:latin typeface="微软雅黑" pitchFamily="34" charset="-122"/>
                    <a:ea typeface="微软雅黑" pitchFamily="34" charset="-122"/>
                  </a:rPr>
                  <a:t>年 </a:t>
                </a:r>
              </a:p>
            </p:txBody>
          </p:sp>
        </p:grpSp>
        <p:sp>
          <p:nvSpPr>
            <p:cNvPr id="21533" name="Text Box 9"/>
            <p:cNvSpPr txBox="1">
              <a:spLocks noChangeArrowheads="1"/>
            </p:cNvSpPr>
            <p:nvPr/>
          </p:nvSpPr>
          <p:spPr bwMode="auto">
            <a:xfrm>
              <a:off x="11397677" y="4969954"/>
              <a:ext cx="877887" cy="4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600" b="1" dirty="0">
                  <a:latin typeface="微软雅黑" pitchFamily="34" charset="-122"/>
                  <a:ea typeface="微软雅黑" pitchFamily="34" charset="-122"/>
                </a:rPr>
                <a:t>建康</a:t>
              </a:r>
            </a:p>
          </p:txBody>
        </p:sp>
      </p:grpSp>
      <p:grpSp>
        <p:nvGrpSpPr>
          <p:cNvPr id="10" name="组合 61"/>
          <p:cNvGrpSpPr>
            <a:grpSpLocks/>
          </p:cNvGrpSpPr>
          <p:nvPr/>
        </p:nvGrpSpPr>
        <p:grpSpPr bwMode="auto">
          <a:xfrm>
            <a:off x="2081213" y="190501"/>
            <a:ext cx="4810125" cy="1165932"/>
            <a:chOff x="2775284" y="702792"/>
            <a:chExt cx="6413043" cy="1129887"/>
          </a:xfrm>
        </p:grpSpPr>
        <p:grpSp>
          <p:nvGrpSpPr>
            <p:cNvPr id="11" name="组合 22"/>
            <p:cNvGrpSpPr>
              <a:grpSpLocks/>
            </p:cNvGrpSpPr>
            <p:nvPr/>
          </p:nvGrpSpPr>
          <p:grpSpPr bwMode="auto">
            <a:xfrm>
              <a:off x="2775284" y="702792"/>
              <a:ext cx="6413043" cy="1129887"/>
              <a:chOff x="2775284" y="702792"/>
              <a:chExt cx="6413043" cy="1129887"/>
            </a:xfrm>
          </p:grpSpPr>
          <p:cxnSp>
            <p:nvCxnSpPr>
              <p:cNvPr id="21527" name="直接连接符 14"/>
              <p:cNvCxnSpPr>
                <a:cxnSpLocks noChangeShapeType="1"/>
              </p:cNvCxnSpPr>
              <p:nvPr/>
            </p:nvCxnSpPr>
            <p:spPr bwMode="auto">
              <a:xfrm>
                <a:off x="2791326" y="1315453"/>
                <a:ext cx="0" cy="493652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28" name="直接连接符 62"/>
              <p:cNvCxnSpPr>
                <a:cxnSpLocks noChangeShapeType="1"/>
              </p:cNvCxnSpPr>
              <p:nvPr/>
            </p:nvCxnSpPr>
            <p:spPr bwMode="auto">
              <a:xfrm>
                <a:off x="9188327" y="1315453"/>
                <a:ext cx="0" cy="493652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29" name="直接连接符 18"/>
              <p:cNvCxnSpPr>
                <a:cxnSpLocks/>
              </p:cNvCxnSpPr>
              <p:nvPr/>
            </p:nvCxnSpPr>
            <p:spPr bwMode="auto">
              <a:xfrm>
                <a:off x="2775284" y="1315453"/>
                <a:ext cx="2595940" cy="0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0" name="圆角矩形 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372248" y="702792"/>
                <a:ext cx="1295308" cy="1129887"/>
              </a:xfrm>
              <a:prstGeom prst="roundRect">
                <a:avLst/>
              </a:prstGeom>
              <a:solidFill>
                <a:srgbClr val="FC68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2800" b="1" noProof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南朝</a:t>
                </a:r>
                <a:endParaRPr lang="en-US" altLang="zh-CN" sz="2800" b="1" noProof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defRPr/>
                </a:pPr>
                <a:r>
                  <a:rPr lang="zh-CN" altLang="en-US" sz="1200" b="1" noProof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（</a:t>
                </a:r>
                <a:r>
                  <a:rPr lang="en-US" altLang="zh-CN" sz="1200" b="1" noProof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420-589</a:t>
                </a:r>
                <a:r>
                  <a:rPr lang="zh-CN" altLang="en-US" sz="1200" b="1" noProof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</a:p>
            </p:txBody>
          </p:sp>
        </p:grpSp>
        <p:cxnSp>
          <p:nvCxnSpPr>
            <p:cNvPr id="21526" name="直接连接符 72"/>
            <p:cNvCxnSpPr>
              <a:cxnSpLocks/>
            </p:cNvCxnSpPr>
            <p:nvPr/>
          </p:nvCxnSpPr>
          <p:spPr bwMode="auto">
            <a:xfrm>
              <a:off x="6668212" y="1315453"/>
              <a:ext cx="2520115" cy="0"/>
            </a:xfrm>
            <a:prstGeom prst="line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1" name="TextBox 50"/>
          <p:cNvSpPr txBox="1"/>
          <p:nvPr/>
        </p:nvSpPr>
        <p:spPr>
          <a:xfrm>
            <a:off x="0" y="0"/>
            <a:ext cx="2871788" cy="718351"/>
          </a:xfrm>
          <a:prstGeom prst="rect">
            <a:avLst/>
          </a:prstGeom>
          <a:solidFill>
            <a:schemeClr val="accent2"/>
          </a:solidFill>
        </p:spPr>
        <p:txBody>
          <a:bodyPr wrap="square" lIns="71323" tIns="35662" rIns="71323" bIns="35662" rtlCol="0">
            <a:spAutoFit/>
          </a:bodyPr>
          <a:lstStyle/>
          <a:p>
            <a:r>
              <a:rPr lang="zh-CN" altLang="en-US" sz="4200" dirty="0">
                <a:latin typeface="隶书" pitchFamily="49" charset="-122"/>
                <a:ea typeface="隶书" pitchFamily="49" charset="-122"/>
              </a:rPr>
              <a:t>南朝的统治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4300" y="2358321"/>
            <a:ext cx="2315368" cy="3061922"/>
            <a:chOff x="152400" y="2995312"/>
            <a:chExt cx="2955008" cy="34499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995312"/>
              <a:ext cx="2955008" cy="344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75" y="4632104"/>
              <a:ext cx="1206500" cy="114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940995" y="5516584"/>
              <a:ext cx="2050859" cy="33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8145" tIns="39072" rIns="78145" bIns="39072" anchor="ctr">
              <a:spAutoFit/>
            </a:bodyPr>
            <a:lstStyle/>
            <a:p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公元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420—479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年 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图片 30726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0745"/>
          <p:cNvGrpSpPr>
            <a:grpSpLocks/>
          </p:cNvGrpSpPr>
          <p:nvPr/>
        </p:nvGrpSpPr>
        <p:grpSpPr bwMode="auto">
          <a:xfrm>
            <a:off x="304800" y="2730500"/>
            <a:ext cx="695325" cy="2830513"/>
            <a:chOff x="1056" y="1200"/>
            <a:chExt cx="438" cy="2139"/>
          </a:xfrm>
        </p:grpSpPr>
        <p:sp>
          <p:nvSpPr>
            <p:cNvPr id="64590" name="Rectangle 78"/>
            <p:cNvSpPr>
              <a:spLocks noChangeArrowheads="1"/>
            </p:cNvSpPr>
            <p:nvPr/>
          </p:nvSpPr>
          <p:spPr bwMode="auto">
            <a:xfrm>
              <a:off x="1056" y="3023"/>
              <a:ext cx="438" cy="3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/>
                  <a:ea typeface="幼圆" charset="-122"/>
                </a:rPr>
                <a:t>吴</a:t>
              </a:r>
            </a:p>
          </p:txBody>
        </p:sp>
        <p:sp>
          <p:nvSpPr>
            <p:cNvPr id="64588" name="Rectangle 76"/>
            <p:cNvSpPr>
              <a:spLocks noChangeArrowheads="1"/>
            </p:cNvSpPr>
            <p:nvPr/>
          </p:nvSpPr>
          <p:spPr bwMode="auto">
            <a:xfrm>
              <a:off x="1056" y="1200"/>
              <a:ext cx="383" cy="4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/>
                  <a:ea typeface="幼圆" charset="-122"/>
                </a:rPr>
                <a:t>魏</a:t>
              </a:r>
            </a:p>
          </p:txBody>
        </p:sp>
        <p:sp>
          <p:nvSpPr>
            <p:cNvPr id="64589" name="Rectangle 77"/>
            <p:cNvSpPr>
              <a:spLocks noChangeArrowheads="1"/>
            </p:cNvSpPr>
            <p:nvPr/>
          </p:nvSpPr>
          <p:spPr bwMode="auto">
            <a:xfrm>
              <a:off x="1056" y="2064"/>
              <a:ext cx="438" cy="3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/>
                  <a:ea typeface="幼圆" charset="-122"/>
                </a:rPr>
                <a:t>蜀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219200" y="2857500"/>
            <a:ext cx="560388" cy="2540000"/>
            <a:chOff x="884" y="1298"/>
            <a:chExt cx="521" cy="2041"/>
          </a:xfrm>
        </p:grpSpPr>
        <p:sp>
          <p:nvSpPr>
            <p:cNvPr id="64581" name="Line 69"/>
            <p:cNvSpPr>
              <a:spLocks noChangeShapeType="1"/>
            </p:cNvSpPr>
            <p:nvPr/>
          </p:nvSpPr>
          <p:spPr bwMode="auto">
            <a:xfrm>
              <a:off x="1156" y="2296"/>
              <a:ext cx="249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  <p:sp>
          <p:nvSpPr>
            <p:cNvPr id="64583" name="AutoShape 71"/>
            <p:cNvSpPr/>
            <p:nvPr/>
          </p:nvSpPr>
          <p:spPr bwMode="auto">
            <a:xfrm flipH="1">
              <a:off x="884" y="1298"/>
              <a:ext cx="272" cy="2041"/>
            </a:xfrm>
            <a:prstGeom prst="leftBracket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  <p:sp>
          <p:nvSpPr>
            <p:cNvPr id="64585" name="Line 73"/>
            <p:cNvSpPr>
              <a:spLocks noChangeShapeType="1"/>
            </p:cNvSpPr>
            <p:nvPr/>
          </p:nvSpPr>
          <p:spPr bwMode="auto">
            <a:xfrm>
              <a:off x="933" y="2296"/>
              <a:ext cx="22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</p:grp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905000" y="3429000"/>
            <a:ext cx="522288" cy="1268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</a:ln>
          <a:effectLst/>
          <a:extLst/>
        </p:spPr>
        <p:txBody>
          <a:bodyPr wrap="none"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200" kern="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/>
              <a:ea typeface="幼圆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幼圆" charset="-122"/>
              </a:rPr>
              <a:t>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幼圆" charset="-122"/>
              </a:rPr>
              <a:t>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200" kern="0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/>
              <a:ea typeface="幼圆" charset="-122"/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133600" y="3111500"/>
            <a:ext cx="301625" cy="265113"/>
            <a:chOff x="432" y="1536"/>
            <a:chExt cx="384" cy="384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432" y="1536"/>
              <a:ext cx="240" cy="384"/>
              <a:chOff x="2016" y="3024"/>
              <a:chExt cx="1056" cy="432"/>
            </a:xfrm>
          </p:grpSpPr>
          <p:sp>
            <p:nvSpPr>
              <p:cNvPr id="22590" name="Line 44"/>
              <p:cNvSpPr>
                <a:spLocks noChangeShapeType="1"/>
              </p:cNvSpPr>
              <p:nvPr/>
            </p:nvSpPr>
            <p:spPr bwMode="auto">
              <a:xfrm flipV="1">
                <a:off x="2016" y="302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64557" name="Line 45"/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105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</p:grpSp>
        <p:sp>
          <p:nvSpPr>
            <p:cNvPr id="64558" name="Line 46"/>
            <p:cNvSpPr>
              <a:spLocks noChangeShapeType="1"/>
            </p:cNvSpPr>
            <p:nvPr/>
          </p:nvSpPr>
          <p:spPr bwMode="auto">
            <a:xfrm>
              <a:off x="673" y="1536"/>
              <a:ext cx="14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</p:grp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2562225" y="2857500"/>
            <a:ext cx="949325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/>
        </p:spPr>
        <p:txBody>
          <a:bodyPr wrap="none"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幼圆" charset="-122"/>
              </a:rPr>
              <a:t>十六国</a:t>
            </a:r>
          </a:p>
        </p:txBody>
      </p:sp>
      <p:grpSp>
        <p:nvGrpSpPr>
          <p:cNvPr id="10" name="组合 19598"/>
          <p:cNvGrpSpPr>
            <a:grpSpLocks/>
          </p:cNvGrpSpPr>
          <p:nvPr/>
        </p:nvGrpSpPr>
        <p:grpSpPr bwMode="auto">
          <a:xfrm>
            <a:off x="4267200" y="2857500"/>
            <a:ext cx="914400" cy="520700"/>
            <a:chOff x="3744" y="1392"/>
            <a:chExt cx="576" cy="393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auto">
            <a:xfrm>
              <a:off x="3744" y="1392"/>
              <a:ext cx="576" cy="34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31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幼圆" charset="-122"/>
              </a:endParaRPr>
            </a:p>
          </p:txBody>
        </p:sp>
        <p:sp>
          <p:nvSpPr>
            <p:cNvPr id="64565" name="Rectangle 53"/>
            <p:cNvSpPr>
              <a:spLocks noChangeArrowheads="1"/>
            </p:cNvSpPr>
            <p:nvPr/>
          </p:nvSpPr>
          <p:spPr bwMode="auto">
            <a:xfrm>
              <a:off x="3792" y="1392"/>
              <a:ext cx="475" cy="39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19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幼圆"/>
                </a:rPr>
                <a:t>北魏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5181600" y="2759075"/>
            <a:ext cx="457200" cy="768350"/>
            <a:chOff x="2928" y="1200"/>
            <a:chExt cx="384" cy="672"/>
          </a:xfrm>
        </p:grpSpPr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3120" y="1200"/>
              <a:ext cx="192" cy="672"/>
              <a:chOff x="2688" y="1680"/>
              <a:chExt cx="528" cy="720"/>
            </a:xfrm>
          </p:grpSpPr>
          <p:sp>
            <p:nvSpPr>
              <p:cNvPr id="64561" name="AutoShape 49"/>
              <p:cNvSpPr/>
              <p:nvPr/>
            </p:nvSpPr>
            <p:spPr bwMode="auto">
              <a:xfrm>
                <a:off x="2692" y="1680"/>
                <a:ext cx="524" cy="720"/>
              </a:xfrm>
              <a:prstGeom prst="leftBracket">
                <a:avLst>
                  <a:gd name="adj" fmla="val 0"/>
                </a:avLst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  <p:sp>
            <p:nvSpPr>
              <p:cNvPr id="64562" name="Line 50"/>
              <p:cNvSpPr>
                <a:spLocks noChangeShapeType="1"/>
              </p:cNvSpPr>
              <p:nvPr/>
            </p:nvSpPr>
            <p:spPr bwMode="auto">
              <a:xfrm>
                <a:off x="3022" y="1680"/>
                <a:ext cx="194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</p:grpSp>
        <p:sp>
          <p:nvSpPr>
            <p:cNvPr id="64563" name="Line 51"/>
            <p:cNvSpPr>
              <a:spLocks noChangeShapeType="1"/>
            </p:cNvSpPr>
            <p:nvPr/>
          </p:nvSpPr>
          <p:spPr bwMode="auto">
            <a:xfrm>
              <a:off x="2928" y="1487"/>
              <a:ext cx="1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</p:grpSp>
      <p:grpSp>
        <p:nvGrpSpPr>
          <p:cNvPr id="13" name="组合 19592"/>
          <p:cNvGrpSpPr>
            <a:grpSpLocks/>
          </p:cNvGrpSpPr>
          <p:nvPr/>
        </p:nvGrpSpPr>
        <p:grpSpPr bwMode="auto">
          <a:xfrm>
            <a:off x="5635625" y="2655888"/>
            <a:ext cx="2133600" cy="1203325"/>
            <a:chOff x="4560" y="1152"/>
            <a:chExt cx="1200" cy="910"/>
          </a:xfrm>
        </p:grpSpPr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5292" y="1632"/>
              <a:ext cx="468" cy="3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幼圆" charset="-122"/>
                </a:rPr>
                <a:t>北周</a:t>
              </a:r>
            </a:p>
          </p:txBody>
        </p:sp>
        <p:sp>
          <p:nvSpPr>
            <p:cNvPr id="64532" name="Line 20"/>
            <p:cNvSpPr>
              <a:spLocks noChangeShapeType="1"/>
            </p:cNvSpPr>
            <p:nvPr/>
          </p:nvSpPr>
          <p:spPr bwMode="auto">
            <a:xfrm>
              <a:off x="5136" y="1872"/>
              <a:ext cx="128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4560" y="1680"/>
              <a:ext cx="529" cy="3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幼圆" charset="-122"/>
                </a:rPr>
                <a:t>西魏</a:t>
              </a:r>
            </a:p>
          </p:txBody>
        </p:sp>
        <p:grpSp>
          <p:nvGrpSpPr>
            <p:cNvPr id="14" name="组合 19587"/>
            <p:cNvGrpSpPr>
              <a:grpSpLocks/>
            </p:cNvGrpSpPr>
            <p:nvPr/>
          </p:nvGrpSpPr>
          <p:grpSpPr bwMode="auto">
            <a:xfrm>
              <a:off x="4560" y="1152"/>
              <a:ext cx="535" cy="383"/>
              <a:chOff x="3552" y="1968"/>
              <a:chExt cx="494" cy="383"/>
            </a:xfrm>
          </p:grpSpPr>
          <p:sp>
            <p:nvSpPr>
              <p:cNvPr id="64566" name="Rectangle 54"/>
              <p:cNvSpPr>
                <a:spLocks noChangeArrowheads="1"/>
              </p:cNvSpPr>
              <p:nvPr/>
            </p:nvSpPr>
            <p:spPr bwMode="auto">
              <a:xfrm>
                <a:off x="3552" y="1968"/>
                <a:ext cx="403" cy="38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900" b="1" kern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/>
                    <a:ea typeface="幼圆" charset="-122"/>
                  </a:rPr>
                  <a:t>东魏</a:t>
                </a:r>
              </a:p>
            </p:txBody>
          </p:sp>
          <p:sp>
            <p:nvSpPr>
              <p:cNvPr id="64516" name="Rectangle 4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446" cy="38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</a:ln>
              <a:effectLst/>
              <a:ex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zh-CN" sz="3100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幼圆" charset="-122"/>
                </a:endParaRPr>
              </a:p>
            </p:txBody>
          </p:sp>
        </p:grpSp>
        <p:sp>
          <p:nvSpPr>
            <p:cNvPr id="2" name="Line 20"/>
            <p:cNvSpPr>
              <a:spLocks noChangeShapeType="1"/>
            </p:cNvSpPr>
            <p:nvPr/>
          </p:nvSpPr>
          <p:spPr bwMode="auto">
            <a:xfrm>
              <a:off x="5072" y="1392"/>
              <a:ext cx="1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5300" y="1152"/>
              <a:ext cx="460" cy="33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9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幼圆" charset="-122"/>
                </a:rPr>
                <a:t>北齐</a:t>
              </a:r>
            </a:p>
          </p:txBody>
        </p:sp>
      </p:grpSp>
      <p:sp>
        <p:nvSpPr>
          <p:cNvPr id="19479" name="右箭头 1"/>
          <p:cNvSpPr>
            <a:spLocks noChangeArrowheads="1"/>
          </p:cNvSpPr>
          <p:nvPr/>
        </p:nvSpPr>
        <p:spPr bwMode="auto">
          <a:xfrm>
            <a:off x="3657600" y="3035300"/>
            <a:ext cx="533400" cy="101600"/>
          </a:xfrm>
          <a:prstGeom prst="rightArrow">
            <a:avLst>
              <a:gd name="adj1" fmla="val 50000"/>
              <a:gd name="adj2" fmla="val 38184"/>
            </a:avLst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zh-CN" altLang="en-US" sz="1600" b="1"/>
          </a:p>
        </p:txBody>
      </p: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2133600" y="4699000"/>
            <a:ext cx="381000" cy="190500"/>
            <a:chOff x="384" y="2736"/>
            <a:chExt cx="432" cy="336"/>
          </a:xfrm>
        </p:grpSpPr>
        <p:grpSp>
          <p:nvGrpSpPr>
            <p:cNvPr id="16" name="Group 38"/>
            <p:cNvGrpSpPr>
              <a:grpSpLocks/>
            </p:cNvGrpSpPr>
            <p:nvPr/>
          </p:nvGrpSpPr>
          <p:grpSpPr bwMode="auto">
            <a:xfrm>
              <a:off x="384" y="2736"/>
              <a:ext cx="336" cy="336"/>
              <a:chOff x="2160" y="1248"/>
              <a:chExt cx="912" cy="960"/>
            </a:xfrm>
          </p:grpSpPr>
          <p:sp>
            <p:nvSpPr>
              <p:cNvPr id="64551" name="Line 39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0" cy="96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  <p:sp>
            <p:nvSpPr>
              <p:cNvPr id="64552" name="Line 40"/>
              <p:cNvSpPr>
                <a:spLocks noChangeShapeType="1"/>
              </p:cNvSpPr>
              <p:nvPr/>
            </p:nvSpPr>
            <p:spPr bwMode="auto">
              <a:xfrm>
                <a:off x="2160" y="2208"/>
                <a:ext cx="91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</p:grpSp>
        <p:sp>
          <p:nvSpPr>
            <p:cNvPr id="64553" name="Line 41"/>
            <p:cNvSpPr>
              <a:spLocks noChangeShapeType="1"/>
            </p:cNvSpPr>
            <p:nvPr/>
          </p:nvSpPr>
          <p:spPr bwMode="auto">
            <a:xfrm>
              <a:off x="670" y="3072"/>
              <a:ext cx="14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ysClr val="windowText" lastClr="000000"/>
                </a:solidFill>
                <a:latin typeface="Times New Roman" panose="02020603050405020304"/>
              </a:endParaRPr>
            </a:p>
          </p:txBody>
        </p:sp>
      </p:grpSp>
      <p:pic>
        <p:nvPicPr>
          <p:cNvPr id="30798" name="图片 30797" descr="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0"/>
            <a:ext cx="4467225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2286000" y="2222500"/>
            <a:ext cx="227488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1323" tIns="35662" rIns="71323" bIns="35662">
            <a:spAutoFit/>
          </a:bodyPr>
          <a:lstStyle/>
          <a:p>
            <a:r>
              <a:rPr lang="en-US" altLang="zh-CN" sz="2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280</a:t>
            </a:r>
            <a:r>
              <a:rPr lang="zh-CN" altLang="en-US" sz="22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年，统一全国</a:t>
            </a:r>
          </a:p>
        </p:txBody>
      </p:sp>
      <p:pic>
        <p:nvPicPr>
          <p:cNvPr id="30756" name="图片 30755" descr="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438" y="0"/>
            <a:ext cx="4487862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743200" y="4445000"/>
            <a:ext cx="768350" cy="481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ffectLst/>
          <a:extLst/>
        </p:spPr>
        <p:txBody>
          <a:bodyPr wrap="none"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幼圆" charset="-122"/>
              </a:rPr>
              <a:t>东晋</a:t>
            </a:r>
          </a:p>
        </p:txBody>
      </p:sp>
      <p:grpSp>
        <p:nvGrpSpPr>
          <p:cNvPr id="17" name="组合 30801"/>
          <p:cNvGrpSpPr>
            <a:grpSpLocks/>
          </p:cNvGrpSpPr>
          <p:nvPr/>
        </p:nvGrpSpPr>
        <p:grpSpPr bwMode="auto">
          <a:xfrm>
            <a:off x="4568825" y="4364038"/>
            <a:ext cx="2578100" cy="490537"/>
            <a:chOff x="2920" y="2866"/>
            <a:chExt cx="1624" cy="370"/>
          </a:xfrm>
        </p:grpSpPr>
        <p:sp>
          <p:nvSpPr>
            <p:cNvPr id="30803" name="Rectangle 56"/>
            <p:cNvSpPr/>
            <p:nvPr/>
          </p:nvSpPr>
          <p:spPr>
            <a:xfrm>
              <a:off x="4176" y="2880"/>
              <a:ext cx="368" cy="321"/>
            </a:xfrm>
            <a:prstGeom prst="rect">
              <a:avLst/>
            </a:prstGeom>
            <a:noFill/>
            <a:ln w="476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2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幼圆" charset="-122"/>
                </a:rPr>
                <a:t>陈</a:t>
              </a:r>
            </a:p>
          </p:txBody>
        </p:sp>
        <p:sp>
          <p:nvSpPr>
            <p:cNvPr id="64525" name="Rectangle 13"/>
            <p:cNvSpPr>
              <a:spLocks noChangeArrowheads="1"/>
            </p:cNvSpPr>
            <p:nvPr/>
          </p:nvSpPr>
          <p:spPr bwMode="auto">
            <a:xfrm>
              <a:off x="3743" y="2866"/>
              <a:ext cx="334" cy="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幼圆" charset="-122"/>
                </a:rPr>
                <a:t>梁</a:t>
              </a:r>
            </a:p>
          </p:txBody>
        </p:sp>
        <p:sp>
          <p:nvSpPr>
            <p:cNvPr id="64526" name="Rectangle 14"/>
            <p:cNvSpPr>
              <a:spLocks noChangeArrowheads="1"/>
            </p:cNvSpPr>
            <p:nvPr/>
          </p:nvSpPr>
          <p:spPr bwMode="auto">
            <a:xfrm>
              <a:off x="3304" y="2872"/>
              <a:ext cx="333" cy="36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/>
                  <a:ea typeface="幼圆" charset="-122"/>
                </a:rPr>
                <a:t>齐</a:t>
              </a:r>
            </a:p>
          </p:txBody>
        </p:sp>
        <p:sp>
          <p:nvSpPr>
            <p:cNvPr id="30806" name="Rectangle 55"/>
            <p:cNvSpPr/>
            <p:nvPr/>
          </p:nvSpPr>
          <p:spPr>
            <a:xfrm>
              <a:off x="2920" y="2872"/>
              <a:ext cx="333" cy="341"/>
            </a:xfrm>
            <a:prstGeom prst="rect">
              <a:avLst/>
            </a:prstGeom>
            <a:noFill/>
            <a:ln w="476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zh-CN" altLang="en-US" sz="22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幼圆" charset="-122"/>
                </a:rPr>
                <a:t>宋</a:t>
              </a:r>
            </a:p>
          </p:txBody>
        </p:sp>
      </p:grpSp>
      <p:sp>
        <p:nvSpPr>
          <p:cNvPr id="30807" name="右箭头 2"/>
          <p:cNvSpPr>
            <a:spLocks noChangeArrowheads="1"/>
          </p:cNvSpPr>
          <p:nvPr/>
        </p:nvSpPr>
        <p:spPr bwMode="auto">
          <a:xfrm>
            <a:off x="3657600" y="4635500"/>
            <a:ext cx="830263" cy="63500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tx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zh-CN" altLang="en-US" sz="1600" b="1"/>
          </a:p>
        </p:txBody>
      </p:sp>
      <p:grpSp>
        <p:nvGrpSpPr>
          <p:cNvPr id="18" name="组合 30807"/>
          <p:cNvGrpSpPr>
            <a:grpSpLocks/>
          </p:cNvGrpSpPr>
          <p:nvPr/>
        </p:nvGrpSpPr>
        <p:grpSpPr bwMode="auto">
          <a:xfrm>
            <a:off x="4892675" y="4926013"/>
            <a:ext cx="2133600" cy="317500"/>
            <a:chOff x="2991" y="3259"/>
            <a:chExt cx="1371" cy="423"/>
          </a:xfrm>
        </p:grpSpPr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2991" y="3259"/>
              <a:ext cx="382" cy="418"/>
              <a:chOff x="2160" y="1248"/>
              <a:chExt cx="912" cy="960"/>
            </a:xfrm>
          </p:grpSpPr>
          <p:sp>
            <p:nvSpPr>
              <p:cNvPr id="64536" name="Line 24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0" cy="96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  <p:sp>
            <p:nvSpPr>
              <p:cNvPr id="64537" name="Line 25"/>
              <p:cNvSpPr>
                <a:spLocks noChangeShapeType="1"/>
              </p:cNvSpPr>
              <p:nvPr/>
            </p:nvSpPr>
            <p:spPr bwMode="auto">
              <a:xfrm>
                <a:off x="2160" y="2210"/>
                <a:ext cx="91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4128" y="3264"/>
              <a:ext cx="234" cy="418"/>
              <a:chOff x="3984" y="1632"/>
              <a:chExt cx="864" cy="576"/>
            </a:xfrm>
          </p:grpSpPr>
          <p:sp>
            <p:nvSpPr>
              <p:cNvPr id="64539" name="Line 27"/>
              <p:cNvSpPr>
                <a:spLocks noChangeShapeType="1"/>
              </p:cNvSpPr>
              <p:nvPr/>
            </p:nvSpPr>
            <p:spPr bwMode="auto">
              <a:xfrm>
                <a:off x="3985" y="2208"/>
                <a:ext cx="863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latin typeface="Times New Roman" panose="02020603050405020304"/>
                </a:endParaRPr>
              </a:p>
            </p:txBody>
          </p:sp>
          <p:sp>
            <p:nvSpPr>
              <p:cNvPr id="22563" name="Line 28"/>
              <p:cNvSpPr>
                <a:spLocks noChangeShapeType="1"/>
              </p:cNvSpPr>
              <p:nvPr/>
            </p:nvSpPr>
            <p:spPr bwMode="auto">
              <a:xfrm flipV="1">
                <a:off x="4848" y="1632"/>
                <a:ext cx="0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</p:grpSp>
      </p:grp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5557838" y="4929188"/>
            <a:ext cx="882650" cy="536575"/>
          </a:xfrm>
          <a:prstGeom prst="rect">
            <a:avLst/>
          </a:prstGeom>
          <a:solidFill>
            <a:srgbClr val="CCECFF"/>
          </a:solidFill>
          <a:ln w="38100">
            <a:solidFill>
              <a:schemeClr val="tx1"/>
            </a:solidFill>
            <a:miter lim="800000"/>
          </a:ln>
          <a:effectLst/>
          <a:extLst/>
        </p:spPr>
        <p:txBody>
          <a:bodyPr wrap="none" lIns="71323" tIns="35662" rIns="71323" bIns="356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00" kern="0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/>
                <a:ea typeface="幼圆" charset="-122"/>
              </a:rPr>
              <a:t>南朝</a:t>
            </a:r>
          </a:p>
        </p:txBody>
      </p:sp>
      <p:grpSp>
        <p:nvGrpSpPr>
          <p:cNvPr id="21" name="组合 9"/>
          <p:cNvGrpSpPr>
            <a:grpSpLocks/>
          </p:cNvGrpSpPr>
          <p:nvPr/>
        </p:nvGrpSpPr>
        <p:grpSpPr bwMode="auto">
          <a:xfrm>
            <a:off x="4892675" y="1781175"/>
            <a:ext cx="2347913" cy="866775"/>
            <a:chOff x="7551" y="3384"/>
            <a:chExt cx="3696" cy="1640"/>
          </a:xfrm>
        </p:grpSpPr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8598" y="3384"/>
              <a:ext cx="1509" cy="1340"/>
            </a:xfrm>
            <a:prstGeom prst="rect">
              <a:avLst/>
            </a:prstGeom>
            <a:solidFill>
              <a:srgbClr val="CCECFF"/>
            </a:solidFill>
            <a:ln w="38100">
              <a:solidFill>
                <a:schemeClr val="tx1"/>
              </a:solidFill>
              <a:miter lim="800000"/>
            </a:ln>
            <a:effectLst/>
            <a:ex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500" kern="0" dirty="0">
                  <a:solidFill>
                    <a:srgbClr val="66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/>
                  <a:ea typeface="幼圆" charset="-122"/>
                </a:rPr>
                <a:t>北朝</a:t>
              </a:r>
            </a:p>
          </p:txBody>
        </p:sp>
        <p:grpSp>
          <p:nvGrpSpPr>
            <p:cNvPr id="22" name="组合 2"/>
            <p:cNvGrpSpPr>
              <a:grpSpLocks/>
            </p:cNvGrpSpPr>
            <p:nvPr/>
          </p:nvGrpSpPr>
          <p:grpSpPr bwMode="auto">
            <a:xfrm rot="10800000">
              <a:off x="7551" y="4054"/>
              <a:ext cx="3696" cy="971"/>
              <a:chOff x="2991" y="3259"/>
              <a:chExt cx="1371" cy="423"/>
            </a:xfrm>
          </p:grpSpPr>
          <p:grpSp>
            <p:nvGrpSpPr>
              <p:cNvPr id="23" name="Group 23"/>
              <p:cNvGrpSpPr>
                <a:grpSpLocks/>
              </p:cNvGrpSpPr>
              <p:nvPr/>
            </p:nvGrpSpPr>
            <p:grpSpPr bwMode="auto">
              <a:xfrm>
                <a:off x="2991" y="3259"/>
                <a:ext cx="382" cy="418"/>
                <a:chOff x="2160" y="1248"/>
                <a:chExt cx="912" cy="960"/>
              </a:xfrm>
            </p:grpSpPr>
            <p:sp>
              <p:nvSpPr>
                <p:cNvPr id="5" name="Line 24"/>
                <p:cNvSpPr>
                  <a:spLocks noChangeShapeType="1"/>
                </p:cNvSpPr>
                <p:nvPr/>
              </p:nvSpPr>
              <p:spPr bwMode="auto">
                <a:xfrm>
                  <a:off x="2156" y="1252"/>
                  <a:ext cx="0" cy="959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Times New Roman" panose="02020603050405020304"/>
                  </a:endParaRPr>
                </a:p>
              </p:txBody>
            </p:sp>
            <p:sp>
              <p:nvSpPr>
                <p:cNvPr id="6" name="Line 25"/>
                <p:cNvSpPr>
                  <a:spLocks noChangeShapeType="1"/>
                </p:cNvSpPr>
                <p:nvPr/>
              </p:nvSpPr>
              <p:spPr bwMode="auto">
                <a:xfrm>
                  <a:off x="2156" y="2205"/>
                  <a:ext cx="912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Times New Roman" panose="02020603050405020304"/>
                  </a:endParaRPr>
                </a:p>
              </p:txBody>
            </p:sp>
          </p:grpSp>
          <p:grpSp>
            <p:nvGrpSpPr>
              <p:cNvPr id="24" name="Group 26"/>
              <p:cNvGrpSpPr>
                <a:grpSpLocks/>
              </p:cNvGrpSpPr>
              <p:nvPr/>
            </p:nvGrpSpPr>
            <p:grpSpPr bwMode="auto">
              <a:xfrm>
                <a:off x="4013" y="3264"/>
                <a:ext cx="348" cy="418"/>
                <a:chOff x="3563" y="1632"/>
                <a:chExt cx="1285" cy="577"/>
              </a:xfrm>
            </p:grpSpPr>
            <p:sp>
              <p:nvSpPr>
                <p:cNvPr id="8" name="Line 27"/>
                <p:cNvSpPr>
                  <a:spLocks noChangeShapeType="1"/>
                </p:cNvSpPr>
                <p:nvPr/>
              </p:nvSpPr>
              <p:spPr bwMode="auto">
                <a:xfrm>
                  <a:off x="3568" y="2209"/>
                  <a:ext cx="1284" cy="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latin typeface="Times New Roman" panose="02020603050405020304"/>
                  </a:endParaRPr>
                </a:p>
              </p:txBody>
            </p:sp>
            <p:sp>
              <p:nvSpPr>
                <p:cNvPr id="2255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848" y="1632"/>
                  <a:ext cx="0" cy="57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68" name="TextBox 67"/>
          <p:cNvSpPr txBox="1"/>
          <p:nvPr/>
        </p:nvSpPr>
        <p:spPr>
          <a:xfrm>
            <a:off x="5186363" y="746125"/>
            <a:ext cx="3771900" cy="1119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1323" tIns="35662" rIns="71323" bIns="35662">
            <a:spAutoFit/>
          </a:bodyPr>
          <a:lstStyle/>
          <a:p>
            <a:pPr>
              <a:defRPr/>
            </a:pPr>
            <a:r>
              <a:rPr lang="zh-CN" altLang="en-US" sz="3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政权更替频繁；</a:t>
            </a:r>
            <a:endParaRPr lang="en-US" altLang="zh-CN" sz="3400" dirty="0">
              <a:solidFill>
                <a:srgbClr val="C0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defRPr/>
            </a:pPr>
            <a:r>
              <a:rPr lang="zh-CN" altLang="en-US" sz="340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南方政局相对稳定</a:t>
            </a:r>
            <a:endParaRPr lang="zh-CN" altLang="en-US" sz="3400" dirty="0"/>
          </a:p>
        </p:txBody>
      </p:sp>
      <p:sp>
        <p:nvSpPr>
          <p:cNvPr id="22551" name="TextBox 68"/>
          <p:cNvSpPr txBox="1">
            <a:spLocks noChangeArrowheads="1"/>
          </p:cNvSpPr>
          <p:nvPr/>
        </p:nvSpPr>
        <p:spPr bwMode="auto">
          <a:xfrm>
            <a:off x="5214938" y="0"/>
            <a:ext cx="3929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>
            <a:spAutoFit/>
          </a:bodyPr>
          <a:lstStyle/>
          <a:p>
            <a:r>
              <a:rPr lang="zh-CN" altLang="en-US" sz="3100">
                <a:solidFill>
                  <a:srgbClr val="C00000"/>
                </a:solidFill>
              </a:rPr>
              <a:t>南北方政局有何特点？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 animBg="1"/>
      <p:bldP spid="64520" grpId="0" bldLvl="0" animBg="1"/>
      <p:bldP spid="19479" grpId="0" bldLvl="0" animBg="1"/>
      <p:bldP spid="10244" grpId="0"/>
      <p:bldP spid="64528" grpId="0" animBg="1"/>
      <p:bldP spid="30807" grpId="0" bldLvl="0" animBg="1"/>
      <p:bldP spid="64523" grpId="0" bldLvl="0" animBg="1"/>
      <p:bldP spid="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KSO_WM_DOC_GUID" val="{86291a22-6b71-462b-a895-bfcf13eb2d30}"/>
</p:tagLst>
</file>

<file path=ppt/theme/theme1.xml><?xml version="1.0" encoding="utf-8"?>
<a:theme xmlns:a="http://schemas.openxmlformats.org/drawingml/2006/main" name="www.pptniu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PPT牛</Template>
  <TotalTime>3408</TotalTime>
  <Words>980</Words>
  <Application>Microsoft Office PowerPoint</Application>
  <PresentationFormat>全屏显示(16:10)</PresentationFormat>
  <Paragraphs>189</Paragraphs>
  <Slides>21</Slides>
  <Notes>5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www.pptniu.com</vt:lpstr>
      <vt:lpstr>幻灯片 1</vt:lpstr>
      <vt:lpstr>   2019年GDP增速南北各省对比</vt:lpstr>
      <vt:lpstr>幻灯片 3</vt:lpstr>
      <vt:lpstr>学习目标: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述史抒怀</vt:lpstr>
      <vt:lpstr>幻灯片 21</vt:lpstr>
    </vt:vector>
  </TitlesOfParts>
  <Manager>pptniu.com</Manager>
  <Company>pptniu.com</Company>
  <LinksUpToDate>false</LinksUpToDate>
  <SharedDoc>false</SharedDoc>
  <HyperlinkBase>pptniu.com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PPT牛</dc:title>
  <dc:subject>pptniu.com</dc:subject>
  <dc:creator>pptniu.com</dc:creator>
  <cp:keywords>pptniu.com</cp:keywords>
  <dc:description>pptniu.com</dc:description>
  <cp:lastModifiedBy>lenovo</cp:lastModifiedBy>
  <cp:revision>268</cp:revision>
  <dcterms:created xsi:type="dcterms:W3CDTF">2017-03-21T08:36:00Z</dcterms:created>
  <dcterms:modified xsi:type="dcterms:W3CDTF">2020-02-03T02:19:49Z</dcterms:modified>
  <cp:category>pptniu.com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