
<file path=[Content_Types].xml><?xml version="1.0" encoding="utf-8"?>
<Types xmlns="http://schemas.openxmlformats.org/package/2006/content-types">
  <Default Extension="png" ContentType="image/png"/>
  <Default Extension="jpeg" ContentType="image/jpe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Lst>
  <p:notesMasterIdLst>
    <p:notesMasterId r:id="rId8"/>
  </p:notesMasterIdLst>
  <p:sldIdLst>
    <p:sldId id="359" r:id="rId5"/>
    <p:sldId id="293" r:id="rId6"/>
    <p:sldId id="318" r:id="rId7"/>
    <p:sldId id="319" r:id="rId9"/>
    <p:sldId id="295" r:id="rId10"/>
    <p:sldId id="296" r:id="rId11"/>
    <p:sldId id="306" r:id="rId12"/>
    <p:sldId id="274" r:id="rId13"/>
    <p:sldId id="320" r:id="rId14"/>
    <p:sldId id="314" r:id="rId15"/>
    <p:sldId id="321" r:id="rId16"/>
    <p:sldId id="344" r:id="rId17"/>
    <p:sldId id="300" r:id="rId18"/>
    <p:sldId id="327" r:id="rId19"/>
    <p:sldId id="315" r:id="rId20"/>
    <p:sldId id="292" r:id="rId21"/>
    <p:sldId id="316" r:id="rId22"/>
    <p:sldId id="384" r:id="rId23"/>
    <p:sldId id="301" r:id="rId24"/>
    <p:sldId id="323" r:id="rId25"/>
    <p:sldId id="302" r:id="rId26"/>
    <p:sldId id="303" r:id="rId27"/>
    <p:sldId id="325" r:id="rId28"/>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7F5C4"/>
    <a:srgbClr val="FFFFFF"/>
    <a:srgbClr val="FFFFCC"/>
    <a:srgbClr val="FFF1CE"/>
    <a:srgbClr val="D6ECFF"/>
    <a:srgbClr val="FFE39D"/>
    <a:srgbClr val="738AC8"/>
    <a:srgbClr val="B2E389"/>
    <a:srgbClr val="FED4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51" autoAdjust="0"/>
    <p:restoredTop sz="76015" autoAdjust="0"/>
  </p:normalViewPr>
  <p:slideViewPr>
    <p:cSldViewPr>
      <p:cViewPr>
        <p:scale>
          <a:sx n="50" d="100"/>
          <a:sy n="50" d="100"/>
        </p:scale>
        <p:origin x="-1710" y="-156"/>
      </p:cViewPr>
      <p:guideLst>
        <p:guide orient="horz" pos="2159"/>
        <p:guide pos="2880"/>
      </p:guideLst>
    </p:cSldViewPr>
  </p:slideViewPr>
  <p:outlineViewPr>
    <p:cViewPr>
      <p:scale>
        <a:sx n="33" d="100"/>
        <a:sy n="33" d="100"/>
      </p:scale>
      <p:origin x="0" y="8592"/>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notesMaster" Target="notesMasters/notesMaster1.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7F9A43-ACA4-48E6-8E87-1CE66394DFD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217CBC-EA83-47D2-8561-D7AE3FF1C6A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本节课我们将从三个方面来看丝绸之路。先来看第一部分，丝路之通。这条思路是通往哪里的呢。</a:t>
            </a:r>
            <a:endParaRPr lang="zh-CN" altLang="en-US" dirty="0"/>
          </a:p>
        </p:txBody>
      </p:sp>
      <p:sp>
        <p:nvSpPr>
          <p:cNvPr id="4" name="灯片编号占位符 3"/>
          <p:cNvSpPr>
            <a:spLocks noGrp="1"/>
          </p:cNvSpPr>
          <p:nvPr>
            <p:ph type="sldNum" sz="quarter" idx="10"/>
          </p:nvPr>
        </p:nvSpPr>
        <p:spPr/>
        <p:txBody>
          <a:bodyPr/>
          <a:lstStyle/>
          <a:p>
            <a:fld id="{2E217CBC-EA83-47D2-8561-D7AE3FF1C6A9}"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smtClean="0">
                <a:solidFill>
                  <a:schemeClr val="tx1"/>
                </a:solidFill>
                <a:effectLst/>
                <a:latin typeface="+mn-lt"/>
                <a:ea typeface="+mn-ea"/>
                <a:cs typeface="+mn-cs"/>
              </a:rPr>
              <a:t>丝绸之路是指起始于古代中国，连接亚洲、非洲和欧洲的古代路上商业贸易路线。从运输方式上分为陆上丝绸之路和海上丝绸之路。丝绸之路通常是指欧亚大陆北部的商路，与南方的茶马古道形成对比，西汉汉武帝时张骞首次开拓丝路和东汉时的班超经营西域并再次打通延伸了丝路，以及罗马人征服叙利亚的塞琉西帝国和埃及的托勒密王朝后，罗马人通过安息帝国、贵霜帝国和阿克苏姆帝国取得中国的丝绸。西汉时期由张骞首次打通的的丝路，被称为“凿空之旅”，其中汉武帝派遣的使节最远到达了犁轩（今天埃及亚历山大港，附属罗马）。这是汉朝的正式官方使节达到的最远国家，直达欧非大陆；首次将这条路线延伸到了欧洲和非洲。直接联通了西方和汉朝之间的联系。公元</a:t>
            </a:r>
            <a:r>
              <a:rPr lang="en-US" altLang="zh-CN" sz="1200" b="0" i="0" kern="1200" dirty="0" smtClean="0">
                <a:solidFill>
                  <a:schemeClr val="tx1"/>
                </a:solidFill>
                <a:effectLst/>
                <a:latin typeface="+mn-lt"/>
                <a:ea typeface="+mn-ea"/>
                <a:cs typeface="+mn-cs"/>
              </a:rPr>
              <a:t>73</a:t>
            </a:r>
            <a:r>
              <a:rPr lang="zh-CN" altLang="en-US" sz="1200" b="0" i="0" kern="1200" dirty="0" smtClean="0">
                <a:solidFill>
                  <a:schemeClr val="tx1"/>
                </a:solidFill>
                <a:effectLst/>
                <a:latin typeface="+mn-lt"/>
                <a:ea typeface="+mn-ea"/>
                <a:cs typeface="+mn-cs"/>
              </a:rPr>
              <a:t>年，东汉时的班超又重新打通隔绝</a:t>
            </a:r>
            <a:r>
              <a:rPr lang="en-US" altLang="zh-CN" sz="1200" b="0" i="0" kern="1200" dirty="0" smtClean="0">
                <a:solidFill>
                  <a:schemeClr val="tx1"/>
                </a:solidFill>
                <a:effectLst/>
                <a:latin typeface="+mn-lt"/>
                <a:ea typeface="+mn-ea"/>
                <a:cs typeface="+mn-cs"/>
              </a:rPr>
              <a:t>58</a:t>
            </a:r>
            <a:r>
              <a:rPr lang="zh-CN" altLang="en-US" sz="1200" b="0" i="0" kern="1200" dirty="0" smtClean="0">
                <a:solidFill>
                  <a:schemeClr val="tx1"/>
                </a:solidFill>
                <a:effectLst/>
                <a:latin typeface="+mn-lt"/>
                <a:ea typeface="+mn-ea"/>
                <a:cs typeface="+mn-cs"/>
              </a:rPr>
              <a:t>年西域。罗马帝国也首次顺着丝路来到当时东汉洛阳。这不但是欧洲和中国的首次交往，也是</a:t>
            </a:r>
            <a:r>
              <a:rPr lang="en-US" altLang="zh-CN" sz="1200" b="0" i="0" kern="1200" dirty="0" smtClean="0">
                <a:solidFill>
                  <a:schemeClr val="tx1"/>
                </a:solidFill>
                <a:effectLst/>
                <a:latin typeface="+mn-lt"/>
                <a:ea typeface="+mn-ea"/>
                <a:cs typeface="+mn-cs"/>
              </a:rPr>
              <a:t>21</a:t>
            </a:r>
            <a:r>
              <a:rPr lang="zh-CN" altLang="en-US" sz="1200" b="0" i="0" kern="1200" dirty="0" smtClean="0">
                <a:solidFill>
                  <a:schemeClr val="tx1"/>
                </a:solidFill>
                <a:effectLst/>
                <a:latin typeface="+mn-lt"/>
                <a:ea typeface="+mn-ea"/>
                <a:cs typeface="+mn-cs"/>
              </a:rPr>
              <a:t>世纪初完整的丝绸之路路线。在通过这条漫漫长路进行贸易的货物中，中国的丝绸最具代表性，“丝绸之路”因此得名。丝绸之路不仅是古代亚欧互通有无的商贸大道，还是促进亚欧各国和中国的友好往来、沟通东西方文化的友谊之路。历史上一些著名人物，如，出使西域的张骞，投笔从戎的班超，永平求法的佛教东渡，西天取经的玄奘，他们的一些故事都与这条路有关。自从张骞通西域以后，中国和中亚及欧洲的商业往来迅速增加。通过这条贯穿亚欧的大道，中国的丝、绸、绫、缎、绢等丝制品，源源不断地运向中亚和欧洲，因此，希腊、罗马人称中国为赛里斯国，称中国人为赛里斯人。所谓“赛里斯”即“丝绸”之意。</a:t>
            </a:r>
            <a:endParaRPr lang="zh-CN" altLang="en-US" dirty="0"/>
          </a:p>
        </p:txBody>
      </p:sp>
      <p:sp>
        <p:nvSpPr>
          <p:cNvPr id="4" name="灯片编号占位符 3"/>
          <p:cNvSpPr>
            <a:spLocks noGrp="1"/>
          </p:cNvSpPr>
          <p:nvPr>
            <p:ph type="sldNum" sz="quarter" idx="10"/>
          </p:nvPr>
        </p:nvSpPr>
        <p:spPr/>
        <p:txBody>
          <a:bodyPr/>
          <a:lstStyle/>
          <a:p>
            <a:fld id="{2E217CBC-EA83-47D2-8561-D7AE3FF1C6A9}" type="slidenum">
              <a:rPr lang="zh-CN" altLang="en-US">
                <a:solidFill>
                  <a:prstClr val="black"/>
                </a:solidFill>
              </a:rPr>
            </a:fld>
            <a:endParaRPr lang="zh-CN" alt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1" dirty="0" smtClean="0">
                <a:solidFill>
                  <a:schemeClr val="tx1"/>
                </a:solidFill>
              </a:rPr>
              <a:t>学生阅读</a:t>
            </a:r>
            <a:r>
              <a:rPr lang="en-US" altLang="zh-CN" sz="1200" b="1" dirty="0" smtClean="0">
                <a:solidFill>
                  <a:schemeClr val="tx1"/>
                </a:solidFill>
              </a:rPr>
              <a:t>64</a:t>
            </a:r>
            <a:r>
              <a:rPr lang="zh-CN" altLang="en-US" sz="1200" b="1" dirty="0" smtClean="0">
                <a:solidFill>
                  <a:schemeClr val="tx1"/>
                </a:solidFill>
              </a:rPr>
              <a:t>页</a:t>
            </a:r>
            <a:r>
              <a:rPr lang="en-US" altLang="zh-CN" sz="1200" b="1" dirty="0" smtClean="0">
                <a:solidFill>
                  <a:schemeClr val="tx1"/>
                </a:solidFill>
              </a:rPr>
              <a:t>2</a:t>
            </a:r>
            <a:r>
              <a:rPr lang="zh-CN" altLang="en-US" sz="1200" b="1" dirty="0" smtClean="0">
                <a:solidFill>
                  <a:schemeClr val="tx1"/>
                </a:solidFill>
              </a:rPr>
              <a:t>段， 画出丝绸之路所经过的地方。</a:t>
            </a:r>
            <a:endParaRPr lang="en-US" altLang="zh-CN" sz="1200" b="1" dirty="0" smtClean="0">
              <a:solidFill>
                <a:schemeClr val="tx1"/>
              </a:solidFill>
            </a:endParaRPr>
          </a:p>
          <a:p>
            <a:r>
              <a:rPr lang="zh-CN" altLang="en-US" sz="1200" b="1" dirty="0" smtClean="0">
                <a:solidFill>
                  <a:schemeClr val="tx1"/>
                </a:solidFill>
              </a:rPr>
              <a:t>活动设计 重走丝路 请学生上黑板摆出丝绸之路所经过的地名，培养学生识图能力。</a:t>
            </a:r>
            <a:endParaRPr lang="zh-CN" altLang="zh-CN" sz="1200" b="1" dirty="0" smtClean="0">
              <a:solidFill>
                <a:schemeClr val="tx1"/>
              </a:solidFill>
            </a:endParaRPr>
          </a:p>
          <a:p>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2E217CBC-EA83-47D2-8561-D7AE3FF1C6A9}"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dirty="0" smtClean="0"/>
              <a:t>放图片，连连看，看出东西方的交流</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defRPr/>
            </a:pPr>
            <a:r>
              <a:rPr lang="zh-CN" altLang="en-US" sz="1200" dirty="0" smtClean="0">
                <a:latin typeface="微软雅黑" panose="020B0503020204020204" pitchFamily="34" charset="-122"/>
                <a:ea typeface="微软雅黑" panose="020B0503020204020204" pitchFamily="34" charset="-122"/>
              </a:rPr>
              <a:t>马匹（汗血宝马等） 瓜果蔬菜 （胡萝卜、胡椒、黄瓜、大蒜、石榴、菠菜、香菜）、香料，药材，珠宝，音乐（琵琶、胡笛），舞蹈，宗教（佛教、基督教、伊斯兰教）</a:t>
            </a:r>
            <a:endParaRPr lang="en-US" altLang="zh-CN" sz="1200" dirty="0" smtClean="0">
              <a:latin typeface="微软雅黑" panose="020B0503020204020204" pitchFamily="34" charset="-122"/>
              <a:ea typeface="微软雅黑" panose="020B0503020204020204" pitchFamily="34" charset="-122"/>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en-US" sz="1200" b="1" dirty="0" smtClean="0"/>
              <a:t>丝绸、茶叶、瓷器、铁器、四大发明、冶铁技术、养蚕技术</a:t>
            </a:r>
            <a:endParaRPr lang="zh-CN" altLang="en-US" sz="1200" b="1" dirty="0" smtClean="0"/>
          </a:p>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2E217CBC-EA83-47D2-8561-D7AE3FF1C6A9}"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defRPr/>
            </a:pPr>
            <a:r>
              <a:rPr lang="zh-CN" altLang="en-US" sz="3200" b="1" dirty="0" smtClean="0"/>
              <a:t>通过展示丝绸之路出土文物，简单讲述丝绸之路名字的来源。</a:t>
            </a:r>
            <a:endParaRPr lang="zh-CN" altLang="zh-CN" sz="3200" b="1" dirty="0" smtClean="0"/>
          </a:p>
          <a:p>
            <a:endParaRPr lang="zh-CN" altLang="en-US" dirty="0"/>
          </a:p>
        </p:txBody>
      </p:sp>
      <p:sp>
        <p:nvSpPr>
          <p:cNvPr id="4" name="灯片编号占位符 3"/>
          <p:cNvSpPr>
            <a:spLocks noGrp="1"/>
          </p:cNvSpPr>
          <p:nvPr>
            <p:ph type="sldNum" sz="quarter" idx="10"/>
          </p:nvPr>
        </p:nvSpPr>
        <p:spPr/>
        <p:txBody>
          <a:bodyPr/>
          <a:lstStyle/>
          <a:p>
            <a:fld id="{2E217CBC-EA83-47D2-8561-D7AE3FF1C6A9}"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b="1" dirty="0" smtClean="0">
                <a:solidFill>
                  <a:srgbClr val="000066"/>
                </a:solidFill>
                <a:effectLst>
                  <a:outerShdw blurRad="38100" dist="38100" dir="2700000" algn="tl">
                    <a:srgbClr val="000000">
                      <a:alpha val="43137"/>
                    </a:srgbClr>
                  </a:outerShdw>
                </a:effectLst>
                <a:latin typeface="黑体" panose="02010609060101010101" charset="-122"/>
                <a:ea typeface="黑体" panose="02010609060101010101" charset="-122"/>
              </a:rPr>
              <a:t>海上丝绸之路形成于汉武帝之时。</a:t>
            </a:r>
            <a:r>
              <a:rPr lang="zh-CN" altLang="en-US" sz="1200" b="1" dirty="0" smtClean="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rPr>
              <a:t>从中国东南沿海港口出发，经中南半岛南下，绕过马来半岛，穿过马六甲海峡，通往孟加拉湾沿岸，最远抵达印度半岛南端和斯里兰卡，是海上丝绸之路的主线</a:t>
            </a:r>
            <a:r>
              <a:rPr lang="zh-CN" altLang="en-US" sz="1200" b="1" dirty="0" smtClean="0">
                <a:solidFill>
                  <a:srgbClr val="000066"/>
                </a:solidFill>
                <a:effectLst>
                  <a:outerShdw blurRad="38100" dist="38100" dir="2700000" algn="tl">
                    <a:srgbClr val="000000">
                      <a:alpha val="43137"/>
                    </a:srgbClr>
                  </a:outerShdw>
                </a:effectLst>
                <a:latin typeface="黑体" panose="02010609060101010101" charset="-122"/>
                <a:ea typeface="黑体" panose="02010609060101010101" charset="-122"/>
              </a:rPr>
              <a:t>。与此同时，还有一条由中国向东到达朝鲜半岛和日本列岛的东海航线，它在海上丝绸之路中占次要的地位。 </a:t>
            </a:r>
            <a:endParaRPr lang="zh-CN" altLang="en-US" sz="1200" b="1" dirty="0" smtClean="0">
              <a:solidFill>
                <a:srgbClr val="000066"/>
              </a:solidFill>
              <a:effectLst>
                <a:outerShdw blurRad="38100" dist="38100" dir="2700000" algn="tl">
                  <a:srgbClr val="000000">
                    <a:alpha val="43137"/>
                  </a:srgbClr>
                </a:outerShdw>
              </a:effectLst>
              <a:latin typeface="黑体" panose="02010609060101010101" charset="-122"/>
              <a:ea typeface="黑体" panose="02010609060101010101" charset="-122"/>
            </a:endParaRPr>
          </a:p>
          <a:p>
            <a:endParaRPr lang="zh-CN" altLang="en-US" dirty="0"/>
          </a:p>
        </p:txBody>
      </p:sp>
      <p:sp>
        <p:nvSpPr>
          <p:cNvPr id="4" name="灯片编号占位符 3"/>
          <p:cNvSpPr>
            <a:spLocks noGrp="1"/>
          </p:cNvSpPr>
          <p:nvPr>
            <p:ph type="sldNum" sz="quarter" idx="10"/>
          </p:nvPr>
        </p:nvSpPr>
        <p:spPr/>
        <p:txBody>
          <a:bodyPr/>
          <a:lstStyle/>
          <a:p>
            <a:fld id="{2E217CBC-EA83-47D2-8561-D7AE3FF1C6A9}"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b="1" dirty="0" smtClean="0">
                <a:solidFill>
                  <a:srgbClr val="000066"/>
                </a:solidFill>
                <a:effectLst>
                  <a:outerShdw blurRad="38100" dist="38100" dir="2700000" algn="tl">
                    <a:srgbClr val="000000">
                      <a:alpha val="43137"/>
                    </a:srgbClr>
                  </a:outerShdw>
                </a:effectLst>
                <a:latin typeface="黑体" panose="02010609060101010101" charset="-122"/>
                <a:ea typeface="黑体" panose="02010609060101010101" charset="-122"/>
              </a:rPr>
              <a:t>海上丝绸之路形成于汉武帝之时。</a:t>
            </a:r>
            <a:r>
              <a:rPr lang="zh-CN" altLang="en-US" sz="1200" b="1" dirty="0" smtClean="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rPr>
              <a:t>从中国东南沿海港口出发，经中南半岛南下，绕过马来半岛，穿过马六甲海峡，通往孟加拉湾沿岸，最远抵达印度半岛南端和斯里兰卡，是海上丝绸之路的主线</a:t>
            </a:r>
            <a:r>
              <a:rPr lang="zh-CN" altLang="en-US" sz="1200" b="1" dirty="0" smtClean="0">
                <a:solidFill>
                  <a:srgbClr val="000066"/>
                </a:solidFill>
                <a:effectLst>
                  <a:outerShdw blurRad="38100" dist="38100" dir="2700000" algn="tl">
                    <a:srgbClr val="000000">
                      <a:alpha val="43137"/>
                    </a:srgbClr>
                  </a:outerShdw>
                </a:effectLst>
                <a:latin typeface="黑体" panose="02010609060101010101" charset="-122"/>
                <a:ea typeface="黑体" panose="02010609060101010101" charset="-122"/>
              </a:rPr>
              <a:t>。与此同时，还有一条由中国向东到达朝鲜半岛和日本列岛的东海航线，它在海上丝绸之路中占次要的地位。 </a:t>
            </a:r>
            <a:endParaRPr lang="zh-CN" altLang="en-US" sz="1200" b="1" dirty="0" smtClean="0">
              <a:solidFill>
                <a:srgbClr val="000066"/>
              </a:solidFill>
              <a:effectLst>
                <a:outerShdw blurRad="38100" dist="38100" dir="2700000" algn="tl">
                  <a:srgbClr val="000000">
                    <a:alpha val="43137"/>
                  </a:srgbClr>
                </a:outerShdw>
              </a:effectLst>
              <a:latin typeface="黑体" panose="02010609060101010101" charset="-122"/>
              <a:ea typeface="黑体" panose="02010609060101010101" charset="-122"/>
            </a:endParaRPr>
          </a:p>
          <a:p>
            <a:endParaRPr lang="zh-CN" altLang="en-US" dirty="0"/>
          </a:p>
        </p:txBody>
      </p:sp>
      <p:sp>
        <p:nvSpPr>
          <p:cNvPr id="4" name="灯片编号占位符 3"/>
          <p:cNvSpPr>
            <a:spLocks noGrp="1"/>
          </p:cNvSpPr>
          <p:nvPr>
            <p:ph type="sldNum" sz="quarter" idx="10"/>
          </p:nvPr>
        </p:nvSpPr>
        <p:spPr/>
        <p:txBody>
          <a:bodyPr/>
          <a:lstStyle/>
          <a:p>
            <a:fld id="{2E217CBC-EA83-47D2-8561-D7AE3FF1C6A9}"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通哪里？西域。</a:t>
            </a:r>
            <a:endParaRPr lang="en-US" altLang="zh-CN" dirty="0" smtClean="0"/>
          </a:p>
          <a:p>
            <a:r>
              <a:rPr lang="en-US" altLang="zh-CN" dirty="0" smtClean="0"/>
              <a:t>Q</a:t>
            </a:r>
            <a:r>
              <a:rPr lang="en-US" altLang="zh-CN" baseline="0" dirty="0" smtClean="0"/>
              <a:t> </a:t>
            </a:r>
            <a:r>
              <a:rPr lang="zh-CN" altLang="en-US" baseline="0" dirty="0" smtClean="0"/>
              <a:t>西域的具体位置是哪里呢，请同学们快速在书本上找出。</a:t>
            </a:r>
            <a:endParaRPr lang="zh-CN" altLang="en-US" dirty="0"/>
          </a:p>
        </p:txBody>
      </p:sp>
      <p:sp>
        <p:nvSpPr>
          <p:cNvPr id="4" name="灯片编号占位符 3"/>
          <p:cNvSpPr>
            <a:spLocks noGrp="1"/>
          </p:cNvSpPr>
          <p:nvPr>
            <p:ph type="sldNum" sz="quarter" idx="10"/>
          </p:nvPr>
        </p:nvSpPr>
        <p:spPr/>
        <p:txBody>
          <a:bodyPr/>
          <a:lstStyle/>
          <a:p>
            <a:fld id="{2E217CBC-EA83-47D2-8561-D7AE3FF1C6A9}"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在古代，有不少诗人曾经描述过西域的特征。</a:t>
            </a:r>
            <a:endParaRPr lang="en-US" altLang="zh-CN" dirty="0" smtClean="0"/>
          </a:p>
          <a:p>
            <a:r>
              <a:rPr lang="zh-CN" altLang="en-US" dirty="0" smtClean="0"/>
              <a:t>如唐朝诗人王之涣曾经这样描述，羌笛何须怨杨柳，春风不度玉门关。</a:t>
            </a:r>
            <a:endParaRPr lang="en-US" altLang="zh-CN" dirty="0" smtClean="0"/>
          </a:p>
          <a:p>
            <a:r>
              <a:rPr lang="zh-CN" altLang="en-US" dirty="0" smtClean="0"/>
              <a:t>而另一唐朝诗人王维则这样写，劝君更尽一杯酒，西出阳关无故人。</a:t>
            </a:r>
            <a:endParaRPr lang="en-US" altLang="zh-CN" dirty="0" smtClean="0"/>
          </a:p>
          <a:p>
            <a:r>
              <a:rPr lang="zh-CN" altLang="en-US" dirty="0" smtClean="0"/>
              <a:t>从中我们可以</a:t>
            </a:r>
            <a:r>
              <a:rPr lang="zh-CN" altLang="en-US" smtClean="0"/>
              <a:t>看出西域环境怎样</a:t>
            </a:r>
            <a:r>
              <a:rPr lang="zh-CN" altLang="en-US" dirty="0" smtClean="0"/>
              <a:t>的特点，</a:t>
            </a:r>
            <a:endParaRPr lang="zh-CN" altLang="en-US" dirty="0"/>
          </a:p>
        </p:txBody>
      </p:sp>
      <p:sp>
        <p:nvSpPr>
          <p:cNvPr id="4" name="灯片编号占位符 3"/>
          <p:cNvSpPr>
            <a:spLocks noGrp="1"/>
          </p:cNvSpPr>
          <p:nvPr>
            <p:ph type="sldNum" sz="quarter" idx="10"/>
          </p:nvPr>
        </p:nvSpPr>
        <p:spPr/>
        <p:txBody>
          <a:bodyPr/>
          <a:lstStyle/>
          <a:p>
            <a:fld id="{2E217CBC-EA83-47D2-8561-D7AE3FF1C6A9}"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E217CBC-EA83-47D2-8561-D7AE3FF1C6A9}"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b="1" dirty="0" smtClean="0"/>
              <a:t>通过文字材料阅读，培养学生运用自己的观察力从材料中获取信息，掌握观察学习法。</a:t>
            </a:r>
            <a:endParaRPr lang="zh-CN" altLang="en-US" sz="1200" b="1" dirty="0" smtClean="0"/>
          </a:p>
          <a:p>
            <a:endParaRPr lang="zh-CN" altLang="en-US" dirty="0"/>
          </a:p>
        </p:txBody>
      </p:sp>
      <p:sp>
        <p:nvSpPr>
          <p:cNvPr id="4" name="灯片编号占位符 3"/>
          <p:cNvSpPr>
            <a:spLocks noGrp="1"/>
          </p:cNvSpPr>
          <p:nvPr>
            <p:ph type="sldNum" sz="quarter" idx="10"/>
          </p:nvPr>
        </p:nvSpPr>
        <p:spPr/>
        <p:txBody>
          <a:bodyPr/>
          <a:lstStyle/>
          <a:p>
            <a:fld id="{2E217CBC-EA83-47D2-8561-D7AE3FF1C6A9}"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dirty="0" smtClean="0"/>
              <a:t>在公元</a:t>
            </a:r>
            <a:r>
              <a:rPr lang="en-US" altLang="zh-CN" dirty="0" smtClean="0"/>
              <a:t>138</a:t>
            </a:r>
            <a:r>
              <a:rPr lang="zh-CN" altLang="en-US" dirty="0" smtClean="0"/>
              <a:t>年，张骞拜别汉武帝之后便出使了西域。这是敦煌的一副壁画。</a:t>
            </a:r>
            <a:r>
              <a:rPr lang="zh-CN" altLang="en-US" sz="1200" b="1" dirty="0" smtClean="0">
                <a:solidFill>
                  <a:srgbClr val="C00000"/>
                </a:solidFill>
              </a:rPr>
              <a:t>请你发挥想象，根据此图设计一段汉武帝与张骞的对话。</a:t>
            </a:r>
            <a:endParaRPr lang="zh-CN" altLang="en-US" sz="1200" b="1" dirty="0" smtClean="0">
              <a:solidFill>
                <a:srgbClr val="C00000"/>
              </a:solidFill>
            </a:endParaRPr>
          </a:p>
          <a:p>
            <a:endParaRPr lang="zh-CN" altLang="en-US" dirty="0"/>
          </a:p>
        </p:txBody>
      </p:sp>
      <p:sp>
        <p:nvSpPr>
          <p:cNvPr id="4" name="灯片编号占位符 3"/>
          <p:cNvSpPr>
            <a:spLocks noGrp="1"/>
          </p:cNvSpPr>
          <p:nvPr>
            <p:ph type="sldNum" sz="quarter" idx="10"/>
          </p:nvPr>
        </p:nvSpPr>
        <p:spPr/>
        <p:txBody>
          <a:bodyPr/>
          <a:lstStyle/>
          <a:p>
            <a:fld id="{2E217CBC-EA83-47D2-8561-D7AE3FF1C6A9}"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自主学习第二次出使西域，填表格，</a:t>
            </a:r>
            <a:endParaRPr lang="zh-CN" altLang="en-US" dirty="0"/>
          </a:p>
        </p:txBody>
      </p:sp>
      <p:sp>
        <p:nvSpPr>
          <p:cNvPr id="4" name="灯片编号占位符 3"/>
          <p:cNvSpPr>
            <a:spLocks noGrp="1"/>
          </p:cNvSpPr>
          <p:nvPr>
            <p:ph type="sldNum" sz="quarter" idx="10"/>
          </p:nvPr>
        </p:nvSpPr>
        <p:spPr/>
        <p:txBody>
          <a:bodyPr/>
          <a:lstStyle/>
          <a:p>
            <a:fld id="{2E217CBC-EA83-47D2-8561-D7AE3FF1C6A9}"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1" dirty="0" smtClean="0">
                <a:solidFill>
                  <a:srgbClr val="000066"/>
                </a:solidFill>
                <a:effectLst>
                  <a:outerShdw blurRad="38100" dist="38100" dir="2700000" algn="tl">
                    <a:srgbClr val="000000">
                      <a:alpha val="43137"/>
                    </a:srgbClr>
                  </a:outerShdw>
                </a:effectLst>
                <a:latin typeface="黑体" panose="02010609060101010101" charset="-122"/>
                <a:ea typeface="黑体" panose="02010609060101010101" charset="-122"/>
              </a:rPr>
              <a:t>高度责任感，神圣使命感，强烈的爱国主义精神，中国人的坚贞不屈精神。</a:t>
            </a:r>
            <a:r>
              <a:rPr kumimoji="0" lang="zh-CN" altLang="en-US" sz="1200" b="1" dirty="0" smtClean="0">
                <a:solidFill>
                  <a:srgbClr val="CC0000"/>
                </a:solidFill>
                <a:effectLst>
                  <a:outerShdw blurRad="38100" dist="38100" dir="2700000" algn="tl">
                    <a:srgbClr val="000000">
                      <a:alpha val="43137"/>
                    </a:srgbClr>
                  </a:outerShdw>
                </a:effectLst>
                <a:latin typeface="黑体" panose="02010609060101010101" charset="-122"/>
                <a:ea typeface="黑体" panose="02010609060101010101" charset="-122"/>
              </a:rPr>
              <a:t>成功者具备的素质：</a:t>
            </a:r>
            <a:endParaRPr kumimoji="0" lang="en-US" altLang="zh-CN" sz="1200" b="1" dirty="0" smtClean="0">
              <a:solidFill>
                <a:srgbClr val="CC0000"/>
              </a:solidFill>
              <a:effectLst>
                <a:outerShdw blurRad="38100" dist="38100" dir="2700000" algn="tl">
                  <a:srgbClr val="000000">
                    <a:alpha val="43137"/>
                  </a:srgbClr>
                </a:outerShdw>
              </a:effectLst>
              <a:latin typeface="黑体" panose="02010609060101010101" charset="-122"/>
              <a:ea typeface="黑体" panose="02010609060101010101" charset="-122"/>
            </a:endParaRPr>
          </a:p>
          <a:p>
            <a:r>
              <a:rPr kumimoji="0" lang="zh-CN" altLang="en-US" sz="1200" b="1" dirty="0" smtClean="0">
                <a:solidFill>
                  <a:srgbClr val="CC0000"/>
                </a:solidFill>
                <a:effectLst>
                  <a:outerShdw blurRad="38100" dist="38100" dir="2700000" algn="tl">
                    <a:srgbClr val="000000">
                      <a:alpha val="43137"/>
                    </a:srgbClr>
                  </a:outerShdw>
                </a:effectLst>
                <a:latin typeface="黑体" panose="02010609060101010101" charset="-122"/>
                <a:ea typeface="黑体" panose="02010609060101010101" charset="-122"/>
              </a:rPr>
              <a:t>      有胆、有识、有行、有恒。</a:t>
            </a:r>
            <a:endParaRPr kumimoji="0" lang="en-US" altLang="zh-CN" sz="1200" b="1" dirty="0" smtClean="0">
              <a:solidFill>
                <a:srgbClr val="CC0000"/>
              </a:solidFill>
              <a:effectLst>
                <a:outerShdw blurRad="38100" dist="38100" dir="2700000" algn="tl">
                  <a:srgbClr val="000000">
                    <a:alpha val="43137"/>
                  </a:srgbClr>
                </a:outerShdw>
              </a:effectLst>
              <a:latin typeface="黑体" panose="02010609060101010101" charset="-122"/>
              <a:ea typeface="黑体" panose="02010609060101010101" charset="-122"/>
            </a:endParaRPr>
          </a:p>
          <a:p>
            <a:pPr marL="0" marR="0" indent="0" algn="l" defTabSz="914400" rtl="0" eaLnBrk="1" fontAlgn="auto" latinLnBrk="0" hangingPunct="1">
              <a:lnSpc>
                <a:spcPct val="100000"/>
              </a:lnSpc>
              <a:spcBef>
                <a:spcPts val="0"/>
              </a:spcBef>
              <a:spcAft>
                <a:spcPts val="0"/>
              </a:spcAft>
              <a:buClrTx/>
              <a:buSzTx/>
              <a:buFontTx/>
              <a:buNone/>
              <a:defRPr/>
            </a:pPr>
            <a:endParaRPr lang="zh-CN" altLang="en-US" sz="1200" b="1" dirty="0" smtClean="0">
              <a:solidFill>
                <a:srgbClr val="000066"/>
              </a:solidFill>
              <a:effectLst>
                <a:outerShdw blurRad="38100" dist="38100" dir="2700000" algn="tl">
                  <a:srgbClr val="000000">
                    <a:alpha val="43137"/>
                  </a:srgbClr>
                </a:outerShdw>
              </a:effectLst>
              <a:latin typeface="黑体" panose="02010609060101010101" charset="-122"/>
              <a:ea typeface="黑体" panose="02010609060101010101" charset="-122"/>
            </a:endParaRPr>
          </a:p>
          <a:p>
            <a:endParaRPr lang="zh-CN" altLang="en-US" dirty="0"/>
          </a:p>
        </p:txBody>
      </p:sp>
      <p:sp>
        <p:nvSpPr>
          <p:cNvPr id="4" name="灯片编号占位符 3"/>
          <p:cNvSpPr>
            <a:spLocks noGrp="1"/>
          </p:cNvSpPr>
          <p:nvPr>
            <p:ph type="sldNum" sz="quarter" idx="10"/>
          </p:nvPr>
        </p:nvSpPr>
        <p:spPr/>
        <p:txBody>
          <a:bodyPr/>
          <a:lstStyle/>
          <a:p>
            <a:fld id="{2E217CBC-EA83-47D2-8561-D7AE3FF1C6A9}"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ts val="3500"/>
              </a:lnSpc>
              <a:spcBef>
                <a:spcPts val="0"/>
              </a:spcBef>
              <a:spcAft>
                <a:spcPts val="0"/>
              </a:spcAft>
              <a:buClrTx/>
              <a:buSzTx/>
              <a:buFontTx/>
              <a:buNone/>
              <a:defRPr/>
            </a:pPr>
            <a:r>
              <a:rPr lang="zh-CN" altLang="en-US" sz="1200" b="1" dirty="0" smtClean="0">
                <a:solidFill>
                  <a:srgbClr val="000066"/>
                </a:solidFill>
                <a:effectLst>
                  <a:outerShdw blurRad="38100" dist="38100" dir="2700000" algn="tl">
                    <a:srgbClr val="000000">
                      <a:alpha val="43137"/>
                    </a:srgbClr>
                  </a:outerShdw>
                </a:effectLst>
                <a:latin typeface="黑体" panose="02010609060101010101" charset="-122"/>
                <a:ea typeface="黑体" panose="02010609060101010101" charset="-122"/>
              </a:rPr>
              <a:t>意思：因张骞开辟了通西域的道路，后来许多使者出使国外也都称作博望侯，以此来取信于外国，外国人也因此信任他们。</a:t>
            </a:r>
            <a:endParaRPr lang="zh-CN" altLang="en-US" sz="1200" b="1" dirty="0" smtClean="0">
              <a:solidFill>
                <a:srgbClr val="000066"/>
              </a:solidFill>
              <a:effectLst>
                <a:outerShdw blurRad="38100" dist="38100" dir="2700000" algn="tl">
                  <a:srgbClr val="000000">
                    <a:alpha val="43137"/>
                  </a:srgbClr>
                </a:outerShdw>
              </a:effectLst>
              <a:latin typeface="黑体" panose="02010609060101010101" charset="-122"/>
              <a:ea typeface="黑体" panose="02010609060101010101" charset="-122"/>
            </a:endParaRPr>
          </a:p>
          <a:p>
            <a:pPr>
              <a:lnSpc>
                <a:spcPts val="3500"/>
              </a:lnSpc>
            </a:pPr>
            <a:r>
              <a:rPr lang="zh-CN" altLang="en-US" sz="1200" b="1" dirty="0" smtClean="0">
                <a:effectLst>
                  <a:outerShdw blurRad="38100" dist="38100" dir="2700000" algn="tl">
                    <a:srgbClr val="000000">
                      <a:alpha val="43137"/>
                    </a:srgbClr>
                  </a:outerShdw>
                </a:effectLst>
                <a:latin typeface="黑体" panose="02010609060101010101" charset="-122"/>
                <a:ea typeface="黑体" panose="02010609060101010101" charset="-122"/>
              </a:rPr>
              <a:t>“凿空”即开通道路，指张骞开通中原与西域的交通，张骞凿空和张骞出使西域是同义词。</a:t>
            </a:r>
            <a:endParaRPr lang="zh-CN" altLang="en-US" sz="1200" b="1" dirty="0" smtClean="0">
              <a:effectLst>
                <a:outerShdw blurRad="38100" dist="38100" dir="2700000" algn="tl">
                  <a:srgbClr val="000000">
                    <a:alpha val="43137"/>
                  </a:srgbClr>
                </a:outerShdw>
              </a:effectLst>
              <a:latin typeface="黑体" panose="02010609060101010101" charset="-122"/>
              <a:ea typeface="黑体" panose="02010609060101010101" charset="-122"/>
            </a:endParaRPr>
          </a:p>
          <a:p>
            <a:pPr>
              <a:lnSpc>
                <a:spcPts val="3500"/>
              </a:lnSpc>
            </a:pPr>
            <a:r>
              <a:rPr lang="zh-CN" altLang="en-US" sz="1200" b="1" dirty="0" smtClean="0">
                <a:effectLst>
                  <a:outerShdw blurRad="38100" dist="38100" dir="2700000" algn="tl">
                    <a:srgbClr val="000000">
                      <a:alpha val="43137"/>
                    </a:srgbClr>
                  </a:outerShdw>
                </a:effectLst>
                <a:latin typeface="黑体" panose="02010609060101010101" charset="-122"/>
                <a:ea typeface="黑体" panose="02010609060101010101" charset="-122"/>
              </a:rPr>
              <a:t>张骞第一次通使西域，使中国的影响直达葱岭以西。自此，不仅西域同内地的联系日益加强，而且中国同中亚、西亚，以至南欧的直接交往也建立和密切起来，此举动为</a:t>
            </a:r>
            <a:r>
              <a:rPr lang="en-US" altLang="zh-CN" sz="1200" b="1" dirty="0" smtClean="0">
                <a:effectLst>
                  <a:outerShdw blurRad="38100" dist="38100" dir="2700000" algn="tl">
                    <a:srgbClr val="000000">
                      <a:alpha val="43137"/>
                    </a:srgbClr>
                  </a:outerShdw>
                </a:effectLst>
                <a:latin typeface="黑体" panose="02010609060101010101" charset="-122"/>
                <a:ea typeface="黑体" panose="02010609060101010101" charset="-122"/>
              </a:rPr>
              <a:t>“</a:t>
            </a:r>
            <a:r>
              <a:rPr lang="zh-CN" altLang="en-US" sz="1200" b="1" dirty="0" smtClean="0">
                <a:effectLst>
                  <a:outerShdw blurRad="38100" dist="38100" dir="2700000" algn="tl">
                    <a:srgbClr val="000000">
                      <a:alpha val="43137"/>
                    </a:srgbClr>
                  </a:outerShdw>
                </a:effectLst>
                <a:latin typeface="黑体" panose="02010609060101010101" charset="-122"/>
                <a:ea typeface="黑体" panose="02010609060101010101" charset="-122"/>
              </a:rPr>
              <a:t>凿空</a:t>
            </a:r>
            <a:r>
              <a:rPr lang="en-US" altLang="zh-CN" sz="1200" b="1" dirty="0" smtClean="0">
                <a:effectLst>
                  <a:outerShdw blurRad="38100" dist="38100" dir="2700000" algn="tl">
                    <a:srgbClr val="000000">
                      <a:alpha val="43137"/>
                    </a:srgbClr>
                  </a:outerShdw>
                </a:effectLst>
                <a:latin typeface="黑体" panose="02010609060101010101" charset="-122"/>
                <a:ea typeface="黑体" panose="02010609060101010101" charset="-122"/>
              </a:rPr>
              <a:t>”</a:t>
            </a:r>
            <a:r>
              <a:rPr lang="zh-CN" altLang="en-US" sz="1200" b="1" dirty="0" smtClean="0">
                <a:effectLst>
                  <a:outerShdw blurRad="38100" dist="38100" dir="2700000" algn="tl">
                    <a:srgbClr val="000000">
                      <a:alpha val="43137"/>
                    </a:srgbClr>
                  </a:outerShdw>
                </a:effectLst>
                <a:latin typeface="黑体" panose="02010609060101010101" charset="-122"/>
                <a:ea typeface="黑体" panose="02010609060101010101" charset="-122"/>
              </a:rPr>
              <a:t>。</a:t>
            </a:r>
            <a:endParaRPr lang="zh-CN" altLang="en-US" sz="1200" b="1" dirty="0" smtClean="0">
              <a:effectLst>
                <a:outerShdw blurRad="38100" dist="38100" dir="2700000" algn="tl">
                  <a:srgbClr val="000000">
                    <a:alpha val="43137"/>
                  </a:srgbClr>
                </a:outerShdw>
              </a:effectLst>
              <a:latin typeface="黑体" panose="02010609060101010101" charset="-122"/>
              <a:ea typeface="黑体" panose="02010609060101010101" charset="-122"/>
            </a:endParaRPr>
          </a:p>
          <a:p>
            <a:endParaRPr lang="zh-CN" altLang="en-US" dirty="0"/>
          </a:p>
        </p:txBody>
      </p:sp>
      <p:sp>
        <p:nvSpPr>
          <p:cNvPr id="4" name="灯片编号占位符 3"/>
          <p:cNvSpPr>
            <a:spLocks noGrp="1"/>
          </p:cNvSpPr>
          <p:nvPr>
            <p:ph type="sldNum" sz="quarter" idx="10"/>
          </p:nvPr>
        </p:nvSpPr>
        <p:spPr/>
        <p:txBody>
          <a:bodyPr/>
          <a:lstStyle/>
          <a:p>
            <a:fld id="{2E217CBC-EA83-47D2-8561-D7AE3FF1C6A9}"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image" Target="../media/image1.pn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l="-15000" t="-10000" r="-4000" b="-4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alphaModFix amt="56000"/>
            <a:lum/>
          </a:blip>
          <a:srcRect/>
          <a:stretch>
            <a:fillRect l="-15000" t="-10000" r="-4000" b="-4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alphaModFix amt="56000"/>
            <a:lum/>
          </a:blip>
          <a:srcRect/>
          <a:stretch>
            <a:fillRect l="-15000" t="-10000" r="-4000" b="-4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image12.wdp"/><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microsoft.com/office/2007/relationships/hdphoto" Target="../media/image14.wdp"/><Relationship Id="rId1"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9" Type="http://schemas.microsoft.com/office/2007/relationships/hdphoto" Target="../media/image22.wdp"/><Relationship Id="rId8" Type="http://schemas.openxmlformats.org/officeDocument/2006/relationships/image" Target="../media/image21.png"/><Relationship Id="rId7" Type="http://schemas.microsoft.com/office/2007/relationships/hdphoto" Target="../media/image20.wdp"/><Relationship Id="rId6" Type="http://schemas.openxmlformats.org/officeDocument/2006/relationships/image" Target="../media/image19.png"/><Relationship Id="rId5" Type="http://schemas.microsoft.com/office/2007/relationships/hdphoto" Target="../media/image18.wdp"/><Relationship Id="rId4" Type="http://schemas.openxmlformats.org/officeDocument/2006/relationships/image" Target="../media/image17.jpeg"/><Relationship Id="rId30" Type="http://schemas.openxmlformats.org/officeDocument/2006/relationships/notesSlide" Target="../notesSlides/notesSlide12.xml"/><Relationship Id="rId3" Type="http://schemas.microsoft.com/office/2007/relationships/hdphoto" Target="../media/image16.wdp"/><Relationship Id="rId29" Type="http://schemas.openxmlformats.org/officeDocument/2006/relationships/slideLayout" Target="../slideLayouts/slideLayout7.xml"/><Relationship Id="rId28" Type="http://schemas.microsoft.com/office/2007/relationships/hdphoto" Target="../media/image41.wdp"/><Relationship Id="rId27" Type="http://schemas.openxmlformats.org/officeDocument/2006/relationships/image" Target="../media/image40.png"/><Relationship Id="rId26" Type="http://schemas.microsoft.com/office/2007/relationships/hdphoto" Target="../media/image39.wdp"/><Relationship Id="rId25" Type="http://schemas.openxmlformats.org/officeDocument/2006/relationships/image" Target="../media/image38.png"/><Relationship Id="rId24" Type="http://schemas.microsoft.com/office/2007/relationships/hdphoto" Target="../media/image37.wdp"/><Relationship Id="rId23" Type="http://schemas.openxmlformats.org/officeDocument/2006/relationships/image" Target="../media/image36.png"/><Relationship Id="rId22" Type="http://schemas.openxmlformats.org/officeDocument/2006/relationships/image" Target="../media/image35.png"/><Relationship Id="rId21" Type="http://schemas.openxmlformats.org/officeDocument/2006/relationships/image" Target="../media/image34.png"/><Relationship Id="rId20" Type="http://schemas.microsoft.com/office/2007/relationships/hdphoto" Target="../media/image33.wdp"/><Relationship Id="rId2" Type="http://schemas.openxmlformats.org/officeDocument/2006/relationships/image" Target="../media/image15.png"/><Relationship Id="rId19" Type="http://schemas.openxmlformats.org/officeDocument/2006/relationships/image" Target="../media/image32.png"/><Relationship Id="rId18" Type="http://schemas.openxmlformats.org/officeDocument/2006/relationships/image" Target="../media/image31.jpeg"/><Relationship Id="rId17" Type="http://schemas.microsoft.com/office/2007/relationships/hdphoto" Target="../media/image30.wdp"/><Relationship Id="rId16" Type="http://schemas.openxmlformats.org/officeDocument/2006/relationships/image" Target="../media/image29.png"/><Relationship Id="rId15" Type="http://schemas.microsoft.com/office/2007/relationships/hdphoto" Target="../media/image28.wdp"/><Relationship Id="rId14" Type="http://schemas.openxmlformats.org/officeDocument/2006/relationships/image" Target="../media/image27.png"/><Relationship Id="rId13" Type="http://schemas.microsoft.com/office/2007/relationships/hdphoto" Target="../media/image26.wdp"/><Relationship Id="rId12" Type="http://schemas.openxmlformats.org/officeDocument/2006/relationships/image" Target="../media/image25.png"/><Relationship Id="rId11" Type="http://schemas.microsoft.com/office/2007/relationships/hdphoto" Target="../media/image24.wdp"/><Relationship Id="rId10" Type="http://schemas.openxmlformats.org/officeDocument/2006/relationships/image" Target="../media/image23.pn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microsoft.com/office/2007/relationships/hdphoto" Target="../media/image49.wdp"/><Relationship Id="rId7" Type="http://schemas.openxmlformats.org/officeDocument/2006/relationships/image" Target="../media/image48.png"/><Relationship Id="rId6" Type="http://schemas.microsoft.com/office/2007/relationships/hdphoto" Target="../media/image47.wdp"/><Relationship Id="rId5" Type="http://schemas.openxmlformats.org/officeDocument/2006/relationships/image" Target="../media/image46.png"/><Relationship Id="rId4" Type="http://schemas.microsoft.com/office/2007/relationships/hdphoto" Target="../media/image45.wdp"/><Relationship Id="rId3" Type="http://schemas.openxmlformats.org/officeDocument/2006/relationships/image" Target="../media/image44.png"/><Relationship Id="rId2" Type="http://schemas.microsoft.com/office/2007/relationships/hdphoto" Target="../media/image43.wdp"/><Relationship Id="rId10" Type="http://schemas.openxmlformats.org/officeDocument/2006/relationships/notesSlide" Target="../notesSlides/notesSlide13.xml"/><Relationship Id="rId1" Type="http://schemas.openxmlformats.org/officeDocument/2006/relationships/image" Target="../media/image42.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image" Target="../media/image54.jpeg"/><Relationship Id="rId4" Type="http://schemas.openxmlformats.org/officeDocument/2006/relationships/image" Target="../media/image53.jpeg"/><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image" Target="../media/image50.pn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microsoft.com/office/2007/relationships/hdphoto" Target="../media/image58.wdp"/><Relationship Id="rId3" Type="http://schemas.openxmlformats.org/officeDocument/2006/relationships/image" Target="../media/image57.png"/><Relationship Id="rId2" Type="http://schemas.microsoft.com/office/2007/relationships/hdphoto" Target="../media/image56.wdp"/><Relationship Id="rId1"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image" Target="../media/image65.jpeg"/><Relationship Id="rId7" Type="http://schemas.microsoft.com/office/2007/relationships/hdphoto" Target="../media/image64.wdp"/><Relationship Id="rId6" Type="http://schemas.openxmlformats.org/officeDocument/2006/relationships/image" Target="../media/image63.png"/><Relationship Id="rId5" Type="http://schemas.microsoft.com/office/2007/relationships/hdphoto" Target="../media/image62.wdp"/><Relationship Id="rId4" Type="http://schemas.openxmlformats.org/officeDocument/2006/relationships/image" Target="../media/image61.png"/><Relationship Id="rId3" Type="http://schemas.microsoft.com/office/2007/relationships/hdphoto" Target="../media/image60.wdp"/><Relationship Id="rId2" Type="http://schemas.openxmlformats.org/officeDocument/2006/relationships/image" Target="../media/image59.png"/><Relationship Id="rId10" Type="http://schemas.openxmlformats.org/officeDocument/2006/relationships/notesSlide" Target="../notesSlides/notesSlide15.xml"/><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6.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7.png"/><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slide" Target="slide1.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microsoft.com/office/2007/relationships/hdphoto" Target="../media/image4.wdp"/><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image" Target="../media/image8.jpeg"/><Relationship Id="rId3" Type="http://schemas.openxmlformats.org/officeDocument/2006/relationships/image" Target="../media/image7.jpeg"/><Relationship Id="rId2" Type="http://schemas.microsoft.com/office/2007/relationships/hdphoto" Target="../media/image6.wdp"/><Relationship Id="rId1"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zh-CN"/>
              <a:t>一带一路</a:t>
            </a:r>
            <a:endParaRPr lang="zh-CN" altLang="zh-CN"/>
          </a:p>
        </p:txBody>
      </p:sp>
      <p:pic>
        <p:nvPicPr>
          <p:cNvPr id="10" name="内容占位符 9"/>
          <p:cNvPicPr>
            <a:picLocks noChangeAspect="1"/>
          </p:cNvPicPr>
          <p:nvPr>
            <p:ph idx="1"/>
          </p:nvPr>
        </p:nvPicPr>
        <p:blipFill>
          <a:blip r:embed="rId1"/>
          <a:stretch>
            <a:fillRect/>
          </a:stretch>
        </p:blipFill>
        <p:spPr>
          <a:xfrm>
            <a:off x="-40640" y="1549400"/>
            <a:ext cx="9237980" cy="46196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845840"/>
            <a:ext cx="8229600" cy="1143000"/>
          </a:xfrm>
        </p:spPr>
        <p:txBody>
          <a:bodyPr>
            <a:noAutofit/>
          </a:bodyPr>
          <a:lstStyle/>
          <a:p>
            <a:r>
              <a:rPr lang="zh-CN" altLang="en-US" sz="3200" b="1" dirty="0" smtClean="0">
                <a:solidFill>
                  <a:schemeClr val="accent6">
                    <a:lumMod val="50000"/>
                  </a:schemeClr>
                </a:solidFill>
              </a:rPr>
              <a:t>张骞两次出使西域</a:t>
            </a:r>
            <a:endParaRPr lang="zh-CN" altLang="en-US" sz="4000" dirty="0">
              <a:solidFill>
                <a:schemeClr val="accent6">
                  <a:lumMod val="50000"/>
                </a:schemeClr>
              </a:solidFill>
            </a:endParaRPr>
          </a:p>
        </p:txBody>
      </p:sp>
      <p:sp>
        <p:nvSpPr>
          <p:cNvPr id="3" name="矩形 2"/>
          <p:cNvSpPr/>
          <p:nvPr/>
        </p:nvSpPr>
        <p:spPr>
          <a:xfrm>
            <a:off x="181358" y="1700808"/>
            <a:ext cx="8814934" cy="5157192"/>
          </a:xfrm>
          <a:prstGeom prst="rect">
            <a:avLst/>
          </a:prstGeom>
          <a:solidFill>
            <a:srgbClr val="FFFFFF">
              <a:alpha val="6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6" name="内容占位符 5"/>
          <p:cNvGraphicFramePr>
            <a:graphicFrameLocks noGrp="1"/>
          </p:cNvGraphicFramePr>
          <p:nvPr>
            <p:ph idx="1"/>
          </p:nvPr>
        </p:nvGraphicFramePr>
        <p:xfrm>
          <a:off x="211315" y="1685206"/>
          <a:ext cx="8784977" cy="5172794"/>
        </p:xfrm>
        <a:graphic>
          <a:graphicData uri="http://schemas.openxmlformats.org/drawingml/2006/table">
            <a:tbl>
              <a:tblPr bandRow="1">
                <a:solidFill>
                  <a:srgbClr val="FFFFFF">
                    <a:alpha val="47059"/>
                  </a:srgbClr>
                </a:solidFill>
                <a:tableStyleId>{BC89EF96-8CEA-46FF-86C4-4CE0E7609802}</a:tableStyleId>
              </a:tblPr>
              <a:tblGrid>
                <a:gridCol w="1656184"/>
                <a:gridCol w="3528392"/>
                <a:gridCol w="3600401"/>
              </a:tblGrid>
              <a:tr h="669096">
                <a:tc>
                  <a:txBody>
                    <a:bodyPr/>
                    <a:lstStyle/>
                    <a:p>
                      <a:pPr algn="ctr"/>
                      <a:endParaRPr lang="zh-CN" altLang="en-US" sz="3200" b="1" dirty="0">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a:txBody>
                  <a:tcPr anchor="ctr"/>
                </a:tc>
                <a:tc>
                  <a:txBody>
                    <a:bodyPr/>
                    <a:lstStyle/>
                    <a:p>
                      <a:pPr algn="ctr"/>
                      <a:r>
                        <a:rPr lang="zh-CN" altLang="en-US" sz="3200" dirty="0" smtClean="0">
                          <a:effectLst>
                            <a:outerShdw blurRad="38100" dist="38100" dir="2700000" algn="tl">
                              <a:srgbClr val="000000">
                                <a:alpha val="43137"/>
                              </a:srgbClr>
                            </a:outerShdw>
                          </a:effectLst>
                        </a:rPr>
                        <a:t>第一次</a:t>
                      </a:r>
                      <a:endParaRPr lang="zh-CN" altLang="en-US" sz="3200" b="1" dirty="0">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a:txBody>
                  <a:tcPr anchor="ctr"/>
                </a:tc>
                <a:tc>
                  <a:txBody>
                    <a:bodyPr/>
                    <a:lstStyle/>
                    <a:p>
                      <a:pPr algn="ctr"/>
                      <a:r>
                        <a:rPr lang="zh-CN" altLang="en-US" sz="3200" dirty="0" smtClean="0">
                          <a:effectLst>
                            <a:outerShdw blurRad="38100" dist="38100" dir="2700000" algn="tl">
                              <a:srgbClr val="000000">
                                <a:alpha val="43137"/>
                              </a:srgbClr>
                            </a:outerShdw>
                          </a:effectLst>
                        </a:rPr>
                        <a:t>第二次</a:t>
                      </a:r>
                      <a:endParaRPr lang="zh-CN" altLang="en-US" sz="3200" b="1" dirty="0">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a:txBody>
                  <a:tcPr anchor="ctr"/>
                </a:tc>
              </a:tr>
              <a:tr h="911619">
                <a:tc>
                  <a:txBody>
                    <a:bodyPr/>
                    <a:lstStyle/>
                    <a:p>
                      <a:pPr algn="ctr"/>
                      <a:r>
                        <a:rPr lang="zh-CN" altLang="en-US" sz="3200" dirty="0" smtClean="0">
                          <a:effectLst>
                            <a:outerShdw blurRad="38100" dist="38100" dir="2700000" algn="tl">
                              <a:srgbClr val="000000">
                                <a:alpha val="43137"/>
                              </a:srgbClr>
                            </a:outerShdw>
                          </a:effectLst>
                        </a:rPr>
                        <a:t>时间</a:t>
                      </a:r>
                      <a:endParaRPr lang="zh-CN" altLang="en-US" sz="3200" b="1" dirty="0">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a:txBody>
                  <a:tcPr anchor="ctr"/>
                </a:tc>
                <a:tc>
                  <a:txBody>
                    <a:bodyPr/>
                    <a:lstStyle/>
                    <a:p>
                      <a:pPr algn="ctr"/>
                      <a:endParaRPr lang="zh-CN" altLang="en-US" sz="3200" b="1" dirty="0">
                        <a:solidFill>
                          <a:srgbClr val="FF000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a:txBody>
                  <a:tcPr anchor="ctr"/>
                </a:tc>
                <a:tc>
                  <a:txBody>
                    <a:bodyPr/>
                    <a:lstStyle/>
                    <a:p>
                      <a:pPr algn="ctr"/>
                      <a:endParaRPr lang="zh-CN" altLang="en-US" sz="3200" b="1" dirty="0">
                        <a:solidFill>
                          <a:srgbClr val="FF000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a:txBody>
                  <a:tcPr anchor="ctr"/>
                </a:tc>
              </a:tr>
              <a:tr h="1232637">
                <a:tc>
                  <a:txBody>
                    <a:bodyPr/>
                    <a:lstStyle/>
                    <a:p>
                      <a:pPr algn="ctr"/>
                      <a:r>
                        <a:rPr lang="zh-CN" altLang="en-US" sz="3200" dirty="0" smtClean="0">
                          <a:effectLst>
                            <a:outerShdw blurRad="38100" dist="38100" dir="2700000" algn="tl">
                              <a:srgbClr val="000000">
                                <a:alpha val="43137"/>
                              </a:srgbClr>
                            </a:outerShdw>
                          </a:effectLst>
                        </a:rPr>
                        <a:t>目的</a:t>
                      </a:r>
                      <a:endParaRPr lang="zh-CN" altLang="en-US" sz="3200" b="1" dirty="0">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kumimoji="0" lang="zh-CN" altLang="en-US" sz="3200" b="1" kern="1200" dirty="0" smtClean="0">
                        <a:solidFill>
                          <a:srgbClr val="FF000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cs typeface="+mn-cs"/>
                      </a:endParaRPr>
                    </a:p>
                  </a:txBody>
                  <a:tcPr anchor="ctr"/>
                </a:tc>
                <a:tc>
                  <a:txBody>
                    <a:bodyPr/>
                    <a:lstStyle/>
                    <a:p>
                      <a:pPr algn="ctr"/>
                      <a:endParaRPr lang="zh-CN" altLang="en-US" sz="3200" b="1" dirty="0">
                        <a:solidFill>
                          <a:srgbClr val="FF000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a:txBody>
                  <a:tcPr anchor="ctr"/>
                </a:tc>
              </a:tr>
              <a:tr h="2359442">
                <a:tc>
                  <a:txBody>
                    <a:bodyPr/>
                    <a:lstStyle/>
                    <a:p>
                      <a:pPr algn="ctr"/>
                      <a:r>
                        <a:rPr lang="zh-CN" altLang="en-US" sz="3200" dirty="0" smtClean="0">
                          <a:effectLst>
                            <a:outerShdw blurRad="38100" dist="38100" dir="2700000" algn="tl">
                              <a:srgbClr val="000000">
                                <a:alpha val="43137"/>
                              </a:srgbClr>
                            </a:outerShdw>
                          </a:effectLst>
                        </a:rPr>
                        <a:t>结果</a:t>
                      </a:r>
                      <a:endParaRPr lang="zh-CN" altLang="en-US" sz="3200" b="1" dirty="0">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a:txBody>
                  <a:tcPr anchor="ctr">
                    <a:solidFill>
                      <a:srgbClr val="000000">
                        <a:alpha val="5098"/>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kumimoji="0" lang="zh-CN" altLang="en-US" sz="3200" b="1" kern="1200" dirty="0" smtClean="0">
                        <a:solidFill>
                          <a:srgbClr val="FF000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cs typeface="+mn-cs"/>
                      </a:endParaRPr>
                    </a:p>
                  </a:txBody>
                  <a:tcPr anchor="ctr">
                    <a:solidFill>
                      <a:srgbClr val="000000">
                        <a:alpha val="5098"/>
                      </a:srgbClr>
                    </a:solidFill>
                  </a:tcPr>
                </a:tc>
                <a:tc>
                  <a:txBody>
                    <a:bodyPr/>
                    <a:lstStyle/>
                    <a:p>
                      <a:pPr algn="ctr"/>
                      <a:endParaRPr lang="zh-CN" altLang="en-US" sz="3200" b="1" dirty="0">
                        <a:solidFill>
                          <a:srgbClr val="FF000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a:txBody>
                  <a:tcPr anchor="ctr">
                    <a:solidFill>
                      <a:srgbClr val="000000">
                        <a:alpha val="5098"/>
                      </a:srgbClr>
                    </a:solidFill>
                  </a:tcPr>
                </a:tc>
              </a:tr>
            </a:tbl>
          </a:graphicData>
        </a:graphic>
      </p:graphicFrame>
      <p:sp>
        <p:nvSpPr>
          <p:cNvPr id="5" name="TextBox 4"/>
          <p:cNvSpPr txBox="1"/>
          <p:nvPr/>
        </p:nvSpPr>
        <p:spPr>
          <a:xfrm>
            <a:off x="181358" y="-27384"/>
            <a:ext cx="6118834" cy="646331"/>
          </a:xfrm>
          <a:prstGeom prst="rect">
            <a:avLst/>
          </a:prstGeom>
          <a:noFill/>
        </p:spPr>
        <p:txBody>
          <a:bodyPr wrap="square" rtlCol="0">
            <a:spAutoFit/>
          </a:bodyPr>
          <a:lstStyle/>
          <a:p>
            <a:r>
              <a:rPr lang="zh-CN" altLang="en-US" sz="3600" b="1" dirty="0" smtClean="0">
                <a:solidFill>
                  <a:schemeClr val="tx1">
                    <a:lumMod val="75000"/>
                    <a:lumOff val="25000"/>
                  </a:schemeClr>
                </a:solidFill>
                <a:effectLst>
                  <a:outerShdw blurRad="38100" dist="38100" dir="2700000" algn="tl">
                    <a:srgbClr val="000000">
                      <a:alpha val="43137"/>
                    </a:srgbClr>
                  </a:outerShdw>
                </a:effectLst>
              </a:rPr>
              <a:t>一、丝路之通</a:t>
            </a:r>
            <a:endParaRPr lang="zh-CN" altLang="en-US" sz="3600" b="1" dirty="0">
              <a:solidFill>
                <a:schemeClr val="tx1">
                  <a:lumMod val="75000"/>
                  <a:lumOff val="25000"/>
                </a:schemeClr>
              </a:solidFill>
              <a:effectLst>
                <a:outerShdw blurRad="38100" dist="38100" dir="2700000" algn="tl">
                  <a:srgbClr val="000000">
                    <a:alpha val="43137"/>
                  </a:srgbClr>
                </a:outerShdw>
              </a:effectLst>
            </a:endParaRPr>
          </a:p>
        </p:txBody>
      </p:sp>
      <p:sp>
        <p:nvSpPr>
          <p:cNvPr id="7" name="TextBox 6"/>
          <p:cNvSpPr txBox="1"/>
          <p:nvPr/>
        </p:nvSpPr>
        <p:spPr>
          <a:xfrm>
            <a:off x="467544" y="620688"/>
            <a:ext cx="4608512" cy="646331"/>
          </a:xfrm>
          <a:prstGeom prst="rect">
            <a:avLst/>
          </a:prstGeom>
          <a:noFill/>
        </p:spPr>
        <p:txBody>
          <a:bodyPr wrap="square" rtlCol="0">
            <a:spAutoFit/>
          </a:bodyPr>
          <a:lstStyle/>
          <a:p>
            <a:r>
              <a:rPr lang="en-US" altLang="zh-CN" sz="3600" b="1" dirty="0" smtClean="0">
                <a:solidFill>
                  <a:schemeClr val="accent3">
                    <a:lumMod val="50000"/>
                  </a:schemeClr>
                </a:solidFill>
                <a:effectLst>
                  <a:outerShdw blurRad="38100" dist="38100" dir="2700000" algn="tl">
                    <a:srgbClr val="000000">
                      <a:alpha val="43137"/>
                    </a:srgbClr>
                  </a:outerShdw>
                </a:effectLst>
                <a:latin typeface="+mj-ea"/>
                <a:ea typeface="+mj-ea"/>
              </a:rPr>
              <a:t>3.</a:t>
            </a:r>
            <a:r>
              <a:rPr lang="zh-CN" altLang="en-US" sz="3600" b="1" dirty="0" smtClean="0">
                <a:solidFill>
                  <a:schemeClr val="accent3">
                    <a:lumMod val="50000"/>
                  </a:schemeClr>
                </a:solidFill>
                <a:effectLst>
                  <a:outerShdw blurRad="38100" dist="38100" dir="2700000" algn="tl">
                    <a:srgbClr val="000000">
                      <a:alpha val="43137"/>
                    </a:srgbClr>
                  </a:outerShdw>
                </a:effectLst>
                <a:latin typeface="+mj-ea"/>
                <a:ea typeface="+mj-ea"/>
              </a:rPr>
              <a:t>张骞通西域</a:t>
            </a:r>
            <a:endParaRPr lang="zh-CN" altLang="en-US" sz="3600" b="1" dirty="0">
              <a:solidFill>
                <a:schemeClr val="accent3">
                  <a:lumMod val="50000"/>
                </a:schemeClr>
              </a:solidFill>
              <a:effectLst>
                <a:outerShdw blurRad="38100" dist="38100" dir="2700000" algn="tl">
                  <a:srgbClr val="000000">
                    <a:alpha val="43137"/>
                  </a:srgbClr>
                </a:outerShdw>
              </a:effectLst>
              <a:latin typeface="+mj-ea"/>
              <a:ea typeface="+mj-ea"/>
            </a:endParaRPr>
          </a:p>
        </p:txBody>
      </p:sp>
      <p:sp>
        <p:nvSpPr>
          <p:cNvPr id="4" name="TextBox 3"/>
          <p:cNvSpPr txBox="1"/>
          <p:nvPr/>
        </p:nvSpPr>
        <p:spPr>
          <a:xfrm>
            <a:off x="2411760" y="2420888"/>
            <a:ext cx="2610010" cy="584775"/>
          </a:xfrm>
          <a:prstGeom prst="rect">
            <a:avLst/>
          </a:prstGeom>
          <a:noFill/>
        </p:spPr>
        <p:txBody>
          <a:bodyPr wrap="none" rtlCol="0">
            <a:spAutoFit/>
          </a:bodyPr>
          <a:lstStyle/>
          <a:p>
            <a:pPr algn="ctr"/>
            <a:r>
              <a:rPr lang="zh-CN" altLang="en-US" sz="3200" dirty="0">
                <a:solidFill>
                  <a:srgbClr val="FF0000"/>
                </a:solidFill>
                <a:effectLst>
                  <a:outerShdw blurRad="38100" dist="38100" dir="2700000" algn="tl">
                    <a:srgbClr val="000000">
                      <a:alpha val="43137"/>
                    </a:srgbClr>
                  </a:outerShdw>
                </a:effectLst>
              </a:rPr>
              <a:t>公元前</a:t>
            </a:r>
            <a:r>
              <a:rPr lang="en-US" altLang="zh-CN" sz="3200" dirty="0">
                <a:solidFill>
                  <a:srgbClr val="FF0000"/>
                </a:solidFill>
                <a:effectLst>
                  <a:outerShdw blurRad="38100" dist="38100" dir="2700000" algn="tl">
                    <a:srgbClr val="000000">
                      <a:alpha val="43137"/>
                    </a:srgbClr>
                  </a:outerShdw>
                </a:effectLst>
              </a:rPr>
              <a:t>138</a:t>
            </a:r>
            <a:r>
              <a:rPr lang="zh-CN" altLang="en-US" sz="3200" dirty="0">
                <a:solidFill>
                  <a:srgbClr val="FF0000"/>
                </a:solidFill>
                <a:effectLst>
                  <a:outerShdw blurRad="38100" dist="38100" dir="2700000" algn="tl">
                    <a:srgbClr val="000000">
                      <a:alpha val="43137"/>
                    </a:srgbClr>
                  </a:outerShdw>
                </a:effectLst>
              </a:rPr>
              <a:t>年</a:t>
            </a:r>
            <a:endParaRPr lang="zh-CN" altLang="en-US" sz="3200" b="1" dirty="0">
              <a:solidFill>
                <a:srgbClr val="FF000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p:txBody>
      </p:sp>
      <p:sp>
        <p:nvSpPr>
          <p:cNvPr id="8" name="TextBox 7"/>
          <p:cNvSpPr txBox="1"/>
          <p:nvPr/>
        </p:nvSpPr>
        <p:spPr>
          <a:xfrm>
            <a:off x="5940152" y="2484185"/>
            <a:ext cx="2610010" cy="584775"/>
          </a:xfrm>
          <a:prstGeom prst="rect">
            <a:avLst/>
          </a:prstGeom>
          <a:noFill/>
        </p:spPr>
        <p:txBody>
          <a:bodyPr wrap="none" rtlCol="0">
            <a:spAutoFit/>
          </a:bodyPr>
          <a:lstStyle/>
          <a:p>
            <a:pPr algn="ctr"/>
            <a:r>
              <a:rPr lang="zh-CN" altLang="en-US" sz="3200" dirty="0">
                <a:solidFill>
                  <a:srgbClr val="FF0000"/>
                </a:solidFill>
                <a:effectLst>
                  <a:outerShdw blurRad="38100" dist="38100" dir="2700000" algn="tl">
                    <a:srgbClr val="000000">
                      <a:alpha val="43137"/>
                    </a:srgbClr>
                  </a:outerShdw>
                </a:effectLst>
              </a:rPr>
              <a:t>公元前</a:t>
            </a:r>
            <a:r>
              <a:rPr lang="en-US" altLang="zh-CN" sz="3200" dirty="0">
                <a:solidFill>
                  <a:srgbClr val="FF0000"/>
                </a:solidFill>
                <a:effectLst>
                  <a:outerShdw blurRad="38100" dist="38100" dir="2700000" algn="tl">
                    <a:srgbClr val="000000">
                      <a:alpha val="43137"/>
                    </a:srgbClr>
                  </a:outerShdw>
                </a:effectLst>
              </a:rPr>
              <a:t>119</a:t>
            </a:r>
            <a:r>
              <a:rPr lang="zh-CN" altLang="en-US" sz="3200" dirty="0">
                <a:solidFill>
                  <a:srgbClr val="FF0000"/>
                </a:solidFill>
                <a:effectLst>
                  <a:outerShdw blurRad="38100" dist="38100" dir="2700000" algn="tl">
                    <a:srgbClr val="000000">
                      <a:alpha val="43137"/>
                    </a:srgbClr>
                  </a:outerShdw>
                </a:effectLst>
              </a:rPr>
              <a:t>年</a:t>
            </a:r>
            <a:endParaRPr lang="zh-CN" altLang="en-US" sz="3200" b="1" dirty="0">
              <a:solidFill>
                <a:srgbClr val="FF000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p:txBody>
      </p:sp>
      <p:sp>
        <p:nvSpPr>
          <p:cNvPr id="9" name="TextBox 8"/>
          <p:cNvSpPr txBox="1"/>
          <p:nvPr/>
        </p:nvSpPr>
        <p:spPr>
          <a:xfrm>
            <a:off x="2555776" y="3359894"/>
            <a:ext cx="2236510" cy="1077218"/>
          </a:xfrm>
          <a:prstGeom prst="rect">
            <a:avLst/>
          </a:prstGeom>
          <a:noFill/>
        </p:spPr>
        <p:txBody>
          <a:bodyPr wrap="none" rtlCol="0">
            <a:spAutoFit/>
          </a:bodyPr>
          <a:lstStyle/>
          <a:p>
            <a:pPr algn="ctr">
              <a:defRPr/>
            </a:pPr>
            <a:r>
              <a:rPr lang="zh-CN" altLang="en-US" sz="3200" dirty="0">
                <a:solidFill>
                  <a:srgbClr val="002060"/>
                </a:solidFill>
                <a:effectLst>
                  <a:outerShdw blurRad="38100" dist="38100" dir="2700000" algn="tl">
                    <a:srgbClr val="000000">
                      <a:alpha val="43137"/>
                    </a:srgbClr>
                  </a:outerShdw>
                </a:effectLst>
              </a:rPr>
              <a:t>联络大月氏</a:t>
            </a:r>
            <a:endParaRPr lang="en-US" altLang="zh-CN" sz="3200" dirty="0">
              <a:solidFill>
                <a:srgbClr val="002060"/>
              </a:solidFill>
              <a:effectLst>
                <a:outerShdw blurRad="38100" dist="38100" dir="2700000" algn="tl">
                  <a:srgbClr val="000000">
                    <a:alpha val="43137"/>
                  </a:srgbClr>
                </a:outerShdw>
              </a:effectLst>
            </a:endParaRPr>
          </a:p>
          <a:p>
            <a:pPr algn="ctr">
              <a:defRPr/>
            </a:pPr>
            <a:r>
              <a:rPr lang="zh-CN" altLang="en-US" sz="3200" dirty="0">
                <a:solidFill>
                  <a:srgbClr val="002060"/>
                </a:solidFill>
                <a:effectLst>
                  <a:outerShdw blurRad="38100" dist="38100" dir="2700000" algn="tl">
                    <a:srgbClr val="000000">
                      <a:alpha val="43137"/>
                    </a:srgbClr>
                  </a:outerShdw>
                </a:effectLst>
              </a:rPr>
              <a:t>夹击匈奴</a:t>
            </a:r>
            <a:endParaRPr lang="zh-CN" altLang="en-US" sz="3200" b="1" dirty="0">
              <a:solidFill>
                <a:srgbClr val="00206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p:txBody>
      </p:sp>
      <p:sp>
        <p:nvSpPr>
          <p:cNvPr id="10" name="TextBox 9"/>
          <p:cNvSpPr txBox="1"/>
          <p:nvPr/>
        </p:nvSpPr>
        <p:spPr>
          <a:xfrm>
            <a:off x="6300192" y="3284984"/>
            <a:ext cx="1826141" cy="1077218"/>
          </a:xfrm>
          <a:prstGeom prst="rect">
            <a:avLst/>
          </a:prstGeom>
          <a:noFill/>
        </p:spPr>
        <p:txBody>
          <a:bodyPr wrap="none" rtlCol="0">
            <a:spAutoFit/>
          </a:bodyPr>
          <a:lstStyle/>
          <a:p>
            <a:pPr algn="ctr">
              <a:defRPr/>
            </a:pPr>
            <a:r>
              <a:rPr lang="zh-CN" altLang="en-US" sz="3200" dirty="0" smtClean="0">
                <a:solidFill>
                  <a:srgbClr val="002060"/>
                </a:solidFill>
                <a:effectLst>
                  <a:outerShdw blurRad="38100" dist="38100" dir="2700000" algn="tl">
                    <a:srgbClr val="000000">
                      <a:alpha val="43137"/>
                    </a:srgbClr>
                  </a:outerShdw>
                </a:effectLst>
              </a:rPr>
              <a:t>联络乌孙</a:t>
            </a:r>
            <a:endParaRPr lang="en-US" altLang="zh-CN" sz="3200" dirty="0">
              <a:solidFill>
                <a:srgbClr val="002060"/>
              </a:solidFill>
              <a:effectLst>
                <a:outerShdw blurRad="38100" dist="38100" dir="2700000" algn="tl">
                  <a:srgbClr val="000000">
                    <a:alpha val="43137"/>
                  </a:srgbClr>
                </a:outerShdw>
              </a:effectLst>
            </a:endParaRPr>
          </a:p>
          <a:p>
            <a:pPr algn="ctr">
              <a:defRPr/>
            </a:pPr>
            <a:r>
              <a:rPr lang="zh-CN" altLang="en-US" sz="3200" dirty="0">
                <a:solidFill>
                  <a:srgbClr val="002060"/>
                </a:solidFill>
                <a:effectLst>
                  <a:outerShdw blurRad="38100" dist="38100" dir="2700000" algn="tl">
                    <a:srgbClr val="000000">
                      <a:alpha val="43137"/>
                    </a:srgbClr>
                  </a:outerShdw>
                </a:effectLst>
              </a:rPr>
              <a:t>夹击匈奴</a:t>
            </a:r>
            <a:endParaRPr lang="zh-CN" altLang="en-US" sz="3200" b="1" dirty="0">
              <a:solidFill>
                <a:srgbClr val="00206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p:txBody>
      </p:sp>
      <p:sp>
        <p:nvSpPr>
          <p:cNvPr id="11" name="TextBox 10"/>
          <p:cNvSpPr txBox="1"/>
          <p:nvPr/>
        </p:nvSpPr>
        <p:spPr>
          <a:xfrm>
            <a:off x="1907704" y="4614733"/>
            <a:ext cx="3467616" cy="2062103"/>
          </a:xfrm>
          <a:prstGeom prst="rect">
            <a:avLst/>
          </a:prstGeom>
          <a:noFill/>
        </p:spPr>
        <p:txBody>
          <a:bodyPr wrap="none" rtlCol="0">
            <a:spAutoFit/>
          </a:bodyPr>
          <a:lstStyle/>
          <a:p>
            <a:pPr algn="ctr">
              <a:defRPr/>
            </a:pPr>
            <a:r>
              <a:rPr lang="zh-CN" altLang="en-US" sz="3200" dirty="0" smtClean="0">
                <a:solidFill>
                  <a:srgbClr val="002060"/>
                </a:solidFill>
                <a:effectLst>
                  <a:outerShdw blurRad="38100" dist="38100" dir="2700000" algn="tl">
                    <a:srgbClr val="000000">
                      <a:alpha val="43137"/>
                    </a:srgbClr>
                  </a:outerShdw>
                </a:effectLst>
              </a:rPr>
              <a:t>目的没有达到，</a:t>
            </a:r>
            <a:endParaRPr lang="en-US" altLang="zh-CN" sz="3200" dirty="0" smtClean="0">
              <a:solidFill>
                <a:srgbClr val="002060"/>
              </a:solidFill>
              <a:effectLst>
                <a:outerShdw blurRad="38100" dist="38100" dir="2700000" algn="tl">
                  <a:srgbClr val="000000">
                    <a:alpha val="43137"/>
                  </a:srgbClr>
                </a:outerShdw>
              </a:effectLst>
            </a:endParaRPr>
          </a:p>
          <a:p>
            <a:pPr algn="ctr">
              <a:defRPr/>
            </a:pPr>
            <a:r>
              <a:rPr lang="zh-CN" altLang="en-US" sz="3200" dirty="0" smtClean="0">
                <a:solidFill>
                  <a:srgbClr val="FF0000"/>
                </a:solidFill>
                <a:effectLst>
                  <a:outerShdw blurRad="38100" dist="38100" dir="2700000" algn="tl">
                    <a:srgbClr val="000000">
                      <a:alpha val="43137"/>
                    </a:srgbClr>
                  </a:outerShdw>
                </a:effectLst>
              </a:rPr>
              <a:t>但报告西域的见闻</a:t>
            </a:r>
            <a:endParaRPr lang="en-US" altLang="zh-CN" sz="3200" dirty="0" smtClean="0">
              <a:solidFill>
                <a:srgbClr val="FF0000"/>
              </a:solidFill>
              <a:effectLst>
                <a:outerShdw blurRad="38100" dist="38100" dir="2700000" algn="tl">
                  <a:srgbClr val="000000">
                    <a:alpha val="43137"/>
                  </a:srgbClr>
                </a:outerShdw>
              </a:effectLst>
            </a:endParaRPr>
          </a:p>
          <a:p>
            <a:pPr algn="ctr">
              <a:defRPr/>
            </a:pPr>
            <a:r>
              <a:rPr lang="zh-CN" altLang="en-US" sz="3200" dirty="0" smtClean="0">
                <a:solidFill>
                  <a:srgbClr val="FF0000"/>
                </a:solidFill>
                <a:effectLst>
                  <a:outerShdw blurRad="38100" dist="38100" dir="2700000" algn="tl">
                    <a:srgbClr val="000000">
                      <a:alpha val="43137"/>
                    </a:srgbClr>
                  </a:outerShdw>
                </a:effectLst>
              </a:rPr>
              <a:t>以及西域各国想和</a:t>
            </a:r>
            <a:endParaRPr lang="en-US" altLang="zh-CN" sz="3200" dirty="0" smtClean="0">
              <a:solidFill>
                <a:srgbClr val="FF0000"/>
              </a:solidFill>
              <a:effectLst>
                <a:outerShdw blurRad="38100" dist="38100" dir="2700000" algn="tl">
                  <a:srgbClr val="000000">
                    <a:alpha val="43137"/>
                  </a:srgbClr>
                </a:outerShdw>
              </a:effectLst>
            </a:endParaRPr>
          </a:p>
          <a:p>
            <a:pPr algn="ctr">
              <a:defRPr/>
            </a:pPr>
            <a:r>
              <a:rPr lang="zh-CN" altLang="en-US" sz="3200" dirty="0" smtClean="0">
                <a:solidFill>
                  <a:srgbClr val="FF0000"/>
                </a:solidFill>
                <a:effectLst>
                  <a:outerShdw blurRad="38100" dist="38100" dir="2700000" algn="tl">
                    <a:srgbClr val="000000">
                      <a:alpha val="43137"/>
                    </a:srgbClr>
                  </a:outerShdw>
                </a:effectLst>
              </a:rPr>
              <a:t>汉朝往来的愿望</a:t>
            </a:r>
            <a:endParaRPr lang="zh-CN" altLang="en-US" sz="3200" b="1" dirty="0">
              <a:solidFill>
                <a:srgbClr val="FF000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p:txBody>
      </p:sp>
      <p:sp>
        <p:nvSpPr>
          <p:cNvPr id="12" name="TextBox 11"/>
          <p:cNvSpPr txBox="1"/>
          <p:nvPr/>
        </p:nvSpPr>
        <p:spPr>
          <a:xfrm>
            <a:off x="5436096" y="4679265"/>
            <a:ext cx="3467616" cy="2062103"/>
          </a:xfrm>
          <a:prstGeom prst="rect">
            <a:avLst/>
          </a:prstGeom>
          <a:noFill/>
        </p:spPr>
        <p:txBody>
          <a:bodyPr wrap="none" rtlCol="0">
            <a:spAutoFit/>
          </a:bodyPr>
          <a:lstStyle/>
          <a:p>
            <a:pPr algn="ctr"/>
            <a:r>
              <a:rPr lang="zh-CN" altLang="en-US" sz="3200" dirty="0">
                <a:solidFill>
                  <a:srgbClr val="002060"/>
                </a:solidFill>
                <a:effectLst>
                  <a:outerShdw blurRad="38100" dist="38100" dir="2700000" algn="tl">
                    <a:srgbClr val="000000">
                      <a:alpha val="43137"/>
                    </a:srgbClr>
                  </a:outerShdw>
                </a:effectLst>
              </a:rPr>
              <a:t>目的没有达到，</a:t>
            </a:r>
            <a:endParaRPr lang="en-US" altLang="zh-CN" sz="3200" dirty="0">
              <a:solidFill>
                <a:srgbClr val="002060"/>
              </a:solidFill>
              <a:effectLst>
                <a:outerShdw blurRad="38100" dist="38100" dir="2700000" algn="tl">
                  <a:srgbClr val="000000">
                    <a:alpha val="43137"/>
                  </a:srgbClr>
                </a:outerShdw>
              </a:effectLst>
            </a:endParaRPr>
          </a:p>
          <a:p>
            <a:pPr algn="ctr"/>
            <a:r>
              <a:rPr lang="zh-CN" altLang="en-US" sz="3200" dirty="0">
                <a:solidFill>
                  <a:srgbClr val="FF0000"/>
                </a:solidFill>
                <a:effectLst>
                  <a:outerShdw blurRad="38100" dist="38100" dir="2700000" algn="tl">
                    <a:srgbClr val="000000">
                      <a:alpha val="43137"/>
                    </a:srgbClr>
                  </a:outerShdw>
                </a:effectLst>
              </a:rPr>
              <a:t>但互派使节</a:t>
            </a:r>
            <a:r>
              <a:rPr lang="zh-CN" altLang="en-US" sz="3200" dirty="0" smtClean="0">
                <a:solidFill>
                  <a:srgbClr val="FF0000"/>
                </a:solidFill>
                <a:effectLst>
                  <a:outerShdw blurRad="38100" dist="38100" dir="2700000" algn="tl">
                    <a:srgbClr val="000000">
                      <a:alpha val="43137"/>
                    </a:srgbClr>
                  </a:outerShdw>
                </a:effectLst>
              </a:rPr>
              <a:t>，促进</a:t>
            </a:r>
            <a:endParaRPr lang="en-US" altLang="zh-CN" sz="3200" dirty="0" smtClean="0">
              <a:solidFill>
                <a:srgbClr val="FF0000"/>
              </a:solidFill>
              <a:effectLst>
                <a:outerShdw blurRad="38100" dist="38100" dir="2700000" algn="tl">
                  <a:srgbClr val="000000">
                    <a:alpha val="43137"/>
                  </a:srgbClr>
                </a:outerShdw>
              </a:effectLst>
            </a:endParaRPr>
          </a:p>
          <a:p>
            <a:pPr algn="ctr"/>
            <a:r>
              <a:rPr lang="zh-CN" altLang="en-US" sz="3200" dirty="0" smtClean="0">
                <a:solidFill>
                  <a:srgbClr val="FF0000"/>
                </a:solidFill>
                <a:effectLst>
                  <a:outerShdw blurRad="38100" dist="38100" dir="2700000" algn="tl">
                    <a:srgbClr val="000000">
                      <a:alpha val="43137"/>
                    </a:srgbClr>
                  </a:outerShdw>
                </a:effectLst>
              </a:rPr>
              <a:t>汉朝</a:t>
            </a:r>
            <a:r>
              <a:rPr lang="zh-CN" altLang="en-US" sz="3200" dirty="0">
                <a:solidFill>
                  <a:srgbClr val="FF0000"/>
                </a:solidFill>
                <a:effectLst>
                  <a:outerShdw blurRad="38100" dist="38100" dir="2700000" algn="tl">
                    <a:srgbClr val="000000">
                      <a:alpha val="43137"/>
                    </a:srgbClr>
                  </a:outerShdw>
                </a:effectLst>
              </a:rPr>
              <a:t>和西域的</a:t>
            </a:r>
            <a:r>
              <a:rPr lang="zh-CN" altLang="en-US" sz="3200" dirty="0" smtClean="0">
                <a:solidFill>
                  <a:srgbClr val="FF0000"/>
                </a:solidFill>
                <a:effectLst>
                  <a:outerShdw blurRad="38100" dist="38100" dir="2700000" algn="tl">
                    <a:srgbClr val="000000">
                      <a:alpha val="43137"/>
                    </a:srgbClr>
                  </a:outerShdw>
                </a:effectLst>
              </a:rPr>
              <a:t>之间</a:t>
            </a:r>
            <a:endParaRPr lang="en-US" altLang="zh-CN" sz="3200" dirty="0" smtClean="0">
              <a:solidFill>
                <a:srgbClr val="FF0000"/>
              </a:solidFill>
              <a:effectLst>
                <a:outerShdw blurRad="38100" dist="38100" dir="2700000" algn="tl">
                  <a:srgbClr val="000000">
                    <a:alpha val="43137"/>
                  </a:srgbClr>
                </a:outerShdw>
              </a:effectLst>
            </a:endParaRPr>
          </a:p>
          <a:p>
            <a:pPr algn="ctr"/>
            <a:r>
              <a:rPr lang="zh-CN" altLang="en-US" sz="3200" dirty="0" smtClean="0">
                <a:solidFill>
                  <a:srgbClr val="FF0000"/>
                </a:solidFill>
                <a:effectLst>
                  <a:outerShdw blurRad="38100" dist="38100" dir="2700000" algn="tl">
                    <a:srgbClr val="000000">
                      <a:alpha val="43137"/>
                    </a:srgbClr>
                  </a:outerShdw>
                </a:effectLst>
              </a:rPr>
              <a:t>的</a:t>
            </a:r>
            <a:r>
              <a:rPr lang="zh-CN" altLang="en-US" sz="3200" dirty="0">
                <a:solidFill>
                  <a:srgbClr val="FF0000"/>
                </a:solidFill>
                <a:effectLst>
                  <a:outerShdw blurRad="38100" dist="38100" dir="2700000" algn="tl">
                    <a:srgbClr val="000000">
                      <a:alpha val="43137"/>
                    </a:srgbClr>
                  </a:outerShdw>
                </a:effectLst>
              </a:rPr>
              <a:t>相互了解与往来</a:t>
            </a:r>
            <a:endParaRPr lang="zh-CN" altLang="en-US" sz="3200" b="1" dirty="0">
              <a:solidFill>
                <a:srgbClr val="FF000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ChangeArrowheads="1"/>
          </p:cNvSpPr>
          <p:nvPr/>
        </p:nvSpPr>
        <p:spPr bwMode="auto">
          <a:xfrm>
            <a:off x="-29717" y="1260177"/>
            <a:ext cx="9144000" cy="5334000"/>
          </a:xfrm>
          <a:prstGeom prst="rect">
            <a:avLst/>
          </a:prstGeom>
          <a:solidFill>
            <a:srgbClr val="FFFFCC"/>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b="1" dirty="0">
              <a:solidFill>
                <a:prstClr val="black"/>
              </a:solidFill>
              <a:effectLst>
                <a:outerShdw blurRad="38100" dist="38100" dir="2700000" algn="tl">
                  <a:srgbClr val="000000">
                    <a:alpha val="43137"/>
                  </a:srgbClr>
                </a:outerShdw>
              </a:effectLst>
            </a:endParaRPr>
          </a:p>
        </p:txBody>
      </p:sp>
      <p:sp>
        <p:nvSpPr>
          <p:cNvPr id="19460" name="Freeform 4"/>
          <p:cNvSpPr/>
          <p:nvPr/>
        </p:nvSpPr>
        <p:spPr bwMode="auto">
          <a:xfrm>
            <a:off x="935483" y="1264940"/>
            <a:ext cx="1201738" cy="1090612"/>
          </a:xfrm>
          <a:custGeom>
            <a:avLst/>
            <a:gdLst>
              <a:gd name="T0" fmla="*/ 0 w 757"/>
              <a:gd name="T1" fmla="*/ 687 h 687"/>
              <a:gd name="T2" fmla="*/ 49 w 757"/>
              <a:gd name="T3" fmla="*/ 623 h 687"/>
              <a:gd name="T4" fmla="*/ 60 w 757"/>
              <a:gd name="T5" fmla="*/ 536 h 687"/>
              <a:gd name="T6" fmla="*/ 96 w 757"/>
              <a:gd name="T7" fmla="*/ 462 h 687"/>
              <a:gd name="T8" fmla="*/ 118 w 757"/>
              <a:gd name="T9" fmla="*/ 374 h 687"/>
              <a:gd name="T10" fmla="*/ 196 w 757"/>
              <a:gd name="T11" fmla="*/ 236 h 687"/>
              <a:gd name="T12" fmla="*/ 322 w 757"/>
              <a:gd name="T13" fmla="*/ 227 h 687"/>
              <a:gd name="T14" fmla="*/ 436 w 757"/>
              <a:gd name="T15" fmla="*/ 210 h 687"/>
              <a:gd name="T16" fmla="*/ 499 w 757"/>
              <a:gd name="T17" fmla="*/ 230 h 687"/>
              <a:gd name="T18" fmla="*/ 529 w 757"/>
              <a:gd name="T19" fmla="*/ 249 h 687"/>
              <a:gd name="T20" fmla="*/ 565 w 757"/>
              <a:gd name="T21" fmla="*/ 242 h 687"/>
              <a:gd name="T22" fmla="*/ 604 w 757"/>
              <a:gd name="T23" fmla="*/ 200 h 687"/>
              <a:gd name="T24" fmla="*/ 618 w 757"/>
              <a:gd name="T25" fmla="*/ 141 h 687"/>
              <a:gd name="T26" fmla="*/ 691 w 757"/>
              <a:gd name="T27" fmla="*/ 90 h 687"/>
              <a:gd name="T28" fmla="*/ 723 w 757"/>
              <a:gd name="T29" fmla="*/ 38 h 687"/>
              <a:gd name="T30" fmla="*/ 757 w 757"/>
              <a:gd name="T31" fmla="*/ 0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7" h="687">
                <a:moveTo>
                  <a:pt x="0" y="687"/>
                </a:moveTo>
                <a:cubicBezTo>
                  <a:pt x="8" y="677"/>
                  <a:pt x="39" y="648"/>
                  <a:pt x="49" y="623"/>
                </a:cubicBezTo>
                <a:cubicBezTo>
                  <a:pt x="59" y="598"/>
                  <a:pt x="52" y="563"/>
                  <a:pt x="60" y="536"/>
                </a:cubicBezTo>
                <a:cubicBezTo>
                  <a:pt x="68" y="509"/>
                  <a:pt x="86" y="489"/>
                  <a:pt x="96" y="462"/>
                </a:cubicBezTo>
                <a:cubicBezTo>
                  <a:pt x="106" y="435"/>
                  <a:pt x="101" y="412"/>
                  <a:pt x="118" y="374"/>
                </a:cubicBezTo>
                <a:cubicBezTo>
                  <a:pt x="135" y="336"/>
                  <a:pt x="162" y="260"/>
                  <a:pt x="196" y="236"/>
                </a:cubicBezTo>
                <a:cubicBezTo>
                  <a:pt x="230" y="212"/>
                  <a:pt x="282" y="231"/>
                  <a:pt x="322" y="227"/>
                </a:cubicBezTo>
                <a:cubicBezTo>
                  <a:pt x="362" y="223"/>
                  <a:pt x="407" y="210"/>
                  <a:pt x="436" y="210"/>
                </a:cubicBezTo>
                <a:cubicBezTo>
                  <a:pt x="465" y="210"/>
                  <a:pt x="484" y="224"/>
                  <a:pt x="499" y="230"/>
                </a:cubicBezTo>
                <a:cubicBezTo>
                  <a:pt x="514" y="236"/>
                  <a:pt x="518" y="247"/>
                  <a:pt x="529" y="249"/>
                </a:cubicBezTo>
                <a:cubicBezTo>
                  <a:pt x="540" y="251"/>
                  <a:pt x="553" y="250"/>
                  <a:pt x="565" y="242"/>
                </a:cubicBezTo>
                <a:cubicBezTo>
                  <a:pt x="577" y="234"/>
                  <a:pt x="595" y="217"/>
                  <a:pt x="604" y="200"/>
                </a:cubicBezTo>
                <a:cubicBezTo>
                  <a:pt x="613" y="183"/>
                  <a:pt x="603" y="159"/>
                  <a:pt x="618" y="141"/>
                </a:cubicBezTo>
                <a:cubicBezTo>
                  <a:pt x="633" y="123"/>
                  <a:pt x="674" y="107"/>
                  <a:pt x="691" y="90"/>
                </a:cubicBezTo>
                <a:cubicBezTo>
                  <a:pt x="708" y="73"/>
                  <a:pt x="712" y="53"/>
                  <a:pt x="723" y="38"/>
                </a:cubicBezTo>
                <a:cubicBezTo>
                  <a:pt x="734" y="23"/>
                  <a:pt x="750" y="8"/>
                  <a:pt x="757" y="0"/>
                </a:cubicBezTo>
              </a:path>
            </a:pathLst>
          </a:custGeom>
          <a:noFill/>
          <a:ln w="15875" cmpd="sng">
            <a:solidFill>
              <a:srgbClr val="0066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19461" name="Freeform 5"/>
          <p:cNvSpPr/>
          <p:nvPr/>
        </p:nvSpPr>
        <p:spPr bwMode="auto">
          <a:xfrm>
            <a:off x="17908" y="2336502"/>
            <a:ext cx="1058863" cy="1797050"/>
          </a:xfrm>
          <a:custGeom>
            <a:avLst/>
            <a:gdLst>
              <a:gd name="T0" fmla="*/ 135 w 667"/>
              <a:gd name="T1" fmla="*/ 680 h 1132"/>
              <a:gd name="T2" fmla="*/ 86 w 667"/>
              <a:gd name="T3" fmla="*/ 755 h 1132"/>
              <a:gd name="T4" fmla="*/ 6 w 667"/>
              <a:gd name="T5" fmla="*/ 863 h 1132"/>
              <a:gd name="T6" fmla="*/ 75 w 667"/>
              <a:gd name="T7" fmla="*/ 987 h 1132"/>
              <a:gd name="T8" fmla="*/ 144 w 667"/>
              <a:gd name="T9" fmla="*/ 1073 h 1132"/>
              <a:gd name="T10" fmla="*/ 326 w 667"/>
              <a:gd name="T11" fmla="*/ 1086 h 1132"/>
              <a:gd name="T12" fmla="*/ 431 w 667"/>
              <a:gd name="T13" fmla="*/ 1092 h 1132"/>
              <a:gd name="T14" fmla="*/ 429 w 667"/>
              <a:gd name="T15" fmla="*/ 1007 h 1132"/>
              <a:gd name="T16" fmla="*/ 435 w 667"/>
              <a:gd name="T17" fmla="*/ 926 h 1132"/>
              <a:gd name="T18" fmla="*/ 452 w 667"/>
              <a:gd name="T19" fmla="*/ 840 h 1132"/>
              <a:gd name="T20" fmla="*/ 408 w 667"/>
              <a:gd name="T21" fmla="*/ 843 h 1132"/>
              <a:gd name="T22" fmla="*/ 470 w 667"/>
              <a:gd name="T23" fmla="*/ 809 h 1132"/>
              <a:gd name="T24" fmla="*/ 435 w 667"/>
              <a:gd name="T25" fmla="*/ 762 h 1132"/>
              <a:gd name="T26" fmla="*/ 443 w 667"/>
              <a:gd name="T27" fmla="*/ 675 h 1132"/>
              <a:gd name="T28" fmla="*/ 513 w 667"/>
              <a:gd name="T29" fmla="*/ 723 h 1132"/>
              <a:gd name="T30" fmla="*/ 584 w 667"/>
              <a:gd name="T31" fmla="*/ 692 h 1132"/>
              <a:gd name="T32" fmla="*/ 554 w 667"/>
              <a:gd name="T33" fmla="*/ 561 h 1132"/>
              <a:gd name="T34" fmla="*/ 477 w 667"/>
              <a:gd name="T35" fmla="*/ 536 h 1132"/>
              <a:gd name="T36" fmla="*/ 474 w 667"/>
              <a:gd name="T37" fmla="*/ 596 h 1132"/>
              <a:gd name="T38" fmla="*/ 438 w 667"/>
              <a:gd name="T39" fmla="*/ 555 h 1132"/>
              <a:gd name="T40" fmla="*/ 416 w 667"/>
              <a:gd name="T41" fmla="*/ 401 h 1132"/>
              <a:gd name="T42" fmla="*/ 416 w 667"/>
              <a:gd name="T43" fmla="*/ 293 h 1132"/>
              <a:gd name="T44" fmla="*/ 470 w 667"/>
              <a:gd name="T45" fmla="*/ 257 h 1132"/>
              <a:gd name="T46" fmla="*/ 558 w 667"/>
              <a:gd name="T47" fmla="*/ 177 h 1132"/>
              <a:gd name="T48" fmla="*/ 629 w 667"/>
              <a:gd name="T49" fmla="*/ 147 h 1132"/>
              <a:gd name="T50" fmla="*/ 578 w 667"/>
              <a:gd name="T51" fmla="*/ 8 h 1132"/>
              <a:gd name="T52" fmla="*/ 386 w 667"/>
              <a:gd name="T53" fmla="*/ 44 h 1132"/>
              <a:gd name="T54" fmla="*/ 213 w 667"/>
              <a:gd name="T55" fmla="*/ 69 h 1132"/>
              <a:gd name="T56" fmla="*/ 143 w 667"/>
              <a:gd name="T57" fmla="*/ 285 h 1132"/>
              <a:gd name="T58" fmla="*/ 153 w 667"/>
              <a:gd name="T59" fmla="*/ 459 h 1132"/>
              <a:gd name="T60" fmla="*/ 164 w 667"/>
              <a:gd name="T61" fmla="*/ 600 h 1132"/>
              <a:gd name="T62" fmla="*/ 186 w 667"/>
              <a:gd name="T63" fmla="*/ 678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7" h="1132">
                <a:moveTo>
                  <a:pt x="186" y="678"/>
                </a:moveTo>
                <a:cubicBezTo>
                  <a:pt x="174" y="682"/>
                  <a:pt x="152" y="679"/>
                  <a:pt x="135" y="680"/>
                </a:cubicBezTo>
                <a:cubicBezTo>
                  <a:pt x="118" y="681"/>
                  <a:pt x="94" y="672"/>
                  <a:pt x="86" y="684"/>
                </a:cubicBezTo>
                <a:cubicBezTo>
                  <a:pt x="78" y="696"/>
                  <a:pt x="94" y="744"/>
                  <a:pt x="86" y="755"/>
                </a:cubicBezTo>
                <a:cubicBezTo>
                  <a:pt x="78" y="766"/>
                  <a:pt x="52" y="735"/>
                  <a:pt x="39" y="753"/>
                </a:cubicBezTo>
                <a:cubicBezTo>
                  <a:pt x="26" y="771"/>
                  <a:pt x="11" y="834"/>
                  <a:pt x="6" y="863"/>
                </a:cubicBezTo>
                <a:cubicBezTo>
                  <a:pt x="1" y="892"/>
                  <a:pt x="0" y="909"/>
                  <a:pt x="11" y="930"/>
                </a:cubicBezTo>
                <a:cubicBezTo>
                  <a:pt x="22" y="951"/>
                  <a:pt x="61" y="968"/>
                  <a:pt x="75" y="987"/>
                </a:cubicBezTo>
                <a:cubicBezTo>
                  <a:pt x="89" y="1006"/>
                  <a:pt x="85" y="1032"/>
                  <a:pt x="96" y="1046"/>
                </a:cubicBezTo>
                <a:cubicBezTo>
                  <a:pt x="107" y="1060"/>
                  <a:pt x="123" y="1059"/>
                  <a:pt x="144" y="1073"/>
                </a:cubicBezTo>
                <a:cubicBezTo>
                  <a:pt x="165" y="1087"/>
                  <a:pt x="192" y="1128"/>
                  <a:pt x="222" y="1130"/>
                </a:cubicBezTo>
                <a:cubicBezTo>
                  <a:pt x="252" y="1132"/>
                  <a:pt x="298" y="1089"/>
                  <a:pt x="326" y="1086"/>
                </a:cubicBezTo>
                <a:cubicBezTo>
                  <a:pt x="354" y="1083"/>
                  <a:pt x="372" y="1108"/>
                  <a:pt x="389" y="1109"/>
                </a:cubicBezTo>
                <a:cubicBezTo>
                  <a:pt x="406" y="1110"/>
                  <a:pt x="426" y="1100"/>
                  <a:pt x="431" y="1092"/>
                </a:cubicBezTo>
                <a:cubicBezTo>
                  <a:pt x="436" y="1084"/>
                  <a:pt x="422" y="1072"/>
                  <a:pt x="422" y="1058"/>
                </a:cubicBezTo>
                <a:cubicBezTo>
                  <a:pt x="422" y="1044"/>
                  <a:pt x="427" y="1020"/>
                  <a:pt x="429" y="1007"/>
                </a:cubicBezTo>
                <a:cubicBezTo>
                  <a:pt x="431" y="994"/>
                  <a:pt x="434" y="994"/>
                  <a:pt x="435" y="981"/>
                </a:cubicBezTo>
                <a:cubicBezTo>
                  <a:pt x="436" y="968"/>
                  <a:pt x="432" y="944"/>
                  <a:pt x="435" y="926"/>
                </a:cubicBezTo>
                <a:cubicBezTo>
                  <a:pt x="438" y="908"/>
                  <a:pt x="452" y="889"/>
                  <a:pt x="455" y="875"/>
                </a:cubicBezTo>
                <a:cubicBezTo>
                  <a:pt x="458" y="861"/>
                  <a:pt x="456" y="847"/>
                  <a:pt x="452" y="840"/>
                </a:cubicBezTo>
                <a:cubicBezTo>
                  <a:pt x="448" y="833"/>
                  <a:pt x="438" y="832"/>
                  <a:pt x="431" y="833"/>
                </a:cubicBezTo>
                <a:cubicBezTo>
                  <a:pt x="424" y="834"/>
                  <a:pt x="410" y="847"/>
                  <a:pt x="408" y="843"/>
                </a:cubicBezTo>
                <a:cubicBezTo>
                  <a:pt x="406" y="839"/>
                  <a:pt x="406" y="816"/>
                  <a:pt x="416" y="810"/>
                </a:cubicBezTo>
                <a:cubicBezTo>
                  <a:pt x="426" y="804"/>
                  <a:pt x="462" y="814"/>
                  <a:pt x="470" y="809"/>
                </a:cubicBezTo>
                <a:cubicBezTo>
                  <a:pt x="478" y="804"/>
                  <a:pt x="471" y="788"/>
                  <a:pt x="465" y="780"/>
                </a:cubicBezTo>
                <a:cubicBezTo>
                  <a:pt x="459" y="772"/>
                  <a:pt x="444" y="768"/>
                  <a:pt x="435" y="762"/>
                </a:cubicBezTo>
                <a:cubicBezTo>
                  <a:pt x="426" y="756"/>
                  <a:pt x="407" y="757"/>
                  <a:pt x="408" y="743"/>
                </a:cubicBezTo>
                <a:cubicBezTo>
                  <a:pt x="409" y="729"/>
                  <a:pt x="430" y="685"/>
                  <a:pt x="443" y="675"/>
                </a:cubicBezTo>
                <a:cubicBezTo>
                  <a:pt x="456" y="665"/>
                  <a:pt x="474" y="673"/>
                  <a:pt x="486" y="681"/>
                </a:cubicBezTo>
                <a:cubicBezTo>
                  <a:pt x="498" y="689"/>
                  <a:pt x="504" y="717"/>
                  <a:pt x="513" y="723"/>
                </a:cubicBezTo>
                <a:cubicBezTo>
                  <a:pt x="522" y="729"/>
                  <a:pt x="531" y="724"/>
                  <a:pt x="543" y="719"/>
                </a:cubicBezTo>
                <a:cubicBezTo>
                  <a:pt x="555" y="714"/>
                  <a:pt x="580" y="707"/>
                  <a:pt x="584" y="692"/>
                </a:cubicBezTo>
                <a:cubicBezTo>
                  <a:pt x="588" y="677"/>
                  <a:pt x="569" y="649"/>
                  <a:pt x="564" y="627"/>
                </a:cubicBezTo>
                <a:cubicBezTo>
                  <a:pt x="559" y="605"/>
                  <a:pt x="560" y="577"/>
                  <a:pt x="554" y="561"/>
                </a:cubicBezTo>
                <a:cubicBezTo>
                  <a:pt x="548" y="545"/>
                  <a:pt x="538" y="532"/>
                  <a:pt x="525" y="528"/>
                </a:cubicBezTo>
                <a:cubicBezTo>
                  <a:pt x="512" y="524"/>
                  <a:pt x="486" y="530"/>
                  <a:pt x="477" y="536"/>
                </a:cubicBezTo>
                <a:cubicBezTo>
                  <a:pt x="468" y="542"/>
                  <a:pt x="472" y="551"/>
                  <a:pt x="471" y="561"/>
                </a:cubicBezTo>
                <a:cubicBezTo>
                  <a:pt x="470" y="571"/>
                  <a:pt x="477" y="589"/>
                  <a:pt x="474" y="596"/>
                </a:cubicBezTo>
                <a:cubicBezTo>
                  <a:pt x="471" y="603"/>
                  <a:pt x="461" y="609"/>
                  <a:pt x="455" y="602"/>
                </a:cubicBezTo>
                <a:cubicBezTo>
                  <a:pt x="449" y="595"/>
                  <a:pt x="436" y="576"/>
                  <a:pt x="438" y="555"/>
                </a:cubicBezTo>
                <a:cubicBezTo>
                  <a:pt x="440" y="534"/>
                  <a:pt x="474" y="499"/>
                  <a:pt x="470" y="473"/>
                </a:cubicBezTo>
                <a:cubicBezTo>
                  <a:pt x="466" y="447"/>
                  <a:pt x="427" y="419"/>
                  <a:pt x="416" y="401"/>
                </a:cubicBezTo>
                <a:cubicBezTo>
                  <a:pt x="405" y="383"/>
                  <a:pt x="402" y="381"/>
                  <a:pt x="402" y="363"/>
                </a:cubicBezTo>
                <a:cubicBezTo>
                  <a:pt x="402" y="345"/>
                  <a:pt x="420" y="313"/>
                  <a:pt x="416" y="293"/>
                </a:cubicBezTo>
                <a:cubicBezTo>
                  <a:pt x="412" y="273"/>
                  <a:pt x="369" y="251"/>
                  <a:pt x="378" y="245"/>
                </a:cubicBezTo>
                <a:cubicBezTo>
                  <a:pt x="387" y="239"/>
                  <a:pt x="453" y="263"/>
                  <a:pt x="470" y="257"/>
                </a:cubicBezTo>
                <a:cubicBezTo>
                  <a:pt x="487" y="251"/>
                  <a:pt x="464" y="220"/>
                  <a:pt x="479" y="207"/>
                </a:cubicBezTo>
                <a:cubicBezTo>
                  <a:pt x="494" y="194"/>
                  <a:pt x="531" y="179"/>
                  <a:pt x="558" y="177"/>
                </a:cubicBezTo>
                <a:cubicBezTo>
                  <a:pt x="585" y="175"/>
                  <a:pt x="627" y="200"/>
                  <a:pt x="639" y="195"/>
                </a:cubicBezTo>
                <a:cubicBezTo>
                  <a:pt x="651" y="190"/>
                  <a:pt x="626" y="167"/>
                  <a:pt x="629" y="147"/>
                </a:cubicBezTo>
                <a:cubicBezTo>
                  <a:pt x="632" y="127"/>
                  <a:pt x="667" y="98"/>
                  <a:pt x="659" y="75"/>
                </a:cubicBezTo>
                <a:cubicBezTo>
                  <a:pt x="651" y="52"/>
                  <a:pt x="610" y="16"/>
                  <a:pt x="578" y="8"/>
                </a:cubicBezTo>
                <a:cubicBezTo>
                  <a:pt x="546" y="0"/>
                  <a:pt x="497" y="21"/>
                  <a:pt x="465" y="27"/>
                </a:cubicBezTo>
                <a:cubicBezTo>
                  <a:pt x="433" y="33"/>
                  <a:pt x="413" y="33"/>
                  <a:pt x="386" y="44"/>
                </a:cubicBezTo>
                <a:cubicBezTo>
                  <a:pt x="359" y="55"/>
                  <a:pt x="332" y="88"/>
                  <a:pt x="303" y="92"/>
                </a:cubicBezTo>
                <a:cubicBezTo>
                  <a:pt x="274" y="96"/>
                  <a:pt x="245" y="56"/>
                  <a:pt x="213" y="69"/>
                </a:cubicBezTo>
                <a:cubicBezTo>
                  <a:pt x="181" y="82"/>
                  <a:pt x="122" y="137"/>
                  <a:pt x="110" y="173"/>
                </a:cubicBezTo>
                <a:cubicBezTo>
                  <a:pt x="98" y="209"/>
                  <a:pt x="144" y="254"/>
                  <a:pt x="143" y="285"/>
                </a:cubicBezTo>
                <a:cubicBezTo>
                  <a:pt x="142" y="316"/>
                  <a:pt x="102" y="331"/>
                  <a:pt x="104" y="360"/>
                </a:cubicBezTo>
                <a:cubicBezTo>
                  <a:pt x="106" y="389"/>
                  <a:pt x="143" y="430"/>
                  <a:pt x="153" y="459"/>
                </a:cubicBezTo>
                <a:cubicBezTo>
                  <a:pt x="163" y="488"/>
                  <a:pt x="160" y="508"/>
                  <a:pt x="162" y="531"/>
                </a:cubicBezTo>
                <a:cubicBezTo>
                  <a:pt x="164" y="554"/>
                  <a:pt x="156" y="579"/>
                  <a:pt x="164" y="600"/>
                </a:cubicBezTo>
                <a:cubicBezTo>
                  <a:pt x="172" y="621"/>
                  <a:pt x="205" y="644"/>
                  <a:pt x="209" y="657"/>
                </a:cubicBezTo>
                <a:cubicBezTo>
                  <a:pt x="213" y="670"/>
                  <a:pt x="198" y="675"/>
                  <a:pt x="186" y="678"/>
                </a:cubicBezTo>
                <a:close/>
              </a:path>
            </a:pathLst>
          </a:custGeom>
          <a:solidFill>
            <a:schemeClr val="accent1"/>
          </a:solidFill>
          <a:ln w="3175" cmpd="sng">
            <a:solidFill>
              <a:srgbClr val="0066FF"/>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19462" name="Freeform 6"/>
          <p:cNvSpPr/>
          <p:nvPr/>
        </p:nvSpPr>
        <p:spPr bwMode="auto">
          <a:xfrm>
            <a:off x="1533971" y="2609552"/>
            <a:ext cx="534987" cy="558800"/>
          </a:xfrm>
          <a:custGeom>
            <a:avLst/>
            <a:gdLst>
              <a:gd name="T0" fmla="*/ 11 w 337"/>
              <a:gd name="T1" fmla="*/ 292 h 352"/>
              <a:gd name="T2" fmla="*/ 61 w 337"/>
              <a:gd name="T3" fmla="*/ 316 h 352"/>
              <a:gd name="T4" fmla="*/ 122 w 337"/>
              <a:gd name="T5" fmla="*/ 318 h 352"/>
              <a:gd name="T6" fmla="*/ 158 w 337"/>
              <a:gd name="T7" fmla="*/ 347 h 352"/>
              <a:gd name="T8" fmla="*/ 182 w 337"/>
              <a:gd name="T9" fmla="*/ 346 h 352"/>
              <a:gd name="T10" fmla="*/ 209 w 337"/>
              <a:gd name="T11" fmla="*/ 346 h 352"/>
              <a:gd name="T12" fmla="*/ 230 w 337"/>
              <a:gd name="T13" fmla="*/ 335 h 352"/>
              <a:gd name="T14" fmla="*/ 256 w 337"/>
              <a:gd name="T15" fmla="*/ 308 h 352"/>
              <a:gd name="T16" fmla="*/ 290 w 337"/>
              <a:gd name="T17" fmla="*/ 230 h 352"/>
              <a:gd name="T18" fmla="*/ 329 w 337"/>
              <a:gd name="T19" fmla="*/ 218 h 352"/>
              <a:gd name="T20" fmla="*/ 325 w 337"/>
              <a:gd name="T21" fmla="*/ 193 h 352"/>
              <a:gd name="T22" fmla="*/ 332 w 337"/>
              <a:gd name="T23" fmla="*/ 175 h 352"/>
              <a:gd name="T24" fmla="*/ 298 w 337"/>
              <a:gd name="T25" fmla="*/ 155 h 352"/>
              <a:gd name="T26" fmla="*/ 301 w 337"/>
              <a:gd name="T27" fmla="*/ 67 h 352"/>
              <a:gd name="T28" fmla="*/ 329 w 337"/>
              <a:gd name="T29" fmla="*/ 41 h 352"/>
              <a:gd name="T30" fmla="*/ 326 w 337"/>
              <a:gd name="T31" fmla="*/ 28 h 352"/>
              <a:gd name="T32" fmla="*/ 280 w 337"/>
              <a:gd name="T33" fmla="*/ 25 h 352"/>
              <a:gd name="T34" fmla="*/ 230 w 337"/>
              <a:gd name="T35" fmla="*/ 4 h 352"/>
              <a:gd name="T36" fmla="*/ 230 w 337"/>
              <a:gd name="T37" fmla="*/ 52 h 352"/>
              <a:gd name="T38" fmla="*/ 217 w 337"/>
              <a:gd name="T39" fmla="*/ 67 h 352"/>
              <a:gd name="T40" fmla="*/ 205 w 337"/>
              <a:gd name="T41" fmla="*/ 53 h 352"/>
              <a:gd name="T42" fmla="*/ 191 w 337"/>
              <a:gd name="T43" fmla="*/ 22 h 352"/>
              <a:gd name="T44" fmla="*/ 176 w 337"/>
              <a:gd name="T45" fmla="*/ 34 h 352"/>
              <a:gd name="T46" fmla="*/ 167 w 337"/>
              <a:gd name="T47" fmla="*/ 89 h 352"/>
              <a:gd name="T48" fmla="*/ 148 w 337"/>
              <a:gd name="T49" fmla="*/ 100 h 352"/>
              <a:gd name="T50" fmla="*/ 113 w 337"/>
              <a:gd name="T51" fmla="*/ 64 h 352"/>
              <a:gd name="T52" fmla="*/ 52 w 337"/>
              <a:gd name="T53" fmla="*/ 112 h 352"/>
              <a:gd name="T54" fmla="*/ 7 w 337"/>
              <a:gd name="T55" fmla="*/ 238 h 352"/>
              <a:gd name="T56" fmla="*/ 11 w 337"/>
              <a:gd name="T57" fmla="*/ 292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7" h="352">
                <a:moveTo>
                  <a:pt x="11" y="292"/>
                </a:moveTo>
                <a:cubicBezTo>
                  <a:pt x="20" y="305"/>
                  <a:pt x="43" y="312"/>
                  <a:pt x="61" y="316"/>
                </a:cubicBezTo>
                <a:cubicBezTo>
                  <a:pt x="79" y="320"/>
                  <a:pt x="106" y="313"/>
                  <a:pt x="122" y="318"/>
                </a:cubicBezTo>
                <a:cubicBezTo>
                  <a:pt x="138" y="323"/>
                  <a:pt x="148" y="342"/>
                  <a:pt x="158" y="347"/>
                </a:cubicBezTo>
                <a:cubicBezTo>
                  <a:pt x="168" y="352"/>
                  <a:pt x="174" y="346"/>
                  <a:pt x="182" y="346"/>
                </a:cubicBezTo>
                <a:cubicBezTo>
                  <a:pt x="190" y="346"/>
                  <a:pt x="201" y="348"/>
                  <a:pt x="209" y="346"/>
                </a:cubicBezTo>
                <a:cubicBezTo>
                  <a:pt x="217" y="344"/>
                  <a:pt x="222" y="341"/>
                  <a:pt x="230" y="335"/>
                </a:cubicBezTo>
                <a:cubicBezTo>
                  <a:pt x="238" y="329"/>
                  <a:pt x="246" y="325"/>
                  <a:pt x="256" y="308"/>
                </a:cubicBezTo>
                <a:cubicBezTo>
                  <a:pt x="266" y="291"/>
                  <a:pt x="278" y="245"/>
                  <a:pt x="290" y="230"/>
                </a:cubicBezTo>
                <a:cubicBezTo>
                  <a:pt x="302" y="215"/>
                  <a:pt x="323" y="224"/>
                  <a:pt x="329" y="218"/>
                </a:cubicBezTo>
                <a:cubicBezTo>
                  <a:pt x="335" y="212"/>
                  <a:pt x="325" y="200"/>
                  <a:pt x="325" y="193"/>
                </a:cubicBezTo>
                <a:cubicBezTo>
                  <a:pt x="325" y="186"/>
                  <a:pt x="337" y="181"/>
                  <a:pt x="332" y="175"/>
                </a:cubicBezTo>
                <a:cubicBezTo>
                  <a:pt x="327" y="169"/>
                  <a:pt x="303" y="173"/>
                  <a:pt x="298" y="155"/>
                </a:cubicBezTo>
                <a:cubicBezTo>
                  <a:pt x="293" y="137"/>
                  <a:pt x="296" y="86"/>
                  <a:pt x="301" y="67"/>
                </a:cubicBezTo>
                <a:cubicBezTo>
                  <a:pt x="306" y="48"/>
                  <a:pt x="325" y="48"/>
                  <a:pt x="329" y="41"/>
                </a:cubicBezTo>
                <a:cubicBezTo>
                  <a:pt x="333" y="34"/>
                  <a:pt x="334" y="31"/>
                  <a:pt x="326" y="28"/>
                </a:cubicBezTo>
                <a:cubicBezTo>
                  <a:pt x="318" y="25"/>
                  <a:pt x="296" y="29"/>
                  <a:pt x="280" y="25"/>
                </a:cubicBezTo>
                <a:cubicBezTo>
                  <a:pt x="264" y="21"/>
                  <a:pt x="238" y="0"/>
                  <a:pt x="230" y="4"/>
                </a:cubicBezTo>
                <a:cubicBezTo>
                  <a:pt x="222" y="8"/>
                  <a:pt x="232" y="42"/>
                  <a:pt x="230" y="52"/>
                </a:cubicBezTo>
                <a:cubicBezTo>
                  <a:pt x="228" y="62"/>
                  <a:pt x="221" y="67"/>
                  <a:pt x="217" y="67"/>
                </a:cubicBezTo>
                <a:cubicBezTo>
                  <a:pt x="213" y="67"/>
                  <a:pt x="209" y="60"/>
                  <a:pt x="205" y="53"/>
                </a:cubicBezTo>
                <a:cubicBezTo>
                  <a:pt x="201" y="46"/>
                  <a:pt x="196" y="25"/>
                  <a:pt x="191" y="22"/>
                </a:cubicBezTo>
                <a:cubicBezTo>
                  <a:pt x="186" y="19"/>
                  <a:pt x="180" y="23"/>
                  <a:pt x="176" y="34"/>
                </a:cubicBezTo>
                <a:cubicBezTo>
                  <a:pt x="172" y="45"/>
                  <a:pt x="172" y="78"/>
                  <a:pt x="167" y="89"/>
                </a:cubicBezTo>
                <a:cubicBezTo>
                  <a:pt x="162" y="100"/>
                  <a:pt x="157" y="104"/>
                  <a:pt x="148" y="100"/>
                </a:cubicBezTo>
                <a:cubicBezTo>
                  <a:pt x="139" y="96"/>
                  <a:pt x="129" y="62"/>
                  <a:pt x="113" y="64"/>
                </a:cubicBezTo>
                <a:cubicBezTo>
                  <a:pt x="97" y="66"/>
                  <a:pt x="70" y="83"/>
                  <a:pt x="52" y="112"/>
                </a:cubicBezTo>
                <a:cubicBezTo>
                  <a:pt x="34" y="141"/>
                  <a:pt x="14" y="208"/>
                  <a:pt x="7" y="238"/>
                </a:cubicBezTo>
                <a:cubicBezTo>
                  <a:pt x="0" y="268"/>
                  <a:pt x="2" y="279"/>
                  <a:pt x="11" y="292"/>
                </a:cubicBezTo>
                <a:close/>
              </a:path>
            </a:pathLst>
          </a:custGeom>
          <a:solidFill>
            <a:schemeClr val="accent1"/>
          </a:solidFill>
          <a:ln w="3175" cmpd="sng">
            <a:solidFill>
              <a:srgbClr val="0066FF"/>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19463" name="Freeform 7"/>
          <p:cNvSpPr/>
          <p:nvPr/>
        </p:nvSpPr>
        <p:spPr bwMode="auto">
          <a:xfrm>
            <a:off x="1616521" y="3111202"/>
            <a:ext cx="1752600" cy="1385888"/>
          </a:xfrm>
          <a:custGeom>
            <a:avLst/>
            <a:gdLst>
              <a:gd name="T0" fmla="*/ 1104 w 1104"/>
              <a:gd name="T1" fmla="*/ 732 h 873"/>
              <a:gd name="T2" fmla="*/ 1042 w 1104"/>
              <a:gd name="T3" fmla="*/ 819 h 873"/>
              <a:gd name="T4" fmla="*/ 949 w 1104"/>
              <a:gd name="T5" fmla="*/ 862 h 873"/>
              <a:gd name="T6" fmla="*/ 904 w 1104"/>
              <a:gd name="T7" fmla="*/ 750 h 873"/>
              <a:gd name="T8" fmla="*/ 865 w 1104"/>
              <a:gd name="T9" fmla="*/ 718 h 873"/>
              <a:gd name="T10" fmla="*/ 781 w 1104"/>
              <a:gd name="T11" fmla="*/ 756 h 873"/>
              <a:gd name="T12" fmla="*/ 741 w 1104"/>
              <a:gd name="T13" fmla="*/ 795 h 873"/>
              <a:gd name="T14" fmla="*/ 675 w 1104"/>
              <a:gd name="T15" fmla="*/ 795 h 873"/>
              <a:gd name="T16" fmla="*/ 597 w 1104"/>
              <a:gd name="T17" fmla="*/ 835 h 873"/>
              <a:gd name="T18" fmla="*/ 556 w 1104"/>
              <a:gd name="T19" fmla="*/ 796 h 873"/>
              <a:gd name="T20" fmla="*/ 520 w 1104"/>
              <a:gd name="T21" fmla="*/ 765 h 873"/>
              <a:gd name="T22" fmla="*/ 483 w 1104"/>
              <a:gd name="T23" fmla="*/ 747 h 873"/>
              <a:gd name="T24" fmla="*/ 441 w 1104"/>
              <a:gd name="T25" fmla="*/ 751 h 873"/>
              <a:gd name="T26" fmla="*/ 378 w 1104"/>
              <a:gd name="T27" fmla="*/ 682 h 873"/>
              <a:gd name="T28" fmla="*/ 351 w 1104"/>
              <a:gd name="T29" fmla="*/ 640 h 873"/>
              <a:gd name="T30" fmla="*/ 306 w 1104"/>
              <a:gd name="T31" fmla="*/ 618 h 873"/>
              <a:gd name="T32" fmla="*/ 283 w 1104"/>
              <a:gd name="T33" fmla="*/ 573 h 873"/>
              <a:gd name="T34" fmla="*/ 274 w 1104"/>
              <a:gd name="T35" fmla="*/ 522 h 873"/>
              <a:gd name="T36" fmla="*/ 232 w 1104"/>
              <a:gd name="T37" fmla="*/ 463 h 873"/>
              <a:gd name="T38" fmla="*/ 195 w 1104"/>
              <a:gd name="T39" fmla="*/ 399 h 873"/>
              <a:gd name="T40" fmla="*/ 184 w 1104"/>
              <a:gd name="T41" fmla="*/ 334 h 873"/>
              <a:gd name="T42" fmla="*/ 195 w 1104"/>
              <a:gd name="T43" fmla="*/ 285 h 873"/>
              <a:gd name="T44" fmla="*/ 180 w 1104"/>
              <a:gd name="T45" fmla="*/ 247 h 873"/>
              <a:gd name="T46" fmla="*/ 99 w 1104"/>
              <a:gd name="T47" fmla="*/ 226 h 873"/>
              <a:gd name="T48" fmla="*/ 79 w 1104"/>
              <a:gd name="T49" fmla="*/ 133 h 873"/>
              <a:gd name="T50" fmla="*/ 49 w 1104"/>
              <a:gd name="T51" fmla="*/ 136 h 873"/>
              <a:gd name="T52" fmla="*/ 7 w 1104"/>
              <a:gd name="T53" fmla="*/ 84 h 873"/>
              <a:gd name="T54" fmla="*/ 6 w 1104"/>
              <a:gd name="T55" fmla="*/ 0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04" h="873">
                <a:moveTo>
                  <a:pt x="1104" y="732"/>
                </a:moveTo>
                <a:cubicBezTo>
                  <a:pt x="1094" y="747"/>
                  <a:pt x="1068" y="797"/>
                  <a:pt x="1042" y="819"/>
                </a:cubicBezTo>
                <a:cubicBezTo>
                  <a:pt x="1016" y="841"/>
                  <a:pt x="972" y="873"/>
                  <a:pt x="949" y="862"/>
                </a:cubicBezTo>
                <a:cubicBezTo>
                  <a:pt x="926" y="851"/>
                  <a:pt x="918" y="774"/>
                  <a:pt x="904" y="750"/>
                </a:cubicBezTo>
                <a:cubicBezTo>
                  <a:pt x="890" y="726"/>
                  <a:pt x="885" y="717"/>
                  <a:pt x="865" y="718"/>
                </a:cubicBezTo>
                <a:cubicBezTo>
                  <a:pt x="845" y="719"/>
                  <a:pt x="802" y="743"/>
                  <a:pt x="781" y="756"/>
                </a:cubicBezTo>
                <a:cubicBezTo>
                  <a:pt x="760" y="769"/>
                  <a:pt x="758" y="789"/>
                  <a:pt x="741" y="795"/>
                </a:cubicBezTo>
                <a:cubicBezTo>
                  <a:pt x="724" y="801"/>
                  <a:pt x="699" y="788"/>
                  <a:pt x="675" y="795"/>
                </a:cubicBezTo>
                <a:cubicBezTo>
                  <a:pt x="651" y="802"/>
                  <a:pt x="617" y="835"/>
                  <a:pt x="597" y="835"/>
                </a:cubicBezTo>
                <a:cubicBezTo>
                  <a:pt x="577" y="835"/>
                  <a:pt x="569" y="808"/>
                  <a:pt x="556" y="796"/>
                </a:cubicBezTo>
                <a:cubicBezTo>
                  <a:pt x="543" y="784"/>
                  <a:pt x="532" y="773"/>
                  <a:pt x="520" y="765"/>
                </a:cubicBezTo>
                <a:cubicBezTo>
                  <a:pt x="508" y="757"/>
                  <a:pt x="496" y="749"/>
                  <a:pt x="483" y="747"/>
                </a:cubicBezTo>
                <a:cubicBezTo>
                  <a:pt x="470" y="745"/>
                  <a:pt x="458" y="762"/>
                  <a:pt x="441" y="751"/>
                </a:cubicBezTo>
                <a:cubicBezTo>
                  <a:pt x="424" y="740"/>
                  <a:pt x="393" y="700"/>
                  <a:pt x="378" y="682"/>
                </a:cubicBezTo>
                <a:cubicBezTo>
                  <a:pt x="363" y="664"/>
                  <a:pt x="363" y="651"/>
                  <a:pt x="351" y="640"/>
                </a:cubicBezTo>
                <a:cubicBezTo>
                  <a:pt x="339" y="629"/>
                  <a:pt x="317" y="629"/>
                  <a:pt x="306" y="618"/>
                </a:cubicBezTo>
                <a:cubicBezTo>
                  <a:pt x="295" y="607"/>
                  <a:pt x="288" y="589"/>
                  <a:pt x="283" y="573"/>
                </a:cubicBezTo>
                <a:cubicBezTo>
                  <a:pt x="278" y="557"/>
                  <a:pt x="282" y="540"/>
                  <a:pt x="274" y="522"/>
                </a:cubicBezTo>
                <a:cubicBezTo>
                  <a:pt x="266" y="504"/>
                  <a:pt x="245" y="483"/>
                  <a:pt x="232" y="463"/>
                </a:cubicBezTo>
                <a:cubicBezTo>
                  <a:pt x="219" y="443"/>
                  <a:pt x="203" y="420"/>
                  <a:pt x="195" y="399"/>
                </a:cubicBezTo>
                <a:cubicBezTo>
                  <a:pt x="187" y="378"/>
                  <a:pt x="184" y="353"/>
                  <a:pt x="184" y="334"/>
                </a:cubicBezTo>
                <a:cubicBezTo>
                  <a:pt x="184" y="315"/>
                  <a:pt x="196" y="299"/>
                  <a:pt x="195" y="285"/>
                </a:cubicBezTo>
                <a:cubicBezTo>
                  <a:pt x="194" y="271"/>
                  <a:pt x="196" y="257"/>
                  <a:pt x="180" y="247"/>
                </a:cubicBezTo>
                <a:cubicBezTo>
                  <a:pt x="164" y="237"/>
                  <a:pt x="116" y="245"/>
                  <a:pt x="99" y="226"/>
                </a:cubicBezTo>
                <a:cubicBezTo>
                  <a:pt x="82" y="207"/>
                  <a:pt x="87" y="148"/>
                  <a:pt x="79" y="133"/>
                </a:cubicBezTo>
                <a:cubicBezTo>
                  <a:pt x="71" y="118"/>
                  <a:pt x="61" y="144"/>
                  <a:pt x="49" y="136"/>
                </a:cubicBezTo>
                <a:cubicBezTo>
                  <a:pt x="37" y="128"/>
                  <a:pt x="14" y="106"/>
                  <a:pt x="7" y="84"/>
                </a:cubicBezTo>
                <a:cubicBezTo>
                  <a:pt x="0" y="62"/>
                  <a:pt x="6" y="17"/>
                  <a:pt x="6" y="0"/>
                </a:cubicBezTo>
              </a:path>
            </a:pathLst>
          </a:custGeom>
          <a:noFill/>
          <a:ln w="15875" cmpd="sng">
            <a:solidFill>
              <a:srgbClr val="0066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19464" name="Freeform 8"/>
          <p:cNvSpPr/>
          <p:nvPr/>
        </p:nvSpPr>
        <p:spPr bwMode="auto">
          <a:xfrm>
            <a:off x="-37655" y="5535315"/>
            <a:ext cx="2236788" cy="1057275"/>
          </a:xfrm>
          <a:custGeom>
            <a:avLst/>
            <a:gdLst>
              <a:gd name="T0" fmla="*/ 5 w 1409"/>
              <a:gd name="T1" fmla="*/ 297 h 666"/>
              <a:gd name="T2" fmla="*/ 152 w 1409"/>
              <a:gd name="T3" fmla="*/ 347 h 666"/>
              <a:gd name="T4" fmla="*/ 920 w 1409"/>
              <a:gd name="T5" fmla="*/ 664 h 666"/>
              <a:gd name="T6" fmla="*/ 1409 w 1409"/>
              <a:gd name="T7" fmla="*/ 663 h 666"/>
              <a:gd name="T8" fmla="*/ 1409 w 1409"/>
              <a:gd name="T9" fmla="*/ 666 h 666"/>
              <a:gd name="T10" fmla="*/ 1396 w 1409"/>
              <a:gd name="T11" fmla="*/ 610 h 666"/>
              <a:gd name="T12" fmla="*/ 1364 w 1409"/>
              <a:gd name="T13" fmla="*/ 546 h 666"/>
              <a:gd name="T14" fmla="*/ 1358 w 1409"/>
              <a:gd name="T15" fmla="*/ 514 h 666"/>
              <a:gd name="T16" fmla="*/ 1313 w 1409"/>
              <a:gd name="T17" fmla="*/ 514 h 666"/>
              <a:gd name="T18" fmla="*/ 1283 w 1409"/>
              <a:gd name="T19" fmla="*/ 502 h 666"/>
              <a:gd name="T20" fmla="*/ 1253 w 1409"/>
              <a:gd name="T21" fmla="*/ 514 h 666"/>
              <a:gd name="T22" fmla="*/ 1207 w 1409"/>
              <a:gd name="T23" fmla="*/ 505 h 666"/>
              <a:gd name="T24" fmla="*/ 1145 w 1409"/>
              <a:gd name="T25" fmla="*/ 519 h 666"/>
              <a:gd name="T26" fmla="*/ 1111 w 1409"/>
              <a:gd name="T27" fmla="*/ 477 h 666"/>
              <a:gd name="T28" fmla="*/ 1081 w 1409"/>
              <a:gd name="T29" fmla="*/ 505 h 666"/>
              <a:gd name="T30" fmla="*/ 1025 w 1409"/>
              <a:gd name="T31" fmla="*/ 490 h 666"/>
              <a:gd name="T32" fmla="*/ 979 w 1409"/>
              <a:gd name="T33" fmla="*/ 499 h 666"/>
              <a:gd name="T34" fmla="*/ 913 w 1409"/>
              <a:gd name="T35" fmla="*/ 475 h 666"/>
              <a:gd name="T36" fmla="*/ 560 w 1409"/>
              <a:gd name="T37" fmla="*/ 361 h 666"/>
              <a:gd name="T38" fmla="*/ 485 w 1409"/>
              <a:gd name="T39" fmla="*/ 312 h 666"/>
              <a:gd name="T40" fmla="*/ 452 w 1409"/>
              <a:gd name="T41" fmla="*/ 156 h 666"/>
              <a:gd name="T42" fmla="*/ 340 w 1409"/>
              <a:gd name="T43" fmla="*/ 159 h 666"/>
              <a:gd name="T44" fmla="*/ 290 w 1409"/>
              <a:gd name="T45" fmla="*/ 174 h 666"/>
              <a:gd name="T46" fmla="*/ 217 w 1409"/>
              <a:gd name="T47" fmla="*/ 190 h 666"/>
              <a:gd name="T48" fmla="*/ 125 w 1409"/>
              <a:gd name="T49" fmla="*/ 132 h 666"/>
              <a:gd name="T50" fmla="*/ 61 w 1409"/>
              <a:gd name="T51" fmla="*/ 57 h 666"/>
              <a:gd name="T52" fmla="*/ 64 w 1409"/>
              <a:gd name="T53" fmla="*/ 27 h 666"/>
              <a:gd name="T54" fmla="*/ 5 w 1409"/>
              <a:gd name="T55" fmla="*/ 0 h 666"/>
              <a:gd name="T56" fmla="*/ 5 w 1409"/>
              <a:gd name="T57" fmla="*/ 3 h 666"/>
              <a:gd name="T58" fmla="*/ 5 w 1409"/>
              <a:gd name="T59" fmla="*/ 292 h 666"/>
              <a:gd name="T60" fmla="*/ 5 w 1409"/>
              <a:gd name="T61" fmla="*/ 297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09" h="666">
                <a:moveTo>
                  <a:pt x="5" y="297"/>
                </a:moveTo>
                <a:cubicBezTo>
                  <a:pt x="30" y="311"/>
                  <a:pt x="0" y="286"/>
                  <a:pt x="152" y="347"/>
                </a:cubicBezTo>
                <a:cubicBezTo>
                  <a:pt x="304" y="408"/>
                  <a:pt x="711" y="611"/>
                  <a:pt x="920" y="664"/>
                </a:cubicBezTo>
                <a:lnTo>
                  <a:pt x="1409" y="663"/>
                </a:lnTo>
                <a:lnTo>
                  <a:pt x="1409" y="666"/>
                </a:lnTo>
                <a:cubicBezTo>
                  <a:pt x="1407" y="657"/>
                  <a:pt x="1403" y="630"/>
                  <a:pt x="1396" y="610"/>
                </a:cubicBezTo>
                <a:cubicBezTo>
                  <a:pt x="1389" y="590"/>
                  <a:pt x="1370" y="562"/>
                  <a:pt x="1364" y="546"/>
                </a:cubicBezTo>
                <a:cubicBezTo>
                  <a:pt x="1358" y="530"/>
                  <a:pt x="1366" y="519"/>
                  <a:pt x="1358" y="514"/>
                </a:cubicBezTo>
                <a:cubicBezTo>
                  <a:pt x="1350" y="509"/>
                  <a:pt x="1325" y="516"/>
                  <a:pt x="1313" y="514"/>
                </a:cubicBezTo>
                <a:cubicBezTo>
                  <a:pt x="1301" y="512"/>
                  <a:pt x="1293" y="502"/>
                  <a:pt x="1283" y="502"/>
                </a:cubicBezTo>
                <a:cubicBezTo>
                  <a:pt x="1273" y="502"/>
                  <a:pt x="1266" y="513"/>
                  <a:pt x="1253" y="514"/>
                </a:cubicBezTo>
                <a:cubicBezTo>
                  <a:pt x="1240" y="515"/>
                  <a:pt x="1225" y="504"/>
                  <a:pt x="1207" y="505"/>
                </a:cubicBezTo>
                <a:cubicBezTo>
                  <a:pt x="1189" y="506"/>
                  <a:pt x="1161" y="524"/>
                  <a:pt x="1145" y="519"/>
                </a:cubicBezTo>
                <a:cubicBezTo>
                  <a:pt x="1129" y="514"/>
                  <a:pt x="1122" y="479"/>
                  <a:pt x="1111" y="477"/>
                </a:cubicBezTo>
                <a:cubicBezTo>
                  <a:pt x="1100" y="475"/>
                  <a:pt x="1095" y="503"/>
                  <a:pt x="1081" y="505"/>
                </a:cubicBezTo>
                <a:cubicBezTo>
                  <a:pt x="1067" y="507"/>
                  <a:pt x="1042" y="491"/>
                  <a:pt x="1025" y="490"/>
                </a:cubicBezTo>
                <a:cubicBezTo>
                  <a:pt x="1008" y="489"/>
                  <a:pt x="998" y="501"/>
                  <a:pt x="979" y="499"/>
                </a:cubicBezTo>
                <a:cubicBezTo>
                  <a:pt x="960" y="497"/>
                  <a:pt x="983" y="498"/>
                  <a:pt x="913" y="475"/>
                </a:cubicBezTo>
                <a:cubicBezTo>
                  <a:pt x="843" y="452"/>
                  <a:pt x="631" y="388"/>
                  <a:pt x="560" y="361"/>
                </a:cubicBezTo>
                <a:cubicBezTo>
                  <a:pt x="489" y="334"/>
                  <a:pt x="503" y="346"/>
                  <a:pt x="485" y="312"/>
                </a:cubicBezTo>
                <a:cubicBezTo>
                  <a:pt x="467" y="278"/>
                  <a:pt x="476" y="182"/>
                  <a:pt x="452" y="156"/>
                </a:cubicBezTo>
                <a:cubicBezTo>
                  <a:pt x="428" y="130"/>
                  <a:pt x="367" y="156"/>
                  <a:pt x="340" y="159"/>
                </a:cubicBezTo>
                <a:cubicBezTo>
                  <a:pt x="313" y="162"/>
                  <a:pt x="310" y="169"/>
                  <a:pt x="290" y="174"/>
                </a:cubicBezTo>
                <a:cubicBezTo>
                  <a:pt x="270" y="179"/>
                  <a:pt x="244" y="197"/>
                  <a:pt x="217" y="190"/>
                </a:cubicBezTo>
                <a:cubicBezTo>
                  <a:pt x="190" y="183"/>
                  <a:pt x="151" y="154"/>
                  <a:pt x="125" y="132"/>
                </a:cubicBezTo>
                <a:cubicBezTo>
                  <a:pt x="99" y="110"/>
                  <a:pt x="71" y="74"/>
                  <a:pt x="61" y="57"/>
                </a:cubicBezTo>
                <a:cubicBezTo>
                  <a:pt x="51" y="40"/>
                  <a:pt x="73" y="36"/>
                  <a:pt x="64" y="27"/>
                </a:cubicBezTo>
                <a:cubicBezTo>
                  <a:pt x="55" y="18"/>
                  <a:pt x="15" y="4"/>
                  <a:pt x="5" y="0"/>
                </a:cubicBezTo>
                <a:lnTo>
                  <a:pt x="5" y="3"/>
                </a:lnTo>
                <a:lnTo>
                  <a:pt x="5" y="292"/>
                </a:lnTo>
                <a:lnTo>
                  <a:pt x="5" y="297"/>
                </a:lnTo>
                <a:close/>
              </a:path>
            </a:pathLst>
          </a:custGeom>
          <a:solidFill>
            <a:schemeClr val="accent1"/>
          </a:solidFill>
          <a:ln w="3175" cmpd="sng">
            <a:solidFill>
              <a:srgbClr val="0066FF"/>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19465" name="Freeform 9"/>
          <p:cNvSpPr/>
          <p:nvPr/>
        </p:nvSpPr>
        <p:spPr bwMode="auto">
          <a:xfrm>
            <a:off x="2227708" y="4906665"/>
            <a:ext cx="1790700" cy="1690687"/>
          </a:xfrm>
          <a:custGeom>
            <a:avLst/>
            <a:gdLst>
              <a:gd name="T0" fmla="*/ 0 w 1128"/>
              <a:gd name="T1" fmla="*/ 1065 h 1065"/>
              <a:gd name="T2" fmla="*/ 62 w 1128"/>
              <a:gd name="T3" fmla="*/ 1008 h 1065"/>
              <a:gd name="T4" fmla="*/ 89 w 1128"/>
              <a:gd name="T5" fmla="*/ 942 h 1065"/>
              <a:gd name="T6" fmla="*/ 68 w 1128"/>
              <a:gd name="T7" fmla="*/ 852 h 1065"/>
              <a:gd name="T8" fmla="*/ 105 w 1128"/>
              <a:gd name="T9" fmla="*/ 742 h 1065"/>
              <a:gd name="T10" fmla="*/ 188 w 1128"/>
              <a:gd name="T11" fmla="*/ 666 h 1065"/>
              <a:gd name="T12" fmla="*/ 269 w 1128"/>
              <a:gd name="T13" fmla="*/ 645 h 1065"/>
              <a:gd name="T14" fmla="*/ 363 w 1128"/>
              <a:gd name="T15" fmla="*/ 574 h 1065"/>
              <a:gd name="T16" fmla="*/ 393 w 1128"/>
              <a:gd name="T17" fmla="*/ 484 h 1065"/>
              <a:gd name="T18" fmla="*/ 414 w 1128"/>
              <a:gd name="T19" fmla="*/ 324 h 1065"/>
              <a:gd name="T20" fmla="*/ 497 w 1128"/>
              <a:gd name="T21" fmla="*/ 105 h 1065"/>
              <a:gd name="T22" fmla="*/ 605 w 1128"/>
              <a:gd name="T23" fmla="*/ 25 h 1065"/>
              <a:gd name="T24" fmla="*/ 708 w 1128"/>
              <a:gd name="T25" fmla="*/ 1 h 1065"/>
              <a:gd name="T26" fmla="*/ 810 w 1128"/>
              <a:gd name="T27" fmla="*/ 33 h 1065"/>
              <a:gd name="T28" fmla="*/ 861 w 1128"/>
              <a:gd name="T29" fmla="*/ 85 h 1065"/>
              <a:gd name="T30" fmla="*/ 935 w 1128"/>
              <a:gd name="T31" fmla="*/ 130 h 1065"/>
              <a:gd name="T32" fmla="*/ 966 w 1128"/>
              <a:gd name="T33" fmla="*/ 172 h 1065"/>
              <a:gd name="T34" fmla="*/ 1032 w 1128"/>
              <a:gd name="T35" fmla="*/ 229 h 1065"/>
              <a:gd name="T36" fmla="*/ 1128 w 1128"/>
              <a:gd name="T37" fmla="*/ 244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28" h="1065">
                <a:moveTo>
                  <a:pt x="0" y="1065"/>
                </a:moveTo>
                <a:cubicBezTo>
                  <a:pt x="10" y="1055"/>
                  <a:pt x="47" y="1028"/>
                  <a:pt x="62" y="1008"/>
                </a:cubicBezTo>
                <a:cubicBezTo>
                  <a:pt x="77" y="988"/>
                  <a:pt x="88" y="968"/>
                  <a:pt x="89" y="942"/>
                </a:cubicBezTo>
                <a:cubicBezTo>
                  <a:pt x="90" y="916"/>
                  <a:pt x="65" y="885"/>
                  <a:pt x="68" y="852"/>
                </a:cubicBezTo>
                <a:cubicBezTo>
                  <a:pt x="71" y="819"/>
                  <a:pt x="85" y="773"/>
                  <a:pt x="105" y="742"/>
                </a:cubicBezTo>
                <a:cubicBezTo>
                  <a:pt x="125" y="711"/>
                  <a:pt x="161" y="682"/>
                  <a:pt x="188" y="666"/>
                </a:cubicBezTo>
                <a:cubicBezTo>
                  <a:pt x="215" y="650"/>
                  <a:pt x="240" y="660"/>
                  <a:pt x="269" y="645"/>
                </a:cubicBezTo>
                <a:cubicBezTo>
                  <a:pt x="298" y="630"/>
                  <a:pt x="342" y="601"/>
                  <a:pt x="363" y="574"/>
                </a:cubicBezTo>
                <a:cubicBezTo>
                  <a:pt x="384" y="547"/>
                  <a:pt x="385" y="526"/>
                  <a:pt x="393" y="484"/>
                </a:cubicBezTo>
                <a:cubicBezTo>
                  <a:pt x="401" y="442"/>
                  <a:pt x="397" y="387"/>
                  <a:pt x="414" y="324"/>
                </a:cubicBezTo>
                <a:cubicBezTo>
                  <a:pt x="431" y="261"/>
                  <a:pt x="465" y="155"/>
                  <a:pt x="497" y="105"/>
                </a:cubicBezTo>
                <a:cubicBezTo>
                  <a:pt x="529" y="55"/>
                  <a:pt x="570" y="42"/>
                  <a:pt x="605" y="25"/>
                </a:cubicBezTo>
                <a:cubicBezTo>
                  <a:pt x="640" y="8"/>
                  <a:pt x="674" y="0"/>
                  <a:pt x="708" y="1"/>
                </a:cubicBezTo>
                <a:cubicBezTo>
                  <a:pt x="742" y="2"/>
                  <a:pt x="785" y="19"/>
                  <a:pt x="810" y="33"/>
                </a:cubicBezTo>
                <a:cubicBezTo>
                  <a:pt x="835" y="47"/>
                  <a:pt x="840" y="69"/>
                  <a:pt x="861" y="85"/>
                </a:cubicBezTo>
                <a:cubicBezTo>
                  <a:pt x="882" y="101"/>
                  <a:pt x="918" y="115"/>
                  <a:pt x="935" y="130"/>
                </a:cubicBezTo>
                <a:cubicBezTo>
                  <a:pt x="952" y="145"/>
                  <a:pt x="950" y="156"/>
                  <a:pt x="966" y="172"/>
                </a:cubicBezTo>
                <a:cubicBezTo>
                  <a:pt x="982" y="188"/>
                  <a:pt x="1005" y="217"/>
                  <a:pt x="1032" y="229"/>
                </a:cubicBezTo>
                <a:cubicBezTo>
                  <a:pt x="1059" y="241"/>
                  <a:pt x="1108" y="241"/>
                  <a:pt x="1128" y="244"/>
                </a:cubicBezTo>
              </a:path>
            </a:pathLst>
          </a:custGeom>
          <a:noFill/>
          <a:ln w="15875" cmpd="sng">
            <a:solidFill>
              <a:srgbClr val="0066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19466" name="Freeform 10"/>
          <p:cNvSpPr/>
          <p:nvPr/>
        </p:nvSpPr>
        <p:spPr bwMode="auto">
          <a:xfrm>
            <a:off x="5359846" y="4749502"/>
            <a:ext cx="3735387" cy="1363663"/>
          </a:xfrm>
          <a:custGeom>
            <a:avLst/>
            <a:gdLst>
              <a:gd name="T0" fmla="*/ 0 w 2353"/>
              <a:gd name="T1" fmla="*/ 175 h 859"/>
              <a:gd name="T2" fmla="*/ 127 w 2353"/>
              <a:gd name="T3" fmla="*/ 162 h 859"/>
              <a:gd name="T4" fmla="*/ 279 w 2353"/>
              <a:gd name="T5" fmla="*/ 147 h 859"/>
              <a:gd name="T6" fmla="*/ 442 w 2353"/>
              <a:gd name="T7" fmla="*/ 82 h 859"/>
              <a:gd name="T8" fmla="*/ 531 w 2353"/>
              <a:gd name="T9" fmla="*/ 48 h 859"/>
              <a:gd name="T10" fmla="*/ 601 w 2353"/>
              <a:gd name="T11" fmla="*/ 4 h 859"/>
              <a:gd name="T12" fmla="*/ 652 w 2353"/>
              <a:gd name="T13" fmla="*/ 21 h 859"/>
              <a:gd name="T14" fmla="*/ 715 w 2353"/>
              <a:gd name="T15" fmla="*/ 106 h 859"/>
              <a:gd name="T16" fmla="*/ 853 w 2353"/>
              <a:gd name="T17" fmla="*/ 153 h 859"/>
              <a:gd name="T18" fmla="*/ 937 w 2353"/>
              <a:gd name="T19" fmla="*/ 202 h 859"/>
              <a:gd name="T20" fmla="*/ 966 w 2353"/>
              <a:gd name="T21" fmla="*/ 264 h 859"/>
              <a:gd name="T22" fmla="*/ 1009 w 2353"/>
              <a:gd name="T23" fmla="*/ 312 h 859"/>
              <a:gd name="T24" fmla="*/ 1033 w 2353"/>
              <a:gd name="T25" fmla="*/ 378 h 859"/>
              <a:gd name="T26" fmla="*/ 1074 w 2353"/>
              <a:gd name="T27" fmla="*/ 478 h 859"/>
              <a:gd name="T28" fmla="*/ 1134 w 2353"/>
              <a:gd name="T29" fmla="*/ 703 h 859"/>
              <a:gd name="T30" fmla="*/ 1173 w 2353"/>
              <a:gd name="T31" fmla="*/ 708 h 859"/>
              <a:gd name="T32" fmla="*/ 1185 w 2353"/>
              <a:gd name="T33" fmla="*/ 649 h 859"/>
              <a:gd name="T34" fmla="*/ 1200 w 2353"/>
              <a:gd name="T35" fmla="*/ 625 h 859"/>
              <a:gd name="T36" fmla="*/ 1231 w 2353"/>
              <a:gd name="T37" fmla="*/ 667 h 859"/>
              <a:gd name="T38" fmla="*/ 1225 w 2353"/>
              <a:gd name="T39" fmla="*/ 805 h 859"/>
              <a:gd name="T40" fmla="*/ 1240 w 2353"/>
              <a:gd name="T41" fmla="*/ 852 h 859"/>
              <a:gd name="T42" fmla="*/ 1293 w 2353"/>
              <a:gd name="T43" fmla="*/ 846 h 859"/>
              <a:gd name="T44" fmla="*/ 1353 w 2353"/>
              <a:gd name="T45" fmla="*/ 793 h 859"/>
              <a:gd name="T46" fmla="*/ 1405 w 2353"/>
              <a:gd name="T47" fmla="*/ 841 h 859"/>
              <a:gd name="T48" fmla="*/ 1434 w 2353"/>
              <a:gd name="T49" fmla="*/ 769 h 859"/>
              <a:gd name="T50" fmla="*/ 1480 w 2353"/>
              <a:gd name="T51" fmla="*/ 796 h 859"/>
              <a:gd name="T52" fmla="*/ 1497 w 2353"/>
              <a:gd name="T53" fmla="*/ 784 h 859"/>
              <a:gd name="T54" fmla="*/ 1489 w 2353"/>
              <a:gd name="T55" fmla="*/ 747 h 859"/>
              <a:gd name="T56" fmla="*/ 1488 w 2353"/>
              <a:gd name="T57" fmla="*/ 663 h 859"/>
              <a:gd name="T58" fmla="*/ 1533 w 2353"/>
              <a:gd name="T59" fmla="*/ 595 h 859"/>
              <a:gd name="T60" fmla="*/ 1546 w 2353"/>
              <a:gd name="T61" fmla="*/ 537 h 859"/>
              <a:gd name="T62" fmla="*/ 1615 w 2353"/>
              <a:gd name="T63" fmla="*/ 492 h 859"/>
              <a:gd name="T64" fmla="*/ 1693 w 2353"/>
              <a:gd name="T65" fmla="*/ 507 h 859"/>
              <a:gd name="T66" fmla="*/ 1734 w 2353"/>
              <a:gd name="T67" fmla="*/ 489 h 859"/>
              <a:gd name="T68" fmla="*/ 1738 w 2353"/>
              <a:gd name="T69" fmla="*/ 447 h 859"/>
              <a:gd name="T70" fmla="*/ 1774 w 2353"/>
              <a:gd name="T71" fmla="*/ 411 h 859"/>
              <a:gd name="T72" fmla="*/ 1810 w 2353"/>
              <a:gd name="T73" fmla="*/ 352 h 859"/>
              <a:gd name="T74" fmla="*/ 1869 w 2353"/>
              <a:gd name="T75" fmla="*/ 336 h 859"/>
              <a:gd name="T76" fmla="*/ 1891 w 2353"/>
              <a:gd name="T77" fmla="*/ 265 h 859"/>
              <a:gd name="T78" fmla="*/ 1950 w 2353"/>
              <a:gd name="T79" fmla="*/ 178 h 859"/>
              <a:gd name="T80" fmla="*/ 1995 w 2353"/>
              <a:gd name="T81" fmla="*/ 157 h 859"/>
              <a:gd name="T82" fmla="*/ 2046 w 2353"/>
              <a:gd name="T83" fmla="*/ 160 h 859"/>
              <a:gd name="T84" fmla="*/ 2119 w 2353"/>
              <a:gd name="T85" fmla="*/ 142 h 859"/>
              <a:gd name="T86" fmla="*/ 2194 w 2353"/>
              <a:gd name="T87" fmla="*/ 148 h 859"/>
              <a:gd name="T88" fmla="*/ 2257 w 2353"/>
              <a:gd name="T89" fmla="*/ 148 h 859"/>
              <a:gd name="T90" fmla="*/ 2304 w 2353"/>
              <a:gd name="T91" fmla="*/ 180 h 859"/>
              <a:gd name="T92" fmla="*/ 2353 w 2353"/>
              <a:gd name="T93" fmla="*/ 168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53" h="859">
                <a:moveTo>
                  <a:pt x="0" y="175"/>
                </a:moveTo>
                <a:cubicBezTo>
                  <a:pt x="21" y="173"/>
                  <a:pt x="81" y="167"/>
                  <a:pt x="127" y="162"/>
                </a:cubicBezTo>
                <a:cubicBezTo>
                  <a:pt x="173" y="157"/>
                  <a:pt x="227" y="160"/>
                  <a:pt x="279" y="147"/>
                </a:cubicBezTo>
                <a:cubicBezTo>
                  <a:pt x="331" y="134"/>
                  <a:pt x="400" y="98"/>
                  <a:pt x="442" y="82"/>
                </a:cubicBezTo>
                <a:cubicBezTo>
                  <a:pt x="484" y="66"/>
                  <a:pt x="505" y="61"/>
                  <a:pt x="531" y="48"/>
                </a:cubicBezTo>
                <a:cubicBezTo>
                  <a:pt x="557" y="35"/>
                  <a:pt x="581" y="8"/>
                  <a:pt x="601" y="4"/>
                </a:cubicBezTo>
                <a:cubicBezTo>
                  <a:pt x="621" y="0"/>
                  <a:pt x="633" y="4"/>
                  <a:pt x="652" y="21"/>
                </a:cubicBezTo>
                <a:cubicBezTo>
                  <a:pt x="671" y="38"/>
                  <a:pt x="681" y="84"/>
                  <a:pt x="715" y="106"/>
                </a:cubicBezTo>
                <a:cubicBezTo>
                  <a:pt x="749" y="128"/>
                  <a:pt x="816" y="137"/>
                  <a:pt x="853" y="153"/>
                </a:cubicBezTo>
                <a:cubicBezTo>
                  <a:pt x="890" y="169"/>
                  <a:pt x="918" y="184"/>
                  <a:pt x="937" y="202"/>
                </a:cubicBezTo>
                <a:cubicBezTo>
                  <a:pt x="956" y="220"/>
                  <a:pt x="954" y="246"/>
                  <a:pt x="966" y="264"/>
                </a:cubicBezTo>
                <a:cubicBezTo>
                  <a:pt x="978" y="282"/>
                  <a:pt x="998" y="293"/>
                  <a:pt x="1009" y="312"/>
                </a:cubicBezTo>
                <a:cubicBezTo>
                  <a:pt x="1020" y="331"/>
                  <a:pt x="1022" y="350"/>
                  <a:pt x="1033" y="378"/>
                </a:cubicBezTo>
                <a:cubicBezTo>
                  <a:pt x="1044" y="406"/>
                  <a:pt x="1057" y="424"/>
                  <a:pt x="1074" y="478"/>
                </a:cubicBezTo>
                <a:cubicBezTo>
                  <a:pt x="1091" y="532"/>
                  <a:pt x="1118" y="665"/>
                  <a:pt x="1134" y="703"/>
                </a:cubicBezTo>
                <a:cubicBezTo>
                  <a:pt x="1150" y="741"/>
                  <a:pt x="1165" y="717"/>
                  <a:pt x="1173" y="708"/>
                </a:cubicBezTo>
                <a:cubicBezTo>
                  <a:pt x="1181" y="699"/>
                  <a:pt x="1181" y="663"/>
                  <a:pt x="1185" y="649"/>
                </a:cubicBezTo>
                <a:cubicBezTo>
                  <a:pt x="1189" y="635"/>
                  <a:pt x="1192" y="622"/>
                  <a:pt x="1200" y="625"/>
                </a:cubicBezTo>
                <a:cubicBezTo>
                  <a:pt x="1208" y="628"/>
                  <a:pt x="1227" y="637"/>
                  <a:pt x="1231" y="667"/>
                </a:cubicBezTo>
                <a:cubicBezTo>
                  <a:pt x="1235" y="697"/>
                  <a:pt x="1224" y="774"/>
                  <a:pt x="1225" y="805"/>
                </a:cubicBezTo>
                <a:cubicBezTo>
                  <a:pt x="1226" y="836"/>
                  <a:pt x="1229" y="845"/>
                  <a:pt x="1240" y="852"/>
                </a:cubicBezTo>
                <a:cubicBezTo>
                  <a:pt x="1251" y="859"/>
                  <a:pt x="1274" y="856"/>
                  <a:pt x="1293" y="846"/>
                </a:cubicBezTo>
                <a:cubicBezTo>
                  <a:pt x="1312" y="836"/>
                  <a:pt x="1334" y="794"/>
                  <a:pt x="1353" y="793"/>
                </a:cubicBezTo>
                <a:cubicBezTo>
                  <a:pt x="1372" y="792"/>
                  <a:pt x="1392" y="845"/>
                  <a:pt x="1405" y="841"/>
                </a:cubicBezTo>
                <a:cubicBezTo>
                  <a:pt x="1418" y="837"/>
                  <a:pt x="1422" y="776"/>
                  <a:pt x="1434" y="769"/>
                </a:cubicBezTo>
                <a:cubicBezTo>
                  <a:pt x="1446" y="762"/>
                  <a:pt x="1470" y="794"/>
                  <a:pt x="1480" y="796"/>
                </a:cubicBezTo>
                <a:cubicBezTo>
                  <a:pt x="1490" y="798"/>
                  <a:pt x="1495" y="792"/>
                  <a:pt x="1497" y="784"/>
                </a:cubicBezTo>
                <a:cubicBezTo>
                  <a:pt x="1499" y="776"/>
                  <a:pt x="1490" y="767"/>
                  <a:pt x="1489" y="747"/>
                </a:cubicBezTo>
                <a:cubicBezTo>
                  <a:pt x="1488" y="727"/>
                  <a:pt x="1481" y="688"/>
                  <a:pt x="1488" y="663"/>
                </a:cubicBezTo>
                <a:cubicBezTo>
                  <a:pt x="1495" y="638"/>
                  <a:pt x="1523" y="616"/>
                  <a:pt x="1533" y="595"/>
                </a:cubicBezTo>
                <a:cubicBezTo>
                  <a:pt x="1543" y="574"/>
                  <a:pt x="1532" y="554"/>
                  <a:pt x="1546" y="537"/>
                </a:cubicBezTo>
                <a:cubicBezTo>
                  <a:pt x="1560" y="520"/>
                  <a:pt x="1591" y="497"/>
                  <a:pt x="1615" y="492"/>
                </a:cubicBezTo>
                <a:cubicBezTo>
                  <a:pt x="1639" y="487"/>
                  <a:pt x="1673" y="507"/>
                  <a:pt x="1693" y="507"/>
                </a:cubicBezTo>
                <a:cubicBezTo>
                  <a:pt x="1713" y="507"/>
                  <a:pt x="1727" y="499"/>
                  <a:pt x="1734" y="489"/>
                </a:cubicBezTo>
                <a:cubicBezTo>
                  <a:pt x="1741" y="479"/>
                  <a:pt x="1731" y="460"/>
                  <a:pt x="1738" y="447"/>
                </a:cubicBezTo>
                <a:cubicBezTo>
                  <a:pt x="1745" y="434"/>
                  <a:pt x="1762" y="427"/>
                  <a:pt x="1774" y="411"/>
                </a:cubicBezTo>
                <a:cubicBezTo>
                  <a:pt x="1786" y="395"/>
                  <a:pt x="1794" y="364"/>
                  <a:pt x="1810" y="352"/>
                </a:cubicBezTo>
                <a:cubicBezTo>
                  <a:pt x="1826" y="340"/>
                  <a:pt x="1856" y="350"/>
                  <a:pt x="1869" y="336"/>
                </a:cubicBezTo>
                <a:cubicBezTo>
                  <a:pt x="1882" y="322"/>
                  <a:pt x="1878" y="291"/>
                  <a:pt x="1891" y="265"/>
                </a:cubicBezTo>
                <a:cubicBezTo>
                  <a:pt x="1904" y="239"/>
                  <a:pt x="1933" y="196"/>
                  <a:pt x="1950" y="178"/>
                </a:cubicBezTo>
                <a:cubicBezTo>
                  <a:pt x="1967" y="160"/>
                  <a:pt x="1979" y="160"/>
                  <a:pt x="1995" y="157"/>
                </a:cubicBezTo>
                <a:cubicBezTo>
                  <a:pt x="2011" y="154"/>
                  <a:pt x="2025" y="162"/>
                  <a:pt x="2046" y="160"/>
                </a:cubicBezTo>
                <a:cubicBezTo>
                  <a:pt x="2067" y="158"/>
                  <a:pt x="2094" y="144"/>
                  <a:pt x="2119" y="142"/>
                </a:cubicBezTo>
                <a:cubicBezTo>
                  <a:pt x="2144" y="140"/>
                  <a:pt x="2171" y="147"/>
                  <a:pt x="2194" y="148"/>
                </a:cubicBezTo>
                <a:cubicBezTo>
                  <a:pt x="2217" y="149"/>
                  <a:pt x="2239" y="143"/>
                  <a:pt x="2257" y="148"/>
                </a:cubicBezTo>
                <a:cubicBezTo>
                  <a:pt x="2275" y="153"/>
                  <a:pt x="2288" y="177"/>
                  <a:pt x="2304" y="180"/>
                </a:cubicBezTo>
                <a:cubicBezTo>
                  <a:pt x="2320" y="183"/>
                  <a:pt x="2343" y="170"/>
                  <a:pt x="2353" y="168"/>
                </a:cubicBezTo>
              </a:path>
            </a:pathLst>
          </a:custGeom>
          <a:noFill/>
          <a:ln w="15875" cmpd="sng">
            <a:solidFill>
              <a:srgbClr val="0066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19467" name="Freeform 11"/>
          <p:cNvSpPr/>
          <p:nvPr/>
        </p:nvSpPr>
        <p:spPr bwMode="auto">
          <a:xfrm>
            <a:off x="6679058" y="3357265"/>
            <a:ext cx="2425700" cy="1468437"/>
          </a:xfrm>
          <a:custGeom>
            <a:avLst/>
            <a:gdLst>
              <a:gd name="T0" fmla="*/ 0 w 1528"/>
              <a:gd name="T1" fmla="*/ 812 h 925"/>
              <a:gd name="T2" fmla="*/ 67 w 1528"/>
              <a:gd name="T3" fmla="*/ 815 h 925"/>
              <a:gd name="T4" fmla="*/ 112 w 1528"/>
              <a:gd name="T5" fmla="*/ 806 h 925"/>
              <a:gd name="T6" fmla="*/ 162 w 1528"/>
              <a:gd name="T7" fmla="*/ 841 h 925"/>
              <a:gd name="T8" fmla="*/ 190 w 1528"/>
              <a:gd name="T9" fmla="*/ 886 h 925"/>
              <a:gd name="T10" fmla="*/ 234 w 1528"/>
              <a:gd name="T11" fmla="*/ 922 h 925"/>
              <a:gd name="T12" fmla="*/ 327 w 1528"/>
              <a:gd name="T13" fmla="*/ 901 h 925"/>
              <a:gd name="T14" fmla="*/ 385 w 1528"/>
              <a:gd name="T15" fmla="*/ 889 h 925"/>
              <a:gd name="T16" fmla="*/ 450 w 1528"/>
              <a:gd name="T17" fmla="*/ 890 h 925"/>
              <a:gd name="T18" fmla="*/ 465 w 1528"/>
              <a:gd name="T19" fmla="*/ 865 h 925"/>
              <a:gd name="T20" fmla="*/ 399 w 1528"/>
              <a:gd name="T21" fmla="*/ 838 h 925"/>
              <a:gd name="T22" fmla="*/ 304 w 1528"/>
              <a:gd name="T23" fmla="*/ 806 h 925"/>
              <a:gd name="T24" fmla="*/ 246 w 1528"/>
              <a:gd name="T25" fmla="*/ 766 h 925"/>
              <a:gd name="T26" fmla="*/ 256 w 1528"/>
              <a:gd name="T27" fmla="*/ 647 h 925"/>
              <a:gd name="T28" fmla="*/ 313 w 1528"/>
              <a:gd name="T29" fmla="*/ 644 h 925"/>
              <a:gd name="T30" fmla="*/ 378 w 1528"/>
              <a:gd name="T31" fmla="*/ 647 h 925"/>
              <a:gd name="T32" fmla="*/ 451 w 1528"/>
              <a:gd name="T33" fmla="*/ 676 h 925"/>
              <a:gd name="T34" fmla="*/ 502 w 1528"/>
              <a:gd name="T35" fmla="*/ 637 h 925"/>
              <a:gd name="T36" fmla="*/ 555 w 1528"/>
              <a:gd name="T37" fmla="*/ 590 h 925"/>
              <a:gd name="T38" fmla="*/ 564 w 1528"/>
              <a:gd name="T39" fmla="*/ 539 h 925"/>
              <a:gd name="T40" fmla="*/ 553 w 1528"/>
              <a:gd name="T41" fmla="*/ 478 h 925"/>
              <a:gd name="T42" fmla="*/ 600 w 1528"/>
              <a:gd name="T43" fmla="*/ 445 h 925"/>
              <a:gd name="T44" fmla="*/ 655 w 1528"/>
              <a:gd name="T45" fmla="*/ 416 h 925"/>
              <a:gd name="T46" fmla="*/ 675 w 1528"/>
              <a:gd name="T47" fmla="*/ 338 h 925"/>
              <a:gd name="T48" fmla="*/ 694 w 1528"/>
              <a:gd name="T49" fmla="*/ 269 h 925"/>
              <a:gd name="T50" fmla="*/ 694 w 1528"/>
              <a:gd name="T51" fmla="*/ 215 h 925"/>
              <a:gd name="T52" fmla="*/ 688 w 1528"/>
              <a:gd name="T53" fmla="*/ 118 h 925"/>
              <a:gd name="T54" fmla="*/ 748 w 1528"/>
              <a:gd name="T55" fmla="*/ 56 h 925"/>
              <a:gd name="T56" fmla="*/ 820 w 1528"/>
              <a:gd name="T57" fmla="*/ 38 h 925"/>
              <a:gd name="T58" fmla="*/ 910 w 1528"/>
              <a:gd name="T59" fmla="*/ 11 h 925"/>
              <a:gd name="T60" fmla="*/ 988 w 1528"/>
              <a:gd name="T61" fmla="*/ 7 h 925"/>
              <a:gd name="T62" fmla="*/ 1072 w 1528"/>
              <a:gd name="T63" fmla="*/ 4 h 925"/>
              <a:gd name="T64" fmla="*/ 1086 w 1528"/>
              <a:gd name="T65" fmla="*/ 34 h 925"/>
              <a:gd name="T66" fmla="*/ 1108 w 1528"/>
              <a:gd name="T67" fmla="*/ 58 h 925"/>
              <a:gd name="T68" fmla="*/ 1096 w 1528"/>
              <a:gd name="T69" fmla="*/ 82 h 925"/>
              <a:gd name="T70" fmla="*/ 1060 w 1528"/>
              <a:gd name="T71" fmla="*/ 127 h 925"/>
              <a:gd name="T72" fmla="*/ 1068 w 1528"/>
              <a:gd name="T73" fmla="*/ 182 h 925"/>
              <a:gd name="T74" fmla="*/ 1068 w 1528"/>
              <a:gd name="T75" fmla="*/ 274 h 925"/>
              <a:gd name="T76" fmla="*/ 1092 w 1528"/>
              <a:gd name="T77" fmla="*/ 482 h 925"/>
              <a:gd name="T78" fmla="*/ 1134 w 1528"/>
              <a:gd name="T79" fmla="*/ 515 h 925"/>
              <a:gd name="T80" fmla="*/ 1158 w 1528"/>
              <a:gd name="T81" fmla="*/ 551 h 925"/>
              <a:gd name="T82" fmla="*/ 1165 w 1528"/>
              <a:gd name="T83" fmla="*/ 586 h 925"/>
              <a:gd name="T84" fmla="*/ 1216 w 1528"/>
              <a:gd name="T85" fmla="*/ 598 h 925"/>
              <a:gd name="T86" fmla="*/ 1314 w 1528"/>
              <a:gd name="T87" fmla="*/ 542 h 925"/>
              <a:gd name="T88" fmla="*/ 1474 w 1528"/>
              <a:gd name="T89" fmla="*/ 472 h 925"/>
              <a:gd name="T90" fmla="*/ 1510 w 1528"/>
              <a:gd name="T91" fmla="*/ 418 h 925"/>
              <a:gd name="T92" fmla="*/ 1528 w 1528"/>
              <a:gd name="T93" fmla="*/ 406 h 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28" h="925">
                <a:moveTo>
                  <a:pt x="0" y="812"/>
                </a:moveTo>
                <a:cubicBezTo>
                  <a:pt x="11" y="812"/>
                  <a:pt x="48" y="816"/>
                  <a:pt x="67" y="815"/>
                </a:cubicBezTo>
                <a:cubicBezTo>
                  <a:pt x="86" y="814"/>
                  <a:pt x="96" y="802"/>
                  <a:pt x="112" y="806"/>
                </a:cubicBezTo>
                <a:cubicBezTo>
                  <a:pt x="128" y="810"/>
                  <a:pt x="149" y="828"/>
                  <a:pt x="162" y="841"/>
                </a:cubicBezTo>
                <a:cubicBezTo>
                  <a:pt x="175" y="854"/>
                  <a:pt x="178" y="873"/>
                  <a:pt x="190" y="886"/>
                </a:cubicBezTo>
                <a:cubicBezTo>
                  <a:pt x="202" y="899"/>
                  <a:pt x="211" y="919"/>
                  <a:pt x="234" y="922"/>
                </a:cubicBezTo>
                <a:cubicBezTo>
                  <a:pt x="257" y="925"/>
                  <a:pt x="302" y="906"/>
                  <a:pt x="327" y="901"/>
                </a:cubicBezTo>
                <a:cubicBezTo>
                  <a:pt x="352" y="896"/>
                  <a:pt x="365" y="891"/>
                  <a:pt x="385" y="889"/>
                </a:cubicBezTo>
                <a:cubicBezTo>
                  <a:pt x="405" y="887"/>
                  <a:pt x="437" y="894"/>
                  <a:pt x="450" y="890"/>
                </a:cubicBezTo>
                <a:cubicBezTo>
                  <a:pt x="463" y="886"/>
                  <a:pt x="473" y="874"/>
                  <a:pt x="465" y="865"/>
                </a:cubicBezTo>
                <a:cubicBezTo>
                  <a:pt x="457" y="856"/>
                  <a:pt x="426" y="848"/>
                  <a:pt x="399" y="838"/>
                </a:cubicBezTo>
                <a:cubicBezTo>
                  <a:pt x="372" y="828"/>
                  <a:pt x="329" y="818"/>
                  <a:pt x="304" y="806"/>
                </a:cubicBezTo>
                <a:cubicBezTo>
                  <a:pt x="279" y="794"/>
                  <a:pt x="254" y="792"/>
                  <a:pt x="246" y="766"/>
                </a:cubicBezTo>
                <a:cubicBezTo>
                  <a:pt x="238" y="740"/>
                  <a:pt x="245" y="667"/>
                  <a:pt x="256" y="647"/>
                </a:cubicBezTo>
                <a:cubicBezTo>
                  <a:pt x="267" y="627"/>
                  <a:pt x="293" y="644"/>
                  <a:pt x="313" y="644"/>
                </a:cubicBezTo>
                <a:cubicBezTo>
                  <a:pt x="333" y="644"/>
                  <a:pt x="355" y="642"/>
                  <a:pt x="378" y="647"/>
                </a:cubicBezTo>
                <a:cubicBezTo>
                  <a:pt x="401" y="652"/>
                  <a:pt x="430" y="678"/>
                  <a:pt x="451" y="676"/>
                </a:cubicBezTo>
                <a:cubicBezTo>
                  <a:pt x="472" y="674"/>
                  <a:pt x="485" y="651"/>
                  <a:pt x="502" y="637"/>
                </a:cubicBezTo>
                <a:cubicBezTo>
                  <a:pt x="519" y="623"/>
                  <a:pt x="545" y="606"/>
                  <a:pt x="555" y="590"/>
                </a:cubicBezTo>
                <a:cubicBezTo>
                  <a:pt x="565" y="574"/>
                  <a:pt x="564" y="558"/>
                  <a:pt x="564" y="539"/>
                </a:cubicBezTo>
                <a:cubicBezTo>
                  <a:pt x="564" y="520"/>
                  <a:pt x="547" y="493"/>
                  <a:pt x="553" y="478"/>
                </a:cubicBezTo>
                <a:cubicBezTo>
                  <a:pt x="559" y="463"/>
                  <a:pt x="583" y="455"/>
                  <a:pt x="600" y="445"/>
                </a:cubicBezTo>
                <a:cubicBezTo>
                  <a:pt x="617" y="435"/>
                  <a:pt x="643" y="434"/>
                  <a:pt x="655" y="416"/>
                </a:cubicBezTo>
                <a:cubicBezTo>
                  <a:pt x="667" y="398"/>
                  <a:pt x="669" y="362"/>
                  <a:pt x="675" y="338"/>
                </a:cubicBezTo>
                <a:cubicBezTo>
                  <a:pt x="681" y="314"/>
                  <a:pt x="691" y="289"/>
                  <a:pt x="694" y="269"/>
                </a:cubicBezTo>
                <a:cubicBezTo>
                  <a:pt x="697" y="249"/>
                  <a:pt x="695" y="240"/>
                  <a:pt x="694" y="215"/>
                </a:cubicBezTo>
                <a:cubicBezTo>
                  <a:pt x="693" y="190"/>
                  <a:pt x="679" y="144"/>
                  <a:pt x="688" y="118"/>
                </a:cubicBezTo>
                <a:cubicBezTo>
                  <a:pt x="697" y="92"/>
                  <a:pt x="726" y="69"/>
                  <a:pt x="748" y="56"/>
                </a:cubicBezTo>
                <a:cubicBezTo>
                  <a:pt x="770" y="43"/>
                  <a:pt x="793" y="45"/>
                  <a:pt x="820" y="38"/>
                </a:cubicBezTo>
                <a:cubicBezTo>
                  <a:pt x="847" y="31"/>
                  <a:pt x="882" y="16"/>
                  <a:pt x="910" y="11"/>
                </a:cubicBezTo>
                <a:cubicBezTo>
                  <a:pt x="938" y="6"/>
                  <a:pt x="961" y="8"/>
                  <a:pt x="988" y="7"/>
                </a:cubicBezTo>
                <a:cubicBezTo>
                  <a:pt x="1015" y="6"/>
                  <a:pt x="1056" y="0"/>
                  <a:pt x="1072" y="4"/>
                </a:cubicBezTo>
                <a:cubicBezTo>
                  <a:pt x="1088" y="8"/>
                  <a:pt x="1080" y="25"/>
                  <a:pt x="1086" y="34"/>
                </a:cubicBezTo>
                <a:cubicBezTo>
                  <a:pt x="1092" y="43"/>
                  <a:pt x="1106" y="50"/>
                  <a:pt x="1108" y="58"/>
                </a:cubicBezTo>
                <a:cubicBezTo>
                  <a:pt x="1110" y="66"/>
                  <a:pt x="1104" y="71"/>
                  <a:pt x="1096" y="82"/>
                </a:cubicBezTo>
                <a:cubicBezTo>
                  <a:pt x="1088" y="93"/>
                  <a:pt x="1065" y="110"/>
                  <a:pt x="1060" y="127"/>
                </a:cubicBezTo>
                <a:cubicBezTo>
                  <a:pt x="1055" y="144"/>
                  <a:pt x="1067" y="158"/>
                  <a:pt x="1068" y="182"/>
                </a:cubicBezTo>
                <a:cubicBezTo>
                  <a:pt x="1069" y="206"/>
                  <a:pt x="1064" y="224"/>
                  <a:pt x="1068" y="274"/>
                </a:cubicBezTo>
                <a:cubicBezTo>
                  <a:pt x="1072" y="324"/>
                  <a:pt x="1081" y="442"/>
                  <a:pt x="1092" y="482"/>
                </a:cubicBezTo>
                <a:cubicBezTo>
                  <a:pt x="1103" y="522"/>
                  <a:pt x="1123" y="503"/>
                  <a:pt x="1134" y="515"/>
                </a:cubicBezTo>
                <a:cubicBezTo>
                  <a:pt x="1145" y="527"/>
                  <a:pt x="1153" y="539"/>
                  <a:pt x="1158" y="551"/>
                </a:cubicBezTo>
                <a:cubicBezTo>
                  <a:pt x="1163" y="563"/>
                  <a:pt x="1155" y="578"/>
                  <a:pt x="1165" y="586"/>
                </a:cubicBezTo>
                <a:cubicBezTo>
                  <a:pt x="1175" y="594"/>
                  <a:pt x="1191" y="605"/>
                  <a:pt x="1216" y="598"/>
                </a:cubicBezTo>
                <a:cubicBezTo>
                  <a:pt x="1241" y="591"/>
                  <a:pt x="1271" y="563"/>
                  <a:pt x="1314" y="542"/>
                </a:cubicBezTo>
                <a:cubicBezTo>
                  <a:pt x="1357" y="521"/>
                  <a:pt x="1442" y="493"/>
                  <a:pt x="1474" y="472"/>
                </a:cubicBezTo>
                <a:cubicBezTo>
                  <a:pt x="1506" y="451"/>
                  <a:pt x="1501" y="429"/>
                  <a:pt x="1510" y="418"/>
                </a:cubicBezTo>
                <a:cubicBezTo>
                  <a:pt x="1519" y="407"/>
                  <a:pt x="1524" y="408"/>
                  <a:pt x="1528" y="406"/>
                </a:cubicBezTo>
              </a:path>
            </a:pathLst>
          </a:custGeom>
          <a:noFill/>
          <a:ln w="15875" cmpd="sng">
            <a:solidFill>
              <a:srgbClr val="0066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19468" name="Freeform 12"/>
          <p:cNvSpPr/>
          <p:nvPr/>
        </p:nvSpPr>
        <p:spPr bwMode="auto">
          <a:xfrm>
            <a:off x="7760146" y="3303290"/>
            <a:ext cx="252412" cy="184150"/>
          </a:xfrm>
          <a:custGeom>
            <a:avLst/>
            <a:gdLst>
              <a:gd name="T0" fmla="*/ 28 w 159"/>
              <a:gd name="T1" fmla="*/ 116 h 116"/>
              <a:gd name="T2" fmla="*/ 0 w 159"/>
              <a:gd name="T3" fmla="*/ 59 h 116"/>
              <a:gd name="T4" fmla="*/ 30 w 159"/>
              <a:gd name="T5" fmla="*/ 12 h 116"/>
              <a:gd name="T6" fmla="*/ 109 w 159"/>
              <a:gd name="T7" fmla="*/ 2 h 116"/>
              <a:gd name="T8" fmla="*/ 148 w 159"/>
              <a:gd name="T9" fmla="*/ 27 h 116"/>
              <a:gd name="T10" fmla="*/ 159 w 159"/>
              <a:gd name="T11" fmla="*/ 65 h 116"/>
            </a:gdLst>
            <a:ahLst/>
            <a:cxnLst>
              <a:cxn ang="0">
                <a:pos x="T0" y="T1"/>
              </a:cxn>
              <a:cxn ang="0">
                <a:pos x="T2" y="T3"/>
              </a:cxn>
              <a:cxn ang="0">
                <a:pos x="T4" y="T5"/>
              </a:cxn>
              <a:cxn ang="0">
                <a:pos x="T6" y="T7"/>
              </a:cxn>
              <a:cxn ang="0">
                <a:pos x="T8" y="T9"/>
              </a:cxn>
              <a:cxn ang="0">
                <a:pos x="T10" y="T11"/>
              </a:cxn>
            </a:cxnLst>
            <a:rect l="0" t="0" r="r" b="b"/>
            <a:pathLst>
              <a:path w="159" h="116">
                <a:moveTo>
                  <a:pt x="28" y="116"/>
                </a:moveTo>
                <a:cubicBezTo>
                  <a:pt x="23" y="107"/>
                  <a:pt x="0" y="76"/>
                  <a:pt x="0" y="59"/>
                </a:cubicBezTo>
                <a:cubicBezTo>
                  <a:pt x="0" y="42"/>
                  <a:pt x="12" y="21"/>
                  <a:pt x="30" y="12"/>
                </a:cubicBezTo>
                <a:cubicBezTo>
                  <a:pt x="48" y="3"/>
                  <a:pt x="89" y="0"/>
                  <a:pt x="109" y="2"/>
                </a:cubicBezTo>
                <a:cubicBezTo>
                  <a:pt x="129" y="4"/>
                  <a:pt x="140" y="17"/>
                  <a:pt x="148" y="27"/>
                </a:cubicBezTo>
                <a:cubicBezTo>
                  <a:pt x="156" y="37"/>
                  <a:pt x="157" y="57"/>
                  <a:pt x="159" y="65"/>
                </a:cubicBezTo>
              </a:path>
            </a:pathLst>
          </a:custGeom>
          <a:noFill/>
          <a:ln w="15875" cmpd="sng">
            <a:solidFill>
              <a:srgbClr val="0066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grpSp>
        <p:nvGrpSpPr>
          <p:cNvPr id="19469" name="Group 13"/>
          <p:cNvGrpSpPr/>
          <p:nvPr/>
        </p:nvGrpSpPr>
        <p:grpSpPr bwMode="auto">
          <a:xfrm>
            <a:off x="5851971" y="3541415"/>
            <a:ext cx="174625" cy="200025"/>
            <a:chOff x="3705" y="1437"/>
            <a:chExt cx="110" cy="126"/>
          </a:xfrm>
        </p:grpSpPr>
        <p:sp>
          <p:nvSpPr>
            <p:cNvPr id="19470" name="Freeform 14"/>
            <p:cNvSpPr/>
            <p:nvPr/>
          </p:nvSpPr>
          <p:spPr bwMode="auto">
            <a:xfrm>
              <a:off x="3705" y="1437"/>
              <a:ext cx="110" cy="126"/>
            </a:xfrm>
            <a:custGeom>
              <a:avLst/>
              <a:gdLst>
                <a:gd name="T0" fmla="*/ 11 w 110"/>
                <a:gd name="T1" fmla="*/ 72 h 126"/>
                <a:gd name="T2" fmla="*/ 0 w 110"/>
                <a:gd name="T3" fmla="*/ 68 h 126"/>
                <a:gd name="T4" fmla="*/ 11 w 110"/>
                <a:gd name="T5" fmla="*/ 71 h 126"/>
                <a:gd name="T6" fmla="*/ 8 w 110"/>
                <a:gd name="T7" fmla="*/ 119 h 126"/>
                <a:gd name="T8" fmla="*/ 0 w 110"/>
                <a:gd name="T9" fmla="*/ 126 h 126"/>
                <a:gd name="T10" fmla="*/ 6 w 110"/>
                <a:gd name="T11" fmla="*/ 120 h 126"/>
                <a:gd name="T12" fmla="*/ 102 w 110"/>
                <a:gd name="T13" fmla="*/ 120 h 126"/>
                <a:gd name="T14" fmla="*/ 110 w 110"/>
                <a:gd name="T15" fmla="*/ 126 h 126"/>
                <a:gd name="T16" fmla="*/ 102 w 110"/>
                <a:gd name="T17" fmla="*/ 122 h 126"/>
                <a:gd name="T18" fmla="*/ 99 w 110"/>
                <a:gd name="T19" fmla="*/ 71 h 126"/>
                <a:gd name="T20" fmla="*/ 110 w 110"/>
                <a:gd name="T21" fmla="*/ 69 h 126"/>
                <a:gd name="T22" fmla="*/ 99 w 110"/>
                <a:gd name="T23" fmla="*/ 69 h 126"/>
                <a:gd name="T24" fmla="*/ 92 w 110"/>
                <a:gd name="T25" fmla="*/ 48 h 126"/>
                <a:gd name="T26" fmla="*/ 102 w 110"/>
                <a:gd name="T27" fmla="*/ 41 h 126"/>
                <a:gd name="T28" fmla="*/ 93 w 110"/>
                <a:gd name="T29" fmla="*/ 45 h 126"/>
                <a:gd name="T30" fmla="*/ 81 w 110"/>
                <a:gd name="T31" fmla="*/ 15 h 126"/>
                <a:gd name="T32" fmla="*/ 96 w 110"/>
                <a:gd name="T33" fmla="*/ 0 h 126"/>
                <a:gd name="T34" fmla="*/ 83 w 110"/>
                <a:gd name="T35" fmla="*/ 15 h 126"/>
                <a:gd name="T36" fmla="*/ 29 w 110"/>
                <a:gd name="T37" fmla="*/ 15 h 126"/>
                <a:gd name="T38" fmla="*/ 14 w 110"/>
                <a:gd name="T39" fmla="*/ 2 h 126"/>
                <a:gd name="T40" fmla="*/ 26 w 110"/>
                <a:gd name="T41" fmla="*/ 17 h 126"/>
                <a:gd name="T42" fmla="*/ 15 w 110"/>
                <a:gd name="T43" fmla="*/ 44 h 126"/>
                <a:gd name="T44" fmla="*/ 5 w 110"/>
                <a:gd name="T45" fmla="*/ 39 h 126"/>
                <a:gd name="T46" fmla="*/ 14 w 110"/>
                <a:gd name="T47" fmla="*/ 45 h 126"/>
                <a:gd name="T48" fmla="*/ 11 w 110"/>
                <a:gd name="T49" fmla="*/ 7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0" h="126">
                  <a:moveTo>
                    <a:pt x="11" y="72"/>
                  </a:moveTo>
                  <a:lnTo>
                    <a:pt x="0" y="68"/>
                  </a:lnTo>
                  <a:lnTo>
                    <a:pt x="11" y="71"/>
                  </a:lnTo>
                  <a:lnTo>
                    <a:pt x="8" y="119"/>
                  </a:lnTo>
                  <a:lnTo>
                    <a:pt x="0" y="126"/>
                  </a:lnTo>
                  <a:lnTo>
                    <a:pt x="6" y="120"/>
                  </a:lnTo>
                  <a:lnTo>
                    <a:pt x="102" y="120"/>
                  </a:lnTo>
                  <a:lnTo>
                    <a:pt x="110" y="126"/>
                  </a:lnTo>
                  <a:lnTo>
                    <a:pt x="102" y="122"/>
                  </a:lnTo>
                  <a:lnTo>
                    <a:pt x="99" y="71"/>
                  </a:lnTo>
                  <a:lnTo>
                    <a:pt x="110" y="69"/>
                  </a:lnTo>
                  <a:lnTo>
                    <a:pt x="99" y="69"/>
                  </a:lnTo>
                  <a:lnTo>
                    <a:pt x="92" y="48"/>
                  </a:lnTo>
                  <a:lnTo>
                    <a:pt x="102" y="41"/>
                  </a:lnTo>
                  <a:lnTo>
                    <a:pt x="93" y="45"/>
                  </a:lnTo>
                  <a:lnTo>
                    <a:pt x="81" y="15"/>
                  </a:lnTo>
                  <a:lnTo>
                    <a:pt x="96" y="0"/>
                  </a:lnTo>
                  <a:lnTo>
                    <a:pt x="83" y="15"/>
                  </a:lnTo>
                  <a:lnTo>
                    <a:pt x="29" y="15"/>
                  </a:lnTo>
                  <a:lnTo>
                    <a:pt x="14" y="2"/>
                  </a:lnTo>
                  <a:cubicBezTo>
                    <a:pt x="14" y="2"/>
                    <a:pt x="26" y="10"/>
                    <a:pt x="26" y="17"/>
                  </a:cubicBezTo>
                  <a:lnTo>
                    <a:pt x="15" y="44"/>
                  </a:lnTo>
                  <a:lnTo>
                    <a:pt x="5" y="39"/>
                  </a:lnTo>
                  <a:lnTo>
                    <a:pt x="14" y="45"/>
                  </a:lnTo>
                  <a:lnTo>
                    <a:pt x="11" y="72"/>
                  </a:lnTo>
                  <a:close/>
                </a:path>
              </a:pathLst>
            </a:custGeom>
            <a:noFill/>
            <a:ln w="25400"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19471" name="Freeform 15"/>
            <p:cNvSpPr/>
            <p:nvPr/>
          </p:nvSpPr>
          <p:spPr bwMode="auto">
            <a:xfrm>
              <a:off x="3717" y="1485"/>
              <a:ext cx="81" cy="1"/>
            </a:xfrm>
            <a:custGeom>
              <a:avLst/>
              <a:gdLst>
                <a:gd name="T0" fmla="*/ 0 w 81"/>
                <a:gd name="T1" fmla="*/ 0 h 1"/>
                <a:gd name="T2" fmla="*/ 81 w 81"/>
                <a:gd name="T3" fmla="*/ 0 h 1"/>
              </a:gdLst>
              <a:ahLst/>
              <a:cxnLst>
                <a:cxn ang="0">
                  <a:pos x="T0" y="T1"/>
                </a:cxn>
                <a:cxn ang="0">
                  <a:pos x="T2" y="T3"/>
                </a:cxn>
              </a:cxnLst>
              <a:rect l="0" t="0" r="r" b="b"/>
              <a:pathLst>
                <a:path w="81" h="1">
                  <a:moveTo>
                    <a:pt x="0" y="0"/>
                  </a:moveTo>
                  <a:lnTo>
                    <a:pt x="81" y="0"/>
                  </a:lnTo>
                </a:path>
              </a:pathLst>
            </a:custGeom>
            <a:noFill/>
            <a:ln w="2540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19472" name="Freeform 16"/>
            <p:cNvSpPr/>
            <p:nvPr/>
          </p:nvSpPr>
          <p:spPr bwMode="auto">
            <a:xfrm>
              <a:off x="3717" y="1511"/>
              <a:ext cx="87" cy="1"/>
            </a:xfrm>
            <a:custGeom>
              <a:avLst/>
              <a:gdLst>
                <a:gd name="T0" fmla="*/ 0 w 87"/>
                <a:gd name="T1" fmla="*/ 0 h 1"/>
                <a:gd name="T2" fmla="*/ 87 w 87"/>
                <a:gd name="T3" fmla="*/ 0 h 1"/>
              </a:gdLst>
              <a:ahLst/>
              <a:cxnLst>
                <a:cxn ang="0">
                  <a:pos x="T0" y="T1"/>
                </a:cxn>
                <a:cxn ang="0">
                  <a:pos x="T2" y="T3"/>
                </a:cxn>
              </a:cxnLst>
              <a:rect l="0" t="0" r="r" b="b"/>
              <a:pathLst>
                <a:path w="87" h="1">
                  <a:moveTo>
                    <a:pt x="0" y="0"/>
                  </a:moveTo>
                  <a:lnTo>
                    <a:pt x="87" y="0"/>
                  </a:lnTo>
                </a:path>
              </a:pathLst>
            </a:custGeom>
            <a:noFill/>
            <a:ln w="2540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19473" name="Freeform 17"/>
            <p:cNvSpPr/>
            <p:nvPr/>
          </p:nvSpPr>
          <p:spPr bwMode="auto">
            <a:xfrm>
              <a:off x="3747" y="1533"/>
              <a:ext cx="31" cy="23"/>
            </a:xfrm>
            <a:custGeom>
              <a:avLst/>
              <a:gdLst>
                <a:gd name="T0" fmla="*/ 3 w 31"/>
                <a:gd name="T1" fmla="*/ 23 h 23"/>
                <a:gd name="T2" fmla="*/ 5 w 31"/>
                <a:gd name="T3" fmla="*/ 11 h 23"/>
                <a:gd name="T4" fmla="*/ 14 w 31"/>
                <a:gd name="T5" fmla="*/ 0 h 23"/>
                <a:gd name="T6" fmla="*/ 27 w 31"/>
                <a:gd name="T7" fmla="*/ 11 h 23"/>
                <a:gd name="T8" fmla="*/ 27 w 31"/>
                <a:gd name="T9" fmla="*/ 23 h 23"/>
                <a:gd name="T10" fmla="*/ 3 w 31"/>
                <a:gd name="T11" fmla="*/ 23 h 23"/>
              </a:gdLst>
              <a:ahLst/>
              <a:cxnLst>
                <a:cxn ang="0">
                  <a:pos x="T0" y="T1"/>
                </a:cxn>
                <a:cxn ang="0">
                  <a:pos x="T2" y="T3"/>
                </a:cxn>
                <a:cxn ang="0">
                  <a:pos x="T4" y="T5"/>
                </a:cxn>
                <a:cxn ang="0">
                  <a:pos x="T6" y="T7"/>
                </a:cxn>
                <a:cxn ang="0">
                  <a:pos x="T8" y="T9"/>
                </a:cxn>
                <a:cxn ang="0">
                  <a:pos x="T10" y="T11"/>
                </a:cxn>
              </a:cxnLst>
              <a:rect l="0" t="0" r="r" b="b"/>
              <a:pathLst>
                <a:path w="31" h="23">
                  <a:moveTo>
                    <a:pt x="3" y="23"/>
                  </a:moveTo>
                  <a:cubicBezTo>
                    <a:pt x="0" y="21"/>
                    <a:pt x="3" y="15"/>
                    <a:pt x="5" y="11"/>
                  </a:cubicBezTo>
                  <a:cubicBezTo>
                    <a:pt x="7" y="7"/>
                    <a:pt x="10" y="0"/>
                    <a:pt x="14" y="0"/>
                  </a:cubicBezTo>
                  <a:cubicBezTo>
                    <a:pt x="18" y="0"/>
                    <a:pt x="25" y="7"/>
                    <a:pt x="27" y="11"/>
                  </a:cubicBezTo>
                  <a:cubicBezTo>
                    <a:pt x="29" y="15"/>
                    <a:pt x="31" y="21"/>
                    <a:pt x="27" y="23"/>
                  </a:cubicBezTo>
                  <a:lnTo>
                    <a:pt x="3" y="23"/>
                  </a:lnTo>
                  <a:close/>
                </a:path>
              </a:pathLst>
            </a:custGeom>
            <a:noFill/>
            <a:ln w="2540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grpSp>
      <p:grpSp>
        <p:nvGrpSpPr>
          <p:cNvPr id="19474" name="Group 18"/>
          <p:cNvGrpSpPr/>
          <p:nvPr/>
        </p:nvGrpSpPr>
        <p:grpSpPr bwMode="auto">
          <a:xfrm>
            <a:off x="8199883" y="4384377"/>
            <a:ext cx="142875" cy="142875"/>
            <a:chOff x="2464" y="2414"/>
            <a:chExt cx="90" cy="90"/>
          </a:xfrm>
        </p:grpSpPr>
        <p:sp>
          <p:nvSpPr>
            <p:cNvPr id="19475" name="Oval 19"/>
            <p:cNvSpPr>
              <a:spLocks noChangeArrowheads="1"/>
            </p:cNvSpPr>
            <p:nvPr/>
          </p:nvSpPr>
          <p:spPr bwMode="auto">
            <a:xfrm>
              <a:off x="2464" y="2414"/>
              <a:ext cx="90" cy="90"/>
            </a:xfrm>
            <a:prstGeom prst="ellipse">
              <a:avLst/>
            </a:prstGeom>
            <a:solidFill>
              <a:schemeClr val="accent1">
                <a:alpha val="0"/>
              </a:schemeClr>
            </a:solidFill>
            <a:ln w="19050">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sp>
          <p:nvSpPr>
            <p:cNvPr id="19476" name="Oval 20"/>
            <p:cNvSpPr>
              <a:spLocks noChangeArrowheads="1"/>
            </p:cNvSpPr>
            <p:nvPr/>
          </p:nvSpPr>
          <p:spPr bwMode="auto">
            <a:xfrm>
              <a:off x="2486" y="2437"/>
              <a:ext cx="45" cy="45"/>
            </a:xfrm>
            <a:prstGeom prst="ellipse">
              <a:avLst/>
            </a:prstGeom>
            <a:solidFill>
              <a:schemeClr val="accent1">
                <a:alpha val="0"/>
              </a:schemeClr>
            </a:solidFill>
            <a:ln w="19050">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grpSp>
      <p:sp>
        <p:nvSpPr>
          <p:cNvPr id="19477" name="Oval 21"/>
          <p:cNvSpPr>
            <a:spLocks noChangeAspect="1" noChangeArrowheads="1"/>
          </p:cNvSpPr>
          <p:nvPr/>
        </p:nvSpPr>
        <p:spPr bwMode="auto">
          <a:xfrm>
            <a:off x="6091683" y="3703340"/>
            <a:ext cx="125413" cy="125412"/>
          </a:xfrm>
          <a:prstGeom prst="ellipse">
            <a:avLst/>
          </a:prstGeom>
          <a:noFill/>
          <a:ln w="19050">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sp>
        <p:nvSpPr>
          <p:cNvPr id="19478" name="Oval 22"/>
          <p:cNvSpPr>
            <a:spLocks noChangeAspect="1" noChangeArrowheads="1"/>
          </p:cNvSpPr>
          <p:nvPr/>
        </p:nvSpPr>
        <p:spPr bwMode="auto">
          <a:xfrm>
            <a:off x="5497958" y="3598565"/>
            <a:ext cx="125413" cy="125412"/>
          </a:xfrm>
          <a:prstGeom prst="ellipse">
            <a:avLst/>
          </a:prstGeom>
          <a:noFill/>
          <a:ln w="19050">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sp>
        <p:nvSpPr>
          <p:cNvPr id="19479" name="Oval 23"/>
          <p:cNvSpPr>
            <a:spLocks noChangeAspect="1" noChangeArrowheads="1"/>
          </p:cNvSpPr>
          <p:nvPr/>
        </p:nvSpPr>
        <p:spPr bwMode="auto">
          <a:xfrm>
            <a:off x="5291583" y="4073227"/>
            <a:ext cx="125413" cy="125413"/>
          </a:xfrm>
          <a:prstGeom prst="ellipse">
            <a:avLst/>
          </a:prstGeom>
          <a:noFill/>
          <a:ln w="19050">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sp>
        <p:nvSpPr>
          <p:cNvPr id="19480" name="Oval 24"/>
          <p:cNvSpPr>
            <a:spLocks noChangeAspect="1" noChangeArrowheads="1"/>
          </p:cNvSpPr>
          <p:nvPr/>
        </p:nvSpPr>
        <p:spPr bwMode="auto">
          <a:xfrm>
            <a:off x="4810571" y="3512840"/>
            <a:ext cx="125412" cy="125412"/>
          </a:xfrm>
          <a:prstGeom prst="ellipse">
            <a:avLst/>
          </a:prstGeom>
          <a:noFill/>
          <a:ln w="19050">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sp>
        <p:nvSpPr>
          <p:cNvPr id="19481" name="Oval 25"/>
          <p:cNvSpPr>
            <a:spLocks noChangeAspect="1" noChangeArrowheads="1"/>
          </p:cNvSpPr>
          <p:nvPr/>
        </p:nvSpPr>
        <p:spPr bwMode="auto">
          <a:xfrm>
            <a:off x="4129533" y="4411365"/>
            <a:ext cx="125413" cy="125412"/>
          </a:xfrm>
          <a:prstGeom prst="ellipse">
            <a:avLst/>
          </a:prstGeom>
          <a:noFill/>
          <a:ln w="19050">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sp>
        <p:nvSpPr>
          <p:cNvPr id="19483" name="Oval 27"/>
          <p:cNvSpPr>
            <a:spLocks noChangeAspect="1" noChangeArrowheads="1"/>
          </p:cNvSpPr>
          <p:nvPr/>
        </p:nvSpPr>
        <p:spPr bwMode="auto">
          <a:xfrm>
            <a:off x="3665983" y="3782715"/>
            <a:ext cx="125413" cy="125412"/>
          </a:xfrm>
          <a:prstGeom prst="ellipse">
            <a:avLst/>
          </a:prstGeom>
          <a:noFill/>
          <a:ln w="19050">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sp>
        <p:nvSpPr>
          <p:cNvPr id="19484" name="Oval 28"/>
          <p:cNvSpPr>
            <a:spLocks noChangeAspect="1" noChangeArrowheads="1"/>
          </p:cNvSpPr>
          <p:nvPr/>
        </p:nvSpPr>
        <p:spPr bwMode="auto">
          <a:xfrm>
            <a:off x="2345183" y="4436765"/>
            <a:ext cx="125413" cy="125412"/>
          </a:xfrm>
          <a:prstGeom prst="ellipse">
            <a:avLst/>
          </a:prstGeom>
          <a:noFill/>
          <a:ln w="19050">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sp>
        <p:nvSpPr>
          <p:cNvPr id="19486" name="WordArt 30"/>
          <p:cNvSpPr>
            <a:spLocks noChangeArrowheads="1" noChangeShapeType="1" noTextEdit="1"/>
          </p:cNvSpPr>
          <p:nvPr/>
        </p:nvSpPr>
        <p:spPr bwMode="auto">
          <a:xfrm>
            <a:off x="3151633" y="4112914"/>
            <a:ext cx="630238" cy="215019"/>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dirty="0" smtClean="0">
                <a:ln w="9525">
                  <a:solidFill>
                    <a:srgbClr val="000000"/>
                  </a:solidFill>
                  <a:round/>
                </a:ln>
                <a:solidFill>
                  <a:srgbClr val="000000"/>
                </a:solidFill>
                <a:latin typeface="宋体" panose="02010600030101010101" pitchFamily="2" charset="-122"/>
                <a:ea typeface="宋体" panose="02010600030101010101" pitchFamily="2" charset="-122"/>
              </a:rPr>
              <a:t>葱 岭</a:t>
            </a:r>
            <a:endParaRPr lang="zh-CN" altLang="en-US" sz="3600" kern="10" dirty="0">
              <a:ln w="9525">
                <a:solidFill>
                  <a:srgbClr val="000000"/>
                </a:solidFill>
                <a:round/>
              </a:ln>
              <a:solidFill>
                <a:srgbClr val="000000"/>
              </a:solidFill>
              <a:latin typeface="宋体" panose="02010600030101010101" pitchFamily="2" charset="-122"/>
              <a:ea typeface="宋体" panose="02010600030101010101" pitchFamily="2" charset="-122"/>
            </a:endParaRPr>
          </a:p>
        </p:txBody>
      </p:sp>
      <p:sp>
        <p:nvSpPr>
          <p:cNvPr id="19487" name="WordArt 31"/>
          <p:cNvSpPr>
            <a:spLocks noChangeArrowheads="1" noChangeShapeType="1" noTextEdit="1"/>
          </p:cNvSpPr>
          <p:nvPr/>
        </p:nvSpPr>
        <p:spPr bwMode="auto">
          <a:xfrm>
            <a:off x="4389883" y="4841577"/>
            <a:ext cx="228600" cy="1524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i="1" kern="10">
                <a:ln w="9525">
                  <a:solidFill>
                    <a:srgbClr val="000000"/>
                  </a:solidFill>
                  <a:round/>
                </a:ln>
                <a:solidFill>
                  <a:srgbClr val="000000"/>
                </a:solidFill>
                <a:latin typeface="宋体" panose="02010600030101010101" pitchFamily="2" charset="-122"/>
                <a:ea typeface="宋体" panose="02010600030101010101" pitchFamily="2" charset="-122"/>
              </a:rPr>
              <a:t>南</a:t>
            </a:r>
            <a:endParaRPr lang="zh-CN" altLang="en-US" sz="3600" i="1" kern="10">
              <a:ln w="9525">
                <a:solidFill>
                  <a:srgbClr val="000000"/>
                </a:solidFill>
                <a:round/>
              </a:ln>
              <a:solidFill>
                <a:srgbClr val="000000"/>
              </a:solidFill>
              <a:latin typeface="宋体" panose="02010600030101010101" pitchFamily="2" charset="-122"/>
              <a:ea typeface="宋体" panose="02010600030101010101" pitchFamily="2" charset="-122"/>
            </a:endParaRPr>
          </a:p>
        </p:txBody>
      </p:sp>
      <p:sp>
        <p:nvSpPr>
          <p:cNvPr id="19488" name="WordArt 32"/>
          <p:cNvSpPr>
            <a:spLocks noChangeArrowheads="1" noChangeShapeType="1" noTextEdit="1"/>
          </p:cNvSpPr>
          <p:nvPr/>
        </p:nvSpPr>
        <p:spPr bwMode="auto">
          <a:xfrm>
            <a:off x="5075683" y="4536777"/>
            <a:ext cx="228600" cy="1524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i="1" kern="10">
                <a:ln w="9525">
                  <a:solidFill>
                    <a:srgbClr val="000000"/>
                  </a:solidFill>
                  <a:round/>
                </a:ln>
                <a:solidFill>
                  <a:srgbClr val="000000"/>
                </a:solidFill>
                <a:latin typeface="宋体" panose="02010600030101010101" pitchFamily="2" charset="-122"/>
                <a:ea typeface="宋体" panose="02010600030101010101" pitchFamily="2" charset="-122"/>
              </a:rPr>
              <a:t>山</a:t>
            </a:r>
            <a:endParaRPr lang="zh-CN" altLang="en-US" sz="3600" i="1" kern="10">
              <a:ln w="9525">
                <a:solidFill>
                  <a:srgbClr val="000000"/>
                </a:solidFill>
                <a:round/>
              </a:ln>
              <a:solidFill>
                <a:srgbClr val="000000"/>
              </a:solidFill>
              <a:latin typeface="宋体" panose="02010600030101010101" pitchFamily="2" charset="-122"/>
              <a:ea typeface="宋体" panose="02010600030101010101" pitchFamily="2" charset="-122"/>
            </a:endParaRPr>
          </a:p>
        </p:txBody>
      </p:sp>
      <p:sp>
        <p:nvSpPr>
          <p:cNvPr id="19489" name="WordArt 33"/>
          <p:cNvSpPr>
            <a:spLocks noChangeArrowheads="1" noChangeShapeType="1" noTextEdit="1"/>
          </p:cNvSpPr>
          <p:nvPr/>
        </p:nvSpPr>
        <p:spPr bwMode="auto">
          <a:xfrm>
            <a:off x="3856483" y="4765377"/>
            <a:ext cx="228600" cy="1524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i="1" kern="10">
                <a:ln w="9525">
                  <a:solidFill>
                    <a:srgbClr val="D6ECFF"/>
                  </a:solidFill>
                  <a:round/>
                </a:ln>
                <a:solidFill>
                  <a:srgbClr val="D6ECFF"/>
                </a:solidFill>
                <a:latin typeface="宋体" panose="02010600030101010101" pitchFamily="2" charset="-122"/>
                <a:ea typeface="宋体" panose="02010600030101010101" pitchFamily="2" charset="-122"/>
              </a:rPr>
              <a:t>昆</a:t>
            </a:r>
            <a:endParaRPr lang="zh-CN" altLang="en-US" sz="3600" i="1" kern="10">
              <a:ln w="9525">
                <a:solidFill>
                  <a:srgbClr val="D6ECFF"/>
                </a:solidFill>
                <a:round/>
              </a:ln>
              <a:solidFill>
                <a:srgbClr val="D6ECFF"/>
              </a:solidFill>
              <a:latin typeface="宋体" panose="02010600030101010101" pitchFamily="2" charset="-122"/>
              <a:ea typeface="宋体" panose="02010600030101010101" pitchFamily="2" charset="-122"/>
            </a:endParaRPr>
          </a:p>
        </p:txBody>
      </p:sp>
      <p:sp>
        <p:nvSpPr>
          <p:cNvPr id="19490" name="WordArt 34"/>
          <p:cNvSpPr>
            <a:spLocks noChangeArrowheads="1" noChangeShapeType="1" noTextEdit="1"/>
          </p:cNvSpPr>
          <p:nvPr/>
        </p:nvSpPr>
        <p:spPr bwMode="auto">
          <a:xfrm>
            <a:off x="4770883" y="4800302"/>
            <a:ext cx="228600" cy="1524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i="1" kern="10">
                <a:ln w="9525">
                  <a:solidFill>
                    <a:srgbClr val="D6ECFF"/>
                  </a:solidFill>
                  <a:round/>
                </a:ln>
                <a:solidFill>
                  <a:srgbClr val="D6ECFF"/>
                </a:solidFill>
                <a:latin typeface="宋体" panose="02010600030101010101" pitchFamily="2" charset="-122"/>
                <a:ea typeface="宋体" panose="02010600030101010101" pitchFamily="2" charset="-122"/>
              </a:rPr>
              <a:t>仑</a:t>
            </a:r>
            <a:endParaRPr lang="zh-CN" altLang="en-US" sz="3600" i="1" kern="10">
              <a:ln w="9525">
                <a:solidFill>
                  <a:srgbClr val="D6ECFF"/>
                </a:solidFill>
                <a:round/>
              </a:ln>
              <a:solidFill>
                <a:srgbClr val="D6ECFF"/>
              </a:solidFill>
              <a:latin typeface="宋体" panose="02010600030101010101" pitchFamily="2" charset="-122"/>
              <a:ea typeface="宋体" panose="02010600030101010101" pitchFamily="2" charset="-122"/>
            </a:endParaRPr>
          </a:p>
        </p:txBody>
      </p:sp>
      <p:sp>
        <p:nvSpPr>
          <p:cNvPr id="19491" name="WordArt 35"/>
          <p:cNvSpPr>
            <a:spLocks noChangeArrowheads="1" noChangeShapeType="1" noTextEdit="1"/>
          </p:cNvSpPr>
          <p:nvPr/>
        </p:nvSpPr>
        <p:spPr bwMode="auto">
          <a:xfrm>
            <a:off x="5380483" y="4460577"/>
            <a:ext cx="228600" cy="1524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i="1" kern="10">
                <a:ln w="9525">
                  <a:solidFill>
                    <a:srgbClr val="D6ECFF"/>
                  </a:solidFill>
                  <a:round/>
                </a:ln>
                <a:solidFill>
                  <a:srgbClr val="D6ECFF"/>
                </a:solidFill>
                <a:latin typeface="宋体" panose="02010600030101010101" pitchFamily="2" charset="-122"/>
                <a:ea typeface="宋体" panose="02010600030101010101" pitchFamily="2" charset="-122"/>
              </a:rPr>
              <a:t>山</a:t>
            </a:r>
            <a:endParaRPr lang="zh-CN" altLang="en-US" sz="3600" i="1" kern="10">
              <a:ln w="9525">
                <a:solidFill>
                  <a:srgbClr val="D6ECFF"/>
                </a:solidFill>
                <a:round/>
              </a:ln>
              <a:solidFill>
                <a:srgbClr val="D6ECFF"/>
              </a:solidFill>
              <a:latin typeface="宋体" panose="02010600030101010101" pitchFamily="2" charset="-122"/>
              <a:ea typeface="宋体" panose="02010600030101010101" pitchFamily="2" charset="-122"/>
            </a:endParaRPr>
          </a:p>
        </p:txBody>
      </p:sp>
      <p:sp>
        <p:nvSpPr>
          <p:cNvPr id="19492" name="WordArt 36"/>
          <p:cNvSpPr>
            <a:spLocks noChangeArrowheads="1" noChangeShapeType="1" noTextEdit="1"/>
          </p:cNvSpPr>
          <p:nvPr/>
        </p:nvSpPr>
        <p:spPr bwMode="auto">
          <a:xfrm>
            <a:off x="5075683" y="2860377"/>
            <a:ext cx="228600" cy="1524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i="1" kern="10">
                <a:ln w="9525">
                  <a:solidFill>
                    <a:srgbClr val="000000"/>
                  </a:solidFill>
                  <a:round/>
                </a:ln>
                <a:solidFill>
                  <a:srgbClr val="000000"/>
                </a:solidFill>
                <a:latin typeface="宋体" panose="02010600030101010101" pitchFamily="2" charset="-122"/>
                <a:ea typeface="宋体" panose="02010600030101010101" pitchFamily="2" charset="-122"/>
              </a:rPr>
              <a:t>山</a:t>
            </a:r>
            <a:endParaRPr lang="zh-CN" altLang="en-US" sz="3600" i="1" kern="10">
              <a:ln w="9525">
                <a:solidFill>
                  <a:srgbClr val="000000"/>
                </a:solidFill>
                <a:round/>
              </a:ln>
              <a:solidFill>
                <a:srgbClr val="000000"/>
              </a:solidFill>
              <a:latin typeface="宋体" panose="02010600030101010101" pitchFamily="2" charset="-122"/>
              <a:ea typeface="宋体" panose="02010600030101010101" pitchFamily="2" charset="-122"/>
            </a:endParaRPr>
          </a:p>
        </p:txBody>
      </p:sp>
      <p:sp>
        <p:nvSpPr>
          <p:cNvPr id="19493" name="WordArt 37"/>
          <p:cNvSpPr>
            <a:spLocks noChangeArrowheads="1" noChangeShapeType="1" noTextEdit="1"/>
          </p:cNvSpPr>
          <p:nvPr/>
        </p:nvSpPr>
        <p:spPr bwMode="auto">
          <a:xfrm>
            <a:off x="4694683" y="3088977"/>
            <a:ext cx="228600" cy="1524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i="1" kern="10">
                <a:ln w="9525">
                  <a:solidFill>
                    <a:srgbClr val="D6ECFF"/>
                  </a:solidFill>
                  <a:round/>
                </a:ln>
                <a:solidFill>
                  <a:srgbClr val="D6ECFF"/>
                </a:solidFill>
                <a:latin typeface="宋体" panose="02010600030101010101" pitchFamily="2" charset="-122"/>
                <a:ea typeface="宋体" panose="02010600030101010101" pitchFamily="2" charset="-122"/>
              </a:rPr>
              <a:t>山</a:t>
            </a:r>
            <a:endParaRPr lang="zh-CN" altLang="en-US" sz="3600" i="1" kern="10">
              <a:ln w="9525">
                <a:solidFill>
                  <a:srgbClr val="D6ECFF"/>
                </a:solidFill>
                <a:round/>
              </a:ln>
              <a:solidFill>
                <a:srgbClr val="D6ECFF"/>
              </a:solidFill>
              <a:latin typeface="宋体" panose="02010600030101010101" pitchFamily="2" charset="-122"/>
              <a:ea typeface="宋体" panose="02010600030101010101" pitchFamily="2" charset="-122"/>
            </a:endParaRPr>
          </a:p>
        </p:txBody>
      </p:sp>
      <p:sp>
        <p:nvSpPr>
          <p:cNvPr id="19494" name="Freeform 38"/>
          <p:cNvSpPr/>
          <p:nvPr/>
        </p:nvSpPr>
        <p:spPr bwMode="auto">
          <a:xfrm>
            <a:off x="3866008" y="3481090"/>
            <a:ext cx="936625" cy="374650"/>
          </a:xfrm>
          <a:custGeom>
            <a:avLst/>
            <a:gdLst>
              <a:gd name="T0" fmla="*/ 590 w 590"/>
              <a:gd name="T1" fmla="*/ 40 h 236"/>
              <a:gd name="T2" fmla="*/ 476 w 590"/>
              <a:gd name="T3" fmla="*/ 16 h 236"/>
              <a:gd name="T4" fmla="*/ 257 w 590"/>
              <a:gd name="T5" fmla="*/ 137 h 236"/>
              <a:gd name="T6" fmla="*/ 0 w 590"/>
              <a:gd name="T7" fmla="*/ 236 h 236"/>
            </a:gdLst>
            <a:ahLst/>
            <a:cxnLst>
              <a:cxn ang="0">
                <a:pos x="T0" y="T1"/>
              </a:cxn>
              <a:cxn ang="0">
                <a:pos x="T2" y="T3"/>
              </a:cxn>
              <a:cxn ang="0">
                <a:pos x="T4" y="T5"/>
              </a:cxn>
              <a:cxn ang="0">
                <a:pos x="T6" y="T7"/>
              </a:cxn>
            </a:cxnLst>
            <a:rect l="0" t="0" r="r" b="b"/>
            <a:pathLst>
              <a:path w="590" h="236">
                <a:moveTo>
                  <a:pt x="590" y="40"/>
                </a:moveTo>
                <a:cubicBezTo>
                  <a:pt x="571" y="36"/>
                  <a:pt x="531" y="0"/>
                  <a:pt x="476" y="16"/>
                </a:cubicBezTo>
                <a:cubicBezTo>
                  <a:pt x="421" y="32"/>
                  <a:pt x="336" y="100"/>
                  <a:pt x="257" y="137"/>
                </a:cubicBezTo>
                <a:cubicBezTo>
                  <a:pt x="178" y="174"/>
                  <a:pt x="54" y="216"/>
                  <a:pt x="0" y="236"/>
                </a:cubicBezTo>
              </a:path>
            </a:pathLst>
          </a:custGeom>
          <a:noFill/>
          <a:ln w="76200" cmpd="sng">
            <a:solidFill>
              <a:srgbClr val="FF0000"/>
            </a:solidFill>
            <a:round/>
            <a:headEnd type="none" w="med" len="med"/>
            <a:tailEnd type="stealth"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19495" name="Freeform 39"/>
          <p:cNvSpPr/>
          <p:nvPr/>
        </p:nvSpPr>
        <p:spPr bwMode="auto">
          <a:xfrm>
            <a:off x="2670621" y="3870027"/>
            <a:ext cx="962025" cy="38100"/>
          </a:xfrm>
          <a:custGeom>
            <a:avLst/>
            <a:gdLst>
              <a:gd name="T0" fmla="*/ 606 w 606"/>
              <a:gd name="T1" fmla="*/ 9 h 24"/>
              <a:gd name="T2" fmla="*/ 378 w 606"/>
              <a:gd name="T3" fmla="*/ 23 h 24"/>
              <a:gd name="T4" fmla="*/ 92 w 606"/>
              <a:gd name="T5" fmla="*/ 0 h 24"/>
              <a:gd name="T6" fmla="*/ 0 w 606"/>
              <a:gd name="T7" fmla="*/ 20 h 24"/>
            </a:gdLst>
            <a:ahLst/>
            <a:cxnLst>
              <a:cxn ang="0">
                <a:pos x="T0" y="T1"/>
              </a:cxn>
              <a:cxn ang="0">
                <a:pos x="T2" y="T3"/>
              </a:cxn>
              <a:cxn ang="0">
                <a:pos x="T4" y="T5"/>
              </a:cxn>
              <a:cxn ang="0">
                <a:pos x="T6" y="T7"/>
              </a:cxn>
            </a:cxnLst>
            <a:rect l="0" t="0" r="r" b="b"/>
            <a:pathLst>
              <a:path w="606" h="24">
                <a:moveTo>
                  <a:pt x="606" y="9"/>
                </a:moveTo>
                <a:cubicBezTo>
                  <a:pt x="568" y="11"/>
                  <a:pt x="464" y="24"/>
                  <a:pt x="378" y="23"/>
                </a:cubicBezTo>
                <a:cubicBezTo>
                  <a:pt x="292" y="22"/>
                  <a:pt x="155" y="0"/>
                  <a:pt x="92" y="0"/>
                </a:cubicBezTo>
                <a:cubicBezTo>
                  <a:pt x="29" y="0"/>
                  <a:pt x="19" y="16"/>
                  <a:pt x="0" y="20"/>
                </a:cubicBezTo>
              </a:path>
            </a:pathLst>
          </a:custGeom>
          <a:noFill/>
          <a:ln w="76200" cmpd="sng">
            <a:solidFill>
              <a:srgbClr val="FF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19496" name="Freeform 40"/>
          <p:cNvSpPr/>
          <p:nvPr/>
        </p:nvSpPr>
        <p:spPr bwMode="auto">
          <a:xfrm>
            <a:off x="2454721" y="3897015"/>
            <a:ext cx="225425" cy="496887"/>
          </a:xfrm>
          <a:custGeom>
            <a:avLst/>
            <a:gdLst>
              <a:gd name="T0" fmla="*/ 142 w 142"/>
              <a:gd name="T1" fmla="*/ 0 h 313"/>
              <a:gd name="T2" fmla="*/ 94 w 142"/>
              <a:gd name="T3" fmla="*/ 48 h 313"/>
              <a:gd name="T4" fmla="*/ 48 w 142"/>
              <a:gd name="T5" fmla="*/ 150 h 313"/>
              <a:gd name="T6" fmla="*/ 0 w 142"/>
              <a:gd name="T7" fmla="*/ 313 h 313"/>
            </a:gdLst>
            <a:ahLst/>
            <a:cxnLst>
              <a:cxn ang="0">
                <a:pos x="T0" y="T1"/>
              </a:cxn>
              <a:cxn ang="0">
                <a:pos x="T2" y="T3"/>
              </a:cxn>
              <a:cxn ang="0">
                <a:pos x="T4" y="T5"/>
              </a:cxn>
              <a:cxn ang="0">
                <a:pos x="T6" y="T7"/>
              </a:cxn>
            </a:cxnLst>
            <a:rect l="0" t="0" r="r" b="b"/>
            <a:pathLst>
              <a:path w="142" h="313">
                <a:moveTo>
                  <a:pt x="142" y="0"/>
                </a:moveTo>
                <a:cubicBezTo>
                  <a:pt x="134" y="8"/>
                  <a:pt x="110" y="23"/>
                  <a:pt x="94" y="48"/>
                </a:cubicBezTo>
                <a:cubicBezTo>
                  <a:pt x="78" y="73"/>
                  <a:pt x="64" y="106"/>
                  <a:pt x="48" y="150"/>
                </a:cubicBezTo>
                <a:cubicBezTo>
                  <a:pt x="32" y="194"/>
                  <a:pt x="10" y="279"/>
                  <a:pt x="0" y="313"/>
                </a:cubicBezTo>
              </a:path>
            </a:pathLst>
          </a:custGeom>
          <a:noFill/>
          <a:ln w="76200" cmpd="sng">
            <a:solidFill>
              <a:srgbClr val="FF0000"/>
            </a:solidFill>
            <a:round/>
            <a:headEnd type="none" w="med" len="med"/>
            <a:tailEnd type="stealth"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19497" name="Freeform 41"/>
          <p:cNvSpPr/>
          <p:nvPr/>
        </p:nvSpPr>
        <p:spPr bwMode="auto">
          <a:xfrm>
            <a:off x="2561083" y="4426818"/>
            <a:ext cx="1477144" cy="151606"/>
          </a:xfrm>
          <a:custGeom>
            <a:avLst/>
            <a:gdLst>
              <a:gd name="T0" fmla="*/ 0 w 796"/>
              <a:gd name="T1" fmla="*/ 130 h 133"/>
              <a:gd name="T2" fmla="*/ 291 w 796"/>
              <a:gd name="T3" fmla="*/ 123 h 133"/>
              <a:gd name="T4" fmla="*/ 589 w 796"/>
              <a:gd name="T5" fmla="*/ 69 h 133"/>
              <a:gd name="T6" fmla="*/ 796 w 796"/>
              <a:gd name="T7" fmla="*/ 0 h 133"/>
            </a:gdLst>
            <a:ahLst/>
            <a:cxnLst>
              <a:cxn ang="0">
                <a:pos x="T0" y="T1"/>
              </a:cxn>
              <a:cxn ang="0">
                <a:pos x="T2" y="T3"/>
              </a:cxn>
              <a:cxn ang="0">
                <a:pos x="T4" y="T5"/>
              </a:cxn>
              <a:cxn ang="0">
                <a:pos x="T6" y="T7"/>
              </a:cxn>
            </a:cxnLst>
            <a:rect l="0" t="0" r="r" b="b"/>
            <a:pathLst>
              <a:path w="796" h="133">
                <a:moveTo>
                  <a:pt x="0" y="130"/>
                </a:moveTo>
                <a:cubicBezTo>
                  <a:pt x="48" y="129"/>
                  <a:pt x="193" y="133"/>
                  <a:pt x="291" y="123"/>
                </a:cubicBezTo>
                <a:cubicBezTo>
                  <a:pt x="389" y="113"/>
                  <a:pt x="505" y="89"/>
                  <a:pt x="589" y="69"/>
                </a:cubicBezTo>
                <a:cubicBezTo>
                  <a:pt x="673" y="49"/>
                  <a:pt x="753" y="15"/>
                  <a:pt x="796" y="0"/>
                </a:cubicBezTo>
              </a:path>
            </a:pathLst>
          </a:custGeom>
          <a:noFill/>
          <a:ln w="76200" cmpd="sng">
            <a:solidFill>
              <a:srgbClr val="FF0000"/>
            </a:solidFill>
            <a:round/>
            <a:headEnd type="none" w="med" len="med"/>
            <a:tailEnd type="stealth"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19499" name="Freeform 43"/>
          <p:cNvSpPr/>
          <p:nvPr/>
        </p:nvSpPr>
        <p:spPr bwMode="auto">
          <a:xfrm>
            <a:off x="4313683" y="4220865"/>
            <a:ext cx="969963" cy="365125"/>
          </a:xfrm>
          <a:custGeom>
            <a:avLst/>
            <a:gdLst>
              <a:gd name="T0" fmla="*/ 0 w 611"/>
              <a:gd name="T1" fmla="*/ 199 h 230"/>
              <a:gd name="T2" fmla="*/ 146 w 611"/>
              <a:gd name="T3" fmla="*/ 229 h 230"/>
              <a:gd name="T4" fmla="*/ 281 w 611"/>
              <a:gd name="T5" fmla="*/ 205 h 230"/>
              <a:gd name="T6" fmla="*/ 404 w 611"/>
              <a:gd name="T7" fmla="*/ 136 h 230"/>
              <a:gd name="T8" fmla="*/ 450 w 611"/>
              <a:gd name="T9" fmla="*/ 93 h 230"/>
              <a:gd name="T10" fmla="*/ 611 w 611"/>
              <a:gd name="T11" fmla="*/ 0 h 230"/>
            </a:gdLst>
            <a:ahLst/>
            <a:cxnLst>
              <a:cxn ang="0">
                <a:pos x="T0" y="T1"/>
              </a:cxn>
              <a:cxn ang="0">
                <a:pos x="T2" y="T3"/>
              </a:cxn>
              <a:cxn ang="0">
                <a:pos x="T4" y="T5"/>
              </a:cxn>
              <a:cxn ang="0">
                <a:pos x="T6" y="T7"/>
              </a:cxn>
              <a:cxn ang="0">
                <a:pos x="T8" y="T9"/>
              </a:cxn>
              <a:cxn ang="0">
                <a:pos x="T10" y="T11"/>
              </a:cxn>
            </a:cxnLst>
            <a:rect l="0" t="0" r="r" b="b"/>
            <a:pathLst>
              <a:path w="611" h="230">
                <a:moveTo>
                  <a:pt x="0" y="199"/>
                </a:moveTo>
                <a:cubicBezTo>
                  <a:pt x="24" y="204"/>
                  <a:pt x="99" y="228"/>
                  <a:pt x="146" y="229"/>
                </a:cubicBezTo>
                <a:cubicBezTo>
                  <a:pt x="193" y="230"/>
                  <a:pt x="238" y="220"/>
                  <a:pt x="281" y="205"/>
                </a:cubicBezTo>
                <a:cubicBezTo>
                  <a:pt x="324" y="190"/>
                  <a:pt x="376" y="155"/>
                  <a:pt x="404" y="136"/>
                </a:cubicBezTo>
                <a:cubicBezTo>
                  <a:pt x="432" y="117"/>
                  <a:pt x="416" y="116"/>
                  <a:pt x="450" y="93"/>
                </a:cubicBezTo>
                <a:cubicBezTo>
                  <a:pt x="484" y="70"/>
                  <a:pt x="578" y="19"/>
                  <a:pt x="611" y="0"/>
                </a:cubicBezTo>
              </a:path>
            </a:pathLst>
          </a:custGeom>
          <a:noFill/>
          <a:ln w="76200" cmpd="sng">
            <a:solidFill>
              <a:srgbClr val="FF0000"/>
            </a:solidFill>
            <a:round/>
            <a:headEnd type="none" w="med" len="med"/>
            <a:tailEnd type="stealth"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19500" name="Freeform 44"/>
          <p:cNvSpPr/>
          <p:nvPr/>
        </p:nvSpPr>
        <p:spPr bwMode="auto">
          <a:xfrm>
            <a:off x="5494783" y="3992265"/>
            <a:ext cx="1928813" cy="396875"/>
          </a:xfrm>
          <a:custGeom>
            <a:avLst/>
            <a:gdLst>
              <a:gd name="T0" fmla="*/ 0 w 1215"/>
              <a:gd name="T1" fmla="*/ 108 h 250"/>
              <a:gd name="T2" fmla="*/ 273 w 1215"/>
              <a:gd name="T3" fmla="*/ 34 h 250"/>
              <a:gd name="T4" fmla="*/ 617 w 1215"/>
              <a:gd name="T5" fmla="*/ 1 h 250"/>
              <a:gd name="T6" fmla="*/ 960 w 1215"/>
              <a:gd name="T7" fmla="*/ 42 h 250"/>
              <a:gd name="T8" fmla="*/ 1215 w 1215"/>
              <a:gd name="T9" fmla="*/ 250 h 250"/>
            </a:gdLst>
            <a:ahLst/>
            <a:cxnLst>
              <a:cxn ang="0">
                <a:pos x="T0" y="T1"/>
              </a:cxn>
              <a:cxn ang="0">
                <a:pos x="T2" y="T3"/>
              </a:cxn>
              <a:cxn ang="0">
                <a:pos x="T4" y="T5"/>
              </a:cxn>
              <a:cxn ang="0">
                <a:pos x="T6" y="T7"/>
              </a:cxn>
              <a:cxn ang="0">
                <a:pos x="T8" y="T9"/>
              </a:cxn>
            </a:cxnLst>
            <a:rect l="0" t="0" r="r" b="b"/>
            <a:pathLst>
              <a:path w="1215" h="250">
                <a:moveTo>
                  <a:pt x="0" y="108"/>
                </a:moveTo>
                <a:cubicBezTo>
                  <a:pt x="45" y="96"/>
                  <a:pt x="170" y="52"/>
                  <a:pt x="273" y="34"/>
                </a:cubicBezTo>
                <a:cubicBezTo>
                  <a:pt x="376" y="16"/>
                  <a:pt x="503" y="0"/>
                  <a:pt x="617" y="1"/>
                </a:cubicBezTo>
                <a:cubicBezTo>
                  <a:pt x="731" y="2"/>
                  <a:pt x="860" y="1"/>
                  <a:pt x="960" y="42"/>
                </a:cubicBezTo>
                <a:cubicBezTo>
                  <a:pt x="1060" y="83"/>
                  <a:pt x="1162" y="207"/>
                  <a:pt x="1215" y="250"/>
                </a:cubicBezTo>
              </a:path>
            </a:pathLst>
          </a:custGeom>
          <a:noFill/>
          <a:ln w="76200" cmpd="sng">
            <a:solidFill>
              <a:srgbClr val="FF0000"/>
            </a:solidFill>
            <a:round/>
            <a:headEnd type="none" w="med" len="med"/>
            <a:tailEnd type="stealth"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19501" name="Freeform 45"/>
          <p:cNvSpPr/>
          <p:nvPr/>
        </p:nvSpPr>
        <p:spPr bwMode="auto">
          <a:xfrm>
            <a:off x="5007421" y="3442990"/>
            <a:ext cx="3105150" cy="963612"/>
          </a:xfrm>
          <a:custGeom>
            <a:avLst/>
            <a:gdLst>
              <a:gd name="T0" fmla="*/ 1956 w 1956"/>
              <a:gd name="T1" fmla="*/ 578 h 607"/>
              <a:gd name="T2" fmla="*/ 1828 w 1956"/>
              <a:gd name="T3" fmla="*/ 592 h 607"/>
              <a:gd name="T4" fmla="*/ 1707 w 1956"/>
              <a:gd name="T5" fmla="*/ 598 h 607"/>
              <a:gd name="T6" fmla="*/ 1618 w 1956"/>
              <a:gd name="T7" fmla="*/ 538 h 607"/>
              <a:gd name="T8" fmla="*/ 1456 w 1956"/>
              <a:gd name="T9" fmla="*/ 334 h 607"/>
              <a:gd name="T10" fmla="*/ 1188 w 1956"/>
              <a:gd name="T11" fmla="*/ 160 h 607"/>
              <a:gd name="T12" fmla="*/ 787 w 1956"/>
              <a:gd name="T13" fmla="*/ 47 h 607"/>
              <a:gd name="T14" fmla="*/ 453 w 1956"/>
              <a:gd name="T15" fmla="*/ 5 h 607"/>
              <a:gd name="T16" fmla="*/ 183 w 1956"/>
              <a:gd name="T17" fmla="*/ 16 h 607"/>
              <a:gd name="T18" fmla="*/ 0 w 1956"/>
              <a:gd name="T19" fmla="*/ 83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56" h="607">
                <a:moveTo>
                  <a:pt x="1956" y="578"/>
                </a:moveTo>
                <a:cubicBezTo>
                  <a:pt x="1935" y="580"/>
                  <a:pt x="1869" y="589"/>
                  <a:pt x="1828" y="592"/>
                </a:cubicBezTo>
                <a:cubicBezTo>
                  <a:pt x="1787" y="595"/>
                  <a:pt x="1742" y="607"/>
                  <a:pt x="1707" y="598"/>
                </a:cubicBezTo>
                <a:cubicBezTo>
                  <a:pt x="1672" y="589"/>
                  <a:pt x="1660" y="582"/>
                  <a:pt x="1618" y="538"/>
                </a:cubicBezTo>
                <a:cubicBezTo>
                  <a:pt x="1576" y="494"/>
                  <a:pt x="1528" y="397"/>
                  <a:pt x="1456" y="334"/>
                </a:cubicBezTo>
                <a:cubicBezTo>
                  <a:pt x="1384" y="271"/>
                  <a:pt x="1299" y="208"/>
                  <a:pt x="1188" y="160"/>
                </a:cubicBezTo>
                <a:cubicBezTo>
                  <a:pt x="1077" y="112"/>
                  <a:pt x="909" y="73"/>
                  <a:pt x="787" y="47"/>
                </a:cubicBezTo>
                <a:cubicBezTo>
                  <a:pt x="665" y="21"/>
                  <a:pt x="554" y="10"/>
                  <a:pt x="453" y="5"/>
                </a:cubicBezTo>
                <a:cubicBezTo>
                  <a:pt x="352" y="0"/>
                  <a:pt x="258" y="3"/>
                  <a:pt x="183" y="16"/>
                </a:cubicBezTo>
                <a:cubicBezTo>
                  <a:pt x="108" y="29"/>
                  <a:pt x="38" y="69"/>
                  <a:pt x="0" y="83"/>
                </a:cubicBezTo>
              </a:path>
            </a:pathLst>
          </a:custGeom>
          <a:noFill/>
          <a:ln w="76200" cmpd="sng">
            <a:solidFill>
              <a:srgbClr val="FF0000"/>
            </a:solidFill>
            <a:round/>
            <a:headEnd type="none" w="med" len="med"/>
            <a:tailEnd type="stealth"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19502" name="Freeform 46"/>
          <p:cNvSpPr/>
          <p:nvPr/>
        </p:nvSpPr>
        <p:spPr bwMode="auto">
          <a:xfrm>
            <a:off x="7590283" y="4520902"/>
            <a:ext cx="550863" cy="76200"/>
          </a:xfrm>
          <a:custGeom>
            <a:avLst/>
            <a:gdLst>
              <a:gd name="T0" fmla="*/ 0 w 347"/>
              <a:gd name="T1" fmla="*/ 0 h 48"/>
              <a:gd name="T2" fmla="*/ 89 w 347"/>
              <a:gd name="T3" fmla="*/ 40 h 48"/>
              <a:gd name="T4" fmla="*/ 200 w 347"/>
              <a:gd name="T5" fmla="*/ 42 h 48"/>
              <a:gd name="T6" fmla="*/ 347 w 347"/>
              <a:gd name="T7" fmla="*/ 6 h 48"/>
            </a:gdLst>
            <a:ahLst/>
            <a:cxnLst>
              <a:cxn ang="0">
                <a:pos x="T0" y="T1"/>
              </a:cxn>
              <a:cxn ang="0">
                <a:pos x="T2" y="T3"/>
              </a:cxn>
              <a:cxn ang="0">
                <a:pos x="T4" y="T5"/>
              </a:cxn>
              <a:cxn ang="0">
                <a:pos x="T6" y="T7"/>
              </a:cxn>
            </a:cxnLst>
            <a:rect l="0" t="0" r="r" b="b"/>
            <a:pathLst>
              <a:path w="347" h="48">
                <a:moveTo>
                  <a:pt x="0" y="0"/>
                </a:moveTo>
                <a:cubicBezTo>
                  <a:pt x="14" y="7"/>
                  <a:pt x="56" y="33"/>
                  <a:pt x="89" y="40"/>
                </a:cubicBezTo>
                <a:cubicBezTo>
                  <a:pt x="122" y="47"/>
                  <a:pt x="157" y="48"/>
                  <a:pt x="200" y="42"/>
                </a:cubicBezTo>
                <a:cubicBezTo>
                  <a:pt x="243" y="36"/>
                  <a:pt x="317" y="13"/>
                  <a:pt x="347" y="6"/>
                </a:cubicBezTo>
              </a:path>
            </a:pathLst>
          </a:custGeom>
          <a:noFill/>
          <a:ln w="76200" cmpd="sng">
            <a:solidFill>
              <a:srgbClr val="FF0000"/>
            </a:solidFill>
            <a:round/>
            <a:headEnd type="none" w="med" len="med"/>
            <a:tailEnd type="stealth"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19503" name="Oval 47"/>
          <p:cNvSpPr>
            <a:spLocks noChangeAspect="1" noChangeArrowheads="1"/>
          </p:cNvSpPr>
          <p:nvPr/>
        </p:nvSpPr>
        <p:spPr bwMode="auto">
          <a:xfrm>
            <a:off x="7437883" y="4384377"/>
            <a:ext cx="125413" cy="125413"/>
          </a:xfrm>
          <a:prstGeom prst="ellipse">
            <a:avLst/>
          </a:prstGeom>
          <a:noFill/>
          <a:ln w="19050">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grpSp>
        <p:nvGrpSpPr>
          <p:cNvPr id="19507" name="Group 51"/>
          <p:cNvGrpSpPr/>
          <p:nvPr/>
        </p:nvGrpSpPr>
        <p:grpSpPr bwMode="auto">
          <a:xfrm>
            <a:off x="5896421" y="3763665"/>
            <a:ext cx="174625" cy="200025"/>
            <a:chOff x="3705" y="1437"/>
            <a:chExt cx="110" cy="126"/>
          </a:xfrm>
        </p:grpSpPr>
        <p:sp>
          <p:nvSpPr>
            <p:cNvPr id="19508" name="Freeform 52"/>
            <p:cNvSpPr/>
            <p:nvPr/>
          </p:nvSpPr>
          <p:spPr bwMode="auto">
            <a:xfrm>
              <a:off x="3705" y="1437"/>
              <a:ext cx="110" cy="126"/>
            </a:xfrm>
            <a:custGeom>
              <a:avLst/>
              <a:gdLst>
                <a:gd name="T0" fmla="*/ 11 w 110"/>
                <a:gd name="T1" fmla="*/ 72 h 126"/>
                <a:gd name="T2" fmla="*/ 0 w 110"/>
                <a:gd name="T3" fmla="*/ 68 h 126"/>
                <a:gd name="T4" fmla="*/ 11 w 110"/>
                <a:gd name="T5" fmla="*/ 71 h 126"/>
                <a:gd name="T6" fmla="*/ 8 w 110"/>
                <a:gd name="T7" fmla="*/ 119 h 126"/>
                <a:gd name="T8" fmla="*/ 0 w 110"/>
                <a:gd name="T9" fmla="*/ 126 h 126"/>
                <a:gd name="T10" fmla="*/ 6 w 110"/>
                <a:gd name="T11" fmla="*/ 120 h 126"/>
                <a:gd name="T12" fmla="*/ 102 w 110"/>
                <a:gd name="T13" fmla="*/ 120 h 126"/>
                <a:gd name="T14" fmla="*/ 110 w 110"/>
                <a:gd name="T15" fmla="*/ 126 h 126"/>
                <a:gd name="T16" fmla="*/ 102 w 110"/>
                <a:gd name="T17" fmla="*/ 122 h 126"/>
                <a:gd name="T18" fmla="*/ 99 w 110"/>
                <a:gd name="T19" fmla="*/ 71 h 126"/>
                <a:gd name="T20" fmla="*/ 110 w 110"/>
                <a:gd name="T21" fmla="*/ 69 h 126"/>
                <a:gd name="T22" fmla="*/ 99 w 110"/>
                <a:gd name="T23" fmla="*/ 69 h 126"/>
                <a:gd name="T24" fmla="*/ 92 w 110"/>
                <a:gd name="T25" fmla="*/ 48 h 126"/>
                <a:gd name="T26" fmla="*/ 102 w 110"/>
                <a:gd name="T27" fmla="*/ 41 h 126"/>
                <a:gd name="T28" fmla="*/ 93 w 110"/>
                <a:gd name="T29" fmla="*/ 45 h 126"/>
                <a:gd name="T30" fmla="*/ 81 w 110"/>
                <a:gd name="T31" fmla="*/ 15 h 126"/>
                <a:gd name="T32" fmla="*/ 96 w 110"/>
                <a:gd name="T33" fmla="*/ 0 h 126"/>
                <a:gd name="T34" fmla="*/ 83 w 110"/>
                <a:gd name="T35" fmla="*/ 15 h 126"/>
                <a:gd name="T36" fmla="*/ 29 w 110"/>
                <a:gd name="T37" fmla="*/ 15 h 126"/>
                <a:gd name="T38" fmla="*/ 14 w 110"/>
                <a:gd name="T39" fmla="*/ 2 h 126"/>
                <a:gd name="T40" fmla="*/ 26 w 110"/>
                <a:gd name="T41" fmla="*/ 17 h 126"/>
                <a:gd name="T42" fmla="*/ 15 w 110"/>
                <a:gd name="T43" fmla="*/ 44 h 126"/>
                <a:gd name="T44" fmla="*/ 5 w 110"/>
                <a:gd name="T45" fmla="*/ 39 h 126"/>
                <a:gd name="T46" fmla="*/ 14 w 110"/>
                <a:gd name="T47" fmla="*/ 45 h 126"/>
                <a:gd name="T48" fmla="*/ 11 w 110"/>
                <a:gd name="T49" fmla="*/ 7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0" h="126">
                  <a:moveTo>
                    <a:pt x="11" y="72"/>
                  </a:moveTo>
                  <a:lnTo>
                    <a:pt x="0" y="68"/>
                  </a:lnTo>
                  <a:lnTo>
                    <a:pt x="11" y="71"/>
                  </a:lnTo>
                  <a:lnTo>
                    <a:pt x="8" y="119"/>
                  </a:lnTo>
                  <a:lnTo>
                    <a:pt x="0" y="126"/>
                  </a:lnTo>
                  <a:lnTo>
                    <a:pt x="6" y="120"/>
                  </a:lnTo>
                  <a:lnTo>
                    <a:pt x="102" y="120"/>
                  </a:lnTo>
                  <a:lnTo>
                    <a:pt x="110" y="126"/>
                  </a:lnTo>
                  <a:lnTo>
                    <a:pt x="102" y="122"/>
                  </a:lnTo>
                  <a:lnTo>
                    <a:pt x="99" y="71"/>
                  </a:lnTo>
                  <a:lnTo>
                    <a:pt x="110" y="69"/>
                  </a:lnTo>
                  <a:lnTo>
                    <a:pt x="99" y="69"/>
                  </a:lnTo>
                  <a:lnTo>
                    <a:pt x="92" y="48"/>
                  </a:lnTo>
                  <a:lnTo>
                    <a:pt x="102" y="41"/>
                  </a:lnTo>
                  <a:lnTo>
                    <a:pt x="93" y="45"/>
                  </a:lnTo>
                  <a:lnTo>
                    <a:pt x="81" y="15"/>
                  </a:lnTo>
                  <a:lnTo>
                    <a:pt x="96" y="0"/>
                  </a:lnTo>
                  <a:lnTo>
                    <a:pt x="83" y="15"/>
                  </a:lnTo>
                  <a:lnTo>
                    <a:pt x="29" y="15"/>
                  </a:lnTo>
                  <a:lnTo>
                    <a:pt x="14" y="2"/>
                  </a:lnTo>
                  <a:cubicBezTo>
                    <a:pt x="14" y="2"/>
                    <a:pt x="26" y="10"/>
                    <a:pt x="26" y="17"/>
                  </a:cubicBezTo>
                  <a:lnTo>
                    <a:pt x="15" y="44"/>
                  </a:lnTo>
                  <a:lnTo>
                    <a:pt x="5" y="39"/>
                  </a:lnTo>
                  <a:lnTo>
                    <a:pt x="14" y="45"/>
                  </a:lnTo>
                  <a:lnTo>
                    <a:pt x="11" y="72"/>
                  </a:lnTo>
                  <a:close/>
                </a:path>
              </a:pathLst>
            </a:custGeom>
            <a:noFill/>
            <a:ln w="25400"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19509" name="Freeform 53"/>
            <p:cNvSpPr/>
            <p:nvPr/>
          </p:nvSpPr>
          <p:spPr bwMode="auto">
            <a:xfrm>
              <a:off x="3717" y="1485"/>
              <a:ext cx="81" cy="1"/>
            </a:xfrm>
            <a:custGeom>
              <a:avLst/>
              <a:gdLst>
                <a:gd name="T0" fmla="*/ 0 w 81"/>
                <a:gd name="T1" fmla="*/ 0 h 1"/>
                <a:gd name="T2" fmla="*/ 81 w 81"/>
                <a:gd name="T3" fmla="*/ 0 h 1"/>
              </a:gdLst>
              <a:ahLst/>
              <a:cxnLst>
                <a:cxn ang="0">
                  <a:pos x="T0" y="T1"/>
                </a:cxn>
                <a:cxn ang="0">
                  <a:pos x="T2" y="T3"/>
                </a:cxn>
              </a:cxnLst>
              <a:rect l="0" t="0" r="r" b="b"/>
              <a:pathLst>
                <a:path w="81" h="1">
                  <a:moveTo>
                    <a:pt x="0" y="0"/>
                  </a:moveTo>
                  <a:lnTo>
                    <a:pt x="81" y="0"/>
                  </a:lnTo>
                </a:path>
              </a:pathLst>
            </a:custGeom>
            <a:noFill/>
            <a:ln w="2540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19510" name="Freeform 54"/>
            <p:cNvSpPr/>
            <p:nvPr/>
          </p:nvSpPr>
          <p:spPr bwMode="auto">
            <a:xfrm>
              <a:off x="3717" y="1511"/>
              <a:ext cx="87" cy="1"/>
            </a:xfrm>
            <a:custGeom>
              <a:avLst/>
              <a:gdLst>
                <a:gd name="T0" fmla="*/ 0 w 87"/>
                <a:gd name="T1" fmla="*/ 0 h 1"/>
                <a:gd name="T2" fmla="*/ 87 w 87"/>
                <a:gd name="T3" fmla="*/ 0 h 1"/>
              </a:gdLst>
              <a:ahLst/>
              <a:cxnLst>
                <a:cxn ang="0">
                  <a:pos x="T0" y="T1"/>
                </a:cxn>
                <a:cxn ang="0">
                  <a:pos x="T2" y="T3"/>
                </a:cxn>
              </a:cxnLst>
              <a:rect l="0" t="0" r="r" b="b"/>
              <a:pathLst>
                <a:path w="87" h="1">
                  <a:moveTo>
                    <a:pt x="0" y="0"/>
                  </a:moveTo>
                  <a:lnTo>
                    <a:pt x="87" y="0"/>
                  </a:lnTo>
                </a:path>
              </a:pathLst>
            </a:custGeom>
            <a:noFill/>
            <a:ln w="2540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19511" name="Freeform 55"/>
            <p:cNvSpPr/>
            <p:nvPr/>
          </p:nvSpPr>
          <p:spPr bwMode="auto">
            <a:xfrm>
              <a:off x="3747" y="1533"/>
              <a:ext cx="31" cy="23"/>
            </a:xfrm>
            <a:custGeom>
              <a:avLst/>
              <a:gdLst>
                <a:gd name="T0" fmla="*/ 3 w 31"/>
                <a:gd name="T1" fmla="*/ 23 h 23"/>
                <a:gd name="T2" fmla="*/ 5 w 31"/>
                <a:gd name="T3" fmla="*/ 11 h 23"/>
                <a:gd name="T4" fmla="*/ 14 w 31"/>
                <a:gd name="T5" fmla="*/ 0 h 23"/>
                <a:gd name="T6" fmla="*/ 27 w 31"/>
                <a:gd name="T7" fmla="*/ 11 h 23"/>
                <a:gd name="T8" fmla="*/ 27 w 31"/>
                <a:gd name="T9" fmla="*/ 23 h 23"/>
                <a:gd name="T10" fmla="*/ 3 w 31"/>
                <a:gd name="T11" fmla="*/ 23 h 23"/>
              </a:gdLst>
              <a:ahLst/>
              <a:cxnLst>
                <a:cxn ang="0">
                  <a:pos x="T0" y="T1"/>
                </a:cxn>
                <a:cxn ang="0">
                  <a:pos x="T2" y="T3"/>
                </a:cxn>
                <a:cxn ang="0">
                  <a:pos x="T4" y="T5"/>
                </a:cxn>
                <a:cxn ang="0">
                  <a:pos x="T6" y="T7"/>
                </a:cxn>
                <a:cxn ang="0">
                  <a:pos x="T8" y="T9"/>
                </a:cxn>
                <a:cxn ang="0">
                  <a:pos x="T10" y="T11"/>
                </a:cxn>
              </a:cxnLst>
              <a:rect l="0" t="0" r="r" b="b"/>
              <a:pathLst>
                <a:path w="31" h="23">
                  <a:moveTo>
                    <a:pt x="3" y="23"/>
                  </a:moveTo>
                  <a:cubicBezTo>
                    <a:pt x="0" y="21"/>
                    <a:pt x="3" y="15"/>
                    <a:pt x="5" y="11"/>
                  </a:cubicBezTo>
                  <a:cubicBezTo>
                    <a:pt x="7" y="7"/>
                    <a:pt x="10" y="0"/>
                    <a:pt x="14" y="0"/>
                  </a:cubicBezTo>
                  <a:cubicBezTo>
                    <a:pt x="18" y="0"/>
                    <a:pt x="25" y="7"/>
                    <a:pt x="27" y="11"/>
                  </a:cubicBezTo>
                  <a:cubicBezTo>
                    <a:pt x="29" y="15"/>
                    <a:pt x="31" y="21"/>
                    <a:pt x="27" y="23"/>
                  </a:cubicBezTo>
                  <a:lnTo>
                    <a:pt x="3" y="23"/>
                  </a:lnTo>
                  <a:close/>
                </a:path>
              </a:pathLst>
            </a:custGeom>
            <a:noFill/>
            <a:ln w="2540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grpSp>
      <p:sp>
        <p:nvSpPr>
          <p:cNvPr id="19519" name="Oval 63"/>
          <p:cNvSpPr>
            <a:spLocks noChangeAspect="1" noChangeArrowheads="1"/>
          </p:cNvSpPr>
          <p:nvPr/>
        </p:nvSpPr>
        <p:spPr bwMode="auto">
          <a:xfrm>
            <a:off x="3288158" y="3533477"/>
            <a:ext cx="125413" cy="125413"/>
          </a:xfrm>
          <a:prstGeom prst="ellipse">
            <a:avLst/>
          </a:prstGeom>
          <a:solidFill>
            <a:srgbClr val="FFFFCC"/>
          </a:solidFill>
          <a:ln w="19050">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sp>
        <p:nvSpPr>
          <p:cNvPr id="19524" name="WordArt 68"/>
          <p:cNvSpPr>
            <a:spLocks noChangeArrowheads="1" noChangeShapeType="1" noTextEdit="1"/>
          </p:cNvSpPr>
          <p:nvPr/>
        </p:nvSpPr>
        <p:spPr bwMode="auto">
          <a:xfrm>
            <a:off x="7666483" y="4066877"/>
            <a:ext cx="762000" cy="2413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dirty="0">
                <a:ln w="9525">
                  <a:solidFill>
                    <a:srgbClr val="669900"/>
                  </a:solidFill>
                  <a:round/>
                </a:ln>
                <a:solidFill>
                  <a:srgbClr val="669900"/>
                </a:solidFill>
                <a:latin typeface="宋体" panose="02010600030101010101" pitchFamily="2" charset="-122"/>
                <a:ea typeface="宋体" panose="02010600030101010101" pitchFamily="2" charset="-122"/>
              </a:rPr>
              <a:t>前</a:t>
            </a:r>
            <a:r>
              <a:rPr lang="en-US" altLang="zh-CN" sz="3600" kern="10" dirty="0">
                <a:ln w="9525">
                  <a:solidFill>
                    <a:srgbClr val="669900"/>
                  </a:solidFill>
                  <a:round/>
                </a:ln>
                <a:solidFill>
                  <a:srgbClr val="669900"/>
                </a:solidFill>
                <a:latin typeface="宋体" panose="02010600030101010101" pitchFamily="2" charset="-122"/>
                <a:ea typeface="宋体" panose="02010600030101010101" pitchFamily="2" charset="-122"/>
              </a:rPr>
              <a:t>138</a:t>
            </a:r>
            <a:r>
              <a:rPr lang="zh-CN" altLang="en-US" sz="3600" kern="10" dirty="0">
                <a:ln w="9525">
                  <a:solidFill>
                    <a:srgbClr val="669900"/>
                  </a:solidFill>
                  <a:round/>
                </a:ln>
                <a:solidFill>
                  <a:srgbClr val="669900"/>
                </a:solidFill>
                <a:latin typeface="宋体" panose="02010600030101010101" pitchFamily="2" charset="-122"/>
                <a:ea typeface="宋体" panose="02010600030101010101" pitchFamily="2" charset="-122"/>
              </a:rPr>
              <a:t>年</a:t>
            </a:r>
            <a:endParaRPr lang="zh-CN" altLang="en-US" sz="3600" kern="10" dirty="0">
              <a:ln w="9525">
                <a:solidFill>
                  <a:srgbClr val="669900"/>
                </a:solidFill>
                <a:round/>
              </a:ln>
              <a:solidFill>
                <a:srgbClr val="669900"/>
              </a:solidFill>
              <a:latin typeface="宋体" panose="02010600030101010101" pitchFamily="2" charset="-122"/>
              <a:ea typeface="宋体" panose="02010600030101010101" pitchFamily="2" charset="-122"/>
            </a:endParaRPr>
          </a:p>
        </p:txBody>
      </p:sp>
      <p:sp>
        <p:nvSpPr>
          <p:cNvPr id="19525" name="WordArt 69"/>
          <p:cNvSpPr>
            <a:spLocks noChangeArrowheads="1" noChangeShapeType="1" noTextEdit="1"/>
          </p:cNvSpPr>
          <p:nvPr/>
        </p:nvSpPr>
        <p:spPr bwMode="auto">
          <a:xfrm>
            <a:off x="7666483" y="4689176"/>
            <a:ext cx="804863" cy="217489"/>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dirty="0">
                <a:ln w="9525">
                  <a:solidFill>
                    <a:srgbClr val="669900"/>
                  </a:solidFill>
                  <a:round/>
                </a:ln>
                <a:solidFill>
                  <a:srgbClr val="669900"/>
                </a:solidFill>
                <a:latin typeface="宋体" panose="02010600030101010101" pitchFamily="2" charset="-122"/>
                <a:ea typeface="宋体" panose="02010600030101010101" pitchFamily="2" charset="-122"/>
              </a:rPr>
              <a:t>前</a:t>
            </a:r>
            <a:r>
              <a:rPr lang="en-US" altLang="zh-CN" sz="3600" kern="10" dirty="0">
                <a:ln w="9525">
                  <a:solidFill>
                    <a:srgbClr val="669900"/>
                  </a:solidFill>
                  <a:round/>
                </a:ln>
                <a:solidFill>
                  <a:srgbClr val="669900"/>
                </a:solidFill>
                <a:latin typeface="宋体" panose="02010600030101010101" pitchFamily="2" charset="-122"/>
                <a:ea typeface="宋体" panose="02010600030101010101" pitchFamily="2" charset="-122"/>
              </a:rPr>
              <a:t>126</a:t>
            </a:r>
            <a:r>
              <a:rPr lang="zh-CN" altLang="en-US" sz="3600" kern="10" dirty="0">
                <a:ln w="9525">
                  <a:solidFill>
                    <a:srgbClr val="669900"/>
                  </a:solidFill>
                  <a:round/>
                </a:ln>
                <a:solidFill>
                  <a:srgbClr val="669900"/>
                </a:solidFill>
                <a:latin typeface="宋体" panose="02010600030101010101" pitchFamily="2" charset="-122"/>
                <a:ea typeface="宋体" panose="02010600030101010101" pitchFamily="2" charset="-122"/>
              </a:rPr>
              <a:t>年</a:t>
            </a:r>
            <a:endParaRPr lang="zh-CN" altLang="en-US" sz="3600" kern="10" dirty="0">
              <a:ln w="9525">
                <a:solidFill>
                  <a:srgbClr val="669900"/>
                </a:solidFill>
                <a:round/>
              </a:ln>
              <a:solidFill>
                <a:srgbClr val="669900"/>
              </a:solidFill>
              <a:latin typeface="宋体" panose="02010600030101010101" pitchFamily="2" charset="-122"/>
              <a:ea typeface="宋体" panose="02010600030101010101" pitchFamily="2" charset="-122"/>
            </a:endParaRPr>
          </a:p>
        </p:txBody>
      </p:sp>
      <p:sp>
        <p:nvSpPr>
          <p:cNvPr id="19526" name="WordArt 70"/>
          <p:cNvSpPr>
            <a:spLocks noChangeArrowheads="1" noChangeShapeType="1" noTextEdit="1"/>
          </p:cNvSpPr>
          <p:nvPr/>
        </p:nvSpPr>
        <p:spPr bwMode="auto">
          <a:xfrm>
            <a:off x="5913883" y="2631777"/>
            <a:ext cx="228600" cy="2286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a:ln w="9525">
                  <a:solidFill>
                    <a:srgbClr val="006600"/>
                  </a:solidFill>
                  <a:round/>
                </a:ln>
                <a:solidFill>
                  <a:srgbClr val="006600"/>
                </a:solidFill>
                <a:latin typeface="宋体" panose="02010600030101010101" pitchFamily="2" charset="-122"/>
                <a:ea typeface="宋体" panose="02010600030101010101" pitchFamily="2" charset="-122"/>
              </a:rPr>
              <a:t>匈</a:t>
            </a:r>
            <a:endParaRPr lang="zh-CN" altLang="en-US" sz="3600" kern="10">
              <a:ln w="9525">
                <a:solidFill>
                  <a:srgbClr val="006600"/>
                </a:solidFill>
                <a:round/>
              </a:ln>
              <a:solidFill>
                <a:srgbClr val="006600"/>
              </a:solidFill>
              <a:latin typeface="宋体" panose="02010600030101010101" pitchFamily="2" charset="-122"/>
              <a:ea typeface="宋体" panose="02010600030101010101" pitchFamily="2" charset="-122"/>
            </a:endParaRPr>
          </a:p>
        </p:txBody>
      </p:sp>
      <p:sp>
        <p:nvSpPr>
          <p:cNvPr id="19527" name="WordArt 71"/>
          <p:cNvSpPr>
            <a:spLocks noChangeArrowheads="1" noChangeShapeType="1" noTextEdit="1"/>
          </p:cNvSpPr>
          <p:nvPr/>
        </p:nvSpPr>
        <p:spPr bwMode="auto">
          <a:xfrm>
            <a:off x="7742683" y="2631777"/>
            <a:ext cx="228600" cy="2286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a:ln w="9525">
                  <a:solidFill>
                    <a:srgbClr val="006600"/>
                  </a:solidFill>
                  <a:round/>
                </a:ln>
                <a:solidFill>
                  <a:srgbClr val="006600"/>
                </a:solidFill>
                <a:latin typeface="宋体" panose="02010600030101010101" pitchFamily="2" charset="-122"/>
                <a:ea typeface="宋体" panose="02010600030101010101" pitchFamily="2" charset="-122"/>
              </a:rPr>
              <a:t>奴</a:t>
            </a:r>
            <a:endParaRPr lang="zh-CN" altLang="en-US" sz="3600" kern="10">
              <a:ln w="9525">
                <a:solidFill>
                  <a:srgbClr val="006600"/>
                </a:solidFill>
                <a:round/>
              </a:ln>
              <a:solidFill>
                <a:srgbClr val="006600"/>
              </a:solidFill>
              <a:latin typeface="宋体" panose="02010600030101010101" pitchFamily="2" charset="-122"/>
              <a:ea typeface="宋体" panose="02010600030101010101" pitchFamily="2" charset="-122"/>
            </a:endParaRPr>
          </a:p>
        </p:txBody>
      </p:sp>
      <p:sp>
        <p:nvSpPr>
          <p:cNvPr id="19529" name="WordArt 73"/>
          <p:cNvSpPr>
            <a:spLocks noChangeArrowheads="1" noChangeShapeType="1" noTextEdit="1"/>
          </p:cNvSpPr>
          <p:nvPr/>
        </p:nvSpPr>
        <p:spPr bwMode="auto">
          <a:xfrm>
            <a:off x="8620571" y="5408315"/>
            <a:ext cx="360362" cy="287337"/>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a:ln w="9525">
                  <a:solidFill>
                    <a:srgbClr val="FF3300"/>
                  </a:solidFill>
                  <a:round/>
                </a:ln>
                <a:solidFill>
                  <a:srgbClr val="FF3300"/>
                </a:solidFill>
                <a:latin typeface="宋体" panose="02010600030101010101" pitchFamily="2" charset="-122"/>
                <a:ea typeface="宋体" panose="02010600030101010101" pitchFamily="2" charset="-122"/>
              </a:rPr>
              <a:t>汉</a:t>
            </a:r>
            <a:endParaRPr lang="zh-CN" altLang="en-US" sz="3600" kern="10">
              <a:ln w="9525">
                <a:solidFill>
                  <a:srgbClr val="FF3300"/>
                </a:solidFill>
                <a:round/>
              </a:ln>
              <a:solidFill>
                <a:srgbClr val="FF3300"/>
              </a:solidFill>
              <a:latin typeface="宋体" panose="02010600030101010101" pitchFamily="2" charset="-122"/>
              <a:ea typeface="宋体" panose="02010600030101010101" pitchFamily="2" charset="-122"/>
            </a:endParaRPr>
          </a:p>
        </p:txBody>
      </p:sp>
      <p:sp>
        <p:nvSpPr>
          <p:cNvPr id="19530" name="WordArt 74"/>
          <p:cNvSpPr>
            <a:spLocks noChangeArrowheads="1" noChangeShapeType="1" noTextEdit="1"/>
          </p:cNvSpPr>
          <p:nvPr/>
        </p:nvSpPr>
        <p:spPr bwMode="auto">
          <a:xfrm>
            <a:off x="7971283" y="5408315"/>
            <a:ext cx="360363" cy="287337"/>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a:ln w="9525">
                  <a:solidFill>
                    <a:srgbClr val="FF3300"/>
                  </a:solidFill>
                  <a:round/>
                </a:ln>
                <a:solidFill>
                  <a:srgbClr val="FF3300"/>
                </a:solidFill>
                <a:latin typeface="宋体" panose="02010600030101010101" pitchFamily="2" charset="-122"/>
                <a:ea typeface="宋体" panose="02010600030101010101" pitchFamily="2" charset="-122"/>
              </a:rPr>
              <a:t>西</a:t>
            </a:r>
            <a:endParaRPr lang="zh-CN" altLang="en-US" sz="3600" kern="10">
              <a:ln w="9525">
                <a:solidFill>
                  <a:srgbClr val="FF3300"/>
                </a:solidFill>
                <a:round/>
              </a:ln>
              <a:solidFill>
                <a:srgbClr val="FF3300"/>
              </a:solidFill>
              <a:latin typeface="宋体" panose="02010600030101010101" pitchFamily="2" charset="-122"/>
              <a:ea typeface="宋体" panose="02010600030101010101" pitchFamily="2" charset="-122"/>
            </a:endParaRPr>
          </a:p>
        </p:txBody>
      </p:sp>
      <p:sp>
        <p:nvSpPr>
          <p:cNvPr id="19531" name="WordArt 75"/>
          <p:cNvSpPr>
            <a:spLocks noChangeAspect="1" noChangeArrowheads="1" noChangeShapeType="1" noTextEdit="1"/>
          </p:cNvSpPr>
          <p:nvPr/>
        </p:nvSpPr>
        <p:spPr bwMode="auto">
          <a:xfrm>
            <a:off x="8358707" y="4225220"/>
            <a:ext cx="665162" cy="31314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b="1" kern="1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rPr>
              <a:t>长安</a:t>
            </a:r>
            <a:endParaRPr lang="zh-CN" altLang="en-US" sz="3600" b="1" kern="1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sp>
        <p:nvSpPr>
          <p:cNvPr id="19532" name="WordArt 76"/>
          <p:cNvSpPr>
            <a:spLocks noChangeAspect="1" noChangeArrowheads="1" noChangeShapeType="1" noTextEdit="1"/>
          </p:cNvSpPr>
          <p:nvPr/>
        </p:nvSpPr>
        <p:spPr bwMode="auto">
          <a:xfrm>
            <a:off x="7056883" y="4422477"/>
            <a:ext cx="331788" cy="16192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a:ln w="9525">
                  <a:solidFill>
                    <a:srgbClr val="000000"/>
                  </a:solidFill>
                  <a:round/>
                </a:ln>
                <a:solidFill>
                  <a:srgbClr val="000000"/>
                </a:solidFill>
                <a:latin typeface="黑体" panose="02010609060101010101" charset="-122"/>
                <a:ea typeface="黑体" panose="02010609060101010101" charset="-122"/>
              </a:rPr>
              <a:t>陇西</a:t>
            </a:r>
            <a:endParaRPr lang="zh-CN" altLang="en-US" sz="3600" kern="10">
              <a:ln w="9525">
                <a:solidFill>
                  <a:srgbClr val="000000"/>
                </a:solidFill>
                <a:round/>
              </a:ln>
              <a:solidFill>
                <a:srgbClr val="000000"/>
              </a:solidFill>
              <a:latin typeface="黑体" panose="02010609060101010101" charset="-122"/>
              <a:ea typeface="黑体" panose="02010609060101010101" charset="-122"/>
            </a:endParaRPr>
          </a:p>
        </p:txBody>
      </p:sp>
      <p:sp>
        <p:nvSpPr>
          <p:cNvPr id="19533" name="WordArt 77"/>
          <p:cNvSpPr>
            <a:spLocks noChangeAspect="1" noChangeArrowheads="1" noChangeShapeType="1" noTextEdit="1"/>
          </p:cNvSpPr>
          <p:nvPr/>
        </p:nvSpPr>
        <p:spPr bwMode="auto">
          <a:xfrm>
            <a:off x="6267896" y="3546177"/>
            <a:ext cx="331787" cy="16192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a:ln w="9525">
                  <a:solidFill>
                    <a:srgbClr val="000000"/>
                  </a:solidFill>
                  <a:round/>
                </a:ln>
                <a:solidFill>
                  <a:srgbClr val="000000"/>
                </a:solidFill>
                <a:latin typeface="黑体" panose="02010609060101010101" charset="-122"/>
                <a:ea typeface="黑体" panose="02010609060101010101" charset="-122"/>
              </a:rPr>
              <a:t>敦煌</a:t>
            </a:r>
            <a:endParaRPr lang="zh-CN" altLang="en-US" sz="3600" kern="10">
              <a:ln w="9525">
                <a:solidFill>
                  <a:srgbClr val="000000"/>
                </a:solidFill>
                <a:round/>
              </a:ln>
              <a:solidFill>
                <a:srgbClr val="000000"/>
              </a:solidFill>
              <a:latin typeface="黑体" panose="02010609060101010101" charset="-122"/>
              <a:ea typeface="黑体" panose="02010609060101010101" charset="-122"/>
            </a:endParaRPr>
          </a:p>
        </p:txBody>
      </p:sp>
      <p:sp>
        <p:nvSpPr>
          <p:cNvPr id="19534" name="WordArt 78"/>
          <p:cNvSpPr>
            <a:spLocks noChangeAspect="1" noChangeArrowheads="1" noChangeShapeType="1" noTextEdit="1"/>
          </p:cNvSpPr>
          <p:nvPr/>
        </p:nvSpPr>
        <p:spPr bwMode="auto">
          <a:xfrm>
            <a:off x="5837683" y="4003377"/>
            <a:ext cx="596106" cy="290922"/>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b="1" kern="1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rPr>
              <a:t>阳关</a:t>
            </a:r>
            <a:endParaRPr lang="zh-CN" altLang="en-US" sz="3600" b="1" kern="1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sp>
        <p:nvSpPr>
          <p:cNvPr id="19535" name="WordArt 79"/>
          <p:cNvSpPr>
            <a:spLocks noChangeAspect="1" noChangeArrowheads="1" noChangeShapeType="1" noTextEdit="1"/>
          </p:cNvSpPr>
          <p:nvPr/>
        </p:nvSpPr>
        <p:spPr bwMode="auto">
          <a:xfrm>
            <a:off x="5380483" y="3774777"/>
            <a:ext cx="331788" cy="16192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a:ln w="9525">
                  <a:solidFill>
                    <a:srgbClr val="000000"/>
                  </a:solidFill>
                  <a:round/>
                </a:ln>
                <a:solidFill>
                  <a:srgbClr val="000000"/>
                </a:solidFill>
                <a:latin typeface="黑体" panose="02010609060101010101" charset="-122"/>
                <a:ea typeface="黑体" panose="02010609060101010101" charset="-122"/>
              </a:rPr>
              <a:t>楼兰</a:t>
            </a:r>
            <a:endParaRPr lang="zh-CN" altLang="en-US" sz="3600" kern="10">
              <a:ln w="9525">
                <a:solidFill>
                  <a:srgbClr val="000000"/>
                </a:solidFill>
                <a:round/>
              </a:ln>
              <a:solidFill>
                <a:srgbClr val="000000"/>
              </a:solidFill>
              <a:latin typeface="黑体" panose="02010609060101010101" charset="-122"/>
              <a:ea typeface="黑体" panose="02010609060101010101" charset="-122"/>
            </a:endParaRPr>
          </a:p>
        </p:txBody>
      </p:sp>
      <p:sp>
        <p:nvSpPr>
          <p:cNvPr id="19536" name="WordArt 80"/>
          <p:cNvSpPr>
            <a:spLocks noChangeAspect="1" noChangeArrowheads="1" noChangeShapeType="1" noTextEdit="1"/>
          </p:cNvSpPr>
          <p:nvPr/>
        </p:nvSpPr>
        <p:spPr bwMode="auto">
          <a:xfrm>
            <a:off x="5277296" y="4231977"/>
            <a:ext cx="331787" cy="16192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a:ln w="9525">
                  <a:solidFill>
                    <a:srgbClr val="000000"/>
                  </a:solidFill>
                  <a:round/>
                </a:ln>
                <a:solidFill>
                  <a:srgbClr val="000000"/>
                </a:solidFill>
                <a:latin typeface="黑体" panose="02010609060101010101" charset="-122"/>
                <a:ea typeface="黑体" panose="02010609060101010101" charset="-122"/>
              </a:rPr>
              <a:t>鄯善</a:t>
            </a:r>
            <a:endParaRPr lang="zh-CN" altLang="en-US" sz="3600" kern="10">
              <a:ln w="9525">
                <a:solidFill>
                  <a:srgbClr val="000000"/>
                </a:solidFill>
                <a:round/>
              </a:ln>
              <a:solidFill>
                <a:srgbClr val="000000"/>
              </a:solidFill>
              <a:latin typeface="黑体" panose="02010609060101010101" charset="-122"/>
              <a:ea typeface="黑体" panose="02010609060101010101" charset="-122"/>
            </a:endParaRPr>
          </a:p>
        </p:txBody>
      </p:sp>
      <p:sp>
        <p:nvSpPr>
          <p:cNvPr id="19539" name="WordArt 83"/>
          <p:cNvSpPr>
            <a:spLocks noChangeAspect="1" noChangeArrowheads="1" noChangeShapeType="1" noTextEdit="1"/>
          </p:cNvSpPr>
          <p:nvPr/>
        </p:nvSpPr>
        <p:spPr bwMode="auto">
          <a:xfrm>
            <a:off x="8471346" y="4578052"/>
            <a:ext cx="414337" cy="125413"/>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a:ln w="9525">
                  <a:solidFill>
                    <a:srgbClr val="9D9D9D"/>
                  </a:solidFill>
                  <a:round/>
                </a:ln>
                <a:solidFill>
                  <a:srgbClr val="9D9D9D"/>
                </a:solidFill>
                <a:latin typeface="黑体" panose="02010609060101010101" charset="-122"/>
                <a:ea typeface="黑体" panose="02010609060101010101" charset="-122"/>
              </a:rPr>
              <a:t>西安西北</a:t>
            </a:r>
            <a:endParaRPr lang="zh-CN" altLang="en-US" sz="3600" kern="10">
              <a:ln w="9525">
                <a:solidFill>
                  <a:srgbClr val="9D9D9D"/>
                </a:solidFill>
                <a:round/>
              </a:ln>
              <a:solidFill>
                <a:srgbClr val="9D9D9D"/>
              </a:solidFill>
              <a:latin typeface="黑体" panose="02010609060101010101" charset="-122"/>
              <a:ea typeface="黑体" panose="02010609060101010101" charset="-122"/>
            </a:endParaRPr>
          </a:p>
        </p:txBody>
      </p:sp>
      <p:sp>
        <p:nvSpPr>
          <p:cNvPr id="19540" name="WordArt 84"/>
          <p:cNvSpPr>
            <a:spLocks noChangeAspect="1" noChangeArrowheads="1" noChangeShapeType="1" noTextEdit="1"/>
          </p:cNvSpPr>
          <p:nvPr/>
        </p:nvSpPr>
        <p:spPr bwMode="auto">
          <a:xfrm>
            <a:off x="4085083" y="4612977"/>
            <a:ext cx="331788" cy="16192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a:ln w="9525">
                  <a:solidFill>
                    <a:prstClr val="black"/>
                  </a:solidFill>
                  <a:round/>
                </a:ln>
                <a:solidFill>
                  <a:prstClr val="black"/>
                </a:solidFill>
                <a:latin typeface="黑体" panose="02010609060101010101" charset="-122"/>
                <a:ea typeface="黑体" panose="02010609060101010101" charset="-122"/>
              </a:rPr>
              <a:t>于阗</a:t>
            </a:r>
            <a:endParaRPr lang="zh-CN" altLang="en-US" sz="3600" kern="10">
              <a:ln w="9525">
                <a:solidFill>
                  <a:prstClr val="black"/>
                </a:solidFill>
                <a:round/>
              </a:ln>
              <a:solidFill>
                <a:prstClr val="black"/>
              </a:solidFill>
              <a:latin typeface="黑体" panose="02010609060101010101" charset="-122"/>
              <a:ea typeface="黑体" panose="02010609060101010101" charset="-122"/>
            </a:endParaRPr>
          </a:p>
        </p:txBody>
      </p:sp>
      <p:sp>
        <p:nvSpPr>
          <p:cNvPr id="19543" name="WordArt 87"/>
          <p:cNvSpPr>
            <a:spLocks noChangeAspect="1" noChangeArrowheads="1" noChangeShapeType="1" noTextEdit="1"/>
          </p:cNvSpPr>
          <p:nvPr/>
        </p:nvSpPr>
        <p:spPr bwMode="auto">
          <a:xfrm>
            <a:off x="3296096" y="3774777"/>
            <a:ext cx="331787" cy="16192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a:ln w="9525">
                  <a:solidFill>
                    <a:srgbClr val="000000"/>
                  </a:solidFill>
                  <a:round/>
                </a:ln>
                <a:solidFill>
                  <a:srgbClr val="000000"/>
                </a:solidFill>
                <a:latin typeface="黑体" panose="02010609060101010101" charset="-122"/>
                <a:ea typeface="黑体" panose="02010609060101010101" charset="-122"/>
              </a:rPr>
              <a:t>疏勒</a:t>
            </a:r>
            <a:endParaRPr lang="zh-CN" altLang="en-US" sz="3600" kern="10">
              <a:ln w="9525">
                <a:solidFill>
                  <a:srgbClr val="000000"/>
                </a:solidFill>
                <a:round/>
              </a:ln>
              <a:solidFill>
                <a:srgbClr val="000000"/>
              </a:solidFill>
              <a:latin typeface="黑体" panose="02010609060101010101" charset="-122"/>
              <a:ea typeface="黑体" panose="02010609060101010101" charset="-122"/>
            </a:endParaRPr>
          </a:p>
        </p:txBody>
      </p:sp>
      <p:sp>
        <p:nvSpPr>
          <p:cNvPr id="19545" name="WordArt 89"/>
          <p:cNvSpPr>
            <a:spLocks noChangeAspect="1" noChangeArrowheads="1" noChangeShapeType="1" noTextEdit="1"/>
          </p:cNvSpPr>
          <p:nvPr/>
        </p:nvSpPr>
        <p:spPr bwMode="auto">
          <a:xfrm>
            <a:off x="4466083" y="3612852"/>
            <a:ext cx="331788" cy="16192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dirty="0">
                <a:ln w="9525">
                  <a:solidFill>
                    <a:srgbClr val="000000"/>
                  </a:solidFill>
                  <a:round/>
                </a:ln>
                <a:solidFill>
                  <a:srgbClr val="000000"/>
                </a:solidFill>
                <a:latin typeface="黑体" panose="02010609060101010101" charset="-122"/>
                <a:ea typeface="黑体" panose="02010609060101010101" charset="-122"/>
              </a:rPr>
              <a:t>龟兹</a:t>
            </a:r>
            <a:endParaRPr lang="zh-CN" altLang="en-US" sz="3600" kern="10" dirty="0">
              <a:ln w="9525">
                <a:solidFill>
                  <a:srgbClr val="000000"/>
                </a:solidFill>
                <a:round/>
              </a:ln>
              <a:solidFill>
                <a:srgbClr val="000000"/>
              </a:solidFill>
              <a:latin typeface="黑体" panose="02010609060101010101" charset="-122"/>
              <a:ea typeface="黑体" panose="02010609060101010101" charset="-122"/>
            </a:endParaRPr>
          </a:p>
        </p:txBody>
      </p:sp>
      <p:sp>
        <p:nvSpPr>
          <p:cNvPr id="19547" name="WordArt 91"/>
          <p:cNvSpPr>
            <a:spLocks noChangeArrowheads="1" noChangeShapeType="1" noTextEdit="1"/>
          </p:cNvSpPr>
          <p:nvPr/>
        </p:nvSpPr>
        <p:spPr bwMode="auto">
          <a:xfrm>
            <a:off x="3932683" y="3469977"/>
            <a:ext cx="228600" cy="1524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i="1" kern="10">
                <a:ln w="9525">
                  <a:solidFill>
                    <a:srgbClr val="000000"/>
                  </a:solidFill>
                  <a:round/>
                </a:ln>
                <a:solidFill>
                  <a:srgbClr val="000000"/>
                </a:solidFill>
                <a:latin typeface="宋体" panose="02010600030101010101" pitchFamily="2" charset="-122"/>
                <a:ea typeface="宋体" panose="02010600030101010101" pitchFamily="2" charset="-122"/>
              </a:rPr>
              <a:t>北</a:t>
            </a:r>
            <a:endParaRPr lang="zh-CN" altLang="en-US" sz="3600" i="1" kern="10">
              <a:ln w="9525">
                <a:solidFill>
                  <a:srgbClr val="000000"/>
                </a:solidFill>
                <a:round/>
              </a:ln>
              <a:solidFill>
                <a:srgbClr val="000000"/>
              </a:solidFill>
              <a:latin typeface="宋体" panose="02010600030101010101" pitchFamily="2" charset="-122"/>
              <a:ea typeface="宋体" panose="02010600030101010101" pitchFamily="2" charset="-122"/>
            </a:endParaRPr>
          </a:p>
        </p:txBody>
      </p:sp>
      <p:sp>
        <p:nvSpPr>
          <p:cNvPr id="19548" name="WordArt 92"/>
          <p:cNvSpPr>
            <a:spLocks noChangeArrowheads="1" noChangeShapeType="1" noTextEdit="1"/>
          </p:cNvSpPr>
          <p:nvPr/>
        </p:nvSpPr>
        <p:spPr bwMode="auto">
          <a:xfrm>
            <a:off x="4237483" y="3317577"/>
            <a:ext cx="228600" cy="1524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i="1" kern="10">
                <a:ln w="9525">
                  <a:solidFill>
                    <a:srgbClr val="D6ECFF"/>
                  </a:solidFill>
                  <a:round/>
                </a:ln>
                <a:solidFill>
                  <a:srgbClr val="D6ECFF"/>
                </a:solidFill>
                <a:latin typeface="宋体" panose="02010600030101010101" pitchFamily="2" charset="-122"/>
                <a:ea typeface="宋体" panose="02010600030101010101" pitchFamily="2" charset="-122"/>
              </a:rPr>
              <a:t>天</a:t>
            </a:r>
            <a:endParaRPr lang="zh-CN" altLang="en-US" sz="3600" i="1" kern="10">
              <a:ln w="9525">
                <a:solidFill>
                  <a:srgbClr val="D6ECFF"/>
                </a:solidFill>
                <a:round/>
              </a:ln>
              <a:solidFill>
                <a:srgbClr val="D6ECFF"/>
              </a:solidFill>
              <a:latin typeface="宋体" panose="02010600030101010101" pitchFamily="2" charset="-122"/>
              <a:ea typeface="宋体" panose="02010600030101010101" pitchFamily="2" charset="-122"/>
            </a:endParaRPr>
          </a:p>
        </p:txBody>
      </p:sp>
      <p:sp>
        <p:nvSpPr>
          <p:cNvPr id="19549" name="WordArt 93"/>
          <p:cNvSpPr>
            <a:spLocks noChangeAspect="1" noChangeArrowheads="1" noChangeShapeType="1" noTextEdit="1"/>
          </p:cNvSpPr>
          <p:nvPr/>
        </p:nvSpPr>
        <p:spPr bwMode="auto">
          <a:xfrm>
            <a:off x="3059922" y="3066256"/>
            <a:ext cx="762281" cy="304989"/>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dirty="0" smtClean="0">
                <a:ln w="9525">
                  <a:solidFill>
                    <a:srgbClr val="000000"/>
                  </a:solidFill>
                  <a:round/>
                </a:ln>
                <a:solidFill>
                  <a:srgbClr val="000000"/>
                </a:solidFill>
                <a:latin typeface="黑体" panose="02010609060101010101" charset="-122"/>
                <a:ea typeface="黑体" panose="02010609060101010101" charset="-122"/>
              </a:rPr>
              <a:t>大 宛</a:t>
            </a:r>
            <a:endParaRPr lang="zh-CN" altLang="en-US" sz="3600" kern="10" dirty="0">
              <a:ln w="9525">
                <a:solidFill>
                  <a:srgbClr val="000000"/>
                </a:solidFill>
                <a:round/>
              </a:ln>
              <a:solidFill>
                <a:srgbClr val="000000"/>
              </a:solidFill>
              <a:latin typeface="黑体" panose="02010609060101010101" charset="-122"/>
              <a:ea typeface="黑体" panose="02010609060101010101" charset="-122"/>
            </a:endParaRPr>
          </a:p>
        </p:txBody>
      </p:sp>
      <p:sp>
        <p:nvSpPr>
          <p:cNvPr id="19551" name="WordArt 95"/>
          <p:cNvSpPr>
            <a:spLocks noChangeArrowheads="1" noChangeShapeType="1" noTextEdit="1"/>
          </p:cNvSpPr>
          <p:nvPr/>
        </p:nvSpPr>
        <p:spPr bwMode="auto">
          <a:xfrm>
            <a:off x="5658296" y="3201691"/>
            <a:ext cx="800893" cy="241299"/>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6600" b="1" kern="1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rPr>
              <a:t>玉门关</a:t>
            </a:r>
            <a:endParaRPr lang="zh-CN" altLang="en-US" sz="6600" b="1" kern="1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sp>
        <p:nvSpPr>
          <p:cNvPr id="19556" name="WordArt 100"/>
          <p:cNvSpPr>
            <a:spLocks noChangeArrowheads="1" noChangeShapeType="1" noTextEdit="1"/>
          </p:cNvSpPr>
          <p:nvPr/>
        </p:nvSpPr>
        <p:spPr bwMode="auto">
          <a:xfrm>
            <a:off x="351283" y="3546177"/>
            <a:ext cx="228600" cy="230188"/>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i="1" kern="10">
                <a:ln w="9525">
                  <a:solidFill>
                    <a:srgbClr val="0099FF"/>
                  </a:solidFill>
                  <a:round/>
                </a:ln>
                <a:solidFill>
                  <a:srgbClr val="0099FF"/>
                </a:solidFill>
                <a:latin typeface="宋体" panose="02010600030101010101" pitchFamily="2" charset="-122"/>
                <a:ea typeface="宋体" panose="02010600030101010101" pitchFamily="2" charset="-122"/>
              </a:rPr>
              <a:t>海</a:t>
            </a:r>
            <a:endParaRPr lang="zh-CN" altLang="en-US" sz="3600" i="1" kern="10">
              <a:ln w="9525">
                <a:solidFill>
                  <a:srgbClr val="0099FF"/>
                </a:solidFill>
                <a:round/>
              </a:ln>
              <a:solidFill>
                <a:srgbClr val="0099FF"/>
              </a:solidFill>
              <a:latin typeface="宋体" panose="02010600030101010101" pitchFamily="2" charset="-122"/>
              <a:ea typeface="宋体" panose="02010600030101010101" pitchFamily="2" charset="-122"/>
            </a:endParaRPr>
          </a:p>
        </p:txBody>
      </p:sp>
      <p:sp>
        <p:nvSpPr>
          <p:cNvPr id="19557" name="WordArt 101"/>
          <p:cNvSpPr>
            <a:spLocks noChangeArrowheads="1" noChangeShapeType="1" noTextEdit="1"/>
          </p:cNvSpPr>
          <p:nvPr/>
        </p:nvSpPr>
        <p:spPr bwMode="auto">
          <a:xfrm>
            <a:off x="351283" y="2860377"/>
            <a:ext cx="228600" cy="230188"/>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i="1" kern="10">
                <a:ln w="9525">
                  <a:solidFill>
                    <a:srgbClr val="0099FF"/>
                  </a:solidFill>
                  <a:round/>
                </a:ln>
                <a:solidFill>
                  <a:srgbClr val="0099FF"/>
                </a:solidFill>
                <a:latin typeface="宋体" panose="02010600030101010101" pitchFamily="2" charset="-122"/>
                <a:ea typeface="宋体" panose="02010600030101010101" pitchFamily="2" charset="-122"/>
              </a:rPr>
              <a:t>里</a:t>
            </a:r>
            <a:endParaRPr lang="zh-CN" altLang="en-US" sz="3600" i="1" kern="10">
              <a:ln w="9525">
                <a:solidFill>
                  <a:srgbClr val="0099FF"/>
                </a:solidFill>
                <a:round/>
              </a:ln>
              <a:solidFill>
                <a:srgbClr val="0099FF"/>
              </a:solidFill>
              <a:latin typeface="宋体" panose="02010600030101010101" pitchFamily="2" charset="-122"/>
              <a:ea typeface="宋体" panose="02010600030101010101" pitchFamily="2" charset="-122"/>
            </a:endParaRPr>
          </a:p>
        </p:txBody>
      </p:sp>
      <p:sp>
        <p:nvSpPr>
          <p:cNvPr id="19558" name="WordArt 102"/>
          <p:cNvSpPr>
            <a:spLocks noChangeAspect="1" noChangeArrowheads="1" noChangeShapeType="1" noTextEdit="1"/>
          </p:cNvSpPr>
          <p:nvPr/>
        </p:nvSpPr>
        <p:spPr bwMode="auto">
          <a:xfrm>
            <a:off x="8428483" y="3546177"/>
            <a:ext cx="193675" cy="195263"/>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i="1" kern="10">
                <a:ln w="9525">
                  <a:solidFill>
                    <a:srgbClr val="0099FF"/>
                  </a:solidFill>
                  <a:round/>
                </a:ln>
                <a:solidFill>
                  <a:srgbClr val="0099FF"/>
                </a:solidFill>
                <a:latin typeface="宋体" panose="02010600030101010101" pitchFamily="2" charset="-122"/>
                <a:ea typeface="宋体" panose="02010600030101010101" pitchFamily="2" charset="-122"/>
              </a:rPr>
              <a:t>河</a:t>
            </a:r>
            <a:endParaRPr lang="zh-CN" altLang="en-US" sz="3600" i="1" kern="10">
              <a:ln w="9525">
                <a:solidFill>
                  <a:srgbClr val="0099FF"/>
                </a:solidFill>
                <a:round/>
              </a:ln>
              <a:solidFill>
                <a:srgbClr val="0099FF"/>
              </a:solidFill>
              <a:latin typeface="宋体" panose="02010600030101010101" pitchFamily="2" charset="-122"/>
              <a:ea typeface="宋体" panose="02010600030101010101" pitchFamily="2" charset="-122"/>
            </a:endParaRPr>
          </a:p>
        </p:txBody>
      </p:sp>
      <p:sp>
        <p:nvSpPr>
          <p:cNvPr id="19559" name="WordArt 103"/>
          <p:cNvSpPr>
            <a:spLocks noChangeAspect="1" noChangeArrowheads="1" noChangeShapeType="1" noTextEdit="1"/>
          </p:cNvSpPr>
          <p:nvPr/>
        </p:nvSpPr>
        <p:spPr bwMode="auto">
          <a:xfrm>
            <a:off x="8504683" y="3927177"/>
            <a:ext cx="193675" cy="195263"/>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i="1" kern="10">
                <a:ln w="9525">
                  <a:solidFill>
                    <a:srgbClr val="0099FF"/>
                  </a:solidFill>
                  <a:round/>
                </a:ln>
                <a:solidFill>
                  <a:srgbClr val="0099FF"/>
                </a:solidFill>
                <a:latin typeface="宋体" panose="02010600030101010101" pitchFamily="2" charset="-122"/>
                <a:ea typeface="宋体" panose="02010600030101010101" pitchFamily="2" charset="-122"/>
              </a:rPr>
              <a:t>水</a:t>
            </a:r>
            <a:endParaRPr lang="zh-CN" altLang="en-US" sz="3600" i="1" kern="10">
              <a:ln w="9525">
                <a:solidFill>
                  <a:srgbClr val="0099FF"/>
                </a:solidFill>
                <a:round/>
              </a:ln>
              <a:solidFill>
                <a:srgbClr val="0099FF"/>
              </a:solidFill>
              <a:latin typeface="宋体" panose="02010600030101010101" pitchFamily="2" charset="-122"/>
              <a:ea typeface="宋体" panose="02010600030101010101" pitchFamily="2" charset="-122"/>
            </a:endParaRPr>
          </a:p>
        </p:txBody>
      </p:sp>
      <p:sp>
        <p:nvSpPr>
          <p:cNvPr id="19560" name="WordArt 104"/>
          <p:cNvSpPr>
            <a:spLocks noChangeAspect="1" noChangeArrowheads="1" noChangeShapeType="1" noTextEdit="1"/>
          </p:cNvSpPr>
          <p:nvPr/>
        </p:nvSpPr>
        <p:spPr bwMode="auto">
          <a:xfrm>
            <a:off x="8809483" y="4765377"/>
            <a:ext cx="193675" cy="195263"/>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i="1" kern="10">
                <a:ln w="9525">
                  <a:solidFill>
                    <a:srgbClr val="0099FF"/>
                  </a:solidFill>
                  <a:round/>
                </a:ln>
                <a:solidFill>
                  <a:srgbClr val="0099FF"/>
                </a:solidFill>
                <a:latin typeface="宋体" panose="02010600030101010101" pitchFamily="2" charset="-122"/>
                <a:ea typeface="宋体" panose="02010600030101010101" pitchFamily="2" charset="-122"/>
              </a:rPr>
              <a:t>水</a:t>
            </a:r>
            <a:endParaRPr lang="zh-CN" altLang="en-US" sz="3600" i="1" kern="10">
              <a:ln w="9525">
                <a:solidFill>
                  <a:srgbClr val="0099FF"/>
                </a:solidFill>
                <a:round/>
              </a:ln>
              <a:solidFill>
                <a:srgbClr val="0099FF"/>
              </a:solidFill>
              <a:latin typeface="宋体" panose="02010600030101010101" pitchFamily="2" charset="-122"/>
              <a:ea typeface="宋体" panose="02010600030101010101" pitchFamily="2" charset="-122"/>
            </a:endParaRPr>
          </a:p>
        </p:txBody>
      </p:sp>
      <p:sp>
        <p:nvSpPr>
          <p:cNvPr id="19561" name="WordArt 105"/>
          <p:cNvSpPr>
            <a:spLocks noChangeAspect="1" noChangeArrowheads="1" noChangeShapeType="1" noTextEdit="1"/>
          </p:cNvSpPr>
          <p:nvPr/>
        </p:nvSpPr>
        <p:spPr bwMode="auto">
          <a:xfrm>
            <a:off x="8428483" y="4765377"/>
            <a:ext cx="193675" cy="195263"/>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i="1" kern="10">
                <a:ln w="9525">
                  <a:solidFill>
                    <a:srgbClr val="0099FF"/>
                  </a:solidFill>
                  <a:round/>
                </a:ln>
                <a:solidFill>
                  <a:srgbClr val="0099FF"/>
                </a:solidFill>
                <a:latin typeface="宋体" panose="02010600030101010101" pitchFamily="2" charset="-122"/>
                <a:ea typeface="宋体" panose="02010600030101010101" pitchFamily="2" charset="-122"/>
              </a:rPr>
              <a:t>江</a:t>
            </a:r>
            <a:endParaRPr lang="zh-CN" altLang="en-US" sz="3600" i="1" kern="10">
              <a:ln w="9525">
                <a:solidFill>
                  <a:srgbClr val="0099FF"/>
                </a:solidFill>
                <a:round/>
              </a:ln>
              <a:solidFill>
                <a:srgbClr val="0099FF"/>
              </a:solidFill>
              <a:latin typeface="宋体" panose="02010600030101010101" pitchFamily="2" charset="-122"/>
              <a:ea typeface="宋体" panose="02010600030101010101" pitchFamily="2" charset="-122"/>
            </a:endParaRPr>
          </a:p>
        </p:txBody>
      </p:sp>
      <p:sp>
        <p:nvSpPr>
          <p:cNvPr id="19562" name="WordArt 106"/>
          <p:cNvSpPr>
            <a:spLocks noChangeArrowheads="1" noChangeShapeType="1" noTextEdit="1"/>
          </p:cNvSpPr>
          <p:nvPr/>
        </p:nvSpPr>
        <p:spPr bwMode="auto">
          <a:xfrm>
            <a:off x="4161283" y="3012777"/>
            <a:ext cx="228600" cy="2286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a:ln w="9525">
                  <a:solidFill>
                    <a:srgbClr val="006600"/>
                  </a:solidFill>
                  <a:round/>
                </a:ln>
                <a:solidFill>
                  <a:srgbClr val="006600"/>
                </a:solidFill>
                <a:latin typeface="宋体" panose="02010600030101010101" pitchFamily="2" charset="-122"/>
                <a:ea typeface="宋体" panose="02010600030101010101" pitchFamily="2" charset="-122"/>
              </a:rPr>
              <a:t>乌</a:t>
            </a:r>
            <a:endParaRPr lang="zh-CN" altLang="en-US" sz="3600" kern="10">
              <a:ln w="9525">
                <a:solidFill>
                  <a:srgbClr val="006600"/>
                </a:solidFill>
                <a:round/>
              </a:ln>
              <a:solidFill>
                <a:srgbClr val="006600"/>
              </a:solidFill>
              <a:latin typeface="宋体" panose="02010600030101010101" pitchFamily="2" charset="-122"/>
              <a:ea typeface="宋体" panose="02010600030101010101" pitchFamily="2" charset="-122"/>
            </a:endParaRPr>
          </a:p>
        </p:txBody>
      </p:sp>
      <p:sp>
        <p:nvSpPr>
          <p:cNvPr id="19563" name="WordArt 107"/>
          <p:cNvSpPr>
            <a:spLocks noChangeArrowheads="1" noChangeShapeType="1" noTextEdit="1"/>
          </p:cNvSpPr>
          <p:nvPr/>
        </p:nvSpPr>
        <p:spPr bwMode="auto">
          <a:xfrm>
            <a:off x="4542283" y="2860377"/>
            <a:ext cx="228600" cy="2286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a:ln w="9525">
                  <a:solidFill>
                    <a:srgbClr val="006600"/>
                  </a:solidFill>
                  <a:round/>
                </a:ln>
                <a:solidFill>
                  <a:srgbClr val="006600"/>
                </a:solidFill>
                <a:latin typeface="宋体" panose="02010600030101010101" pitchFamily="2" charset="-122"/>
                <a:ea typeface="宋体" panose="02010600030101010101" pitchFamily="2" charset="-122"/>
              </a:rPr>
              <a:t>孙</a:t>
            </a:r>
            <a:endParaRPr lang="zh-CN" altLang="en-US" sz="3600" kern="10">
              <a:ln w="9525">
                <a:solidFill>
                  <a:srgbClr val="006600"/>
                </a:solidFill>
                <a:round/>
              </a:ln>
              <a:solidFill>
                <a:srgbClr val="006600"/>
              </a:solidFill>
              <a:latin typeface="宋体" panose="02010600030101010101" pitchFamily="2" charset="-122"/>
              <a:ea typeface="宋体" panose="02010600030101010101" pitchFamily="2" charset="-122"/>
            </a:endParaRPr>
          </a:p>
        </p:txBody>
      </p:sp>
      <p:sp>
        <p:nvSpPr>
          <p:cNvPr id="19564" name="WordArt 108"/>
          <p:cNvSpPr>
            <a:spLocks noChangeArrowheads="1" noChangeShapeType="1" noTextEdit="1"/>
          </p:cNvSpPr>
          <p:nvPr/>
        </p:nvSpPr>
        <p:spPr bwMode="auto">
          <a:xfrm>
            <a:off x="2561083" y="2936577"/>
            <a:ext cx="228600" cy="2286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a:ln w="9525">
                  <a:solidFill>
                    <a:srgbClr val="006600"/>
                  </a:solidFill>
                  <a:round/>
                </a:ln>
                <a:solidFill>
                  <a:srgbClr val="006600"/>
                </a:solidFill>
                <a:latin typeface="宋体" panose="02010600030101010101" pitchFamily="2" charset="-122"/>
                <a:ea typeface="宋体" panose="02010600030101010101" pitchFamily="2" charset="-122"/>
              </a:rPr>
              <a:t>康</a:t>
            </a:r>
            <a:endParaRPr lang="zh-CN" altLang="en-US" sz="3600" kern="10">
              <a:ln w="9525">
                <a:solidFill>
                  <a:srgbClr val="006600"/>
                </a:solidFill>
                <a:round/>
              </a:ln>
              <a:solidFill>
                <a:srgbClr val="006600"/>
              </a:solidFill>
              <a:latin typeface="宋体" panose="02010600030101010101" pitchFamily="2" charset="-122"/>
              <a:ea typeface="宋体" panose="02010600030101010101" pitchFamily="2" charset="-122"/>
            </a:endParaRPr>
          </a:p>
        </p:txBody>
      </p:sp>
      <p:sp>
        <p:nvSpPr>
          <p:cNvPr id="19565" name="WordArt 109"/>
          <p:cNvSpPr>
            <a:spLocks noChangeArrowheads="1" noChangeShapeType="1" noTextEdit="1"/>
          </p:cNvSpPr>
          <p:nvPr/>
        </p:nvSpPr>
        <p:spPr bwMode="auto">
          <a:xfrm>
            <a:off x="2180083" y="3546177"/>
            <a:ext cx="228600" cy="2286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a:ln w="9525">
                  <a:solidFill>
                    <a:srgbClr val="006600"/>
                  </a:solidFill>
                  <a:round/>
                </a:ln>
                <a:solidFill>
                  <a:srgbClr val="006600"/>
                </a:solidFill>
                <a:latin typeface="宋体" panose="02010600030101010101" pitchFamily="2" charset="-122"/>
                <a:ea typeface="宋体" panose="02010600030101010101" pitchFamily="2" charset="-122"/>
              </a:rPr>
              <a:t>居</a:t>
            </a:r>
            <a:endParaRPr lang="zh-CN" altLang="en-US" sz="3600" kern="10">
              <a:ln w="9525">
                <a:solidFill>
                  <a:srgbClr val="006600"/>
                </a:solidFill>
                <a:round/>
              </a:ln>
              <a:solidFill>
                <a:srgbClr val="006600"/>
              </a:solidFill>
              <a:latin typeface="宋体" panose="02010600030101010101" pitchFamily="2" charset="-122"/>
              <a:ea typeface="宋体" panose="02010600030101010101" pitchFamily="2" charset="-122"/>
            </a:endParaRPr>
          </a:p>
        </p:txBody>
      </p:sp>
      <p:sp>
        <p:nvSpPr>
          <p:cNvPr id="19566" name="WordArt 110"/>
          <p:cNvSpPr>
            <a:spLocks noChangeAspect="1" noChangeArrowheads="1" noChangeShapeType="1" noTextEdit="1"/>
          </p:cNvSpPr>
          <p:nvPr/>
        </p:nvSpPr>
        <p:spPr bwMode="auto">
          <a:xfrm>
            <a:off x="427483" y="4917777"/>
            <a:ext cx="266700" cy="2667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dirty="0">
                <a:ln w="9525">
                  <a:solidFill>
                    <a:srgbClr val="006600"/>
                  </a:solidFill>
                  <a:round/>
                </a:ln>
                <a:solidFill>
                  <a:srgbClr val="006600"/>
                </a:solidFill>
                <a:latin typeface="宋体" panose="02010600030101010101" pitchFamily="2" charset="-122"/>
                <a:ea typeface="宋体" panose="02010600030101010101" pitchFamily="2" charset="-122"/>
              </a:rPr>
              <a:t>安</a:t>
            </a:r>
            <a:endParaRPr lang="zh-CN" altLang="en-US" sz="3600" kern="10" dirty="0">
              <a:ln w="9525">
                <a:solidFill>
                  <a:srgbClr val="006600"/>
                </a:solidFill>
                <a:round/>
              </a:ln>
              <a:solidFill>
                <a:srgbClr val="006600"/>
              </a:solidFill>
              <a:latin typeface="宋体" panose="02010600030101010101" pitchFamily="2" charset="-122"/>
              <a:ea typeface="宋体" panose="02010600030101010101" pitchFamily="2" charset="-122"/>
            </a:endParaRPr>
          </a:p>
        </p:txBody>
      </p:sp>
      <p:sp>
        <p:nvSpPr>
          <p:cNvPr id="19567" name="WordArt 111"/>
          <p:cNvSpPr>
            <a:spLocks noChangeAspect="1" noChangeArrowheads="1" noChangeShapeType="1" noTextEdit="1"/>
          </p:cNvSpPr>
          <p:nvPr/>
        </p:nvSpPr>
        <p:spPr bwMode="auto">
          <a:xfrm>
            <a:off x="1341883" y="4917777"/>
            <a:ext cx="266700" cy="2667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dirty="0">
                <a:ln w="9525">
                  <a:solidFill>
                    <a:srgbClr val="006600"/>
                  </a:solidFill>
                  <a:round/>
                </a:ln>
                <a:solidFill>
                  <a:srgbClr val="006600"/>
                </a:solidFill>
                <a:latin typeface="宋体" panose="02010600030101010101" pitchFamily="2" charset="-122"/>
                <a:ea typeface="宋体" panose="02010600030101010101" pitchFamily="2" charset="-122"/>
              </a:rPr>
              <a:t>息</a:t>
            </a:r>
            <a:endParaRPr lang="zh-CN" altLang="en-US" sz="3600" kern="10" dirty="0">
              <a:ln w="9525">
                <a:solidFill>
                  <a:srgbClr val="006600"/>
                </a:solidFill>
                <a:round/>
              </a:ln>
              <a:solidFill>
                <a:srgbClr val="006600"/>
              </a:solidFill>
              <a:latin typeface="宋体" panose="02010600030101010101" pitchFamily="2" charset="-122"/>
              <a:ea typeface="宋体" panose="02010600030101010101" pitchFamily="2" charset="-122"/>
            </a:endParaRPr>
          </a:p>
        </p:txBody>
      </p:sp>
      <p:grpSp>
        <p:nvGrpSpPr>
          <p:cNvPr id="19568" name="Group 112"/>
          <p:cNvGrpSpPr/>
          <p:nvPr/>
        </p:nvGrpSpPr>
        <p:grpSpPr bwMode="auto">
          <a:xfrm>
            <a:off x="3893653" y="3879566"/>
            <a:ext cx="1115662" cy="423069"/>
            <a:chOff x="2884" y="2254"/>
            <a:chExt cx="412" cy="136"/>
          </a:xfrm>
        </p:grpSpPr>
        <p:sp>
          <p:nvSpPr>
            <p:cNvPr id="19569" name="WordArt 113"/>
            <p:cNvSpPr>
              <a:spLocks noChangeAspect="1" noChangeArrowheads="1" noChangeShapeType="1" noTextEdit="1"/>
            </p:cNvSpPr>
            <p:nvPr/>
          </p:nvSpPr>
          <p:spPr bwMode="auto">
            <a:xfrm>
              <a:off x="2884" y="2254"/>
              <a:ext cx="170" cy="136"/>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b="1" kern="10" dirty="0">
                  <a:solidFill>
                    <a:srgbClr val="00206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西</a:t>
              </a:r>
              <a:endParaRPr lang="zh-CN" altLang="en-US" sz="3600" b="1" kern="10" dirty="0">
                <a:solidFill>
                  <a:srgbClr val="00206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19570" name="WordArt 114"/>
            <p:cNvSpPr>
              <a:spLocks noChangeAspect="1" noChangeArrowheads="1" noChangeShapeType="1" noTextEdit="1"/>
            </p:cNvSpPr>
            <p:nvPr/>
          </p:nvSpPr>
          <p:spPr bwMode="auto">
            <a:xfrm>
              <a:off x="3126" y="2254"/>
              <a:ext cx="170" cy="136"/>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b="1" kern="10" dirty="0">
                  <a:solidFill>
                    <a:srgbClr val="00206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域</a:t>
              </a:r>
              <a:endParaRPr lang="zh-CN" altLang="en-US" sz="3600" b="1" kern="10" dirty="0">
                <a:solidFill>
                  <a:srgbClr val="00206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grpSp>
      <p:sp>
        <p:nvSpPr>
          <p:cNvPr id="19576" name="WordArt 120"/>
          <p:cNvSpPr>
            <a:spLocks noChangeAspect="1" noChangeArrowheads="1" noChangeShapeType="1" noTextEdit="1"/>
          </p:cNvSpPr>
          <p:nvPr/>
        </p:nvSpPr>
        <p:spPr bwMode="auto">
          <a:xfrm>
            <a:off x="6734621" y="3581102"/>
            <a:ext cx="227012" cy="18097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b="1" kern="1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rPr>
              <a:t>河</a:t>
            </a:r>
            <a:endParaRPr lang="zh-CN" altLang="en-US" sz="3600" b="1" kern="1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sp>
        <p:nvSpPr>
          <p:cNvPr id="19577" name="WordArt 121"/>
          <p:cNvSpPr>
            <a:spLocks noChangeAspect="1" noChangeArrowheads="1" noChangeShapeType="1" noTextEdit="1"/>
          </p:cNvSpPr>
          <p:nvPr/>
        </p:nvSpPr>
        <p:spPr bwMode="auto">
          <a:xfrm>
            <a:off x="6980683" y="3635077"/>
            <a:ext cx="227013" cy="18097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4000" b="1" kern="1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rPr>
              <a:t>西</a:t>
            </a:r>
            <a:endParaRPr lang="zh-CN" altLang="en-US" sz="4000" b="1" kern="1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sp>
        <p:nvSpPr>
          <p:cNvPr id="19578" name="WordArt 122"/>
          <p:cNvSpPr>
            <a:spLocks noChangeAspect="1" noChangeArrowheads="1" noChangeShapeType="1" noTextEdit="1"/>
          </p:cNvSpPr>
          <p:nvPr/>
        </p:nvSpPr>
        <p:spPr bwMode="auto">
          <a:xfrm>
            <a:off x="7210871" y="3787477"/>
            <a:ext cx="227012" cy="18097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b="1" kern="1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rPr>
              <a:t>走</a:t>
            </a:r>
            <a:endParaRPr lang="zh-CN" altLang="en-US" sz="3600" b="1" kern="10" dirty="0">
              <a:ln w="9525">
                <a:solidFill>
                  <a:prstClr val="black"/>
                </a:solidFill>
                <a:round/>
              </a:ln>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sp>
        <p:nvSpPr>
          <p:cNvPr id="19579" name="WordArt 123"/>
          <p:cNvSpPr>
            <a:spLocks noChangeAspect="1" noChangeArrowheads="1" noChangeShapeType="1" noTextEdit="1"/>
          </p:cNvSpPr>
          <p:nvPr/>
        </p:nvSpPr>
        <p:spPr bwMode="auto">
          <a:xfrm>
            <a:off x="7398196" y="3976390"/>
            <a:ext cx="227012" cy="18097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b="1" kern="1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rPr>
              <a:t>廊</a:t>
            </a:r>
            <a:endParaRPr lang="zh-CN" altLang="en-US" sz="3600" b="1" kern="10" dirty="0">
              <a:ln w="9525">
                <a:solidFill>
                  <a:prstClr val="black"/>
                </a:solidFill>
                <a:round/>
              </a:ln>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grpSp>
        <p:nvGrpSpPr>
          <p:cNvPr id="19586" name="Group 130"/>
          <p:cNvGrpSpPr/>
          <p:nvPr/>
        </p:nvGrpSpPr>
        <p:grpSpPr bwMode="auto">
          <a:xfrm>
            <a:off x="1593254" y="4166715"/>
            <a:ext cx="1256437" cy="322437"/>
            <a:chOff x="758" y="2110"/>
            <a:chExt cx="634" cy="144"/>
          </a:xfrm>
        </p:grpSpPr>
        <p:sp>
          <p:nvSpPr>
            <p:cNvPr id="19587" name="WordArt 131"/>
            <p:cNvSpPr>
              <a:spLocks noChangeArrowheads="1" noChangeShapeType="1" noTextEdit="1"/>
            </p:cNvSpPr>
            <p:nvPr/>
          </p:nvSpPr>
          <p:spPr bwMode="auto">
            <a:xfrm>
              <a:off x="758" y="2110"/>
              <a:ext cx="144" cy="144"/>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b="1" kern="10"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大</a:t>
              </a:r>
              <a:endParaRPr lang="zh-CN" altLang="en-US" sz="3600" b="1" kern="10"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19588" name="WordArt 132"/>
            <p:cNvSpPr>
              <a:spLocks noChangeArrowheads="1" noChangeShapeType="1" noTextEdit="1"/>
            </p:cNvSpPr>
            <p:nvPr/>
          </p:nvSpPr>
          <p:spPr bwMode="auto">
            <a:xfrm>
              <a:off x="986" y="2110"/>
              <a:ext cx="144" cy="144"/>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b="1" kern="10"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月</a:t>
              </a:r>
              <a:endParaRPr lang="zh-CN" altLang="en-US" sz="3600" b="1" kern="10"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19589" name="WordArt 133"/>
            <p:cNvSpPr>
              <a:spLocks noChangeArrowheads="1" noChangeShapeType="1" noTextEdit="1"/>
            </p:cNvSpPr>
            <p:nvPr/>
          </p:nvSpPr>
          <p:spPr bwMode="auto">
            <a:xfrm>
              <a:off x="1248" y="2110"/>
              <a:ext cx="144" cy="144"/>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b="1" kern="10"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氏</a:t>
              </a:r>
              <a:endParaRPr lang="zh-CN" altLang="en-US" sz="3600" b="1" kern="10"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grpSp>
      <p:sp>
        <p:nvSpPr>
          <p:cNvPr id="19592" name="WordArt 136"/>
          <p:cNvSpPr>
            <a:spLocks noChangeArrowheads="1" noChangeShapeType="1" noTextEdit="1"/>
          </p:cNvSpPr>
          <p:nvPr/>
        </p:nvSpPr>
        <p:spPr bwMode="auto">
          <a:xfrm>
            <a:off x="1646683" y="2863552"/>
            <a:ext cx="287338" cy="179388"/>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i="1" kern="10">
                <a:ln w="9525">
                  <a:solidFill>
                    <a:srgbClr val="0099FF"/>
                  </a:solidFill>
                  <a:round/>
                </a:ln>
                <a:solidFill>
                  <a:srgbClr val="0099FF"/>
                </a:solidFill>
                <a:latin typeface="宋体" panose="02010600030101010101" pitchFamily="2" charset="-122"/>
                <a:ea typeface="宋体" panose="02010600030101010101" pitchFamily="2" charset="-122"/>
              </a:rPr>
              <a:t>咸海</a:t>
            </a:r>
            <a:endParaRPr lang="zh-CN" altLang="en-US" sz="3600" i="1" kern="10">
              <a:ln w="9525">
                <a:solidFill>
                  <a:srgbClr val="0099FF"/>
                </a:solidFill>
                <a:round/>
              </a:ln>
              <a:solidFill>
                <a:srgbClr val="0099FF"/>
              </a:solidFill>
              <a:latin typeface="宋体" panose="02010600030101010101" pitchFamily="2" charset="-122"/>
              <a:ea typeface="宋体" panose="02010600030101010101" pitchFamily="2" charset="-122"/>
            </a:endParaRPr>
          </a:p>
        </p:txBody>
      </p:sp>
      <p:sp>
        <p:nvSpPr>
          <p:cNvPr id="140" name="椭圆形标注 139"/>
          <p:cNvSpPr/>
          <p:nvPr/>
        </p:nvSpPr>
        <p:spPr>
          <a:xfrm>
            <a:off x="3416026" y="1708234"/>
            <a:ext cx="2638425" cy="1214006"/>
          </a:xfrm>
          <a:prstGeom prst="wedgeEllipseCallout">
            <a:avLst>
              <a:gd name="adj1" fmla="val 29163"/>
              <a:gd name="adj2" fmla="val 84727"/>
            </a:avLst>
          </a:prstGeom>
          <a:solidFill>
            <a:srgbClr val="FFE39D">
              <a:alpha val="96078"/>
            </a:srgbClr>
          </a:solidFill>
        </p:spPr>
        <p:style>
          <a:lnRef idx="3">
            <a:schemeClr val="lt1"/>
          </a:lnRef>
          <a:fillRef idx="1">
            <a:schemeClr val="accent3"/>
          </a:fillRef>
          <a:effectRef idx="1">
            <a:schemeClr val="accent3"/>
          </a:effectRef>
          <a:fontRef idx="minor">
            <a:schemeClr val="lt1"/>
          </a:fontRef>
        </p:style>
        <p:txBody>
          <a:bodyPr anchor="ctr">
            <a:scene3d>
              <a:camera prst="orthographicFront"/>
              <a:lightRig rig="threePt" dir="t"/>
            </a:scene3d>
          </a:bodyPr>
          <a:lstStyle/>
          <a:p>
            <a:pPr algn="ctr">
              <a:defRPr/>
            </a:pPr>
            <a:r>
              <a:rPr lang="zh-CN" altLang="en-US" sz="2400" b="1" noProof="1">
                <a:solidFill>
                  <a:srgbClr val="FF0000"/>
                </a:solidFill>
                <a:effectLst>
                  <a:outerShdw blurRad="38100" dist="25400" dir="5400000" algn="ctr" rotWithShape="0">
                    <a:srgbClr val="6E747A">
                      <a:alpha val="43000"/>
                    </a:srgbClr>
                  </a:outerShdw>
                </a:effectLst>
                <a:latin typeface="微软雅黑 Light" panose="020B0502040204020203" pitchFamily="34" charset="-122"/>
                <a:ea typeface="微软雅黑 Light" panose="020B0502040204020203" pitchFamily="34" charset="-122"/>
              </a:rPr>
              <a:t>被匈奴捉住，扣留了十年</a:t>
            </a:r>
            <a:endParaRPr lang="zh-CN" altLang="en-US" sz="2400" b="1" noProof="1">
              <a:solidFill>
                <a:srgbClr val="FF0000"/>
              </a:solidFill>
              <a:effectLst>
                <a:outerShdw blurRad="38100" dist="25400" dir="5400000" algn="ctr" rotWithShape="0">
                  <a:srgbClr val="6E747A">
                    <a:alpha val="43000"/>
                  </a:srgbClr>
                </a:outerShdw>
              </a:effectLst>
              <a:latin typeface="微软雅黑 Light" panose="020B0502040204020203" pitchFamily="34" charset="-122"/>
              <a:ea typeface="微软雅黑 Light" panose="020B0502040204020203" pitchFamily="34" charset="-122"/>
            </a:endParaRPr>
          </a:p>
        </p:txBody>
      </p:sp>
      <p:sp>
        <p:nvSpPr>
          <p:cNvPr id="141" name="WordArt 110"/>
          <p:cNvSpPr>
            <a:spLocks noChangeAspect="1" noChangeArrowheads="1" noChangeShapeType="1" noTextEdit="1"/>
          </p:cNvSpPr>
          <p:nvPr/>
        </p:nvSpPr>
        <p:spPr bwMode="auto">
          <a:xfrm>
            <a:off x="2115343" y="4671764"/>
            <a:ext cx="266700" cy="2667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dirty="0" smtClean="0">
                <a:ln w="9525">
                  <a:solidFill>
                    <a:srgbClr val="006600"/>
                  </a:solidFill>
                  <a:round/>
                </a:ln>
                <a:solidFill>
                  <a:srgbClr val="006600"/>
                </a:solidFill>
                <a:latin typeface="宋体" panose="02010600030101010101" pitchFamily="2" charset="-122"/>
                <a:ea typeface="宋体" panose="02010600030101010101" pitchFamily="2" charset="-122"/>
              </a:rPr>
              <a:t>大</a:t>
            </a:r>
            <a:endParaRPr lang="zh-CN" altLang="en-US" sz="3600" kern="10" dirty="0">
              <a:ln w="9525">
                <a:solidFill>
                  <a:srgbClr val="006600"/>
                </a:solidFill>
                <a:round/>
              </a:ln>
              <a:solidFill>
                <a:srgbClr val="006600"/>
              </a:solidFill>
              <a:latin typeface="宋体" panose="02010600030101010101" pitchFamily="2" charset="-122"/>
              <a:ea typeface="宋体" panose="02010600030101010101" pitchFamily="2" charset="-122"/>
            </a:endParaRPr>
          </a:p>
        </p:txBody>
      </p:sp>
      <p:sp>
        <p:nvSpPr>
          <p:cNvPr id="142" name="WordArt 111"/>
          <p:cNvSpPr>
            <a:spLocks noChangeAspect="1" noChangeArrowheads="1" noChangeShapeType="1" noTextEdit="1"/>
          </p:cNvSpPr>
          <p:nvPr/>
        </p:nvSpPr>
        <p:spPr bwMode="auto">
          <a:xfrm>
            <a:off x="2619399" y="4671764"/>
            <a:ext cx="266700" cy="2667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dirty="0" smtClean="0">
                <a:ln w="9525">
                  <a:solidFill>
                    <a:srgbClr val="006600"/>
                  </a:solidFill>
                  <a:round/>
                </a:ln>
                <a:solidFill>
                  <a:srgbClr val="006600"/>
                </a:solidFill>
                <a:latin typeface="宋体" panose="02010600030101010101" pitchFamily="2" charset="-122"/>
                <a:ea typeface="宋体" panose="02010600030101010101" pitchFamily="2" charset="-122"/>
              </a:rPr>
              <a:t>夏</a:t>
            </a:r>
            <a:endParaRPr lang="zh-CN" altLang="en-US" sz="3600" kern="10" dirty="0">
              <a:ln w="9525">
                <a:solidFill>
                  <a:srgbClr val="006600"/>
                </a:solidFill>
                <a:round/>
              </a:ln>
              <a:solidFill>
                <a:srgbClr val="006600"/>
              </a:solidFill>
              <a:latin typeface="宋体" panose="02010600030101010101" pitchFamily="2" charset="-122"/>
              <a:ea typeface="宋体" panose="02010600030101010101" pitchFamily="2" charset="-122"/>
            </a:endParaRPr>
          </a:p>
        </p:txBody>
      </p:sp>
      <p:sp>
        <p:nvSpPr>
          <p:cNvPr id="143" name="标题 4"/>
          <p:cNvSpPr txBox="1">
            <a:spLocks noChangeArrowheads="1"/>
          </p:cNvSpPr>
          <p:nvPr/>
        </p:nvSpPr>
        <p:spPr>
          <a:xfrm>
            <a:off x="-108520" y="1266056"/>
            <a:ext cx="7868666" cy="75212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2800" b="1" dirty="0" smtClean="0">
                <a:solidFill>
                  <a:srgbClr val="C00000"/>
                </a:solidFill>
              </a:rPr>
              <a:t>张骞第一次出使西域线路图（公元前</a:t>
            </a:r>
            <a:r>
              <a:rPr lang="en-US" altLang="zh-CN" sz="2800" b="1" dirty="0" smtClean="0">
                <a:solidFill>
                  <a:srgbClr val="C00000"/>
                </a:solidFill>
              </a:rPr>
              <a:t>138</a:t>
            </a:r>
            <a:r>
              <a:rPr lang="zh-CN" altLang="en-US" sz="2800" b="1" dirty="0" smtClean="0">
                <a:solidFill>
                  <a:srgbClr val="C00000"/>
                </a:solidFill>
              </a:rPr>
              <a:t>年）</a:t>
            </a:r>
            <a:endParaRPr lang="zh-CN" altLang="en-US" sz="2800" b="1" dirty="0" smtClean="0">
              <a:solidFill>
                <a:srgbClr val="C00000"/>
              </a:solidFill>
            </a:endParaRPr>
          </a:p>
        </p:txBody>
      </p:sp>
      <p:sp>
        <p:nvSpPr>
          <p:cNvPr id="144" name="椭圆形标注 143"/>
          <p:cNvSpPr/>
          <p:nvPr/>
        </p:nvSpPr>
        <p:spPr>
          <a:xfrm>
            <a:off x="2886099" y="5164618"/>
            <a:ext cx="2929731" cy="1214006"/>
          </a:xfrm>
          <a:prstGeom prst="wedgeEllipseCallout">
            <a:avLst>
              <a:gd name="adj1" fmla="val -7029"/>
              <a:gd name="adj2" fmla="val -81967"/>
            </a:avLst>
          </a:prstGeom>
          <a:solidFill>
            <a:schemeClr val="accent5">
              <a:lumMod val="40000"/>
              <a:lumOff val="60000"/>
              <a:alpha val="80000"/>
            </a:schemeClr>
          </a:solidFill>
        </p:spPr>
        <p:style>
          <a:lnRef idx="3">
            <a:schemeClr val="lt1"/>
          </a:lnRef>
          <a:fillRef idx="1">
            <a:schemeClr val="accent5"/>
          </a:fillRef>
          <a:effectRef idx="1">
            <a:schemeClr val="accent5"/>
          </a:effectRef>
          <a:fontRef idx="minor">
            <a:schemeClr val="lt1"/>
          </a:fontRef>
        </p:style>
        <p:txBody>
          <a:bodyPr anchor="ctr">
            <a:scene3d>
              <a:camera prst="orthographicFront"/>
              <a:lightRig rig="threePt" dir="t"/>
            </a:scene3d>
          </a:bodyPr>
          <a:lstStyle/>
          <a:p>
            <a:pPr algn="ctr">
              <a:defRPr/>
            </a:pPr>
            <a:r>
              <a:rPr lang="zh-CN" altLang="en-US" sz="2400" b="1" noProof="1" smtClean="0">
                <a:solidFill>
                  <a:srgbClr val="FF000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又被</a:t>
            </a:r>
            <a:r>
              <a:rPr lang="zh-CN" altLang="en-US" sz="2400" b="1" noProof="1">
                <a:solidFill>
                  <a:srgbClr val="FF000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匈奴捉住，扣留</a:t>
            </a:r>
            <a:r>
              <a:rPr lang="zh-CN" altLang="en-US" sz="2400" b="1" noProof="1" smtClean="0">
                <a:solidFill>
                  <a:srgbClr val="FF000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了一年</a:t>
            </a:r>
            <a:endParaRPr lang="zh-CN" altLang="en-US" sz="2400" b="1" noProof="1">
              <a:solidFill>
                <a:srgbClr val="FF000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p:txBody>
      </p:sp>
      <p:sp>
        <p:nvSpPr>
          <p:cNvPr id="145" name="椭圆形标注 144"/>
          <p:cNvSpPr/>
          <p:nvPr/>
        </p:nvSpPr>
        <p:spPr>
          <a:xfrm>
            <a:off x="368862" y="2776129"/>
            <a:ext cx="1676233" cy="1216135"/>
          </a:xfrm>
          <a:prstGeom prst="wedgeEllipseCallout">
            <a:avLst>
              <a:gd name="adj1" fmla="val 58939"/>
              <a:gd name="adj2" fmla="val 53857"/>
            </a:avLst>
          </a:prstGeom>
          <a:solidFill>
            <a:srgbClr val="B2E389">
              <a:alpha val="74118"/>
            </a:srgbClr>
          </a:solidFill>
        </p:spPr>
        <p:style>
          <a:lnRef idx="3">
            <a:schemeClr val="lt1"/>
          </a:lnRef>
          <a:fillRef idx="1">
            <a:schemeClr val="accent6"/>
          </a:fillRef>
          <a:effectRef idx="1">
            <a:schemeClr val="accent6"/>
          </a:effectRef>
          <a:fontRef idx="minor">
            <a:schemeClr val="lt1"/>
          </a:fontRef>
        </p:style>
        <p:txBody>
          <a:bodyPr anchor="ctr">
            <a:scene3d>
              <a:camera prst="orthographicFront"/>
              <a:lightRig rig="threePt" dir="t"/>
            </a:scene3d>
          </a:bodyPr>
          <a:lstStyle/>
          <a:p>
            <a:pPr algn="ctr">
              <a:defRPr/>
            </a:pPr>
            <a:r>
              <a:rPr lang="zh-CN" altLang="en-US" sz="2400" b="1" noProof="1" smtClean="0">
                <a:solidFill>
                  <a:srgbClr val="FF0000"/>
                </a:solidFill>
                <a:effectLst>
                  <a:outerShdw blurRad="38100" dist="25400" dir="5400000" algn="ctr" rotWithShape="0">
                    <a:srgbClr val="6E747A">
                      <a:alpha val="43000"/>
                    </a:srgbClr>
                  </a:outerShdw>
                </a:effectLst>
                <a:latin typeface="微软雅黑 Light" panose="020B0502040204020203" pitchFamily="34" charset="-122"/>
                <a:ea typeface="微软雅黑 Light" panose="020B0502040204020203" pitchFamily="34" charset="-122"/>
              </a:rPr>
              <a:t>到达</a:t>
            </a:r>
            <a:endParaRPr lang="en-US" altLang="zh-CN" sz="2400" b="1" noProof="1" smtClean="0">
              <a:solidFill>
                <a:srgbClr val="FF0000"/>
              </a:solidFill>
              <a:effectLst>
                <a:outerShdw blurRad="38100" dist="25400" dir="5400000" algn="ctr" rotWithShape="0">
                  <a:srgbClr val="6E747A">
                    <a:alpha val="43000"/>
                  </a:srgbClr>
                </a:outerShdw>
              </a:effectLst>
              <a:latin typeface="微软雅黑 Light" panose="020B0502040204020203" pitchFamily="34" charset="-122"/>
              <a:ea typeface="微软雅黑 Light" panose="020B0502040204020203" pitchFamily="34" charset="-122"/>
            </a:endParaRPr>
          </a:p>
          <a:p>
            <a:pPr algn="ctr">
              <a:defRPr/>
            </a:pPr>
            <a:r>
              <a:rPr lang="zh-CN" altLang="en-US" sz="2400" b="1" noProof="1" smtClean="0">
                <a:solidFill>
                  <a:srgbClr val="FF0000"/>
                </a:solidFill>
                <a:effectLst>
                  <a:outerShdw blurRad="38100" dist="25400" dir="5400000" algn="ctr" rotWithShape="0">
                    <a:srgbClr val="6E747A">
                      <a:alpha val="43000"/>
                    </a:srgbClr>
                  </a:outerShdw>
                </a:effectLst>
                <a:latin typeface="微软雅黑 Light" panose="020B0502040204020203" pitchFamily="34" charset="-122"/>
                <a:ea typeface="微软雅黑 Light" panose="020B0502040204020203" pitchFamily="34" charset="-122"/>
              </a:rPr>
              <a:t>大月氏</a:t>
            </a:r>
            <a:endParaRPr lang="zh-CN" altLang="en-US" sz="2400" b="1" noProof="1">
              <a:solidFill>
                <a:srgbClr val="FF0000"/>
              </a:solidFill>
              <a:effectLst>
                <a:outerShdw blurRad="38100" dist="25400" dir="5400000" algn="ctr" rotWithShape="0">
                  <a:srgbClr val="6E747A">
                    <a:alpha val="43000"/>
                  </a:srgbClr>
                </a:outerShdw>
              </a:effectLst>
              <a:latin typeface="微软雅黑 Light" panose="020B0502040204020203" pitchFamily="34" charset="-122"/>
              <a:ea typeface="微软雅黑 Light" panose="020B0502040204020203" pitchFamily="34" charset="-122"/>
            </a:endParaRPr>
          </a:p>
        </p:txBody>
      </p:sp>
      <p:pic>
        <p:nvPicPr>
          <p:cNvPr id="146" name="图片 154638" descr="张骞"/>
          <p:cNvPicPr>
            <a:picLocks noChangeAspect="1" noChangeArrowheads="1"/>
          </p:cNvPicPr>
          <p:nvPr/>
        </p:nvPicPr>
        <p:blipFill>
          <a:blip r:embed="rId1">
            <a:extLst>
              <a:ext uri="{BEBA8EAE-BF5A-486C-A8C5-ECC9F3942E4B}">
                <a14:imgProps xmlns:a14="http://schemas.microsoft.com/office/drawing/2010/main">
                  <a14:imgLayer r:embed="rId2">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424682" y="2876723"/>
            <a:ext cx="1107758"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 name="TextBox 101"/>
          <p:cNvSpPr txBox="1"/>
          <p:nvPr/>
        </p:nvSpPr>
        <p:spPr>
          <a:xfrm>
            <a:off x="181358" y="-27384"/>
            <a:ext cx="6118834" cy="646331"/>
          </a:xfrm>
          <a:prstGeom prst="rect">
            <a:avLst/>
          </a:prstGeom>
          <a:noFill/>
        </p:spPr>
        <p:txBody>
          <a:bodyPr wrap="square" rtlCol="0">
            <a:spAutoFit/>
          </a:bodyPr>
          <a:lstStyle/>
          <a:p>
            <a:r>
              <a:rPr lang="zh-CN" altLang="en-US" sz="3600" b="1" dirty="0" smtClean="0">
                <a:solidFill>
                  <a:prstClr val="black">
                    <a:lumMod val="75000"/>
                    <a:lumOff val="25000"/>
                  </a:prstClr>
                </a:solidFill>
                <a:effectLst>
                  <a:outerShdw blurRad="38100" dist="38100" dir="2700000" algn="tl">
                    <a:srgbClr val="000000">
                      <a:alpha val="43137"/>
                    </a:srgbClr>
                  </a:outerShdw>
                </a:effectLst>
              </a:rPr>
              <a:t>一、丝路之通</a:t>
            </a:r>
            <a:endParaRPr lang="zh-CN" altLang="en-US" sz="3600" b="1" dirty="0">
              <a:solidFill>
                <a:prstClr val="black">
                  <a:lumMod val="75000"/>
                  <a:lumOff val="25000"/>
                </a:prstClr>
              </a:solidFill>
              <a:effectLst>
                <a:outerShdw blurRad="38100" dist="38100" dir="2700000" algn="tl">
                  <a:srgbClr val="000000">
                    <a:alpha val="43137"/>
                  </a:srgbClr>
                </a:outerShdw>
              </a:effectLst>
            </a:endParaRPr>
          </a:p>
        </p:txBody>
      </p:sp>
      <p:sp>
        <p:nvSpPr>
          <p:cNvPr id="103" name="椭圆形标注 102"/>
          <p:cNvSpPr/>
          <p:nvPr/>
        </p:nvSpPr>
        <p:spPr>
          <a:xfrm>
            <a:off x="5796136" y="54156"/>
            <a:ext cx="3240360" cy="1212864"/>
          </a:xfrm>
          <a:prstGeom prst="wedgeEllipseCallout">
            <a:avLst>
              <a:gd name="adj1" fmla="val -52811"/>
              <a:gd name="adj2" fmla="val 40584"/>
            </a:avLst>
          </a:prstGeom>
          <a:solidFill>
            <a:srgbClr val="FFFFFF">
              <a:alpha val="89804"/>
            </a:srgbClr>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zh-CN" altLang="en-US" sz="4000" dirty="0">
                <a:solidFill>
                  <a:prstClr val="black"/>
                </a:solidFill>
                <a:effectLst>
                  <a:outerShdw blurRad="38100" dist="38100" dir="2700000" algn="tl">
                    <a:srgbClr val="000000">
                      <a:alpha val="43137"/>
                    </a:srgbClr>
                  </a:outerShdw>
                </a:effectLst>
              </a:rPr>
              <a:t>怎么</a:t>
            </a:r>
            <a:r>
              <a:rPr lang="zh-CN" altLang="en-US" sz="4000" dirty="0" smtClean="0">
                <a:solidFill>
                  <a:prstClr val="black"/>
                </a:solidFill>
                <a:effectLst>
                  <a:outerShdw blurRad="38100" dist="38100" dir="2700000" algn="tl">
                    <a:srgbClr val="000000">
                      <a:alpha val="43137"/>
                    </a:srgbClr>
                  </a:outerShdw>
                </a:effectLst>
              </a:rPr>
              <a:t>通？</a:t>
            </a:r>
            <a:endParaRPr lang="zh-CN" altLang="en-US" sz="4000" dirty="0">
              <a:solidFill>
                <a:prstClr val="black"/>
              </a:solidFill>
              <a:effectLst>
                <a:outerShdw blurRad="38100" dist="38100" dir="2700000" algn="tl">
                  <a:srgbClr val="000000">
                    <a:alpha val="43137"/>
                  </a:srgbClr>
                </a:outerShdw>
              </a:effectLst>
            </a:endParaRPr>
          </a:p>
        </p:txBody>
      </p:sp>
      <p:sp>
        <p:nvSpPr>
          <p:cNvPr id="104" name="TextBox 103"/>
          <p:cNvSpPr txBox="1"/>
          <p:nvPr/>
        </p:nvSpPr>
        <p:spPr>
          <a:xfrm>
            <a:off x="467544" y="620688"/>
            <a:ext cx="4608512" cy="646331"/>
          </a:xfrm>
          <a:prstGeom prst="rect">
            <a:avLst/>
          </a:prstGeom>
          <a:noFill/>
        </p:spPr>
        <p:txBody>
          <a:bodyPr wrap="square" rtlCol="0">
            <a:spAutoFit/>
          </a:bodyPr>
          <a:lstStyle/>
          <a:p>
            <a:r>
              <a:rPr lang="en-US" altLang="zh-CN" sz="3600" b="1" dirty="0" smtClean="0">
                <a:solidFill>
                  <a:srgbClr val="FEB80A">
                    <a:lumMod val="50000"/>
                  </a:srgbClr>
                </a:solidFill>
                <a:effectLst>
                  <a:outerShdw blurRad="38100" dist="38100" dir="2700000" algn="tl">
                    <a:srgbClr val="000000">
                      <a:alpha val="43137"/>
                    </a:srgbClr>
                  </a:outerShdw>
                </a:effectLst>
                <a:latin typeface="微软雅黑" panose="020B0503020204020204" pitchFamily="34" charset="-122"/>
              </a:rPr>
              <a:t>3.</a:t>
            </a:r>
            <a:r>
              <a:rPr lang="zh-CN" altLang="en-US" sz="3600" b="1" dirty="0" smtClean="0">
                <a:solidFill>
                  <a:srgbClr val="FEB80A">
                    <a:lumMod val="50000"/>
                  </a:srgbClr>
                </a:solidFill>
                <a:effectLst>
                  <a:outerShdw blurRad="38100" dist="38100" dir="2700000" algn="tl">
                    <a:srgbClr val="000000">
                      <a:alpha val="43137"/>
                    </a:srgbClr>
                  </a:outerShdw>
                </a:effectLst>
                <a:latin typeface="微软雅黑" panose="020B0503020204020204" pitchFamily="34" charset="-122"/>
              </a:rPr>
              <a:t>张骞通西域</a:t>
            </a:r>
            <a:endParaRPr lang="zh-CN" altLang="en-US" sz="3600" b="1" dirty="0">
              <a:solidFill>
                <a:srgbClr val="FEB80A">
                  <a:lumMod val="50000"/>
                </a:srgbClr>
              </a:solidFill>
              <a:effectLst>
                <a:outerShdw blurRad="38100" dist="38100" dir="2700000" algn="tl">
                  <a:srgbClr val="000000">
                    <a:alpha val="43137"/>
                  </a:srgbClr>
                </a:outerShdw>
              </a:effectLst>
              <a:latin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9501"/>
                                        </p:tgtEl>
                                        <p:attrNameLst>
                                          <p:attrName>style.visibility</p:attrName>
                                        </p:attrNameLst>
                                      </p:cBhvr>
                                      <p:to>
                                        <p:strVal val="visible"/>
                                      </p:to>
                                    </p:set>
                                    <p:animEffect transition="in" filter="wipe(right)">
                                      <p:cBhvr>
                                        <p:cTn id="7" dur="4000"/>
                                        <p:tgtEl>
                                          <p:spTgt spid="19501"/>
                                        </p:tgtEl>
                                      </p:cBhvr>
                                    </p:animEffect>
                                  </p:childTnLst>
                                </p:cTn>
                              </p:par>
                              <p:par>
                                <p:cTn id="8" presetID="3" presetClass="entr" presetSubtype="5" fill="hold" grpId="0" nodeType="withEffect">
                                  <p:stCondLst>
                                    <p:cond delay="0"/>
                                  </p:stCondLst>
                                  <p:childTnLst>
                                    <p:set>
                                      <p:cBhvr>
                                        <p:cTn id="9" dur="1" fill="hold">
                                          <p:stCondLst>
                                            <p:cond delay="0"/>
                                          </p:stCondLst>
                                        </p:cTn>
                                        <p:tgtEl>
                                          <p:spTgt spid="1952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0"/>
                                        </p:tgtEl>
                                        <p:attrNameLst>
                                          <p:attrName>style.visibility</p:attrName>
                                        </p:attrNameLst>
                                      </p:cBhvr>
                                      <p:to>
                                        <p:strVal val="visible"/>
                                      </p:to>
                                    </p:set>
                                    <p:animEffect transition="in" filter="fade">
                                      <p:cBhvr>
                                        <p:cTn id="14" dur="1000"/>
                                        <p:tgtEl>
                                          <p:spTgt spid="140"/>
                                        </p:tgtEl>
                                      </p:cBhvr>
                                    </p:animEffect>
                                    <p:anim calcmode="lin" valueType="num">
                                      <p:cBhvr>
                                        <p:cTn id="15" dur="1000" fill="hold"/>
                                        <p:tgtEl>
                                          <p:spTgt spid="140"/>
                                        </p:tgtEl>
                                        <p:attrNameLst>
                                          <p:attrName>ppt_x</p:attrName>
                                        </p:attrNameLst>
                                      </p:cBhvr>
                                      <p:tavLst>
                                        <p:tav tm="0">
                                          <p:val>
                                            <p:strVal val="#ppt_x"/>
                                          </p:val>
                                        </p:tav>
                                        <p:tav tm="100000">
                                          <p:val>
                                            <p:strVal val="#ppt_x"/>
                                          </p:val>
                                        </p:tav>
                                      </p:tavLst>
                                    </p:anim>
                                    <p:anim calcmode="lin" valueType="num">
                                      <p:cBhvr>
                                        <p:cTn id="16" dur="1000" fill="hold"/>
                                        <p:tgtEl>
                                          <p:spTgt spid="14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19494"/>
                                        </p:tgtEl>
                                        <p:attrNameLst>
                                          <p:attrName>style.visibility</p:attrName>
                                        </p:attrNameLst>
                                      </p:cBhvr>
                                      <p:to>
                                        <p:strVal val="visible"/>
                                      </p:to>
                                    </p:set>
                                    <p:animEffect transition="in" filter="wipe(right)">
                                      <p:cBhvr>
                                        <p:cTn id="21" dur="1000"/>
                                        <p:tgtEl>
                                          <p:spTgt spid="19494"/>
                                        </p:tgtEl>
                                      </p:cBhvr>
                                    </p:animEffect>
                                  </p:childTnLst>
                                </p:cTn>
                              </p:par>
                            </p:childTnLst>
                          </p:cTn>
                        </p:par>
                        <p:par>
                          <p:cTn id="22" fill="hold">
                            <p:stCondLst>
                              <p:cond delay="1000"/>
                            </p:stCondLst>
                            <p:childTnLst>
                              <p:par>
                                <p:cTn id="23" presetID="22" presetClass="entr" presetSubtype="2" fill="hold" grpId="0" nodeType="afterEffect">
                                  <p:stCondLst>
                                    <p:cond delay="0"/>
                                  </p:stCondLst>
                                  <p:childTnLst>
                                    <p:set>
                                      <p:cBhvr>
                                        <p:cTn id="24" dur="1" fill="hold">
                                          <p:stCondLst>
                                            <p:cond delay="0"/>
                                          </p:stCondLst>
                                        </p:cTn>
                                        <p:tgtEl>
                                          <p:spTgt spid="19495"/>
                                        </p:tgtEl>
                                        <p:attrNameLst>
                                          <p:attrName>style.visibility</p:attrName>
                                        </p:attrNameLst>
                                      </p:cBhvr>
                                      <p:to>
                                        <p:strVal val="visible"/>
                                      </p:to>
                                    </p:set>
                                    <p:animEffect transition="in" filter="wipe(right)">
                                      <p:cBhvr>
                                        <p:cTn id="25" dur="1000"/>
                                        <p:tgtEl>
                                          <p:spTgt spid="1949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9496"/>
                                        </p:tgtEl>
                                        <p:attrNameLst>
                                          <p:attrName>style.visibility</p:attrName>
                                        </p:attrNameLst>
                                      </p:cBhvr>
                                      <p:to>
                                        <p:strVal val="visible"/>
                                      </p:to>
                                    </p:set>
                                    <p:animEffect transition="in" filter="wipe(up)">
                                      <p:cBhvr>
                                        <p:cTn id="29" dur="800"/>
                                        <p:tgtEl>
                                          <p:spTgt spid="1949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45"/>
                                        </p:tgtEl>
                                        <p:attrNameLst>
                                          <p:attrName>style.visibility</p:attrName>
                                        </p:attrNameLst>
                                      </p:cBhvr>
                                      <p:to>
                                        <p:strVal val="visible"/>
                                      </p:to>
                                    </p:set>
                                    <p:animEffect transition="in" filter="fade">
                                      <p:cBhvr>
                                        <p:cTn id="34" dur="1000"/>
                                        <p:tgtEl>
                                          <p:spTgt spid="145"/>
                                        </p:tgtEl>
                                      </p:cBhvr>
                                    </p:animEffect>
                                    <p:anim calcmode="lin" valueType="num">
                                      <p:cBhvr>
                                        <p:cTn id="35" dur="1000" fill="hold"/>
                                        <p:tgtEl>
                                          <p:spTgt spid="145"/>
                                        </p:tgtEl>
                                        <p:attrNameLst>
                                          <p:attrName>ppt_x</p:attrName>
                                        </p:attrNameLst>
                                      </p:cBhvr>
                                      <p:tavLst>
                                        <p:tav tm="0">
                                          <p:val>
                                            <p:strVal val="#ppt_x"/>
                                          </p:val>
                                        </p:tav>
                                        <p:tav tm="100000">
                                          <p:val>
                                            <p:strVal val="#ppt_x"/>
                                          </p:val>
                                        </p:tav>
                                      </p:tavLst>
                                    </p:anim>
                                    <p:anim calcmode="lin" valueType="num">
                                      <p:cBhvr>
                                        <p:cTn id="36" dur="1000" fill="hold"/>
                                        <p:tgtEl>
                                          <p:spTgt spid="14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9497"/>
                                        </p:tgtEl>
                                        <p:attrNameLst>
                                          <p:attrName>style.visibility</p:attrName>
                                        </p:attrNameLst>
                                      </p:cBhvr>
                                      <p:to>
                                        <p:strVal val="visible"/>
                                      </p:to>
                                    </p:set>
                                    <p:animEffect transition="in" filter="wipe(left)">
                                      <p:cBhvr>
                                        <p:cTn id="41" dur="1400"/>
                                        <p:tgtEl>
                                          <p:spTgt spid="19497"/>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44"/>
                                        </p:tgtEl>
                                        <p:attrNameLst>
                                          <p:attrName>style.visibility</p:attrName>
                                        </p:attrNameLst>
                                      </p:cBhvr>
                                      <p:to>
                                        <p:strVal val="visible"/>
                                      </p:to>
                                    </p:set>
                                    <p:animEffect transition="in" filter="fade">
                                      <p:cBhvr>
                                        <p:cTn id="46" dur="1000"/>
                                        <p:tgtEl>
                                          <p:spTgt spid="144"/>
                                        </p:tgtEl>
                                      </p:cBhvr>
                                    </p:animEffect>
                                    <p:anim calcmode="lin" valueType="num">
                                      <p:cBhvr>
                                        <p:cTn id="47" dur="1000" fill="hold"/>
                                        <p:tgtEl>
                                          <p:spTgt spid="144"/>
                                        </p:tgtEl>
                                        <p:attrNameLst>
                                          <p:attrName>ppt_x</p:attrName>
                                        </p:attrNameLst>
                                      </p:cBhvr>
                                      <p:tavLst>
                                        <p:tav tm="0">
                                          <p:val>
                                            <p:strVal val="#ppt_x"/>
                                          </p:val>
                                        </p:tav>
                                        <p:tav tm="100000">
                                          <p:val>
                                            <p:strVal val="#ppt_x"/>
                                          </p:val>
                                        </p:tav>
                                      </p:tavLst>
                                    </p:anim>
                                    <p:anim calcmode="lin" valueType="num">
                                      <p:cBhvr>
                                        <p:cTn id="48" dur="1000" fill="hold"/>
                                        <p:tgtEl>
                                          <p:spTgt spid="144"/>
                                        </p:tgtEl>
                                        <p:attrNameLst>
                                          <p:attrName>ppt_y</p:attrName>
                                        </p:attrNameLst>
                                      </p:cBhvr>
                                      <p:tavLst>
                                        <p:tav tm="0">
                                          <p:val>
                                            <p:strVal val="#ppt_y+.1"/>
                                          </p:val>
                                        </p:tav>
                                        <p:tav tm="100000">
                                          <p:val>
                                            <p:strVal val="#ppt_y"/>
                                          </p:val>
                                        </p:tav>
                                      </p:tavLst>
                                    </p:anim>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19499"/>
                                        </p:tgtEl>
                                        <p:attrNameLst>
                                          <p:attrName>style.visibility</p:attrName>
                                        </p:attrNameLst>
                                      </p:cBhvr>
                                      <p:to>
                                        <p:strVal val="visible"/>
                                      </p:to>
                                    </p:set>
                                    <p:animEffect transition="in" filter="wipe(left)">
                                      <p:cBhvr>
                                        <p:cTn id="52" dur="1300"/>
                                        <p:tgtEl>
                                          <p:spTgt spid="19499"/>
                                        </p:tgtEl>
                                      </p:cBhvr>
                                    </p:animEffect>
                                  </p:childTnLst>
                                </p:cTn>
                              </p:par>
                            </p:childTnLst>
                          </p:cTn>
                        </p:par>
                        <p:par>
                          <p:cTn id="53" fill="hold">
                            <p:stCondLst>
                              <p:cond delay="2500"/>
                            </p:stCondLst>
                            <p:childTnLst>
                              <p:par>
                                <p:cTn id="54" presetID="22" presetClass="entr" presetSubtype="8" fill="hold" grpId="0" nodeType="afterEffect">
                                  <p:stCondLst>
                                    <p:cond delay="0"/>
                                  </p:stCondLst>
                                  <p:childTnLst>
                                    <p:set>
                                      <p:cBhvr>
                                        <p:cTn id="55" dur="1" fill="hold">
                                          <p:stCondLst>
                                            <p:cond delay="0"/>
                                          </p:stCondLst>
                                        </p:cTn>
                                        <p:tgtEl>
                                          <p:spTgt spid="19500"/>
                                        </p:tgtEl>
                                        <p:attrNameLst>
                                          <p:attrName>style.visibility</p:attrName>
                                        </p:attrNameLst>
                                      </p:cBhvr>
                                      <p:to>
                                        <p:strVal val="visible"/>
                                      </p:to>
                                    </p:set>
                                    <p:animEffect transition="in" filter="wipe(left)">
                                      <p:cBhvr>
                                        <p:cTn id="56" dur="1800"/>
                                        <p:tgtEl>
                                          <p:spTgt spid="1950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9502"/>
                                        </p:tgtEl>
                                        <p:attrNameLst>
                                          <p:attrName>style.visibility</p:attrName>
                                        </p:attrNameLst>
                                      </p:cBhvr>
                                      <p:to>
                                        <p:strVal val="visible"/>
                                      </p:to>
                                    </p:set>
                                    <p:animEffect transition="in" filter="wipe(left)">
                                      <p:cBhvr>
                                        <p:cTn id="61" dur="800"/>
                                        <p:tgtEl>
                                          <p:spTgt spid="19502"/>
                                        </p:tgtEl>
                                      </p:cBhvr>
                                    </p:animEffect>
                                  </p:childTnLst>
                                </p:cTn>
                              </p:par>
                            </p:childTnLst>
                          </p:cTn>
                        </p:par>
                        <p:par>
                          <p:cTn id="62" fill="hold">
                            <p:stCondLst>
                              <p:cond delay="1000"/>
                            </p:stCondLst>
                            <p:childTnLst>
                              <p:par>
                                <p:cTn id="63" presetID="3" presetClass="entr" presetSubtype="5" fill="hold" grpId="0" nodeType="afterEffect">
                                  <p:stCondLst>
                                    <p:cond delay="0"/>
                                  </p:stCondLst>
                                  <p:childTnLst>
                                    <p:set>
                                      <p:cBhvr>
                                        <p:cTn id="64" dur="1" fill="hold">
                                          <p:stCondLst>
                                            <p:cond delay="0"/>
                                          </p:stCondLst>
                                        </p:cTn>
                                        <p:tgtEl>
                                          <p:spTgt spid="195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94" grpId="0" animBg="1"/>
      <p:bldP spid="19495" grpId="0" animBg="1"/>
      <p:bldP spid="19496" grpId="0" animBg="1"/>
      <p:bldP spid="19497" grpId="0" animBg="1"/>
      <p:bldP spid="19499" grpId="0" animBg="1"/>
      <p:bldP spid="19500" grpId="0" animBg="1"/>
      <p:bldP spid="19501" grpId="0" animBg="1"/>
      <p:bldP spid="19502" grpId="0" animBg="1"/>
      <p:bldP spid="19524" grpId="0" animBg="1"/>
      <p:bldP spid="195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88032" y="81206"/>
            <a:ext cx="8676456" cy="2123658"/>
          </a:xfrm>
          <a:prstGeom prst="rect">
            <a:avLst/>
          </a:prstGeom>
        </p:spPr>
        <p:txBody>
          <a:bodyPr wrap="square">
            <a:spAutoFit/>
          </a:bodyPr>
          <a:lstStyle/>
          <a:p>
            <a:r>
              <a:rPr lang="zh-CN" altLang="en-US" sz="3600" b="1" dirty="0" smtClean="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思考：</a:t>
            </a:r>
            <a:endParaRPr lang="en-US" altLang="zh-CN" sz="3600" b="1" dirty="0" smtClean="0">
              <a:solidFill>
                <a:srgbClr val="8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zh-CN" altLang="en-US" sz="3200" dirty="0" smtClean="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张骞</a:t>
            </a:r>
            <a:r>
              <a:rPr lang="zh-CN" altLang="en-US" sz="3200" dirty="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曾两次被匈奴抓住，被扣留了十多年，但他仍坚持完成使命。他的这种精神对我们有什么启示？</a:t>
            </a:r>
            <a:endParaRPr lang="zh-CN" altLang="en-US" sz="3200" dirty="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5" name="Picture 4" descr="张骞"/>
          <p:cNvPicPr>
            <a:picLocks noChangeAspect="1" noChangeArrowheads="1"/>
          </p:cNvPicPr>
          <p:nvPr/>
        </p:nvPicPr>
        <p:blipFill>
          <a:blip r:embed="rId1">
            <a:extLst>
              <a:ext uri="{BEBA8EAE-BF5A-486C-A8C5-ECC9F3942E4B}">
                <a14:imgProps xmlns:a14="http://schemas.microsoft.com/office/drawing/2010/main">
                  <a14:imgLayer r:embed="rId2">
                    <a14:imgEffect>
                      <a14:brightnessContrast contrast="40000"/>
                    </a14:imgEffect>
                  </a14:imgLayer>
                </a14:imgProps>
              </a:ext>
              <a:ext uri="{28A0092B-C50C-407E-A947-70E740481C1C}">
                <a14:useLocalDpi xmlns:a14="http://schemas.microsoft.com/office/drawing/2010/main" val="0"/>
              </a:ext>
            </a:extLst>
          </a:blip>
          <a:srcRect l="21001" t="8000" r="19000" b="10001"/>
          <a:stretch>
            <a:fillRect/>
          </a:stretch>
        </p:blipFill>
        <p:spPr bwMode="auto">
          <a:xfrm>
            <a:off x="4427984" y="1772816"/>
            <a:ext cx="4427985" cy="50405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539552" y="2881967"/>
            <a:ext cx="3528392" cy="3139321"/>
          </a:xfrm>
          <a:prstGeom prst="rect">
            <a:avLst/>
          </a:prstGeom>
          <a:solidFill>
            <a:schemeClr val="bg1">
              <a:alpha val="45097"/>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marL="571500" indent="-571500" algn="ctr" eaLnBrk="1" hangingPunct="1">
              <a:spcBef>
                <a:spcPct val="50000"/>
              </a:spcBef>
              <a:buFont typeface="Wingdings" panose="05000000000000000000" pitchFamily="2" charset="2"/>
              <a:buChar char="Ø"/>
            </a:pPr>
            <a:r>
              <a:rPr kumimoji="0" lang="zh-CN" altLang="en-US" sz="360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热爱</a:t>
            </a:r>
            <a:r>
              <a:rPr kumimoji="0" lang="zh-CN" altLang="en-US" sz="3600" dirty="0" smtClean="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祖国</a:t>
            </a:r>
            <a:endParaRPr kumimoji="0" lang="en-US" altLang="zh-CN" sz="3600" dirty="0" smtClean="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571500" indent="-571500" algn="ctr" eaLnBrk="1" hangingPunct="1">
              <a:spcBef>
                <a:spcPct val="50000"/>
              </a:spcBef>
              <a:buFont typeface="Wingdings" panose="05000000000000000000" pitchFamily="2" charset="2"/>
              <a:buChar char="Ø"/>
            </a:pPr>
            <a:r>
              <a:rPr kumimoji="0" lang="zh-CN" altLang="en-US" sz="3600" dirty="0" smtClean="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高度责任感    </a:t>
            </a:r>
            <a:endParaRPr kumimoji="0" lang="zh-CN" altLang="en-US" sz="360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571500" indent="-571500" algn="ctr" eaLnBrk="1" hangingPunct="1">
              <a:spcBef>
                <a:spcPct val="50000"/>
              </a:spcBef>
              <a:buFont typeface="Wingdings" panose="05000000000000000000" pitchFamily="2" charset="2"/>
              <a:buChar char="Ø"/>
            </a:pPr>
            <a:r>
              <a:rPr kumimoji="0" lang="zh-CN" altLang="en-US" sz="360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勇于开拓      </a:t>
            </a:r>
            <a:endParaRPr kumimoji="0" lang="zh-CN" altLang="en-US" sz="360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571500" indent="-571500" algn="ctr" eaLnBrk="1" hangingPunct="1">
              <a:spcBef>
                <a:spcPct val="50000"/>
              </a:spcBef>
              <a:buFont typeface="Wingdings" panose="05000000000000000000" pitchFamily="2" charset="2"/>
              <a:buChar char="Ø"/>
            </a:pPr>
            <a:r>
              <a:rPr kumimoji="0" lang="zh-CN" altLang="en-US" sz="3600" dirty="0" smtClean="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不屈不挠</a:t>
            </a:r>
            <a:r>
              <a:rPr kumimoji="0" lang="zh-CN" altLang="en-US" sz="3600" dirty="0"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endParaRPr kumimoji="0" lang="zh-CN" altLang="en-US" sz="360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left)">
                                      <p:cBhvr>
                                        <p:cTn id="7" dur="500"/>
                                        <p:tgtEl>
                                          <p:spTgt spid="6">
                                            <p:bg/>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wipe(left)">
                                      <p:cBhvr>
                                        <p:cTn id="15" dur="500"/>
                                        <p:tgtEl>
                                          <p:spTgt spid="6">
                                            <p:txEl>
                                              <p:pRg st="1" end="1"/>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wipe(left)">
                                      <p:cBhvr>
                                        <p:cTn id="19" dur="500"/>
                                        <p:tgtEl>
                                          <p:spTgt spid="6">
                                            <p:txEl>
                                              <p:pRg st="2" end="2"/>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wipe(left)">
                                      <p:cBhvr>
                                        <p:cTn id="23"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5496" y="3861048"/>
            <a:ext cx="9036496" cy="2554545"/>
          </a:xfrm>
          <a:prstGeom prst="rect">
            <a:avLst/>
          </a:prstGeom>
          <a:solidFill>
            <a:srgbClr val="FFFFFF">
              <a:alpha val="7098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indent="457200"/>
            <a:r>
              <a:rPr lang="zh-CN" altLang="en-US" sz="4000" dirty="0" smtClean="0">
                <a:solidFill>
                  <a:srgbClr val="000066"/>
                </a:solidFill>
                <a:effectLst>
                  <a:outerShdw blurRad="38100" dist="38100" dir="2700000" algn="tl">
                    <a:srgbClr val="000000">
                      <a:alpha val="43137"/>
                    </a:srgbClr>
                  </a:outerShdw>
                </a:effectLst>
                <a:latin typeface="黑体" panose="02010609060101010101" charset="-122"/>
                <a:ea typeface="黑体" panose="02010609060101010101" charset="-122"/>
              </a:rPr>
              <a:t>古代称对未知领域的探险为“凿空”，张骞</a:t>
            </a:r>
            <a:r>
              <a:rPr lang="zh-CN" altLang="en-US" sz="4000" dirty="0" smtClean="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rPr>
              <a:t>第一次开辟出中原通往西域的道路</a:t>
            </a:r>
            <a:r>
              <a:rPr lang="zh-CN" altLang="en-US" sz="4000" dirty="0" smtClean="0">
                <a:solidFill>
                  <a:srgbClr val="000066"/>
                </a:solidFill>
                <a:effectLst>
                  <a:outerShdw blurRad="38100" dist="38100" dir="2700000" algn="tl">
                    <a:srgbClr val="000000">
                      <a:alpha val="43137"/>
                    </a:srgbClr>
                  </a:outerShdw>
                </a:effectLst>
                <a:latin typeface="黑体" panose="02010609060101010101" charset="-122"/>
                <a:ea typeface="黑体" panose="02010609060101010101" charset="-122"/>
              </a:rPr>
              <a:t>，中原王朝和西域各国有了</a:t>
            </a:r>
            <a:r>
              <a:rPr lang="zh-CN" altLang="en-US" sz="4000" dirty="0" smtClean="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rPr>
              <a:t>第一次友好往来</a:t>
            </a:r>
            <a:r>
              <a:rPr lang="zh-CN" altLang="en-US" sz="4000" dirty="0" smtClean="0">
                <a:solidFill>
                  <a:srgbClr val="000066"/>
                </a:solidFill>
                <a:effectLst>
                  <a:outerShdw blurRad="38100" dist="38100" dir="2700000" algn="tl">
                    <a:srgbClr val="000000">
                      <a:alpha val="43137"/>
                    </a:srgbClr>
                  </a:outerShdw>
                </a:effectLst>
                <a:latin typeface="黑体" panose="02010609060101010101" charset="-122"/>
                <a:ea typeface="黑体" panose="02010609060101010101" charset="-122"/>
              </a:rPr>
              <a:t>，所以称为“凿空”。</a:t>
            </a:r>
            <a:endParaRPr lang="zh-CN" altLang="en-US" sz="4000" dirty="0">
              <a:solidFill>
                <a:srgbClr val="000066"/>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sp>
        <p:nvSpPr>
          <p:cNvPr id="6" name="Rectangle 9"/>
          <p:cNvSpPr>
            <a:spLocks noChangeArrowheads="1"/>
          </p:cNvSpPr>
          <p:nvPr/>
        </p:nvSpPr>
        <p:spPr bwMode="auto">
          <a:xfrm>
            <a:off x="107504" y="404664"/>
            <a:ext cx="8856984" cy="1754326"/>
          </a:xfrm>
          <a:prstGeom prst="rect">
            <a:avLst/>
          </a:prstGeom>
          <a:solidFill>
            <a:srgbClr val="FFFFFF">
              <a:alpha val="72157"/>
            </a:srgbClr>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p>
            <a:r>
              <a:rPr lang="zh-CN" altLang="en-US" sz="3600" b="1" dirty="0" smtClean="0">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rPr>
              <a:t>“然骞</a:t>
            </a:r>
            <a:r>
              <a:rPr lang="zh-CN" altLang="en-US" sz="3600" b="1" dirty="0">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rPr>
              <a:t>凿空</a:t>
            </a:r>
            <a:r>
              <a:rPr lang="zh-CN" altLang="en-US" sz="3600" b="1" dirty="0">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rPr>
              <a:t>，其后使</a:t>
            </a:r>
            <a:r>
              <a:rPr lang="zh-CN" altLang="en-US" sz="3600" b="1" dirty="0" smtClean="0">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rPr>
              <a:t>往者皆</a:t>
            </a:r>
            <a:r>
              <a:rPr lang="zh-CN" altLang="en-US" sz="3600" b="1" dirty="0">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rPr>
              <a:t>称</a:t>
            </a:r>
            <a:r>
              <a:rPr lang="zh-CN" altLang="en-US" sz="3600" b="1" dirty="0">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rPr>
              <a:t>博望侯</a:t>
            </a:r>
            <a:r>
              <a:rPr lang="zh-CN" altLang="en-US" sz="3600" b="1" dirty="0">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rPr>
              <a:t>，</a:t>
            </a:r>
            <a:r>
              <a:rPr lang="zh-CN" altLang="en-US" sz="3600" b="1" dirty="0" smtClean="0">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rPr>
              <a:t>以为质于</a:t>
            </a:r>
            <a:r>
              <a:rPr lang="zh-CN" altLang="en-US" sz="3600" b="1" dirty="0">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rPr>
              <a:t>外国，外国</a:t>
            </a:r>
            <a:r>
              <a:rPr lang="zh-CN" altLang="en-US" sz="3600" b="1" dirty="0" smtClean="0">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rPr>
              <a:t>由是信之。”</a:t>
            </a:r>
            <a:r>
              <a:rPr lang="en-US" altLang="zh-CN" sz="3600" b="1" dirty="0">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rPr>
              <a:t> </a:t>
            </a:r>
            <a:endParaRPr lang="en-US" altLang="zh-CN" sz="3600" b="1" dirty="0" smtClean="0">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endParaRPr>
          </a:p>
          <a:p>
            <a:pPr algn="r"/>
            <a:r>
              <a:rPr lang="en-US" altLang="zh-CN" sz="3600" b="1" dirty="0" smtClean="0">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rPr>
              <a:t>《</a:t>
            </a:r>
            <a:r>
              <a:rPr lang="zh-CN" altLang="en-US" sz="3600" b="1" dirty="0">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rPr>
              <a:t>汉书</a:t>
            </a:r>
            <a:r>
              <a:rPr lang="en-US" altLang="zh-CN" sz="3600" b="1" dirty="0">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rPr>
              <a:t>.</a:t>
            </a:r>
            <a:r>
              <a:rPr lang="zh-CN" altLang="en-US" sz="3600" b="1" dirty="0">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rPr>
              <a:t>张骞传</a:t>
            </a:r>
            <a:r>
              <a:rPr lang="en-US" altLang="zh-CN" sz="3600" b="1" dirty="0">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rPr>
              <a:t>》</a:t>
            </a:r>
            <a:r>
              <a:rPr lang="zh-CN" altLang="en-US" sz="3600" b="1" dirty="0">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rPr>
              <a:t> </a:t>
            </a:r>
            <a:endParaRPr lang="zh-CN" altLang="en-US" sz="3600" b="1" dirty="0" smtClean="0">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sp>
        <p:nvSpPr>
          <p:cNvPr id="2" name="矩形 1"/>
          <p:cNvSpPr/>
          <p:nvPr/>
        </p:nvSpPr>
        <p:spPr>
          <a:xfrm>
            <a:off x="359532" y="2158990"/>
            <a:ext cx="8352928" cy="1261884"/>
          </a:xfrm>
          <a:prstGeom prst="rect">
            <a:avLst/>
          </a:prstGeom>
        </p:spPr>
        <p:txBody>
          <a:bodyPr wrap="square">
            <a:spAutoFit/>
          </a:bodyPr>
          <a:lstStyle/>
          <a:p>
            <a:r>
              <a:rPr lang="zh-CN" altLang="en-US" sz="4400" b="1" dirty="0" smtClean="0">
                <a:solidFill>
                  <a:srgbClr val="002060"/>
                </a:solidFill>
                <a:effectLst>
                  <a:outerShdw blurRad="38100" dist="38100" dir="2700000" algn="tl">
                    <a:srgbClr val="000000">
                      <a:alpha val="43137"/>
                    </a:srgbClr>
                  </a:outerShdw>
                </a:effectLst>
                <a:latin typeface="华文彩云" panose="02010800040101010101" pitchFamily="2" charset="-122"/>
                <a:ea typeface="华文彩云" panose="02010800040101010101" pitchFamily="2" charset="-122"/>
              </a:rPr>
              <a:t>想一想：</a:t>
            </a:r>
            <a:endParaRPr lang="en-US" altLang="zh-CN" sz="4400" b="1" dirty="0" smtClean="0">
              <a:solidFill>
                <a:srgbClr val="002060"/>
              </a:solidFill>
              <a:effectLst>
                <a:outerShdw blurRad="38100" dist="38100" dir="2700000" algn="tl">
                  <a:srgbClr val="000000">
                    <a:alpha val="43137"/>
                  </a:srgbClr>
                </a:outerShdw>
              </a:effectLst>
              <a:latin typeface="华文彩云" panose="02010800040101010101" pitchFamily="2" charset="-122"/>
              <a:ea typeface="华文彩云" panose="02010800040101010101" pitchFamily="2" charset="-122"/>
            </a:endParaRPr>
          </a:p>
          <a:p>
            <a:r>
              <a:rPr lang="zh-CN" altLang="en-US" sz="3200" b="1" dirty="0" smtClean="0">
                <a:solidFill>
                  <a:srgbClr val="002060"/>
                </a:solidFill>
                <a:effectLst>
                  <a:outerShdw blurRad="38100" dist="38100" dir="2700000" algn="tl">
                    <a:srgbClr val="000000">
                      <a:alpha val="43137"/>
                    </a:srgbClr>
                  </a:outerShdw>
                </a:effectLst>
                <a:latin typeface="黑体" panose="02010609060101010101" charset="-122"/>
                <a:ea typeface="黑体" panose="02010609060101010101" charset="-122"/>
              </a:rPr>
              <a:t>为什么</a:t>
            </a:r>
            <a:r>
              <a:rPr lang="zh-CN" altLang="en-US" sz="3200" b="1" dirty="0">
                <a:solidFill>
                  <a:srgbClr val="002060"/>
                </a:solidFill>
                <a:effectLst>
                  <a:outerShdw blurRad="38100" dist="38100" dir="2700000" algn="tl">
                    <a:srgbClr val="000000">
                      <a:alpha val="43137"/>
                    </a:srgbClr>
                  </a:outerShdw>
                </a:effectLst>
                <a:latin typeface="黑体" panose="02010609060101010101" charset="-122"/>
                <a:ea typeface="黑体" panose="02010609060101010101" charset="-122"/>
              </a:rPr>
              <a:t>说张骞出使西域的举动是“凿空”呢？</a:t>
            </a:r>
            <a:endParaRPr lang="zh-CN" altLang="en-US" sz="3200" b="1" dirty="0">
              <a:solidFill>
                <a:srgbClr val="002060"/>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3"/>
          <p:cNvSpPr>
            <a:spLocks noChangeArrowheads="1"/>
          </p:cNvSpPr>
          <p:nvPr/>
        </p:nvSpPr>
        <p:spPr bwMode="auto">
          <a:xfrm>
            <a:off x="12701" y="2182217"/>
            <a:ext cx="9144000" cy="2971800"/>
          </a:xfrm>
          <a:prstGeom prst="rect">
            <a:avLst/>
          </a:prstGeom>
          <a:solidFill>
            <a:schemeClr val="accent3">
              <a:lumMod val="20000"/>
              <a:lumOff val="80000"/>
            </a:schemeClr>
          </a:solidFill>
          <a:ln w="76200">
            <a:solidFill>
              <a:schemeClr val="bg1"/>
            </a:solidFill>
            <a:miter lim="800000"/>
          </a:ln>
          <a:effectLst/>
        </p:spPr>
        <p:txBody>
          <a:bodyPr wrap="none" anchor="ctr"/>
          <a:lstStyle/>
          <a:p>
            <a:endParaRPr lang="zh-CN" altLang="en-US">
              <a:solidFill>
                <a:prstClr val="black"/>
              </a:solidFill>
            </a:endParaRPr>
          </a:p>
        </p:txBody>
      </p:sp>
      <p:sp>
        <p:nvSpPr>
          <p:cNvPr id="28" name="Freeform 4"/>
          <p:cNvSpPr/>
          <p:nvPr/>
        </p:nvSpPr>
        <p:spPr bwMode="auto">
          <a:xfrm>
            <a:off x="6784976" y="4331692"/>
            <a:ext cx="2365375" cy="476250"/>
          </a:xfrm>
          <a:custGeom>
            <a:avLst/>
            <a:gdLst>
              <a:gd name="T0" fmla="*/ 1490 w 1490"/>
              <a:gd name="T1" fmla="*/ 8 h 300"/>
              <a:gd name="T2" fmla="*/ 1454 w 1490"/>
              <a:gd name="T3" fmla="*/ 4 h 300"/>
              <a:gd name="T4" fmla="*/ 1413 w 1490"/>
              <a:gd name="T5" fmla="*/ 31 h 300"/>
              <a:gd name="T6" fmla="*/ 1383 w 1490"/>
              <a:gd name="T7" fmla="*/ 44 h 300"/>
              <a:gd name="T8" fmla="*/ 1359 w 1490"/>
              <a:gd name="T9" fmla="*/ 91 h 300"/>
              <a:gd name="T10" fmla="*/ 1352 w 1490"/>
              <a:gd name="T11" fmla="*/ 142 h 300"/>
              <a:gd name="T12" fmla="*/ 1268 w 1490"/>
              <a:gd name="T13" fmla="*/ 215 h 300"/>
              <a:gd name="T14" fmla="*/ 1026 w 1490"/>
              <a:gd name="T15" fmla="*/ 290 h 300"/>
              <a:gd name="T16" fmla="*/ 861 w 1490"/>
              <a:gd name="T17" fmla="*/ 274 h 300"/>
              <a:gd name="T18" fmla="*/ 641 w 1490"/>
              <a:gd name="T19" fmla="*/ 220 h 300"/>
              <a:gd name="T20" fmla="*/ 570 w 1490"/>
              <a:gd name="T21" fmla="*/ 178 h 300"/>
              <a:gd name="T22" fmla="*/ 495 w 1490"/>
              <a:gd name="T23" fmla="*/ 128 h 300"/>
              <a:gd name="T24" fmla="*/ 456 w 1490"/>
              <a:gd name="T25" fmla="*/ 92 h 300"/>
              <a:gd name="T26" fmla="*/ 384 w 1490"/>
              <a:gd name="T27" fmla="*/ 80 h 300"/>
              <a:gd name="T28" fmla="*/ 345 w 1490"/>
              <a:gd name="T29" fmla="*/ 25 h 300"/>
              <a:gd name="T30" fmla="*/ 251 w 1490"/>
              <a:gd name="T31" fmla="*/ 23 h 300"/>
              <a:gd name="T32" fmla="*/ 221 w 1490"/>
              <a:gd name="T33" fmla="*/ 62 h 300"/>
              <a:gd name="T34" fmla="*/ 197 w 1490"/>
              <a:gd name="T35" fmla="*/ 80 h 300"/>
              <a:gd name="T36" fmla="*/ 168 w 1490"/>
              <a:gd name="T37" fmla="*/ 80 h 300"/>
              <a:gd name="T38" fmla="*/ 141 w 1490"/>
              <a:gd name="T39" fmla="*/ 100 h 300"/>
              <a:gd name="T40" fmla="*/ 108 w 1490"/>
              <a:gd name="T41" fmla="*/ 88 h 300"/>
              <a:gd name="T42" fmla="*/ 65 w 1490"/>
              <a:gd name="T43" fmla="*/ 110 h 300"/>
              <a:gd name="T44" fmla="*/ 27 w 1490"/>
              <a:gd name="T45" fmla="*/ 118 h 300"/>
              <a:gd name="T46" fmla="*/ 0 w 1490"/>
              <a:gd name="T47" fmla="*/ 12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90" h="300">
                <a:moveTo>
                  <a:pt x="1490" y="8"/>
                </a:moveTo>
                <a:cubicBezTo>
                  <a:pt x="1484" y="7"/>
                  <a:pt x="1467" y="0"/>
                  <a:pt x="1454" y="4"/>
                </a:cubicBezTo>
                <a:cubicBezTo>
                  <a:pt x="1441" y="8"/>
                  <a:pt x="1425" y="24"/>
                  <a:pt x="1413" y="31"/>
                </a:cubicBezTo>
                <a:cubicBezTo>
                  <a:pt x="1401" y="38"/>
                  <a:pt x="1392" y="34"/>
                  <a:pt x="1383" y="44"/>
                </a:cubicBezTo>
                <a:cubicBezTo>
                  <a:pt x="1374" y="54"/>
                  <a:pt x="1364" y="75"/>
                  <a:pt x="1359" y="91"/>
                </a:cubicBezTo>
                <a:cubicBezTo>
                  <a:pt x="1354" y="107"/>
                  <a:pt x="1367" y="121"/>
                  <a:pt x="1352" y="142"/>
                </a:cubicBezTo>
                <a:cubicBezTo>
                  <a:pt x="1337" y="163"/>
                  <a:pt x="1322" y="190"/>
                  <a:pt x="1268" y="215"/>
                </a:cubicBezTo>
                <a:cubicBezTo>
                  <a:pt x="1214" y="240"/>
                  <a:pt x="1094" y="280"/>
                  <a:pt x="1026" y="290"/>
                </a:cubicBezTo>
                <a:cubicBezTo>
                  <a:pt x="958" y="300"/>
                  <a:pt x="925" y="286"/>
                  <a:pt x="861" y="274"/>
                </a:cubicBezTo>
                <a:cubicBezTo>
                  <a:pt x="797" y="262"/>
                  <a:pt x="690" y="236"/>
                  <a:pt x="641" y="220"/>
                </a:cubicBezTo>
                <a:cubicBezTo>
                  <a:pt x="592" y="204"/>
                  <a:pt x="594" y="193"/>
                  <a:pt x="570" y="178"/>
                </a:cubicBezTo>
                <a:cubicBezTo>
                  <a:pt x="546" y="163"/>
                  <a:pt x="514" y="142"/>
                  <a:pt x="495" y="128"/>
                </a:cubicBezTo>
                <a:cubicBezTo>
                  <a:pt x="476" y="114"/>
                  <a:pt x="474" y="100"/>
                  <a:pt x="456" y="92"/>
                </a:cubicBezTo>
                <a:cubicBezTo>
                  <a:pt x="438" y="84"/>
                  <a:pt x="402" y="91"/>
                  <a:pt x="384" y="80"/>
                </a:cubicBezTo>
                <a:cubicBezTo>
                  <a:pt x="366" y="69"/>
                  <a:pt x="367" y="34"/>
                  <a:pt x="345" y="25"/>
                </a:cubicBezTo>
                <a:cubicBezTo>
                  <a:pt x="323" y="16"/>
                  <a:pt x="272" y="17"/>
                  <a:pt x="251" y="23"/>
                </a:cubicBezTo>
                <a:cubicBezTo>
                  <a:pt x="230" y="29"/>
                  <a:pt x="230" y="52"/>
                  <a:pt x="221" y="62"/>
                </a:cubicBezTo>
                <a:cubicBezTo>
                  <a:pt x="212" y="72"/>
                  <a:pt x="206" y="77"/>
                  <a:pt x="197" y="80"/>
                </a:cubicBezTo>
                <a:cubicBezTo>
                  <a:pt x="188" y="83"/>
                  <a:pt x="177" y="77"/>
                  <a:pt x="168" y="80"/>
                </a:cubicBezTo>
                <a:cubicBezTo>
                  <a:pt x="159" y="83"/>
                  <a:pt x="151" y="99"/>
                  <a:pt x="141" y="100"/>
                </a:cubicBezTo>
                <a:cubicBezTo>
                  <a:pt x="131" y="101"/>
                  <a:pt x="121" y="86"/>
                  <a:pt x="108" y="88"/>
                </a:cubicBezTo>
                <a:cubicBezTo>
                  <a:pt x="95" y="90"/>
                  <a:pt x="78" y="105"/>
                  <a:pt x="65" y="110"/>
                </a:cubicBezTo>
                <a:cubicBezTo>
                  <a:pt x="52" y="115"/>
                  <a:pt x="38" y="116"/>
                  <a:pt x="27" y="118"/>
                </a:cubicBezTo>
                <a:cubicBezTo>
                  <a:pt x="16" y="120"/>
                  <a:pt x="6" y="121"/>
                  <a:pt x="0" y="122"/>
                </a:cubicBezTo>
              </a:path>
            </a:pathLst>
          </a:custGeom>
          <a:noFill/>
          <a:ln w="12700" cmpd="sng">
            <a:solidFill>
              <a:srgbClr val="00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30" name="Freeform 5"/>
          <p:cNvSpPr/>
          <p:nvPr/>
        </p:nvSpPr>
        <p:spPr bwMode="auto">
          <a:xfrm>
            <a:off x="7364414" y="3006130"/>
            <a:ext cx="1781175" cy="1374775"/>
          </a:xfrm>
          <a:custGeom>
            <a:avLst/>
            <a:gdLst>
              <a:gd name="T0" fmla="*/ 1122 w 1122"/>
              <a:gd name="T1" fmla="*/ 447 h 866"/>
              <a:gd name="T2" fmla="*/ 1087 w 1122"/>
              <a:gd name="T3" fmla="*/ 459 h 866"/>
              <a:gd name="T4" fmla="*/ 1041 w 1122"/>
              <a:gd name="T5" fmla="*/ 516 h 866"/>
              <a:gd name="T6" fmla="*/ 1003 w 1122"/>
              <a:gd name="T7" fmla="*/ 507 h 866"/>
              <a:gd name="T8" fmla="*/ 1003 w 1122"/>
              <a:gd name="T9" fmla="*/ 456 h 866"/>
              <a:gd name="T10" fmla="*/ 991 w 1122"/>
              <a:gd name="T11" fmla="*/ 402 h 866"/>
              <a:gd name="T12" fmla="*/ 948 w 1122"/>
              <a:gd name="T13" fmla="*/ 344 h 866"/>
              <a:gd name="T14" fmla="*/ 943 w 1122"/>
              <a:gd name="T15" fmla="*/ 308 h 866"/>
              <a:gd name="T16" fmla="*/ 949 w 1122"/>
              <a:gd name="T17" fmla="*/ 258 h 866"/>
              <a:gd name="T18" fmla="*/ 903 w 1122"/>
              <a:gd name="T19" fmla="*/ 212 h 866"/>
              <a:gd name="T20" fmla="*/ 924 w 1122"/>
              <a:gd name="T21" fmla="*/ 147 h 866"/>
              <a:gd name="T22" fmla="*/ 912 w 1122"/>
              <a:gd name="T23" fmla="*/ 110 h 866"/>
              <a:gd name="T24" fmla="*/ 909 w 1122"/>
              <a:gd name="T25" fmla="*/ 80 h 866"/>
              <a:gd name="T26" fmla="*/ 918 w 1122"/>
              <a:gd name="T27" fmla="*/ 27 h 866"/>
              <a:gd name="T28" fmla="*/ 843 w 1122"/>
              <a:gd name="T29" fmla="*/ 0 h 866"/>
              <a:gd name="T30" fmla="*/ 745 w 1122"/>
              <a:gd name="T31" fmla="*/ 26 h 866"/>
              <a:gd name="T32" fmla="*/ 684 w 1122"/>
              <a:gd name="T33" fmla="*/ 24 h 866"/>
              <a:gd name="T34" fmla="*/ 661 w 1122"/>
              <a:gd name="T35" fmla="*/ 32 h 866"/>
              <a:gd name="T36" fmla="*/ 616 w 1122"/>
              <a:gd name="T37" fmla="*/ 71 h 866"/>
              <a:gd name="T38" fmla="*/ 613 w 1122"/>
              <a:gd name="T39" fmla="*/ 146 h 866"/>
              <a:gd name="T40" fmla="*/ 646 w 1122"/>
              <a:gd name="T41" fmla="*/ 195 h 866"/>
              <a:gd name="T42" fmla="*/ 631 w 1122"/>
              <a:gd name="T43" fmla="*/ 267 h 866"/>
              <a:gd name="T44" fmla="*/ 633 w 1122"/>
              <a:gd name="T45" fmla="*/ 315 h 866"/>
              <a:gd name="T46" fmla="*/ 604 w 1122"/>
              <a:gd name="T47" fmla="*/ 378 h 866"/>
              <a:gd name="T48" fmla="*/ 582 w 1122"/>
              <a:gd name="T49" fmla="*/ 381 h 866"/>
              <a:gd name="T50" fmla="*/ 555 w 1122"/>
              <a:gd name="T51" fmla="*/ 423 h 866"/>
              <a:gd name="T52" fmla="*/ 534 w 1122"/>
              <a:gd name="T53" fmla="*/ 438 h 866"/>
              <a:gd name="T54" fmla="*/ 537 w 1122"/>
              <a:gd name="T55" fmla="*/ 461 h 866"/>
              <a:gd name="T56" fmla="*/ 558 w 1122"/>
              <a:gd name="T57" fmla="*/ 467 h 866"/>
              <a:gd name="T58" fmla="*/ 562 w 1122"/>
              <a:gd name="T59" fmla="*/ 492 h 866"/>
              <a:gd name="T60" fmla="*/ 544 w 1122"/>
              <a:gd name="T61" fmla="*/ 513 h 866"/>
              <a:gd name="T62" fmla="*/ 532 w 1122"/>
              <a:gd name="T63" fmla="*/ 548 h 866"/>
              <a:gd name="T64" fmla="*/ 505 w 1122"/>
              <a:gd name="T65" fmla="*/ 551 h 866"/>
              <a:gd name="T66" fmla="*/ 481 w 1122"/>
              <a:gd name="T67" fmla="*/ 564 h 866"/>
              <a:gd name="T68" fmla="*/ 481 w 1122"/>
              <a:gd name="T69" fmla="*/ 593 h 866"/>
              <a:gd name="T70" fmla="*/ 451 w 1122"/>
              <a:gd name="T71" fmla="*/ 608 h 866"/>
              <a:gd name="T72" fmla="*/ 402 w 1122"/>
              <a:gd name="T73" fmla="*/ 594 h 866"/>
              <a:gd name="T74" fmla="*/ 367 w 1122"/>
              <a:gd name="T75" fmla="*/ 615 h 866"/>
              <a:gd name="T76" fmla="*/ 331 w 1122"/>
              <a:gd name="T77" fmla="*/ 614 h 866"/>
              <a:gd name="T78" fmla="*/ 291 w 1122"/>
              <a:gd name="T79" fmla="*/ 674 h 866"/>
              <a:gd name="T80" fmla="*/ 328 w 1122"/>
              <a:gd name="T81" fmla="*/ 735 h 866"/>
              <a:gd name="T82" fmla="*/ 360 w 1122"/>
              <a:gd name="T83" fmla="*/ 735 h 866"/>
              <a:gd name="T84" fmla="*/ 370 w 1122"/>
              <a:gd name="T85" fmla="*/ 764 h 866"/>
              <a:gd name="T86" fmla="*/ 399 w 1122"/>
              <a:gd name="T87" fmla="*/ 765 h 866"/>
              <a:gd name="T88" fmla="*/ 433 w 1122"/>
              <a:gd name="T89" fmla="*/ 786 h 866"/>
              <a:gd name="T90" fmla="*/ 477 w 1122"/>
              <a:gd name="T91" fmla="*/ 788 h 866"/>
              <a:gd name="T92" fmla="*/ 486 w 1122"/>
              <a:gd name="T93" fmla="*/ 830 h 866"/>
              <a:gd name="T94" fmla="*/ 460 w 1122"/>
              <a:gd name="T95" fmla="*/ 831 h 866"/>
              <a:gd name="T96" fmla="*/ 435 w 1122"/>
              <a:gd name="T97" fmla="*/ 819 h 866"/>
              <a:gd name="T98" fmla="*/ 409 w 1122"/>
              <a:gd name="T99" fmla="*/ 819 h 866"/>
              <a:gd name="T100" fmla="*/ 372 w 1122"/>
              <a:gd name="T101" fmla="*/ 809 h 866"/>
              <a:gd name="T102" fmla="*/ 318 w 1122"/>
              <a:gd name="T103" fmla="*/ 860 h 866"/>
              <a:gd name="T104" fmla="*/ 283 w 1122"/>
              <a:gd name="T105" fmla="*/ 845 h 866"/>
              <a:gd name="T106" fmla="*/ 247 w 1122"/>
              <a:gd name="T107" fmla="*/ 839 h 866"/>
              <a:gd name="T108" fmla="*/ 241 w 1122"/>
              <a:gd name="T109" fmla="*/ 804 h 866"/>
              <a:gd name="T110" fmla="*/ 192 w 1122"/>
              <a:gd name="T111" fmla="*/ 804 h 866"/>
              <a:gd name="T112" fmla="*/ 160 w 1122"/>
              <a:gd name="T113" fmla="*/ 764 h 866"/>
              <a:gd name="T114" fmla="*/ 145 w 1122"/>
              <a:gd name="T115" fmla="*/ 761 h 866"/>
              <a:gd name="T116" fmla="*/ 120 w 1122"/>
              <a:gd name="T117" fmla="*/ 786 h 866"/>
              <a:gd name="T118" fmla="*/ 78 w 1122"/>
              <a:gd name="T119" fmla="*/ 782 h 866"/>
              <a:gd name="T120" fmla="*/ 42 w 1122"/>
              <a:gd name="T121" fmla="*/ 789 h 866"/>
              <a:gd name="T122" fmla="*/ 0 w 1122"/>
              <a:gd name="T123" fmla="*/ 780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2" h="866">
                <a:moveTo>
                  <a:pt x="1122" y="447"/>
                </a:moveTo>
                <a:cubicBezTo>
                  <a:pt x="1116" y="449"/>
                  <a:pt x="1101" y="447"/>
                  <a:pt x="1087" y="459"/>
                </a:cubicBezTo>
                <a:cubicBezTo>
                  <a:pt x="1073" y="471"/>
                  <a:pt x="1055" y="508"/>
                  <a:pt x="1041" y="516"/>
                </a:cubicBezTo>
                <a:cubicBezTo>
                  <a:pt x="1027" y="524"/>
                  <a:pt x="1009" y="517"/>
                  <a:pt x="1003" y="507"/>
                </a:cubicBezTo>
                <a:cubicBezTo>
                  <a:pt x="997" y="497"/>
                  <a:pt x="1005" y="473"/>
                  <a:pt x="1003" y="456"/>
                </a:cubicBezTo>
                <a:cubicBezTo>
                  <a:pt x="1001" y="439"/>
                  <a:pt x="1000" y="421"/>
                  <a:pt x="991" y="402"/>
                </a:cubicBezTo>
                <a:cubicBezTo>
                  <a:pt x="982" y="383"/>
                  <a:pt x="956" y="360"/>
                  <a:pt x="948" y="344"/>
                </a:cubicBezTo>
                <a:cubicBezTo>
                  <a:pt x="940" y="328"/>
                  <a:pt x="943" y="322"/>
                  <a:pt x="943" y="308"/>
                </a:cubicBezTo>
                <a:cubicBezTo>
                  <a:pt x="943" y="294"/>
                  <a:pt x="956" y="274"/>
                  <a:pt x="949" y="258"/>
                </a:cubicBezTo>
                <a:cubicBezTo>
                  <a:pt x="942" y="242"/>
                  <a:pt x="907" y="231"/>
                  <a:pt x="903" y="212"/>
                </a:cubicBezTo>
                <a:cubicBezTo>
                  <a:pt x="899" y="193"/>
                  <a:pt x="923" y="164"/>
                  <a:pt x="924" y="147"/>
                </a:cubicBezTo>
                <a:cubicBezTo>
                  <a:pt x="925" y="130"/>
                  <a:pt x="914" y="121"/>
                  <a:pt x="912" y="110"/>
                </a:cubicBezTo>
                <a:cubicBezTo>
                  <a:pt x="910" y="99"/>
                  <a:pt x="908" y="94"/>
                  <a:pt x="909" y="80"/>
                </a:cubicBezTo>
                <a:cubicBezTo>
                  <a:pt x="910" y="66"/>
                  <a:pt x="929" y="40"/>
                  <a:pt x="918" y="27"/>
                </a:cubicBezTo>
                <a:cubicBezTo>
                  <a:pt x="907" y="14"/>
                  <a:pt x="872" y="0"/>
                  <a:pt x="843" y="0"/>
                </a:cubicBezTo>
                <a:cubicBezTo>
                  <a:pt x="814" y="0"/>
                  <a:pt x="771" y="22"/>
                  <a:pt x="745" y="26"/>
                </a:cubicBezTo>
                <a:cubicBezTo>
                  <a:pt x="719" y="30"/>
                  <a:pt x="698" y="23"/>
                  <a:pt x="684" y="24"/>
                </a:cubicBezTo>
                <a:cubicBezTo>
                  <a:pt x="670" y="25"/>
                  <a:pt x="672" y="24"/>
                  <a:pt x="661" y="32"/>
                </a:cubicBezTo>
                <a:cubicBezTo>
                  <a:pt x="650" y="40"/>
                  <a:pt x="624" y="52"/>
                  <a:pt x="616" y="71"/>
                </a:cubicBezTo>
                <a:cubicBezTo>
                  <a:pt x="608" y="90"/>
                  <a:pt x="608" y="125"/>
                  <a:pt x="613" y="146"/>
                </a:cubicBezTo>
                <a:cubicBezTo>
                  <a:pt x="618" y="167"/>
                  <a:pt x="643" y="175"/>
                  <a:pt x="646" y="195"/>
                </a:cubicBezTo>
                <a:cubicBezTo>
                  <a:pt x="649" y="215"/>
                  <a:pt x="633" y="247"/>
                  <a:pt x="631" y="267"/>
                </a:cubicBezTo>
                <a:cubicBezTo>
                  <a:pt x="629" y="287"/>
                  <a:pt x="637" y="297"/>
                  <a:pt x="633" y="315"/>
                </a:cubicBezTo>
                <a:cubicBezTo>
                  <a:pt x="629" y="333"/>
                  <a:pt x="612" y="367"/>
                  <a:pt x="604" y="378"/>
                </a:cubicBezTo>
                <a:cubicBezTo>
                  <a:pt x="596" y="389"/>
                  <a:pt x="590" y="373"/>
                  <a:pt x="582" y="381"/>
                </a:cubicBezTo>
                <a:cubicBezTo>
                  <a:pt x="574" y="389"/>
                  <a:pt x="563" y="414"/>
                  <a:pt x="555" y="423"/>
                </a:cubicBezTo>
                <a:cubicBezTo>
                  <a:pt x="547" y="432"/>
                  <a:pt x="537" y="432"/>
                  <a:pt x="534" y="438"/>
                </a:cubicBezTo>
                <a:cubicBezTo>
                  <a:pt x="531" y="444"/>
                  <a:pt x="533" y="456"/>
                  <a:pt x="537" y="461"/>
                </a:cubicBezTo>
                <a:cubicBezTo>
                  <a:pt x="541" y="466"/>
                  <a:pt x="554" y="462"/>
                  <a:pt x="558" y="467"/>
                </a:cubicBezTo>
                <a:cubicBezTo>
                  <a:pt x="562" y="472"/>
                  <a:pt x="564" y="484"/>
                  <a:pt x="562" y="492"/>
                </a:cubicBezTo>
                <a:cubicBezTo>
                  <a:pt x="560" y="500"/>
                  <a:pt x="549" y="504"/>
                  <a:pt x="544" y="513"/>
                </a:cubicBezTo>
                <a:cubicBezTo>
                  <a:pt x="539" y="522"/>
                  <a:pt x="539" y="542"/>
                  <a:pt x="532" y="548"/>
                </a:cubicBezTo>
                <a:cubicBezTo>
                  <a:pt x="525" y="554"/>
                  <a:pt x="513" y="548"/>
                  <a:pt x="505" y="551"/>
                </a:cubicBezTo>
                <a:cubicBezTo>
                  <a:pt x="497" y="554"/>
                  <a:pt x="485" y="557"/>
                  <a:pt x="481" y="564"/>
                </a:cubicBezTo>
                <a:cubicBezTo>
                  <a:pt x="477" y="571"/>
                  <a:pt x="486" y="586"/>
                  <a:pt x="481" y="593"/>
                </a:cubicBezTo>
                <a:cubicBezTo>
                  <a:pt x="476" y="600"/>
                  <a:pt x="464" y="608"/>
                  <a:pt x="451" y="608"/>
                </a:cubicBezTo>
                <a:cubicBezTo>
                  <a:pt x="438" y="608"/>
                  <a:pt x="416" y="593"/>
                  <a:pt x="402" y="594"/>
                </a:cubicBezTo>
                <a:cubicBezTo>
                  <a:pt x="388" y="595"/>
                  <a:pt x="379" y="612"/>
                  <a:pt x="367" y="615"/>
                </a:cubicBezTo>
                <a:cubicBezTo>
                  <a:pt x="355" y="618"/>
                  <a:pt x="344" y="604"/>
                  <a:pt x="331" y="614"/>
                </a:cubicBezTo>
                <a:cubicBezTo>
                  <a:pt x="318" y="624"/>
                  <a:pt x="291" y="654"/>
                  <a:pt x="291" y="674"/>
                </a:cubicBezTo>
                <a:cubicBezTo>
                  <a:pt x="291" y="694"/>
                  <a:pt x="317" y="725"/>
                  <a:pt x="328" y="735"/>
                </a:cubicBezTo>
                <a:cubicBezTo>
                  <a:pt x="339" y="745"/>
                  <a:pt x="353" y="730"/>
                  <a:pt x="360" y="735"/>
                </a:cubicBezTo>
                <a:cubicBezTo>
                  <a:pt x="367" y="740"/>
                  <a:pt x="364" y="759"/>
                  <a:pt x="370" y="764"/>
                </a:cubicBezTo>
                <a:cubicBezTo>
                  <a:pt x="376" y="769"/>
                  <a:pt x="389" y="761"/>
                  <a:pt x="399" y="765"/>
                </a:cubicBezTo>
                <a:cubicBezTo>
                  <a:pt x="409" y="769"/>
                  <a:pt x="420" y="782"/>
                  <a:pt x="433" y="786"/>
                </a:cubicBezTo>
                <a:cubicBezTo>
                  <a:pt x="446" y="790"/>
                  <a:pt x="468" y="781"/>
                  <a:pt x="477" y="788"/>
                </a:cubicBezTo>
                <a:cubicBezTo>
                  <a:pt x="486" y="795"/>
                  <a:pt x="489" y="823"/>
                  <a:pt x="486" y="830"/>
                </a:cubicBezTo>
                <a:cubicBezTo>
                  <a:pt x="483" y="837"/>
                  <a:pt x="468" y="833"/>
                  <a:pt x="460" y="831"/>
                </a:cubicBezTo>
                <a:cubicBezTo>
                  <a:pt x="452" y="829"/>
                  <a:pt x="443" y="821"/>
                  <a:pt x="435" y="819"/>
                </a:cubicBezTo>
                <a:cubicBezTo>
                  <a:pt x="427" y="817"/>
                  <a:pt x="419" y="821"/>
                  <a:pt x="409" y="819"/>
                </a:cubicBezTo>
                <a:cubicBezTo>
                  <a:pt x="399" y="817"/>
                  <a:pt x="387" y="802"/>
                  <a:pt x="372" y="809"/>
                </a:cubicBezTo>
                <a:cubicBezTo>
                  <a:pt x="357" y="816"/>
                  <a:pt x="333" y="854"/>
                  <a:pt x="318" y="860"/>
                </a:cubicBezTo>
                <a:cubicBezTo>
                  <a:pt x="303" y="866"/>
                  <a:pt x="295" y="848"/>
                  <a:pt x="283" y="845"/>
                </a:cubicBezTo>
                <a:cubicBezTo>
                  <a:pt x="271" y="842"/>
                  <a:pt x="254" y="846"/>
                  <a:pt x="247" y="839"/>
                </a:cubicBezTo>
                <a:cubicBezTo>
                  <a:pt x="240" y="832"/>
                  <a:pt x="250" y="810"/>
                  <a:pt x="241" y="804"/>
                </a:cubicBezTo>
                <a:cubicBezTo>
                  <a:pt x="232" y="798"/>
                  <a:pt x="205" y="811"/>
                  <a:pt x="192" y="804"/>
                </a:cubicBezTo>
                <a:cubicBezTo>
                  <a:pt x="179" y="797"/>
                  <a:pt x="168" y="771"/>
                  <a:pt x="160" y="764"/>
                </a:cubicBezTo>
                <a:cubicBezTo>
                  <a:pt x="152" y="757"/>
                  <a:pt x="152" y="757"/>
                  <a:pt x="145" y="761"/>
                </a:cubicBezTo>
                <a:cubicBezTo>
                  <a:pt x="138" y="765"/>
                  <a:pt x="131" y="783"/>
                  <a:pt x="120" y="786"/>
                </a:cubicBezTo>
                <a:cubicBezTo>
                  <a:pt x="109" y="789"/>
                  <a:pt x="91" y="781"/>
                  <a:pt x="78" y="782"/>
                </a:cubicBezTo>
                <a:cubicBezTo>
                  <a:pt x="65" y="783"/>
                  <a:pt x="55" y="789"/>
                  <a:pt x="42" y="789"/>
                </a:cubicBezTo>
                <a:cubicBezTo>
                  <a:pt x="29" y="789"/>
                  <a:pt x="9" y="782"/>
                  <a:pt x="0" y="780"/>
                </a:cubicBezTo>
              </a:path>
            </a:pathLst>
          </a:custGeom>
          <a:noFill/>
          <a:ln w="12700" cmpd="sng">
            <a:solidFill>
              <a:srgbClr val="00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32" name="Freeform 6"/>
          <p:cNvSpPr/>
          <p:nvPr/>
        </p:nvSpPr>
        <p:spPr bwMode="auto">
          <a:xfrm>
            <a:off x="8323264" y="2987080"/>
            <a:ext cx="190500" cy="136525"/>
          </a:xfrm>
          <a:custGeom>
            <a:avLst/>
            <a:gdLst>
              <a:gd name="T0" fmla="*/ 9 w 120"/>
              <a:gd name="T1" fmla="*/ 86 h 86"/>
              <a:gd name="T2" fmla="*/ 0 w 120"/>
              <a:gd name="T3" fmla="*/ 41 h 86"/>
              <a:gd name="T4" fmla="*/ 11 w 120"/>
              <a:gd name="T5" fmla="*/ 15 h 86"/>
              <a:gd name="T6" fmla="*/ 42 w 120"/>
              <a:gd name="T7" fmla="*/ 9 h 86"/>
              <a:gd name="T8" fmla="*/ 71 w 120"/>
              <a:gd name="T9" fmla="*/ 9 h 86"/>
              <a:gd name="T10" fmla="*/ 96 w 120"/>
              <a:gd name="T11" fmla="*/ 0 h 86"/>
              <a:gd name="T12" fmla="*/ 113 w 120"/>
              <a:gd name="T13" fmla="*/ 9 h 86"/>
              <a:gd name="T14" fmla="*/ 120 w 120"/>
              <a:gd name="T15" fmla="*/ 39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86">
                <a:moveTo>
                  <a:pt x="9" y="86"/>
                </a:moveTo>
                <a:cubicBezTo>
                  <a:pt x="8" y="79"/>
                  <a:pt x="0" y="53"/>
                  <a:pt x="0" y="41"/>
                </a:cubicBezTo>
                <a:cubicBezTo>
                  <a:pt x="0" y="29"/>
                  <a:pt x="4" y="20"/>
                  <a:pt x="11" y="15"/>
                </a:cubicBezTo>
                <a:cubicBezTo>
                  <a:pt x="18" y="10"/>
                  <a:pt x="32" y="10"/>
                  <a:pt x="42" y="9"/>
                </a:cubicBezTo>
                <a:cubicBezTo>
                  <a:pt x="52" y="8"/>
                  <a:pt x="62" y="10"/>
                  <a:pt x="71" y="9"/>
                </a:cubicBezTo>
                <a:cubicBezTo>
                  <a:pt x="80" y="8"/>
                  <a:pt x="89" y="0"/>
                  <a:pt x="96" y="0"/>
                </a:cubicBezTo>
                <a:cubicBezTo>
                  <a:pt x="103" y="0"/>
                  <a:pt x="109" y="3"/>
                  <a:pt x="113" y="9"/>
                </a:cubicBezTo>
                <a:cubicBezTo>
                  <a:pt x="117" y="15"/>
                  <a:pt x="119" y="33"/>
                  <a:pt x="120" y="39"/>
                </a:cubicBezTo>
              </a:path>
            </a:pathLst>
          </a:custGeom>
          <a:noFill/>
          <a:ln w="12700" cmpd="sng">
            <a:solidFill>
              <a:srgbClr val="00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44" name="Freeform 7"/>
          <p:cNvSpPr/>
          <p:nvPr/>
        </p:nvSpPr>
        <p:spPr bwMode="auto">
          <a:xfrm>
            <a:off x="7707314" y="3836392"/>
            <a:ext cx="109537" cy="85725"/>
          </a:xfrm>
          <a:custGeom>
            <a:avLst/>
            <a:gdLst>
              <a:gd name="T0" fmla="*/ 12 w 69"/>
              <a:gd name="T1" fmla="*/ 4 h 54"/>
              <a:gd name="T2" fmla="*/ 31 w 69"/>
              <a:gd name="T3" fmla="*/ 8 h 54"/>
              <a:gd name="T4" fmla="*/ 54 w 69"/>
              <a:gd name="T5" fmla="*/ 16 h 54"/>
              <a:gd name="T6" fmla="*/ 64 w 69"/>
              <a:gd name="T7" fmla="*/ 32 h 54"/>
              <a:gd name="T8" fmla="*/ 63 w 69"/>
              <a:gd name="T9" fmla="*/ 50 h 54"/>
              <a:gd name="T10" fmla="*/ 28 w 69"/>
              <a:gd name="T11" fmla="*/ 53 h 54"/>
              <a:gd name="T12" fmla="*/ 3 w 69"/>
              <a:gd name="T13" fmla="*/ 43 h 54"/>
              <a:gd name="T14" fmla="*/ 9 w 69"/>
              <a:gd name="T15" fmla="*/ 32 h 54"/>
              <a:gd name="T16" fmla="*/ 12 w 69"/>
              <a:gd name="T17" fmla="*/ 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54">
                <a:moveTo>
                  <a:pt x="12" y="4"/>
                </a:moveTo>
                <a:cubicBezTo>
                  <a:pt x="16" y="0"/>
                  <a:pt x="24" y="6"/>
                  <a:pt x="31" y="8"/>
                </a:cubicBezTo>
                <a:cubicBezTo>
                  <a:pt x="38" y="10"/>
                  <a:pt x="49" y="12"/>
                  <a:pt x="54" y="16"/>
                </a:cubicBezTo>
                <a:cubicBezTo>
                  <a:pt x="59" y="20"/>
                  <a:pt x="63" y="26"/>
                  <a:pt x="64" y="32"/>
                </a:cubicBezTo>
                <a:cubicBezTo>
                  <a:pt x="65" y="38"/>
                  <a:pt x="69" y="47"/>
                  <a:pt x="63" y="50"/>
                </a:cubicBezTo>
                <a:cubicBezTo>
                  <a:pt x="57" y="53"/>
                  <a:pt x="38" y="54"/>
                  <a:pt x="28" y="53"/>
                </a:cubicBezTo>
                <a:cubicBezTo>
                  <a:pt x="18" y="52"/>
                  <a:pt x="6" y="46"/>
                  <a:pt x="3" y="43"/>
                </a:cubicBezTo>
                <a:cubicBezTo>
                  <a:pt x="0" y="40"/>
                  <a:pt x="8" y="38"/>
                  <a:pt x="9" y="32"/>
                </a:cubicBezTo>
                <a:cubicBezTo>
                  <a:pt x="10" y="26"/>
                  <a:pt x="8" y="8"/>
                  <a:pt x="12" y="4"/>
                </a:cubicBezTo>
                <a:close/>
              </a:path>
            </a:pathLst>
          </a:custGeom>
          <a:solidFill>
            <a:srgbClr val="99CCFF"/>
          </a:solidFill>
          <a:ln w="3175" cmpd="sng">
            <a:solidFill>
              <a:srgbClr val="0099FF"/>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45" name="Freeform 8"/>
          <p:cNvSpPr/>
          <p:nvPr/>
        </p:nvSpPr>
        <p:spPr bwMode="auto">
          <a:xfrm>
            <a:off x="6096001" y="3763367"/>
            <a:ext cx="358775" cy="469900"/>
          </a:xfrm>
          <a:custGeom>
            <a:avLst/>
            <a:gdLst>
              <a:gd name="T0" fmla="*/ 226 w 226"/>
              <a:gd name="T1" fmla="*/ 2 h 296"/>
              <a:gd name="T2" fmla="*/ 208 w 226"/>
              <a:gd name="T3" fmla="*/ 6 h 296"/>
              <a:gd name="T4" fmla="*/ 145 w 226"/>
              <a:gd name="T5" fmla="*/ 15 h 296"/>
              <a:gd name="T6" fmla="*/ 89 w 226"/>
              <a:gd name="T7" fmla="*/ 98 h 296"/>
              <a:gd name="T8" fmla="*/ 13 w 226"/>
              <a:gd name="T9" fmla="*/ 144 h 296"/>
              <a:gd name="T10" fmla="*/ 10 w 226"/>
              <a:gd name="T11" fmla="*/ 191 h 296"/>
              <a:gd name="T12" fmla="*/ 31 w 226"/>
              <a:gd name="T13" fmla="*/ 203 h 296"/>
              <a:gd name="T14" fmla="*/ 47 w 226"/>
              <a:gd name="T15" fmla="*/ 221 h 296"/>
              <a:gd name="T16" fmla="*/ 74 w 226"/>
              <a:gd name="T17" fmla="*/ 194 h 296"/>
              <a:gd name="T18" fmla="*/ 97 w 226"/>
              <a:gd name="T19" fmla="*/ 197 h 296"/>
              <a:gd name="T20" fmla="*/ 122 w 226"/>
              <a:gd name="T21" fmla="*/ 201 h 296"/>
              <a:gd name="T22" fmla="*/ 116 w 226"/>
              <a:gd name="T23" fmla="*/ 225 h 296"/>
              <a:gd name="T24" fmla="*/ 125 w 226"/>
              <a:gd name="T25" fmla="*/ 257 h 296"/>
              <a:gd name="T26" fmla="*/ 119 w 226"/>
              <a:gd name="T27" fmla="*/ 281 h 296"/>
              <a:gd name="T28" fmla="*/ 142 w 226"/>
              <a:gd name="T29" fmla="*/ 29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296">
                <a:moveTo>
                  <a:pt x="226" y="2"/>
                </a:moveTo>
                <a:cubicBezTo>
                  <a:pt x="223" y="3"/>
                  <a:pt x="221" y="4"/>
                  <a:pt x="208" y="6"/>
                </a:cubicBezTo>
                <a:cubicBezTo>
                  <a:pt x="195" y="8"/>
                  <a:pt x="165" y="0"/>
                  <a:pt x="145" y="15"/>
                </a:cubicBezTo>
                <a:cubicBezTo>
                  <a:pt x="125" y="30"/>
                  <a:pt x="111" y="77"/>
                  <a:pt x="89" y="98"/>
                </a:cubicBezTo>
                <a:cubicBezTo>
                  <a:pt x="67" y="119"/>
                  <a:pt x="26" y="129"/>
                  <a:pt x="13" y="144"/>
                </a:cubicBezTo>
                <a:cubicBezTo>
                  <a:pt x="0" y="159"/>
                  <a:pt x="7" y="181"/>
                  <a:pt x="10" y="191"/>
                </a:cubicBezTo>
                <a:cubicBezTo>
                  <a:pt x="13" y="201"/>
                  <a:pt x="25" y="198"/>
                  <a:pt x="31" y="203"/>
                </a:cubicBezTo>
                <a:cubicBezTo>
                  <a:pt x="37" y="208"/>
                  <a:pt x="40" y="222"/>
                  <a:pt x="47" y="221"/>
                </a:cubicBezTo>
                <a:cubicBezTo>
                  <a:pt x="54" y="220"/>
                  <a:pt x="66" y="198"/>
                  <a:pt x="74" y="194"/>
                </a:cubicBezTo>
                <a:cubicBezTo>
                  <a:pt x="82" y="190"/>
                  <a:pt x="89" y="196"/>
                  <a:pt x="97" y="197"/>
                </a:cubicBezTo>
                <a:cubicBezTo>
                  <a:pt x="105" y="198"/>
                  <a:pt x="119" y="196"/>
                  <a:pt x="122" y="201"/>
                </a:cubicBezTo>
                <a:cubicBezTo>
                  <a:pt x="125" y="206"/>
                  <a:pt x="116" y="216"/>
                  <a:pt x="116" y="225"/>
                </a:cubicBezTo>
                <a:cubicBezTo>
                  <a:pt x="116" y="234"/>
                  <a:pt x="124" y="248"/>
                  <a:pt x="125" y="257"/>
                </a:cubicBezTo>
                <a:cubicBezTo>
                  <a:pt x="126" y="266"/>
                  <a:pt x="116" y="275"/>
                  <a:pt x="119" y="281"/>
                </a:cubicBezTo>
                <a:cubicBezTo>
                  <a:pt x="122" y="287"/>
                  <a:pt x="137" y="293"/>
                  <a:pt x="142" y="296"/>
                </a:cubicBezTo>
              </a:path>
            </a:pathLst>
          </a:custGeom>
          <a:noFill/>
          <a:ln w="12700" cmpd="sng">
            <a:solidFill>
              <a:srgbClr val="00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46" name="Freeform 9"/>
          <p:cNvSpPr/>
          <p:nvPr/>
        </p:nvSpPr>
        <p:spPr bwMode="auto">
          <a:xfrm>
            <a:off x="5380039" y="3560167"/>
            <a:ext cx="1233487" cy="301625"/>
          </a:xfrm>
          <a:custGeom>
            <a:avLst/>
            <a:gdLst>
              <a:gd name="T0" fmla="*/ 0 w 777"/>
              <a:gd name="T1" fmla="*/ 190 h 190"/>
              <a:gd name="T2" fmla="*/ 21 w 777"/>
              <a:gd name="T3" fmla="*/ 175 h 190"/>
              <a:gd name="T4" fmla="*/ 68 w 777"/>
              <a:gd name="T5" fmla="*/ 118 h 190"/>
              <a:gd name="T6" fmla="*/ 116 w 777"/>
              <a:gd name="T7" fmla="*/ 110 h 190"/>
              <a:gd name="T8" fmla="*/ 165 w 777"/>
              <a:gd name="T9" fmla="*/ 68 h 190"/>
              <a:gd name="T10" fmla="*/ 189 w 777"/>
              <a:gd name="T11" fmla="*/ 37 h 190"/>
              <a:gd name="T12" fmla="*/ 227 w 777"/>
              <a:gd name="T13" fmla="*/ 56 h 190"/>
              <a:gd name="T14" fmla="*/ 266 w 777"/>
              <a:gd name="T15" fmla="*/ 61 h 190"/>
              <a:gd name="T16" fmla="*/ 293 w 777"/>
              <a:gd name="T17" fmla="*/ 40 h 190"/>
              <a:gd name="T18" fmla="*/ 311 w 777"/>
              <a:gd name="T19" fmla="*/ 32 h 190"/>
              <a:gd name="T20" fmla="*/ 333 w 777"/>
              <a:gd name="T21" fmla="*/ 10 h 190"/>
              <a:gd name="T22" fmla="*/ 399 w 777"/>
              <a:gd name="T23" fmla="*/ 28 h 190"/>
              <a:gd name="T24" fmla="*/ 474 w 777"/>
              <a:gd name="T25" fmla="*/ 1 h 190"/>
              <a:gd name="T26" fmla="*/ 582 w 777"/>
              <a:gd name="T27" fmla="*/ 19 h 190"/>
              <a:gd name="T28" fmla="*/ 650 w 777"/>
              <a:gd name="T29" fmla="*/ 23 h 190"/>
              <a:gd name="T30" fmla="*/ 716 w 777"/>
              <a:gd name="T31" fmla="*/ 13 h 190"/>
              <a:gd name="T32" fmla="*/ 758 w 777"/>
              <a:gd name="T33" fmla="*/ 8 h 190"/>
              <a:gd name="T34" fmla="*/ 758 w 777"/>
              <a:gd name="T35" fmla="*/ 34 h 190"/>
              <a:gd name="T36" fmla="*/ 776 w 777"/>
              <a:gd name="T37" fmla="*/ 50 h 190"/>
              <a:gd name="T38" fmla="*/ 764 w 777"/>
              <a:gd name="T39" fmla="*/ 79 h 190"/>
              <a:gd name="T40" fmla="*/ 735 w 777"/>
              <a:gd name="T41" fmla="*/ 85 h 190"/>
              <a:gd name="T42" fmla="*/ 686 w 777"/>
              <a:gd name="T43" fmla="*/ 12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7" h="190">
                <a:moveTo>
                  <a:pt x="0" y="190"/>
                </a:moveTo>
                <a:cubicBezTo>
                  <a:pt x="3" y="188"/>
                  <a:pt x="10" y="187"/>
                  <a:pt x="21" y="175"/>
                </a:cubicBezTo>
                <a:cubicBezTo>
                  <a:pt x="32" y="163"/>
                  <a:pt x="52" y="129"/>
                  <a:pt x="68" y="118"/>
                </a:cubicBezTo>
                <a:cubicBezTo>
                  <a:pt x="84" y="107"/>
                  <a:pt x="100" y="118"/>
                  <a:pt x="116" y="110"/>
                </a:cubicBezTo>
                <a:cubicBezTo>
                  <a:pt x="132" y="102"/>
                  <a:pt x="153" y="80"/>
                  <a:pt x="165" y="68"/>
                </a:cubicBezTo>
                <a:cubicBezTo>
                  <a:pt x="177" y="56"/>
                  <a:pt x="179" y="39"/>
                  <a:pt x="189" y="37"/>
                </a:cubicBezTo>
                <a:cubicBezTo>
                  <a:pt x="199" y="35"/>
                  <a:pt x="214" y="52"/>
                  <a:pt x="227" y="56"/>
                </a:cubicBezTo>
                <a:cubicBezTo>
                  <a:pt x="240" y="60"/>
                  <a:pt x="255" y="64"/>
                  <a:pt x="266" y="61"/>
                </a:cubicBezTo>
                <a:cubicBezTo>
                  <a:pt x="277" y="58"/>
                  <a:pt x="285" y="45"/>
                  <a:pt x="293" y="40"/>
                </a:cubicBezTo>
                <a:cubicBezTo>
                  <a:pt x="301" y="35"/>
                  <a:pt x="304" y="37"/>
                  <a:pt x="311" y="32"/>
                </a:cubicBezTo>
                <a:cubicBezTo>
                  <a:pt x="318" y="27"/>
                  <a:pt x="318" y="11"/>
                  <a:pt x="333" y="10"/>
                </a:cubicBezTo>
                <a:cubicBezTo>
                  <a:pt x="348" y="9"/>
                  <a:pt x="376" y="29"/>
                  <a:pt x="399" y="28"/>
                </a:cubicBezTo>
                <a:cubicBezTo>
                  <a:pt x="422" y="27"/>
                  <a:pt x="444" y="2"/>
                  <a:pt x="474" y="1"/>
                </a:cubicBezTo>
                <a:cubicBezTo>
                  <a:pt x="504" y="0"/>
                  <a:pt x="553" y="15"/>
                  <a:pt x="582" y="19"/>
                </a:cubicBezTo>
                <a:cubicBezTo>
                  <a:pt x="611" y="23"/>
                  <a:pt x="628" y="24"/>
                  <a:pt x="650" y="23"/>
                </a:cubicBezTo>
                <a:cubicBezTo>
                  <a:pt x="672" y="22"/>
                  <a:pt x="698" y="15"/>
                  <a:pt x="716" y="13"/>
                </a:cubicBezTo>
                <a:cubicBezTo>
                  <a:pt x="734" y="11"/>
                  <a:pt x="751" y="5"/>
                  <a:pt x="758" y="8"/>
                </a:cubicBezTo>
                <a:cubicBezTo>
                  <a:pt x="765" y="11"/>
                  <a:pt x="755" y="27"/>
                  <a:pt x="758" y="34"/>
                </a:cubicBezTo>
                <a:cubicBezTo>
                  <a:pt x="761" y="41"/>
                  <a:pt x="775" y="43"/>
                  <a:pt x="776" y="50"/>
                </a:cubicBezTo>
                <a:cubicBezTo>
                  <a:pt x="777" y="57"/>
                  <a:pt x="771" y="73"/>
                  <a:pt x="764" y="79"/>
                </a:cubicBezTo>
                <a:cubicBezTo>
                  <a:pt x="757" y="85"/>
                  <a:pt x="748" y="77"/>
                  <a:pt x="735" y="85"/>
                </a:cubicBezTo>
                <a:cubicBezTo>
                  <a:pt x="722" y="93"/>
                  <a:pt x="696" y="119"/>
                  <a:pt x="686" y="128"/>
                </a:cubicBezTo>
              </a:path>
            </a:pathLst>
          </a:custGeom>
          <a:noFill/>
          <a:ln w="12700" cap="flat" cmpd="sng">
            <a:solidFill>
              <a:srgbClr val="0099FF"/>
            </a:solidFill>
            <a:prstDash val="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47" name="Freeform 10"/>
          <p:cNvSpPr/>
          <p:nvPr/>
        </p:nvSpPr>
        <p:spPr bwMode="auto">
          <a:xfrm>
            <a:off x="5029201" y="3871317"/>
            <a:ext cx="325438" cy="630238"/>
          </a:xfrm>
          <a:custGeom>
            <a:avLst/>
            <a:gdLst>
              <a:gd name="T0" fmla="*/ 205 w 205"/>
              <a:gd name="T1" fmla="*/ 1 h 397"/>
              <a:gd name="T2" fmla="*/ 187 w 205"/>
              <a:gd name="T3" fmla="*/ 9 h 397"/>
              <a:gd name="T4" fmla="*/ 167 w 205"/>
              <a:gd name="T5" fmla="*/ 3 h 397"/>
              <a:gd name="T6" fmla="*/ 137 w 205"/>
              <a:gd name="T7" fmla="*/ 30 h 397"/>
              <a:gd name="T8" fmla="*/ 104 w 205"/>
              <a:gd name="T9" fmla="*/ 45 h 397"/>
              <a:gd name="T10" fmla="*/ 98 w 205"/>
              <a:gd name="T11" fmla="*/ 96 h 397"/>
              <a:gd name="T12" fmla="*/ 77 w 205"/>
              <a:gd name="T13" fmla="*/ 156 h 397"/>
              <a:gd name="T14" fmla="*/ 22 w 205"/>
              <a:gd name="T15" fmla="*/ 162 h 397"/>
              <a:gd name="T16" fmla="*/ 17 w 205"/>
              <a:gd name="T17" fmla="*/ 195 h 397"/>
              <a:gd name="T18" fmla="*/ 1 w 205"/>
              <a:gd name="T19" fmla="*/ 225 h 397"/>
              <a:gd name="T20" fmla="*/ 8 w 205"/>
              <a:gd name="T21" fmla="*/ 283 h 397"/>
              <a:gd name="T22" fmla="*/ 40 w 205"/>
              <a:gd name="T23" fmla="*/ 306 h 397"/>
              <a:gd name="T24" fmla="*/ 91 w 205"/>
              <a:gd name="T25" fmla="*/ 291 h 397"/>
              <a:gd name="T26" fmla="*/ 115 w 205"/>
              <a:gd name="T27" fmla="*/ 319 h 397"/>
              <a:gd name="T28" fmla="*/ 103 w 205"/>
              <a:gd name="T29" fmla="*/ 346 h 397"/>
              <a:gd name="T30" fmla="*/ 118 w 205"/>
              <a:gd name="T31" fmla="*/ 370 h 397"/>
              <a:gd name="T32" fmla="*/ 104 w 205"/>
              <a:gd name="T33" fmla="*/ 39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5" h="397">
                <a:moveTo>
                  <a:pt x="205" y="1"/>
                </a:moveTo>
                <a:cubicBezTo>
                  <a:pt x="202" y="2"/>
                  <a:pt x="193" y="9"/>
                  <a:pt x="187" y="9"/>
                </a:cubicBezTo>
                <a:cubicBezTo>
                  <a:pt x="181" y="9"/>
                  <a:pt x="175" y="0"/>
                  <a:pt x="167" y="3"/>
                </a:cubicBezTo>
                <a:cubicBezTo>
                  <a:pt x="159" y="6"/>
                  <a:pt x="147" y="23"/>
                  <a:pt x="137" y="30"/>
                </a:cubicBezTo>
                <a:cubicBezTo>
                  <a:pt x="127" y="37"/>
                  <a:pt x="110" y="34"/>
                  <a:pt x="104" y="45"/>
                </a:cubicBezTo>
                <a:cubicBezTo>
                  <a:pt x="98" y="56"/>
                  <a:pt x="102" y="78"/>
                  <a:pt x="98" y="96"/>
                </a:cubicBezTo>
                <a:cubicBezTo>
                  <a:pt x="94" y="114"/>
                  <a:pt x="90" y="145"/>
                  <a:pt x="77" y="156"/>
                </a:cubicBezTo>
                <a:cubicBezTo>
                  <a:pt x="64" y="167"/>
                  <a:pt x="32" y="156"/>
                  <a:pt x="22" y="162"/>
                </a:cubicBezTo>
                <a:cubicBezTo>
                  <a:pt x="12" y="168"/>
                  <a:pt x="20" y="185"/>
                  <a:pt x="17" y="195"/>
                </a:cubicBezTo>
                <a:cubicBezTo>
                  <a:pt x="14" y="205"/>
                  <a:pt x="2" y="210"/>
                  <a:pt x="1" y="225"/>
                </a:cubicBezTo>
                <a:cubicBezTo>
                  <a:pt x="0" y="240"/>
                  <a:pt x="2" y="270"/>
                  <a:pt x="8" y="283"/>
                </a:cubicBezTo>
                <a:cubicBezTo>
                  <a:pt x="14" y="296"/>
                  <a:pt x="26" y="305"/>
                  <a:pt x="40" y="306"/>
                </a:cubicBezTo>
                <a:cubicBezTo>
                  <a:pt x="54" y="307"/>
                  <a:pt x="79" y="289"/>
                  <a:pt x="91" y="291"/>
                </a:cubicBezTo>
                <a:cubicBezTo>
                  <a:pt x="103" y="293"/>
                  <a:pt x="113" y="310"/>
                  <a:pt x="115" y="319"/>
                </a:cubicBezTo>
                <a:cubicBezTo>
                  <a:pt x="117" y="328"/>
                  <a:pt x="103" y="338"/>
                  <a:pt x="103" y="346"/>
                </a:cubicBezTo>
                <a:cubicBezTo>
                  <a:pt x="103" y="354"/>
                  <a:pt x="118" y="362"/>
                  <a:pt x="118" y="370"/>
                </a:cubicBezTo>
                <a:cubicBezTo>
                  <a:pt x="118" y="378"/>
                  <a:pt x="107" y="392"/>
                  <a:pt x="104" y="397"/>
                </a:cubicBezTo>
              </a:path>
            </a:pathLst>
          </a:custGeom>
          <a:noFill/>
          <a:ln w="12700" cmpd="sng">
            <a:solidFill>
              <a:srgbClr val="00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48" name="Freeform 11"/>
          <p:cNvSpPr/>
          <p:nvPr/>
        </p:nvSpPr>
        <p:spPr bwMode="auto">
          <a:xfrm>
            <a:off x="4430714" y="4452342"/>
            <a:ext cx="1285875" cy="696913"/>
          </a:xfrm>
          <a:custGeom>
            <a:avLst/>
            <a:gdLst>
              <a:gd name="T0" fmla="*/ 0 w 810"/>
              <a:gd name="T1" fmla="*/ 439 h 439"/>
              <a:gd name="T2" fmla="*/ 9 w 810"/>
              <a:gd name="T3" fmla="*/ 396 h 439"/>
              <a:gd name="T4" fmla="*/ 52 w 810"/>
              <a:gd name="T5" fmla="*/ 324 h 439"/>
              <a:gd name="T6" fmla="*/ 60 w 810"/>
              <a:gd name="T7" fmla="*/ 265 h 439"/>
              <a:gd name="T8" fmla="*/ 102 w 810"/>
              <a:gd name="T9" fmla="*/ 189 h 439"/>
              <a:gd name="T10" fmla="*/ 144 w 810"/>
              <a:gd name="T11" fmla="*/ 159 h 439"/>
              <a:gd name="T12" fmla="*/ 153 w 810"/>
              <a:gd name="T13" fmla="*/ 135 h 439"/>
              <a:gd name="T14" fmla="*/ 151 w 810"/>
              <a:gd name="T15" fmla="*/ 106 h 439"/>
              <a:gd name="T16" fmla="*/ 174 w 810"/>
              <a:gd name="T17" fmla="*/ 73 h 439"/>
              <a:gd name="T18" fmla="*/ 192 w 810"/>
              <a:gd name="T19" fmla="*/ 30 h 439"/>
              <a:gd name="T20" fmla="*/ 217 w 810"/>
              <a:gd name="T21" fmla="*/ 18 h 439"/>
              <a:gd name="T22" fmla="*/ 252 w 810"/>
              <a:gd name="T23" fmla="*/ 31 h 439"/>
              <a:gd name="T24" fmla="*/ 288 w 810"/>
              <a:gd name="T25" fmla="*/ 0 h 439"/>
              <a:gd name="T26" fmla="*/ 327 w 810"/>
              <a:gd name="T27" fmla="*/ 28 h 439"/>
              <a:gd name="T28" fmla="*/ 367 w 810"/>
              <a:gd name="T29" fmla="*/ 39 h 439"/>
              <a:gd name="T30" fmla="*/ 384 w 810"/>
              <a:gd name="T31" fmla="*/ 57 h 439"/>
              <a:gd name="T32" fmla="*/ 399 w 810"/>
              <a:gd name="T33" fmla="*/ 109 h 439"/>
              <a:gd name="T34" fmla="*/ 436 w 810"/>
              <a:gd name="T35" fmla="*/ 117 h 439"/>
              <a:gd name="T36" fmla="*/ 486 w 810"/>
              <a:gd name="T37" fmla="*/ 160 h 439"/>
              <a:gd name="T38" fmla="*/ 528 w 810"/>
              <a:gd name="T39" fmla="*/ 168 h 439"/>
              <a:gd name="T40" fmla="*/ 567 w 810"/>
              <a:gd name="T41" fmla="*/ 232 h 439"/>
              <a:gd name="T42" fmla="*/ 627 w 810"/>
              <a:gd name="T43" fmla="*/ 250 h 439"/>
              <a:gd name="T44" fmla="*/ 672 w 810"/>
              <a:gd name="T45" fmla="*/ 292 h 439"/>
              <a:gd name="T46" fmla="*/ 730 w 810"/>
              <a:gd name="T47" fmla="*/ 273 h 439"/>
              <a:gd name="T48" fmla="*/ 757 w 810"/>
              <a:gd name="T49" fmla="*/ 300 h 439"/>
              <a:gd name="T50" fmla="*/ 789 w 810"/>
              <a:gd name="T51" fmla="*/ 324 h 439"/>
              <a:gd name="T52" fmla="*/ 784 w 810"/>
              <a:gd name="T53" fmla="*/ 369 h 439"/>
              <a:gd name="T54" fmla="*/ 810 w 810"/>
              <a:gd name="T55" fmla="*/ 39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0" h="439">
                <a:moveTo>
                  <a:pt x="0" y="439"/>
                </a:moveTo>
                <a:cubicBezTo>
                  <a:pt x="1" y="432"/>
                  <a:pt x="0" y="415"/>
                  <a:pt x="9" y="396"/>
                </a:cubicBezTo>
                <a:cubicBezTo>
                  <a:pt x="18" y="377"/>
                  <a:pt x="43" y="346"/>
                  <a:pt x="52" y="324"/>
                </a:cubicBezTo>
                <a:cubicBezTo>
                  <a:pt x="61" y="302"/>
                  <a:pt x="52" y="287"/>
                  <a:pt x="60" y="265"/>
                </a:cubicBezTo>
                <a:cubicBezTo>
                  <a:pt x="68" y="243"/>
                  <a:pt x="88" y="206"/>
                  <a:pt x="102" y="189"/>
                </a:cubicBezTo>
                <a:cubicBezTo>
                  <a:pt x="116" y="172"/>
                  <a:pt x="136" y="168"/>
                  <a:pt x="144" y="159"/>
                </a:cubicBezTo>
                <a:cubicBezTo>
                  <a:pt x="152" y="150"/>
                  <a:pt x="152" y="144"/>
                  <a:pt x="153" y="135"/>
                </a:cubicBezTo>
                <a:cubicBezTo>
                  <a:pt x="154" y="126"/>
                  <a:pt x="148" y="116"/>
                  <a:pt x="151" y="106"/>
                </a:cubicBezTo>
                <a:cubicBezTo>
                  <a:pt x="154" y="96"/>
                  <a:pt x="167" y="86"/>
                  <a:pt x="174" y="73"/>
                </a:cubicBezTo>
                <a:cubicBezTo>
                  <a:pt x="181" y="60"/>
                  <a:pt x="185" y="39"/>
                  <a:pt x="192" y="30"/>
                </a:cubicBezTo>
                <a:cubicBezTo>
                  <a:pt x="199" y="21"/>
                  <a:pt x="207" y="18"/>
                  <a:pt x="217" y="18"/>
                </a:cubicBezTo>
                <a:cubicBezTo>
                  <a:pt x="227" y="18"/>
                  <a:pt x="240" y="34"/>
                  <a:pt x="252" y="31"/>
                </a:cubicBezTo>
                <a:cubicBezTo>
                  <a:pt x="264" y="28"/>
                  <a:pt x="276" y="0"/>
                  <a:pt x="288" y="0"/>
                </a:cubicBezTo>
                <a:cubicBezTo>
                  <a:pt x="300" y="0"/>
                  <a:pt x="314" y="22"/>
                  <a:pt x="327" y="28"/>
                </a:cubicBezTo>
                <a:cubicBezTo>
                  <a:pt x="340" y="34"/>
                  <a:pt x="358" y="34"/>
                  <a:pt x="367" y="39"/>
                </a:cubicBezTo>
                <a:cubicBezTo>
                  <a:pt x="376" y="44"/>
                  <a:pt x="379" y="45"/>
                  <a:pt x="384" y="57"/>
                </a:cubicBezTo>
                <a:cubicBezTo>
                  <a:pt x="389" y="69"/>
                  <a:pt x="390" y="99"/>
                  <a:pt x="399" y="109"/>
                </a:cubicBezTo>
                <a:cubicBezTo>
                  <a:pt x="408" y="119"/>
                  <a:pt x="422" y="109"/>
                  <a:pt x="436" y="117"/>
                </a:cubicBezTo>
                <a:cubicBezTo>
                  <a:pt x="450" y="125"/>
                  <a:pt x="471" y="152"/>
                  <a:pt x="486" y="160"/>
                </a:cubicBezTo>
                <a:cubicBezTo>
                  <a:pt x="501" y="168"/>
                  <a:pt x="515" y="156"/>
                  <a:pt x="528" y="168"/>
                </a:cubicBezTo>
                <a:cubicBezTo>
                  <a:pt x="541" y="180"/>
                  <a:pt x="551" y="218"/>
                  <a:pt x="567" y="232"/>
                </a:cubicBezTo>
                <a:cubicBezTo>
                  <a:pt x="583" y="246"/>
                  <a:pt x="610" y="240"/>
                  <a:pt x="627" y="250"/>
                </a:cubicBezTo>
                <a:cubicBezTo>
                  <a:pt x="644" y="260"/>
                  <a:pt x="655" y="288"/>
                  <a:pt x="672" y="292"/>
                </a:cubicBezTo>
                <a:cubicBezTo>
                  <a:pt x="689" y="296"/>
                  <a:pt x="716" y="272"/>
                  <a:pt x="730" y="273"/>
                </a:cubicBezTo>
                <a:cubicBezTo>
                  <a:pt x="744" y="274"/>
                  <a:pt x="747" y="292"/>
                  <a:pt x="757" y="300"/>
                </a:cubicBezTo>
                <a:cubicBezTo>
                  <a:pt x="767" y="308"/>
                  <a:pt x="785" y="313"/>
                  <a:pt x="789" y="324"/>
                </a:cubicBezTo>
                <a:cubicBezTo>
                  <a:pt x="793" y="335"/>
                  <a:pt x="781" y="357"/>
                  <a:pt x="784" y="369"/>
                </a:cubicBezTo>
                <a:cubicBezTo>
                  <a:pt x="787" y="381"/>
                  <a:pt x="805" y="391"/>
                  <a:pt x="810" y="396"/>
                </a:cubicBezTo>
              </a:path>
            </a:pathLst>
          </a:custGeom>
          <a:noFill/>
          <a:ln w="12700" cmpd="sng">
            <a:solidFill>
              <a:srgbClr val="00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49" name="Freeform 12"/>
          <p:cNvSpPr/>
          <p:nvPr/>
        </p:nvSpPr>
        <p:spPr bwMode="auto">
          <a:xfrm>
            <a:off x="3260726" y="3168055"/>
            <a:ext cx="1709738" cy="1138237"/>
          </a:xfrm>
          <a:custGeom>
            <a:avLst/>
            <a:gdLst>
              <a:gd name="T0" fmla="*/ 1077 w 1077"/>
              <a:gd name="T1" fmla="*/ 641 h 717"/>
              <a:gd name="T2" fmla="*/ 1029 w 1077"/>
              <a:gd name="T3" fmla="*/ 689 h 717"/>
              <a:gd name="T4" fmla="*/ 974 w 1077"/>
              <a:gd name="T5" fmla="*/ 687 h 717"/>
              <a:gd name="T6" fmla="*/ 923 w 1077"/>
              <a:gd name="T7" fmla="*/ 710 h 717"/>
              <a:gd name="T8" fmla="*/ 872 w 1077"/>
              <a:gd name="T9" fmla="*/ 702 h 717"/>
              <a:gd name="T10" fmla="*/ 824 w 1077"/>
              <a:gd name="T11" fmla="*/ 717 h 717"/>
              <a:gd name="T12" fmla="*/ 809 w 1077"/>
              <a:gd name="T13" fmla="*/ 702 h 717"/>
              <a:gd name="T14" fmla="*/ 822 w 1077"/>
              <a:gd name="T15" fmla="*/ 644 h 717"/>
              <a:gd name="T16" fmla="*/ 798 w 1077"/>
              <a:gd name="T17" fmla="*/ 599 h 717"/>
              <a:gd name="T18" fmla="*/ 791 w 1077"/>
              <a:gd name="T19" fmla="*/ 566 h 717"/>
              <a:gd name="T20" fmla="*/ 743 w 1077"/>
              <a:gd name="T21" fmla="*/ 578 h 717"/>
              <a:gd name="T22" fmla="*/ 729 w 1077"/>
              <a:gd name="T23" fmla="*/ 638 h 717"/>
              <a:gd name="T24" fmla="*/ 674 w 1077"/>
              <a:gd name="T25" fmla="*/ 647 h 717"/>
              <a:gd name="T26" fmla="*/ 662 w 1077"/>
              <a:gd name="T27" fmla="*/ 657 h 717"/>
              <a:gd name="T28" fmla="*/ 656 w 1077"/>
              <a:gd name="T29" fmla="*/ 701 h 717"/>
              <a:gd name="T30" fmla="*/ 636 w 1077"/>
              <a:gd name="T31" fmla="*/ 684 h 717"/>
              <a:gd name="T32" fmla="*/ 614 w 1077"/>
              <a:gd name="T33" fmla="*/ 659 h 717"/>
              <a:gd name="T34" fmla="*/ 594 w 1077"/>
              <a:gd name="T35" fmla="*/ 677 h 717"/>
              <a:gd name="T36" fmla="*/ 548 w 1077"/>
              <a:gd name="T37" fmla="*/ 689 h 717"/>
              <a:gd name="T38" fmla="*/ 492 w 1077"/>
              <a:gd name="T39" fmla="*/ 648 h 717"/>
              <a:gd name="T40" fmla="*/ 428 w 1077"/>
              <a:gd name="T41" fmla="*/ 653 h 717"/>
              <a:gd name="T42" fmla="*/ 399 w 1077"/>
              <a:gd name="T43" fmla="*/ 638 h 717"/>
              <a:gd name="T44" fmla="*/ 380 w 1077"/>
              <a:gd name="T45" fmla="*/ 611 h 717"/>
              <a:gd name="T46" fmla="*/ 348 w 1077"/>
              <a:gd name="T47" fmla="*/ 591 h 717"/>
              <a:gd name="T48" fmla="*/ 300 w 1077"/>
              <a:gd name="T49" fmla="*/ 545 h 717"/>
              <a:gd name="T50" fmla="*/ 279 w 1077"/>
              <a:gd name="T51" fmla="*/ 503 h 717"/>
              <a:gd name="T52" fmla="*/ 207 w 1077"/>
              <a:gd name="T53" fmla="*/ 435 h 717"/>
              <a:gd name="T54" fmla="*/ 191 w 1077"/>
              <a:gd name="T55" fmla="*/ 383 h 717"/>
              <a:gd name="T56" fmla="*/ 171 w 1077"/>
              <a:gd name="T57" fmla="*/ 300 h 717"/>
              <a:gd name="T58" fmla="*/ 120 w 1077"/>
              <a:gd name="T59" fmla="*/ 249 h 717"/>
              <a:gd name="T60" fmla="*/ 84 w 1077"/>
              <a:gd name="T61" fmla="*/ 219 h 717"/>
              <a:gd name="T62" fmla="*/ 68 w 1077"/>
              <a:gd name="T63" fmla="*/ 174 h 717"/>
              <a:gd name="T64" fmla="*/ 14 w 1077"/>
              <a:gd name="T65" fmla="*/ 122 h 717"/>
              <a:gd name="T66" fmla="*/ 0 w 1077"/>
              <a:gd name="T67" fmla="*/ 77 h 717"/>
              <a:gd name="T68" fmla="*/ 14 w 1077"/>
              <a:gd name="T69" fmla="*/ 0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7" h="717">
                <a:moveTo>
                  <a:pt x="1077" y="641"/>
                </a:moveTo>
                <a:cubicBezTo>
                  <a:pt x="1069" y="649"/>
                  <a:pt x="1046" y="681"/>
                  <a:pt x="1029" y="689"/>
                </a:cubicBezTo>
                <a:cubicBezTo>
                  <a:pt x="1012" y="697"/>
                  <a:pt x="992" y="683"/>
                  <a:pt x="974" y="687"/>
                </a:cubicBezTo>
                <a:cubicBezTo>
                  <a:pt x="956" y="691"/>
                  <a:pt x="940" y="708"/>
                  <a:pt x="923" y="710"/>
                </a:cubicBezTo>
                <a:cubicBezTo>
                  <a:pt x="906" y="712"/>
                  <a:pt x="888" y="701"/>
                  <a:pt x="872" y="702"/>
                </a:cubicBezTo>
                <a:cubicBezTo>
                  <a:pt x="856" y="703"/>
                  <a:pt x="834" y="717"/>
                  <a:pt x="824" y="717"/>
                </a:cubicBezTo>
                <a:cubicBezTo>
                  <a:pt x="814" y="717"/>
                  <a:pt x="809" y="714"/>
                  <a:pt x="809" y="702"/>
                </a:cubicBezTo>
                <a:cubicBezTo>
                  <a:pt x="809" y="690"/>
                  <a:pt x="824" y="661"/>
                  <a:pt x="822" y="644"/>
                </a:cubicBezTo>
                <a:cubicBezTo>
                  <a:pt x="820" y="627"/>
                  <a:pt x="803" y="612"/>
                  <a:pt x="798" y="599"/>
                </a:cubicBezTo>
                <a:cubicBezTo>
                  <a:pt x="793" y="586"/>
                  <a:pt x="800" y="569"/>
                  <a:pt x="791" y="566"/>
                </a:cubicBezTo>
                <a:cubicBezTo>
                  <a:pt x="782" y="563"/>
                  <a:pt x="753" y="566"/>
                  <a:pt x="743" y="578"/>
                </a:cubicBezTo>
                <a:cubicBezTo>
                  <a:pt x="733" y="590"/>
                  <a:pt x="740" y="627"/>
                  <a:pt x="729" y="638"/>
                </a:cubicBezTo>
                <a:cubicBezTo>
                  <a:pt x="718" y="649"/>
                  <a:pt x="685" y="644"/>
                  <a:pt x="674" y="647"/>
                </a:cubicBezTo>
                <a:cubicBezTo>
                  <a:pt x="663" y="650"/>
                  <a:pt x="665" y="648"/>
                  <a:pt x="662" y="657"/>
                </a:cubicBezTo>
                <a:cubicBezTo>
                  <a:pt x="659" y="666"/>
                  <a:pt x="660" y="697"/>
                  <a:pt x="656" y="701"/>
                </a:cubicBezTo>
                <a:cubicBezTo>
                  <a:pt x="652" y="705"/>
                  <a:pt x="643" y="691"/>
                  <a:pt x="636" y="684"/>
                </a:cubicBezTo>
                <a:cubicBezTo>
                  <a:pt x="629" y="677"/>
                  <a:pt x="621" y="660"/>
                  <a:pt x="614" y="659"/>
                </a:cubicBezTo>
                <a:cubicBezTo>
                  <a:pt x="607" y="658"/>
                  <a:pt x="605" y="672"/>
                  <a:pt x="594" y="677"/>
                </a:cubicBezTo>
                <a:cubicBezTo>
                  <a:pt x="583" y="682"/>
                  <a:pt x="565" y="694"/>
                  <a:pt x="548" y="689"/>
                </a:cubicBezTo>
                <a:cubicBezTo>
                  <a:pt x="531" y="684"/>
                  <a:pt x="512" y="654"/>
                  <a:pt x="492" y="648"/>
                </a:cubicBezTo>
                <a:cubicBezTo>
                  <a:pt x="472" y="642"/>
                  <a:pt x="443" y="655"/>
                  <a:pt x="428" y="653"/>
                </a:cubicBezTo>
                <a:cubicBezTo>
                  <a:pt x="413" y="651"/>
                  <a:pt x="407" y="645"/>
                  <a:pt x="399" y="638"/>
                </a:cubicBezTo>
                <a:cubicBezTo>
                  <a:pt x="391" y="631"/>
                  <a:pt x="388" y="619"/>
                  <a:pt x="380" y="611"/>
                </a:cubicBezTo>
                <a:cubicBezTo>
                  <a:pt x="372" y="603"/>
                  <a:pt x="361" y="602"/>
                  <a:pt x="348" y="591"/>
                </a:cubicBezTo>
                <a:cubicBezTo>
                  <a:pt x="335" y="580"/>
                  <a:pt x="311" y="559"/>
                  <a:pt x="300" y="545"/>
                </a:cubicBezTo>
                <a:cubicBezTo>
                  <a:pt x="289" y="531"/>
                  <a:pt x="294" y="521"/>
                  <a:pt x="279" y="503"/>
                </a:cubicBezTo>
                <a:cubicBezTo>
                  <a:pt x="264" y="485"/>
                  <a:pt x="222" y="455"/>
                  <a:pt x="207" y="435"/>
                </a:cubicBezTo>
                <a:cubicBezTo>
                  <a:pt x="192" y="415"/>
                  <a:pt x="197" y="405"/>
                  <a:pt x="191" y="383"/>
                </a:cubicBezTo>
                <a:cubicBezTo>
                  <a:pt x="185" y="361"/>
                  <a:pt x="183" y="322"/>
                  <a:pt x="171" y="300"/>
                </a:cubicBezTo>
                <a:cubicBezTo>
                  <a:pt x="159" y="278"/>
                  <a:pt x="134" y="262"/>
                  <a:pt x="120" y="249"/>
                </a:cubicBezTo>
                <a:cubicBezTo>
                  <a:pt x="106" y="236"/>
                  <a:pt x="93" y="231"/>
                  <a:pt x="84" y="219"/>
                </a:cubicBezTo>
                <a:cubicBezTo>
                  <a:pt x="75" y="207"/>
                  <a:pt x="80" y="190"/>
                  <a:pt x="68" y="174"/>
                </a:cubicBezTo>
                <a:cubicBezTo>
                  <a:pt x="56" y="158"/>
                  <a:pt x="25" y="138"/>
                  <a:pt x="14" y="122"/>
                </a:cubicBezTo>
                <a:cubicBezTo>
                  <a:pt x="3" y="106"/>
                  <a:pt x="0" y="97"/>
                  <a:pt x="0" y="77"/>
                </a:cubicBezTo>
                <a:cubicBezTo>
                  <a:pt x="0" y="57"/>
                  <a:pt x="11" y="16"/>
                  <a:pt x="14" y="0"/>
                </a:cubicBezTo>
              </a:path>
            </a:pathLst>
          </a:custGeom>
          <a:noFill/>
          <a:ln w="12700" cmpd="sng">
            <a:solidFill>
              <a:srgbClr val="00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50" name="Freeform 13"/>
          <p:cNvSpPr/>
          <p:nvPr/>
        </p:nvSpPr>
        <p:spPr bwMode="auto">
          <a:xfrm>
            <a:off x="3521076" y="2863255"/>
            <a:ext cx="1725613" cy="930275"/>
          </a:xfrm>
          <a:custGeom>
            <a:avLst/>
            <a:gdLst>
              <a:gd name="T0" fmla="*/ 1087 w 1087"/>
              <a:gd name="T1" fmla="*/ 432 h 586"/>
              <a:gd name="T2" fmla="*/ 1039 w 1087"/>
              <a:gd name="T3" fmla="*/ 474 h 586"/>
              <a:gd name="T4" fmla="*/ 1008 w 1087"/>
              <a:gd name="T5" fmla="*/ 467 h 586"/>
              <a:gd name="T6" fmla="*/ 979 w 1087"/>
              <a:gd name="T7" fmla="*/ 461 h 586"/>
              <a:gd name="T8" fmla="*/ 940 w 1087"/>
              <a:gd name="T9" fmla="*/ 474 h 586"/>
              <a:gd name="T10" fmla="*/ 886 w 1087"/>
              <a:gd name="T11" fmla="*/ 474 h 586"/>
              <a:gd name="T12" fmla="*/ 853 w 1087"/>
              <a:gd name="T13" fmla="*/ 480 h 586"/>
              <a:gd name="T14" fmla="*/ 802 w 1087"/>
              <a:gd name="T15" fmla="*/ 461 h 586"/>
              <a:gd name="T16" fmla="*/ 775 w 1087"/>
              <a:gd name="T17" fmla="*/ 441 h 586"/>
              <a:gd name="T18" fmla="*/ 723 w 1087"/>
              <a:gd name="T19" fmla="*/ 471 h 586"/>
              <a:gd name="T20" fmla="*/ 684 w 1087"/>
              <a:gd name="T21" fmla="*/ 506 h 586"/>
              <a:gd name="T22" fmla="*/ 658 w 1087"/>
              <a:gd name="T23" fmla="*/ 539 h 586"/>
              <a:gd name="T24" fmla="*/ 609 w 1087"/>
              <a:gd name="T25" fmla="*/ 549 h 586"/>
              <a:gd name="T26" fmla="*/ 577 w 1087"/>
              <a:gd name="T27" fmla="*/ 570 h 586"/>
              <a:gd name="T28" fmla="*/ 544 w 1087"/>
              <a:gd name="T29" fmla="*/ 579 h 586"/>
              <a:gd name="T30" fmla="*/ 507 w 1087"/>
              <a:gd name="T31" fmla="*/ 579 h 586"/>
              <a:gd name="T32" fmla="*/ 486 w 1087"/>
              <a:gd name="T33" fmla="*/ 539 h 586"/>
              <a:gd name="T34" fmla="*/ 423 w 1087"/>
              <a:gd name="T35" fmla="*/ 495 h 586"/>
              <a:gd name="T36" fmla="*/ 427 w 1087"/>
              <a:gd name="T37" fmla="*/ 410 h 586"/>
              <a:gd name="T38" fmla="*/ 439 w 1087"/>
              <a:gd name="T39" fmla="*/ 380 h 586"/>
              <a:gd name="T40" fmla="*/ 424 w 1087"/>
              <a:gd name="T41" fmla="*/ 317 h 586"/>
              <a:gd name="T42" fmla="*/ 358 w 1087"/>
              <a:gd name="T43" fmla="*/ 228 h 586"/>
              <a:gd name="T44" fmla="*/ 277 w 1087"/>
              <a:gd name="T45" fmla="*/ 174 h 586"/>
              <a:gd name="T46" fmla="*/ 237 w 1087"/>
              <a:gd name="T47" fmla="*/ 126 h 586"/>
              <a:gd name="T48" fmla="*/ 207 w 1087"/>
              <a:gd name="T49" fmla="*/ 117 h 586"/>
              <a:gd name="T50" fmla="*/ 190 w 1087"/>
              <a:gd name="T51" fmla="*/ 92 h 586"/>
              <a:gd name="T52" fmla="*/ 156 w 1087"/>
              <a:gd name="T53" fmla="*/ 60 h 586"/>
              <a:gd name="T54" fmla="*/ 99 w 1087"/>
              <a:gd name="T55" fmla="*/ 59 h 586"/>
              <a:gd name="T56" fmla="*/ 75 w 1087"/>
              <a:gd name="T57" fmla="*/ 39 h 586"/>
              <a:gd name="T58" fmla="*/ 45 w 1087"/>
              <a:gd name="T59" fmla="*/ 36 h 586"/>
              <a:gd name="T60" fmla="*/ 33 w 1087"/>
              <a:gd name="T61" fmla="*/ 5 h 586"/>
              <a:gd name="T62" fmla="*/ 0 w 1087"/>
              <a:gd name="T63" fmla="*/ 5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7" h="586">
                <a:moveTo>
                  <a:pt x="1087" y="432"/>
                </a:moveTo>
                <a:cubicBezTo>
                  <a:pt x="1079" y="439"/>
                  <a:pt x="1052" y="468"/>
                  <a:pt x="1039" y="474"/>
                </a:cubicBezTo>
                <a:cubicBezTo>
                  <a:pt x="1026" y="480"/>
                  <a:pt x="1018" y="469"/>
                  <a:pt x="1008" y="467"/>
                </a:cubicBezTo>
                <a:cubicBezTo>
                  <a:pt x="998" y="465"/>
                  <a:pt x="990" y="460"/>
                  <a:pt x="979" y="461"/>
                </a:cubicBezTo>
                <a:cubicBezTo>
                  <a:pt x="968" y="462"/>
                  <a:pt x="955" y="472"/>
                  <a:pt x="940" y="474"/>
                </a:cubicBezTo>
                <a:cubicBezTo>
                  <a:pt x="925" y="476"/>
                  <a:pt x="900" y="473"/>
                  <a:pt x="886" y="474"/>
                </a:cubicBezTo>
                <a:cubicBezTo>
                  <a:pt x="872" y="475"/>
                  <a:pt x="867" y="482"/>
                  <a:pt x="853" y="480"/>
                </a:cubicBezTo>
                <a:cubicBezTo>
                  <a:pt x="839" y="478"/>
                  <a:pt x="815" y="467"/>
                  <a:pt x="802" y="461"/>
                </a:cubicBezTo>
                <a:cubicBezTo>
                  <a:pt x="789" y="455"/>
                  <a:pt x="788" y="439"/>
                  <a:pt x="775" y="441"/>
                </a:cubicBezTo>
                <a:cubicBezTo>
                  <a:pt x="762" y="443"/>
                  <a:pt x="738" y="460"/>
                  <a:pt x="723" y="471"/>
                </a:cubicBezTo>
                <a:cubicBezTo>
                  <a:pt x="708" y="482"/>
                  <a:pt x="695" y="495"/>
                  <a:pt x="684" y="506"/>
                </a:cubicBezTo>
                <a:cubicBezTo>
                  <a:pt x="673" y="517"/>
                  <a:pt x="670" y="532"/>
                  <a:pt x="658" y="539"/>
                </a:cubicBezTo>
                <a:cubicBezTo>
                  <a:pt x="646" y="546"/>
                  <a:pt x="622" y="544"/>
                  <a:pt x="609" y="549"/>
                </a:cubicBezTo>
                <a:cubicBezTo>
                  <a:pt x="596" y="554"/>
                  <a:pt x="588" y="565"/>
                  <a:pt x="577" y="570"/>
                </a:cubicBezTo>
                <a:cubicBezTo>
                  <a:pt x="566" y="575"/>
                  <a:pt x="556" y="577"/>
                  <a:pt x="544" y="579"/>
                </a:cubicBezTo>
                <a:cubicBezTo>
                  <a:pt x="532" y="581"/>
                  <a:pt x="517" y="586"/>
                  <a:pt x="507" y="579"/>
                </a:cubicBezTo>
                <a:cubicBezTo>
                  <a:pt x="497" y="572"/>
                  <a:pt x="500" y="553"/>
                  <a:pt x="486" y="539"/>
                </a:cubicBezTo>
                <a:cubicBezTo>
                  <a:pt x="472" y="525"/>
                  <a:pt x="433" y="516"/>
                  <a:pt x="423" y="495"/>
                </a:cubicBezTo>
                <a:cubicBezTo>
                  <a:pt x="413" y="474"/>
                  <a:pt x="424" y="429"/>
                  <a:pt x="427" y="410"/>
                </a:cubicBezTo>
                <a:cubicBezTo>
                  <a:pt x="430" y="391"/>
                  <a:pt x="439" y="395"/>
                  <a:pt x="439" y="380"/>
                </a:cubicBezTo>
                <a:cubicBezTo>
                  <a:pt x="439" y="365"/>
                  <a:pt x="438" y="342"/>
                  <a:pt x="424" y="317"/>
                </a:cubicBezTo>
                <a:cubicBezTo>
                  <a:pt x="410" y="292"/>
                  <a:pt x="382" y="252"/>
                  <a:pt x="358" y="228"/>
                </a:cubicBezTo>
                <a:cubicBezTo>
                  <a:pt x="334" y="204"/>
                  <a:pt x="297" y="191"/>
                  <a:pt x="277" y="174"/>
                </a:cubicBezTo>
                <a:cubicBezTo>
                  <a:pt x="257" y="157"/>
                  <a:pt x="249" y="135"/>
                  <a:pt x="237" y="126"/>
                </a:cubicBezTo>
                <a:cubicBezTo>
                  <a:pt x="225" y="117"/>
                  <a:pt x="215" y="123"/>
                  <a:pt x="207" y="117"/>
                </a:cubicBezTo>
                <a:cubicBezTo>
                  <a:pt x="199" y="111"/>
                  <a:pt x="198" y="101"/>
                  <a:pt x="190" y="92"/>
                </a:cubicBezTo>
                <a:cubicBezTo>
                  <a:pt x="182" y="83"/>
                  <a:pt x="171" y="65"/>
                  <a:pt x="156" y="60"/>
                </a:cubicBezTo>
                <a:cubicBezTo>
                  <a:pt x="141" y="55"/>
                  <a:pt x="112" y="62"/>
                  <a:pt x="99" y="59"/>
                </a:cubicBezTo>
                <a:cubicBezTo>
                  <a:pt x="86" y="56"/>
                  <a:pt x="84" y="43"/>
                  <a:pt x="75" y="39"/>
                </a:cubicBezTo>
                <a:cubicBezTo>
                  <a:pt x="66" y="35"/>
                  <a:pt x="52" y="42"/>
                  <a:pt x="45" y="36"/>
                </a:cubicBezTo>
                <a:cubicBezTo>
                  <a:pt x="38" y="30"/>
                  <a:pt x="40" y="10"/>
                  <a:pt x="33" y="5"/>
                </a:cubicBezTo>
                <a:cubicBezTo>
                  <a:pt x="26" y="0"/>
                  <a:pt x="7" y="5"/>
                  <a:pt x="0" y="5"/>
                </a:cubicBezTo>
              </a:path>
            </a:pathLst>
          </a:custGeom>
          <a:noFill/>
          <a:ln w="12700" cmpd="sng">
            <a:solidFill>
              <a:srgbClr val="00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51" name="Freeform 14"/>
          <p:cNvSpPr/>
          <p:nvPr/>
        </p:nvSpPr>
        <p:spPr bwMode="auto">
          <a:xfrm>
            <a:off x="5045076" y="3410942"/>
            <a:ext cx="185738" cy="84138"/>
          </a:xfrm>
          <a:custGeom>
            <a:avLst/>
            <a:gdLst>
              <a:gd name="T0" fmla="*/ 57 w 117"/>
              <a:gd name="T1" fmla="*/ 8 h 53"/>
              <a:gd name="T2" fmla="*/ 88 w 117"/>
              <a:gd name="T3" fmla="*/ 2 h 53"/>
              <a:gd name="T4" fmla="*/ 114 w 117"/>
              <a:gd name="T5" fmla="*/ 21 h 53"/>
              <a:gd name="T6" fmla="*/ 105 w 117"/>
              <a:gd name="T7" fmla="*/ 33 h 53"/>
              <a:gd name="T8" fmla="*/ 87 w 117"/>
              <a:gd name="T9" fmla="*/ 33 h 53"/>
              <a:gd name="T10" fmla="*/ 57 w 117"/>
              <a:gd name="T11" fmla="*/ 51 h 53"/>
              <a:gd name="T12" fmla="*/ 19 w 117"/>
              <a:gd name="T13" fmla="*/ 44 h 53"/>
              <a:gd name="T14" fmla="*/ 1 w 117"/>
              <a:gd name="T15" fmla="*/ 30 h 53"/>
              <a:gd name="T16" fmla="*/ 27 w 117"/>
              <a:gd name="T17" fmla="*/ 18 h 53"/>
              <a:gd name="T18" fmla="*/ 57 w 117"/>
              <a:gd name="T19" fmla="*/ 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53">
                <a:moveTo>
                  <a:pt x="57" y="8"/>
                </a:moveTo>
                <a:cubicBezTo>
                  <a:pt x="66" y="6"/>
                  <a:pt x="79" y="0"/>
                  <a:pt x="88" y="2"/>
                </a:cubicBezTo>
                <a:cubicBezTo>
                  <a:pt x="97" y="4"/>
                  <a:pt x="111" y="16"/>
                  <a:pt x="114" y="21"/>
                </a:cubicBezTo>
                <a:cubicBezTo>
                  <a:pt x="117" y="26"/>
                  <a:pt x="109" y="31"/>
                  <a:pt x="105" y="33"/>
                </a:cubicBezTo>
                <a:cubicBezTo>
                  <a:pt x="101" y="35"/>
                  <a:pt x="95" y="30"/>
                  <a:pt x="87" y="33"/>
                </a:cubicBezTo>
                <a:cubicBezTo>
                  <a:pt x="79" y="36"/>
                  <a:pt x="68" y="49"/>
                  <a:pt x="57" y="51"/>
                </a:cubicBezTo>
                <a:cubicBezTo>
                  <a:pt x="46" y="53"/>
                  <a:pt x="28" y="47"/>
                  <a:pt x="19" y="44"/>
                </a:cubicBezTo>
                <a:cubicBezTo>
                  <a:pt x="10" y="41"/>
                  <a:pt x="0" y="34"/>
                  <a:pt x="1" y="30"/>
                </a:cubicBezTo>
                <a:cubicBezTo>
                  <a:pt x="2" y="26"/>
                  <a:pt x="18" y="22"/>
                  <a:pt x="27" y="18"/>
                </a:cubicBezTo>
                <a:cubicBezTo>
                  <a:pt x="36" y="14"/>
                  <a:pt x="51" y="10"/>
                  <a:pt x="57" y="8"/>
                </a:cubicBezTo>
                <a:close/>
              </a:path>
            </a:pathLst>
          </a:custGeom>
          <a:solidFill>
            <a:srgbClr val="99CCFF"/>
          </a:solidFill>
          <a:ln w="3175" cmpd="sng">
            <a:solidFill>
              <a:srgbClr val="0099FF"/>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52" name="Freeform 15"/>
          <p:cNvSpPr/>
          <p:nvPr/>
        </p:nvSpPr>
        <p:spPr bwMode="auto">
          <a:xfrm>
            <a:off x="4754564" y="2804517"/>
            <a:ext cx="574675" cy="250825"/>
          </a:xfrm>
          <a:custGeom>
            <a:avLst/>
            <a:gdLst>
              <a:gd name="T0" fmla="*/ 88 w 362"/>
              <a:gd name="T1" fmla="*/ 4 h 158"/>
              <a:gd name="T2" fmla="*/ 133 w 362"/>
              <a:gd name="T3" fmla="*/ 9 h 158"/>
              <a:gd name="T4" fmla="*/ 199 w 362"/>
              <a:gd name="T5" fmla="*/ 10 h 158"/>
              <a:gd name="T6" fmla="*/ 226 w 362"/>
              <a:gd name="T7" fmla="*/ 19 h 158"/>
              <a:gd name="T8" fmla="*/ 253 w 362"/>
              <a:gd name="T9" fmla="*/ 10 h 158"/>
              <a:gd name="T10" fmla="*/ 300 w 362"/>
              <a:gd name="T11" fmla="*/ 24 h 158"/>
              <a:gd name="T12" fmla="*/ 325 w 362"/>
              <a:gd name="T13" fmla="*/ 6 h 158"/>
              <a:gd name="T14" fmla="*/ 348 w 362"/>
              <a:gd name="T15" fmla="*/ 1 h 158"/>
              <a:gd name="T16" fmla="*/ 361 w 362"/>
              <a:gd name="T17" fmla="*/ 15 h 158"/>
              <a:gd name="T18" fmla="*/ 339 w 362"/>
              <a:gd name="T19" fmla="*/ 37 h 158"/>
              <a:gd name="T20" fmla="*/ 313 w 362"/>
              <a:gd name="T21" fmla="*/ 51 h 158"/>
              <a:gd name="T22" fmla="*/ 268 w 362"/>
              <a:gd name="T23" fmla="*/ 51 h 158"/>
              <a:gd name="T24" fmla="*/ 247 w 362"/>
              <a:gd name="T25" fmla="*/ 39 h 158"/>
              <a:gd name="T26" fmla="*/ 229 w 362"/>
              <a:gd name="T27" fmla="*/ 51 h 158"/>
              <a:gd name="T28" fmla="*/ 196 w 362"/>
              <a:gd name="T29" fmla="*/ 51 h 158"/>
              <a:gd name="T30" fmla="*/ 175 w 362"/>
              <a:gd name="T31" fmla="*/ 54 h 158"/>
              <a:gd name="T32" fmla="*/ 124 w 362"/>
              <a:gd name="T33" fmla="*/ 43 h 158"/>
              <a:gd name="T34" fmla="*/ 96 w 362"/>
              <a:gd name="T35" fmla="*/ 55 h 158"/>
              <a:gd name="T36" fmla="*/ 66 w 362"/>
              <a:gd name="T37" fmla="*/ 96 h 158"/>
              <a:gd name="T38" fmla="*/ 39 w 362"/>
              <a:gd name="T39" fmla="*/ 151 h 158"/>
              <a:gd name="T40" fmla="*/ 15 w 362"/>
              <a:gd name="T41" fmla="*/ 138 h 158"/>
              <a:gd name="T42" fmla="*/ 3 w 362"/>
              <a:gd name="T43" fmla="*/ 109 h 158"/>
              <a:gd name="T44" fmla="*/ 31 w 362"/>
              <a:gd name="T45" fmla="*/ 55 h 158"/>
              <a:gd name="T46" fmla="*/ 61 w 362"/>
              <a:gd name="T47" fmla="*/ 36 h 158"/>
              <a:gd name="T48" fmla="*/ 88 w 362"/>
              <a:gd name="T49" fmla="*/ 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2" h="158">
                <a:moveTo>
                  <a:pt x="88" y="4"/>
                </a:moveTo>
                <a:cubicBezTo>
                  <a:pt x="100" y="0"/>
                  <a:pt x="115" y="8"/>
                  <a:pt x="133" y="9"/>
                </a:cubicBezTo>
                <a:cubicBezTo>
                  <a:pt x="151" y="10"/>
                  <a:pt x="184" y="8"/>
                  <a:pt x="199" y="10"/>
                </a:cubicBezTo>
                <a:cubicBezTo>
                  <a:pt x="214" y="12"/>
                  <a:pt x="217" y="19"/>
                  <a:pt x="226" y="19"/>
                </a:cubicBezTo>
                <a:cubicBezTo>
                  <a:pt x="235" y="19"/>
                  <a:pt x="241" y="9"/>
                  <a:pt x="253" y="10"/>
                </a:cubicBezTo>
                <a:cubicBezTo>
                  <a:pt x="265" y="11"/>
                  <a:pt x="288" y="25"/>
                  <a:pt x="300" y="24"/>
                </a:cubicBezTo>
                <a:cubicBezTo>
                  <a:pt x="312" y="23"/>
                  <a:pt x="317" y="10"/>
                  <a:pt x="325" y="6"/>
                </a:cubicBezTo>
                <a:cubicBezTo>
                  <a:pt x="333" y="2"/>
                  <a:pt x="342" y="0"/>
                  <a:pt x="348" y="1"/>
                </a:cubicBezTo>
                <a:cubicBezTo>
                  <a:pt x="354" y="2"/>
                  <a:pt x="362" y="9"/>
                  <a:pt x="361" y="15"/>
                </a:cubicBezTo>
                <a:cubicBezTo>
                  <a:pt x="360" y="21"/>
                  <a:pt x="347" y="31"/>
                  <a:pt x="339" y="37"/>
                </a:cubicBezTo>
                <a:cubicBezTo>
                  <a:pt x="331" y="43"/>
                  <a:pt x="325" y="49"/>
                  <a:pt x="313" y="51"/>
                </a:cubicBezTo>
                <a:cubicBezTo>
                  <a:pt x="301" y="53"/>
                  <a:pt x="279" y="53"/>
                  <a:pt x="268" y="51"/>
                </a:cubicBezTo>
                <a:cubicBezTo>
                  <a:pt x="257" y="49"/>
                  <a:pt x="253" y="39"/>
                  <a:pt x="247" y="39"/>
                </a:cubicBezTo>
                <a:cubicBezTo>
                  <a:pt x="241" y="39"/>
                  <a:pt x="237" y="49"/>
                  <a:pt x="229" y="51"/>
                </a:cubicBezTo>
                <a:cubicBezTo>
                  <a:pt x="221" y="53"/>
                  <a:pt x="205" y="50"/>
                  <a:pt x="196" y="51"/>
                </a:cubicBezTo>
                <a:cubicBezTo>
                  <a:pt x="187" y="52"/>
                  <a:pt x="187" y="55"/>
                  <a:pt x="175" y="54"/>
                </a:cubicBezTo>
                <a:cubicBezTo>
                  <a:pt x="163" y="53"/>
                  <a:pt x="137" y="43"/>
                  <a:pt x="124" y="43"/>
                </a:cubicBezTo>
                <a:cubicBezTo>
                  <a:pt x="111" y="43"/>
                  <a:pt x="106" y="46"/>
                  <a:pt x="96" y="55"/>
                </a:cubicBezTo>
                <a:cubicBezTo>
                  <a:pt x="86" y="64"/>
                  <a:pt x="75" y="80"/>
                  <a:pt x="66" y="96"/>
                </a:cubicBezTo>
                <a:cubicBezTo>
                  <a:pt x="57" y="112"/>
                  <a:pt x="47" y="144"/>
                  <a:pt x="39" y="151"/>
                </a:cubicBezTo>
                <a:cubicBezTo>
                  <a:pt x="31" y="158"/>
                  <a:pt x="21" y="145"/>
                  <a:pt x="15" y="138"/>
                </a:cubicBezTo>
                <a:cubicBezTo>
                  <a:pt x="9" y="131"/>
                  <a:pt x="0" y="123"/>
                  <a:pt x="3" y="109"/>
                </a:cubicBezTo>
                <a:cubicBezTo>
                  <a:pt x="6" y="95"/>
                  <a:pt x="21" y="67"/>
                  <a:pt x="31" y="55"/>
                </a:cubicBezTo>
                <a:cubicBezTo>
                  <a:pt x="41" y="43"/>
                  <a:pt x="52" y="44"/>
                  <a:pt x="61" y="36"/>
                </a:cubicBezTo>
                <a:cubicBezTo>
                  <a:pt x="70" y="28"/>
                  <a:pt x="76" y="8"/>
                  <a:pt x="88" y="4"/>
                </a:cubicBezTo>
                <a:close/>
              </a:path>
            </a:pathLst>
          </a:custGeom>
          <a:solidFill>
            <a:srgbClr val="99CCFF"/>
          </a:solidFill>
          <a:ln w="3175" cmpd="sng">
            <a:solidFill>
              <a:srgbClr val="0099FF"/>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53" name="Freeform 16"/>
          <p:cNvSpPr/>
          <p:nvPr/>
        </p:nvSpPr>
        <p:spPr bwMode="auto">
          <a:xfrm>
            <a:off x="4845051" y="2985492"/>
            <a:ext cx="1049338" cy="320675"/>
          </a:xfrm>
          <a:custGeom>
            <a:avLst/>
            <a:gdLst>
              <a:gd name="T0" fmla="*/ 661 w 661"/>
              <a:gd name="T1" fmla="*/ 202 h 202"/>
              <a:gd name="T2" fmla="*/ 646 w 661"/>
              <a:gd name="T3" fmla="*/ 183 h 202"/>
              <a:gd name="T4" fmla="*/ 621 w 661"/>
              <a:gd name="T5" fmla="*/ 178 h 202"/>
              <a:gd name="T6" fmla="*/ 603 w 661"/>
              <a:gd name="T7" fmla="*/ 181 h 202"/>
              <a:gd name="T8" fmla="*/ 555 w 661"/>
              <a:gd name="T9" fmla="*/ 166 h 202"/>
              <a:gd name="T10" fmla="*/ 468 w 661"/>
              <a:gd name="T11" fmla="*/ 175 h 202"/>
              <a:gd name="T12" fmla="*/ 430 w 661"/>
              <a:gd name="T13" fmla="*/ 145 h 202"/>
              <a:gd name="T14" fmla="*/ 391 w 661"/>
              <a:gd name="T15" fmla="*/ 169 h 202"/>
              <a:gd name="T16" fmla="*/ 360 w 661"/>
              <a:gd name="T17" fmla="*/ 171 h 202"/>
              <a:gd name="T18" fmla="*/ 328 w 661"/>
              <a:gd name="T19" fmla="*/ 153 h 202"/>
              <a:gd name="T20" fmla="*/ 286 w 661"/>
              <a:gd name="T21" fmla="*/ 180 h 202"/>
              <a:gd name="T22" fmla="*/ 232 w 661"/>
              <a:gd name="T23" fmla="*/ 153 h 202"/>
              <a:gd name="T24" fmla="*/ 201 w 661"/>
              <a:gd name="T25" fmla="*/ 172 h 202"/>
              <a:gd name="T26" fmla="*/ 175 w 661"/>
              <a:gd name="T27" fmla="*/ 163 h 202"/>
              <a:gd name="T28" fmla="*/ 157 w 661"/>
              <a:gd name="T29" fmla="*/ 123 h 202"/>
              <a:gd name="T30" fmla="*/ 127 w 661"/>
              <a:gd name="T31" fmla="*/ 108 h 202"/>
              <a:gd name="T32" fmla="*/ 111 w 661"/>
              <a:gd name="T33" fmla="*/ 82 h 202"/>
              <a:gd name="T34" fmla="*/ 102 w 661"/>
              <a:gd name="T35" fmla="*/ 61 h 202"/>
              <a:gd name="T36" fmla="*/ 78 w 661"/>
              <a:gd name="T37" fmla="*/ 57 h 202"/>
              <a:gd name="T38" fmla="*/ 63 w 661"/>
              <a:gd name="T39" fmla="*/ 63 h 202"/>
              <a:gd name="T40" fmla="*/ 24 w 661"/>
              <a:gd name="T41" fmla="*/ 54 h 202"/>
              <a:gd name="T42" fmla="*/ 0 w 661"/>
              <a:gd name="T43"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61" h="202">
                <a:moveTo>
                  <a:pt x="661" y="202"/>
                </a:moveTo>
                <a:cubicBezTo>
                  <a:pt x="659" y="199"/>
                  <a:pt x="653" y="187"/>
                  <a:pt x="646" y="183"/>
                </a:cubicBezTo>
                <a:cubicBezTo>
                  <a:pt x="639" y="179"/>
                  <a:pt x="628" y="178"/>
                  <a:pt x="621" y="178"/>
                </a:cubicBezTo>
                <a:cubicBezTo>
                  <a:pt x="614" y="178"/>
                  <a:pt x="614" y="183"/>
                  <a:pt x="603" y="181"/>
                </a:cubicBezTo>
                <a:cubicBezTo>
                  <a:pt x="592" y="179"/>
                  <a:pt x="577" y="167"/>
                  <a:pt x="555" y="166"/>
                </a:cubicBezTo>
                <a:cubicBezTo>
                  <a:pt x="533" y="165"/>
                  <a:pt x="489" y="178"/>
                  <a:pt x="468" y="175"/>
                </a:cubicBezTo>
                <a:cubicBezTo>
                  <a:pt x="447" y="172"/>
                  <a:pt x="443" y="146"/>
                  <a:pt x="430" y="145"/>
                </a:cubicBezTo>
                <a:cubicBezTo>
                  <a:pt x="417" y="144"/>
                  <a:pt x="402" y="165"/>
                  <a:pt x="391" y="169"/>
                </a:cubicBezTo>
                <a:cubicBezTo>
                  <a:pt x="380" y="173"/>
                  <a:pt x="370" y="174"/>
                  <a:pt x="360" y="171"/>
                </a:cubicBezTo>
                <a:cubicBezTo>
                  <a:pt x="350" y="168"/>
                  <a:pt x="340" y="152"/>
                  <a:pt x="328" y="153"/>
                </a:cubicBezTo>
                <a:cubicBezTo>
                  <a:pt x="316" y="154"/>
                  <a:pt x="302" y="180"/>
                  <a:pt x="286" y="180"/>
                </a:cubicBezTo>
                <a:cubicBezTo>
                  <a:pt x="270" y="180"/>
                  <a:pt x="246" y="154"/>
                  <a:pt x="232" y="153"/>
                </a:cubicBezTo>
                <a:cubicBezTo>
                  <a:pt x="218" y="152"/>
                  <a:pt x="210" y="170"/>
                  <a:pt x="201" y="172"/>
                </a:cubicBezTo>
                <a:cubicBezTo>
                  <a:pt x="192" y="174"/>
                  <a:pt x="182" y="171"/>
                  <a:pt x="175" y="163"/>
                </a:cubicBezTo>
                <a:cubicBezTo>
                  <a:pt x="168" y="155"/>
                  <a:pt x="165" y="132"/>
                  <a:pt x="157" y="123"/>
                </a:cubicBezTo>
                <a:cubicBezTo>
                  <a:pt x="149" y="114"/>
                  <a:pt x="135" y="115"/>
                  <a:pt x="127" y="108"/>
                </a:cubicBezTo>
                <a:cubicBezTo>
                  <a:pt x="119" y="101"/>
                  <a:pt x="115" y="90"/>
                  <a:pt x="111" y="82"/>
                </a:cubicBezTo>
                <a:cubicBezTo>
                  <a:pt x="107" y="74"/>
                  <a:pt x="107" y="65"/>
                  <a:pt x="102" y="61"/>
                </a:cubicBezTo>
                <a:cubicBezTo>
                  <a:pt x="97" y="57"/>
                  <a:pt x="84" y="57"/>
                  <a:pt x="78" y="57"/>
                </a:cubicBezTo>
                <a:cubicBezTo>
                  <a:pt x="72" y="57"/>
                  <a:pt x="72" y="64"/>
                  <a:pt x="63" y="63"/>
                </a:cubicBezTo>
                <a:cubicBezTo>
                  <a:pt x="54" y="62"/>
                  <a:pt x="34" y="64"/>
                  <a:pt x="24" y="54"/>
                </a:cubicBezTo>
                <a:cubicBezTo>
                  <a:pt x="14" y="44"/>
                  <a:pt x="5" y="11"/>
                  <a:pt x="0" y="0"/>
                </a:cubicBezTo>
              </a:path>
            </a:pathLst>
          </a:custGeom>
          <a:noFill/>
          <a:ln w="12700" cmpd="sng">
            <a:solidFill>
              <a:srgbClr val="00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54" name="Freeform 17"/>
          <p:cNvSpPr/>
          <p:nvPr/>
        </p:nvSpPr>
        <p:spPr bwMode="auto">
          <a:xfrm>
            <a:off x="3178176" y="2741017"/>
            <a:ext cx="423863" cy="504825"/>
          </a:xfrm>
          <a:custGeom>
            <a:avLst/>
            <a:gdLst>
              <a:gd name="T0" fmla="*/ 118 w 267"/>
              <a:gd name="T1" fmla="*/ 32 h 318"/>
              <a:gd name="T2" fmla="*/ 136 w 267"/>
              <a:gd name="T3" fmla="*/ 56 h 318"/>
              <a:gd name="T4" fmla="*/ 151 w 267"/>
              <a:gd name="T5" fmla="*/ 31 h 318"/>
              <a:gd name="T6" fmla="*/ 151 w 267"/>
              <a:gd name="T7" fmla="*/ 19 h 318"/>
              <a:gd name="T8" fmla="*/ 190 w 267"/>
              <a:gd name="T9" fmla="*/ 1 h 318"/>
              <a:gd name="T10" fmla="*/ 213 w 267"/>
              <a:gd name="T11" fmla="*/ 28 h 318"/>
              <a:gd name="T12" fmla="*/ 238 w 267"/>
              <a:gd name="T13" fmla="*/ 7 h 318"/>
              <a:gd name="T14" fmla="*/ 252 w 267"/>
              <a:gd name="T15" fmla="*/ 26 h 318"/>
              <a:gd name="T16" fmla="*/ 220 w 267"/>
              <a:gd name="T17" fmla="*/ 64 h 318"/>
              <a:gd name="T18" fmla="*/ 217 w 267"/>
              <a:gd name="T19" fmla="*/ 125 h 318"/>
              <a:gd name="T20" fmla="*/ 259 w 267"/>
              <a:gd name="T21" fmla="*/ 134 h 318"/>
              <a:gd name="T22" fmla="*/ 267 w 267"/>
              <a:gd name="T23" fmla="*/ 142 h 318"/>
              <a:gd name="T24" fmla="*/ 256 w 267"/>
              <a:gd name="T25" fmla="*/ 157 h 318"/>
              <a:gd name="T26" fmla="*/ 249 w 267"/>
              <a:gd name="T27" fmla="*/ 182 h 318"/>
              <a:gd name="T28" fmla="*/ 225 w 267"/>
              <a:gd name="T29" fmla="*/ 203 h 318"/>
              <a:gd name="T30" fmla="*/ 192 w 267"/>
              <a:gd name="T31" fmla="*/ 244 h 318"/>
              <a:gd name="T32" fmla="*/ 190 w 267"/>
              <a:gd name="T33" fmla="*/ 290 h 318"/>
              <a:gd name="T34" fmla="*/ 168 w 267"/>
              <a:gd name="T35" fmla="*/ 299 h 318"/>
              <a:gd name="T36" fmla="*/ 118 w 267"/>
              <a:gd name="T37" fmla="*/ 313 h 318"/>
              <a:gd name="T38" fmla="*/ 58 w 267"/>
              <a:gd name="T39" fmla="*/ 268 h 318"/>
              <a:gd name="T40" fmla="*/ 7 w 267"/>
              <a:gd name="T41" fmla="*/ 268 h 318"/>
              <a:gd name="T42" fmla="*/ 18 w 267"/>
              <a:gd name="T43" fmla="*/ 148 h 318"/>
              <a:gd name="T44" fmla="*/ 42 w 267"/>
              <a:gd name="T45" fmla="*/ 110 h 318"/>
              <a:gd name="T46" fmla="*/ 66 w 267"/>
              <a:gd name="T47" fmla="*/ 77 h 318"/>
              <a:gd name="T48" fmla="*/ 105 w 267"/>
              <a:gd name="T49" fmla="*/ 79 h 318"/>
              <a:gd name="T50" fmla="*/ 109 w 267"/>
              <a:gd name="T51" fmla="*/ 53 h 318"/>
              <a:gd name="T52" fmla="*/ 118 w 267"/>
              <a:gd name="T53" fmla="*/ 32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7" h="318">
                <a:moveTo>
                  <a:pt x="118" y="32"/>
                </a:moveTo>
                <a:cubicBezTo>
                  <a:pt x="122" y="32"/>
                  <a:pt x="131" y="56"/>
                  <a:pt x="136" y="56"/>
                </a:cubicBezTo>
                <a:cubicBezTo>
                  <a:pt x="141" y="56"/>
                  <a:pt x="149" y="37"/>
                  <a:pt x="151" y="31"/>
                </a:cubicBezTo>
                <a:cubicBezTo>
                  <a:pt x="153" y="25"/>
                  <a:pt x="145" y="24"/>
                  <a:pt x="151" y="19"/>
                </a:cubicBezTo>
                <a:cubicBezTo>
                  <a:pt x="157" y="14"/>
                  <a:pt x="180" y="0"/>
                  <a:pt x="190" y="1"/>
                </a:cubicBezTo>
                <a:cubicBezTo>
                  <a:pt x="200" y="2"/>
                  <a:pt x="205" y="27"/>
                  <a:pt x="213" y="28"/>
                </a:cubicBezTo>
                <a:cubicBezTo>
                  <a:pt x="221" y="29"/>
                  <a:pt x="232" y="7"/>
                  <a:pt x="238" y="7"/>
                </a:cubicBezTo>
                <a:cubicBezTo>
                  <a:pt x="244" y="7"/>
                  <a:pt x="255" y="17"/>
                  <a:pt x="252" y="26"/>
                </a:cubicBezTo>
                <a:cubicBezTo>
                  <a:pt x="249" y="35"/>
                  <a:pt x="226" y="48"/>
                  <a:pt x="220" y="64"/>
                </a:cubicBezTo>
                <a:cubicBezTo>
                  <a:pt x="214" y="80"/>
                  <a:pt x="211" y="113"/>
                  <a:pt x="217" y="125"/>
                </a:cubicBezTo>
                <a:cubicBezTo>
                  <a:pt x="223" y="137"/>
                  <a:pt x="251" y="131"/>
                  <a:pt x="259" y="134"/>
                </a:cubicBezTo>
                <a:cubicBezTo>
                  <a:pt x="267" y="137"/>
                  <a:pt x="267" y="138"/>
                  <a:pt x="267" y="142"/>
                </a:cubicBezTo>
                <a:cubicBezTo>
                  <a:pt x="267" y="146"/>
                  <a:pt x="259" y="150"/>
                  <a:pt x="256" y="157"/>
                </a:cubicBezTo>
                <a:cubicBezTo>
                  <a:pt x="253" y="164"/>
                  <a:pt x="254" y="174"/>
                  <a:pt x="249" y="182"/>
                </a:cubicBezTo>
                <a:cubicBezTo>
                  <a:pt x="244" y="190"/>
                  <a:pt x="234" y="193"/>
                  <a:pt x="225" y="203"/>
                </a:cubicBezTo>
                <a:cubicBezTo>
                  <a:pt x="216" y="213"/>
                  <a:pt x="198" y="230"/>
                  <a:pt x="192" y="244"/>
                </a:cubicBezTo>
                <a:cubicBezTo>
                  <a:pt x="186" y="258"/>
                  <a:pt x="194" y="281"/>
                  <a:pt x="190" y="290"/>
                </a:cubicBezTo>
                <a:cubicBezTo>
                  <a:pt x="186" y="299"/>
                  <a:pt x="180" y="295"/>
                  <a:pt x="168" y="299"/>
                </a:cubicBezTo>
                <a:cubicBezTo>
                  <a:pt x="156" y="303"/>
                  <a:pt x="136" y="318"/>
                  <a:pt x="118" y="313"/>
                </a:cubicBezTo>
                <a:cubicBezTo>
                  <a:pt x="100" y="308"/>
                  <a:pt x="76" y="275"/>
                  <a:pt x="58" y="268"/>
                </a:cubicBezTo>
                <a:cubicBezTo>
                  <a:pt x="40" y="261"/>
                  <a:pt x="14" y="288"/>
                  <a:pt x="7" y="268"/>
                </a:cubicBezTo>
                <a:cubicBezTo>
                  <a:pt x="0" y="248"/>
                  <a:pt x="12" y="174"/>
                  <a:pt x="18" y="148"/>
                </a:cubicBezTo>
                <a:cubicBezTo>
                  <a:pt x="24" y="122"/>
                  <a:pt x="34" y="122"/>
                  <a:pt x="42" y="110"/>
                </a:cubicBezTo>
                <a:cubicBezTo>
                  <a:pt x="50" y="98"/>
                  <a:pt x="55" y="82"/>
                  <a:pt x="66" y="77"/>
                </a:cubicBezTo>
                <a:cubicBezTo>
                  <a:pt x="77" y="72"/>
                  <a:pt x="98" y="83"/>
                  <a:pt x="105" y="79"/>
                </a:cubicBezTo>
                <a:cubicBezTo>
                  <a:pt x="112" y="75"/>
                  <a:pt x="107" y="61"/>
                  <a:pt x="109" y="53"/>
                </a:cubicBezTo>
                <a:cubicBezTo>
                  <a:pt x="111" y="45"/>
                  <a:pt x="116" y="36"/>
                  <a:pt x="118" y="32"/>
                </a:cubicBezTo>
                <a:close/>
              </a:path>
            </a:pathLst>
          </a:custGeom>
          <a:solidFill>
            <a:srgbClr val="99CCFF"/>
          </a:solidFill>
          <a:ln w="3175" cmpd="sng">
            <a:solidFill>
              <a:srgbClr val="0099FF"/>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55" name="Freeform 18"/>
          <p:cNvSpPr/>
          <p:nvPr/>
        </p:nvSpPr>
        <p:spPr bwMode="auto">
          <a:xfrm>
            <a:off x="1995489" y="2553692"/>
            <a:ext cx="765175" cy="1571625"/>
          </a:xfrm>
          <a:custGeom>
            <a:avLst/>
            <a:gdLst>
              <a:gd name="T0" fmla="*/ 142 w 482"/>
              <a:gd name="T1" fmla="*/ 66 h 990"/>
              <a:gd name="T2" fmla="*/ 241 w 482"/>
              <a:gd name="T3" fmla="*/ 24 h 990"/>
              <a:gd name="T4" fmla="*/ 310 w 482"/>
              <a:gd name="T5" fmla="*/ 3 h 990"/>
              <a:gd name="T6" fmla="*/ 370 w 482"/>
              <a:gd name="T7" fmla="*/ 5 h 990"/>
              <a:gd name="T8" fmla="*/ 437 w 482"/>
              <a:gd name="T9" fmla="*/ 29 h 990"/>
              <a:gd name="T10" fmla="*/ 482 w 482"/>
              <a:gd name="T11" fmla="*/ 63 h 990"/>
              <a:gd name="T12" fmla="*/ 451 w 482"/>
              <a:gd name="T13" fmla="*/ 87 h 990"/>
              <a:gd name="T14" fmla="*/ 421 w 482"/>
              <a:gd name="T15" fmla="*/ 149 h 990"/>
              <a:gd name="T16" fmla="*/ 437 w 482"/>
              <a:gd name="T17" fmla="*/ 191 h 990"/>
              <a:gd name="T18" fmla="*/ 311 w 482"/>
              <a:gd name="T19" fmla="*/ 177 h 990"/>
              <a:gd name="T20" fmla="*/ 310 w 482"/>
              <a:gd name="T21" fmla="*/ 222 h 990"/>
              <a:gd name="T22" fmla="*/ 257 w 482"/>
              <a:gd name="T23" fmla="*/ 189 h 990"/>
              <a:gd name="T24" fmla="*/ 235 w 482"/>
              <a:gd name="T25" fmla="*/ 225 h 990"/>
              <a:gd name="T26" fmla="*/ 272 w 482"/>
              <a:gd name="T27" fmla="*/ 246 h 990"/>
              <a:gd name="T28" fmla="*/ 286 w 482"/>
              <a:gd name="T29" fmla="*/ 327 h 990"/>
              <a:gd name="T30" fmla="*/ 326 w 482"/>
              <a:gd name="T31" fmla="*/ 386 h 990"/>
              <a:gd name="T32" fmla="*/ 371 w 482"/>
              <a:gd name="T33" fmla="*/ 413 h 990"/>
              <a:gd name="T34" fmla="*/ 329 w 482"/>
              <a:gd name="T35" fmla="*/ 462 h 990"/>
              <a:gd name="T36" fmla="*/ 335 w 482"/>
              <a:gd name="T37" fmla="*/ 528 h 990"/>
              <a:gd name="T38" fmla="*/ 368 w 482"/>
              <a:gd name="T39" fmla="*/ 467 h 990"/>
              <a:gd name="T40" fmla="*/ 436 w 482"/>
              <a:gd name="T41" fmla="*/ 504 h 990"/>
              <a:gd name="T42" fmla="*/ 460 w 482"/>
              <a:gd name="T43" fmla="*/ 585 h 990"/>
              <a:gd name="T44" fmla="*/ 401 w 482"/>
              <a:gd name="T45" fmla="*/ 611 h 990"/>
              <a:gd name="T46" fmla="*/ 326 w 482"/>
              <a:gd name="T47" fmla="*/ 582 h 990"/>
              <a:gd name="T48" fmla="*/ 305 w 482"/>
              <a:gd name="T49" fmla="*/ 638 h 990"/>
              <a:gd name="T50" fmla="*/ 314 w 482"/>
              <a:gd name="T51" fmla="*/ 669 h 990"/>
              <a:gd name="T52" fmla="*/ 361 w 482"/>
              <a:gd name="T53" fmla="*/ 699 h 990"/>
              <a:gd name="T54" fmla="*/ 325 w 482"/>
              <a:gd name="T55" fmla="*/ 723 h 990"/>
              <a:gd name="T56" fmla="*/ 362 w 482"/>
              <a:gd name="T57" fmla="*/ 765 h 990"/>
              <a:gd name="T58" fmla="*/ 341 w 482"/>
              <a:gd name="T59" fmla="*/ 872 h 990"/>
              <a:gd name="T60" fmla="*/ 326 w 482"/>
              <a:gd name="T61" fmla="*/ 986 h 990"/>
              <a:gd name="T62" fmla="*/ 311 w 482"/>
              <a:gd name="T63" fmla="*/ 951 h 990"/>
              <a:gd name="T64" fmla="*/ 205 w 482"/>
              <a:gd name="T65" fmla="*/ 962 h 990"/>
              <a:gd name="T66" fmla="*/ 109 w 482"/>
              <a:gd name="T67" fmla="*/ 927 h 990"/>
              <a:gd name="T68" fmla="*/ 8 w 482"/>
              <a:gd name="T69" fmla="*/ 816 h 990"/>
              <a:gd name="T70" fmla="*/ 23 w 482"/>
              <a:gd name="T71" fmla="*/ 705 h 990"/>
              <a:gd name="T72" fmla="*/ 47 w 482"/>
              <a:gd name="T73" fmla="*/ 695 h 990"/>
              <a:gd name="T74" fmla="*/ 91 w 482"/>
              <a:gd name="T75" fmla="*/ 597 h 990"/>
              <a:gd name="T76" fmla="*/ 155 w 482"/>
              <a:gd name="T77" fmla="*/ 593 h 990"/>
              <a:gd name="T78" fmla="*/ 103 w 482"/>
              <a:gd name="T79" fmla="*/ 528 h 990"/>
              <a:gd name="T80" fmla="*/ 35 w 482"/>
              <a:gd name="T81" fmla="*/ 329 h 990"/>
              <a:gd name="T82" fmla="*/ 28 w 482"/>
              <a:gd name="T83" fmla="*/ 147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2" h="990">
                <a:moveTo>
                  <a:pt x="73" y="99"/>
                </a:moveTo>
                <a:cubicBezTo>
                  <a:pt x="92" y="86"/>
                  <a:pt x="120" y="72"/>
                  <a:pt x="142" y="66"/>
                </a:cubicBezTo>
                <a:cubicBezTo>
                  <a:pt x="164" y="60"/>
                  <a:pt x="190" y="67"/>
                  <a:pt x="206" y="60"/>
                </a:cubicBezTo>
                <a:cubicBezTo>
                  <a:pt x="222" y="53"/>
                  <a:pt x="232" y="31"/>
                  <a:pt x="241" y="24"/>
                </a:cubicBezTo>
                <a:cubicBezTo>
                  <a:pt x="250" y="17"/>
                  <a:pt x="252" y="21"/>
                  <a:pt x="263" y="18"/>
                </a:cubicBezTo>
                <a:cubicBezTo>
                  <a:pt x="274" y="15"/>
                  <a:pt x="296" y="5"/>
                  <a:pt x="310" y="3"/>
                </a:cubicBezTo>
                <a:cubicBezTo>
                  <a:pt x="324" y="1"/>
                  <a:pt x="337" y="6"/>
                  <a:pt x="347" y="6"/>
                </a:cubicBezTo>
                <a:cubicBezTo>
                  <a:pt x="357" y="6"/>
                  <a:pt x="358" y="0"/>
                  <a:pt x="370" y="5"/>
                </a:cubicBezTo>
                <a:cubicBezTo>
                  <a:pt x="382" y="10"/>
                  <a:pt x="407" y="32"/>
                  <a:pt x="418" y="36"/>
                </a:cubicBezTo>
                <a:cubicBezTo>
                  <a:pt x="429" y="40"/>
                  <a:pt x="428" y="27"/>
                  <a:pt x="437" y="29"/>
                </a:cubicBezTo>
                <a:cubicBezTo>
                  <a:pt x="446" y="31"/>
                  <a:pt x="465" y="42"/>
                  <a:pt x="473" y="48"/>
                </a:cubicBezTo>
                <a:cubicBezTo>
                  <a:pt x="481" y="54"/>
                  <a:pt x="482" y="59"/>
                  <a:pt x="482" y="63"/>
                </a:cubicBezTo>
                <a:cubicBezTo>
                  <a:pt x="482" y="67"/>
                  <a:pt x="477" y="68"/>
                  <a:pt x="472" y="72"/>
                </a:cubicBezTo>
                <a:cubicBezTo>
                  <a:pt x="467" y="76"/>
                  <a:pt x="455" y="79"/>
                  <a:pt x="451" y="87"/>
                </a:cubicBezTo>
                <a:cubicBezTo>
                  <a:pt x="447" y="95"/>
                  <a:pt x="453" y="113"/>
                  <a:pt x="448" y="123"/>
                </a:cubicBezTo>
                <a:cubicBezTo>
                  <a:pt x="443" y="133"/>
                  <a:pt x="421" y="141"/>
                  <a:pt x="421" y="149"/>
                </a:cubicBezTo>
                <a:cubicBezTo>
                  <a:pt x="421" y="157"/>
                  <a:pt x="442" y="167"/>
                  <a:pt x="445" y="174"/>
                </a:cubicBezTo>
                <a:cubicBezTo>
                  <a:pt x="448" y="181"/>
                  <a:pt x="450" y="193"/>
                  <a:pt x="437" y="191"/>
                </a:cubicBezTo>
                <a:cubicBezTo>
                  <a:pt x="424" y="189"/>
                  <a:pt x="386" y="161"/>
                  <a:pt x="365" y="159"/>
                </a:cubicBezTo>
                <a:cubicBezTo>
                  <a:pt x="344" y="157"/>
                  <a:pt x="319" y="169"/>
                  <a:pt x="311" y="177"/>
                </a:cubicBezTo>
                <a:cubicBezTo>
                  <a:pt x="303" y="185"/>
                  <a:pt x="319" y="202"/>
                  <a:pt x="319" y="209"/>
                </a:cubicBezTo>
                <a:cubicBezTo>
                  <a:pt x="319" y="216"/>
                  <a:pt x="316" y="222"/>
                  <a:pt x="310" y="222"/>
                </a:cubicBezTo>
                <a:cubicBezTo>
                  <a:pt x="304" y="222"/>
                  <a:pt x="289" y="212"/>
                  <a:pt x="280" y="207"/>
                </a:cubicBezTo>
                <a:cubicBezTo>
                  <a:pt x="271" y="202"/>
                  <a:pt x="264" y="188"/>
                  <a:pt x="257" y="189"/>
                </a:cubicBezTo>
                <a:cubicBezTo>
                  <a:pt x="250" y="190"/>
                  <a:pt x="239" y="206"/>
                  <a:pt x="235" y="212"/>
                </a:cubicBezTo>
                <a:cubicBezTo>
                  <a:pt x="231" y="218"/>
                  <a:pt x="232" y="221"/>
                  <a:pt x="235" y="225"/>
                </a:cubicBezTo>
                <a:cubicBezTo>
                  <a:pt x="238" y="229"/>
                  <a:pt x="247" y="234"/>
                  <a:pt x="253" y="237"/>
                </a:cubicBezTo>
                <a:cubicBezTo>
                  <a:pt x="259" y="240"/>
                  <a:pt x="266" y="240"/>
                  <a:pt x="272" y="246"/>
                </a:cubicBezTo>
                <a:cubicBezTo>
                  <a:pt x="278" y="252"/>
                  <a:pt x="285" y="262"/>
                  <a:pt x="287" y="275"/>
                </a:cubicBezTo>
                <a:cubicBezTo>
                  <a:pt x="289" y="288"/>
                  <a:pt x="283" y="313"/>
                  <a:pt x="286" y="327"/>
                </a:cubicBezTo>
                <a:cubicBezTo>
                  <a:pt x="289" y="341"/>
                  <a:pt x="298" y="350"/>
                  <a:pt x="305" y="360"/>
                </a:cubicBezTo>
                <a:cubicBezTo>
                  <a:pt x="312" y="370"/>
                  <a:pt x="317" y="380"/>
                  <a:pt x="326" y="386"/>
                </a:cubicBezTo>
                <a:cubicBezTo>
                  <a:pt x="335" y="392"/>
                  <a:pt x="354" y="392"/>
                  <a:pt x="361" y="396"/>
                </a:cubicBezTo>
                <a:cubicBezTo>
                  <a:pt x="368" y="400"/>
                  <a:pt x="372" y="407"/>
                  <a:pt x="371" y="413"/>
                </a:cubicBezTo>
                <a:cubicBezTo>
                  <a:pt x="370" y="419"/>
                  <a:pt x="363" y="427"/>
                  <a:pt x="356" y="435"/>
                </a:cubicBezTo>
                <a:cubicBezTo>
                  <a:pt x="349" y="443"/>
                  <a:pt x="333" y="450"/>
                  <a:pt x="329" y="462"/>
                </a:cubicBezTo>
                <a:cubicBezTo>
                  <a:pt x="325" y="474"/>
                  <a:pt x="330" y="495"/>
                  <a:pt x="331" y="506"/>
                </a:cubicBezTo>
                <a:cubicBezTo>
                  <a:pt x="332" y="517"/>
                  <a:pt x="331" y="525"/>
                  <a:pt x="335" y="528"/>
                </a:cubicBezTo>
                <a:cubicBezTo>
                  <a:pt x="339" y="531"/>
                  <a:pt x="349" y="534"/>
                  <a:pt x="355" y="524"/>
                </a:cubicBezTo>
                <a:cubicBezTo>
                  <a:pt x="361" y="514"/>
                  <a:pt x="356" y="475"/>
                  <a:pt x="368" y="467"/>
                </a:cubicBezTo>
                <a:cubicBezTo>
                  <a:pt x="380" y="459"/>
                  <a:pt x="416" y="470"/>
                  <a:pt x="427" y="476"/>
                </a:cubicBezTo>
                <a:cubicBezTo>
                  <a:pt x="438" y="482"/>
                  <a:pt x="430" y="491"/>
                  <a:pt x="436" y="504"/>
                </a:cubicBezTo>
                <a:cubicBezTo>
                  <a:pt x="442" y="517"/>
                  <a:pt x="457" y="542"/>
                  <a:pt x="461" y="555"/>
                </a:cubicBezTo>
                <a:cubicBezTo>
                  <a:pt x="465" y="568"/>
                  <a:pt x="464" y="579"/>
                  <a:pt x="460" y="585"/>
                </a:cubicBezTo>
                <a:cubicBezTo>
                  <a:pt x="456" y="591"/>
                  <a:pt x="449" y="590"/>
                  <a:pt x="439" y="594"/>
                </a:cubicBezTo>
                <a:cubicBezTo>
                  <a:pt x="429" y="598"/>
                  <a:pt x="415" y="614"/>
                  <a:pt x="401" y="611"/>
                </a:cubicBezTo>
                <a:cubicBezTo>
                  <a:pt x="387" y="608"/>
                  <a:pt x="365" y="583"/>
                  <a:pt x="353" y="578"/>
                </a:cubicBezTo>
                <a:cubicBezTo>
                  <a:pt x="341" y="573"/>
                  <a:pt x="331" y="579"/>
                  <a:pt x="326" y="582"/>
                </a:cubicBezTo>
                <a:cubicBezTo>
                  <a:pt x="321" y="585"/>
                  <a:pt x="325" y="585"/>
                  <a:pt x="322" y="594"/>
                </a:cubicBezTo>
                <a:cubicBezTo>
                  <a:pt x="319" y="603"/>
                  <a:pt x="309" y="628"/>
                  <a:pt x="305" y="638"/>
                </a:cubicBezTo>
                <a:cubicBezTo>
                  <a:pt x="301" y="648"/>
                  <a:pt x="297" y="652"/>
                  <a:pt x="298" y="657"/>
                </a:cubicBezTo>
                <a:cubicBezTo>
                  <a:pt x="299" y="662"/>
                  <a:pt x="305" y="668"/>
                  <a:pt x="314" y="669"/>
                </a:cubicBezTo>
                <a:cubicBezTo>
                  <a:pt x="323" y="670"/>
                  <a:pt x="342" y="658"/>
                  <a:pt x="350" y="663"/>
                </a:cubicBezTo>
                <a:cubicBezTo>
                  <a:pt x="358" y="668"/>
                  <a:pt x="364" y="692"/>
                  <a:pt x="361" y="699"/>
                </a:cubicBezTo>
                <a:cubicBezTo>
                  <a:pt x="358" y="706"/>
                  <a:pt x="337" y="703"/>
                  <a:pt x="331" y="707"/>
                </a:cubicBezTo>
                <a:cubicBezTo>
                  <a:pt x="325" y="711"/>
                  <a:pt x="321" y="716"/>
                  <a:pt x="325" y="723"/>
                </a:cubicBezTo>
                <a:cubicBezTo>
                  <a:pt x="329" y="730"/>
                  <a:pt x="350" y="743"/>
                  <a:pt x="356" y="750"/>
                </a:cubicBezTo>
                <a:cubicBezTo>
                  <a:pt x="362" y="757"/>
                  <a:pt x="361" y="756"/>
                  <a:pt x="362" y="765"/>
                </a:cubicBezTo>
                <a:cubicBezTo>
                  <a:pt x="363" y="774"/>
                  <a:pt x="364" y="788"/>
                  <a:pt x="361" y="806"/>
                </a:cubicBezTo>
                <a:cubicBezTo>
                  <a:pt x="358" y="824"/>
                  <a:pt x="343" y="847"/>
                  <a:pt x="341" y="872"/>
                </a:cubicBezTo>
                <a:cubicBezTo>
                  <a:pt x="339" y="897"/>
                  <a:pt x="351" y="940"/>
                  <a:pt x="349" y="959"/>
                </a:cubicBezTo>
                <a:cubicBezTo>
                  <a:pt x="347" y="978"/>
                  <a:pt x="332" y="982"/>
                  <a:pt x="326" y="986"/>
                </a:cubicBezTo>
                <a:cubicBezTo>
                  <a:pt x="320" y="990"/>
                  <a:pt x="313" y="989"/>
                  <a:pt x="311" y="983"/>
                </a:cubicBezTo>
                <a:cubicBezTo>
                  <a:pt x="309" y="977"/>
                  <a:pt x="317" y="957"/>
                  <a:pt x="311" y="951"/>
                </a:cubicBezTo>
                <a:cubicBezTo>
                  <a:pt x="305" y="945"/>
                  <a:pt x="290" y="946"/>
                  <a:pt x="272" y="948"/>
                </a:cubicBezTo>
                <a:cubicBezTo>
                  <a:pt x="254" y="950"/>
                  <a:pt x="225" y="961"/>
                  <a:pt x="205" y="962"/>
                </a:cubicBezTo>
                <a:cubicBezTo>
                  <a:pt x="185" y="963"/>
                  <a:pt x="167" y="963"/>
                  <a:pt x="151" y="957"/>
                </a:cubicBezTo>
                <a:cubicBezTo>
                  <a:pt x="135" y="951"/>
                  <a:pt x="124" y="944"/>
                  <a:pt x="109" y="927"/>
                </a:cubicBezTo>
                <a:cubicBezTo>
                  <a:pt x="94" y="910"/>
                  <a:pt x="76" y="873"/>
                  <a:pt x="59" y="855"/>
                </a:cubicBezTo>
                <a:cubicBezTo>
                  <a:pt x="42" y="837"/>
                  <a:pt x="16" y="836"/>
                  <a:pt x="8" y="816"/>
                </a:cubicBezTo>
                <a:cubicBezTo>
                  <a:pt x="0" y="796"/>
                  <a:pt x="8" y="753"/>
                  <a:pt x="10" y="735"/>
                </a:cubicBezTo>
                <a:cubicBezTo>
                  <a:pt x="12" y="717"/>
                  <a:pt x="20" y="715"/>
                  <a:pt x="23" y="705"/>
                </a:cubicBezTo>
                <a:cubicBezTo>
                  <a:pt x="26" y="695"/>
                  <a:pt x="24" y="679"/>
                  <a:pt x="28" y="677"/>
                </a:cubicBezTo>
                <a:cubicBezTo>
                  <a:pt x="32" y="675"/>
                  <a:pt x="40" y="698"/>
                  <a:pt x="47" y="695"/>
                </a:cubicBezTo>
                <a:cubicBezTo>
                  <a:pt x="54" y="692"/>
                  <a:pt x="63" y="676"/>
                  <a:pt x="70" y="660"/>
                </a:cubicBezTo>
                <a:cubicBezTo>
                  <a:pt x="77" y="644"/>
                  <a:pt x="82" y="609"/>
                  <a:pt x="91" y="597"/>
                </a:cubicBezTo>
                <a:cubicBezTo>
                  <a:pt x="100" y="585"/>
                  <a:pt x="111" y="586"/>
                  <a:pt x="122" y="585"/>
                </a:cubicBezTo>
                <a:cubicBezTo>
                  <a:pt x="133" y="584"/>
                  <a:pt x="149" y="595"/>
                  <a:pt x="155" y="593"/>
                </a:cubicBezTo>
                <a:cubicBezTo>
                  <a:pt x="161" y="591"/>
                  <a:pt x="170" y="586"/>
                  <a:pt x="161" y="575"/>
                </a:cubicBezTo>
                <a:cubicBezTo>
                  <a:pt x="152" y="564"/>
                  <a:pt x="115" y="550"/>
                  <a:pt x="103" y="528"/>
                </a:cubicBezTo>
                <a:cubicBezTo>
                  <a:pt x="91" y="506"/>
                  <a:pt x="97" y="474"/>
                  <a:pt x="86" y="441"/>
                </a:cubicBezTo>
                <a:cubicBezTo>
                  <a:pt x="75" y="408"/>
                  <a:pt x="41" y="366"/>
                  <a:pt x="35" y="329"/>
                </a:cubicBezTo>
                <a:cubicBezTo>
                  <a:pt x="29" y="292"/>
                  <a:pt x="48" y="251"/>
                  <a:pt x="47" y="221"/>
                </a:cubicBezTo>
                <a:cubicBezTo>
                  <a:pt x="46" y="191"/>
                  <a:pt x="24" y="167"/>
                  <a:pt x="28" y="147"/>
                </a:cubicBezTo>
                <a:cubicBezTo>
                  <a:pt x="32" y="127"/>
                  <a:pt x="53" y="112"/>
                  <a:pt x="73" y="99"/>
                </a:cubicBezTo>
                <a:close/>
              </a:path>
            </a:pathLst>
          </a:custGeom>
          <a:solidFill>
            <a:srgbClr val="99CCFF"/>
          </a:solidFill>
          <a:ln w="3175" cmpd="sng">
            <a:solidFill>
              <a:srgbClr val="0099FF"/>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56" name="Freeform 19"/>
          <p:cNvSpPr/>
          <p:nvPr/>
        </p:nvSpPr>
        <p:spPr bwMode="auto">
          <a:xfrm>
            <a:off x="2035176" y="2186980"/>
            <a:ext cx="190500" cy="481012"/>
          </a:xfrm>
          <a:custGeom>
            <a:avLst/>
            <a:gdLst>
              <a:gd name="T0" fmla="*/ 0 w 120"/>
              <a:gd name="T1" fmla="*/ 0 h 303"/>
              <a:gd name="T2" fmla="*/ 67 w 120"/>
              <a:gd name="T3" fmla="*/ 98 h 303"/>
              <a:gd name="T4" fmla="*/ 84 w 120"/>
              <a:gd name="T5" fmla="*/ 147 h 303"/>
              <a:gd name="T6" fmla="*/ 115 w 120"/>
              <a:gd name="T7" fmla="*/ 192 h 303"/>
              <a:gd name="T8" fmla="*/ 114 w 120"/>
              <a:gd name="T9" fmla="*/ 239 h 303"/>
              <a:gd name="T10" fmla="*/ 99 w 120"/>
              <a:gd name="T11" fmla="*/ 275 h 303"/>
              <a:gd name="T12" fmla="*/ 106 w 120"/>
              <a:gd name="T13" fmla="*/ 303 h 303"/>
            </a:gdLst>
            <a:ahLst/>
            <a:cxnLst>
              <a:cxn ang="0">
                <a:pos x="T0" y="T1"/>
              </a:cxn>
              <a:cxn ang="0">
                <a:pos x="T2" y="T3"/>
              </a:cxn>
              <a:cxn ang="0">
                <a:pos x="T4" y="T5"/>
              </a:cxn>
              <a:cxn ang="0">
                <a:pos x="T6" y="T7"/>
              </a:cxn>
              <a:cxn ang="0">
                <a:pos x="T8" y="T9"/>
              </a:cxn>
              <a:cxn ang="0">
                <a:pos x="T10" y="T11"/>
              </a:cxn>
              <a:cxn ang="0">
                <a:pos x="T12" y="T13"/>
              </a:cxn>
            </a:cxnLst>
            <a:rect l="0" t="0" r="r" b="b"/>
            <a:pathLst>
              <a:path w="120" h="303">
                <a:moveTo>
                  <a:pt x="0" y="0"/>
                </a:moveTo>
                <a:cubicBezTo>
                  <a:pt x="11" y="16"/>
                  <a:pt x="53" y="73"/>
                  <a:pt x="67" y="98"/>
                </a:cubicBezTo>
                <a:cubicBezTo>
                  <a:pt x="81" y="123"/>
                  <a:pt x="76" y="131"/>
                  <a:pt x="84" y="147"/>
                </a:cubicBezTo>
                <a:cubicBezTo>
                  <a:pt x="92" y="163"/>
                  <a:pt x="110" y="177"/>
                  <a:pt x="115" y="192"/>
                </a:cubicBezTo>
                <a:cubicBezTo>
                  <a:pt x="120" y="207"/>
                  <a:pt x="117" y="225"/>
                  <a:pt x="114" y="239"/>
                </a:cubicBezTo>
                <a:cubicBezTo>
                  <a:pt x="111" y="253"/>
                  <a:pt x="100" y="264"/>
                  <a:pt x="99" y="275"/>
                </a:cubicBezTo>
                <a:cubicBezTo>
                  <a:pt x="98" y="286"/>
                  <a:pt x="105" y="297"/>
                  <a:pt x="106" y="303"/>
                </a:cubicBezTo>
              </a:path>
            </a:pathLst>
          </a:custGeom>
          <a:noFill/>
          <a:ln w="12700" cmpd="sng">
            <a:solidFill>
              <a:srgbClr val="00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57" name="Freeform 20"/>
          <p:cNvSpPr/>
          <p:nvPr/>
        </p:nvSpPr>
        <p:spPr bwMode="auto">
          <a:xfrm>
            <a:off x="15876" y="2185392"/>
            <a:ext cx="1406525" cy="914400"/>
          </a:xfrm>
          <a:custGeom>
            <a:avLst/>
            <a:gdLst>
              <a:gd name="T0" fmla="*/ 454 w 886"/>
              <a:gd name="T1" fmla="*/ 121 h 576"/>
              <a:gd name="T2" fmla="*/ 576 w 886"/>
              <a:gd name="T3" fmla="*/ 109 h 576"/>
              <a:gd name="T4" fmla="*/ 586 w 886"/>
              <a:gd name="T5" fmla="*/ 73 h 576"/>
              <a:gd name="T6" fmla="*/ 532 w 886"/>
              <a:gd name="T7" fmla="*/ 49 h 576"/>
              <a:gd name="T8" fmla="*/ 541 w 886"/>
              <a:gd name="T9" fmla="*/ 7 h 576"/>
              <a:gd name="T10" fmla="*/ 735 w 886"/>
              <a:gd name="T11" fmla="*/ 1 h 576"/>
              <a:gd name="T12" fmla="*/ 720 w 886"/>
              <a:gd name="T13" fmla="*/ 42 h 576"/>
              <a:gd name="T14" fmla="*/ 726 w 886"/>
              <a:gd name="T15" fmla="*/ 79 h 576"/>
              <a:gd name="T16" fmla="*/ 664 w 886"/>
              <a:gd name="T17" fmla="*/ 112 h 576"/>
              <a:gd name="T18" fmla="*/ 627 w 886"/>
              <a:gd name="T19" fmla="*/ 87 h 576"/>
              <a:gd name="T20" fmla="*/ 633 w 886"/>
              <a:gd name="T21" fmla="*/ 141 h 576"/>
              <a:gd name="T22" fmla="*/ 709 w 886"/>
              <a:gd name="T23" fmla="*/ 180 h 576"/>
              <a:gd name="T24" fmla="*/ 769 w 886"/>
              <a:gd name="T25" fmla="*/ 241 h 576"/>
              <a:gd name="T26" fmla="*/ 795 w 886"/>
              <a:gd name="T27" fmla="*/ 330 h 576"/>
              <a:gd name="T28" fmla="*/ 880 w 886"/>
              <a:gd name="T29" fmla="*/ 507 h 576"/>
              <a:gd name="T30" fmla="*/ 744 w 886"/>
              <a:gd name="T31" fmla="*/ 571 h 576"/>
              <a:gd name="T32" fmla="*/ 591 w 886"/>
              <a:gd name="T33" fmla="*/ 514 h 576"/>
              <a:gd name="T34" fmla="*/ 507 w 886"/>
              <a:gd name="T35" fmla="*/ 403 h 576"/>
              <a:gd name="T36" fmla="*/ 456 w 886"/>
              <a:gd name="T37" fmla="*/ 387 h 576"/>
              <a:gd name="T38" fmla="*/ 441 w 886"/>
              <a:gd name="T39" fmla="*/ 345 h 576"/>
              <a:gd name="T40" fmla="*/ 384 w 886"/>
              <a:gd name="T41" fmla="*/ 343 h 576"/>
              <a:gd name="T42" fmla="*/ 300 w 886"/>
              <a:gd name="T43" fmla="*/ 324 h 576"/>
              <a:gd name="T44" fmla="*/ 237 w 886"/>
              <a:gd name="T45" fmla="*/ 309 h 576"/>
              <a:gd name="T46" fmla="*/ 168 w 886"/>
              <a:gd name="T47" fmla="*/ 331 h 576"/>
              <a:gd name="T48" fmla="*/ 90 w 886"/>
              <a:gd name="T49" fmla="*/ 286 h 576"/>
              <a:gd name="T50" fmla="*/ 54 w 886"/>
              <a:gd name="T51" fmla="*/ 307 h 576"/>
              <a:gd name="T52" fmla="*/ 79 w 886"/>
              <a:gd name="T53" fmla="*/ 318 h 576"/>
              <a:gd name="T54" fmla="*/ 46 w 886"/>
              <a:gd name="T55" fmla="*/ 330 h 576"/>
              <a:gd name="T56" fmla="*/ 1 w 886"/>
              <a:gd name="T57" fmla="*/ 348 h 576"/>
              <a:gd name="T58" fmla="*/ 1 w 886"/>
              <a:gd name="T59" fmla="*/ 303 h 576"/>
              <a:gd name="T60" fmla="*/ 39 w 886"/>
              <a:gd name="T61" fmla="*/ 297 h 576"/>
              <a:gd name="T62" fmla="*/ 36 w 886"/>
              <a:gd name="T63" fmla="*/ 261 h 576"/>
              <a:gd name="T64" fmla="*/ 0 w 886"/>
              <a:gd name="T65" fmla="*/ 247 h 576"/>
              <a:gd name="T66" fmla="*/ 0 w 886"/>
              <a:gd name="T67" fmla="*/ 135 h 576"/>
              <a:gd name="T68" fmla="*/ 42 w 886"/>
              <a:gd name="T69" fmla="*/ 93 h 576"/>
              <a:gd name="T70" fmla="*/ 94 w 886"/>
              <a:gd name="T71" fmla="*/ 85 h 576"/>
              <a:gd name="T72" fmla="*/ 123 w 886"/>
              <a:gd name="T73" fmla="*/ 33 h 576"/>
              <a:gd name="T74" fmla="*/ 135 w 886"/>
              <a:gd name="T75" fmla="*/ 1 h 576"/>
              <a:gd name="T76" fmla="*/ 399 w 886"/>
              <a:gd name="T77" fmla="*/ 1 h 576"/>
              <a:gd name="T78" fmla="*/ 436 w 886"/>
              <a:gd name="T79" fmla="*/ 58 h 576"/>
              <a:gd name="T80" fmla="*/ 423 w 886"/>
              <a:gd name="T81" fmla="*/ 1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86" h="576">
                <a:moveTo>
                  <a:pt x="423" y="124"/>
                </a:moveTo>
                <a:cubicBezTo>
                  <a:pt x="429" y="127"/>
                  <a:pt x="436" y="125"/>
                  <a:pt x="454" y="121"/>
                </a:cubicBezTo>
                <a:cubicBezTo>
                  <a:pt x="472" y="117"/>
                  <a:pt x="509" y="102"/>
                  <a:pt x="529" y="100"/>
                </a:cubicBezTo>
                <a:cubicBezTo>
                  <a:pt x="549" y="98"/>
                  <a:pt x="565" y="109"/>
                  <a:pt x="576" y="109"/>
                </a:cubicBezTo>
                <a:cubicBezTo>
                  <a:pt x="587" y="109"/>
                  <a:pt x="596" y="103"/>
                  <a:pt x="598" y="97"/>
                </a:cubicBezTo>
                <a:cubicBezTo>
                  <a:pt x="600" y="91"/>
                  <a:pt x="594" y="78"/>
                  <a:pt x="586" y="73"/>
                </a:cubicBezTo>
                <a:cubicBezTo>
                  <a:pt x="578" y="68"/>
                  <a:pt x="559" y="71"/>
                  <a:pt x="550" y="67"/>
                </a:cubicBezTo>
                <a:cubicBezTo>
                  <a:pt x="541" y="63"/>
                  <a:pt x="533" y="55"/>
                  <a:pt x="532" y="49"/>
                </a:cubicBezTo>
                <a:cubicBezTo>
                  <a:pt x="531" y="43"/>
                  <a:pt x="542" y="40"/>
                  <a:pt x="543" y="33"/>
                </a:cubicBezTo>
                <a:cubicBezTo>
                  <a:pt x="544" y="26"/>
                  <a:pt x="541" y="12"/>
                  <a:pt x="541" y="7"/>
                </a:cubicBezTo>
                <a:lnTo>
                  <a:pt x="541" y="1"/>
                </a:lnTo>
                <a:lnTo>
                  <a:pt x="735" y="1"/>
                </a:lnTo>
                <a:lnTo>
                  <a:pt x="733" y="0"/>
                </a:lnTo>
                <a:cubicBezTo>
                  <a:pt x="731" y="7"/>
                  <a:pt x="720" y="32"/>
                  <a:pt x="720" y="42"/>
                </a:cubicBezTo>
                <a:cubicBezTo>
                  <a:pt x="720" y="52"/>
                  <a:pt x="729" y="55"/>
                  <a:pt x="730" y="61"/>
                </a:cubicBezTo>
                <a:cubicBezTo>
                  <a:pt x="731" y="67"/>
                  <a:pt x="732" y="76"/>
                  <a:pt x="726" y="79"/>
                </a:cubicBezTo>
                <a:cubicBezTo>
                  <a:pt x="720" y="82"/>
                  <a:pt x="704" y="77"/>
                  <a:pt x="694" y="82"/>
                </a:cubicBezTo>
                <a:cubicBezTo>
                  <a:pt x="684" y="87"/>
                  <a:pt x="672" y="107"/>
                  <a:pt x="664" y="112"/>
                </a:cubicBezTo>
                <a:cubicBezTo>
                  <a:pt x="656" y="117"/>
                  <a:pt x="652" y="115"/>
                  <a:pt x="646" y="111"/>
                </a:cubicBezTo>
                <a:cubicBezTo>
                  <a:pt x="640" y="107"/>
                  <a:pt x="633" y="86"/>
                  <a:pt x="627" y="87"/>
                </a:cubicBezTo>
                <a:cubicBezTo>
                  <a:pt x="621" y="88"/>
                  <a:pt x="611" y="106"/>
                  <a:pt x="612" y="115"/>
                </a:cubicBezTo>
                <a:cubicBezTo>
                  <a:pt x="613" y="124"/>
                  <a:pt x="626" y="132"/>
                  <a:pt x="633" y="141"/>
                </a:cubicBezTo>
                <a:cubicBezTo>
                  <a:pt x="640" y="150"/>
                  <a:pt x="641" y="162"/>
                  <a:pt x="654" y="169"/>
                </a:cubicBezTo>
                <a:cubicBezTo>
                  <a:pt x="667" y="176"/>
                  <a:pt x="696" y="170"/>
                  <a:pt x="709" y="180"/>
                </a:cubicBezTo>
                <a:cubicBezTo>
                  <a:pt x="722" y="190"/>
                  <a:pt x="725" y="216"/>
                  <a:pt x="735" y="226"/>
                </a:cubicBezTo>
                <a:cubicBezTo>
                  <a:pt x="745" y="236"/>
                  <a:pt x="760" y="233"/>
                  <a:pt x="769" y="241"/>
                </a:cubicBezTo>
                <a:cubicBezTo>
                  <a:pt x="778" y="249"/>
                  <a:pt x="783" y="261"/>
                  <a:pt x="787" y="276"/>
                </a:cubicBezTo>
                <a:cubicBezTo>
                  <a:pt x="791" y="291"/>
                  <a:pt x="781" y="306"/>
                  <a:pt x="795" y="330"/>
                </a:cubicBezTo>
                <a:cubicBezTo>
                  <a:pt x="809" y="354"/>
                  <a:pt x="857" y="393"/>
                  <a:pt x="871" y="423"/>
                </a:cubicBezTo>
                <a:cubicBezTo>
                  <a:pt x="885" y="453"/>
                  <a:pt x="886" y="486"/>
                  <a:pt x="880" y="507"/>
                </a:cubicBezTo>
                <a:cubicBezTo>
                  <a:pt x="874" y="528"/>
                  <a:pt x="857" y="539"/>
                  <a:pt x="834" y="550"/>
                </a:cubicBezTo>
                <a:cubicBezTo>
                  <a:pt x="811" y="561"/>
                  <a:pt x="773" y="576"/>
                  <a:pt x="744" y="571"/>
                </a:cubicBezTo>
                <a:cubicBezTo>
                  <a:pt x="715" y="566"/>
                  <a:pt x="684" y="532"/>
                  <a:pt x="658" y="523"/>
                </a:cubicBezTo>
                <a:cubicBezTo>
                  <a:pt x="632" y="514"/>
                  <a:pt x="608" y="525"/>
                  <a:pt x="591" y="514"/>
                </a:cubicBezTo>
                <a:cubicBezTo>
                  <a:pt x="574" y="503"/>
                  <a:pt x="569" y="478"/>
                  <a:pt x="555" y="459"/>
                </a:cubicBezTo>
                <a:cubicBezTo>
                  <a:pt x="541" y="440"/>
                  <a:pt x="520" y="413"/>
                  <a:pt x="507" y="403"/>
                </a:cubicBezTo>
                <a:cubicBezTo>
                  <a:pt x="494" y="393"/>
                  <a:pt x="486" y="403"/>
                  <a:pt x="478" y="400"/>
                </a:cubicBezTo>
                <a:cubicBezTo>
                  <a:pt x="470" y="397"/>
                  <a:pt x="458" y="394"/>
                  <a:pt x="456" y="387"/>
                </a:cubicBezTo>
                <a:cubicBezTo>
                  <a:pt x="454" y="380"/>
                  <a:pt x="466" y="365"/>
                  <a:pt x="463" y="358"/>
                </a:cubicBezTo>
                <a:cubicBezTo>
                  <a:pt x="460" y="351"/>
                  <a:pt x="449" y="347"/>
                  <a:pt x="441" y="345"/>
                </a:cubicBezTo>
                <a:cubicBezTo>
                  <a:pt x="433" y="343"/>
                  <a:pt x="424" y="346"/>
                  <a:pt x="415" y="346"/>
                </a:cubicBezTo>
                <a:cubicBezTo>
                  <a:pt x="406" y="346"/>
                  <a:pt x="396" y="347"/>
                  <a:pt x="384" y="343"/>
                </a:cubicBezTo>
                <a:cubicBezTo>
                  <a:pt x="372" y="339"/>
                  <a:pt x="353" y="322"/>
                  <a:pt x="339" y="319"/>
                </a:cubicBezTo>
                <a:cubicBezTo>
                  <a:pt x="325" y="316"/>
                  <a:pt x="312" y="324"/>
                  <a:pt x="300" y="324"/>
                </a:cubicBezTo>
                <a:cubicBezTo>
                  <a:pt x="288" y="324"/>
                  <a:pt x="277" y="320"/>
                  <a:pt x="267" y="318"/>
                </a:cubicBezTo>
                <a:cubicBezTo>
                  <a:pt x="257" y="316"/>
                  <a:pt x="247" y="308"/>
                  <a:pt x="237" y="309"/>
                </a:cubicBezTo>
                <a:cubicBezTo>
                  <a:pt x="227" y="310"/>
                  <a:pt x="215" y="323"/>
                  <a:pt x="204" y="327"/>
                </a:cubicBezTo>
                <a:cubicBezTo>
                  <a:pt x="193" y="331"/>
                  <a:pt x="179" y="335"/>
                  <a:pt x="168" y="331"/>
                </a:cubicBezTo>
                <a:cubicBezTo>
                  <a:pt x="157" y="327"/>
                  <a:pt x="151" y="310"/>
                  <a:pt x="138" y="303"/>
                </a:cubicBezTo>
                <a:cubicBezTo>
                  <a:pt x="125" y="296"/>
                  <a:pt x="103" y="288"/>
                  <a:pt x="90" y="286"/>
                </a:cubicBezTo>
                <a:cubicBezTo>
                  <a:pt x="77" y="284"/>
                  <a:pt x="67" y="286"/>
                  <a:pt x="61" y="289"/>
                </a:cubicBezTo>
                <a:cubicBezTo>
                  <a:pt x="55" y="292"/>
                  <a:pt x="54" y="303"/>
                  <a:pt x="54" y="307"/>
                </a:cubicBezTo>
                <a:cubicBezTo>
                  <a:pt x="54" y="311"/>
                  <a:pt x="56" y="310"/>
                  <a:pt x="60" y="312"/>
                </a:cubicBezTo>
                <a:cubicBezTo>
                  <a:pt x="64" y="314"/>
                  <a:pt x="77" y="314"/>
                  <a:pt x="79" y="318"/>
                </a:cubicBezTo>
                <a:cubicBezTo>
                  <a:pt x="81" y="322"/>
                  <a:pt x="78" y="337"/>
                  <a:pt x="73" y="339"/>
                </a:cubicBezTo>
                <a:cubicBezTo>
                  <a:pt x="68" y="341"/>
                  <a:pt x="53" y="328"/>
                  <a:pt x="46" y="330"/>
                </a:cubicBezTo>
                <a:cubicBezTo>
                  <a:pt x="39" y="332"/>
                  <a:pt x="37" y="346"/>
                  <a:pt x="30" y="349"/>
                </a:cubicBezTo>
                <a:cubicBezTo>
                  <a:pt x="23" y="352"/>
                  <a:pt x="6" y="348"/>
                  <a:pt x="1" y="348"/>
                </a:cubicBezTo>
                <a:lnTo>
                  <a:pt x="1" y="346"/>
                </a:lnTo>
                <a:lnTo>
                  <a:pt x="1" y="303"/>
                </a:lnTo>
                <a:lnTo>
                  <a:pt x="1" y="303"/>
                </a:lnTo>
                <a:cubicBezTo>
                  <a:pt x="7" y="302"/>
                  <a:pt x="31" y="302"/>
                  <a:pt x="39" y="297"/>
                </a:cubicBezTo>
                <a:cubicBezTo>
                  <a:pt x="47" y="292"/>
                  <a:pt x="48" y="280"/>
                  <a:pt x="48" y="274"/>
                </a:cubicBezTo>
                <a:cubicBezTo>
                  <a:pt x="48" y="268"/>
                  <a:pt x="43" y="265"/>
                  <a:pt x="36" y="261"/>
                </a:cubicBezTo>
                <a:cubicBezTo>
                  <a:pt x="29" y="257"/>
                  <a:pt x="10" y="252"/>
                  <a:pt x="4" y="250"/>
                </a:cubicBezTo>
                <a:lnTo>
                  <a:pt x="0" y="247"/>
                </a:lnTo>
                <a:lnTo>
                  <a:pt x="0" y="139"/>
                </a:lnTo>
                <a:lnTo>
                  <a:pt x="0" y="135"/>
                </a:lnTo>
                <a:cubicBezTo>
                  <a:pt x="6" y="132"/>
                  <a:pt x="29" y="125"/>
                  <a:pt x="36" y="118"/>
                </a:cubicBezTo>
                <a:cubicBezTo>
                  <a:pt x="43" y="111"/>
                  <a:pt x="39" y="99"/>
                  <a:pt x="42" y="93"/>
                </a:cubicBezTo>
                <a:cubicBezTo>
                  <a:pt x="45" y="87"/>
                  <a:pt x="48" y="80"/>
                  <a:pt x="57" y="79"/>
                </a:cubicBezTo>
                <a:cubicBezTo>
                  <a:pt x="66" y="78"/>
                  <a:pt x="87" y="90"/>
                  <a:pt x="94" y="85"/>
                </a:cubicBezTo>
                <a:cubicBezTo>
                  <a:pt x="101" y="80"/>
                  <a:pt x="95" y="60"/>
                  <a:pt x="100" y="51"/>
                </a:cubicBezTo>
                <a:cubicBezTo>
                  <a:pt x="105" y="42"/>
                  <a:pt x="117" y="42"/>
                  <a:pt x="123" y="33"/>
                </a:cubicBezTo>
                <a:cubicBezTo>
                  <a:pt x="129" y="24"/>
                  <a:pt x="134" y="5"/>
                  <a:pt x="136" y="0"/>
                </a:cubicBezTo>
                <a:lnTo>
                  <a:pt x="135" y="1"/>
                </a:lnTo>
                <a:lnTo>
                  <a:pt x="402" y="1"/>
                </a:lnTo>
                <a:lnTo>
                  <a:pt x="399" y="1"/>
                </a:lnTo>
                <a:cubicBezTo>
                  <a:pt x="402" y="7"/>
                  <a:pt x="412" y="30"/>
                  <a:pt x="418" y="40"/>
                </a:cubicBezTo>
                <a:cubicBezTo>
                  <a:pt x="424" y="50"/>
                  <a:pt x="436" y="48"/>
                  <a:pt x="436" y="58"/>
                </a:cubicBezTo>
                <a:cubicBezTo>
                  <a:pt x="436" y="68"/>
                  <a:pt x="422" y="91"/>
                  <a:pt x="420" y="102"/>
                </a:cubicBezTo>
                <a:cubicBezTo>
                  <a:pt x="418" y="113"/>
                  <a:pt x="418" y="121"/>
                  <a:pt x="423" y="124"/>
                </a:cubicBezTo>
                <a:close/>
              </a:path>
            </a:pathLst>
          </a:custGeom>
          <a:solidFill>
            <a:srgbClr val="99CCFF"/>
          </a:solidFill>
          <a:ln w="3175" cmpd="sng">
            <a:solidFill>
              <a:srgbClr val="0099FF"/>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59" name="Freeform 21"/>
          <p:cNvSpPr/>
          <p:nvPr/>
        </p:nvSpPr>
        <p:spPr bwMode="auto">
          <a:xfrm>
            <a:off x="17464" y="3239492"/>
            <a:ext cx="598487" cy="758825"/>
          </a:xfrm>
          <a:custGeom>
            <a:avLst/>
            <a:gdLst>
              <a:gd name="T0" fmla="*/ 2 w 377"/>
              <a:gd name="T1" fmla="*/ 450 h 478"/>
              <a:gd name="T2" fmla="*/ 0 w 377"/>
              <a:gd name="T3" fmla="*/ 446 h 478"/>
              <a:gd name="T4" fmla="*/ 0 w 377"/>
              <a:gd name="T5" fmla="*/ 35 h 478"/>
              <a:gd name="T6" fmla="*/ 5 w 377"/>
              <a:gd name="T7" fmla="*/ 35 h 478"/>
              <a:gd name="T8" fmla="*/ 24 w 377"/>
              <a:gd name="T9" fmla="*/ 20 h 478"/>
              <a:gd name="T10" fmla="*/ 62 w 377"/>
              <a:gd name="T11" fmla="*/ 9 h 478"/>
              <a:gd name="T12" fmla="*/ 125 w 377"/>
              <a:gd name="T13" fmla="*/ 75 h 478"/>
              <a:gd name="T14" fmla="*/ 135 w 377"/>
              <a:gd name="T15" fmla="*/ 107 h 478"/>
              <a:gd name="T16" fmla="*/ 195 w 377"/>
              <a:gd name="T17" fmla="*/ 138 h 478"/>
              <a:gd name="T18" fmla="*/ 279 w 377"/>
              <a:gd name="T19" fmla="*/ 117 h 478"/>
              <a:gd name="T20" fmla="*/ 324 w 377"/>
              <a:gd name="T21" fmla="*/ 153 h 478"/>
              <a:gd name="T22" fmla="*/ 357 w 377"/>
              <a:gd name="T23" fmla="*/ 146 h 478"/>
              <a:gd name="T24" fmla="*/ 377 w 377"/>
              <a:gd name="T25" fmla="*/ 152 h 478"/>
              <a:gd name="T26" fmla="*/ 354 w 377"/>
              <a:gd name="T27" fmla="*/ 170 h 478"/>
              <a:gd name="T28" fmla="*/ 329 w 377"/>
              <a:gd name="T29" fmla="*/ 188 h 478"/>
              <a:gd name="T30" fmla="*/ 329 w 377"/>
              <a:gd name="T31" fmla="*/ 218 h 478"/>
              <a:gd name="T32" fmla="*/ 312 w 377"/>
              <a:gd name="T33" fmla="*/ 236 h 478"/>
              <a:gd name="T34" fmla="*/ 315 w 377"/>
              <a:gd name="T35" fmla="*/ 269 h 478"/>
              <a:gd name="T36" fmla="*/ 294 w 377"/>
              <a:gd name="T37" fmla="*/ 311 h 478"/>
              <a:gd name="T38" fmla="*/ 230 w 377"/>
              <a:gd name="T39" fmla="*/ 372 h 478"/>
              <a:gd name="T40" fmla="*/ 198 w 377"/>
              <a:gd name="T41" fmla="*/ 432 h 478"/>
              <a:gd name="T42" fmla="*/ 144 w 377"/>
              <a:gd name="T43" fmla="*/ 453 h 478"/>
              <a:gd name="T44" fmla="*/ 72 w 377"/>
              <a:gd name="T45" fmla="*/ 477 h 478"/>
              <a:gd name="T46" fmla="*/ 2 w 377"/>
              <a:gd name="T47" fmla="*/ 45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7" h="478">
                <a:moveTo>
                  <a:pt x="2" y="450"/>
                </a:moveTo>
                <a:lnTo>
                  <a:pt x="0" y="446"/>
                </a:lnTo>
                <a:lnTo>
                  <a:pt x="0" y="35"/>
                </a:lnTo>
                <a:lnTo>
                  <a:pt x="5" y="35"/>
                </a:lnTo>
                <a:cubicBezTo>
                  <a:pt x="9" y="32"/>
                  <a:pt x="15" y="24"/>
                  <a:pt x="24" y="20"/>
                </a:cubicBezTo>
                <a:cubicBezTo>
                  <a:pt x="33" y="16"/>
                  <a:pt x="45" y="0"/>
                  <a:pt x="62" y="9"/>
                </a:cubicBezTo>
                <a:cubicBezTo>
                  <a:pt x="79" y="18"/>
                  <a:pt x="113" y="59"/>
                  <a:pt x="125" y="75"/>
                </a:cubicBezTo>
                <a:cubicBezTo>
                  <a:pt x="137" y="91"/>
                  <a:pt x="123" y="96"/>
                  <a:pt x="135" y="107"/>
                </a:cubicBezTo>
                <a:cubicBezTo>
                  <a:pt x="147" y="118"/>
                  <a:pt x="171" y="136"/>
                  <a:pt x="195" y="138"/>
                </a:cubicBezTo>
                <a:cubicBezTo>
                  <a:pt x="219" y="140"/>
                  <a:pt x="257" y="114"/>
                  <a:pt x="279" y="117"/>
                </a:cubicBezTo>
                <a:cubicBezTo>
                  <a:pt x="301" y="120"/>
                  <a:pt x="311" y="148"/>
                  <a:pt x="324" y="153"/>
                </a:cubicBezTo>
                <a:cubicBezTo>
                  <a:pt x="337" y="158"/>
                  <a:pt x="348" y="146"/>
                  <a:pt x="357" y="146"/>
                </a:cubicBezTo>
                <a:cubicBezTo>
                  <a:pt x="366" y="146"/>
                  <a:pt x="377" y="148"/>
                  <a:pt x="377" y="152"/>
                </a:cubicBezTo>
                <a:cubicBezTo>
                  <a:pt x="377" y="156"/>
                  <a:pt x="362" y="164"/>
                  <a:pt x="354" y="170"/>
                </a:cubicBezTo>
                <a:cubicBezTo>
                  <a:pt x="346" y="176"/>
                  <a:pt x="333" y="180"/>
                  <a:pt x="329" y="188"/>
                </a:cubicBezTo>
                <a:cubicBezTo>
                  <a:pt x="325" y="196"/>
                  <a:pt x="332" y="210"/>
                  <a:pt x="329" y="218"/>
                </a:cubicBezTo>
                <a:cubicBezTo>
                  <a:pt x="326" y="226"/>
                  <a:pt x="314" y="228"/>
                  <a:pt x="312" y="236"/>
                </a:cubicBezTo>
                <a:cubicBezTo>
                  <a:pt x="310" y="244"/>
                  <a:pt x="318" y="257"/>
                  <a:pt x="315" y="269"/>
                </a:cubicBezTo>
                <a:cubicBezTo>
                  <a:pt x="312" y="281"/>
                  <a:pt x="308" y="294"/>
                  <a:pt x="294" y="311"/>
                </a:cubicBezTo>
                <a:cubicBezTo>
                  <a:pt x="280" y="328"/>
                  <a:pt x="246" y="352"/>
                  <a:pt x="230" y="372"/>
                </a:cubicBezTo>
                <a:cubicBezTo>
                  <a:pt x="214" y="392"/>
                  <a:pt x="212" y="418"/>
                  <a:pt x="198" y="432"/>
                </a:cubicBezTo>
                <a:cubicBezTo>
                  <a:pt x="184" y="446"/>
                  <a:pt x="165" y="446"/>
                  <a:pt x="144" y="453"/>
                </a:cubicBezTo>
                <a:cubicBezTo>
                  <a:pt x="123" y="460"/>
                  <a:pt x="96" y="478"/>
                  <a:pt x="72" y="477"/>
                </a:cubicBezTo>
                <a:cubicBezTo>
                  <a:pt x="48" y="476"/>
                  <a:pt x="2" y="450"/>
                  <a:pt x="2" y="450"/>
                </a:cubicBezTo>
                <a:close/>
              </a:path>
            </a:pathLst>
          </a:custGeom>
          <a:solidFill>
            <a:srgbClr val="99CCFF"/>
          </a:solidFill>
          <a:ln w="3175" cmpd="sng">
            <a:solidFill>
              <a:srgbClr val="0099FF"/>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60" name="Freeform 22"/>
          <p:cNvSpPr/>
          <p:nvPr/>
        </p:nvSpPr>
        <p:spPr bwMode="auto">
          <a:xfrm>
            <a:off x="136526" y="3517305"/>
            <a:ext cx="274638" cy="123825"/>
          </a:xfrm>
          <a:custGeom>
            <a:avLst/>
            <a:gdLst>
              <a:gd name="T0" fmla="*/ 3 w 173"/>
              <a:gd name="T1" fmla="*/ 16 h 78"/>
              <a:gd name="T2" fmla="*/ 44 w 173"/>
              <a:gd name="T3" fmla="*/ 14 h 78"/>
              <a:gd name="T4" fmla="*/ 69 w 173"/>
              <a:gd name="T5" fmla="*/ 1 h 78"/>
              <a:gd name="T6" fmla="*/ 110 w 173"/>
              <a:gd name="T7" fmla="*/ 22 h 78"/>
              <a:gd name="T8" fmla="*/ 164 w 173"/>
              <a:gd name="T9" fmla="*/ 20 h 78"/>
              <a:gd name="T10" fmla="*/ 162 w 173"/>
              <a:gd name="T11" fmla="*/ 35 h 78"/>
              <a:gd name="T12" fmla="*/ 141 w 173"/>
              <a:gd name="T13" fmla="*/ 35 h 78"/>
              <a:gd name="T14" fmla="*/ 117 w 173"/>
              <a:gd name="T15" fmla="*/ 41 h 78"/>
              <a:gd name="T16" fmla="*/ 107 w 173"/>
              <a:gd name="T17" fmla="*/ 64 h 78"/>
              <a:gd name="T18" fmla="*/ 92 w 173"/>
              <a:gd name="T19" fmla="*/ 64 h 78"/>
              <a:gd name="T20" fmla="*/ 75 w 173"/>
              <a:gd name="T21" fmla="*/ 64 h 78"/>
              <a:gd name="T22" fmla="*/ 26 w 173"/>
              <a:gd name="T23" fmla="*/ 70 h 78"/>
              <a:gd name="T24" fmla="*/ 3 w 173"/>
              <a:gd name="T25" fmla="*/ 1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3" h="78">
                <a:moveTo>
                  <a:pt x="3" y="16"/>
                </a:moveTo>
                <a:cubicBezTo>
                  <a:pt x="6" y="7"/>
                  <a:pt x="33" y="16"/>
                  <a:pt x="44" y="14"/>
                </a:cubicBezTo>
                <a:cubicBezTo>
                  <a:pt x="55" y="12"/>
                  <a:pt x="58" y="0"/>
                  <a:pt x="69" y="1"/>
                </a:cubicBezTo>
                <a:cubicBezTo>
                  <a:pt x="80" y="2"/>
                  <a:pt x="94" y="19"/>
                  <a:pt x="110" y="22"/>
                </a:cubicBezTo>
                <a:cubicBezTo>
                  <a:pt x="126" y="25"/>
                  <a:pt x="155" y="18"/>
                  <a:pt x="164" y="20"/>
                </a:cubicBezTo>
                <a:cubicBezTo>
                  <a:pt x="173" y="22"/>
                  <a:pt x="166" y="33"/>
                  <a:pt x="162" y="35"/>
                </a:cubicBezTo>
                <a:cubicBezTo>
                  <a:pt x="158" y="37"/>
                  <a:pt x="148" y="34"/>
                  <a:pt x="141" y="35"/>
                </a:cubicBezTo>
                <a:cubicBezTo>
                  <a:pt x="134" y="36"/>
                  <a:pt x="123" y="36"/>
                  <a:pt x="117" y="41"/>
                </a:cubicBezTo>
                <a:cubicBezTo>
                  <a:pt x="111" y="46"/>
                  <a:pt x="111" y="60"/>
                  <a:pt x="107" y="64"/>
                </a:cubicBezTo>
                <a:cubicBezTo>
                  <a:pt x="103" y="68"/>
                  <a:pt x="97" y="64"/>
                  <a:pt x="92" y="64"/>
                </a:cubicBezTo>
                <a:cubicBezTo>
                  <a:pt x="87" y="64"/>
                  <a:pt x="86" y="63"/>
                  <a:pt x="75" y="64"/>
                </a:cubicBezTo>
                <a:cubicBezTo>
                  <a:pt x="64" y="65"/>
                  <a:pt x="38" y="78"/>
                  <a:pt x="26" y="70"/>
                </a:cubicBezTo>
                <a:cubicBezTo>
                  <a:pt x="14" y="62"/>
                  <a:pt x="0" y="24"/>
                  <a:pt x="3" y="16"/>
                </a:cubicBezTo>
                <a:close/>
              </a:path>
            </a:pathLst>
          </a:custGeom>
          <a:solidFill>
            <a:srgbClr val="D1E8FF"/>
          </a:solidFill>
          <a:ln w="3175" cmpd="sng">
            <a:solidFill>
              <a:srgbClr val="0099FF"/>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61" name="Freeform 23"/>
          <p:cNvSpPr/>
          <p:nvPr/>
        </p:nvSpPr>
        <p:spPr bwMode="auto">
          <a:xfrm>
            <a:off x="758826" y="3331567"/>
            <a:ext cx="914400" cy="1584325"/>
          </a:xfrm>
          <a:custGeom>
            <a:avLst/>
            <a:gdLst>
              <a:gd name="T0" fmla="*/ 576 w 576"/>
              <a:gd name="T1" fmla="*/ 998 h 998"/>
              <a:gd name="T2" fmla="*/ 516 w 576"/>
              <a:gd name="T3" fmla="*/ 911 h 998"/>
              <a:gd name="T4" fmla="*/ 427 w 576"/>
              <a:gd name="T5" fmla="*/ 883 h 998"/>
              <a:gd name="T6" fmla="*/ 376 w 576"/>
              <a:gd name="T7" fmla="*/ 830 h 998"/>
              <a:gd name="T8" fmla="*/ 333 w 576"/>
              <a:gd name="T9" fmla="*/ 794 h 998"/>
              <a:gd name="T10" fmla="*/ 321 w 576"/>
              <a:gd name="T11" fmla="*/ 644 h 998"/>
              <a:gd name="T12" fmla="*/ 265 w 576"/>
              <a:gd name="T13" fmla="*/ 584 h 998"/>
              <a:gd name="T14" fmla="*/ 247 w 576"/>
              <a:gd name="T15" fmla="*/ 529 h 998"/>
              <a:gd name="T16" fmla="*/ 219 w 576"/>
              <a:gd name="T17" fmla="*/ 508 h 998"/>
              <a:gd name="T18" fmla="*/ 198 w 576"/>
              <a:gd name="T19" fmla="*/ 455 h 998"/>
              <a:gd name="T20" fmla="*/ 129 w 576"/>
              <a:gd name="T21" fmla="*/ 433 h 998"/>
              <a:gd name="T22" fmla="*/ 112 w 576"/>
              <a:gd name="T23" fmla="*/ 337 h 998"/>
              <a:gd name="T24" fmla="*/ 87 w 576"/>
              <a:gd name="T25" fmla="*/ 298 h 998"/>
              <a:gd name="T26" fmla="*/ 57 w 576"/>
              <a:gd name="T27" fmla="*/ 271 h 998"/>
              <a:gd name="T28" fmla="*/ 21 w 576"/>
              <a:gd name="T29" fmla="*/ 259 h 998"/>
              <a:gd name="T30" fmla="*/ 1 w 576"/>
              <a:gd name="T31" fmla="*/ 221 h 998"/>
              <a:gd name="T32" fmla="*/ 13 w 576"/>
              <a:gd name="T33" fmla="*/ 184 h 998"/>
              <a:gd name="T34" fmla="*/ 15 w 576"/>
              <a:gd name="T35" fmla="*/ 119 h 998"/>
              <a:gd name="T36" fmla="*/ 85 w 576"/>
              <a:gd name="T37" fmla="*/ 119 h 998"/>
              <a:gd name="T38" fmla="*/ 117 w 576"/>
              <a:gd name="T39" fmla="*/ 82 h 998"/>
              <a:gd name="T40" fmla="*/ 96 w 576"/>
              <a:gd name="T41" fmla="*/ 37 h 998"/>
              <a:gd name="T42" fmla="*/ 126 w 576"/>
              <a:gd name="T43" fmla="*/ 8 h 998"/>
              <a:gd name="T44" fmla="*/ 147 w 576"/>
              <a:gd name="T45" fmla="*/ 5 h 998"/>
              <a:gd name="T46" fmla="*/ 192 w 576"/>
              <a:gd name="T47" fmla="*/ 41 h 998"/>
              <a:gd name="T48" fmla="*/ 217 w 576"/>
              <a:gd name="T49" fmla="*/ 46 h 998"/>
              <a:gd name="T50" fmla="*/ 249 w 576"/>
              <a:gd name="T51" fmla="*/ 40 h 998"/>
              <a:gd name="T52" fmla="*/ 282 w 576"/>
              <a:gd name="T53" fmla="*/ 67 h 998"/>
              <a:gd name="T54" fmla="*/ 306 w 576"/>
              <a:gd name="T55" fmla="*/ 68 h 998"/>
              <a:gd name="T56" fmla="*/ 325 w 576"/>
              <a:gd name="T57" fmla="*/ 52 h 998"/>
              <a:gd name="T58" fmla="*/ 366 w 576"/>
              <a:gd name="T59" fmla="*/ 61 h 998"/>
              <a:gd name="T60" fmla="*/ 384 w 576"/>
              <a:gd name="T61" fmla="*/ 46 h 998"/>
              <a:gd name="T62" fmla="*/ 429 w 576"/>
              <a:gd name="T63" fmla="*/ 29 h 998"/>
              <a:gd name="T64" fmla="*/ 462 w 576"/>
              <a:gd name="T65" fmla="*/ 49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6" h="998">
                <a:moveTo>
                  <a:pt x="576" y="998"/>
                </a:moveTo>
                <a:cubicBezTo>
                  <a:pt x="566" y="984"/>
                  <a:pt x="541" y="930"/>
                  <a:pt x="516" y="911"/>
                </a:cubicBezTo>
                <a:cubicBezTo>
                  <a:pt x="491" y="892"/>
                  <a:pt x="450" y="896"/>
                  <a:pt x="427" y="883"/>
                </a:cubicBezTo>
                <a:cubicBezTo>
                  <a:pt x="404" y="870"/>
                  <a:pt x="392" y="845"/>
                  <a:pt x="376" y="830"/>
                </a:cubicBezTo>
                <a:cubicBezTo>
                  <a:pt x="360" y="815"/>
                  <a:pt x="342" y="825"/>
                  <a:pt x="333" y="794"/>
                </a:cubicBezTo>
                <a:cubicBezTo>
                  <a:pt x="324" y="763"/>
                  <a:pt x="332" y="679"/>
                  <a:pt x="321" y="644"/>
                </a:cubicBezTo>
                <a:cubicBezTo>
                  <a:pt x="310" y="609"/>
                  <a:pt x="277" y="603"/>
                  <a:pt x="265" y="584"/>
                </a:cubicBezTo>
                <a:cubicBezTo>
                  <a:pt x="253" y="565"/>
                  <a:pt x="255" y="542"/>
                  <a:pt x="247" y="529"/>
                </a:cubicBezTo>
                <a:cubicBezTo>
                  <a:pt x="239" y="516"/>
                  <a:pt x="227" y="520"/>
                  <a:pt x="219" y="508"/>
                </a:cubicBezTo>
                <a:cubicBezTo>
                  <a:pt x="211" y="496"/>
                  <a:pt x="213" y="467"/>
                  <a:pt x="198" y="455"/>
                </a:cubicBezTo>
                <a:cubicBezTo>
                  <a:pt x="183" y="443"/>
                  <a:pt x="143" y="453"/>
                  <a:pt x="129" y="433"/>
                </a:cubicBezTo>
                <a:cubicBezTo>
                  <a:pt x="115" y="413"/>
                  <a:pt x="119" y="359"/>
                  <a:pt x="112" y="337"/>
                </a:cubicBezTo>
                <a:cubicBezTo>
                  <a:pt x="105" y="315"/>
                  <a:pt x="96" y="309"/>
                  <a:pt x="87" y="298"/>
                </a:cubicBezTo>
                <a:cubicBezTo>
                  <a:pt x="78" y="287"/>
                  <a:pt x="68" y="278"/>
                  <a:pt x="57" y="271"/>
                </a:cubicBezTo>
                <a:cubicBezTo>
                  <a:pt x="46" y="264"/>
                  <a:pt x="30" y="267"/>
                  <a:pt x="21" y="259"/>
                </a:cubicBezTo>
                <a:cubicBezTo>
                  <a:pt x="12" y="251"/>
                  <a:pt x="2" y="233"/>
                  <a:pt x="1" y="221"/>
                </a:cubicBezTo>
                <a:cubicBezTo>
                  <a:pt x="0" y="209"/>
                  <a:pt x="11" y="201"/>
                  <a:pt x="13" y="184"/>
                </a:cubicBezTo>
                <a:cubicBezTo>
                  <a:pt x="15" y="167"/>
                  <a:pt x="3" y="130"/>
                  <a:pt x="15" y="119"/>
                </a:cubicBezTo>
                <a:cubicBezTo>
                  <a:pt x="27" y="108"/>
                  <a:pt x="68" y="125"/>
                  <a:pt x="85" y="119"/>
                </a:cubicBezTo>
                <a:cubicBezTo>
                  <a:pt x="102" y="113"/>
                  <a:pt x="115" y="96"/>
                  <a:pt x="117" y="82"/>
                </a:cubicBezTo>
                <a:cubicBezTo>
                  <a:pt x="119" y="68"/>
                  <a:pt x="94" y="49"/>
                  <a:pt x="96" y="37"/>
                </a:cubicBezTo>
                <a:cubicBezTo>
                  <a:pt x="98" y="25"/>
                  <a:pt x="118" y="13"/>
                  <a:pt x="126" y="8"/>
                </a:cubicBezTo>
                <a:cubicBezTo>
                  <a:pt x="134" y="3"/>
                  <a:pt x="136" y="0"/>
                  <a:pt x="147" y="5"/>
                </a:cubicBezTo>
                <a:cubicBezTo>
                  <a:pt x="158" y="10"/>
                  <a:pt x="180" y="34"/>
                  <a:pt x="192" y="41"/>
                </a:cubicBezTo>
                <a:cubicBezTo>
                  <a:pt x="204" y="48"/>
                  <a:pt x="208" y="46"/>
                  <a:pt x="217" y="46"/>
                </a:cubicBezTo>
                <a:cubicBezTo>
                  <a:pt x="226" y="46"/>
                  <a:pt x="238" y="37"/>
                  <a:pt x="249" y="40"/>
                </a:cubicBezTo>
                <a:cubicBezTo>
                  <a:pt x="260" y="43"/>
                  <a:pt x="273" y="62"/>
                  <a:pt x="282" y="67"/>
                </a:cubicBezTo>
                <a:cubicBezTo>
                  <a:pt x="291" y="72"/>
                  <a:pt x="299" y="70"/>
                  <a:pt x="306" y="68"/>
                </a:cubicBezTo>
                <a:cubicBezTo>
                  <a:pt x="313" y="66"/>
                  <a:pt x="315" y="53"/>
                  <a:pt x="325" y="52"/>
                </a:cubicBezTo>
                <a:cubicBezTo>
                  <a:pt x="335" y="51"/>
                  <a:pt x="356" y="62"/>
                  <a:pt x="366" y="61"/>
                </a:cubicBezTo>
                <a:cubicBezTo>
                  <a:pt x="376" y="60"/>
                  <a:pt x="374" y="51"/>
                  <a:pt x="384" y="46"/>
                </a:cubicBezTo>
                <a:cubicBezTo>
                  <a:pt x="394" y="41"/>
                  <a:pt x="416" y="28"/>
                  <a:pt x="429" y="29"/>
                </a:cubicBezTo>
                <a:cubicBezTo>
                  <a:pt x="442" y="30"/>
                  <a:pt x="455" y="45"/>
                  <a:pt x="462" y="49"/>
                </a:cubicBezTo>
              </a:path>
            </a:pathLst>
          </a:custGeom>
          <a:noFill/>
          <a:ln w="12700" cmpd="sng">
            <a:solidFill>
              <a:srgbClr val="00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62" name="Freeform 24"/>
          <p:cNvSpPr/>
          <p:nvPr/>
        </p:nvSpPr>
        <p:spPr bwMode="auto">
          <a:xfrm>
            <a:off x="1031876" y="3442692"/>
            <a:ext cx="558800" cy="1335088"/>
          </a:xfrm>
          <a:custGeom>
            <a:avLst/>
            <a:gdLst>
              <a:gd name="T0" fmla="*/ 348 w 352"/>
              <a:gd name="T1" fmla="*/ 841 h 841"/>
              <a:gd name="T2" fmla="*/ 351 w 352"/>
              <a:gd name="T3" fmla="*/ 795 h 841"/>
              <a:gd name="T4" fmla="*/ 342 w 352"/>
              <a:gd name="T5" fmla="*/ 763 h 841"/>
              <a:gd name="T6" fmla="*/ 327 w 352"/>
              <a:gd name="T7" fmla="*/ 733 h 841"/>
              <a:gd name="T8" fmla="*/ 323 w 352"/>
              <a:gd name="T9" fmla="*/ 697 h 841"/>
              <a:gd name="T10" fmla="*/ 305 w 352"/>
              <a:gd name="T11" fmla="*/ 669 h 841"/>
              <a:gd name="T12" fmla="*/ 245 w 352"/>
              <a:gd name="T13" fmla="*/ 654 h 841"/>
              <a:gd name="T14" fmla="*/ 224 w 352"/>
              <a:gd name="T15" fmla="*/ 613 h 841"/>
              <a:gd name="T16" fmla="*/ 204 w 352"/>
              <a:gd name="T17" fmla="*/ 573 h 841"/>
              <a:gd name="T18" fmla="*/ 195 w 352"/>
              <a:gd name="T19" fmla="*/ 499 h 841"/>
              <a:gd name="T20" fmla="*/ 177 w 352"/>
              <a:gd name="T21" fmla="*/ 475 h 841"/>
              <a:gd name="T22" fmla="*/ 165 w 352"/>
              <a:gd name="T23" fmla="*/ 418 h 841"/>
              <a:gd name="T24" fmla="*/ 176 w 352"/>
              <a:gd name="T25" fmla="*/ 271 h 841"/>
              <a:gd name="T26" fmla="*/ 149 w 352"/>
              <a:gd name="T27" fmla="*/ 231 h 841"/>
              <a:gd name="T28" fmla="*/ 132 w 352"/>
              <a:gd name="T29" fmla="*/ 178 h 841"/>
              <a:gd name="T30" fmla="*/ 123 w 352"/>
              <a:gd name="T31" fmla="*/ 109 h 841"/>
              <a:gd name="T32" fmla="*/ 45 w 352"/>
              <a:gd name="T33" fmla="*/ 63 h 841"/>
              <a:gd name="T34" fmla="*/ 14 w 352"/>
              <a:gd name="T35" fmla="*/ 10 h 841"/>
              <a:gd name="T36" fmla="*/ 0 w 352"/>
              <a:gd name="T37" fmla="*/ 4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2" h="841">
                <a:moveTo>
                  <a:pt x="348" y="841"/>
                </a:moveTo>
                <a:cubicBezTo>
                  <a:pt x="348" y="833"/>
                  <a:pt x="352" y="808"/>
                  <a:pt x="351" y="795"/>
                </a:cubicBezTo>
                <a:cubicBezTo>
                  <a:pt x="350" y="782"/>
                  <a:pt x="346" y="773"/>
                  <a:pt x="342" y="763"/>
                </a:cubicBezTo>
                <a:cubicBezTo>
                  <a:pt x="338" y="753"/>
                  <a:pt x="330" y="744"/>
                  <a:pt x="327" y="733"/>
                </a:cubicBezTo>
                <a:cubicBezTo>
                  <a:pt x="324" y="722"/>
                  <a:pt x="327" y="708"/>
                  <a:pt x="323" y="697"/>
                </a:cubicBezTo>
                <a:cubicBezTo>
                  <a:pt x="319" y="686"/>
                  <a:pt x="318" y="676"/>
                  <a:pt x="305" y="669"/>
                </a:cubicBezTo>
                <a:cubicBezTo>
                  <a:pt x="292" y="662"/>
                  <a:pt x="258" y="663"/>
                  <a:pt x="245" y="654"/>
                </a:cubicBezTo>
                <a:cubicBezTo>
                  <a:pt x="232" y="645"/>
                  <a:pt x="231" y="626"/>
                  <a:pt x="224" y="613"/>
                </a:cubicBezTo>
                <a:cubicBezTo>
                  <a:pt x="217" y="600"/>
                  <a:pt x="209" y="592"/>
                  <a:pt x="204" y="573"/>
                </a:cubicBezTo>
                <a:cubicBezTo>
                  <a:pt x="199" y="554"/>
                  <a:pt x="199" y="515"/>
                  <a:pt x="195" y="499"/>
                </a:cubicBezTo>
                <a:cubicBezTo>
                  <a:pt x="191" y="483"/>
                  <a:pt x="182" y="488"/>
                  <a:pt x="177" y="475"/>
                </a:cubicBezTo>
                <a:cubicBezTo>
                  <a:pt x="172" y="462"/>
                  <a:pt x="165" y="452"/>
                  <a:pt x="165" y="418"/>
                </a:cubicBezTo>
                <a:cubicBezTo>
                  <a:pt x="165" y="384"/>
                  <a:pt x="179" y="302"/>
                  <a:pt x="176" y="271"/>
                </a:cubicBezTo>
                <a:cubicBezTo>
                  <a:pt x="173" y="240"/>
                  <a:pt x="156" y="246"/>
                  <a:pt x="149" y="231"/>
                </a:cubicBezTo>
                <a:cubicBezTo>
                  <a:pt x="142" y="216"/>
                  <a:pt x="136" y="198"/>
                  <a:pt x="132" y="178"/>
                </a:cubicBezTo>
                <a:cubicBezTo>
                  <a:pt x="128" y="158"/>
                  <a:pt x="137" y="128"/>
                  <a:pt x="123" y="109"/>
                </a:cubicBezTo>
                <a:cubicBezTo>
                  <a:pt x="109" y="90"/>
                  <a:pt x="63" y="80"/>
                  <a:pt x="45" y="63"/>
                </a:cubicBezTo>
                <a:cubicBezTo>
                  <a:pt x="27" y="46"/>
                  <a:pt x="21" y="20"/>
                  <a:pt x="14" y="10"/>
                </a:cubicBezTo>
                <a:cubicBezTo>
                  <a:pt x="7" y="0"/>
                  <a:pt x="3" y="5"/>
                  <a:pt x="0" y="4"/>
                </a:cubicBezTo>
              </a:path>
            </a:pathLst>
          </a:custGeom>
          <a:noFill/>
          <a:ln w="12700" cmpd="sng">
            <a:solidFill>
              <a:srgbClr val="00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63" name="Freeform 25"/>
          <p:cNvSpPr/>
          <p:nvPr/>
        </p:nvSpPr>
        <p:spPr bwMode="auto">
          <a:xfrm>
            <a:off x="1570039" y="4850805"/>
            <a:ext cx="336550" cy="296862"/>
          </a:xfrm>
          <a:custGeom>
            <a:avLst/>
            <a:gdLst>
              <a:gd name="T0" fmla="*/ 36 w 212"/>
              <a:gd name="T1" fmla="*/ 25 h 187"/>
              <a:gd name="T2" fmla="*/ 63 w 212"/>
              <a:gd name="T3" fmla="*/ 41 h 187"/>
              <a:gd name="T4" fmla="*/ 83 w 212"/>
              <a:gd name="T5" fmla="*/ 37 h 187"/>
              <a:gd name="T6" fmla="*/ 101 w 212"/>
              <a:gd name="T7" fmla="*/ 10 h 187"/>
              <a:gd name="T8" fmla="*/ 113 w 212"/>
              <a:gd name="T9" fmla="*/ 7 h 187"/>
              <a:gd name="T10" fmla="*/ 116 w 212"/>
              <a:gd name="T11" fmla="*/ 50 h 187"/>
              <a:gd name="T12" fmla="*/ 144 w 212"/>
              <a:gd name="T13" fmla="*/ 53 h 187"/>
              <a:gd name="T14" fmla="*/ 186 w 212"/>
              <a:gd name="T15" fmla="*/ 68 h 187"/>
              <a:gd name="T16" fmla="*/ 192 w 212"/>
              <a:gd name="T17" fmla="*/ 119 h 187"/>
              <a:gd name="T18" fmla="*/ 209 w 212"/>
              <a:gd name="T19" fmla="*/ 145 h 187"/>
              <a:gd name="T20" fmla="*/ 209 w 212"/>
              <a:gd name="T21" fmla="*/ 181 h 187"/>
              <a:gd name="T22" fmla="*/ 212 w 212"/>
              <a:gd name="T23" fmla="*/ 187 h 187"/>
              <a:gd name="T24" fmla="*/ 18 w 212"/>
              <a:gd name="T25" fmla="*/ 187 h 187"/>
              <a:gd name="T26" fmla="*/ 18 w 212"/>
              <a:gd name="T27" fmla="*/ 187 h 187"/>
              <a:gd name="T28" fmla="*/ 23 w 212"/>
              <a:gd name="T29" fmla="*/ 157 h 187"/>
              <a:gd name="T30" fmla="*/ 18 w 212"/>
              <a:gd name="T31" fmla="*/ 124 h 187"/>
              <a:gd name="T32" fmla="*/ 0 w 212"/>
              <a:gd name="T33" fmla="*/ 94 h 187"/>
              <a:gd name="T34" fmla="*/ 20 w 212"/>
              <a:gd name="T35" fmla="*/ 85 h 187"/>
              <a:gd name="T36" fmla="*/ 20 w 212"/>
              <a:gd name="T37" fmla="*/ 70 h 187"/>
              <a:gd name="T38" fmla="*/ 9 w 212"/>
              <a:gd name="T39" fmla="*/ 44 h 187"/>
              <a:gd name="T40" fmla="*/ 18 w 212"/>
              <a:gd name="T41" fmla="*/ 16 h 187"/>
              <a:gd name="T42" fmla="*/ 36 w 212"/>
              <a:gd name="T43" fmla="*/ 25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2" h="187">
                <a:moveTo>
                  <a:pt x="36" y="25"/>
                </a:moveTo>
                <a:cubicBezTo>
                  <a:pt x="44" y="28"/>
                  <a:pt x="55" y="39"/>
                  <a:pt x="63" y="41"/>
                </a:cubicBezTo>
                <a:cubicBezTo>
                  <a:pt x="71" y="43"/>
                  <a:pt x="77" y="42"/>
                  <a:pt x="83" y="37"/>
                </a:cubicBezTo>
                <a:cubicBezTo>
                  <a:pt x="89" y="32"/>
                  <a:pt x="96" y="15"/>
                  <a:pt x="101" y="10"/>
                </a:cubicBezTo>
                <a:cubicBezTo>
                  <a:pt x="106" y="5"/>
                  <a:pt x="111" y="0"/>
                  <a:pt x="113" y="7"/>
                </a:cubicBezTo>
                <a:cubicBezTo>
                  <a:pt x="115" y="14"/>
                  <a:pt x="111" y="42"/>
                  <a:pt x="116" y="50"/>
                </a:cubicBezTo>
                <a:cubicBezTo>
                  <a:pt x="121" y="58"/>
                  <a:pt x="132" y="50"/>
                  <a:pt x="144" y="53"/>
                </a:cubicBezTo>
                <a:cubicBezTo>
                  <a:pt x="156" y="56"/>
                  <a:pt x="178" y="57"/>
                  <a:pt x="186" y="68"/>
                </a:cubicBezTo>
                <a:cubicBezTo>
                  <a:pt x="194" y="79"/>
                  <a:pt x="188" y="106"/>
                  <a:pt x="192" y="119"/>
                </a:cubicBezTo>
                <a:cubicBezTo>
                  <a:pt x="196" y="132"/>
                  <a:pt x="206" y="135"/>
                  <a:pt x="209" y="145"/>
                </a:cubicBezTo>
                <a:cubicBezTo>
                  <a:pt x="212" y="155"/>
                  <a:pt x="209" y="174"/>
                  <a:pt x="209" y="181"/>
                </a:cubicBezTo>
                <a:lnTo>
                  <a:pt x="212" y="187"/>
                </a:lnTo>
                <a:lnTo>
                  <a:pt x="18" y="187"/>
                </a:lnTo>
                <a:lnTo>
                  <a:pt x="18" y="187"/>
                </a:lnTo>
                <a:cubicBezTo>
                  <a:pt x="19" y="182"/>
                  <a:pt x="23" y="167"/>
                  <a:pt x="23" y="157"/>
                </a:cubicBezTo>
                <a:cubicBezTo>
                  <a:pt x="23" y="147"/>
                  <a:pt x="22" y="134"/>
                  <a:pt x="18" y="124"/>
                </a:cubicBezTo>
                <a:cubicBezTo>
                  <a:pt x="14" y="114"/>
                  <a:pt x="0" y="100"/>
                  <a:pt x="0" y="94"/>
                </a:cubicBezTo>
                <a:cubicBezTo>
                  <a:pt x="0" y="88"/>
                  <a:pt x="17" y="89"/>
                  <a:pt x="20" y="85"/>
                </a:cubicBezTo>
                <a:cubicBezTo>
                  <a:pt x="23" y="81"/>
                  <a:pt x="22" y="77"/>
                  <a:pt x="20" y="70"/>
                </a:cubicBezTo>
                <a:cubicBezTo>
                  <a:pt x="18" y="63"/>
                  <a:pt x="9" y="53"/>
                  <a:pt x="9" y="44"/>
                </a:cubicBezTo>
                <a:cubicBezTo>
                  <a:pt x="9" y="35"/>
                  <a:pt x="14" y="19"/>
                  <a:pt x="18" y="16"/>
                </a:cubicBezTo>
                <a:cubicBezTo>
                  <a:pt x="22" y="13"/>
                  <a:pt x="33" y="23"/>
                  <a:pt x="36" y="25"/>
                </a:cubicBezTo>
                <a:close/>
              </a:path>
            </a:pathLst>
          </a:custGeom>
          <a:solidFill>
            <a:srgbClr val="99CCFF"/>
          </a:solidFill>
          <a:ln w="3175" cmpd="sng">
            <a:solidFill>
              <a:srgbClr val="0099FF"/>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64" name="Freeform 26"/>
          <p:cNvSpPr/>
          <p:nvPr/>
        </p:nvSpPr>
        <p:spPr bwMode="auto">
          <a:xfrm>
            <a:off x="1587501" y="5154017"/>
            <a:ext cx="325438" cy="1588"/>
          </a:xfrm>
          <a:custGeom>
            <a:avLst/>
            <a:gdLst>
              <a:gd name="T0" fmla="*/ 0 w 205"/>
              <a:gd name="T1" fmla="*/ 0 h 1"/>
              <a:gd name="T2" fmla="*/ 205 w 205"/>
              <a:gd name="T3" fmla="*/ 0 h 1"/>
            </a:gdLst>
            <a:ahLst/>
            <a:cxnLst>
              <a:cxn ang="0">
                <a:pos x="T0" y="T1"/>
              </a:cxn>
              <a:cxn ang="0">
                <a:pos x="T2" y="T3"/>
              </a:cxn>
            </a:cxnLst>
            <a:rect l="0" t="0" r="r" b="b"/>
            <a:pathLst>
              <a:path w="205" h="1">
                <a:moveTo>
                  <a:pt x="0" y="0"/>
                </a:moveTo>
                <a:lnTo>
                  <a:pt x="205" y="0"/>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65" name="Freeform 27"/>
          <p:cNvSpPr/>
          <p:nvPr/>
        </p:nvSpPr>
        <p:spPr bwMode="auto">
          <a:xfrm>
            <a:off x="17464" y="4307880"/>
            <a:ext cx="206375" cy="841375"/>
          </a:xfrm>
          <a:custGeom>
            <a:avLst/>
            <a:gdLst>
              <a:gd name="T0" fmla="*/ 129 w 130"/>
              <a:gd name="T1" fmla="*/ 529 h 530"/>
              <a:gd name="T2" fmla="*/ 129 w 130"/>
              <a:gd name="T3" fmla="*/ 530 h 530"/>
              <a:gd name="T4" fmla="*/ 0 w 130"/>
              <a:gd name="T5" fmla="*/ 530 h 530"/>
              <a:gd name="T6" fmla="*/ 0 w 130"/>
              <a:gd name="T7" fmla="*/ 73 h 530"/>
              <a:gd name="T8" fmla="*/ 6 w 130"/>
              <a:gd name="T9" fmla="*/ 73 h 530"/>
              <a:gd name="T10" fmla="*/ 36 w 130"/>
              <a:gd name="T11" fmla="*/ 68 h 530"/>
              <a:gd name="T12" fmla="*/ 93 w 130"/>
              <a:gd name="T13" fmla="*/ 5 h 530"/>
              <a:gd name="T14" fmla="*/ 101 w 130"/>
              <a:gd name="T15" fmla="*/ 37 h 530"/>
              <a:gd name="T16" fmla="*/ 48 w 130"/>
              <a:gd name="T17" fmla="*/ 88 h 530"/>
              <a:gd name="T18" fmla="*/ 50 w 130"/>
              <a:gd name="T19" fmla="*/ 128 h 530"/>
              <a:gd name="T20" fmla="*/ 86 w 130"/>
              <a:gd name="T21" fmla="*/ 176 h 530"/>
              <a:gd name="T22" fmla="*/ 81 w 130"/>
              <a:gd name="T23" fmla="*/ 254 h 530"/>
              <a:gd name="T24" fmla="*/ 110 w 130"/>
              <a:gd name="T25" fmla="*/ 413 h 530"/>
              <a:gd name="T26" fmla="*/ 96 w 130"/>
              <a:gd name="T27" fmla="*/ 478 h 530"/>
              <a:gd name="T28" fmla="*/ 105 w 130"/>
              <a:gd name="T29" fmla="*/ 503 h 530"/>
              <a:gd name="T30" fmla="*/ 126 w 130"/>
              <a:gd name="T31" fmla="*/ 520 h 530"/>
              <a:gd name="T32" fmla="*/ 129 w 130"/>
              <a:gd name="T33" fmla="*/ 529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0" h="530">
                <a:moveTo>
                  <a:pt x="129" y="529"/>
                </a:moveTo>
                <a:lnTo>
                  <a:pt x="129" y="530"/>
                </a:lnTo>
                <a:lnTo>
                  <a:pt x="0" y="530"/>
                </a:lnTo>
                <a:lnTo>
                  <a:pt x="0" y="73"/>
                </a:lnTo>
                <a:lnTo>
                  <a:pt x="6" y="73"/>
                </a:lnTo>
                <a:cubicBezTo>
                  <a:pt x="12" y="72"/>
                  <a:pt x="21" y="79"/>
                  <a:pt x="36" y="68"/>
                </a:cubicBezTo>
                <a:cubicBezTo>
                  <a:pt x="51" y="57"/>
                  <a:pt x="82" y="10"/>
                  <a:pt x="93" y="5"/>
                </a:cubicBezTo>
                <a:cubicBezTo>
                  <a:pt x="104" y="0"/>
                  <a:pt x="109" y="23"/>
                  <a:pt x="101" y="37"/>
                </a:cubicBezTo>
                <a:cubicBezTo>
                  <a:pt x="93" y="51"/>
                  <a:pt x="56" y="73"/>
                  <a:pt x="48" y="88"/>
                </a:cubicBezTo>
                <a:cubicBezTo>
                  <a:pt x="40" y="103"/>
                  <a:pt x="44" y="113"/>
                  <a:pt x="50" y="128"/>
                </a:cubicBezTo>
                <a:cubicBezTo>
                  <a:pt x="56" y="143"/>
                  <a:pt x="81" y="155"/>
                  <a:pt x="86" y="176"/>
                </a:cubicBezTo>
                <a:cubicBezTo>
                  <a:pt x="91" y="197"/>
                  <a:pt x="77" y="215"/>
                  <a:pt x="81" y="254"/>
                </a:cubicBezTo>
                <a:cubicBezTo>
                  <a:pt x="85" y="293"/>
                  <a:pt x="107" y="376"/>
                  <a:pt x="110" y="413"/>
                </a:cubicBezTo>
                <a:cubicBezTo>
                  <a:pt x="113" y="450"/>
                  <a:pt x="97" y="463"/>
                  <a:pt x="96" y="478"/>
                </a:cubicBezTo>
                <a:cubicBezTo>
                  <a:pt x="95" y="493"/>
                  <a:pt x="100" y="496"/>
                  <a:pt x="105" y="503"/>
                </a:cubicBezTo>
                <a:cubicBezTo>
                  <a:pt x="110" y="510"/>
                  <a:pt x="122" y="516"/>
                  <a:pt x="126" y="520"/>
                </a:cubicBezTo>
                <a:cubicBezTo>
                  <a:pt x="130" y="524"/>
                  <a:pt x="129" y="529"/>
                  <a:pt x="129" y="529"/>
                </a:cubicBezTo>
                <a:close/>
              </a:path>
            </a:pathLst>
          </a:custGeom>
          <a:solidFill>
            <a:srgbClr val="99CCFF"/>
          </a:solidFill>
          <a:ln w="3175" cmpd="sng">
            <a:solidFill>
              <a:srgbClr val="0099FF"/>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66" name="Line 28"/>
          <p:cNvSpPr>
            <a:spLocks noChangeShapeType="1"/>
          </p:cNvSpPr>
          <p:nvPr/>
        </p:nvSpPr>
        <p:spPr bwMode="auto">
          <a:xfrm>
            <a:off x="12701" y="5154017"/>
            <a:ext cx="228600" cy="0"/>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67" name="Freeform 29"/>
          <p:cNvSpPr/>
          <p:nvPr/>
        </p:nvSpPr>
        <p:spPr bwMode="auto">
          <a:xfrm>
            <a:off x="7331076" y="5050830"/>
            <a:ext cx="139700" cy="106362"/>
          </a:xfrm>
          <a:custGeom>
            <a:avLst/>
            <a:gdLst>
              <a:gd name="T0" fmla="*/ 0 w 88"/>
              <a:gd name="T1" fmla="*/ 64 h 67"/>
              <a:gd name="T2" fmla="*/ 37 w 88"/>
              <a:gd name="T3" fmla="*/ 32 h 67"/>
              <a:gd name="T4" fmla="*/ 45 w 88"/>
              <a:gd name="T5" fmla="*/ 7 h 67"/>
              <a:gd name="T6" fmla="*/ 84 w 88"/>
              <a:gd name="T7" fmla="*/ 10 h 67"/>
              <a:gd name="T8" fmla="*/ 69 w 88"/>
              <a:gd name="T9" fmla="*/ 67 h 67"/>
            </a:gdLst>
            <a:ahLst/>
            <a:cxnLst>
              <a:cxn ang="0">
                <a:pos x="T0" y="T1"/>
              </a:cxn>
              <a:cxn ang="0">
                <a:pos x="T2" y="T3"/>
              </a:cxn>
              <a:cxn ang="0">
                <a:pos x="T4" y="T5"/>
              </a:cxn>
              <a:cxn ang="0">
                <a:pos x="T6" y="T7"/>
              </a:cxn>
              <a:cxn ang="0">
                <a:pos x="T8" y="T9"/>
              </a:cxn>
            </a:cxnLst>
            <a:rect l="0" t="0" r="r" b="b"/>
            <a:pathLst>
              <a:path w="88" h="67">
                <a:moveTo>
                  <a:pt x="0" y="64"/>
                </a:moveTo>
                <a:cubicBezTo>
                  <a:pt x="6" y="59"/>
                  <a:pt x="30" y="41"/>
                  <a:pt x="37" y="32"/>
                </a:cubicBezTo>
                <a:cubicBezTo>
                  <a:pt x="44" y="23"/>
                  <a:pt x="37" y="11"/>
                  <a:pt x="45" y="7"/>
                </a:cubicBezTo>
                <a:cubicBezTo>
                  <a:pt x="53" y="3"/>
                  <a:pt x="80" y="0"/>
                  <a:pt x="84" y="10"/>
                </a:cubicBezTo>
                <a:cubicBezTo>
                  <a:pt x="88" y="20"/>
                  <a:pt x="72" y="55"/>
                  <a:pt x="69" y="67"/>
                </a:cubicBezTo>
              </a:path>
            </a:pathLst>
          </a:custGeom>
          <a:noFill/>
          <a:ln w="12700" cmpd="sng">
            <a:solidFill>
              <a:srgbClr val="00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68" name="Line 30"/>
          <p:cNvSpPr>
            <a:spLocks noChangeShapeType="1"/>
          </p:cNvSpPr>
          <p:nvPr/>
        </p:nvSpPr>
        <p:spPr bwMode="auto">
          <a:xfrm>
            <a:off x="7251701" y="5154017"/>
            <a:ext cx="228600" cy="0"/>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69" name="Freeform 31"/>
          <p:cNvSpPr/>
          <p:nvPr/>
        </p:nvSpPr>
        <p:spPr bwMode="auto">
          <a:xfrm>
            <a:off x="7113589" y="3495080"/>
            <a:ext cx="1655762" cy="538162"/>
          </a:xfrm>
          <a:custGeom>
            <a:avLst/>
            <a:gdLst>
              <a:gd name="T0" fmla="*/ 1043 w 1043"/>
              <a:gd name="T1" fmla="*/ 318 h 339"/>
              <a:gd name="T2" fmla="*/ 917 w 1043"/>
              <a:gd name="T3" fmla="*/ 280 h 339"/>
              <a:gd name="T4" fmla="*/ 828 w 1043"/>
              <a:gd name="T5" fmla="*/ 334 h 339"/>
              <a:gd name="T6" fmla="*/ 708 w 1043"/>
              <a:gd name="T7" fmla="*/ 310 h 339"/>
              <a:gd name="T8" fmla="*/ 633 w 1043"/>
              <a:gd name="T9" fmla="*/ 187 h 339"/>
              <a:gd name="T10" fmla="*/ 504 w 1043"/>
              <a:gd name="T11" fmla="*/ 103 h 339"/>
              <a:gd name="T12" fmla="*/ 284 w 1043"/>
              <a:gd name="T13" fmla="*/ 16 h 339"/>
              <a:gd name="T14" fmla="*/ 129 w 1043"/>
              <a:gd name="T15" fmla="*/ 7 h 339"/>
              <a:gd name="T16" fmla="*/ 0 w 1043"/>
              <a:gd name="T17" fmla="*/ 28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3" h="339">
                <a:moveTo>
                  <a:pt x="1043" y="318"/>
                </a:moveTo>
                <a:cubicBezTo>
                  <a:pt x="1022" y="312"/>
                  <a:pt x="953" y="277"/>
                  <a:pt x="917" y="280"/>
                </a:cubicBezTo>
                <a:cubicBezTo>
                  <a:pt x="881" y="283"/>
                  <a:pt x="863" y="329"/>
                  <a:pt x="828" y="334"/>
                </a:cubicBezTo>
                <a:cubicBezTo>
                  <a:pt x="793" y="339"/>
                  <a:pt x="740" y="334"/>
                  <a:pt x="708" y="310"/>
                </a:cubicBezTo>
                <a:cubicBezTo>
                  <a:pt x="676" y="286"/>
                  <a:pt x="667" y="222"/>
                  <a:pt x="633" y="187"/>
                </a:cubicBezTo>
                <a:cubicBezTo>
                  <a:pt x="599" y="152"/>
                  <a:pt x="562" y="131"/>
                  <a:pt x="504" y="103"/>
                </a:cubicBezTo>
                <a:cubicBezTo>
                  <a:pt x="446" y="75"/>
                  <a:pt x="346" y="32"/>
                  <a:pt x="284" y="16"/>
                </a:cubicBezTo>
                <a:cubicBezTo>
                  <a:pt x="222" y="0"/>
                  <a:pt x="176" y="5"/>
                  <a:pt x="129" y="7"/>
                </a:cubicBezTo>
                <a:cubicBezTo>
                  <a:pt x="82" y="9"/>
                  <a:pt x="27" y="24"/>
                  <a:pt x="0" y="28"/>
                </a:cubicBezTo>
              </a:path>
            </a:pathLst>
          </a:custGeom>
          <a:noFill/>
          <a:ln w="76200" cmpd="sng">
            <a:solidFill>
              <a:srgbClr val="FF0000"/>
            </a:solidFill>
            <a:round/>
            <a:headEnd type="none" w="med" len="med"/>
            <a:tailEnd type="stealth"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70" name="Freeform 32"/>
          <p:cNvSpPr/>
          <p:nvPr/>
        </p:nvSpPr>
        <p:spPr bwMode="auto">
          <a:xfrm>
            <a:off x="6503989" y="3547467"/>
            <a:ext cx="350837" cy="20638"/>
          </a:xfrm>
          <a:custGeom>
            <a:avLst/>
            <a:gdLst>
              <a:gd name="T0" fmla="*/ 0 w 221"/>
              <a:gd name="T1" fmla="*/ 0 h 13"/>
              <a:gd name="T2" fmla="*/ 221 w 221"/>
              <a:gd name="T3" fmla="*/ 13 h 13"/>
            </a:gdLst>
            <a:ahLst/>
            <a:cxnLst>
              <a:cxn ang="0">
                <a:pos x="T0" y="T1"/>
              </a:cxn>
              <a:cxn ang="0">
                <a:pos x="T2" y="T3"/>
              </a:cxn>
            </a:cxnLst>
            <a:rect l="0" t="0" r="r" b="b"/>
            <a:pathLst>
              <a:path w="221" h="13">
                <a:moveTo>
                  <a:pt x="0" y="0"/>
                </a:moveTo>
                <a:lnTo>
                  <a:pt x="221" y="13"/>
                </a:lnTo>
              </a:path>
            </a:pathLst>
          </a:custGeom>
          <a:noFill/>
          <a:ln w="76200" cmpd="sng">
            <a:solidFill>
              <a:schemeClr val="accent1">
                <a:lumMod val="50000"/>
              </a:schemeClr>
            </a:solidFill>
            <a:round/>
            <a:headEnd type="stealth"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71" name="Freeform 33"/>
          <p:cNvSpPr/>
          <p:nvPr/>
        </p:nvSpPr>
        <p:spPr bwMode="auto">
          <a:xfrm>
            <a:off x="6418264" y="3687167"/>
            <a:ext cx="481012" cy="141288"/>
          </a:xfrm>
          <a:custGeom>
            <a:avLst/>
            <a:gdLst>
              <a:gd name="T0" fmla="*/ 0 w 303"/>
              <a:gd name="T1" fmla="*/ 89 h 89"/>
              <a:gd name="T2" fmla="*/ 123 w 303"/>
              <a:gd name="T3" fmla="*/ 44 h 89"/>
              <a:gd name="T4" fmla="*/ 213 w 303"/>
              <a:gd name="T5" fmla="*/ 18 h 89"/>
              <a:gd name="T6" fmla="*/ 303 w 303"/>
              <a:gd name="T7" fmla="*/ 0 h 89"/>
            </a:gdLst>
            <a:ahLst/>
            <a:cxnLst>
              <a:cxn ang="0">
                <a:pos x="T0" y="T1"/>
              </a:cxn>
              <a:cxn ang="0">
                <a:pos x="T2" y="T3"/>
              </a:cxn>
              <a:cxn ang="0">
                <a:pos x="T4" y="T5"/>
              </a:cxn>
              <a:cxn ang="0">
                <a:pos x="T6" y="T7"/>
              </a:cxn>
            </a:cxnLst>
            <a:rect l="0" t="0" r="r" b="b"/>
            <a:pathLst>
              <a:path w="303" h="89">
                <a:moveTo>
                  <a:pt x="0" y="89"/>
                </a:moveTo>
                <a:cubicBezTo>
                  <a:pt x="20" y="82"/>
                  <a:pt x="87" y="56"/>
                  <a:pt x="123" y="44"/>
                </a:cubicBezTo>
                <a:cubicBezTo>
                  <a:pt x="159" y="32"/>
                  <a:pt x="183" y="25"/>
                  <a:pt x="213" y="18"/>
                </a:cubicBezTo>
                <a:cubicBezTo>
                  <a:pt x="243" y="11"/>
                  <a:pt x="284" y="4"/>
                  <a:pt x="303" y="0"/>
                </a:cubicBezTo>
              </a:path>
            </a:pathLst>
          </a:custGeom>
          <a:noFill/>
          <a:ln w="76200" cmpd="sng">
            <a:solidFill>
              <a:srgbClr val="FF0000"/>
            </a:solidFill>
            <a:round/>
            <a:headEnd type="stealth"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72" name="Freeform 34"/>
          <p:cNvSpPr/>
          <p:nvPr/>
        </p:nvSpPr>
        <p:spPr bwMode="auto">
          <a:xfrm>
            <a:off x="5111751" y="3509367"/>
            <a:ext cx="1352550" cy="392113"/>
          </a:xfrm>
          <a:custGeom>
            <a:avLst/>
            <a:gdLst>
              <a:gd name="T0" fmla="*/ 0 w 852"/>
              <a:gd name="T1" fmla="*/ 247 h 247"/>
              <a:gd name="T2" fmla="*/ 168 w 852"/>
              <a:gd name="T3" fmla="*/ 168 h 247"/>
              <a:gd name="T4" fmla="*/ 316 w 852"/>
              <a:gd name="T5" fmla="*/ 66 h 247"/>
              <a:gd name="T6" fmla="*/ 469 w 852"/>
              <a:gd name="T7" fmla="*/ 12 h 247"/>
              <a:gd name="T8" fmla="*/ 616 w 852"/>
              <a:gd name="T9" fmla="*/ 12 h 247"/>
              <a:gd name="T10" fmla="*/ 697 w 852"/>
              <a:gd name="T11" fmla="*/ 1 h 247"/>
              <a:gd name="T12" fmla="*/ 852 w 852"/>
              <a:gd name="T13" fmla="*/ 19 h 247"/>
            </a:gdLst>
            <a:ahLst/>
            <a:cxnLst>
              <a:cxn ang="0">
                <a:pos x="T0" y="T1"/>
              </a:cxn>
              <a:cxn ang="0">
                <a:pos x="T2" y="T3"/>
              </a:cxn>
              <a:cxn ang="0">
                <a:pos x="T4" y="T5"/>
              </a:cxn>
              <a:cxn ang="0">
                <a:pos x="T6" y="T7"/>
              </a:cxn>
              <a:cxn ang="0">
                <a:pos x="T8" y="T9"/>
              </a:cxn>
              <a:cxn ang="0">
                <a:pos x="T10" y="T11"/>
              </a:cxn>
              <a:cxn ang="0">
                <a:pos x="T12" y="T13"/>
              </a:cxn>
            </a:cxnLst>
            <a:rect l="0" t="0" r="r" b="b"/>
            <a:pathLst>
              <a:path w="852" h="247">
                <a:moveTo>
                  <a:pt x="0" y="247"/>
                </a:moveTo>
                <a:cubicBezTo>
                  <a:pt x="28" y="234"/>
                  <a:pt x="115" y="198"/>
                  <a:pt x="168" y="168"/>
                </a:cubicBezTo>
                <a:cubicBezTo>
                  <a:pt x="221" y="138"/>
                  <a:pt x="266" y="92"/>
                  <a:pt x="316" y="66"/>
                </a:cubicBezTo>
                <a:cubicBezTo>
                  <a:pt x="366" y="40"/>
                  <a:pt x="419" y="21"/>
                  <a:pt x="469" y="12"/>
                </a:cubicBezTo>
                <a:cubicBezTo>
                  <a:pt x="519" y="3"/>
                  <a:pt x="578" y="14"/>
                  <a:pt x="616" y="12"/>
                </a:cubicBezTo>
                <a:cubicBezTo>
                  <a:pt x="654" y="10"/>
                  <a:pt x="658" y="0"/>
                  <a:pt x="697" y="1"/>
                </a:cubicBezTo>
                <a:cubicBezTo>
                  <a:pt x="736" y="2"/>
                  <a:pt x="820" y="15"/>
                  <a:pt x="852" y="19"/>
                </a:cubicBezTo>
              </a:path>
            </a:pathLst>
          </a:custGeom>
          <a:noFill/>
          <a:ln w="76200" cmpd="sng">
            <a:solidFill>
              <a:schemeClr val="accent1">
                <a:lumMod val="50000"/>
              </a:schemeClr>
            </a:solidFill>
            <a:round/>
            <a:headEnd type="stealth"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73" name="Freeform 35"/>
          <p:cNvSpPr/>
          <p:nvPr/>
        </p:nvSpPr>
        <p:spPr bwMode="auto">
          <a:xfrm>
            <a:off x="5537201" y="3906242"/>
            <a:ext cx="771525" cy="355600"/>
          </a:xfrm>
          <a:custGeom>
            <a:avLst/>
            <a:gdLst>
              <a:gd name="T0" fmla="*/ 0 w 486"/>
              <a:gd name="T1" fmla="*/ 224 h 224"/>
              <a:gd name="T2" fmla="*/ 132 w 486"/>
              <a:gd name="T3" fmla="*/ 200 h 224"/>
              <a:gd name="T4" fmla="*/ 188 w 486"/>
              <a:gd name="T5" fmla="*/ 108 h 224"/>
              <a:gd name="T6" fmla="*/ 251 w 486"/>
              <a:gd name="T7" fmla="*/ 98 h 224"/>
              <a:gd name="T8" fmla="*/ 392 w 486"/>
              <a:gd name="T9" fmla="*/ 78 h 224"/>
              <a:gd name="T10" fmla="*/ 449 w 486"/>
              <a:gd name="T11" fmla="*/ 29 h 224"/>
              <a:gd name="T12" fmla="*/ 486 w 486"/>
              <a:gd name="T13" fmla="*/ 0 h 224"/>
            </a:gdLst>
            <a:ahLst/>
            <a:cxnLst>
              <a:cxn ang="0">
                <a:pos x="T0" y="T1"/>
              </a:cxn>
              <a:cxn ang="0">
                <a:pos x="T2" y="T3"/>
              </a:cxn>
              <a:cxn ang="0">
                <a:pos x="T4" y="T5"/>
              </a:cxn>
              <a:cxn ang="0">
                <a:pos x="T6" y="T7"/>
              </a:cxn>
              <a:cxn ang="0">
                <a:pos x="T8" y="T9"/>
              </a:cxn>
              <a:cxn ang="0">
                <a:pos x="T10" y="T11"/>
              </a:cxn>
              <a:cxn ang="0">
                <a:pos x="T12" y="T13"/>
              </a:cxn>
            </a:cxnLst>
            <a:rect l="0" t="0" r="r" b="b"/>
            <a:pathLst>
              <a:path w="486" h="224">
                <a:moveTo>
                  <a:pt x="0" y="224"/>
                </a:moveTo>
                <a:cubicBezTo>
                  <a:pt x="22" y="220"/>
                  <a:pt x="101" y="219"/>
                  <a:pt x="132" y="200"/>
                </a:cubicBezTo>
                <a:cubicBezTo>
                  <a:pt x="163" y="181"/>
                  <a:pt x="168" y="125"/>
                  <a:pt x="188" y="108"/>
                </a:cubicBezTo>
                <a:cubicBezTo>
                  <a:pt x="208" y="91"/>
                  <a:pt x="217" y="103"/>
                  <a:pt x="251" y="98"/>
                </a:cubicBezTo>
                <a:cubicBezTo>
                  <a:pt x="285" y="93"/>
                  <a:pt x="359" y="90"/>
                  <a:pt x="392" y="78"/>
                </a:cubicBezTo>
                <a:cubicBezTo>
                  <a:pt x="425" y="66"/>
                  <a:pt x="433" y="42"/>
                  <a:pt x="449" y="29"/>
                </a:cubicBezTo>
                <a:cubicBezTo>
                  <a:pt x="465" y="16"/>
                  <a:pt x="478" y="6"/>
                  <a:pt x="486" y="0"/>
                </a:cubicBezTo>
              </a:path>
            </a:pathLst>
          </a:custGeom>
          <a:noFill/>
          <a:ln w="76200" cmpd="sng">
            <a:solidFill>
              <a:srgbClr val="FF0000"/>
            </a:solidFill>
            <a:round/>
            <a:headEnd type="stealth"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74" name="Freeform 36"/>
          <p:cNvSpPr/>
          <p:nvPr/>
        </p:nvSpPr>
        <p:spPr bwMode="auto">
          <a:xfrm>
            <a:off x="5060951" y="4076105"/>
            <a:ext cx="361950" cy="130175"/>
          </a:xfrm>
          <a:custGeom>
            <a:avLst/>
            <a:gdLst>
              <a:gd name="T0" fmla="*/ 0 w 228"/>
              <a:gd name="T1" fmla="*/ 3 h 82"/>
              <a:gd name="T2" fmla="*/ 123 w 228"/>
              <a:gd name="T3" fmla="*/ 6 h 82"/>
              <a:gd name="T4" fmla="*/ 191 w 228"/>
              <a:gd name="T5" fmla="*/ 37 h 82"/>
              <a:gd name="T6" fmla="*/ 228 w 228"/>
              <a:gd name="T7" fmla="*/ 82 h 82"/>
            </a:gdLst>
            <a:ahLst/>
            <a:cxnLst>
              <a:cxn ang="0">
                <a:pos x="T0" y="T1"/>
              </a:cxn>
              <a:cxn ang="0">
                <a:pos x="T2" y="T3"/>
              </a:cxn>
              <a:cxn ang="0">
                <a:pos x="T4" y="T5"/>
              </a:cxn>
              <a:cxn ang="0">
                <a:pos x="T6" y="T7"/>
              </a:cxn>
            </a:cxnLst>
            <a:rect l="0" t="0" r="r" b="b"/>
            <a:pathLst>
              <a:path w="228" h="82">
                <a:moveTo>
                  <a:pt x="0" y="3"/>
                </a:moveTo>
                <a:cubicBezTo>
                  <a:pt x="20" y="3"/>
                  <a:pt x="91" y="0"/>
                  <a:pt x="123" y="6"/>
                </a:cubicBezTo>
                <a:cubicBezTo>
                  <a:pt x="155" y="12"/>
                  <a:pt x="174" y="24"/>
                  <a:pt x="191" y="37"/>
                </a:cubicBezTo>
                <a:cubicBezTo>
                  <a:pt x="208" y="50"/>
                  <a:pt x="220" y="73"/>
                  <a:pt x="228" y="82"/>
                </a:cubicBezTo>
              </a:path>
            </a:pathLst>
          </a:custGeom>
          <a:noFill/>
          <a:ln w="76200" cmpd="sng">
            <a:solidFill>
              <a:srgbClr val="FF0000"/>
            </a:solidFill>
            <a:round/>
            <a:headEnd type="stealth"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75" name="Freeform 37"/>
          <p:cNvSpPr/>
          <p:nvPr/>
        </p:nvSpPr>
        <p:spPr bwMode="auto">
          <a:xfrm>
            <a:off x="4645026" y="3671292"/>
            <a:ext cx="333375" cy="247650"/>
          </a:xfrm>
          <a:custGeom>
            <a:avLst/>
            <a:gdLst>
              <a:gd name="T0" fmla="*/ 0 w 210"/>
              <a:gd name="T1" fmla="*/ 0 h 156"/>
              <a:gd name="T2" fmla="*/ 124 w 210"/>
              <a:gd name="T3" fmla="*/ 112 h 156"/>
              <a:gd name="T4" fmla="*/ 210 w 210"/>
              <a:gd name="T5" fmla="*/ 156 h 156"/>
            </a:gdLst>
            <a:ahLst/>
            <a:cxnLst>
              <a:cxn ang="0">
                <a:pos x="T0" y="T1"/>
              </a:cxn>
              <a:cxn ang="0">
                <a:pos x="T2" y="T3"/>
              </a:cxn>
              <a:cxn ang="0">
                <a:pos x="T4" y="T5"/>
              </a:cxn>
            </a:cxnLst>
            <a:rect l="0" t="0" r="r" b="b"/>
            <a:pathLst>
              <a:path w="210" h="156">
                <a:moveTo>
                  <a:pt x="0" y="0"/>
                </a:moveTo>
                <a:cubicBezTo>
                  <a:pt x="21" y="19"/>
                  <a:pt x="89" y="86"/>
                  <a:pt x="124" y="112"/>
                </a:cubicBezTo>
                <a:cubicBezTo>
                  <a:pt x="159" y="138"/>
                  <a:pt x="192" y="147"/>
                  <a:pt x="210" y="156"/>
                </a:cubicBezTo>
              </a:path>
            </a:pathLst>
          </a:custGeom>
          <a:noFill/>
          <a:ln w="57150" cmpd="sng">
            <a:solidFill>
              <a:schemeClr val="accent1">
                <a:lumMod val="50000"/>
              </a:schemeClr>
            </a:solidFill>
            <a:round/>
            <a:headEnd type="stealth"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76" name="Freeform 41"/>
          <p:cNvSpPr/>
          <p:nvPr/>
        </p:nvSpPr>
        <p:spPr bwMode="auto">
          <a:xfrm>
            <a:off x="4883151" y="3987205"/>
            <a:ext cx="171450" cy="233362"/>
          </a:xfrm>
          <a:custGeom>
            <a:avLst/>
            <a:gdLst>
              <a:gd name="T0" fmla="*/ 0 w 108"/>
              <a:gd name="T1" fmla="*/ 147 h 147"/>
              <a:gd name="T2" fmla="*/ 19 w 108"/>
              <a:gd name="T3" fmla="*/ 129 h 147"/>
              <a:gd name="T4" fmla="*/ 39 w 108"/>
              <a:gd name="T5" fmla="*/ 99 h 147"/>
              <a:gd name="T6" fmla="*/ 91 w 108"/>
              <a:gd name="T7" fmla="*/ 60 h 147"/>
              <a:gd name="T8" fmla="*/ 108 w 108"/>
              <a:gd name="T9" fmla="*/ 0 h 147"/>
            </a:gdLst>
            <a:ahLst/>
            <a:cxnLst>
              <a:cxn ang="0">
                <a:pos x="T0" y="T1"/>
              </a:cxn>
              <a:cxn ang="0">
                <a:pos x="T2" y="T3"/>
              </a:cxn>
              <a:cxn ang="0">
                <a:pos x="T4" y="T5"/>
              </a:cxn>
              <a:cxn ang="0">
                <a:pos x="T6" y="T7"/>
              </a:cxn>
              <a:cxn ang="0">
                <a:pos x="T8" y="T9"/>
              </a:cxn>
            </a:cxnLst>
            <a:rect l="0" t="0" r="r" b="b"/>
            <a:pathLst>
              <a:path w="108" h="147">
                <a:moveTo>
                  <a:pt x="0" y="147"/>
                </a:moveTo>
                <a:cubicBezTo>
                  <a:pt x="3" y="144"/>
                  <a:pt x="12" y="137"/>
                  <a:pt x="19" y="129"/>
                </a:cubicBezTo>
                <a:cubicBezTo>
                  <a:pt x="26" y="121"/>
                  <a:pt x="27" y="110"/>
                  <a:pt x="39" y="99"/>
                </a:cubicBezTo>
                <a:cubicBezTo>
                  <a:pt x="51" y="88"/>
                  <a:pt x="80" y="77"/>
                  <a:pt x="91" y="60"/>
                </a:cubicBezTo>
                <a:cubicBezTo>
                  <a:pt x="102" y="43"/>
                  <a:pt x="105" y="12"/>
                  <a:pt x="108" y="0"/>
                </a:cubicBezTo>
              </a:path>
            </a:pathLst>
          </a:custGeom>
          <a:noFill/>
          <a:ln w="76200" cmpd="sng">
            <a:solidFill>
              <a:srgbClr val="FF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77" name="Freeform 42"/>
          <p:cNvSpPr/>
          <p:nvPr/>
        </p:nvSpPr>
        <p:spPr bwMode="auto">
          <a:xfrm>
            <a:off x="4564064" y="4212630"/>
            <a:ext cx="330200" cy="141287"/>
          </a:xfrm>
          <a:custGeom>
            <a:avLst/>
            <a:gdLst>
              <a:gd name="T0" fmla="*/ 0 w 208"/>
              <a:gd name="T1" fmla="*/ 82 h 89"/>
              <a:gd name="T2" fmla="*/ 42 w 208"/>
              <a:gd name="T3" fmla="*/ 77 h 89"/>
              <a:gd name="T4" fmla="*/ 118 w 208"/>
              <a:gd name="T5" fmla="*/ 11 h 89"/>
              <a:gd name="T6" fmla="*/ 183 w 208"/>
              <a:gd name="T7" fmla="*/ 8 h 89"/>
              <a:gd name="T8" fmla="*/ 208 w 208"/>
              <a:gd name="T9" fmla="*/ 1 h 89"/>
            </a:gdLst>
            <a:ahLst/>
            <a:cxnLst>
              <a:cxn ang="0">
                <a:pos x="T0" y="T1"/>
              </a:cxn>
              <a:cxn ang="0">
                <a:pos x="T2" y="T3"/>
              </a:cxn>
              <a:cxn ang="0">
                <a:pos x="T4" y="T5"/>
              </a:cxn>
              <a:cxn ang="0">
                <a:pos x="T6" y="T7"/>
              </a:cxn>
              <a:cxn ang="0">
                <a:pos x="T8" y="T9"/>
              </a:cxn>
            </a:cxnLst>
            <a:rect l="0" t="0" r="r" b="b"/>
            <a:pathLst>
              <a:path w="208" h="89">
                <a:moveTo>
                  <a:pt x="0" y="82"/>
                </a:moveTo>
                <a:cubicBezTo>
                  <a:pt x="7" y="81"/>
                  <a:pt x="22" y="89"/>
                  <a:pt x="42" y="77"/>
                </a:cubicBezTo>
                <a:cubicBezTo>
                  <a:pt x="62" y="65"/>
                  <a:pt x="95" y="22"/>
                  <a:pt x="118" y="11"/>
                </a:cubicBezTo>
                <a:cubicBezTo>
                  <a:pt x="141" y="0"/>
                  <a:pt x="168" y="10"/>
                  <a:pt x="183" y="8"/>
                </a:cubicBezTo>
                <a:cubicBezTo>
                  <a:pt x="198" y="6"/>
                  <a:pt x="203" y="2"/>
                  <a:pt x="208" y="1"/>
                </a:cubicBezTo>
              </a:path>
            </a:pathLst>
          </a:custGeom>
          <a:noFill/>
          <a:ln w="76200" cmpd="sng">
            <a:solidFill>
              <a:srgbClr val="FF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78" name="Freeform 43"/>
          <p:cNvSpPr/>
          <p:nvPr/>
        </p:nvSpPr>
        <p:spPr bwMode="auto">
          <a:xfrm>
            <a:off x="3402014" y="4115792"/>
            <a:ext cx="1168400" cy="227013"/>
          </a:xfrm>
          <a:custGeom>
            <a:avLst/>
            <a:gdLst>
              <a:gd name="T0" fmla="*/ 0 w 736"/>
              <a:gd name="T1" fmla="*/ 0 h 143"/>
              <a:gd name="T2" fmla="*/ 436 w 736"/>
              <a:gd name="T3" fmla="*/ 120 h 143"/>
              <a:gd name="T4" fmla="*/ 636 w 736"/>
              <a:gd name="T5" fmla="*/ 120 h 143"/>
              <a:gd name="T6" fmla="*/ 736 w 736"/>
              <a:gd name="T7" fmla="*/ 143 h 143"/>
            </a:gdLst>
            <a:ahLst/>
            <a:cxnLst>
              <a:cxn ang="0">
                <a:pos x="T0" y="T1"/>
              </a:cxn>
              <a:cxn ang="0">
                <a:pos x="T2" y="T3"/>
              </a:cxn>
              <a:cxn ang="0">
                <a:pos x="T4" y="T5"/>
              </a:cxn>
              <a:cxn ang="0">
                <a:pos x="T6" y="T7"/>
              </a:cxn>
            </a:cxnLst>
            <a:rect l="0" t="0" r="r" b="b"/>
            <a:pathLst>
              <a:path w="736" h="143">
                <a:moveTo>
                  <a:pt x="0" y="0"/>
                </a:moveTo>
                <a:cubicBezTo>
                  <a:pt x="73" y="20"/>
                  <a:pt x="330" y="100"/>
                  <a:pt x="436" y="120"/>
                </a:cubicBezTo>
                <a:cubicBezTo>
                  <a:pt x="542" y="140"/>
                  <a:pt x="586" y="116"/>
                  <a:pt x="636" y="120"/>
                </a:cubicBezTo>
                <a:cubicBezTo>
                  <a:pt x="686" y="124"/>
                  <a:pt x="715" y="138"/>
                  <a:pt x="736" y="143"/>
                </a:cubicBezTo>
              </a:path>
            </a:pathLst>
          </a:custGeom>
          <a:noFill/>
          <a:ln w="76200" cmpd="sng">
            <a:solidFill>
              <a:srgbClr val="FF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79" name="Freeform 45"/>
          <p:cNvSpPr/>
          <p:nvPr/>
        </p:nvSpPr>
        <p:spPr bwMode="auto">
          <a:xfrm>
            <a:off x="1370014" y="4115792"/>
            <a:ext cx="2033587" cy="203200"/>
          </a:xfrm>
          <a:custGeom>
            <a:avLst/>
            <a:gdLst>
              <a:gd name="T0" fmla="*/ 0 w 1281"/>
              <a:gd name="T1" fmla="*/ 128 h 128"/>
              <a:gd name="T2" fmla="*/ 332 w 1281"/>
              <a:gd name="T3" fmla="*/ 99 h 128"/>
              <a:gd name="T4" fmla="*/ 492 w 1281"/>
              <a:gd name="T5" fmla="*/ 56 h 128"/>
              <a:gd name="T6" fmla="*/ 665 w 1281"/>
              <a:gd name="T7" fmla="*/ 92 h 128"/>
              <a:gd name="T8" fmla="*/ 911 w 1281"/>
              <a:gd name="T9" fmla="*/ 21 h 128"/>
              <a:gd name="T10" fmla="*/ 1160 w 1281"/>
              <a:gd name="T11" fmla="*/ 27 h 128"/>
              <a:gd name="T12" fmla="*/ 1281 w 1281"/>
              <a:gd name="T13" fmla="*/ 0 h 128"/>
            </a:gdLst>
            <a:ahLst/>
            <a:cxnLst>
              <a:cxn ang="0">
                <a:pos x="T0" y="T1"/>
              </a:cxn>
              <a:cxn ang="0">
                <a:pos x="T2" y="T3"/>
              </a:cxn>
              <a:cxn ang="0">
                <a:pos x="T4" y="T5"/>
              </a:cxn>
              <a:cxn ang="0">
                <a:pos x="T6" y="T7"/>
              </a:cxn>
              <a:cxn ang="0">
                <a:pos x="T8" y="T9"/>
              </a:cxn>
              <a:cxn ang="0">
                <a:pos x="T10" y="T11"/>
              </a:cxn>
              <a:cxn ang="0">
                <a:pos x="T12" y="T13"/>
              </a:cxn>
            </a:cxnLst>
            <a:rect l="0" t="0" r="r" b="b"/>
            <a:pathLst>
              <a:path w="1281" h="128">
                <a:moveTo>
                  <a:pt x="0" y="128"/>
                </a:moveTo>
                <a:cubicBezTo>
                  <a:pt x="55" y="123"/>
                  <a:pt x="250" y="111"/>
                  <a:pt x="332" y="99"/>
                </a:cubicBezTo>
                <a:cubicBezTo>
                  <a:pt x="414" y="87"/>
                  <a:pt x="437" y="57"/>
                  <a:pt x="492" y="56"/>
                </a:cubicBezTo>
                <a:cubicBezTo>
                  <a:pt x="547" y="55"/>
                  <a:pt x="595" y="98"/>
                  <a:pt x="665" y="92"/>
                </a:cubicBezTo>
                <a:cubicBezTo>
                  <a:pt x="735" y="86"/>
                  <a:pt x="829" y="32"/>
                  <a:pt x="911" y="21"/>
                </a:cubicBezTo>
                <a:cubicBezTo>
                  <a:pt x="993" y="10"/>
                  <a:pt x="1098" y="30"/>
                  <a:pt x="1160" y="27"/>
                </a:cubicBezTo>
                <a:cubicBezTo>
                  <a:pt x="1222" y="24"/>
                  <a:pt x="1256" y="6"/>
                  <a:pt x="1281" y="0"/>
                </a:cubicBezTo>
              </a:path>
            </a:pathLst>
          </a:custGeom>
          <a:noFill/>
          <a:ln w="76200" cmpd="sng">
            <a:solidFill>
              <a:srgbClr val="FF0000"/>
            </a:solidFill>
            <a:round/>
            <a:headEnd type="stealth"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80" name="Freeform 46"/>
          <p:cNvSpPr/>
          <p:nvPr/>
        </p:nvSpPr>
        <p:spPr bwMode="auto">
          <a:xfrm>
            <a:off x="4289426" y="4244380"/>
            <a:ext cx="1133475" cy="800100"/>
          </a:xfrm>
          <a:custGeom>
            <a:avLst/>
            <a:gdLst>
              <a:gd name="T0" fmla="*/ 0 w 714"/>
              <a:gd name="T1" fmla="*/ 504 h 504"/>
              <a:gd name="T2" fmla="*/ 350 w 714"/>
              <a:gd name="T3" fmla="*/ 294 h 504"/>
              <a:gd name="T4" fmla="*/ 453 w 714"/>
              <a:gd name="T5" fmla="*/ 77 h 504"/>
              <a:gd name="T6" fmla="*/ 561 w 714"/>
              <a:gd name="T7" fmla="*/ 12 h 504"/>
              <a:gd name="T8" fmla="*/ 714 w 714"/>
              <a:gd name="T9" fmla="*/ 5 h 504"/>
            </a:gdLst>
            <a:ahLst/>
            <a:cxnLst>
              <a:cxn ang="0">
                <a:pos x="T0" y="T1"/>
              </a:cxn>
              <a:cxn ang="0">
                <a:pos x="T2" y="T3"/>
              </a:cxn>
              <a:cxn ang="0">
                <a:pos x="T4" y="T5"/>
              </a:cxn>
              <a:cxn ang="0">
                <a:pos x="T6" y="T7"/>
              </a:cxn>
              <a:cxn ang="0">
                <a:pos x="T8" y="T9"/>
              </a:cxn>
            </a:cxnLst>
            <a:rect l="0" t="0" r="r" b="b"/>
            <a:pathLst>
              <a:path w="714" h="504">
                <a:moveTo>
                  <a:pt x="0" y="504"/>
                </a:moveTo>
                <a:cubicBezTo>
                  <a:pt x="58" y="469"/>
                  <a:pt x="275" y="365"/>
                  <a:pt x="350" y="294"/>
                </a:cubicBezTo>
                <a:cubicBezTo>
                  <a:pt x="425" y="223"/>
                  <a:pt x="418" y="124"/>
                  <a:pt x="453" y="77"/>
                </a:cubicBezTo>
                <a:cubicBezTo>
                  <a:pt x="488" y="30"/>
                  <a:pt x="518" y="24"/>
                  <a:pt x="561" y="12"/>
                </a:cubicBezTo>
                <a:cubicBezTo>
                  <a:pt x="604" y="0"/>
                  <a:pt x="682" y="6"/>
                  <a:pt x="714" y="5"/>
                </a:cubicBezTo>
              </a:path>
            </a:pathLst>
          </a:custGeom>
          <a:noFill/>
          <a:ln w="76200" cap="flat" cmpd="sng">
            <a:solidFill>
              <a:srgbClr val="FF0000"/>
            </a:solidFill>
            <a:prstDash val="sysDash"/>
            <a:round/>
            <a:headEnd type="stealth"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81" name="Freeform 47"/>
          <p:cNvSpPr/>
          <p:nvPr/>
        </p:nvSpPr>
        <p:spPr bwMode="auto">
          <a:xfrm>
            <a:off x="3630614" y="2790230"/>
            <a:ext cx="901700" cy="833437"/>
          </a:xfrm>
          <a:custGeom>
            <a:avLst/>
            <a:gdLst>
              <a:gd name="T0" fmla="*/ 0 w 568"/>
              <a:gd name="T1" fmla="*/ 0 h 525"/>
              <a:gd name="T2" fmla="*/ 133 w 568"/>
              <a:gd name="T3" fmla="*/ 108 h 525"/>
              <a:gd name="T4" fmla="*/ 244 w 568"/>
              <a:gd name="T5" fmla="*/ 181 h 525"/>
              <a:gd name="T6" fmla="*/ 309 w 568"/>
              <a:gd name="T7" fmla="*/ 264 h 525"/>
              <a:gd name="T8" fmla="*/ 385 w 568"/>
              <a:gd name="T9" fmla="*/ 354 h 525"/>
              <a:gd name="T10" fmla="*/ 405 w 568"/>
              <a:gd name="T11" fmla="*/ 468 h 525"/>
              <a:gd name="T12" fmla="*/ 469 w 568"/>
              <a:gd name="T13" fmla="*/ 511 h 525"/>
              <a:gd name="T14" fmla="*/ 568 w 568"/>
              <a:gd name="T15" fmla="*/ 525 h 5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8" h="525">
                <a:moveTo>
                  <a:pt x="0" y="0"/>
                </a:moveTo>
                <a:cubicBezTo>
                  <a:pt x="22" y="18"/>
                  <a:pt x="93" y="78"/>
                  <a:pt x="133" y="108"/>
                </a:cubicBezTo>
                <a:cubicBezTo>
                  <a:pt x="173" y="138"/>
                  <a:pt x="215" y="155"/>
                  <a:pt x="244" y="181"/>
                </a:cubicBezTo>
                <a:cubicBezTo>
                  <a:pt x="273" y="207"/>
                  <a:pt x="286" y="235"/>
                  <a:pt x="309" y="264"/>
                </a:cubicBezTo>
                <a:cubicBezTo>
                  <a:pt x="332" y="293"/>
                  <a:pt x="369" y="320"/>
                  <a:pt x="385" y="354"/>
                </a:cubicBezTo>
                <a:cubicBezTo>
                  <a:pt x="401" y="388"/>
                  <a:pt x="391" y="442"/>
                  <a:pt x="405" y="468"/>
                </a:cubicBezTo>
                <a:cubicBezTo>
                  <a:pt x="419" y="494"/>
                  <a:pt x="442" y="502"/>
                  <a:pt x="469" y="511"/>
                </a:cubicBezTo>
                <a:cubicBezTo>
                  <a:pt x="496" y="520"/>
                  <a:pt x="548" y="522"/>
                  <a:pt x="568" y="525"/>
                </a:cubicBezTo>
              </a:path>
            </a:pathLst>
          </a:custGeom>
          <a:noFill/>
          <a:ln w="76200" cap="flat" cmpd="sng">
            <a:solidFill>
              <a:schemeClr val="accent1">
                <a:lumMod val="50000"/>
              </a:schemeClr>
            </a:solidFill>
            <a:prstDash val="sysDash"/>
            <a:round/>
            <a:headEnd type="stealth"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82" name="Freeform 48"/>
          <p:cNvSpPr/>
          <p:nvPr/>
        </p:nvSpPr>
        <p:spPr bwMode="auto">
          <a:xfrm>
            <a:off x="2255839" y="2472730"/>
            <a:ext cx="1352550" cy="300037"/>
          </a:xfrm>
          <a:custGeom>
            <a:avLst/>
            <a:gdLst>
              <a:gd name="T0" fmla="*/ 0 w 852"/>
              <a:gd name="T1" fmla="*/ 0 h 189"/>
              <a:gd name="T2" fmla="*/ 137 w 852"/>
              <a:gd name="T3" fmla="*/ 9 h 189"/>
              <a:gd name="T4" fmla="*/ 296 w 852"/>
              <a:gd name="T5" fmla="*/ 35 h 189"/>
              <a:gd name="T6" fmla="*/ 422 w 852"/>
              <a:gd name="T7" fmla="*/ 101 h 189"/>
              <a:gd name="T8" fmla="*/ 623 w 852"/>
              <a:gd name="T9" fmla="*/ 66 h 189"/>
              <a:gd name="T10" fmla="*/ 737 w 852"/>
              <a:gd name="T11" fmla="*/ 129 h 189"/>
              <a:gd name="T12" fmla="*/ 815 w 852"/>
              <a:gd name="T13" fmla="*/ 152 h 189"/>
              <a:gd name="T14" fmla="*/ 852 w 852"/>
              <a:gd name="T15" fmla="*/ 189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2" h="189">
                <a:moveTo>
                  <a:pt x="0" y="0"/>
                </a:moveTo>
                <a:cubicBezTo>
                  <a:pt x="23" y="1"/>
                  <a:pt x="88" y="3"/>
                  <a:pt x="137" y="9"/>
                </a:cubicBezTo>
                <a:cubicBezTo>
                  <a:pt x="186" y="15"/>
                  <a:pt x="249" y="20"/>
                  <a:pt x="296" y="35"/>
                </a:cubicBezTo>
                <a:cubicBezTo>
                  <a:pt x="343" y="50"/>
                  <a:pt x="368" y="96"/>
                  <a:pt x="422" y="101"/>
                </a:cubicBezTo>
                <a:cubicBezTo>
                  <a:pt x="476" y="106"/>
                  <a:pt x="571" y="61"/>
                  <a:pt x="623" y="66"/>
                </a:cubicBezTo>
                <a:cubicBezTo>
                  <a:pt x="675" y="71"/>
                  <a:pt x="705" y="115"/>
                  <a:pt x="737" y="129"/>
                </a:cubicBezTo>
                <a:cubicBezTo>
                  <a:pt x="769" y="143"/>
                  <a:pt x="796" y="142"/>
                  <a:pt x="815" y="152"/>
                </a:cubicBezTo>
                <a:cubicBezTo>
                  <a:pt x="834" y="162"/>
                  <a:pt x="844" y="181"/>
                  <a:pt x="852" y="189"/>
                </a:cubicBezTo>
              </a:path>
            </a:pathLst>
          </a:custGeom>
          <a:noFill/>
          <a:ln w="76200" cap="flat" cmpd="sng">
            <a:solidFill>
              <a:schemeClr val="accent1">
                <a:lumMod val="50000"/>
              </a:schemeClr>
            </a:solidFill>
            <a:prstDash val="sysDash"/>
            <a:round/>
            <a:headEnd type="stealth"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83" name="Freeform 49"/>
          <p:cNvSpPr/>
          <p:nvPr/>
        </p:nvSpPr>
        <p:spPr bwMode="auto">
          <a:xfrm>
            <a:off x="855664" y="3563342"/>
            <a:ext cx="407987" cy="700088"/>
          </a:xfrm>
          <a:custGeom>
            <a:avLst/>
            <a:gdLst>
              <a:gd name="T0" fmla="*/ 257 w 257"/>
              <a:gd name="T1" fmla="*/ 441 h 441"/>
              <a:gd name="T2" fmla="*/ 180 w 257"/>
              <a:gd name="T3" fmla="*/ 341 h 441"/>
              <a:gd name="T4" fmla="*/ 122 w 257"/>
              <a:gd name="T5" fmla="*/ 240 h 441"/>
              <a:gd name="T6" fmla="*/ 80 w 257"/>
              <a:gd name="T7" fmla="*/ 141 h 441"/>
              <a:gd name="T8" fmla="*/ 42 w 257"/>
              <a:gd name="T9" fmla="*/ 56 h 441"/>
              <a:gd name="T10" fmla="*/ 0 w 257"/>
              <a:gd name="T11" fmla="*/ 0 h 441"/>
            </a:gdLst>
            <a:ahLst/>
            <a:cxnLst>
              <a:cxn ang="0">
                <a:pos x="T0" y="T1"/>
              </a:cxn>
              <a:cxn ang="0">
                <a:pos x="T2" y="T3"/>
              </a:cxn>
              <a:cxn ang="0">
                <a:pos x="T4" y="T5"/>
              </a:cxn>
              <a:cxn ang="0">
                <a:pos x="T6" y="T7"/>
              </a:cxn>
              <a:cxn ang="0">
                <a:pos x="T8" y="T9"/>
              </a:cxn>
              <a:cxn ang="0">
                <a:pos x="T10" y="T11"/>
              </a:cxn>
            </a:cxnLst>
            <a:rect l="0" t="0" r="r" b="b"/>
            <a:pathLst>
              <a:path w="257" h="441">
                <a:moveTo>
                  <a:pt x="257" y="441"/>
                </a:moveTo>
                <a:cubicBezTo>
                  <a:pt x="244" y="424"/>
                  <a:pt x="202" y="374"/>
                  <a:pt x="180" y="341"/>
                </a:cubicBezTo>
                <a:cubicBezTo>
                  <a:pt x="158" y="308"/>
                  <a:pt x="139" y="273"/>
                  <a:pt x="122" y="240"/>
                </a:cubicBezTo>
                <a:cubicBezTo>
                  <a:pt x="105" y="207"/>
                  <a:pt x="93" y="172"/>
                  <a:pt x="80" y="141"/>
                </a:cubicBezTo>
                <a:cubicBezTo>
                  <a:pt x="67" y="110"/>
                  <a:pt x="55" y="80"/>
                  <a:pt x="42" y="56"/>
                </a:cubicBezTo>
                <a:cubicBezTo>
                  <a:pt x="29" y="32"/>
                  <a:pt x="9" y="12"/>
                  <a:pt x="0" y="0"/>
                </a:cubicBezTo>
              </a:path>
            </a:pathLst>
          </a:custGeom>
          <a:noFill/>
          <a:ln w="76200" cmpd="sng">
            <a:solidFill>
              <a:srgbClr val="FF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84" name="Freeform 50"/>
          <p:cNvSpPr/>
          <p:nvPr/>
        </p:nvSpPr>
        <p:spPr bwMode="auto">
          <a:xfrm>
            <a:off x="1325564" y="4353917"/>
            <a:ext cx="244475" cy="555625"/>
          </a:xfrm>
          <a:custGeom>
            <a:avLst/>
            <a:gdLst>
              <a:gd name="T0" fmla="*/ 154 w 154"/>
              <a:gd name="T1" fmla="*/ 350 h 350"/>
              <a:gd name="T2" fmla="*/ 93 w 154"/>
              <a:gd name="T3" fmla="*/ 206 h 350"/>
              <a:gd name="T4" fmla="*/ 43 w 154"/>
              <a:gd name="T5" fmla="*/ 102 h 350"/>
              <a:gd name="T6" fmla="*/ 0 w 154"/>
              <a:gd name="T7" fmla="*/ 0 h 350"/>
            </a:gdLst>
            <a:ahLst/>
            <a:cxnLst>
              <a:cxn ang="0">
                <a:pos x="T0" y="T1"/>
              </a:cxn>
              <a:cxn ang="0">
                <a:pos x="T2" y="T3"/>
              </a:cxn>
              <a:cxn ang="0">
                <a:pos x="T4" y="T5"/>
              </a:cxn>
              <a:cxn ang="0">
                <a:pos x="T6" y="T7"/>
              </a:cxn>
            </a:cxnLst>
            <a:rect l="0" t="0" r="r" b="b"/>
            <a:pathLst>
              <a:path w="154" h="350">
                <a:moveTo>
                  <a:pt x="154" y="350"/>
                </a:moveTo>
                <a:cubicBezTo>
                  <a:pt x="143" y="327"/>
                  <a:pt x="111" y="247"/>
                  <a:pt x="93" y="206"/>
                </a:cubicBezTo>
                <a:cubicBezTo>
                  <a:pt x="75" y="165"/>
                  <a:pt x="58" y="136"/>
                  <a:pt x="43" y="102"/>
                </a:cubicBezTo>
                <a:cubicBezTo>
                  <a:pt x="28" y="68"/>
                  <a:pt x="9" y="21"/>
                  <a:pt x="0" y="0"/>
                </a:cubicBezTo>
              </a:path>
            </a:pathLst>
          </a:custGeom>
          <a:noFill/>
          <a:ln w="57150" cap="flat" cmpd="sng">
            <a:solidFill>
              <a:srgbClr val="FF0000"/>
            </a:solidFill>
            <a:prstDash val="sysDash"/>
            <a:round/>
            <a:headEnd type="stealth"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85" name="Freeform 51"/>
          <p:cNvSpPr/>
          <p:nvPr/>
        </p:nvSpPr>
        <p:spPr bwMode="auto">
          <a:xfrm>
            <a:off x="593726" y="3534767"/>
            <a:ext cx="266700" cy="50800"/>
          </a:xfrm>
          <a:custGeom>
            <a:avLst/>
            <a:gdLst>
              <a:gd name="T0" fmla="*/ 0 w 168"/>
              <a:gd name="T1" fmla="*/ 32 h 32"/>
              <a:gd name="T2" fmla="*/ 30 w 168"/>
              <a:gd name="T3" fmla="*/ 12 h 32"/>
              <a:gd name="T4" fmla="*/ 69 w 168"/>
              <a:gd name="T5" fmla="*/ 3 h 32"/>
              <a:gd name="T6" fmla="*/ 131 w 168"/>
              <a:gd name="T7" fmla="*/ 3 h 32"/>
              <a:gd name="T8" fmla="*/ 168 w 168"/>
              <a:gd name="T9" fmla="*/ 20 h 32"/>
            </a:gdLst>
            <a:ahLst/>
            <a:cxnLst>
              <a:cxn ang="0">
                <a:pos x="T0" y="T1"/>
              </a:cxn>
              <a:cxn ang="0">
                <a:pos x="T2" y="T3"/>
              </a:cxn>
              <a:cxn ang="0">
                <a:pos x="T4" y="T5"/>
              </a:cxn>
              <a:cxn ang="0">
                <a:pos x="T6" y="T7"/>
              </a:cxn>
              <a:cxn ang="0">
                <a:pos x="T8" y="T9"/>
              </a:cxn>
            </a:cxnLst>
            <a:rect l="0" t="0" r="r" b="b"/>
            <a:pathLst>
              <a:path w="168" h="32">
                <a:moveTo>
                  <a:pt x="0" y="32"/>
                </a:moveTo>
                <a:cubicBezTo>
                  <a:pt x="5" y="29"/>
                  <a:pt x="19" y="17"/>
                  <a:pt x="30" y="12"/>
                </a:cubicBezTo>
                <a:cubicBezTo>
                  <a:pt x="41" y="7"/>
                  <a:pt x="52" y="4"/>
                  <a:pt x="69" y="3"/>
                </a:cubicBezTo>
                <a:cubicBezTo>
                  <a:pt x="86" y="2"/>
                  <a:pt x="115" y="0"/>
                  <a:pt x="131" y="3"/>
                </a:cubicBezTo>
                <a:cubicBezTo>
                  <a:pt x="147" y="6"/>
                  <a:pt x="160" y="17"/>
                  <a:pt x="168" y="20"/>
                </a:cubicBezTo>
              </a:path>
            </a:pathLst>
          </a:custGeom>
          <a:noFill/>
          <a:ln w="76200" cmpd="sng">
            <a:solidFill>
              <a:srgbClr val="FF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86" name="Freeform 52"/>
          <p:cNvSpPr/>
          <p:nvPr/>
        </p:nvSpPr>
        <p:spPr bwMode="auto">
          <a:xfrm>
            <a:off x="427039" y="3044230"/>
            <a:ext cx="265112" cy="517525"/>
          </a:xfrm>
          <a:custGeom>
            <a:avLst/>
            <a:gdLst>
              <a:gd name="T0" fmla="*/ 129 w 167"/>
              <a:gd name="T1" fmla="*/ 326 h 326"/>
              <a:gd name="T2" fmla="*/ 155 w 167"/>
              <a:gd name="T3" fmla="*/ 201 h 326"/>
              <a:gd name="T4" fmla="*/ 54 w 167"/>
              <a:gd name="T5" fmla="*/ 65 h 326"/>
              <a:gd name="T6" fmla="*/ 0 w 167"/>
              <a:gd name="T7" fmla="*/ 0 h 326"/>
            </a:gdLst>
            <a:ahLst/>
            <a:cxnLst>
              <a:cxn ang="0">
                <a:pos x="T0" y="T1"/>
              </a:cxn>
              <a:cxn ang="0">
                <a:pos x="T2" y="T3"/>
              </a:cxn>
              <a:cxn ang="0">
                <a:pos x="T4" y="T5"/>
              </a:cxn>
              <a:cxn ang="0">
                <a:pos x="T6" y="T7"/>
              </a:cxn>
            </a:cxnLst>
            <a:rect l="0" t="0" r="r" b="b"/>
            <a:pathLst>
              <a:path w="167" h="326">
                <a:moveTo>
                  <a:pt x="129" y="326"/>
                </a:moveTo>
                <a:cubicBezTo>
                  <a:pt x="133" y="305"/>
                  <a:pt x="167" y="244"/>
                  <a:pt x="155" y="201"/>
                </a:cubicBezTo>
                <a:cubicBezTo>
                  <a:pt x="143" y="158"/>
                  <a:pt x="80" y="98"/>
                  <a:pt x="54" y="65"/>
                </a:cubicBezTo>
                <a:cubicBezTo>
                  <a:pt x="28" y="32"/>
                  <a:pt x="11" y="14"/>
                  <a:pt x="0" y="0"/>
                </a:cubicBezTo>
              </a:path>
            </a:pathLst>
          </a:custGeom>
          <a:noFill/>
          <a:ln w="57150" cap="flat" cmpd="sng">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87" name="Freeform 53"/>
          <p:cNvSpPr/>
          <p:nvPr/>
        </p:nvSpPr>
        <p:spPr bwMode="auto">
          <a:xfrm>
            <a:off x="430214" y="3582392"/>
            <a:ext cx="168275" cy="361950"/>
          </a:xfrm>
          <a:custGeom>
            <a:avLst/>
            <a:gdLst>
              <a:gd name="T0" fmla="*/ 0 w 106"/>
              <a:gd name="T1" fmla="*/ 228 h 228"/>
              <a:gd name="T2" fmla="*/ 18 w 106"/>
              <a:gd name="T3" fmla="*/ 176 h 228"/>
              <a:gd name="T4" fmla="*/ 34 w 106"/>
              <a:gd name="T5" fmla="*/ 123 h 228"/>
              <a:gd name="T6" fmla="*/ 67 w 106"/>
              <a:gd name="T7" fmla="*/ 47 h 228"/>
              <a:gd name="T8" fmla="*/ 106 w 106"/>
              <a:gd name="T9" fmla="*/ 0 h 228"/>
            </a:gdLst>
            <a:ahLst/>
            <a:cxnLst>
              <a:cxn ang="0">
                <a:pos x="T0" y="T1"/>
              </a:cxn>
              <a:cxn ang="0">
                <a:pos x="T2" y="T3"/>
              </a:cxn>
              <a:cxn ang="0">
                <a:pos x="T4" y="T5"/>
              </a:cxn>
              <a:cxn ang="0">
                <a:pos x="T6" y="T7"/>
              </a:cxn>
              <a:cxn ang="0">
                <a:pos x="T8" y="T9"/>
              </a:cxn>
            </a:cxnLst>
            <a:rect l="0" t="0" r="r" b="b"/>
            <a:pathLst>
              <a:path w="106" h="228">
                <a:moveTo>
                  <a:pt x="0" y="228"/>
                </a:moveTo>
                <a:cubicBezTo>
                  <a:pt x="3" y="219"/>
                  <a:pt x="12" y="193"/>
                  <a:pt x="18" y="176"/>
                </a:cubicBezTo>
                <a:cubicBezTo>
                  <a:pt x="24" y="159"/>
                  <a:pt x="26" y="144"/>
                  <a:pt x="34" y="123"/>
                </a:cubicBezTo>
                <a:cubicBezTo>
                  <a:pt x="42" y="102"/>
                  <a:pt x="55" y="67"/>
                  <a:pt x="67" y="47"/>
                </a:cubicBezTo>
                <a:cubicBezTo>
                  <a:pt x="79" y="27"/>
                  <a:pt x="98" y="10"/>
                  <a:pt x="106" y="0"/>
                </a:cubicBezTo>
              </a:path>
            </a:pathLst>
          </a:custGeom>
          <a:noFill/>
          <a:ln w="76200" cmpd="sng">
            <a:solidFill>
              <a:srgbClr val="FF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88" name="Freeform 54"/>
          <p:cNvSpPr/>
          <p:nvPr/>
        </p:nvSpPr>
        <p:spPr bwMode="auto">
          <a:xfrm>
            <a:off x="141289" y="2661642"/>
            <a:ext cx="285750" cy="382588"/>
          </a:xfrm>
          <a:custGeom>
            <a:avLst/>
            <a:gdLst>
              <a:gd name="T0" fmla="*/ 0 w 180"/>
              <a:gd name="T1" fmla="*/ 0 h 241"/>
              <a:gd name="T2" fmla="*/ 111 w 180"/>
              <a:gd name="T3" fmla="*/ 153 h 241"/>
              <a:gd name="T4" fmla="*/ 180 w 180"/>
              <a:gd name="T5" fmla="*/ 241 h 241"/>
            </a:gdLst>
            <a:ahLst/>
            <a:cxnLst>
              <a:cxn ang="0">
                <a:pos x="T0" y="T1"/>
              </a:cxn>
              <a:cxn ang="0">
                <a:pos x="T2" y="T3"/>
              </a:cxn>
              <a:cxn ang="0">
                <a:pos x="T4" y="T5"/>
              </a:cxn>
            </a:cxnLst>
            <a:rect l="0" t="0" r="r" b="b"/>
            <a:pathLst>
              <a:path w="180" h="241">
                <a:moveTo>
                  <a:pt x="0" y="0"/>
                </a:moveTo>
                <a:cubicBezTo>
                  <a:pt x="18" y="25"/>
                  <a:pt x="81" y="113"/>
                  <a:pt x="111" y="153"/>
                </a:cubicBezTo>
                <a:cubicBezTo>
                  <a:pt x="141" y="193"/>
                  <a:pt x="166" y="223"/>
                  <a:pt x="180" y="241"/>
                </a:cubicBezTo>
              </a:path>
            </a:pathLst>
          </a:custGeom>
          <a:noFill/>
          <a:ln w="57150" cap="flat" cmpd="sng">
            <a:solidFill>
              <a:srgbClr val="FF0000"/>
            </a:solidFill>
            <a:prstDash val="sysDash"/>
            <a:round/>
            <a:headEnd type="stealth"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89" name="Freeform 55"/>
          <p:cNvSpPr/>
          <p:nvPr/>
        </p:nvSpPr>
        <p:spPr bwMode="auto">
          <a:xfrm>
            <a:off x="69851" y="3934817"/>
            <a:ext cx="365125" cy="90488"/>
          </a:xfrm>
          <a:custGeom>
            <a:avLst/>
            <a:gdLst>
              <a:gd name="T0" fmla="*/ 0 w 230"/>
              <a:gd name="T1" fmla="*/ 53 h 57"/>
              <a:gd name="T2" fmla="*/ 104 w 230"/>
              <a:gd name="T3" fmla="*/ 57 h 57"/>
              <a:gd name="T4" fmla="*/ 161 w 230"/>
              <a:gd name="T5" fmla="*/ 51 h 57"/>
              <a:gd name="T6" fmla="*/ 206 w 230"/>
              <a:gd name="T7" fmla="*/ 29 h 57"/>
              <a:gd name="T8" fmla="*/ 230 w 230"/>
              <a:gd name="T9" fmla="*/ 0 h 57"/>
            </a:gdLst>
            <a:ahLst/>
            <a:cxnLst>
              <a:cxn ang="0">
                <a:pos x="T0" y="T1"/>
              </a:cxn>
              <a:cxn ang="0">
                <a:pos x="T2" y="T3"/>
              </a:cxn>
              <a:cxn ang="0">
                <a:pos x="T4" y="T5"/>
              </a:cxn>
              <a:cxn ang="0">
                <a:pos x="T6" y="T7"/>
              </a:cxn>
              <a:cxn ang="0">
                <a:pos x="T8" y="T9"/>
              </a:cxn>
            </a:cxnLst>
            <a:rect l="0" t="0" r="r" b="b"/>
            <a:pathLst>
              <a:path w="230" h="57">
                <a:moveTo>
                  <a:pt x="0" y="53"/>
                </a:moveTo>
                <a:cubicBezTo>
                  <a:pt x="17" y="54"/>
                  <a:pt x="77" y="57"/>
                  <a:pt x="104" y="57"/>
                </a:cubicBezTo>
                <a:cubicBezTo>
                  <a:pt x="131" y="57"/>
                  <a:pt x="144" y="56"/>
                  <a:pt x="161" y="51"/>
                </a:cubicBezTo>
                <a:cubicBezTo>
                  <a:pt x="178" y="46"/>
                  <a:pt x="194" y="38"/>
                  <a:pt x="206" y="29"/>
                </a:cubicBezTo>
                <a:cubicBezTo>
                  <a:pt x="218" y="20"/>
                  <a:pt x="225" y="6"/>
                  <a:pt x="230" y="0"/>
                </a:cubicBezTo>
              </a:path>
            </a:pathLst>
          </a:custGeom>
          <a:noFill/>
          <a:ln w="76200" cmpd="sng">
            <a:solidFill>
              <a:srgbClr val="FF0000"/>
            </a:solidFill>
            <a:round/>
            <a:headEnd type="stealth"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90" name="Rectangle 56"/>
          <p:cNvSpPr>
            <a:spLocks noChangeArrowheads="1"/>
          </p:cNvSpPr>
          <p:nvPr/>
        </p:nvSpPr>
        <p:spPr bwMode="auto">
          <a:xfrm>
            <a:off x="7556501" y="4620617"/>
            <a:ext cx="1600200" cy="533400"/>
          </a:xfrm>
          <a:prstGeom prst="rect">
            <a:avLst/>
          </a:prstGeom>
          <a:solidFill>
            <a:schemeClr val="bg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grpSp>
        <p:nvGrpSpPr>
          <p:cNvPr id="91" name="Group 57"/>
          <p:cNvGrpSpPr/>
          <p:nvPr/>
        </p:nvGrpSpPr>
        <p:grpSpPr bwMode="auto">
          <a:xfrm>
            <a:off x="8789989" y="3955455"/>
            <a:ext cx="107950" cy="107950"/>
            <a:chOff x="2464" y="2414"/>
            <a:chExt cx="90" cy="90"/>
          </a:xfrm>
        </p:grpSpPr>
        <p:sp>
          <p:nvSpPr>
            <p:cNvPr id="92" name="Oval 58"/>
            <p:cNvSpPr>
              <a:spLocks noChangeArrowheads="1"/>
            </p:cNvSpPr>
            <p:nvPr/>
          </p:nvSpPr>
          <p:spPr bwMode="auto">
            <a:xfrm>
              <a:off x="2464" y="2414"/>
              <a:ext cx="90" cy="90"/>
            </a:xfrm>
            <a:prstGeom prst="ellipse">
              <a:avLst/>
            </a:prstGeom>
            <a:solidFill>
              <a:schemeClr val="accent1">
                <a:alpha val="0"/>
              </a:schemeClr>
            </a:solidFill>
            <a:ln w="19050">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sp>
          <p:nvSpPr>
            <p:cNvPr id="93" name="Oval 59"/>
            <p:cNvSpPr>
              <a:spLocks noChangeArrowheads="1"/>
            </p:cNvSpPr>
            <p:nvPr/>
          </p:nvSpPr>
          <p:spPr bwMode="auto">
            <a:xfrm>
              <a:off x="2486" y="2437"/>
              <a:ext cx="45" cy="45"/>
            </a:xfrm>
            <a:prstGeom prst="ellipse">
              <a:avLst/>
            </a:prstGeom>
            <a:solidFill>
              <a:schemeClr val="accent1">
                <a:alpha val="0"/>
              </a:schemeClr>
            </a:solidFill>
            <a:ln w="19050">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grpSp>
      <p:sp>
        <p:nvSpPr>
          <p:cNvPr id="94" name="Oval 60"/>
          <p:cNvSpPr>
            <a:spLocks noChangeAspect="1" noChangeArrowheads="1"/>
          </p:cNvSpPr>
          <p:nvPr/>
        </p:nvSpPr>
        <p:spPr bwMode="auto">
          <a:xfrm>
            <a:off x="7008814" y="3520480"/>
            <a:ext cx="90487" cy="90487"/>
          </a:xfrm>
          <a:prstGeom prst="ellipse">
            <a:avLst/>
          </a:prstGeom>
          <a:noFill/>
          <a:ln w="19050">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sp>
        <p:nvSpPr>
          <p:cNvPr id="95" name="Oval 61"/>
          <p:cNvSpPr>
            <a:spLocks noChangeAspect="1" noChangeArrowheads="1"/>
          </p:cNvSpPr>
          <p:nvPr/>
        </p:nvSpPr>
        <p:spPr bwMode="auto">
          <a:xfrm>
            <a:off x="6310314" y="3818930"/>
            <a:ext cx="90487" cy="90487"/>
          </a:xfrm>
          <a:prstGeom prst="ellipse">
            <a:avLst/>
          </a:prstGeom>
          <a:noFill/>
          <a:ln w="19050">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sp>
        <p:nvSpPr>
          <p:cNvPr id="96" name="Oval 62"/>
          <p:cNvSpPr>
            <a:spLocks noChangeAspect="1" noChangeArrowheads="1"/>
          </p:cNvSpPr>
          <p:nvPr/>
        </p:nvSpPr>
        <p:spPr bwMode="auto">
          <a:xfrm>
            <a:off x="5422901" y="4214217"/>
            <a:ext cx="90488" cy="90488"/>
          </a:xfrm>
          <a:prstGeom prst="ellipse">
            <a:avLst/>
          </a:prstGeom>
          <a:noFill/>
          <a:ln w="19050">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sp>
        <p:nvSpPr>
          <p:cNvPr id="97" name="Oval 63"/>
          <p:cNvSpPr>
            <a:spLocks noChangeAspect="1" noChangeArrowheads="1"/>
          </p:cNvSpPr>
          <p:nvPr/>
        </p:nvSpPr>
        <p:spPr bwMode="auto">
          <a:xfrm>
            <a:off x="5000626" y="3872905"/>
            <a:ext cx="90488" cy="90487"/>
          </a:xfrm>
          <a:prstGeom prst="ellipse">
            <a:avLst/>
          </a:prstGeom>
          <a:noFill/>
          <a:ln w="19050">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sp>
        <p:nvSpPr>
          <p:cNvPr id="98" name="Oval 64"/>
          <p:cNvSpPr>
            <a:spLocks noChangeAspect="1" noChangeArrowheads="1"/>
          </p:cNvSpPr>
          <p:nvPr/>
        </p:nvSpPr>
        <p:spPr bwMode="auto">
          <a:xfrm>
            <a:off x="4543426" y="3591917"/>
            <a:ext cx="90488" cy="90488"/>
          </a:xfrm>
          <a:prstGeom prst="ellipse">
            <a:avLst/>
          </a:prstGeom>
          <a:noFill/>
          <a:ln w="19050">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sp>
        <p:nvSpPr>
          <p:cNvPr id="99" name="Oval 65"/>
          <p:cNvSpPr>
            <a:spLocks noChangeAspect="1" noChangeArrowheads="1"/>
          </p:cNvSpPr>
          <p:nvPr/>
        </p:nvSpPr>
        <p:spPr bwMode="auto">
          <a:xfrm>
            <a:off x="1268414" y="4276130"/>
            <a:ext cx="90487" cy="90487"/>
          </a:xfrm>
          <a:prstGeom prst="ellipse">
            <a:avLst/>
          </a:prstGeom>
          <a:noFill/>
          <a:ln w="19050">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sp>
        <p:nvSpPr>
          <p:cNvPr id="100" name="WordArt 66"/>
          <p:cNvSpPr>
            <a:spLocks noChangeArrowheads="1" noChangeShapeType="1" noTextEdit="1"/>
          </p:cNvSpPr>
          <p:nvPr/>
        </p:nvSpPr>
        <p:spPr bwMode="auto">
          <a:xfrm>
            <a:off x="8594726" y="4074517"/>
            <a:ext cx="428625" cy="18732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dirty="0">
                <a:ln w="9525">
                  <a:solidFill>
                    <a:srgbClr val="000000"/>
                  </a:solidFill>
                  <a:round/>
                </a:ln>
                <a:solidFill>
                  <a:srgbClr val="FF0000"/>
                </a:solidFill>
                <a:latin typeface="宋体" panose="02010600030101010101" pitchFamily="2" charset="-122"/>
                <a:ea typeface="宋体" panose="02010600030101010101" pitchFamily="2" charset="-122"/>
              </a:rPr>
              <a:t>长安</a:t>
            </a:r>
            <a:endParaRPr lang="zh-CN" altLang="en-US" sz="3600" kern="10" dirty="0">
              <a:ln w="9525">
                <a:solidFill>
                  <a:srgbClr val="000000"/>
                </a:solidFill>
                <a:round/>
              </a:ln>
              <a:solidFill>
                <a:srgbClr val="FF0000"/>
              </a:solidFill>
              <a:latin typeface="宋体" panose="02010600030101010101" pitchFamily="2" charset="-122"/>
              <a:ea typeface="宋体" panose="02010600030101010101" pitchFamily="2" charset="-122"/>
            </a:endParaRPr>
          </a:p>
        </p:txBody>
      </p:sp>
      <p:sp>
        <p:nvSpPr>
          <p:cNvPr id="101" name="WordArt 67"/>
          <p:cNvSpPr>
            <a:spLocks noChangeArrowheads="1" noChangeShapeType="1" noTextEdit="1"/>
          </p:cNvSpPr>
          <p:nvPr/>
        </p:nvSpPr>
        <p:spPr bwMode="auto">
          <a:xfrm rot="1698045">
            <a:off x="7458413" y="3832799"/>
            <a:ext cx="919919" cy="257627"/>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dirty="0">
                <a:ln w="9525">
                  <a:solidFill>
                    <a:srgbClr val="000000"/>
                  </a:solidFill>
                  <a:round/>
                </a:ln>
                <a:solidFill>
                  <a:srgbClr val="000000"/>
                </a:solidFill>
                <a:latin typeface="楷体_GB2312"/>
              </a:rPr>
              <a:t>河西走廊</a:t>
            </a:r>
            <a:endParaRPr lang="zh-CN" altLang="en-US" sz="3600" kern="10" dirty="0">
              <a:ln w="9525">
                <a:solidFill>
                  <a:srgbClr val="000000"/>
                </a:solidFill>
                <a:round/>
              </a:ln>
              <a:solidFill>
                <a:srgbClr val="000000"/>
              </a:solidFill>
              <a:latin typeface="楷体_GB2312"/>
            </a:endParaRPr>
          </a:p>
        </p:txBody>
      </p:sp>
      <p:sp>
        <p:nvSpPr>
          <p:cNvPr id="102" name="WordArt 68"/>
          <p:cNvSpPr>
            <a:spLocks noChangeArrowheads="1" noChangeShapeType="1" noTextEdit="1"/>
          </p:cNvSpPr>
          <p:nvPr/>
        </p:nvSpPr>
        <p:spPr bwMode="auto">
          <a:xfrm>
            <a:off x="7119939" y="3571280"/>
            <a:ext cx="341312" cy="1524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a:ln w="9525">
                  <a:solidFill>
                    <a:srgbClr val="000000"/>
                  </a:solidFill>
                  <a:round/>
                </a:ln>
                <a:solidFill>
                  <a:srgbClr val="000000"/>
                </a:solidFill>
                <a:latin typeface="宋体" panose="02010600030101010101" pitchFamily="2" charset="-122"/>
                <a:ea typeface="宋体" panose="02010600030101010101" pitchFamily="2" charset="-122"/>
              </a:rPr>
              <a:t>敦煌</a:t>
            </a:r>
            <a:endParaRPr lang="zh-CN" altLang="en-US" sz="3600" kern="10">
              <a:ln w="9525">
                <a:solidFill>
                  <a:srgbClr val="000000"/>
                </a:solidFill>
                <a:round/>
              </a:ln>
              <a:solidFill>
                <a:srgbClr val="000000"/>
              </a:solidFill>
              <a:latin typeface="宋体" panose="02010600030101010101" pitchFamily="2" charset="-122"/>
              <a:ea typeface="宋体" panose="02010600030101010101" pitchFamily="2" charset="-122"/>
            </a:endParaRPr>
          </a:p>
        </p:txBody>
      </p:sp>
      <p:grpSp>
        <p:nvGrpSpPr>
          <p:cNvPr id="103" name="Group 69"/>
          <p:cNvGrpSpPr/>
          <p:nvPr/>
        </p:nvGrpSpPr>
        <p:grpSpPr bwMode="auto">
          <a:xfrm>
            <a:off x="6884989" y="3539530"/>
            <a:ext cx="93662" cy="47625"/>
            <a:chOff x="4329" y="855"/>
            <a:chExt cx="59" cy="30"/>
          </a:xfrm>
        </p:grpSpPr>
        <p:sp>
          <p:nvSpPr>
            <p:cNvPr id="104" name="Freeform 70"/>
            <p:cNvSpPr/>
            <p:nvPr/>
          </p:nvSpPr>
          <p:spPr bwMode="auto">
            <a:xfrm>
              <a:off x="4329" y="855"/>
              <a:ext cx="57" cy="30"/>
            </a:xfrm>
            <a:custGeom>
              <a:avLst/>
              <a:gdLst>
                <a:gd name="T0" fmla="*/ 0 w 57"/>
                <a:gd name="T1" fmla="*/ 30 h 30"/>
                <a:gd name="T2" fmla="*/ 57 w 57"/>
                <a:gd name="T3" fmla="*/ 0 h 30"/>
              </a:gdLst>
              <a:ahLst/>
              <a:cxnLst>
                <a:cxn ang="0">
                  <a:pos x="T0" y="T1"/>
                </a:cxn>
                <a:cxn ang="0">
                  <a:pos x="T2" y="T3"/>
                </a:cxn>
              </a:cxnLst>
              <a:rect l="0" t="0" r="r" b="b"/>
              <a:pathLst>
                <a:path w="57" h="30">
                  <a:moveTo>
                    <a:pt x="0" y="30"/>
                  </a:moveTo>
                  <a:lnTo>
                    <a:pt x="57" y="0"/>
                  </a:lnTo>
                </a:path>
              </a:pathLst>
            </a:custGeom>
            <a:noFill/>
            <a:ln w="1905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105" name="Freeform 71"/>
            <p:cNvSpPr/>
            <p:nvPr/>
          </p:nvSpPr>
          <p:spPr bwMode="auto">
            <a:xfrm>
              <a:off x="4329" y="857"/>
              <a:ext cx="59" cy="25"/>
            </a:xfrm>
            <a:custGeom>
              <a:avLst/>
              <a:gdLst>
                <a:gd name="T0" fmla="*/ 0 w 59"/>
                <a:gd name="T1" fmla="*/ 0 h 25"/>
                <a:gd name="T2" fmla="*/ 59 w 59"/>
                <a:gd name="T3" fmla="*/ 25 h 25"/>
              </a:gdLst>
              <a:ahLst/>
              <a:cxnLst>
                <a:cxn ang="0">
                  <a:pos x="T0" y="T1"/>
                </a:cxn>
                <a:cxn ang="0">
                  <a:pos x="T2" y="T3"/>
                </a:cxn>
              </a:cxnLst>
              <a:rect l="0" t="0" r="r" b="b"/>
              <a:pathLst>
                <a:path w="59" h="25">
                  <a:moveTo>
                    <a:pt x="0" y="0"/>
                  </a:moveTo>
                  <a:lnTo>
                    <a:pt x="59" y="25"/>
                  </a:lnTo>
                </a:path>
              </a:pathLst>
            </a:custGeom>
            <a:noFill/>
            <a:ln w="1905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grpSp>
      <p:grpSp>
        <p:nvGrpSpPr>
          <p:cNvPr id="106" name="Group 72"/>
          <p:cNvGrpSpPr/>
          <p:nvPr/>
        </p:nvGrpSpPr>
        <p:grpSpPr bwMode="auto">
          <a:xfrm rot="-1852865">
            <a:off x="6921501" y="3642717"/>
            <a:ext cx="93663" cy="47625"/>
            <a:chOff x="4329" y="855"/>
            <a:chExt cx="59" cy="30"/>
          </a:xfrm>
        </p:grpSpPr>
        <p:sp>
          <p:nvSpPr>
            <p:cNvPr id="107" name="Freeform 73"/>
            <p:cNvSpPr/>
            <p:nvPr/>
          </p:nvSpPr>
          <p:spPr bwMode="auto">
            <a:xfrm>
              <a:off x="4329" y="855"/>
              <a:ext cx="57" cy="30"/>
            </a:xfrm>
            <a:custGeom>
              <a:avLst/>
              <a:gdLst>
                <a:gd name="T0" fmla="*/ 0 w 57"/>
                <a:gd name="T1" fmla="*/ 30 h 30"/>
                <a:gd name="T2" fmla="*/ 57 w 57"/>
                <a:gd name="T3" fmla="*/ 0 h 30"/>
              </a:gdLst>
              <a:ahLst/>
              <a:cxnLst>
                <a:cxn ang="0">
                  <a:pos x="T0" y="T1"/>
                </a:cxn>
                <a:cxn ang="0">
                  <a:pos x="T2" y="T3"/>
                </a:cxn>
              </a:cxnLst>
              <a:rect l="0" t="0" r="r" b="b"/>
              <a:pathLst>
                <a:path w="57" h="30">
                  <a:moveTo>
                    <a:pt x="0" y="30"/>
                  </a:moveTo>
                  <a:lnTo>
                    <a:pt x="57" y="0"/>
                  </a:lnTo>
                </a:path>
              </a:pathLst>
            </a:custGeom>
            <a:noFill/>
            <a:ln w="1905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108" name="Freeform 74"/>
            <p:cNvSpPr/>
            <p:nvPr/>
          </p:nvSpPr>
          <p:spPr bwMode="auto">
            <a:xfrm>
              <a:off x="4329" y="857"/>
              <a:ext cx="59" cy="25"/>
            </a:xfrm>
            <a:custGeom>
              <a:avLst/>
              <a:gdLst>
                <a:gd name="T0" fmla="*/ 0 w 59"/>
                <a:gd name="T1" fmla="*/ 0 h 25"/>
                <a:gd name="T2" fmla="*/ 59 w 59"/>
                <a:gd name="T3" fmla="*/ 25 h 25"/>
              </a:gdLst>
              <a:ahLst/>
              <a:cxnLst>
                <a:cxn ang="0">
                  <a:pos x="T0" y="T1"/>
                </a:cxn>
                <a:cxn ang="0">
                  <a:pos x="T2" y="T3"/>
                </a:cxn>
              </a:cxnLst>
              <a:rect l="0" t="0" r="r" b="b"/>
              <a:pathLst>
                <a:path w="59" h="25">
                  <a:moveTo>
                    <a:pt x="0" y="0"/>
                  </a:moveTo>
                  <a:lnTo>
                    <a:pt x="59" y="25"/>
                  </a:lnTo>
                </a:path>
              </a:pathLst>
            </a:custGeom>
            <a:noFill/>
            <a:ln w="1905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grpSp>
      <p:sp>
        <p:nvSpPr>
          <p:cNvPr id="109" name="WordArt 75"/>
          <p:cNvSpPr>
            <a:spLocks noChangeArrowheads="1" noChangeShapeType="1" noTextEdit="1"/>
          </p:cNvSpPr>
          <p:nvPr/>
        </p:nvSpPr>
        <p:spPr bwMode="auto">
          <a:xfrm>
            <a:off x="6413501" y="3858617"/>
            <a:ext cx="341313" cy="1524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a:ln w="9525">
                  <a:solidFill>
                    <a:srgbClr val="000000"/>
                  </a:solidFill>
                  <a:round/>
                </a:ln>
                <a:solidFill>
                  <a:srgbClr val="000000"/>
                </a:solidFill>
                <a:latin typeface="宋体" panose="02010600030101010101" pitchFamily="2" charset="-122"/>
                <a:ea typeface="宋体" panose="02010600030101010101" pitchFamily="2" charset="-122"/>
              </a:rPr>
              <a:t>鄯善</a:t>
            </a:r>
            <a:endParaRPr lang="zh-CN" altLang="en-US" sz="3600" kern="10">
              <a:ln w="9525">
                <a:solidFill>
                  <a:srgbClr val="000000"/>
                </a:solidFill>
                <a:round/>
              </a:ln>
              <a:solidFill>
                <a:srgbClr val="000000"/>
              </a:solidFill>
              <a:latin typeface="宋体" panose="02010600030101010101" pitchFamily="2" charset="-122"/>
              <a:ea typeface="宋体" panose="02010600030101010101" pitchFamily="2" charset="-122"/>
            </a:endParaRPr>
          </a:p>
        </p:txBody>
      </p:sp>
      <p:sp>
        <p:nvSpPr>
          <p:cNvPr id="110" name="WordArt 77"/>
          <p:cNvSpPr>
            <a:spLocks noChangeArrowheads="1" noChangeShapeType="1" noTextEdit="1"/>
          </p:cNvSpPr>
          <p:nvPr/>
        </p:nvSpPr>
        <p:spPr bwMode="auto">
          <a:xfrm>
            <a:off x="6835775" y="3714155"/>
            <a:ext cx="415925" cy="207962"/>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dirty="0">
                <a:ln w="9525">
                  <a:solidFill>
                    <a:srgbClr val="000000"/>
                  </a:solidFill>
                  <a:round/>
                </a:ln>
                <a:solidFill>
                  <a:srgbClr val="000000"/>
                </a:solidFill>
                <a:latin typeface="楷体_GB2312"/>
              </a:rPr>
              <a:t>阳关</a:t>
            </a:r>
            <a:endParaRPr lang="zh-CN" altLang="en-US" sz="3600" kern="10" dirty="0">
              <a:ln w="9525">
                <a:solidFill>
                  <a:srgbClr val="000000"/>
                </a:solidFill>
                <a:round/>
              </a:ln>
              <a:solidFill>
                <a:srgbClr val="000000"/>
              </a:solidFill>
              <a:latin typeface="楷体_GB2312"/>
            </a:endParaRPr>
          </a:p>
        </p:txBody>
      </p:sp>
      <p:sp>
        <p:nvSpPr>
          <p:cNvPr id="111" name="WordArt 78"/>
          <p:cNvSpPr>
            <a:spLocks noChangeArrowheads="1" noChangeShapeType="1" noTextEdit="1"/>
          </p:cNvSpPr>
          <p:nvPr/>
        </p:nvSpPr>
        <p:spPr bwMode="auto">
          <a:xfrm>
            <a:off x="6584157" y="3239492"/>
            <a:ext cx="565944" cy="23812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dirty="0">
                <a:ln w="9525">
                  <a:solidFill>
                    <a:srgbClr val="000000"/>
                  </a:solidFill>
                  <a:round/>
                </a:ln>
                <a:solidFill>
                  <a:srgbClr val="000000"/>
                </a:solidFill>
                <a:latin typeface="楷体_GB2312"/>
              </a:rPr>
              <a:t>玉门关</a:t>
            </a:r>
            <a:endParaRPr lang="zh-CN" altLang="en-US" sz="3600" kern="10" dirty="0">
              <a:ln w="9525">
                <a:solidFill>
                  <a:srgbClr val="000000"/>
                </a:solidFill>
                <a:round/>
              </a:ln>
              <a:solidFill>
                <a:srgbClr val="000000"/>
              </a:solidFill>
              <a:latin typeface="楷体_GB2312"/>
            </a:endParaRPr>
          </a:p>
        </p:txBody>
      </p:sp>
      <p:sp>
        <p:nvSpPr>
          <p:cNvPr id="112" name="WordArt 79"/>
          <p:cNvSpPr>
            <a:spLocks noChangeArrowheads="1" noChangeShapeType="1" noTextEdit="1"/>
          </p:cNvSpPr>
          <p:nvPr/>
        </p:nvSpPr>
        <p:spPr bwMode="auto">
          <a:xfrm>
            <a:off x="5305426" y="4352330"/>
            <a:ext cx="341313" cy="1524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a:ln w="9525">
                  <a:solidFill>
                    <a:srgbClr val="000000"/>
                  </a:solidFill>
                  <a:round/>
                </a:ln>
                <a:solidFill>
                  <a:srgbClr val="000000"/>
                </a:solidFill>
                <a:latin typeface="宋体" panose="02010600030101010101" pitchFamily="2" charset="-122"/>
                <a:ea typeface="宋体" panose="02010600030101010101" pitchFamily="2" charset="-122"/>
              </a:rPr>
              <a:t>于阗</a:t>
            </a:r>
            <a:endParaRPr lang="zh-CN" altLang="en-US" sz="3600" kern="10">
              <a:ln w="9525">
                <a:solidFill>
                  <a:srgbClr val="000000"/>
                </a:solidFill>
                <a:round/>
              </a:ln>
              <a:solidFill>
                <a:srgbClr val="000000"/>
              </a:solidFill>
              <a:latin typeface="宋体" panose="02010600030101010101" pitchFamily="2" charset="-122"/>
              <a:ea typeface="宋体" panose="02010600030101010101" pitchFamily="2" charset="-122"/>
            </a:endParaRPr>
          </a:p>
        </p:txBody>
      </p:sp>
      <p:sp>
        <p:nvSpPr>
          <p:cNvPr id="113" name="WordArt 80"/>
          <p:cNvSpPr>
            <a:spLocks noChangeArrowheads="1" noChangeShapeType="1" noTextEdit="1"/>
          </p:cNvSpPr>
          <p:nvPr/>
        </p:nvSpPr>
        <p:spPr bwMode="auto">
          <a:xfrm>
            <a:off x="4852989" y="3668117"/>
            <a:ext cx="341312" cy="1524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a:ln w="9525">
                  <a:solidFill>
                    <a:srgbClr val="000000"/>
                  </a:solidFill>
                  <a:round/>
                </a:ln>
                <a:solidFill>
                  <a:srgbClr val="000000"/>
                </a:solidFill>
                <a:latin typeface="宋体" panose="02010600030101010101" pitchFamily="2" charset="-122"/>
                <a:ea typeface="宋体" panose="02010600030101010101" pitchFamily="2" charset="-122"/>
              </a:rPr>
              <a:t>疏勒</a:t>
            </a:r>
            <a:endParaRPr lang="zh-CN" altLang="en-US" sz="3600" kern="10">
              <a:ln w="9525">
                <a:solidFill>
                  <a:srgbClr val="000000"/>
                </a:solidFill>
                <a:round/>
              </a:ln>
              <a:solidFill>
                <a:srgbClr val="000000"/>
              </a:solidFill>
              <a:latin typeface="宋体" panose="02010600030101010101" pitchFamily="2" charset="-122"/>
              <a:ea typeface="宋体" panose="02010600030101010101" pitchFamily="2" charset="-122"/>
            </a:endParaRPr>
          </a:p>
        </p:txBody>
      </p:sp>
      <p:sp>
        <p:nvSpPr>
          <p:cNvPr id="114" name="WordArt 81"/>
          <p:cNvSpPr>
            <a:spLocks noChangeArrowheads="1" noChangeShapeType="1" noTextEdit="1"/>
          </p:cNvSpPr>
          <p:nvPr/>
        </p:nvSpPr>
        <p:spPr bwMode="auto">
          <a:xfrm>
            <a:off x="3984230" y="3356991"/>
            <a:ext cx="784944" cy="267789"/>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dirty="0" smtClean="0">
                <a:ln w="9525">
                  <a:solidFill>
                    <a:srgbClr val="000000"/>
                  </a:solidFill>
                  <a:round/>
                </a:ln>
                <a:solidFill>
                  <a:srgbClr val="000000"/>
                </a:solidFill>
                <a:latin typeface="宋体" panose="02010600030101010101" pitchFamily="2" charset="-122"/>
                <a:ea typeface="宋体" panose="02010600030101010101" pitchFamily="2" charset="-122"/>
              </a:rPr>
              <a:t>大  宛</a:t>
            </a:r>
            <a:endParaRPr lang="zh-CN" altLang="en-US" sz="3600" kern="10" dirty="0">
              <a:ln w="9525">
                <a:solidFill>
                  <a:srgbClr val="000000"/>
                </a:solidFill>
                <a:round/>
              </a:ln>
              <a:solidFill>
                <a:srgbClr val="000000"/>
              </a:solidFill>
              <a:latin typeface="宋体" panose="02010600030101010101" pitchFamily="2" charset="-122"/>
              <a:ea typeface="宋体" panose="02010600030101010101" pitchFamily="2" charset="-122"/>
            </a:endParaRPr>
          </a:p>
        </p:txBody>
      </p:sp>
      <p:sp>
        <p:nvSpPr>
          <p:cNvPr id="115" name="WordArt 82"/>
          <p:cNvSpPr>
            <a:spLocks noChangeArrowheads="1" noChangeShapeType="1" noTextEdit="1"/>
          </p:cNvSpPr>
          <p:nvPr/>
        </p:nvSpPr>
        <p:spPr bwMode="auto">
          <a:xfrm>
            <a:off x="4584701" y="3934817"/>
            <a:ext cx="449263" cy="1524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a:ln w="9525">
                  <a:solidFill>
                    <a:srgbClr val="000000"/>
                  </a:solidFill>
                  <a:round/>
                </a:ln>
                <a:solidFill>
                  <a:srgbClr val="000000"/>
                </a:solidFill>
                <a:latin typeface="楷体_GB2312"/>
              </a:rPr>
              <a:t>葱岭</a:t>
            </a:r>
            <a:endParaRPr lang="zh-CN" altLang="en-US" sz="3600" kern="10">
              <a:ln w="9525">
                <a:solidFill>
                  <a:srgbClr val="000000"/>
                </a:solidFill>
                <a:round/>
              </a:ln>
              <a:solidFill>
                <a:srgbClr val="000000"/>
              </a:solidFill>
              <a:latin typeface="楷体_GB2312"/>
            </a:endParaRPr>
          </a:p>
        </p:txBody>
      </p:sp>
      <p:sp>
        <p:nvSpPr>
          <p:cNvPr id="116" name="WordArt 83"/>
          <p:cNvSpPr>
            <a:spLocks noChangeArrowheads="1" noChangeShapeType="1" noTextEdit="1"/>
          </p:cNvSpPr>
          <p:nvPr/>
        </p:nvSpPr>
        <p:spPr bwMode="auto">
          <a:xfrm>
            <a:off x="522289" y="4304705"/>
            <a:ext cx="701675" cy="1524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a:ln w="9525">
                  <a:solidFill>
                    <a:srgbClr val="000000"/>
                  </a:solidFill>
                  <a:round/>
                </a:ln>
                <a:solidFill>
                  <a:srgbClr val="000000"/>
                </a:solidFill>
                <a:latin typeface="宋体" panose="02010600030101010101" pitchFamily="2" charset="-122"/>
                <a:ea typeface="宋体" panose="02010600030101010101" pitchFamily="2" charset="-122"/>
              </a:rPr>
              <a:t>塞琉西亚</a:t>
            </a:r>
            <a:endParaRPr lang="zh-CN" altLang="en-US" sz="3600" kern="10">
              <a:ln w="9525">
                <a:solidFill>
                  <a:srgbClr val="000000"/>
                </a:solidFill>
                <a:round/>
              </a:ln>
              <a:solidFill>
                <a:srgbClr val="000000"/>
              </a:solidFill>
              <a:latin typeface="宋体" panose="02010600030101010101" pitchFamily="2" charset="-122"/>
              <a:ea typeface="宋体" panose="02010600030101010101" pitchFamily="2" charset="-122"/>
            </a:endParaRPr>
          </a:p>
        </p:txBody>
      </p:sp>
      <p:sp>
        <p:nvSpPr>
          <p:cNvPr id="117" name="WordArt 84"/>
          <p:cNvSpPr>
            <a:spLocks noChangeArrowheads="1" noChangeShapeType="1" noTextEdit="1"/>
          </p:cNvSpPr>
          <p:nvPr/>
        </p:nvSpPr>
        <p:spPr bwMode="auto">
          <a:xfrm>
            <a:off x="7204869" y="3159322"/>
            <a:ext cx="252413" cy="233363"/>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b="1" kern="10" dirty="0">
                <a:ln w="9525">
                  <a:solidFill>
                    <a:srgbClr val="CC3300"/>
                  </a:solidFill>
                  <a:round/>
                </a:ln>
                <a:solidFill>
                  <a:srgbClr val="CC3300"/>
                </a:solidFill>
                <a:latin typeface="宋体" panose="02010600030101010101" pitchFamily="2" charset="-122"/>
                <a:ea typeface="宋体" panose="02010600030101010101" pitchFamily="2" charset="-122"/>
              </a:rPr>
              <a:t>西</a:t>
            </a:r>
            <a:endParaRPr lang="zh-CN" altLang="en-US" sz="3600" b="1" kern="10" dirty="0">
              <a:ln w="9525">
                <a:solidFill>
                  <a:srgbClr val="CC3300"/>
                </a:solidFill>
                <a:round/>
              </a:ln>
              <a:solidFill>
                <a:srgbClr val="CC3300"/>
              </a:solidFill>
              <a:latin typeface="宋体" panose="02010600030101010101" pitchFamily="2" charset="-122"/>
              <a:ea typeface="宋体" panose="02010600030101010101" pitchFamily="2" charset="-122"/>
            </a:endParaRPr>
          </a:p>
        </p:txBody>
      </p:sp>
      <p:sp>
        <p:nvSpPr>
          <p:cNvPr id="118" name="WordArt 85"/>
          <p:cNvSpPr>
            <a:spLocks noChangeArrowheads="1" noChangeShapeType="1" noTextEdit="1"/>
          </p:cNvSpPr>
          <p:nvPr/>
        </p:nvSpPr>
        <p:spPr bwMode="auto">
          <a:xfrm>
            <a:off x="8318501" y="3630017"/>
            <a:ext cx="252413" cy="233363"/>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b="1" kern="10" dirty="0">
                <a:ln w="9525">
                  <a:solidFill>
                    <a:srgbClr val="CC3300"/>
                  </a:solidFill>
                  <a:round/>
                </a:ln>
                <a:solidFill>
                  <a:srgbClr val="CC3300"/>
                </a:solidFill>
                <a:latin typeface="宋体" panose="02010600030101010101" pitchFamily="2" charset="-122"/>
                <a:ea typeface="宋体" panose="02010600030101010101" pitchFamily="2" charset="-122"/>
              </a:rPr>
              <a:t>汉</a:t>
            </a:r>
            <a:endParaRPr lang="zh-CN" altLang="en-US" sz="3600" b="1" kern="10" dirty="0">
              <a:ln w="9525">
                <a:solidFill>
                  <a:srgbClr val="CC3300"/>
                </a:solidFill>
                <a:round/>
              </a:ln>
              <a:solidFill>
                <a:srgbClr val="CC3300"/>
              </a:solidFill>
              <a:latin typeface="宋体" panose="02010600030101010101" pitchFamily="2" charset="-122"/>
              <a:ea typeface="宋体" panose="02010600030101010101" pitchFamily="2" charset="-122"/>
            </a:endParaRPr>
          </a:p>
        </p:txBody>
      </p:sp>
      <p:sp>
        <p:nvSpPr>
          <p:cNvPr id="119" name="WordArt 86"/>
          <p:cNvSpPr>
            <a:spLocks noChangeArrowheads="1" noChangeShapeType="1" noTextEdit="1"/>
          </p:cNvSpPr>
          <p:nvPr/>
        </p:nvSpPr>
        <p:spPr bwMode="auto">
          <a:xfrm>
            <a:off x="3786189" y="3969742"/>
            <a:ext cx="623887" cy="216694"/>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b="1" kern="10" dirty="0">
                <a:ln w="9525">
                  <a:solidFill>
                    <a:srgbClr val="CC3300"/>
                  </a:solidFill>
                  <a:round/>
                </a:ln>
                <a:solidFill>
                  <a:srgbClr val="CC3300"/>
                </a:solidFill>
                <a:latin typeface="宋体" panose="02010600030101010101" pitchFamily="2" charset="-122"/>
                <a:ea typeface="宋体" panose="02010600030101010101" pitchFamily="2" charset="-122"/>
              </a:rPr>
              <a:t>大月氏</a:t>
            </a:r>
            <a:endParaRPr lang="zh-CN" altLang="en-US" sz="3600" b="1" kern="10" dirty="0">
              <a:ln w="9525">
                <a:solidFill>
                  <a:srgbClr val="CC3300"/>
                </a:solidFill>
                <a:round/>
              </a:ln>
              <a:solidFill>
                <a:srgbClr val="CC3300"/>
              </a:solidFill>
              <a:latin typeface="宋体" panose="02010600030101010101" pitchFamily="2" charset="-122"/>
              <a:ea typeface="宋体" panose="02010600030101010101" pitchFamily="2" charset="-122"/>
            </a:endParaRPr>
          </a:p>
        </p:txBody>
      </p:sp>
      <p:grpSp>
        <p:nvGrpSpPr>
          <p:cNvPr id="120" name="组合 119"/>
          <p:cNvGrpSpPr/>
          <p:nvPr/>
        </p:nvGrpSpPr>
        <p:grpSpPr>
          <a:xfrm>
            <a:off x="2051720" y="4279305"/>
            <a:ext cx="1221694" cy="341312"/>
            <a:chOff x="2168628" y="4279305"/>
            <a:chExt cx="803173" cy="190500"/>
          </a:xfrm>
        </p:grpSpPr>
        <p:sp>
          <p:nvSpPr>
            <p:cNvPr id="121" name="WordArt 87"/>
            <p:cNvSpPr>
              <a:spLocks noChangeArrowheads="1" noChangeShapeType="1" noTextEdit="1"/>
            </p:cNvSpPr>
            <p:nvPr/>
          </p:nvSpPr>
          <p:spPr bwMode="auto">
            <a:xfrm>
              <a:off x="2168628" y="4290417"/>
              <a:ext cx="215900" cy="179388"/>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b="1" kern="10" dirty="0">
                  <a:ln w="9525">
                    <a:solidFill>
                      <a:srgbClr val="CC3300"/>
                    </a:solidFill>
                    <a:round/>
                  </a:ln>
                  <a:solidFill>
                    <a:srgbClr val="CC3300"/>
                  </a:solidFill>
                  <a:latin typeface="宋体" panose="02010600030101010101" pitchFamily="2" charset="-122"/>
                  <a:ea typeface="宋体" panose="02010600030101010101" pitchFamily="2" charset="-122"/>
                </a:rPr>
                <a:t>安</a:t>
              </a:r>
              <a:endParaRPr lang="zh-CN" altLang="en-US" sz="3600" b="1" kern="10" dirty="0">
                <a:ln w="9525">
                  <a:solidFill>
                    <a:srgbClr val="CC3300"/>
                  </a:solidFill>
                  <a:round/>
                </a:ln>
                <a:solidFill>
                  <a:srgbClr val="CC3300"/>
                </a:solidFill>
                <a:latin typeface="宋体" panose="02010600030101010101" pitchFamily="2" charset="-122"/>
                <a:ea typeface="宋体" panose="02010600030101010101" pitchFamily="2" charset="-122"/>
              </a:endParaRPr>
            </a:p>
          </p:txBody>
        </p:sp>
        <p:sp>
          <p:nvSpPr>
            <p:cNvPr id="122" name="WordArt 88"/>
            <p:cNvSpPr>
              <a:spLocks noChangeArrowheads="1" noChangeShapeType="1" noTextEdit="1"/>
            </p:cNvSpPr>
            <p:nvPr/>
          </p:nvSpPr>
          <p:spPr bwMode="auto">
            <a:xfrm>
              <a:off x="2755901" y="4279305"/>
              <a:ext cx="215900" cy="179387"/>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b="1" kern="10" dirty="0">
                  <a:ln w="9525">
                    <a:solidFill>
                      <a:srgbClr val="CC3300"/>
                    </a:solidFill>
                    <a:round/>
                  </a:ln>
                  <a:solidFill>
                    <a:srgbClr val="CC3300"/>
                  </a:solidFill>
                  <a:latin typeface="宋体" panose="02010600030101010101" pitchFamily="2" charset="-122"/>
                  <a:ea typeface="宋体" panose="02010600030101010101" pitchFamily="2" charset="-122"/>
                </a:rPr>
                <a:t>息</a:t>
              </a:r>
              <a:endParaRPr lang="zh-CN" altLang="en-US" sz="3600" b="1" kern="10" dirty="0">
                <a:ln w="9525">
                  <a:solidFill>
                    <a:srgbClr val="CC3300"/>
                  </a:solidFill>
                  <a:round/>
                </a:ln>
                <a:solidFill>
                  <a:srgbClr val="CC3300"/>
                </a:solidFill>
                <a:latin typeface="宋体" panose="02010600030101010101" pitchFamily="2" charset="-122"/>
                <a:ea typeface="宋体" panose="02010600030101010101" pitchFamily="2" charset="-122"/>
              </a:endParaRPr>
            </a:p>
          </p:txBody>
        </p:sp>
      </p:grpSp>
      <p:grpSp>
        <p:nvGrpSpPr>
          <p:cNvPr id="123" name="组合 122"/>
          <p:cNvGrpSpPr/>
          <p:nvPr/>
        </p:nvGrpSpPr>
        <p:grpSpPr>
          <a:xfrm>
            <a:off x="611560" y="2996952"/>
            <a:ext cx="315961" cy="1075391"/>
            <a:chOff x="655639" y="3317357"/>
            <a:chExt cx="232649" cy="680960"/>
          </a:xfrm>
        </p:grpSpPr>
        <p:sp>
          <p:nvSpPr>
            <p:cNvPr id="124" name="WordArt 89"/>
            <p:cNvSpPr>
              <a:spLocks noChangeArrowheads="1" noChangeShapeType="1" noTextEdit="1"/>
            </p:cNvSpPr>
            <p:nvPr/>
          </p:nvSpPr>
          <p:spPr bwMode="auto">
            <a:xfrm>
              <a:off x="655639" y="3818930"/>
              <a:ext cx="215900" cy="179387"/>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b="1" kern="10" dirty="0">
                  <a:ln w="9525">
                    <a:solidFill>
                      <a:srgbClr val="CC3300"/>
                    </a:solidFill>
                    <a:round/>
                  </a:ln>
                  <a:solidFill>
                    <a:srgbClr val="CC3300"/>
                  </a:solidFill>
                  <a:latin typeface="宋体" panose="02010600030101010101" pitchFamily="2" charset="-122"/>
                  <a:ea typeface="宋体" panose="02010600030101010101" pitchFamily="2" charset="-122"/>
                </a:rPr>
                <a:t>秦</a:t>
              </a:r>
              <a:endParaRPr lang="zh-CN" altLang="en-US" sz="3600" b="1" kern="10" dirty="0">
                <a:ln w="9525">
                  <a:solidFill>
                    <a:srgbClr val="CC3300"/>
                  </a:solidFill>
                  <a:round/>
                </a:ln>
                <a:solidFill>
                  <a:srgbClr val="CC3300"/>
                </a:solidFill>
                <a:latin typeface="宋体" panose="02010600030101010101" pitchFamily="2" charset="-122"/>
                <a:ea typeface="宋体" panose="02010600030101010101" pitchFamily="2" charset="-122"/>
              </a:endParaRPr>
            </a:p>
          </p:txBody>
        </p:sp>
        <p:sp>
          <p:nvSpPr>
            <p:cNvPr id="125" name="WordArt 90"/>
            <p:cNvSpPr>
              <a:spLocks noChangeArrowheads="1" noChangeShapeType="1" noTextEdit="1"/>
            </p:cNvSpPr>
            <p:nvPr/>
          </p:nvSpPr>
          <p:spPr bwMode="auto">
            <a:xfrm>
              <a:off x="672388" y="3317357"/>
              <a:ext cx="215900" cy="179388"/>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b="1" kern="10" dirty="0">
                  <a:ln w="9525">
                    <a:solidFill>
                      <a:srgbClr val="CC3300"/>
                    </a:solidFill>
                    <a:round/>
                  </a:ln>
                  <a:solidFill>
                    <a:srgbClr val="CC3300"/>
                  </a:solidFill>
                  <a:latin typeface="宋体" panose="02010600030101010101" pitchFamily="2" charset="-122"/>
                  <a:ea typeface="宋体" panose="02010600030101010101" pitchFamily="2" charset="-122"/>
                </a:rPr>
                <a:t>大</a:t>
              </a:r>
              <a:endParaRPr lang="zh-CN" altLang="en-US" sz="3600" b="1" kern="10" dirty="0">
                <a:ln w="9525">
                  <a:solidFill>
                    <a:srgbClr val="CC3300"/>
                  </a:solidFill>
                  <a:round/>
                </a:ln>
                <a:solidFill>
                  <a:srgbClr val="CC3300"/>
                </a:solidFill>
                <a:latin typeface="宋体" panose="02010600030101010101" pitchFamily="2" charset="-122"/>
                <a:ea typeface="宋体" panose="02010600030101010101" pitchFamily="2" charset="-122"/>
              </a:endParaRPr>
            </a:p>
          </p:txBody>
        </p:sp>
      </p:grpSp>
      <p:grpSp>
        <p:nvGrpSpPr>
          <p:cNvPr id="126" name="组合 125"/>
          <p:cNvGrpSpPr/>
          <p:nvPr/>
        </p:nvGrpSpPr>
        <p:grpSpPr>
          <a:xfrm>
            <a:off x="7308306" y="2452092"/>
            <a:ext cx="1347543" cy="288925"/>
            <a:chOff x="7154456" y="2452092"/>
            <a:chExt cx="873792" cy="179388"/>
          </a:xfrm>
        </p:grpSpPr>
        <p:sp>
          <p:nvSpPr>
            <p:cNvPr id="127" name="WordArt 91"/>
            <p:cNvSpPr>
              <a:spLocks noChangeArrowheads="1" noChangeShapeType="1" noTextEdit="1"/>
            </p:cNvSpPr>
            <p:nvPr/>
          </p:nvSpPr>
          <p:spPr bwMode="auto">
            <a:xfrm>
              <a:off x="7154456" y="2452092"/>
              <a:ext cx="215900" cy="179388"/>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b="1" kern="10" dirty="0">
                  <a:ln w="9525">
                    <a:solidFill>
                      <a:srgbClr val="CC3300"/>
                    </a:solidFill>
                    <a:round/>
                  </a:ln>
                  <a:solidFill>
                    <a:srgbClr val="CC3300"/>
                  </a:solidFill>
                  <a:latin typeface="宋体" panose="02010600030101010101" pitchFamily="2" charset="-122"/>
                  <a:ea typeface="宋体" panose="02010600030101010101" pitchFamily="2" charset="-122"/>
                </a:rPr>
                <a:t>匈</a:t>
              </a:r>
              <a:endParaRPr lang="zh-CN" altLang="en-US" sz="3600" b="1" kern="10" dirty="0">
                <a:ln w="9525">
                  <a:solidFill>
                    <a:srgbClr val="CC3300"/>
                  </a:solidFill>
                  <a:round/>
                </a:ln>
                <a:solidFill>
                  <a:srgbClr val="CC3300"/>
                </a:solidFill>
                <a:latin typeface="宋体" panose="02010600030101010101" pitchFamily="2" charset="-122"/>
                <a:ea typeface="宋体" panose="02010600030101010101" pitchFamily="2" charset="-122"/>
              </a:endParaRPr>
            </a:p>
          </p:txBody>
        </p:sp>
        <p:sp>
          <p:nvSpPr>
            <p:cNvPr id="128" name="WordArt 92"/>
            <p:cNvSpPr>
              <a:spLocks noChangeArrowheads="1" noChangeShapeType="1" noTextEdit="1"/>
            </p:cNvSpPr>
            <p:nvPr/>
          </p:nvSpPr>
          <p:spPr bwMode="auto">
            <a:xfrm>
              <a:off x="7812348" y="2452092"/>
              <a:ext cx="215900" cy="179388"/>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b="1" kern="10" dirty="0">
                  <a:ln w="9525">
                    <a:solidFill>
                      <a:srgbClr val="CC3300"/>
                    </a:solidFill>
                    <a:round/>
                  </a:ln>
                  <a:solidFill>
                    <a:srgbClr val="CC3300"/>
                  </a:solidFill>
                  <a:latin typeface="宋体" panose="02010600030101010101" pitchFamily="2" charset="-122"/>
                  <a:ea typeface="宋体" panose="02010600030101010101" pitchFamily="2" charset="-122"/>
                </a:rPr>
                <a:t>奴</a:t>
              </a:r>
              <a:endParaRPr lang="zh-CN" altLang="en-US" sz="3600" b="1" kern="10" dirty="0">
                <a:ln w="9525">
                  <a:solidFill>
                    <a:srgbClr val="CC3300"/>
                  </a:solidFill>
                  <a:round/>
                </a:ln>
                <a:solidFill>
                  <a:srgbClr val="CC3300"/>
                </a:solidFill>
                <a:latin typeface="宋体" panose="02010600030101010101" pitchFamily="2" charset="-122"/>
                <a:ea typeface="宋体" panose="02010600030101010101" pitchFamily="2" charset="-122"/>
              </a:endParaRPr>
            </a:p>
          </p:txBody>
        </p:sp>
      </p:grpSp>
      <p:grpSp>
        <p:nvGrpSpPr>
          <p:cNvPr id="129" name="组合 128"/>
          <p:cNvGrpSpPr/>
          <p:nvPr/>
        </p:nvGrpSpPr>
        <p:grpSpPr>
          <a:xfrm>
            <a:off x="4994002" y="2768600"/>
            <a:ext cx="946150" cy="660400"/>
            <a:chOff x="4781551" y="3020417"/>
            <a:chExt cx="565150" cy="381000"/>
          </a:xfrm>
        </p:grpSpPr>
        <p:sp>
          <p:nvSpPr>
            <p:cNvPr id="130" name="WordArt 93"/>
            <p:cNvSpPr>
              <a:spLocks noChangeArrowheads="1" noChangeShapeType="1" noTextEdit="1"/>
            </p:cNvSpPr>
            <p:nvPr/>
          </p:nvSpPr>
          <p:spPr bwMode="auto">
            <a:xfrm rot="-1754930">
              <a:off x="4781551" y="3239492"/>
              <a:ext cx="179388" cy="16192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a:ln w="9525">
                    <a:solidFill>
                      <a:prstClr val="black"/>
                    </a:solidFill>
                    <a:round/>
                  </a:ln>
                  <a:solidFill>
                    <a:prstClr val="black"/>
                  </a:solidFill>
                  <a:latin typeface="宋体" panose="02010600030101010101" pitchFamily="2" charset="-122"/>
                  <a:ea typeface="宋体" panose="02010600030101010101" pitchFamily="2" charset="-122"/>
                </a:rPr>
                <a:t>乌</a:t>
              </a:r>
              <a:endParaRPr lang="zh-CN" altLang="en-US" sz="3600" kern="10">
                <a:ln w="9525">
                  <a:solidFill>
                    <a:prstClr val="black"/>
                  </a:solidFill>
                  <a:round/>
                </a:ln>
                <a:solidFill>
                  <a:prstClr val="black"/>
                </a:solidFill>
                <a:latin typeface="宋体" panose="02010600030101010101" pitchFamily="2" charset="-122"/>
                <a:ea typeface="宋体" panose="02010600030101010101" pitchFamily="2" charset="-122"/>
              </a:endParaRPr>
            </a:p>
          </p:txBody>
        </p:sp>
        <p:sp>
          <p:nvSpPr>
            <p:cNvPr id="131" name="WordArt 94"/>
            <p:cNvSpPr>
              <a:spLocks noChangeArrowheads="1" noChangeShapeType="1" noTextEdit="1"/>
            </p:cNvSpPr>
            <p:nvPr/>
          </p:nvSpPr>
          <p:spPr bwMode="auto">
            <a:xfrm rot="-1754930">
              <a:off x="5167314" y="3020417"/>
              <a:ext cx="179387" cy="16192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dirty="0">
                  <a:ln w="9525">
                    <a:solidFill>
                      <a:prstClr val="black"/>
                    </a:solidFill>
                    <a:round/>
                  </a:ln>
                  <a:solidFill>
                    <a:prstClr val="black"/>
                  </a:solidFill>
                  <a:latin typeface="宋体" panose="02010600030101010101" pitchFamily="2" charset="-122"/>
                  <a:ea typeface="宋体" panose="02010600030101010101" pitchFamily="2" charset="-122"/>
                </a:rPr>
                <a:t>孙</a:t>
              </a:r>
              <a:endParaRPr lang="zh-CN" altLang="en-US" sz="3600" kern="10" dirty="0">
                <a:ln w="9525">
                  <a:solidFill>
                    <a:prstClr val="black"/>
                  </a:solidFill>
                  <a:round/>
                </a:ln>
                <a:solidFill>
                  <a:prstClr val="black"/>
                </a:solidFill>
                <a:latin typeface="宋体" panose="02010600030101010101" pitchFamily="2" charset="-122"/>
                <a:ea typeface="宋体" panose="02010600030101010101" pitchFamily="2" charset="-122"/>
              </a:endParaRPr>
            </a:p>
          </p:txBody>
        </p:sp>
      </p:grpSp>
      <p:sp>
        <p:nvSpPr>
          <p:cNvPr id="132" name="Freeform 95"/>
          <p:cNvSpPr/>
          <p:nvPr/>
        </p:nvSpPr>
        <p:spPr bwMode="auto">
          <a:xfrm>
            <a:off x="7646989" y="4823817"/>
            <a:ext cx="493712" cy="1588"/>
          </a:xfrm>
          <a:custGeom>
            <a:avLst/>
            <a:gdLst>
              <a:gd name="T0" fmla="*/ 311 w 311"/>
              <a:gd name="T1" fmla="*/ 0 h 1"/>
              <a:gd name="T2" fmla="*/ 0 w 311"/>
              <a:gd name="T3" fmla="*/ 0 h 1"/>
            </a:gdLst>
            <a:ahLst/>
            <a:cxnLst>
              <a:cxn ang="0">
                <a:pos x="T0" y="T1"/>
              </a:cxn>
              <a:cxn ang="0">
                <a:pos x="T2" y="T3"/>
              </a:cxn>
            </a:cxnLst>
            <a:rect l="0" t="0" r="r" b="b"/>
            <a:pathLst>
              <a:path w="311" h="1">
                <a:moveTo>
                  <a:pt x="311" y="0"/>
                </a:moveTo>
                <a:lnTo>
                  <a:pt x="0" y="0"/>
                </a:lnTo>
              </a:path>
            </a:pathLst>
          </a:custGeom>
          <a:noFill/>
          <a:ln w="25400">
            <a:solidFill>
              <a:srgbClr val="FF0000"/>
            </a:solidFill>
            <a:round/>
            <a:headEnd type="none" w="med" len="med"/>
            <a:tailEnd type="stealth"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133" name="Freeform 96"/>
          <p:cNvSpPr/>
          <p:nvPr/>
        </p:nvSpPr>
        <p:spPr bwMode="auto">
          <a:xfrm>
            <a:off x="7664451" y="4987330"/>
            <a:ext cx="476250" cy="1587"/>
          </a:xfrm>
          <a:custGeom>
            <a:avLst/>
            <a:gdLst>
              <a:gd name="T0" fmla="*/ 300 w 300"/>
              <a:gd name="T1" fmla="*/ 0 h 1"/>
              <a:gd name="T2" fmla="*/ 0 w 300"/>
              <a:gd name="T3" fmla="*/ 0 h 1"/>
            </a:gdLst>
            <a:ahLst/>
            <a:cxnLst>
              <a:cxn ang="0">
                <a:pos x="T0" y="T1"/>
              </a:cxn>
              <a:cxn ang="0">
                <a:pos x="T2" y="T3"/>
              </a:cxn>
            </a:cxnLst>
            <a:rect l="0" t="0" r="r" b="b"/>
            <a:pathLst>
              <a:path w="300" h="1">
                <a:moveTo>
                  <a:pt x="300" y="0"/>
                </a:moveTo>
                <a:lnTo>
                  <a:pt x="0" y="0"/>
                </a:lnTo>
              </a:path>
            </a:pathLst>
          </a:custGeom>
          <a:noFill/>
          <a:ln w="25400" cap="flat">
            <a:solidFill>
              <a:srgbClr val="FF0000"/>
            </a:solidFill>
            <a:prstDash val="dash"/>
            <a:round/>
            <a:headEnd type="none" w="med" len="med"/>
            <a:tailEnd type="stealth"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prstClr val="black"/>
              </a:solidFill>
            </a:endParaRPr>
          </a:p>
        </p:txBody>
      </p:sp>
      <p:sp>
        <p:nvSpPr>
          <p:cNvPr id="134" name="WordArt 97"/>
          <p:cNvSpPr>
            <a:spLocks noChangeArrowheads="1" noChangeShapeType="1" noTextEdit="1"/>
          </p:cNvSpPr>
          <p:nvPr/>
        </p:nvSpPr>
        <p:spPr bwMode="auto">
          <a:xfrm>
            <a:off x="8242301" y="4807942"/>
            <a:ext cx="827088" cy="179388"/>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a:ln w="9525">
                  <a:solidFill>
                    <a:srgbClr val="000000"/>
                  </a:solidFill>
                  <a:round/>
                </a:ln>
                <a:solidFill>
                  <a:srgbClr val="000000"/>
                </a:solidFill>
                <a:latin typeface="宋体" panose="02010600030101010101" pitchFamily="2" charset="-122"/>
                <a:ea typeface="宋体" panose="02010600030101010101" pitchFamily="2" charset="-122"/>
              </a:rPr>
              <a:t>丝绸之路</a:t>
            </a:r>
            <a:endParaRPr lang="zh-CN" altLang="en-US" sz="3600" kern="10">
              <a:ln w="9525">
                <a:solidFill>
                  <a:srgbClr val="000000"/>
                </a:solidFill>
                <a:round/>
              </a:ln>
              <a:solidFill>
                <a:srgbClr val="000000"/>
              </a:solidFill>
              <a:latin typeface="宋体" panose="02010600030101010101" pitchFamily="2" charset="-122"/>
              <a:ea typeface="宋体" panose="02010600030101010101" pitchFamily="2" charset="-122"/>
            </a:endParaRPr>
          </a:p>
        </p:txBody>
      </p:sp>
      <p:sp>
        <p:nvSpPr>
          <p:cNvPr id="135" name="WordArt 101"/>
          <p:cNvSpPr>
            <a:spLocks noChangeArrowheads="1" noChangeShapeType="1" noTextEdit="1"/>
          </p:cNvSpPr>
          <p:nvPr/>
        </p:nvSpPr>
        <p:spPr bwMode="auto">
          <a:xfrm>
            <a:off x="8505826" y="4318992"/>
            <a:ext cx="609600" cy="1524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b="1" kern="10">
                <a:ln w="9525">
                  <a:solidFill>
                    <a:srgbClr val="F4E7ED"/>
                  </a:solidFill>
                  <a:round/>
                </a:ln>
                <a:solidFill>
                  <a:srgbClr val="F4E7ED"/>
                </a:solidFill>
                <a:latin typeface="黑体" panose="02010609060101010101" charset="-122"/>
                <a:ea typeface="黑体" panose="02010609060101010101" charset="-122"/>
              </a:rPr>
              <a:t>西安西北</a:t>
            </a:r>
            <a:endParaRPr lang="zh-CN" altLang="en-US" sz="3600" b="1" kern="10">
              <a:ln w="9525">
                <a:solidFill>
                  <a:srgbClr val="F4E7ED"/>
                </a:solidFill>
                <a:round/>
              </a:ln>
              <a:solidFill>
                <a:srgbClr val="F4E7ED"/>
              </a:solidFill>
              <a:latin typeface="黑体" panose="02010609060101010101" charset="-122"/>
              <a:ea typeface="黑体" panose="02010609060101010101" charset="-122"/>
            </a:endParaRPr>
          </a:p>
        </p:txBody>
      </p:sp>
      <p:sp>
        <p:nvSpPr>
          <p:cNvPr id="136" name="WordArt 104"/>
          <p:cNvSpPr>
            <a:spLocks noChangeArrowheads="1" noChangeShapeType="1" noTextEdit="1"/>
          </p:cNvSpPr>
          <p:nvPr/>
        </p:nvSpPr>
        <p:spPr bwMode="auto">
          <a:xfrm>
            <a:off x="622301" y="4520605"/>
            <a:ext cx="457200" cy="179387"/>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b="1" kern="10">
                <a:ln w="9525">
                  <a:solidFill>
                    <a:srgbClr val="F4E7ED"/>
                  </a:solidFill>
                  <a:round/>
                </a:ln>
                <a:solidFill>
                  <a:srgbClr val="F4E7ED"/>
                </a:solidFill>
                <a:latin typeface="黑体" panose="02010609060101010101" charset="-122"/>
                <a:ea typeface="黑体" panose="02010609060101010101" charset="-122"/>
              </a:rPr>
              <a:t>巴格达</a:t>
            </a:r>
            <a:endParaRPr lang="zh-CN" altLang="en-US" sz="3600" b="1" kern="10">
              <a:ln w="9525">
                <a:solidFill>
                  <a:srgbClr val="F4E7ED"/>
                </a:solidFill>
                <a:round/>
              </a:ln>
              <a:solidFill>
                <a:srgbClr val="F4E7ED"/>
              </a:solidFill>
              <a:latin typeface="黑体" panose="02010609060101010101" charset="-122"/>
              <a:ea typeface="黑体" panose="02010609060101010101" charset="-122"/>
            </a:endParaRPr>
          </a:p>
        </p:txBody>
      </p:sp>
      <p:sp>
        <p:nvSpPr>
          <p:cNvPr id="137" name="WordArt 105"/>
          <p:cNvSpPr>
            <a:spLocks noChangeArrowheads="1" noChangeShapeType="1" noTextEdit="1"/>
          </p:cNvSpPr>
          <p:nvPr/>
        </p:nvSpPr>
        <p:spPr bwMode="auto">
          <a:xfrm rot="5400000">
            <a:off x="614363" y="3460155"/>
            <a:ext cx="900113" cy="179388"/>
          </a:xfrm>
          <a:prstGeom prst="rect">
            <a:avLst/>
          </a:prstGeom>
          <a:extLst>
            <a:ext uri="{AF507438-7753-43E0-B8FC-AC1667EBCBE1}">
              <a14:hiddenEffects xmlns:a14="http://schemas.microsoft.com/office/drawing/2010/main">
                <a:effectLst/>
              </a14:hiddenEffects>
            </a:ext>
          </a:extLst>
        </p:spPr>
        <p:txBody>
          <a:bodyPr vert="eaVert" wrap="none" fromWordArt="1">
            <a:prstTxWarp prst="textSlantUp">
              <a:avLst>
                <a:gd name="adj" fmla="val 0"/>
              </a:avLst>
            </a:prstTxWarp>
          </a:bodyPr>
          <a:lstStyle/>
          <a:p>
            <a:r>
              <a:rPr lang="zh-CN" altLang="en-US" sz="3600" b="1" kern="10" dirty="0">
                <a:ln w="9525">
                  <a:solidFill>
                    <a:srgbClr val="CC3300"/>
                  </a:solidFill>
                  <a:round/>
                </a:ln>
                <a:solidFill>
                  <a:srgbClr val="CC3300"/>
                </a:solidFill>
                <a:latin typeface="宋体" panose="02010600030101010101" pitchFamily="2" charset="-122"/>
                <a:ea typeface="宋体" panose="02010600030101010101" pitchFamily="2" charset="-122"/>
              </a:rPr>
              <a:t>（古 罗 马）</a:t>
            </a:r>
            <a:endParaRPr lang="zh-CN" altLang="en-US" sz="3600" b="1" kern="10" dirty="0">
              <a:ln w="9525">
                <a:solidFill>
                  <a:srgbClr val="CC3300"/>
                </a:solidFill>
                <a:round/>
              </a:ln>
              <a:solidFill>
                <a:srgbClr val="CC3300"/>
              </a:solidFill>
              <a:latin typeface="宋体" panose="02010600030101010101" pitchFamily="2" charset="-122"/>
              <a:ea typeface="宋体" panose="02010600030101010101" pitchFamily="2" charset="-122"/>
            </a:endParaRPr>
          </a:p>
        </p:txBody>
      </p:sp>
      <p:sp>
        <p:nvSpPr>
          <p:cNvPr id="138" name="WordArt 106"/>
          <p:cNvSpPr>
            <a:spLocks noChangeArrowheads="1" noChangeShapeType="1" noTextEdit="1"/>
          </p:cNvSpPr>
          <p:nvPr/>
        </p:nvSpPr>
        <p:spPr bwMode="auto">
          <a:xfrm>
            <a:off x="2212976" y="3645892"/>
            <a:ext cx="238125" cy="2159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i="1" kern="10">
                <a:ln w="9525">
                  <a:solidFill>
                    <a:srgbClr val="0099FF"/>
                  </a:solidFill>
                  <a:round/>
                </a:ln>
                <a:solidFill>
                  <a:srgbClr val="0099FF"/>
                </a:solidFill>
                <a:latin typeface="宋体" panose="02010600030101010101" pitchFamily="2" charset="-122"/>
                <a:ea typeface="宋体" panose="02010600030101010101" pitchFamily="2" charset="-122"/>
              </a:rPr>
              <a:t>海</a:t>
            </a:r>
            <a:endParaRPr lang="zh-CN" altLang="en-US" sz="3600" i="1" kern="10">
              <a:ln w="9525">
                <a:solidFill>
                  <a:srgbClr val="0099FF"/>
                </a:solidFill>
                <a:round/>
              </a:ln>
              <a:solidFill>
                <a:srgbClr val="0099FF"/>
              </a:solidFill>
              <a:latin typeface="宋体" panose="02010600030101010101" pitchFamily="2" charset="-122"/>
              <a:ea typeface="宋体" panose="02010600030101010101" pitchFamily="2" charset="-122"/>
            </a:endParaRPr>
          </a:p>
        </p:txBody>
      </p:sp>
      <p:sp>
        <p:nvSpPr>
          <p:cNvPr id="139" name="WordArt 107"/>
          <p:cNvSpPr>
            <a:spLocks noChangeArrowheads="1" noChangeShapeType="1" noTextEdit="1"/>
          </p:cNvSpPr>
          <p:nvPr/>
        </p:nvSpPr>
        <p:spPr bwMode="auto">
          <a:xfrm>
            <a:off x="2146301" y="2947392"/>
            <a:ext cx="238125" cy="2159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i="1" kern="10">
                <a:ln w="9525">
                  <a:solidFill>
                    <a:srgbClr val="0099FF"/>
                  </a:solidFill>
                  <a:round/>
                </a:ln>
                <a:solidFill>
                  <a:srgbClr val="0099FF"/>
                </a:solidFill>
                <a:latin typeface="宋体" panose="02010600030101010101" pitchFamily="2" charset="-122"/>
                <a:ea typeface="宋体" panose="02010600030101010101" pitchFamily="2" charset="-122"/>
              </a:rPr>
              <a:t>里</a:t>
            </a:r>
            <a:endParaRPr lang="zh-CN" altLang="en-US" sz="3600" i="1" kern="10">
              <a:ln w="9525">
                <a:solidFill>
                  <a:srgbClr val="0099FF"/>
                </a:solidFill>
                <a:round/>
              </a:ln>
              <a:solidFill>
                <a:srgbClr val="0099FF"/>
              </a:solidFill>
              <a:latin typeface="宋体" panose="02010600030101010101" pitchFamily="2" charset="-122"/>
              <a:ea typeface="宋体" panose="02010600030101010101" pitchFamily="2" charset="-122"/>
            </a:endParaRPr>
          </a:p>
        </p:txBody>
      </p:sp>
      <p:sp>
        <p:nvSpPr>
          <p:cNvPr id="140" name="WordArt 108"/>
          <p:cNvSpPr>
            <a:spLocks noChangeArrowheads="1" noChangeShapeType="1" noTextEdit="1"/>
          </p:cNvSpPr>
          <p:nvPr/>
        </p:nvSpPr>
        <p:spPr bwMode="auto">
          <a:xfrm>
            <a:off x="927101" y="2642592"/>
            <a:ext cx="238125" cy="2159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i="1" kern="10" dirty="0">
                <a:ln w="9525">
                  <a:solidFill>
                    <a:srgbClr val="0099FF"/>
                  </a:solidFill>
                  <a:round/>
                </a:ln>
                <a:solidFill>
                  <a:srgbClr val="0099FF"/>
                </a:solidFill>
                <a:latin typeface="宋体" panose="02010600030101010101" pitchFamily="2" charset="-122"/>
                <a:ea typeface="宋体" panose="02010600030101010101" pitchFamily="2" charset="-122"/>
              </a:rPr>
              <a:t>海</a:t>
            </a:r>
            <a:endParaRPr lang="zh-CN" altLang="en-US" sz="3600" i="1" kern="10" dirty="0">
              <a:ln w="9525">
                <a:solidFill>
                  <a:srgbClr val="0099FF"/>
                </a:solidFill>
                <a:round/>
              </a:ln>
              <a:solidFill>
                <a:srgbClr val="0099FF"/>
              </a:solidFill>
              <a:latin typeface="宋体" panose="02010600030101010101" pitchFamily="2" charset="-122"/>
              <a:ea typeface="宋体" panose="02010600030101010101" pitchFamily="2" charset="-122"/>
            </a:endParaRPr>
          </a:p>
        </p:txBody>
      </p:sp>
      <p:sp>
        <p:nvSpPr>
          <p:cNvPr id="141" name="WordArt 109"/>
          <p:cNvSpPr>
            <a:spLocks noChangeArrowheads="1" noChangeShapeType="1" noTextEdit="1"/>
          </p:cNvSpPr>
          <p:nvPr/>
        </p:nvSpPr>
        <p:spPr bwMode="auto">
          <a:xfrm>
            <a:off x="241301" y="2337792"/>
            <a:ext cx="238125" cy="2159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i="1" kern="10">
                <a:ln w="9525">
                  <a:solidFill>
                    <a:srgbClr val="0099FF"/>
                  </a:solidFill>
                  <a:round/>
                </a:ln>
                <a:solidFill>
                  <a:srgbClr val="0099FF"/>
                </a:solidFill>
                <a:latin typeface="宋体" panose="02010600030101010101" pitchFamily="2" charset="-122"/>
                <a:ea typeface="宋体" panose="02010600030101010101" pitchFamily="2" charset="-122"/>
              </a:rPr>
              <a:t>黑</a:t>
            </a:r>
            <a:endParaRPr lang="zh-CN" altLang="en-US" sz="3600" i="1" kern="10">
              <a:ln w="9525">
                <a:solidFill>
                  <a:srgbClr val="0099FF"/>
                </a:solidFill>
                <a:round/>
              </a:ln>
              <a:solidFill>
                <a:srgbClr val="0099FF"/>
              </a:solidFill>
              <a:latin typeface="宋体" panose="02010600030101010101" pitchFamily="2" charset="-122"/>
              <a:ea typeface="宋体" panose="02010600030101010101" pitchFamily="2" charset="-122"/>
            </a:endParaRPr>
          </a:p>
        </p:txBody>
      </p:sp>
      <p:sp>
        <p:nvSpPr>
          <p:cNvPr id="142" name="Rectangle 110"/>
          <p:cNvSpPr>
            <a:spLocks noChangeArrowheads="1"/>
          </p:cNvSpPr>
          <p:nvPr/>
        </p:nvSpPr>
        <p:spPr bwMode="auto">
          <a:xfrm>
            <a:off x="12701" y="2185392"/>
            <a:ext cx="9144000" cy="2971800"/>
          </a:xfrm>
          <a:prstGeom prst="rect">
            <a:avLst/>
          </a:prstGeom>
          <a:noFill/>
          <a:ln w="9525">
            <a:solidFill>
              <a:schemeClr val="tx1"/>
            </a:solidFill>
            <a:miter lim="800000"/>
          </a:ln>
          <a:effectLst/>
          <a:extLst>
            <a:ext uri="{909E8E84-426E-40DD-AFC4-6F175D3DCCD1}">
              <a14:hiddenFill xmlns:a14="http://schemas.microsoft.com/office/drawing/2010/main">
                <a:solidFill>
                  <a:srgbClr val="D1E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sp>
        <p:nvSpPr>
          <p:cNvPr id="143" name="WordArt 111"/>
          <p:cNvSpPr>
            <a:spLocks noChangeArrowheads="1" noChangeShapeType="1" noTextEdit="1"/>
          </p:cNvSpPr>
          <p:nvPr/>
        </p:nvSpPr>
        <p:spPr bwMode="auto">
          <a:xfrm>
            <a:off x="3214689" y="2947392"/>
            <a:ext cx="287337" cy="179388"/>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i="1" kern="10">
                <a:ln w="9525">
                  <a:solidFill>
                    <a:srgbClr val="0099FF"/>
                  </a:solidFill>
                  <a:round/>
                </a:ln>
                <a:solidFill>
                  <a:srgbClr val="0099FF"/>
                </a:solidFill>
                <a:latin typeface="宋体" panose="02010600030101010101" pitchFamily="2" charset="-122"/>
                <a:ea typeface="宋体" panose="02010600030101010101" pitchFamily="2" charset="-122"/>
              </a:rPr>
              <a:t>咸海</a:t>
            </a:r>
            <a:endParaRPr lang="zh-CN" altLang="en-US" sz="3600" i="1" kern="10">
              <a:ln w="9525">
                <a:solidFill>
                  <a:srgbClr val="0099FF"/>
                </a:solidFill>
                <a:round/>
              </a:ln>
              <a:solidFill>
                <a:srgbClr val="0099FF"/>
              </a:solidFill>
              <a:latin typeface="宋体" panose="02010600030101010101" pitchFamily="2" charset="-122"/>
              <a:ea typeface="宋体" panose="02010600030101010101" pitchFamily="2" charset="-122"/>
            </a:endParaRPr>
          </a:p>
        </p:txBody>
      </p:sp>
      <p:sp>
        <p:nvSpPr>
          <p:cNvPr id="144" name="WordArt 112"/>
          <p:cNvSpPr>
            <a:spLocks noChangeArrowheads="1" noChangeShapeType="1" noTextEdit="1"/>
          </p:cNvSpPr>
          <p:nvPr/>
        </p:nvSpPr>
        <p:spPr bwMode="auto">
          <a:xfrm>
            <a:off x="1917701" y="4852392"/>
            <a:ext cx="431800" cy="179388"/>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i="1" kern="10">
                <a:ln w="9525">
                  <a:solidFill>
                    <a:srgbClr val="0099FF"/>
                  </a:solidFill>
                  <a:round/>
                </a:ln>
                <a:solidFill>
                  <a:srgbClr val="0099FF"/>
                </a:solidFill>
                <a:latin typeface="宋体" panose="02010600030101010101" pitchFamily="2" charset="-122"/>
                <a:ea typeface="宋体" panose="02010600030101010101" pitchFamily="2" charset="-122"/>
              </a:rPr>
              <a:t>（波斯湾）</a:t>
            </a:r>
            <a:endParaRPr lang="zh-CN" altLang="en-US" sz="3600" i="1" kern="10">
              <a:ln w="9525">
                <a:solidFill>
                  <a:srgbClr val="0099FF"/>
                </a:solidFill>
                <a:round/>
              </a:ln>
              <a:solidFill>
                <a:srgbClr val="0099FF"/>
              </a:solidFill>
              <a:latin typeface="宋体" panose="02010600030101010101" pitchFamily="2" charset="-122"/>
              <a:ea typeface="宋体" panose="02010600030101010101" pitchFamily="2" charset="-122"/>
            </a:endParaRPr>
          </a:p>
        </p:txBody>
      </p:sp>
      <p:sp>
        <p:nvSpPr>
          <p:cNvPr id="145" name="Rectangle 120"/>
          <p:cNvSpPr>
            <a:spLocks noChangeArrowheads="1"/>
          </p:cNvSpPr>
          <p:nvPr/>
        </p:nvSpPr>
        <p:spPr bwMode="auto">
          <a:xfrm>
            <a:off x="3898901" y="2261592"/>
            <a:ext cx="1981200" cy="381000"/>
          </a:xfrm>
          <a:prstGeom prst="rect">
            <a:avLst/>
          </a:prstGeom>
          <a:solidFill>
            <a:schemeClr val="bg1"/>
          </a:solidFill>
          <a:ln w="12700" algn="ctr">
            <a:solidFill>
              <a:srgbClr val="FF3300"/>
            </a:solidFill>
            <a:miter lim="800000"/>
          </a:ln>
          <a:effectLst>
            <a:outerShdw dist="35921" dir="2700000" sy="50000" kx="2115830" algn="bl" rotWithShape="0">
              <a:srgbClr val="C0C0C0">
                <a:alpha val="80000"/>
              </a:srgbClr>
            </a:outerShdw>
          </a:effectLst>
        </p:spPr>
        <p:txBody>
          <a:bodyPr wrap="none" anchor="ctr"/>
          <a:lstStyle/>
          <a:p>
            <a:endParaRPr lang="zh-CN" altLang="en-US" b="1" dirty="0">
              <a:solidFill>
                <a:prstClr val="black"/>
              </a:solidFill>
            </a:endParaRPr>
          </a:p>
        </p:txBody>
      </p:sp>
      <p:sp>
        <p:nvSpPr>
          <p:cNvPr id="146" name="WordArt 121">
            <a:hlinkClick r:id="" action="ppaction://noaction"/>
          </p:cNvPr>
          <p:cNvSpPr>
            <a:spLocks noChangeArrowheads="1" noChangeShapeType="1" noTextEdit="1"/>
          </p:cNvSpPr>
          <p:nvPr/>
        </p:nvSpPr>
        <p:spPr bwMode="auto">
          <a:xfrm>
            <a:off x="4051301" y="2315567"/>
            <a:ext cx="1676400" cy="28575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b="1" kern="10" dirty="0">
                <a:ln w="9525">
                  <a:solidFill>
                    <a:srgbClr val="FFDE66"/>
                  </a:solidFill>
                  <a:round/>
                </a:ln>
                <a:solidFill>
                  <a:srgbClr val="DE6C36">
                    <a:lumMod val="75000"/>
                  </a:srgbClr>
                </a:solidFill>
                <a:latin typeface="微软雅黑" panose="020B0503020204020204" pitchFamily="34" charset="-122"/>
              </a:rPr>
              <a:t>丝 绸 之 路</a:t>
            </a:r>
            <a:endParaRPr lang="zh-CN" altLang="en-US" sz="3600" b="1" kern="10" dirty="0">
              <a:ln w="9525">
                <a:solidFill>
                  <a:srgbClr val="FFDE66"/>
                </a:solidFill>
                <a:round/>
              </a:ln>
              <a:solidFill>
                <a:srgbClr val="DE6C36">
                  <a:lumMod val="75000"/>
                </a:srgbClr>
              </a:solidFill>
              <a:latin typeface="微软雅黑" panose="020B0503020204020204" pitchFamily="34" charset="-122"/>
            </a:endParaRPr>
          </a:p>
        </p:txBody>
      </p:sp>
      <p:sp>
        <p:nvSpPr>
          <p:cNvPr id="147" name="Line 122"/>
          <p:cNvSpPr>
            <a:spLocks noChangeShapeType="1"/>
          </p:cNvSpPr>
          <p:nvPr/>
        </p:nvSpPr>
        <p:spPr bwMode="auto">
          <a:xfrm>
            <a:off x="4051301" y="2599730"/>
            <a:ext cx="1676400" cy="0"/>
          </a:xfrm>
          <a:prstGeom prst="line">
            <a:avLst/>
          </a:prstGeom>
          <a:noFill/>
          <a:ln w="12700">
            <a:solidFill>
              <a:schemeClr val="hlink"/>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sy="50000" kx="2115830" algn="bl" rotWithShape="0">
                    <a:srgbClr val="C0C0C0">
                      <a:alpha val="80000"/>
                    </a:srgbClr>
                  </a:outerShdw>
                </a:effectLst>
              </a14:hiddenEffects>
            </a:ext>
          </a:extLst>
        </p:spPr>
        <p:txBody>
          <a:bodyPr/>
          <a:lstStyle/>
          <a:p>
            <a:endParaRPr lang="zh-CN" altLang="en-US">
              <a:solidFill>
                <a:prstClr val="black"/>
              </a:solidFill>
            </a:endParaRPr>
          </a:p>
        </p:txBody>
      </p:sp>
      <p:sp>
        <p:nvSpPr>
          <p:cNvPr id="148" name="WordArt 81"/>
          <p:cNvSpPr>
            <a:spLocks noChangeArrowheads="1" noChangeShapeType="1" noTextEdit="1"/>
          </p:cNvSpPr>
          <p:nvPr/>
        </p:nvSpPr>
        <p:spPr bwMode="auto">
          <a:xfrm>
            <a:off x="3608389" y="2924945"/>
            <a:ext cx="847773" cy="234378"/>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dirty="0" smtClean="0">
                <a:ln w="9525">
                  <a:solidFill>
                    <a:srgbClr val="000000"/>
                  </a:solidFill>
                  <a:round/>
                </a:ln>
                <a:solidFill>
                  <a:srgbClr val="000000"/>
                </a:solidFill>
                <a:latin typeface="宋体" panose="02010600030101010101" pitchFamily="2" charset="-122"/>
                <a:ea typeface="宋体" panose="02010600030101010101" pitchFamily="2" charset="-122"/>
              </a:rPr>
              <a:t>康  居</a:t>
            </a:r>
            <a:endParaRPr lang="zh-CN" altLang="en-US" sz="3600" kern="10" dirty="0">
              <a:ln w="9525">
                <a:solidFill>
                  <a:srgbClr val="000000"/>
                </a:solidFill>
                <a:round/>
              </a:ln>
              <a:solidFill>
                <a:srgbClr val="000000"/>
              </a:solidFill>
              <a:latin typeface="宋体" panose="02010600030101010101" pitchFamily="2" charset="-122"/>
              <a:ea typeface="宋体" panose="02010600030101010101" pitchFamily="2" charset="-122"/>
            </a:endParaRPr>
          </a:p>
        </p:txBody>
      </p:sp>
      <p:sp>
        <p:nvSpPr>
          <p:cNvPr id="149" name="椭圆形标注 148"/>
          <p:cNvSpPr/>
          <p:nvPr/>
        </p:nvSpPr>
        <p:spPr>
          <a:xfrm>
            <a:off x="5989576" y="2205433"/>
            <a:ext cx="1215293" cy="797967"/>
          </a:xfrm>
          <a:prstGeom prst="wedgeEllipseCallout">
            <a:avLst>
              <a:gd name="adj1" fmla="val -32352"/>
              <a:gd name="adj2" fmla="val 104484"/>
            </a:avLst>
          </a:prstGeom>
          <a:solidFill>
            <a:schemeClr val="accent1">
              <a:lumMod val="60000"/>
              <a:lumOff val="40000"/>
              <a:alpha val="96078"/>
            </a:schemeClr>
          </a:solidFill>
        </p:spPr>
        <p:style>
          <a:lnRef idx="3">
            <a:schemeClr val="lt1"/>
          </a:lnRef>
          <a:fillRef idx="1">
            <a:schemeClr val="accent3"/>
          </a:fillRef>
          <a:effectRef idx="1">
            <a:schemeClr val="accent3"/>
          </a:effectRef>
          <a:fontRef idx="minor">
            <a:schemeClr val="lt1"/>
          </a:fontRef>
        </p:style>
        <p:txBody>
          <a:bodyPr anchor="ctr">
            <a:scene3d>
              <a:camera prst="orthographicFront"/>
              <a:lightRig rig="threePt" dir="t"/>
            </a:scene3d>
          </a:bodyPr>
          <a:lstStyle/>
          <a:p>
            <a:pPr algn="ctr">
              <a:defRPr/>
            </a:pPr>
            <a:r>
              <a:rPr lang="zh-CN" altLang="en-US" sz="2400" b="1" noProof="1" smtClean="0">
                <a:solidFill>
                  <a:srgbClr val="FF0000"/>
                </a:solidFill>
                <a:effectLst>
                  <a:outerShdw blurRad="38100" dist="25400" dir="5400000" algn="ctr" rotWithShape="0">
                    <a:srgbClr val="6E747A">
                      <a:alpha val="43000"/>
                    </a:srgbClr>
                  </a:outerShdw>
                </a:effectLst>
                <a:latin typeface="微软雅黑 Light" panose="020B0502040204020203" pitchFamily="34" charset="-122"/>
                <a:ea typeface="微软雅黑 Light" panose="020B0502040204020203" pitchFamily="34" charset="-122"/>
              </a:rPr>
              <a:t>北道</a:t>
            </a:r>
            <a:endParaRPr lang="zh-CN" altLang="en-US" sz="2400" b="1" noProof="1">
              <a:solidFill>
                <a:srgbClr val="FF0000"/>
              </a:solidFill>
              <a:effectLst>
                <a:outerShdw blurRad="38100" dist="25400" dir="5400000" algn="ctr" rotWithShape="0">
                  <a:srgbClr val="6E747A">
                    <a:alpha val="43000"/>
                  </a:srgbClr>
                </a:outerShdw>
              </a:effectLst>
              <a:latin typeface="微软雅黑 Light" panose="020B0502040204020203" pitchFamily="34" charset="-122"/>
              <a:ea typeface="微软雅黑 Light" panose="020B0502040204020203" pitchFamily="34" charset="-122"/>
            </a:endParaRPr>
          </a:p>
        </p:txBody>
      </p:sp>
      <p:sp>
        <p:nvSpPr>
          <p:cNvPr id="150" name="椭圆形标注 149"/>
          <p:cNvSpPr/>
          <p:nvPr/>
        </p:nvSpPr>
        <p:spPr>
          <a:xfrm>
            <a:off x="6012160" y="4287217"/>
            <a:ext cx="1215293" cy="797967"/>
          </a:xfrm>
          <a:prstGeom prst="wedgeEllipseCallout">
            <a:avLst>
              <a:gd name="adj1" fmla="val -51811"/>
              <a:gd name="adj2" fmla="val -61476"/>
            </a:avLst>
          </a:prstGeom>
          <a:solidFill>
            <a:schemeClr val="accent2">
              <a:lumMod val="20000"/>
              <a:lumOff val="80000"/>
              <a:alpha val="96078"/>
            </a:schemeClr>
          </a:solidFill>
        </p:spPr>
        <p:style>
          <a:lnRef idx="3">
            <a:schemeClr val="lt1"/>
          </a:lnRef>
          <a:fillRef idx="1">
            <a:schemeClr val="accent3"/>
          </a:fillRef>
          <a:effectRef idx="1">
            <a:schemeClr val="accent3"/>
          </a:effectRef>
          <a:fontRef idx="minor">
            <a:schemeClr val="lt1"/>
          </a:fontRef>
        </p:style>
        <p:txBody>
          <a:bodyPr anchor="ctr">
            <a:scene3d>
              <a:camera prst="orthographicFront"/>
              <a:lightRig rig="threePt" dir="t"/>
            </a:scene3d>
          </a:bodyPr>
          <a:lstStyle/>
          <a:p>
            <a:pPr algn="ctr">
              <a:defRPr/>
            </a:pPr>
            <a:r>
              <a:rPr lang="zh-CN" altLang="en-US" sz="2400" b="1" noProof="1" smtClean="0">
                <a:solidFill>
                  <a:srgbClr val="FF0000"/>
                </a:solidFill>
                <a:effectLst>
                  <a:outerShdw blurRad="38100" dist="25400" dir="5400000" algn="ctr" rotWithShape="0">
                    <a:srgbClr val="6E747A">
                      <a:alpha val="43000"/>
                    </a:srgbClr>
                  </a:outerShdw>
                </a:effectLst>
                <a:latin typeface="微软雅黑 Light" panose="020B0502040204020203" pitchFamily="34" charset="-122"/>
                <a:ea typeface="微软雅黑 Light" panose="020B0502040204020203" pitchFamily="34" charset="-122"/>
              </a:rPr>
              <a:t>南道</a:t>
            </a:r>
            <a:endParaRPr lang="zh-CN" altLang="en-US" sz="2400" b="1" noProof="1">
              <a:solidFill>
                <a:srgbClr val="FF0000"/>
              </a:solidFill>
              <a:effectLst>
                <a:outerShdw blurRad="38100" dist="25400" dir="5400000" algn="ctr" rotWithShape="0">
                  <a:srgbClr val="6E747A">
                    <a:alpha val="43000"/>
                  </a:srgbClr>
                </a:outerShdw>
              </a:effectLst>
              <a:latin typeface="微软雅黑 Light" panose="020B0502040204020203" pitchFamily="34" charset="-122"/>
              <a:ea typeface="微软雅黑 Light" panose="020B0502040204020203" pitchFamily="34" charset="-122"/>
            </a:endParaRPr>
          </a:p>
        </p:txBody>
      </p:sp>
      <p:sp>
        <p:nvSpPr>
          <p:cNvPr id="12" name="TextBox 11"/>
          <p:cNvSpPr txBox="1"/>
          <p:nvPr/>
        </p:nvSpPr>
        <p:spPr>
          <a:xfrm>
            <a:off x="107699" y="4714498"/>
            <a:ext cx="1187275" cy="328682"/>
          </a:xfrm>
          <a:prstGeom prst="rect">
            <a:avLst/>
          </a:prstGeom>
          <a:solidFill>
            <a:srgbClr val="DBF8BD"/>
          </a:solidFill>
        </p:spPr>
        <p:txBody>
          <a:bodyPr wrap="square" rtlCol="0">
            <a:spAutoFit/>
          </a:bodyPr>
          <a:lstStyle/>
          <a:p>
            <a:endParaRPr lang="zh-CN" altLang="en-US" dirty="0">
              <a:solidFill>
                <a:prstClr val="black"/>
              </a:solidFill>
            </a:endParaRPr>
          </a:p>
        </p:txBody>
      </p:sp>
      <p:sp>
        <p:nvSpPr>
          <p:cNvPr id="27" name="AutoShape 4"/>
          <p:cNvSpPr>
            <a:spLocks noChangeArrowheads="1"/>
          </p:cNvSpPr>
          <p:nvPr/>
        </p:nvSpPr>
        <p:spPr bwMode="auto">
          <a:xfrm>
            <a:off x="7380312" y="6076528"/>
            <a:ext cx="533400" cy="304800"/>
          </a:xfrm>
          <a:prstGeom prst="leftArrow">
            <a:avLst>
              <a:gd name="adj1" fmla="val 50000"/>
              <a:gd name="adj2" fmla="val 43750"/>
            </a:avLst>
          </a:prstGeom>
        </p:spPr>
        <p:style>
          <a:lnRef idx="1">
            <a:schemeClr val="accent4"/>
          </a:lnRef>
          <a:fillRef idx="2">
            <a:schemeClr val="accent4"/>
          </a:fillRef>
          <a:effectRef idx="1">
            <a:schemeClr val="accent4"/>
          </a:effectRef>
          <a:fontRef idx="minor">
            <a:schemeClr val="dk1"/>
          </a:fontRef>
        </p:style>
        <p:txBody>
          <a:bodyPr wrap="none" anchor="ctr" anchorCtr="1"/>
          <a:lstStyle/>
          <a:p>
            <a:endParaRPr lang="zh-CN" altLang="en-US" sz="2800">
              <a:solidFill>
                <a:prstClr val="black"/>
              </a:solidFill>
              <a:latin typeface="微软雅黑" panose="020B0503020204020204" pitchFamily="34" charset="-122"/>
            </a:endParaRPr>
          </a:p>
        </p:txBody>
      </p:sp>
      <p:sp>
        <p:nvSpPr>
          <p:cNvPr id="29" name="AutoShape 7"/>
          <p:cNvSpPr>
            <a:spLocks noChangeArrowheads="1"/>
          </p:cNvSpPr>
          <p:nvPr/>
        </p:nvSpPr>
        <p:spPr bwMode="auto">
          <a:xfrm>
            <a:off x="5491336" y="6069855"/>
            <a:ext cx="609600" cy="304800"/>
          </a:xfrm>
          <a:prstGeom prst="leftArrow">
            <a:avLst>
              <a:gd name="adj1" fmla="val 50000"/>
              <a:gd name="adj2" fmla="val 50000"/>
            </a:avLst>
          </a:prstGeom>
        </p:spPr>
        <p:style>
          <a:lnRef idx="1">
            <a:schemeClr val="accent4"/>
          </a:lnRef>
          <a:fillRef idx="2">
            <a:schemeClr val="accent4"/>
          </a:fillRef>
          <a:effectRef idx="1">
            <a:schemeClr val="accent4"/>
          </a:effectRef>
          <a:fontRef idx="minor">
            <a:schemeClr val="dk1"/>
          </a:fontRef>
        </p:style>
        <p:txBody>
          <a:bodyPr wrap="none" anchor="ctr" anchorCtr="1"/>
          <a:lstStyle/>
          <a:p>
            <a:endParaRPr lang="zh-CN" altLang="en-US" sz="2800">
              <a:solidFill>
                <a:prstClr val="black"/>
              </a:solidFill>
              <a:latin typeface="微软雅黑" panose="020B0503020204020204" pitchFamily="34" charset="-122"/>
            </a:endParaRPr>
          </a:p>
        </p:txBody>
      </p:sp>
      <p:sp>
        <p:nvSpPr>
          <p:cNvPr id="31" name="AutoShape 11"/>
          <p:cNvSpPr>
            <a:spLocks noChangeArrowheads="1"/>
          </p:cNvSpPr>
          <p:nvPr/>
        </p:nvSpPr>
        <p:spPr bwMode="auto">
          <a:xfrm>
            <a:off x="1405908" y="6152601"/>
            <a:ext cx="685800" cy="304800"/>
          </a:xfrm>
          <a:prstGeom prst="leftArrow">
            <a:avLst>
              <a:gd name="adj1" fmla="val 50000"/>
              <a:gd name="adj2" fmla="val 56250"/>
            </a:avLst>
          </a:prstGeom>
        </p:spPr>
        <p:style>
          <a:lnRef idx="1">
            <a:schemeClr val="accent4"/>
          </a:lnRef>
          <a:fillRef idx="2">
            <a:schemeClr val="accent4"/>
          </a:fillRef>
          <a:effectRef idx="1">
            <a:schemeClr val="accent4"/>
          </a:effectRef>
          <a:fontRef idx="minor">
            <a:schemeClr val="dk1"/>
          </a:fontRef>
        </p:style>
        <p:txBody>
          <a:bodyPr wrap="none" anchor="ctr" anchorCtr="1"/>
          <a:lstStyle/>
          <a:p>
            <a:endParaRPr lang="zh-CN" altLang="en-US" sz="2800">
              <a:solidFill>
                <a:prstClr val="black"/>
              </a:solidFill>
              <a:latin typeface="微软雅黑" panose="020B0503020204020204" pitchFamily="34" charset="-122"/>
            </a:endParaRPr>
          </a:p>
        </p:txBody>
      </p:sp>
      <p:sp>
        <p:nvSpPr>
          <p:cNvPr id="33" name="Text Box 28"/>
          <p:cNvSpPr txBox="1">
            <a:spLocks noChangeArrowheads="1"/>
          </p:cNvSpPr>
          <p:nvPr/>
        </p:nvSpPr>
        <p:spPr bwMode="auto">
          <a:xfrm>
            <a:off x="8065892" y="5751090"/>
            <a:ext cx="703263" cy="955675"/>
          </a:xfrm>
          <a:prstGeom prst="rect">
            <a:avLst/>
          </a:prstGeom>
        </p:spPr>
        <p:style>
          <a:lnRef idx="1">
            <a:schemeClr val="accent4"/>
          </a:lnRef>
          <a:fillRef idx="2">
            <a:schemeClr val="accent4"/>
          </a:fillRef>
          <a:effectRef idx="1">
            <a:schemeClr val="accent4"/>
          </a:effectRef>
          <a:fontRef idx="minor">
            <a:schemeClr val="dk1"/>
          </a:fontRef>
        </p:style>
        <p:txBody>
          <a:bodyPr anchor="ctr" anchorCtr="1">
            <a:spAutoFit/>
          </a:bodyPr>
          <a:lstStyle/>
          <a:p>
            <a:r>
              <a:rPr lang="zh-CN" altLang="en-US" sz="2800" b="1" dirty="0">
                <a:solidFill>
                  <a:srgbClr val="990000"/>
                </a:solidFill>
                <a:latin typeface="微软雅黑" panose="020B0503020204020204" pitchFamily="34" charset="-122"/>
              </a:rPr>
              <a:t>长安</a:t>
            </a:r>
            <a:endParaRPr lang="zh-CN" altLang="en-US" sz="2800" b="1" dirty="0">
              <a:solidFill>
                <a:srgbClr val="990000"/>
              </a:solidFill>
              <a:latin typeface="微软雅黑" panose="020B0503020204020204" pitchFamily="34" charset="-122"/>
            </a:endParaRPr>
          </a:p>
        </p:txBody>
      </p:sp>
      <p:sp>
        <p:nvSpPr>
          <p:cNvPr id="34" name="Text Box 29"/>
          <p:cNvSpPr txBox="1">
            <a:spLocks noChangeArrowheads="1"/>
          </p:cNvSpPr>
          <p:nvPr/>
        </p:nvSpPr>
        <p:spPr bwMode="auto">
          <a:xfrm>
            <a:off x="6306172" y="5748906"/>
            <a:ext cx="990600" cy="955675"/>
          </a:xfrm>
          <a:prstGeom prst="rect">
            <a:avLst/>
          </a:prstGeom>
        </p:spPr>
        <p:style>
          <a:lnRef idx="1">
            <a:schemeClr val="accent4"/>
          </a:lnRef>
          <a:fillRef idx="2">
            <a:schemeClr val="accent4"/>
          </a:fillRef>
          <a:effectRef idx="1">
            <a:schemeClr val="accent4"/>
          </a:effectRef>
          <a:fontRef idx="minor">
            <a:schemeClr val="dk1"/>
          </a:fontRef>
        </p:style>
        <p:txBody>
          <a:bodyPr anchor="ctr" anchorCtr="1">
            <a:spAutoFit/>
          </a:bodyPr>
          <a:lstStyle/>
          <a:p>
            <a:r>
              <a:rPr lang="zh-CN" altLang="en-US" sz="2800" b="1" dirty="0" smtClean="0">
                <a:solidFill>
                  <a:srgbClr val="990000"/>
                </a:solidFill>
                <a:latin typeface="微软雅黑" panose="020B0503020204020204" pitchFamily="34" charset="-122"/>
              </a:rPr>
              <a:t>河西走廊</a:t>
            </a:r>
            <a:endParaRPr lang="zh-CN" altLang="en-US" sz="2800" b="1" dirty="0">
              <a:solidFill>
                <a:srgbClr val="990000"/>
              </a:solidFill>
              <a:latin typeface="微软雅黑" panose="020B0503020204020204" pitchFamily="34" charset="-122"/>
            </a:endParaRPr>
          </a:p>
        </p:txBody>
      </p:sp>
      <p:sp>
        <p:nvSpPr>
          <p:cNvPr id="35" name="Text Box 30"/>
          <p:cNvSpPr txBox="1">
            <a:spLocks noChangeArrowheads="1"/>
          </p:cNvSpPr>
          <p:nvPr/>
        </p:nvSpPr>
        <p:spPr bwMode="auto">
          <a:xfrm>
            <a:off x="4309855" y="5976761"/>
            <a:ext cx="984250" cy="523220"/>
          </a:xfrm>
          <a:prstGeom prst="rect">
            <a:avLst/>
          </a:prstGeom>
        </p:spPr>
        <p:style>
          <a:lnRef idx="1">
            <a:schemeClr val="accent4"/>
          </a:lnRef>
          <a:fillRef idx="2">
            <a:schemeClr val="accent4"/>
          </a:fillRef>
          <a:effectRef idx="1">
            <a:schemeClr val="accent4"/>
          </a:effectRef>
          <a:fontRef idx="minor">
            <a:schemeClr val="dk1"/>
          </a:fontRef>
        </p:style>
        <p:txBody>
          <a:bodyPr anchor="ctr" anchorCtr="1">
            <a:spAutoFit/>
          </a:bodyPr>
          <a:lstStyle/>
          <a:p>
            <a:r>
              <a:rPr lang="zh-CN" altLang="en-US" sz="2800" b="1" dirty="0" smtClean="0">
                <a:solidFill>
                  <a:srgbClr val="990000"/>
                </a:solidFill>
                <a:latin typeface="微软雅黑" panose="020B0503020204020204" pitchFamily="34" charset="-122"/>
              </a:rPr>
              <a:t>西域</a:t>
            </a:r>
            <a:endParaRPr lang="zh-CN" altLang="en-US" sz="2800" b="1" dirty="0">
              <a:solidFill>
                <a:srgbClr val="990000"/>
              </a:solidFill>
              <a:latin typeface="微软雅黑" panose="020B0503020204020204" pitchFamily="34" charset="-122"/>
            </a:endParaRPr>
          </a:p>
        </p:txBody>
      </p:sp>
      <p:sp>
        <p:nvSpPr>
          <p:cNvPr id="36" name="Text Box 32"/>
          <p:cNvSpPr txBox="1">
            <a:spLocks noChangeArrowheads="1"/>
          </p:cNvSpPr>
          <p:nvPr/>
        </p:nvSpPr>
        <p:spPr bwMode="auto">
          <a:xfrm>
            <a:off x="2205066" y="5807721"/>
            <a:ext cx="1143000" cy="954107"/>
          </a:xfrm>
          <a:prstGeom prst="rect">
            <a:avLst/>
          </a:prstGeom>
        </p:spPr>
        <p:style>
          <a:lnRef idx="1">
            <a:schemeClr val="accent4"/>
          </a:lnRef>
          <a:fillRef idx="2">
            <a:schemeClr val="accent4"/>
          </a:fillRef>
          <a:effectRef idx="1">
            <a:schemeClr val="accent4"/>
          </a:effectRef>
          <a:fontRef idx="minor">
            <a:schemeClr val="dk1"/>
          </a:fontRef>
        </p:style>
        <p:txBody>
          <a:bodyPr anchor="ctr" anchorCtr="1">
            <a:spAutoFit/>
          </a:bodyPr>
          <a:lstStyle/>
          <a:p>
            <a:r>
              <a:rPr lang="zh-CN" altLang="en-US" sz="2800" b="1" dirty="0" smtClean="0">
                <a:solidFill>
                  <a:srgbClr val="990000"/>
                </a:solidFill>
                <a:latin typeface="微软雅黑" panose="020B0503020204020204" pitchFamily="34" charset="-122"/>
              </a:rPr>
              <a:t>中亚西亚</a:t>
            </a:r>
            <a:endParaRPr lang="zh-CN" altLang="en-US" sz="2800" b="1" dirty="0">
              <a:solidFill>
                <a:srgbClr val="990000"/>
              </a:solidFill>
              <a:latin typeface="微软雅黑" panose="020B0503020204020204" pitchFamily="34" charset="-122"/>
            </a:endParaRPr>
          </a:p>
        </p:txBody>
      </p:sp>
      <p:sp>
        <p:nvSpPr>
          <p:cNvPr id="37" name="Text Box 34"/>
          <p:cNvSpPr txBox="1">
            <a:spLocks noChangeArrowheads="1"/>
          </p:cNvSpPr>
          <p:nvPr/>
        </p:nvSpPr>
        <p:spPr bwMode="auto">
          <a:xfrm>
            <a:off x="718786" y="5827947"/>
            <a:ext cx="609600" cy="954107"/>
          </a:xfrm>
          <a:prstGeom prst="rect">
            <a:avLst/>
          </a:prstGeom>
        </p:spPr>
        <p:style>
          <a:lnRef idx="1">
            <a:schemeClr val="accent4"/>
          </a:lnRef>
          <a:fillRef idx="2">
            <a:schemeClr val="accent4"/>
          </a:fillRef>
          <a:effectRef idx="1">
            <a:schemeClr val="accent4"/>
          </a:effectRef>
          <a:fontRef idx="minor">
            <a:schemeClr val="dk1"/>
          </a:fontRef>
        </p:style>
        <p:txBody>
          <a:bodyPr anchor="ctr" anchorCtr="1">
            <a:spAutoFit/>
          </a:bodyPr>
          <a:lstStyle/>
          <a:p>
            <a:r>
              <a:rPr lang="zh-CN" altLang="en-US" sz="2800" b="1" dirty="0" smtClean="0">
                <a:solidFill>
                  <a:srgbClr val="990000"/>
                </a:solidFill>
                <a:latin typeface="微软雅黑" panose="020B0503020204020204" pitchFamily="34" charset="-122"/>
              </a:rPr>
              <a:t>欧洲</a:t>
            </a:r>
            <a:endParaRPr lang="zh-CN" altLang="en-US" sz="2800" b="1" dirty="0">
              <a:solidFill>
                <a:srgbClr val="990000"/>
              </a:solidFill>
              <a:latin typeface="微软雅黑" panose="020B0503020204020204" pitchFamily="34" charset="-122"/>
            </a:endParaRPr>
          </a:p>
        </p:txBody>
      </p:sp>
      <p:sp>
        <p:nvSpPr>
          <p:cNvPr id="38" name="AutoShape 35"/>
          <p:cNvSpPr>
            <a:spLocks noChangeArrowheads="1"/>
          </p:cNvSpPr>
          <p:nvPr/>
        </p:nvSpPr>
        <p:spPr bwMode="auto">
          <a:xfrm>
            <a:off x="3448500" y="6138992"/>
            <a:ext cx="685000" cy="279240"/>
          </a:xfrm>
          <a:prstGeom prst="leftArrow">
            <a:avLst>
              <a:gd name="adj1" fmla="val 50000"/>
              <a:gd name="adj2" fmla="val 62500"/>
            </a:avLst>
          </a:prstGeom>
        </p:spPr>
        <p:style>
          <a:lnRef idx="1">
            <a:schemeClr val="accent4"/>
          </a:lnRef>
          <a:fillRef idx="2">
            <a:schemeClr val="accent4"/>
          </a:fillRef>
          <a:effectRef idx="1">
            <a:schemeClr val="accent4"/>
          </a:effectRef>
          <a:fontRef idx="minor">
            <a:schemeClr val="dk1"/>
          </a:fontRef>
        </p:style>
        <p:txBody>
          <a:bodyPr wrap="none" anchor="ctr" anchorCtr="1"/>
          <a:lstStyle/>
          <a:p>
            <a:endParaRPr lang="zh-CN" altLang="en-US" sz="2800">
              <a:solidFill>
                <a:prstClr val="black"/>
              </a:solidFill>
              <a:latin typeface="微软雅黑" panose="020B0503020204020204" pitchFamily="34" charset="-122"/>
            </a:endParaRPr>
          </a:p>
        </p:txBody>
      </p:sp>
      <p:sp>
        <p:nvSpPr>
          <p:cNvPr id="39" name="TextBox 38"/>
          <p:cNvSpPr txBox="1"/>
          <p:nvPr/>
        </p:nvSpPr>
        <p:spPr>
          <a:xfrm>
            <a:off x="8532440" y="3934797"/>
            <a:ext cx="1151705" cy="646331"/>
          </a:xfrm>
          <a:prstGeom prst="rect">
            <a:avLst/>
          </a:prstGeom>
          <a:noFill/>
        </p:spPr>
        <p:txBody>
          <a:bodyPr wrap="square" rtlCol="0">
            <a:spAutoFit/>
          </a:bodyPr>
          <a:lstStyle/>
          <a:p>
            <a:r>
              <a:rPr lang="zh-CN" altLang="en-US" sz="3600" b="1" dirty="0" smtClean="0">
                <a:solidFill>
                  <a:srgbClr val="FF0000"/>
                </a:solidFill>
                <a:effectLst>
                  <a:outerShdw blurRad="38100" dist="38100" dir="2700000" algn="tl">
                    <a:srgbClr val="000000">
                      <a:alpha val="43137"/>
                    </a:srgbClr>
                  </a:outerShdw>
                </a:effectLst>
              </a:rPr>
              <a:t>①</a:t>
            </a:r>
            <a:endParaRPr lang="zh-CN" altLang="en-US" sz="3600" b="1" dirty="0">
              <a:solidFill>
                <a:srgbClr val="FF0000"/>
              </a:solidFill>
              <a:effectLst>
                <a:outerShdw blurRad="38100" dist="38100" dir="2700000" algn="tl">
                  <a:srgbClr val="000000">
                    <a:alpha val="43137"/>
                  </a:srgbClr>
                </a:outerShdw>
              </a:effectLst>
            </a:endParaRPr>
          </a:p>
        </p:txBody>
      </p:sp>
      <p:sp>
        <p:nvSpPr>
          <p:cNvPr id="40" name="TextBox 39"/>
          <p:cNvSpPr txBox="1"/>
          <p:nvPr/>
        </p:nvSpPr>
        <p:spPr>
          <a:xfrm>
            <a:off x="7486277" y="3862789"/>
            <a:ext cx="1046163" cy="646331"/>
          </a:xfrm>
          <a:prstGeom prst="rect">
            <a:avLst/>
          </a:prstGeom>
          <a:noFill/>
        </p:spPr>
        <p:txBody>
          <a:bodyPr wrap="square" rtlCol="0">
            <a:spAutoFit/>
          </a:bodyPr>
          <a:lstStyle/>
          <a:p>
            <a:r>
              <a:rPr lang="zh-CN" altLang="en-US" sz="3600" b="1" dirty="0">
                <a:solidFill>
                  <a:srgbClr val="FF0000"/>
                </a:solidFill>
                <a:effectLst>
                  <a:outerShdw blurRad="38100" dist="38100" dir="2700000" algn="tl">
                    <a:srgbClr val="000000">
                      <a:alpha val="43137"/>
                    </a:srgbClr>
                  </a:outerShdw>
                </a:effectLst>
              </a:rPr>
              <a:t>②</a:t>
            </a:r>
            <a:endParaRPr lang="zh-CN" altLang="en-US" sz="3600" b="1" dirty="0">
              <a:solidFill>
                <a:srgbClr val="FF0000"/>
              </a:solidFill>
              <a:effectLst>
                <a:outerShdw blurRad="38100" dist="38100" dir="2700000" algn="tl">
                  <a:srgbClr val="000000">
                    <a:alpha val="43137"/>
                  </a:srgbClr>
                </a:outerShdw>
              </a:effectLst>
            </a:endParaRPr>
          </a:p>
        </p:txBody>
      </p:sp>
      <p:sp>
        <p:nvSpPr>
          <p:cNvPr id="41" name="TextBox 40"/>
          <p:cNvSpPr txBox="1"/>
          <p:nvPr/>
        </p:nvSpPr>
        <p:spPr>
          <a:xfrm>
            <a:off x="5543600" y="3429000"/>
            <a:ext cx="1332656" cy="646331"/>
          </a:xfrm>
          <a:prstGeom prst="rect">
            <a:avLst/>
          </a:prstGeom>
          <a:noFill/>
        </p:spPr>
        <p:txBody>
          <a:bodyPr wrap="square" rtlCol="0">
            <a:spAutoFit/>
          </a:bodyPr>
          <a:lstStyle>
            <a:defPPr>
              <a:defRPr lang="zh-CN"/>
            </a:defPPr>
            <a:lvl1pPr>
              <a:defRPr sz="3600" b="1">
                <a:solidFill>
                  <a:srgbClr val="FF0000"/>
                </a:solidFill>
                <a:effectLst>
                  <a:outerShdw blurRad="38100" dist="38100" dir="2700000" algn="tl">
                    <a:srgbClr val="000000">
                      <a:alpha val="43137"/>
                    </a:srgbClr>
                  </a:outerShdw>
                </a:effectLst>
              </a:defRPr>
            </a:lvl1pPr>
          </a:lstStyle>
          <a:p>
            <a:r>
              <a:rPr lang="zh-CN" altLang="en-US" dirty="0"/>
              <a:t>③</a:t>
            </a:r>
            <a:endParaRPr lang="zh-CN" altLang="en-US" dirty="0"/>
          </a:p>
        </p:txBody>
      </p:sp>
      <p:sp>
        <p:nvSpPr>
          <p:cNvPr id="42" name="TextBox 41"/>
          <p:cNvSpPr txBox="1"/>
          <p:nvPr/>
        </p:nvSpPr>
        <p:spPr>
          <a:xfrm>
            <a:off x="2404120" y="4150821"/>
            <a:ext cx="1447800" cy="646331"/>
          </a:xfrm>
          <a:prstGeom prst="rect">
            <a:avLst/>
          </a:prstGeom>
          <a:noFill/>
        </p:spPr>
        <p:txBody>
          <a:bodyPr wrap="square" rtlCol="0">
            <a:spAutoFit/>
          </a:bodyPr>
          <a:lstStyle/>
          <a:p>
            <a:r>
              <a:rPr lang="zh-CN" altLang="en-US" sz="3600" b="1" dirty="0">
                <a:solidFill>
                  <a:srgbClr val="FF0000"/>
                </a:solidFill>
                <a:effectLst>
                  <a:outerShdw blurRad="38100" dist="38100" dir="2700000" algn="tl">
                    <a:srgbClr val="000000">
                      <a:alpha val="43137"/>
                    </a:srgbClr>
                  </a:outerShdw>
                </a:effectLst>
              </a:rPr>
              <a:t>④</a:t>
            </a:r>
            <a:endParaRPr lang="zh-CN" altLang="en-US" sz="3600" b="1" dirty="0">
              <a:solidFill>
                <a:srgbClr val="FF0000"/>
              </a:solidFill>
              <a:effectLst>
                <a:outerShdw blurRad="38100" dist="38100" dir="2700000" algn="tl">
                  <a:srgbClr val="000000">
                    <a:alpha val="43137"/>
                  </a:srgbClr>
                </a:outerShdw>
              </a:effectLst>
            </a:endParaRPr>
          </a:p>
        </p:txBody>
      </p:sp>
      <p:sp>
        <p:nvSpPr>
          <p:cNvPr id="43" name="TextBox 42"/>
          <p:cNvSpPr txBox="1"/>
          <p:nvPr/>
        </p:nvSpPr>
        <p:spPr>
          <a:xfrm>
            <a:off x="35496" y="3142709"/>
            <a:ext cx="1396008" cy="646331"/>
          </a:xfrm>
          <a:prstGeom prst="rect">
            <a:avLst/>
          </a:prstGeom>
          <a:noFill/>
        </p:spPr>
        <p:txBody>
          <a:bodyPr wrap="square" rtlCol="0">
            <a:spAutoFit/>
          </a:bodyPr>
          <a:lstStyle>
            <a:defPPr>
              <a:defRPr lang="zh-CN"/>
            </a:defPPr>
            <a:lvl1pPr>
              <a:defRPr sz="3600" b="1">
                <a:solidFill>
                  <a:srgbClr val="FF0000"/>
                </a:solidFill>
                <a:effectLst>
                  <a:outerShdw blurRad="38100" dist="38100" dir="2700000" algn="tl">
                    <a:srgbClr val="000000">
                      <a:alpha val="43137"/>
                    </a:srgbClr>
                  </a:outerShdw>
                </a:effectLst>
              </a:defRPr>
            </a:lvl1pPr>
          </a:lstStyle>
          <a:p>
            <a:r>
              <a:rPr lang="zh-CN" altLang="en-US" dirty="0"/>
              <a:t>⑤</a:t>
            </a:r>
            <a:endParaRPr lang="zh-CN" altLang="en-US" dirty="0"/>
          </a:p>
        </p:txBody>
      </p:sp>
      <p:sp>
        <p:nvSpPr>
          <p:cNvPr id="22" name="TextBox 21"/>
          <p:cNvSpPr txBox="1"/>
          <p:nvPr/>
        </p:nvSpPr>
        <p:spPr>
          <a:xfrm>
            <a:off x="-6299" y="1390159"/>
            <a:ext cx="9193213" cy="584775"/>
          </a:xfrm>
          <a:prstGeom prst="rect">
            <a:avLst/>
          </a:prstGeom>
          <a:solidFill>
            <a:srgbClr val="FFFFFF">
              <a:alpha val="3882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zh-CN" altLang="en-US" sz="3200" b="1" dirty="0" smtClean="0">
                <a:solidFill>
                  <a:schemeClr val="tx1"/>
                </a:solidFill>
                <a:effectLst>
                  <a:outerShdw blurRad="38100" dist="38100" dir="2700000" algn="tl">
                    <a:srgbClr val="000000">
                      <a:alpha val="43137"/>
                    </a:srgbClr>
                  </a:outerShdw>
                </a:effectLst>
                <a:latin typeface="微软雅黑" panose="020B0503020204020204" pitchFamily="34" charset="-122"/>
              </a:rPr>
              <a:t>画一画：</a:t>
            </a:r>
            <a:r>
              <a:rPr lang="zh-CN" altLang="en-US" sz="2800" dirty="0" smtClean="0">
                <a:solidFill>
                  <a:schemeClr val="tx1"/>
                </a:solidFill>
                <a:effectLst>
                  <a:outerShdw blurRad="38100" dist="38100" dir="2700000" algn="tl">
                    <a:srgbClr val="000000">
                      <a:alpha val="43137"/>
                    </a:srgbClr>
                  </a:outerShdw>
                </a:effectLst>
                <a:latin typeface="微软雅黑" panose="020B0503020204020204" pitchFamily="34" charset="-122"/>
              </a:rPr>
              <a:t>阅读</a:t>
            </a:r>
            <a:r>
              <a:rPr lang="en-US" altLang="zh-CN" sz="2800" dirty="0" smtClean="0">
                <a:solidFill>
                  <a:schemeClr val="tx1"/>
                </a:solidFill>
                <a:effectLst>
                  <a:outerShdw blurRad="38100" dist="38100" dir="2700000" algn="tl">
                    <a:srgbClr val="000000">
                      <a:alpha val="43137"/>
                    </a:srgbClr>
                  </a:outerShdw>
                </a:effectLst>
                <a:latin typeface="微软雅黑" panose="020B0503020204020204" pitchFamily="34" charset="-122"/>
              </a:rPr>
              <a:t>64</a:t>
            </a:r>
            <a:r>
              <a:rPr lang="zh-CN" altLang="en-US" sz="2800" dirty="0" smtClean="0">
                <a:solidFill>
                  <a:schemeClr val="tx1"/>
                </a:solidFill>
                <a:effectLst>
                  <a:outerShdw blurRad="38100" dist="38100" dir="2700000" algn="tl">
                    <a:srgbClr val="000000">
                      <a:alpha val="43137"/>
                    </a:srgbClr>
                  </a:outerShdw>
                </a:effectLst>
                <a:latin typeface="微软雅黑" panose="020B0503020204020204" pitchFamily="34" charset="-122"/>
              </a:rPr>
              <a:t>页第二段，画出这条商路所经过的地方。</a:t>
            </a:r>
            <a:endParaRPr lang="zh-CN" altLang="en-US" sz="2800" dirty="0" smtClean="0">
              <a:solidFill>
                <a:schemeClr val="tx1"/>
              </a:solidFill>
              <a:effectLst>
                <a:outerShdw blurRad="38100" dist="38100" dir="2700000" algn="tl">
                  <a:srgbClr val="000000">
                    <a:alpha val="43137"/>
                  </a:srgbClr>
                </a:outerShdw>
              </a:effectLst>
              <a:latin typeface="微软雅黑" panose="020B0503020204020204" pitchFamily="34" charset="-122"/>
            </a:endParaRPr>
          </a:p>
        </p:txBody>
      </p:sp>
      <p:sp>
        <p:nvSpPr>
          <p:cNvPr id="24" name="TextBox 23"/>
          <p:cNvSpPr txBox="1"/>
          <p:nvPr/>
        </p:nvSpPr>
        <p:spPr>
          <a:xfrm>
            <a:off x="35496" y="-27384"/>
            <a:ext cx="6118834" cy="646331"/>
          </a:xfrm>
          <a:prstGeom prst="rect">
            <a:avLst/>
          </a:prstGeom>
          <a:noFill/>
        </p:spPr>
        <p:txBody>
          <a:bodyPr wrap="square" rtlCol="0">
            <a:spAutoFit/>
          </a:bodyPr>
          <a:lstStyle/>
          <a:p>
            <a:r>
              <a:rPr lang="zh-CN" altLang="en-US" sz="3600" b="1" dirty="0" smtClean="0">
                <a:solidFill>
                  <a:prstClr val="black">
                    <a:lumMod val="75000"/>
                    <a:lumOff val="25000"/>
                  </a:prstClr>
                </a:solidFill>
                <a:effectLst>
                  <a:outerShdw blurRad="38100" dist="38100" dir="2700000" algn="tl">
                    <a:srgbClr val="000000">
                      <a:alpha val="43137"/>
                    </a:srgbClr>
                  </a:outerShdw>
                </a:effectLst>
              </a:rPr>
              <a:t>二、丝绸之路</a:t>
            </a:r>
            <a:endParaRPr lang="zh-CN" altLang="en-US" sz="3600" b="1" dirty="0">
              <a:solidFill>
                <a:prstClr val="black">
                  <a:lumMod val="75000"/>
                  <a:lumOff val="25000"/>
                </a:prstClr>
              </a:solidFill>
              <a:effectLst>
                <a:outerShdw blurRad="38100" dist="38100" dir="2700000" algn="tl">
                  <a:srgbClr val="000000">
                    <a:alpha val="43137"/>
                  </a:srgbClr>
                </a:outerShdw>
              </a:effectLst>
            </a:endParaRPr>
          </a:p>
        </p:txBody>
      </p:sp>
      <p:sp>
        <p:nvSpPr>
          <p:cNvPr id="25" name="TextBox 24"/>
          <p:cNvSpPr txBox="1"/>
          <p:nvPr/>
        </p:nvSpPr>
        <p:spPr>
          <a:xfrm>
            <a:off x="467544" y="743828"/>
            <a:ext cx="4608512" cy="646331"/>
          </a:xfrm>
          <a:prstGeom prst="rect">
            <a:avLst/>
          </a:prstGeom>
          <a:noFill/>
        </p:spPr>
        <p:txBody>
          <a:bodyPr wrap="square" rtlCol="0">
            <a:spAutoFit/>
          </a:bodyPr>
          <a:lstStyle/>
          <a:p>
            <a:r>
              <a:rPr lang="en-US" altLang="zh-CN" sz="3600" b="1" dirty="0" smtClean="0">
                <a:solidFill>
                  <a:srgbClr val="DE6C36">
                    <a:lumMod val="50000"/>
                  </a:srgbClr>
                </a:solidFill>
                <a:effectLst>
                  <a:outerShdw blurRad="38100" dist="38100" dir="2700000" algn="tl">
                    <a:srgbClr val="000000">
                      <a:alpha val="43137"/>
                    </a:srgbClr>
                  </a:outerShdw>
                </a:effectLst>
                <a:latin typeface="微软雅黑" panose="020B0503020204020204" pitchFamily="34" charset="-122"/>
              </a:rPr>
              <a:t>1</a:t>
            </a:r>
            <a:r>
              <a:rPr lang="zh-CN" altLang="en-US" sz="3600" b="1" dirty="0" smtClean="0">
                <a:solidFill>
                  <a:srgbClr val="DE6C36">
                    <a:lumMod val="50000"/>
                  </a:srgbClr>
                </a:solidFill>
                <a:effectLst>
                  <a:outerShdw blurRad="38100" dist="38100" dir="2700000" algn="tl">
                    <a:srgbClr val="000000">
                      <a:alpha val="43137"/>
                    </a:srgbClr>
                  </a:outerShdw>
                </a:effectLst>
                <a:latin typeface="微软雅黑" panose="020B0503020204020204" pitchFamily="34" charset="-122"/>
              </a:rPr>
              <a:t>、丝绸之路</a:t>
            </a:r>
            <a:endParaRPr lang="zh-CN" altLang="en-US" sz="3600" b="1" dirty="0">
              <a:solidFill>
                <a:srgbClr val="DE6C36">
                  <a:lumMod val="50000"/>
                </a:srgbClr>
              </a:solidFill>
              <a:effectLst>
                <a:outerShdw blurRad="38100" dist="38100" dir="2700000" algn="tl">
                  <a:srgbClr val="000000">
                    <a:alpha val="43137"/>
                  </a:srgbClr>
                </a:outerShdw>
              </a:effectLst>
              <a:latin typeface="微软雅黑" panose="020B0503020204020204" pitchFamily="34" charset="-122"/>
            </a:endParaRPr>
          </a:p>
        </p:txBody>
      </p:sp>
      <p:sp>
        <p:nvSpPr>
          <p:cNvPr id="151" name="椭圆形标注 150"/>
          <p:cNvSpPr/>
          <p:nvPr/>
        </p:nvSpPr>
        <p:spPr>
          <a:xfrm>
            <a:off x="5796136" y="54156"/>
            <a:ext cx="3240360" cy="1212864"/>
          </a:xfrm>
          <a:prstGeom prst="wedgeEllipseCallout">
            <a:avLst>
              <a:gd name="adj1" fmla="val -46344"/>
              <a:gd name="adj2" fmla="val 59432"/>
            </a:avLst>
          </a:prstGeom>
          <a:solidFill>
            <a:srgbClr val="FFFFFF">
              <a:alpha val="89804"/>
            </a:srgbClr>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zh-CN" altLang="en-US" sz="4000" dirty="0" smtClean="0">
                <a:effectLst>
                  <a:outerShdw blurRad="38100" dist="38100" dir="2700000" algn="tl">
                    <a:srgbClr val="000000">
                      <a:alpha val="43137"/>
                    </a:srgbClr>
                  </a:outerShdw>
                </a:effectLst>
              </a:rPr>
              <a:t>怎么行？</a:t>
            </a:r>
            <a:endParaRPr lang="zh-CN" altLang="en-US" sz="4000" dirty="0">
              <a:effectLst>
                <a:outerShdw blurRad="38100" dist="38100" dir="2700000" algn="tl">
                  <a:srgbClr val="000000">
                    <a:alpha val="43137"/>
                  </a:srgbClr>
                </a:outerShdw>
              </a:effectLst>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250" fill="hold"/>
                                        <p:tgtEl>
                                          <p:spTgt spid="39"/>
                                        </p:tgtEl>
                                        <p:attrNameLst>
                                          <p:attrName>ppt_x</p:attrName>
                                        </p:attrNameLst>
                                      </p:cBhvr>
                                      <p:tavLst>
                                        <p:tav tm="0">
                                          <p:val>
                                            <p:strVal val="#ppt_x"/>
                                          </p:val>
                                        </p:tav>
                                        <p:tav tm="100000">
                                          <p:val>
                                            <p:strVal val="#ppt_x"/>
                                          </p:val>
                                        </p:tav>
                                      </p:tavLst>
                                    </p:anim>
                                    <p:anim calcmode="lin" valueType="num">
                                      <p:cBhvr additive="base">
                                        <p:cTn id="8" dur="25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3">
                                            <p:txEl>
                                              <p:pRg st="0" end="0"/>
                                            </p:txEl>
                                          </p:spTgt>
                                        </p:tgtEl>
                                        <p:attrNameLst>
                                          <p:attrName>style.visibility</p:attrName>
                                        </p:attrNameLst>
                                      </p:cBhvr>
                                      <p:to>
                                        <p:strVal val="visible"/>
                                      </p:to>
                                    </p:set>
                                    <p:anim calcmode="lin" valueType="num">
                                      <p:cBhvr additive="base">
                                        <p:cTn id="11" dur="25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12" dur="25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250" fill="hold"/>
                                        <p:tgtEl>
                                          <p:spTgt spid="40"/>
                                        </p:tgtEl>
                                        <p:attrNameLst>
                                          <p:attrName>ppt_x</p:attrName>
                                        </p:attrNameLst>
                                      </p:cBhvr>
                                      <p:tavLst>
                                        <p:tav tm="0">
                                          <p:val>
                                            <p:strVal val="#ppt_x"/>
                                          </p:val>
                                        </p:tav>
                                        <p:tav tm="100000">
                                          <p:val>
                                            <p:strVal val="#ppt_x"/>
                                          </p:val>
                                        </p:tav>
                                      </p:tavLst>
                                    </p:anim>
                                    <p:anim calcmode="lin" valueType="num">
                                      <p:cBhvr additive="base">
                                        <p:cTn id="18" dur="250" fill="hold"/>
                                        <p:tgtEl>
                                          <p:spTgt spid="4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4">
                                            <p:txEl>
                                              <p:pRg st="0" end="0"/>
                                            </p:txEl>
                                          </p:spTgt>
                                        </p:tgtEl>
                                        <p:attrNameLst>
                                          <p:attrName>style.visibility</p:attrName>
                                        </p:attrNameLst>
                                      </p:cBhvr>
                                      <p:to>
                                        <p:strVal val="visible"/>
                                      </p:to>
                                    </p:set>
                                    <p:anim calcmode="lin" valueType="num">
                                      <p:cBhvr additive="base">
                                        <p:cTn id="21" dur="25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22" dur="250" fill="hold"/>
                                        <p:tgtEl>
                                          <p:spTgt spid="3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250" fill="hold"/>
                                        <p:tgtEl>
                                          <p:spTgt spid="41"/>
                                        </p:tgtEl>
                                        <p:attrNameLst>
                                          <p:attrName>ppt_x</p:attrName>
                                        </p:attrNameLst>
                                      </p:cBhvr>
                                      <p:tavLst>
                                        <p:tav tm="0">
                                          <p:val>
                                            <p:strVal val="#ppt_x"/>
                                          </p:val>
                                        </p:tav>
                                        <p:tav tm="100000">
                                          <p:val>
                                            <p:strVal val="#ppt_x"/>
                                          </p:val>
                                        </p:tav>
                                      </p:tavLst>
                                    </p:anim>
                                    <p:anim calcmode="lin" valueType="num">
                                      <p:cBhvr additive="base">
                                        <p:cTn id="28" dur="250" fill="hold"/>
                                        <p:tgtEl>
                                          <p:spTgt spid="4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5">
                                            <p:txEl>
                                              <p:pRg st="0" end="0"/>
                                            </p:txEl>
                                          </p:spTgt>
                                        </p:tgtEl>
                                        <p:attrNameLst>
                                          <p:attrName>style.visibility</p:attrName>
                                        </p:attrNameLst>
                                      </p:cBhvr>
                                      <p:to>
                                        <p:strVal val="visible"/>
                                      </p:to>
                                    </p:set>
                                    <p:anim calcmode="lin" valueType="num">
                                      <p:cBhvr additive="base">
                                        <p:cTn id="31" dur="25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32" dur="25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additive="base">
                                        <p:cTn id="37" dur="250" fill="hold"/>
                                        <p:tgtEl>
                                          <p:spTgt spid="42"/>
                                        </p:tgtEl>
                                        <p:attrNameLst>
                                          <p:attrName>ppt_x</p:attrName>
                                        </p:attrNameLst>
                                      </p:cBhvr>
                                      <p:tavLst>
                                        <p:tav tm="0">
                                          <p:val>
                                            <p:strVal val="#ppt_x"/>
                                          </p:val>
                                        </p:tav>
                                        <p:tav tm="100000">
                                          <p:val>
                                            <p:strVal val="#ppt_x"/>
                                          </p:val>
                                        </p:tav>
                                      </p:tavLst>
                                    </p:anim>
                                    <p:anim calcmode="lin" valueType="num">
                                      <p:cBhvr additive="base">
                                        <p:cTn id="38" dur="250" fill="hold"/>
                                        <p:tgtEl>
                                          <p:spTgt spid="4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
                                            <p:txEl>
                                              <p:pRg st="0" end="0"/>
                                            </p:txEl>
                                          </p:spTgt>
                                        </p:tgtEl>
                                        <p:attrNameLst>
                                          <p:attrName>style.visibility</p:attrName>
                                        </p:attrNameLst>
                                      </p:cBhvr>
                                      <p:to>
                                        <p:strVal val="visible"/>
                                      </p:to>
                                    </p:set>
                                    <p:anim calcmode="lin" valueType="num">
                                      <p:cBhvr additive="base">
                                        <p:cTn id="41" dur="25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42" dur="250" fill="hold"/>
                                        <p:tgtEl>
                                          <p:spTgt spid="3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 calcmode="lin" valueType="num">
                                      <p:cBhvr additive="base">
                                        <p:cTn id="47" dur="250" fill="hold"/>
                                        <p:tgtEl>
                                          <p:spTgt spid="43"/>
                                        </p:tgtEl>
                                        <p:attrNameLst>
                                          <p:attrName>ppt_x</p:attrName>
                                        </p:attrNameLst>
                                      </p:cBhvr>
                                      <p:tavLst>
                                        <p:tav tm="0">
                                          <p:val>
                                            <p:strVal val="#ppt_x"/>
                                          </p:val>
                                        </p:tav>
                                        <p:tav tm="100000">
                                          <p:val>
                                            <p:strVal val="#ppt_x"/>
                                          </p:val>
                                        </p:tav>
                                      </p:tavLst>
                                    </p:anim>
                                    <p:anim calcmode="lin" valueType="num">
                                      <p:cBhvr additive="base">
                                        <p:cTn id="48" dur="250" fill="hold"/>
                                        <p:tgtEl>
                                          <p:spTgt spid="43"/>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7">
                                            <p:txEl>
                                              <p:pRg st="0" end="0"/>
                                            </p:txEl>
                                          </p:spTgt>
                                        </p:tgtEl>
                                        <p:attrNameLst>
                                          <p:attrName>style.visibility</p:attrName>
                                        </p:attrNameLst>
                                      </p:cBhvr>
                                      <p:to>
                                        <p:strVal val="visible"/>
                                      </p:to>
                                    </p:set>
                                    <p:anim calcmode="lin" valueType="num">
                                      <p:cBhvr additive="base">
                                        <p:cTn id="51" dur="25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52" dur="25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grpId="0" nodeType="clickEffect">
                                  <p:stCondLst>
                                    <p:cond delay="0"/>
                                  </p:stCondLst>
                                  <p:childTnLst>
                                    <p:set>
                                      <p:cBhvr>
                                        <p:cTn id="56" dur="1" fill="hold">
                                          <p:stCondLst>
                                            <p:cond delay="0"/>
                                          </p:stCondLst>
                                        </p:cTn>
                                        <p:tgtEl>
                                          <p:spTgt spid="69"/>
                                        </p:tgtEl>
                                        <p:attrNameLst>
                                          <p:attrName>style.visibility</p:attrName>
                                        </p:attrNameLst>
                                      </p:cBhvr>
                                      <p:to>
                                        <p:strVal val="visible"/>
                                      </p:to>
                                    </p:set>
                                    <p:animEffect transition="in" filter="wipe(right)">
                                      <p:cBhvr>
                                        <p:cTn id="57" dur="2000"/>
                                        <p:tgtEl>
                                          <p:spTgt spid="69"/>
                                        </p:tgtEl>
                                      </p:cBhvr>
                                    </p:animEffect>
                                  </p:childTnLst>
                                </p:cTn>
                              </p:par>
                            </p:childTnLst>
                          </p:cTn>
                        </p:par>
                        <p:par>
                          <p:cTn id="58" fill="hold">
                            <p:stCondLst>
                              <p:cond delay="2000"/>
                            </p:stCondLst>
                            <p:childTnLst>
                              <p:par>
                                <p:cTn id="59" presetID="22" presetClass="entr" presetSubtype="2" fill="hold" grpId="0" nodeType="afterEffect">
                                  <p:stCondLst>
                                    <p:cond delay="0"/>
                                  </p:stCondLst>
                                  <p:childTnLst>
                                    <p:set>
                                      <p:cBhvr>
                                        <p:cTn id="60" dur="1" fill="hold">
                                          <p:stCondLst>
                                            <p:cond delay="0"/>
                                          </p:stCondLst>
                                        </p:cTn>
                                        <p:tgtEl>
                                          <p:spTgt spid="70"/>
                                        </p:tgtEl>
                                        <p:attrNameLst>
                                          <p:attrName>style.visibility</p:attrName>
                                        </p:attrNameLst>
                                      </p:cBhvr>
                                      <p:to>
                                        <p:strVal val="visible"/>
                                      </p:to>
                                    </p:set>
                                    <p:animEffect transition="in" filter="wipe(right)">
                                      <p:cBhvr>
                                        <p:cTn id="61" dur="500"/>
                                        <p:tgtEl>
                                          <p:spTgt spid="70"/>
                                        </p:tgtEl>
                                      </p:cBhvr>
                                    </p:animEffect>
                                  </p:childTnLst>
                                </p:cTn>
                              </p:par>
                            </p:childTnLst>
                          </p:cTn>
                        </p:par>
                        <p:par>
                          <p:cTn id="62" fill="hold">
                            <p:stCondLst>
                              <p:cond delay="2500"/>
                            </p:stCondLst>
                            <p:childTnLst>
                              <p:par>
                                <p:cTn id="63" presetID="22" presetClass="entr" presetSubtype="2" fill="hold" grpId="0" nodeType="afterEffect">
                                  <p:stCondLst>
                                    <p:cond delay="0"/>
                                  </p:stCondLst>
                                  <p:childTnLst>
                                    <p:set>
                                      <p:cBhvr>
                                        <p:cTn id="64" dur="1" fill="hold">
                                          <p:stCondLst>
                                            <p:cond delay="0"/>
                                          </p:stCondLst>
                                        </p:cTn>
                                        <p:tgtEl>
                                          <p:spTgt spid="72"/>
                                        </p:tgtEl>
                                        <p:attrNameLst>
                                          <p:attrName>style.visibility</p:attrName>
                                        </p:attrNameLst>
                                      </p:cBhvr>
                                      <p:to>
                                        <p:strVal val="visible"/>
                                      </p:to>
                                    </p:set>
                                    <p:animEffect transition="in" filter="wipe(right)">
                                      <p:cBhvr>
                                        <p:cTn id="65" dur="1000"/>
                                        <p:tgtEl>
                                          <p:spTgt spid="72"/>
                                        </p:tgtEl>
                                      </p:cBhvr>
                                    </p:animEffect>
                                  </p:childTnLst>
                                </p:cTn>
                              </p:par>
                            </p:childTnLst>
                          </p:cTn>
                        </p:par>
                        <p:par>
                          <p:cTn id="66" fill="hold">
                            <p:stCondLst>
                              <p:cond delay="3500"/>
                            </p:stCondLst>
                            <p:childTnLst>
                              <p:par>
                                <p:cTn id="67" presetID="22" presetClass="entr" presetSubtype="4" fill="hold" grpId="0" nodeType="afterEffect">
                                  <p:stCondLst>
                                    <p:cond delay="0"/>
                                  </p:stCondLst>
                                  <p:childTnLst>
                                    <p:set>
                                      <p:cBhvr>
                                        <p:cTn id="68" dur="1" fill="hold">
                                          <p:stCondLst>
                                            <p:cond delay="0"/>
                                          </p:stCondLst>
                                        </p:cTn>
                                        <p:tgtEl>
                                          <p:spTgt spid="75"/>
                                        </p:tgtEl>
                                        <p:attrNameLst>
                                          <p:attrName>style.visibility</p:attrName>
                                        </p:attrNameLst>
                                      </p:cBhvr>
                                      <p:to>
                                        <p:strVal val="visible"/>
                                      </p:to>
                                    </p:set>
                                    <p:animEffect transition="in" filter="wipe(down)">
                                      <p:cBhvr>
                                        <p:cTn id="69" dur="1000"/>
                                        <p:tgtEl>
                                          <p:spTgt spid="75"/>
                                        </p:tgtEl>
                                      </p:cBhvr>
                                    </p:animEffect>
                                  </p:childTnLst>
                                </p:cTn>
                              </p:par>
                            </p:childTnLst>
                          </p:cTn>
                        </p:par>
                        <p:par>
                          <p:cTn id="70" fill="hold">
                            <p:stCondLst>
                              <p:cond delay="4500"/>
                            </p:stCondLst>
                            <p:childTnLst>
                              <p:par>
                                <p:cTn id="71" presetID="22" presetClass="entr" presetSubtype="4" fill="hold" grpId="0" nodeType="afterEffect">
                                  <p:stCondLst>
                                    <p:cond delay="0"/>
                                  </p:stCondLst>
                                  <p:childTnLst>
                                    <p:set>
                                      <p:cBhvr>
                                        <p:cTn id="72" dur="1" fill="hold">
                                          <p:stCondLst>
                                            <p:cond delay="0"/>
                                          </p:stCondLst>
                                        </p:cTn>
                                        <p:tgtEl>
                                          <p:spTgt spid="81"/>
                                        </p:tgtEl>
                                        <p:attrNameLst>
                                          <p:attrName>style.visibility</p:attrName>
                                        </p:attrNameLst>
                                      </p:cBhvr>
                                      <p:to>
                                        <p:strVal val="visible"/>
                                      </p:to>
                                    </p:set>
                                    <p:animEffect transition="in" filter="wipe(down)">
                                      <p:cBhvr>
                                        <p:cTn id="73" dur="1000"/>
                                        <p:tgtEl>
                                          <p:spTgt spid="81"/>
                                        </p:tgtEl>
                                      </p:cBhvr>
                                    </p:animEffect>
                                  </p:childTnLst>
                                </p:cTn>
                              </p:par>
                            </p:childTnLst>
                          </p:cTn>
                        </p:par>
                        <p:par>
                          <p:cTn id="74" fill="hold">
                            <p:stCondLst>
                              <p:cond delay="5500"/>
                            </p:stCondLst>
                            <p:childTnLst>
                              <p:par>
                                <p:cTn id="75" presetID="22" presetClass="entr" presetSubtype="2" fill="hold" grpId="0" nodeType="afterEffect">
                                  <p:stCondLst>
                                    <p:cond delay="0"/>
                                  </p:stCondLst>
                                  <p:childTnLst>
                                    <p:set>
                                      <p:cBhvr>
                                        <p:cTn id="76" dur="1" fill="hold">
                                          <p:stCondLst>
                                            <p:cond delay="0"/>
                                          </p:stCondLst>
                                        </p:cTn>
                                        <p:tgtEl>
                                          <p:spTgt spid="82"/>
                                        </p:tgtEl>
                                        <p:attrNameLst>
                                          <p:attrName>style.visibility</p:attrName>
                                        </p:attrNameLst>
                                      </p:cBhvr>
                                      <p:to>
                                        <p:strVal val="visible"/>
                                      </p:to>
                                    </p:set>
                                    <p:animEffect transition="in" filter="wipe(right)">
                                      <p:cBhvr>
                                        <p:cTn id="77" dur="1000"/>
                                        <p:tgtEl>
                                          <p:spTgt spid="82"/>
                                        </p:tgtEl>
                                      </p:cBhvr>
                                    </p:animEffect>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149"/>
                                        </p:tgtEl>
                                        <p:attrNameLst>
                                          <p:attrName>style.visibility</p:attrName>
                                        </p:attrNameLst>
                                      </p:cBhvr>
                                      <p:to>
                                        <p:strVal val="visible"/>
                                      </p:to>
                                    </p:set>
                                    <p:animEffect transition="in" filter="fade">
                                      <p:cBhvr>
                                        <p:cTn id="82" dur="1000"/>
                                        <p:tgtEl>
                                          <p:spTgt spid="149"/>
                                        </p:tgtEl>
                                      </p:cBhvr>
                                    </p:animEffect>
                                    <p:anim calcmode="lin" valueType="num">
                                      <p:cBhvr>
                                        <p:cTn id="83" dur="1000" fill="hold"/>
                                        <p:tgtEl>
                                          <p:spTgt spid="149"/>
                                        </p:tgtEl>
                                        <p:attrNameLst>
                                          <p:attrName>ppt_x</p:attrName>
                                        </p:attrNameLst>
                                      </p:cBhvr>
                                      <p:tavLst>
                                        <p:tav tm="0">
                                          <p:val>
                                            <p:strVal val="#ppt_x"/>
                                          </p:val>
                                        </p:tav>
                                        <p:tav tm="100000">
                                          <p:val>
                                            <p:strVal val="#ppt_x"/>
                                          </p:val>
                                        </p:tav>
                                      </p:tavLst>
                                    </p:anim>
                                    <p:anim calcmode="lin" valueType="num">
                                      <p:cBhvr>
                                        <p:cTn id="84" dur="1000" fill="hold"/>
                                        <p:tgtEl>
                                          <p:spTgt spid="149"/>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2" presetClass="entr" presetSubtype="2" fill="hold" grpId="0" nodeType="clickEffect">
                                  <p:stCondLst>
                                    <p:cond delay="0"/>
                                  </p:stCondLst>
                                  <p:childTnLst>
                                    <p:set>
                                      <p:cBhvr>
                                        <p:cTn id="88" dur="1" fill="hold">
                                          <p:stCondLst>
                                            <p:cond delay="0"/>
                                          </p:stCondLst>
                                        </p:cTn>
                                        <p:tgtEl>
                                          <p:spTgt spid="71"/>
                                        </p:tgtEl>
                                        <p:attrNameLst>
                                          <p:attrName>style.visibility</p:attrName>
                                        </p:attrNameLst>
                                      </p:cBhvr>
                                      <p:to>
                                        <p:strVal val="visible"/>
                                      </p:to>
                                    </p:set>
                                    <p:animEffect transition="in" filter="wipe(right)">
                                      <p:cBhvr>
                                        <p:cTn id="89" dur="500"/>
                                        <p:tgtEl>
                                          <p:spTgt spid="71"/>
                                        </p:tgtEl>
                                      </p:cBhvr>
                                    </p:animEffect>
                                  </p:childTnLst>
                                </p:cTn>
                              </p:par>
                            </p:childTnLst>
                          </p:cTn>
                        </p:par>
                        <p:par>
                          <p:cTn id="90" fill="hold">
                            <p:stCondLst>
                              <p:cond delay="500"/>
                            </p:stCondLst>
                            <p:childTnLst>
                              <p:par>
                                <p:cTn id="91" presetID="22" presetClass="entr" presetSubtype="2" fill="hold" grpId="0" nodeType="afterEffect">
                                  <p:stCondLst>
                                    <p:cond delay="0"/>
                                  </p:stCondLst>
                                  <p:childTnLst>
                                    <p:set>
                                      <p:cBhvr>
                                        <p:cTn id="92" dur="1" fill="hold">
                                          <p:stCondLst>
                                            <p:cond delay="0"/>
                                          </p:stCondLst>
                                        </p:cTn>
                                        <p:tgtEl>
                                          <p:spTgt spid="73"/>
                                        </p:tgtEl>
                                        <p:attrNameLst>
                                          <p:attrName>style.visibility</p:attrName>
                                        </p:attrNameLst>
                                      </p:cBhvr>
                                      <p:to>
                                        <p:strVal val="visible"/>
                                      </p:to>
                                    </p:set>
                                    <p:animEffect transition="in" filter="wipe(right)">
                                      <p:cBhvr>
                                        <p:cTn id="93" dur="1000"/>
                                        <p:tgtEl>
                                          <p:spTgt spid="73"/>
                                        </p:tgtEl>
                                      </p:cBhvr>
                                    </p:animEffect>
                                  </p:childTnLst>
                                </p:cTn>
                              </p:par>
                            </p:childTnLst>
                          </p:cTn>
                        </p:par>
                        <p:par>
                          <p:cTn id="94" fill="hold">
                            <p:stCondLst>
                              <p:cond delay="1500"/>
                            </p:stCondLst>
                            <p:childTnLst>
                              <p:par>
                                <p:cTn id="95" presetID="22" presetClass="entr" presetSubtype="2" fill="hold" grpId="0" nodeType="afterEffect">
                                  <p:stCondLst>
                                    <p:cond delay="0"/>
                                  </p:stCondLst>
                                  <p:childTnLst>
                                    <p:set>
                                      <p:cBhvr>
                                        <p:cTn id="96" dur="1" fill="hold">
                                          <p:stCondLst>
                                            <p:cond delay="0"/>
                                          </p:stCondLst>
                                        </p:cTn>
                                        <p:tgtEl>
                                          <p:spTgt spid="74"/>
                                        </p:tgtEl>
                                        <p:attrNameLst>
                                          <p:attrName>style.visibility</p:attrName>
                                        </p:attrNameLst>
                                      </p:cBhvr>
                                      <p:to>
                                        <p:strVal val="visible"/>
                                      </p:to>
                                    </p:set>
                                    <p:animEffect transition="in" filter="wipe(right)">
                                      <p:cBhvr>
                                        <p:cTn id="97" dur="500"/>
                                        <p:tgtEl>
                                          <p:spTgt spid="74"/>
                                        </p:tgtEl>
                                      </p:cBhvr>
                                    </p:animEffect>
                                  </p:childTnLst>
                                </p:cTn>
                              </p:par>
                            </p:childTnLst>
                          </p:cTn>
                        </p:par>
                        <p:par>
                          <p:cTn id="98" fill="hold">
                            <p:stCondLst>
                              <p:cond delay="2000"/>
                            </p:stCondLst>
                            <p:childTnLst>
                              <p:par>
                                <p:cTn id="99" presetID="22" presetClass="entr" presetSubtype="1" fill="hold" grpId="0" nodeType="afterEffect">
                                  <p:stCondLst>
                                    <p:cond delay="0"/>
                                  </p:stCondLst>
                                  <p:childTnLst>
                                    <p:set>
                                      <p:cBhvr>
                                        <p:cTn id="100" dur="1" fill="hold">
                                          <p:stCondLst>
                                            <p:cond delay="0"/>
                                          </p:stCondLst>
                                        </p:cTn>
                                        <p:tgtEl>
                                          <p:spTgt spid="80"/>
                                        </p:tgtEl>
                                        <p:attrNameLst>
                                          <p:attrName>style.visibility</p:attrName>
                                        </p:attrNameLst>
                                      </p:cBhvr>
                                      <p:to>
                                        <p:strVal val="visible"/>
                                      </p:to>
                                    </p:set>
                                    <p:animEffect transition="in" filter="wipe(up)">
                                      <p:cBhvr>
                                        <p:cTn id="101" dur="1000"/>
                                        <p:tgtEl>
                                          <p:spTgt spid="80"/>
                                        </p:tgtEl>
                                      </p:cBhvr>
                                    </p:animEffect>
                                  </p:childTnLst>
                                </p:cTn>
                              </p:par>
                              <p:par>
                                <p:cTn id="102" presetID="22" presetClass="entr" presetSubtype="1" fill="hold" grpId="0" nodeType="withEffect">
                                  <p:stCondLst>
                                    <p:cond delay="0"/>
                                  </p:stCondLst>
                                  <p:childTnLst>
                                    <p:set>
                                      <p:cBhvr>
                                        <p:cTn id="103" dur="1" fill="hold">
                                          <p:stCondLst>
                                            <p:cond delay="0"/>
                                          </p:stCondLst>
                                        </p:cTn>
                                        <p:tgtEl>
                                          <p:spTgt spid="76"/>
                                        </p:tgtEl>
                                        <p:attrNameLst>
                                          <p:attrName>style.visibility</p:attrName>
                                        </p:attrNameLst>
                                      </p:cBhvr>
                                      <p:to>
                                        <p:strVal val="visible"/>
                                      </p:to>
                                    </p:set>
                                    <p:animEffect transition="in" filter="wipe(up)">
                                      <p:cBhvr>
                                        <p:cTn id="104" dur="1000"/>
                                        <p:tgtEl>
                                          <p:spTgt spid="76"/>
                                        </p:tgtEl>
                                      </p:cBhvr>
                                    </p:animEffect>
                                  </p:childTnLst>
                                </p:cTn>
                              </p:par>
                              <p:par>
                                <p:cTn id="105" presetID="22" presetClass="entr" presetSubtype="2" fill="hold" grpId="0" nodeType="withEffect">
                                  <p:stCondLst>
                                    <p:cond delay="0"/>
                                  </p:stCondLst>
                                  <p:childTnLst>
                                    <p:set>
                                      <p:cBhvr>
                                        <p:cTn id="106" dur="1" fill="hold">
                                          <p:stCondLst>
                                            <p:cond delay="0"/>
                                          </p:stCondLst>
                                        </p:cTn>
                                        <p:tgtEl>
                                          <p:spTgt spid="77"/>
                                        </p:tgtEl>
                                        <p:attrNameLst>
                                          <p:attrName>style.visibility</p:attrName>
                                        </p:attrNameLst>
                                      </p:cBhvr>
                                      <p:to>
                                        <p:strVal val="visible"/>
                                      </p:to>
                                    </p:set>
                                    <p:animEffect transition="in" filter="wipe(right)">
                                      <p:cBhvr>
                                        <p:cTn id="107" dur="1000"/>
                                        <p:tgtEl>
                                          <p:spTgt spid="77"/>
                                        </p:tgtEl>
                                      </p:cBhvr>
                                    </p:animEffect>
                                  </p:childTnLst>
                                </p:cTn>
                              </p:par>
                              <p:par>
                                <p:cTn id="108" presetID="22" presetClass="entr" presetSubtype="2" fill="hold" grpId="0" nodeType="withEffect">
                                  <p:stCondLst>
                                    <p:cond delay="0"/>
                                  </p:stCondLst>
                                  <p:childTnLst>
                                    <p:set>
                                      <p:cBhvr>
                                        <p:cTn id="109" dur="1" fill="hold">
                                          <p:stCondLst>
                                            <p:cond delay="0"/>
                                          </p:stCondLst>
                                        </p:cTn>
                                        <p:tgtEl>
                                          <p:spTgt spid="78"/>
                                        </p:tgtEl>
                                        <p:attrNameLst>
                                          <p:attrName>style.visibility</p:attrName>
                                        </p:attrNameLst>
                                      </p:cBhvr>
                                      <p:to>
                                        <p:strVal val="visible"/>
                                      </p:to>
                                    </p:set>
                                    <p:animEffect transition="in" filter="wipe(right)">
                                      <p:cBhvr>
                                        <p:cTn id="110" dur="1000"/>
                                        <p:tgtEl>
                                          <p:spTgt spid="78"/>
                                        </p:tgtEl>
                                      </p:cBhvr>
                                    </p:animEffect>
                                  </p:childTnLst>
                                </p:cTn>
                              </p:par>
                            </p:childTnLst>
                          </p:cTn>
                        </p:par>
                        <p:par>
                          <p:cTn id="111" fill="hold">
                            <p:stCondLst>
                              <p:cond delay="3000"/>
                            </p:stCondLst>
                            <p:childTnLst>
                              <p:par>
                                <p:cTn id="112" presetID="22" presetClass="entr" presetSubtype="2" fill="hold" grpId="0" nodeType="afterEffect">
                                  <p:stCondLst>
                                    <p:cond delay="0"/>
                                  </p:stCondLst>
                                  <p:childTnLst>
                                    <p:set>
                                      <p:cBhvr>
                                        <p:cTn id="113" dur="1" fill="hold">
                                          <p:stCondLst>
                                            <p:cond delay="0"/>
                                          </p:stCondLst>
                                        </p:cTn>
                                        <p:tgtEl>
                                          <p:spTgt spid="79"/>
                                        </p:tgtEl>
                                        <p:attrNameLst>
                                          <p:attrName>style.visibility</p:attrName>
                                        </p:attrNameLst>
                                      </p:cBhvr>
                                      <p:to>
                                        <p:strVal val="visible"/>
                                      </p:to>
                                    </p:set>
                                    <p:animEffect transition="in" filter="wipe(right)">
                                      <p:cBhvr>
                                        <p:cTn id="114" dur="2000"/>
                                        <p:tgtEl>
                                          <p:spTgt spid="79"/>
                                        </p:tgtEl>
                                      </p:cBhvr>
                                    </p:animEffect>
                                  </p:childTnLst>
                                </p:cTn>
                              </p:par>
                            </p:childTnLst>
                          </p:cTn>
                        </p:par>
                        <p:par>
                          <p:cTn id="115" fill="hold">
                            <p:stCondLst>
                              <p:cond delay="5000"/>
                            </p:stCondLst>
                            <p:childTnLst>
                              <p:par>
                                <p:cTn id="116" presetID="22" presetClass="entr" presetSubtype="4" fill="hold" grpId="0" nodeType="afterEffect">
                                  <p:stCondLst>
                                    <p:cond delay="0"/>
                                  </p:stCondLst>
                                  <p:childTnLst>
                                    <p:set>
                                      <p:cBhvr>
                                        <p:cTn id="117" dur="1" fill="hold">
                                          <p:stCondLst>
                                            <p:cond delay="0"/>
                                          </p:stCondLst>
                                        </p:cTn>
                                        <p:tgtEl>
                                          <p:spTgt spid="83"/>
                                        </p:tgtEl>
                                        <p:attrNameLst>
                                          <p:attrName>style.visibility</p:attrName>
                                        </p:attrNameLst>
                                      </p:cBhvr>
                                      <p:to>
                                        <p:strVal val="visible"/>
                                      </p:to>
                                    </p:set>
                                    <p:animEffect transition="in" filter="wipe(down)">
                                      <p:cBhvr>
                                        <p:cTn id="118" dur="1000"/>
                                        <p:tgtEl>
                                          <p:spTgt spid="83"/>
                                        </p:tgtEl>
                                      </p:cBhvr>
                                    </p:animEffect>
                                  </p:childTnLst>
                                </p:cTn>
                              </p:par>
                              <p:par>
                                <p:cTn id="119" presetID="22" presetClass="entr" presetSubtype="1" fill="hold" grpId="0" nodeType="withEffect">
                                  <p:stCondLst>
                                    <p:cond delay="0"/>
                                  </p:stCondLst>
                                  <p:childTnLst>
                                    <p:set>
                                      <p:cBhvr>
                                        <p:cTn id="120" dur="1" fill="hold">
                                          <p:stCondLst>
                                            <p:cond delay="0"/>
                                          </p:stCondLst>
                                        </p:cTn>
                                        <p:tgtEl>
                                          <p:spTgt spid="84"/>
                                        </p:tgtEl>
                                        <p:attrNameLst>
                                          <p:attrName>style.visibility</p:attrName>
                                        </p:attrNameLst>
                                      </p:cBhvr>
                                      <p:to>
                                        <p:strVal val="visible"/>
                                      </p:to>
                                    </p:set>
                                    <p:animEffect transition="in" filter="wipe(up)">
                                      <p:cBhvr>
                                        <p:cTn id="121" dur="1000"/>
                                        <p:tgtEl>
                                          <p:spTgt spid="84"/>
                                        </p:tgtEl>
                                      </p:cBhvr>
                                    </p:animEffect>
                                  </p:childTnLst>
                                </p:cTn>
                              </p:par>
                            </p:childTnLst>
                          </p:cTn>
                        </p:par>
                        <p:par>
                          <p:cTn id="122" fill="hold">
                            <p:stCondLst>
                              <p:cond delay="6000"/>
                            </p:stCondLst>
                            <p:childTnLst>
                              <p:par>
                                <p:cTn id="123" presetID="22" presetClass="entr" presetSubtype="2" fill="hold" grpId="0" nodeType="afterEffect">
                                  <p:stCondLst>
                                    <p:cond delay="0"/>
                                  </p:stCondLst>
                                  <p:childTnLst>
                                    <p:set>
                                      <p:cBhvr>
                                        <p:cTn id="124" dur="1" fill="hold">
                                          <p:stCondLst>
                                            <p:cond delay="0"/>
                                          </p:stCondLst>
                                        </p:cTn>
                                        <p:tgtEl>
                                          <p:spTgt spid="85"/>
                                        </p:tgtEl>
                                        <p:attrNameLst>
                                          <p:attrName>style.visibility</p:attrName>
                                        </p:attrNameLst>
                                      </p:cBhvr>
                                      <p:to>
                                        <p:strVal val="visible"/>
                                      </p:to>
                                    </p:set>
                                    <p:animEffect transition="in" filter="wipe(right)">
                                      <p:cBhvr>
                                        <p:cTn id="125" dur="500"/>
                                        <p:tgtEl>
                                          <p:spTgt spid="85"/>
                                        </p:tgtEl>
                                      </p:cBhvr>
                                    </p:animEffect>
                                  </p:childTnLst>
                                </p:cTn>
                              </p:par>
                            </p:childTnLst>
                          </p:cTn>
                        </p:par>
                        <p:par>
                          <p:cTn id="126" fill="hold">
                            <p:stCondLst>
                              <p:cond delay="6500"/>
                            </p:stCondLst>
                            <p:childTnLst>
                              <p:par>
                                <p:cTn id="127" presetID="22" presetClass="entr" presetSubtype="1" fill="hold" grpId="0" nodeType="afterEffect">
                                  <p:stCondLst>
                                    <p:cond delay="0"/>
                                  </p:stCondLst>
                                  <p:childTnLst>
                                    <p:set>
                                      <p:cBhvr>
                                        <p:cTn id="128" dur="1" fill="hold">
                                          <p:stCondLst>
                                            <p:cond delay="0"/>
                                          </p:stCondLst>
                                        </p:cTn>
                                        <p:tgtEl>
                                          <p:spTgt spid="87"/>
                                        </p:tgtEl>
                                        <p:attrNameLst>
                                          <p:attrName>style.visibility</p:attrName>
                                        </p:attrNameLst>
                                      </p:cBhvr>
                                      <p:to>
                                        <p:strVal val="visible"/>
                                      </p:to>
                                    </p:set>
                                    <p:animEffect transition="in" filter="wipe(up)">
                                      <p:cBhvr>
                                        <p:cTn id="129" dur="500"/>
                                        <p:tgtEl>
                                          <p:spTgt spid="87"/>
                                        </p:tgtEl>
                                      </p:cBhvr>
                                    </p:animEffect>
                                  </p:childTnLst>
                                </p:cTn>
                              </p:par>
                              <p:par>
                                <p:cTn id="130" presetID="22" presetClass="entr" presetSubtype="4" fill="hold" grpId="0" nodeType="withEffect">
                                  <p:stCondLst>
                                    <p:cond delay="0"/>
                                  </p:stCondLst>
                                  <p:childTnLst>
                                    <p:set>
                                      <p:cBhvr>
                                        <p:cTn id="131" dur="1" fill="hold">
                                          <p:stCondLst>
                                            <p:cond delay="0"/>
                                          </p:stCondLst>
                                        </p:cTn>
                                        <p:tgtEl>
                                          <p:spTgt spid="86"/>
                                        </p:tgtEl>
                                        <p:attrNameLst>
                                          <p:attrName>style.visibility</p:attrName>
                                        </p:attrNameLst>
                                      </p:cBhvr>
                                      <p:to>
                                        <p:strVal val="visible"/>
                                      </p:to>
                                    </p:set>
                                    <p:animEffect transition="in" filter="wipe(down)">
                                      <p:cBhvr>
                                        <p:cTn id="132" dur="500"/>
                                        <p:tgtEl>
                                          <p:spTgt spid="86"/>
                                        </p:tgtEl>
                                      </p:cBhvr>
                                    </p:animEffect>
                                  </p:childTnLst>
                                </p:cTn>
                              </p:par>
                            </p:childTnLst>
                          </p:cTn>
                        </p:par>
                        <p:par>
                          <p:cTn id="133" fill="hold">
                            <p:stCondLst>
                              <p:cond delay="7000"/>
                            </p:stCondLst>
                            <p:childTnLst>
                              <p:par>
                                <p:cTn id="134" presetID="22" presetClass="entr" presetSubtype="4" fill="hold" grpId="0" nodeType="afterEffect">
                                  <p:stCondLst>
                                    <p:cond delay="0"/>
                                  </p:stCondLst>
                                  <p:childTnLst>
                                    <p:set>
                                      <p:cBhvr>
                                        <p:cTn id="135" dur="1" fill="hold">
                                          <p:stCondLst>
                                            <p:cond delay="0"/>
                                          </p:stCondLst>
                                        </p:cTn>
                                        <p:tgtEl>
                                          <p:spTgt spid="88"/>
                                        </p:tgtEl>
                                        <p:attrNameLst>
                                          <p:attrName>style.visibility</p:attrName>
                                        </p:attrNameLst>
                                      </p:cBhvr>
                                      <p:to>
                                        <p:strVal val="visible"/>
                                      </p:to>
                                    </p:set>
                                    <p:animEffect transition="in" filter="wipe(down)">
                                      <p:cBhvr>
                                        <p:cTn id="136" dur="1000"/>
                                        <p:tgtEl>
                                          <p:spTgt spid="88"/>
                                        </p:tgtEl>
                                      </p:cBhvr>
                                    </p:animEffect>
                                  </p:childTnLst>
                                </p:cTn>
                              </p:par>
                              <p:par>
                                <p:cTn id="137" presetID="22" presetClass="entr" presetSubtype="2" fill="hold" grpId="0" nodeType="withEffect">
                                  <p:stCondLst>
                                    <p:cond delay="0"/>
                                  </p:stCondLst>
                                  <p:childTnLst>
                                    <p:set>
                                      <p:cBhvr>
                                        <p:cTn id="138" dur="1" fill="hold">
                                          <p:stCondLst>
                                            <p:cond delay="0"/>
                                          </p:stCondLst>
                                        </p:cTn>
                                        <p:tgtEl>
                                          <p:spTgt spid="89"/>
                                        </p:tgtEl>
                                        <p:attrNameLst>
                                          <p:attrName>style.visibility</p:attrName>
                                        </p:attrNameLst>
                                      </p:cBhvr>
                                      <p:to>
                                        <p:strVal val="visible"/>
                                      </p:to>
                                    </p:set>
                                    <p:animEffect transition="in" filter="wipe(right)">
                                      <p:cBhvr>
                                        <p:cTn id="139" dur="1000"/>
                                        <p:tgtEl>
                                          <p:spTgt spid="89"/>
                                        </p:tgtEl>
                                      </p:cBhvr>
                                    </p:animEffect>
                                  </p:childTnLst>
                                </p:cTn>
                              </p:par>
                            </p:childTnLst>
                          </p:cTn>
                        </p:par>
                      </p:childTnLst>
                    </p:cTn>
                  </p:par>
                  <p:par>
                    <p:cTn id="140" fill="hold">
                      <p:stCondLst>
                        <p:cond delay="indefinite"/>
                      </p:stCondLst>
                      <p:childTnLst>
                        <p:par>
                          <p:cTn id="141" fill="hold">
                            <p:stCondLst>
                              <p:cond delay="0"/>
                            </p:stCondLst>
                            <p:childTnLst>
                              <p:par>
                                <p:cTn id="142" presetID="42" presetClass="entr" presetSubtype="0" fill="hold" nodeType="clickEffect">
                                  <p:stCondLst>
                                    <p:cond delay="0"/>
                                  </p:stCondLst>
                                  <p:childTnLst>
                                    <p:set>
                                      <p:cBhvr>
                                        <p:cTn id="143" dur="1" fill="hold">
                                          <p:stCondLst>
                                            <p:cond delay="0"/>
                                          </p:stCondLst>
                                        </p:cTn>
                                        <p:tgtEl>
                                          <p:spTgt spid="150"/>
                                        </p:tgtEl>
                                        <p:attrNameLst>
                                          <p:attrName>style.visibility</p:attrName>
                                        </p:attrNameLst>
                                      </p:cBhvr>
                                      <p:to>
                                        <p:strVal val="visible"/>
                                      </p:to>
                                    </p:set>
                                    <p:animEffect transition="in" filter="fade">
                                      <p:cBhvr>
                                        <p:cTn id="144" dur="1000"/>
                                        <p:tgtEl>
                                          <p:spTgt spid="150"/>
                                        </p:tgtEl>
                                      </p:cBhvr>
                                    </p:animEffect>
                                    <p:anim calcmode="lin" valueType="num">
                                      <p:cBhvr>
                                        <p:cTn id="145" dur="1000" fill="hold"/>
                                        <p:tgtEl>
                                          <p:spTgt spid="150"/>
                                        </p:tgtEl>
                                        <p:attrNameLst>
                                          <p:attrName>ppt_x</p:attrName>
                                        </p:attrNameLst>
                                      </p:cBhvr>
                                      <p:tavLst>
                                        <p:tav tm="0">
                                          <p:val>
                                            <p:strVal val="#ppt_x"/>
                                          </p:val>
                                        </p:tav>
                                        <p:tav tm="100000">
                                          <p:val>
                                            <p:strVal val="#ppt_x"/>
                                          </p:val>
                                        </p:tav>
                                      </p:tavLst>
                                    </p:anim>
                                    <p:anim calcmode="lin" valueType="num">
                                      <p:cBhvr>
                                        <p:cTn id="146" dur="1000" fill="hold"/>
                                        <p:tgtEl>
                                          <p:spTgt spid="150"/>
                                        </p:tgtEl>
                                        <p:attrNameLst>
                                          <p:attrName>ppt_y</p:attrName>
                                        </p:attrNameLst>
                                      </p:cBhvr>
                                      <p:tavLst>
                                        <p:tav tm="0">
                                          <p:val>
                                            <p:strVal val="#ppt_y+.1"/>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25"/>
                                        </p:tgtEl>
                                        <p:attrNameLst>
                                          <p:attrName>style.visibility</p:attrName>
                                        </p:attrNameLst>
                                      </p:cBhvr>
                                      <p:to>
                                        <p:strVal val="visible"/>
                                      </p:to>
                                    </p:set>
                                    <p:animEffect transition="in" filter="fade">
                                      <p:cBhvr>
                                        <p:cTn id="151" dur="500"/>
                                        <p:tgtEl>
                                          <p:spTgt spid="25"/>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146"/>
                                        </p:tgtEl>
                                        <p:attrNameLst>
                                          <p:attrName>style.visibility</p:attrName>
                                        </p:attrNameLst>
                                      </p:cBhvr>
                                      <p:to>
                                        <p:strVal val="visible"/>
                                      </p:to>
                                    </p:set>
                                    <p:animEffect transition="in" filter="fade">
                                      <p:cBhvr>
                                        <p:cTn id="154"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146" grpId="0"/>
      <p:bldP spid="39" grpId="0"/>
      <p:bldP spid="40" grpId="0"/>
      <p:bldP spid="41" grpId="0"/>
      <p:bldP spid="42" grpId="0"/>
      <p:bldP spid="43"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Rectangle 3"/>
          <p:cNvSpPr>
            <a:spLocks noChangeArrowheads="1"/>
          </p:cNvSpPr>
          <p:nvPr/>
        </p:nvSpPr>
        <p:spPr bwMode="auto">
          <a:xfrm>
            <a:off x="12701" y="2182217"/>
            <a:ext cx="9144000" cy="2971800"/>
          </a:xfrm>
          <a:prstGeom prst="rect">
            <a:avLst/>
          </a:prstGeom>
          <a:solidFill>
            <a:schemeClr val="accent3">
              <a:lumMod val="20000"/>
              <a:lumOff val="80000"/>
            </a:schemeClr>
          </a:solidFill>
          <a:ln w="76200">
            <a:solidFill>
              <a:schemeClr val="bg1"/>
            </a:solidFill>
            <a:miter lim="800000"/>
          </a:ln>
          <a:effectLst/>
        </p:spPr>
        <p:txBody>
          <a:bodyPr wrap="none" anchor="ctr"/>
          <a:lstStyle/>
          <a:p>
            <a:endParaRPr lang="zh-CN" altLang="en-US"/>
          </a:p>
        </p:txBody>
      </p:sp>
      <p:sp>
        <p:nvSpPr>
          <p:cNvPr id="18436" name="Freeform 4"/>
          <p:cNvSpPr/>
          <p:nvPr/>
        </p:nvSpPr>
        <p:spPr bwMode="auto">
          <a:xfrm>
            <a:off x="6784976" y="4331692"/>
            <a:ext cx="2365375" cy="476250"/>
          </a:xfrm>
          <a:custGeom>
            <a:avLst/>
            <a:gdLst>
              <a:gd name="T0" fmla="*/ 1490 w 1490"/>
              <a:gd name="T1" fmla="*/ 8 h 300"/>
              <a:gd name="T2" fmla="*/ 1454 w 1490"/>
              <a:gd name="T3" fmla="*/ 4 h 300"/>
              <a:gd name="T4" fmla="*/ 1413 w 1490"/>
              <a:gd name="T5" fmla="*/ 31 h 300"/>
              <a:gd name="T6" fmla="*/ 1383 w 1490"/>
              <a:gd name="T7" fmla="*/ 44 h 300"/>
              <a:gd name="T8" fmla="*/ 1359 w 1490"/>
              <a:gd name="T9" fmla="*/ 91 h 300"/>
              <a:gd name="T10" fmla="*/ 1352 w 1490"/>
              <a:gd name="T11" fmla="*/ 142 h 300"/>
              <a:gd name="T12" fmla="*/ 1268 w 1490"/>
              <a:gd name="T13" fmla="*/ 215 h 300"/>
              <a:gd name="T14" fmla="*/ 1026 w 1490"/>
              <a:gd name="T15" fmla="*/ 290 h 300"/>
              <a:gd name="T16" fmla="*/ 861 w 1490"/>
              <a:gd name="T17" fmla="*/ 274 h 300"/>
              <a:gd name="T18" fmla="*/ 641 w 1490"/>
              <a:gd name="T19" fmla="*/ 220 h 300"/>
              <a:gd name="T20" fmla="*/ 570 w 1490"/>
              <a:gd name="T21" fmla="*/ 178 h 300"/>
              <a:gd name="T22" fmla="*/ 495 w 1490"/>
              <a:gd name="T23" fmla="*/ 128 h 300"/>
              <a:gd name="T24" fmla="*/ 456 w 1490"/>
              <a:gd name="T25" fmla="*/ 92 h 300"/>
              <a:gd name="T26" fmla="*/ 384 w 1490"/>
              <a:gd name="T27" fmla="*/ 80 h 300"/>
              <a:gd name="T28" fmla="*/ 345 w 1490"/>
              <a:gd name="T29" fmla="*/ 25 h 300"/>
              <a:gd name="T30" fmla="*/ 251 w 1490"/>
              <a:gd name="T31" fmla="*/ 23 h 300"/>
              <a:gd name="T32" fmla="*/ 221 w 1490"/>
              <a:gd name="T33" fmla="*/ 62 h 300"/>
              <a:gd name="T34" fmla="*/ 197 w 1490"/>
              <a:gd name="T35" fmla="*/ 80 h 300"/>
              <a:gd name="T36" fmla="*/ 168 w 1490"/>
              <a:gd name="T37" fmla="*/ 80 h 300"/>
              <a:gd name="T38" fmla="*/ 141 w 1490"/>
              <a:gd name="T39" fmla="*/ 100 h 300"/>
              <a:gd name="T40" fmla="*/ 108 w 1490"/>
              <a:gd name="T41" fmla="*/ 88 h 300"/>
              <a:gd name="T42" fmla="*/ 65 w 1490"/>
              <a:gd name="T43" fmla="*/ 110 h 300"/>
              <a:gd name="T44" fmla="*/ 27 w 1490"/>
              <a:gd name="T45" fmla="*/ 118 h 300"/>
              <a:gd name="T46" fmla="*/ 0 w 1490"/>
              <a:gd name="T47" fmla="*/ 12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90" h="300">
                <a:moveTo>
                  <a:pt x="1490" y="8"/>
                </a:moveTo>
                <a:cubicBezTo>
                  <a:pt x="1484" y="7"/>
                  <a:pt x="1467" y="0"/>
                  <a:pt x="1454" y="4"/>
                </a:cubicBezTo>
                <a:cubicBezTo>
                  <a:pt x="1441" y="8"/>
                  <a:pt x="1425" y="24"/>
                  <a:pt x="1413" y="31"/>
                </a:cubicBezTo>
                <a:cubicBezTo>
                  <a:pt x="1401" y="38"/>
                  <a:pt x="1392" y="34"/>
                  <a:pt x="1383" y="44"/>
                </a:cubicBezTo>
                <a:cubicBezTo>
                  <a:pt x="1374" y="54"/>
                  <a:pt x="1364" y="75"/>
                  <a:pt x="1359" y="91"/>
                </a:cubicBezTo>
                <a:cubicBezTo>
                  <a:pt x="1354" y="107"/>
                  <a:pt x="1367" y="121"/>
                  <a:pt x="1352" y="142"/>
                </a:cubicBezTo>
                <a:cubicBezTo>
                  <a:pt x="1337" y="163"/>
                  <a:pt x="1322" y="190"/>
                  <a:pt x="1268" y="215"/>
                </a:cubicBezTo>
                <a:cubicBezTo>
                  <a:pt x="1214" y="240"/>
                  <a:pt x="1094" y="280"/>
                  <a:pt x="1026" y="290"/>
                </a:cubicBezTo>
                <a:cubicBezTo>
                  <a:pt x="958" y="300"/>
                  <a:pt x="925" y="286"/>
                  <a:pt x="861" y="274"/>
                </a:cubicBezTo>
                <a:cubicBezTo>
                  <a:pt x="797" y="262"/>
                  <a:pt x="690" y="236"/>
                  <a:pt x="641" y="220"/>
                </a:cubicBezTo>
                <a:cubicBezTo>
                  <a:pt x="592" y="204"/>
                  <a:pt x="594" y="193"/>
                  <a:pt x="570" y="178"/>
                </a:cubicBezTo>
                <a:cubicBezTo>
                  <a:pt x="546" y="163"/>
                  <a:pt x="514" y="142"/>
                  <a:pt x="495" y="128"/>
                </a:cubicBezTo>
                <a:cubicBezTo>
                  <a:pt x="476" y="114"/>
                  <a:pt x="474" y="100"/>
                  <a:pt x="456" y="92"/>
                </a:cubicBezTo>
                <a:cubicBezTo>
                  <a:pt x="438" y="84"/>
                  <a:pt x="402" y="91"/>
                  <a:pt x="384" y="80"/>
                </a:cubicBezTo>
                <a:cubicBezTo>
                  <a:pt x="366" y="69"/>
                  <a:pt x="367" y="34"/>
                  <a:pt x="345" y="25"/>
                </a:cubicBezTo>
                <a:cubicBezTo>
                  <a:pt x="323" y="16"/>
                  <a:pt x="272" y="17"/>
                  <a:pt x="251" y="23"/>
                </a:cubicBezTo>
                <a:cubicBezTo>
                  <a:pt x="230" y="29"/>
                  <a:pt x="230" y="52"/>
                  <a:pt x="221" y="62"/>
                </a:cubicBezTo>
                <a:cubicBezTo>
                  <a:pt x="212" y="72"/>
                  <a:pt x="206" y="77"/>
                  <a:pt x="197" y="80"/>
                </a:cubicBezTo>
                <a:cubicBezTo>
                  <a:pt x="188" y="83"/>
                  <a:pt x="177" y="77"/>
                  <a:pt x="168" y="80"/>
                </a:cubicBezTo>
                <a:cubicBezTo>
                  <a:pt x="159" y="83"/>
                  <a:pt x="151" y="99"/>
                  <a:pt x="141" y="100"/>
                </a:cubicBezTo>
                <a:cubicBezTo>
                  <a:pt x="131" y="101"/>
                  <a:pt x="121" y="86"/>
                  <a:pt x="108" y="88"/>
                </a:cubicBezTo>
                <a:cubicBezTo>
                  <a:pt x="95" y="90"/>
                  <a:pt x="78" y="105"/>
                  <a:pt x="65" y="110"/>
                </a:cubicBezTo>
                <a:cubicBezTo>
                  <a:pt x="52" y="115"/>
                  <a:pt x="38" y="116"/>
                  <a:pt x="27" y="118"/>
                </a:cubicBezTo>
                <a:cubicBezTo>
                  <a:pt x="16" y="120"/>
                  <a:pt x="6" y="121"/>
                  <a:pt x="0" y="122"/>
                </a:cubicBezTo>
              </a:path>
            </a:pathLst>
          </a:custGeom>
          <a:noFill/>
          <a:ln w="12700" cmpd="sng">
            <a:solidFill>
              <a:srgbClr val="00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37" name="Freeform 5"/>
          <p:cNvSpPr/>
          <p:nvPr/>
        </p:nvSpPr>
        <p:spPr bwMode="auto">
          <a:xfrm>
            <a:off x="7364414" y="3006130"/>
            <a:ext cx="1781175" cy="1374775"/>
          </a:xfrm>
          <a:custGeom>
            <a:avLst/>
            <a:gdLst>
              <a:gd name="T0" fmla="*/ 1122 w 1122"/>
              <a:gd name="T1" fmla="*/ 447 h 866"/>
              <a:gd name="T2" fmla="*/ 1087 w 1122"/>
              <a:gd name="T3" fmla="*/ 459 h 866"/>
              <a:gd name="T4" fmla="*/ 1041 w 1122"/>
              <a:gd name="T5" fmla="*/ 516 h 866"/>
              <a:gd name="T6" fmla="*/ 1003 w 1122"/>
              <a:gd name="T7" fmla="*/ 507 h 866"/>
              <a:gd name="T8" fmla="*/ 1003 w 1122"/>
              <a:gd name="T9" fmla="*/ 456 h 866"/>
              <a:gd name="T10" fmla="*/ 991 w 1122"/>
              <a:gd name="T11" fmla="*/ 402 h 866"/>
              <a:gd name="T12" fmla="*/ 948 w 1122"/>
              <a:gd name="T13" fmla="*/ 344 h 866"/>
              <a:gd name="T14" fmla="*/ 943 w 1122"/>
              <a:gd name="T15" fmla="*/ 308 h 866"/>
              <a:gd name="T16" fmla="*/ 949 w 1122"/>
              <a:gd name="T17" fmla="*/ 258 h 866"/>
              <a:gd name="T18" fmla="*/ 903 w 1122"/>
              <a:gd name="T19" fmla="*/ 212 h 866"/>
              <a:gd name="T20" fmla="*/ 924 w 1122"/>
              <a:gd name="T21" fmla="*/ 147 h 866"/>
              <a:gd name="T22" fmla="*/ 912 w 1122"/>
              <a:gd name="T23" fmla="*/ 110 h 866"/>
              <a:gd name="T24" fmla="*/ 909 w 1122"/>
              <a:gd name="T25" fmla="*/ 80 h 866"/>
              <a:gd name="T26" fmla="*/ 918 w 1122"/>
              <a:gd name="T27" fmla="*/ 27 h 866"/>
              <a:gd name="T28" fmla="*/ 843 w 1122"/>
              <a:gd name="T29" fmla="*/ 0 h 866"/>
              <a:gd name="T30" fmla="*/ 745 w 1122"/>
              <a:gd name="T31" fmla="*/ 26 h 866"/>
              <a:gd name="T32" fmla="*/ 684 w 1122"/>
              <a:gd name="T33" fmla="*/ 24 h 866"/>
              <a:gd name="T34" fmla="*/ 661 w 1122"/>
              <a:gd name="T35" fmla="*/ 32 h 866"/>
              <a:gd name="T36" fmla="*/ 616 w 1122"/>
              <a:gd name="T37" fmla="*/ 71 h 866"/>
              <a:gd name="T38" fmla="*/ 613 w 1122"/>
              <a:gd name="T39" fmla="*/ 146 h 866"/>
              <a:gd name="T40" fmla="*/ 646 w 1122"/>
              <a:gd name="T41" fmla="*/ 195 h 866"/>
              <a:gd name="T42" fmla="*/ 631 w 1122"/>
              <a:gd name="T43" fmla="*/ 267 h 866"/>
              <a:gd name="T44" fmla="*/ 633 w 1122"/>
              <a:gd name="T45" fmla="*/ 315 h 866"/>
              <a:gd name="T46" fmla="*/ 604 w 1122"/>
              <a:gd name="T47" fmla="*/ 378 h 866"/>
              <a:gd name="T48" fmla="*/ 582 w 1122"/>
              <a:gd name="T49" fmla="*/ 381 h 866"/>
              <a:gd name="T50" fmla="*/ 555 w 1122"/>
              <a:gd name="T51" fmla="*/ 423 h 866"/>
              <a:gd name="T52" fmla="*/ 534 w 1122"/>
              <a:gd name="T53" fmla="*/ 438 h 866"/>
              <a:gd name="T54" fmla="*/ 537 w 1122"/>
              <a:gd name="T55" fmla="*/ 461 h 866"/>
              <a:gd name="T56" fmla="*/ 558 w 1122"/>
              <a:gd name="T57" fmla="*/ 467 h 866"/>
              <a:gd name="T58" fmla="*/ 562 w 1122"/>
              <a:gd name="T59" fmla="*/ 492 h 866"/>
              <a:gd name="T60" fmla="*/ 544 w 1122"/>
              <a:gd name="T61" fmla="*/ 513 h 866"/>
              <a:gd name="T62" fmla="*/ 532 w 1122"/>
              <a:gd name="T63" fmla="*/ 548 h 866"/>
              <a:gd name="T64" fmla="*/ 505 w 1122"/>
              <a:gd name="T65" fmla="*/ 551 h 866"/>
              <a:gd name="T66" fmla="*/ 481 w 1122"/>
              <a:gd name="T67" fmla="*/ 564 h 866"/>
              <a:gd name="T68" fmla="*/ 481 w 1122"/>
              <a:gd name="T69" fmla="*/ 593 h 866"/>
              <a:gd name="T70" fmla="*/ 451 w 1122"/>
              <a:gd name="T71" fmla="*/ 608 h 866"/>
              <a:gd name="T72" fmla="*/ 402 w 1122"/>
              <a:gd name="T73" fmla="*/ 594 h 866"/>
              <a:gd name="T74" fmla="*/ 367 w 1122"/>
              <a:gd name="T75" fmla="*/ 615 h 866"/>
              <a:gd name="T76" fmla="*/ 331 w 1122"/>
              <a:gd name="T77" fmla="*/ 614 h 866"/>
              <a:gd name="T78" fmla="*/ 291 w 1122"/>
              <a:gd name="T79" fmla="*/ 674 h 866"/>
              <a:gd name="T80" fmla="*/ 328 w 1122"/>
              <a:gd name="T81" fmla="*/ 735 h 866"/>
              <a:gd name="T82" fmla="*/ 360 w 1122"/>
              <a:gd name="T83" fmla="*/ 735 h 866"/>
              <a:gd name="T84" fmla="*/ 370 w 1122"/>
              <a:gd name="T85" fmla="*/ 764 h 866"/>
              <a:gd name="T86" fmla="*/ 399 w 1122"/>
              <a:gd name="T87" fmla="*/ 765 h 866"/>
              <a:gd name="T88" fmla="*/ 433 w 1122"/>
              <a:gd name="T89" fmla="*/ 786 h 866"/>
              <a:gd name="T90" fmla="*/ 477 w 1122"/>
              <a:gd name="T91" fmla="*/ 788 h 866"/>
              <a:gd name="T92" fmla="*/ 486 w 1122"/>
              <a:gd name="T93" fmla="*/ 830 h 866"/>
              <a:gd name="T94" fmla="*/ 460 w 1122"/>
              <a:gd name="T95" fmla="*/ 831 h 866"/>
              <a:gd name="T96" fmla="*/ 435 w 1122"/>
              <a:gd name="T97" fmla="*/ 819 h 866"/>
              <a:gd name="T98" fmla="*/ 409 w 1122"/>
              <a:gd name="T99" fmla="*/ 819 h 866"/>
              <a:gd name="T100" fmla="*/ 372 w 1122"/>
              <a:gd name="T101" fmla="*/ 809 h 866"/>
              <a:gd name="T102" fmla="*/ 318 w 1122"/>
              <a:gd name="T103" fmla="*/ 860 h 866"/>
              <a:gd name="T104" fmla="*/ 283 w 1122"/>
              <a:gd name="T105" fmla="*/ 845 h 866"/>
              <a:gd name="T106" fmla="*/ 247 w 1122"/>
              <a:gd name="T107" fmla="*/ 839 h 866"/>
              <a:gd name="T108" fmla="*/ 241 w 1122"/>
              <a:gd name="T109" fmla="*/ 804 h 866"/>
              <a:gd name="T110" fmla="*/ 192 w 1122"/>
              <a:gd name="T111" fmla="*/ 804 h 866"/>
              <a:gd name="T112" fmla="*/ 160 w 1122"/>
              <a:gd name="T113" fmla="*/ 764 h 866"/>
              <a:gd name="T114" fmla="*/ 145 w 1122"/>
              <a:gd name="T115" fmla="*/ 761 h 866"/>
              <a:gd name="T116" fmla="*/ 120 w 1122"/>
              <a:gd name="T117" fmla="*/ 786 h 866"/>
              <a:gd name="T118" fmla="*/ 78 w 1122"/>
              <a:gd name="T119" fmla="*/ 782 h 866"/>
              <a:gd name="T120" fmla="*/ 42 w 1122"/>
              <a:gd name="T121" fmla="*/ 789 h 866"/>
              <a:gd name="T122" fmla="*/ 0 w 1122"/>
              <a:gd name="T123" fmla="*/ 780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2" h="866">
                <a:moveTo>
                  <a:pt x="1122" y="447"/>
                </a:moveTo>
                <a:cubicBezTo>
                  <a:pt x="1116" y="449"/>
                  <a:pt x="1101" y="447"/>
                  <a:pt x="1087" y="459"/>
                </a:cubicBezTo>
                <a:cubicBezTo>
                  <a:pt x="1073" y="471"/>
                  <a:pt x="1055" y="508"/>
                  <a:pt x="1041" y="516"/>
                </a:cubicBezTo>
                <a:cubicBezTo>
                  <a:pt x="1027" y="524"/>
                  <a:pt x="1009" y="517"/>
                  <a:pt x="1003" y="507"/>
                </a:cubicBezTo>
                <a:cubicBezTo>
                  <a:pt x="997" y="497"/>
                  <a:pt x="1005" y="473"/>
                  <a:pt x="1003" y="456"/>
                </a:cubicBezTo>
                <a:cubicBezTo>
                  <a:pt x="1001" y="439"/>
                  <a:pt x="1000" y="421"/>
                  <a:pt x="991" y="402"/>
                </a:cubicBezTo>
                <a:cubicBezTo>
                  <a:pt x="982" y="383"/>
                  <a:pt x="956" y="360"/>
                  <a:pt x="948" y="344"/>
                </a:cubicBezTo>
                <a:cubicBezTo>
                  <a:pt x="940" y="328"/>
                  <a:pt x="943" y="322"/>
                  <a:pt x="943" y="308"/>
                </a:cubicBezTo>
                <a:cubicBezTo>
                  <a:pt x="943" y="294"/>
                  <a:pt x="956" y="274"/>
                  <a:pt x="949" y="258"/>
                </a:cubicBezTo>
                <a:cubicBezTo>
                  <a:pt x="942" y="242"/>
                  <a:pt x="907" y="231"/>
                  <a:pt x="903" y="212"/>
                </a:cubicBezTo>
                <a:cubicBezTo>
                  <a:pt x="899" y="193"/>
                  <a:pt x="923" y="164"/>
                  <a:pt x="924" y="147"/>
                </a:cubicBezTo>
                <a:cubicBezTo>
                  <a:pt x="925" y="130"/>
                  <a:pt x="914" y="121"/>
                  <a:pt x="912" y="110"/>
                </a:cubicBezTo>
                <a:cubicBezTo>
                  <a:pt x="910" y="99"/>
                  <a:pt x="908" y="94"/>
                  <a:pt x="909" y="80"/>
                </a:cubicBezTo>
                <a:cubicBezTo>
                  <a:pt x="910" y="66"/>
                  <a:pt x="929" y="40"/>
                  <a:pt x="918" y="27"/>
                </a:cubicBezTo>
                <a:cubicBezTo>
                  <a:pt x="907" y="14"/>
                  <a:pt x="872" y="0"/>
                  <a:pt x="843" y="0"/>
                </a:cubicBezTo>
                <a:cubicBezTo>
                  <a:pt x="814" y="0"/>
                  <a:pt x="771" y="22"/>
                  <a:pt x="745" y="26"/>
                </a:cubicBezTo>
                <a:cubicBezTo>
                  <a:pt x="719" y="30"/>
                  <a:pt x="698" y="23"/>
                  <a:pt x="684" y="24"/>
                </a:cubicBezTo>
                <a:cubicBezTo>
                  <a:pt x="670" y="25"/>
                  <a:pt x="672" y="24"/>
                  <a:pt x="661" y="32"/>
                </a:cubicBezTo>
                <a:cubicBezTo>
                  <a:pt x="650" y="40"/>
                  <a:pt x="624" y="52"/>
                  <a:pt x="616" y="71"/>
                </a:cubicBezTo>
                <a:cubicBezTo>
                  <a:pt x="608" y="90"/>
                  <a:pt x="608" y="125"/>
                  <a:pt x="613" y="146"/>
                </a:cubicBezTo>
                <a:cubicBezTo>
                  <a:pt x="618" y="167"/>
                  <a:pt x="643" y="175"/>
                  <a:pt x="646" y="195"/>
                </a:cubicBezTo>
                <a:cubicBezTo>
                  <a:pt x="649" y="215"/>
                  <a:pt x="633" y="247"/>
                  <a:pt x="631" y="267"/>
                </a:cubicBezTo>
                <a:cubicBezTo>
                  <a:pt x="629" y="287"/>
                  <a:pt x="637" y="297"/>
                  <a:pt x="633" y="315"/>
                </a:cubicBezTo>
                <a:cubicBezTo>
                  <a:pt x="629" y="333"/>
                  <a:pt x="612" y="367"/>
                  <a:pt x="604" y="378"/>
                </a:cubicBezTo>
                <a:cubicBezTo>
                  <a:pt x="596" y="389"/>
                  <a:pt x="590" y="373"/>
                  <a:pt x="582" y="381"/>
                </a:cubicBezTo>
                <a:cubicBezTo>
                  <a:pt x="574" y="389"/>
                  <a:pt x="563" y="414"/>
                  <a:pt x="555" y="423"/>
                </a:cubicBezTo>
                <a:cubicBezTo>
                  <a:pt x="547" y="432"/>
                  <a:pt x="537" y="432"/>
                  <a:pt x="534" y="438"/>
                </a:cubicBezTo>
                <a:cubicBezTo>
                  <a:pt x="531" y="444"/>
                  <a:pt x="533" y="456"/>
                  <a:pt x="537" y="461"/>
                </a:cubicBezTo>
                <a:cubicBezTo>
                  <a:pt x="541" y="466"/>
                  <a:pt x="554" y="462"/>
                  <a:pt x="558" y="467"/>
                </a:cubicBezTo>
                <a:cubicBezTo>
                  <a:pt x="562" y="472"/>
                  <a:pt x="564" y="484"/>
                  <a:pt x="562" y="492"/>
                </a:cubicBezTo>
                <a:cubicBezTo>
                  <a:pt x="560" y="500"/>
                  <a:pt x="549" y="504"/>
                  <a:pt x="544" y="513"/>
                </a:cubicBezTo>
                <a:cubicBezTo>
                  <a:pt x="539" y="522"/>
                  <a:pt x="539" y="542"/>
                  <a:pt x="532" y="548"/>
                </a:cubicBezTo>
                <a:cubicBezTo>
                  <a:pt x="525" y="554"/>
                  <a:pt x="513" y="548"/>
                  <a:pt x="505" y="551"/>
                </a:cubicBezTo>
                <a:cubicBezTo>
                  <a:pt x="497" y="554"/>
                  <a:pt x="485" y="557"/>
                  <a:pt x="481" y="564"/>
                </a:cubicBezTo>
                <a:cubicBezTo>
                  <a:pt x="477" y="571"/>
                  <a:pt x="486" y="586"/>
                  <a:pt x="481" y="593"/>
                </a:cubicBezTo>
                <a:cubicBezTo>
                  <a:pt x="476" y="600"/>
                  <a:pt x="464" y="608"/>
                  <a:pt x="451" y="608"/>
                </a:cubicBezTo>
                <a:cubicBezTo>
                  <a:pt x="438" y="608"/>
                  <a:pt x="416" y="593"/>
                  <a:pt x="402" y="594"/>
                </a:cubicBezTo>
                <a:cubicBezTo>
                  <a:pt x="388" y="595"/>
                  <a:pt x="379" y="612"/>
                  <a:pt x="367" y="615"/>
                </a:cubicBezTo>
                <a:cubicBezTo>
                  <a:pt x="355" y="618"/>
                  <a:pt x="344" y="604"/>
                  <a:pt x="331" y="614"/>
                </a:cubicBezTo>
                <a:cubicBezTo>
                  <a:pt x="318" y="624"/>
                  <a:pt x="291" y="654"/>
                  <a:pt x="291" y="674"/>
                </a:cubicBezTo>
                <a:cubicBezTo>
                  <a:pt x="291" y="694"/>
                  <a:pt x="317" y="725"/>
                  <a:pt x="328" y="735"/>
                </a:cubicBezTo>
                <a:cubicBezTo>
                  <a:pt x="339" y="745"/>
                  <a:pt x="353" y="730"/>
                  <a:pt x="360" y="735"/>
                </a:cubicBezTo>
                <a:cubicBezTo>
                  <a:pt x="367" y="740"/>
                  <a:pt x="364" y="759"/>
                  <a:pt x="370" y="764"/>
                </a:cubicBezTo>
                <a:cubicBezTo>
                  <a:pt x="376" y="769"/>
                  <a:pt x="389" y="761"/>
                  <a:pt x="399" y="765"/>
                </a:cubicBezTo>
                <a:cubicBezTo>
                  <a:pt x="409" y="769"/>
                  <a:pt x="420" y="782"/>
                  <a:pt x="433" y="786"/>
                </a:cubicBezTo>
                <a:cubicBezTo>
                  <a:pt x="446" y="790"/>
                  <a:pt x="468" y="781"/>
                  <a:pt x="477" y="788"/>
                </a:cubicBezTo>
                <a:cubicBezTo>
                  <a:pt x="486" y="795"/>
                  <a:pt x="489" y="823"/>
                  <a:pt x="486" y="830"/>
                </a:cubicBezTo>
                <a:cubicBezTo>
                  <a:pt x="483" y="837"/>
                  <a:pt x="468" y="833"/>
                  <a:pt x="460" y="831"/>
                </a:cubicBezTo>
                <a:cubicBezTo>
                  <a:pt x="452" y="829"/>
                  <a:pt x="443" y="821"/>
                  <a:pt x="435" y="819"/>
                </a:cubicBezTo>
                <a:cubicBezTo>
                  <a:pt x="427" y="817"/>
                  <a:pt x="419" y="821"/>
                  <a:pt x="409" y="819"/>
                </a:cubicBezTo>
                <a:cubicBezTo>
                  <a:pt x="399" y="817"/>
                  <a:pt x="387" y="802"/>
                  <a:pt x="372" y="809"/>
                </a:cubicBezTo>
                <a:cubicBezTo>
                  <a:pt x="357" y="816"/>
                  <a:pt x="333" y="854"/>
                  <a:pt x="318" y="860"/>
                </a:cubicBezTo>
                <a:cubicBezTo>
                  <a:pt x="303" y="866"/>
                  <a:pt x="295" y="848"/>
                  <a:pt x="283" y="845"/>
                </a:cubicBezTo>
                <a:cubicBezTo>
                  <a:pt x="271" y="842"/>
                  <a:pt x="254" y="846"/>
                  <a:pt x="247" y="839"/>
                </a:cubicBezTo>
                <a:cubicBezTo>
                  <a:pt x="240" y="832"/>
                  <a:pt x="250" y="810"/>
                  <a:pt x="241" y="804"/>
                </a:cubicBezTo>
                <a:cubicBezTo>
                  <a:pt x="232" y="798"/>
                  <a:pt x="205" y="811"/>
                  <a:pt x="192" y="804"/>
                </a:cubicBezTo>
                <a:cubicBezTo>
                  <a:pt x="179" y="797"/>
                  <a:pt x="168" y="771"/>
                  <a:pt x="160" y="764"/>
                </a:cubicBezTo>
                <a:cubicBezTo>
                  <a:pt x="152" y="757"/>
                  <a:pt x="152" y="757"/>
                  <a:pt x="145" y="761"/>
                </a:cubicBezTo>
                <a:cubicBezTo>
                  <a:pt x="138" y="765"/>
                  <a:pt x="131" y="783"/>
                  <a:pt x="120" y="786"/>
                </a:cubicBezTo>
                <a:cubicBezTo>
                  <a:pt x="109" y="789"/>
                  <a:pt x="91" y="781"/>
                  <a:pt x="78" y="782"/>
                </a:cubicBezTo>
                <a:cubicBezTo>
                  <a:pt x="65" y="783"/>
                  <a:pt x="55" y="789"/>
                  <a:pt x="42" y="789"/>
                </a:cubicBezTo>
                <a:cubicBezTo>
                  <a:pt x="29" y="789"/>
                  <a:pt x="9" y="782"/>
                  <a:pt x="0" y="780"/>
                </a:cubicBezTo>
              </a:path>
            </a:pathLst>
          </a:custGeom>
          <a:noFill/>
          <a:ln w="12700" cmpd="sng">
            <a:solidFill>
              <a:srgbClr val="00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38" name="Freeform 6"/>
          <p:cNvSpPr/>
          <p:nvPr/>
        </p:nvSpPr>
        <p:spPr bwMode="auto">
          <a:xfrm>
            <a:off x="8323264" y="2987080"/>
            <a:ext cx="190500" cy="136525"/>
          </a:xfrm>
          <a:custGeom>
            <a:avLst/>
            <a:gdLst>
              <a:gd name="T0" fmla="*/ 9 w 120"/>
              <a:gd name="T1" fmla="*/ 86 h 86"/>
              <a:gd name="T2" fmla="*/ 0 w 120"/>
              <a:gd name="T3" fmla="*/ 41 h 86"/>
              <a:gd name="T4" fmla="*/ 11 w 120"/>
              <a:gd name="T5" fmla="*/ 15 h 86"/>
              <a:gd name="T6" fmla="*/ 42 w 120"/>
              <a:gd name="T7" fmla="*/ 9 h 86"/>
              <a:gd name="T8" fmla="*/ 71 w 120"/>
              <a:gd name="T9" fmla="*/ 9 h 86"/>
              <a:gd name="T10" fmla="*/ 96 w 120"/>
              <a:gd name="T11" fmla="*/ 0 h 86"/>
              <a:gd name="T12" fmla="*/ 113 w 120"/>
              <a:gd name="T13" fmla="*/ 9 h 86"/>
              <a:gd name="T14" fmla="*/ 120 w 120"/>
              <a:gd name="T15" fmla="*/ 39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86">
                <a:moveTo>
                  <a:pt x="9" y="86"/>
                </a:moveTo>
                <a:cubicBezTo>
                  <a:pt x="8" y="79"/>
                  <a:pt x="0" y="53"/>
                  <a:pt x="0" y="41"/>
                </a:cubicBezTo>
                <a:cubicBezTo>
                  <a:pt x="0" y="29"/>
                  <a:pt x="4" y="20"/>
                  <a:pt x="11" y="15"/>
                </a:cubicBezTo>
                <a:cubicBezTo>
                  <a:pt x="18" y="10"/>
                  <a:pt x="32" y="10"/>
                  <a:pt x="42" y="9"/>
                </a:cubicBezTo>
                <a:cubicBezTo>
                  <a:pt x="52" y="8"/>
                  <a:pt x="62" y="10"/>
                  <a:pt x="71" y="9"/>
                </a:cubicBezTo>
                <a:cubicBezTo>
                  <a:pt x="80" y="8"/>
                  <a:pt x="89" y="0"/>
                  <a:pt x="96" y="0"/>
                </a:cubicBezTo>
                <a:cubicBezTo>
                  <a:pt x="103" y="0"/>
                  <a:pt x="109" y="3"/>
                  <a:pt x="113" y="9"/>
                </a:cubicBezTo>
                <a:cubicBezTo>
                  <a:pt x="117" y="15"/>
                  <a:pt x="119" y="33"/>
                  <a:pt x="120" y="39"/>
                </a:cubicBezTo>
              </a:path>
            </a:pathLst>
          </a:custGeom>
          <a:noFill/>
          <a:ln w="12700" cmpd="sng">
            <a:solidFill>
              <a:srgbClr val="00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39" name="Freeform 7"/>
          <p:cNvSpPr/>
          <p:nvPr/>
        </p:nvSpPr>
        <p:spPr bwMode="auto">
          <a:xfrm>
            <a:off x="7707314" y="3836392"/>
            <a:ext cx="109537" cy="85725"/>
          </a:xfrm>
          <a:custGeom>
            <a:avLst/>
            <a:gdLst>
              <a:gd name="T0" fmla="*/ 12 w 69"/>
              <a:gd name="T1" fmla="*/ 4 h 54"/>
              <a:gd name="T2" fmla="*/ 31 w 69"/>
              <a:gd name="T3" fmla="*/ 8 h 54"/>
              <a:gd name="T4" fmla="*/ 54 w 69"/>
              <a:gd name="T5" fmla="*/ 16 h 54"/>
              <a:gd name="T6" fmla="*/ 64 w 69"/>
              <a:gd name="T7" fmla="*/ 32 h 54"/>
              <a:gd name="T8" fmla="*/ 63 w 69"/>
              <a:gd name="T9" fmla="*/ 50 h 54"/>
              <a:gd name="T10" fmla="*/ 28 w 69"/>
              <a:gd name="T11" fmla="*/ 53 h 54"/>
              <a:gd name="T12" fmla="*/ 3 w 69"/>
              <a:gd name="T13" fmla="*/ 43 h 54"/>
              <a:gd name="T14" fmla="*/ 9 w 69"/>
              <a:gd name="T15" fmla="*/ 32 h 54"/>
              <a:gd name="T16" fmla="*/ 12 w 69"/>
              <a:gd name="T17" fmla="*/ 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54">
                <a:moveTo>
                  <a:pt x="12" y="4"/>
                </a:moveTo>
                <a:cubicBezTo>
                  <a:pt x="16" y="0"/>
                  <a:pt x="24" y="6"/>
                  <a:pt x="31" y="8"/>
                </a:cubicBezTo>
                <a:cubicBezTo>
                  <a:pt x="38" y="10"/>
                  <a:pt x="49" y="12"/>
                  <a:pt x="54" y="16"/>
                </a:cubicBezTo>
                <a:cubicBezTo>
                  <a:pt x="59" y="20"/>
                  <a:pt x="63" y="26"/>
                  <a:pt x="64" y="32"/>
                </a:cubicBezTo>
                <a:cubicBezTo>
                  <a:pt x="65" y="38"/>
                  <a:pt x="69" y="47"/>
                  <a:pt x="63" y="50"/>
                </a:cubicBezTo>
                <a:cubicBezTo>
                  <a:pt x="57" y="53"/>
                  <a:pt x="38" y="54"/>
                  <a:pt x="28" y="53"/>
                </a:cubicBezTo>
                <a:cubicBezTo>
                  <a:pt x="18" y="52"/>
                  <a:pt x="6" y="46"/>
                  <a:pt x="3" y="43"/>
                </a:cubicBezTo>
                <a:cubicBezTo>
                  <a:pt x="0" y="40"/>
                  <a:pt x="8" y="38"/>
                  <a:pt x="9" y="32"/>
                </a:cubicBezTo>
                <a:cubicBezTo>
                  <a:pt x="10" y="26"/>
                  <a:pt x="8" y="8"/>
                  <a:pt x="12" y="4"/>
                </a:cubicBezTo>
                <a:close/>
              </a:path>
            </a:pathLst>
          </a:custGeom>
          <a:solidFill>
            <a:srgbClr val="99CCFF"/>
          </a:solidFill>
          <a:ln w="3175" cmpd="sng">
            <a:solidFill>
              <a:srgbClr val="0099FF"/>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40" name="Freeform 8"/>
          <p:cNvSpPr/>
          <p:nvPr/>
        </p:nvSpPr>
        <p:spPr bwMode="auto">
          <a:xfrm>
            <a:off x="6096001" y="3763367"/>
            <a:ext cx="358775" cy="469900"/>
          </a:xfrm>
          <a:custGeom>
            <a:avLst/>
            <a:gdLst>
              <a:gd name="T0" fmla="*/ 226 w 226"/>
              <a:gd name="T1" fmla="*/ 2 h 296"/>
              <a:gd name="T2" fmla="*/ 208 w 226"/>
              <a:gd name="T3" fmla="*/ 6 h 296"/>
              <a:gd name="T4" fmla="*/ 145 w 226"/>
              <a:gd name="T5" fmla="*/ 15 h 296"/>
              <a:gd name="T6" fmla="*/ 89 w 226"/>
              <a:gd name="T7" fmla="*/ 98 h 296"/>
              <a:gd name="T8" fmla="*/ 13 w 226"/>
              <a:gd name="T9" fmla="*/ 144 h 296"/>
              <a:gd name="T10" fmla="*/ 10 w 226"/>
              <a:gd name="T11" fmla="*/ 191 h 296"/>
              <a:gd name="T12" fmla="*/ 31 w 226"/>
              <a:gd name="T13" fmla="*/ 203 h 296"/>
              <a:gd name="T14" fmla="*/ 47 w 226"/>
              <a:gd name="T15" fmla="*/ 221 h 296"/>
              <a:gd name="T16" fmla="*/ 74 w 226"/>
              <a:gd name="T17" fmla="*/ 194 h 296"/>
              <a:gd name="T18" fmla="*/ 97 w 226"/>
              <a:gd name="T19" fmla="*/ 197 h 296"/>
              <a:gd name="T20" fmla="*/ 122 w 226"/>
              <a:gd name="T21" fmla="*/ 201 h 296"/>
              <a:gd name="T22" fmla="*/ 116 w 226"/>
              <a:gd name="T23" fmla="*/ 225 h 296"/>
              <a:gd name="T24" fmla="*/ 125 w 226"/>
              <a:gd name="T25" fmla="*/ 257 h 296"/>
              <a:gd name="T26" fmla="*/ 119 w 226"/>
              <a:gd name="T27" fmla="*/ 281 h 296"/>
              <a:gd name="T28" fmla="*/ 142 w 226"/>
              <a:gd name="T29" fmla="*/ 29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296">
                <a:moveTo>
                  <a:pt x="226" y="2"/>
                </a:moveTo>
                <a:cubicBezTo>
                  <a:pt x="223" y="3"/>
                  <a:pt x="221" y="4"/>
                  <a:pt x="208" y="6"/>
                </a:cubicBezTo>
                <a:cubicBezTo>
                  <a:pt x="195" y="8"/>
                  <a:pt x="165" y="0"/>
                  <a:pt x="145" y="15"/>
                </a:cubicBezTo>
                <a:cubicBezTo>
                  <a:pt x="125" y="30"/>
                  <a:pt x="111" y="77"/>
                  <a:pt x="89" y="98"/>
                </a:cubicBezTo>
                <a:cubicBezTo>
                  <a:pt x="67" y="119"/>
                  <a:pt x="26" y="129"/>
                  <a:pt x="13" y="144"/>
                </a:cubicBezTo>
                <a:cubicBezTo>
                  <a:pt x="0" y="159"/>
                  <a:pt x="7" y="181"/>
                  <a:pt x="10" y="191"/>
                </a:cubicBezTo>
                <a:cubicBezTo>
                  <a:pt x="13" y="201"/>
                  <a:pt x="25" y="198"/>
                  <a:pt x="31" y="203"/>
                </a:cubicBezTo>
                <a:cubicBezTo>
                  <a:pt x="37" y="208"/>
                  <a:pt x="40" y="222"/>
                  <a:pt x="47" y="221"/>
                </a:cubicBezTo>
                <a:cubicBezTo>
                  <a:pt x="54" y="220"/>
                  <a:pt x="66" y="198"/>
                  <a:pt x="74" y="194"/>
                </a:cubicBezTo>
                <a:cubicBezTo>
                  <a:pt x="82" y="190"/>
                  <a:pt x="89" y="196"/>
                  <a:pt x="97" y="197"/>
                </a:cubicBezTo>
                <a:cubicBezTo>
                  <a:pt x="105" y="198"/>
                  <a:pt x="119" y="196"/>
                  <a:pt x="122" y="201"/>
                </a:cubicBezTo>
                <a:cubicBezTo>
                  <a:pt x="125" y="206"/>
                  <a:pt x="116" y="216"/>
                  <a:pt x="116" y="225"/>
                </a:cubicBezTo>
                <a:cubicBezTo>
                  <a:pt x="116" y="234"/>
                  <a:pt x="124" y="248"/>
                  <a:pt x="125" y="257"/>
                </a:cubicBezTo>
                <a:cubicBezTo>
                  <a:pt x="126" y="266"/>
                  <a:pt x="116" y="275"/>
                  <a:pt x="119" y="281"/>
                </a:cubicBezTo>
                <a:cubicBezTo>
                  <a:pt x="122" y="287"/>
                  <a:pt x="137" y="293"/>
                  <a:pt x="142" y="296"/>
                </a:cubicBezTo>
              </a:path>
            </a:pathLst>
          </a:custGeom>
          <a:noFill/>
          <a:ln w="12700" cmpd="sng">
            <a:solidFill>
              <a:srgbClr val="00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41" name="Freeform 9"/>
          <p:cNvSpPr/>
          <p:nvPr/>
        </p:nvSpPr>
        <p:spPr bwMode="auto">
          <a:xfrm>
            <a:off x="5380039" y="3560167"/>
            <a:ext cx="1233487" cy="301625"/>
          </a:xfrm>
          <a:custGeom>
            <a:avLst/>
            <a:gdLst>
              <a:gd name="T0" fmla="*/ 0 w 777"/>
              <a:gd name="T1" fmla="*/ 190 h 190"/>
              <a:gd name="T2" fmla="*/ 21 w 777"/>
              <a:gd name="T3" fmla="*/ 175 h 190"/>
              <a:gd name="T4" fmla="*/ 68 w 777"/>
              <a:gd name="T5" fmla="*/ 118 h 190"/>
              <a:gd name="T6" fmla="*/ 116 w 777"/>
              <a:gd name="T7" fmla="*/ 110 h 190"/>
              <a:gd name="T8" fmla="*/ 165 w 777"/>
              <a:gd name="T9" fmla="*/ 68 h 190"/>
              <a:gd name="T10" fmla="*/ 189 w 777"/>
              <a:gd name="T11" fmla="*/ 37 h 190"/>
              <a:gd name="T12" fmla="*/ 227 w 777"/>
              <a:gd name="T13" fmla="*/ 56 h 190"/>
              <a:gd name="T14" fmla="*/ 266 w 777"/>
              <a:gd name="T15" fmla="*/ 61 h 190"/>
              <a:gd name="T16" fmla="*/ 293 w 777"/>
              <a:gd name="T17" fmla="*/ 40 h 190"/>
              <a:gd name="T18" fmla="*/ 311 w 777"/>
              <a:gd name="T19" fmla="*/ 32 h 190"/>
              <a:gd name="T20" fmla="*/ 333 w 777"/>
              <a:gd name="T21" fmla="*/ 10 h 190"/>
              <a:gd name="T22" fmla="*/ 399 w 777"/>
              <a:gd name="T23" fmla="*/ 28 h 190"/>
              <a:gd name="T24" fmla="*/ 474 w 777"/>
              <a:gd name="T25" fmla="*/ 1 h 190"/>
              <a:gd name="T26" fmla="*/ 582 w 777"/>
              <a:gd name="T27" fmla="*/ 19 h 190"/>
              <a:gd name="T28" fmla="*/ 650 w 777"/>
              <a:gd name="T29" fmla="*/ 23 h 190"/>
              <a:gd name="T30" fmla="*/ 716 w 777"/>
              <a:gd name="T31" fmla="*/ 13 h 190"/>
              <a:gd name="T32" fmla="*/ 758 w 777"/>
              <a:gd name="T33" fmla="*/ 8 h 190"/>
              <a:gd name="T34" fmla="*/ 758 w 777"/>
              <a:gd name="T35" fmla="*/ 34 h 190"/>
              <a:gd name="T36" fmla="*/ 776 w 777"/>
              <a:gd name="T37" fmla="*/ 50 h 190"/>
              <a:gd name="T38" fmla="*/ 764 w 777"/>
              <a:gd name="T39" fmla="*/ 79 h 190"/>
              <a:gd name="T40" fmla="*/ 735 w 777"/>
              <a:gd name="T41" fmla="*/ 85 h 190"/>
              <a:gd name="T42" fmla="*/ 686 w 777"/>
              <a:gd name="T43" fmla="*/ 12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7" h="190">
                <a:moveTo>
                  <a:pt x="0" y="190"/>
                </a:moveTo>
                <a:cubicBezTo>
                  <a:pt x="3" y="188"/>
                  <a:pt x="10" y="187"/>
                  <a:pt x="21" y="175"/>
                </a:cubicBezTo>
                <a:cubicBezTo>
                  <a:pt x="32" y="163"/>
                  <a:pt x="52" y="129"/>
                  <a:pt x="68" y="118"/>
                </a:cubicBezTo>
                <a:cubicBezTo>
                  <a:pt x="84" y="107"/>
                  <a:pt x="100" y="118"/>
                  <a:pt x="116" y="110"/>
                </a:cubicBezTo>
                <a:cubicBezTo>
                  <a:pt x="132" y="102"/>
                  <a:pt x="153" y="80"/>
                  <a:pt x="165" y="68"/>
                </a:cubicBezTo>
                <a:cubicBezTo>
                  <a:pt x="177" y="56"/>
                  <a:pt x="179" y="39"/>
                  <a:pt x="189" y="37"/>
                </a:cubicBezTo>
                <a:cubicBezTo>
                  <a:pt x="199" y="35"/>
                  <a:pt x="214" y="52"/>
                  <a:pt x="227" y="56"/>
                </a:cubicBezTo>
                <a:cubicBezTo>
                  <a:pt x="240" y="60"/>
                  <a:pt x="255" y="64"/>
                  <a:pt x="266" y="61"/>
                </a:cubicBezTo>
                <a:cubicBezTo>
                  <a:pt x="277" y="58"/>
                  <a:pt x="285" y="45"/>
                  <a:pt x="293" y="40"/>
                </a:cubicBezTo>
                <a:cubicBezTo>
                  <a:pt x="301" y="35"/>
                  <a:pt x="304" y="37"/>
                  <a:pt x="311" y="32"/>
                </a:cubicBezTo>
                <a:cubicBezTo>
                  <a:pt x="318" y="27"/>
                  <a:pt x="318" y="11"/>
                  <a:pt x="333" y="10"/>
                </a:cubicBezTo>
                <a:cubicBezTo>
                  <a:pt x="348" y="9"/>
                  <a:pt x="376" y="29"/>
                  <a:pt x="399" y="28"/>
                </a:cubicBezTo>
                <a:cubicBezTo>
                  <a:pt x="422" y="27"/>
                  <a:pt x="444" y="2"/>
                  <a:pt x="474" y="1"/>
                </a:cubicBezTo>
                <a:cubicBezTo>
                  <a:pt x="504" y="0"/>
                  <a:pt x="553" y="15"/>
                  <a:pt x="582" y="19"/>
                </a:cubicBezTo>
                <a:cubicBezTo>
                  <a:pt x="611" y="23"/>
                  <a:pt x="628" y="24"/>
                  <a:pt x="650" y="23"/>
                </a:cubicBezTo>
                <a:cubicBezTo>
                  <a:pt x="672" y="22"/>
                  <a:pt x="698" y="15"/>
                  <a:pt x="716" y="13"/>
                </a:cubicBezTo>
                <a:cubicBezTo>
                  <a:pt x="734" y="11"/>
                  <a:pt x="751" y="5"/>
                  <a:pt x="758" y="8"/>
                </a:cubicBezTo>
                <a:cubicBezTo>
                  <a:pt x="765" y="11"/>
                  <a:pt x="755" y="27"/>
                  <a:pt x="758" y="34"/>
                </a:cubicBezTo>
                <a:cubicBezTo>
                  <a:pt x="761" y="41"/>
                  <a:pt x="775" y="43"/>
                  <a:pt x="776" y="50"/>
                </a:cubicBezTo>
                <a:cubicBezTo>
                  <a:pt x="777" y="57"/>
                  <a:pt x="771" y="73"/>
                  <a:pt x="764" y="79"/>
                </a:cubicBezTo>
                <a:cubicBezTo>
                  <a:pt x="757" y="85"/>
                  <a:pt x="748" y="77"/>
                  <a:pt x="735" y="85"/>
                </a:cubicBezTo>
                <a:cubicBezTo>
                  <a:pt x="722" y="93"/>
                  <a:pt x="696" y="119"/>
                  <a:pt x="686" y="128"/>
                </a:cubicBezTo>
              </a:path>
            </a:pathLst>
          </a:custGeom>
          <a:noFill/>
          <a:ln w="12700" cap="flat" cmpd="sng">
            <a:solidFill>
              <a:srgbClr val="0099FF"/>
            </a:solidFill>
            <a:prstDash val="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42" name="Freeform 10"/>
          <p:cNvSpPr/>
          <p:nvPr/>
        </p:nvSpPr>
        <p:spPr bwMode="auto">
          <a:xfrm>
            <a:off x="5029201" y="3871317"/>
            <a:ext cx="325438" cy="630238"/>
          </a:xfrm>
          <a:custGeom>
            <a:avLst/>
            <a:gdLst>
              <a:gd name="T0" fmla="*/ 205 w 205"/>
              <a:gd name="T1" fmla="*/ 1 h 397"/>
              <a:gd name="T2" fmla="*/ 187 w 205"/>
              <a:gd name="T3" fmla="*/ 9 h 397"/>
              <a:gd name="T4" fmla="*/ 167 w 205"/>
              <a:gd name="T5" fmla="*/ 3 h 397"/>
              <a:gd name="T6" fmla="*/ 137 w 205"/>
              <a:gd name="T7" fmla="*/ 30 h 397"/>
              <a:gd name="T8" fmla="*/ 104 w 205"/>
              <a:gd name="T9" fmla="*/ 45 h 397"/>
              <a:gd name="T10" fmla="*/ 98 w 205"/>
              <a:gd name="T11" fmla="*/ 96 h 397"/>
              <a:gd name="T12" fmla="*/ 77 w 205"/>
              <a:gd name="T13" fmla="*/ 156 h 397"/>
              <a:gd name="T14" fmla="*/ 22 w 205"/>
              <a:gd name="T15" fmla="*/ 162 h 397"/>
              <a:gd name="T16" fmla="*/ 17 w 205"/>
              <a:gd name="T17" fmla="*/ 195 h 397"/>
              <a:gd name="T18" fmla="*/ 1 w 205"/>
              <a:gd name="T19" fmla="*/ 225 h 397"/>
              <a:gd name="T20" fmla="*/ 8 w 205"/>
              <a:gd name="T21" fmla="*/ 283 h 397"/>
              <a:gd name="T22" fmla="*/ 40 w 205"/>
              <a:gd name="T23" fmla="*/ 306 h 397"/>
              <a:gd name="T24" fmla="*/ 91 w 205"/>
              <a:gd name="T25" fmla="*/ 291 h 397"/>
              <a:gd name="T26" fmla="*/ 115 w 205"/>
              <a:gd name="T27" fmla="*/ 319 h 397"/>
              <a:gd name="T28" fmla="*/ 103 w 205"/>
              <a:gd name="T29" fmla="*/ 346 h 397"/>
              <a:gd name="T30" fmla="*/ 118 w 205"/>
              <a:gd name="T31" fmla="*/ 370 h 397"/>
              <a:gd name="T32" fmla="*/ 104 w 205"/>
              <a:gd name="T33" fmla="*/ 39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5" h="397">
                <a:moveTo>
                  <a:pt x="205" y="1"/>
                </a:moveTo>
                <a:cubicBezTo>
                  <a:pt x="202" y="2"/>
                  <a:pt x="193" y="9"/>
                  <a:pt x="187" y="9"/>
                </a:cubicBezTo>
                <a:cubicBezTo>
                  <a:pt x="181" y="9"/>
                  <a:pt x="175" y="0"/>
                  <a:pt x="167" y="3"/>
                </a:cubicBezTo>
                <a:cubicBezTo>
                  <a:pt x="159" y="6"/>
                  <a:pt x="147" y="23"/>
                  <a:pt x="137" y="30"/>
                </a:cubicBezTo>
                <a:cubicBezTo>
                  <a:pt x="127" y="37"/>
                  <a:pt x="110" y="34"/>
                  <a:pt x="104" y="45"/>
                </a:cubicBezTo>
                <a:cubicBezTo>
                  <a:pt x="98" y="56"/>
                  <a:pt x="102" y="78"/>
                  <a:pt x="98" y="96"/>
                </a:cubicBezTo>
                <a:cubicBezTo>
                  <a:pt x="94" y="114"/>
                  <a:pt x="90" y="145"/>
                  <a:pt x="77" y="156"/>
                </a:cubicBezTo>
                <a:cubicBezTo>
                  <a:pt x="64" y="167"/>
                  <a:pt x="32" y="156"/>
                  <a:pt x="22" y="162"/>
                </a:cubicBezTo>
                <a:cubicBezTo>
                  <a:pt x="12" y="168"/>
                  <a:pt x="20" y="185"/>
                  <a:pt x="17" y="195"/>
                </a:cubicBezTo>
                <a:cubicBezTo>
                  <a:pt x="14" y="205"/>
                  <a:pt x="2" y="210"/>
                  <a:pt x="1" y="225"/>
                </a:cubicBezTo>
                <a:cubicBezTo>
                  <a:pt x="0" y="240"/>
                  <a:pt x="2" y="270"/>
                  <a:pt x="8" y="283"/>
                </a:cubicBezTo>
                <a:cubicBezTo>
                  <a:pt x="14" y="296"/>
                  <a:pt x="26" y="305"/>
                  <a:pt x="40" y="306"/>
                </a:cubicBezTo>
                <a:cubicBezTo>
                  <a:pt x="54" y="307"/>
                  <a:pt x="79" y="289"/>
                  <a:pt x="91" y="291"/>
                </a:cubicBezTo>
                <a:cubicBezTo>
                  <a:pt x="103" y="293"/>
                  <a:pt x="113" y="310"/>
                  <a:pt x="115" y="319"/>
                </a:cubicBezTo>
                <a:cubicBezTo>
                  <a:pt x="117" y="328"/>
                  <a:pt x="103" y="338"/>
                  <a:pt x="103" y="346"/>
                </a:cubicBezTo>
                <a:cubicBezTo>
                  <a:pt x="103" y="354"/>
                  <a:pt x="118" y="362"/>
                  <a:pt x="118" y="370"/>
                </a:cubicBezTo>
                <a:cubicBezTo>
                  <a:pt x="118" y="378"/>
                  <a:pt x="107" y="392"/>
                  <a:pt x="104" y="397"/>
                </a:cubicBezTo>
              </a:path>
            </a:pathLst>
          </a:custGeom>
          <a:noFill/>
          <a:ln w="12700" cmpd="sng">
            <a:solidFill>
              <a:srgbClr val="00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43" name="Freeform 11"/>
          <p:cNvSpPr/>
          <p:nvPr/>
        </p:nvSpPr>
        <p:spPr bwMode="auto">
          <a:xfrm>
            <a:off x="4430714" y="4452342"/>
            <a:ext cx="1285875" cy="696913"/>
          </a:xfrm>
          <a:custGeom>
            <a:avLst/>
            <a:gdLst>
              <a:gd name="T0" fmla="*/ 0 w 810"/>
              <a:gd name="T1" fmla="*/ 439 h 439"/>
              <a:gd name="T2" fmla="*/ 9 w 810"/>
              <a:gd name="T3" fmla="*/ 396 h 439"/>
              <a:gd name="T4" fmla="*/ 52 w 810"/>
              <a:gd name="T5" fmla="*/ 324 h 439"/>
              <a:gd name="T6" fmla="*/ 60 w 810"/>
              <a:gd name="T7" fmla="*/ 265 h 439"/>
              <a:gd name="T8" fmla="*/ 102 w 810"/>
              <a:gd name="T9" fmla="*/ 189 h 439"/>
              <a:gd name="T10" fmla="*/ 144 w 810"/>
              <a:gd name="T11" fmla="*/ 159 h 439"/>
              <a:gd name="T12" fmla="*/ 153 w 810"/>
              <a:gd name="T13" fmla="*/ 135 h 439"/>
              <a:gd name="T14" fmla="*/ 151 w 810"/>
              <a:gd name="T15" fmla="*/ 106 h 439"/>
              <a:gd name="T16" fmla="*/ 174 w 810"/>
              <a:gd name="T17" fmla="*/ 73 h 439"/>
              <a:gd name="T18" fmla="*/ 192 w 810"/>
              <a:gd name="T19" fmla="*/ 30 h 439"/>
              <a:gd name="T20" fmla="*/ 217 w 810"/>
              <a:gd name="T21" fmla="*/ 18 h 439"/>
              <a:gd name="T22" fmla="*/ 252 w 810"/>
              <a:gd name="T23" fmla="*/ 31 h 439"/>
              <a:gd name="T24" fmla="*/ 288 w 810"/>
              <a:gd name="T25" fmla="*/ 0 h 439"/>
              <a:gd name="T26" fmla="*/ 327 w 810"/>
              <a:gd name="T27" fmla="*/ 28 h 439"/>
              <a:gd name="T28" fmla="*/ 367 w 810"/>
              <a:gd name="T29" fmla="*/ 39 h 439"/>
              <a:gd name="T30" fmla="*/ 384 w 810"/>
              <a:gd name="T31" fmla="*/ 57 h 439"/>
              <a:gd name="T32" fmla="*/ 399 w 810"/>
              <a:gd name="T33" fmla="*/ 109 h 439"/>
              <a:gd name="T34" fmla="*/ 436 w 810"/>
              <a:gd name="T35" fmla="*/ 117 h 439"/>
              <a:gd name="T36" fmla="*/ 486 w 810"/>
              <a:gd name="T37" fmla="*/ 160 h 439"/>
              <a:gd name="T38" fmla="*/ 528 w 810"/>
              <a:gd name="T39" fmla="*/ 168 h 439"/>
              <a:gd name="T40" fmla="*/ 567 w 810"/>
              <a:gd name="T41" fmla="*/ 232 h 439"/>
              <a:gd name="T42" fmla="*/ 627 w 810"/>
              <a:gd name="T43" fmla="*/ 250 h 439"/>
              <a:gd name="T44" fmla="*/ 672 w 810"/>
              <a:gd name="T45" fmla="*/ 292 h 439"/>
              <a:gd name="T46" fmla="*/ 730 w 810"/>
              <a:gd name="T47" fmla="*/ 273 h 439"/>
              <a:gd name="T48" fmla="*/ 757 w 810"/>
              <a:gd name="T49" fmla="*/ 300 h 439"/>
              <a:gd name="T50" fmla="*/ 789 w 810"/>
              <a:gd name="T51" fmla="*/ 324 h 439"/>
              <a:gd name="T52" fmla="*/ 784 w 810"/>
              <a:gd name="T53" fmla="*/ 369 h 439"/>
              <a:gd name="T54" fmla="*/ 810 w 810"/>
              <a:gd name="T55" fmla="*/ 39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0" h="439">
                <a:moveTo>
                  <a:pt x="0" y="439"/>
                </a:moveTo>
                <a:cubicBezTo>
                  <a:pt x="1" y="432"/>
                  <a:pt x="0" y="415"/>
                  <a:pt x="9" y="396"/>
                </a:cubicBezTo>
                <a:cubicBezTo>
                  <a:pt x="18" y="377"/>
                  <a:pt x="43" y="346"/>
                  <a:pt x="52" y="324"/>
                </a:cubicBezTo>
                <a:cubicBezTo>
                  <a:pt x="61" y="302"/>
                  <a:pt x="52" y="287"/>
                  <a:pt x="60" y="265"/>
                </a:cubicBezTo>
                <a:cubicBezTo>
                  <a:pt x="68" y="243"/>
                  <a:pt x="88" y="206"/>
                  <a:pt x="102" y="189"/>
                </a:cubicBezTo>
                <a:cubicBezTo>
                  <a:pt x="116" y="172"/>
                  <a:pt x="136" y="168"/>
                  <a:pt x="144" y="159"/>
                </a:cubicBezTo>
                <a:cubicBezTo>
                  <a:pt x="152" y="150"/>
                  <a:pt x="152" y="144"/>
                  <a:pt x="153" y="135"/>
                </a:cubicBezTo>
                <a:cubicBezTo>
                  <a:pt x="154" y="126"/>
                  <a:pt x="148" y="116"/>
                  <a:pt x="151" y="106"/>
                </a:cubicBezTo>
                <a:cubicBezTo>
                  <a:pt x="154" y="96"/>
                  <a:pt x="167" y="86"/>
                  <a:pt x="174" y="73"/>
                </a:cubicBezTo>
                <a:cubicBezTo>
                  <a:pt x="181" y="60"/>
                  <a:pt x="185" y="39"/>
                  <a:pt x="192" y="30"/>
                </a:cubicBezTo>
                <a:cubicBezTo>
                  <a:pt x="199" y="21"/>
                  <a:pt x="207" y="18"/>
                  <a:pt x="217" y="18"/>
                </a:cubicBezTo>
                <a:cubicBezTo>
                  <a:pt x="227" y="18"/>
                  <a:pt x="240" y="34"/>
                  <a:pt x="252" y="31"/>
                </a:cubicBezTo>
                <a:cubicBezTo>
                  <a:pt x="264" y="28"/>
                  <a:pt x="276" y="0"/>
                  <a:pt x="288" y="0"/>
                </a:cubicBezTo>
                <a:cubicBezTo>
                  <a:pt x="300" y="0"/>
                  <a:pt x="314" y="22"/>
                  <a:pt x="327" y="28"/>
                </a:cubicBezTo>
                <a:cubicBezTo>
                  <a:pt x="340" y="34"/>
                  <a:pt x="358" y="34"/>
                  <a:pt x="367" y="39"/>
                </a:cubicBezTo>
                <a:cubicBezTo>
                  <a:pt x="376" y="44"/>
                  <a:pt x="379" y="45"/>
                  <a:pt x="384" y="57"/>
                </a:cubicBezTo>
                <a:cubicBezTo>
                  <a:pt x="389" y="69"/>
                  <a:pt x="390" y="99"/>
                  <a:pt x="399" y="109"/>
                </a:cubicBezTo>
                <a:cubicBezTo>
                  <a:pt x="408" y="119"/>
                  <a:pt x="422" y="109"/>
                  <a:pt x="436" y="117"/>
                </a:cubicBezTo>
                <a:cubicBezTo>
                  <a:pt x="450" y="125"/>
                  <a:pt x="471" y="152"/>
                  <a:pt x="486" y="160"/>
                </a:cubicBezTo>
                <a:cubicBezTo>
                  <a:pt x="501" y="168"/>
                  <a:pt x="515" y="156"/>
                  <a:pt x="528" y="168"/>
                </a:cubicBezTo>
                <a:cubicBezTo>
                  <a:pt x="541" y="180"/>
                  <a:pt x="551" y="218"/>
                  <a:pt x="567" y="232"/>
                </a:cubicBezTo>
                <a:cubicBezTo>
                  <a:pt x="583" y="246"/>
                  <a:pt x="610" y="240"/>
                  <a:pt x="627" y="250"/>
                </a:cubicBezTo>
                <a:cubicBezTo>
                  <a:pt x="644" y="260"/>
                  <a:pt x="655" y="288"/>
                  <a:pt x="672" y="292"/>
                </a:cubicBezTo>
                <a:cubicBezTo>
                  <a:pt x="689" y="296"/>
                  <a:pt x="716" y="272"/>
                  <a:pt x="730" y="273"/>
                </a:cubicBezTo>
                <a:cubicBezTo>
                  <a:pt x="744" y="274"/>
                  <a:pt x="747" y="292"/>
                  <a:pt x="757" y="300"/>
                </a:cubicBezTo>
                <a:cubicBezTo>
                  <a:pt x="767" y="308"/>
                  <a:pt x="785" y="313"/>
                  <a:pt x="789" y="324"/>
                </a:cubicBezTo>
                <a:cubicBezTo>
                  <a:pt x="793" y="335"/>
                  <a:pt x="781" y="357"/>
                  <a:pt x="784" y="369"/>
                </a:cubicBezTo>
                <a:cubicBezTo>
                  <a:pt x="787" y="381"/>
                  <a:pt x="805" y="391"/>
                  <a:pt x="810" y="396"/>
                </a:cubicBezTo>
              </a:path>
            </a:pathLst>
          </a:custGeom>
          <a:noFill/>
          <a:ln w="12700" cmpd="sng">
            <a:solidFill>
              <a:srgbClr val="00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44" name="Freeform 12"/>
          <p:cNvSpPr/>
          <p:nvPr/>
        </p:nvSpPr>
        <p:spPr bwMode="auto">
          <a:xfrm>
            <a:off x="3260726" y="3168055"/>
            <a:ext cx="1709738" cy="1138237"/>
          </a:xfrm>
          <a:custGeom>
            <a:avLst/>
            <a:gdLst>
              <a:gd name="T0" fmla="*/ 1077 w 1077"/>
              <a:gd name="T1" fmla="*/ 641 h 717"/>
              <a:gd name="T2" fmla="*/ 1029 w 1077"/>
              <a:gd name="T3" fmla="*/ 689 h 717"/>
              <a:gd name="T4" fmla="*/ 974 w 1077"/>
              <a:gd name="T5" fmla="*/ 687 h 717"/>
              <a:gd name="T6" fmla="*/ 923 w 1077"/>
              <a:gd name="T7" fmla="*/ 710 h 717"/>
              <a:gd name="T8" fmla="*/ 872 w 1077"/>
              <a:gd name="T9" fmla="*/ 702 h 717"/>
              <a:gd name="T10" fmla="*/ 824 w 1077"/>
              <a:gd name="T11" fmla="*/ 717 h 717"/>
              <a:gd name="T12" fmla="*/ 809 w 1077"/>
              <a:gd name="T13" fmla="*/ 702 h 717"/>
              <a:gd name="T14" fmla="*/ 822 w 1077"/>
              <a:gd name="T15" fmla="*/ 644 h 717"/>
              <a:gd name="T16" fmla="*/ 798 w 1077"/>
              <a:gd name="T17" fmla="*/ 599 h 717"/>
              <a:gd name="T18" fmla="*/ 791 w 1077"/>
              <a:gd name="T19" fmla="*/ 566 h 717"/>
              <a:gd name="T20" fmla="*/ 743 w 1077"/>
              <a:gd name="T21" fmla="*/ 578 h 717"/>
              <a:gd name="T22" fmla="*/ 729 w 1077"/>
              <a:gd name="T23" fmla="*/ 638 h 717"/>
              <a:gd name="T24" fmla="*/ 674 w 1077"/>
              <a:gd name="T25" fmla="*/ 647 h 717"/>
              <a:gd name="T26" fmla="*/ 662 w 1077"/>
              <a:gd name="T27" fmla="*/ 657 h 717"/>
              <a:gd name="T28" fmla="*/ 656 w 1077"/>
              <a:gd name="T29" fmla="*/ 701 h 717"/>
              <a:gd name="T30" fmla="*/ 636 w 1077"/>
              <a:gd name="T31" fmla="*/ 684 h 717"/>
              <a:gd name="T32" fmla="*/ 614 w 1077"/>
              <a:gd name="T33" fmla="*/ 659 h 717"/>
              <a:gd name="T34" fmla="*/ 594 w 1077"/>
              <a:gd name="T35" fmla="*/ 677 h 717"/>
              <a:gd name="T36" fmla="*/ 548 w 1077"/>
              <a:gd name="T37" fmla="*/ 689 h 717"/>
              <a:gd name="T38" fmla="*/ 492 w 1077"/>
              <a:gd name="T39" fmla="*/ 648 h 717"/>
              <a:gd name="T40" fmla="*/ 428 w 1077"/>
              <a:gd name="T41" fmla="*/ 653 h 717"/>
              <a:gd name="T42" fmla="*/ 399 w 1077"/>
              <a:gd name="T43" fmla="*/ 638 h 717"/>
              <a:gd name="T44" fmla="*/ 380 w 1077"/>
              <a:gd name="T45" fmla="*/ 611 h 717"/>
              <a:gd name="T46" fmla="*/ 348 w 1077"/>
              <a:gd name="T47" fmla="*/ 591 h 717"/>
              <a:gd name="T48" fmla="*/ 300 w 1077"/>
              <a:gd name="T49" fmla="*/ 545 h 717"/>
              <a:gd name="T50" fmla="*/ 279 w 1077"/>
              <a:gd name="T51" fmla="*/ 503 h 717"/>
              <a:gd name="T52" fmla="*/ 207 w 1077"/>
              <a:gd name="T53" fmla="*/ 435 h 717"/>
              <a:gd name="T54" fmla="*/ 191 w 1077"/>
              <a:gd name="T55" fmla="*/ 383 h 717"/>
              <a:gd name="T56" fmla="*/ 171 w 1077"/>
              <a:gd name="T57" fmla="*/ 300 h 717"/>
              <a:gd name="T58" fmla="*/ 120 w 1077"/>
              <a:gd name="T59" fmla="*/ 249 h 717"/>
              <a:gd name="T60" fmla="*/ 84 w 1077"/>
              <a:gd name="T61" fmla="*/ 219 h 717"/>
              <a:gd name="T62" fmla="*/ 68 w 1077"/>
              <a:gd name="T63" fmla="*/ 174 h 717"/>
              <a:gd name="T64" fmla="*/ 14 w 1077"/>
              <a:gd name="T65" fmla="*/ 122 h 717"/>
              <a:gd name="T66" fmla="*/ 0 w 1077"/>
              <a:gd name="T67" fmla="*/ 77 h 717"/>
              <a:gd name="T68" fmla="*/ 14 w 1077"/>
              <a:gd name="T69" fmla="*/ 0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7" h="717">
                <a:moveTo>
                  <a:pt x="1077" y="641"/>
                </a:moveTo>
                <a:cubicBezTo>
                  <a:pt x="1069" y="649"/>
                  <a:pt x="1046" y="681"/>
                  <a:pt x="1029" y="689"/>
                </a:cubicBezTo>
                <a:cubicBezTo>
                  <a:pt x="1012" y="697"/>
                  <a:pt x="992" y="683"/>
                  <a:pt x="974" y="687"/>
                </a:cubicBezTo>
                <a:cubicBezTo>
                  <a:pt x="956" y="691"/>
                  <a:pt x="940" y="708"/>
                  <a:pt x="923" y="710"/>
                </a:cubicBezTo>
                <a:cubicBezTo>
                  <a:pt x="906" y="712"/>
                  <a:pt x="888" y="701"/>
                  <a:pt x="872" y="702"/>
                </a:cubicBezTo>
                <a:cubicBezTo>
                  <a:pt x="856" y="703"/>
                  <a:pt x="834" y="717"/>
                  <a:pt x="824" y="717"/>
                </a:cubicBezTo>
                <a:cubicBezTo>
                  <a:pt x="814" y="717"/>
                  <a:pt x="809" y="714"/>
                  <a:pt x="809" y="702"/>
                </a:cubicBezTo>
                <a:cubicBezTo>
                  <a:pt x="809" y="690"/>
                  <a:pt x="824" y="661"/>
                  <a:pt x="822" y="644"/>
                </a:cubicBezTo>
                <a:cubicBezTo>
                  <a:pt x="820" y="627"/>
                  <a:pt x="803" y="612"/>
                  <a:pt x="798" y="599"/>
                </a:cubicBezTo>
                <a:cubicBezTo>
                  <a:pt x="793" y="586"/>
                  <a:pt x="800" y="569"/>
                  <a:pt x="791" y="566"/>
                </a:cubicBezTo>
                <a:cubicBezTo>
                  <a:pt x="782" y="563"/>
                  <a:pt x="753" y="566"/>
                  <a:pt x="743" y="578"/>
                </a:cubicBezTo>
                <a:cubicBezTo>
                  <a:pt x="733" y="590"/>
                  <a:pt x="740" y="627"/>
                  <a:pt x="729" y="638"/>
                </a:cubicBezTo>
                <a:cubicBezTo>
                  <a:pt x="718" y="649"/>
                  <a:pt x="685" y="644"/>
                  <a:pt x="674" y="647"/>
                </a:cubicBezTo>
                <a:cubicBezTo>
                  <a:pt x="663" y="650"/>
                  <a:pt x="665" y="648"/>
                  <a:pt x="662" y="657"/>
                </a:cubicBezTo>
                <a:cubicBezTo>
                  <a:pt x="659" y="666"/>
                  <a:pt x="660" y="697"/>
                  <a:pt x="656" y="701"/>
                </a:cubicBezTo>
                <a:cubicBezTo>
                  <a:pt x="652" y="705"/>
                  <a:pt x="643" y="691"/>
                  <a:pt x="636" y="684"/>
                </a:cubicBezTo>
                <a:cubicBezTo>
                  <a:pt x="629" y="677"/>
                  <a:pt x="621" y="660"/>
                  <a:pt x="614" y="659"/>
                </a:cubicBezTo>
                <a:cubicBezTo>
                  <a:pt x="607" y="658"/>
                  <a:pt x="605" y="672"/>
                  <a:pt x="594" y="677"/>
                </a:cubicBezTo>
                <a:cubicBezTo>
                  <a:pt x="583" y="682"/>
                  <a:pt x="565" y="694"/>
                  <a:pt x="548" y="689"/>
                </a:cubicBezTo>
                <a:cubicBezTo>
                  <a:pt x="531" y="684"/>
                  <a:pt x="512" y="654"/>
                  <a:pt x="492" y="648"/>
                </a:cubicBezTo>
                <a:cubicBezTo>
                  <a:pt x="472" y="642"/>
                  <a:pt x="443" y="655"/>
                  <a:pt x="428" y="653"/>
                </a:cubicBezTo>
                <a:cubicBezTo>
                  <a:pt x="413" y="651"/>
                  <a:pt x="407" y="645"/>
                  <a:pt x="399" y="638"/>
                </a:cubicBezTo>
                <a:cubicBezTo>
                  <a:pt x="391" y="631"/>
                  <a:pt x="388" y="619"/>
                  <a:pt x="380" y="611"/>
                </a:cubicBezTo>
                <a:cubicBezTo>
                  <a:pt x="372" y="603"/>
                  <a:pt x="361" y="602"/>
                  <a:pt x="348" y="591"/>
                </a:cubicBezTo>
                <a:cubicBezTo>
                  <a:pt x="335" y="580"/>
                  <a:pt x="311" y="559"/>
                  <a:pt x="300" y="545"/>
                </a:cubicBezTo>
                <a:cubicBezTo>
                  <a:pt x="289" y="531"/>
                  <a:pt x="294" y="521"/>
                  <a:pt x="279" y="503"/>
                </a:cubicBezTo>
                <a:cubicBezTo>
                  <a:pt x="264" y="485"/>
                  <a:pt x="222" y="455"/>
                  <a:pt x="207" y="435"/>
                </a:cubicBezTo>
                <a:cubicBezTo>
                  <a:pt x="192" y="415"/>
                  <a:pt x="197" y="405"/>
                  <a:pt x="191" y="383"/>
                </a:cubicBezTo>
                <a:cubicBezTo>
                  <a:pt x="185" y="361"/>
                  <a:pt x="183" y="322"/>
                  <a:pt x="171" y="300"/>
                </a:cubicBezTo>
                <a:cubicBezTo>
                  <a:pt x="159" y="278"/>
                  <a:pt x="134" y="262"/>
                  <a:pt x="120" y="249"/>
                </a:cubicBezTo>
                <a:cubicBezTo>
                  <a:pt x="106" y="236"/>
                  <a:pt x="93" y="231"/>
                  <a:pt x="84" y="219"/>
                </a:cubicBezTo>
                <a:cubicBezTo>
                  <a:pt x="75" y="207"/>
                  <a:pt x="80" y="190"/>
                  <a:pt x="68" y="174"/>
                </a:cubicBezTo>
                <a:cubicBezTo>
                  <a:pt x="56" y="158"/>
                  <a:pt x="25" y="138"/>
                  <a:pt x="14" y="122"/>
                </a:cubicBezTo>
                <a:cubicBezTo>
                  <a:pt x="3" y="106"/>
                  <a:pt x="0" y="97"/>
                  <a:pt x="0" y="77"/>
                </a:cubicBezTo>
                <a:cubicBezTo>
                  <a:pt x="0" y="57"/>
                  <a:pt x="11" y="16"/>
                  <a:pt x="14" y="0"/>
                </a:cubicBezTo>
              </a:path>
            </a:pathLst>
          </a:custGeom>
          <a:noFill/>
          <a:ln w="12700" cmpd="sng">
            <a:solidFill>
              <a:srgbClr val="00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45" name="Freeform 13"/>
          <p:cNvSpPr/>
          <p:nvPr/>
        </p:nvSpPr>
        <p:spPr bwMode="auto">
          <a:xfrm>
            <a:off x="3521076" y="2863255"/>
            <a:ext cx="1725613" cy="930275"/>
          </a:xfrm>
          <a:custGeom>
            <a:avLst/>
            <a:gdLst>
              <a:gd name="T0" fmla="*/ 1087 w 1087"/>
              <a:gd name="T1" fmla="*/ 432 h 586"/>
              <a:gd name="T2" fmla="*/ 1039 w 1087"/>
              <a:gd name="T3" fmla="*/ 474 h 586"/>
              <a:gd name="T4" fmla="*/ 1008 w 1087"/>
              <a:gd name="T5" fmla="*/ 467 h 586"/>
              <a:gd name="T6" fmla="*/ 979 w 1087"/>
              <a:gd name="T7" fmla="*/ 461 h 586"/>
              <a:gd name="T8" fmla="*/ 940 w 1087"/>
              <a:gd name="T9" fmla="*/ 474 h 586"/>
              <a:gd name="T10" fmla="*/ 886 w 1087"/>
              <a:gd name="T11" fmla="*/ 474 h 586"/>
              <a:gd name="T12" fmla="*/ 853 w 1087"/>
              <a:gd name="T13" fmla="*/ 480 h 586"/>
              <a:gd name="T14" fmla="*/ 802 w 1087"/>
              <a:gd name="T15" fmla="*/ 461 h 586"/>
              <a:gd name="T16" fmla="*/ 775 w 1087"/>
              <a:gd name="T17" fmla="*/ 441 h 586"/>
              <a:gd name="T18" fmla="*/ 723 w 1087"/>
              <a:gd name="T19" fmla="*/ 471 h 586"/>
              <a:gd name="T20" fmla="*/ 684 w 1087"/>
              <a:gd name="T21" fmla="*/ 506 h 586"/>
              <a:gd name="T22" fmla="*/ 658 w 1087"/>
              <a:gd name="T23" fmla="*/ 539 h 586"/>
              <a:gd name="T24" fmla="*/ 609 w 1087"/>
              <a:gd name="T25" fmla="*/ 549 h 586"/>
              <a:gd name="T26" fmla="*/ 577 w 1087"/>
              <a:gd name="T27" fmla="*/ 570 h 586"/>
              <a:gd name="T28" fmla="*/ 544 w 1087"/>
              <a:gd name="T29" fmla="*/ 579 h 586"/>
              <a:gd name="T30" fmla="*/ 507 w 1087"/>
              <a:gd name="T31" fmla="*/ 579 h 586"/>
              <a:gd name="T32" fmla="*/ 486 w 1087"/>
              <a:gd name="T33" fmla="*/ 539 h 586"/>
              <a:gd name="T34" fmla="*/ 423 w 1087"/>
              <a:gd name="T35" fmla="*/ 495 h 586"/>
              <a:gd name="T36" fmla="*/ 427 w 1087"/>
              <a:gd name="T37" fmla="*/ 410 h 586"/>
              <a:gd name="T38" fmla="*/ 439 w 1087"/>
              <a:gd name="T39" fmla="*/ 380 h 586"/>
              <a:gd name="T40" fmla="*/ 424 w 1087"/>
              <a:gd name="T41" fmla="*/ 317 h 586"/>
              <a:gd name="T42" fmla="*/ 358 w 1087"/>
              <a:gd name="T43" fmla="*/ 228 h 586"/>
              <a:gd name="T44" fmla="*/ 277 w 1087"/>
              <a:gd name="T45" fmla="*/ 174 h 586"/>
              <a:gd name="T46" fmla="*/ 237 w 1087"/>
              <a:gd name="T47" fmla="*/ 126 h 586"/>
              <a:gd name="T48" fmla="*/ 207 w 1087"/>
              <a:gd name="T49" fmla="*/ 117 h 586"/>
              <a:gd name="T50" fmla="*/ 190 w 1087"/>
              <a:gd name="T51" fmla="*/ 92 h 586"/>
              <a:gd name="T52" fmla="*/ 156 w 1087"/>
              <a:gd name="T53" fmla="*/ 60 h 586"/>
              <a:gd name="T54" fmla="*/ 99 w 1087"/>
              <a:gd name="T55" fmla="*/ 59 h 586"/>
              <a:gd name="T56" fmla="*/ 75 w 1087"/>
              <a:gd name="T57" fmla="*/ 39 h 586"/>
              <a:gd name="T58" fmla="*/ 45 w 1087"/>
              <a:gd name="T59" fmla="*/ 36 h 586"/>
              <a:gd name="T60" fmla="*/ 33 w 1087"/>
              <a:gd name="T61" fmla="*/ 5 h 586"/>
              <a:gd name="T62" fmla="*/ 0 w 1087"/>
              <a:gd name="T63" fmla="*/ 5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7" h="586">
                <a:moveTo>
                  <a:pt x="1087" y="432"/>
                </a:moveTo>
                <a:cubicBezTo>
                  <a:pt x="1079" y="439"/>
                  <a:pt x="1052" y="468"/>
                  <a:pt x="1039" y="474"/>
                </a:cubicBezTo>
                <a:cubicBezTo>
                  <a:pt x="1026" y="480"/>
                  <a:pt x="1018" y="469"/>
                  <a:pt x="1008" y="467"/>
                </a:cubicBezTo>
                <a:cubicBezTo>
                  <a:pt x="998" y="465"/>
                  <a:pt x="990" y="460"/>
                  <a:pt x="979" y="461"/>
                </a:cubicBezTo>
                <a:cubicBezTo>
                  <a:pt x="968" y="462"/>
                  <a:pt x="955" y="472"/>
                  <a:pt x="940" y="474"/>
                </a:cubicBezTo>
                <a:cubicBezTo>
                  <a:pt x="925" y="476"/>
                  <a:pt x="900" y="473"/>
                  <a:pt x="886" y="474"/>
                </a:cubicBezTo>
                <a:cubicBezTo>
                  <a:pt x="872" y="475"/>
                  <a:pt x="867" y="482"/>
                  <a:pt x="853" y="480"/>
                </a:cubicBezTo>
                <a:cubicBezTo>
                  <a:pt x="839" y="478"/>
                  <a:pt x="815" y="467"/>
                  <a:pt x="802" y="461"/>
                </a:cubicBezTo>
                <a:cubicBezTo>
                  <a:pt x="789" y="455"/>
                  <a:pt x="788" y="439"/>
                  <a:pt x="775" y="441"/>
                </a:cubicBezTo>
                <a:cubicBezTo>
                  <a:pt x="762" y="443"/>
                  <a:pt x="738" y="460"/>
                  <a:pt x="723" y="471"/>
                </a:cubicBezTo>
                <a:cubicBezTo>
                  <a:pt x="708" y="482"/>
                  <a:pt x="695" y="495"/>
                  <a:pt x="684" y="506"/>
                </a:cubicBezTo>
                <a:cubicBezTo>
                  <a:pt x="673" y="517"/>
                  <a:pt x="670" y="532"/>
                  <a:pt x="658" y="539"/>
                </a:cubicBezTo>
                <a:cubicBezTo>
                  <a:pt x="646" y="546"/>
                  <a:pt x="622" y="544"/>
                  <a:pt x="609" y="549"/>
                </a:cubicBezTo>
                <a:cubicBezTo>
                  <a:pt x="596" y="554"/>
                  <a:pt x="588" y="565"/>
                  <a:pt x="577" y="570"/>
                </a:cubicBezTo>
                <a:cubicBezTo>
                  <a:pt x="566" y="575"/>
                  <a:pt x="556" y="577"/>
                  <a:pt x="544" y="579"/>
                </a:cubicBezTo>
                <a:cubicBezTo>
                  <a:pt x="532" y="581"/>
                  <a:pt x="517" y="586"/>
                  <a:pt x="507" y="579"/>
                </a:cubicBezTo>
                <a:cubicBezTo>
                  <a:pt x="497" y="572"/>
                  <a:pt x="500" y="553"/>
                  <a:pt x="486" y="539"/>
                </a:cubicBezTo>
                <a:cubicBezTo>
                  <a:pt x="472" y="525"/>
                  <a:pt x="433" y="516"/>
                  <a:pt x="423" y="495"/>
                </a:cubicBezTo>
                <a:cubicBezTo>
                  <a:pt x="413" y="474"/>
                  <a:pt x="424" y="429"/>
                  <a:pt x="427" y="410"/>
                </a:cubicBezTo>
                <a:cubicBezTo>
                  <a:pt x="430" y="391"/>
                  <a:pt x="439" y="395"/>
                  <a:pt x="439" y="380"/>
                </a:cubicBezTo>
                <a:cubicBezTo>
                  <a:pt x="439" y="365"/>
                  <a:pt x="438" y="342"/>
                  <a:pt x="424" y="317"/>
                </a:cubicBezTo>
                <a:cubicBezTo>
                  <a:pt x="410" y="292"/>
                  <a:pt x="382" y="252"/>
                  <a:pt x="358" y="228"/>
                </a:cubicBezTo>
                <a:cubicBezTo>
                  <a:pt x="334" y="204"/>
                  <a:pt x="297" y="191"/>
                  <a:pt x="277" y="174"/>
                </a:cubicBezTo>
                <a:cubicBezTo>
                  <a:pt x="257" y="157"/>
                  <a:pt x="249" y="135"/>
                  <a:pt x="237" y="126"/>
                </a:cubicBezTo>
                <a:cubicBezTo>
                  <a:pt x="225" y="117"/>
                  <a:pt x="215" y="123"/>
                  <a:pt x="207" y="117"/>
                </a:cubicBezTo>
                <a:cubicBezTo>
                  <a:pt x="199" y="111"/>
                  <a:pt x="198" y="101"/>
                  <a:pt x="190" y="92"/>
                </a:cubicBezTo>
                <a:cubicBezTo>
                  <a:pt x="182" y="83"/>
                  <a:pt x="171" y="65"/>
                  <a:pt x="156" y="60"/>
                </a:cubicBezTo>
                <a:cubicBezTo>
                  <a:pt x="141" y="55"/>
                  <a:pt x="112" y="62"/>
                  <a:pt x="99" y="59"/>
                </a:cubicBezTo>
                <a:cubicBezTo>
                  <a:pt x="86" y="56"/>
                  <a:pt x="84" y="43"/>
                  <a:pt x="75" y="39"/>
                </a:cubicBezTo>
                <a:cubicBezTo>
                  <a:pt x="66" y="35"/>
                  <a:pt x="52" y="42"/>
                  <a:pt x="45" y="36"/>
                </a:cubicBezTo>
                <a:cubicBezTo>
                  <a:pt x="38" y="30"/>
                  <a:pt x="40" y="10"/>
                  <a:pt x="33" y="5"/>
                </a:cubicBezTo>
                <a:cubicBezTo>
                  <a:pt x="26" y="0"/>
                  <a:pt x="7" y="5"/>
                  <a:pt x="0" y="5"/>
                </a:cubicBezTo>
              </a:path>
            </a:pathLst>
          </a:custGeom>
          <a:noFill/>
          <a:ln w="12700" cmpd="sng">
            <a:solidFill>
              <a:srgbClr val="00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46" name="Freeform 14"/>
          <p:cNvSpPr/>
          <p:nvPr/>
        </p:nvSpPr>
        <p:spPr bwMode="auto">
          <a:xfrm>
            <a:off x="5045076" y="3410942"/>
            <a:ext cx="185738" cy="84138"/>
          </a:xfrm>
          <a:custGeom>
            <a:avLst/>
            <a:gdLst>
              <a:gd name="T0" fmla="*/ 57 w 117"/>
              <a:gd name="T1" fmla="*/ 8 h 53"/>
              <a:gd name="T2" fmla="*/ 88 w 117"/>
              <a:gd name="T3" fmla="*/ 2 h 53"/>
              <a:gd name="T4" fmla="*/ 114 w 117"/>
              <a:gd name="T5" fmla="*/ 21 h 53"/>
              <a:gd name="T6" fmla="*/ 105 w 117"/>
              <a:gd name="T7" fmla="*/ 33 h 53"/>
              <a:gd name="T8" fmla="*/ 87 w 117"/>
              <a:gd name="T9" fmla="*/ 33 h 53"/>
              <a:gd name="T10" fmla="*/ 57 w 117"/>
              <a:gd name="T11" fmla="*/ 51 h 53"/>
              <a:gd name="T12" fmla="*/ 19 w 117"/>
              <a:gd name="T13" fmla="*/ 44 h 53"/>
              <a:gd name="T14" fmla="*/ 1 w 117"/>
              <a:gd name="T15" fmla="*/ 30 h 53"/>
              <a:gd name="T16" fmla="*/ 27 w 117"/>
              <a:gd name="T17" fmla="*/ 18 h 53"/>
              <a:gd name="T18" fmla="*/ 57 w 117"/>
              <a:gd name="T19" fmla="*/ 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53">
                <a:moveTo>
                  <a:pt x="57" y="8"/>
                </a:moveTo>
                <a:cubicBezTo>
                  <a:pt x="66" y="6"/>
                  <a:pt x="79" y="0"/>
                  <a:pt x="88" y="2"/>
                </a:cubicBezTo>
                <a:cubicBezTo>
                  <a:pt x="97" y="4"/>
                  <a:pt x="111" y="16"/>
                  <a:pt x="114" y="21"/>
                </a:cubicBezTo>
                <a:cubicBezTo>
                  <a:pt x="117" y="26"/>
                  <a:pt x="109" y="31"/>
                  <a:pt x="105" y="33"/>
                </a:cubicBezTo>
                <a:cubicBezTo>
                  <a:pt x="101" y="35"/>
                  <a:pt x="95" y="30"/>
                  <a:pt x="87" y="33"/>
                </a:cubicBezTo>
                <a:cubicBezTo>
                  <a:pt x="79" y="36"/>
                  <a:pt x="68" y="49"/>
                  <a:pt x="57" y="51"/>
                </a:cubicBezTo>
                <a:cubicBezTo>
                  <a:pt x="46" y="53"/>
                  <a:pt x="28" y="47"/>
                  <a:pt x="19" y="44"/>
                </a:cubicBezTo>
                <a:cubicBezTo>
                  <a:pt x="10" y="41"/>
                  <a:pt x="0" y="34"/>
                  <a:pt x="1" y="30"/>
                </a:cubicBezTo>
                <a:cubicBezTo>
                  <a:pt x="2" y="26"/>
                  <a:pt x="18" y="22"/>
                  <a:pt x="27" y="18"/>
                </a:cubicBezTo>
                <a:cubicBezTo>
                  <a:pt x="36" y="14"/>
                  <a:pt x="51" y="10"/>
                  <a:pt x="57" y="8"/>
                </a:cubicBezTo>
                <a:close/>
              </a:path>
            </a:pathLst>
          </a:custGeom>
          <a:solidFill>
            <a:srgbClr val="99CCFF"/>
          </a:solidFill>
          <a:ln w="3175" cmpd="sng">
            <a:solidFill>
              <a:srgbClr val="0099FF"/>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47" name="Freeform 15"/>
          <p:cNvSpPr/>
          <p:nvPr/>
        </p:nvSpPr>
        <p:spPr bwMode="auto">
          <a:xfrm>
            <a:off x="4754564" y="2804517"/>
            <a:ext cx="574675" cy="250825"/>
          </a:xfrm>
          <a:custGeom>
            <a:avLst/>
            <a:gdLst>
              <a:gd name="T0" fmla="*/ 88 w 362"/>
              <a:gd name="T1" fmla="*/ 4 h 158"/>
              <a:gd name="T2" fmla="*/ 133 w 362"/>
              <a:gd name="T3" fmla="*/ 9 h 158"/>
              <a:gd name="T4" fmla="*/ 199 w 362"/>
              <a:gd name="T5" fmla="*/ 10 h 158"/>
              <a:gd name="T6" fmla="*/ 226 w 362"/>
              <a:gd name="T7" fmla="*/ 19 h 158"/>
              <a:gd name="T8" fmla="*/ 253 w 362"/>
              <a:gd name="T9" fmla="*/ 10 h 158"/>
              <a:gd name="T10" fmla="*/ 300 w 362"/>
              <a:gd name="T11" fmla="*/ 24 h 158"/>
              <a:gd name="T12" fmla="*/ 325 w 362"/>
              <a:gd name="T13" fmla="*/ 6 h 158"/>
              <a:gd name="T14" fmla="*/ 348 w 362"/>
              <a:gd name="T15" fmla="*/ 1 h 158"/>
              <a:gd name="T16" fmla="*/ 361 w 362"/>
              <a:gd name="T17" fmla="*/ 15 h 158"/>
              <a:gd name="T18" fmla="*/ 339 w 362"/>
              <a:gd name="T19" fmla="*/ 37 h 158"/>
              <a:gd name="T20" fmla="*/ 313 w 362"/>
              <a:gd name="T21" fmla="*/ 51 h 158"/>
              <a:gd name="T22" fmla="*/ 268 w 362"/>
              <a:gd name="T23" fmla="*/ 51 h 158"/>
              <a:gd name="T24" fmla="*/ 247 w 362"/>
              <a:gd name="T25" fmla="*/ 39 h 158"/>
              <a:gd name="T26" fmla="*/ 229 w 362"/>
              <a:gd name="T27" fmla="*/ 51 h 158"/>
              <a:gd name="T28" fmla="*/ 196 w 362"/>
              <a:gd name="T29" fmla="*/ 51 h 158"/>
              <a:gd name="T30" fmla="*/ 175 w 362"/>
              <a:gd name="T31" fmla="*/ 54 h 158"/>
              <a:gd name="T32" fmla="*/ 124 w 362"/>
              <a:gd name="T33" fmla="*/ 43 h 158"/>
              <a:gd name="T34" fmla="*/ 96 w 362"/>
              <a:gd name="T35" fmla="*/ 55 h 158"/>
              <a:gd name="T36" fmla="*/ 66 w 362"/>
              <a:gd name="T37" fmla="*/ 96 h 158"/>
              <a:gd name="T38" fmla="*/ 39 w 362"/>
              <a:gd name="T39" fmla="*/ 151 h 158"/>
              <a:gd name="T40" fmla="*/ 15 w 362"/>
              <a:gd name="T41" fmla="*/ 138 h 158"/>
              <a:gd name="T42" fmla="*/ 3 w 362"/>
              <a:gd name="T43" fmla="*/ 109 h 158"/>
              <a:gd name="T44" fmla="*/ 31 w 362"/>
              <a:gd name="T45" fmla="*/ 55 h 158"/>
              <a:gd name="T46" fmla="*/ 61 w 362"/>
              <a:gd name="T47" fmla="*/ 36 h 158"/>
              <a:gd name="T48" fmla="*/ 88 w 362"/>
              <a:gd name="T49" fmla="*/ 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2" h="158">
                <a:moveTo>
                  <a:pt x="88" y="4"/>
                </a:moveTo>
                <a:cubicBezTo>
                  <a:pt x="100" y="0"/>
                  <a:pt x="115" y="8"/>
                  <a:pt x="133" y="9"/>
                </a:cubicBezTo>
                <a:cubicBezTo>
                  <a:pt x="151" y="10"/>
                  <a:pt x="184" y="8"/>
                  <a:pt x="199" y="10"/>
                </a:cubicBezTo>
                <a:cubicBezTo>
                  <a:pt x="214" y="12"/>
                  <a:pt x="217" y="19"/>
                  <a:pt x="226" y="19"/>
                </a:cubicBezTo>
                <a:cubicBezTo>
                  <a:pt x="235" y="19"/>
                  <a:pt x="241" y="9"/>
                  <a:pt x="253" y="10"/>
                </a:cubicBezTo>
                <a:cubicBezTo>
                  <a:pt x="265" y="11"/>
                  <a:pt x="288" y="25"/>
                  <a:pt x="300" y="24"/>
                </a:cubicBezTo>
                <a:cubicBezTo>
                  <a:pt x="312" y="23"/>
                  <a:pt x="317" y="10"/>
                  <a:pt x="325" y="6"/>
                </a:cubicBezTo>
                <a:cubicBezTo>
                  <a:pt x="333" y="2"/>
                  <a:pt x="342" y="0"/>
                  <a:pt x="348" y="1"/>
                </a:cubicBezTo>
                <a:cubicBezTo>
                  <a:pt x="354" y="2"/>
                  <a:pt x="362" y="9"/>
                  <a:pt x="361" y="15"/>
                </a:cubicBezTo>
                <a:cubicBezTo>
                  <a:pt x="360" y="21"/>
                  <a:pt x="347" y="31"/>
                  <a:pt x="339" y="37"/>
                </a:cubicBezTo>
                <a:cubicBezTo>
                  <a:pt x="331" y="43"/>
                  <a:pt x="325" y="49"/>
                  <a:pt x="313" y="51"/>
                </a:cubicBezTo>
                <a:cubicBezTo>
                  <a:pt x="301" y="53"/>
                  <a:pt x="279" y="53"/>
                  <a:pt x="268" y="51"/>
                </a:cubicBezTo>
                <a:cubicBezTo>
                  <a:pt x="257" y="49"/>
                  <a:pt x="253" y="39"/>
                  <a:pt x="247" y="39"/>
                </a:cubicBezTo>
                <a:cubicBezTo>
                  <a:pt x="241" y="39"/>
                  <a:pt x="237" y="49"/>
                  <a:pt x="229" y="51"/>
                </a:cubicBezTo>
                <a:cubicBezTo>
                  <a:pt x="221" y="53"/>
                  <a:pt x="205" y="50"/>
                  <a:pt x="196" y="51"/>
                </a:cubicBezTo>
                <a:cubicBezTo>
                  <a:pt x="187" y="52"/>
                  <a:pt x="187" y="55"/>
                  <a:pt x="175" y="54"/>
                </a:cubicBezTo>
                <a:cubicBezTo>
                  <a:pt x="163" y="53"/>
                  <a:pt x="137" y="43"/>
                  <a:pt x="124" y="43"/>
                </a:cubicBezTo>
                <a:cubicBezTo>
                  <a:pt x="111" y="43"/>
                  <a:pt x="106" y="46"/>
                  <a:pt x="96" y="55"/>
                </a:cubicBezTo>
                <a:cubicBezTo>
                  <a:pt x="86" y="64"/>
                  <a:pt x="75" y="80"/>
                  <a:pt x="66" y="96"/>
                </a:cubicBezTo>
                <a:cubicBezTo>
                  <a:pt x="57" y="112"/>
                  <a:pt x="47" y="144"/>
                  <a:pt x="39" y="151"/>
                </a:cubicBezTo>
                <a:cubicBezTo>
                  <a:pt x="31" y="158"/>
                  <a:pt x="21" y="145"/>
                  <a:pt x="15" y="138"/>
                </a:cubicBezTo>
                <a:cubicBezTo>
                  <a:pt x="9" y="131"/>
                  <a:pt x="0" y="123"/>
                  <a:pt x="3" y="109"/>
                </a:cubicBezTo>
                <a:cubicBezTo>
                  <a:pt x="6" y="95"/>
                  <a:pt x="21" y="67"/>
                  <a:pt x="31" y="55"/>
                </a:cubicBezTo>
                <a:cubicBezTo>
                  <a:pt x="41" y="43"/>
                  <a:pt x="52" y="44"/>
                  <a:pt x="61" y="36"/>
                </a:cubicBezTo>
                <a:cubicBezTo>
                  <a:pt x="70" y="28"/>
                  <a:pt x="76" y="8"/>
                  <a:pt x="88" y="4"/>
                </a:cubicBezTo>
                <a:close/>
              </a:path>
            </a:pathLst>
          </a:custGeom>
          <a:solidFill>
            <a:srgbClr val="99CCFF"/>
          </a:solidFill>
          <a:ln w="3175" cmpd="sng">
            <a:solidFill>
              <a:srgbClr val="0099FF"/>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48" name="Freeform 16"/>
          <p:cNvSpPr/>
          <p:nvPr/>
        </p:nvSpPr>
        <p:spPr bwMode="auto">
          <a:xfrm>
            <a:off x="4845051" y="2985492"/>
            <a:ext cx="1049338" cy="320675"/>
          </a:xfrm>
          <a:custGeom>
            <a:avLst/>
            <a:gdLst>
              <a:gd name="T0" fmla="*/ 661 w 661"/>
              <a:gd name="T1" fmla="*/ 202 h 202"/>
              <a:gd name="T2" fmla="*/ 646 w 661"/>
              <a:gd name="T3" fmla="*/ 183 h 202"/>
              <a:gd name="T4" fmla="*/ 621 w 661"/>
              <a:gd name="T5" fmla="*/ 178 h 202"/>
              <a:gd name="T6" fmla="*/ 603 w 661"/>
              <a:gd name="T7" fmla="*/ 181 h 202"/>
              <a:gd name="T8" fmla="*/ 555 w 661"/>
              <a:gd name="T9" fmla="*/ 166 h 202"/>
              <a:gd name="T10" fmla="*/ 468 w 661"/>
              <a:gd name="T11" fmla="*/ 175 h 202"/>
              <a:gd name="T12" fmla="*/ 430 w 661"/>
              <a:gd name="T13" fmla="*/ 145 h 202"/>
              <a:gd name="T14" fmla="*/ 391 w 661"/>
              <a:gd name="T15" fmla="*/ 169 h 202"/>
              <a:gd name="T16" fmla="*/ 360 w 661"/>
              <a:gd name="T17" fmla="*/ 171 h 202"/>
              <a:gd name="T18" fmla="*/ 328 w 661"/>
              <a:gd name="T19" fmla="*/ 153 h 202"/>
              <a:gd name="T20" fmla="*/ 286 w 661"/>
              <a:gd name="T21" fmla="*/ 180 h 202"/>
              <a:gd name="T22" fmla="*/ 232 w 661"/>
              <a:gd name="T23" fmla="*/ 153 h 202"/>
              <a:gd name="T24" fmla="*/ 201 w 661"/>
              <a:gd name="T25" fmla="*/ 172 h 202"/>
              <a:gd name="T26" fmla="*/ 175 w 661"/>
              <a:gd name="T27" fmla="*/ 163 h 202"/>
              <a:gd name="T28" fmla="*/ 157 w 661"/>
              <a:gd name="T29" fmla="*/ 123 h 202"/>
              <a:gd name="T30" fmla="*/ 127 w 661"/>
              <a:gd name="T31" fmla="*/ 108 h 202"/>
              <a:gd name="T32" fmla="*/ 111 w 661"/>
              <a:gd name="T33" fmla="*/ 82 h 202"/>
              <a:gd name="T34" fmla="*/ 102 w 661"/>
              <a:gd name="T35" fmla="*/ 61 h 202"/>
              <a:gd name="T36" fmla="*/ 78 w 661"/>
              <a:gd name="T37" fmla="*/ 57 h 202"/>
              <a:gd name="T38" fmla="*/ 63 w 661"/>
              <a:gd name="T39" fmla="*/ 63 h 202"/>
              <a:gd name="T40" fmla="*/ 24 w 661"/>
              <a:gd name="T41" fmla="*/ 54 h 202"/>
              <a:gd name="T42" fmla="*/ 0 w 661"/>
              <a:gd name="T43"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61" h="202">
                <a:moveTo>
                  <a:pt x="661" y="202"/>
                </a:moveTo>
                <a:cubicBezTo>
                  <a:pt x="659" y="199"/>
                  <a:pt x="653" y="187"/>
                  <a:pt x="646" y="183"/>
                </a:cubicBezTo>
                <a:cubicBezTo>
                  <a:pt x="639" y="179"/>
                  <a:pt x="628" y="178"/>
                  <a:pt x="621" y="178"/>
                </a:cubicBezTo>
                <a:cubicBezTo>
                  <a:pt x="614" y="178"/>
                  <a:pt x="614" y="183"/>
                  <a:pt x="603" y="181"/>
                </a:cubicBezTo>
                <a:cubicBezTo>
                  <a:pt x="592" y="179"/>
                  <a:pt x="577" y="167"/>
                  <a:pt x="555" y="166"/>
                </a:cubicBezTo>
                <a:cubicBezTo>
                  <a:pt x="533" y="165"/>
                  <a:pt x="489" y="178"/>
                  <a:pt x="468" y="175"/>
                </a:cubicBezTo>
                <a:cubicBezTo>
                  <a:pt x="447" y="172"/>
                  <a:pt x="443" y="146"/>
                  <a:pt x="430" y="145"/>
                </a:cubicBezTo>
                <a:cubicBezTo>
                  <a:pt x="417" y="144"/>
                  <a:pt x="402" y="165"/>
                  <a:pt x="391" y="169"/>
                </a:cubicBezTo>
                <a:cubicBezTo>
                  <a:pt x="380" y="173"/>
                  <a:pt x="370" y="174"/>
                  <a:pt x="360" y="171"/>
                </a:cubicBezTo>
                <a:cubicBezTo>
                  <a:pt x="350" y="168"/>
                  <a:pt x="340" y="152"/>
                  <a:pt x="328" y="153"/>
                </a:cubicBezTo>
                <a:cubicBezTo>
                  <a:pt x="316" y="154"/>
                  <a:pt x="302" y="180"/>
                  <a:pt x="286" y="180"/>
                </a:cubicBezTo>
                <a:cubicBezTo>
                  <a:pt x="270" y="180"/>
                  <a:pt x="246" y="154"/>
                  <a:pt x="232" y="153"/>
                </a:cubicBezTo>
                <a:cubicBezTo>
                  <a:pt x="218" y="152"/>
                  <a:pt x="210" y="170"/>
                  <a:pt x="201" y="172"/>
                </a:cubicBezTo>
                <a:cubicBezTo>
                  <a:pt x="192" y="174"/>
                  <a:pt x="182" y="171"/>
                  <a:pt x="175" y="163"/>
                </a:cubicBezTo>
                <a:cubicBezTo>
                  <a:pt x="168" y="155"/>
                  <a:pt x="165" y="132"/>
                  <a:pt x="157" y="123"/>
                </a:cubicBezTo>
                <a:cubicBezTo>
                  <a:pt x="149" y="114"/>
                  <a:pt x="135" y="115"/>
                  <a:pt x="127" y="108"/>
                </a:cubicBezTo>
                <a:cubicBezTo>
                  <a:pt x="119" y="101"/>
                  <a:pt x="115" y="90"/>
                  <a:pt x="111" y="82"/>
                </a:cubicBezTo>
                <a:cubicBezTo>
                  <a:pt x="107" y="74"/>
                  <a:pt x="107" y="65"/>
                  <a:pt x="102" y="61"/>
                </a:cubicBezTo>
                <a:cubicBezTo>
                  <a:pt x="97" y="57"/>
                  <a:pt x="84" y="57"/>
                  <a:pt x="78" y="57"/>
                </a:cubicBezTo>
                <a:cubicBezTo>
                  <a:pt x="72" y="57"/>
                  <a:pt x="72" y="64"/>
                  <a:pt x="63" y="63"/>
                </a:cubicBezTo>
                <a:cubicBezTo>
                  <a:pt x="54" y="62"/>
                  <a:pt x="34" y="64"/>
                  <a:pt x="24" y="54"/>
                </a:cubicBezTo>
                <a:cubicBezTo>
                  <a:pt x="14" y="44"/>
                  <a:pt x="5" y="11"/>
                  <a:pt x="0" y="0"/>
                </a:cubicBezTo>
              </a:path>
            </a:pathLst>
          </a:custGeom>
          <a:noFill/>
          <a:ln w="12700" cmpd="sng">
            <a:solidFill>
              <a:srgbClr val="00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49" name="Freeform 17"/>
          <p:cNvSpPr/>
          <p:nvPr/>
        </p:nvSpPr>
        <p:spPr bwMode="auto">
          <a:xfrm>
            <a:off x="3178176" y="2741017"/>
            <a:ext cx="423863" cy="504825"/>
          </a:xfrm>
          <a:custGeom>
            <a:avLst/>
            <a:gdLst>
              <a:gd name="T0" fmla="*/ 118 w 267"/>
              <a:gd name="T1" fmla="*/ 32 h 318"/>
              <a:gd name="T2" fmla="*/ 136 w 267"/>
              <a:gd name="T3" fmla="*/ 56 h 318"/>
              <a:gd name="T4" fmla="*/ 151 w 267"/>
              <a:gd name="T5" fmla="*/ 31 h 318"/>
              <a:gd name="T6" fmla="*/ 151 w 267"/>
              <a:gd name="T7" fmla="*/ 19 h 318"/>
              <a:gd name="T8" fmla="*/ 190 w 267"/>
              <a:gd name="T9" fmla="*/ 1 h 318"/>
              <a:gd name="T10" fmla="*/ 213 w 267"/>
              <a:gd name="T11" fmla="*/ 28 h 318"/>
              <a:gd name="T12" fmla="*/ 238 w 267"/>
              <a:gd name="T13" fmla="*/ 7 h 318"/>
              <a:gd name="T14" fmla="*/ 252 w 267"/>
              <a:gd name="T15" fmla="*/ 26 h 318"/>
              <a:gd name="T16" fmla="*/ 220 w 267"/>
              <a:gd name="T17" fmla="*/ 64 h 318"/>
              <a:gd name="T18" fmla="*/ 217 w 267"/>
              <a:gd name="T19" fmla="*/ 125 h 318"/>
              <a:gd name="T20" fmla="*/ 259 w 267"/>
              <a:gd name="T21" fmla="*/ 134 h 318"/>
              <a:gd name="T22" fmla="*/ 267 w 267"/>
              <a:gd name="T23" fmla="*/ 142 h 318"/>
              <a:gd name="T24" fmla="*/ 256 w 267"/>
              <a:gd name="T25" fmla="*/ 157 h 318"/>
              <a:gd name="T26" fmla="*/ 249 w 267"/>
              <a:gd name="T27" fmla="*/ 182 h 318"/>
              <a:gd name="T28" fmla="*/ 225 w 267"/>
              <a:gd name="T29" fmla="*/ 203 h 318"/>
              <a:gd name="T30" fmla="*/ 192 w 267"/>
              <a:gd name="T31" fmla="*/ 244 h 318"/>
              <a:gd name="T32" fmla="*/ 190 w 267"/>
              <a:gd name="T33" fmla="*/ 290 h 318"/>
              <a:gd name="T34" fmla="*/ 168 w 267"/>
              <a:gd name="T35" fmla="*/ 299 h 318"/>
              <a:gd name="T36" fmla="*/ 118 w 267"/>
              <a:gd name="T37" fmla="*/ 313 h 318"/>
              <a:gd name="T38" fmla="*/ 58 w 267"/>
              <a:gd name="T39" fmla="*/ 268 h 318"/>
              <a:gd name="T40" fmla="*/ 7 w 267"/>
              <a:gd name="T41" fmla="*/ 268 h 318"/>
              <a:gd name="T42" fmla="*/ 18 w 267"/>
              <a:gd name="T43" fmla="*/ 148 h 318"/>
              <a:gd name="T44" fmla="*/ 42 w 267"/>
              <a:gd name="T45" fmla="*/ 110 h 318"/>
              <a:gd name="T46" fmla="*/ 66 w 267"/>
              <a:gd name="T47" fmla="*/ 77 h 318"/>
              <a:gd name="T48" fmla="*/ 105 w 267"/>
              <a:gd name="T49" fmla="*/ 79 h 318"/>
              <a:gd name="T50" fmla="*/ 109 w 267"/>
              <a:gd name="T51" fmla="*/ 53 h 318"/>
              <a:gd name="T52" fmla="*/ 118 w 267"/>
              <a:gd name="T53" fmla="*/ 32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7" h="318">
                <a:moveTo>
                  <a:pt x="118" y="32"/>
                </a:moveTo>
                <a:cubicBezTo>
                  <a:pt x="122" y="32"/>
                  <a:pt x="131" y="56"/>
                  <a:pt x="136" y="56"/>
                </a:cubicBezTo>
                <a:cubicBezTo>
                  <a:pt x="141" y="56"/>
                  <a:pt x="149" y="37"/>
                  <a:pt x="151" y="31"/>
                </a:cubicBezTo>
                <a:cubicBezTo>
                  <a:pt x="153" y="25"/>
                  <a:pt x="145" y="24"/>
                  <a:pt x="151" y="19"/>
                </a:cubicBezTo>
                <a:cubicBezTo>
                  <a:pt x="157" y="14"/>
                  <a:pt x="180" y="0"/>
                  <a:pt x="190" y="1"/>
                </a:cubicBezTo>
                <a:cubicBezTo>
                  <a:pt x="200" y="2"/>
                  <a:pt x="205" y="27"/>
                  <a:pt x="213" y="28"/>
                </a:cubicBezTo>
                <a:cubicBezTo>
                  <a:pt x="221" y="29"/>
                  <a:pt x="232" y="7"/>
                  <a:pt x="238" y="7"/>
                </a:cubicBezTo>
                <a:cubicBezTo>
                  <a:pt x="244" y="7"/>
                  <a:pt x="255" y="17"/>
                  <a:pt x="252" y="26"/>
                </a:cubicBezTo>
                <a:cubicBezTo>
                  <a:pt x="249" y="35"/>
                  <a:pt x="226" y="48"/>
                  <a:pt x="220" y="64"/>
                </a:cubicBezTo>
                <a:cubicBezTo>
                  <a:pt x="214" y="80"/>
                  <a:pt x="211" y="113"/>
                  <a:pt x="217" y="125"/>
                </a:cubicBezTo>
                <a:cubicBezTo>
                  <a:pt x="223" y="137"/>
                  <a:pt x="251" y="131"/>
                  <a:pt x="259" y="134"/>
                </a:cubicBezTo>
                <a:cubicBezTo>
                  <a:pt x="267" y="137"/>
                  <a:pt x="267" y="138"/>
                  <a:pt x="267" y="142"/>
                </a:cubicBezTo>
                <a:cubicBezTo>
                  <a:pt x="267" y="146"/>
                  <a:pt x="259" y="150"/>
                  <a:pt x="256" y="157"/>
                </a:cubicBezTo>
                <a:cubicBezTo>
                  <a:pt x="253" y="164"/>
                  <a:pt x="254" y="174"/>
                  <a:pt x="249" y="182"/>
                </a:cubicBezTo>
                <a:cubicBezTo>
                  <a:pt x="244" y="190"/>
                  <a:pt x="234" y="193"/>
                  <a:pt x="225" y="203"/>
                </a:cubicBezTo>
                <a:cubicBezTo>
                  <a:pt x="216" y="213"/>
                  <a:pt x="198" y="230"/>
                  <a:pt x="192" y="244"/>
                </a:cubicBezTo>
                <a:cubicBezTo>
                  <a:pt x="186" y="258"/>
                  <a:pt x="194" y="281"/>
                  <a:pt x="190" y="290"/>
                </a:cubicBezTo>
                <a:cubicBezTo>
                  <a:pt x="186" y="299"/>
                  <a:pt x="180" y="295"/>
                  <a:pt x="168" y="299"/>
                </a:cubicBezTo>
                <a:cubicBezTo>
                  <a:pt x="156" y="303"/>
                  <a:pt x="136" y="318"/>
                  <a:pt x="118" y="313"/>
                </a:cubicBezTo>
                <a:cubicBezTo>
                  <a:pt x="100" y="308"/>
                  <a:pt x="76" y="275"/>
                  <a:pt x="58" y="268"/>
                </a:cubicBezTo>
                <a:cubicBezTo>
                  <a:pt x="40" y="261"/>
                  <a:pt x="14" y="288"/>
                  <a:pt x="7" y="268"/>
                </a:cubicBezTo>
                <a:cubicBezTo>
                  <a:pt x="0" y="248"/>
                  <a:pt x="12" y="174"/>
                  <a:pt x="18" y="148"/>
                </a:cubicBezTo>
                <a:cubicBezTo>
                  <a:pt x="24" y="122"/>
                  <a:pt x="34" y="122"/>
                  <a:pt x="42" y="110"/>
                </a:cubicBezTo>
                <a:cubicBezTo>
                  <a:pt x="50" y="98"/>
                  <a:pt x="55" y="82"/>
                  <a:pt x="66" y="77"/>
                </a:cubicBezTo>
                <a:cubicBezTo>
                  <a:pt x="77" y="72"/>
                  <a:pt x="98" y="83"/>
                  <a:pt x="105" y="79"/>
                </a:cubicBezTo>
                <a:cubicBezTo>
                  <a:pt x="112" y="75"/>
                  <a:pt x="107" y="61"/>
                  <a:pt x="109" y="53"/>
                </a:cubicBezTo>
                <a:cubicBezTo>
                  <a:pt x="111" y="45"/>
                  <a:pt x="116" y="36"/>
                  <a:pt x="118" y="32"/>
                </a:cubicBezTo>
                <a:close/>
              </a:path>
            </a:pathLst>
          </a:custGeom>
          <a:solidFill>
            <a:srgbClr val="99CCFF"/>
          </a:solidFill>
          <a:ln w="3175" cmpd="sng">
            <a:solidFill>
              <a:srgbClr val="0099FF"/>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50" name="Freeform 18"/>
          <p:cNvSpPr/>
          <p:nvPr/>
        </p:nvSpPr>
        <p:spPr bwMode="auto">
          <a:xfrm>
            <a:off x="1995489" y="2553692"/>
            <a:ext cx="765175" cy="1571625"/>
          </a:xfrm>
          <a:custGeom>
            <a:avLst/>
            <a:gdLst>
              <a:gd name="T0" fmla="*/ 142 w 482"/>
              <a:gd name="T1" fmla="*/ 66 h 990"/>
              <a:gd name="T2" fmla="*/ 241 w 482"/>
              <a:gd name="T3" fmla="*/ 24 h 990"/>
              <a:gd name="T4" fmla="*/ 310 w 482"/>
              <a:gd name="T5" fmla="*/ 3 h 990"/>
              <a:gd name="T6" fmla="*/ 370 w 482"/>
              <a:gd name="T7" fmla="*/ 5 h 990"/>
              <a:gd name="T8" fmla="*/ 437 w 482"/>
              <a:gd name="T9" fmla="*/ 29 h 990"/>
              <a:gd name="T10" fmla="*/ 482 w 482"/>
              <a:gd name="T11" fmla="*/ 63 h 990"/>
              <a:gd name="T12" fmla="*/ 451 w 482"/>
              <a:gd name="T13" fmla="*/ 87 h 990"/>
              <a:gd name="T14" fmla="*/ 421 w 482"/>
              <a:gd name="T15" fmla="*/ 149 h 990"/>
              <a:gd name="T16" fmla="*/ 437 w 482"/>
              <a:gd name="T17" fmla="*/ 191 h 990"/>
              <a:gd name="T18" fmla="*/ 311 w 482"/>
              <a:gd name="T19" fmla="*/ 177 h 990"/>
              <a:gd name="T20" fmla="*/ 310 w 482"/>
              <a:gd name="T21" fmla="*/ 222 h 990"/>
              <a:gd name="T22" fmla="*/ 257 w 482"/>
              <a:gd name="T23" fmla="*/ 189 h 990"/>
              <a:gd name="T24" fmla="*/ 235 w 482"/>
              <a:gd name="T25" fmla="*/ 225 h 990"/>
              <a:gd name="T26" fmla="*/ 272 w 482"/>
              <a:gd name="T27" fmla="*/ 246 h 990"/>
              <a:gd name="T28" fmla="*/ 286 w 482"/>
              <a:gd name="T29" fmla="*/ 327 h 990"/>
              <a:gd name="T30" fmla="*/ 326 w 482"/>
              <a:gd name="T31" fmla="*/ 386 h 990"/>
              <a:gd name="T32" fmla="*/ 371 w 482"/>
              <a:gd name="T33" fmla="*/ 413 h 990"/>
              <a:gd name="T34" fmla="*/ 329 w 482"/>
              <a:gd name="T35" fmla="*/ 462 h 990"/>
              <a:gd name="T36" fmla="*/ 335 w 482"/>
              <a:gd name="T37" fmla="*/ 528 h 990"/>
              <a:gd name="T38" fmla="*/ 368 w 482"/>
              <a:gd name="T39" fmla="*/ 467 h 990"/>
              <a:gd name="T40" fmla="*/ 436 w 482"/>
              <a:gd name="T41" fmla="*/ 504 h 990"/>
              <a:gd name="T42" fmla="*/ 460 w 482"/>
              <a:gd name="T43" fmla="*/ 585 h 990"/>
              <a:gd name="T44" fmla="*/ 401 w 482"/>
              <a:gd name="T45" fmla="*/ 611 h 990"/>
              <a:gd name="T46" fmla="*/ 326 w 482"/>
              <a:gd name="T47" fmla="*/ 582 h 990"/>
              <a:gd name="T48" fmla="*/ 305 w 482"/>
              <a:gd name="T49" fmla="*/ 638 h 990"/>
              <a:gd name="T50" fmla="*/ 314 w 482"/>
              <a:gd name="T51" fmla="*/ 669 h 990"/>
              <a:gd name="T52" fmla="*/ 361 w 482"/>
              <a:gd name="T53" fmla="*/ 699 h 990"/>
              <a:gd name="T54" fmla="*/ 325 w 482"/>
              <a:gd name="T55" fmla="*/ 723 h 990"/>
              <a:gd name="T56" fmla="*/ 362 w 482"/>
              <a:gd name="T57" fmla="*/ 765 h 990"/>
              <a:gd name="T58" fmla="*/ 341 w 482"/>
              <a:gd name="T59" fmla="*/ 872 h 990"/>
              <a:gd name="T60" fmla="*/ 326 w 482"/>
              <a:gd name="T61" fmla="*/ 986 h 990"/>
              <a:gd name="T62" fmla="*/ 311 w 482"/>
              <a:gd name="T63" fmla="*/ 951 h 990"/>
              <a:gd name="T64" fmla="*/ 205 w 482"/>
              <a:gd name="T65" fmla="*/ 962 h 990"/>
              <a:gd name="T66" fmla="*/ 109 w 482"/>
              <a:gd name="T67" fmla="*/ 927 h 990"/>
              <a:gd name="T68" fmla="*/ 8 w 482"/>
              <a:gd name="T69" fmla="*/ 816 h 990"/>
              <a:gd name="T70" fmla="*/ 23 w 482"/>
              <a:gd name="T71" fmla="*/ 705 h 990"/>
              <a:gd name="T72" fmla="*/ 47 w 482"/>
              <a:gd name="T73" fmla="*/ 695 h 990"/>
              <a:gd name="T74" fmla="*/ 91 w 482"/>
              <a:gd name="T75" fmla="*/ 597 h 990"/>
              <a:gd name="T76" fmla="*/ 155 w 482"/>
              <a:gd name="T77" fmla="*/ 593 h 990"/>
              <a:gd name="T78" fmla="*/ 103 w 482"/>
              <a:gd name="T79" fmla="*/ 528 h 990"/>
              <a:gd name="T80" fmla="*/ 35 w 482"/>
              <a:gd name="T81" fmla="*/ 329 h 990"/>
              <a:gd name="T82" fmla="*/ 28 w 482"/>
              <a:gd name="T83" fmla="*/ 147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2" h="990">
                <a:moveTo>
                  <a:pt x="73" y="99"/>
                </a:moveTo>
                <a:cubicBezTo>
                  <a:pt x="92" y="86"/>
                  <a:pt x="120" y="72"/>
                  <a:pt x="142" y="66"/>
                </a:cubicBezTo>
                <a:cubicBezTo>
                  <a:pt x="164" y="60"/>
                  <a:pt x="190" y="67"/>
                  <a:pt x="206" y="60"/>
                </a:cubicBezTo>
                <a:cubicBezTo>
                  <a:pt x="222" y="53"/>
                  <a:pt x="232" y="31"/>
                  <a:pt x="241" y="24"/>
                </a:cubicBezTo>
                <a:cubicBezTo>
                  <a:pt x="250" y="17"/>
                  <a:pt x="252" y="21"/>
                  <a:pt x="263" y="18"/>
                </a:cubicBezTo>
                <a:cubicBezTo>
                  <a:pt x="274" y="15"/>
                  <a:pt x="296" y="5"/>
                  <a:pt x="310" y="3"/>
                </a:cubicBezTo>
                <a:cubicBezTo>
                  <a:pt x="324" y="1"/>
                  <a:pt x="337" y="6"/>
                  <a:pt x="347" y="6"/>
                </a:cubicBezTo>
                <a:cubicBezTo>
                  <a:pt x="357" y="6"/>
                  <a:pt x="358" y="0"/>
                  <a:pt x="370" y="5"/>
                </a:cubicBezTo>
                <a:cubicBezTo>
                  <a:pt x="382" y="10"/>
                  <a:pt x="407" y="32"/>
                  <a:pt x="418" y="36"/>
                </a:cubicBezTo>
                <a:cubicBezTo>
                  <a:pt x="429" y="40"/>
                  <a:pt x="428" y="27"/>
                  <a:pt x="437" y="29"/>
                </a:cubicBezTo>
                <a:cubicBezTo>
                  <a:pt x="446" y="31"/>
                  <a:pt x="465" y="42"/>
                  <a:pt x="473" y="48"/>
                </a:cubicBezTo>
                <a:cubicBezTo>
                  <a:pt x="481" y="54"/>
                  <a:pt x="482" y="59"/>
                  <a:pt x="482" y="63"/>
                </a:cubicBezTo>
                <a:cubicBezTo>
                  <a:pt x="482" y="67"/>
                  <a:pt x="477" y="68"/>
                  <a:pt x="472" y="72"/>
                </a:cubicBezTo>
                <a:cubicBezTo>
                  <a:pt x="467" y="76"/>
                  <a:pt x="455" y="79"/>
                  <a:pt x="451" y="87"/>
                </a:cubicBezTo>
                <a:cubicBezTo>
                  <a:pt x="447" y="95"/>
                  <a:pt x="453" y="113"/>
                  <a:pt x="448" y="123"/>
                </a:cubicBezTo>
                <a:cubicBezTo>
                  <a:pt x="443" y="133"/>
                  <a:pt x="421" y="141"/>
                  <a:pt x="421" y="149"/>
                </a:cubicBezTo>
                <a:cubicBezTo>
                  <a:pt x="421" y="157"/>
                  <a:pt x="442" y="167"/>
                  <a:pt x="445" y="174"/>
                </a:cubicBezTo>
                <a:cubicBezTo>
                  <a:pt x="448" y="181"/>
                  <a:pt x="450" y="193"/>
                  <a:pt x="437" y="191"/>
                </a:cubicBezTo>
                <a:cubicBezTo>
                  <a:pt x="424" y="189"/>
                  <a:pt x="386" y="161"/>
                  <a:pt x="365" y="159"/>
                </a:cubicBezTo>
                <a:cubicBezTo>
                  <a:pt x="344" y="157"/>
                  <a:pt x="319" y="169"/>
                  <a:pt x="311" y="177"/>
                </a:cubicBezTo>
                <a:cubicBezTo>
                  <a:pt x="303" y="185"/>
                  <a:pt x="319" y="202"/>
                  <a:pt x="319" y="209"/>
                </a:cubicBezTo>
                <a:cubicBezTo>
                  <a:pt x="319" y="216"/>
                  <a:pt x="316" y="222"/>
                  <a:pt x="310" y="222"/>
                </a:cubicBezTo>
                <a:cubicBezTo>
                  <a:pt x="304" y="222"/>
                  <a:pt x="289" y="212"/>
                  <a:pt x="280" y="207"/>
                </a:cubicBezTo>
                <a:cubicBezTo>
                  <a:pt x="271" y="202"/>
                  <a:pt x="264" y="188"/>
                  <a:pt x="257" y="189"/>
                </a:cubicBezTo>
                <a:cubicBezTo>
                  <a:pt x="250" y="190"/>
                  <a:pt x="239" y="206"/>
                  <a:pt x="235" y="212"/>
                </a:cubicBezTo>
                <a:cubicBezTo>
                  <a:pt x="231" y="218"/>
                  <a:pt x="232" y="221"/>
                  <a:pt x="235" y="225"/>
                </a:cubicBezTo>
                <a:cubicBezTo>
                  <a:pt x="238" y="229"/>
                  <a:pt x="247" y="234"/>
                  <a:pt x="253" y="237"/>
                </a:cubicBezTo>
                <a:cubicBezTo>
                  <a:pt x="259" y="240"/>
                  <a:pt x="266" y="240"/>
                  <a:pt x="272" y="246"/>
                </a:cubicBezTo>
                <a:cubicBezTo>
                  <a:pt x="278" y="252"/>
                  <a:pt x="285" y="262"/>
                  <a:pt x="287" y="275"/>
                </a:cubicBezTo>
                <a:cubicBezTo>
                  <a:pt x="289" y="288"/>
                  <a:pt x="283" y="313"/>
                  <a:pt x="286" y="327"/>
                </a:cubicBezTo>
                <a:cubicBezTo>
                  <a:pt x="289" y="341"/>
                  <a:pt x="298" y="350"/>
                  <a:pt x="305" y="360"/>
                </a:cubicBezTo>
                <a:cubicBezTo>
                  <a:pt x="312" y="370"/>
                  <a:pt x="317" y="380"/>
                  <a:pt x="326" y="386"/>
                </a:cubicBezTo>
                <a:cubicBezTo>
                  <a:pt x="335" y="392"/>
                  <a:pt x="354" y="392"/>
                  <a:pt x="361" y="396"/>
                </a:cubicBezTo>
                <a:cubicBezTo>
                  <a:pt x="368" y="400"/>
                  <a:pt x="372" y="407"/>
                  <a:pt x="371" y="413"/>
                </a:cubicBezTo>
                <a:cubicBezTo>
                  <a:pt x="370" y="419"/>
                  <a:pt x="363" y="427"/>
                  <a:pt x="356" y="435"/>
                </a:cubicBezTo>
                <a:cubicBezTo>
                  <a:pt x="349" y="443"/>
                  <a:pt x="333" y="450"/>
                  <a:pt x="329" y="462"/>
                </a:cubicBezTo>
                <a:cubicBezTo>
                  <a:pt x="325" y="474"/>
                  <a:pt x="330" y="495"/>
                  <a:pt x="331" y="506"/>
                </a:cubicBezTo>
                <a:cubicBezTo>
                  <a:pt x="332" y="517"/>
                  <a:pt x="331" y="525"/>
                  <a:pt x="335" y="528"/>
                </a:cubicBezTo>
                <a:cubicBezTo>
                  <a:pt x="339" y="531"/>
                  <a:pt x="349" y="534"/>
                  <a:pt x="355" y="524"/>
                </a:cubicBezTo>
                <a:cubicBezTo>
                  <a:pt x="361" y="514"/>
                  <a:pt x="356" y="475"/>
                  <a:pt x="368" y="467"/>
                </a:cubicBezTo>
                <a:cubicBezTo>
                  <a:pt x="380" y="459"/>
                  <a:pt x="416" y="470"/>
                  <a:pt x="427" y="476"/>
                </a:cubicBezTo>
                <a:cubicBezTo>
                  <a:pt x="438" y="482"/>
                  <a:pt x="430" y="491"/>
                  <a:pt x="436" y="504"/>
                </a:cubicBezTo>
                <a:cubicBezTo>
                  <a:pt x="442" y="517"/>
                  <a:pt x="457" y="542"/>
                  <a:pt x="461" y="555"/>
                </a:cubicBezTo>
                <a:cubicBezTo>
                  <a:pt x="465" y="568"/>
                  <a:pt x="464" y="579"/>
                  <a:pt x="460" y="585"/>
                </a:cubicBezTo>
                <a:cubicBezTo>
                  <a:pt x="456" y="591"/>
                  <a:pt x="449" y="590"/>
                  <a:pt x="439" y="594"/>
                </a:cubicBezTo>
                <a:cubicBezTo>
                  <a:pt x="429" y="598"/>
                  <a:pt x="415" y="614"/>
                  <a:pt x="401" y="611"/>
                </a:cubicBezTo>
                <a:cubicBezTo>
                  <a:pt x="387" y="608"/>
                  <a:pt x="365" y="583"/>
                  <a:pt x="353" y="578"/>
                </a:cubicBezTo>
                <a:cubicBezTo>
                  <a:pt x="341" y="573"/>
                  <a:pt x="331" y="579"/>
                  <a:pt x="326" y="582"/>
                </a:cubicBezTo>
                <a:cubicBezTo>
                  <a:pt x="321" y="585"/>
                  <a:pt x="325" y="585"/>
                  <a:pt x="322" y="594"/>
                </a:cubicBezTo>
                <a:cubicBezTo>
                  <a:pt x="319" y="603"/>
                  <a:pt x="309" y="628"/>
                  <a:pt x="305" y="638"/>
                </a:cubicBezTo>
                <a:cubicBezTo>
                  <a:pt x="301" y="648"/>
                  <a:pt x="297" y="652"/>
                  <a:pt x="298" y="657"/>
                </a:cubicBezTo>
                <a:cubicBezTo>
                  <a:pt x="299" y="662"/>
                  <a:pt x="305" y="668"/>
                  <a:pt x="314" y="669"/>
                </a:cubicBezTo>
                <a:cubicBezTo>
                  <a:pt x="323" y="670"/>
                  <a:pt x="342" y="658"/>
                  <a:pt x="350" y="663"/>
                </a:cubicBezTo>
                <a:cubicBezTo>
                  <a:pt x="358" y="668"/>
                  <a:pt x="364" y="692"/>
                  <a:pt x="361" y="699"/>
                </a:cubicBezTo>
                <a:cubicBezTo>
                  <a:pt x="358" y="706"/>
                  <a:pt x="337" y="703"/>
                  <a:pt x="331" y="707"/>
                </a:cubicBezTo>
                <a:cubicBezTo>
                  <a:pt x="325" y="711"/>
                  <a:pt x="321" y="716"/>
                  <a:pt x="325" y="723"/>
                </a:cubicBezTo>
                <a:cubicBezTo>
                  <a:pt x="329" y="730"/>
                  <a:pt x="350" y="743"/>
                  <a:pt x="356" y="750"/>
                </a:cubicBezTo>
                <a:cubicBezTo>
                  <a:pt x="362" y="757"/>
                  <a:pt x="361" y="756"/>
                  <a:pt x="362" y="765"/>
                </a:cubicBezTo>
                <a:cubicBezTo>
                  <a:pt x="363" y="774"/>
                  <a:pt x="364" y="788"/>
                  <a:pt x="361" y="806"/>
                </a:cubicBezTo>
                <a:cubicBezTo>
                  <a:pt x="358" y="824"/>
                  <a:pt x="343" y="847"/>
                  <a:pt x="341" y="872"/>
                </a:cubicBezTo>
                <a:cubicBezTo>
                  <a:pt x="339" y="897"/>
                  <a:pt x="351" y="940"/>
                  <a:pt x="349" y="959"/>
                </a:cubicBezTo>
                <a:cubicBezTo>
                  <a:pt x="347" y="978"/>
                  <a:pt x="332" y="982"/>
                  <a:pt x="326" y="986"/>
                </a:cubicBezTo>
                <a:cubicBezTo>
                  <a:pt x="320" y="990"/>
                  <a:pt x="313" y="989"/>
                  <a:pt x="311" y="983"/>
                </a:cubicBezTo>
                <a:cubicBezTo>
                  <a:pt x="309" y="977"/>
                  <a:pt x="317" y="957"/>
                  <a:pt x="311" y="951"/>
                </a:cubicBezTo>
                <a:cubicBezTo>
                  <a:pt x="305" y="945"/>
                  <a:pt x="290" y="946"/>
                  <a:pt x="272" y="948"/>
                </a:cubicBezTo>
                <a:cubicBezTo>
                  <a:pt x="254" y="950"/>
                  <a:pt x="225" y="961"/>
                  <a:pt x="205" y="962"/>
                </a:cubicBezTo>
                <a:cubicBezTo>
                  <a:pt x="185" y="963"/>
                  <a:pt x="167" y="963"/>
                  <a:pt x="151" y="957"/>
                </a:cubicBezTo>
                <a:cubicBezTo>
                  <a:pt x="135" y="951"/>
                  <a:pt x="124" y="944"/>
                  <a:pt x="109" y="927"/>
                </a:cubicBezTo>
                <a:cubicBezTo>
                  <a:pt x="94" y="910"/>
                  <a:pt x="76" y="873"/>
                  <a:pt x="59" y="855"/>
                </a:cubicBezTo>
                <a:cubicBezTo>
                  <a:pt x="42" y="837"/>
                  <a:pt x="16" y="836"/>
                  <a:pt x="8" y="816"/>
                </a:cubicBezTo>
                <a:cubicBezTo>
                  <a:pt x="0" y="796"/>
                  <a:pt x="8" y="753"/>
                  <a:pt x="10" y="735"/>
                </a:cubicBezTo>
                <a:cubicBezTo>
                  <a:pt x="12" y="717"/>
                  <a:pt x="20" y="715"/>
                  <a:pt x="23" y="705"/>
                </a:cubicBezTo>
                <a:cubicBezTo>
                  <a:pt x="26" y="695"/>
                  <a:pt x="24" y="679"/>
                  <a:pt x="28" y="677"/>
                </a:cubicBezTo>
                <a:cubicBezTo>
                  <a:pt x="32" y="675"/>
                  <a:pt x="40" y="698"/>
                  <a:pt x="47" y="695"/>
                </a:cubicBezTo>
                <a:cubicBezTo>
                  <a:pt x="54" y="692"/>
                  <a:pt x="63" y="676"/>
                  <a:pt x="70" y="660"/>
                </a:cubicBezTo>
                <a:cubicBezTo>
                  <a:pt x="77" y="644"/>
                  <a:pt x="82" y="609"/>
                  <a:pt x="91" y="597"/>
                </a:cubicBezTo>
                <a:cubicBezTo>
                  <a:pt x="100" y="585"/>
                  <a:pt x="111" y="586"/>
                  <a:pt x="122" y="585"/>
                </a:cubicBezTo>
                <a:cubicBezTo>
                  <a:pt x="133" y="584"/>
                  <a:pt x="149" y="595"/>
                  <a:pt x="155" y="593"/>
                </a:cubicBezTo>
                <a:cubicBezTo>
                  <a:pt x="161" y="591"/>
                  <a:pt x="170" y="586"/>
                  <a:pt x="161" y="575"/>
                </a:cubicBezTo>
                <a:cubicBezTo>
                  <a:pt x="152" y="564"/>
                  <a:pt x="115" y="550"/>
                  <a:pt x="103" y="528"/>
                </a:cubicBezTo>
                <a:cubicBezTo>
                  <a:pt x="91" y="506"/>
                  <a:pt x="97" y="474"/>
                  <a:pt x="86" y="441"/>
                </a:cubicBezTo>
                <a:cubicBezTo>
                  <a:pt x="75" y="408"/>
                  <a:pt x="41" y="366"/>
                  <a:pt x="35" y="329"/>
                </a:cubicBezTo>
                <a:cubicBezTo>
                  <a:pt x="29" y="292"/>
                  <a:pt x="48" y="251"/>
                  <a:pt x="47" y="221"/>
                </a:cubicBezTo>
                <a:cubicBezTo>
                  <a:pt x="46" y="191"/>
                  <a:pt x="24" y="167"/>
                  <a:pt x="28" y="147"/>
                </a:cubicBezTo>
                <a:cubicBezTo>
                  <a:pt x="32" y="127"/>
                  <a:pt x="53" y="112"/>
                  <a:pt x="73" y="99"/>
                </a:cubicBezTo>
                <a:close/>
              </a:path>
            </a:pathLst>
          </a:custGeom>
          <a:solidFill>
            <a:srgbClr val="99CCFF"/>
          </a:solidFill>
          <a:ln w="3175" cmpd="sng">
            <a:solidFill>
              <a:srgbClr val="0099FF"/>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51" name="Freeform 19"/>
          <p:cNvSpPr/>
          <p:nvPr/>
        </p:nvSpPr>
        <p:spPr bwMode="auto">
          <a:xfrm>
            <a:off x="2035176" y="2186980"/>
            <a:ext cx="190500" cy="481012"/>
          </a:xfrm>
          <a:custGeom>
            <a:avLst/>
            <a:gdLst>
              <a:gd name="T0" fmla="*/ 0 w 120"/>
              <a:gd name="T1" fmla="*/ 0 h 303"/>
              <a:gd name="T2" fmla="*/ 67 w 120"/>
              <a:gd name="T3" fmla="*/ 98 h 303"/>
              <a:gd name="T4" fmla="*/ 84 w 120"/>
              <a:gd name="T5" fmla="*/ 147 h 303"/>
              <a:gd name="T6" fmla="*/ 115 w 120"/>
              <a:gd name="T7" fmla="*/ 192 h 303"/>
              <a:gd name="T8" fmla="*/ 114 w 120"/>
              <a:gd name="T9" fmla="*/ 239 h 303"/>
              <a:gd name="T10" fmla="*/ 99 w 120"/>
              <a:gd name="T11" fmla="*/ 275 h 303"/>
              <a:gd name="T12" fmla="*/ 106 w 120"/>
              <a:gd name="T13" fmla="*/ 303 h 303"/>
            </a:gdLst>
            <a:ahLst/>
            <a:cxnLst>
              <a:cxn ang="0">
                <a:pos x="T0" y="T1"/>
              </a:cxn>
              <a:cxn ang="0">
                <a:pos x="T2" y="T3"/>
              </a:cxn>
              <a:cxn ang="0">
                <a:pos x="T4" y="T5"/>
              </a:cxn>
              <a:cxn ang="0">
                <a:pos x="T6" y="T7"/>
              </a:cxn>
              <a:cxn ang="0">
                <a:pos x="T8" y="T9"/>
              </a:cxn>
              <a:cxn ang="0">
                <a:pos x="T10" y="T11"/>
              </a:cxn>
              <a:cxn ang="0">
                <a:pos x="T12" y="T13"/>
              </a:cxn>
            </a:cxnLst>
            <a:rect l="0" t="0" r="r" b="b"/>
            <a:pathLst>
              <a:path w="120" h="303">
                <a:moveTo>
                  <a:pt x="0" y="0"/>
                </a:moveTo>
                <a:cubicBezTo>
                  <a:pt x="11" y="16"/>
                  <a:pt x="53" y="73"/>
                  <a:pt x="67" y="98"/>
                </a:cubicBezTo>
                <a:cubicBezTo>
                  <a:pt x="81" y="123"/>
                  <a:pt x="76" y="131"/>
                  <a:pt x="84" y="147"/>
                </a:cubicBezTo>
                <a:cubicBezTo>
                  <a:pt x="92" y="163"/>
                  <a:pt x="110" y="177"/>
                  <a:pt x="115" y="192"/>
                </a:cubicBezTo>
                <a:cubicBezTo>
                  <a:pt x="120" y="207"/>
                  <a:pt x="117" y="225"/>
                  <a:pt x="114" y="239"/>
                </a:cubicBezTo>
                <a:cubicBezTo>
                  <a:pt x="111" y="253"/>
                  <a:pt x="100" y="264"/>
                  <a:pt x="99" y="275"/>
                </a:cubicBezTo>
                <a:cubicBezTo>
                  <a:pt x="98" y="286"/>
                  <a:pt x="105" y="297"/>
                  <a:pt x="106" y="303"/>
                </a:cubicBezTo>
              </a:path>
            </a:pathLst>
          </a:custGeom>
          <a:noFill/>
          <a:ln w="12700" cmpd="sng">
            <a:solidFill>
              <a:srgbClr val="00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52" name="Freeform 20"/>
          <p:cNvSpPr/>
          <p:nvPr/>
        </p:nvSpPr>
        <p:spPr bwMode="auto">
          <a:xfrm>
            <a:off x="15876" y="2185392"/>
            <a:ext cx="1406525" cy="914400"/>
          </a:xfrm>
          <a:custGeom>
            <a:avLst/>
            <a:gdLst>
              <a:gd name="T0" fmla="*/ 454 w 886"/>
              <a:gd name="T1" fmla="*/ 121 h 576"/>
              <a:gd name="T2" fmla="*/ 576 w 886"/>
              <a:gd name="T3" fmla="*/ 109 h 576"/>
              <a:gd name="T4" fmla="*/ 586 w 886"/>
              <a:gd name="T5" fmla="*/ 73 h 576"/>
              <a:gd name="T6" fmla="*/ 532 w 886"/>
              <a:gd name="T7" fmla="*/ 49 h 576"/>
              <a:gd name="T8" fmla="*/ 541 w 886"/>
              <a:gd name="T9" fmla="*/ 7 h 576"/>
              <a:gd name="T10" fmla="*/ 735 w 886"/>
              <a:gd name="T11" fmla="*/ 1 h 576"/>
              <a:gd name="T12" fmla="*/ 720 w 886"/>
              <a:gd name="T13" fmla="*/ 42 h 576"/>
              <a:gd name="T14" fmla="*/ 726 w 886"/>
              <a:gd name="T15" fmla="*/ 79 h 576"/>
              <a:gd name="T16" fmla="*/ 664 w 886"/>
              <a:gd name="T17" fmla="*/ 112 h 576"/>
              <a:gd name="T18" fmla="*/ 627 w 886"/>
              <a:gd name="T19" fmla="*/ 87 h 576"/>
              <a:gd name="T20" fmla="*/ 633 w 886"/>
              <a:gd name="T21" fmla="*/ 141 h 576"/>
              <a:gd name="T22" fmla="*/ 709 w 886"/>
              <a:gd name="T23" fmla="*/ 180 h 576"/>
              <a:gd name="T24" fmla="*/ 769 w 886"/>
              <a:gd name="T25" fmla="*/ 241 h 576"/>
              <a:gd name="T26" fmla="*/ 795 w 886"/>
              <a:gd name="T27" fmla="*/ 330 h 576"/>
              <a:gd name="T28" fmla="*/ 880 w 886"/>
              <a:gd name="T29" fmla="*/ 507 h 576"/>
              <a:gd name="T30" fmla="*/ 744 w 886"/>
              <a:gd name="T31" fmla="*/ 571 h 576"/>
              <a:gd name="T32" fmla="*/ 591 w 886"/>
              <a:gd name="T33" fmla="*/ 514 h 576"/>
              <a:gd name="T34" fmla="*/ 507 w 886"/>
              <a:gd name="T35" fmla="*/ 403 h 576"/>
              <a:gd name="T36" fmla="*/ 456 w 886"/>
              <a:gd name="T37" fmla="*/ 387 h 576"/>
              <a:gd name="T38" fmla="*/ 441 w 886"/>
              <a:gd name="T39" fmla="*/ 345 h 576"/>
              <a:gd name="T40" fmla="*/ 384 w 886"/>
              <a:gd name="T41" fmla="*/ 343 h 576"/>
              <a:gd name="T42" fmla="*/ 300 w 886"/>
              <a:gd name="T43" fmla="*/ 324 h 576"/>
              <a:gd name="T44" fmla="*/ 237 w 886"/>
              <a:gd name="T45" fmla="*/ 309 h 576"/>
              <a:gd name="T46" fmla="*/ 168 w 886"/>
              <a:gd name="T47" fmla="*/ 331 h 576"/>
              <a:gd name="T48" fmla="*/ 90 w 886"/>
              <a:gd name="T49" fmla="*/ 286 h 576"/>
              <a:gd name="T50" fmla="*/ 54 w 886"/>
              <a:gd name="T51" fmla="*/ 307 h 576"/>
              <a:gd name="T52" fmla="*/ 79 w 886"/>
              <a:gd name="T53" fmla="*/ 318 h 576"/>
              <a:gd name="T54" fmla="*/ 46 w 886"/>
              <a:gd name="T55" fmla="*/ 330 h 576"/>
              <a:gd name="T56" fmla="*/ 1 w 886"/>
              <a:gd name="T57" fmla="*/ 348 h 576"/>
              <a:gd name="T58" fmla="*/ 1 w 886"/>
              <a:gd name="T59" fmla="*/ 303 h 576"/>
              <a:gd name="T60" fmla="*/ 39 w 886"/>
              <a:gd name="T61" fmla="*/ 297 h 576"/>
              <a:gd name="T62" fmla="*/ 36 w 886"/>
              <a:gd name="T63" fmla="*/ 261 h 576"/>
              <a:gd name="T64" fmla="*/ 0 w 886"/>
              <a:gd name="T65" fmla="*/ 247 h 576"/>
              <a:gd name="T66" fmla="*/ 0 w 886"/>
              <a:gd name="T67" fmla="*/ 135 h 576"/>
              <a:gd name="T68" fmla="*/ 42 w 886"/>
              <a:gd name="T69" fmla="*/ 93 h 576"/>
              <a:gd name="T70" fmla="*/ 94 w 886"/>
              <a:gd name="T71" fmla="*/ 85 h 576"/>
              <a:gd name="T72" fmla="*/ 123 w 886"/>
              <a:gd name="T73" fmla="*/ 33 h 576"/>
              <a:gd name="T74" fmla="*/ 135 w 886"/>
              <a:gd name="T75" fmla="*/ 1 h 576"/>
              <a:gd name="T76" fmla="*/ 399 w 886"/>
              <a:gd name="T77" fmla="*/ 1 h 576"/>
              <a:gd name="T78" fmla="*/ 436 w 886"/>
              <a:gd name="T79" fmla="*/ 58 h 576"/>
              <a:gd name="T80" fmla="*/ 423 w 886"/>
              <a:gd name="T81" fmla="*/ 1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86" h="576">
                <a:moveTo>
                  <a:pt x="423" y="124"/>
                </a:moveTo>
                <a:cubicBezTo>
                  <a:pt x="429" y="127"/>
                  <a:pt x="436" y="125"/>
                  <a:pt x="454" y="121"/>
                </a:cubicBezTo>
                <a:cubicBezTo>
                  <a:pt x="472" y="117"/>
                  <a:pt x="509" y="102"/>
                  <a:pt x="529" y="100"/>
                </a:cubicBezTo>
                <a:cubicBezTo>
                  <a:pt x="549" y="98"/>
                  <a:pt x="565" y="109"/>
                  <a:pt x="576" y="109"/>
                </a:cubicBezTo>
                <a:cubicBezTo>
                  <a:pt x="587" y="109"/>
                  <a:pt x="596" y="103"/>
                  <a:pt x="598" y="97"/>
                </a:cubicBezTo>
                <a:cubicBezTo>
                  <a:pt x="600" y="91"/>
                  <a:pt x="594" y="78"/>
                  <a:pt x="586" y="73"/>
                </a:cubicBezTo>
                <a:cubicBezTo>
                  <a:pt x="578" y="68"/>
                  <a:pt x="559" y="71"/>
                  <a:pt x="550" y="67"/>
                </a:cubicBezTo>
                <a:cubicBezTo>
                  <a:pt x="541" y="63"/>
                  <a:pt x="533" y="55"/>
                  <a:pt x="532" y="49"/>
                </a:cubicBezTo>
                <a:cubicBezTo>
                  <a:pt x="531" y="43"/>
                  <a:pt x="542" y="40"/>
                  <a:pt x="543" y="33"/>
                </a:cubicBezTo>
                <a:cubicBezTo>
                  <a:pt x="544" y="26"/>
                  <a:pt x="541" y="12"/>
                  <a:pt x="541" y="7"/>
                </a:cubicBezTo>
                <a:lnTo>
                  <a:pt x="541" y="1"/>
                </a:lnTo>
                <a:lnTo>
                  <a:pt x="735" y="1"/>
                </a:lnTo>
                <a:lnTo>
                  <a:pt x="733" y="0"/>
                </a:lnTo>
                <a:cubicBezTo>
                  <a:pt x="731" y="7"/>
                  <a:pt x="720" y="32"/>
                  <a:pt x="720" y="42"/>
                </a:cubicBezTo>
                <a:cubicBezTo>
                  <a:pt x="720" y="52"/>
                  <a:pt x="729" y="55"/>
                  <a:pt x="730" y="61"/>
                </a:cubicBezTo>
                <a:cubicBezTo>
                  <a:pt x="731" y="67"/>
                  <a:pt x="732" y="76"/>
                  <a:pt x="726" y="79"/>
                </a:cubicBezTo>
                <a:cubicBezTo>
                  <a:pt x="720" y="82"/>
                  <a:pt x="704" y="77"/>
                  <a:pt x="694" y="82"/>
                </a:cubicBezTo>
                <a:cubicBezTo>
                  <a:pt x="684" y="87"/>
                  <a:pt x="672" y="107"/>
                  <a:pt x="664" y="112"/>
                </a:cubicBezTo>
                <a:cubicBezTo>
                  <a:pt x="656" y="117"/>
                  <a:pt x="652" y="115"/>
                  <a:pt x="646" y="111"/>
                </a:cubicBezTo>
                <a:cubicBezTo>
                  <a:pt x="640" y="107"/>
                  <a:pt x="633" y="86"/>
                  <a:pt x="627" y="87"/>
                </a:cubicBezTo>
                <a:cubicBezTo>
                  <a:pt x="621" y="88"/>
                  <a:pt x="611" y="106"/>
                  <a:pt x="612" y="115"/>
                </a:cubicBezTo>
                <a:cubicBezTo>
                  <a:pt x="613" y="124"/>
                  <a:pt x="626" y="132"/>
                  <a:pt x="633" y="141"/>
                </a:cubicBezTo>
                <a:cubicBezTo>
                  <a:pt x="640" y="150"/>
                  <a:pt x="641" y="162"/>
                  <a:pt x="654" y="169"/>
                </a:cubicBezTo>
                <a:cubicBezTo>
                  <a:pt x="667" y="176"/>
                  <a:pt x="696" y="170"/>
                  <a:pt x="709" y="180"/>
                </a:cubicBezTo>
                <a:cubicBezTo>
                  <a:pt x="722" y="190"/>
                  <a:pt x="725" y="216"/>
                  <a:pt x="735" y="226"/>
                </a:cubicBezTo>
                <a:cubicBezTo>
                  <a:pt x="745" y="236"/>
                  <a:pt x="760" y="233"/>
                  <a:pt x="769" y="241"/>
                </a:cubicBezTo>
                <a:cubicBezTo>
                  <a:pt x="778" y="249"/>
                  <a:pt x="783" y="261"/>
                  <a:pt x="787" y="276"/>
                </a:cubicBezTo>
                <a:cubicBezTo>
                  <a:pt x="791" y="291"/>
                  <a:pt x="781" y="306"/>
                  <a:pt x="795" y="330"/>
                </a:cubicBezTo>
                <a:cubicBezTo>
                  <a:pt x="809" y="354"/>
                  <a:pt x="857" y="393"/>
                  <a:pt x="871" y="423"/>
                </a:cubicBezTo>
                <a:cubicBezTo>
                  <a:pt x="885" y="453"/>
                  <a:pt x="886" y="486"/>
                  <a:pt x="880" y="507"/>
                </a:cubicBezTo>
                <a:cubicBezTo>
                  <a:pt x="874" y="528"/>
                  <a:pt x="857" y="539"/>
                  <a:pt x="834" y="550"/>
                </a:cubicBezTo>
                <a:cubicBezTo>
                  <a:pt x="811" y="561"/>
                  <a:pt x="773" y="576"/>
                  <a:pt x="744" y="571"/>
                </a:cubicBezTo>
                <a:cubicBezTo>
                  <a:pt x="715" y="566"/>
                  <a:pt x="684" y="532"/>
                  <a:pt x="658" y="523"/>
                </a:cubicBezTo>
                <a:cubicBezTo>
                  <a:pt x="632" y="514"/>
                  <a:pt x="608" y="525"/>
                  <a:pt x="591" y="514"/>
                </a:cubicBezTo>
                <a:cubicBezTo>
                  <a:pt x="574" y="503"/>
                  <a:pt x="569" y="478"/>
                  <a:pt x="555" y="459"/>
                </a:cubicBezTo>
                <a:cubicBezTo>
                  <a:pt x="541" y="440"/>
                  <a:pt x="520" y="413"/>
                  <a:pt x="507" y="403"/>
                </a:cubicBezTo>
                <a:cubicBezTo>
                  <a:pt x="494" y="393"/>
                  <a:pt x="486" y="403"/>
                  <a:pt x="478" y="400"/>
                </a:cubicBezTo>
                <a:cubicBezTo>
                  <a:pt x="470" y="397"/>
                  <a:pt x="458" y="394"/>
                  <a:pt x="456" y="387"/>
                </a:cubicBezTo>
                <a:cubicBezTo>
                  <a:pt x="454" y="380"/>
                  <a:pt x="466" y="365"/>
                  <a:pt x="463" y="358"/>
                </a:cubicBezTo>
                <a:cubicBezTo>
                  <a:pt x="460" y="351"/>
                  <a:pt x="449" y="347"/>
                  <a:pt x="441" y="345"/>
                </a:cubicBezTo>
                <a:cubicBezTo>
                  <a:pt x="433" y="343"/>
                  <a:pt x="424" y="346"/>
                  <a:pt x="415" y="346"/>
                </a:cubicBezTo>
                <a:cubicBezTo>
                  <a:pt x="406" y="346"/>
                  <a:pt x="396" y="347"/>
                  <a:pt x="384" y="343"/>
                </a:cubicBezTo>
                <a:cubicBezTo>
                  <a:pt x="372" y="339"/>
                  <a:pt x="353" y="322"/>
                  <a:pt x="339" y="319"/>
                </a:cubicBezTo>
                <a:cubicBezTo>
                  <a:pt x="325" y="316"/>
                  <a:pt x="312" y="324"/>
                  <a:pt x="300" y="324"/>
                </a:cubicBezTo>
                <a:cubicBezTo>
                  <a:pt x="288" y="324"/>
                  <a:pt x="277" y="320"/>
                  <a:pt x="267" y="318"/>
                </a:cubicBezTo>
                <a:cubicBezTo>
                  <a:pt x="257" y="316"/>
                  <a:pt x="247" y="308"/>
                  <a:pt x="237" y="309"/>
                </a:cubicBezTo>
                <a:cubicBezTo>
                  <a:pt x="227" y="310"/>
                  <a:pt x="215" y="323"/>
                  <a:pt x="204" y="327"/>
                </a:cubicBezTo>
                <a:cubicBezTo>
                  <a:pt x="193" y="331"/>
                  <a:pt x="179" y="335"/>
                  <a:pt x="168" y="331"/>
                </a:cubicBezTo>
                <a:cubicBezTo>
                  <a:pt x="157" y="327"/>
                  <a:pt x="151" y="310"/>
                  <a:pt x="138" y="303"/>
                </a:cubicBezTo>
                <a:cubicBezTo>
                  <a:pt x="125" y="296"/>
                  <a:pt x="103" y="288"/>
                  <a:pt x="90" y="286"/>
                </a:cubicBezTo>
                <a:cubicBezTo>
                  <a:pt x="77" y="284"/>
                  <a:pt x="67" y="286"/>
                  <a:pt x="61" y="289"/>
                </a:cubicBezTo>
                <a:cubicBezTo>
                  <a:pt x="55" y="292"/>
                  <a:pt x="54" y="303"/>
                  <a:pt x="54" y="307"/>
                </a:cubicBezTo>
                <a:cubicBezTo>
                  <a:pt x="54" y="311"/>
                  <a:pt x="56" y="310"/>
                  <a:pt x="60" y="312"/>
                </a:cubicBezTo>
                <a:cubicBezTo>
                  <a:pt x="64" y="314"/>
                  <a:pt x="77" y="314"/>
                  <a:pt x="79" y="318"/>
                </a:cubicBezTo>
                <a:cubicBezTo>
                  <a:pt x="81" y="322"/>
                  <a:pt x="78" y="337"/>
                  <a:pt x="73" y="339"/>
                </a:cubicBezTo>
                <a:cubicBezTo>
                  <a:pt x="68" y="341"/>
                  <a:pt x="53" y="328"/>
                  <a:pt x="46" y="330"/>
                </a:cubicBezTo>
                <a:cubicBezTo>
                  <a:pt x="39" y="332"/>
                  <a:pt x="37" y="346"/>
                  <a:pt x="30" y="349"/>
                </a:cubicBezTo>
                <a:cubicBezTo>
                  <a:pt x="23" y="352"/>
                  <a:pt x="6" y="348"/>
                  <a:pt x="1" y="348"/>
                </a:cubicBezTo>
                <a:lnTo>
                  <a:pt x="1" y="346"/>
                </a:lnTo>
                <a:lnTo>
                  <a:pt x="1" y="303"/>
                </a:lnTo>
                <a:lnTo>
                  <a:pt x="1" y="303"/>
                </a:lnTo>
                <a:cubicBezTo>
                  <a:pt x="7" y="302"/>
                  <a:pt x="31" y="302"/>
                  <a:pt x="39" y="297"/>
                </a:cubicBezTo>
                <a:cubicBezTo>
                  <a:pt x="47" y="292"/>
                  <a:pt x="48" y="280"/>
                  <a:pt x="48" y="274"/>
                </a:cubicBezTo>
                <a:cubicBezTo>
                  <a:pt x="48" y="268"/>
                  <a:pt x="43" y="265"/>
                  <a:pt x="36" y="261"/>
                </a:cubicBezTo>
                <a:cubicBezTo>
                  <a:pt x="29" y="257"/>
                  <a:pt x="10" y="252"/>
                  <a:pt x="4" y="250"/>
                </a:cubicBezTo>
                <a:lnTo>
                  <a:pt x="0" y="247"/>
                </a:lnTo>
                <a:lnTo>
                  <a:pt x="0" y="139"/>
                </a:lnTo>
                <a:lnTo>
                  <a:pt x="0" y="135"/>
                </a:lnTo>
                <a:cubicBezTo>
                  <a:pt x="6" y="132"/>
                  <a:pt x="29" y="125"/>
                  <a:pt x="36" y="118"/>
                </a:cubicBezTo>
                <a:cubicBezTo>
                  <a:pt x="43" y="111"/>
                  <a:pt x="39" y="99"/>
                  <a:pt x="42" y="93"/>
                </a:cubicBezTo>
                <a:cubicBezTo>
                  <a:pt x="45" y="87"/>
                  <a:pt x="48" y="80"/>
                  <a:pt x="57" y="79"/>
                </a:cubicBezTo>
                <a:cubicBezTo>
                  <a:pt x="66" y="78"/>
                  <a:pt x="87" y="90"/>
                  <a:pt x="94" y="85"/>
                </a:cubicBezTo>
                <a:cubicBezTo>
                  <a:pt x="101" y="80"/>
                  <a:pt x="95" y="60"/>
                  <a:pt x="100" y="51"/>
                </a:cubicBezTo>
                <a:cubicBezTo>
                  <a:pt x="105" y="42"/>
                  <a:pt x="117" y="42"/>
                  <a:pt x="123" y="33"/>
                </a:cubicBezTo>
                <a:cubicBezTo>
                  <a:pt x="129" y="24"/>
                  <a:pt x="134" y="5"/>
                  <a:pt x="136" y="0"/>
                </a:cubicBezTo>
                <a:lnTo>
                  <a:pt x="135" y="1"/>
                </a:lnTo>
                <a:lnTo>
                  <a:pt x="402" y="1"/>
                </a:lnTo>
                <a:lnTo>
                  <a:pt x="399" y="1"/>
                </a:lnTo>
                <a:cubicBezTo>
                  <a:pt x="402" y="7"/>
                  <a:pt x="412" y="30"/>
                  <a:pt x="418" y="40"/>
                </a:cubicBezTo>
                <a:cubicBezTo>
                  <a:pt x="424" y="50"/>
                  <a:pt x="436" y="48"/>
                  <a:pt x="436" y="58"/>
                </a:cubicBezTo>
                <a:cubicBezTo>
                  <a:pt x="436" y="68"/>
                  <a:pt x="422" y="91"/>
                  <a:pt x="420" y="102"/>
                </a:cubicBezTo>
                <a:cubicBezTo>
                  <a:pt x="418" y="113"/>
                  <a:pt x="418" y="121"/>
                  <a:pt x="423" y="124"/>
                </a:cubicBezTo>
                <a:close/>
              </a:path>
            </a:pathLst>
          </a:custGeom>
          <a:solidFill>
            <a:srgbClr val="99CCFF"/>
          </a:solidFill>
          <a:ln w="3175" cmpd="sng">
            <a:solidFill>
              <a:srgbClr val="0099FF"/>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53" name="Freeform 21"/>
          <p:cNvSpPr/>
          <p:nvPr/>
        </p:nvSpPr>
        <p:spPr bwMode="auto">
          <a:xfrm>
            <a:off x="17464" y="3239492"/>
            <a:ext cx="598487" cy="758825"/>
          </a:xfrm>
          <a:custGeom>
            <a:avLst/>
            <a:gdLst>
              <a:gd name="T0" fmla="*/ 2 w 377"/>
              <a:gd name="T1" fmla="*/ 450 h 478"/>
              <a:gd name="T2" fmla="*/ 0 w 377"/>
              <a:gd name="T3" fmla="*/ 446 h 478"/>
              <a:gd name="T4" fmla="*/ 0 w 377"/>
              <a:gd name="T5" fmla="*/ 35 h 478"/>
              <a:gd name="T6" fmla="*/ 5 w 377"/>
              <a:gd name="T7" fmla="*/ 35 h 478"/>
              <a:gd name="T8" fmla="*/ 24 w 377"/>
              <a:gd name="T9" fmla="*/ 20 h 478"/>
              <a:gd name="T10" fmla="*/ 62 w 377"/>
              <a:gd name="T11" fmla="*/ 9 h 478"/>
              <a:gd name="T12" fmla="*/ 125 w 377"/>
              <a:gd name="T13" fmla="*/ 75 h 478"/>
              <a:gd name="T14" fmla="*/ 135 w 377"/>
              <a:gd name="T15" fmla="*/ 107 h 478"/>
              <a:gd name="T16" fmla="*/ 195 w 377"/>
              <a:gd name="T17" fmla="*/ 138 h 478"/>
              <a:gd name="T18" fmla="*/ 279 w 377"/>
              <a:gd name="T19" fmla="*/ 117 h 478"/>
              <a:gd name="T20" fmla="*/ 324 w 377"/>
              <a:gd name="T21" fmla="*/ 153 h 478"/>
              <a:gd name="T22" fmla="*/ 357 w 377"/>
              <a:gd name="T23" fmla="*/ 146 h 478"/>
              <a:gd name="T24" fmla="*/ 377 w 377"/>
              <a:gd name="T25" fmla="*/ 152 h 478"/>
              <a:gd name="T26" fmla="*/ 354 w 377"/>
              <a:gd name="T27" fmla="*/ 170 h 478"/>
              <a:gd name="T28" fmla="*/ 329 w 377"/>
              <a:gd name="T29" fmla="*/ 188 h 478"/>
              <a:gd name="T30" fmla="*/ 329 w 377"/>
              <a:gd name="T31" fmla="*/ 218 h 478"/>
              <a:gd name="T32" fmla="*/ 312 w 377"/>
              <a:gd name="T33" fmla="*/ 236 h 478"/>
              <a:gd name="T34" fmla="*/ 315 w 377"/>
              <a:gd name="T35" fmla="*/ 269 h 478"/>
              <a:gd name="T36" fmla="*/ 294 w 377"/>
              <a:gd name="T37" fmla="*/ 311 h 478"/>
              <a:gd name="T38" fmla="*/ 230 w 377"/>
              <a:gd name="T39" fmla="*/ 372 h 478"/>
              <a:gd name="T40" fmla="*/ 198 w 377"/>
              <a:gd name="T41" fmla="*/ 432 h 478"/>
              <a:gd name="T42" fmla="*/ 144 w 377"/>
              <a:gd name="T43" fmla="*/ 453 h 478"/>
              <a:gd name="T44" fmla="*/ 72 w 377"/>
              <a:gd name="T45" fmla="*/ 477 h 478"/>
              <a:gd name="T46" fmla="*/ 2 w 377"/>
              <a:gd name="T47" fmla="*/ 45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7" h="478">
                <a:moveTo>
                  <a:pt x="2" y="450"/>
                </a:moveTo>
                <a:lnTo>
                  <a:pt x="0" y="446"/>
                </a:lnTo>
                <a:lnTo>
                  <a:pt x="0" y="35"/>
                </a:lnTo>
                <a:lnTo>
                  <a:pt x="5" y="35"/>
                </a:lnTo>
                <a:cubicBezTo>
                  <a:pt x="9" y="32"/>
                  <a:pt x="15" y="24"/>
                  <a:pt x="24" y="20"/>
                </a:cubicBezTo>
                <a:cubicBezTo>
                  <a:pt x="33" y="16"/>
                  <a:pt x="45" y="0"/>
                  <a:pt x="62" y="9"/>
                </a:cubicBezTo>
                <a:cubicBezTo>
                  <a:pt x="79" y="18"/>
                  <a:pt x="113" y="59"/>
                  <a:pt x="125" y="75"/>
                </a:cubicBezTo>
                <a:cubicBezTo>
                  <a:pt x="137" y="91"/>
                  <a:pt x="123" y="96"/>
                  <a:pt x="135" y="107"/>
                </a:cubicBezTo>
                <a:cubicBezTo>
                  <a:pt x="147" y="118"/>
                  <a:pt x="171" y="136"/>
                  <a:pt x="195" y="138"/>
                </a:cubicBezTo>
                <a:cubicBezTo>
                  <a:pt x="219" y="140"/>
                  <a:pt x="257" y="114"/>
                  <a:pt x="279" y="117"/>
                </a:cubicBezTo>
                <a:cubicBezTo>
                  <a:pt x="301" y="120"/>
                  <a:pt x="311" y="148"/>
                  <a:pt x="324" y="153"/>
                </a:cubicBezTo>
                <a:cubicBezTo>
                  <a:pt x="337" y="158"/>
                  <a:pt x="348" y="146"/>
                  <a:pt x="357" y="146"/>
                </a:cubicBezTo>
                <a:cubicBezTo>
                  <a:pt x="366" y="146"/>
                  <a:pt x="377" y="148"/>
                  <a:pt x="377" y="152"/>
                </a:cubicBezTo>
                <a:cubicBezTo>
                  <a:pt x="377" y="156"/>
                  <a:pt x="362" y="164"/>
                  <a:pt x="354" y="170"/>
                </a:cubicBezTo>
                <a:cubicBezTo>
                  <a:pt x="346" y="176"/>
                  <a:pt x="333" y="180"/>
                  <a:pt x="329" y="188"/>
                </a:cubicBezTo>
                <a:cubicBezTo>
                  <a:pt x="325" y="196"/>
                  <a:pt x="332" y="210"/>
                  <a:pt x="329" y="218"/>
                </a:cubicBezTo>
                <a:cubicBezTo>
                  <a:pt x="326" y="226"/>
                  <a:pt x="314" y="228"/>
                  <a:pt x="312" y="236"/>
                </a:cubicBezTo>
                <a:cubicBezTo>
                  <a:pt x="310" y="244"/>
                  <a:pt x="318" y="257"/>
                  <a:pt x="315" y="269"/>
                </a:cubicBezTo>
                <a:cubicBezTo>
                  <a:pt x="312" y="281"/>
                  <a:pt x="308" y="294"/>
                  <a:pt x="294" y="311"/>
                </a:cubicBezTo>
                <a:cubicBezTo>
                  <a:pt x="280" y="328"/>
                  <a:pt x="246" y="352"/>
                  <a:pt x="230" y="372"/>
                </a:cubicBezTo>
                <a:cubicBezTo>
                  <a:pt x="214" y="392"/>
                  <a:pt x="212" y="418"/>
                  <a:pt x="198" y="432"/>
                </a:cubicBezTo>
                <a:cubicBezTo>
                  <a:pt x="184" y="446"/>
                  <a:pt x="165" y="446"/>
                  <a:pt x="144" y="453"/>
                </a:cubicBezTo>
                <a:cubicBezTo>
                  <a:pt x="123" y="460"/>
                  <a:pt x="96" y="478"/>
                  <a:pt x="72" y="477"/>
                </a:cubicBezTo>
                <a:cubicBezTo>
                  <a:pt x="48" y="476"/>
                  <a:pt x="2" y="450"/>
                  <a:pt x="2" y="450"/>
                </a:cubicBezTo>
                <a:close/>
              </a:path>
            </a:pathLst>
          </a:custGeom>
          <a:solidFill>
            <a:srgbClr val="99CCFF"/>
          </a:solidFill>
          <a:ln w="3175" cmpd="sng">
            <a:solidFill>
              <a:srgbClr val="0099FF"/>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54" name="Freeform 22"/>
          <p:cNvSpPr/>
          <p:nvPr/>
        </p:nvSpPr>
        <p:spPr bwMode="auto">
          <a:xfrm>
            <a:off x="136526" y="3517305"/>
            <a:ext cx="274638" cy="123825"/>
          </a:xfrm>
          <a:custGeom>
            <a:avLst/>
            <a:gdLst>
              <a:gd name="T0" fmla="*/ 3 w 173"/>
              <a:gd name="T1" fmla="*/ 16 h 78"/>
              <a:gd name="T2" fmla="*/ 44 w 173"/>
              <a:gd name="T3" fmla="*/ 14 h 78"/>
              <a:gd name="T4" fmla="*/ 69 w 173"/>
              <a:gd name="T5" fmla="*/ 1 h 78"/>
              <a:gd name="T6" fmla="*/ 110 w 173"/>
              <a:gd name="T7" fmla="*/ 22 h 78"/>
              <a:gd name="T8" fmla="*/ 164 w 173"/>
              <a:gd name="T9" fmla="*/ 20 h 78"/>
              <a:gd name="T10" fmla="*/ 162 w 173"/>
              <a:gd name="T11" fmla="*/ 35 h 78"/>
              <a:gd name="T12" fmla="*/ 141 w 173"/>
              <a:gd name="T13" fmla="*/ 35 h 78"/>
              <a:gd name="T14" fmla="*/ 117 w 173"/>
              <a:gd name="T15" fmla="*/ 41 h 78"/>
              <a:gd name="T16" fmla="*/ 107 w 173"/>
              <a:gd name="T17" fmla="*/ 64 h 78"/>
              <a:gd name="T18" fmla="*/ 92 w 173"/>
              <a:gd name="T19" fmla="*/ 64 h 78"/>
              <a:gd name="T20" fmla="*/ 75 w 173"/>
              <a:gd name="T21" fmla="*/ 64 h 78"/>
              <a:gd name="T22" fmla="*/ 26 w 173"/>
              <a:gd name="T23" fmla="*/ 70 h 78"/>
              <a:gd name="T24" fmla="*/ 3 w 173"/>
              <a:gd name="T25" fmla="*/ 1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3" h="78">
                <a:moveTo>
                  <a:pt x="3" y="16"/>
                </a:moveTo>
                <a:cubicBezTo>
                  <a:pt x="6" y="7"/>
                  <a:pt x="33" y="16"/>
                  <a:pt x="44" y="14"/>
                </a:cubicBezTo>
                <a:cubicBezTo>
                  <a:pt x="55" y="12"/>
                  <a:pt x="58" y="0"/>
                  <a:pt x="69" y="1"/>
                </a:cubicBezTo>
                <a:cubicBezTo>
                  <a:pt x="80" y="2"/>
                  <a:pt x="94" y="19"/>
                  <a:pt x="110" y="22"/>
                </a:cubicBezTo>
                <a:cubicBezTo>
                  <a:pt x="126" y="25"/>
                  <a:pt x="155" y="18"/>
                  <a:pt x="164" y="20"/>
                </a:cubicBezTo>
                <a:cubicBezTo>
                  <a:pt x="173" y="22"/>
                  <a:pt x="166" y="33"/>
                  <a:pt x="162" y="35"/>
                </a:cubicBezTo>
                <a:cubicBezTo>
                  <a:pt x="158" y="37"/>
                  <a:pt x="148" y="34"/>
                  <a:pt x="141" y="35"/>
                </a:cubicBezTo>
                <a:cubicBezTo>
                  <a:pt x="134" y="36"/>
                  <a:pt x="123" y="36"/>
                  <a:pt x="117" y="41"/>
                </a:cubicBezTo>
                <a:cubicBezTo>
                  <a:pt x="111" y="46"/>
                  <a:pt x="111" y="60"/>
                  <a:pt x="107" y="64"/>
                </a:cubicBezTo>
                <a:cubicBezTo>
                  <a:pt x="103" y="68"/>
                  <a:pt x="97" y="64"/>
                  <a:pt x="92" y="64"/>
                </a:cubicBezTo>
                <a:cubicBezTo>
                  <a:pt x="87" y="64"/>
                  <a:pt x="86" y="63"/>
                  <a:pt x="75" y="64"/>
                </a:cubicBezTo>
                <a:cubicBezTo>
                  <a:pt x="64" y="65"/>
                  <a:pt x="38" y="78"/>
                  <a:pt x="26" y="70"/>
                </a:cubicBezTo>
                <a:cubicBezTo>
                  <a:pt x="14" y="62"/>
                  <a:pt x="0" y="24"/>
                  <a:pt x="3" y="16"/>
                </a:cubicBezTo>
                <a:close/>
              </a:path>
            </a:pathLst>
          </a:custGeom>
          <a:solidFill>
            <a:srgbClr val="D1E8FF"/>
          </a:solidFill>
          <a:ln w="3175" cmpd="sng">
            <a:solidFill>
              <a:srgbClr val="0099FF"/>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55" name="Freeform 23"/>
          <p:cNvSpPr/>
          <p:nvPr/>
        </p:nvSpPr>
        <p:spPr bwMode="auto">
          <a:xfrm>
            <a:off x="758826" y="3331567"/>
            <a:ext cx="914400" cy="1584325"/>
          </a:xfrm>
          <a:custGeom>
            <a:avLst/>
            <a:gdLst>
              <a:gd name="T0" fmla="*/ 576 w 576"/>
              <a:gd name="T1" fmla="*/ 998 h 998"/>
              <a:gd name="T2" fmla="*/ 516 w 576"/>
              <a:gd name="T3" fmla="*/ 911 h 998"/>
              <a:gd name="T4" fmla="*/ 427 w 576"/>
              <a:gd name="T5" fmla="*/ 883 h 998"/>
              <a:gd name="T6" fmla="*/ 376 w 576"/>
              <a:gd name="T7" fmla="*/ 830 h 998"/>
              <a:gd name="T8" fmla="*/ 333 w 576"/>
              <a:gd name="T9" fmla="*/ 794 h 998"/>
              <a:gd name="T10" fmla="*/ 321 w 576"/>
              <a:gd name="T11" fmla="*/ 644 h 998"/>
              <a:gd name="T12" fmla="*/ 265 w 576"/>
              <a:gd name="T13" fmla="*/ 584 h 998"/>
              <a:gd name="T14" fmla="*/ 247 w 576"/>
              <a:gd name="T15" fmla="*/ 529 h 998"/>
              <a:gd name="T16" fmla="*/ 219 w 576"/>
              <a:gd name="T17" fmla="*/ 508 h 998"/>
              <a:gd name="T18" fmla="*/ 198 w 576"/>
              <a:gd name="T19" fmla="*/ 455 h 998"/>
              <a:gd name="T20" fmla="*/ 129 w 576"/>
              <a:gd name="T21" fmla="*/ 433 h 998"/>
              <a:gd name="T22" fmla="*/ 112 w 576"/>
              <a:gd name="T23" fmla="*/ 337 h 998"/>
              <a:gd name="T24" fmla="*/ 87 w 576"/>
              <a:gd name="T25" fmla="*/ 298 h 998"/>
              <a:gd name="T26" fmla="*/ 57 w 576"/>
              <a:gd name="T27" fmla="*/ 271 h 998"/>
              <a:gd name="T28" fmla="*/ 21 w 576"/>
              <a:gd name="T29" fmla="*/ 259 h 998"/>
              <a:gd name="T30" fmla="*/ 1 w 576"/>
              <a:gd name="T31" fmla="*/ 221 h 998"/>
              <a:gd name="T32" fmla="*/ 13 w 576"/>
              <a:gd name="T33" fmla="*/ 184 h 998"/>
              <a:gd name="T34" fmla="*/ 15 w 576"/>
              <a:gd name="T35" fmla="*/ 119 h 998"/>
              <a:gd name="T36" fmla="*/ 85 w 576"/>
              <a:gd name="T37" fmla="*/ 119 h 998"/>
              <a:gd name="T38" fmla="*/ 117 w 576"/>
              <a:gd name="T39" fmla="*/ 82 h 998"/>
              <a:gd name="T40" fmla="*/ 96 w 576"/>
              <a:gd name="T41" fmla="*/ 37 h 998"/>
              <a:gd name="T42" fmla="*/ 126 w 576"/>
              <a:gd name="T43" fmla="*/ 8 h 998"/>
              <a:gd name="T44" fmla="*/ 147 w 576"/>
              <a:gd name="T45" fmla="*/ 5 h 998"/>
              <a:gd name="T46" fmla="*/ 192 w 576"/>
              <a:gd name="T47" fmla="*/ 41 h 998"/>
              <a:gd name="T48" fmla="*/ 217 w 576"/>
              <a:gd name="T49" fmla="*/ 46 h 998"/>
              <a:gd name="T50" fmla="*/ 249 w 576"/>
              <a:gd name="T51" fmla="*/ 40 h 998"/>
              <a:gd name="T52" fmla="*/ 282 w 576"/>
              <a:gd name="T53" fmla="*/ 67 h 998"/>
              <a:gd name="T54" fmla="*/ 306 w 576"/>
              <a:gd name="T55" fmla="*/ 68 h 998"/>
              <a:gd name="T56" fmla="*/ 325 w 576"/>
              <a:gd name="T57" fmla="*/ 52 h 998"/>
              <a:gd name="T58" fmla="*/ 366 w 576"/>
              <a:gd name="T59" fmla="*/ 61 h 998"/>
              <a:gd name="T60" fmla="*/ 384 w 576"/>
              <a:gd name="T61" fmla="*/ 46 h 998"/>
              <a:gd name="T62" fmla="*/ 429 w 576"/>
              <a:gd name="T63" fmla="*/ 29 h 998"/>
              <a:gd name="T64" fmla="*/ 462 w 576"/>
              <a:gd name="T65" fmla="*/ 49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6" h="998">
                <a:moveTo>
                  <a:pt x="576" y="998"/>
                </a:moveTo>
                <a:cubicBezTo>
                  <a:pt x="566" y="984"/>
                  <a:pt x="541" y="930"/>
                  <a:pt x="516" y="911"/>
                </a:cubicBezTo>
                <a:cubicBezTo>
                  <a:pt x="491" y="892"/>
                  <a:pt x="450" y="896"/>
                  <a:pt x="427" y="883"/>
                </a:cubicBezTo>
                <a:cubicBezTo>
                  <a:pt x="404" y="870"/>
                  <a:pt x="392" y="845"/>
                  <a:pt x="376" y="830"/>
                </a:cubicBezTo>
                <a:cubicBezTo>
                  <a:pt x="360" y="815"/>
                  <a:pt x="342" y="825"/>
                  <a:pt x="333" y="794"/>
                </a:cubicBezTo>
                <a:cubicBezTo>
                  <a:pt x="324" y="763"/>
                  <a:pt x="332" y="679"/>
                  <a:pt x="321" y="644"/>
                </a:cubicBezTo>
                <a:cubicBezTo>
                  <a:pt x="310" y="609"/>
                  <a:pt x="277" y="603"/>
                  <a:pt x="265" y="584"/>
                </a:cubicBezTo>
                <a:cubicBezTo>
                  <a:pt x="253" y="565"/>
                  <a:pt x="255" y="542"/>
                  <a:pt x="247" y="529"/>
                </a:cubicBezTo>
                <a:cubicBezTo>
                  <a:pt x="239" y="516"/>
                  <a:pt x="227" y="520"/>
                  <a:pt x="219" y="508"/>
                </a:cubicBezTo>
                <a:cubicBezTo>
                  <a:pt x="211" y="496"/>
                  <a:pt x="213" y="467"/>
                  <a:pt x="198" y="455"/>
                </a:cubicBezTo>
                <a:cubicBezTo>
                  <a:pt x="183" y="443"/>
                  <a:pt x="143" y="453"/>
                  <a:pt x="129" y="433"/>
                </a:cubicBezTo>
                <a:cubicBezTo>
                  <a:pt x="115" y="413"/>
                  <a:pt x="119" y="359"/>
                  <a:pt x="112" y="337"/>
                </a:cubicBezTo>
                <a:cubicBezTo>
                  <a:pt x="105" y="315"/>
                  <a:pt x="96" y="309"/>
                  <a:pt x="87" y="298"/>
                </a:cubicBezTo>
                <a:cubicBezTo>
                  <a:pt x="78" y="287"/>
                  <a:pt x="68" y="278"/>
                  <a:pt x="57" y="271"/>
                </a:cubicBezTo>
                <a:cubicBezTo>
                  <a:pt x="46" y="264"/>
                  <a:pt x="30" y="267"/>
                  <a:pt x="21" y="259"/>
                </a:cubicBezTo>
                <a:cubicBezTo>
                  <a:pt x="12" y="251"/>
                  <a:pt x="2" y="233"/>
                  <a:pt x="1" y="221"/>
                </a:cubicBezTo>
                <a:cubicBezTo>
                  <a:pt x="0" y="209"/>
                  <a:pt x="11" y="201"/>
                  <a:pt x="13" y="184"/>
                </a:cubicBezTo>
                <a:cubicBezTo>
                  <a:pt x="15" y="167"/>
                  <a:pt x="3" y="130"/>
                  <a:pt x="15" y="119"/>
                </a:cubicBezTo>
                <a:cubicBezTo>
                  <a:pt x="27" y="108"/>
                  <a:pt x="68" y="125"/>
                  <a:pt x="85" y="119"/>
                </a:cubicBezTo>
                <a:cubicBezTo>
                  <a:pt x="102" y="113"/>
                  <a:pt x="115" y="96"/>
                  <a:pt x="117" y="82"/>
                </a:cubicBezTo>
                <a:cubicBezTo>
                  <a:pt x="119" y="68"/>
                  <a:pt x="94" y="49"/>
                  <a:pt x="96" y="37"/>
                </a:cubicBezTo>
                <a:cubicBezTo>
                  <a:pt x="98" y="25"/>
                  <a:pt x="118" y="13"/>
                  <a:pt x="126" y="8"/>
                </a:cubicBezTo>
                <a:cubicBezTo>
                  <a:pt x="134" y="3"/>
                  <a:pt x="136" y="0"/>
                  <a:pt x="147" y="5"/>
                </a:cubicBezTo>
                <a:cubicBezTo>
                  <a:pt x="158" y="10"/>
                  <a:pt x="180" y="34"/>
                  <a:pt x="192" y="41"/>
                </a:cubicBezTo>
                <a:cubicBezTo>
                  <a:pt x="204" y="48"/>
                  <a:pt x="208" y="46"/>
                  <a:pt x="217" y="46"/>
                </a:cubicBezTo>
                <a:cubicBezTo>
                  <a:pt x="226" y="46"/>
                  <a:pt x="238" y="37"/>
                  <a:pt x="249" y="40"/>
                </a:cubicBezTo>
                <a:cubicBezTo>
                  <a:pt x="260" y="43"/>
                  <a:pt x="273" y="62"/>
                  <a:pt x="282" y="67"/>
                </a:cubicBezTo>
                <a:cubicBezTo>
                  <a:pt x="291" y="72"/>
                  <a:pt x="299" y="70"/>
                  <a:pt x="306" y="68"/>
                </a:cubicBezTo>
                <a:cubicBezTo>
                  <a:pt x="313" y="66"/>
                  <a:pt x="315" y="53"/>
                  <a:pt x="325" y="52"/>
                </a:cubicBezTo>
                <a:cubicBezTo>
                  <a:pt x="335" y="51"/>
                  <a:pt x="356" y="62"/>
                  <a:pt x="366" y="61"/>
                </a:cubicBezTo>
                <a:cubicBezTo>
                  <a:pt x="376" y="60"/>
                  <a:pt x="374" y="51"/>
                  <a:pt x="384" y="46"/>
                </a:cubicBezTo>
                <a:cubicBezTo>
                  <a:pt x="394" y="41"/>
                  <a:pt x="416" y="28"/>
                  <a:pt x="429" y="29"/>
                </a:cubicBezTo>
                <a:cubicBezTo>
                  <a:pt x="442" y="30"/>
                  <a:pt x="455" y="45"/>
                  <a:pt x="462" y="49"/>
                </a:cubicBezTo>
              </a:path>
            </a:pathLst>
          </a:custGeom>
          <a:noFill/>
          <a:ln w="12700" cmpd="sng">
            <a:solidFill>
              <a:srgbClr val="00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56" name="Freeform 24"/>
          <p:cNvSpPr/>
          <p:nvPr/>
        </p:nvSpPr>
        <p:spPr bwMode="auto">
          <a:xfrm>
            <a:off x="1031876" y="3442692"/>
            <a:ext cx="558800" cy="1335088"/>
          </a:xfrm>
          <a:custGeom>
            <a:avLst/>
            <a:gdLst>
              <a:gd name="T0" fmla="*/ 348 w 352"/>
              <a:gd name="T1" fmla="*/ 841 h 841"/>
              <a:gd name="T2" fmla="*/ 351 w 352"/>
              <a:gd name="T3" fmla="*/ 795 h 841"/>
              <a:gd name="T4" fmla="*/ 342 w 352"/>
              <a:gd name="T5" fmla="*/ 763 h 841"/>
              <a:gd name="T6" fmla="*/ 327 w 352"/>
              <a:gd name="T7" fmla="*/ 733 h 841"/>
              <a:gd name="T8" fmla="*/ 323 w 352"/>
              <a:gd name="T9" fmla="*/ 697 h 841"/>
              <a:gd name="T10" fmla="*/ 305 w 352"/>
              <a:gd name="T11" fmla="*/ 669 h 841"/>
              <a:gd name="T12" fmla="*/ 245 w 352"/>
              <a:gd name="T13" fmla="*/ 654 h 841"/>
              <a:gd name="T14" fmla="*/ 224 w 352"/>
              <a:gd name="T15" fmla="*/ 613 h 841"/>
              <a:gd name="T16" fmla="*/ 204 w 352"/>
              <a:gd name="T17" fmla="*/ 573 h 841"/>
              <a:gd name="T18" fmla="*/ 195 w 352"/>
              <a:gd name="T19" fmla="*/ 499 h 841"/>
              <a:gd name="T20" fmla="*/ 177 w 352"/>
              <a:gd name="T21" fmla="*/ 475 h 841"/>
              <a:gd name="T22" fmla="*/ 165 w 352"/>
              <a:gd name="T23" fmla="*/ 418 h 841"/>
              <a:gd name="T24" fmla="*/ 176 w 352"/>
              <a:gd name="T25" fmla="*/ 271 h 841"/>
              <a:gd name="T26" fmla="*/ 149 w 352"/>
              <a:gd name="T27" fmla="*/ 231 h 841"/>
              <a:gd name="T28" fmla="*/ 132 w 352"/>
              <a:gd name="T29" fmla="*/ 178 h 841"/>
              <a:gd name="T30" fmla="*/ 123 w 352"/>
              <a:gd name="T31" fmla="*/ 109 h 841"/>
              <a:gd name="T32" fmla="*/ 45 w 352"/>
              <a:gd name="T33" fmla="*/ 63 h 841"/>
              <a:gd name="T34" fmla="*/ 14 w 352"/>
              <a:gd name="T35" fmla="*/ 10 h 841"/>
              <a:gd name="T36" fmla="*/ 0 w 352"/>
              <a:gd name="T37" fmla="*/ 4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2" h="841">
                <a:moveTo>
                  <a:pt x="348" y="841"/>
                </a:moveTo>
                <a:cubicBezTo>
                  <a:pt x="348" y="833"/>
                  <a:pt x="352" y="808"/>
                  <a:pt x="351" y="795"/>
                </a:cubicBezTo>
                <a:cubicBezTo>
                  <a:pt x="350" y="782"/>
                  <a:pt x="346" y="773"/>
                  <a:pt x="342" y="763"/>
                </a:cubicBezTo>
                <a:cubicBezTo>
                  <a:pt x="338" y="753"/>
                  <a:pt x="330" y="744"/>
                  <a:pt x="327" y="733"/>
                </a:cubicBezTo>
                <a:cubicBezTo>
                  <a:pt x="324" y="722"/>
                  <a:pt x="327" y="708"/>
                  <a:pt x="323" y="697"/>
                </a:cubicBezTo>
                <a:cubicBezTo>
                  <a:pt x="319" y="686"/>
                  <a:pt x="318" y="676"/>
                  <a:pt x="305" y="669"/>
                </a:cubicBezTo>
                <a:cubicBezTo>
                  <a:pt x="292" y="662"/>
                  <a:pt x="258" y="663"/>
                  <a:pt x="245" y="654"/>
                </a:cubicBezTo>
                <a:cubicBezTo>
                  <a:pt x="232" y="645"/>
                  <a:pt x="231" y="626"/>
                  <a:pt x="224" y="613"/>
                </a:cubicBezTo>
                <a:cubicBezTo>
                  <a:pt x="217" y="600"/>
                  <a:pt x="209" y="592"/>
                  <a:pt x="204" y="573"/>
                </a:cubicBezTo>
                <a:cubicBezTo>
                  <a:pt x="199" y="554"/>
                  <a:pt x="199" y="515"/>
                  <a:pt x="195" y="499"/>
                </a:cubicBezTo>
                <a:cubicBezTo>
                  <a:pt x="191" y="483"/>
                  <a:pt x="182" y="488"/>
                  <a:pt x="177" y="475"/>
                </a:cubicBezTo>
                <a:cubicBezTo>
                  <a:pt x="172" y="462"/>
                  <a:pt x="165" y="452"/>
                  <a:pt x="165" y="418"/>
                </a:cubicBezTo>
                <a:cubicBezTo>
                  <a:pt x="165" y="384"/>
                  <a:pt x="179" y="302"/>
                  <a:pt x="176" y="271"/>
                </a:cubicBezTo>
                <a:cubicBezTo>
                  <a:pt x="173" y="240"/>
                  <a:pt x="156" y="246"/>
                  <a:pt x="149" y="231"/>
                </a:cubicBezTo>
                <a:cubicBezTo>
                  <a:pt x="142" y="216"/>
                  <a:pt x="136" y="198"/>
                  <a:pt x="132" y="178"/>
                </a:cubicBezTo>
                <a:cubicBezTo>
                  <a:pt x="128" y="158"/>
                  <a:pt x="137" y="128"/>
                  <a:pt x="123" y="109"/>
                </a:cubicBezTo>
                <a:cubicBezTo>
                  <a:pt x="109" y="90"/>
                  <a:pt x="63" y="80"/>
                  <a:pt x="45" y="63"/>
                </a:cubicBezTo>
                <a:cubicBezTo>
                  <a:pt x="27" y="46"/>
                  <a:pt x="21" y="20"/>
                  <a:pt x="14" y="10"/>
                </a:cubicBezTo>
                <a:cubicBezTo>
                  <a:pt x="7" y="0"/>
                  <a:pt x="3" y="5"/>
                  <a:pt x="0" y="4"/>
                </a:cubicBezTo>
              </a:path>
            </a:pathLst>
          </a:custGeom>
          <a:noFill/>
          <a:ln w="12700" cmpd="sng">
            <a:solidFill>
              <a:srgbClr val="00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57" name="Freeform 25"/>
          <p:cNvSpPr/>
          <p:nvPr/>
        </p:nvSpPr>
        <p:spPr bwMode="auto">
          <a:xfrm>
            <a:off x="1570039" y="4850805"/>
            <a:ext cx="336550" cy="296862"/>
          </a:xfrm>
          <a:custGeom>
            <a:avLst/>
            <a:gdLst>
              <a:gd name="T0" fmla="*/ 36 w 212"/>
              <a:gd name="T1" fmla="*/ 25 h 187"/>
              <a:gd name="T2" fmla="*/ 63 w 212"/>
              <a:gd name="T3" fmla="*/ 41 h 187"/>
              <a:gd name="T4" fmla="*/ 83 w 212"/>
              <a:gd name="T5" fmla="*/ 37 h 187"/>
              <a:gd name="T6" fmla="*/ 101 w 212"/>
              <a:gd name="T7" fmla="*/ 10 h 187"/>
              <a:gd name="T8" fmla="*/ 113 w 212"/>
              <a:gd name="T9" fmla="*/ 7 h 187"/>
              <a:gd name="T10" fmla="*/ 116 w 212"/>
              <a:gd name="T11" fmla="*/ 50 h 187"/>
              <a:gd name="T12" fmla="*/ 144 w 212"/>
              <a:gd name="T13" fmla="*/ 53 h 187"/>
              <a:gd name="T14" fmla="*/ 186 w 212"/>
              <a:gd name="T15" fmla="*/ 68 h 187"/>
              <a:gd name="T16" fmla="*/ 192 w 212"/>
              <a:gd name="T17" fmla="*/ 119 h 187"/>
              <a:gd name="T18" fmla="*/ 209 w 212"/>
              <a:gd name="T19" fmla="*/ 145 h 187"/>
              <a:gd name="T20" fmla="*/ 209 w 212"/>
              <a:gd name="T21" fmla="*/ 181 h 187"/>
              <a:gd name="T22" fmla="*/ 212 w 212"/>
              <a:gd name="T23" fmla="*/ 187 h 187"/>
              <a:gd name="T24" fmla="*/ 18 w 212"/>
              <a:gd name="T25" fmla="*/ 187 h 187"/>
              <a:gd name="T26" fmla="*/ 18 w 212"/>
              <a:gd name="T27" fmla="*/ 187 h 187"/>
              <a:gd name="T28" fmla="*/ 23 w 212"/>
              <a:gd name="T29" fmla="*/ 157 h 187"/>
              <a:gd name="T30" fmla="*/ 18 w 212"/>
              <a:gd name="T31" fmla="*/ 124 h 187"/>
              <a:gd name="T32" fmla="*/ 0 w 212"/>
              <a:gd name="T33" fmla="*/ 94 h 187"/>
              <a:gd name="T34" fmla="*/ 20 w 212"/>
              <a:gd name="T35" fmla="*/ 85 h 187"/>
              <a:gd name="T36" fmla="*/ 20 w 212"/>
              <a:gd name="T37" fmla="*/ 70 h 187"/>
              <a:gd name="T38" fmla="*/ 9 w 212"/>
              <a:gd name="T39" fmla="*/ 44 h 187"/>
              <a:gd name="T40" fmla="*/ 18 w 212"/>
              <a:gd name="T41" fmla="*/ 16 h 187"/>
              <a:gd name="T42" fmla="*/ 36 w 212"/>
              <a:gd name="T43" fmla="*/ 25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2" h="187">
                <a:moveTo>
                  <a:pt x="36" y="25"/>
                </a:moveTo>
                <a:cubicBezTo>
                  <a:pt x="44" y="28"/>
                  <a:pt x="55" y="39"/>
                  <a:pt x="63" y="41"/>
                </a:cubicBezTo>
                <a:cubicBezTo>
                  <a:pt x="71" y="43"/>
                  <a:pt x="77" y="42"/>
                  <a:pt x="83" y="37"/>
                </a:cubicBezTo>
                <a:cubicBezTo>
                  <a:pt x="89" y="32"/>
                  <a:pt x="96" y="15"/>
                  <a:pt x="101" y="10"/>
                </a:cubicBezTo>
                <a:cubicBezTo>
                  <a:pt x="106" y="5"/>
                  <a:pt x="111" y="0"/>
                  <a:pt x="113" y="7"/>
                </a:cubicBezTo>
                <a:cubicBezTo>
                  <a:pt x="115" y="14"/>
                  <a:pt x="111" y="42"/>
                  <a:pt x="116" y="50"/>
                </a:cubicBezTo>
                <a:cubicBezTo>
                  <a:pt x="121" y="58"/>
                  <a:pt x="132" y="50"/>
                  <a:pt x="144" y="53"/>
                </a:cubicBezTo>
                <a:cubicBezTo>
                  <a:pt x="156" y="56"/>
                  <a:pt x="178" y="57"/>
                  <a:pt x="186" y="68"/>
                </a:cubicBezTo>
                <a:cubicBezTo>
                  <a:pt x="194" y="79"/>
                  <a:pt x="188" y="106"/>
                  <a:pt x="192" y="119"/>
                </a:cubicBezTo>
                <a:cubicBezTo>
                  <a:pt x="196" y="132"/>
                  <a:pt x="206" y="135"/>
                  <a:pt x="209" y="145"/>
                </a:cubicBezTo>
                <a:cubicBezTo>
                  <a:pt x="212" y="155"/>
                  <a:pt x="209" y="174"/>
                  <a:pt x="209" y="181"/>
                </a:cubicBezTo>
                <a:lnTo>
                  <a:pt x="212" y="187"/>
                </a:lnTo>
                <a:lnTo>
                  <a:pt x="18" y="187"/>
                </a:lnTo>
                <a:lnTo>
                  <a:pt x="18" y="187"/>
                </a:lnTo>
                <a:cubicBezTo>
                  <a:pt x="19" y="182"/>
                  <a:pt x="23" y="167"/>
                  <a:pt x="23" y="157"/>
                </a:cubicBezTo>
                <a:cubicBezTo>
                  <a:pt x="23" y="147"/>
                  <a:pt x="22" y="134"/>
                  <a:pt x="18" y="124"/>
                </a:cubicBezTo>
                <a:cubicBezTo>
                  <a:pt x="14" y="114"/>
                  <a:pt x="0" y="100"/>
                  <a:pt x="0" y="94"/>
                </a:cubicBezTo>
                <a:cubicBezTo>
                  <a:pt x="0" y="88"/>
                  <a:pt x="17" y="89"/>
                  <a:pt x="20" y="85"/>
                </a:cubicBezTo>
                <a:cubicBezTo>
                  <a:pt x="23" y="81"/>
                  <a:pt x="22" y="77"/>
                  <a:pt x="20" y="70"/>
                </a:cubicBezTo>
                <a:cubicBezTo>
                  <a:pt x="18" y="63"/>
                  <a:pt x="9" y="53"/>
                  <a:pt x="9" y="44"/>
                </a:cubicBezTo>
                <a:cubicBezTo>
                  <a:pt x="9" y="35"/>
                  <a:pt x="14" y="19"/>
                  <a:pt x="18" y="16"/>
                </a:cubicBezTo>
                <a:cubicBezTo>
                  <a:pt x="22" y="13"/>
                  <a:pt x="33" y="23"/>
                  <a:pt x="36" y="25"/>
                </a:cubicBezTo>
                <a:close/>
              </a:path>
            </a:pathLst>
          </a:custGeom>
          <a:solidFill>
            <a:srgbClr val="99CCFF"/>
          </a:solidFill>
          <a:ln w="3175" cmpd="sng">
            <a:solidFill>
              <a:srgbClr val="0099FF"/>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58" name="Freeform 26"/>
          <p:cNvSpPr/>
          <p:nvPr/>
        </p:nvSpPr>
        <p:spPr bwMode="auto">
          <a:xfrm>
            <a:off x="1587501" y="5154017"/>
            <a:ext cx="325438" cy="1588"/>
          </a:xfrm>
          <a:custGeom>
            <a:avLst/>
            <a:gdLst>
              <a:gd name="T0" fmla="*/ 0 w 205"/>
              <a:gd name="T1" fmla="*/ 0 h 1"/>
              <a:gd name="T2" fmla="*/ 205 w 205"/>
              <a:gd name="T3" fmla="*/ 0 h 1"/>
            </a:gdLst>
            <a:ahLst/>
            <a:cxnLst>
              <a:cxn ang="0">
                <a:pos x="T0" y="T1"/>
              </a:cxn>
              <a:cxn ang="0">
                <a:pos x="T2" y="T3"/>
              </a:cxn>
            </a:cxnLst>
            <a:rect l="0" t="0" r="r" b="b"/>
            <a:pathLst>
              <a:path w="205" h="1">
                <a:moveTo>
                  <a:pt x="0" y="0"/>
                </a:moveTo>
                <a:lnTo>
                  <a:pt x="205" y="0"/>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59" name="Freeform 27"/>
          <p:cNvSpPr/>
          <p:nvPr/>
        </p:nvSpPr>
        <p:spPr bwMode="auto">
          <a:xfrm>
            <a:off x="17464" y="4307880"/>
            <a:ext cx="206375" cy="841375"/>
          </a:xfrm>
          <a:custGeom>
            <a:avLst/>
            <a:gdLst>
              <a:gd name="T0" fmla="*/ 129 w 130"/>
              <a:gd name="T1" fmla="*/ 529 h 530"/>
              <a:gd name="T2" fmla="*/ 129 w 130"/>
              <a:gd name="T3" fmla="*/ 530 h 530"/>
              <a:gd name="T4" fmla="*/ 0 w 130"/>
              <a:gd name="T5" fmla="*/ 530 h 530"/>
              <a:gd name="T6" fmla="*/ 0 w 130"/>
              <a:gd name="T7" fmla="*/ 73 h 530"/>
              <a:gd name="T8" fmla="*/ 6 w 130"/>
              <a:gd name="T9" fmla="*/ 73 h 530"/>
              <a:gd name="T10" fmla="*/ 36 w 130"/>
              <a:gd name="T11" fmla="*/ 68 h 530"/>
              <a:gd name="T12" fmla="*/ 93 w 130"/>
              <a:gd name="T13" fmla="*/ 5 h 530"/>
              <a:gd name="T14" fmla="*/ 101 w 130"/>
              <a:gd name="T15" fmla="*/ 37 h 530"/>
              <a:gd name="T16" fmla="*/ 48 w 130"/>
              <a:gd name="T17" fmla="*/ 88 h 530"/>
              <a:gd name="T18" fmla="*/ 50 w 130"/>
              <a:gd name="T19" fmla="*/ 128 h 530"/>
              <a:gd name="T20" fmla="*/ 86 w 130"/>
              <a:gd name="T21" fmla="*/ 176 h 530"/>
              <a:gd name="T22" fmla="*/ 81 w 130"/>
              <a:gd name="T23" fmla="*/ 254 h 530"/>
              <a:gd name="T24" fmla="*/ 110 w 130"/>
              <a:gd name="T25" fmla="*/ 413 h 530"/>
              <a:gd name="T26" fmla="*/ 96 w 130"/>
              <a:gd name="T27" fmla="*/ 478 h 530"/>
              <a:gd name="T28" fmla="*/ 105 w 130"/>
              <a:gd name="T29" fmla="*/ 503 h 530"/>
              <a:gd name="T30" fmla="*/ 126 w 130"/>
              <a:gd name="T31" fmla="*/ 520 h 530"/>
              <a:gd name="T32" fmla="*/ 129 w 130"/>
              <a:gd name="T33" fmla="*/ 529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0" h="530">
                <a:moveTo>
                  <a:pt x="129" y="529"/>
                </a:moveTo>
                <a:lnTo>
                  <a:pt x="129" y="530"/>
                </a:lnTo>
                <a:lnTo>
                  <a:pt x="0" y="530"/>
                </a:lnTo>
                <a:lnTo>
                  <a:pt x="0" y="73"/>
                </a:lnTo>
                <a:lnTo>
                  <a:pt x="6" y="73"/>
                </a:lnTo>
                <a:cubicBezTo>
                  <a:pt x="12" y="72"/>
                  <a:pt x="21" y="79"/>
                  <a:pt x="36" y="68"/>
                </a:cubicBezTo>
                <a:cubicBezTo>
                  <a:pt x="51" y="57"/>
                  <a:pt x="82" y="10"/>
                  <a:pt x="93" y="5"/>
                </a:cubicBezTo>
                <a:cubicBezTo>
                  <a:pt x="104" y="0"/>
                  <a:pt x="109" y="23"/>
                  <a:pt x="101" y="37"/>
                </a:cubicBezTo>
                <a:cubicBezTo>
                  <a:pt x="93" y="51"/>
                  <a:pt x="56" y="73"/>
                  <a:pt x="48" y="88"/>
                </a:cubicBezTo>
                <a:cubicBezTo>
                  <a:pt x="40" y="103"/>
                  <a:pt x="44" y="113"/>
                  <a:pt x="50" y="128"/>
                </a:cubicBezTo>
                <a:cubicBezTo>
                  <a:pt x="56" y="143"/>
                  <a:pt x="81" y="155"/>
                  <a:pt x="86" y="176"/>
                </a:cubicBezTo>
                <a:cubicBezTo>
                  <a:pt x="91" y="197"/>
                  <a:pt x="77" y="215"/>
                  <a:pt x="81" y="254"/>
                </a:cubicBezTo>
                <a:cubicBezTo>
                  <a:pt x="85" y="293"/>
                  <a:pt x="107" y="376"/>
                  <a:pt x="110" y="413"/>
                </a:cubicBezTo>
                <a:cubicBezTo>
                  <a:pt x="113" y="450"/>
                  <a:pt x="97" y="463"/>
                  <a:pt x="96" y="478"/>
                </a:cubicBezTo>
                <a:cubicBezTo>
                  <a:pt x="95" y="493"/>
                  <a:pt x="100" y="496"/>
                  <a:pt x="105" y="503"/>
                </a:cubicBezTo>
                <a:cubicBezTo>
                  <a:pt x="110" y="510"/>
                  <a:pt x="122" y="516"/>
                  <a:pt x="126" y="520"/>
                </a:cubicBezTo>
                <a:cubicBezTo>
                  <a:pt x="130" y="524"/>
                  <a:pt x="129" y="529"/>
                  <a:pt x="129" y="529"/>
                </a:cubicBezTo>
                <a:close/>
              </a:path>
            </a:pathLst>
          </a:custGeom>
          <a:solidFill>
            <a:srgbClr val="99CCFF"/>
          </a:solidFill>
          <a:ln w="3175" cmpd="sng">
            <a:solidFill>
              <a:srgbClr val="0099FF"/>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60" name="Line 28"/>
          <p:cNvSpPr>
            <a:spLocks noChangeShapeType="1"/>
          </p:cNvSpPr>
          <p:nvPr/>
        </p:nvSpPr>
        <p:spPr bwMode="auto">
          <a:xfrm>
            <a:off x="12701" y="5154017"/>
            <a:ext cx="228600" cy="0"/>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61" name="Freeform 29"/>
          <p:cNvSpPr/>
          <p:nvPr/>
        </p:nvSpPr>
        <p:spPr bwMode="auto">
          <a:xfrm>
            <a:off x="7331076" y="5050830"/>
            <a:ext cx="139700" cy="106362"/>
          </a:xfrm>
          <a:custGeom>
            <a:avLst/>
            <a:gdLst>
              <a:gd name="T0" fmla="*/ 0 w 88"/>
              <a:gd name="T1" fmla="*/ 64 h 67"/>
              <a:gd name="T2" fmla="*/ 37 w 88"/>
              <a:gd name="T3" fmla="*/ 32 h 67"/>
              <a:gd name="T4" fmla="*/ 45 w 88"/>
              <a:gd name="T5" fmla="*/ 7 h 67"/>
              <a:gd name="T6" fmla="*/ 84 w 88"/>
              <a:gd name="T7" fmla="*/ 10 h 67"/>
              <a:gd name="T8" fmla="*/ 69 w 88"/>
              <a:gd name="T9" fmla="*/ 67 h 67"/>
            </a:gdLst>
            <a:ahLst/>
            <a:cxnLst>
              <a:cxn ang="0">
                <a:pos x="T0" y="T1"/>
              </a:cxn>
              <a:cxn ang="0">
                <a:pos x="T2" y="T3"/>
              </a:cxn>
              <a:cxn ang="0">
                <a:pos x="T4" y="T5"/>
              </a:cxn>
              <a:cxn ang="0">
                <a:pos x="T6" y="T7"/>
              </a:cxn>
              <a:cxn ang="0">
                <a:pos x="T8" y="T9"/>
              </a:cxn>
            </a:cxnLst>
            <a:rect l="0" t="0" r="r" b="b"/>
            <a:pathLst>
              <a:path w="88" h="67">
                <a:moveTo>
                  <a:pt x="0" y="64"/>
                </a:moveTo>
                <a:cubicBezTo>
                  <a:pt x="6" y="59"/>
                  <a:pt x="30" y="41"/>
                  <a:pt x="37" y="32"/>
                </a:cubicBezTo>
                <a:cubicBezTo>
                  <a:pt x="44" y="23"/>
                  <a:pt x="37" y="11"/>
                  <a:pt x="45" y="7"/>
                </a:cubicBezTo>
                <a:cubicBezTo>
                  <a:pt x="53" y="3"/>
                  <a:pt x="80" y="0"/>
                  <a:pt x="84" y="10"/>
                </a:cubicBezTo>
                <a:cubicBezTo>
                  <a:pt x="88" y="20"/>
                  <a:pt x="72" y="55"/>
                  <a:pt x="69" y="67"/>
                </a:cubicBezTo>
              </a:path>
            </a:pathLst>
          </a:custGeom>
          <a:noFill/>
          <a:ln w="12700" cmpd="sng">
            <a:solidFill>
              <a:srgbClr val="00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62" name="Line 30"/>
          <p:cNvSpPr>
            <a:spLocks noChangeShapeType="1"/>
          </p:cNvSpPr>
          <p:nvPr/>
        </p:nvSpPr>
        <p:spPr bwMode="auto">
          <a:xfrm>
            <a:off x="7251701" y="5154017"/>
            <a:ext cx="228600" cy="0"/>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63" name="Freeform 31"/>
          <p:cNvSpPr/>
          <p:nvPr/>
        </p:nvSpPr>
        <p:spPr bwMode="auto">
          <a:xfrm>
            <a:off x="7113589" y="3495080"/>
            <a:ext cx="1655762" cy="538162"/>
          </a:xfrm>
          <a:custGeom>
            <a:avLst/>
            <a:gdLst>
              <a:gd name="T0" fmla="*/ 1043 w 1043"/>
              <a:gd name="T1" fmla="*/ 318 h 339"/>
              <a:gd name="T2" fmla="*/ 917 w 1043"/>
              <a:gd name="T3" fmla="*/ 280 h 339"/>
              <a:gd name="T4" fmla="*/ 828 w 1043"/>
              <a:gd name="T5" fmla="*/ 334 h 339"/>
              <a:gd name="T6" fmla="*/ 708 w 1043"/>
              <a:gd name="T7" fmla="*/ 310 h 339"/>
              <a:gd name="T8" fmla="*/ 633 w 1043"/>
              <a:gd name="T9" fmla="*/ 187 h 339"/>
              <a:gd name="T10" fmla="*/ 504 w 1043"/>
              <a:gd name="T11" fmla="*/ 103 h 339"/>
              <a:gd name="T12" fmla="*/ 284 w 1043"/>
              <a:gd name="T13" fmla="*/ 16 h 339"/>
              <a:gd name="T14" fmla="*/ 129 w 1043"/>
              <a:gd name="T15" fmla="*/ 7 h 339"/>
              <a:gd name="T16" fmla="*/ 0 w 1043"/>
              <a:gd name="T17" fmla="*/ 28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3" h="339">
                <a:moveTo>
                  <a:pt x="1043" y="318"/>
                </a:moveTo>
                <a:cubicBezTo>
                  <a:pt x="1022" y="312"/>
                  <a:pt x="953" y="277"/>
                  <a:pt x="917" y="280"/>
                </a:cubicBezTo>
                <a:cubicBezTo>
                  <a:pt x="881" y="283"/>
                  <a:pt x="863" y="329"/>
                  <a:pt x="828" y="334"/>
                </a:cubicBezTo>
                <a:cubicBezTo>
                  <a:pt x="793" y="339"/>
                  <a:pt x="740" y="334"/>
                  <a:pt x="708" y="310"/>
                </a:cubicBezTo>
                <a:cubicBezTo>
                  <a:pt x="676" y="286"/>
                  <a:pt x="667" y="222"/>
                  <a:pt x="633" y="187"/>
                </a:cubicBezTo>
                <a:cubicBezTo>
                  <a:pt x="599" y="152"/>
                  <a:pt x="562" y="131"/>
                  <a:pt x="504" y="103"/>
                </a:cubicBezTo>
                <a:cubicBezTo>
                  <a:pt x="446" y="75"/>
                  <a:pt x="346" y="32"/>
                  <a:pt x="284" y="16"/>
                </a:cubicBezTo>
                <a:cubicBezTo>
                  <a:pt x="222" y="0"/>
                  <a:pt x="176" y="5"/>
                  <a:pt x="129" y="7"/>
                </a:cubicBezTo>
                <a:cubicBezTo>
                  <a:pt x="82" y="9"/>
                  <a:pt x="27" y="24"/>
                  <a:pt x="0" y="28"/>
                </a:cubicBezTo>
              </a:path>
            </a:pathLst>
          </a:custGeom>
          <a:noFill/>
          <a:ln w="76200" cmpd="sng">
            <a:solidFill>
              <a:srgbClr val="FF0000"/>
            </a:solidFill>
            <a:round/>
            <a:headEnd type="none" w="med" len="med"/>
            <a:tailEnd type="stealth"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64" name="Freeform 32"/>
          <p:cNvSpPr/>
          <p:nvPr/>
        </p:nvSpPr>
        <p:spPr bwMode="auto">
          <a:xfrm>
            <a:off x="6503989" y="3547467"/>
            <a:ext cx="350837" cy="20638"/>
          </a:xfrm>
          <a:custGeom>
            <a:avLst/>
            <a:gdLst>
              <a:gd name="T0" fmla="*/ 0 w 221"/>
              <a:gd name="T1" fmla="*/ 0 h 13"/>
              <a:gd name="T2" fmla="*/ 221 w 221"/>
              <a:gd name="T3" fmla="*/ 13 h 13"/>
            </a:gdLst>
            <a:ahLst/>
            <a:cxnLst>
              <a:cxn ang="0">
                <a:pos x="T0" y="T1"/>
              </a:cxn>
              <a:cxn ang="0">
                <a:pos x="T2" y="T3"/>
              </a:cxn>
            </a:cxnLst>
            <a:rect l="0" t="0" r="r" b="b"/>
            <a:pathLst>
              <a:path w="221" h="13">
                <a:moveTo>
                  <a:pt x="0" y="0"/>
                </a:moveTo>
                <a:lnTo>
                  <a:pt x="221" y="13"/>
                </a:lnTo>
              </a:path>
            </a:pathLst>
          </a:custGeom>
          <a:noFill/>
          <a:ln w="76200" cmpd="sng">
            <a:solidFill>
              <a:schemeClr val="accent1">
                <a:lumMod val="50000"/>
              </a:schemeClr>
            </a:solidFill>
            <a:round/>
            <a:headEnd type="stealth"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65" name="Freeform 33"/>
          <p:cNvSpPr/>
          <p:nvPr/>
        </p:nvSpPr>
        <p:spPr bwMode="auto">
          <a:xfrm>
            <a:off x="6418264" y="3687167"/>
            <a:ext cx="481012" cy="141288"/>
          </a:xfrm>
          <a:custGeom>
            <a:avLst/>
            <a:gdLst>
              <a:gd name="T0" fmla="*/ 0 w 303"/>
              <a:gd name="T1" fmla="*/ 89 h 89"/>
              <a:gd name="T2" fmla="*/ 123 w 303"/>
              <a:gd name="T3" fmla="*/ 44 h 89"/>
              <a:gd name="T4" fmla="*/ 213 w 303"/>
              <a:gd name="T5" fmla="*/ 18 h 89"/>
              <a:gd name="T6" fmla="*/ 303 w 303"/>
              <a:gd name="T7" fmla="*/ 0 h 89"/>
            </a:gdLst>
            <a:ahLst/>
            <a:cxnLst>
              <a:cxn ang="0">
                <a:pos x="T0" y="T1"/>
              </a:cxn>
              <a:cxn ang="0">
                <a:pos x="T2" y="T3"/>
              </a:cxn>
              <a:cxn ang="0">
                <a:pos x="T4" y="T5"/>
              </a:cxn>
              <a:cxn ang="0">
                <a:pos x="T6" y="T7"/>
              </a:cxn>
            </a:cxnLst>
            <a:rect l="0" t="0" r="r" b="b"/>
            <a:pathLst>
              <a:path w="303" h="89">
                <a:moveTo>
                  <a:pt x="0" y="89"/>
                </a:moveTo>
                <a:cubicBezTo>
                  <a:pt x="20" y="82"/>
                  <a:pt x="87" y="56"/>
                  <a:pt x="123" y="44"/>
                </a:cubicBezTo>
                <a:cubicBezTo>
                  <a:pt x="159" y="32"/>
                  <a:pt x="183" y="25"/>
                  <a:pt x="213" y="18"/>
                </a:cubicBezTo>
                <a:cubicBezTo>
                  <a:pt x="243" y="11"/>
                  <a:pt x="284" y="4"/>
                  <a:pt x="303" y="0"/>
                </a:cubicBezTo>
              </a:path>
            </a:pathLst>
          </a:custGeom>
          <a:noFill/>
          <a:ln w="76200" cmpd="sng">
            <a:solidFill>
              <a:srgbClr val="FF0000"/>
            </a:solidFill>
            <a:round/>
            <a:headEnd type="stealth"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66" name="Freeform 34"/>
          <p:cNvSpPr/>
          <p:nvPr/>
        </p:nvSpPr>
        <p:spPr bwMode="auto">
          <a:xfrm>
            <a:off x="5111751" y="3509367"/>
            <a:ext cx="1352550" cy="392113"/>
          </a:xfrm>
          <a:custGeom>
            <a:avLst/>
            <a:gdLst>
              <a:gd name="T0" fmla="*/ 0 w 852"/>
              <a:gd name="T1" fmla="*/ 247 h 247"/>
              <a:gd name="T2" fmla="*/ 168 w 852"/>
              <a:gd name="T3" fmla="*/ 168 h 247"/>
              <a:gd name="T4" fmla="*/ 316 w 852"/>
              <a:gd name="T5" fmla="*/ 66 h 247"/>
              <a:gd name="T6" fmla="*/ 469 w 852"/>
              <a:gd name="T7" fmla="*/ 12 h 247"/>
              <a:gd name="T8" fmla="*/ 616 w 852"/>
              <a:gd name="T9" fmla="*/ 12 h 247"/>
              <a:gd name="T10" fmla="*/ 697 w 852"/>
              <a:gd name="T11" fmla="*/ 1 h 247"/>
              <a:gd name="T12" fmla="*/ 852 w 852"/>
              <a:gd name="T13" fmla="*/ 19 h 247"/>
            </a:gdLst>
            <a:ahLst/>
            <a:cxnLst>
              <a:cxn ang="0">
                <a:pos x="T0" y="T1"/>
              </a:cxn>
              <a:cxn ang="0">
                <a:pos x="T2" y="T3"/>
              </a:cxn>
              <a:cxn ang="0">
                <a:pos x="T4" y="T5"/>
              </a:cxn>
              <a:cxn ang="0">
                <a:pos x="T6" y="T7"/>
              </a:cxn>
              <a:cxn ang="0">
                <a:pos x="T8" y="T9"/>
              </a:cxn>
              <a:cxn ang="0">
                <a:pos x="T10" y="T11"/>
              </a:cxn>
              <a:cxn ang="0">
                <a:pos x="T12" y="T13"/>
              </a:cxn>
            </a:cxnLst>
            <a:rect l="0" t="0" r="r" b="b"/>
            <a:pathLst>
              <a:path w="852" h="247">
                <a:moveTo>
                  <a:pt x="0" y="247"/>
                </a:moveTo>
                <a:cubicBezTo>
                  <a:pt x="28" y="234"/>
                  <a:pt x="115" y="198"/>
                  <a:pt x="168" y="168"/>
                </a:cubicBezTo>
                <a:cubicBezTo>
                  <a:pt x="221" y="138"/>
                  <a:pt x="266" y="92"/>
                  <a:pt x="316" y="66"/>
                </a:cubicBezTo>
                <a:cubicBezTo>
                  <a:pt x="366" y="40"/>
                  <a:pt x="419" y="21"/>
                  <a:pt x="469" y="12"/>
                </a:cubicBezTo>
                <a:cubicBezTo>
                  <a:pt x="519" y="3"/>
                  <a:pt x="578" y="14"/>
                  <a:pt x="616" y="12"/>
                </a:cubicBezTo>
                <a:cubicBezTo>
                  <a:pt x="654" y="10"/>
                  <a:pt x="658" y="0"/>
                  <a:pt x="697" y="1"/>
                </a:cubicBezTo>
                <a:cubicBezTo>
                  <a:pt x="736" y="2"/>
                  <a:pt x="820" y="15"/>
                  <a:pt x="852" y="19"/>
                </a:cubicBezTo>
              </a:path>
            </a:pathLst>
          </a:custGeom>
          <a:noFill/>
          <a:ln w="76200" cmpd="sng">
            <a:solidFill>
              <a:schemeClr val="accent1">
                <a:lumMod val="50000"/>
              </a:schemeClr>
            </a:solidFill>
            <a:round/>
            <a:headEnd type="stealth"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67" name="Freeform 35"/>
          <p:cNvSpPr/>
          <p:nvPr/>
        </p:nvSpPr>
        <p:spPr bwMode="auto">
          <a:xfrm>
            <a:off x="5537201" y="3906242"/>
            <a:ext cx="771525" cy="355600"/>
          </a:xfrm>
          <a:custGeom>
            <a:avLst/>
            <a:gdLst>
              <a:gd name="T0" fmla="*/ 0 w 486"/>
              <a:gd name="T1" fmla="*/ 224 h 224"/>
              <a:gd name="T2" fmla="*/ 132 w 486"/>
              <a:gd name="T3" fmla="*/ 200 h 224"/>
              <a:gd name="T4" fmla="*/ 188 w 486"/>
              <a:gd name="T5" fmla="*/ 108 h 224"/>
              <a:gd name="T6" fmla="*/ 251 w 486"/>
              <a:gd name="T7" fmla="*/ 98 h 224"/>
              <a:gd name="T8" fmla="*/ 392 w 486"/>
              <a:gd name="T9" fmla="*/ 78 h 224"/>
              <a:gd name="T10" fmla="*/ 449 w 486"/>
              <a:gd name="T11" fmla="*/ 29 h 224"/>
              <a:gd name="T12" fmla="*/ 486 w 486"/>
              <a:gd name="T13" fmla="*/ 0 h 224"/>
            </a:gdLst>
            <a:ahLst/>
            <a:cxnLst>
              <a:cxn ang="0">
                <a:pos x="T0" y="T1"/>
              </a:cxn>
              <a:cxn ang="0">
                <a:pos x="T2" y="T3"/>
              </a:cxn>
              <a:cxn ang="0">
                <a:pos x="T4" y="T5"/>
              </a:cxn>
              <a:cxn ang="0">
                <a:pos x="T6" y="T7"/>
              </a:cxn>
              <a:cxn ang="0">
                <a:pos x="T8" y="T9"/>
              </a:cxn>
              <a:cxn ang="0">
                <a:pos x="T10" y="T11"/>
              </a:cxn>
              <a:cxn ang="0">
                <a:pos x="T12" y="T13"/>
              </a:cxn>
            </a:cxnLst>
            <a:rect l="0" t="0" r="r" b="b"/>
            <a:pathLst>
              <a:path w="486" h="224">
                <a:moveTo>
                  <a:pt x="0" y="224"/>
                </a:moveTo>
                <a:cubicBezTo>
                  <a:pt x="22" y="220"/>
                  <a:pt x="101" y="219"/>
                  <a:pt x="132" y="200"/>
                </a:cubicBezTo>
                <a:cubicBezTo>
                  <a:pt x="163" y="181"/>
                  <a:pt x="168" y="125"/>
                  <a:pt x="188" y="108"/>
                </a:cubicBezTo>
                <a:cubicBezTo>
                  <a:pt x="208" y="91"/>
                  <a:pt x="217" y="103"/>
                  <a:pt x="251" y="98"/>
                </a:cubicBezTo>
                <a:cubicBezTo>
                  <a:pt x="285" y="93"/>
                  <a:pt x="359" y="90"/>
                  <a:pt x="392" y="78"/>
                </a:cubicBezTo>
                <a:cubicBezTo>
                  <a:pt x="425" y="66"/>
                  <a:pt x="433" y="42"/>
                  <a:pt x="449" y="29"/>
                </a:cubicBezTo>
                <a:cubicBezTo>
                  <a:pt x="465" y="16"/>
                  <a:pt x="478" y="6"/>
                  <a:pt x="486" y="0"/>
                </a:cubicBezTo>
              </a:path>
            </a:pathLst>
          </a:custGeom>
          <a:noFill/>
          <a:ln w="76200" cmpd="sng">
            <a:solidFill>
              <a:srgbClr val="FF0000"/>
            </a:solidFill>
            <a:round/>
            <a:headEnd type="stealth"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68" name="Freeform 36"/>
          <p:cNvSpPr/>
          <p:nvPr/>
        </p:nvSpPr>
        <p:spPr bwMode="auto">
          <a:xfrm>
            <a:off x="5060951" y="4076105"/>
            <a:ext cx="361950" cy="130175"/>
          </a:xfrm>
          <a:custGeom>
            <a:avLst/>
            <a:gdLst>
              <a:gd name="T0" fmla="*/ 0 w 228"/>
              <a:gd name="T1" fmla="*/ 3 h 82"/>
              <a:gd name="T2" fmla="*/ 123 w 228"/>
              <a:gd name="T3" fmla="*/ 6 h 82"/>
              <a:gd name="T4" fmla="*/ 191 w 228"/>
              <a:gd name="T5" fmla="*/ 37 h 82"/>
              <a:gd name="T6" fmla="*/ 228 w 228"/>
              <a:gd name="T7" fmla="*/ 82 h 82"/>
            </a:gdLst>
            <a:ahLst/>
            <a:cxnLst>
              <a:cxn ang="0">
                <a:pos x="T0" y="T1"/>
              </a:cxn>
              <a:cxn ang="0">
                <a:pos x="T2" y="T3"/>
              </a:cxn>
              <a:cxn ang="0">
                <a:pos x="T4" y="T5"/>
              </a:cxn>
              <a:cxn ang="0">
                <a:pos x="T6" y="T7"/>
              </a:cxn>
            </a:cxnLst>
            <a:rect l="0" t="0" r="r" b="b"/>
            <a:pathLst>
              <a:path w="228" h="82">
                <a:moveTo>
                  <a:pt x="0" y="3"/>
                </a:moveTo>
                <a:cubicBezTo>
                  <a:pt x="20" y="3"/>
                  <a:pt x="91" y="0"/>
                  <a:pt x="123" y="6"/>
                </a:cubicBezTo>
                <a:cubicBezTo>
                  <a:pt x="155" y="12"/>
                  <a:pt x="174" y="24"/>
                  <a:pt x="191" y="37"/>
                </a:cubicBezTo>
                <a:cubicBezTo>
                  <a:pt x="208" y="50"/>
                  <a:pt x="220" y="73"/>
                  <a:pt x="228" y="82"/>
                </a:cubicBezTo>
              </a:path>
            </a:pathLst>
          </a:custGeom>
          <a:noFill/>
          <a:ln w="76200" cmpd="sng">
            <a:solidFill>
              <a:srgbClr val="FF0000"/>
            </a:solidFill>
            <a:round/>
            <a:headEnd type="stealth"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69" name="Freeform 37"/>
          <p:cNvSpPr/>
          <p:nvPr/>
        </p:nvSpPr>
        <p:spPr bwMode="auto">
          <a:xfrm>
            <a:off x="4645026" y="3671292"/>
            <a:ext cx="333375" cy="247650"/>
          </a:xfrm>
          <a:custGeom>
            <a:avLst/>
            <a:gdLst>
              <a:gd name="T0" fmla="*/ 0 w 210"/>
              <a:gd name="T1" fmla="*/ 0 h 156"/>
              <a:gd name="T2" fmla="*/ 124 w 210"/>
              <a:gd name="T3" fmla="*/ 112 h 156"/>
              <a:gd name="T4" fmla="*/ 210 w 210"/>
              <a:gd name="T5" fmla="*/ 156 h 156"/>
            </a:gdLst>
            <a:ahLst/>
            <a:cxnLst>
              <a:cxn ang="0">
                <a:pos x="T0" y="T1"/>
              </a:cxn>
              <a:cxn ang="0">
                <a:pos x="T2" y="T3"/>
              </a:cxn>
              <a:cxn ang="0">
                <a:pos x="T4" y="T5"/>
              </a:cxn>
            </a:cxnLst>
            <a:rect l="0" t="0" r="r" b="b"/>
            <a:pathLst>
              <a:path w="210" h="156">
                <a:moveTo>
                  <a:pt x="0" y="0"/>
                </a:moveTo>
                <a:cubicBezTo>
                  <a:pt x="21" y="19"/>
                  <a:pt x="89" y="86"/>
                  <a:pt x="124" y="112"/>
                </a:cubicBezTo>
                <a:cubicBezTo>
                  <a:pt x="159" y="138"/>
                  <a:pt x="192" y="147"/>
                  <a:pt x="210" y="156"/>
                </a:cubicBezTo>
              </a:path>
            </a:pathLst>
          </a:custGeom>
          <a:noFill/>
          <a:ln w="57150" cmpd="sng">
            <a:solidFill>
              <a:schemeClr val="accent1">
                <a:lumMod val="50000"/>
              </a:schemeClr>
            </a:solidFill>
            <a:round/>
            <a:headEnd type="stealth"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73" name="Freeform 41"/>
          <p:cNvSpPr/>
          <p:nvPr/>
        </p:nvSpPr>
        <p:spPr bwMode="auto">
          <a:xfrm>
            <a:off x="4883151" y="3987205"/>
            <a:ext cx="171450" cy="233362"/>
          </a:xfrm>
          <a:custGeom>
            <a:avLst/>
            <a:gdLst>
              <a:gd name="T0" fmla="*/ 0 w 108"/>
              <a:gd name="T1" fmla="*/ 147 h 147"/>
              <a:gd name="T2" fmla="*/ 19 w 108"/>
              <a:gd name="T3" fmla="*/ 129 h 147"/>
              <a:gd name="T4" fmla="*/ 39 w 108"/>
              <a:gd name="T5" fmla="*/ 99 h 147"/>
              <a:gd name="T6" fmla="*/ 91 w 108"/>
              <a:gd name="T7" fmla="*/ 60 h 147"/>
              <a:gd name="T8" fmla="*/ 108 w 108"/>
              <a:gd name="T9" fmla="*/ 0 h 147"/>
            </a:gdLst>
            <a:ahLst/>
            <a:cxnLst>
              <a:cxn ang="0">
                <a:pos x="T0" y="T1"/>
              </a:cxn>
              <a:cxn ang="0">
                <a:pos x="T2" y="T3"/>
              </a:cxn>
              <a:cxn ang="0">
                <a:pos x="T4" y="T5"/>
              </a:cxn>
              <a:cxn ang="0">
                <a:pos x="T6" y="T7"/>
              </a:cxn>
              <a:cxn ang="0">
                <a:pos x="T8" y="T9"/>
              </a:cxn>
            </a:cxnLst>
            <a:rect l="0" t="0" r="r" b="b"/>
            <a:pathLst>
              <a:path w="108" h="147">
                <a:moveTo>
                  <a:pt x="0" y="147"/>
                </a:moveTo>
                <a:cubicBezTo>
                  <a:pt x="3" y="144"/>
                  <a:pt x="12" y="137"/>
                  <a:pt x="19" y="129"/>
                </a:cubicBezTo>
                <a:cubicBezTo>
                  <a:pt x="26" y="121"/>
                  <a:pt x="27" y="110"/>
                  <a:pt x="39" y="99"/>
                </a:cubicBezTo>
                <a:cubicBezTo>
                  <a:pt x="51" y="88"/>
                  <a:pt x="80" y="77"/>
                  <a:pt x="91" y="60"/>
                </a:cubicBezTo>
                <a:cubicBezTo>
                  <a:pt x="102" y="43"/>
                  <a:pt x="105" y="12"/>
                  <a:pt x="108" y="0"/>
                </a:cubicBezTo>
              </a:path>
            </a:pathLst>
          </a:custGeom>
          <a:noFill/>
          <a:ln w="76200" cmpd="sng">
            <a:solidFill>
              <a:srgbClr val="FF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74" name="Freeform 42"/>
          <p:cNvSpPr/>
          <p:nvPr/>
        </p:nvSpPr>
        <p:spPr bwMode="auto">
          <a:xfrm>
            <a:off x="4564064" y="4212630"/>
            <a:ext cx="330200" cy="141287"/>
          </a:xfrm>
          <a:custGeom>
            <a:avLst/>
            <a:gdLst>
              <a:gd name="T0" fmla="*/ 0 w 208"/>
              <a:gd name="T1" fmla="*/ 82 h 89"/>
              <a:gd name="T2" fmla="*/ 42 w 208"/>
              <a:gd name="T3" fmla="*/ 77 h 89"/>
              <a:gd name="T4" fmla="*/ 118 w 208"/>
              <a:gd name="T5" fmla="*/ 11 h 89"/>
              <a:gd name="T6" fmla="*/ 183 w 208"/>
              <a:gd name="T7" fmla="*/ 8 h 89"/>
              <a:gd name="T8" fmla="*/ 208 w 208"/>
              <a:gd name="T9" fmla="*/ 1 h 89"/>
            </a:gdLst>
            <a:ahLst/>
            <a:cxnLst>
              <a:cxn ang="0">
                <a:pos x="T0" y="T1"/>
              </a:cxn>
              <a:cxn ang="0">
                <a:pos x="T2" y="T3"/>
              </a:cxn>
              <a:cxn ang="0">
                <a:pos x="T4" y="T5"/>
              </a:cxn>
              <a:cxn ang="0">
                <a:pos x="T6" y="T7"/>
              </a:cxn>
              <a:cxn ang="0">
                <a:pos x="T8" y="T9"/>
              </a:cxn>
            </a:cxnLst>
            <a:rect l="0" t="0" r="r" b="b"/>
            <a:pathLst>
              <a:path w="208" h="89">
                <a:moveTo>
                  <a:pt x="0" y="82"/>
                </a:moveTo>
                <a:cubicBezTo>
                  <a:pt x="7" y="81"/>
                  <a:pt x="22" y="89"/>
                  <a:pt x="42" y="77"/>
                </a:cubicBezTo>
                <a:cubicBezTo>
                  <a:pt x="62" y="65"/>
                  <a:pt x="95" y="22"/>
                  <a:pt x="118" y="11"/>
                </a:cubicBezTo>
                <a:cubicBezTo>
                  <a:pt x="141" y="0"/>
                  <a:pt x="168" y="10"/>
                  <a:pt x="183" y="8"/>
                </a:cubicBezTo>
                <a:cubicBezTo>
                  <a:pt x="198" y="6"/>
                  <a:pt x="203" y="2"/>
                  <a:pt x="208" y="1"/>
                </a:cubicBezTo>
              </a:path>
            </a:pathLst>
          </a:custGeom>
          <a:noFill/>
          <a:ln w="76200" cmpd="sng">
            <a:solidFill>
              <a:srgbClr val="FF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75" name="Freeform 43"/>
          <p:cNvSpPr/>
          <p:nvPr/>
        </p:nvSpPr>
        <p:spPr bwMode="auto">
          <a:xfrm>
            <a:off x="3402014" y="4115792"/>
            <a:ext cx="1168400" cy="227013"/>
          </a:xfrm>
          <a:custGeom>
            <a:avLst/>
            <a:gdLst>
              <a:gd name="T0" fmla="*/ 0 w 736"/>
              <a:gd name="T1" fmla="*/ 0 h 143"/>
              <a:gd name="T2" fmla="*/ 436 w 736"/>
              <a:gd name="T3" fmla="*/ 120 h 143"/>
              <a:gd name="T4" fmla="*/ 636 w 736"/>
              <a:gd name="T5" fmla="*/ 120 h 143"/>
              <a:gd name="T6" fmla="*/ 736 w 736"/>
              <a:gd name="T7" fmla="*/ 143 h 143"/>
            </a:gdLst>
            <a:ahLst/>
            <a:cxnLst>
              <a:cxn ang="0">
                <a:pos x="T0" y="T1"/>
              </a:cxn>
              <a:cxn ang="0">
                <a:pos x="T2" y="T3"/>
              </a:cxn>
              <a:cxn ang="0">
                <a:pos x="T4" y="T5"/>
              </a:cxn>
              <a:cxn ang="0">
                <a:pos x="T6" y="T7"/>
              </a:cxn>
            </a:cxnLst>
            <a:rect l="0" t="0" r="r" b="b"/>
            <a:pathLst>
              <a:path w="736" h="143">
                <a:moveTo>
                  <a:pt x="0" y="0"/>
                </a:moveTo>
                <a:cubicBezTo>
                  <a:pt x="73" y="20"/>
                  <a:pt x="330" y="100"/>
                  <a:pt x="436" y="120"/>
                </a:cubicBezTo>
                <a:cubicBezTo>
                  <a:pt x="542" y="140"/>
                  <a:pt x="586" y="116"/>
                  <a:pt x="636" y="120"/>
                </a:cubicBezTo>
                <a:cubicBezTo>
                  <a:pt x="686" y="124"/>
                  <a:pt x="715" y="138"/>
                  <a:pt x="736" y="143"/>
                </a:cubicBezTo>
              </a:path>
            </a:pathLst>
          </a:custGeom>
          <a:noFill/>
          <a:ln w="76200" cmpd="sng">
            <a:solidFill>
              <a:srgbClr val="FF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77" name="Freeform 45"/>
          <p:cNvSpPr/>
          <p:nvPr/>
        </p:nvSpPr>
        <p:spPr bwMode="auto">
          <a:xfrm>
            <a:off x="1370014" y="4115792"/>
            <a:ext cx="2033587" cy="203200"/>
          </a:xfrm>
          <a:custGeom>
            <a:avLst/>
            <a:gdLst>
              <a:gd name="T0" fmla="*/ 0 w 1281"/>
              <a:gd name="T1" fmla="*/ 128 h 128"/>
              <a:gd name="T2" fmla="*/ 332 w 1281"/>
              <a:gd name="T3" fmla="*/ 99 h 128"/>
              <a:gd name="T4" fmla="*/ 492 w 1281"/>
              <a:gd name="T5" fmla="*/ 56 h 128"/>
              <a:gd name="T6" fmla="*/ 665 w 1281"/>
              <a:gd name="T7" fmla="*/ 92 h 128"/>
              <a:gd name="T8" fmla="*/ 911 w 1281"/>
              <a:gd name="T9" fmla="*/ 21 h 128"/>
              <a:gd name="T10" fmla="*/ 1160 w 1281"/>
              <a:gd name="T11" fmla="*/ 27 h 128"/>
              <a:gd name="T12" fmla="*/ 1281 w 1281"/>
              <a:gd name="T13" fmla="*/ 0 h 128"/>
            </a:gdLst>
            <a:ahLst/>
            <a:cxnLst>
              <a:cxn ang="0">
                <a:pos x="T0" y="T1"/>
              </a:cxn>
              <a:cxn ang="0">
                <a:pos x="T2" y="T3"/>
              </a:cxn>
              <a:cxn ang="0">
                <a:pos x="T4" y="T5"/>
              </a:cxn>
              <a:cxn ang="0">
                <a:pos x="T6" y="T7"/>
              </a:cxn>
              <a:cxn ang="0">
                <a:pos x="T8" y="T9"/>
              </a:cxn>
              <a:cxn ang="0">
                <a:pos x="T10" y="T11"/>
              </a:cxn>
              <a:cxn ang="0">
                <a:pos x="T12" y="T13"/>
              </a:cxn>
            </a:cxnLst>
            <a:rect l="0" t="0" r="r" b="b"/>
            <a:pathLst>
              <a:path w="1281" h="128">
                <a:moveTo>
                  <a:pt x="0" y="128"/>
                </a:moveTo>
                <a:cubicBezTo>
                  <a:pt x="55" y="123"/>
                  <a:pt x="250" y="111"/>
                  <a:pt x="332" y="99"/>
                </a:cubicBezTo>
                <a:cubicBezTo>
                  <a:pt x="414" y="87"/>
                  <a:pt x="437" y="57"/>
                  <a:pt x="492" y="56"/>
                </a:cubicBezTo>
                <a:cubicBezTo>
                  <a:pt x="547" y="55"/>
                  <a:pt x="595" y="98"/>
                  <a:pt x="665" y="92"/>
                </a:cubicBezTo>
                <a:cubicBezTo>
                  <a:pt x="735" y="86"/>
                  <a:pt x="829" y="32"/>
                  <a:pt x="911" y="21"/>
                </a:cubicBezTo>
                <a:cubicBezTo>
                  <a:pt x="993" y="10"/>
                  <a:pt x="1098" y="30"/>
                  <a:pt x="1160" y="27"/>
                </a:cubicBezTo>
                <a:cubicBezTo>
                  <a:pt x="1222" y="24"/>
                  <a:pt x="1256" y="6"/>
                  <a:pt x="1281" y="0"/>
                </a:cubicBezTo>
              </a:path>
            </a:pathLst>
          </a:custGeom>
          <a:noFill/>
          <a:ln w="76200" cmpd="sng">
            <a:solidFill>
              <a:srgbClr val="FF0000"/>
            </a:solidFill>
            <a:round/>
            <a:headEnd type="stealth"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78" name="Freeform 46"/>
          <p:cNvSpPr/>
          <p:nvPr/>
        </p:nvSpPr>
        <p:spPr bwMode="auto">
          <a:xfrm>
            <a:off x="4289426" y="4244380"/>
            <a:ext cx="1133475" cy="800100"/>
          </a:xfrm>
          <a:custGeom>
            <a:avLst/>
            <a:gdLst>
              <a:gd name="T0" fmla="*/ 0 w 714"/>
              <a:gd name="T1" fmla="*/ 504 h 504"/>
              <a:gd name="T2" fmla="*/ 350 w 714"/>
              <a:gd name="T3" fmla="*/ 294 h 504"/>
              <a:gd name="T4" fmla="*/ 453 w 714"/>
              <a:gd name="T5" fmla="*/ 77 h 504"/>
              <a:gd name="T6" fmla="*/ 561 w 714"/>
              <a:gd name="T7" fmla="*/ 12 h 504"/>
              <a:gd name="T8" fmla="*/ 714 w 714"/>
              <a:gd name="T9" fmla="*/ 5 h 504"/>
            </a:gdLst>
            <a:ahLst/>
            <a:cxnLst>
              <a:cxn ang="0">
                <a:pos x="T0" y="T1"/>
              </a:cxn>
              <a:cxn ang="0">
                <a:pos x="T2" y="T3"/>
              </a:cxn>
              <a:cxn ang="0">
                <a:pos x="T4" y="T5"/>
              </a:cxn>
              <a:cxn ang="0">
                <a:pos x="T6" y="T7"/>
              </a:cxn>
              <a:cxn ang="0">
                <a:pos x="T8" y="T9"/>
              </a:cxn>
            </a:cxnLst>
            <a:rect l="0" t="0" r="r" b="b"/>
            <a:pathLst>
              <a:path w="714" h="504">
                <a:moveTo>
                  <a:pt x="0" y="504"/>
                </a:moveTo>
                <a:cubicBezTo>
                  <a:pt x="58" y="469"/>
                  <a:pt x="275" y="365"/>
                  <a:pt x="350" y="294"/>
                </a:cubicBezTo>
                <a:cubicBezTo>
                  <a:pt x="425" y="223"/>
                  <a:pt x="418" y="124"/>
                  <a:pt x="453" y="77"/>
                </a:cubicBezTo>
                <a:cubicBezTo>
                  <a:pt x="488" y="30"/>
                  <a:pt x="518" y="24"/>
                  <a:pt x="561" y="12"/>
                </a:cubicBezTo>
                <a:cubicBezTo>
                  <a:pt x="604" y="0"/>
                  <a:pt x="682" y="6"/>
                  <a:pt x="714" y="5"/>
                </a:cubicBezTo>
              </a:path>
            </a:pathLst>
          </a:custGeom>
          <a:noFill/>
          <a:ln w="76200" cap="flat" cmpd="sng">
            <a:solidFill>
              <a:srgbClr val="FF0000"/>
            </a:solidFill>
            <a:prstDash val="sysDash"/>
            <a:round/>
            <a:headEnd type="stealth"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79" name="Freeform 47"/>
          <p:cNvSpPr/>
          <p:nvPr/>
        </p:nvSpPr>
        <p:spPr bwMode="auto">
          <a:xfrm>
            <a:off x="3630614" y="2790230"/>
            <a:ext cx="901700" cy="833437"/>
          </a:xfrm>
          <a:custGeom>
            <a:avLst/>
            <a:gdLst>
              <a:gd name="T0" fmla="*/ 0 w 568"/>
              <a:gd name="T1" fmla="*/ 0 h 525"/>
              <a:gd name="T2" fmla="*/ 133 w 568"/>
              <a:gd name="T3" fmla="*/ 108 h 525"/>
              <a:gd name="T4" fmla="*/ 244 w 568"/>
              <a:gd name="T5" fmla="*/ 181 h 525"/>
              <a:gd name="T6" fmla="*/ 309 w 568"/>
              <a:gd name="T7" fmla="*/ 264 h 525"/>
              <a:gd name="T8" fmla="*/ 385 w 568"/>
              <a:gd name="T9" fmla="*/ 354 h 525"/>
              <a:gd name="T10" fmla="*/ 405 w 568"/>
              <a:gd name="T11" fmla="*/ 468 h 525"/>
              <a:gd name="T12" fmla="*/ 469 w 568"/>
              <a:gd name="T13" fmla="*/ 511 h 525"/>
              <a:gd name="T14" fmla="*/ 568 w 568"/>
              <a:gd name="T15" fmla="*/ 525 h 5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8" h="525">
                <a:moveTo>
                  <a:pt x="0" y="0"/>
                </a:moveTo>
                <a:cubicBezTo>
                  <a:pt x="22" y="18"/>
                  <a:pt x="93" y="78"/>
                  <a:pt x="133" y="108"/>
                </a:cubicBezTo>
                <a:cubicBezTo>
                  <a:pt x="173" y="138"/>
                  <a:pt x="215" y="155"/>
                  <a:pt x="244" y="181"/>
                </a:cubicBezTo>
                <a:cubicBezTo>
                  <a:pt x="273" y="207"/>
                  <a:pt x="286" y="235"/>
                  <a:pt x="309" y="264"/>
                </a:cubicBezTo>
                <a:cubicBezTo>
                  <a:pt x="332" y="293"/>
                  <a:pt x="369" y="320"/>
                  <a:pt x="385" y="354"/>
                </a:cubicBezTo>
                <a:cubicBezTo>
                  <a:pt x="401" y="388"/>
                  <a:pt x="391" y="442"/>
                  <a:pt x="405" y="468"/>
                </a:cubicBezTo>
                <a:cubicBezTo>
                  <a:pt x="419" y="494"/>
                  <a:pt x="442" y="502"/>
                  <a:pt x="469" y="511"/>
                </a:cubicBezTo>
                <a:cubicBezTo>
                  <a:pt x="496" y="520"/>
                  <a:pt x="548" y="522"/>
                  <a:pt x="568" y="525"/>
                </a:cubicBezTo>
              </a:path>
            </a:pathLst>
          </a:custGeom>
          <a:noFill/>
          <a:ln w="76200" cap="flat" cmpd="sng">
            <a:solidFill>
              <a:schemeClr val="accent1">
                <a:lumMod val="50000"/>
              </a:schemeClr>
            </a:solidFill>
            <a:prstDash val="sysDash"/>
            <a:round/>
            <a:headEnd type="stealth"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80" name="Freeform 48"/>
          <p:cNvSpPr/>
          <p:nvPr/>
        </p:nvSpPr>
        <p:spPr bwMode="auto">
          <a:xfrm>
            <a:off x="2255839" y="2472730"/>
            <a:ext cx="1352550" cy="300037"/>
          </a:xfrm>
          <a:custGeom>
            <a:avLst/>
            <a:gdLst>
              <a:gd name="T0" fmla="*/ 0 w 852"/>
              <a:gd name="T1" fmla="*/ 0 h 189"/>
              <a:gd name="T2" fmla="*/ 137 w 852"/>
              <a:gd name="T3" fmla="*/ 9 h 189"/>
              <a:gd name="T4" fmla="*/ 296 w 852"/>
              <a:gd name="T5" fmla="*/ 35 h 189"/>
              <a:gd name="T6" fmla="*/ 422 w 852"/>
              <a:gd name="T7" fmla="*/ 101 h 189"/>
              <a:gd name="T8" fmla="*/ 623 w 852"/>
              <a:gd name="T9" fmla="*/ 66 h 189"/>
              <a:gd name="T10" fmla="*/ 737 w 852"/>
              <a:gd name="T11" fmla="*/ 129 h 189"/>
              <a:gd name="T12" fmla="*/ 815 w 852"/>
              <a:gd name="T13" fmla="*/ 152 h 189"/>
              <a:gd name="T14" fmla="*/ 852 w 852"/>
              <a:gd name="T15" fmla="*/ 189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2" h="189">
                <a:moveTo>
                  <a:pt x="0" y="0"/>
                </a:moveTo>
                <a:cubicBezTo>
                  <a:pt x="23" y="1"/>
                  <a:pt x="88" y="3"/>
                  <a:pt x="137" y="9"/>
                </a:cubicBezTo>
                <a:cubicBezTo>
                  <a:pt x="186" y="15"/>
                  <a:pt x="249" y="20"/>
                  <a:pt x="296" y="35"/>
                </a:cubicBezTo>
                <a:cubicBezTo>
                  <a:pt x="343" y="50"/>
                  <a:pt x="368" y="96"/>
                  <a:pt x="422" y="101"/>
                </a:cubicBezTo>
                <a:cubicBezTo>
                  <a:pt x="476" y="106"/>
                  <a:pt x="571" y="61"/>
                  <a:pt x="623" y="66"/>
                </a:cubicBezTo>
                <a:cubicBezTo>
                  <a:pt x="675" y="71"/>
                  <a:pt x="705" y="115"/>
                  <a:pt x="737" y="129"/>
                </a:cubicBezTo>
                <a:cubicBezTo>
                  <a:pt x="769" y="143"/>
                  <a:pt x="796" y="142"/>
                  <a:pt x="815" y="152"/>
                </a:cubicBezTo>
                <a:cubicBezTo>
                  <a:pt x="834" y="162"/>
                  <a:pt x="844" y="181"/>
                  <a:pt x="852" y="189"/>
                </a:cubicBezTo>
              </a:path>
            </a:pathLst>
          </a:custGeom>
          <a:noFill/>
          <a:ln w="76200" cap="flat" cmpd="sng">
            <a:solidFill>
              <a:schemeClr val="accent1">
                <a:lumMod val="50000"/>
              </a:schemeClr>
            </a:solidFill>
            <a:prstDash val="sysDash"/>
            <a:round/>
            <a:headEnd type="stealth"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81" name="Freeform 49"/>
          <p:cNvSpPr/>
          <p:nvPr/>
        </p:nvSpPr>
        <p:spPr bwMode="auto">
          <a:xfrm>
            <a:off x="855664" y="3563342"/>
            <a:ext cx="407987" cy="700088"/>
          </a:xfrm>
          <a:custGeom>
            <a:avLst/>
            <a:gdLst>
              <a:gd name="T0" fmla="*/ 257 w 257"/>
              <a:gd name="T1" fmla="*/ 441 h 441"/>
              <a:gd name="T2" fmla="*/ 180 w 257"/>
              <a:gd name="T3" fmla="*/ 341 h 441"/>
              <a:gd name="T4" fmla="*/ 122 w 257"/>
              <a:gd name="T5" fmla="*/ 240 h 441"/>
              <a:gd name="T6" fmla="*/ 80 w 257"/>
              <a:gd name="T7" fmla="*/ 141 h 441"/>
              <a:gd name="T8" fmla="*/ 42 w 257"/>
              <a:gd name="T9" fmla="*/ 56 h 441"/>
              <a:gd name="T10" fmla="*/ 0 w 257"/>
              <a:gd name="T11" fmla="*/ 0 h 441"/>
            </a:gdLst>
            <a:ahLst/>
            <a:cxnLst>
              <a:cxn ang="0">
                <a:pos x="T0" y="T1"/>
              </a:cxn>
              <a:cxn ang="0">
                <a:pos x="T2" y="T3"/>
              </a:cxn>
              <a:cxn ang="0">
                <a:pos x="T4" y="T5"/>
              </a:cxn>
              <a:cxn ang="0">
                <a:pos x="T6" y="T7"/>
              </a:cxn>
              <a:cxn ang="0">
                <a:pos x="T8" y="T9"/>
              </a:cxn>
              <a:cxn ang="0">
                <a:pos x="T10" y="T11"/>
              </a:cxn>
            </a:cxnLst>
            <a:rect l="0" t="0" r="r" b="b"/>
            <a:pathLst>
              <a:path w="257" h="441">
                <a:moveTo>
                  <a:pt x="257" y="441"/>
                </a:moveTo>
                <a:cubicBezTo>
                  <a:pt x="244" y="424"/>
                  <a:pt x="202" y="374"/>
                  <a:pt x="180" y="341"/>
                </a:cubicBezTo>
                <a:cubicBezTo>
                  <a:pt x="158" y="308"/>
                  <a:pt x="139" y="273"/>
                  <a:pt x="122" y="240"/>
                </a:cubicBezTo>
                <a:cubicBezTo>
                  <a:pt x="105" y="207"/>
                  <a:pt x="93" y="172"/>
                  <a:pt x="80" y="141"/>
                </a:cubicBezTo>
                <a:cubicBezTo>
                  <a:pt x="67" y="110"/>
                  <a:pt x="55" y="80"/>
                  <a:pt x="42" y="56"/>
                </a:cubicBezTo>
                <a:cubicBezTo>
                  <a:pt x="29" y="32"/>
                  <a:pt x="9" y="12"/>
                  <a:pt x="0" y="0"/>
                </a:cubicBezTo>
              </a:path>
            </a:pathLst>
          </a:custGeom>
          <a:noFill/>
          <a:ln w="76200" cmpd="sng">
            <a:solidFill>
              <a:srgbClr val="FF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82" name="Freeform 50"/>
          <p:cNvSpPr/>
          <p:nvPr/>
        </p:nvSpPr>
        <p:spPr bwMode="auto">
          <a:xfrm>
            <a:off x="1325564" y="4353917"/>
            <a:ext cx="244475" cy="555625"/>
          </a:xfrm>
          <a:custGeom>
            <a:avLst/>
            <a:gdLst>
              <a:gd name="T0" fmla="*/ 154 w 154"/>
              <a:gd name="T1" fmla="*/ 350 h 350"/>
              <a:gd name="T2" fmla="*/ 93 w 154"/>
              <a:gd name="T3" fmla="*/ 206 h 350"/>
              <a:gd name="T4" fmla="*/ 43 w 154"/>
              <a:gd name="T5" fmla="*/ 102 h 350"/>
              <a:gd name="T6" fmla="*/ 0 w 154"/>
              <a:gd name="T7" fmla="*/ 0 h 350"/>
            </a:gdLst>
            <a:ahLst/>
            <a:cxnLst>
              <a:cxn ang="0">
                <a:pos x="T0" y="T1"/>
              </a:cxn>
              <a:cxn ang="0">
                <a:pos x="T2" y="T3"/>
              </a:cxn>
              <a:cxn ang="0">
                <a:pos x="T4" y="T5"/>
              </a:cxn>
              <a:cxn ang="0">
                <a:pos x="T6" y="T7"/>
              </a:cxn>
            </a:cxnLst>
            <a:rect l="0" t="0" r="r" b="b"/>
            <a:pathLst>
              <a:path w="154" h="350">
                <a:moveTo>
                  <a:pt x="154" y="350"/>
                </a:moveTo>
                <a:cubicBezTo>
                  <a:pt x="143" y="327"/>
                  <a:pt x="111" y="247"/>
                  <a:pt x="93" y="206"/>
                </a:cubicBezTo>
                <a:cubicBezTo>
                  <a:pt x="75" y="165"/>
                  <a:pt x="58" y="136"/>
                  <a:pt x="43" y="102"/>
                </a:cubicBezTo>
                <a:cubicBezTo>
                  <a:pt x="28" y="68"/>
                  <a:pt x="9" y="21"/>
                  <a:pt x="0" y="0"/>
                </a:cubicBezTo>
              </a:path>
            </a:pathLst>
          </a:custGeom>
          <a:noFill/>
          <a:ln w="57150" cap="flat" cmpd="sng">
            <a:solidFill>
              <a:srgbClr val="FF0000"/>
            </a:solidFill>
            <a:prstDash val="sysDash"/>
            <a:round/>
            <a:headEnd type="stealth"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83" name="Freeform 51"/>
          <p:cNvSpPr/>
          <p:nvPr/>
        </p:nvSpPr>
        <p:spPr bwMode="auto">
          <a:xfrm>
            <a:off x="593726" y="3534767"/>
            <a:ext cx="266700" cy="50800"/>
          </a:xfrm>
          <a:custGeom>
            <a:avLst/>
            <a:gdLst>
              <a:gd name="T0" fmla="*/ 0 w 168"/>
              <a:gd name="T1" fmla="*/ 32 h 32"/>
              <a:gd name="T2" fmla="*/ 30 w 168"/>
              <a:gd name="T3" fmla="*/ 12 h 32"/>
              <a:gd name="T4" fmla="*/ 69 w 168"/>
              <a:gd name="T5" fmla="*/ 3 h 32"/>
              <a:gd name="T6" fmla="*/ 131 w 168"/>
              <a:gd name="T7" fmla="*/ 3 h 32"/>
              <a:gd name="T8" fmla="*/ 168 w 168"/>
              <a:gd name="T9" fmla="*/ 20 h 32"/>
            </a:gdLst>
            <a:ahLst/>
            <a:cxnLst>
              <a:cxn ang="0">
                <a:pos x="T0" y="T1"/>
              </a:cxn>
              <a:cxn ang="0">
                <a:pos x="T2" y="T3"/>
              </a:cxn>
              <a:cxn ang="0">
                <a:pos x="T4" y="T5"/>
              </a:cxn>
              <a:cxn ang="0">
                <a:pos x="T6" y="T7"/>
              </a:cxn>
              <a:cxn ang="0">
                <a:pos x="T8" y="T9"/>
              </a:cxn>
            </a:cxnLst>
            <a:rect l="0" t="0" r="r" b="b"/>
            <a:pathLst>
              <a:path w="168" h="32">
                <a:moveTo>
                  <a:pt x="0" y="32"/>
                </a:moveTo>
                <a:cubicBezTo>
                  <a:pt x="5" y="29"/>
                  <a:pt x="19" y="17"/>
                  <a:pt x="30" y="12"/>
                </a:cubicBezTo>
                <a:cubicBezTo>
                  <a:pt x="41" y="7"/>
                  <a:pt x="52" y="4"/>
                  <a:pt x="69" y="3"/>
                </a:cubicBezTo>
                <a:cubicBezTo>
                  <a:pt x="86" y="2"/>
                  <a:pt x="115" y="0"/>
                  <a:pt x="131" y="3"/>
                </a:cubicBezTo>
                <a:cubicBezTo>
                  <a:pt x="147" y="6"/>
                  <a:pt x="160" y="17"/>
                  <a:pt x="168" y="20"/>
                </a:cubicBezTo>
              </a:path>
            </a:pathLst>
          </a:custGeom>
          <a:noFill/>
          <a:ln w="76200" cmpd="sng">
            <a:solidFill>
              <a:srgbClr val="FF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84" name="Freeform 52"/>
          <p:cNvSpPr/>
          <p:nvPr/>
        </p:nvSpPr>
        <p:spPr bwMode="auto">
          <a:xfrm>
            <a:off x="427039" y="3044230"/>
            <a:ext cx="265112" cy="517525"/>
          </a:xfrm>
          <a:custGeom>
            <a:avLst/>
            <a:gdLst>
              <a:gd name="T0" fmla="*/ 129 w 167"/>
              <a:gd name="T1" fmla="*/ 326 h 326"/>
              <a:gd name="T2" fmla="*/ 155 w 167"/>
              <a:gd name="T3" fmla="*/ 201 h 326"/>
              <a:gd name="T4" fmla="*/ 54 w 167"/>
              <a:gd name="T5" fmla="*/ 65 h 326"/>
              <a:gd name="T6" fmla="*/ 0 w 167"/>
              <a:gd name="T7" fmla="*/ 0 h 326"/>
            </a:gdLst>
            <a:ahLst/>
            <a:cxnLst>
              <a:cxn ang="0">
                <a:pos x="T0" y="T1"/>
              </a:cxn>
              <a:cxn ang="0">
                <a:pos x="T2" y="T3"/>
              </a:cxn>
              <a:cxn ang="0">
                <a:pos x="T4" y="T5"/>
              </a:cxn>
              <a:cxn ang="0">
                <a:pos x="T6" y="T7"/>
              </a:cxn>
            </a:cxnLst>
            <a:rect l="0" t="0" r="r" b="b"/>
            <a:pathLst>
              <a:path w="167" h="326">
                <a:moveTo>
                  <a:pt x="129" y="326"/>
                </a:moveTo>
                <a:cubicBezTo>
                  <a:pt x="133" y="305"/>
                  <a:pt x="167" y="244"/>
                  <a:pt x="155" y="201"/>
                </a:cubicBezTo>
                <a:cubicBezTo>
                  <a:pt x="143" y="158"/>
                  <a:pt x="80" y="98"/>
                  <a:pt x="54" y="65"/>
                </a:cubicBezTo>
                <a:cubicBezTo>
                  <a:pt x="28" y="32"/>
                  <a:pt x="11" y="14"/>
                  <a:pt x="0" y="0"/>
                </a:cubicBezTo>
              </a:path>
            </a:pathLst>
          </a:custGeom>
          <a:noFill/>
          <a:ln w="57150" cap="flat" cmpd="sng">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85" name="Freeform 53"/>
          <p:cNvSpPr/>
          <p:nvPr/>
        </p:nvSpPr>
        <p:spPr bwMode="auto">
          <a:xfrm>
            <a:off x="430214" y="3582392"/>
            <a:ext cx="168275" cy="361950"/>
          </a:xfrm>
          <a:custGeom>
            <a:avLst/>
            <a:gdLst>
              <a:gd name="T0" fmla="*/ 0 w 106"/>
              <a:gd name="T1" fmla="*/ 228 h 228"/>
              <a:gd name="T2" fmla="*/ 18 w 106"/>
              <a:gd name="T3" fmla="*/ 176 h 228"/>
              <a:gd name="T4" fmla="*/ 34 w 106"/>
              <a:gd name="T5" fmla="*/ 123 h 228"/>
              <a:gd name="T6" fmla="*/ 67 w 106"/>
              <a:gd name="T7" fmla="*/ 47 h 228"/>
              <a:gd name="T8" fmla="*/ 106 w 106"/>
              <a:gd name="T9" fmla="*/ 0 h 228"/>
            </a:gdLst>
            <a:ahLst/>
            <a:cxnLst>
              <a:cxn ang="0">
                <a:pos x="T0" y="T1"/>
              </a:cxn>
              <a:cxn ang="0">
                <a:pos x="T2" y="T3"/>
              </a:cxn>
              <a:cxn ang="0">
                <a:pos x="T4" y="T5"/>
              </a:cxn>
              <a:cxn ang="0">
                <a:pos x="T6" y="T7"/>
              </a:cxn>
              <a:cxn ang="0">
                <a:pos x="T8" y="T9"/>
              </a:cxn>
            </a:cxnLst>
            <a:rect l="0" t="0" r="r" b="b"/>
            <a:pathLst>
              <a:path w="106" h="228">
                <a:moveTo>
                  <a:pt x="0" y="228"/>
                </a:moveTo>
                <a:cubicBezTo>
                  <a:pt x="3" y="219"/>
                  <a:pt x="12" y="193"/>
                  <a:pt x="18" y="176"/>
                </a:cubicBezTo>
                <a:cubicBezTo>
                  <a:pt x="24" y="159"/>
                  <a:pt x="26" y="144"/>
                  <a:pt x="34" y="123"/>
                </a:cubicBezTo>
                <a:cubicBezTo>
                  <a:pt x="42" y="102"/>
                  <a:pt x="55" y="67"/>
                  <a:pt x="67" y="47"/>
                </a:cubicBezTo>
                <a:cubicBezTo>
                  <a:pt x="79" y="27"/>
                  <a:pt x="98" y="10"/>
                  <a:pt x="106" y="0"/>
                </a:cubicBezTo>
              </a:path>
            </a:pathLst>
          </a:custGeom>
          <a:noFill/>
          <a:ln w="76200" cmpd="sng">
            <a:solidFill>
              <a:srgbClr val="FF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86" name="Freeform 54"/>
          <p:cNvSpPr/>
          <p:nvPr/>
        </p:nvSpPr>
        <p:spPr bwMode="auto">
          <a:xfrm>
            <a:off x="141289" y="2661642"/>
            <a:ext cx="285750" cy="382588"/>
          </a:xfrm>
          <a:custGeom>
            <a:avLst/>
            <a:gdLst>
              <a:gd name="T0" fmla="*/ 0 w 180"/>
              <a:gd name="T1" fmla="*/ 0 h 241"/>
              <a:gd name="T2" fmla="*/ 111 w 180"/>
              <a:gd name="T3" fmla="*/ 153 h 241"/>
              <a:gd name="T4" fmla="*/ 180 w 180"/>
              <a:gd name="T5" fmla="*/ 241 h 241"/>
            </a:gdLst>
            <a:ahLst/>
            <a:cxnLst>
              <a:cxn ang="0">
                <a:pos x="T0" y="T1"/>
              </a:cxn>
              <a:cxn ang="0">
                <a:pos x="T2" y="T3"/>
              </a:cxn>
              <a:cxn ang="0">
                <a:pos x="T4" y="T5"/>
              </a:cxn>
            </a:cxnLst>
            <a:rect l="0" t="0" r="r" b="b"/>
            <a:pathLst>
              <a:path w="180" h="241">
                <a:moveTo>
                  <a:pt x="0" y="0"/>
                </a:moveTo>
                <a:cubicBezTo>
                  <a:pt x="18" y="25"/>
                  <a:pt x="81" y="113"/>
                  <a:pt x="111" y="153"/>
                </a:cubicBezTo>
                <a:cubicBezTo>
                  <a:pt x="141" y="193"/>
                  <a:pt x="166" y="223"/>
                  <a:pt x="180" y="241"/>
                </a:cubicBezTo>
              </a:path>
            </a:pathLst>
          </a:custGeom>
          <a:noFill/>
          <a:ln w="57150" cap="flat" cmpd="sng">
            <a:solidFill>
              <a:srgbClr val="FF0000"/>
            </a:solidFill>
            <a:prstDash val="sysDash"/>
            <a:round/>
            <a:headEnd type="stealth"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87" name="Freeform 55"/>
          <p:cNvSpPr/>
          <p:nvPr/>
        </p:nvSpPr>
        <p:spPr bwMode="auto">
          <a:xfrm>
            <a:off x="69851" y="3934817"/>
            <a:ext cx="365125" cy="90488"/>
          </a:xfrm>
          <a:custGeom>
            <a:avLst/>
            <a:gdLst>
              <a:gd name="T0" fmla="*/ 0 w 230"/>
              <a:gd name="T1" fmla="*/ 53 h 57"/>
              <a:gd name="T2" fmla="*/ 104 w 230"/>
              <a:gd name="T3" fmla="*/ 57 h 57"/>
              <a:gd name="T4" fmla="*/ 161 w 230"/>
              <a:gd name="T5" fmla="*/ 51 h 57"/>
              <a:gd name="T6" fmla="*/ 206 w 230"/>
              <a:gd name="T7" fmla="*/ 29 h 57"/>
              <a:gd name="T8" fmla="*/ 230 w 230"/>
              <a:gd name="T9" fmla="*/ 0 h 57"/>
            </a:gdLst>
            <a:ahLst/>
            <a:cxnLst>
              <a:cxn ang="0">
                <a:pos x="T0" y="T1"/>
              </a:cxn>
              <a:cxn ang="0">
                <a:pos x="T2" y="T3"/>
              </a:cxn>
              <a:cxn ang="0">
                <a:pos x="T4" y="T5"/>
              </a:cxn>
              <a:cxn ang="0">
                <a:pos x="T6" y="T7"/>
              </a:cxn>
              <a:cxn ang="0">
                <a:pos x="T8" y="T9"/>
              </a:cxn>
            </a:cxnLst>
            <a:rect l="0" t="0" r="r" b="b"/>
            <a:pathLst>
              <a:path w="230" h="57">
                <a:moveTo>
                  <a:pt x="0" y="53"/>
                </a:moveTo>
                <a:cubicBezTo>
                  <a:pt x="17" y="54"/>
                  <a:pt x="77" y="57"/>
                  <a:pt x="104" y="57"/>
                </a:cubicBezTo>
                <a:cubicBezTo>
                  <a:pt x="131" y="57"/>
                  <a:pt x="144" y="56"/>
                  <a:pt x="161" y="51"/>
                </a:cubicBezTo>
                <a:cubicBezTo>
                  <a:pt x="178" y="46"/>
                  <a:pt x="194" y="38"/>
                  <a:pt x="206" y="29"/>
                </a:cubicBezTo>
                <a:cubicBezTo>
                  <a:pt x="218" y="20"/>
                  <a:pt x="225" y="6"/>
                  <a:pt x="230" y="0"/>
                </a:cubicBezTo>
              </a:path>
            </a:pathLst>
          </a:custGeom>
          <a:noFill/>
          <a:ln w="76200" cmpd="sng">
            <a:solidFill>
              <a:srgbClr val="FF0000"/>
            </a:solidFill>
            <a:round/>
            <a:headEnd type="stealth"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88" name="Rectangle 56"/>
          <p:cNvSpPr>
            <a:spLocks noChangeArrowheads="1"/>
          </p:cNvSpPr>
          <p:nvPr/>
        </p:nvSpPr>
        <p:spPr bwMode="auto">
          <a:xfrm>
            <a:off x="7556501" y="4620617"/>
            <a:ext cx="1600200" cy="533400"/>
          </a:xfrm>
          <a:prstGeom prst="rect">
            <a:avLst/>
          </a:prstGeom>
          <a:solidFill>
            <a:schemeClr val="bg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18489" name="Group 57"/>
          <p:cNvGrpSpPr/>
          <p:nvPr/>
        </p:nvGrpSpPr>
        <p:grpSpPr bwMode="auto">
          <a:xfrm>
            <a:off x="8789989" y="3955455"/>
            <a:ext cx="107950" cy="107950"/>
            <a:chOff x="2464" y="2414"/>
            <a:chExt cx="90" cy="90"/>
          </a:xfrm>
        </p:grpSpPr>
        <p:sp>
          <p:nvSpPr>
            <p:cNvPr id="18490" name="Oval 58"/>
            <p:cNvSpPr>
              <a:spLocks noChangeArrowheads="1"/>
            </p:cNvSpPr>
            <p:nvPr/>
          </p:nvSpPr>
          <p:spPr bwMode="auto">
            <a:xfrm>
              <a:off x="2464" y="2414"/>
              <a:ext cx="90" cy="90"/>
            </a:xfrm>
            <a:prstGeom prst="ellipse">
              <a:avLst/>
            </a:prstGeom>
            <a:solidFill>
              <a:schemeClr val="accent1">
                <a:alpha val="0"/>
              </a:schemeClr>
            </a:solidFill>
            <a:ln w="19050">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8491" name="Oval 59"/>
            <p:cNvSpPr>
              <a:spLocks noChangeArrowheads="1"/>
            </p:cNvSpPr>
            <p:nvPr/>
          </p:nvSpPr>
          <p:spPr bwMode="auto">
            <a:xfrm>
              <a:off x="2486" y="2437"/>
              <a:ext cx="45" cy="45"/>
            </a:xfrm>
            <a:prstGeom prst="ellipse">
              <a:avLst/>
            </a:prstGeom>
            <a:solidFill>
              <a:schemeClr val="accent1">
                <a:alpha val="0"/>
              </a:schemeClr>
            </a:solidFill>
            <a:ln w="19050">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
        <p:nvSpPr>
          <p:cNvPr id="18492" name="Oval 60"/>
          <p:cNvSpPr>
            <a:spLocks noChangeAspect="1" noChangeArrowheads="1"/>
          </p:cNvSpPr>
          <p:nvPr/>
        </p:nvSpPr>
        <p:spPr bwMode="auto">
          <a:xfrm>
            <a:off x="7008814" y="3520480"/>
            <a:ext cx="90487" cy="90487"/>
          </a:xfrm>
          <a:prstGeom prst="ellipse">
            <a:avLst/>
          </a:prstGeom>
          <a:noFill/>
          <a:ln w="19050">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8493" name="Oval 61"/>
          <p:cNvSpPr>
            <a:spLocks noChangeAspect="1" noChangeArrowheads="1"/>
          </p:cNvSpPr>
          <p:nvPr/>
        </p:nvSpPr>
        <p:spPr bwMode="auto">
          <a:xfrm>
            <a:off x="6310314" y="3818930"/>
            <a:ext cx="90487" cy="90487"/>
          </a:xfrm>
          <a:prstGeom prst="ellipse">
            <a:avLst/>
          </a:prstGeom>
          <a:noFill/>
          <a:ln w="19050">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8494" name="Oval 62"/>
          <p:cNvSpPr>
            <a:spLocks noChangeAspect="1" noChangeArrowheads="1"/>
          </p:cNvSpPr>
          <p:nvPr/>
        </p:nvSpPr>
        <p:spPr bwMode="auto">
          <a:xfrm>
            <a:off x="5422901" y="4214217"/>
            <a:ext cx="90488" cy="90488"/>
          </a:xfrm>
          <a:prstGeom prst="ellipse">
            <a:avLst/>
          </a:prstGeom>
          <a:noFill/>
          <a:ln w="19050">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8495" name="Oval 63"/>
          <p:cNvSpPr>
            <a:spLocks noChangeAspect="1" noChangeArrowheads="1"/>
          </p:cNvSpPr>
          <p:nvPr/>
        </p:nvSpPr>
        <p:spPr bwMode="auto">
          <a:xfrm>
            <a:off x="5000626" y="3872905"/>
            <a:ext cx="90488" cy="90487"/>
          </a:xfrm>
          <a:prstGeom prst="ellipse">
            <a:avLst/>
          </a:prstGeom>
          <a:noFill/>
          <a:ln w="19050">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8496" name="Oval 64"/>
          <p:cNvSpPr>
            <a:spLocks noChangeAspect="1" noChangeArrowheads="1"/>
          </p:cNvSpPr>
          <p:nvPr/>
        </p:nvSpPr>
        <p:spPr bwMode="auto">
          <a:xfrm>
            <a:off x="4543426" y="3591917"/>
            <a:ext cx="90488" cy="90488"/>
          </a:xfrm>
          <a:prstGeom prst="ellipse">
            <a:avLst/>
          </a:prstGeom>
          <a:noFill/>
          <a:ln w="19050">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8497" name="Oval 65"/>
          <p:cNvSpPr>
            <a:spLocks noChangeAspect="1" noChangeArrowheads="1"/>
          </p:cNvSpPr>
          <p:nvPr/>
        </p:nvSpPr>
        <p:spPr bwMode="auto">
          <a:xfrm>
            <a:off x="1268414" y="4276130"/>
            <a:ext cx="90487" cy="90487"/>
          </a:xfrm>
          <a:prstGeom prst="ellipse">
            <a:avLst/>
          </a:prstGeom>
          <a:noFill/>
          <a:ln w="19050">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8498" name="WordArt 66"/>
          <p:cNvSpPr>
            <a:spLocks noChangeArrowheads="1" noChangeShapeType="1" noTextEdit="1"/>
          </p:cNvSpPr>
          <p:nvPr/>
        </p:nvSpPr>
        <p:spPr bwMode="auto">
          <a:xfrm>
            <a:off x="8594726" y="4074517"/>
            <a:ext cx="428625" cy="18732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dirty="0">
                <a:ln w="9525">
                  <a:solidFill>
                    <a:srgbClr val="000000"/>
                  </a:solidFill>
                  <a:round/>
                </a:ln>
                <a:solidFill>
                  <a:srgbClr val="FF0000"/>
                </a:solidFill>
                <a:latin typeface="宋体" panose="02010600030101010101" pitchFamily="2" charset="-122"/>
                <a:ea typeface="宋体" panose="02010600030101010101" pitchFamily="2" charset="-122"/>
              </a:rPr>
              <a:t>长安</a:t>
            </a:r>
            <a:endParaRPr lang="zh-CN" altLang="en-US" sz="3600" kern="10" dirty="0">
              <a:ln w="9525">
                <a:solidFill>
                  <a:srgbClr val="000000"/>
                </a:solidFill>
                <a:round/>
              </a:ln>
              <a:solidFill>
                <a:srgbClr val="FF0000"/>
              </a:solidFill>
              <a:latin typeface="宋体" panose="02010600030101010101" pitchFamily="2" charset="-122"/>
              <a:ea typeface="宋体" panose="02010600030101010101" pitchFamily="2" charset="-122"/>
            </a:endParaRPr>
          </a:p>
        </p:txBody>
      </p:sp>
      <p:sp>
        <p:nvSpPr>
          <p:cNvPr id="18499" name="WordArt 67"/>
          <p:cNvSpPr>
            <a:spLocks noChangeArrowheads="1" noChangeShapeType="1" noTextEdit="1"/>
          </p:cNvSpPr>
          <p:nvPr/>
        </p:nvSpPr>
        <p:spPr bwMode="auto">
          <a:xfrm rot="1698045">
            <a:off x="7458413" y="3832799"/>
            <a:ext cx="919919" cy="257627"/>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dirty="0">
                <a:ln w="9525">
                  <a:solidFill>
                    <a:srgbClr val="000000"/>
                  </a:solidFill>
                  <a:round/>
                </a:ln>
                <a:solidFill>
                  <a:srgbClr val="000000"/>
                </a:solidFill>
                <a:latin typeface="楷体_GB2312"/>
              </a:rPr>
              <a:t>河西走廊</a:t>
            </a:r>
            <a:endParaRPr lang="zh-CN" altLang="en-US" sz="3600" kern="10" dirty="0">
              <a:ln w="9525">
                <a:solidFill>
                  <a:srgbClr val="000000"/>
                </a:solidFill>
                <a:round/>
              </a:ln>
              <a:solidFill>
                <a:srgbClr val="000000"/>
              </a:solidFill>
              <a:latin typeface="楷体_GB2312"/>
            </a:endParaRPr>
          </a:p>
        </p:txBody>
      </p:sp>
      <p:sp>
        <p:nvSpPr>
          <p:cNvPr id="18500" name="WordArt 68"/>
          <p:cNvSpPr>
            <a:spLocks noChangeArrowheads="1" noChangeShapeType="1" noTextEdit="1"/>
          </p:cNvSpPr>
          <p:nvPr/>
        </p:nvSpPr>
        <p:spPr bwMode="auto">
          <a:xfrm>
            <a:off x="7119939" y="3571280"/>
            <a:ext cx="341312" cy="1524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a:ln w="9525">
                  <a:solidFill>
                    <a:srgbClr val="000000"/>
                  </a:solidFill>
                  <a:round/>
                </a:ln>
                <a:solidFill>
                  <a:srgbClr val="000000"/>
                </a:solidFill>
                <a:latin typeface="宋体" panose="02010600030101010101" pitchFamily="2" charset="-122"/>
                <a:ea typeface="宋体" panose="02010600030101010101" pitchFamily="2" charset="-122"/>
              </a:rPr>
              <a:t>敦煌</a:t>
            </a:r>
            <a:endParaRPr lang="zh-CN" altLang="en-US" sz="3600" kern="10">
              <a:ln w="9525">
                <a:solidFill>
                  <a:srgbClr val="000000"/>
                </a:solidFill>
                <a:round/>
              </a:ln>
              <a:solidFill>
                <a:srgbClr val="000000"/>
              </a:solidFill>
              <a:latin typeface="宋体" panose="02010600030101010101" pitchFamily="2" charset="-122"/>
              <a:ea typeface="宋体" panose="02010600030101010101" pitchFamily="2" charset="-122"/>
            </a:endParaRPr>
          </a:p>
        </p:txBody>
      </p:sp>
      <p:grpSp>
        <p:nvGrpSpPr>
          <p:cNvPr id="18501" name="Group 69"/>
          <p:cNvGrpSpPr/>
          <p:nvPr/>
        </p:nvGrpSpPr>
        <p:grpSpPr bwMode="auto">
          <a:xfrm>
            <a:off x="6884989" y="3539530"/>
            <a:ext cx="93662" cy="47625"/>
            <a:chOff x="4329" y="855"/>
            <a:chExt cx="59" cy="30"/>
          </a:xfrm>
        </p:grpSpPr>
        <p:sp>
          <p:nvSpPr>
            <p:cNvPr id="18502" name="Freeform 70"/>
            <p:cNvSpPr/>
            <p:nvPr/>
          </p:nvSpPr>
          <p:spPr bwMode="auto">
            <a:xfrm>
              <a:off x="4329" y="855"/>
              <a:ext cx="57" cy="30"/>
            </a:xfrm>
            <a:custGeom>
              <a:avLst/>
              <a:gdLst>
                <a:gd name="T0" fmla="*/ 0 w 57"/>
                <a:gd name="T1" fmla="*/ 30 h 30"/>
                <a:gd name="T2" fmla="*/ 57 w 57"/>
                <a:gd name="T3" fmla="*/ 0 h 30"/>
              </a:gdLst>
              <a:ahLst/>
              <a:cxnLst>
                <a:cxn ang="0">
                  <a:pos x="T0" y="T1"/>
                </a:cxn>
                <a:cxn ang="0">
                  <a:pos x="T2" y="T3"/>
                </a:cxn>
              </a:cxnLst>
              <a:rect l="0" t="0" r="r" b="b"/>
              <a:pathLst>
                <a:path w="57" h="30">
                  <a:moveTo>
                    <a:pt x="0" y="30"/>
                  </a:moveTo>
                  <a:lnTo>
                    <a:pt x="57" y="0"/>
                  </a:lnTo>
                </a:path>
              </a:pathLst>
            </a:custGeom>
            <a:noFill/>
            <a:ln w="1905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503" name="Freeform 71"/>
            <p:cNvSpPr/>
            <p:nvPr/>
          </p:nvSpPr>
          <p:spPr bwMode="auto">
            <a:xfrm>
              <a:off x="4329" y="857"/>
              <a:ext cx="59" cy="25"/>
            </a:xfrm>
            <a:custGeom>
              <a:avLst/>
              <a:gdLst>
                <a:gd name="T0" fmla="*/ 0 w 59"/>
                <a:gd name="T1" fmla="*/ 0 h 25"/>
                <a:gd name="T2" fmla="*/ 59 w 59"/>
                <a:gd name="T3" fmla="*/ 25 h 25"/>
              </a:gdLst>
              <a:ahLst/>
              <a:cxnLst>
                <a:cxn ang="0">
                  <a:pos x="T0" y="T1"/>
                </a:cxn>
                <a:cxn ang="0">
                  <a:pos x="T2" y="T3"/>
                </a:cxn>
              </a:cxnLst>
              <a:rect l="0" t="0" r="r" b="b"/>
              <a:pathLst>
                <a:path w="59" h="25">
                  <a:moveTo>
                    <a:pt x="0" y="0"/>
                  </a:moveTo>
                  <a:lnTo>
                    <a:pt x="59" y="25"/>
                  </a:lnTo>
                </a:path>
              </a:pathLst>
            </a:custGeom>
            <a:noFill/>
            <a:ln w="1905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18504" name="Group 72"/>
          <p:cNvGrpSpPr/>
          <p:nvPr/>
        </p:nvGrpSpPr>
        <p:grpSpPr bwMode="auto">
          <a:xfrm rot="-1852865">
            <a:off x="6921501" y="3642717"/>
            <a:ext cx="93663" cy="47625"/>
            <a:chOff x="4329" y="855"/>
            <a:chExt cx="59" cy="30"/>
          </a:xfrm>
        </p:grpSpPr>
        <p:sp>
          <p:nvSpPr>
            <p:cNvPr id="18505" name="Freeform 73"/>
            <p:cNvSpPr/>
            <p:nvPr/>
          </p:nvSpPr>
          <p:spPr bwMode="auto">
            <a:xfrm>
              <a:off x="4329" y="855"/>
              <a:ext cx="57" cy="30"/>
            </a:xfrm>
            <a:custGeom>
              <a:avLst/>
              <a:gdLst>
                <a:gd name="T0" fmla="*/ 0 w 57"/>
                <a:gd name="T1" fmla="*/ 30 h 30"/>
                <a:gd name="T2" fmla="*/ 57 w 57"/>
                <a:gd name="T3" fmla="*/ 0 h 30"/>
              </a:gdLst>
              <a:ahLst/>
              <a:cxnLst>
                <a:cxn ang="0">
                  <a:pos x="T0" y="T1"/>
                </a:cxn>
                <a:cxn ang="0">
                  <a:pos x="T2" y="T3"/>
                </a:cxn>
              </a:cxnLst>
              <a:rect l="0" t="0" r="r" b="b"/>
              <a:pathLst>
                <a:path w="57" h="30">
                  <a:moveTo>
                    <a:pt x="0" y="30"/>
                  </a:moveTo>
                  <a:lnTo>
                    <a:pt x="57" y="0"/>
                  </a:lnTo>
                </a:path>
              </a:pathLst>
            </a:custGeom>
            <a:noFill/>
            <a:ln w="1905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506" name="Freeform 74"/>
            <p:cNvSpPr/>
            <p:nvPr/>
          </p:nvSpPr>
          <p:spPr bwMode="auto">
            <a:xfrm>
              <a:off x="4329" y="857"/>
              <a:ext cx="59" cy="25"/>
            </a:xfrm>
            <a:custGeom>
              <a:avLst/>
              <a:gdLst>
                <a:gd name="T0" fmla="*/ 0 w 59"/>
                <a:gd name="T1" fmla="*/ 0 h 25"/>
                <a:gd name="T2" fmla="*/ 59 w 59"/>
                <a:gd name="T3" fmla="*/ 25 h 25"/>
              </a:gdLst>
              <a:ahLst/>
              <a:cxnLst>
                <a:cxn ang="0">
                  <a:pos x="T0" y="T1"/>
                </a:cxn>
                <a:cxn ang="0">
                  <a:pos x="T2" y="T3"/>
                </a:cxn>
              </a:cxnLst>
              <a:rect l="0" t="0" r="r" b="b"/>
              <a:pathLst>
                <a:path w="59" h="25">
                  <a:moveTo>
                    <a:pt x="0" y="0"/>
                  </a:moveTo>
                  <a:lnTo>
                    <a:pt x="59" y="25"/>
                  </a:lnTo>
                </a:path>
              </a:pathLst>
            </a:custGeom>
            <a:noFill/>
            <a:ln w="1905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18507" name="WordArt 75"/>
          <p:cNvSpPr>
            <a:spLocks noChangeArrowheads="1" noChangeShapeType="1" noTextEdit="1"/>
          </p:cNvSpPr>
          <p:nvPr/>
        </p:nvSpPr>
        <p:spPr bwMode="auto">
          <a:xfrm>
            <a:off x="6413501" y="3858617"/>
            <a:ext cx="341313" cy="1524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a:ln w="9525">
                  <a:solidFill>
                    <a:srgbClr val="000000"/>
                  </a:solidFill>
                  <a:round/>
                </a:ln>
                <a:solidFill>
                  <a:srgbClr val="000000"/>
                </a:solidFill>
                <a:latin typeface="宋体" panose="02010600030101010101" pitchFamily="2" charset="-122"/>
                <a:ea typeface="宋体" panose="02010600030101010101" pitchFamily="2" charset="-122"/>
              </a:rPr>
              <a:t>鄯善</a:t>
            </a:r>
            <a:endParaRPr lang="zh-CN" altLang="en-US" sz="3600" kern="10">
              <a:ln w="9525">
                <a:solidFill>
                  <a:srgbClr val="000000"/>
                </a:solidFill>
                <a:round/>
              </a:ln>
              <a:solidFill>
                <a:srgbClr val="000000"/>
              </a:solidFill>
              <a:latin typeface="宋体" panose="02010600030101010101" pitchFamily="2" charset="-122"/>
              <a:ea typeface="宋体" panose="02010600030101010101" pitchFamily="2" charset="-122"/>
            </a:endParaRPr>
          </a:p>
        </p:txBody>
      </p:sp>
      <p:sp>
        <p:nvSpPr>
          <p:cNvPr id="18509" name="WordArt 77"/>
          <p:cNvSpPr>
            <a:spLocks noChangeArrowheads="1" noChangeShapeType="1" noTextEdit="1"/>
          </p:cNvSpPr>
          <p:nvPr/>
        </p:nvSpPr>
        <p:spPr bwMode="auto">
          <a:xfrm>
            <a:off x="6835775" y="3714155"/>
            <a:ext cx="415925" cy="207962"/>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dirty="0">
                <a:ln w="9525">
                  <a:solidFill>
                    <a:srgbClr val="000000"/>
                  </a:solidFill>
                  <a:round/>
                </a:ln>
                <a:solidFill>
                  <a:srgbClr val="000000"/>
                </a:solidFill>
                <a:latin typeface="楷体_GB2312"/>
              </a:rPr>
              <a:t>阳关</a:t>
            </a:r>
            <a:endParaRPr lang="zh-CN" altLang="en-US" sz="3600" kern="10" dirty="0">
              <a:ln w="9525">
                <a:solidFill>
                  <a:srgbClr val="000000"/>
                </a:solidFill>
                <a:round/>
              </a:ln>
              <a:solidFill>
                <a:srgbClr val="000000"/>
              </a:solidFill>
              <a:latin typeface="楷体_GB2312"/>
            </a:endParaRPr>
          </a:p>
        </p:txBody>
      </p:sp>
      <p:sp>
        <p:nvSpPr>
          <p:cNvPr id="18510" name="WordArt 78"/>
          <p:cNvSpPr>
            <a:spLocks noChangeArrowheads="1" noChangeShapeType="1" noTextEdit="1"/>
          </p:cNvSpPr>
          <p:nvPr/>
        </p:nvSpPr>
        <p:spPr bwMode="auto">
          <a:xfrm>
            <a:off x="6584157" y="3239492"/>
            <a:ext cx="565944" cy="23812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dirty="0">
                <a:ln w="9525">
                  <a:solidFill>
                    <a:srgbClr val="000000"/>
                  </a:solidFill>
                  <a:round/>
                </a:ln>
                <a:solidFill>
                  <a:srgbClr val="000000"/>
                </a:solidFill>
                <a:latin typeface="楷体_GB2312"/>
              </a:rPr>
              <a:t>玉门关</a:t>
            </a:r>
            <a:endParaRPr lang="zh-CN" altLang="en-US" sz="3600" kern="10" dirty="0">
              <a:ln w="9525">
                <a:solidFill>
                  <a:srgbClr val="000000"/>
                </a:solidFill>
                <a:round/>
              </a:ln>
              <a:solidFill>
                <a:srgbClr val="000000"/>
              </a:solidFill>
              <a:latin typeface="楷体_GB2312"/>
            </a:endParaRPr>
          </a:p>
        </p:txBody>
      </p:sp>
      <p:sp>
        <p:nvSpPr>
          <p:cNvPr id="18511" name="WordArt 79"/>
          <p:cNvSpPr>
            <a:spLocks noChangeArrowheads="1" noChangeShapeType="1" noTextEdit="1"/>
          </p:cNvSpPr>
          <p:nvPr/>
        </p:nvSpPr>
        <p:spPr bwMode="auto">
          <a:xfrm>
            <a:off x="5305426" y="4352330"/>
            <a:ext cx="341313" cy="1524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a:ln w="9525">
                  <a:solidFill>
                    <a:srgbClr val="000000"/>
                  </a:solidFill>
                  <a:round/>
                </a:ln>
                <a:solidFill>
                  <a:srgbClr val="000000"/>
                </a:solidFill>
                <a:latin typeface="宋体" panose="02010600030101010101" pitchFamily="2" charset="-122"/>
                <a:ea typeface="宋体" panose="02010600030101010101" pitchFamily="2" charset="-122"/>
              </a:rPr>
              <a:t>于阗</a:t>
            </a:r>
            <a:endParaRPr lang="zh-CN" altLang="en-US" sz="3600" kern="10">
              <a:ln w="9525">
                <a:solidFill>
                  <a:srgbClr val="000000"/>
                </a:solidFill>
                <a:round/>
              </a:ln>
              <a:solidFill>
                <a:srgbClr val="000000"/>
              </a:solidFill>
              <a:latin typeface="宋体" panose="02010600030101010101" pitchFamily="2" charset="-122"/>
              <a:ea typeface="宋体" panose="02010600030101010101" pitchFamily="2" charset="-122"/>
            </a:endParaRPr>
          </a:p>
        </p:txBody>
      </p:sp>
      <p:sp>
        <p:nvSpPr>
          <p:cNvPr id="18512" name="WordArt 80"/>
          <p:cNvSpPr>
            <a:spLocks noChangeArrowheads="1" noChangeShapeType="1" noTextEdit="1"/>
          </p:cNvSpPr>
          <p:nvPr/>
        </p:nvSpPr>
        <p:spPr bwMode="auto">
          <a:xfrm>
            <a:off x="4852989" y="3668117"/>
            <a:ext cx="341312" cy="1524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a:ln w="9525">
                  <a:solidFill>
                    <a:srgbClr val="000000"/>
                  </a:solidFill>
                  <a:round/>
                </a:ln>
                <a:solidFill>
                  <a:srgbClr val="000000"/>
                </a:solidFill>
                <a:latin typeface="宋体" panose="02010600030101010101" pitchFamily="2" charset="-122"/>
                <a:ea typeface="宋体" panose="02010600030101010101" pitchFamily="2" charset="-122"/>
              </a:rPr>
              <a:t>疏勒</a:t>
            </a:r>
            <a:endParaRPr lang="zh-CN" altLang="en-US" sz="3600" kern="10">
              <a:ln w="9525">
                <a:solidFill>
                  <a:srgbClr val="000000"/>
                </a:solidFill>
                <a:round/>
              </a:ln>
              <a:solidFill>
                <a:srgbClr val="000000"/>
              </a:solidFill>
              <a:latin typeface="宋体" panose="02010600030101010101" pitchFamily="2" charset="-122"/>
              <a:ea typeface="宋体" panose="02010600030101010101" pitchFamily="2" charset="-122"/>
            </a:endParaRPr>
          </a:p>
        </p:txBody>
      </p:sp>
      <p:sp>
        <p:nvSpPr>
          <p:cNvPr id="18513" name="WordArt 81"/>
          <p:cNvSpPr>
            <a:spLocks noChangeArrowheads="1" noChangeShapeType="1" noTextEdit="1"/>
          </p:cNvSpPr>
          <p:nvPr/>
        </p:nvSpPr>
        <p:spPr bwMode="auto">
          <a:xfrm>
            <a:off x="3984230" y="3356991"/>
            <a:ext cx="784944" cy="267789"/>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dirty="0" smtClean="0">
                <a:ln w="9525">
                  <a:solidFill>
                    <a:srgbClr val="000000"/>
                  </a:solidFill>
                  <a:round/>
                </a:ln>
                <a:solidFill>
                  <a:srgbClr val="000000"/>
                </a:solidFill>
                <a:latin typeface="宋体" panose="02010600030101010101" pitchFamily="2" charset="-122"/>
                <a:ea typeface="宋体" panose="02010600030101010101" pitchFamily="2" charset="-122"/>
              </a:rPr>
              <a:t>大  宛</a:t>
            </a:r>
            <a:endParaRPr lang="zh-CN" altLang="en-US" sz="3600" kern="10" dirty="0">
              <a:ln w="9525">
                <a:solidFill>
                  <a:srgbClr val="000000"/>
                </a:solidFill>
                <a:round/>
              </a:ln>
              <a:solidFill>
                <a:srgbClr val="000000"/>
              </a:solidFill>
              <a:latin typeface="宋体" panose="02010600030101010101" pitchFamily="2" charset="-122"/>
              <a:ea typeface="宋体" panose="02010600030101010101" pitchFamily="2" charset="-122"/>
            </a:endParaRPr>
          </a:p>
        </p:txBody>
      </p:sp>
      <p:sp>
        <p:nvSpPr>
          <p:cNvPr id="18514" name="WordArt 82"/>
          <p:cNvSpPr>
            <a:spLocks noChangeArrowheads="1" noChangeShapeType="1" noTextEdit="1"/>
          </p:cNvSpPr>
          <p:nvPr/>
        </p:nvSpPr>
        <p:spPr bwMode="auto">
          <a:xfrm>
            <a:off x="4584701" y="3934817"/>
            <a:ext cx="449263" cy="1524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a:ln w="9525">
                  <a:solidFill>
                    <a:srgbClr val="000000"/>
                  </a:solidFill>
                  <a:round/>
                </a:ln>
                <a:solidFill>
                  <a:srgbClr val="000000"/>
                </a:solidFill>
                <a:latin typeface="楷体_GB2312"/>
              </a:rPr>
              <a:t>葱岭</a:t>
            </a:r>
            <a:endParaRPr lang="zh-CN" altLang="en-US" sz="3600" kern="10">
              <a:ln w="9525">
                <a:solidFill>
                  <a:srgbClr val="000000"/>
                </a:solidFill>
                <a:round/>
              </a:ln>
              <a:solidFill>
                <a:srgbClr val="000000"/>
              </a:solidFill>
              <a:latin typeface="楷体_GB2312"/>
            </a:endParaRPr>
          </a:p>
        </p:txBody>
      </p:sp>
      <p:sp>
        <p:nvSpPr>
          <p:cNvPr id="18515" name="WordArt 83"/>
          <p:cNvSpPr>
            <a:spLocks noChangeArrowheads="1" noChangeShapeType="1" noTextEdit="1"/>
          </p:cNvSpPr>
          <p:nvPr/>
        </p:nvSpPr>
        <p:spPr bwMode="auto">
          <a:xfrm>
            <a:off x="522289" y="4304705"/>
            <a:ext cx="701675" cy="1524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a:ln w="9525">
                  <a:solidFill>
                    <a:srgbClr val="000000"/>
                  </a:solidFill>
                  <a:round/>
                </a:ln>
                <a:solidFill>
                  <a:srgbClr val="000000"/>
                </a:solidFill>
                <a:latin typeface="宋体" panose="02010600030101010101" pitchFamily="2" charset="-122"/>
                <a:ea typeface="宋体" panose="02010600030101010101" pitchFamily="2" charset="-122"/>
              </a:rPr>
              <a:t>塞琉西亚</a:t>
            </a:r>
            <a:endParaRPr lang="zh-CN" altLang="en-US" sz="3600" kern="10">
              <a:ln w="9525">
                <a:solidFill>
                  <a:srgbClr val="000000"/>
                </a:solidFill>
                <a:round/>
              </a:ln>
              <a:solidFill>
                <a:srgbClr val="000000"/>
              </a:solidFill>
              <a:latin typeface="宋体" panose="02010600030101010101" pitchFamily="2" charset="-122"/>
              <a:ea typeface="宋体" panose="02010600030101010101" pitchFamily="2" charset="-122"/>
            </a:endParaRPr>
          </a:p>
        </p:txBody>
      </p:sp>
      <p:sp>
        <p:nvSpPr>
          <p:cNvPr id="18516" name="WordArt 84"/>
          <p:cNvSpPr>
            <a:spLocks noChangeArrowheads="1" noChangeShapeType="1" noTextEdit="1"/>
          </p:cNvSpPr>
          <p:nvPr/>
        </p:nvSpPr>
        <p:spPr bwMode="auto">
          <a:xfrm>
            <a:off x="7204869" y="3159322"/>
            <a:ext cx="252413" cy="233363"/>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b="1" kern="10" dirty="0">
                <a:ln w="9525">
                  <a:solidFill>
                    <a:srgbClr val="CC3300"/>
                  </a:solidFill>
                  <a:round/>
                </a:ln>
                <a:solidFill>
                  <a:srgbClr val="CC3300"/>
                </a:solidFill>
                <a:latin typeface="宋体" panose="02010600030101010101" pitchFamily="2" charset="-122"/>
                <a:ea typeface="宋体" panose="02010600030101010101" pitchFamily="2" charset="-122"/>
              </a:rPr>
              <a:t>西</a:t>
            </a:r>
            <a:endParaRPr lang="zh-CN" altLang="en-US" sz="3600" b="1" kern="10" dirty="0">
              <a:ln w="9525">
                <a:solidFill>
                  <a:srgbClr val="CC3300"/>
                </a:solidFill>
                <a:round/>
              </a:ln>
              <a:solidFill>
                <a:srgbClr val="CC3300"/>
              </a:solidFill>
              <a:latin typeface="宋体" panose="02010600030101010101" pitchFamily="2" charset="-122"/>
              <a:ea typeface="宋体" panose="02010600030101010101" pitchFamily="2" charset="-122"/>
            </a:endParaRPr>
          </a:p>
        </p:txBody>
      </p:sp>
      <p:sp>
        <p:nvSpPr>
          <p:cNvPr id="18517" name="WordArt 85"/>
          <p:cNvSpPr>
            <a:spLocks noChangeArrowheads="1" noChangeShapeType="1" noTextEdit="1"/>
          </p:cNvSpPr>
          <p:nvPr/>
        </p:nvSpPr>
        <p:spPr bwMode="auto">
          <a:xfrm>
            <a:off x="8318501" y="3630017"/>
            <a:ext cx="252413" cy="233363"/>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b="1" kern="10" dirty="0">
                <a:ln w="9525">
                  <a:solidFill>
                    <a:srgbClr val="CC3300"/>
                  </a:solidFill>
                  <a:round/>
                </a:ln>
                <a:solidFill>
                  <a:srgbClr val="CC3300"/>
                </a:solidFill>
                <a:latin typeface="宋体" panose="02010600030101010101" pitchFamily="2" charset="-122"/>
                <a:ea typeface="宋体" panose="02010600030101010101" pitchFamily="2" charset="-122"/>
              </a:rPr>
              <a:t>汉</a:t>
            </a:r>
            <a:endParaRPr lang="zh-CN" altLang="en-US" sz="3600" b="1" kern="10" dirty="0">
              <a:ln w="9525">
                <a:solidFill>
                  <a:srgbClr val="CC3300"/>
                </a:solidFill>
                <a:round/>
              </a:ln>
              <a:solidFill>
                <a:srgbClr val="CC3300"/>
              </a:solidFill>
              <a:latin typeface="宋体" panose="02010600030101010101" pitchFamily="2" charset="-122"/>
              <a:ea typeface="宋体" panose="02010600030101010101" pitchFamily="2" charset="-122"/>
            </a:endParaRPr>
          </a:p>
        </p:txBody>
      </p:sp>
      <p:sp>
        <p:nvSpPr>
          <p:cNvPr id="18518" name="WordArt 86"/>
          <p:cNvSpPr>
            <a:spLocks noChangeArrowheads="1" noChangeShapeType="1" noTextEdit="1"/>
          </p:cNvSpPr>
          <p:nvPr/>
        </p:nvSpPr>
        <p:spPr bwMode="auto">
          <a:xfrm>
            <a:off x="3786189" y="3969742"/>
            <a:ext cx="623887" cy="216694"/>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b="1" kern="10" dirty="0">
                <a:ln w="9525">
                  <a:solidFill>
                    <a:srgbClr val="CC3300"/>
                  </a:solidFill>
                  <a:round/>
                </a:ln>
                <a:solidFill>
                  <a:srgbClr val="CC3300"/>
                </a:solidFill>
                <a:latin typeface="宋体" panose="02010600030101010101" pitchFamily="2" charset="-122"/>
                <a:ea typeface="宋体" panose="02010600030101010101" pitchFamily="2" charset="-122"/>
              </a:rPr>
              <a:t>大月氏</a:t>
            </a:r>
            <a:endParaRPr lang="zh-CN" altLang="en-US" sz="3600" b="1" kern="10" dirty="0">
              <a:ln w="9525">
                <a:solidFill>
                  <a:srgbClr val="CC3300"/>
                </a:solidFill>
                <a:round/>
              </a:ln>
              <a:solidFill>
                <a:srgbClr val="CC3300"/>
              </a:solidFill>
              <a:latin typeface="宋体" panose="02010600030101010101" pitchFamily="2" charset="-122"/>
              <a:ea typeface="宋体" panose="02010600030101010101" pitchFamily="2" charset="-122"/>
            </a:endParaRPr>
          </a:p>
        </p:txBody>
      </p:sp>
      <p:grpSp>
        <p:nvGrpSpPr>
          <p:cNvPr id="3" name="组合 2"/>
          <p:cNvGrpSpPr/>
          <p:nvPr/>
        </p:nvGrpSpPr>
        <p:grpSpPr>
          <a:xfrm>
            <a:off x="2051720" y="4279305"/>
            <a:ext cx="1221694" cy="341312"/>
            <a:chOff x="2168628" y="4279305"/>
            <a:chExt cx="803173" cy="190500"/>
          </a:xfrm>
        </p:grpSpPr>
        <p:sp>
          <p:nvSpPr>
            <p:cNvPr id="18519" name="WordArt 87"/>
            <p:cNvSpPr>
              <a:spLocks noChangeArrowheads="1" noChangeShapeType="1" noTextEdit="1"/>
            </p:cNvSpPr>
            <p:nvPr/>
          </p:nvSpPr>
          <p:spPr bwMode="auto">
            <a:xfrm>
              <a:off x="2168628" y="4290417"/>
              <a:ext cx="215900" cy="179388"/>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b="1" kern="10" dirty="0">
                  <a:ln w="9525">
                    <a:solidFill>
                      <a:srgbClr val="CC3300"/>
                    </a:solidFill>
                    <a:round/>
                  </a:ln>
                  <a:solidFill>
                    <a:srgbClr val="CC3300"/>
                  </a:solidFill>
                  <a:latin typeface="宋体" panose="02010600030101010101" pitchFamily="2" charset="-122"/>
                  <a:ea typeface="宋体" panose="02010600030101010101" pitchFamily="2" charset="-122"/>
                </a:rPr>
                <a:t>安</a:t>
              </a:r>
              <a:endParaRPr lang="zh-CN" altLang="en-US" sz="3600" b="1" kern="10" dirty="0">
                <a:ln w="9525">
                  <a:solidFill>
                    <a:srgbClr val="CC3300"/>
                  </a:solidFill>
                  <a:round/>
                </a:ln>
                <a:solidFill>
                  <a:srgbClr val="CC3300"/>
                </a:solidFill>
                <a:latin typeface="宋体" panose="02010600030101010101" pitchFamily="2" charset="-122"/>
                <a:ea typeface="宋体" panose="02010600030101010101" pitchFamily="2" charset="-122"/>
              </a:endParaRPr>
            </a:p>
          </p:txBody>
        </p:sp>
        <p:sp>
          <p:nvSpPr>
            <p:cNvPr id="18520" name="WordArt 88"/>
            <p:cNvSpPr>
              <a:spLocks noChangeArrowheads="1" noChangeShapeType="1" noTextEdit="1"/>
            </p:cNvSpPr>
            <p:nvPr/>
          </p:nvSpPr>
          <p:spPr bwMode="auto">
            <a:xfrm>
              <a:off x="2755901" y="4279305"/>
              <a:ext cx="215900" cy="179387"/>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b="1" kern="10" dirty="0">
                  <a:ln w="9525">
                    <a:solidFill>
                      <a:srgbClr val="CC3300"/>
                    </a:solidFill>
                    <a:round/>
                  </a:ln>
                  <a:solidFill>
                    <a:srgbClr val="CC3300"/>
                  </a:solidFill>
                  <a:latin typeface="宋体" panose="02010600030101010101" pitchFamily="2" charset="-122"/>
                  <a:ea typeface="宋体" panose="02010600030101010101" pitchFamily="2" charset="-122"/>
                </a:rPr>
                <a:t>息</a:t>
              </a:r>
              <a:endParaRPr lang="zh-CN" altLang="en-US" sz="3600" b="1" kern="10" dirty="0">
                <a:ln w="9525">
                  <a:solidFill>
                    <a:srgbClr val="CC3300"/>
                  </a:solidFill>
                  <a:round/>
                </a:ln>
                <a:solidFill>
                  <a:srgbClr val="CC3300"/>
                </a:solidFill>
                <a:latin typeface="宋体" panose="02010600030101010101" pitchFamily="2" charset="-122"/>
                <a:ea typeface="宋体" panose="02010600030101010101" pitchFamily="2" charset="-122"/>
              </a:endParaRPr>
            </a:p>
          </p:txBody>
        </p:sp>
      </p:grpSp>
      <p:grpSp>
        <p:nvGrpSpPr>
          <p:cNvPr id="4" name="组合 3"/>
          <p:cNvGrpSpPr/>
          <p:nvPr/>
        </p:nvGrpSpPr>
        <p:grpSpPr>
          <a:xfrm>
            <a:off x="611560" y="2996952"/>
            <a:ext cx="315961" cy="1075391"/>
            <a:chOff x="655639" y="3317357"/>
            <a:chExt cx="232649" cy="680960"/>
          </a:xfrm>
        </p:grpSpPr>
        <p:sp>
          <p:nvSpPr>
            <p:cNvPr id="18521" name="WordArt 89"/>
            <p:cNvSpPr>
              <a:spLocks noChangeArrowheads="1" noChangeShapeType="1" noTextEdit="1"/>
            </p:cNvSpPr>
            <p:nvPr/>
          </p:nvSpPr>
          <p:spPr bwMode="auto">
            <a:xfrm>
              <a:off x="655639" y="3818930"/>
              <a:ext cx="215900" cy="179387"/>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b="1" kern="10" dirty="0">
                  <a:ln w="9525">
                    <a:solidFill>
                      <a:srgbClr val="CC3300"/>
                    </a:solidFill>
                    <a:round/>
                  </a:ln>
                  <a:solidFill>
                    <a:srgbClr val="CC3300"/>
                  </a:solidFill>
                  <a:latin typeface="宋体" panose="02010600030101010101" pitchFamily="2" charset="-122"/>
                  <a:ea typeface="宋体" panose="02010600030101010101" pitchFamily="2" charset="-122"/>
                </a:rPr>
                <a:t>秦</a:t>
              </a:r>
              <a:endParaRPr lang="zh-CN" altLang="en-US" sz="3600" b="1" kern="10" dirty="0">
                <a:ln w="9525">
                  <a:solidFill>
                    <a:srgbClr val="CC3300"/>
                  </a:solidFill>
                  <a:round/>
                </a:ln>
                <a:solidFill>
                  <a:srgbClr val="CC3300"/>
                </a:solidFill>
                <a:latin typeface="宋体" panose="02010600030101010101" pitchFamily="2" charset="-122"/>
                <a:ea typeface="宋体" panose="02010600030101010101" pitchFamily="2" charset="-122"/>
              </a:endParaRPr>
            </a:p>
          </p:txBody>
        </p:sp>
        <p:sp>
          <p:nvSpPr>
            <p:cNvPr id="18522" name="WordArt 90"/>
            <p:cNvSpPr>
              <a:spLocks noChangeArrowheads="1" noChangeShapeType="1" noTextEdit="1"/>
            </p:cNvSpPr>
            <p:nvPr/>
          </p:nvSpPr>
          <p:spPr bwMode="auto">
            <a:xfrm>
              <a:off x="672388" y="3317357"/>
              <a:ext cx="215900" cy="179388"/>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b="1" kern="10" dirty="0">
                  <a:ln w="9525">
                    <a:solidFill>
                      <a:srgbClr val="CC3300"/>
                    </a:solidFill>
                    <a:round/>
                  </a:ln>
                  <a:solidFill>
                    <a:srgbClr val="CC3300"/>
                  </a:solidFill>
                  <a:latin typeface="宋体" panose="02010600030101010101" pitchFamily="2" charset="-122"/>
                  <a:ea typeface="宋体" panose="02010600030101010101" pitchFamily="2" charset="-122"/>
                </a:rPr>
                <a:t>大</a:t>
              </a:r>
              <a:endParaRPr lang="zh-CN" altLang="en-US" sz="3600" b="1" kern="10" dirty="0">
                <a:ln w="9525">
                  <a:solidFill>
                    <a:srgbClr val="CC3300"/>
                  </a:solidFill>
                  <a:round/>
                </a:ln>
                <a:solidFill>
                  <a:srgbClr val="CC3300"/>
                </a:solidFill>
                <a:latin typeface="宋体" panose="02010600030101010101" pitchFamily="2" charset="-122"/>
                <a:ea typeface="宋体" panose="02010600030101010101" pitchFamily="2" charset="-122"/>
              </a:endParaRPr>
            </a:p>
          </p:txBody>
        </p:sp>
      </p:grpSp>
      <p:grpSp>
        <p:nvGrpSpPr>
          <p:cNvPr id="5" name="组合 4"/>
          <p:cNvGrpSpPr/>
          <p:nvPr/>
        </p:nvGrpSpPr>
        <p:grpSpPr>
          <a:xfrm>
            <a:off x="7308306" y="2452092"/>
            <a:ext cx="1347543" cy="288925"/>
            <a:chOff x="7154456" y="2452092"/>
            <a:chExt cx="873792" cy="179388"/>
          </a:xfrm>
        </p:grpSpPr>
        <p:sp>
          <p:nvSpPr>
            <p:cNvPr id="18523" name="WordArt 91"/>
            <p:cNvSpPr>
              <a:spLocks noChangeArrowheads="1" noChangeShapeType="1" noTextEdit="1"/>
            </p:cNvSpPr>
            <p:nvPr/>
          </p:nvSpPr>
          <p:spPr bwMode="auto">
            <a:xfrm>
              <a:off x="7154456" y="2452092"/>
              <a:ext cx="215900" cy="179388"/>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b="1" kern="10" dirty="0">
                  <a:ln w="9525">
                    <a:solidFill>
                      <a:srgbClr val="CC3300"/>
                    </a:solidFill>
                    <a:round/>
                  </a:ln>
                  <a:solidFill>
                    <a:srgbClr val="CC3300"/>
                  </a:solidFill>
                  <a:latin typeface="宋体" panose="02010600030101010101" pitchFamily="2" charset="-122"/>
                  <a:ea typeface="宋体" panose="02010600030101010101" pitchFamily="2" charset="-122"/>
                </a:rPr>
                <a:t>匈</a:t>
              </a:r>
              <a:endParaRPr lang="zh-CN" altLang="en-US" sz="3600" b="1" kern="10" dirty="0">
                <a:ln w="9525">
                  <a:solidFill>
                    <a:srgbClr val="CC3300"/>
                  </a:solidFill>
                  <a:round/>
                </a:ln>
                <a:solidFill>
                  <a:srgbClr val="CC3300"/>
                </a:solidFill>
                <a:latin typeface="宋体" panose="02010600030101010101" pitchFamily="2" charset="-122"/>
                <a:ea typeface="宋体" panose="02010600030101010101" pitchFamily="2" charset="-122"/>
              </a:endParaRPr>
            </a:p>
          </p:txBody>
        </p:sp>
        <p:sp>
          <p:nvSpPr>
            <p:cNvPr id="18524" name="WordArt 92"/>
            <p:cNvSpPr>
              <a:spLocks noChangeArrowheads="1" noChangeShapeType="1" noTextEdit="1"/>
            </p:cNvSpPr>
            <p:nvPr/>
          </p:nvSpPr>
          <p:spPr bwMode="auto">
            <a:xfrm>
              <a:off x="7812348" y="2452092"/>
              <a:ext cx="215900" cy="179388"/>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b="1" kern="10" dirty="0">
                  <a:ln w="9525">
                    <a:solidFill>
                      <a:srgbClr val="CC3300"/>
                    </a:solidFill>
                    <a:round/>
                  </a:ln>
                  <a:solidFill>
                    <a:srgbClr val="CC3300"/>
                  </a:solidFill>
                  <a:latin typeface="宋体" panose="02010600030101010101" pitchFamily="2" charset="-122"/>
                  <a:ea typeface="宋体" panose="02010600030101010101" pitchFamily="2" charset="-122"/>
                </a:rPr>
                <a:t>奴</a:t>
              </a:r>
              <a:endParaRPr lang="zh-CN" altLang="en-US" sz="3600" b="1" kern="10" dirty="0">
                <a:ln w="9525">
                  <a:solidFill>
                    <a:srgbClr val="CC3300"/>
                  </a:solidFill>
                  <a:round/>
                </a:ln>
                <a:solidFill>
                  <a:srgbClr val="CC3300"/>
                </a:solidFill>
                <a:latin typeface="宋体" panose="02010600030101010101" pitchFamily="2" charset="-122"/>
                <a:ea typeface="宋体" panose="02010600030101010101" pitchFamily="2" charset="-122"/>
              </a:endParaRPr>
            </a:p>
          </p:txBody>
        </p:sp>
      </p:grpSp>
      <p:grpSp>
        <p:nvGrpSpPr>
          <p:cNvPr id="2" name="组合 1"/>
          <p:cNvGrpSpPr/>
          <p:nvPr/>
        </p:nvGrpSpPr>
        <p:grpSpPr>
          <a:xfrm>
            <a:off x="4994002" y="2768600"/>
            <a:ext cx="946150" cy="660400"/>
            <a:chOff x="4781551" y="3020417"/>
            <a:chExt cx="565150" cy="381000"/>
          </a:xfrm>
        </p:grpSpPr>
        <p:sp>
          <p:nvSpPr>
            <p:cNvPr id="18525" name="WordArt 93"/>
            <p:cNvSpPr>
              <a:spLocks noChangeArrowheads="1" noChangeShapeType="1" noTextEdit="1"/>
            </p:cNvSpPr>
            <p:nvPr/>
          </p:nvSpPr>
          <p:spPr bwMode="auto">
            <a:xfrm rot="-1754930">
              <a:off x="4781551" y="3239492"/>
              <a:ext cx="179388" cy="16192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a:ln w="9525">
                    <a:solidFill>
                      <a:schemeClr val="tx1"/>
                    </a:solidFill>
                    <a:round/>
                  </a:ln>
                  <a:latin typeface="宋体" panose="02010600030101010101" pitchFamily="2" charset="-122"/>
                  <a:ea typeface="宋体" panose="02010600030101010101" pitchFamily="2" charset="-122"/>
                </a:rPr>
                <a:t>乌</a:t>
              </a:r>
              <a:endParaRPr lang="zh-CN" altLang="en-US" sz="3600" kern="10">
                <a:ln w="9525">
                  <a:solidFill>
                    <a:schemeClr val="tx1"/>
                  </a:solidFill>
                  <a:round/>
                </a:ln>
                <a:latin typeface="宋体" panose="02010600030101010101" pitchFamily="2" charset="-122"/>
                <a:ea typeface="宋体" panose="02010600030101010101" pitchFamily="2" charset="-122"/>
              </a:endParaRPr>
            </a:p>
          </p:txBody>
        </p:sp>
        <p:sp>
          <p:nvSpPr>
            <p:cNvPr id="18526" name="WordArt 94"/>
            <p:cNvSpPr>
              <a:spLocks noChangeArrowheads="1" noChangeShapeType="1" noTextEdit="1"/>
            </p:cNvSpPr>
            <p:nvPr/>
          </p:nvSpPr>
          <p:spPr bwMode="auto">
            <a:xfrm rot="-1754930">
              <a:off x="5167314" y="3020417"/>
              <a:ext cx="179387" cy="16192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dirty="0">
                  <a:ln w="9525">
                    <a:solidFill>
                      <a:schemeClr val="tx1"/>
                    </a:solidFill>
                    <a:round/>
                  </a:ln>
                  <a:latin typeface="宋体" panose="02010600030101010101" pitchFamily="2" charset="-122"/>
                  <a:ea typeface="宋体" panose="02010600030101010101" pitchFamily="2" charset="-122"/>
                </a:rPr>
                <a:t>孙</a:t>
              </a:r>
              <a:endParaRPr lang="zh-CN" altLang="en-US" sz="3600" kern="10" dirty="0">
                <a:ln w="9525">
                  <a:solidFill>
                    <a:schemeClr val="tx1"/>
                  </a:solidFill>
                  <a:round/>
                </a:ln>
                <a:latin typeface="宋体" panose="02010600030101010101" pitchFamily="2" charset="-122"/>
                <a:ea typeface="宋体" panose="02010600030101010101" pitchFamily="2" charset="-122"/>
              </a:endParaRPr>
            </a:p>
          </p:txBody>
        </p:sp>
      </p:grpSp>
      <p:sp>
        <p:nvSpPr>
          <p:cNvPr id="18527" name="Freeform 95"/>
          <p:cNvSpPr/>
          <p:nvPr/>
        </p:nvSpPr>
        <p:spPr bwMode="auto">
          <a:xfrm>
            <a:off x="7646989" y="4823817"/>
            <a:ext cx="493712" cy="1588"/>
          </a:xfrm>
          <a:custGeom>
            <a:avLst/>
            <a:gdLst>
              <a:gd name="T0" fmla="*/ 311 w 311"/>
              <a:gd name="T1" fmla="*/ 0 h 1"/>
              <a:gd name="T2" fmla="*/ 0 w 311"/>
              <a:gd name="T3" fmla="*/ 0 h 1"/>
            </a:gdLst>
            <a:ahLst/>
            <a:cxnLst>
              <a:cxn ang="0">
                <a:pos x="T0" y="T1"/>
              </a:cxn>
              <a:cxn ang="0">
                <a:pos x="T2" y="T3"/>
              </a:cxn>
            </a:cxnLst>
            <a:rect l="0" t="0" r="r" b="b"/>
            <a:pathLst>
              <a:path w="311" h="1">
                <a:moveTo>
                  <a:pt x="311" y="0"/>
                </a:moveTo>
                <a:lnTo>
                  <a:pt x="0" y="0"/>
                </a:lnTo>
              </a:path>
            </a:pathLst>
          </a:custGeom>
          <a:noFill/>
          <a:ln w="25400">
            <a:solidFill>
              <a:srgbClr val="FF0000"/>
            </a:solidFill>
            <a:round/>
            <a:headEnd type="none" w="med" len="med"/>
            <a:tailEnd type="stealth"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528" name="Freeform 96"/>
          <p:cNvSpPr/>
          <p:nvPr/>
        </p:nvSpPr>
        <p:spPr bwMode="auto">
          <a:xfrm>
            <a:off x="7664451" y="4987330"/>
            <a:ext cx="476250" cy="1587"/>
          </a:xfrm>
          <a:custGeom>
            <a:avLst/>
            <a:gdLst>
              <a:gd name="T0" fmla="*/ 300 w 300"/>
              <a:gd name="T1" fmla="*/ 0 h 1"/>
              <a:gd name="T2" fmla="*/ 0 w 300"/>
              <a:gd name="T3" fmla="*/ 0 h 1"/>
            </a:gdLst>
            <a:ahLst/>
            <a:cxnLst>
              <a:cxn ang="0">
                <a:pos x="T0" y="T1"/>
              </a:cxn>
              <a:cxn ang="0">
                <a:pos x="T2" y="T3"/>
              </a:cxn>
            </a:cxnLst>
            <a:rect l="0" t="0" r="r" b="b"/>
            <a:pathLst>
              <a:path w="300" h="1">
                <a:moveTo>
                  <a:pt x="300" y="0"/>
                </a:moveTo>
                <a:lnTo>
                  <a:pt x="0" y="0"/>
                </a:lnTo>
              </a:path>
            </a:pathLst>
          </a:custGeom>
          <a:noFill/>
          <a:ln w="25400" cap="flat">
            <a:solidFill>
              <a:srgbClr val="FF0000"/>
            </a:solidFill>
            <a:prstDash val="dash"/>
            <a:round/>
            <a:headEnd type="none" w="med" len="med"/>
            <a:tailEnd type="stealth"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529" name="WordArt 97"/>
          <p:cNvSpPr>
            <a:spLocks noChangeArrowheads="1" noChangeShapeType="1" noTextEdit="1"/>
          </p:cNvSpPr>
          <p:nvPr/>
        </p:nvSpPr>
        <p:spPr bwMode="auto">
          <a:xfrm>
            <a:off x="8242301" y="4807942"/>
            <a:ext cx="827088" cy="179388"/>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a:ln w="9525">
                  <a:solidFill>
                    <a:srgbClr val="000000"/>
                  </a:solidFill>
                  <a:round/>
                </a:ln>
                <a:solidFill>
                  <a:srgbClr val="000000"/>
                </a:solidFill>
                <a:latin typeface="宋体" panose="02010600030101010101" pitchFamily="2" charset="-122"/>
                <a:ea typeface="宋体" panose="02010600030101010101" pitchFamily="2" charset="-122"/>
              </a:rPr>
              <a:t>丝绸之路</a:t>
            </a:r>
            <a:endParaRPr lang="zh-CN" altLang="en-US" sz="3600" kern="10">
              <a:ln w="9525">
                <a:solidFill>
                  <a:srgbClr val="000000"/>
                </a:solidFill>
                <a:round/>
              </a:ln>
              <a:solidFill>
                <a:srgbClr val="000000"/>
              </a:solidFill>
              <a:latin typeface="宋体" panose="02010600030101010101" pitchFamily="2" charset="-122"/>
              <a:ea typeface="宋体" panose="02010600030101010101" pitchFamily="2" charset="-122"/>
            </a:endParaRPr>
          </a:p>
        </p:txBody>
      </p:sp>
      <p:sp>
        <p:nvSpPr>
          <p:cNvPr id="18533" name="WordArt 101"/>
          <p:cNvSpPr>
            <a:spLocks noChangeArrowheads="1" noChangeShapeType="1" noTextEdit="1"/>
          </p:cNvSpPr>
          <p:nvPr/>
        </p:nvSpPr>
        <p:spPr bwMode="auto">
          <a:xfrm>
            <a:off x="8505826" y="4318992"/>
            <a:ext cx="609600" cy="1524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b="1" kern="10">
                <a:ln w="9525">
                  <a:solidFill>
                    <a:schemeClr val="bg2"/>
                  </a:solidFill>
                  <a:round/>
                </a:ln>
                <a:solidFill>
                  <a:schemeClr val="bg2"/>
                </a:solidFill>
                <a:latin typeface="黑体" panose="02010609060101010101" charset="-122"/>
                <a:ea typeface="黑体" panose="02010609060101010101" charset="-122"/>
              </a:rPr>
              <a:t>西安西北</a:t>
            </a:r>
            <a:endParaRPr lang="zh-CN" altLang="en-US" sz="3600" b="1" kern="10">
              <a:ln w="9525">
                <a:solidFill>
                  <a:schemeClr val="bg2"/>
                </a:solidFill>
                <a:round/>
              </a:ln>
              <a:solidFill>
                <a:schemeClr val="bg2"/>
              </a:solidFill>
              <a:latin typeface="黑体" panose="02010609060101010101" charset="-122"/>
              <a:ea typeface="黑体" panose="02010609060101010101" charset="-122"/>
            </a:endParaRPr>
          </a:p>
        </p:txBody>
      </p:sp>
      <p:sp>
        <p:nvSpPr>
          <p:cNvPr id="18536" name="WordArt 104"/>
          <p:cNvSpPr>
            <a:spLocks noChangeArrowheads="1" noChangeShapeType="1" noTextEdit="1"/>
          </p:cNvSpPr>
          <p:nvPr/>
        </p:nvSpPr>
        <p:spPr bwMode="auto">
          <a:xfrm>
            <a:off x="622301" y="4520605"/>
            <a:ext cx="457200" cy="179387"/>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b="1" kern="10">
                <a:ln w="9525">
                  <a:solidFill>
                    <a:schemeClr val="bg2"/>
                  </a:solidFill>
                  <a:round/>
                </a:ln>
                <a:solidFill>
                  <a:schemeClr val="bg2"/>
                </a:solidFill>
                <a:latin typeface="黑体" panose="02010609060101010101" charset="-122"/>
                <a:ea typeface="黑体" panose="02010609060101010101" charset="-122"/>
              </a:rPr>
              <a:t>巴格达</a:t>
            </a:r>
            <a:endParaRPr lang="zh-CN" altLang="en-US" sz="3600" b="1" kern="10">
              <a:ln w="9525">
                <a:solidFill>
                  <a:schemeClr val="bg2"/>
                </a:solidFill>
                <a:round/>
              </a:ln>
              <a:solidFill>
                <a:schemeClr val="bg2"/>
              </a:solidFill>
              <a:latin typeface="黑体" panose="02010609060101010101" charset="-122"/>
              <a:ea typeface="黑体" panose="02010609060101010101" charset="-122"/>
            </a:endParaRPr>
          </a:p>
        </p:txBody>
      </p:sp>
      <p:sp>
        <p:nvSpPr>
          <p:cNvPr id="18537" name="WordArt 105"/>
          <p:cNvSpPr>
            <a:spLocks noChangeArrowheads="1" noChangeShapeType="1" noTextEdit="1"/>
          </p:cNvSpPr>
          <p:nvPr/>
        </p:nvSpPr>
        <p:spPr bwMode="auto">
          <a:xfrm rot="5400000">
            <a:off x="614363" y="3460155"/>
            <a:ext cx="900113" cy="179388"/>
          </a:xfrm>
          <a:prstGeom prst="rect">
            <a:avLst/>
          </a:prstGeom>
          <a:extLst>
            <a:ext uri="{AF507438-7753-43E0-B8FC-AC1667EBCBE1}">
              <a14:hiddenEffects xmlns:a14="http://schemas.microsoft.com/office/drawing/2010/main">
                <a:effectLst/>
              </a14:hiddenEffects>
            </a:ext>
          </a:extLst>
        </p:spPr>
        <p:txBody>
          <a:bodyPr vert="eaVert" wrap="none" fromWordArt="1">
            <a:prstTxWarp prst="textSlantUp">
              <a:avLst>
                <a:gd name="adj" fmla="val 0"/>
              </a:avLst>
            </a:prstTxWarp>
          </a:bodyPr>
          <a:lstStyle/>
          <a:p>
            <a:pPr fontAlgn="auto"/>
            <a:r>
              <a:rPr lang="zh-CN" altLang="en-US" sz="3600" b="1" kern="10" dirty="0">
                <a:ln w="9525">
                  <a:solidFill>
                    <a:srgbClr val="CC3300"/>
                  </a:solidFill>
                  <a:round/>
                </a:ln>
                <a:solidFill>
                  <a:srgbClr val="CC3300"/>
                </a:solidFill>
                <a:latin typeface="宋体" panose="02010600030101010101" pitchFamily="2" charset="-122"/>
                <a:ea typeface="宋体" panose="02010600030101010101" pitchFamily="2" charset="-122"/>
              </a:rPr>
              <a:t>（古 罗 马）</a:t>
            </a:r>
            <a:endParaRPr lang="zh-CN" altLang="en-US" sz="3600" b="1" kern="10" dirty="0">
              <a:ln w="9525">
                <a:solidFill>
                  <a:srgbClr val="CC3300"/>
                </a:solidFill>
                <a:round/>
              </a:ln>
              <a:solidFill>
                <a:srgbClr val="CC3300"/>
              </a:solidFill>
              <a:latin typeface="宋体" panose="02010600030101010101" pitchFamily="2" charset="-122"/>
              <a:ea typeface="宋体" panose="02010600030101010101" pitchFamily="2" charset="-122"/>
            </a:endParaRPr>
          </a:p>
        </p:txBody>
      </p:sp>
      <p:sp>
        <p:nvSpPr>
          <p:cNvPr id="18538" name="WordArt 106"/>
          <p:cNvSpPr>
            <a:spLocks noChangeArrowheads="1" noChangeShapeType="1" noTextEdit="1"/>
          </p:cNvSpPr>
          <p:nvPr/>
        </p:nvSpPr>
        <p:spPr bwMode="auto">
          <a:xfrm>
            <a:off x="2212976" y="3645892"/>
            <a:ext cx="238125" cy="2159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i="1" kern="10">
                <a:ln w="9525">
                  <a:solidFill>
                    <a:srgbClr val="0099FF"/>
                  </a:solidFill>
                  <a:round/>
                </a:ln>
                <a:solidFill>
                  <a:srgbClr val="0099FF"/>
                </a:solidFill>
                <a:latin typeface="宋体" panose="02010600030101010101" pitchFamily="2" charset="-122"/>
                <a:ea typeface="宋体" panose="02010600030101010101" pitchFamily="2" charset="-122"/>
              </a:rPr>
              <a:t>海</a:t>
            </a:r>
            <a:endParaRPr lang="zh-CN" altLang="en-US" sz="3600" i="1" kern="10">
              <a:ln w="9525">
                <a:solidFill>
                  <a:srgbClr val="0099FF"/>
                </a:solidFill>
                <a:round/>
              </a:ln>
              <a:solidFill>
                <a:srgbClr val="0099FF"/>
              </a:solidFill>
              <a:latin typeface="宋体" panose="02010600030101010101" pitchFamily="2" charset="-122"/>
              <a:ea typeface="宋体" panose="02010600030101010101" pitchFamily="2" charset="-122"/>
            </a:endParaRPr>
          </a:p>
        </p:txBody>
      </p:sp>
      <p:sp>
        <p:nvSpPr>
          <p:cNvPr id="18539" name="WordArt 107"/>
          <p:cNvSpPr>
            <a:spLocks noChangeArrowheads="1" noChangeShapeType="1" noTextEdit="1"/>
          </p:cNvSpPr>
          <p:nvPr/>
        </p:nvSpPr>
        <p:spPr bwMode="auto">
          <a:xfrm>
            <a:off x="2146301" y="2947392"/>
            <a:ext cx="238125" cy="2159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i="1" kern="10">
                <a:ln w="9525">
                  <a:solidFill>
                    <a:srgbClr val="0099FF"/>
                  </a:solidFill>
                  <a:round/>
                </a:ln>
                <a:solidFill>
                  <a:srgbClr val="0099FF"/>
                </a:solidFill>
                <a:latin typeface="宋体" panose="02010600030101010101" pitchFamily="2" charset="-122"/>
                <a:ea typeface="宋体" panose="02010600030101010101" pitchFamily="2" charset="-122"/>
              </a:rPr>
              <a:t>里</a:t>
            </a:r>
            <a:endParaRPr lang="zh-CN" altLang="en-US" sz="3600" i="1" kern="10">
              <a:ln w="9525">
                <a:solidFill>
                  <a:srgbClr val="0099FF"/>
                </a:solidFill>
                <a:round/>
              </a:ln>
              <a:solidFill>
                <a:srgbClr val="0099FF"/>
              </a:solidFill>
              <a:latin typeface="宋体" panose="02010600030101010101" pitchFamily="2" charset="-122"/>
              <a:ea typeface="宋体" panose="02010600030101010101" pitchFamily="2" charset="-122"/>
            </a:endParaRPr>
          </a:p>
        </p:txBody>
      </p:sp>
      <p:sp>
        <p:nvSpPr>
          <p:cNvPr id="18540" name="WordArt 108"/>
          <p:cNvSpPr>
            <a:spLocks noChangeArrowheads="1" noChangeShapeType="1" noTextEdit="1"/>
          </p:cNvSpPr>
          <p:nvPr/>
        </p:nvSpPr>
        <p:spPr bwMode="auto">
          <a:xfrm>
            <a:off x="927101" y="2642592"/>
            <a:ext cx="238125" cy="2159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i="1" kern="10" dirty="0">
                <a:ln w="9525">
                  <a:solidFill>
                    <a:srgbClr val="0099FF"/>
                  </a:solidFill>
                  <a:round/>
                </a:ln>
                <a:solidFill>
                  <a:srgbClr val="0099FF"/>
                </a:solidFill>
                <a:latin typeface="宋体" panose="02010600030101010101" pitchFamily="2" charset="-122"/>
                <a:ea typeface="宋体" panose="02010600030101010101" pitchFamily="2" charset="-122"/>
              </a:rPr>
              <a:t>海</a:t>
            </a:r>
            <a:endParaRPr lang="zh-CN" altLang="en-US" sz="3600" i="1" kern="10" dirty="0">
              <a:ln w="9525">
                <a:solidFill>
                  <a:srgbClr val="0099FF"/>
                </a:solidFill>
                <a:round/>
              </a:ln>
              <a:solidFill>
                <a:srgbClr val="0099FF"/>
              </a:solidFill>
              <a:latin typeface="宋体" panose="02010600030101010101" pitchFamily="2" charset="-122"/>
              <a:ea typeface="宋体" panose="02010600030101010101" pitchFamily="2" charset="-122"/>
            </a:endParaRPr>
          </a:p>
        </p:txBody>
      </p:sp>
      <p:sp>
        <p:nvSpPr>
          <p:cNvPr id="18541" name="WordArt 109"/>
          <p:cNvSpPr>
            <a:spLocks noChangeArrowheads="1" noChangeShapeType="1" noTextEdit="1"/>
          </p:cNvSpPr>
          <p:nvPr/>
        </p:nvSpPr>
        <p:spPr bwMode="auto">
          <a:xfrm>
            <a:off x="241301" y="2337792"/>
            <a:ext cx="238125" cy="2159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i="1" kern="10">
                <a:ln w="9525">
                  <a:solidFill>
                    <a:srgbClr val="0099FF"/>
                  </a:solidFill>
                  <a:round/>
                </a:ln>
                <a:solidFill>
                  <a:srgbClr val="0099FF"/>
                </a:solidFill>
                <a:latin typeface="宋体" panose="02010600030101010101" pitchFamily="2" charset="-122"/>
                <a:ea typeface="宋体" panose="02010600030101010101" pitchFamily="2" charset="-122"/>
              </a:rPr>
              <a:t>黑</a:t>
            </a:r>
            <a:endParaRPr lang="zh-CN" altLang="en-US" sz="3600" i="1" kern="10">
              <a:ln w="9525">
                <a:solidFill>
                  <a:srgbClr val="0099FF"/>
                </a:solidFill>
                <a:round/>
              </a:ln>
              <a:solidFill>
                <a:srgbClr val="0099FF"/>
              </a:solidFill>
              <a:latin typeface="宋体" panose="02010600030101010101" pitchFamily="2" charset="-122"/>
              <a:ea typeface="宋体" panose="02010600030101010101" pitchFamily="2" charset="-122"/>
            </a:endParaRPr>
          </a:p>
        </p:txBody>
      </p:sp>
      <p:sp>
        <p:nvSpPr>
          <p:cNvPr id="18542" name="Rectangle 110"/>
          <p:cNvSpPr>
            <a:spLocks noChangeArrowheads="1"/>
          </p:cNvSpPr>
          <p:nvPr/>
        </p:nvSpPr>
        <p:spPr bwMode="auto">
          <a:xfrm>
            <a:off x="12701" y="2185392"/>
            <a:ext cx="9144000" cy="2971800"/>
          </a:xfrm>
          <a:prstGeom prst="rect">
            <a:avLst/>
          </a:prstGeom>
          <a:noFill/>
          <a:ln w="9525">
            <a:solidFill>
              <a:schemeClr val="tx1"/>
            </a:solidFill>
            <a:miter lim="800000"/>
          </a:ln>
          <a:effectLst/>
          <a:extLst>
            <a:ext uri="{909E8E84-426E-40DD-AFC4-6F175D3DCCD1}">
              <a14:hiddenFill xmlns:a14="http://schemas.microsoft.com/office/drawing/2010/main">
                <a:solidFill>
                  <a:srgbClr val="D1E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8543" name="WordArt 111"/>
          <p:cNvSpPr>
            <a:spLocks noChangeArrowheads="1" noChangeShapeType="1" noTextEdit="1"/>
          </p:cNvSpPr>
          <p:nvPr/>
        </p:nvSpPr>
        <p:spPr bwMode="auto">
          <a:xfrm>
            <a:off x="3214689" y="2947392"/>
            <a:ext cx="287337" cy="179388"/>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i="1" kern="10">
                <a:ln w="9525">
                  <a:solidFill>
                    <a:srgbClr val="0099FF"/>
                  </a:solidFill>
                  <a:round/>
                </a:ln>
                <a:solidFill>
                  <a:srgbClr val="0099FF"/>
                </a:solidFill>
                <a:latin typeface="宋体" panose="02010600030101010101" pitchFamily="2" charset="-122"/>
                <a:ea typeface="宋体" panose="02010600030101010101" pitchFamily="2" charset="-122"/>
              </a:rPr>
              <a:t>咸海</a:t>
            </a:r>
            <a:endParaRPr lang="zh-CN" altLang="en-US" sz="3600" i="1" kern="10">
              <a:ln w="9525">
                <a:solidFill>
                  <a:srgbClr val="0099FF"/>
                </a:solidFill>
                <a:round/>
              </a:ln>
              <a:solidFill>
                <a:srgbClr val="0099FF"/>
              </a:solidFill>
              <a:latin typeface="宋体" panose="02010600030101010101" pitchFamily="2" charset="-122"/>
              <a:ea typeface="宋体" panose="02010600030101010101" pitchFamily="2" charset="-122"/>
            </a:endParaRPr>
          </a:p>
        </p:txBody>
      </p:sp>
      <p:sp>
        <p:nvSpPr>
          <p:cNvPr id="18544" name="WordArt 112"/>
          <p:cNvSpPr>
            <a:spLocks noChangeArrowheads="1" noChangeShapeType="1" noTextEdit="1"/>
          </p:cNvSpPr>
          <p:nvPr/>
        </p:nvSpPr>
        <p:spPr bwMode="auto">
          <a:xfrm>
            <a:off x="1917701" y="4852392"/>
            <a:ext cx="431800" cy="179388"/>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i="1" kern="10">
                <a:ln w="9525">
                  <a:solidFill>
                    <a:srgbClr val="0099FF"/>
                  </a:solidFill>
                  <a:round/>
                </a:ln>
                <a:solidFill>
                  <a:srgbClr val="0099FF"/>
                </a:solidFill>
                <a:latin typeface="宋体" panose="02010600030101010101" pitchFamily="2" charset="-122"/>
                <a:ea typeface="宋体" panose="02010600030101010101" pitchFamily="2" charset="-122"/>
              </a:rPr>
              <a:t>（波斯湾）</a:t>
            </a:r>
            <a:endParaRPr lang="zh-CN" altLang="en-US" sz="3600" i="1" kern="10">
              <a:ln w="9525">
                <a:solidFill>
                  <a:srgbClr val="0099FF"/>
                </a:solidFill>
                <a:round/>
              </a:ln>
              <a:solidFill>
                <a:srgbClr val="0099FF"/>
              </a:solidFill>
              <a:latin typeface="宋体" panose="02010600030101010101" pitchFamily="2" charset="-122"/>
              <a:ea typeface="宋体" panose="02010600030101010101" pitchFamily="2" charset="-122"/>
            </a:endParaRPr>
          </a:p>
        </p:txBody>
      </p:sp>
      <p:sp>
        <p:nvSpPr>
          <p:cNvPr id="18552" name="Rectangle 120"/>
          <p:cNvSpPr>
            <a:spLocks noChangeArrowheads="1"/>
          </p:cNvSpPr>
          <p:nvPr/>
        </p:nvSpPr>
        <p:spPr bwMode="auto">
          <a:xfrm>
            <a:off x="3898901" y="2261592"/>
            <a:ext cx="1981200" cy="381000"/>
          </a:xfrm>
          <a:prstGeom prst="rect">
            <a:avLst/>
          </a:prstGeom>
          <a:solidFill>
            <a:schemeClr val="bg1"/>
          </a:solidFill>
          <a:ln w="12700" algn="ctr">
            <a:solidFill>
              <a:srgbClr val="FF3300"/>
            </a:solidFill>
            <a:miter lim="800000"/>
          </a:ln>
          <a:effectLst>
            <a:outerShdw dist="35921" dir="2700000" sy="50000" kx="2115830" algn="bl" rotWithShape="0">
              <a:srgbClr val="C0C0C0">
                <a:alpha val="80000"/>
              </a:srgbClr>
            </a:outerShdw>
          </a:effectLst>
        </p:spPr>
        <p:txBody>
          <a:bodyPr wrap="none" anchor="ctr"/>
          <a:lstStyle/>
          <a:p>
            <a:endParaRPr lang="zh-CN" altLang="en-US"/>
          </a:p>
        </p:txBody>
      </p:sp>
      <p:sp>
        <p:nvSpPr>
          <p:cNvPr id="18553" name="WordArt 121">
            <a:hlinkClick r:id="" action="ppaction://noaction"/>
          </p:cNvPr>
          <p:cNvSpPr>
            <a:spLocks noChangeArrowheads="1" noChangeShapeType="1" noTextEdit="1"/>
          </p:cNvSpPr>
          <p:nvPr/>
        </p:nvSpPr>
        <p:spPr bwMode="auto">
          <a:xfrm>
            <a:off x="4051301" y="2315567"/>
            <a:ext cx="1676400" cy="28575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a:ln w="9525">
                  <a:solidFill>
                    <a:schemeClr val="hlink"/>
                  </a:solidFill>
                  <a:round/>
                </a:ln>
                <a:solidFill>
                  <a:schemeClr val="hlink"/>
                </a:solidFill>
                <a:latin typeface="宋体" panose="02010600030101010101" pitchFamily="2" charset="-122"/>
                <a:ea typeface="宋体" panose="02010600030101010101" pitchFamily="2" charset="-122"/>
              </a:rPr>
              <a:t>丝 绸 之 路</a:t>
            </a:r>
            <a:endParaRPr lang="zh-CN" altLang="en-US" sz="3600" kern="10">
              <a:ln w="9525">
                <a:solidFill>
                  <a:schemeClr val="hlink"/>
                </a:solidFill>
                <a:round/>
              </a:ln>
              <a:solidFill>
                <a:schemeClr val="hlink"/>
              </a:solidFill>
              <a:latin typeface="宋体" panose="02010600030101010101" pitchFamily="2" charset="-122"/>
              <a:ea typeface="宋体" panose="02010600030101010101" pitchFamily="2" charset="-122"/>
            </a:endParaRPr>
          </a:p>
        </p:txBody>
      </p:sp>
      <p:sp>
        <p:nvSpPr>
          <p:cNvPr id="18554" name="Line 122"/>
          <p:cNvSpPr>
            <a:spLocks noChangeShapeType="1"/>
          </p:cNvSpPr>
          <p:nvPr/>
        </p:nvSpPr>
        <p:spPr bwMode="auto">
          <a:xfrm>
            <a:off x="4051301" y="2599730"/>
            <a:ext cx="1676400" cy="0"/>
          </a:xfrm>
          <a:prstGeom prst="line">
            <a:avLst/>
          </a:prstGeom>
          <a:noFill/>
          <a:ln w="12700">
            <a:solidFill>
              <a:schemeClr val="hlink"/>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sy="50000" kx="2115830" algn="bl" rotWithShape="0">
                    <a:srgbClr val="C0C0C0">
                      <a:alpha val="80000"/>
                    </a:srgbClr>
                  </a:outerShdw>
                </a:effectLst>
              </a14:hiddenEffects>
            </a:ext>
          </a:extLst>
        </p:spPr>
        <p:txBody>
          <a:bodyPr/>
          <a:lstStyle/>
          <a:p>
            <a:endParaRPr lang="zh-CN" altLang="en-US"/>
          </a:p>
        </p:txBody>
      </p:sp>
      <p:sp>
        <p:nvSpPr>
          <p:cNvPr id="115" name="AutoShape 4"/>
          <p:cNvSpPr>
            <a:spLocks noChangeArrowheads="1"/>
          </p:cNvSpPr>
          <p:nvPr/>
        </p:nvSpPr>
        <p:spPr bwMode="auto">
          <a:xfrm>
            <a:off x="7421562" y="5604154"/>
            <a:ext cx="533400" cy="304800"/>
          </a:xfrm>
          <a:prstGeom prst="leftArrow">
            <a:avLst>
              <a:gd name="adj1" fmla="val 50000"/>
              <a:gd name="adj2" fmla="val 43750"/>
            </a:avLst>
          </a:prstGeom>
          <a:solidFill>
            <a:srgbClr val="9900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6" name="AutoShape 7"/>
          <p:cNvSpPr>
            <a:spLocks noChangeArrowheads="1"/>
          </p:cNvSpPr>
          <p:nvPr/>
        </p:nvSpPr>
        <p:spPr bwMode="auto">
          <a:xfrm>
            <a:off x="5652120" y="5624792"/>
            <a:ext cx="609600" cy="304800"/>
          </a:xfrm>
          <a:prstGeom prst="leftArrow">
            <a:avLst>
              <a:gd name="adj1" fmla="val 50000"/>
              <a:gd name="adj2" fmla="val 50000"/>
            </a:avLst>
          </a:prstGeom>
          <a:solidFill>
            <a:srgbClr val="9900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7" name="AutoShape 11"/>
          <p:cNvSpPr>
            <a:spLocks noChangeArrowheads="1"/>
          </p:cNvSpPr>
          <p:nvPr/>
        </p:nvSpPr>
        <p:spPr bwMode="auto">
          <a:xfrm>
            <a:off x="1259632" y="5624792"/>
            <a:ext cx="685800" cy="304800"/>
          </a:xfrm>
          <a:prstGeom prst="leftArrow">
            <a:avLst>
              <a:gd name="adj1" fmla="val 50000"/>
              <a:gd name="adj2" fmla="val 56250"/>
            </a:avLst>
          </a:prstGeom>
          <a:solidFill>
            <a:srgbClr val="9900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8" name="Text Box 28"/>
          <p:cNvSpPr txBox="1">
            <a:spLocks noChangeArrowheads="1"/>
          </p:cNvSpPr>
          <p:nvPr/>
        </p:nvSpPr>
        <p:spPr bwMode="auto">
          <a:xfrm>
            <a:off x="8011541" y="5502528"/>
            <a:ext cx="1096963" cy="584775"/>
          </a:xfrm>
          <a:prstGeom prst="rect">
            <a:avLst/>
          </a:prstGeom>
          <a:solidFill>
            <a:srgbClr val="FFCC66"/>
          </a:solidFill>
          <a:ln w="9525">
            <a:solidFill>
              <a:srgbClr val="99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3200" b="1" dirty="0" smtClean="0">
                <a:solidFill>
                  <a:srgbClr val="990000"/>
                </a:solidFill>
                <a:ea typeface="黑体" panose="02010609060101010101" charset="-122"/>
              </a:rPr>
              <a:t>长安</a:t>
            </a:r>
            <a:endParaRPr lang="zh-CN" altLang="en-US" sz="3200" b="1" dirty="0">
              <a:solidFill>
                <a:srgbClr val="990000"/>
              </a:solidFill>
              <a:ea typeface="黑体" panose="02010609060101010101" charset="-122"/>
            </a:endParaRPr>
          </a:p>
        </p:txBody>
      </p:sp>
      <p:sp>
        <p:nvSpPr>
          <p:cNvPr id="119" name="Text Box 29"/>
          <p:cNvSpPr txBox="1">
            <a:spLocks noChangeArrowheads="1"/>
          </p:cNvSpPr>
          <p:nvPr/>
        </p:nvSpPr>
        <p:spPr bwMode="auto">
          <a:xfrm>
            <a:off x="6388100" y="5278717"/>
            <a:ext cx="1020763" cy="1077218"/>
          </a:xfrm>
          <a:prstGeom prst="rect">
            <a:avLst/>
          </a:prstGeom>
          <a:solidFill>
            <a:srgbClr val="FFCC66"/>
          </a:solidFill>
          <a:ln w="9525">
            <a:solidFill>
              <a:srgbClr val="99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zh-CN" altLang="en-US" sz="3200" b="1" dirty="0">
                <a:solidFill>
                  <a:srgbClr val="990000"/>
                </a:solidFill>
                <a:ea typeface="黑体" panose="02010609060101010101" charset="-122"/>
              </a:rPr>
              <a:t>河西走廊</a:t>
            </a:r>
            <a:endParaRPr lang="zh-CN" altLang="en-US" sz="3200" b="1" dirty="0">
              <a:solidFill>
                <a:srgbClr val="990000"/>
              </a:solidFill>
              <a:ea typeface="黑体" panose="02010609060101010101" charset="-122"/>
            </a:endParaRPr>
          </a:p>
        </p:txBody>
      </p:sp>
      <p:sp>
        <p:nvSpPr>
          <p:cNvPr id="120" name="Text Box 30"/>
          <p:cNvSpPr txBox="1">
            <a:spLocks noChangeArrowheads="1"/>
          </p:cNvSpPr>
          <p:nvPr/>
        </p:nvSpPr>
        <p:spPr bwMode="auto">
          <a:xfrm>
            <a:off x="4456162" y="5494944"/>
            <a:ext cx="1123950" cy="584775"/>
          </a:xfrm>
          <a:prstGeom prst="rect">
            <a:avLst/>
          </a:prstGeom>
          <a:solidFill>
            <a:srgbClr val="FFCC66"/>
          </a:solidFill>
          <a:ln w="9525">
            <a:solidFill>
              <a:srgbClr val="99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zh-CN" altLang="en-US" sz="3200" b="1" dirty="0" smtClean="0">
                <a:solidFill>
                  <a:srgbClr val="990000"/>
                </a:solidFill>
                <a:ea typeface="黑体" panose="02010609060101010101" charset="-122"/>
              </a:rPr>
              <a:t>西域</a:t>
            </a:r>
            <a:endParaRPr lang="zh-CN" altLang="en-US" sz="3200" b="1" dirty="0">
              <a:solidFill>
                <a:srgbClr val="990000"/>
              </a:solidFill>
              <a:ea typeface="黑体" panose="02010609060101010101" charset="-122"/>
            </a:endParaRPr>
          </a:p>
        </p:txBody>
      </p:sp>
      <p:sp>
        <p:nvSpPr>
          <p:cNvPr id="121" name="Text Box 32"/>
          <p:cNvSpPr txBox="1">
            <a:spLocks noChangeArrowheads="1"/>
          </p:cNvSpPr>
          <p:nvPr/>
        </p:nvSpPr>
        <p:spPr bwMode="auto">
          <a:xfrm>
            <a:off x="1979711" y="5278717"/>
            <a:ext cx="1622327" cy="1077218"/>
          </a:xfrm>
          <a:prstGeom prst="rect">
            <a:avLst/>
          </a:prstGeom>
          <a:solidFill>
            <a:srgbClr val="FFCC66"/>
          </a:solidFill>
          <a:ln w="9525">
            <a:solidFill>
              <a:srgbClr val="99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zh-CN" altLang="en-US" sz="3200" b="1" dirty="0" smtClean="0">
                <a:solidFill>
                  <a:srgbClr val="990000"/>
                </a:solidFill>
                <a:ea typeface="黑体" panose="02010609060101010101" charset="-122"/>
              </a:rPr>
              <a:t>中亚</a:t>
            </a:r>
            <a:endParaRPr lang="en-US" altLang="zh-CN" sz="3200" b="1" dirty="0" smtClean="0">
              <a:solidFill>
                <a:srgbClr val="990000"/>
              </a:solidFill>
              <a:ea typeface="黑体" panose="02010609060101010101" charset="-122"/>
            </a:endParaRPr>
          </a:p>
          <a:p>
            <a:pPr algn="ctr"/>
            <a:r>
              <a:rPr lang="zh-CN" altLang="en-US" sz="3200" b="1" dirty="0" smtClean="0">
                <a:solidFill>
                  <a:srgbClr val="990000"/>
                </a:solidFill>
                <a:ea typeface="黑体" panose="02010609060101010101" charset="-122"/>
              </a:rPr>
              <a:t>西亚</a:t>
            </a:r>
            <a:endParaRPr lang="zh-CN" altLang="en-US" sz="3200" b="1" dirty="0">
              <a:solidFill>
                <a:srgbClr val="990000"/>
              </a:solidFill>
              <a:ea typeface="黑体" panose="02010609060101010101" charset="-122"/>
            </a:endParaRPr>
          </a:p>
        </p:txBody>
      </p:sp>
      <p:sp>
        <p:nvSpPr>
          <p:cNvPr id="122" name="Text Box 34"/>
          <p:cNvSpPr txBox="1">
            <a:spLocks noChangeArrowheads="1"/>
          </p:cNvSpPr>
          <p:nvPr/>
        </p:nvSpPr>
        <p:spPr bwMode="auto">
          <a:xfrm>
            <a:off x="111745" y="5474708"/>
            <a:ext cx="1053481" cy="584775"/>
          </a:xfrm>
          <a:prstGeom prst="rect">
            <a:avLst/>
          </a:prstGeom>
          <a:solidFill>
            <a:srgbClr val="FFCC66"/>
          </a:solidFill>
          <a:ln w="9525">
            <a:solidFill>
              <a:srgbClr val="99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3200" b="1" dirty="0" smtClean="0">
                <a:solidFill>
                  <a:srgbClr val="990000"/>
                </a:solidFill>
                <a:ea typeface="黑体" panose="02010609060101010101" charset="-122"/>
              </a:rPr>
              <a:t>欧洲</a:t>
            </a:r>
            <a:endParaRPr lang="zh-CN" altLang="en-US" sz="3200" b="1" dirty="0">
              <a:solidFill>
                <a:srgbClr val="990000"/>
              </a:solidFill>
              <a:ea typeface="黑体" panose="02010609060101010101" charset="-122"/>
            </a:endParaRPr>
          </a:p>
        </p:txBody>
      </p:sp>
      <p:sp>
        <p:nvSpPr>
          <p:cNvPr id="123" name="AutoShape 35"/>
          <p:cNvSpPr>
            <a:spLocks noChangeArrowheads="1"/>
          </p:cNvSpPr>
          <p:nvPr/>
        </p:nvSpPr>
        <p:spPr bwMode="auto">
          <a:xfrm>
            <a:off x="3635896" y="5624792"/>
            <a:ext cx="762000" cy="304800"/>
          </a:xfrm>
          <a:prstGeom prst="leftArrow">
            <a:avLst>
              <a:gd name="adj1" fmla="val 50000"/>
              <a:gd name="adj2" fmla="val 62500"/>
            </a:avLst>
          </a:prstGeom>
          <a:solidFill>
            <a:srgbClr val="9900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4" name="TextBox 123"/>
          <p:cNvSpPr txBox="1"/>
          <p:nvPr/>
        </p:nvSpPr>
        <p:spPr>
          <a:xfrm>
            <a:off x="35496" y="-27384"/>
            <a:ext cx="6118834" cy="646331"/>
          </a:xfrm>
          <a:prstGeom prst="rect">
            <a:avLst/>
          </a:prstGeom>
          <a:noFill/>
        </p:spPr>
        <p:txBody>
          <a:bodyPr wrap="square" rtlCol="0">
            <a:spAutoFit/>
          </a:bodyPr>
          <a:lstStyle/>
          <a:p>
            <a:r>
              <a:rPr lang="zh-CN" altLang="en-US" sz="3600" b="1" dirty="0" smtClean="0">
                <a:solidFill>
                  <a:schemeClr val="tx1">
                    <a:lumMod val="75000"/>
                    <a:lumOff val="25000"/>
                  </a:schemeClr>
                </a:solidFill>
                <a:effectLst>
                  <a:outerShdw blurRad="38100" dist="38100" dir="2700000" algn="tl">
                    <a:srgbClr val="000000">
                      <a:alpha val="43137"/>
                    </a:srgbClr>
                  </a:outerShdw>
                </a:effectLst>
              </a:rPr>
              <a:t>二、丝路之行</a:t>
            </a:r>
            <a:endParaRPr lang="zh-CN" altLang="en-US" sz="3600" b="1" dirty="0">
              <a:solidFill>
                <a:schemeClr val="tx1">
                  <a:lumMod val="75000"/>
                  <a:lumOff val="25000"/>
                </a:schemeClr>
              </a:solidFill>
              <a:effectLst>
                <a:outerShdw blurRad="38100" dist="38100" dir="2700000" algn="tl">
                  <a:srgbClr val="000000">
                    <a:alpha val="43137"/>
                  </a:srgbClr>
                </a:outerShdw>
              </a:effectLst>
            </a:endParaRPr>
          </a:p>
        </p:txBody>
      </p:sp>
      <p:sp>
        <p:nvSpPr>
          <p:cNvPr id="125" name="TextBox 124"/>
          <p:cNvSpPr txBox="1"/>
          <p:nvPr/>
        </p:nvSpPr>
        <p:spPr>
          <a:xfrm>
            <a:off x="467544" y="743828"/>
            <a:ext cx="4608512" cy="646331"/>
          </a:xfrm>
          <a:prstGeom prst="rect">
            <a:avLst/>
          </a:prstGeom>
          <a:noFill/>
        </p:spPr>
        <p:txBody>
          <a:bodyPr wrap="square" rtlCol="0">
            <a:spAutoFit/>
          </a:bodyPr>
          <a:lstStyle/>
          <a:p>
            <a:r>
              <a:rPr lang="en-US" altLang="zh-CN" sz="3600" b="1" dirty="0" smtClean="0">
                <a:solidFill>
                  <a:schemeClr val="accent3">
                    <a:lumMod val="50000"/>
                  </a:schemeClr>
                </a:solidFill>
                <a:effectLst>
                  <a:outerShdw blurRad="38100" dist="38100" dir="2700000" algn="tl">
                    <a:srgbClr val="000000">
                      <a:alpha val="43137"/>
                    </a:srgbClr>
                  </a:outerShdw>
                </a:effectLst>
                <a:latin typeface="+mj-ea"/>
                <a:ea typeface="+mj-ea"/>
              </a:rPr>
              <a:t>1</a:t>
            </a:r>
            <a:r>
              <a:rPr lang="zh-CN" altLang="en-US" sz="3600" b="1" dirty="0" smtClean="0">
                <a:solidFill>
                  <a:schemeClr val="accent3">
                    <a:lumMod val="50000"/>
                  </a:schemeClr>
                </a:solidFill>
                <a:effectLst>
                  <a:outerShdw blurRad="38100" dist="38100" dir="2700000" algn="tl">
                    <a:srgbClr val="000000">
                      <a:alpha val="43137"/>
                    </a:srgbClr>
                  </a:outerShdw>
                </a:effectLst>
                <a:latin typeface="+mj-ea"/>
                <a:ea typeface="+mj-ea"/>
              </a:rPr>
              <a:t>、丝绸之路</a:t>
            </a:r>
            <a:endParaRPr lang="zh-CN" altLang="en-US" sz="3600" b="1" dirty="0">
              <a:solidFill>
                <a:schemeClr val="accent3">
                  <a:lumMod val="50000"/>
                </a:schemeClr>
              </a:solidFill>
              <a:effectLst>
                <a:outerShdw blurRad="38100" dist="38100" dir="2700000" algn="tl">
                  <a:srgbClr val="000000">
                    <a:alpha val="43137"/>
                  </a:srgbClr>
                </a:outerShdw>
              </a:effectLst>
              <a:latin typeface="+mj-ea"/>
              <a:ea typeface="+mj-ea"/>
            </a:endParaRPr>
          </a:p>
        </p:txBody>
      </p:sp>
      <p:sp>
        <p:nvSpPr>
          <p:cNvPr id="126" name="TextBox 125"/>
          <p:cNvSpPr txBox="1"/>
          <p:nvPr/>
        </p:nvSpPr>
        <p:spPr>
          <a:xfrm>
            <a:off x="-12701" y="1476073"/>
            <a:ext cx="9193213" cy="584775"/>
          </a:xfrm>
          <a:prstGeom prst="rect">
            <a:avLst/>
          </a:prstGeom>
          <a:solidFill>
            <a:srgbClr val="FFFFFF">
              <a:alpha val="3882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zh-CN" altLang="en-US" sz="3200" b="1" dirty="0" smtClean="0">
                <a:solidFill>
                  <a:srgbClr val="FF0000"/>
                </a:solidFill>
                <a:effectLst>
                  <a:outerShdw blurRad="38100" dist="38100" dir="2700000" algn="tl">
                    <a:srgbClr val="000000">
                      <a:alpha val="43137"/>
                    </a:srgbClr>
                  </a:outerShdw>
                </a:effectLst>
                <a:latin typeface="+mn-ea"/>
              </a:rPr>
              <a:t>画一画：</a:t>
            </a:r>
            <a:r>
              <a:rPr lang="zh-CN" altLang="en-US" sz="2800" dirty="0" smtClean="0">
                <a:solidFill>
                  <a:srgbClr val="FF0000"/>
                </a:solidFill>
                <a:effectLst>
                  <a:outerShdw blurRad="38100" dist="38100" dir="2700000" algn="tl">
                    <a:srgbClr val="000000">
                      <a:alpha val="43137"/>
                    </a:srgbClr>
                  </a:outerShdw>
                </a:effectLst>
                <a:latin typeface="+mn-ea"/>
              </a:rPr>
              <a:t>阅读</a:t>
            </a:r>
            <a:r>
              <a:rPr lang="en-US" altLang="zh-CN" sz="2800" dirty="0" smtClean="0">
                <a:solidFill>
                  <a:srgbClr val="FF0000"/>
                </a:solidFill>
                <a:effectLst>
                  <a:outerShdw blurRad="38100" dist="38100" dir="2700000" algn="tl">
                    <a:srgbClr val="000000">
                      <a:alpha val="43137"/>
                    </a:srgbClr>
                  </a:outerShdw>
                </a:effectLst>
                <a:latin typeface="+mn-ea"/>
              </a:rPr>
              <a:t>64</a:t>
            </a:r>
            <a:r>
              <a:rPr lang="zh-CN" altLang="en-US" sz="2800" dirty="0" smtClean="0">
                <a:solidFill>
                  <a:srgbClr val="FF0000"/>
                </a:solidFill>
                <a:effectLst>
                  <a:outerShdw blurRad="38100" dist="38100" dir="2700000" algn="tl">
                    <a:srgbClr val="000000">
                      <a:alpha val="43137"/>
                    </a:srgbClr>
                  </a:outerShdw>
                </a:effectLst>
                <a:latin typeface="+mn-ea"/>
              </a:rPr>
              <a:t>页第二段，画出丝绸之路所经过的地方。</a:t>
            </a:r>
            <a:endParaRPr lang="zh-CN" altLang="en-US" sz="2800" dirty="0">
              <a:solidFill>
                <a:srgbClr val="FF0000"/>
              </a:solidFill>
              <a:effectLst>
                <a:outerShdw blurRad="38100" dist="38100" dir="2700000" algn="tl">
                  <a:srgbClr val="000000">
                    <a:alpha val="43137"/>
                  </a:srgbClr>
                </a:outerShdw>
              </a:effectLst>
              <a:latin typeface="+mn-ea"/>
            </a:endParaRPr>
          </a:p>
        </p:txBody>
      </p:sp>
      <p:sp>
        <p:nvSpPr>
          <p:cNvPr id="127" name="WordArt 81"/>
          <p:cNvSpPr>
            <a:spLocks noChangeArrowheads="1" noChangeShapeType="1" noTextEdit="1"/>
          </p:cNvSpPr>
          <p:nvPr/>
        </p:nvSpPr>
        <p:spPr bwMode="auto">
          <a:xfrm>
            <a:off x="3608389" y="2924945"/>
            <a:ext cx="847773" cy="234378"/>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r>
              <a:rPr lang="zh-CN" altLang="en-US" sz="3600" kern="10" dirty="0" smtClean="0">
                <a:ln w="9525">
                  <a:solidFill>
                    <a:srgbClr val="000000"/>
                  </a:solidFill>
                  <a:round/>
                </a:ln>
                <a:solidFill>
                  <a:srgbClr val="000000"/>
                </a:solidFill>
                <a:latin typeface="宋体" panose="02010600030101010101" pitchFamily="2" charset="-122"/>
                <a:ea typeface="宋体" panose="02010600030101010101" pitchFamily="2" charset="-122"/>
              </a:rPr>
              <a:t>康  居</a:t>
            </a:r>
            <a:endParaRPr lang="zh-CN" altLang="en-US" sz="3600" kern="10" dirty="0">
              <a:ln w="9525">
                <a:solidFill>
                  <a:srgbClr val="000000"/>
                </a:solidFill>
                <a:round/>
              </a:ln>
              <a:solidFill>
                <a:srgbClr val="000000"/>
              </a:solidFill>
              <a:latin typeface="宋体" panose="02010600030101010101" pitchFamily="2" charset="-122"/>
              <a:ea typeface="宋体" panose="02010600030101010101" pitchFamily="2" charset="-122"/>
            </a:endParaRPr>
          </a:p>
        </p:txBody>
      </p:sp>
      <p:sp>
        <p:nvSpPr>
          <p:cNvPr id="128" name="椭圆形标注 127"/>
          <p:cNvSpPr/>
          <p:nvPr/>
        </p:nvSpPr>
        <p:spPr>
          <a:xfrm>
            <a:off x="5989576" y="2205433"/>
            <a:ext cx="1215293" cy="797967"/>
          </a:xfrm>
          <a:prstGeom prst="wedgeEllipseCallout">
            <a:avLst>
              <a:gd name="adj1" fmla="val -32352"/>
              <a:gd name="adj2" fmla="val 104484"/>
            </a:avLst>
          </a:prstGeom>
          <a:solidFill>
            <a:schemeClr val="accent1">
              <a:lumMod val="60000"/>
              <a:lumOff val="40000"/>
              <a:alpha val="96078"/>
            </a:schemeClr>
          </a:solidFill>
        </p:spPr>
        <p:style>
          <a:lnRef idx="3">
            <a:schemeClr val="lt1"/>
          </a:lnRef>
          <a:fillRef idx="1">
            <a:schemeClr val="accent3"/>
          </a:fillRef>
          <a:effectRef idx="1">
            <a:schemeClr val="accent3"/>
          </a:effectRef>
          <a:fontRef idx="minor">
            <a:schemeClr val="lt1"/>
          </a:fontRef>
        </p:style>
        <p:txBody>
          <a:bodyPr anchor="ctr">
            <a:scene3d>
              <a:camera prst="orthographicFront"/>
              <a:lightRig rig="threePt" dir="t"/>
            </a:scene3d>
          </a:bodyPr>
          <a:lstStyle/>
          <a:p>
            <a:pPr algn="ctr">
              <a:defRPr/>
            </a:pPr>
            <a:r>
              <a:rPr lang="zh-CN" altLang="en-US" sz="2400" b="1" noProof="1" smtClean="0">
                <a:solidFill>
                  <a:srgbClr val="FF0000"/>
                </a:solidFill>
                <a:effectLst>
                  <a:outerShdw blurRad="38100" dist="25400" dir="5400000" algn="ctr" rotWithShape="0">
                    <a:srgbClr val="6E747A">
                      <a:alpha val="43000"/>
                    </a:srgbClr>
                  </a:outerShdw>
                </a:effectLst>
                <a:latin typeface="微软雅黑 Light" panose="020B0502040204020203" pitchFamily="34" charset="-122"/>
                <a:ea typeface="微软雅黑 Light" panose="020B0502040204020203" pitchFamily="34" charset="-122"/>
              </a:rPr>
              <a:t>北道</a:t>
            </a:r>
            <a:endParaRPr lang="zh-CN" altLang="en-US" sz="2400" b="1" noProof="1">
              <a:solidFill>
                <a:srgbClr val="FF0000"/>
              </a:solidFill>
              <a:effectLst>
                <a:outerShdw blurRad="38100" dist="25400" dir="5400000" algn="ctr" rotWithShape="0">
                  <a:srgbClr val="6E747A">
                    <a:alpha val="43000"/>
                  </a:srgbClr>
                </a:outerShdw>
              </a:effectLst>
              <a:latin typeface="微软雅黑 Light" panose="020B0502040204020203" pitchFamily="34" charset="-122"/>
              <a:ea typeface="微软雅黑 Light" panose="020B0502040204020203" pitchFamily="34" charset="-122"/>
            </a:endParaRPr>
          </a:p>
        </p:txBody>
      </p:sp>
      <p:sp>
        <p:nvSpPr>
          <p:cNvPr id="129" name="椭圆形标注 128"/>
          <p:cNvSpPr/>
          <p:nvPr/>
        </p:nvSpPr>
        <p:spPr>
          <a:xfrm>
            <a:off x="6012160" y="4287217"/>
            <a:ext cx="1215293" cy="797967"/>
          </a:xfrm>
          <a:prstGeom prst="wedgeEllipseCallout">
            <a:avLst>
              <a:gd name="adj1" fmla="val -51811"/>
              <a:gd name="adj2" fmla="val -61476"/>
            </a:avLst>
          </a:prstGeom>
          <a:solidFill>
            <a:schemeClr val="accent2">
              <a:lumMod val="20000"/>
              <a:lumOff val="80000"/>
              <a:alpha val="96078"/>
            </a:schemeClr>
          </a:solidFill>
        </p:spPr>
        <p:style>
          <a:lnRef idx="3">
            <a:schemeClr val="lt1"/>
          </a:lnRef>
          <a:fillRef idx="1">
            <a:schemeClr val="accent3"/>
          </a:fillRef>
          <a:effectRef idx="1">
            <a:schemeClr val="accent3"/>
          </a:effectRef>
          <a:fontRef idx="minor">
            <a:schemeClr val="lt1"/>
          </a:fontRef>
        </p:style>
        <p:txBody>
          <a:bodyPr anchor="ctr">
            <a:scene3d>
              <a:camera prst="orthographicFront"/>
              <a:lightRig rig="threePt" dir="t"/>
            </a:scene3d>
          </a:bodyPr>
          <a:lstStyle/>
          <a:p>
            <a:pPr algn="ctr">
              <a:defRPr/>
            </a:pPr>
            <a:r>
              <a:rPr lang="zh-CN" altLang="en-US" sz="2400" b="1" noProof="1" smtClean="0">
                <a:solidFill>
                  <a:srgbClr val="FF0000"/>
                </a:solidFill>
                <a:effectLst>
                  <a:outerShdw blurRad="38100" dist="25400" dir="5400000" algn="ctr" rotWithShape="0">
                    <a:srgbClr val="6E747A">
                      <a:alpha val="43000"/>
                    </a:srgbClr>
                  </a:outerShdw>
                </a:effectLst>
                <a:latin typeface="微软雅黑 Light" panose="020B0502040204020203" pitchFamily="34" charset="-122"/>
                <a:ea typeface="微软雅黑 Light" panose="020B0502040204020203" pitchFamily="34" charset="-122"/>
              </a:rPr>
              <a:t>南道</a:t>
            </a:r>
            <a:endParaRPr lang="zh-CN" altLang="en-US" sz="2400" b="1" noProof="1">
              <a:solidFill>
                <a:srgbClr val="FF0000"/>
              </a:solidFill>
              <a:effectLst>
                <a:outerShdw blurRad="38100" dist="25400" dir="5400000" algn="ctr" rotWithShape="0">
                  <a:srgbClr val="6E747A">
                    <a:alpha val="43000"/>
                  </a:srgbClr>
                </a:outerShdw>
              </a:effectLst>
              <a:latin typeface="微软雅黑 Light" panose="020B0502040204020203" pitchFamily="34" charset="-122"/>
              <a:ea typeface="微软雅黑 Light" panose="020B0502040204020203" pitchFamily="34" charset="-122"/>
            </a:endParaRPr>
          </a:p>
        </p:txBody>
      </p:sp>
      <p:sp>
        <p:nvSpPr>
          <p:cNvPr id="130" name="椭圆形标注 129"/>
          <p:cNvSpPr/>
          <p:nvPr/>
        </p:nvSpPr>
        <p:spPr>
          <a:xfrm>
            <a:off x="5796136" y="54156"/>
            <a:ext cx="3240360" cy="1212864"/>
          </a:xfrm>
          <a:prstGeom prst="wedgeEllipseCallout">
            <a:avLst>
              <a:gd name="adj1" fmla="val -46344"/>
              <a:gd name="adj2" fmla="val 59432"/>
            </a:avLst>
          </a:prstGeom>
          <a:solidFill>
            <a:srgbClr val="FFFFFF">
              <a:alpha val="89804"/>
            </a:srgbClr>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zh-CN" altLang="en-US" sz="4000" dirty="0" smtClean="0">
                <a:effectLst>
                  <a:outerShdw blurRad="38100" dist="38100" dir="2700000" algn="tl">
                    <a:srgbClr val="000000">
                      <a:alpha val="43137"/>
                    </a:srgbClr>
                  </a:outerShdw>
                </a:effectLst>
              </a:rPr>
              <a:t>怎么行？</a:t>
            </a:r>
            <a:endParaRPr lang="zh-CN" altLang="en-US" sz="4000"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8463"/>
                                        </p:tgtEl>
                                        <p:attrNameLst>
                                          <p:attrName>style.visibility</p:attrName>
                                        </p:attrNameLst>
                                      </p:cBhvr>
                                      <p:to>
                                        <p:strVal val="visible"/>
                                      </p:to>
                                    </p:set>
                                    <p:animEffect transition="in" filter="wipe(right)">
                                      <p:cBhvr>
                                        <p:cTn id="7" dur="2000"/>
                                        <p:tgtEl>
                                          <p:spTgt spid="18463"/>
                                        </p:tgtEl>
                                      </p:cBhvr>
                                    </p:animEffect>
                                  </p:childTnLst>
                                </p:cTn>
                              </p:par>
                            </p:childTnLst>
                          </p:cTn>
                        </p:par>
                        <p:par>
                          <p:cTn id="8" fill="hold">
                            <p:stCondLst>
                              <p:cond delay="2000"/>
                            </p:stCondLst>
                            <p:childTnLst>
                              <p:par>
                                <p:cTn id="9" presetID="22" presetClass="entr" presetSubtype="2" fill="hold" grpId="0" nodeType="afterEffect">
                                  <p:stCondLst>
                                    <p:cond delay="0"/>
                                  </p:stCondLst>
                                  <p:childTnLst>
                                    <p:set>
                                      <p:cBhvr>
                                        <p:cTn id="10" dur="1" fill="hold">
                                          <p:stCondLst>
                                            <p:cond delay="0"/>
                                          </p:stCondLst>
                                        </p:cTn>
                                        <p:tgtEl>
                                          <p:spTgt spid="18464"/>
                                        </p:tgtEl>
                                        <p:attrNameLst>
                                          <p:attrName>style.visibility</p:attrName>
                                        </p:attrNameLst>
                                      </p:cBhvr>
                                      <p:to>
                                        <p:strVal val="visible"/>
                                      </p:to>
                                    </p:set>
                                    <p:animEffect transition="in" filter="wipe(right)">
                                      <p:cBhvr>
                                        <p:cTn id="11" dur="500"/>
                                        <p:tgtEl>
                                          <p:spTgt spid="18464"/>
                                        </p:tgtEl>
                                      </p:cBhvr>
                                    </p:animEffect>
                                  </p:childTnLst>
                                </p:cTn>
                              </p:par>
                            </p:childTnLst>
                          </p:cTn>
                        </p:par>
                        <p:par>
                          <p:cTn id="12" fill="hold">
                            <p:stCondLst>
                              <p:cond delay="2500"/>
                            </p:stCondLst>
                            <p:childTnLst>
                              <p:par>
                                <p:cTn id="13" presetID="22" presetClass="entr" presetSubtype="2" fill="hold" grpId="0" nodeType="afterEffect">
                                  <p:stCondLst>
                                    <p:cond delay="0"/>
                                  </p:stCondLst>
                                  <p:childTnLst>
                                    <p:set>
                                      <p:cBhvr>
                                        <p:cTn id="14" dur="1" fill="hold">
                                          <p:stCondLst>
                                            <p:cond delay="0"/>
                                          </p:stCondLst>
                                        </p:cTn>
                                        <p:tgtEl>
                                          <p:spTgt spid="18466"/>
                                        </p:tgtEl>
                                        <p:attrNameLst>
                                          <p:attrName>style.visibility</p:attrName>
                                        </p:attrNameLst>
                                      </p:cBhvr>
                                      <p:to>
                                        <p:strVal val="visible"/>
                                      </p:to>
                                    </p:set>
                                    <p:animEffect transition="in" filter="wipe(right)">
                                      <p:cBhvr>
                                        <p:cTn id="15" dur="1000"/>
                                        <p:tgtEl>
                                          <p:spTgt spid="18466"/>
                                        </p:tgtEl>
                                      </p:cBhvr>
                                    </p:animEffect>
                                  </p:childTnLst>
                                </p:cTn>
                              </p:par>
                            </p:childTnLst>
                          </p:cTn>
                        </p:par>
                        <p:par>
                          <p:cTn id="16" fill="hold">
                            <p:stCondLst>
                              <p:cond delay="3500"/>
                            </p:stCondLst>
                            <p:childTnLst>
                              <p:par>
                                <p:cTn id="17" presetID="22" presetClass="entr" presetSubtype="4" fill="hold" grpId="0" nodeType="afterEffect">
                                  <p:stCondLst>
                                    <p:cond delay="0"/>
                                  </p:stCondLst>
                                  <p:childTnLst>
                                    <p:set>
                                      <p:cBhvr>
                                        <p:cTn id="18" dur="1" fill="hold">
                                          <p:stCondLst>
                                            <p:cond delay="0"/>
                                          </p:stCondLst>
                                        </p:cTn>
                                        <p:tgtEl>
                                          <p:spTgt spid="18469"/>
                                        </p:tgtEl>
                                        <p:attrNameLst>
                                          <p:attrName>style.visibility</p:attrName>
                                        </p:attrNameLst>
                                      </p:cBhvr>
                                      <p:to>
                                        <p:strVal val="visible"/>
                                      </p:to>
                                    </p:set>
                                    <p:animEffect transition="in" filter="wipe(down)">
                                      <p:cBhvr>
                                        <p:cTn id="19" dur="1000"/>
                                        <p:tgtEl>
                                          <p:spTgt spid="18469"/>
                                        </p:tgtEl>
                                      </p:cBhvr>
                                    </p:animEffect>
                                  </p:childTnLst>
                                </p:cTn>
                              </p:par>
                            </p:childTnLst>
                          </p:cTn>
                        </p:par>
                        <p:par>
                          <p:cTn id="20" fill="hold">
                            <p:stCondLst>
                              <p:cond delay="4500"/>
                            </p:stCondLst>
                            <p:childTnLst>
                              <p:par>
                                <p:cTn id="21" presetID="22" presetClass="entr" presetSubtype="4" fill="hold" grpId="0" nodeType="afterEffect">
                                  <p:stCondLst>
                                    <p:cond delay="0"/>
                                  </p:stCondLst>
                                  <p:childTnLst>
                                    <p:set>
                                      <p:cBhvr>
                                        <p:cTn id="22" dur="1" fill="hold">
                                          <p:stCondLst>
                                            <p:cond delay="0"/>
                                          </p:stCondLst>
                                        </p:cTn>
                                        <p:tgtEl>
                                          <p:spTgt spid="18479"/>
                                        </p:tgtEl>
                                        <p:attrNameLst>
                                          <p:attrName>style.visibility</p:attrName>
                                        </p:attrNameLst>
                                      </p:cBhvr>
                                      <p:to>
                                        <p:strVal val="visible"/>
                                      </p:to>
                                    </p:set>
                                    <p:animEffect transition="in" filter="wipe(down)">
                                      <p:cBhvr>
                                        <p:cTn id="23" dur="1000"/>
                                        <p:tgtEl>
                                          <p:spTgt spid="18479"/>
                                        </p:tgtEl>
                                      </p:cBhvr>
                                    </p:animEffect>
                                  </p:childTnLst>
                                </p:cTn>
                              </p:par>
                            </p:childTnLst>
                          </p:cTn>
                        </p:par>
                        <p:par>
                          <p:cTn id="24" fill="hold">
                            <p:stCondLst>
                              <p:cond delay="5500"/>
                            </p:stCondLst>
                            <p:childTnLst>
                              <p:par>
                                <p:cTn id="25" presetID="22" presetClass="entr" presetSubtype="2" fill="hold" grpId="0" nodeType="afterEffect">
                                  <p:stCondLst>
                                    <p:cond delay="0"/>
                                  </p:stCondLst>
                                  <p:childTnLst>
                                    <p:set>
                                      <p:cBhvr>
                                        <p:cTn id="26" dur="1" fill="hold">
                                          <p:stCondLst>
                                            <p:cond delay="0"/>
                                          </p:stCondLst>
                                        </p:cTn>
                                        <p:tgtEl>
                                          <p:spTgt spid="18480"/>
                                        </p:tgtEl>
                                        <p:attrNameLst>
                                          <p:attrName>style.visibility</p:attrName>
                                        </p:attrNameLst>
                                      </p:cBhvr>
                                      <p:to>
                                        <p:strVal val="visible"/>
                                      </p:to>
                                    </p:set>
                                    <p:animEffect transition="in" filter="wipe(right)">
                                      <p:cBhvr>
                                        <p:cTn id="27" dur="1000"/>
                                        <p:tgtEl>
                                          <p:spTgt spid="18480"/>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28"/>
                                        </p:tgtEl>
                                        <p:attrNameLst>
                                          <p:attrName>style.visibility</p:attrName>
                                        </p:attrNameLst>
                                      </p:cBhvr>
                                      <p:to>
                                        <p:strVal val="visible"/>
                                      </p:to>
                                    </p:set>
                                    <p:animEffect transition="in" filter="fade">
                                      <p:cBhvr>
                                        <p:cTn id="32" dur="1000"/>
                                        <p:tgtEl>
                                          <p:spTgt spid="128"/>
                                        </p:tgtEl>
                                      </p:cBhvr>
                                    </p:animEffect>
                                    <p:anim calcmode="lin" valueType="num">
                                      <p:cBhvr>
                                        <p:cTn id="33" dur="1000" fill="hold"/>
                                        <p:tgtEl>
                                          <p:spTgt spid="128"/>
                                        </p:tgtEl>
                                        <p:attrNameLst>
                                          <p:attrName>ppt_x</p:attrName>
                                        </p:attrNameLst>
                                      </p:cBhvr>
                                      <p:tavLst>
                                        <p:tav tm="0">
                                          <p:val>
                                            <p:strVal val="#ppt_x"/>
                                          </p:val>
                                        </p:tav>
                                        <p:tav tm="100000">
                                          <p:val>
                                            <p:strVal val="#ppt_x"/>
                                          </p:val>
                                        </p:tav>
                                      </p:tavLst>
                                    </p:anim>
                                    <p:anim calcmode="lin" valueType="num">
                                      <p:cBhvr>
                                        <p:cTn id="34" dur="1000" fill="hold"/>
                                        <p:tgtEl>
                                          <p:spTgt spid="12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18465"/>
                                        </p:tgtEl>
                                        <p:attrNameLst>
                                          <p:attrName>style.visibility</p:attrName>
                                        </p:attrNameLst>
                                      </p:cBhvr>
                                      <p:to>
                                        <p:strVal val="visible"/>
                                      </p:to>
                                    </p:set>
                                    <p:animEffect transition="in" filter="wipe(right)">
                                      <p:cBhvr>
                                        <p:cTn id="39" dur="500"/>
                                        <p:tgtEl>
                                          <p:spTgt spid="18465"/>
                                        </p:tgtEl>
                                      </p:cBhvr>
                                    </p:animEffect>
                                  </p:childTnLst>
                                </p:cTn>
                              </p:par>
                            </p:childTnLst>
                          </p:cTn>
                        </p:par>
                        <p:par>
                          <p:cTn id="40" fill="hold">
                            <p:stCondLst>
                              <p:cond delay="500"/>
                            </p:stCondLst>
                            <p:childTnLst>
                              <p:par>
                                <p:cTn id="41" presetID="22" presetClass="entr" presetSubtype="2" fill="hold" grpId="0" nodeType="afterEffect">
                                  <p:stCondLst>
                                    <p:cond delay="0"/>
                                  </p:stCondLst>
                                  <p:childTnLst>
                                    <p:set>
                                      <p:cBhvr>
                                        <p:cTn id="42" dur="1" fill="hold">
                                          <p:stCondLst>
                                            <p:cond delay="0"/>
                                          </p:stCondLst>
                                        </p:cTn>
                                        <p:tgtEl>
                                          <p:spTgt spid="18467"/>
                                        </p:tgtEl>
                                        <p:attrNameLst>
                                          <p:attrName>style.visibility</p:attrName>
                                        </p:attrNameLst>
                                      </p:cBhvr>
                                      <p:to>
                                        <p:strVal val="visible"/>
                                      </p:to>
                                    </p:set>
                                    <p:animEffect transition="in" filter="wipe(right)">
                                      <p:cBhvr>
                                        <p:cTn id="43" dur="1000"/>
                                        <p:tgtEl>
                                          <p:spTgt spid="18467"/>
                                        </p:tgtEl>
                                      </p:cBhvr>
                                    </p:animEffect>
                                  </p:childTnLst>
                                </p:cTn>
                              </p:par>
                            </p:childTnLst>
                          </p:cTn>
                        </p:par>
                        <p:par>
                          <p:cTn id="44" fill="hold">
                            <p:stCondLst>
                              <p:cond delay="1500"/>
                            </p:stCondLst>
                            <p:childTnLst>
                              <p:par>
                                <p:cTn id="45" presetID="22" presetClass="entr" presetSubtype="2" fill="hold" grpId="0" nodeType="afterEffect">
                                  <p:stCondLst>
                                    <p:cond delay="0"/>
                                  </p:stCondLst>
                                  <p:childTnLst>
                                    <p:set>
                                      <p:cBhvr>
                                        <p:cTn id="46" dur="1" fill="hold">
                                          <p:stCondLst>
                                            <p:cond delay="0"/>
                                          </p:stCondLst>
                                        </p:cTn>
                                        <p:tgtEl>
                                          <p:spTgt spid="18468"/>
                                        </p:tgtEl>
                                        <p:attrNameLst>
                                          <p:attrName>style.visibility</p:attrName>
                                        </p:attrNameLst>
                                      </p:cBhvr>
                                      <p:to>
                                        <p:strVal val="visible"/>
                                      </p:to>
                                    </p:set>
                                    <p:animEffect transition="in" filter="wipe(right)">
                                      <p:cBhvr>
                                        <p:cTn id="47" dur="500"/>
                                        <p:tgtEl>
                                          <p:spTgt spid="18468"/>
                                        </p:tgtEl>
                                      </p:cBhvr>
                                    </p:animEffect>
                                  </p:childTnLst>
                                </p:cTn>
                              </p:par>
                            </p:childTnLst>
                          </p:cTn>
                        </p:par>
                        <p:par>
                          <p:cTn id="48" fill="hold">
                            <p:stCondLst>
                              <p:cond delay="2000"/>
                            </p:stCondLst>
                            <p:childTnLst>
                              <p:par>
                                <p:cTn id="49" presetID="22" presetClass="entr" presetSubtype="1" fill="hold" grpId="0" nodeType="afterEffect">
                                  <p:stCondLst>
                                    <p:cond delay="0"/>
                                  </p:stCondLst>
                                  <p:childTnLst>
                                    <p:set>
                                      <p:cBhvr>
                                        <p:cTn id="50" dur="1" fill="hold">
                                          <p:stCondLst>
                                            <p:cond delay="0"/>
                                          </p:stCondLst>
                                        </p:cTn>
                                        <p:tgtEl>
                                          <p:spTgt spid="18478"/>
                                        </p:tgtEl>
                                        <p:attrNameLst>
                                          <p:attrName>style.visibility</p:attrName>
                                        </p:attrNameLst>
                                      </p:cBhvr>
                                      <p:to>
                                        <p:strVal val="visible"/>
                                      </p:to>
                                    </p:set>
                                    <p:animEffect transition="in" filter="wipe(up)">
                                      <p:cBhvr>
                                        <p:cTn id="51" dur="1000"/>
                                        <p:tgtEl>
                                          <p:spTgt spid="18478"/>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18473"/>
                                        </p:tgtEl>
                                        <p:attrNameLst>
                                          <p:attrName>style.visibility</p:attrName>
                                        </p:attrNameLst>
                                      </p:cBhvr>
                                      <p:to>
                                        <p:strVal val="visible"/>
                                      </p:to>
                                    </p:set>
                                    <p:animEffect transition="in" filter="wipe(up)">
                                      <p:cBhvr>
                                        <p:cTn id="54" dur="1000"/>
                                        <p:tgtEl>
                                          <p:spTgt spid="18473"/>
                                        </p:tgtEl>
                                      </p:cBhvr>
                                    </p:animEffect>
                                  </p:childTnLst>
                                </p:cTn>
                              </p:par>
                              <p:par>
                                <p:cTn id="55" presetID="22" presetClass="entr" presetSubtype="2" fill="hold" grpId="0" nodeType="withEffect">
                                  <p:stCondLst>
                                    <p:cond delay="0"/>
                                  </p:stCondLst>
                                  <p:childTnLst>
                                    <p:set>
                                      <p:cBhvr>
                                        <p:cTn id="56" dur="1" fill="hold">
                                          <p:stCondLst>
                                            <p:cond delay="0"/>
                                          </p:stCondLst>
                                        </p:cTn>
                                        <p:tgtEl>
                                          <p:spTgt spid="18474"/>
                                        </p:tgtEl>
                                        <p:attrNameLst>
                                          <p:attrName>style.visibility</p:attrName>
                                        </p:attrNameLst>
                                      </p:cBhvr>
                                      <p:to>
                                        <p:strVal val="visible"/>
                                      </p:to>
                                    </p:set>
                                    <p:animEffect transition="in" filter="wipe(right)">
                                      <p:cBhvr>
                                        <p:cTn id="57" dur="1000"/>
                                        <p:tgtEl>
                                          <p:spTgt spid="18474"/>
                                        </p:tgtEl>
                                      </p:cBhvr>
                                    </p:animEffect>
                                  </p:childTnLst>
                                </p:cTn>
                              </p:par>
                              <p:par>
                                <p:cTn id="58" presetID="22" presetClass="entr" presetSubtype="2" fill="hold" grpId="0" nodeType="withEffect">
                                  <p:stCondLst>
                                    <p:cond delay="0"/>
                                  </p:stCondLst>
                                  <p:childTnLst>
                                    <p:set>
                                      <p:cBhvr>
                                        <p:cTn id="59" dur="1" fill="hold">
                                          <p:stCondLst>
                                            <p:cond delay="0"/>
                                          </p:stCondLst>
                                        </p:cTn>
                                        <p:tgtEl>
                                          <p:spTgt spid="18475"/>
                                        </p:tgtEl>
                                        <p:attrNameLst>
                                          <p:attrName>style.visibility</p:attrName>
                                        </p:attrNameLst>
                                      </p:cBhvr>
                                      <p:to>
                                        <p:strVal val="visible"/>
                                      </p:to>
                                    </p:set>
                                    <p:animEffect transition="in" filter="wipe(right)">
                                      <p:cBhvr>
                                        <p:cTn id="60" dur="1000"/>
                                        <p:tgtEl>
                                          <p:spTgt spid="18475"/>
                                        </p:tgtEl>
                                      </p:cBhvr>
                                    </p:animEffect>
                                  </p:childTnLst>
                                </p:cTn>
                              </p:par>
                            </p:childTnLst>
                          </p:cTn>
                        </p:par>
                        <p:par>
                          <p:cTn id="61" fill="hold">
                            <p:stCondLst>
                              <p:cond delay="3000"/>
                            </p:stCondLst>
                            <p:childTnLst>
                              <p:par>
                                <p:cTn id="62" presetID="22" presetClass="entr" presetSubtype="2" fill="hold" grpId="0" nodeType="afterEffect">
                                  <p:stCondLst>
                                    <p:cond delay="0"/>
                                  </p:stCondLst>
                                  <p:childTnLst>
                                    <p:set>
                                      <p:cBhvr>
                                        <p:cTn id="63" dur="1" fill="hold">
                                          <p:stCondLst>
                                            <p:cond delay="0"/>
                                          </p:stCondLst>
                                        </p:cTn>
                                        <p:tgtEl>
                                          <p:spTgt spid="18477"/>
                                        </p:tgtEl>
                                        <p:attrNameLst>
                                          <p:attrName>style.visibility</p:attrName>
                                        </p:attrNameLst>
                                      </p:cBhvr>
                                      <p:to>
                                        <p:strVal val="visible"/>
                                      </p:to>
                                    </p:set>
                                    <p:animEffect transition="in" filter="wipe(right)">
                                      <p:cBhvr>
                                        <p:cTn id="64" dur="2000"/>
                                        <p:tgtEl>
                                          <p:spTgt spid="18477"/>
                                        </p:tgtEl>
                                      </p:cBhvr>
                                    </p:animEffect>
                                  </p:childTnLst>
                                </p:cTn>
                              </p:par>
                            </p:childTnLst>
                          </p:cTn>
                        </p:par>
                        <p:par>
                          <p:cTn id="65" fill="hold">
                            <p:stCondLst>
                              <p:cond delay="5000"/>
                            </p:stCondLst>
                            <p:childTnLst>
                              <p:par>
                                <p:cTn id="66" presetID="22" presetClass="entr" presetSubtype="4" fill="hold" grpId="0" nodeType="afterEffect">
                                  <p:stCondLst>
                                    <p:cond delay="0"/>
                                  </p:stCondLst>
                                  <p:childTnLst>
                                    <p:set>
                                      <p:cBhvr>
                                        <p:cTn id="67" dur="1" fill="hold">
                                          <p:stCondLst>
                                            <p:cond delay="0"/>
                                          </p:stCondLst>
                                        </p:cTn>
                                        <p:tgtEl>
                                          <p:spTgt spid="18481"/>
                                        </p:tgtEl>
                                        <p:attrNameLst>
                                          <p:attrName>style.visibility</p:attrName>
                                        </p:attrNameLst>
                                      </p:cBhvr>
                                      <p:to>
                                        <p:strVal val="visible"/>
                                      </p:to>
                                    </p:set>
                                    <p:animEffect transition="in" filter="wipe(down)">
                                      <p:cBhvr>
                                        <p:cTn id="68" dur="1000"/>
                                        <p:tgtEl>
                                          <p:spTgt spid="18481"/>
                                        </p:tgtEl>
                                      </p:cBhvr>
                                    </p:animEffect>
                                  </p:childTnLst>
                                </p:cTn>
                              </p:par>
                              <p:par>
                                <p:cTn id="69" presetID="22" presetClass="entr" presetSubtype="1" fill="hold" grpId="0" nodeType="withEffect">
                                  <p:stCondLst>
                                    <p:cond delay="0"/>
                                  </p:stCondLst>
                                  <p:childTnLst>
                                    <p:set>
                                      <p:cBhvr>
                                        <p:cTn id="70" dur="1" fill="hold">
                                          <p:stCondLst>
                                            <p:cond delay="0"/>
                                          </p:stCondLst>
                                        </p:cTn>
                                        <p:tgtEl>
                                          <p:spTgt spid="18482"/>
                                        </p:tgtEl>
                                        <p:attrNameLst>
                                          <p:attrName>style.visibility</p:attrName>
                                        </p:attrNameLst>
                                      </p:cBhvr>
                                      <p:to>
                                        <p:strVal val="visible"/>
                                      </p:to>
                                    </p:set>
                                    <p:animEffect transition="in" filter="wipe(up)">
                                      <p:cBhvr>
                                        <p:cTn id="71" dur="1000"/>
                                        <p:tgtEl>
                                          <p:spTgt spid="18482"/>
                                        </p:tgtEl>
                                      </p:cBhvr>
                                    </p:animEffect>
                                  </p:childTnLst>
                                </p:cTn>
                              </p:par>
                            </p:childTnLst>
                          </p:cTn>
                        </p:par>
                        <p:par>
                          <p:cTn id="72" fill="hold">
                            <p:stCondLst>
                              <p:cond delay="6000"/>
                            </p:stCondLst>
                            <p:childTnLst>
                              <p:par>
                                <p:cTn id="73" presetID="22" presetClass="entr" presetSubtype="2" fill="hold" grpId="0" nodeType="afterEffect">
                                  <p:stCondLst>
                                    <p:cond delay="0"/>
                                  </p:stCondLst>
                                  <p:childTnLst>
                                    <p:set>
                                      <p:cBhvr>
                                        <p:cTn id="74" dur="1" fill="hold">
                                          <p:stCondLst>
                                            <p:cond delay="0"/>
                                          </p:stCondLst>
                                        </p:cTn>
                                        <p:tgtEl>
                                          <p:spTgt spid="18483"/>
                                        </p:tgtEl>
                                        <p:attrNameLst>
                                          <p:attrName>style.visibility</p:attrName>
                                        </p:attrNameLst>
                                      </p:cBhvr>
                                      <p:to>
                                        <p:strVal val="visible"/>
                                      </p:to>
                                    </p:set>
                                    <p:animEffect transition="in" filter="wipe(right)">
                                      <p:cBhvr>
                                        <p:cTn id="75" dur="500"/>
                                        <p:tgtEl>
                                          <p:spTgt spid="18483"/>
                                        </p:tgtEl>
                                      </p:cBhvr>
                                    </p:animEffect>
                                  </p:childTnLst>
                                </p:cTn>
                              </p:par>
                            </p:childTnLst>
                          </p:cTn>
                        </p:par>
                        <p:par>
                          <p:cTn id="76" fill="hold">
                            <p:stCondLst>
                              <p:cond delay="6500"/>
                            </p:stCondLst>
                            <p:childTnLst>
                              <p:par>
                                <p:cTn id="77" presetID="22" presetClass="entr" presetSubtype="1" fill="hold" grpId="0" nodeType="afterEffect">
                                  <p:stCondLst>
                                    <p:cond delay="0"/>
                                  </p:stCondLst>
                                  <p:childTnLst>
                                    <p:set>
                                      <p:cBhvr>
                                        <p:cTn id="78" dur="1" fill="hold">
                                          <p:stCondLst>
                                            <p:cond delay="0"/>
                                          </p:stCondLst>
                                        </p:cTn>
                                        <p:tgtEl>
                                          <p:spTgt spid="18485"/>
                                        </p:tgtEl>
                                        <p:attrNameLst>
                                          <p:attrName>style.visibility</p:attrName>
                                        </p:attrNameLst>
                                      </p:cBhvr>
                                      <p:to>
                                        <p:strVal val="visible"/>
                                      </p:to>
                                    </p:set>
                                    <p:animEffect transition="in" filter="wipe(up)">
                                      <p:cBhvr>
                                        <p:cTn id="79" dur="500"/>
                                        <p:tgtEl>
                                          <p:spTgt spid="18485"/>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18484"/>
                                        </p:tgtEl>
                                        <p:attrNameLst>
                                          <p:attrName>style.visibility</p:attrName>
                                        </p:attrNameLst>
                                      </p:cBhvr>
                                      <p:to>
                                        <p:strVal val="visible"/>
                                      </p:to>
                                    </p:set>
                                    <p:animEffect transition="in" filter="wipe(down)">
                                      <p:cBhvr>
                                        <p:cTn id="82" dur="500"/>
                                        <p:tgtEl>
                                          <p:spTgt spid="18484"/>
                                        </p:tgtEl>
                                      </p:cBhvr>
                                    </p:animEffect>
                                  </p:childTnLst>
                                </p:cTn>
                              </p:par>
                            </p:childTnLst>
                          </p:cTn>
                        </p:par>
                        <p:par>
                          <p:cTn id="83" fill="hold">
                            <p:stCondLst>
                              <p:cond delay="7000"/>
                            </p:stCondLst>
                            <p:childTnLst>
                              <p:par>
                                <p:cTn id="84" presetID="22" presetClass="entr" presetSubtype="4" fill="hold" grpId="0" nodeType="afterEffect">
                                  <p:stCondLst>
                                    <p:cond delay="0"/>
                                  </p:stCondLst>
                                  <p:childTnLst>
                                    <p:set>
                                      <p:cBhvr>
                                        <p:cTn id="85" dur="1" fill="hold">
                                          <p:stCondLst>
                                            <p:cond delay="0"/>
                                          </p:stCondLst>
                                        </p:cTn>
                                        <p:tgtEl>
                                          <p:spTgt spid="18486"/>
                                        </p:tgtEl>
                                        <p:attrNameLst>
                                          <p:attrName>style.visibility</p:attrName>
                                        </p:attrNameLst>
                                      </p:cBhvr>
                                      <p:to>
                                        <p:strVal val="visible"/>
                                      </p:to>
                                    </p:set>
                                    <p:animEffect transition="in" filter="wipe(down)">
                                      <p:cBhvr>
                                        <p:cTn id="86" dur="1000"/>
                                        <p:tgtEl>
                                          <p:spTgt spid="18486"/>
                                        </p:tgtEl>
                                      </p:cBhvr>
                                    </p:animEffect>
                                  </p:childTnLst>
                                </p:cTn>
                              </p:par>
                              <p:par>
                                <p:cTn id="87" presetID="22" presetClass="entr" presetSubtype="2" fill="hold" grpId="0" nodeType="withEffect">
                                  <p:stCondLst>
                                    <p:cond delay="0"/>
                                  </p:stCondLst>
                                  <p:childTnLst>
                                    <p:set>
                                      <p:cBhvr>
                                        <p:cTn id="88" dur="1" fill="hold">
                                          <p:stCondLst>
                                            <p:cond delay="0"/>
                                          </p:stCondLst>
                                        </p:cTn>
                                        <p:tgtEl>
                                          <p:spTgt spid="18487"/>
                                        </p:tgtEl>
                                        <p:attrNameLst>
                                          <p:attrName>style.visibility</p:attrName>
                                        </p:attrNameLst>
                                      </p:cBhvr>
                                      <p:to>
                                        <p:strVal val="visible"/>
                                      </p:to>
                                    </p:set>
                                    <p:animEffect transition="in" filter="wipe(right)">
                                      <p:cBhvr>
                                        <p:cTn id="89" dur="1000"/>
                                        <p:tgtEl>
                                          <p:spTgt spid="18487"/>
                                        </p:tgtEl>
                                      </p:cBhvr>
                                    </p:animEffect>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129"/>
                                        </p:tgtEl>
                                        <p:attrNameLst>
                                          <p:attrName>style.visibility</p:attrName>
                                        </p:attrNameLst>
                                      </p:cBhvr>
                                      <p:to>
                                        <p:strVal val="visible"/>
                                      </p:to>
                                    </p:set>
                                    <p:animEffect transition="in" filter="fade">
                                      <p:cBhvr>
                                        <p:cTn id="94" dur="1000"/>
                                        <p:tgtEl>
                                          <p:spTgt spid="129"/>
                                        </p:tgtEl>
                                      </p:cBhvr>
                                    </p:animEffect>
                                    <p:anim calcmode="lin" valueType="num">
                                      <p:cBhvr>
                                        <p:cTn id="95" dur="1000" fill="hold"/>
                                        <p:tgtEl>
                                          <p:spTgt spid="129"/>
                                        </p:tgtEl>
                                        <p:attrNameLst>
                                          <p:attrName>ppt_x</p:attrName>
                                        </p:attrNameLst>
                                      </p:cBhvr>
                                      <p:tavLst>
                                        <p:tav tm="0">
                                          <p:val>
                                            <p:strVal val="#ppt_x"/>
                                          </p:val>
                                        </p:tav>
                                        <p:tav tm="100000">
                                          <p:val>
                                            <p:strVal val="#ppt_x"/>
                                          </p:val>
                                        </p:tav>
                                      </p:tavLst>
                                    </p:anim>
                                    <p:anim calcmode="lin" valueType="num">
                                      <p:cBhvr>
                                        <p:cTn id="96" dur="1000" fill="hold"/>
                                        <p:tgtEl>
                                          <p:spTgt spid="129"/>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2" presetClass="entr" presetSubtype="2" fill="hold" grpId="0" nodeType="clickEffect">
                                  <p:stCondLst>
                                    <p:cond delay="0"/>
                                  </p:stCondLst>
                                  <p:childTnLst>
                                    <p:set>
                                      <p:cBhvr>
                                        <p:cTn id="100" dur="1" fill="hold">
                                          <p:stCondLst>
                                            <p:cond delay="0"/>
                                          </p:stCondLst>
                                        </p:cTn>
                                        <p:tgtEl>
                                          <p:spTgt spid="118"/>
                                        </p:tgtEl>
                                        <p:attrNameLst>
                                          <p:attrName>style.visibility</p:attrName>
                                        </p:attrNameLst>
                                      </p:cBhvr>
                                      <p:to>
                                        <p:strVal val="visible"/>
                                      </p:to>
                                    </p:set>
                                    <p:animEffect transition="in" filter="wipe(right)">
                                      <p:cBhvr>
                                        <p:cTn id="101" dur="500"/>
                                        <p:tgtEl>
                                          <p:spTgt spid="118"/>
                                        </p:tgtEl>
                                      </p:cBhvr>
                                    </p:animEffect>
                                  </p:childTnLst>
                                </p:cTn>
                              </p:par>
                            </p:childTnLst>
                          </p:cTn>
                        </p:par>
                        <p:par>
                          <p:cTn id="102" fill="hold">
                            <p:stCondLst>
                              <p:cond delay="500"/>
                            </p:stCondLst>
                            <p:childTnLst>
                              <p:par>
                                <p:cTn id="103" presetID="22" presetClass="entr" presetSubtype="2" fill="hold" grpId="0" nodeType="afterEffect">
                                  <p:stCondLst>
                                    <p:cond delay="0"/>
                                  </p:stCondLst>
                                  <p:childTnLst>
                                    <p:set>
                                      <p:cBhvr>
                                        <p:cTn id="104" dur="1" fill="hold">
                                          <p:stCondLst>
                                            <p:cond delay="0"/>
                                          </p:stCondLst>
                                        </p:cTn>
                                        <p:tgtEl>
                                          <p:spTgt spid="115"/>
                                        </p:tgtEl>
                                        <p:attrNameLst>
                                          <p:attrName>style.visibility</p:attrName>
                                        </p:attrNameLst>
                                      </p:cBhvr>
                                      <p:to>
                                        <p:strVal val="visible"/>
                                      </p:to>
                                    </p:set>
                                    <p:animEffect transition="in" filter="wipe(right)">
                                      <p:cBhvr>
                                        <p:cTn id="105" dur="500"/>
                                        <p:tgtEl>
                                          <p:spTgt spid="115"/>
                                        </p:tgtEl>
                                      </p:cBhvr>
                                    </p:animEffect>
                                  </p:childTnLst>
                                </p:cTn>
                              </p:par>
                            </p:childTnLst>
                          </p:cTn>
                        </p:par>
                        <p:par>
                          <p:cTn id="106" fill="hold">
                            <p:stCondLst>
                              <p:cond delay="1000"/>
                            </p:stCondLst>
                            <p:childTnLst>
                              <p:par>
                                <p:cTn id="107" presetID="22" presetClass="entr" presetSubtype="2" fill="hold" grpId="0" nodeType="afterEffect">
                                  <p:stCondLst>
                                    <p:cond delay="0"/>
                                  </p:stCondLst>
                                  <p:childTnLst>
                                    <p:set>
                                      <p:cBhvr>
                                        <p:cTn id="108" dur="1" fill="hold">
                                          <p:stCondLst>
                                            <p:cond delay="0"/>
                                          </p:stCondLst>
                                        </p:cTn>
                                        <p:tgtEl>
                                          <p:spTgt spid="119"/>
                                        </p:tgtEl>
                                        <p:attrNameLst>
                                          <p:attrName>style.visibility</p:attrName>
                                        </p:attrNameLst>
                                      </p:cBhvr>
                                      <p:to>
                                        <p:strVal val="visible"/>
                                      </p:to>
                                    </p:set>
                                    <p:animEffect transition="in" filter="wipe(right)">
                                      <p:cBhvr>
                                        <p:cTn id="109" dur="500"/>
                                        <p:tgtEl>
                                          <p:spTgt spid="119"/>
                                        </p:tgtEl>
                                      </p:cBhvr>
                                    </p:animEffect>
                                  </p:childTnLst>
                                </p:cTn>
                              </p:par>
                            </p:childTnLst>
                          </p:cTn>
                        </p:par>
                        <p:par>
                          <p:cTn id="110" fill="hold">
                            <p:stCondLst>
                              <p:cond delay="1500"/>
                            </p:stCondLst>
                            <p:childTnLst>
                              <p:par>
                                <p:cTn id="111" presetID="22" presetClass="entr" presetSubtype="2" fill="hold" grpId="0" nodeType="afterEffect">
                                  <p:stCondLst>
                                    <p:cond delay="0"/>
                                  </p:stCondLst>
                                  <p:childTnLst>
                                    <p:set>
                                      <p:cBhvr>
                                        <p:cTn id="112" dur="1" fill="hold">
                                          <p:stCondLst>
                                            <p:cond delay="0"/>
                                          </p:stCondLst>
                                        </p:cTn>
                                        <p:tgtEl>
                                          <p:spTgt spid="116"/>
                                        </p:tgtEl>
                                        <p:attrNameLst>
                                          <p:attrName>style.visibility</p:attrName>
                                        </p:attrNameLst>
                                      </p:cBhvr>
                                      <p:to>
                                        <p:strVal val="visible"/>
                                      </p:to>
                                    </p:set>
                                    <p:animEffect transition="in" filter="wipe(right)">
                                      <p:cBhvr>
                                        <p:cTn id="113" dur="500"/>
                                        <p:tgtEl>
                                          <p:spTgt spid="116"/>
                                        </p:tgtEl>
                                      </p:cBhvr>
                                    </p:animEffect>
                                  </p:childTnLst>
                                </p:cTn>
                              </p:par>
                            </p:childTnLst>
                          </p:cTn>
                        </p:par>
                        <p:par>
                          <p:cTn id="114" fill="hold">
                            <p:stCondLst>
                              <p:cond delay="2000"/>
                            </p:stCondLst>
                            <p:childTnLst>
                              <p:par>
                                <p:cTn id="115" presetID="22" presetClass="entr" presetSubtype="2" fill="hold" grpId="0" nodeType="afterEffect">
                                  <p:stCondLst>
                                    <p:cond delay="0"/>
                                  </p:stCondLst>
                                  <p:childTnLst>
                                    <p:set>
                                      <p:cBhvr>
                                        <p:cTn id="116" dur="1" fill="hold">
                                          <p:stCondLst>
                                            <p:cond delay="0"/>
                                          </p:stCondLst>
                                        </p:cTn>
                                        <p:tgtEl>
                                          <p:spTgt spid="120"/>
                                        </p:tgtEl>
                                        <p:attrNameLst>
                                          <p:attrName>style.visibility</p:attrName>
                                        </p:attrNameLst>
                                      </p:cBhvr>
                                      <p:to>
                                        <p:strVal val="visible"/>
                                      </p:to>
                                    </p:set>
                                    <p:animEffect transition="in" filter="wipe(right)">
                                      <p:cBhvr>
                                        <p:cTn id="117" dur="500"/>
                                        <p:tgtEl>
                                          <p:spTgt spid="120"/>
                                        </p:tgtEl>
                                      </p:cBhvr>
                                    </p:animEffect>
                                  </p:childTnLst>
                                </p:cTn>
                              </p:par>
                            </p:childTnLst>
                          </p:cTn>
                        </p:par>
                        <p:par>
                          <p:cTn id="118" fill="hold">
                            <p:stCondLst>
                              <p:cond delay="2500"/>
                            </p:stCondLst>
                            <p:childTnLst>
                              <p:par>
                                <p:cTn id="119" presetID="22" presetClass="entr" presetSubtype="2" fill="hold" grpId="0" nodeType="afterEffect">
                                  <p:stCondLst>
                                    <p:cond delay="0"/>
                                  </p:stCondLst>
                                  <p:childTnLst>
                                    <p:set>
                                      <p:cBhvr>
                                        <p:cTn id="120" dur="1" fill="hold">
                                          <p:stCondLst>
                                            <p:cond delay="0"/>
                                          </p:stCondLst>
                                        </p:cTn>
                                        <p:tgtEl>
                                          <p:spTgt spid="123"/>
                                        </p:tgtEl>
                                        <p:attrNameLst>
                                          <p:attrName>style.visibility</p:attrName>
                                        </p:attrNameLst>
                                      </p:cBhvr>
                                      <p:to>
                                        <p:strVal val="visible"/>
                                      </p:to>
                                    </p:set>
                                    <p:animEffect transition="in" filter="wipe(right)">
                                      <p:cBhvr>
                                        <p:cTn id="121" dur="500"/>
                                        <p:tgtEl>
                                          <p:spTgt spid="123"/>
                                        </p:tgtEl>
                                      </p:cBhvr>
                                    </p:animEffect>
                                  </p:childTnLst>
                                </p:cTn>
                              </p:par>
                            </p:childTnLst>
                          </p:cTn>
                        </p:par>
                        <p:par>
                          <p:cTn id="122" fill="hold">
                            <p:stCondLst>
                              <p:cond delay="3000"/>
                            </p:stCondLst>
                            <p:childTnLst>
                              <p:par>
                                <p:cTn id="123" presetID="22" presetClass="entr" presetSubtype="2" fill="hold" grpId="0" nodeType="afterEffect">
                                  <p:stCondLst>
                                    <p:cond delay="0"/>
                                  </p:stCondLst>
                                  <p:childTnLst>
                                    <p:set>
                                      <p:cBhvr>
                                        <p:cTn id="124" dur="1" fill="hold">
                                          <p:stCondLst>
                                            <p:cond delay="0"/>
                                          </p:stCondLst>
                                        </p:cTn>
                                        <p:tgtEl>
                                          <p:spTgt spid="121"/>
                                        </p:tgtEl>
                                        <p:attrNameLst>
                                          <p:attrName>style.visibility</p:attrName>
                                        </p:attrNameLst>
                                      </p:cBhvr>
                                      <p:to>
                                        <p:strVal val="visible"/>
                                      </p:to>
                                    </p:set>
                                    <p:animEffect transition="in" filter="wipe(right)">
                                      <p:cBhvr>
                                        <p:cTn id="125" dur="500"/>
                                        <p:tgtEl>
                                          <p:spTgt spid="121"/>
                                        </p:tgtEl>
                                      </p:cBhvr>
                                    </p:animEffect>
                                  </p:childTnLst>
                                </p:cTn>
                              </p:par>
                            </p:childTnLst>
                          </p:cTn>
                        </p:par>
                        <p:par>
                          <p:cTn id="126" fill="hold">
                            <p:stCondLst>
                              <p:cond delay="3500"/>
                            </p:stCondLst>
                            <p:childTnLst>
                              <p:par>
                                <p:cTn id="127" presetID="22" presetClass="entr" presetSubtype="2" fill="hold" grpId="0" nodeType="afterEffect">
                                  <p:stCondLst>
                                    <p:cond delay="0"/>
                                  </p:stCondLst>
                                  <p:childTnLst>
                                    <p:set>
                                      <p:cBhvr>
                                        <p:cTn id="128" dur="1" fill="hold">
                                          <p:stCondLst>
                                            <p:cond delay="0"/>
                                          </p:stCondLst>
                                        </p:cTn>
                                        <p:tgtEl>
                                          <p:spTgt spid="117"/>
                                        </p:tgtEl>
                                        <p:attrNameLst>
                                          <p:attrName>style.visibility</p:attrName>
                                        </p:attrNameLst>
                                      </p:cBhvr>
                                      <p:to>
                                        <p:strVal val="visible"/>
                                      </p:to>
                                    </p:set>
                                    <p:animEffect transition="in" filter="wipe(right)">
                                      <p:cBhvr>
                                        <p:cTn id="129" dur="500"/>
                                        <p:tgtEl>
                                          <p:spTgt spid="117"/>
                                        </p:tgtEl>
                                      </p:cBhvr>
                                    </p:animEffect>
                                  </p:childTnLst>
                                </p:cTn>
                              </p:par>
                            </p:childTnLst>
                          </p:cTn>
                        </p:par>
                        <p:par>
                          <p:cTn id="130" fill="hold">
                            <p:stCondLst>
                              <p:cond delay="4000"/>
                            </p:stCondLst>
                            <p:childTnLst>
                              <p:par>
                                <p:cTn id="131" presetID="22" presetClass="entr" presetSubtype="2" fill="hold" grpId="0" nodeType="afterEffect">
                                  <p:stCondLst>
                                    <p:cond delay="0"/>
                                  </p:stCondLst>
                                  <p:childTnLst>
                                    <p:set>
                                      <p:cBhvr>
                                        <p:cTn id="132" dur="1" fill="hold">
                                          <p:stCondLst>
                                            <p:cond delay="0"/>
                                          </p:stCondLst>
                                        </p:cTn>
                                        <p:tgtEl>
                                          <p:spTgt spid="122"/>
                                        </p:tgtEl>
                                        <p:attrNameLst>
                                          <p:attrName>style.visibility</p:attrName>
                                        </p:attrNameLst>
                                      </p:cBhvr>
                                      <p:to>
                                        <p:strVal val="visible"/>
                                      </p:to>
                                    </p:set>
                                    <p:animEffect transition="in" filter="wipe(right)">
                                      <p:cBhvr>
                                        <p:cTn id="133"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63" grpId="0" animBg="1"/>
      <p:bldP spid="18464" grpId="0" animBg="1"/>
      <p:bldP spid="18465" grpId="0" animBg="1"/>
      <p:bldP spid="18466" grpId="0" animBg="1"/>
      <p:bldP spid="18467" grpId="0" animBg="1"/>
      <p:bldP spid="18468" grpId="0" animBg="1"/>
      <p:bldP spid="18469" grpId="0" animBg="1"/>
      <p:bldP spid="18473" grpId="0" animBg="1"/>
      <p:bldP spid="18474" grpId="0" animBg="1"/>
      <p:bldP spid="18475" grpId="0" animBg="1"/>
      <p:bldP spid="18477" grpId="0" animBg="1"/>
      <p:bldP spid="18478" grpId="0" animBg="1"/>
      <p:bldP spid="18479" grpId="0" animBg="1"/>
      <p:bldP spid="18480" grpId="0" animBg="1"/>
      <p:bldP spid="18481" grpId="0" animBg="1"/>
      <p:bldP spid="18482" grpId="0" animBg="1"/>
      <p:bldP spid="18483" grpId="0" animBg="1"/>
      <p:bldP spid="18484" grpId="0" animBg="1"/>
      <p:bldP spid="18485" grpId="0" animBg="1"/>
      <p:bldP spid="18486" grpId="0" animBg="1"/>
      <p:bldP spid="18487" grpId="0" animBg="1"/>
      <p:bldP spid="115" grpId="0" animBg="1"/>
      <p:bldP spid="116" grpId="0" animBg="1"/>
      <p:bldP spid="117" grpId="0" animBg="1"/>
      <p:bldP spid="118" grpId="0" animBg="1" autoUpdateAnimBg="0"/>
      <p:bldP spid="119" grpId="0" animBg="1" autoUpdateAnimBg="0"/>
      <p:bldP spid="120" grpId="0" animBg="1" autoUpdateAnimBg="0"/>
      <p:bldP spid="121" grpId="0" animBg="1" autoUpdateAnimBg="0"/>
      <p:bldP spid="122" grpId="0" animBg="1" autoUpdateAnimBg="0"/>
      <p:bldP spid="1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77000"/>
            <a:lum/>
          </a:blip>
          <a:srcRect/>
          <a:stretch>
            <a:fillRect l="-15000" t="-10000" r="-4000" b="-4000"/>
          </a:stretch>
        </a:blipFill>
        <a:effectLst/>
      </p:bgPr>
    </p:bg>
    <p:spTree>
      <p:nvGrpSpPr>
        <p:cNvPr id="1" name=""/>
        <p:cNvGrpSpPr/>
        <p:nvPr/>
      </p:nvGrpSpPr>
      <p:grpSpPr>
        <a:xfrm>
          <a:off x="0" y="0"/>
          <a:ext cx="0" cy="0"/>
          <a:chOff x="0" y="0"/>
          <a:chExt cx="0" cy="0"/>
        </a:xfrm>
      </p:grpSpPr>
      <p:sp>
        <p:nvSpPr>
          <p:cNvPr id="60" name="圆角矩形 59"/>
          <p:cNvSpPr/>
          <p:nvPr/>
        </p:nvSpPr>
        <p:spPr>
          <a:xfrm>
            <a:off x="8028384" y="3068960"/>
            <a:ext cx="1080120" cy="184136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CN" altLang="en-US" sz="4400" dirty="0" smtClean="0">
                <a:solidFill>
                  <a:srgbClr val="C00000"/>
                </a:solidFill>
                <a:effectLst>
                  <a:outerShdw blurRad="38100" dist="38100" dir="2700000" algn="tl">
                    <a:srgbClr val="000000">
                      <a:alpha val="43137"/>
                    </a:srgbClr>
                  </a:outerShdw>
                </a:effectLst>
              </a:rPr>
              <a:t>东方</a:t>
            </a:r>
            <a:endParaRPr lang="zh-CN" altLang="en-US" dirty="0">
              <a:solidFill>
                <a:srgbClr val="C00000"/>
              </a:solidFill>
              <a:effectLst>
                <a:outerShdw blurRad="38100" dist="38100" dir="2700000" algn="tl">
                  <a:srgbClr val="000000">
                    <a:alpha val="43137"/>
                  </a:srgbClr>
                </a:outerShdw>
              </a:effectLst>
            </a:endParaRPr>
          </a:p>
        </p:txBody>
      </p:sp>
      <p:sp>
        <p:nvSpPr>
          <p:cNvPr id="2" name="圆角矩形 1"/>
          <p:cNvSpPr/>
          <p:nvPr/>
        </p:nvSpPr>
        <p:spPr>
          <a:xfrm>
            <a:off x="35496" y="3068960"/>
            <a:ext cx="1080120" cy="184136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CN" altLang="en-US" sz="4400" dirty="0" smtClean="0">
                <a:solidFill>
                  <a:srgbClr val="C00000"/>
                </a:solidFill>
                <a:effectLst>
                  <a:outerShdw blurRad="38100" dist="38100" dir="2700000" algn="tl">
                    <a:srgbClr val="000000">
                      <a:alpha val="43137"/>
                    </a:srgbClr>
                  </a:outerShdw>
                </a:effectLst>
              </a:rPr>
              <a:t>西方</a:t>
            </a:r>
            <a:endParaRPr lang="zh-CN" altLang="en-US" dirty="0">
              <a:solidFill>
                <a:srgbClr val="C00000"/>
              </a:solidFill>
              <a:effectLst>
                <a:outerShdw blurRad="38100" dist="38100" dir="2700000" algn="tl">
                  <a:srgbClr val="000000">
                    <a:alpha val="43137"/>
                  </a:srgbClr>
                </a:outerShdw>
              </a:effectLst>
            </a:endParaRPr>
          </a:p>
        </p:txBody>
      </p:sp>
      <p:sp>
        <p:nvSpPr>
          <p:cNvPr id="11" name="TextBox 10"/>
          <p:cNvSpPr txBox="1"/>
          <p:nvPr/>
        </p:nvSpPr>
        <p:spPr>
          <a:xfrm>
            <a:off x="467544" y="548680"/>
            <a:ext cx="4608512" cy="646331"/>
          </a:xfrm>
          <a:prstGeom prst="rect">
            <a:avLst/>
          </a:prstGeom>
          <a:noFill/>
        </p:spPr>
        <p:txBody>
          <a:bodyPr wrap="square" rtlCol="0">
            <a:spAutoFit/>
          </a:bodyPr>
          <a:lstStyle/>
          <a:p>
            <a:r>
              <a:rPr lang="en-US" altLang="zh-CN" sz="3600" b="1" dirty="0" smtClean="0">
                <a:solidFill>
                  <a:schemeClr val="accent3">
                    <a:lumMod val="50000"/>
                  </a:schemeClr>
                </a:solidFill>
                <a:effectLst>
                  <a:outerShdw blurRad="38100" dist="38100" dir="2700000" algn="tl">
                    <a:srgbClr val="000000">
                      <a:alpha val="43137"/>
                    </a:srgbClr>
                  </a:outerShdw>
                </a:effectLst>
                <a:latin typeface="+mj-ea"/>
                <a:ea typeface="+mj-ea"/>
              </a:rPr>
              <a:t>1</a:t>
            </a:r>
            <a:r>
              <a:rPr lang="zh-CN" altLang="en-US" sz="3600" b="1" dirty="0" smtClean="0">
                <a:solidFill>
                  <a:schemeClr val="accent3">
                    <a:lumMod val="50000"/>
                  </a:schemeClr>
                </a:solidFill>
                <a:effectLst>
                  <a:outerShdw blurRad="38100" dist="38100" dir="2700000" algn="tl">
                    <a:srgbClr val="000000">
                      <a:alpha val="43137"/>
                    </a:srgbClr>
                  </a:outerShdw>
                </a:effectLst>
                <a:latin typeface="+mj-ea"/>
                <a:ea typeface="+mj-ea"/>
              </a:rPr>
              <a:t>、丝绸之路</a:t>
            </a:r>
            <a:endParaRPr lang="zh-CN" altLang="en-US" sz="3600" b="1" dirty="0">
              <a:solidFill>
                <a:schemeClr val="accent3">
                  <a:lumMod val="50000"/>
                </a:schemeClr>
              </a:solidFill>
              <a:effectLst>
                <a:outerShdw blurRad="38100" dist="38100" dir="2700000" algn="tl">
                  <a:srgbClr val="000000">
                    <a:alpha val="43137"/>
                  </a:srgbClr>
                </a:outerShdw>
              </a:effectLst>
              <a:latin typeface="+mj-ea"/>
              <a:ea typeface="+mj-ea"/>
            </a:endParaRPr>
          </a:p>
        </p:txBody>
      </p:sp>
      <p:sp>
        <p:nvSpPr>
          <p:cNvPr id="8" name="燕尾形箭头 7"/>
          <p:cNvSpPr/>
          <p:nvPr/>
        </p:nvSpPr>
        <p:spPr>
          <a:xfrm>
            <a:off x="-1" y="4869160"/>
            <a:ext cx="9144001" cy="2016224"/>
          </a:xfrm>
          <a:prstGeom prst="notchedRightArrow">
            <a:avLst>
              <a:gd name="adj1" fmla="val 56804"/>
              <a:gd name="adj2"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4800" dirty="0" smtClean="0">
                <a:solidFill>
                  <a:srgbClr val="FF0000"/>
                </a:solidFill>
                <a:effectLst>
                  <a:outerShdw blurRad="38100" dist="38100" dir="2700000" algn="tl">
                    <a:srgbClr val="000000">
                      <a:alpha val="43137"/>
                    </a:srgbClr>
                  </a:outerShdw>
                </a:effectLst>
                <a:latin typeface="+mn-ea"/>
              </a:rPr>
              <a:t>从西域来</a:t>
            </a:r>
            <a:endParaRPr lang="zh-CN" altLang="en-US" sz="4800" dirty="0">
              <a:solidFill>
                <a:srgbClr val="FF0000"/>
              </a:solidFill>
              <a:effectLst>
                <a:outerShdw blurRad="38100" dist="38100" dir="2700000" algn="tl">
                  <a:srgbClr val="000000">
                    <a:alpha val="43137"/>
                  </a:srgbClr>
                </a:outerShdw>
              </a:effectLst>
              <a:latin typeface="+mn-ea"/>
            </a:endParaRPr>
          </a:p>
        </p:txBody>
      </p:sp>
      <p:sp>
        <p:nvSpPr>
          <p:cNvPr id="12" name="燕尾形箭头 11"/>
          <p:cNvSpPr/>
          <p:nvPr/>
        </p:nvSpPr>
        <p:spPr>
          <a:xfrm flipH="1">
            <a:off x="179512" y="1124744"/>
            <a:ext cx="8892480" cy="2016224"/>
          </a:xfrm>
          <a:prstGeom prst="notchedRightArrow">
            <a:avLst>
              <a:gd name="adj1" fmla="val 59778"/>
              <a:gd name="adj2"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CN" altLang="en-US" sz="4800" dirty="0" smtClean="0">
                <a:solidFill>
                  <a:srgbClr val="FF0000"/>
                </a:solidFill>
                <a:effectLst>
                  <a:outerShdw blurRad="38100" dist="38100" dir="2700000" algn="tl">
                    <a:srgbClr val="000000">
                      <a:alpha val="43137"/>
                    </a:srgbClr>
                  </a:outerShdw>
                </a:effectLst>
                <a:latin typeface="+mn-ea"/>
              </a:rPr>
              <a:t>从中国去</a:t>
            </a:r>
            <a:endParaRPr lang="zh-CN" altLang="en-US" sz="4800" dirty="0">
              <a:solidFill>
                <a:srgbClr val="FF0000"/>
              </a:solidFill>
              <a:effectLst>
                <a:outerShdw blurRad="38100" dist="38100" dir="2700000" algn="tl">
                  <a:srgbClr val="000000">
                    <a:alpha val="43137"/>
                  </a:srgbClr>
                </a:outerShdw>
              </a:effectLst>
              <a:latin typeface="+mn-ea"/>
            </a:endParaRPr>
          </a:p>
        </p:txBody>
      </p:sp>
      <p:grpSp>
        <p:nvGrpSpPr>
          <p:cNvPr id="15" name="组合 14"/>
          <p:cNvGrpSpPr/>
          <p:nvPr/>
        </p:nvGrpSpPr>
        <p:grpSpPr>
          <a:xfrm>
            <a:off x="-36512" y="3140968"/>
            <a:ext cx="2402474" cy="2160240"/>
            <a:chOff x="369326" y="3140968"/>
            <a:chExt cx="2402474" cy="2160240"/>
          </a:xfrm>
        </p:grpSpPr>
        <p:pic>
          <p:nvPicPr>
            <p:cNvPr id="13" name="Picture 14" descr="http://news.xinhuanet.com/science/2015-11/12/134809118_14473292367121n.p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369326" y="3140968"/>
              <a:ext cx="2402474" cy="17495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165933" y="4839543"/>
              <a:ext cx="885787" cy="461665"/>
            </a:xfrm>
            <a:prstGeom prst="rect">
              <a:avLst/>
            </a:prstGeom>
            <a:noFill/>
          </p:spPr>
          <p:txBody>
            <a:bodyPr wrap="square" rtlCol="0">
              <a:spAutoFit/>
            </a:bodyPr>
            <a:lstStyle/>
            <a:p>
              <a:pPr algn="dist"/>
              <a:r>
                <a:rPr lang="zh-CN" altLang="en-US" sz="2400" b="1" dirty="0" smtClean="0">
                  <a:solidFill>
                    <a:srgbClr val="C00000"/>
                  </a:solidFill>
                </a:rPr>
                <a:t>丝绸</a:t>
              </a:r>
              <a:endParaRPr lang="zh-CN" altLang="en-US" sz="2400" b="1" dirty="0">
                <a:solidFill>
                  <a:srgbClr val="C00000"/>
                </a:solidFill>
              </a:endParaRPr>
            </a:p>
          </p:txBody>
        </p:sp>
      </p:grpSp>
      <p:grpSp>
        <p:nvGrpSpPr>
          <p:cNvPr id="19" name="组合 18"/>
          <p:cNvGrpSpPr/>
          <p:nvPr/>
        </p:nvGrpSpPr>
        <p:grpSpPr>
          <a:xfrm>
            <a:off x="2411760" y="3140968"/>
            <a:ext cx="2274507" cy="2175449"/>
            <a:chOff x="2555775" y="3140968"/>
            <a:chExt cx="2274507" cy="2175449"/>
          </a:xfrm>
        </p:grpSpPr>
        <p:pic>
          <p:nvPicPr>
            <p:cNvPr id="16" name="Picture 2" descr="http://img.hb.aicdn.com/831d89c62f508f3c6a279fd1792f8e48c0825be51a03d-zPZ09B_fw580"/>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4362" t="8753" r="6039" b="6105"/>
            <a:stretch>
              <a:fillRect/>
            </a:stretch>
          </p:blipFill>
          <p:spPr bwMode="auto">
            <a:xfrm>
              <a:off x="2555775" y="3140968"/>
              <a:ext cx="2274507" cy="17281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987824" y="4854752"/>
              <a:ext cx="1585099" cy="461665"/>
            </a:xfrm>
            <a:prstGeom prst="rect">
              <a:avLst/>
            </a:prstGeom>
            <a:noFill/>
          </p:spPr>
          <p:txBody>
            <a:bodyPr wrap="square" rtlCol="0">
              <a:spAutoFit/>
            </a:bodyPr>
            <a:lstStyle/>
            <a:p>
              <a:pPr algn="dist"/>
              <a:r>
                <a:rPr lang="zh-CN" altLang="en-US" sz="2400" b="1" dirty="0" smtClean="0">
                  <a:solidFill>
                    <a:srgbClr val="C00000"/>
                  </a:solidFill>
                </a:rPr>
                <a:t>汗血宝马</a:t>
              </a:r>
              <a:endParaRPr lang="zh-CN" altLang="en-US" sz="2400" b="1" dirty="0">
                <a:solidFill>
                  <a:srgbClr val="C00000"/>
                </a:solidFill>
              </a:endParaRPr>
            </a:p>
          </p:txBody>
        </p:sp>
      </p:grpSp>
      <p:grpSp>
        <p:nvGrpSpPr>
          <p:cNvPr id="22" name="组合 21"/>
          <p:cNvGrpSpPr/>
          <p:nvPr/>
        </p:nvGrpSpPr>
        <p:grpSpPr>
          <a:xfrm>
            <a:off x="4357387" y="3326534"/>
            <a:ext cx="2230837" cy="1974674"/>
            <a:chOff x="4572000" y="3263310"/>
            <a:chExt cx="2230837" cy="1974674"/>
          </a:xfrm>
        </p:grpSpPr>
        <p:pic>
          <p:nvPicPr>
            <p:cNvPr id="20" name="Picture 6" descr="http://img01.taopic.com/150401/240412-1504010G10976.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925" b="89925" l="10000" r="97800"/>
                      </a14:imgEffect>
                    </a14:imgLayer>
                  </a14:imgProps>
                </a:ext>
                <a:ext uri="{28A0092B-C50C-407E-A947-70E740481C1C}">
                  <a14:useLocalDpi xmlns:a14="http://schemas.microsoft.com/office/drawing/2010/main" val="0"/>
                </a:ext>
              </a:extLst>
            </a:blip>
            <a:srcRect/>
            <a:stretch>
              <a:fillRect/>
            </a:stretch>
          </p:blipFill>
          <p:spPr bwMode="auto">
            <a:xfrm>
              <a:off x="4572000" y="3263310"/>
              <a:ext cx="2230837" cy="148350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5352536" y="4776319"/>
              <a:ext cx="885787" cy="461665"/>
            </a:xfrm>
            <a:prstGeom prst="rect">
              <a:avLst/>
            </a:prstGeom>
            <a:noFill/>
          </p:spPr>
          <p:txBody>
            <a:bodyPr wrap="square" rtlCol="0">
              <a:spAutoFit/>
            </a:bodyPr>
            <a:lstStyle/>
            <a:p>
              <a:pPr algn="dist"/>
              <a:r>
                <a:rPr lang="zh-CN" altLang="en-US" sz="2400" b="1" dirty="0" smtClean="0">
                  <a:solidFill>
                    <a:srgbClr val="C00000"/>
                  </a:solidFill>
                </a:rPr>
                <a:t>葡萄</a:t>
              </a:r>
              <a:endParaRPr lang="zh-CN" altLang="en-US" sz="2400" b="1" dirty="0">
                <a:solidFill>
                  <a:srgbClr val="C00000"/>
                </a:solidFill>
              </a:endParaRPr>
            </a:p>
          </p:txBody>
        </p:sp>
      </p:grpSp>
      <p:grpSp>
        <p:nvGrpSpPr>
          <p:cNvPr id="26" name="组合 25"/>
          <p:cNvGrpSpPr/>
          <p:nvPr/>
        </p:nvGrpSpPr>
        <p:grpSpPr>
          <a:xfrm>
            <a:off x="6012160" y="2994056"/>
            <a:ext cx="1932436" cy="2322361"/>
            <a:chOff x="6672012" y="2994056"/>
            <a:chExt cx="1932436" cy="2322361"/>
          </a:xfrm>
        </p:grpSpPr>
        <p:pic>
          <p:nvPicPr>
            <p:cNvPr id="24" name="Picture 18" descr="http://www.gogochina.cn/uploadPic/news/2010/10/18/2010101815104890846.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4337" b="97108" l="13494" r="89880">
                          <a14:backgroundMark x1="81928" y1="86747" x2="84578" y2="48193"/>
                          <a14:backgroundMark x1="72289" y1="87470" x2="72289" y2="87470"/>
                        </a14:backgroundRemoval>
                      </a14:imgEffect>
                    </a14:imgLayer>
                  </a14:imgProps>
                </a:ext>
                <a:ext uri="{28A0092B-C50C-407E-A947-70E740481C1C}">
                  <a14:useLocalDpi xmlns:a14="http://schemas.microsoft.com/office/drawing/2010/main" val="0"/>
                </a:ext>
              </a:extLst>
            </a:blip>
            <a:srcRect/>
            <a:stretch>
              <a:fillRect/>
            </a:stretch>
          </p:blipFill>
          <p:spPr bwMode="auto">
            <a:xfrm>
              <a:off x="6672012" y="2994056"/>
              <a:ext cx="1932436" cy="193243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7195336" y="4854752"/>
              <a:ext cx="885787" cy="461665"/>
            </a:xfrm>
            <a:prstGeom prst="rect">
              <a:avLst/>
            </a:prstGeom>
            <a:noFill/>
          </p:spPr>
          <p:txBody>
            <a:bodyPr wrap="square" rtlCol="0">
              <a:spAutoFit/>
            </a:bodyPr>
            <a:lstStyle/>
            <a:p>
              <a:pPr algn="dist"/>
              <a:r>
                <a:rPr lang="zh-CN" altLang="en-US" sz="2400" b="1" dirty="0" smtClean="0">
                  <a:solidFill>
                    <a:srgbClr val="C00000"/>
                  </a:solidFill>
                </a:rPr>
                <a:t>瓷器</a:t>
              </a:r>
              <a:endParaRPr lang="zh-CN" altLang="en-US" sz="2400" b="1" dirty="0">
                <a:solidFill>
                  <a:srgbClr val="C00000"/>
                </a:solidFill>
              </a:endParaRPr>
            </a:p>
          </p:txBody>
        </p:sp>
      </p:grpSp>
      <p:grpSp>
        <p:nvGrpSpPr>
          <p:cNvPr id="29" name="组合 28"/>
          <p:cNvGrpSpPr/>
          <p:nvPr/>
        </p:nvGrpSpPr>
        <p:grpSpPr>
          <a:xfrm>
            <a:off x="7524328" y="3179167"/>
            <a:ext cx="1625965" cy="2151856"/>
            <a:chOff x="423750" y="3178969"/>
            <a:chExt cx="1625965" cy="2151856"/>
          </a:xfrm>
        </p:grpSpPr>
        <p:pic>
          <p:nvPicPr>
            <p:cNvPr id="27" name="Picture 16" descr="http://image.artebuy.com/img/20090715/p/1322783pb.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23750" y="3178969"/>
              <a:ext cx="1625965" cy="165219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827584" y="4869160"/>
              <a:ext cx="885787" cy="461665"/>
            </a:xfrm>
            <a:prstGeom prst="rect">
              <a:avLst/>
            </a:prstGeom>
            <a:noFill/>
          </p:spPr>
          <p:txBody>
            <a:bodyPr wrap="square" rtlCol="0">
              <a:spAutoFit/>
            </a:bodyPr>
            <a:lstStyle/>
            <a:p>
              <a:pPr algn="dist"/>
              <a:r>
                <a:rPr lang="zh-CN" altLang="en-US" sz="2400" b="1" dirty="0" smtClean="0">
                  <a:solidFill>
                    <a:srgbClr val="C00000"/>
                  </a:solidFill>
                </a:rPr>
                <a:t>漆器</a:t>
              </a:r>
              <a:endParaRPr lang="zh-CN" altLang="en-US" sz="2400" b="1" dirty="0">
                <a:solidFill>
                  <a:srgbClr val="C00000"/>
                </a:solidFill>
              </a:endParaRPr>
            </a:p>
          </p:txBody>
        </p:sp>
      </p:grpSp>
      <p:grpSp>
        <p:nvGrpSpPr>
          <p:cNvPr id="32" name="组合 31"/>
          <p:cNvGrpSpPr/>
          <p:nvPr/>
        </p:nvGrpSpPr>
        <p:grpSpPr>
          <a:xfrm>
            <a:off x="-108520" y="2996952"/>
            <a:ext cx="2089643" cy="2264761"/>
            <a:chOff x="-36512" y="2994056"/>
            <a:chExt cx="2089643" cy="2264761"/>
          </a:xfrm>
        </p:grpSpPr>
        <p:pic>
          <p:nvPicPr>
            <p:cNvPr id="30" name="Picture 8"/>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10393" y1="65589" x2="10393" y2="65589"/>
                          <a14:foregroundMark x1="8083" y1="77136" x2="21016" y2="69746"/>
                          <a14:foregroundMark x1="4388" y1="58661" x2="22864" y2="67898"/>
                          <a14:foregroundMark x1="3926" y1="77367" x2="17783" y2="69284"/>
                          <a14:foregroundMark x1="68591" y1="16397" x2="67206" y2="26790"/>
                          <a14:foregroundMark x1="59815" y1="21709" x2="54965" y2="32333"/>
                        </a14:backgroundRemoval>
                      </a14:imgEffect>
                    </a14:imgLayer>
                  </a14:imgProps>
                </a:ext>
                <a:ext uri="{28A0092B-C50C-407E-A947-70E740481C1C}">
                  <a14:useLocalDpi xmlns:a14="http://schemas.microsoft.com/office/drawing/2010/main" val="0"/>
                </a:ext>
              </a:extLst>
            </a:blip>
            <a:srcRect/>
            <a:stretch>
              <a:fillRect/>
            </a:stretch>
          </p:blipFill>
          <p:spPr bwMode="auto">
            <a:xfrm>
              <a:off x="-36512" y="2994056"/>
              <a:ext cx="2089643" cy="2089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TextBox 30"/>
            <p:cNvSpPr txBox="1"/>
            <p:nvPr/>
          </p:nvSpPr>
          <p:spPr>
            <a:xfrm>
              <a:off x="611560" y="4797152"/>
              <a:ext cx="885787" cy="461665"/>
            </a:xfrm>
            <a:prstGeom prst="rect">
              <a:avLst/>
            </a:prstGeom>
            <a:noFill/>
          </p:spPr>
          <p:txBody>
            <a:bodyPr wrap="square" rtlCol="0">
              <a:spAutoFit/>
            </a:bodyPr>
            <a:lstStyle/>
            <a:p>
              <a:pPr algn="dist"/>
              <a:r>
                <a:rPr lang="zh-CN" altLang="en-US" sz="2400" b="1" dirty="0">
                  <a:solidFill>
                    <a:srgbClr val="C00000"/>
                  </a:solidFill>
                </a:rPr>
                <a:t>石榴</a:t>
              </a:r>
              <a:endParaRPr lang="zh-CN" altLang="en-US" sz="2400" b="1" dirty="0">
                <a:solidFill>
                  <a:srgbClr val="C00000"/>
                </a:solidFill>
              </a:endParaRPr>
            </a:p>
          </p:txBody>
        </p:sp>
      </p:grpSp>
      <p:grpSp>
        <p:nvGrpSpPr>
          <p:cNvPr id="35" name="组合 34"/>
          <p:cNvGrpSpPr/>
          <p:nvPr/>
        </p:nvGrpSpPr>
        <p:grpSpPr>
          <a:xfrm>
            <a:off x="3419872" y="3443396"/>
            <a:ext cx="2061743" cy="1857812"/>
            <a:chOff x="2053131" y="3371388"/>
            <a:chExt cx="2061743" cy="1857812"/>
          </a:xfrm>
        </p:grpSpPr>
        <p:pic>
          <p:nvPicPr>
            <p:cNvPr id="33" name="Picture 4" descr="http://img3.douban.com/view/note/large/public/p28967890.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812" b="98551" l="0" r="100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2053131" y="3371388"/>
              <a:ext cx="2061743" cy="1267352"/>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365962" y="4767535"/>
              <a:ext cx="1353491" cy="461665"/>
            </a:xfrm>
            <a:prstGeom prst="rect">
              <a:avLst/>
            </a:prstGeom>
            <a:noFill/>
          </p:spPr>
          <p:txBody>
            <a:bodyPr wrap="square" rtlCol="0">
              <a:spAutoFit/>
            </a:bodyPr>
            <a:lstStyle/>
            <a:p>
              <a:pPr algn="dist"/>
              <a:r>
                <a:rPr lang="zh-CN" altLang="en-US" sz="2400" b="1" dirty="0" smtClean="0">
                  <a:solidFill>
                    <a:srgbClr val="C00000"/>
                  </a:solidFill>
                </a:rPr>
                <a:t>胡萝卜</a:t>
              </a:r>
              <a:endParaRPr lang="zh-CN" altLang="en-US" sz="2400" b="1" dirty="0">
                <a:solidFill>
                  <a:srgbClr val="C00000"/>
                </a:solidFill>
              </a:endParaRPr>
            </a:p>
          </p:txBody>
        </p:sp>
      </p:grpSp>
      <p:grpSp>
        <p:nvGrpSpPr>
          <p:cNvPr id="38" name="组合 37"/>
          <p:cNvGrpSpPr/>
          <p:nvPr/>
        </p:nvGrpSpPr>
        <p:grpSpPr>
          <a:xfrm>
            <a:off x="1835696" y="3581601"/>
            <a:ext cx="1792335" cy="1697396"/>
            <a:chOff x="4041455" y="3561421"/>
            <a:chExt cx="1792335" cy="1697396"/>
          </a:xfrm>
        </p:grpSpPr>
        <p:pic>
          <p:nvPicPr>
            <p:cNvPr id="36" name="Picture 7"/>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Effect>
                        <a14:brightnessContrast contrast="20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041455" y="3561421"/>
              <a:ext cx="1792335" cy="1235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TextBox 36"/>
            <p:cNvSpPr txBox="1"/>
            <p:nvPr/>
          </p:nvSpPr>
          <p:spPr>
            <a:xfrm>
              <a:off x="4401495" y="4797152"/>
              <a:ext cx="1029455" cy="461665"/>
            </a:xfrm>
            <a:prstGeom prst="rect">
              <a:avLst/>
            </a:prstGeom>
            <a:noFill/>
          </p:spPr>
          <p:txBody>
            <a:bodyPr wrap="square" rtlCol="0">
              <a:spAutoFit/>
            </a:bodyPr>
            <a:lstStyle/>
            <a:p>
              <a:pPr algn="dist"/>
              <a:r>
                <a:rPr lang="zh-CN" altLang="en-US" sz="2400" b="1" dirty="0" smtClean="0">
                  <a:solidFill>
                    <a:srgbClr val="C00000"/>
                  </a:solidFill>
                </a:rPr>
                <a:t>核桃</a:t>
              </a:r>
              <a:endParaRPr lang="zh-CN" altLang="en-US" sz="2400" b="1" dirty="0">
                <a:solidFill>
                  <a:srgbClr val="C00000"/>
                </a:solidFill>
              </a:endParaRPr>
            </a:p>
          </p:txBody>
        </p:sp>
      </p:grpSp>
      <p:grpSp>
        <p:nvGrpSpPr>
          <p:cNvPr id="41" name="组合 40"/>
          <p:cNvGrpSpPr/>
          <p:nvPr/>
        </p:nvGrpSpPr>
        <p:grpSpPr>
          <a:xfrm>
            <a:off x="5238009" y="3296330"/>
            <a:ext cx="2718367" cy="1988840"/>
            <a:chOff x="5781558" y="0"/>
            <a:chExt cx="2718367" cy="1988840"/>
          </a:xfrm>
        </p:grpSpPr>
        <p:pic>
          <p:nvPicPr>
            <p:cNvPr id="39" name="Picture 21" descr="http://gongyi.sinaimg.cn/2012/0702/S63446T1341209834812.jpg"/>
            <p:cNvPicPr>
              <a:picLocks noChangeAspect="1" noChangeArrowheads="1"/>
            </p:cNvPicPr>
            <p:nvPr/>
          </p:nvPicPr>
          <p:blipFill rotWithShape="1">
            <a:blip r:embed="rId18">
              <a:extLst>
                <a:ext uri="{28A0092B-C50C-407E-A947-70E740481C1C}">
                  <a14:useLocalDpi xmlns:a14="http://schemas.microsoft.com/office/drawing/2010/main" val="0"/>
                </a:ext>
              </a:extLst>
            </a:blip>
            <a:srcRect l="5419" r="64539" b="34045"/>
            <a:stretch>
              <a:fillRect/>
            </a:stretch>
          </p:blipFill>
          <p:spPr bwMode="auto">
            <a:xfrm>
              <a:off x="5781558" y="0"/>
              <a:ext cx="2718367" cy="15705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6587644" y="1527175"/>
              <a:ext cx="1195921" cy="461665"/>
            </a:xfrm>
            <a:prstGeom prst="rect">
              <a:avLst/>
            </a:prstGeom>
            <a:noFill/>
          </p:spPr>
          <p:txBody>
            <a:bodyPr wrap="square" rtlCol="0">
              <a:spAutoFit/>
            </a:bodyPr>
            <a:lstStyle/>
            <a:p>
              <a:pPr algn="dist"/>
              <a:r>
                <a:rPr lang="zh-CN" altLang="en-US" sz="2400" b="1" dirty="0" smtClean="0">
                  <a:solidFill>
                    <a:srgbClr val="C00000"/>
                  </a:solidFill>
                </a:rPr>
                <a:t>造纸术</a:t>
              </a:r>
              <a:endParaRPr lang="zh-CN" altLang="en-US" sz="2400" b="1" dirty="0">
                <a:solidFill>
                  <a:srgbClr val="C00000"/>
                </a:solidFill>
              </a:endParaRPr>
            </a:p>
          </p:txBody>
        </p:sp>
      </p:grpSp>
      <p:grpSp>
        <p:nvGrpSpPr>
          <p:cNvPr id="44" name="组合 43"/>
          <p:cNvGrpSpPr/>
          <p:nvPr/>
        </p:nvGrpSpPr>
        <p:grpSpPr>
          <a:xfrm>
            <a:off x="-73024" y="3198034"/>
            <a:ext cx="2052736" cy="2103174"/>
            <a:chOff x="9015563" y="3284984"/>
            <a:chExt cx="2052736" cy="2103174"/>
          </a:xfrm>
        </p:grpSpPr>
        <p:pic>
          <p:nvPicPr>
            <p:cNvPr id="42" name="Picture 22"/>
            <p:cNvPicPr>
              <a:picLocks noChangeAspect="1" noChangeArrowheads="1"/>
            </p:cNvPicPr>
            <p:nvPr/>
          </p:nvPicPr>
          <p:blipFill rotWithShape="1">
            <a:blip r:embed="rId19">
              <a:extLst>
                <a:ext uri="{BEBA8EAE-BF5A-486C-A8C5-ECC9F3942E4B}">
                  <a14:imgProps xmlns:a14="http://schemas.microsoft.com/office/drawing/2010/main">
                    <a14:imgLayer r:embed="rId20">
                      <a14:imgEffect>
                        <a14:colorTemperature colorTemp="8800"/>
                      </a14:imgEffect>
                      <a14:imgEffect>
                        <a14:sharpenSoften amount="50000"/>
                      </a14:imgEffect>
                    </a14:imgLayer>
                  </a14:imgProps>
                </a:ext>
                <a:ext uri="{28A0092B-C50C-407E-A947-70E740481C1C}">
                  <a14:useLocalDpi xmlns:a14="http://schemas.microsoft.com/office/drawing/2010/main" val="0"/>
                </a:ext>
              </a:extLst>
            </a:blip>
            <a:srcRect l="388" r="1263"/>
            <a:stretch>
              <a:fillRect/>
            </a:stretch>
          </p:blipFill>
          <p:spPr bwMode="auto">
            <a:xfrm>
              <a:off x="9052075" y="3284984"/>
              <a:ext cx="1902427" cy="16415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TextBox 42"/>
            <p:cNvSpPr txBox="1"/>
            <p:nvPr/>
          </p:nvSpPr>
          <p:spPr>
            <a:xfrm>
              <a:off x="9015563" y="4926493"/>
              <a:ext cx="2052736" cy="461665"/>
            </a:xfrm>
            <a:prstGeom prst="rect">
              <a:avLst/>
            </a:prstGeom>
            <a:noFill/>
          </p:spPr>
          <p:txBody>
            <a:bodyPr wrap="square" rtlCol="0">
              <a:spAutoFit/>
            </a:bodyPr>
            <a:lstStyle/>
            <a:p>
              <a:pPr algn="dist"/>
              <a:r>
                <a:rPr lang="zh-CN" altLang="en-US" sz="2400" b="1" dirty="0" smtClean="0">
                  <a:solidFill>
                    <a:srgbClr val="C00000"/>
                  </a:solidFill>
                </a:rPr>
                <a:t>开渠凿井技术</a:t>
              </a:r>
              <a:endParaRPr lang="zh-CN" altLang="en-US" sz="2400" b="1" dirty="0">
                <a:solidFill>
                  <a:srgbClr val="C00000"/>
                </a:solidFill>
              </a:endParaRPr>
            </a:p>
          </p:txBody>
        </p:sp>
      </p:grpSp>
      <p:grpSp>
        <p:nvGrpSpPr>
          <p:cNvPr id="47" name="组合 46"/>
          <p:cNvGrpSpPr/>
          <p:nvPr/>
        </p:nvGrpSpPr>
        <p:grpSpPr>
          <a:xfrm>
            <a:off x="1915569" y="3177446"/>
            <a:ext cx="1648319" cy="2195770"/>
            <a:chOff x="2175980" y="3112408"/>
            <a:chExt cx="2389319" cy="2195770"/>
          </a:xfrm>
        </p:grpSpPr>
        <p:pic>
          <p:nvPicPr>
            <p:cNvPr id="45" name="Picture 9"/>
            <p:cNvPicPr>
              <a:picLocks noChangeAspect="1" noChangeArrowheads="1"/>
            </p:cNvPicPr>
            <p:nvPr/>
          </p:nvPicPr>
          <p:blipFill rotWithShape="1">
            <a:blip r:embed="rId21">
              <a:extLst>
                <a:ext uri="{28A0092B-C50C-407E-A947-70E740481C1C}">
                  <a14:useLocalDpi xmlns:a14="http://schemas.microsoft.com/office/drawing/2010/main" val="0"/>
                </a:ext>
              </a:extLst>
            </a:blip>
            <a:srcRect l="14915" t="11831" b="20902"/>
            <a:stretch>
              <a:fillRect/>
            </a:stretch>
          </p:blipFill>
          <p:spPr bwMode="auto">
            <a:xfrm>
              <a:off x="2175980" y="3112408"/>
              <a:ext cx="2327613" cy="14263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TextBox 45"/>
            <p:cNvSpPr txBox="1"/>
            <p:nvPr/>
          </p:nvSpPr>
          <p:spPr>
            <a:xfrm>
              <a:off x="2175981" y="4538737"/>
              <a:ext cx="2389318" cy="769441"/>
            </a:xfrm>
            <a:prstGeom prst="rect">
              <a:avLst/>
            </a:prstGeom>
            <a:noFill/>
          </p:spPr>
          <p:txBody>
            <a:bodyPr wrap="square" rtlCol="0">
              <a:spAutoFit/>
            </a:bodyPr>
            <a:lstStyle/>
            <a:p>
              <a:pPr algn="ctr"/>
              <a:r>
                <a:rPr lang="zh-CN" altLang="en-US" sz="2400" b="1" dirty="0" smtClean="0">
                  <a:solidFill>
                    <a:srgbClr val="C00000"/>
                  </a:solidFill>
                </a:rPr>
                <a:t>苜蓿</a:t>
              </a:r>
              <a:endParaRPr lang="en-US" altLang="zh-CN" sz="2400" b="1" dirty="0" smtClean="0">
                <a:solidFill>
                  <a:srgbClr val="C00000"/>
                </a:solidFill>
              </a:endParaRPr>
            </a:p>
            <a:p>
              <a:pPr algn="ctr"/>
              <a:r>
                <a:rPr lang="zh-CN" altLang="en-US" sz="2000" b="1" dirty="0" smtClean="0">
                  <a:solidFill>
                    <a:srgbClr val="C00000"/>
                  </a:solidFill>
                </a:rPr>
                <a:t>（</a:t>
              </a:r>
              <a:r>
                <a:rPr lang="en-US" altLang="zh-CN" sz="2000" b="1" dirty="0" err="1" smtClean="0">
                  <a:solidFill>
                    <a:srgbClr val="C00000"/>
                  </a:solidFill>
                </a:rPr>
                <a:t>mù</a:t>
              </a:r>
              <a:r>
                <a:rPr lang="en-US" altLang="zh-CN" sz="2000" b="1" dirty="0" smtClean="0">
                  <a:solidFill>
                    <a:srgbClr val="C00000"/>
                  </a:solidFill>
                </a:rPr>
                <a:t> </a:t>
              </a:r>
              <a:r>
                <a:rPr lang="en-US" altLang="zh-CN" sz="2000" b="1" dirty="0" err="1" smtClean="0">
                  <a:solidFill>
                    <a:srgbClr val="C00000"/>
                  </a:solidFill>
                </a:rPr>
                <a:t>xu</a:t>
              </a:r>
              <a:r>
                <a:rPr lang="zh-CN" altLang="en-US" sz="2000" b="1" dirty="0" smtClean="0">
                  <a:solidFill>
                    <a:srgbClr val="C00000"/>
                  </a:solidFill>
                </a:rPr>
                <a:t>）</a:t>
              </a:r>
              <a:endParaRPr lang="zh-CN" altLang="en-US" sz="2000" b="1" dirty="0">
                <a:solidFill>
                  <a:srgbClr val="C00000"/>
                </a:solidFill>
              </a:endParaRPr>
            </a:p>
          </p:txBody>
        </p:sp>
      </p:grpSp>
      <p:grpSp>
        <p:nvGrpSpPr>
          <p:cNvPr id="49" name="组合 48"/>
          <p:cNvGrpSpPr/>
          <p:nvPr/>
        </p:nvGrpSpPr>
        <p:grpSpPr>
          <a:xfrm>
            <a:off x="3545951" y="3154798"/>
            <a:ext cx="1674121" cy="1887995"/>
            <a:chOff x="4646233" y="3140968"/>
            <a:chExt cx="1674121" cy="1887995"/>
          </a:xfrm>
        </p:grpSpPr>
        <p:pic>
          <p:nvPicPr>
            <p:cNvPr id="23" name="Picture 19"/>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1" r="12229" b="16263"/>
            <a:stretch>
              <a:fillRect/>
            </a:stretch>
          </p:blipFill>
          <p:spPr bwMode="auto">
            <a:xfrm>
              <a:off x="4646233" y="3140968"/>
              <a:ext cx="1674121" cy="14263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TextBox 47"/>
            <p:cNvSpPr txBox="1"/>
            <p:nvPr/>
          </p:nvSpPr>
          <p:spPr>
            <a:xfrm>
              <a:off x="5006273" y="4567298"/>
              <a:ext cx="962763" cy="461665"/>
            </a:xfrm>
            <a:prstGeom prst="rect">
              <a:avLst/>
            </a:prstGeom>
            <a:noFill/>
          </p:spPr>
          <p:txBody>
            <a:bodyPr wrap="square" rtlCol="0">
              <a:spAutoFit/>
            </a:bodyPr>
            <a:lstStyle/>
            <a:p>
              <a:pPr algn="dist"/>
              <a:r>
                <a:rPr lang="zh-CN" altLang="en-US" sz="2400" b="1" dirty="0">
                  <a:solidFill>
                    <a:srgbClr val="C00000"/>
                  </a:solidFill>
                </a:rPr>
                <a:t>茶叶</a:t>
              </a:r>
              <a:endParaRPr lang="zh-CN" altLang="en-US" sz="2400" b="1" dirty="0">
                <a:solidFill>
                  <a:srgbClr val="C00000"/>
                </a:solidFill>
              </a:endParaRPr>
            </a:p>
          </p:txBody>
        </p:sp>
      </p:grpSp>
      <p:grpSp>
        <p:nvGrpSpPr>
          <p:cNvPr id="52" name="组合 51"/>
          <p:cNvGrpSpPr/>
          <p:nvPr/>
        </p:nvGrpSpPr>
        <p:grpSpPr>
          <a:xfrm>
            <a:off x="8028384" y="3068960"/>
            <a:ext cx="962763" cy="2259586"/>
            <a:chOff x="8100392" y="3068960"/>
            <a:chExt cx="962763" cy="2259586"/>
          </a:xfrm>
        </p:grpSpPr>
        <p:pic>
          <p:nvPicPr>
            <p:cNvPr id="50" name="Picture 10"/>
            <p:cNvPicPr>
              <a:picLocks noChangeAspect="1" noChangeArrowheads="1"/>
            </p:cNvPicPr>
            <p:nvPr/>
          </p:nvPicPr>
          <p:blipFill>
            <a:blip r:embed="rId23" cstate="print">
              <a:extLst>
                <a:ext uri="{BEBA8EAE-BF5A-486C-A8C5-ECC9F3942E4B}">
                  <a14:imgProps xmlns:a14="http://schemas.microsoft.com/office/drawing/2010/main">
                    <a14:imgLayer r:embed="rId24">
                      <a14:imgEffect>
                        <a14:brightnessContrast contrast="20000"/>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100392" y="3068960"/>
              <a:ext cx="936104" cy="1802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 name="TextBox 50"/>
            <p:cNvSpPr txBox="1"/>
            <p:nvPr/>
          </p:nvSpPr>
          <p:spPr>
            <a:xfrm>
              <a:off x="8100392" y="4866881"/>
              <a:ext cx="962763" cy="461665"/>
            </a:xfrm>
            <a:prstGeom prst="rect">
              <a:avLst/>
            </a:prstGeom>
            <a:noFill/>
          </p:spPr>
          <p:txBody>
            <a:bodyPr wrap="square" rtlCol="0">
              <a:spAutoFit/>
            </a:bodyPr>
            <a:lstStyle/>
            <a:p>
              <a:pPr algn="dist"/>
              <a:r>
                <a:rPr lang="zh-CN" altLang="en-US" sz="2400" b="1" dirty="0" smtClean="0">
                  <a:solidFill>
                    <a:srgbClr val="C00000"/>
                  </a:solidFill>
                </a:rPr>
                <a:t>胡琴</a:t>
              </a:r>
              <a:endParaRPr lang="zh-CN" altLang="en-US" sz="2400" b="1" dirty="0">
                <a:solidFill>
                  <a:srgbClr val="C00000"/>
                </a:solidFill>
              </a:endParaRPr>
            </a:p>
          </p:txBody>
        </p:sp>
      </p:grpSp>
      <p:grpSp>
        <p:nvGrpSpPr>
          <p:cNvPr id="58" name="组合 57"/>
          <p:cNvGrpSpPr/>
          <p:nvPr/>
        </p:nvGrpSpPr>
        <p:grpSpPr>
          <a:xfrm>
            <a:off x="5292080" y="3140969"/>
            <a:ext cx="1681298" cy="2189856"/>
            <a:chOff x="5292080" y="3140969"/>
            <a:chExt cx="1681298" cy="2189856"/>
          </a:xfrm>
        </p:grpSpPr>
        <p:pic>
          <p:nvPicPr>
            <p:cNvPr id="53" name="Picture 11"/>
            <p:cNvPicPr>
              <a:picLocks noChangeAspect="1" noChangeArrowheads="1"/>
            </p:cNvPicPr>
            <p:nvPr/>
          </p:nvPicPr>
          <p:blipFill rotWithShape="1">
            <a:blip r:embed="rId25">
              <a:extLst>
                <a:ext uri="{BEBA8EAE-BF5A-486C-A8C5-ECC9F3942E4B}">
                  <a14:imgProps xmlns:a14="http://schemas.microsoft.com/office/drawing/2010/main">
                    <a14:imgLayer r:embed="rId26">
                      <a14:imgEffect>
                        <a14:brightnessContrast contrast="20000"/>
                      </a14:imgEffect>
                      <a14:imgEffect>
                        <a14:colorTemperature colorTemp="7200"/>
                      </a14:imgEffect>
                    </a14:imgLayer>
                  </a14:imgProps>
                </a:ext>
                <a:ext uri="{28A0092B-C50C-407E-A947-70E740481C1C}">
                  <a14:useLocalDpi xmlns:a14="http://schemas.microsoft.com/office/drawing/2010/main" val="0"/>
                </a:ext>
              </a:extLst>
            </a:blip>
            <a:srcRect t="4458" r="14119" b="41298"/>
            <a:stretch>
              <a:fillRect/>
            </a:stretch>
          </p:blipFill>
          <p:spPr bwMode="auto">
            <a:xfrm>
              <a:off x="5292080" y="3140969"/>
              <a:ext cx="1681298" cy="17495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 name="TextBox 54"/>
            <p:cNvSpPr txBox="1"/>
            <p:nvPr/>
          </p:nvSpPr>
          <p:spPr>
            <a:xfrm>
              <a:off x="5697469" y="4869160"/>
              <a:ext cx="962763" cy="461665"/>
            </a:xfrm>
            <a:prstGeom prst="rect">
              <a:avLst/>
            </a:prstGeom>
            <a:noFill/>
          </p:spPr>
          <p:txBody>
            <a:bodyPr wrap="square" rtlCol="0">
              <a:spAutoFit/>
            </a:bodyPr>
            <a:lstStyle/>
            <a:p>
              <a:pPr algn="dist"/>
              <a:r>
                <a:rPr lang="zh-CN" altLang="en-US" sz="2400" b="1" dirty="0" smtClean="0">
                  <a:solidFill>
                    <a:srgbClr val="C00000"/>
                  </a:solidFill>
                </a:rPr>
                <a:t>胡舞</a:t>
              </a:r>
              <a:endParaRPr lang="zh-CN" altLang="en-US" sz="2400" b="1" dirty="0">
                <a:solidFill>
                  <a:srgbClr val="C00000"/>
                </a:solidFill>
              </a:endParaRPr>
            </a:p>
          </p:txBody>
        </p:sp>
      </p:grpSp>
      <p:grpSp>
        <p:nvGrpSpPr>
          <p:cNvPr id="57" name="组合 56"/>
          <p:cNvGrpSpPr/>
          <p:nvPr/>
        </p:nvGrpSpPr>
        <p:grpSpPr>
          <a:xfrm>
            <a:off x="7027031" y="3140968"/>
            <a:ext cx="2165622" cy="2123123"/>
            <a:chOff x="7014890" y="3178085"/>
            <a:chExt cx="2165622" cy="2123123"/>
          </a:xfrm>
        </p:grpSpPr>
        <p:pic>
          <p:nvPicPr>
            <p:cNvPr id="54" name="Picture 12"/>
            <p:cNvPicPr>
              <a:picLocks noChangeAspect="1" noChangeArrowheads="1"/>
            </p:cNvPicPr>
            <p:nvPr/>
          </p:nvPicPr>
          <p:blipFill rotWithShape="1">
            <a:blip r:embed="rId27">
              <a:extLst>
                <a:ext uri="{BEBA8EAE-BF5A-486C-A8C5-ECC9F3942E4B}">
                  <a14:imgProps xmlns:a14="http://schemas.microsoft.com/office/drawing/2010/main">
                    <a14:imgLayer r:embed="rId28">
                      <a14:imgEffect>
                        <a14:colorTemperature colorTemp="11200"/>
                      </a14:imgEffect>
                    </a14:imgLayer>
                  </a14:imgProps>
                </a:ext>
                <a:ext uri="{28A0092B-C50C-407E-A947-70E740481C1C}">
                  <a14:useLocalDpi xmlns:a14="http://schemas.microsoft.com/office/drawing/2010/main" val="0"/>
                </a:ext>
              </a:extLst>
            </a:blip>
            <a:srcRect l="3112" t="5096" r="3838" b="8131"/>
            <a:stretch>
              <a:fillRect/>
            </a:stretch>
          </p:blipFill>
          <p:spPr bwMode="auto">
            <a:xfrm>
              <a:off x="7014890" y="3178085"/>
              <a:ext cx="2165622" cy="16454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 name="TextBox 55"/>
            <p:cNvSpPr txBox="1"/>
            <p:nvPr/>
          </p:nvSpPr>
          <p:spPr>
            <a:xfrm>
              <a:off x="7569677" y="4839543"/>
              <a:ext cx="962763" cy="461665"/>
            </a:xfrm>
            <a:prstGeom prst="rect">
              <a:avLst/>
            </a:prstGeom>
            <a:noFill/>
          </p:spPr>
          <p:txBody>
            <a:bodyPr wrap="square" rtlCol="0">
              <a:spAutoFit/>
            </a:bodyPr>
            <a:lstStyle/>
            <a:p>
              <a:pPr algn="dist"/>
              <a:r>
                <a:rPr lang="zh-CN" altLang="en-US" sz="2400" b="1" dirty="0" smtClean="0">
                  <a:solidFill>
                    <a:srgbClr val="C00000"/>
                  </a:solidFill>
                </a:rPr>
                <a:t>佛教</a:t>
              </a:r>
              <a:endParaRPr lang="zh-CN" altLang="en-US" sz="2400" b="1" dirty="0">
                <a:solidFill>
                  <a:srgbClr val="C00000"/>
                </a:solidFill>
              </a:endParaRPr>
            </a:p>
          </p:txBody>
        </p:sp>
      </p:grpSp>
      <p:sp>
        <p:nvSpPr>
          <p:cNvPr id="59" name="TextBox 58"/>
          <p:cNvSpPr txBox="1"/>
          <p:nvPr/>
        </p:nvSpPr>
        <p:spPr>
          <a:xfrm>
            <a:off x="1117510" y="3681898"/>
            <a:ext cx="6910874" cy="707886"/>
          </a:xfrm>
          <a:prstGeom prst="rect">
            <a:avLst/>
          </a:prstGeom>
          <a:noFill/>
        </p:spPr>
        <p:txBody>
          <a:bodyPr wrap="square" rtlCol="0">
            <a:spAutoFit/>
          </a:bodyPr>
          <a:lstStyle/>
          <a:p>
            <a:pPr algn="dist"/>
            <a:r>
              <a:rPr lang="zh-CN" altLang="en-US" sz="4000" b="1" dirty="0" smtClean="0">
                <a:solidFill>
                  <a:srgbClr val="FF000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商人、使者、僧人</a:t>
            </a:r>
            <a:r>
              <a:rPr lang="en-US" altLang="zh-CN" sz="4000" b="1" dirty="0" smtClean="0">
                <a:solidFill>
                  <a:srgbClr val="FF000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a:t>
            </a:r>
            <a:endParaRPr lang="zh-CN" altLang="en-US" sz="4000" b="1" dirty="0">
              <a:solidFill>
                <a:srgbClr val="FF000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p:txBody>
      </p:sp>
      <p:sp>
        <p:nvSpPr>
          <p:cNvPr id="61" name="TextBox 60"/>
          <p:cNvSpPr txBox="1"/>
          <p:nvPr/>
        </p:nvSpPr>
        <p:spPr>
          <a:xfrm>
            <a:off x="35496" y="-27384"/>
            <a:ext cx="6118834" cy="646331"/>
          </a:xfrm>
          <a:prstGeom prst="rect">
            <a:avLst/>
          </a:prstGeom>
          <a:noFill/>
        </p:spPr>
        <p:txBody>
          <a:bodyPr wrap="square" rtlCol="0">
            <a:spAutoFit/>
          </a:bodyPr>
          <a:lstStyle/>
          <a:p>
            <a:r>
              <a:rPr lang="zh-CN" altLang="en-US" sz="3600" b="1" dirty="0" smtClean="0">
                <a:solidFill>
                  <a:schemeClr val="tx1">
                    <a:lumMod val="75000"/>
                    <a:lumOff val="25000"/>
                  </a:schemeClr>
                </a:solidFill>
                <a:effectLst>
                  <a:outerShdw blurRad="38100" dist="38100" dir="2700000" algn="tl">
                    <a:srgbClr val="000000">
                      <a:alpha val="43137"/>
                    </a:srgbClr>
                  </a:outerShdw>
                </a:effectLst>
              </a:rPr>
              <a:t>二、丝路之行</a:t>
            </a:r>
            <a:endParaRPr lang="zh-CN" altLang="en-US" sz="3600" b="1" dirty="0">
              <a:solidFill>
                <a:schemeClr val="tx1">
                  <a:lumMod val="75000"/>
                  <a:lumOff val="25000"/>
                </a:schemeClr>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3.05556E-6 2.31214E-6 L 0.02621 -0.30405 " pathEditMode="relative" rAng="0" ptsTypes="AA">
                                      <p:cBhvr>
                                        <p:cTn id="6" dur="1000" fill="hold"/>
                                        <p:tgtEl>
                                          <p:spTgt spid="15"/>
                                        </p:tgtEl>
                                        <p:attrNameLst>
                                          <p:attrName>ppt_x</p:attrName>
                                          <p:attrName>ppt_y</p:attrName>
                                        </p:attrNameLst>
                                      </p:cBhvr>
                                      <p:rCtr x="1302" y="-15214"/>
                                    </p:animMotion>
                                  </p:childTnLst>
                                </p:cTn>
                              </p:par>
                              <p:par>
                                <p:cTn id="7" presetID="6" presetClass="emph" presetSubtype="0" fill="hold" nodeType="withEffect">
                                  <p:stCondLst>
                                    <p:cond delay="0"/>
                                  </p:stCondLst>
                                  <p:childTnLst>
                                    <p:animScale>
                                      <p:cBhvr>
                                        <p:cTn id="8" dur="1000" fill="hold"/>
                                        <p:tgtEl>
                                          <p:spTgt spid="15"/>
                                        </p:tgtEl>
                                      </p:cBhvr>
                                      <p:by x="60000" y="60000"/>
                                    </p:animScale>
                                  </p:childTnLst>
                                </p:cTn>
                              </p:par>
                            </p:childTnLst>
                          </p:cTn>
                        </p:par>
                      </p:childTnLst>
                    </p:cTn>
                  </p:par>
                  <p:par>
                    <p:cTn id="9" fill="hold">
                      <p:stCondLst>
                        <p:cond delay="indefinite"/>
                      </p:stCondLst>
                      <p:childTnLst>
                        <p:par>
                          <p:cTn id="10" fill="hold">
                            <p:stCondLst>
                              <p:cond delay="0"/>
                            </p:stCondLst>
                            <p:childTnLst>
                              <p:par>
                                <p:cTn id="11" presetID="56" presetClass="path" presetSubtype="0" accel="50000" decel="50000" fill="hold" nodeType="clickEffect">
                                  <p:stCondLst>
                                    <p:cond delay="0"/>
                                  </p:stCondLst>
                                  <p:childTnLst>
                                    <p:animMotion origin="layout" path="M -8.33333E-7 -3.75723E-6 L -0.26597 0.24 " pathEditMode="relative" rAng="0" ptsTypes="AA">
                                      <p:cBhvr>
                                        <p:cTn id="12" dur="1000" fill="hold"/>
                                        <p:tgtEl>
                                          <p:spTgt spid="19"/>
                                        </p:tgtEl>
                                        <p:attrNameLst>
                                          <p:attrName>ppt_x</p:attrName>
                                          <p:attrName>ppt_y</p:attrName>
                                        </p:attrNameLst>
                                      </p:cBhvr>
                                      <p:rCtr x="-13299" y="12000"/>
                                    </p:animMotion>
                                  </p:childTnLst>
                                </p:cTn>
                              </p:par>
                              <p:par>
                                <p:cTn id="13" presetID="6" presetClass="emph" presetSubtype="0" fill="hold" nodeType="withEffect">
                                  <p:stCondLst>
                                    <p:cond delay="0"/>
                                  </p:stCondLst>
                                  <p:childTnLst>
                                    <p:animScale>
                                      <p:cBhvr>
                                        <p:cTn id="14" dur="1000" fill="hold"/>
                                        <p:tgtEl>
                                          <p:spTgt spid="19"/>
                                        </p:tgtEl>
                                      </p:cBhvr>
                                      <p:by x="60000" y="60000"/>
                                    </p:animScale>
                                  </p:childTnLst>
                                </p:cTn>
                              </p:par>
                            </p:childTnLst>
                          </p:cTn>
                        </p:par>
                      </p:childTnLst>
                    </p:cTn>
                  </p:par>
                  <p:par>
                    <p:cTn id="15" fill="hold">
                      <p:stCondLst>
                        <p:cond delay="indefinite"/>
                      </p:stCondLst>
                      <p:childTnLst>
                        <p:par>
                          <p:cTn id="16" fill="hold">
                            <p:stCondLst>
                              <p:cond delay="0"/>
                            </p:stCondLst>
                            <p:childTnLst>
                              <p:par>
                                <p:cTn id="17" presetID="56" presetClass="path" presetSubtype="0" accel="50000" decel="50000" fill="hold" nodeType="clickEffect">
                                  <p:stCondLst>
                                    <p:cond delay="0"/>
                                  </p:stCondLst>
                                  <p:childTnLst>
                                    <p:animMotion origin="layout" path="M 2.5E-6 1.90751E-6 L -0.35035 0.22774 " pathEditMode="relative" rAng="0" ptsTypes="AA">
                                      <p:cBhvr>
                                        <p:cTn id="18" dur="1000" fill="hold"/>
                                        <p:tgtEl>
                                          <p:spTgt spid="22"/>
                                        </p:tgtEl>
                                        <p:attrNameLst>
                                          <p:attrName>ppt_x</p:attrName>
                                          <p:attrName>ppt_y</p:attrName>
                                        </p:attrNameLst>
                                      </p:cBhvr>
                                      <p:rCtr x="-17517" y="11376"/>
                                    </p:animMotion>
                                  </p:childTnLst>
                                </p:cTn>
                              </p:par>
                              <p:par>
                                <p:cTn id="19" presetID="6" presetClass="emph" presetSubtype="0" fill="hold" nodeType="withEffect">
                                  <p:stCondLst>
                                    <p:cond delay="0"/>
                                  </p:stCondLst>
                                  <p:childTnLst>
                                    <p:animScale>
                                      <p:cBhvr>
                                        <p:cTn id="20" dur="1000" fill="hold"/>
                                        <p:tgtEl>
                                          <p:spTgt spid="22"/>
                                        </p:tgtEl>
                                      </p:cBhvr>
                                      <p:by x="60000" y="60000"/>
                                    </p:animScale>
                                  </p:childTnLst>
                                </p:cTn>
                              </p:par>
                            </p:childTnLst>
                          </p:cTn>
                        </p:par>
                      </p:childTnLst>
                    </p:cTn>
                  </p:par>
                  <p:par>
                    <p:cTn id="21" fill="hold">
                      <p:stCondLst>
                        <p:cond delay="indefinite"/>
                      </p:stCondLst>
                      <p:childTnLst>
                        <p:par>
                          <p:cTn id="22" fill="hold">
                            <p:stCondLst>
                              <p:cond delay="0"/>
                            </p:stCondLst>
                            <p:childTnLst>
                              <p:par>
                                <p:cTn id="23" presetID="56" presetClass="path" presetSubtype="0" accel="50000" decel="50000" fill="hold" nodeType="clickEffect">
                                  <p:stCondLst>
                                    <p:cond delay="0"/>
                                  </p:stCondLst>
                                  <p:childTnLst>
                                    <p:animMotion origin="layout" path="M -8.33333E-7 3.2948E-6 L -0.47569 -0.29434 " pathEditMode="relative" rAng="0" ptsTypes="AA">
                                      <p:cBhvr>
                                        <p:cTn id="24" dur="1000" fill="hold"/>
                                        <p:tgtEl>
                                          <p:spTgt spid="26"/>
                                        </p:tgtEl>
                                        <p:attrNameLst>
                                          <p:attrName>ppt_x</p:attrName>
                                          <p:attrName>ppt_y</p:attrName>
                                        </p:attrNameLst>
                                      </p:cBhvr>
                                      <p:rCtr x="-23785" y="-14728"/>
                                    </p:animMotion>
                                  </p:childTnLst>
                                </p:cTn>
                              </p:par>
                              <p:par>
                                <p:cTn id="25" presetID="6" presetClass="emph" presetSubtype="0" fill="hold" nodeType="withEffect">
                                  <p:stCondLst>
                                    <p:cond delay="0"/>
                                  </p:stCondLst>
                                  <p:childTnLst>
                                    <p:animScale>
                                      <p:cBhvr>
                                        <p:cTn id="26" dur="1000" fill="hold"/>
                                        <p:tgtEl>
                                          <p:spTgt spid="26"/>
                                        </p:tgtEl>
                                      </p:cBhvr>
                                      <p:by x="60000" y="60000"/>
                                    </p:animScale>
                                  </p:childTnLst>
                                </p:cTn>
                              </p:par>
                            </p:childTnLst>
                          </p:cTn>
                        </p:par>
                      </p:childTnLst>
                    </p:cTn>
                  </p:par>
                  <p:par>
                    <p:cTn id="27" fill="hold">
                      <p:stCondLst>
                        <p:cond delay="indefinite"/>
                      </p:stCondLst>
                      <p:childTnLst>
                        <p:par>
                          <p:cTn id="28" fill="hold">
                            <p:stCondLst>
                              <p:cond delay="0"/>
                            </p:stCondLst>
                            <p:childTnLst>
                              <p:par>
                                <p:cTn id="29" presetID="56" presetClass="path" presetSubtype="0" accel="50000" decel="50000" fill="hold" nodeType="clickEffect">
                                  <p:stCondLst>
                                    <p:cond delay="0"/>
                                  </p:stCondLst>
                                  <p:childTnLst>
                                    <p:animMotion origin="layout" path="M 4.44444E-6 -3.17919E-6 L -0.52987 -0.3089 " pathEditMode="relative" rAng="0" ptsTypes="AA">
                                      <p:cBhvr>
                                        <p:cTn id="30" dur="1000" fill="hold"/>
                                        <p:tgtEl>
                                          <p:spTgt spid="29"/>
                                        </p:tgtEl>
                                        <p:attrNameLst>
                                          <p:attrName>ppt_x</p:attrName>
                                          <p:attrName>ppt_y</p:attrName>
                                        </p:attrNameLst>
                                      </p:cBhvr>
                                      <p:rCtr x="-26493" y="-15445"/>
                                    </p:animMotion>
                                  </p:childTnLst>
                                </p:cTn>
                              </p:par>
                              <p:par>
                                <p:cTn id="31" presetID="6" presetClass="emph" presetSubtype="0" fill="hold" nodeType="withEffect">
                                  <p:stCondLst>
                                    <p:cond delay="0"/>
                                  </p:stCondLst>
                                  <p:childTnLst>
                                    <p:animScale>
                                      <p:cBhvr>
                                        <p:cTn id="32" dur="1000" fill="hold"/>
                                        <p:tgtEl>
                                          <p:spTgt spid="29"/>
                                        </p:tgtEl>
                                      </p:cBhvr>
                                      <p:by x="60000" y="60000"/>
                                    </p:animScale>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1+#ppt_w/2"/>
                                          </p:val>
                                        </p:tav>
                                        <p:tav tm="100000">
                                          <p:val>
                                            <p:strVal val="#ppt_x"/>
                                          </p:val>
                                        </p:tav>
                                      </p:tavLst>
                                    </p:anim>
                                    <p:anim calcmode="lin" valueType="num">
                                      <p:cBhvr additive="base">
                                        <p:cTn id="38" dur="500" fill="hold"/>
                                        <p:tgtEl>
                                          <p:spTgt spid="32"/>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anim calcmode="lin" valueType="num">
                                      <p:cBhvr additive="base">
                                        <p:cTn id="41" dur="500" fill="hold"/>
                                        <p:tgtEl>
                                          <p:spTgt spid="38"/>
                                        </p:tgtEl>
                                        <p:attrNameLst>
                                          <p:attrName>ppt_x</p:attrName>
                                        </p:attrNameLst>
                                      </p:cBhvr>
                                      <p:tavLst>
                                        <p:tav tm="0">
                                          <p:val>
                                            <p:strVal val="1+#ppt_w/2"/>
                                          </p:val>
                                        </p:tav>
                                        <p:tav tm="100000">
                                          <p:val>
                                            <p:strVal val="#ppt_x"/>
                                          </p:val>
                                        </p:tav>
                                      </p:tavLst>
                                    </p:anim>
                                    <p:anim calcmode="lin" valueType="num">
                                      <p:cBhvr additive="base">
                                        <p:cTn id="42" dur="500" fill="hold"/>
                                        <p:tgtEl>
                                          <p:spTgt spid="38"/>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 calcmode="lin" valueType="num">
                                      <p:cBhvr additive="base">
                                        <p:cTn id="45" dur="500" fill="hold"/>
                                        <p:tgtEl>
                                          <p:spTgt spid="35"/>
                                        </p:tgtEl>
                                        <p:attrNameLst>
                                          <p:attrName>ppt_x</p:attrName>
                                        </p:attrNameLst>
                                      </p:cBhvr>
                                      <p:tavLst>
                                        <p:tav tm="0">
                                          <p:val>
                                            <p:strVal val="1+#ppt_w/2"/>
                                          </p:val>
                                        </p:tav>
                                        <p:tav tm="100000">
                                          <p:val>
                                            <p:strVal val="#ppt_x"/>
                                          </p:val>
                                        </p:tav>
                                      </p:tavLst>
                                    </p:anim>
                                    <p:anim calcmode="lin" valueType="num">
                                      <p:cBhvr additive="base">
                                        <p:cTn id="46" dur="500" fill="hold"/>
                                        <p:tgtEl>
                                          <p:spTgt spid="35"/>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additive="base">
                                        <p:cTn id="49" dur="500" fill="hold"/>
                                        <p:tgtEl>
                                          <p:spTgt spid="41"/>
                                        </p:tgtEl>
                                        <p:attrNameLst>
                                          <p:attrName>ppt_x</p:attrName>
                                        </p:attrNameLst>
                                      </p:cBhvr>
                                      <p:tavLst>
                                        <p:tav tm="0">
                                          <p:val>
                                            <p:strVal val="1+#ppt_w/2"/>
                                          </p:val>
                                        </p:tav>
                                        <p:tav tm="100000">
                                          <p:val>
                                            <p:strVal val="#ppt_x"/>
                                          </p:val>
                                        </p:tav>
                                      </p:tavLst>
                                    </p:anim>
                                    <p:anim calcmode="lin" valueType="num">
                                      <p:cBhvr additive="base">
                                        <p:cTn id="50" dur="500" fill="hold"/>
                                        <p:tgtEl>
                                          <p:spTgt spid="41"/>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52"/>
                                        </p:tgtEl>
                                        <p:attrNameLst>
                                          <p:attrName>style.visibility</p:attrName>
                                        </p:attrNameLst>
                                      </p:cBhvr>
                                      <p:to>
                                        <p:strVal val="visible"/>
                                      </p:to>
                                    </p:set>
                                    <p:anim calcmode="lin" valueType="num">
                                      <p:cBhvr additive="base">
                                        <p:cTn id="53" dur="500" fill="hold"/>
                                        <p:tgtEl>
                                          <p:spTgt spid="52"/>
                                        </p:tgtEl>
                                        <p:attrNameLst>
                                          <p:attrName>ppt_x</p:attrName>
                                        </p:attrNameLst>
                                      </p:cBhvr>
                                      <p:tavLst>
                                        <p:tav tm="0">
                                          <p:val>
                                            <p:strVal val="1+#ppt_w/2"/>
                                          </p:val>
                                        </p:tav>
                                        <p:tav tm="100000">
                                          <p:val>
                                            <p:strVal val="#ppt_x"/>
                                          </p:val>
                                        </p:tav>
                                      </p:tavLst>
                                    </p:anim>
                                    <p:anim calcmode="lin" valueType="num">
                                      <p:cBhvr additive="base">
                                        <p:cTn id="54"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6" presetClass="path" presetSubtype="0" accel="50000" decel="50000" fill="hold" nodeType="clickEffect">
                                  <p:stCondLst>
                                    <p:cond delay="0"/>
                                  </p:stCondLst>
                                  <p:childTnLst>
                                    <p:animMotion origin="layout" path="M -5.55556E-7 2.71676E-6 L 0.2559 0.25456 " pathEditMode="relative" rAng="0" ptsTypes="AA">
                                      <p:cBhvr>
                                        <p:cTn id="58" dur="1000" fill="hold"/>
                                        <p:tgtEl>
                                          <p:spTgt spid="32"/>
                                        </p:tgtEl>
                                        <p:attrNameLst>
                                          <p:attrName>ppt_x</p:attrName>
                                          <p:attrName>ppt_y</p:attrName>
                                        </p:attrNameLst>
                                      </p:cBhvr>
                                      <p:rCtr x="12795" y="12717"/>
                                    </p:animMotion>
                                  </p:childTnLst>
                                </p:cTn>
                              </p:par>
                              <p:par>
                                <p:cTn id="59" presetID="6" presetClass="emph" presetSubtype="0" fill="hold" nodeType="withEffect">
                                  <p:stCondLst>
                                    <p:cond delay="0"/>
                                  </p:stCondLst>
                                  <p:childTnLst>
                                    <p:animScale>
                                      <p:cBhvr>
                                        <p:cTn id="60" dur="1000" fill="hold"/>
                                        <p:tgtEl>
                                          <p:spTgt spid="32"/>
                                        </p:tgtEl>
                                      </p:cBhvr>
                                      <p:by x="60000" y="60000"/>
                                    </p:animScale>
                                  </p:childTnLst>
                                </p:cTn>
                              </p:par>
                            </p:childTnLst>
                          </p:cTn>
                        </p:par>
                      </p:childTnLst>
                    </p:cTn>
                  </p:par>
                  <p:par>
                    <p:cTn id="61" fill="hold">
                      <p:stCondLst>
                        <p:cond delay="indefinite"/>
                      </p:stCondLst>
                      <p:childTnLst>
                        <p:par>
                          <p:cTn id="62" fill="hold">
                            <p:stCondLst>
                              <p:cond delay="0"/>
                            </p:stCondLst>
                            <p:childTnLst>
                              <p:par>
                                <p:cTn id="63" presetID="56" presetClass="path" presetSubtype="0" accel="50000" decel="50000" fill="hold" nodeType="clickEffect">
                                  <p:stCondLst>
                                    <p:cond delay="0"/>
                                  </p:stCondLst>
                                  <p:childTnLst>
                                    <p:animMotion origin="layout" path="M -1.11111E-6 3.2948E-6 L 0.13837 0.2215 " pathEditMode="relative" rAng="0" ptsTypes="AA">
                                      <p:cBhvr>
                                        <p:cTn id="64" dur="1000" fill="hold"/>
                                        <p:tgtEl>
                                          <p:spTgt spid="38"/>
                                        </p:tgtEl>
                                        <p:attrNameLst>
                                          <p:attrName>ppt_x</p:attrName>
                                          <p:attrName>ppt_y</p:attrName>
                                        </p:attrNameLst>
                                      </p:cBhvr>
                                      <p:rCtr x="6910" y="11075"/>
                                    </p:animMotion>
                                  </p:childTnLst>
                                </p:cTn>
                              </p:par>
                              <p:par>
                                <p:cTn id="65" presetID="6" presetClass="emph" presetSubtype="0" fill="hold" nodeType="withEffect">
                                  <p:stCondLst>
                                    <p:cond delay="0"/>
                                  </p:stCondLst>
                                  <p:childTnLst>
                                    <p:animScale>
                                      <p:cBhvr>
                                        <p:cTn id="66" dur="1000" fill="hold"/>
                                        <p:tgtEl>
                                          <p:spTgt spid="38"/>
                                        </p:tgtEl>
                                      </p:cBhvr>
                                      <p:by x="60000" y="60000"/>
                                    </p:animScale>
                                  </p:childTnLst>
                                </p:cTn>
                              </p:par>
                            </p:childTnLst>
                          </p:cTn>
                        </p:par>
                      </p:childTnLst>
                    </p:cTn>
                  </p:par>
                  <p:par>
                    <p:cTn id="67" fill="hold">
                      <p:stCondLst>
                        <p:cond delay="indefinite"/>
                      </p:stCondLst>
                      <p:childTnLst>
                        <p:par>
                          <p:cTn id="68" fill="hold">
                            <p:stCondLst>
                              <p:cond delay="0"/>
                            </p:stCondLst>
                            <p:childTnLst>
                              <p:par>
                                <p:cTn id="69" presetID="56" presetClass="path" presetSubtype="0" accel="50000" decel="50000" fill="hold" nodeType="clickEffect">
                                  <p:stCondLst>
                                    <p:cond delay="0"/>
                                  </p:stCondLst>
                                  <p:childTnLst>
                                    <p:animMotion origin="layout" path="M -1.94444E-6 -3.00578E-6 L 0.04479 0.22983 " pathEditMode="relative" rAng="0" ptsTypes="AA">
                                      <p:cBhvr>
                                        <p:cTn id="70" dur="1000" fill="hold"/>
                                        <p:tgtEl>
                                          <p:spTgt spid="35"/>
                                        </p:tgtEl>
                                        <p:attrNameLst>
                                          <p:attrName>ppt_x</p:attrName>
                                          <p:attrName>ppt_y</p:attrName>
                                        </p:attrNameLst>
                                      </p:cBhvr>
                                      <p:rCtr x="2240" y="11491"/>
                                    </p:animMotion>
                                  </p:childTnLst>
                                </p:cTn>
                              </p:par>
                              <p:par>
                                <p:cTn id="71" presetID="6" presetClass="emph" presetSubtype="0" fill="hold" nodeType="withEffect">
                                  <p:stCondLst>
                                    <p:cond delay="0"/>
                                  </p:stCondLst>
                                  <p:childTnLst>
                                    <p:animScale>
                                      <p:cBhvr>
                                        <p:cTn id="72" dur="1000" fill="hold"/>
                                        <p:tgtEl>
                                          <p:spTgt spid="35"/>
                                        </p:tgtEl>
                                      </p:cBhvr>
                                      <p:by x="60000" y="60000"/>
                                    </p:animScale>
                                  </p:childTnLst>
                                </p:cTn>
                              </p:par>
                            </p:childTnLst>
                          </p:cTn>
                        </p:par>
                      </p:childTnLst>
                    </p:cTn>
                  </p:par>
                  <p:par>
                    <p:cTn id="73" fill="hold">
                      <p:stCondLst>
                        <p:cond delay="indefinite"/>
                      </p:stCondLst>
                      <p:childTnLst>
                        <p:par>
                          <p:cTn id="74" fill="hold">
                            <p:stCondLst>
                              <p:cond delay="0"/>
                            </p:stCondLst>
                            <p:childTnLst>
                              <p:par>
                                <p:cTn id="75" presetID="56" presetClass="path" presetSubtype="0" accel="50000" decel="50000" fill="hold" nodeType="clickEffect">
                                  <p:stCondLst>
                                    <p:cond delay="0"/>
                                  </p:stCondLst>
                                  <p:childTnLst>
                                    <p:animMotion origin="layout" path="M 2.22222E-6 1.15607E-7 L -0.19011 -0.31399 " pathEditMode="relative" rAng="0" ptsTypes="AA">
                                      <p:cBhvr>
                                        <p:cTn id="76" dur="1000" fill="hold"/>
                                        <p:tgtEl>
                                          <p:spTgt spid="41"/>
                                        </p:tgtEl>
                                        <p:attrNameLst>
                                          <p:attrName>ppt_x</p:attrName>
                                          <p:attrName>ppt_y</p:attrName>
                                        </p:attrNameLst>
                                      </p:cBhvr>
                                      <p:rCtr x="-9514" y="-15699"/>
                                    </p:animMotion>
                                  </p:childTnLst>
                                </p:cTn>
                              </p:par>
                              <p:par>
                                <p:cTn id="77" presetID="6" presetClass="emph" presetSubtype="0" fill="hold" nodeType="withEffect">
                                  <p:stCondLst>
                                    <p:cond delay="0"/>
                                  </p:stCondLst>
                                  <p:childTnLst>
                                    <p:animScale>
                                      <p:cBhvr>
                                        <p:cTn id="78" dur="1000" fill="hold"/>
                                        <p:tgtEl>
                                          <p:spTgt spid="41"/>
                                        </p:tgtEl>
                                      </p:cBhvr>
                                      <p:by x="60000" y="60000"/>
                                    </p:animScale>
                                  </p:childTnLst>
                                </p:cTn>
                              </p:par>
                            </p:childTnLst>
                          </p:cTn>
                        </p:par>
                      </p:childTnLst>
                    </p:cTn>
                  </p:par>
                  <p:par>
                    <p:cTn id="79" fill="hold">
                      <p:stCondLst>
                        <p:cond delay="indefinite"/>
                      </p:stCondLst>
                      <p:childTnLst>
                        <p:par>
                          <p:cTn id="80" fill="hold">
                            <p:stCondLst>
                              <p:cond delay="0"/>
                            </p:stCondLst>
                            <p:childTnLst>
                              <p:par>
                                <p:cTn id="81" presetID="56" presetClass="path" presetSubtype="0" accel="50000" decel="50000" fill="hold" nodeType="clickEffect">
                                  <p:stCondLst>
                                    <p:cond delay="0"/>
                                  </p:stCondLst>
                                  <p:childTnLst>
                                    <p:animMotion origin="layout" path="M 4.44444E-6 -6.93642E-7 L -0.32813 0.25503 " pathEditMode="relative" rAng="0" ptsTypes="AA">
                                      <p:cBhvr>
                                        <p:cTn id="82" dur="1000" fill="hold"/>
                                        <p:tgtEl>
                                          <p:spTgt spid="52"/>
                                        </p:tgtEl>
                                        <p:attrNameLst>
                                          <p:attrName>ppt_x</p:attrName>
                                          <p:attrName>ppt_y</p:attrName>
                                        </p:attrNameLst>
                                      </p:cBhvr>
                                      <p:rCtr x="-16406" y="12740"/>
                                    </p:animMotion>
                                  </p:childTnLst>
                                </p:cTn>
                              </p:par>
                              <p:par>
                                <p:cTn id="83" presetID="6" presetClass="emph" presetSubtype="0" fill="hold" nodeType="withEffect">
                                  <p:stCondLst>
                                    <p:cond delay="0"/>
                                  </p:stCondLst>
                                  <p:childTnLst>
                                    <p:animScale>
                                      <p:cBhvr>
                                        <p:cTn id="84" dur="1000" fill="hold"/>
                                        <p:tgtEl>
                                          <p:spTgt spid="52"/>
                                        </p:tgtEl>
                                      </p:cBhvr>
                                      <p:by x="60000" y="60000"/>
                                    </p:animScale>
                                  </p:childTnLst>
                                </p:cTn>
                              </p:par>
                            </p:childTnLst>
                          </p:cTn>
                        </p:par>
                      </p:childTnLst>
                    </p:cTn>
                  </p:par>
                  <p:par>
                    <p:cTn id="85" fill="hold">
                      <p:stCondLst>
                        <p:cond delay="indefinite"/>
                      </p:stCondLst>
                      <p:childTnLst>
                        <p:par>
                          <p:cTn id="86" fill="hold">
                            <p:stCondLst>
                              <p:cond delay="0"/>
                            </p:stCondLst>
                            <p:childTnLst>
                              <p:par>
                                <p:cTn id="87" presetID="2" presetClass="entr" presetSubtype="2" fill="hold" nodeType="clickEffect">
                                  <p:stCondLst>
                                    <p:cond delay="0"/>
                                  </p:stCondLst>
                                  <p:childTnLst>
                                    <p:set>
                                      <p:cBhvr>
                                        <p:cTn id="88" dur="1" fill="hold">
                                          <p:stCondLst>
                                            <p:cond delay="0"/>
                                          </p:stCondLst>
                                        </p:cTn>
                                        <p:tgtEl>
                                          <p:spTgt spid="44"/>
                                        </p:tgtEl>
                                        <p:attrNameLst>
                                          <p:attrName>style.visibility</p:attrName>
                                        </p:attrNameLst>
                                      </p:cBhvr>
                                      <p:to>
                                        <p:strVal val="visible"/>
                                      </p:to>
                                    </p:set>
                                    <p:anim calcmode="lin" valueType="num">
                                      <p:cBhvr additive="base">
                                        <p:cTn id="89" dur="500" fill="hold"/>
                                        <p:tgtEl>
                                          <p:spTgt spid="44"/>
                                        </p:tgtEl>
                                        <p:attrNameLst>
                                          <p:attrName>ppt_x</p:attrName>
                                        </p:attrNameLst>
                                      </p:cBhvr>
                                      <p:tavLst>
                                        <p:tav tm="0">
                                          <p:val>
                                            <p:strVal val="1+#ppt_w/2"/>
                                          </p:val>
                                        </p:tav>
                                        <p:tav tm="100000">
                                          <p:val>
                                            <p:strVal val="#ppt_x"/>
                                          </p:val>
                                        </p:tav>
                                      </p:tavLst>
                                    </p:anim>
                                    <p:anim calcmode="lin" valueType="num">
                                      <p:cBhvr additive="base">
                                        <p:cTn id="90" dur="500" fill="hold"/>
                                        <p:tgtEl>
                                          <p:spTgt spid="44"/>
                                        </p:tgtEl>
                                        <p:attrNameLst>
                                          <p:attrName>ppt_y</p:attrName>
                                        </p:attrNameLst>
                                      </p:cBhvr>
                                      <p:tavLst>
                                        <p:tav tm="0">
                                          <p:val>
                                            <p:strVal val="#ppt_y"/>
                                          </p:val>
                                        </p:tav>
                                        <p:tav tm="100000">
                                          <p:val>
                                            <p:strVal val="#ppt_y"/>
                                          </p:val>
                                        </p:tav>
                                      </p:tavLst>
                                    </p:anim>
                                  </p:childTnLst>
                                </p:cTn>
                              </p:par>
                              <p:par>
                                <p:cTn id="91" presetID="2" presetClass="entr" presetSubtype="2" fill="hold" nodeType="withEffect">
                                  <p:stCondLst>
                                    <p:cond delay="0"/>
                                  </p:stCondLst>
                                  <p:childTnLst>
                                    <p:set>
                                      <p:cBhvr>
                                        <p:cTn id="92" dur="1" fill="hold">
                                          <p:stCondLst>
                                            <p:cond delay="0"/>
                                          </p:stCondLst>
                                        </p:cTn>
                                        <p:tgtEl>
                                          <p:spTgt spid="47"/>
                                        </p:tgtEl>
                                        <p:attrNameLst>
                                          <p:attrName>style.visibility</p:attrName>
                                        </p:attrNameLst>
                                      </p:cBhvr>
                                      <p:to>
                                        <p:strVal val="visible"/>
                                      </p:to>
                                    </p:set>
                                    <p:anim calcmode="lin" valueType="num">
                                      <p:cBhvr additive="base">
                                        <p:cTn id="93" dur="500" fill="hold"/>
                                        <p:tgtEl>
                                          <p:spTgt spid="47"/>
                                        </p:tgtEl>
                                        <p:attrNameLst>
                                          <p:attrName>ppt_x</p:attrName>
                                        </p:attrNameLst>
                                      </p:cBhvr>
                                      <p:tavLst>
                                        <p:tav tm="0">
                                          <p:val>
                                            <p:strVal val="1+#ppt_w/2"/>
                                          </p:val>
                                        </p:tav>
                                        <p:tav tm="100000">
                                          <p:val>
                                            <p:strVal val="#ppt_x"/>
                                          </p:val>
                                        </p:tav>
                                      </p:tavLst>
                                    </p:anim>
                                    <p:anim calcmode="lin" valueType="num">
                                      <p:cBhvr additive="base">
                                        <p:cTn id="94" dur="500" fill="hold"/>
                                        <p:tgtEl>
                                          <p:spTgt spid="47"/>
                                        </p:tgtEl>
                                        <p:attrNameLst>
                                          <p:attrName>ppt_y</p:attrName>
                                        </p:attrNameLst>
                                      </p:cBhvr>
                                      <p:tavLst>
                                        <p:tav tm="0">
                                          <p:val>
                                            <p:strVal val="#ppt_y"/>
                                          </p:val>
                                        </p:tav>
                                        <p:tav tm="100000">
                                          <p:val>
                                            <p:strVal val="#ppt_y"/>
                                          </p:val>
                                        </p:tav>
                                      </p:tavLst>
                                    </p:anim>
                                  </p:childTnLst>
                                </p:cTn>
                              </p:par>
                              <p:par>
                                <p:cTn id="95" presetID="2" presetClass="entr" presetSubtype="2" fill="hold" nodeType="withEffect">
                                  <p:stCondLst>
                                    <p:cond delay="0"/>
                                  </p:stCondLst>
                                  <p:childTnLst>
                                    <p:set>
                                      <p:cBhvr>
                                        <p:cTn id="96" dur="1" fill="hold">
                                          <p:stCondLst>
                                            <p:cond delay="0"/>
                                          </p:stCondLst>
                                        </p:cTn>
                                        <p:tgtEl>
                                          <p:spTgt spid="49"/>
                                        </p:tgtEl>
                                        <p:attrNameLst>
                                          <p:attrName>style.visibility</p:attrName>
                                        </p:attrNameLst>
                                      </p:cBhvr>
                                      <p:to>
                                        <p:strVal val="visible"/>
                                      </p:to>
                                    </p:set>
                                    <p:anim calcmode="lin" valueType="num">
                                      <p:cBhvr additive="base">
                                        <p:cTn id="97" dur="500" fill="hold"/>
                                        <p:tgtEl>
                                          <p:spTgt spid="49"/>
                                        </p:tgtEl>
                                        <p:attrNameLst>
                                          <p:attrName>ppt_x</p:attrName>
                                        </p:attrNameLst>
                                      </p:cBhvr>
                                      <p:tavLst>
                                        <p:tav tm="0">
                                          <p:val>
                                            <p:strVal val="1+#ppt_w/2"/>
                                          </p:val>
                                        </p:tav>
                                        <p:tav tm="100000">
                                          <p:val>
                                            <p:strVal val="#ppt_x"/>
                                          </p:val>
                                        </p:tav>
                                      </p:tavLst>
                                    </p:anim>
                                    <p:anim calcmode="lin" valueType="num">
                                      <p:cBhvr additive="base">
                                        <p:cTn id="98" dur="500" fill="hold"/>
                                        <p:tgtEl>
                                          <p:spTgt spid="49"/>
                                        </p:tgtEl>
                                        <p:attrNameLst>
                                          <p:attrName>ppt_y</p:attrName>
                                        </p:attrNameLst>
                                      </p:cBhvr>
                                      <p:tavLst>
                                        <p:tav tm="0">
                                          <p:val>
                                            <p:strVal val="#ppt_y"/>
                                          </p:val>
                                        </p:tav>
                                        <p:tav tm="100000">
                                          <p:val>
                                            <p:strVal val="#ppt_y"/>
                                          </p:val>
                                        </p:tav>
                                      </p:tavLst>
                                    </p:anim>
                                  </p:childTnLst>
                                </p:cTn>
                              </p:par>
                              <p:par>
                                <p:cTn id="99" presetID="2" presetClass="entr" presetSubtype="2" fill="hold" nodeType="withEffect">
                                  <p:stCondLst>
                                    <p:cond delay="0"/>
                                  </p:stCondLst>
                                  <p:childTnLst>
                                    <p:set>
                                      <p:cBhvr>
                                        <p:cTn id="100" dur="1" fill="hold">
                                          <p:stCondLst>
                                            <p:cond delay="0"/>
                                          </p:stCondLst>
                                        </p:cTn>
                                        <p:tgtEl>
                                          <p:spTgt spid="58"/>
                                        </p:tgtEl>
                                        <p:attrNameLst>
                                          <p:attrName>style.visibility</p:attrName>
                                        </p:attrNameLst>
                                      </p:cBhvr>
                                      <p:to>
                                        <p:strVal val="visible"/>
                                      </p:to>
                                    </p:set>
                                    <p:anim calcmode="lin" valueType="num">
                                      <p:cBhvr additive="base">
                                        <p:cTn id="101" dur="500" fill="hold"/>
                                        <p:tgtEl>
                                          <p:spTgt spid="58"/>
                                        </p:tgtEl>
                                        <p:attrNameLst>
                                          <p:attrName>ppt_x</p:attrName>
                                        </p:attrNameLst>
                                      </p:cBhvr>
                                      <p:tavLst>
                                        <p:tav tm="0">
                                          <p:val>
                                            <p:strVal val="1+#ppt_w/2"/>
                                          </p:val>
                                        </p:tav>
                                        <p:tav tm="100000">
                                          <p:val>
                                            <p:strVal val="#ppt_x"/>
                                          </p:val>
                                        </p:tav>
                                      </p:tavLst>
                                    </p:anim>
                                    <p:anim calcmode="lin" valueType="num">
                                      <p:cBhvr additive="base">
                                        <p:cTn id="102" dur="500" fill="hold"/>
                                        <p:tgtEl>
                                          <p:spTgt spid="58"/>
                                        </p:tgtEl>
                                        <p:attrNameLst>
                                          <p:attrName>ppt_y</p:attrName>
                                        </p:attrNameLst>
                                      </p:cBhvr>
                                      <p:tavLst>
                                        <p:tav tm="0">
                                          <p:val>
                                            <p:strVal val="#ppt_y"/>
                                          </p:val>
                                        </p:tav>
                                        <p:tav tm="100000">
                                          <p:val>
                                            <p:strVal val="#ppt_y"/>
                                          </p:val>
                                        </p:tav>
                                      </p:tavLst>
                                    </p:anim>
                                  </p:childTnLst>
                                </p:cTn>
                              </p:par>
                              <p:par>
                                <p:cTn id="103" presetID="2" presetClass="entr" presetSubtype="2" fill="hold" nodeType="withEffect">
                                  <p:stCondLst>
                                    <p:cond delay="0"/>
                                  </p:stCondLst>
                                  <p:childTnLst>
                                    <p:set>
                                      <p:cBhvr>
                                        <p:cTn id="104" dur="1" fill="hold">
                                          <p:stCondLst>
                                            <p:cond delay="0"/>
                                          </p:stCondLst>
                                        </p:cTn>
                                        <p:tgtEl>
                                          <p:spTgt spid="57"/>
                                        </p:tgtEl>
                                        <p:attrNameLst>
                                          <p:attrName>style.visibility</p:attrName>
                                        </p:attrNameLst>
                                      </p:cBhvr>
                                      <p:to>
                                        <p:strVal val="visible"/>
                                      </p:to>
                                    </p:set>
                                    <p:anim calcmode="lin" valueType="num">
                                      <p:cBhvr additive="base">
                                        <p:cTn id="105" dur="500" fill="hold"/>
                                        <p:tgtEl>
                                          <p:spTgt spid="57"/>
                                        </p:tgtEl>
                                        <p:attrNameLst>
                                          <p:attrName>ppt_x</p:attrName>
                                        </p:attrNameLst>
                                      </p:cBhvr>
                                      <p:tavLst>
                                        <p:tav tm="0">
                                          <p:val>
                                            <p:strVal val="1+#ppt_w/2"/>
                                          </p:val>
                                        </p:tav>
                                        <p:tav tm="100000">
                                          <p:val>
                                            <p:strVal val="#ppt_x"/>
                                          </p:val>
                                        </p:tav>
                                      </p:tavLst>
                                    </p:anim>
                                    <p:anim calcmode="lin" valueType="num">
                                      <p:cBhvr additive="base">
                                        <p:cTn id="106" dur="50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56" presetClass="path" presetSubtype="0" accel="50000" decel="50000" fill="hold" nodeType="clickEffect">
                                  <p:stCondLst>
                                    <p:cond delay="0"/>
                                  </p:stCondLst>
                                  <p:childTnLst>
                                    <p:animMotion origin="layout" path="M 3.33333E-6 4.62428E-7 L 0.59271 -0.2978 " pathEditMode="relative" rAng="0" ptsTypes="AA">
                                      <p:cBhvr>
                                        <p:cTn id="110" dur="1000" fill="hold"/>
                                        <p:tgtEl>
                                          <p:spTgt spid="44"/>
                                        </p:tgtEl>
                                        <p:attrNameLst>
                                          <p:attrName>ppt_x</p:attrName>
                                          <p:attrName>ppt_y</p:attrName>
                                        </p:attrNameLst>
                                      </p:cBhvr>
                                      <p:rCtr x="29635" y="-14890"/>
                                    </p:animMotion>
                                  </p:childTnLst>
                                </p:cTn>
                              </p:par>
                              <p:par>
                                <p:cTn id="111" presetID="6" presetClass="emph" presetSubtype="0" fill="hold" nodeType="withEffect">
                                  <p:stCondLst>
                                    <p:cond delay="0"/>
                                  </p:stCondLst>
                                  <p:childTnLst>
                                    <p:animScale>
                                      <p:cBhvr>
                                        <p:cTn id="112" dur="1000" fill="hold"/>
                                        <p:tgtEl>
                                          <p:spTgt spid="44"/>
                                        </p:tgtEl>
                                      </p:cBhvr>
                                      <p:by x="60000" y="60000"/>
                                    </p:animScale>
                                  </p:childTnLst>
                                </p:cTn>
                              </p:par>
                            </p:childTnLst>
                          </p:cTn>
                        </p:par>
                      </p:childTnLst>
                    </p:cTn>
                  </p:par>
                  <p:par>
                    <p:cTn id="113" fill="hold">
                      <p:stCondLst>
                        <p:cond delay="indefinite"/>
                      </p:stCondLst>
                      <p:childTnLst>
                        <p:par>
                          <p:cTn id="114" fill="hold">
                            <p:stCondLst>
                              <p:cond delay="0"/>
                            </p:stCondLst>
                            <p:childTnLst>
                              <p:par>
                                <p:cTn id="115" presetID="56" presetClass="path" presetSubtype="0" accel="50000" decel="50000" fill="hold" nodeType="clickEffect">
                                  <p:stCondLst>
                                    <p:cond delay="0"/>
                                  </p:stCondLst>
                                  <p:childTnLst>
                                    <p:animMotion origin="layout" path="M -2.77778E-6 -7.51445E-7 L 0.37361 0.2474 " pathEditMode="relative" rAng="0" ptsTypes="AA">
                                      <p:cBhvr>
                                        <p:cTn id="116" dur="1000" fill="hold"/>
                                        <p:tgtEl>
                                          <p:spTgt spid="47"/>
                                        </p:tgtEl>
                                        <p:attrNameLst>
                                          <p:attrName>ppt_x</p:attrName>
                                          <p:attrName>ppt_y</p:attrName>
                                        </p:attrNameLst>
                                      </p:cBhvr>
                                      <p:rCtr x="18681" y="12370"/>
                                    </p:animMotion>
                                  </p:childTnLst>
                                </p:cTn>
                              </p:par>
                              <p:par>
                                <p:cTn id="117" presetID="6" presetClass="emph" presetSubtype="0" fill="hold" nodeType="withEffect">
                                  <p:stCondLst>
                                    <p:cond delay="0"/>
                                  </p:stCondLst>
                                  <p:childTnLst>
                                    <p:animScale>
                                      <p:cBhvr>
                                        <p:cTn id="118" dur="1000" fill="hold"/>
                                        <p:tgtEl>
                                          <p:spTgt spid="47"/>
                                        </p:tgtEl>
                                      </p:cBhvr>
                                      <p:by x="60000" y="60000"/>
                                    </p:animScale>
                                  </p:childTnLst>
                                </p:cTn>
                              </p:par>
                            </p:childTnLst>
                          </p:cTn>
                        </p:par>
                      </p:childTnLst>
                    </p:cTn>
                  </p:par>
                  <p:par>
                    <p:cTn id="119" fill="hold">
                      <p:stCondLst>
                        <p:cond delay="indefinite"/>
                      </p:stCondLst>
                      <p:childTnLst>
                        <p:par>
                          <p:cTn id="120" fill="hold">
                            <p:stCondLst>
                              <p:cond delay="0"/>
                            </p:stCondLst>
                            <p:childTnLst>
                              <p:par>
                                <p:cTn id="121" presetID="56" presetClass="path" presetSubtype="0" accel="50000" decel="50000" fill="hold" nodeType="clickEffect">
                                  <p:stCondLst>
                                    <p:cond delay="0"/>
                                  </p:stCondLst>
                                  <p:childTnLst>
                                    <p:animMotion origin="layout" path="M -2.77778E-7 -4.21965E-6 L 0.3592 -0.27583 " pathEditMode="relative" rAng="0" ptsTypes="AA">
                                      <p:cBhvr>
                                        <p:cTn id="122" dur="1000" fill="hold"/>
                                        <p:tgtEl>
                                          <p:spTgt spid="49"/>
                                        </p:tgtEl>
                                        <p:attrNameLst>
                                          <p:attrName>ppt_x</p:attrName>
                                          <p:attrName>ppt_y</p:attrName>
                                        </p:attrNameLst>
                                      </p:cBhvr>
                                      <p:rCtr x="17951" y="-13803"/>
                                    </p:animMotion>
                                  </p:childTnLst>
                                </p:cTn>
                              </p:par>
                              <p:par>
                                <p:cTn id="123" presetID="6" presetClass="emph" presetSubtype="0" fill="hold" nodeType="withEffect">
                                  <p:stCondLst>
                                    <p:cond delay="0"/>
                                  </p:stCondLst>
                                  <p:childTnLst>
                                    <p:animScale>
                                      <p:cBhvr>
                                        <p:cTn id="124" dur="1000" fill="hold"/>
                                        <p:tgtEl>
                                          <p:spTgt spid="49"/>
                                        </p:tgtEl>
                                      </p:cBhvr>
                                      <p:by x="60000" y="60000"/>
                                    </p:animScale>
                                  </p:childTnLst>
                                </p:cTn>
                              </p:par>
                            </p:childTnLst>
                          </p:cTn>
                        </p:par>
                      </p:childTnLst>
                    </p:cTn>
                  </p:par>
                  <p:par>
                    <p:cTn id="125" fill="hold">
                      <p:stCondLst>
                        <p:cond delay="indefinite"/>
                      </p:stCondLst>
                      <p:childTnLst>
                        <p:par>
                          <p:cTn id="126" fill="hold">
                            <p:stCondLst>
                              <p:cond delay="0"/>
                            </p:stCondLst>
                            <p:childTnLst>
                              <p:par>
                                <p:cTn id="127" presetID="56" presetClass="path" presetSubtype="0" accel="50000" decel="50000" fill="hold" nodeType="clickEffect">
                                  <p:stCondLst>
                                    <p:cond delay="0"/>
                                  </p:stCondLst>
                                  <p:childTnLst>
                                    <p:animMotion origin="layout" path="M 2.77778E-7 1.38728E-6 L 0.09705 0.24971 " pathEditMode="relative" rAng="0" ptsTypes="AA">
                                      <p:cBhvr>
                                        <p:cTn id="128" dur="1000" fill="hold"/>
                                        <p:tgtEl>
                                          <p:spTgt spid="58"/>
                                        </p:tgtEl>
                                        <p:attrNameLst>
                                          <p:attrName>ppt_x</p:attrName>
                                          <p:attrName>ppt_y</p:attrName>
                                        </p:attrNameLst>
                                      </p:cBhvr>
                                      <p:rCtr x="4844" y="12486"/>
                                    </p:animMotion>
                                  </p:childTnLst>
                                </p:cTn>
                              </p:par>
                              <p:par>
                                <p:cTn id="129" presetID="6" presetClass="emph" presetSubtype="0" fill="hold" nodeType="withEffect">
                                  <p:stCondLst>
                                    <p:cond delay="0"/>
                                  </p:stCondLst>
                                  <p:childTnLst>
                                    <p:animScale>
                                      <p:cBhvr>
                                        <p:cTn id="130" dur="1000" fill="hold"/>
                                        <p:tgtEl>
                                          <p:spTgt spid="58"/>
                                        </p:tgtEl>
                                      </p:cBhvr>
                                      <p:by x="60000" y="60000"/>
                                    </p:animScale>
                                  </p:childTnLst>
                                </p:cTn>
                              </p:par>
                            </p:childTnLst>
                          </p:cTn>
                        </p:par>
                      </p:childTnLst>
                    </p:cTn>
                  </p:par>
                  <p:par>
                    <p:cTn id="131" fill="hold">
                      <p:stCondLst>
                        <p:cond delay="indefinite"/>
                      </p:stCondLst>
                      <p:childTnLst>
                        <p:par>
                          <p:cTn id="132" fill="hold">
                            <p:stCondLst>
                              <p:cond delay="0"/>
                            </p:stCondLst>
                            <p:childTnLst>
                              <p:par>
                                <p:cTn id="133" presetID="56" presetClass="path" presetSubtype="0" accel="50000" decel="50000" fill="hold" nodeType="clickEffect">
                                  <p:stCondLst>
                                    <p:cond delay="0"/>
                                  </p:stCondLst>
                                  <p:childTnLst>
                                    <p:animMotion origin="layout" path="M 4.44444E-6 -3.12139E-6 L -0.00886 0.25457 " pathEditMode="relative" rAng="0" ptsTypes="AA">
                                      <p:cBhvr>
                                        <p:cTn id="134" dur="1000" fill="hold"/>
                                        <p:tgtEl>
                                          <p:spTgt spid="57"/>
                                        </p:tgtEl>
                                        <p:attrNameLst>
                                          <p:attrName>ppt_x</p:attrName>
                                          <p:attrName>ppt_y</p:attrName>
                                        </p:attrNameLst>
                                      </p:cBhvr>
                                      <p:rCtr x="-451" y="12717"/>
                                    </p:animMotion>
                                  </p:childTnLst>
                                </p:cTn>
                              </p:par>
                              <p:par>
                                <p:cTn id="135" presetID="6" presetClass="emph" presetSubtype="0" fill="hold" nodeType="withEffect">
                                  <p:stCondLst>
                                    <p:cond delay="0"/>
                                  </p:stCondLst>
                                  <p:childTnLst>
                                    <p:animScale>
                                      <p:cBhvr>
                                        <p:cTn id="136" dur="1000" fill="hold"/>
                                        <p:tgtEl>
                                          <p:spTgt spid="57"/>
                                        </p:tgtEl>
                                      </p:cBhvr>
                                      <p:by x="60000" y="60000"/>
                                    </p:animScale>
                                  </p:childTnLst>
                                </p:cTn>
                              </p:par>
                            </p:childTnLst>
                          </p:cTn>
                        </p:par>
                      </p:childTnLst>
                    </p:cTn>
                  </p:par>
                  <p:par>
                    <p:cTn id="137" fill="hold">
                      <p:stCondLst>
                        <p:cond delay="indefinite"/>
                      </p:stCondLst>
                      <p:childTnLst>
                        <p:par>
                          <p:cTn id="138" fill="hold">
                            <p:stCondLst>
                              <p:cond delay="0"/>
                            </p:stCondLst>
                            <p:childTnLst>
                              <p:par>
                                <p:cTn id="139" presetID="22" presetClass="entr" presetSubtype="8" fill="hold" nodeType="clickEffect">
                                  <p:stCondLst>
                                    <p:cond delay="0"/>
                                  </p:stCondLst>
                                  <p:childTnLst>
                                    <p:set>
                                      <p:cBhvr>
                                        <p:cTn id="140" dur="1" fill="hold">
                                          <p:stCondLst>
                                            <p:cond delay="0"/>
                                          </p:stCondLst>
                                        </p:cTn>
                                        <p:tgtEl>
                                          <p:spTgt spid="59">
                                            <p:txEl>
                                              <p:pRg st="0" end="0"/>
                                            </p:txEl>
                                          </p:spTgt>
                                        </p:tgtEl>
                                        <p:attrNameLst>
                                          <p:attrName>style.visibility</p:attrName>
                                        </p:attrNameLst>
                                      </p:cBhvr>
                                      <p:to>
                                        <p:strVal val="visible"/>
                                      </p:to>
                                    </p:set>
                                    <p:animEffect transition="in" filter="wipe(left)">
                                      <p:cBhvr>
                                        <p:cTn id="141" dur="500"/>
                                        <p:tgtEl>
                                          <p:spTgt spid="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1074" name="Picture 6" descr="罗马出土 汉朝绢"/>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0" b="100000" l="0" r="100000">
                        <a14:foregroundMark x1="19549" y1="65833" x2="73183" y2="43500"/>
                        <a14:foregroundMark x1="35589" y1="35000" x2="49373" y2="76000"/>
                        <a14:foregroundMark x1="45113" y1="41833" x2="36591" y2="64000"/>
                        <a14:foregroundMark x1="73183" y1="45833" x2="83960" y2="64000"/>
                        <a14:foregroundMark x1="2005" y1="72667" x2="46366" y2="37833"/>
                      </a14:backgroundRemoval>
                    </a14:imgEffect>
                  </a14:imgLayer>
                </a14:imgProps>
              </a:ext>
              <a:ext uri="{28A0092B-C50C-407E-A947-70E740481C1C}">
                <a14:useLocalDpi xmlns:a14="http://schemas.microsoft.com/office/drawing/2010/main" val="0"/>
              </a:ext>
            </a:extLst>
          </a:blip>
          <a:srcRect/>
          <a:stretch>
            <a:fillRect/>
          </a:stretch>
        </p:blipFill>
        <p:spPr bwMode="auto">
          <a:xfrm>
            <a:off x="4870528" y="3645024"/>
            <a:ext cx="2736850" cy="2917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5"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99592" y="1609413"/>
            <a:ext cx="2952328" cy="2323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6" name="Text Box 15"/>
          <p:cNvSpPr txBox="1">
            <a:spLocks noChangeArrowheads="1"/>
          </p:cNvSpPr>
          <p:nvPr/>
        </p:nvSpPr>
        <p:spPr bwMode="auto">
          <a:xfrm>
            <a:off x="7702024" y="3248026"/>
            <a:ext cx="1046440" cy="3314278"/>
          </a:xfrm>
          <a:prstGeom prst="rect">
            <a:avLst/>
          </a:prstGeom>
          <a:solidFill>
            <a:schemeClr val="accent3">
              <a:lumMod val="20000"/>
              <a:lumOff val="80000"/>
            </a:schemeClr>
          </a:solidFill>
          <a:ln w="38100">
            <a:solidFill>
              <a:schemeClr val="bg1"/>
            </a:solidFill>
            <a:miter lim="800000"/>
          </a:ln>
        </p:spPr>
        <p:txBody>
          <a:bodyPr vert="eaVert" wrap="square">
            <a:spAutoFit/>
          </a:bodyPr>
          <a:lstStyle>
            <a:defPPr>
              <a:defRPr lang="zh-CN"/>
            </a:defPPr>
            <a:lvl1pPr eaLnBrk="0" hangingPunct="0">
              <a:defRPr sz="2800" b="1">
                <a:latin typeface="Times New Roman" panose="02020603050405020304" pitchFamily="18" charset="0"/>
                <a:ea typeface="黑体" panose="02010609060101010101" charset="-122"/>
              </a:defRPr>
            </a:lvl1pPr>
            <a:lvl2pPr marL="742950" indent="-285750" eaLnBrk="0" hangingPunct="0">
              <a:defRPr sz="2400">
                <a:latin typeface="Arial" panose="020B0604020202020204" pitchFamily="34" charset="0"/>
                <a:ea typeface="宋体" panose="02010600030101010101" pitchFamily="2" charset="-122"/>
              </a:defRPr>
            </a:lvl2pPr>
            <a:lvl3pPr marL="1143000" indent="-228600" eaLnBrk="0" hangingPunct="0">
              <a:defRPr sz="2400">
                <a:latin typeface="Arial" panose="020B0604020202020204" pitchFamily="34" charset="0"/>
                <a:ea typeface="宋体" panose="02010600030101010101" pitchFamily="2" charset="-122"/>
              </a:defRPr>
            </a:lvl3pPr>
            <a:lvl4pPr marL="1600200" indent="-228600" eaLnBrk="0" hangingPunct="0">
              <a:defRPr sz="2400">
                <a:latin typeface="Arial" panose="020B0604020202020204" pitchFamily="34" charset="0"/>
                <a:ea typeface="宋体" panose="02010600030101010101" pitchFamily="2" charset="-122"/>
              </a:defRPr>
            </a:lvl4pPr>
            <a:lvl5pPr marL="2057400" indent="-228600" eaLnBrk="0" hangingPunct="0">
              <a:defRPr sz="2400">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400">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400">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400">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400">
                <a:latin typeface="Arial" panose="020B0604020202020204" pitchFamily="34" charset="0"/>
                <a:ea typeface="宋体" panose="02010600030101010101" pitchFamily="2" charset="-122"/>
              </a:defRPr>
            </a:lvl9pPr>
          </a:lstStyle>
          <a:p>
            <a:r>
              <a:rPr lang="zh-CN" altLang="en-US" dirty="0"/>
              <a:t>罗马废墟帕米拉出土的汉朝绢</a:t>
            </a:r>
            <a:endParaRPr lang="zh-CN" altLang="en-US" dirty="0"/>
          </a:p>
        </p:txBody>
      </p:sp>
      <p:pic>
        <p:nvPicPr>
          <p:cNvPr id="131077" name="Picture 16" descr="新疆出土的东汉丝袜"/>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17225" y1="11818" x2="22488" y2="80909"/>
                        <a14:foregroundMark x1="7656" y1="5455" x2="39713" y2="4091"/>
                        <a14:foregroundMark x1="43541" y1="4545" x2="43541" y2="4545"/>
                        <a14:foregroundMark x1="54067" y1="2727" x2="94258" y2="4091"/>
                      </a14:backgroundRemoval>
                    </a14:imgEffect>
                  </a14:imgLayer>
                </a14:imgProps>
              </a:ext>
              <a:ext uri="{28A0092B-C50C-407E-A947-70E740481C1C}">
                <a14:useLocalDpi xmlns:a14="http://schemas.microsoft.com/office/drawing/2010/main" val="0"/>
              </a:ext>
            </a:extLst>
          </a:blip>
          <a:srcRect/>
          <a:stretch>
            <a:fillRect/>
          </a:stretch>
        </p:blipFill>
        <p:spPr bwMode="auto">
          <a:xfrm>
            <a:off x="996007" y="4155473"/>
            <a:ext cx="2855913"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8" name="Text Box 23"/>
          <p:cNvSpPr txBox="1">
            <a:spLocks noChangeArrowheads="1"/>
          </p:cNvSpPr>
          <p:nvPr/>
        </p:nvSpPr>
        <p:spPr bwMode="auto">
          <a:xfrm>
            <a:off x="7856935" y="728662"/>
            <a:ext cx="615553" cy="1509388"/>
          </a:xfrm>
          <a:prstGeom prst="rect">
            <a:avLst/>
          </a:prstGeom>
          <a:solidFill>
            <a:schemeClr val="accent3">
              <a:lumMod val="20000"/>
              <a:lumOff val="80000"/>
            </a:schemeClr>
          </a:solidFill>
          <a:ln w="38100">
            <a:solidFill>
              <a:schemeClr val="bg1"/>
            </a:solidFill>
            <a:miter lim="800000"/>
          </a:ln>
        </p:spPr>
        <p:txBody>
          <a:bodyPr vert="eaVert" wrap="none">
            <a:spAutoFit/>
          </a:bodyPr>
          <a:lstStyle>
            <a:defPPr>
              <a:defRPr lang="zh-CN"/>
            </a:defPPr>
            <a:lvl1pPr eaLnBrk="0" hangingPunct="0">
              <a:defRPr sz="2800" b="1">
                <a:latin typeface="Times New Roman" panose="02020603050405020304" pitchFamily="18" charset="0"/>
                <a:ea typeface="黑体" panose="02010609060101010101" charset="-122"/>
              </a:defRPr>
            </a:lvl1pPr>
            <a:lvl2pPr marL="742950" indent="-285750" eaLnBrk="0" hangingPunct="0">
              <a:defRPr sz="2400">
                <a:latin typeface="Arial" panose="020B0604020202020204" pitchFamily="34" charset="0"/>
                <a:ea typeface="宋体" panose="02010600030101010101" pitchFamily="2" charset="-122"/>
              </a:defRPr>
            </a:lvl2pPr>
            <a:lvl3pPr marL="1143000" indent="-228600" eaLnBrk="0" hangingPunct="0">
              <a:defRPr sz="2400">
                <a:latin typeface="Arial" panose="020B0604020202020204" pitchFamily="34" charset="0"/>
                <a:ea typeface="宋体" panose="02010600030101010101" pitchFamily="2" charset="-122"/>
              </a:defRPr>
            </a:lvl3pPr>
            <a:lvl4pPr marL="1600200" indent="-228600" eaLnBrk="0" hangingPunct="0">
              <a:defRPr sz="2400">
                <a:latin typeface="Arial" panose="020B0604020202020204" pitchFamily="34" charset="0"/>
                <a:ea typeface="宋体" panose="02010600030101010101" pitchFamily="2" charset="-122"/>
              </a:defRPr>
            </a:lvl4pPr>
            <a:lvl5pPr marL="2057400" indent="-228600" eaLnBrk="0" hangingPunct="0">
              <a:defRPr sz="2400">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400">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400">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400">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400">
                <a:latin typeface="Arial" panose="020B0604020202020204" pitchFamily="34" charset="0"/>
                <a:ea typeface="宋体" panose="02010600030101010101" pitchFamily="2" charset="-122"/>
              </a:defRPr>
            </a:lvl9pPr>
          </a:lstStyle>
          <a:p>
            <a:r>
              <a:rPr lang="zh-CN" altLang="en-US" dirty="0"/>
              <a:t>彩锦护膊</a:t>
            </a:r>
            <a:endParaRPr lang="zh-CN" altLang="en-US" dirty="0"/>
          </a:p>
        </p:txBody>
      </p:sp>
      <p:pic>
        <p:nvPicPr>
          <p:cNvPr id="131079" name="Picture 24" descr="新疆尼雅遗址出土的彩锦护膊"/>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860157" y="34760"/>
            <a:ext cx="3024187"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80" name="Text Box 25"/>
          <p:cNvSpPr txBox="1">
            <a:spLocks noChangeArrowheads="1"/>
          </p:cNvSpPr>
          <p:nvPr/>
        </p:nvSpPr>
        <p:spPr bwMode="auto">
          <a:xfrm>
            <a:off x="212031" y="2098251"/>
            <a:ext cx="615553" cy="3989234"/>
          </a:xfrm>
          <a:prstGeom prst="rect">
            <a:avLst/>
          </a:prstGeom>
          <a:solidFill>
            <a:schemeClr val="accent3">
              <a:lumMod val="20000"/>
              <a:lumOff val="80000"/>
            </a:schemeClr>
          </a:solidFill>
          <a:ln w="38100">
            <a:solidFill>
              <a:schemeClr val="bg1"/>
            </a:solidFill>
            <a:miter lim="800000"/>
          </a:ln>
        </p:spPr>
        <p:txBody>
          <a:bodyPr vert="eaVert"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9pPr>
          </a:lstStyle>
          <a:p>
            <a:r>
              <a:rPr lang="zh-CN" altLang="en-US" sz="2800" b="1" dirty="0">
                <a:latin typeface="Times New Roman" panose="02020603050405020304" pitchFamily="18" charset="0"/>
                <a:ea typeface="黑体" panose="02010609060101010101" charset="-122"/>
              </a:rPr>
              <a:t>丝绸之路上出土的丝织品</a:t>
            </a:r>
            <a:endParaRPr lang="zh-CN" altLang="en-US" sz="2800" b="1" dirty="0">
              <a:latin typeface="Times New Roman" panose="02020603050405020304" pitchFamily="18" charset="0"/>
              <a:ea typeface="黑体" panose="02010609060101010101" charset="-122"/>
            </a:endParaRPr>
          </a:p>
        </p:txBody>
      </p:sp>
      <p:sp>
        <p:nvSpPr>
          <p:cNvPr id="11" name="TextBox 10"/>
          <p:cNvSpPr txBox="1"/>
          <p:nvPr/>
        </p:nvSpPr>
        <p:spPr>
          <a:xfrm>
            <a:off x="467544" y="743828"/>
            <a:ext cx="4608512" cy="646331"/>
          </a:xfrm>
          <a:prstGeom prst="rect">
            <a:avLst/>
          </a:prstGeom>
          <a:noFill/>
        </p:spPr>
        <p:txBody>
          <a:bodyPr wrap="square" rtlCol="0">
            <a:spAutoFit/>
          </a:bodyPr>
          <a:lstStyle/>
          <a:p>
            <a:r>
              <a:rPr lang="en-US" altLang="zh-CN" sz="3600" b="1" dirty="0" smtClean="0">
                <a:solidFill>
                  <a:schemeClr val="accent3">
                    <a:lumMod val="50000"/>
                  </a:schemeClr>
                </a:solidFill>
                <a:effectLst>
                  <a:outerShdw blurRad="38100" dist="38100" dir="2700000" algn="tl">
                    <a:srgbClr val="000000">
                      <a:alpha val="43137"/>
                    </a:srgbClr>
                  </a:outerShdw>
                </a:effectLst>
                <a:latin typeface="+mj-ea"/>
                <a:ea typeface="+mj-ea"/>
              </a:rPr>
              <a:t>1</a:t>
            </a:r>
            <a:r>
              <a:rPr lang="zh-CN" altLang="en-US" sz="3600" b="1" dirty="0" smtClean="0">
                <a:solidFill>
                  <a:schemeClr val="accent3">
                    <a:lumMod val="50000"/>
                  </a:schemeClr>
                </a:solidFill>
                <a:effectLst>
                  <a:outerShdw blurRad="38100" dist="38100" dir="2700000" algn="tl">
                    <a:srgbClr val="000000">
                      <a:alpha val="43137"/>
                    </a:srgbClr>
                  </a:outerShdw>
                </a:effectLst>
                <a:latin typeface="+mj-ea"/>
                <a:ea typeface="+mj-ea"/>
              </a:rPr>
              <a:t>、丝绸之路</a:t>
            </a:r>
            <a:endParaRPr lang="zh-CN" altLang="en-US" sz="3600" b="1" dirty="0">
              <a:solidFill>
                <a:schemeClr val="accent3">
                  <a:lumMod val="50000"/>
                </a:schemeClr>
              </a:solidFill>
              <a:effectLst>
                <a:outerShdw blurRad="38100" dist="38100" dir="2700000" algn="tl">
                  <a:srgbClr val="000000">
                    <a:alpha val="43137"/>
                  </a:srgbClr>
                </a:outerShdw>
              </a:effectLst>
              <a:latin typeface="+mj-ea"/>
              <a:ea typeface="+mj-ea"/>
            </a:endParaRPr>
          </a:p>
        </p:txBody>
      </p:sp>
      <p:sp>
        <p:nvSpPr>
          <p:cNvPr id="12" name="TextBox 11"/>
          <p:cNvSpPr txBox="1"/>
          <p:nvPr/>
        </p:nvSpPr>
        <p:spPr>
          <a:xfrm>
            <a:off x="35496" y="-27384"/>
            <a:ext cx="6118834" cy="646331"/>
          </a:xfrm>
          <a:prstGeom prst="rect">
            <a:avLst/>
          </a:prstGeom>
          <a:noFill/>
        </p:spPr>
        <p:txBody>
          <a:bodyPr wrap="square" rtlCol="0">
            <a:spAutoFit/>
          </a:bodyPr>
          <a:lstStyle/>
          <a:p>
            <a:r>
              <a:rPr lang="zh-CN" altLang="en-US" sz="3600" b="1" dirty="0" smtClean="0">
                <a:solidFill>
                  <a:schemeClr val="tx1">
                    <a:lumMod val="75000"/>
                    <a:lumOff val="25000"/>
                  </a:schemeClr>
                </a:solidFill>
                <a:effectLst>
                  <a:outerShdw blurRad="38100" dist="38100" dir="2700000" algn="tl">
                    <a:srgbClr val="000000">
                      <a:alpha val="43137"/>
                    </a:srgbClr>
                  </a:outerShdw>
                </a:effectLst>
              </a:rPr>
              <a:t>二、丝路之行</a:t>
            </a:r>
            <a:endParaRPr lang="zh-CN" altLang="en-US" sz="3600" b="1" dirty="0">
              <a:solidFill>
                <a:schemeClr val="tx1">
                  <a:lumMod val="75000"/>
                  <a:lumOff val="25000"/>
                </a:schemeClr>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bc794526a74d0d5e35a80f21[1]"/>
          <p:cNvPicPr>
            <a:picLocks noChangeAspect="1" noChangeArrowheads="1"/>
          </p:cNvPicPr>
          <p:nvPr/>
        </p:nvPicPr>
        <p:blipFill>
          <a:blip r:embed="rId1">
            <a:lum bright="6000"/>
            <a:extLst>
              <a:ext uri="{28A0092B-C50C-407E-A947-70E740481C1C}">
                <a14:useLocalDpi xmlns:a14="http://schemas.microsoft.com/office/drawing/2010/main" val="0"/>
              </a:ext>
            </a:extLst>
          </a:blip>
          <a:srcRect/>
          <a:stretch>
            <a:fillRect/>
          </a:stretch>
        </p:blipFill>
        <p:spPr bwMode="auto">
          <a:xfrm>
            <a:off x="53864" y="1196752"/>
            <a:ext cx="3185065"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Oval 8" descr="20100705103359726"/>
          <p:cNvSpPr>
            <a:spLocks noChangeArrowheads="1"/>
          </p:cNvSpPr>
          <p:nvPr/>
        </p:nvSpPr>
        <p:spPr bwMode="auto">
          <a:xfrm>
            <a:off x="298450" y="3440951"/>
            <a:ext cx="2513013" cy="1914525"/>
          </a:xfrm>
          <a:prstGeom prst="ellipse">
            <a:avLst/>
          </a:prstGeom>
          <a:blipFill dpi="0" rotWithShape="1">
            <a:blip r:embed="rId2" cstate="print"/>
            <a:srcRect/>
            <a:stretch>
              <a:fillRect/>
            </a:stretch>
          </a:blipFill>
          <a:ln w="9525" algn="ctr">
            <a:solidFill>
              <a:schemeClr val="accent1"/>
            </a:solidFill>
            <a:round/>
          </a:ln>
          <a:effectLst/>
        </p:spPr>
        <p:txBody>
          <a:bodyPr wrap="none" anchor="ctr"/>
          <a:lstStyle>
            <a:lvl1pPr>
              <a:defRPr>
                <a:solidFill>
                  <a:schemeClr val="tx1"/>
                </a:solidFill>
                <a:latin typeface="Calibri" panose="020F0502020204030204" charset="0"/>
                <a:ea typeface="宋体" panose="02010600030101010101" pitchFamily="2" charset="-122"/>
              </a:defRPr>
            </a:lvl1pPr>
            <a:lvl2pPr>
              <a:defRPr>
                <a:solidFill>
                  <a:schemeClr val="tx1"/>
                </a:solidFill>
                <a:latin typeface="Calibri" panose="020F0502020204030204" charset="0"/>
                <a:ea typeface="宋体" panose="02010600030101010101" pitchFamily="2" charset="-122"/>
              </a:defRPr>
            </a:lvl2pPr>
            <a:lvl3pPr>
              <a:defRPr>
                <a:solidFill>
                  <a:schemeClr val="tx1"/>
                </a:solidFill>
                <a:latin typeface="Calibri" panose="020F0502020204030204" charset="0"/>
                <a:ea typeface="宋体" panose="02010600030101010101" pitchFamily="2" charset="-122"/>
              </a:defRPr>
            </a:lvl3pPr>
            <a:lvl4pPr>
              <a:defRPr>
                <a:solidFill>
                  <a:schemeClr val="tx1"/>
                </a:solidFill>
                <a:latin typeface="Calibri" panose="020F0502020204030204" charset="0"/>
                <a:ea typeface="宋体" panose="02010600030101010101" pitchFamily="2" charset="-122"/>
              </a:defRPr>
            </a:lvl4pPr>
            <a:lvl5pPr>
              <a:defRPr>
                <a:solidFill>
                  <a:schemeClr val="tx1"/>
                </a:solidFill>
                <a:latin typeface="Calibri" panose="020F050202020403020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a:r>
              <a:rPr lang="zh-CN" altLang="en-US" sz="3000">
                <a:solidFill>
                  <a:srgbClr val="00FFFF"/>
                </a:solidFill>
                <a:effectLst>
                  <a:outerShdw blurRad="38100" dist="38100" dir="2700000" algn="tl">
                    <a:srgbClr val="C0C0C0"/>
                  </a:outerShdw>
                </a:effectLst>
                <a:latin typeface="Times New Roman" panose="02020603050405020304" pitchFamily="18" charset="0"/>
                <a:ea typeface="迷你简太极" pitchFamily="2" charset="-122"/>
              </a:rPr>
              <a:t>友谊之路</a:t>
            </a:r>
            <a:endParaRPr lang="zh-CN" altLang="en-US" sz="3000">
              <a:solidFill>
                <a:srgbClr val="00FFFF"/>
              </a:solidFill>
              <a:effectLst>
                <a:outerShdw blurRad="38100" dist="38100" dir="2700000" algn="tl">
                  <a:srgbClr val="C0C0C0"/>
                </a:outerShdw>
              </a:effectLst>
              <a:latin typeface="Times New Roman" panose="02020603050405020304" pitchFamily="18" charset="0"/>
              <a:ea typeface="迷你简太极" pitchFamily="2" charset="-122"/>
            </a:endParaRPr>
          </a:p>
        </p:txBody>
      </p:sp>
      <p:pic>
        <p:nvPicPr>
          <p:cNvPr id="210971" name="Picture 27" descr="图片3"/>
          <p:cNvPicPr>
            <a:picLocks noChangeAspect="1" noChangeArrowheads="1"/>
          </p:cNvPicPr>
          <p:nvPr/>
        </p:nvPicPr>
        <p:blipFill>
          <a:blip r:embed="rId3" cstate="print">
            <a:clrChange>
              <a:clrFrom>
                <a:srgbClr val="FFFFFF"/>
              </a:clrFrom>
              <a:clrTo>
                <a:srgbClr val="FFFFFF">
                  <a:alpha val="0"/>
                </a:srgbClr>
              </a:clrTo>
            </a:clrChange>
            <a:lum bright="-12000"/>
            <a:extLst>
              <a:ext uri="{28A0092B-C50C-407E-A947-70E740481C1C}">
                <a14:useLocalDpi xmlns:a14="http://schemas.microsoft.com/office/drawing/2010/main" val="0"/>
              </a:ext>
            </a:extLst>
          </a:blip>
          <a:srcRect b="4372"/>
          <a:stretch>
            <a:fillRect/>
          </a:stretch>
        </p:blipFill>
        <p:spPr bwMode="auto">
          <a:xfrm>
            <a:off x="3254723" y="2538317"/>
            <a:ext cx="2787650"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72" name="Picture 28" descr="图片4"/>
          <p:cNvPicPr>
            <a:picLocks noChangeAspect="1" noChangeArrowheads="1"/>
          </p:cNvPicPr>
          <p:nvPr/>
        </p:nvPicPr>
        <p:blipFill>
          <a:blip r:embed="rId4" cstate="print">
            <a:clrChange>
              <a:clrFrom>
                <a:srgbClr val="FFFFFF"/>
              </a:clrFrom>
              <a:clrTo>
                <a:srgbClr val="FFFFFF">
                  <a:alpha val="0"/>
                </a:srgbClr>
              </a:clrTo>
            </a:clrChange>
            <a:lum bright="-18000"/>
            <a:extLst>
              <a:ext uri="{28A0092B-C50C-407E-A947-70E740481C1C}">
                <a14:useLocalDpi xmlns:a14="http://schemas.microsoft.com/office/drawing/2010/main" val="0"/>
              </a:ext>
            </a:extLst>
          </a:blip>
          <a:srcRect l="3423" t="4308" b="8102"/>
          <a:stretch>
            <a:fillRect/>
          </a:stretch>
        </p:blipFill>
        <p:spPr bwMode="auto">
          <a:xfrm>
            <a:off x="3354188" y="1304175"/>
            <a:ext cx="25908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3" name="Oval 11" descr="20100705103359726"/>
          <p:cNvSpPr>
            <a:spLocks noChangeArrowheads="1"/>
          </p:cNvSpPr>
          <p:nvPr/>
        </p:nvSpPr>
        <p:spPr bwMode="auto">
          <a:xfrm>
            <a:off x="3284711" y="3501008"/>
            <a:ext cx="2511425" cy="1916113"/>
          </a:xfrm>
          <a:prstGeom prst="ellipse">
            <a:avLst/>
          </a:prstGeom>
          <a:blipFill dpi="0" rotWithShape="1">
            <a:blip r:embed="rId2" cstate="print"/>
            <a:srcRect/>
            <a:stretch>
              <a:fillRect/>
            </a:stretch>
          </a:blipFill>
          <a:ln w="9525" algn="ctr">
            <a:solidFill>
              <a:schemeClr val="tx1"/>
            </a:solidFill>
            <a:round/>
          </a:ln>
          <a:effectLst/>
        </p:spPr>
        <p:txBody>
          <a:bodyPr wrap="none" anchor="ctr"/>
          <a:lstStyle>
            <a:lvl1pPr>
              <a:defRPr>
                <a:solidFill>
                  <a:schemeClr val="tx1"/>
                </a:solidFill>
                <a:latin typeface="Calibri" panose="020F0502020204030204" charset="0"/>
                <a:ea typeface="宋体" panose="02010600030101010101" pitchFamily="2" charset="-122"/>
              </a:defRPr>
            </a:lvl1pPr>
            <a:lvl2pPr>
              <a:defRPr>
                <a:solidFill>
                  <a:schemeClr val="tx1"/>
                </a:solidFill>
                <a:latin typeface="Calibri" panose="020F0502020204030204" charset="0"/>
                <a:ea typeface="宋体" panose="02010600030101010101" pitchFamily="2" charset="-122"/>
              </a:defRPr>
            </a:lvl2pPr>
            <a:lvl3pPr>
              <a:defRPr>
                <a:solidFill>
                  <a:schemeClr val="tx1"/>
                </a:solidFill>
                <a:latin typeface="Calibri" panose="020F0502020204030204" charset="0"/>
                <a:ea typeface="宋体" panose="02010600030101010101" pitchFamily="2" charset="-122"/>
              </a:defRPr>
            </a:lvl3pPr>
            <a:lvl4pPr>
              <a:defRPr>
                <a:solidFill>
                  <a:schemeClr val="tx1"/>
                </a:solidFill>
                <a:latin typeface="Calibri" panose="020F0502020204030204" charset="0"/>
                <a:ea typeface="宋体" panose="02010600030101010101" pitchFamily="2" charset="-122"/>
              </a:defRPr>
            </a:lvl4pPr>
            <a:lvl5pPr>
              <a:defRPr>
                <a:solidFill>
                  <a:schemeClr val="tx1"/>
                </a:solidFill>
                <a:latin typeface="Calibri" panose="020F050202020403020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a:r>
              <a:rPr lang="zh-CN" altLang="en-US" sz="3000">
                <a:solidFill>
                  <a:srgbClr val="00FFFF"/>
                </a:solidFill>
                <a:effectLst>
                  <a:outerShdw blurRad="38100" dist="38100" dir="2700000" algn="tl">
                    <a:srgbClr val="C0C0C0"/>
                  </a:outerShdw>
                </a:effectLst>
                <a:latin typeface="Times New Roman" panose="02020603050405020304" pitchFamily="18" charset="0"/>
                <a:ea typeface="迷你简太极" pitchFamily="2" charset="-122"/>
              </a:rPr>
              <a:t>商业之路</a:t>
            </a:r>
            <a:endParaRPr lang="zh-CN" altLang="en-US" sz="3000">
              <a:solidFill>
                <a:srgbClr val="00FFFF"/>
              </a:solidFill>
              <a:effectLst>
                <a:outerShdw blurRad="38100" dist="38100" dir="2700000" algn="tl">
                  <a:srgbClr val="C0C0C0"/>
                </a:outerShdw>
              </a:effectLst>
              <a:latin typeface="Times New Roman" panose="02020603050405020304" pitchFamily="18" charset="0"/>
              <a:ea typeface="迷你简太极" pitchFamily="2" charset="-122"/>
            </a:endParaRPr>
          </a:p>
        </p:txBody>
      </p:sp>
      <p:pic>
        <p:nvPicPr>
          <p:cNvPr id="44044" name="Picture 12" descr="丝路花雨3"/>
          <p:cNvPicPr>
            <a:picLocks noChangeAspect="1" noChangeArrowheads="1"/>
          </p:cNvPicPr>
          <p:nvPr/>
        </p:nvPicPr>
        <p:blipFill>
          <a:blip r:embed="rId5">
            <a:lum bright="18000"/>
            <a:extLst>
              <a:ext uri="{28A0092B-C50C-407E-A947-70E740481C1C}">
                <a14:useLocalDpi xmlns:a14="http://schemas.microsoft.com/office/drawing/2010/main" val="0"/>
              </a:ext>
            </a:extLst>
          </a:blip>
          <a:srcRect/>
          <a:stretch>
            <a:fillRect/>
          </a:stretch>
        </p:blipFill>
        <p:spPr bwMode="auto">
          <a:xfrm>
            <a:off x="6046298" y="1029538"/>
            <a:ext cx="3037496"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5" name="Oval 13" descr="20100705103359726"/>
          <p:cNvSpPr>
            <a:spLocks noChangeArrowheads="1"/>
          </p:cNvSpPr>
          <p:nvPr/>
        </p:nvSpPr>
        <p:spPr bwMode="auto">
          <a:xfrm>
            <a:off x="6229350" y="3440951"/>
            <a:ext cx="2513013" cy="1914525"/>
          </a:xfrm>
          <a:prstGeom prst="ellipse">
            <a:avLst/>
          </a:prstGeom>
          <a:blipFill dpi="0" rotWithShape="1">
            <a:blip r:embed="rId2" cstate="print"/>
            <a:srcRect/>
            <a:stretch>
              <a:fillRect/>
            </a:stretch>
          </a:blipFill>
          <a:ln w="9525" algn="ctr">
            <a:solidFill>
              <a:schemeClr val="tx1"/>
            </a:solidFill>
            <a:round/>
          </a:ln>
          <a:effectLst/>
        </p:spPr>
        <p:txBody>
          <a:bodyPr wrap="none" anchor="ctr"/>
          <a:lstStyle>
            <a:lvl1pPr>
              <a:defRPr>
                <a:solidFill>
                  <a:schemeClr val="tx1"/>
                </a:solidFill>
                <a:latin typeface="Calibri" panose="020F0502020204030204" charset="0"/>
                <a:ea typeface="宋体" panose="02010600030101010101" pitchFamily="2" charset="-122"/>
              </a:defRPr>
            </a:lvl1pPr>
            <a:lvl2pPr>
              <a:defRPr>
                <a:solidFill>
                  <a:schemeClr val="tx1"/>
                </a:solidFill>
                <a:latin typeface="Calibri" panose="020F0502020204030204" charset="0"/>
                <a:ea typeface="宋体" panose="02010600030101010101" pitchFamily="2" charset="-122"/>
              </a:defRPr>
            </a:lvl2pPr>
            <a:lvl3pPr>
              <a:defRPr>
                <a:solidFill>
                  <a:schemeClr val="tx1"/>
                </a:solidFill>
                <a:latin typeface="Calibri" panose="020F0502020204030204" charset="0"/>
                <a:ea typeface="宋体" panose="02010600030101010101" pitchFamily="2" charset="-122"/>
              </a:defRPr>
            </a:lvl3pPr>
            <a:lvl4pPr>
              <a:defRPr>
                <a:solidFill>
                  <a:schemeClr val="tx1"/>
                </a:solidFill>
                <a:latin typeface="Calibri" panose="020F0502020204030204" charset="0"/>
                <a:ea typeface="宋体" panose="02010600030101010101" pitchFamily="2" charset="-122"/>
              </a:defRPr>
            </a:lvl4pPr>
            <a:lvl5pPr>
              <a:defRPr>
                <a:solidFill>
                  <a:schemeClr val="tx1"/>
                </a:solidFill>
                <a:latin typeface="Calibri" panose="020F050202020403020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a:r>
              <a:rPr lang="zh-CN" altLang="en-US" sz="3000">
                <a:solidFill>
                  <a:srgbClr val="00FFFF"/>
                </a:solidFill>
                <a:effectLst>
                  <a:outerShdw blurRad="38100" dist="38100" dir="2700000" algn="tl">
                    <a:srgbClr val="C0C0C0"/>
                  </a:outerShdw>
                </a:effectLst>
                <a:latin typeface="Times New Roman" panose="02020603050405020304" pitchFamily="18" charset="0"/>
                <a:ea typeface="迷你简太极" pitchFamily="2" charset="-122"/>
              </a:rPr>
              <a:t>文化之路</a:t>
            </a:r>
            <a:endParaRPr lang="zh-CN" altLang="en-US" sz="3000">
              <a:solidFill>
                <a:srgbClr val="00FFFF"/>
              </a:solidFill>
              <a:effectLst>
                <a:outerShdw blurRad="38100" dist="38100" dir="2700000" algn="tl">
                  <a:srgbClr val="C0C0C0"/>
                </a:outerShdw>
              </a:effectLst>
              <a:latin typeface="Times New Roman" panose="02020603050405020304" pitchFamily="18" charset="0"/>
              <a:ea typeface="迷你简太极" pitchFamily="2" charset="-122"/>
            </a:endParaRPr>
          </a:p>
        </p:txBody>
      </p:sp>
      <p:sp>
        <p:nvSpPr>
          <p:cNvPr id="12" name="TextBox 11"/>
          <p:cNvSpPr txBox="1"/>
          <p:nvPr/>
        </p:nvSpPr>
        <p:spPr>
          <a:xfrm>
            <a:off x="179512" y="-27384"/>
            <a:ext cx="6118834" cy="523220"/>
          </a:xfrm>
          <a:prstGeom prst="rect">
            <a:avLst/>
          </a:prstGeom>
          <a:noFill/>
        </p:spPr>
        <p:txBody>
          <a:bodyPr wrap="square" rtlCol="0">
            <a:spAutoFit/>
          </a:bodyPr>
          <a:lstStyle/>
          <a:p>
            <a:r>
              <a:rPr lang="zh-CN" altLang="en-US" sz="2800" b="1" dirty="0">
                <a:solidFill>
                  <a:prstClr val="black">
                    <a:lumMod val="75000"/>
                    <a:lumOff val="25000"/>
                  </a:prstClr>
                </a:solidFill>
                <a:effectLst>
                  <a:outerShdw blurRad="38100" dist="38100" dir="2700000" algn="tl">
                    <a:srgbClr val="000000">
                      <a:alpha val="43137"/>
                    </a:srgbClr>
                  </a:outerShdw>
                </a:effectLst>
              </a:rPr>
              <a:t>二</a:t>
            </a:r>
            <a:r>
              <a:rPr lang="zh-CN" altLang="en-US" sz="2800" b="1" dirty="0" smtClean="0">
                <a:solidFill>
                  <a:prstClr val="black">
                    <a:lumMod val="75000"/>
                    <a:lumOff val="25000"/>
                  </a:prstClr>
                </a:solidFill>
                <a:effectLst>
                  <a:outerShdw blurRad="38100" dist="38100" dir="2700000" algn="tl">
                    <a:srgbClr val="000000">
                      <a:alpha val="43137"/>
                    </a:srgbClr>
                  </a:outerShdw>
                </a:effectLst>
              </a:rPr>
              <a:t>、丝绸之路</a:t>
            </a:r>
            <a:endParaRPr lang="zh-CN" altLang="en-US" sz="2800" b="1" dirty="0">
              <a:solidFill>
                <a:prstClr val="black">
                  <a:lumMod val="75000"/>
                  <a:lumOff val="25000"/>
                </a:prstClr>
              </a:solidFill>
              <a:effectLst>
                <a:outerShdw blurRad="38100" dist="38100" dir="2700000" algn="tl">
                  <a:srgbClr val="000000">
                    <a:alpha val="43137"/>
                  </a:srgbClr>
                </a:outerShdw>
              </a:effectLst>
            </a:endParaRPr>
          </a:p>
        </p:txBody>
      </p:sp>
      <p:sp>
        <p:nvSpPr>
          <p:cNvPr id="14" name="文本框 315406"/>
          <p:cNvSpPr txBox="1">
            <a:spLocks noChangeArrowheads="1"/>
          </p:cNvSpPr>
          <p:nvPr/>
        </p:nvSpPr>
        <p:spPr bwMode="auto">
          <a:xfrm>
            <a:off x="179512" y="5473005"/>
            <a:ext cx="8904282" cy="1384995"/>
          </a:xfrm>
          <a:prstGeom prst="rect">
            <a:avLst/>
          </a:prstGeom>
          <a:solidFill>
            <a:schemeClr val="accent3">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9pPr>
          </a:lstStyle>
          <a:p>
            <a:pPr indent="457200" eaLnBrk="1" hangingPunct="1">
              <a:spcBef>
                <a:spcPct val="50000"/>
              </a:spcBef>
            </a:pPr>
            <a:r>
              <a:rPr lang="zh-CN" altLang="en-US" sz="2800" b="1" dirty="0">
                <a:solidFill>
                  <a:srgbClr val="000066"/>
                </a:solidFill>
                <a:effectLst>
                  <a:outerShdw blurRad="38100" dist="38100" dir="2700000" algn="tl">
                    <a:srgbClr val="000000">
                      <a:alpha val="43137"/>
                    </a:srgbClr>
                  </a:outerShdw>
                </a:effectLst>
                <a:latin typeface="黑体" panose="02010609060101010101" charset="-122"/>
                <a:ea typeface="黑体" panose="02010609060101010101" charset="-122"/>
              </a:rPr>
              <a:t> </a:t>
            </a:r>
            <a:r>
              <a:rPr lang="zh-CN" altLang="en-US" sz="2800" dirty="0" smtClean="0">
                <a:solidFill>
                  <a:srgbClr val="000066"/>
                </a:solidFill>
                <a:effectLst>
                  <a:outerShdw blurRad="38100" dist="38100" dir="2700000" algn="tl">
                    <a:srgbClr val="000000">
                      <a:alpha val="43137"/>
                    </a:srgbClr>
                  </a:outerShdw>
                </a:effectLst>
                <a:latin typeface="+mn-ea"/>
                <a:ea typeface="+mn-ea"/>
              </a:rPr>
              <a:t>丝绸之路</a:t>
            </a:r>
            <a:r>
              <a:rPr lang="zh-CN" altLang="en-US" sz="2800" dirty="0">
                <a:solidFill>
                  <a:srgbClr val="000066"/>
                </a:solidFill>
                <a:effectLst>
                  <a:outerShdw blurRad="38100" dist="38100" dir="2700000" algn="tl">
                    <a:srgbClr val="000000">
                      <a:alpha val="43137"/>
                    </a:srgbClr>
                  </a:outerShdw>
                </a:effectLst>
                <a:latin typeface="+mn-ea"/>
                <a:ea typeface="+mn-ea"/>
              </a:rPr>
              <a:t>是古代东西方往来的</a:t>
            </a:r>
            <a:r>
              <a:rPr lang="zh-CN" altLang="en-US" sz="2800" dirty="0">
                <a:solidFill>
                  <a:srgbClr val="FF0000"/>
                </a:solidFill>
                <a:effectLst>
                  <a:outerShdw blurRad="38100" dist="38100" dir="2700000" algn="tl">
                    <a:srgbClr val="000000">
                      <a:alpha val="43137"/>
                    </a:srgbClr>
                  </a:outerShdw>
                </a:effectLst>
                <a:latin typeface="+mn-ea"/>
                <a:ea typeface="+mn-ea"/>
              </a:rPr>
              <a:t>大动脉</a:t>
            </a:r>
            <a:r>
              <a:rPr lang="zh-CN" altLang="en-US" sz="2800" dirty="0">
                <a:solidFill>
                  <a:srgbClr val="000066"/>
                </a:solidFill>
                <a:effectLst>
                  <a:outerShdw blurRad="38100" dist="38100" dir="2700000" algn="tl">
                    <a:srgbClr val="000000">
                      <a:alpha val="43137"/>
                    </a:srgbClr>
                  </a:outerShdw>
                </a:effectLst>
                <a:latin typeface="+mn-ea"/>
                <a:ea typeface="+mn-ea"/>
              </a:rPr>
              <a:t>，对于中国同其他国家和地区的</a:t>
            </a:r>
            <a:r>
              <a:rPr lang="zh-CN" altLang="en-US" sz="2800" dirty="0">
                <a:solidFill>
                  <a:srgbClr val="FF0000"/>
                </a:solidFill>
                <a:effectLst>
                  <a:outerShdw blurRad="38100" dist="38100" dir="2700000" algn="tl">
                    <a:srgbClr val="000000">
                      <a:alpha val="43137"/>
                    </a:srgbClr>
                  </a:outerShdw>
                </a:effectLst>
                <a:latin typeface="+mn-ea"/>
                <a:ea typeface="+mn-ea"/>
              </a:rPr>
              <a:t>贸易与文化交流</a:t>
            </a:r>
            <a:r>
              <a:rPr lang="zh-CN" altLang="en-US" sz="2800" dirty="0">
                <a:solidFill>
                  <a:srgbClr val="000066"/>
                </a:solidFill>
                <a:effectLst>
                  <a:outerShdw blurRad="38100" dist="38100" dir="2700000" algn="tl">
                    <a:srgbClr val="000000">
                      <a:alpha val="43137"/>
                    </a:srgbClr>
                  </a:outerShdw>
                </a:effectLst>
                <a:latin typeface="+mn-ea"/>
                <a:ea typeface="+mn-ea"/>
              </a:rPr>
              <a:t>，起到了极大的</a:t>
            </a:r>
            <a:r>
              <a:rPr lang="zh-CN" altLang="en-US" sz="2800" dirty="0">
                <a:solidFill>
                  <a:srgbClr val="FF0000"/>
                </a:solidFill>
                <a:effectLst>
                  <a:outerShdw blurRad="38100" dist="38100" dir="2700000" algn="tl">
                    <a:srgbClr val="000000">
                      <a:alpha val="43137"/>
                    </a:srgbClr>
                  </a:outerShdw>
                </a:effectLst>
                <a:latin typeface="+mn-ea"/>
                <a:ea typeface="+mn-ea"/>
              </a:rPr>
              <a:t>促进作用</a:t>
            </a:r>
            <a:r>
              <a:rPr lang="zh-CN" altLang="en-US" sz="2800" dirty="0">
                <a:solidFill>
                  <a:srgbClr val="000066"/>
                </a:solidFill>
                <a:effectLst>
                  <a:outerShdw blurRad="38100" dist="38100" dir="2700000" algn="tl">
                    <a:srgbClr val="000000">
                      <a:alpha val="43137"/>
                    </a:srgbClr>
                  </a:outerShdw>
                </a:effectLst>
                <a:latin typeface="+mn-ea"/>
                <a:ea typeface="+mn-ea"/>
              </a:rPr>
              <a:t>。</a:t>
            </a:r>
            <a:endParaRPr lang="zh-CN" altLang="en-US" sz="2800" dirty="0">
              <a:latin typeface="+mn-ea"/>
              <a:ea typeface="+mn-ea"/>
            </a:endParaRPr>
          </a:p>
        </p:txBody>
      </p:sp>
      <p:sp>
        <p:nvSpPr>
          <p:cNvPr id="15" name="TextBox 14"/>
          <p:cNvSpPr txBox="1"/>
          <p:nvPr/>
        </p:nvSpPr>
        <p:spPr>
          <a:xfrm>
            <a:off x="467544" y="476672"/>
            <a:ext cx="4608512" cy="645160"/>
          </a:xfrm>
          <a:prstGeom prst="rect">
            <a:avLst/>
          </a:prstGeom>
          <a:noFill/>
        </p:spPr>
        <p:txBody>
          <a:bodyPr wrap="square" rtlCol="0">
            <a:spAutoFit/>
          </a:bodyPr>
          <a:lstStyle/>
          <a:p>
            <a:r>
              <a:rPr lang="en-US" altLang="zh-CN" sz="3600" b="1" dirty="0" smtClean="0">
                <a:solidFill>
                  <a:schemeClr val="accent3">
                    <a:lumMod val="50000"/>
                  </a:schemeClr>
                </a:solidFill>
                <a:effectLst>
                  <a:outerShdw blurRad="38100" dist="38100" dir="2700000" algn="tl">
                    <a:srgbClr val="000000">
                      <a:alpha val="43137"/>
                    </a:srgbClr>
                  </a:outerShdw>
                </a:effectLst>
                <a:latin typeface="+mj-ea"/>
                <a:ea typeface="+mj-ea"/>
              </a:rPr>
              <a:t>2</a:t>
            </a:r>
            <a:r>
              <a:rPr lang="zh-CN" altLang="en-US" sz="3600" b="1" dirty="0" smtClean="0">
                <a:solidFill>
                  <a:schemeClr val="accent3">
                    <a:lumMod val="50000"/>
                  </a:schemeClr>
                </a:solidFill>
                <a:effectLst>
                  <a:outerShdw blurRad="38100" dist="38100" dir="2700000" algn="tl">
                    <a:srgbClr val="000000">
                      <a:alpha val="43137"/>
                    </a:srgbClr>
                  </a:outerShdw>
                </a:effectLst>
                <a:latin typeface="+mj-ea"/>
                <a:ea typeface="+mj-ea"/>
              </a:rPr>
              <a:t>、丝绸之路的意义</a:t>
            </a:r>
            <a:endParaRPr lang="zh-CN" altLang="en-US" sz="3600" b="1" dirty="0">
              <a:solidFill>
                <a:schemeClr val="accent3">
                  <a:lumMod val="50000"/>
                </a:schemeClr>
              </a:solidFill>
              <a:effectLst>
                <a:outerShdw blurRad="38100" dist="38100" dir="2700000" algn="tl">
                  <a:srgbClr val="000000">
                    <a:alpha val="43137"/>
                  </a:srgbClr>
                </a:outerShdw>
              </a:effectLst>
              <a:latin typeface="+mj-ea"/>
              <a:ea typeface="+mj-ea"/>
            </a:endParaRPr>
          </a:p>
        </p:txBody>
      </p:sp>
      <p:sp>
        <p:nvSpPr>
          <p:cNvPr id="16" name="TextBox 15"/>
          <p:cNvSpPr txBox="1"/>
          <p:nvPr/>
        </p:nvSpPr>
        <p:spPr>
          <a:xfrm>
            <a:off x="978409" y="1340768"/>
            <a:ext cx="7193991" cy="3385542"/>
          </a:xfrm>
          <a:prstGeom prst="rect">
            <a:avLst/>
          </a:prstGeom>
          <a:solidFill>
            <a:srgbClr val="FFFFFF">
              <a:alpha val="3882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zh-CN" altLang="en-US" sz="4000" dirty="0" smtClean="0">
                <a:solidFill>
                  <a:srgbClr val="FF0000"/>
                </a:solidFill>
                <a:effectLst>
                  <a:outerShdw blurRad="38100" dist="38100" dir="2700000" algn="tl">
                    <a:srgbClr val="000000">
                      <a:alpha val="43137"/>
                    </a:srgbClr>
                  </a:outerShdw>
                </a:effectLst>
                <a:latin typeface="+mn-ea"/>
              </a:rPr>
              <a:t>如果给</a:t>
            </a:r>
            <a:r>
              <a:rPr lang="en-US" altLang="zh-CN" sz="4000" dirty="0" smtClean="0">
                <a:solidFill>
                  <a:srgbClr val="FF0000"/>
                </a:solidFill>
                <a:effectLst>
                  <a:outerShdw blurRad="38100" dist="38100" dir="2700000" algn="tl">
                    <a:srgbClr val="000000">
                      <a:alpha val="43137"/>
                    </a:srgbClr>
                  </a:outerShdw>
                </a:effectLst>
                <a:latin typeface="+mn-ea"/>
              </a:rPr>
              <a:t>”</a:t>
            </a:r>
            <a:r>
              <a:rPr lang="zh-CN" altLang="en-US" sz="4000" dirty="0" smtClean="0">
                <a:solidFill>
                  <a:srgbClr val="FF0000"/>
                </a:solidFill>
                <a:effectLst>
                  <a:outerShdw blurRad="38100" dist="38100" dir="2700000" algn="tl">
                    <a:srgbClr val="000000">
                      <a:alpha val="43137"/>
                    </a:srgbClr>
                  </a:outerShdw>
                </a:effectLst>
                <a:latin typeface="+mn-ea"/>
              </a:rPr>
              <a:t>丝绸之路</a:t>
            </a:r>
            <a:r>
              <a:rPr lang="en-US" altLang="zh-CN" sz="4000" dirty="0" smtClean="0">
                <a:solidFill>
                  <a:srgbClr val="FF0000"/>
                </a:solidFill>
                <a:effectLst>
                  <a:outerShdw blurRad="38100" dist="38100" dir="2700000" algn="tl">
                    <a:srgbClr val="000000">
                      <a:alpha val="43137"/>
                    </a:srgbClr>
                  </a:outerShdw>
                </a:effectLst>
                <a:latin typeface="+mn-ea"/>
              </a:rPr>
              <a:t>”</a:t>
            </a:r>
            <a:r>
              <a:rPr lang="zh-CN" altLang="en-US" sz="4000" dirty="0" smtClean="0">
                <a:solidFill>
                  <a:srgbClr val="FF0000"/>
                </a:solidFill>
                <a:effectLst>
                  <a:outerShdw blurRad="38100" dist="38100" dir="2700000" algn="tl">
                    <a:srgbClr val="000000">
                      <a:alpha val="43137"/>
                    </a:srgbClr>
                  </a:outerShdw>
                </a:effectLst>
                <a:latin typeface="+mn-ea"/>
              </a:rPr>
              <a:t>重新取名</a:t>
            </a:r>
            <a:r>
              <a:rPr lang="en-US" altLang="zh-CN" sz="4000" dirty="0" smtClean="0">
                <a:solidFill>
                  <a:srgbClr val="FF0000"/>
                </a:solidFill>
                <a:effectLst>
                  <a:outerShdw blurRad="38100" dist="38100" dir="2700000" algn="tl">
                    <a:srgbClr val="000000">
                      <a:alpha val="43137"/>
                    </a:srgbClr>
                  </a:outerShdw>
                </a:effectLst>
                <a:latin typeface="+mn-ea"/>
              </a:rPr>
              <a:t>?</a:t>
            </a:r>
            <a:endParaRPr lang="en-US" altLang="zh-CN" sz="4000" dirty="0" smtClean="0">
              <a:solidFill>
                <a:srgbClr val="FF0000"/>
              </a:solidFill>
              <a:effectLst>
                <a:outerShdw blurRad="38100" dist="38100" dir="2700000" algn="tl">
                  <a:srgbClr val="000000">
                    <a:alpha val="43137"/>
                  </a:srgbClr>
                </a:outerShdw>
              </a:effectLst>
              <a:latin typeface="+mn-ea"/>
            </a:endParaRPr>
          </a:p>
          <a:p>
            <a:endParaRPr lang="en-US" altLang="zh-CN" sz="4000" dirty="0" smtClean="0">
              <a:solidFill>
                <a:srgbClr val="FF0000"/>
              </a:solidFill>
              <a:effectLst>
                <a:outerShdw blurRad="38100" dist="38100" dir="2700000" algn="tl">
                  <a:srgbClr val="000000">
                    <a:alpha val="43137"/>
                  </a:srgbClr>
                </a:outerShdw>
              </a:effectLst>
              <a:latin typeface="+mn-ea"/>
            </a:endParaRPr>
          </a:p>
          <a:p>
            <a:pPr algn="ctr"/>
            <a:r>
              <a:rPr lang="en-US" altLang="zh-CN" sz="5400" dirty="0" smtClean="0">
                <a:solidFill>
                  <a:srgbClr val="FF0000"/>
                </a:solidFill>
                <a:effectLst>
                  <a:outerShdw blurRad="38100" dist="38100" dir="2700000" algn="tl">
                    <a:srgbClr val="000000">
                      <a:alpha val="43137"/>
                    </a:srgbClr>
                  </a:outerShdw>
                </a:effectLst>
                <a:latin typeface="+mn-ea"/>
              </a:rPr>
              <a:t>_________ </a:t>
            </a:r>
            <a:r>
              <a:rPr lang="zh-CN" altLang="en-US" sz="5400" dirty="0" smtClean="0">
                <a:solidFill>
                  <a:srgbClr val="FF0000"/>
                </a:solidFill>
                <a:effectLst>
                  <a:outerShdw blurRad="38100" dist="38100" dir="2700000" algn="tl">
                    <a:srgbClr val="000000">
                      <a:alpha val="43137"/>
                    </a:srgbClr>
                  </a:outerShdw>
                </a:effectLst>
                <a:latin typeface="+mn-ea"/>
              </a:rPr>
              <a:t>之 路</a:t>
            </a:r>
            <a:endParaRPr lang="en-US" altLang="zh-CN" sz="5400" dirty="0" smtClean="0">
              <a:solidFill>
                <a:srgbClr val="FF0000"/>
              </a:solidFill>
              <a:effectLst>
                <a:outerShdw blurRad="38100" dist="38100" dir="2700000" algn="tl">
                  <a:srgbClr val="000000">
                    <a:alpha val="43137"/>
                  </a:srgbClr>
                </a:outerShdw>
              </a:effectLst>
              <a:latin typeface="+mn-ea"/>
            </a:endParaRPr>
          </a:p>
          <a:p>
            <a:endParaRPr lang="en-US" altLang="zh-CN" sz="4000" dirty="0">
              <a:solidFill>
                <a:srgbClr val="FF0000"/>
              </a:solidFill>
              <a:effectLst>
                <a:outerShdw blurRad="38100" dist="38100" dir="2700000" algn="tl">
                  <a:srgbClr val="000000">
                    <a:alpha val="43137"/>
                  </a:srgbClr>
                </a:outerShdw>
              </a:effectLst>
              <a:latin typeface="+mn-ea"/>
            </a:endParaRPr>
          </a:p>
          <a:p>
            <a:endParaRPr lang="zh-CN" altLang="en-US" sz="4000" dirty="0">
              <a:solidFill>
                <a:srgbClr val="FF0000"/>
              </a:solidFill>
              <a:effectLst>
                <a:outerShdw blurRad="38100" dist="38100" dir="2700000" algn="tl">
                  <a:srgbClr val="000000">
                    <a:alpha val="43137"/>
                  </a:srgbClr>
                </a:outerShdw>
              </a:effectLst>
              <a:latin typeface="+mn-ea"/>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1" nodeType="clickEffect">
                                  <p:stCondLst>
                                    <p:cond delay="0"/>
                                  </p:stCondLst>
                                  <p:childTnLst>
                                    <p:animEffect transition="out" filter="wipe(down)">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44034"/>
                                        </p:tgtEl>
                                        <p:attrNameLst>
                                          <p:attrName>style.visibility</p:attrName>
                                        </p:attrNameLst>
                                      </p:cBhvr>
                                      <p:to>
                                        <p:strVal val="visible"/>
                                      </p:to>
                                    </p:set>
                                    <p:animEffect transition="in" filter="wedge">
                                      <p:cBhvr>
                                        <p:cTn id="12" dur="2000"/>
                                        <p:tgtEl>
                                          <p:spTgt spid="44034"/>
                                        </p:tgtEl>
                                      </p:cBhvr>
                                    </p:animEffect>
                                  </p:childTnLst>
                                </p:cTn>
                              </p:par>
                              <p:par>
                                <p:cTn id="13" presetID="20" presetClass="entr" presetSubtype="0" fill="hold" grpId="0" nodeType="withEffect">
                                  <p:stCondLst>
                                    <p:cond delay="0"/>
                                  </p:stCondLst>
                                  <p:childTnLst>
                                    <p:set>
                                      <p:cBhvr>
                                        <p:cTn id="14" dur="1" fill="hold">
                                          <p:stCondLst>
                                            <p:cond delay="0"/>
                                          </p:stCondLst>
                                        </p:cTn>
                                        <p:tgtEl>
                                          <p:spTgt spid="44040"/>
                                        </p:tgtEl>
                                        <p:attrNameLst>
                                          <p:attrName>style.visibility</p:attrName>
                                        </p:attrNameLst>
                                      </p:cBhvr>
                                      <p:to>
                                        <p:strVal val="visible"/>
                                      </p:to>
                                    </p:set>
                                    <p:animEffect transition="in" filter="wedge">
                                      <p:cBhvr>
                                        <p:cTn id="15" dur="2000"/>
                                        <p:tgtEl>
                                          <p:spTgt spid="44040"/>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nodeType="clickEffect">
                                  <p:stCondLst>
                                    <p:cond delay="0"/>
                                  </p:stCondLst>
                                  <p:childTnLst>
                                    <p:set>
                                      <p:cBhvr>
                                        <p:cTn id="19" dur="1" fill="hold">
                                          <p:stCondLst>
                                            <p:cond delay="0"/>
                                          </p:stCondLst>
                                        </p:cTn>
                                        <p:tgtEl>
                                          <p:spTgt spid="210972"/>
                                        </p:tgtEl>
                                        <p:attrNameLst>
                                          <p:attrName>style.visibility</p:attrName>
                                        </p:attrNameLst>
                                      </p:cBhvr>
                                      <p:to>
                                        <p:strVal val="visible"/>
                                      </p:to>
                                    </p:set>
                                    <p:animEffect transition="in" filter="wedge">
                                      <p:cBhvr>
                                        <p:cTn id="20" dur="2000"/>
                                        <p:tgtEl>
                                          <p:spTgt spid="210972"/>
                                        </p:tgtEl>
                                      </p:cBhvr>
                                    </p:animEffect>
                                  </p:childTnLst>
                                </p:cTn>
                              </p:par>
                              <p:par>
                                <p:cTn id="21" presetID="20" presetClass="entr" presetSubtype="0" fill="hold" nodeType="withEffect">
                                  <p:stCondLst>
                                    <p:cond delay="0"/>
                                  </p:stCondLst>
                                  <p:childTnLst>
                                    <p:set>
                                      <p:cBhvr>
                                        <p:cTn id="22" dur="1" fill="hold">
                                          <p:stCondLst>
                                            <p:cond delay="0"/>
                                          </p:stCondLst>
                                        </p:cTn>
                                        <p:tgtEl>
                                          <p:spTgt spid="210971"/>
                                        </p:tgtEl>
                                        <p:attrNameLst>
                                          <p:attrName>style.visibility</p:attrName>
                                        </p:attrNameLst>
                                      </p:cBhvr>
                                      <p:to>
                                        <p:strVal val="visible"/>
                                      </p:to>
                                    </p:set>
                                    <p:animEffect transition="in" filter="wedge">
                                      <p:cBhvr>
                                        <p:cTn id="23" dur="2000"/>
                                        <p:tgtEl>
                                          <p:spTgt spid="210971"/>
                                        </p:tgtEl>
                                      </p:cBhvr>
                                    </p:animEffect>
                                  </p:childTnLst>
                                </p:cTn>
                              </p:par>
                              <p:par>
                                <p:cTn id="24" presetID="20" presetClass="entr" presetSubtype="0" fill="hold" grpId="0" nodeType="withEffect">
                                  <p:stCondLst>
                                    <p:cond delay="0"/>
                                  </p:stCondLst>
                                  <p:childTnLst>
                                    <p:set>
                                      <p:cBhvr>
                                        <p:cTn id="25" dur="1" fill="hold">
                                          <p:stCondLst>
                                            <p:cond delay="0"/>
                                          </p:stCondLst>
                                        </p:cTn>
                                        <p:tgtEl>
                                          <p:spTgt spid="44043"/>
                                        </p:tgtEl>
                                        <p:attrNameLst>
                                          <p:attrName>style.visibility</p:attrName>
                                        </p:attrNameLst>
                                      </p:cBhvr>
                                      <p:to>
                                        <p:strVal val="visible"/>
                                      </p:to>
                                    </p:set>
                                    <p:animEffect transition="in" filter="wedge">
                                      <p:cBhvr>
                                        <p:cTn id="26" dur="2000"/>
                                        <p:tgtEl>
                                          <p:spTgt spid="44043"/>
                                        </p:tgtEl>
                                      </p:cBhvr>
                                    </p:animEffect>
                                  </p:childTnLst>
                                </p:cTn>
                              </p:par>
                            </p:childTnLst>
                          </p:cTn>
                        </p:par>
                      </p:childTnLst>
                    </p:cTn>
                  </p:par>
                  <p:par>
                    <p:cTn id="27" fill="hold">
                      <p:stCondLst>
                        <p:cond delay="indefinite"/>
                      </p:stCondLst>
                      <p:childTnLst>
                        <p:par>
                          <p:cTn id="28" fill="hold">
                            <p:stCondLst>
                              <p:cond delay="0"/>
                            </p:stCondLst>
                            <p:childTnLst>
                              <p:par>
                                <p:cTn id="29" presetID="20" presetClass="entr" presetSubtype="0" fill="hold" nodeType="clickEffect">
                                  <p:stCondLst>
                                    <p:cond delay="0"/>
                                  </p:stCondLst>
                                  <p:childTnLst>
                                    <p:set>
                                      <p:cBhvr>
                                        <p:cTn id="30" dur="1" fill="hold">
                                          <p:stCondLst>
                                            <p:cond delay="0"/>
                                          </p:stCondLst>
                                        </p:cTn>
                                        <p:tgtEl>
                                          <p:spTgt spid="44044"/>
                                        </p:tgtEl>
                                        <p:attrNameLst>
                                          <p:attrName>style.visibility</p:attrName>
                                        </p:attrNameLst>
                                      </p:cBhvr>
                                      <p:to>
                                        <p:strVal val="visible"/>
                                      </p:to>
                                    </p:set>
                                    <p:animEffect transition="in" filter="wedge">
                                      <p:cBhvr>
                                        <p:cTn id="31" dur="2000"/>
                                        <p:tgtEl>
                                          <p:spTgt spid="44044"/>
                                        </p:tgtEl>
                                      </p:cBhvr>
                                    </p:animEffect>
                                  </p:childTnLst>
                                </p:cTn>
                              </p:par>
                              <p:par>
                                <p:cTn id="32" presetID="20" presetClass="entr" presetSubtype="0" fill="hold" grpId="0" nodeType="withEffect">
                                  <p:stCondLst>
                                    <p:cond delay="0"/>
                                  </p:stCondLst>
                                  <p:childTnLst>
                                    <p:set>
                                      <p:cBhvr>
                                        <p:cTn id="33" dur="1" fill="hold">
                                          <p:stCondLst>
                                            <p:cond delay="0"/>
                                          </p:stCondLst>
                                        </p:cTn>
                                        <p:tgtEl>
                                          <p:spTgt spid="44045"/>
                                        </p:tgtEl>
                                        <p:attrNameLst>
                                          <p:attrName>style.visibility</p:attrName>
                                        </p:attrNameLst>
                                      </p:cBhvr>
                                      <p:to>
                                        <p:strVal val="visible"/>
                                      </p:to>
                                    </p:set>
                                    <p:animEffect transition="in" filter="wedge">
                                      <p:cBhvr>
                                        <p:cTn id="34" dur="2000"/>
                                        <p:tgtEl>
                                          <p:spTgt spid="4404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0" grpId="0" bldLvl="0" animBg="1"/>
      <p:bldP spid="44043" grpId="0" bldLvl="0" animBg="1"/>
      <p:bldP spid="44045" grpId="0" bldLvl="0" animBg="1"/>
      <p:bldP spid="14" grpId="0" bldLvl="0" animBg="1"/>
      <p:bldP spid="16" grpId="1"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brightnessContrast bright="20000" contrast="40000"/>
                    </a14:imgEffect>
                  </a14:imgLayer>
                </a14:imgProps>
              </a:ext>
              <a:ext uri="{28A0092B-C50C-407E-A947-70E740481C1C}">
                <a14:useLocalDpi xmlns:a14="http://schemas.microsoft.com/office/drawing/2010/main" val="0"/>
              </a:ext>
            </a:extLst>
          </a:blip>
          <a:srcRect l="553" t="3659" r="2113" b="17068"/>
          <a:stretch>
            <a:fillRect/>
          </a:stretch>
        </p:blipFill>
        <p:spPr bwMode="auto">
          <a:xfrm>
            <a:off x="77801" y="1196752"/>
            <a:ext cx="9030703"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AutoShape 4"/>
          <p:cNvSpPr>
            <a:spLocks noChangeArrowheads="1"/>
          </p:cNvSpPr>
          <p:nvPr/>
        </p:nvSpPr>
        <p:spPr bwMode="auto">
          <a:xfrm>
            <a:off x="7812360" y="5932512"/>
            <a:ext cx="266700" cy="304800"/>
          </a:xfrm>
          <a:prstGeom prst="leftArrow">
            <a:avLst>
              <a:gd name="adj1" fmla="val 50000"/>
              <a:gd name="adj2" fmla="val 43750"/>
            </a:avLst>
          </a:prstGeom>
          <a:solidFill>
            <a:srgbClr val="9900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 name="AutoShape 7"/>
          <p:cNvSpPr>
            <a:spLocks noChangeArrowheads="1"/>
          </p:cNvSpPr>
          <p:nvPr/>
        </p:nvSpPr>
        <p:spPr bwMode="auto">
          <a:xfrm>
            <a:off x="6444208" y="5924149"/>
            <a:ext cx="304800" cy="359239"/>
          </a:xfrm>
          <a:prstGeom prst="leftArrow">
            <a:avLst>
              <a:gd name="adj1" fmla="val 50000"/>
              <a:gd name="adj2" fmla="val 50000"/>
            </a:avLst>
          </a:prstGeom>
          <a:solidFill>
            <a:srgbClr val="9900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7" name="AutoShape 11"/>
          <p:cNvSpPr>
            <a:spLocks noChangeArrowheads="1"/>
          </p:cNvSpPr>
          <p:nvPr/>
        </p:nvSpPr>
        <p:spPr bwMode="auto">
          <a:xfrm>
            <a:off x="3509020" y="5916733"/>
            <a:ext cx="342900" cy="304800"/>
          </a:xfrm>
          <a:prstGeom prst="leftArrow">
            <a:avLst>
              <a:gd name="adj1" fmla="val 50000"/>
              <a:gd name="adj2" fmla="val 56250"/>
            </a:avLst>
          </a:prstGeom>
          <a:solidFill>
            <a:srgbClr val="9900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9" name="Text Box 28"/>
          <p:cNvSpPr txBox="1">
            <a:spLocks noChangeArrowheads="1"/>
          </p:cNvSpPr>
          <p:nvPr/>
        </p:nvSpPr>
        <p:spPr bwMode="auto">
          <a:xfrm>
            <a:off x="8151068" y="5417507"/>
            <a:ext cx="957436" cy="1384995"/>
          </a:xfrm>
          <a:prstGeom prst="rect">
            <a:avLst/>
          </a:prstGeom>
          <a:solidFill>
            <a:srgbClr val="FFCC66"/>
          </a:solidFill>
          <a:ln w="9525">
            <a:solidFill>
              <a:srgbClr val="99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2800" b="1" dirty="0" smtClean="0">
                <a:solidFill>
                  <a:srgbClr val="990000"/>
                </a:solidFill>
                <a:ea typeface="黑体" panose="02010609060101010101" charset="-122"/>
              </a:rPr>
              <a:t>东南沿海港口</a:t>
            </a:r>
            <a:endParaRPr lang="zh-CN" altLang="en-US" sz="2800" b="1" dirty="0">
              <a:solidFill>
                <a:srgbClr val="990000"/>
              </a:solidFill>
              <a:ea typeface="黑体" panose="02010609060101010101" charset="-122"/>
            </a:endParaRPr>
          </a:p>
        </p:txBody>
      </p:sp>
      <p:sp>
        <p:nvSpPr>
          <p:cNvPr id="20" name="Text Box 29"/>
          <p:cNvSpPr txBox="1">
            <a:spLocks noChangeArrowheads="1"/>
          </p:cNvSpPr>
          <p:nvPr/>
        </p:nvSpPr>
        <p:spPr bwMode="auto">
          <a:xfrm>
            <a:off x="6804248" y="5590109"/>
            <a:ext cx="990600" cy="954107"/>
          </a:xfrm>
          <a:prstGeom prst="rect">
            <a:avLst/>
          </a:prstGeom>
          <a:solidFill>
            <a:srgbClr val="FFCC66"/>
          </a:solidFill>
          <a:ln w="9525">
            <a:solidFill>
              <a:srgbClr val="99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800" b="1" dirty="0" smtClean="0">
                <a:solidFill>
                  <a:srgbClr val="990000"/>
                </a:solidFill>
                <a:ea typeface="黑体" panose="02010609060101010101" charset="-122"/>
              </a:rPr>
              <a:t>中南半岛</a:t>
            </a:r>
            <a:endParaRPr lang="zh-CN" altLang="en-US" sz="2800" b="1" dirty="0">
              <a:solidFill>
                <a:srgbClr val="990000"/>
              </a:solidFill>
              <a:ea typeface="黑体" panose="02010609060101010101" charset="-122"/>
            </a:endParaRPr>
          </a:p>
        </p:txBody>
      </p:sp>
      <p:sp>
        <p:nvSpPr>
          <p:cNvPr id="21" name="Text Box 30"/>
          <p:cNvSpPr txBox="1">
            <a:spLocks noChangeArrowheads="1"/>
          </p:cNvSpPr>
          <p:nvPr/>
        </p:nvSpPr>
        <p:spPr bwMode="auto">
          <a:xfrm>
            <a:off x="5436096" y="5632952"/>
            <a:ext cx="984250" cy="954107"/>
          </a:xfrm>
          <a:prstGeom prst="rect">
            <a:avLst/>
          </a:prstGeom>
          <a:solidFill>
            <a:srgbClr val="FFCC66"/>
          </a:solidFill>
          <a:ln w="9525">
            <a:solidFill>
              <a:srgbClr val="99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800" b="1" dirty="0" smtClean="0">
                <a:solidFill>
                  <a:srgbClr val="990000"/>
                </a:solidFill>
                <a:ea typeface="黑体" panose="02010609060101010101" charset="-122"/>
              </a:rPr>
              <a:t>马来半岛</a:t>
            </a:r>
            <a:endParaRPr lang="zh-CN" altLang="en-US" sz="2800" b="1" dirty="0">
              <a:solidFill>
                <a:srgbClr val="990000"/>
              </a:solidFill>
              <a:ea typeface="黑体" panose="02010609060101010101" charset="-122"/>
            </a:endParaRPr>
          </a:p>
        </p:txBody>
      </p:sp>
      <p:sp>
        <p:nvSpPr>
          <p:cNvPr id="22" name="Text Box 32"/>
          <p:cNvSpPr txBox="1">
            <a:spLocks noChangeArrowheads="1"/>
          </p:cNvSpPr>
          <p:nvPr/>
        </p:nvSpPr>
        <p:spPr bwMode="auto">
          <a:xfrm>
            <a:off x="3936515" y="5445224"/>
            <a:ext cx="1067533" cy="1384995"/>
          </a:xfrm>
          <a:prstGeom prst="rect">
            <a:avLst/>
          </a:prstGeom>
          <a:solidFill>
            <a:srgbClr val="FFCC66"/>
          </a:solidFill>
          <a:ln w="9525">
            <a:solidFill>
              <a:srgbClr val="99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2800" b="1" dirty="0" smtClean="0">
                <a:solidFill>
                  <a:srgbClr val="990000"/>
                </a:solidFill>
                <a:ea typeface="黑体" panose="02010609060101010101" charset="-122"/>
              </a:rPr>
              <a:t>马六甲海峡</a:t>
            </a:r>
            <a:endParaRPr lang="zh-CN" altLang="en-US" sz="2800" b="1" dirty="0">
              <a:solidFill>
                <a:srgbClr val="990000"/>
              </a:solidFill>
              <a:ea typeface="黑体" panose="02010609060101010101" charset="-122"/>
            </a:endParaRPr>
          </a:p>
        </p:txBody>
      </p:sp>
      <p:sp>
        <p:nvSpPr>
          <p:cNvPr id="23" name="Text Box 34"/>
          <p:cNvSpPr txBox="1">
            <a:spLocks noChangeArrowheads="1"/>
          </p:cNvSpPr>
          <p:nvPr/>
        </p:nvSpPr>
        <p:spPr bwMode="auto">
          <a:xfrm>
            <a:off x="2091292" y="5632952"/>
            <a:ext cx="1400588" cy="954107"/>
          </a:xfrm>
          <a:prstGeom prst="rect">
            <a:avLst/>
          </a:prstGeom>
          <a:solidFill>
            <a:srgbClr val="FFCC66"/>
          </a:solidFill>
          <a:ln w="9525">
            <a:solidFill>
              <a:srgbClr val="99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2800" b="1" dirty="0" smtClean="0">
                <a:solidFill>
                  <a:srgbClr val="990000"/>
                </a:solidFill>
                <a:ea typeface="黑体" panose="02010609060101010101" charset="-122"/>
              </a:rPr>
              <a:t>孟加拉湾沿岸</a:t>
            </a:r>
            <a:endParaRPr lang="zh-CN" altLang="en-US" sz="2800" b="1" dirty="0">
              <a:solidFill>
                <a:srgbClr val="990000"/>
              </a:solidFill>
              <a:ea typeface="黑体" panose="02010609060101010101" charset="-122"/>
            </a:endParaRPr>
          </a:p>
        </p:txBody>
      </p:sp>
      <p:sp>
        <p:nvSpPr>
          <p:cNvPr id="24" name="AutoShape 35"/>
          <p:cNvSpPr>
            <a:spLocks noChangeArrowheads="1"/>
          </p:cNvSpPr>
          <p:nvPr/>
        </p:nvSpPr>
        <p:spPr bwMode="auto">
          <a:xfrm>
            <a:off x="5004048" y="5951368"/>
            <a:ext cx="381000" cy="332020"/>
          </a:xfrm>
          <a:prstGeom prst="leftArrow">
            <a:avLst>
              <a:gd name="adj1" fmla="val 50000"/>
              <a:gd name="adj2" fmla="val 62500"/>
            </a:avLst>
          </a:prstGeom>
          <a:solidFill>
            <a:srgbClr val="9900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5" name="AutoShape 11"/>
          <p:cNvSpPr>
            <a:spLocks noChangeArrowheads="1"/>
          </p:cNvSpPr>
          <p:nvPr/>
        </p:nvSpPr>
        <p:spPr bwMode="auto">
          <a:xfrm>
            <a:off x="1708820" y="5951368"/>
            <a:ext cx="342900" cy="304800"/>
          </a:xfrm>
          <a:prstGeom prst="leftArrow">
            <a:avLst>
              <a:gd name="adj1" fmla="val 50000"/>
              <a:gd name="adj2" fmla="val 56250"/>
            </a:avLst>
          </a:prstGeom>
          <a:solidFill>
            <a:srgbClr val="9900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6" name="Text Box 34"/>
          <p:cNvSpPr txBox="1">
            <a:spLocks noChangeArrowheads="1"/>
          </p:cNvSpPr>
          <p:nvPr/>
        </p:nvSpPr>
        <p:spPr bwMode="auto">
          <a:xfrm>
            <a:off x="35497" y="5445224"/>
            <a:ext cx="1643526" cy="1384995"/>
          </a:xfrm>
          <a:prstGeom prst="rect">
            <a:avLst/>
          </a:prstGeom>
          <a:solidFill>
            <a:srgbClr val="FFCC66"/>
          </a:solidFill>
          <a:ln w="9525">
            <a:solidFill>
              <a:srgbClr val="99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2800" b="1" dirty="0" smtClean="0">
                <a:solidFill>
                  <a:srgbClr val="990000"/>
                </a:solidFill>
                <a:ea typeface="黑体" panose="02010609060101010101" charset="-122"/>
              </a:rPr>
              <a:t>印度半岛南端和斯里兰卡</a:t>
            </a:r>
            <a:endParaRPr lang="zh-CN" altLang="en-US" sz="2800" b="1" dirty="0">
              <a:solidFill>
                <a:srgbClr val="990000"/>
              </a:solidFill>
              <a:ea typeface="黑体" panose="02010609060101010101" charset="-122"/>
            </a:endParaRPr>
          </a:p>
        </p:txBody>
      </p:sp>
      <p:sp>
        <p:nvSpPr>
          <p:cNvPr id="28" name="TextBox 27"/>
          <p:cNvSpPr txBox="1"/>
          <p:nvPr/>
        </p:nvSpPr>
        <p:spPr>
          <a:xfrm>
            <a:off x="467544" y="620688"/>
            <a:ext cx="4608512" cy="645160"/>
          </a:xfrm>
          <a:prstGeom prst="rect">
            <a:avLst/>
          </a:prstGeom>
          <a:noFill/>
        </p:spPr>
        <p:txBody>
          <a:bodyPr wrap="square" rtlCol="0">
            <a:spAutoFit/>
          </a:bodyPr>
          <a:lstStyle/>
          <a:p>
            <a:r>
              <a:rPr lang="en-US" altLang="zh-CN" sz="3600" b="1" dirty="0">
                <a:solidFill>
                  <a:schemeClr val="accent3">
                    <a:lumMod val="50000"/>
                  </a:schemeClr>
                </a:solidFill>
                <a:effectLst>
                  <a:outerShdw blurRad="38100" dist="38100" dir="2700000" algn="tl">
                    <a:srgbClr val="000000">
                      <a:alpha val="43137"/>
                    </a:srgbClr>
                  </a:outerShdw>
                </a:effectLst>
                <a:latin typeface="+mj-ea"/>
                <a:ea typeface="+mj-ea"/>
              </a:rPr>
              <a:t>3</a:t>
            </a:r>
            <a:r>
              <a:rPr lang="zh-CN" altLang="en-US" sz="3600" b="1" dirty="0" smtClean="0">
                <a:solidFill>
                  <a:schemeClr val="accent3">
                    <a:lumMod val="50000"/>
                  </a:schemeClr>
                </a:solidFill>
                <a:effectLst>
                  <a:outerShdw blurRad="38100" dist="38100" dir="2700000" algn="tl">
                    <a:srgbClr val="000000">
                      <a:alpha val="43137"/>
                    </a:srgbClr>
                  </a:outerShdw>
                </a:effectLst>
                <a:latin typeface="+mj-ea"/>
                <a:ea typeface="+mj-ea"/>
              </a:rPr>
              <a:t>、海上丝绸之路</a:t>
            </a:r>
            <a:endParaRPr lang="zh-CN" altLang="en-US" sz="3600" b="1" dirty="0">
              <a:solidFill>
                <a:schemeClr val="accent3">
                  <a:lumMod val="50000"/>
                </a:schemeClr>
              </a:solidFill>
              <a:effectLst>
                <a:outerShdw blurRad="38100" dist="38100" dir="2700000" algn="tl">
                  <a:srgbClr val="000000">
                    <a:alpha val="43137"/>
                  </a:srgbClr>
                </a:outerShdw>
              </a:effectLst>
              <a:latin typeface="+mj-ea"/>
              <a:ea typeface="+mj-ea"/>
            </a:endParaRPr>
          </a:p>
        </p:txBody>
      </p:sp>
      <p:sp>
        <p:nvSpPr>
          <p:cNvPr id="29" name="TextBox 28"/>
          <p:cNvSpPr txBox="1"/>
          <p:nvPr/>
        </p:nvSpPr>
        <p:spPr>
          <a:xfrm>
            <a:off x="77801" y="1196752"/>
            <a:ext cx="9030703" cy="583565"/>
          </a:xfrm>
          <a:prstGeom prst="rect">
            <a:avLst/>
          </a:prstGeom>
          <a:solidFill>
            <a:srgbClr val="FFFFFF">
              <a:alpha val="3882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zh-CN" altLang="en-US" sz="3200" b="1" dirty="0" smtClean="0">
                <a:solidFill>
                  <a:schemeClr val="tx1"/>
                </a:solidFill>
                <a:effectLst>
                  <a:outerShdw blurRad="38100" dist="38100" dir="2700000" algn="tl">
                    <a:srgbClr val="000000">
                      <a:alpha val="43137"/>
                    </a:srgbClr>
                  </a:outerShdw>
                </a:effectLst>
                <a:latin typeface="+mn-ea"/>
              </a:rPr>
              <a:t>画一画：</a:t>
            </a:r>
            <a:r>
              <a:rPr lang="zh-CN" altLang="en-US" sz="2800" dirty="0" smtClean="0">
                <a:solidFill>
                  <a:schemeClr val="tx1"/>
                </a:solidFill>
                <a:effectLst>
                  <a:outerShdw blurRad="38100" dist="38100" dir="2700000" algn="tl">
                    <a:srgbClr val="000000">
                      <a:alpha val="43137"/>
                    </a:srgbClr>
                  </a:outerShdw>
                </a:effectLst>
                <a:latin typeface="+mn-ea"/>
              </a:rPr>
              <a:t>阅读</a:t>
            </a:r>
            <a:r>
              <a:rPr lang="en-US" altLang="zh-CN" sz="2800" dirty="0" smtClean="0">
                <a:solidFill>
                  <a:schemeClr val="tx1"/>
                </a:solidFill>
                <a:effectLst>
                  <a:outerShdw blurRad="38100" dist="38100" dir="2700000" algn="tl">
                    <a:srgbClr val="000000">
                      <a:alpha val="43137"/>
                    </a:srgbClr>
                  </a:outerShdw>
                </a:effectLst>
                <a:latin typeface="+mn-ea"/>
              </a:rPr>
              <a:t>70</a:t>
            </a:r>
            <a:r>
              <a:rPr lang="zh-CN" altLang="en-US" sz="2800" dirty="0" smtClean="0">
                <a:solidFill>
                  <a:schemeClr val="tx1"/>
                </a:solidFill>
                <a:effectLst>
                  <a:outerShdw blurRad="38100" dist="38100" dir="2700000" algn="tl">
                    <a:srgbClr val="000000">
                      <a:alpha val="43137"/>
                    </a:srgbClr>
                  </a:outerShdw>
                </a:effectLst>
                <a:latin typeface="+mn-ea"/>
              </a:rPr>
              <a:t>页，画出海上丝绸之路的主要路线图。</a:t>
            </a:r>
            <a:endParaRPr lang="zh-CN" altLang="en-US" sz="2800" dirty="0" smtClean="0">
              <a:solidFill>
                <a:schemeClr val="tx1"/>
              </a:solidFill>
              <a:effectLst>
                <a:outerShdw blurRad="38100" dist="38100" dir="2700000" algn="tl">
                  <a:srgbClr val="000000">
                    <a:alpha val="43137"/>
                  </a:srgbClr>
                </a:outerShdw>
              </a:effectLst>
              <a:latin typeface="+mn-ea"/>
            </a:endParaRPr>
          </a:p>
        </p:txBody>
      </p:sp>
      <p:pic>
        <p:nvPicPr>
          <p:cNvPr id="2052"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609" b="96515" l="627" r="100000"/>
                    </a14:imgEffect>
                    <a14:imgEffect>
                      <a14:colorTemperature colorTemp="7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344896" y="2843305"/>
            <a:ext cx="1547664"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35496" y="-27384"/>
            <a:ext cx="6118834" cy="646331"/>
          </a:xfrm>
          <a:prstGeom prst="rect">
            <a:avLst/>
          </a:prstGeom>
          <a:noFill/>
        </p:spPr>
        <p:txBody>
          <a:bodyPr wrap="square" rtlCol="0">
            <a:spAutoFit/>
          </a:bodyPr>
          <a:lstStyle/>
          <a:p>
            <a:r>
              <a:rPr lang="zh-CN" altLang="en-US" sz="3600" b="1" dirty="0" smtClean="0">
                <a:solidFill>
                  <a:schemeClr val="tx1">
                    <a:lumMod val="75000"/>
                    <a:lumOff val="25000"/>
                  </a:schemeClr>
                </a:solidFill>
                <a:effectLst>
                  <a:outerShdw blurRad="38100" dist="38100" dir="2700000" algn="tl">
                    <a:srgbClr val="000000">
                      <a:alpha val="43137"/>
                    </a:srgbClr>
                  </a:outerShdw>
                </a:effectLst>
              </a:rPr>
              <a:t>二、丝路之行</a:t>
            </a:r>
            <a:endParaRPr lang="zh-CN" altLang="en-US" sz="3600" b="1" dirty="0">
              <a:solidFill>
                <a:schemeClr val="tx1">
                  <a:lumMod val="75000"/>
                  <a:lumOff val="25000"/>
                </a:schemeClr>
              </a:solidFill>
              <a:effectLst>
                <a:outerShdw blurRad="38100" dist="38100" dir="2700000" algn="tl">
                  <a:srgbClr val="000000">
                    <a:alpha val="43137"/>
                  </a:srgbClr>
                </a:outerShdw>
              </a:effectLst>
            </a:endParaRPr>
          </a:p>
        </p:txBody>
      </p:sp>
      <p:sp>
        <p:nvSpPr>
          <p:cNvPr id="2" name="线形标注 1 1"/>
          <p:cNvSpPr/>
          <p:nvPr/>
        </p:nvSpPr>
        <p:spPr>
          <a:xfrm>
            <a:off x="6650990" y="1931035"/>
            <a:ext cx="1297305" cy="504190"/>
          </a:xfrm>
          <a:prstGeom prst="borderCallout1">
            <a:avLst>
              <a:gd name="adj1" fmla="val 80856"/>
              <a:gd name="adj2" fmla="val -3034"/>
              <a:gd name="adj3" fmla="val 252770"/>
              <a:gd name="adj4" fmla="val -46989"/>
            </a:avLst>
          </a:prstGeom>
        </p:spPr>
        <p:style>
          <a:lnRef idx="2">
            <a:schemeClr val="dk1"/>
          </a:lnRef>
          <a:fillRef idx="1">
            <a:schemeClr val="lt1"/>
          </a:fillRef>
          <a:effectRef idx="0">
            <a:schemeClr val="dk1"/>
          </a:effectRef>
          <a:fontRef idx="minor">
            <a:schemeClr val="dk1"/>
          </a:fontRef>
        </p:style>
        <p:txBody>
          <a:bodyPr rtlCol="0" anchor="ctr"/>
          <a:p>
            <a:pPr algn="ctr"/>
            <a:r>
              <a:rPr lang="zh-CN" altLang="en-US" sz="2800" b="1"/>
              <a:t>广州</a:t>
            </a:r>
            <a:endParaRPr lang="zh-CN" altLang="en-US" sz="2800" b="1"/>
          </a:p>
        </p:txBody>
      </p:sp>
      <p:sp>
        <p:nvSpPr>
          <p:cNvPr id="3" name="线形标注 1 2"/>
          <p:cNvSpPr/>
          <p:nvPr/>
        </p:nvSpPr>
        <p:spPr>
          <a:xfrm>
            <a:off x="7552690" y="2435225"/>
            <a:ext cx="1161415" cy="476885"/>
          </a:xfrm>
          <a:prstGeom prst="borderCallout1">
            <a:avLst>
              <a:gd name="adj1" fmla="val 18891"/>
              <a:gd name="adj2" fmla="val -3083"/>
              <a:gd name="adj3" fmla="val 84154"/>
              <a:gd name="adj4" fmla="val -58228"/>
            </a:avLst>
          </a:prstGeom>
        </p:spPr>
        <p:style>
          <a:lnRef idx="2">
            <a:schemeClr val="dk1"/>
          </a:lnRef>
          <a:fillRef idx="1">
            <a:schemeClr val="lt1"/>
          </a:fillRef>
          <a:effectRef idx="0">
            <a:schemeClr val="dk1"/>
          </a:effectRef>
          <a:fontRef idx="minor">
            <a:schemeClr val="dk1"/>
          </a:fontRef>
        </p:style>
        <p:txBody>
          <a:bodyPr rtlCol="0" anchor="ctr"/>
          <a:p>
            <a:pPr algn="ctr"/>
            <a:r>
              <a:rPr lang="zh-CN" altLang="en-US" sz="2800" b="1"/>
              <a:t>泉州</a:t>
            </a:r>
            <a:endParaRPr lang="zh-CN" altLang="en-US" sz="2800" b="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right)">
                                      <p:cBhvr>
                                        <p:cTn id="16" dur="500"/>
                                        <p:tgtEl>
                                          <p:spTgt spid="20"/>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righ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right)">
                                      <p:cBhvr>
                                        <p:cTn id="25" dur="500"/>
                                        <p:tgtEl>
                                          <p:spTgt spid="21"/>
                                        </p:tgtEl>
                                      </p:cBhvr>
                                    </p:animEffect>
                                  </p:childTnLst>
                                </p:cTn>
                              </p:par>
                            </p:childTnLst>
                          </p:cTn>
                        </p:par>
                        <p:par>
                          <p:cTn id="26" fill="hold">
                            <p:stCondLst>
                              <p:cond delay="500"/>
                            </p:stCondLst>
                            <p:childTnLst>
                              <p:par>
                                <p:cTn id="27" presetID="22" presetClass="entr" presetSubtype="2"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righ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right)">
                                      <p:cBhvr>
                                        <p:cTn id="34" dur="500"/>
                                        <p:tgtEl>
                                          <p:spTgt spid="22"/>
                                        </p:tgtEl>
                                      </p:cBhvr>
                                    </p:animEffect>
                                  </p:childTnLst>
                                </p:cTn>
                              </p:par>
                            </p:childTnLst>
                          </p:cTn>
                        </p:par>
                        <p:par>
                          <p:cTn id="35" fill="hold">
                            <p:stCondLst>
                              <p:cond delay="500"/>
                            </p:stCondLst>
                            <p:childTnLst>
                              <p:par>
                                <p:cTn id="36" presetID="22" presetClass="entr" presetSubtype="2"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right)">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right)">
                                      <p:cBhvr>
                                        <p:cTn id="43" dur="500"/>
                                        <p:tgtEl>
                                          <p:spTgt spid="23"/>
                                        </p:tgtEl>
                                      </p:cBhvr>
                                    </p:animEffect>
                                  </p:childTnLst>
                                </p:cTn>
                              </p:par>
                            </p:childTnLst>
                          </p:cTn>
                        </p:par>
                        <p:par>
                          <p:cTn id="44" fill="hold">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right)">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right)">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additive="base">
                                        <p:cTn id="61" dur="500" fill="hold"/>
                                        <p:tgtEl>
                                          <p:spTgt spid="3"/>
                                        </p:tgtEl>
                                        <p:attrNameLst>
                                          <p:attrName>ppt_x</p:attrName>
                                        </p:attrNameLst>
                                      </p:cBhvr>
                                      <p:tavLst>
                                        <p:tav tm="0">
                                          <p:val>
                                            <p:strVal val="#ppt_x"/>
                                          </p:val>
                                        </p:tav>
                                        <p:tav tm="100000">
                                          <p:val>
                                            <p:strVal val="#ppt_x"/>
                                          </p:val>
                                        </p:tav>
                                      </p:tavLst>
                                    </p:anim>
                                    <p:anim calcmode="lin" valueType="num">
                                      <p:cBhvr additive="base">
                                        <p:cTn id="6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7" grpId="0" animBg="1"/>
      <p:bldP spid="19" grpId="0" animBg="1" autoUpdateAnimBg="0"/>
      <p:bldP spid="20" grpId="0" animBg="1" autoUpdateAnimBg="0"/>
      <p:bldP spid="21" grpId="0" animBg="1" autoUpdateAnimBg="0"/>
      <p:bldP spid="22" grpId="0" animBg="1" autoUpdateAnimBg="0"/>
      <p:bldP spid="23" grpId="0" animBg="1" autoUpdateAnimBg="0"/>
      <p:bldP spid="24" grpId="0" animBg="1"/>
      <p:bldP spid="25" grpId="0" animBg="1"/>
      <p:bldP spid="26" grpId="0" animBg="1" autoUpdateAnimBg="0"/>
      <p:bldP spid="2" grpId="0" bldLvl="0" animBg="1"/>
      <p:bldP spid="3"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619672" y="188640"/>
            <a:ext cx="6190456" cy="3195787"/>
          </a:xfrm>
        </p:spPr>
        <p:txBody>
          <a:bodyPr>
            <a:noAutofit/>
          </a:bodyPr>
          <a:lstStyle/>
          <a:p>
            <a:r>
              <a:rPr kumimoji="1" lang="zh-CN" altLang="en-US" sz="6000" b="1" dirty="0">
                <a:solidFill>
                  <a:srgbClr val="002060"/>
                </a:solidFill>
                <a:effectLst>
                  <a:outerShdw blurRad="38100" dist="38100" dir="2700000" algn="tl">
                    <a:srgbClr val="C0C0C0"/>
                  </a:outerShdw>
                </a:effectLst>
                <a:latin typeface="楷体" panose="02010609060101010101" pitchFamily="49" charset="-122"/>
                <a:ea typeface="楷体" panose="02010609060101010101" pitchFamily="49" charset="-122"/>
              </a:rPr>
              <a:t>第</a:t>
            </a:r>
            <a:r>
              <a:rPr kumimoji="1" lang="en-US" altLang="zh-CN" sz="6000" b="1" dirty="0">
                <a:solidFill>
                  <a:srgbClr val="002060"/>
                </a:solidFill>
                <a:effectLst>
                  <a:outerShdw blurRad="38100" dist="38100" dir="2700000" algn="tl">
                    <a:srgbClr val="C0C0C0"/>
                  </a:outerShdw>
                </a:effectLst>
                <a:latin typeface="楷体" panose="02010609060101010101" pitchFamily="49" charset="-122"/>
                <a:ea typeface="楷体" panose="02010609060101010101" pitchFamily="49" charset="-122"/>
              </a:rPr>
              <a:t>14</a:t>
            </a:r>
            <a:r>
              <a:rPr kumimoji="1" lang="zh-CN" altLang="en-US" sz="6000" b="1" dirty="0" smtClean="0">
                <a:solidFill>
                  <a:srgbClr val="002060"/>
                </a:solidFill>
                <a:effectLst>
                  <a:outerShdw blurRad="38100" dist="38100" dir="2700000" algn="tl">
                    <a:srgbClr val="C0C0C0"/>
                  </a:outerShdw>
                </a:effectLst>
                <a:latin typeface="楷体" panose="02010609060101010101" pitchFamily="49" charset="-122"/>
                <a:ea typeface="楷体" panose="02010609060101010101" pitchFamily="49" charset="-122"/>
              </a:rPr>
              <a:t>课</a:t>
            </a:r>
            <a:br>
              <a:rPr kumimoji="1" lang="en-US" altLang="zh-CN" sz="6000" b="1" dirty="0" smtClean="0">
                <a:solidFill>
                  <a:srgbClr val="002060"/>
                </a:solidFill>
                <a:effectLst>
                  <a:outerShdw blurRad="38100" dist="38100" dir="2700000" algn="tl">
                    <a:srgbClr val="C0C0C0"/>
                  </a:outerShdw>
                </a:effectLst>
                <a:latin typeface="楷体" panose="02010609060101010101" pitchFamily="49" charset="-122"/>
                <a:ea typeface="楷体" panose="02010609060101010101" pitchFamily="49" charset="-122"/>
              </a:rPr>
            </a:br>
            <a:r>
              <a:rPr kumimoji="1" lang="zh-CN" altLang="en-US" sz="6600" b="1" dirty="0" smtClean="0">
                <a:solidFill>
                  <a:srgbClr val="002060"/>
                </a:solidFill>
                <a:effectLst>
                  <a:outerShdw blurRad="38100" dist="38100" dir="2700000" algn="tl">
                    <a:srgbClr val="C0C0C0"/>
                  </a:outerShdw>
                </a:effectLst>
                <a:latin typeface="楷体" panose="02010609060101010101" pitchFamily="49" charset="-122"/>
                <a:ea typeface="楷体" panose="02010609060101010101" pitchFamily="49" charset="-122"/>
              </a:rPr>
              <a:t>沟通</a:t>
            </a:r>
            <a:r>
              <a:rPr kumimoji="1" lang="zh-CN" altLang="en-US" sz="6600" b="1" dirty="0">
                <a:solidFill>
                  <a:srgbClr val="002060"/>
                </a:solidFill>
                <a:effectLst>
                  <a:outerShdw blurRad="38100" dist="38100" dir="2700000" algn="tl">
                    <a:srgbClr val="C0C0C0"/>
                  </a:outerShdw>
                </a:effectLst>
                <a:latin typeface="楷体" panose="02010609060101010101" pitchFamily="49" charset="-122"/>
                <a:ea typeface="楷体" panose="02010609060101010101" pitchFamily="49" charset="-122"/>
              </a:rPr>
              <a:t>中外文明的</a:t>
            </a:r>
            <a:r>
              <a:rPr kumimoji="1" lang="zh-CN" altLang="en-US" sz="6600" b="1" dirty="0" smtClean="0">
                <a:solidFill>
                  <a:srgbClr val="002060"/>
                </a:solidFill>
                <a:effectLst>
                  <a:outerShdw blurRad="38100" dist="38100" dir="2700000" algn="tl">
                    <a:srgbClr val="C0C0C0"/>
                  </a:outerShdw>
                </a:effectLst>
                <a:latin typeface="楷体" panose="02010609060101010101" pitchFamily="49" charset="-122"/>
                <a:ea typeface="楷体" panose="02010609060101010101" pitchFamily="49" charset="-122"/>
              </a:rPr>
              <a:t>“丝绸之路”</a:t>
            </a:r>
            <a:r>
              <a:rPr lang="zh-CN" altLang="en-US" sz="6600" dirty="0" smtClean="0">
                <a:solidFill>
                  <a:srgbClr val="002060"/>
                </a:solidFill>
                <a:latin typeface="楷体" panose="02010609060101010101" pitchFamily="49" charset="-122"/>
                <a:ea typeface="楷体" panose="02010609060101010101" pitchFamily="49" charset="-122"/>
              </a:rPr>
              <a:t> </a:t>
            </a:r>
            <a:endParaRPr lang="zh-CN" altLang="en-US" sz="6600" dirty="0">
              <a:solidFill>
                <a:srgbClr val="002060"/>
              </a:solidFill>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31000"/>
            <a:lum/>
          </a:blip>
          <a:srcRect/>
          <a:stretch>
            <a:fillRect l="-15000" t="-10000" r="-4000" b="-4000"/>
          </a:stretch>
        </a:blipFill>
        <a:effectLst/>
      </p:bgPr>
    </p:bg>
    <p:spTree>
      <p:nvGrpSpPr>
        <p:cNvPr id="1" name=""/>
        <p:cNvGrpSpPr/>
        <p:nvPr/>
      </p:nvGrpSpPr>
      <p:grpSpPr>
        <a:xfrm>
          <a:off x="0" y="0"/>
          <a:ext cx="0" cy="0"/>
          <a:chOff x="0" y="0"/>
          <a:chExt cx="0" cy="0"/>
        </a:xfrm>
      </p:grpSpPr>
      <p:sp>
        <p:nvSpPr>
          <p:cNvPr id="300035" name="Rectangle 3"/>
          <p:cNvSpPr>
            <a:spLocks noChangeArrowheads="1"/>
          </p:cNvSpPr>
          <p:nvPr/>
        </p:nvSpPr>
        <p:spPr bwMode="auto">
          <a:xfrm>
            <a:off x="4724400" y="396635"/>
            <a:ext cx="3886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zh-CN" altLang="en-US" sz="2000" b="1">
              <a:solidFill>
                <a:srgbClr val="FFDE66"/>
              </a:solidFill>
              <a:ea typeface="隶书" panose="02010509060101010101" pitchFamily="49" charset="-122"/>
            </a:endParaRPr>
          </a:p>
        </p:txBody>
      </p:sp>
      <p:sp>
        <p:nvSpPr>
          <p:cNvPr id="6" name="TextBox 5"/>
          <p:cNvSpPr txBox="1"/>
          <p:nvPr/>
        </p:nvSpPr>
        <p:spPr>
          <a:xfrm>
            <a:off x="2132112" y="701435"/>
            <a:ext cx="5184576" cy="5232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zh-CN" altLang="en-US" sz="2800" b="1" dirty="0" smtClean="0">
                <a:solidFill>
                  <a:prstClr val="black"/>
                </a:solidFill>
              </a:rPr>
              <a:t>在广州出土的海上丝绸之路文物</a:t>
            </a:r>
            <a:endParaRPr lang="zh-CN" altLang="en-US" sz="2800" b="1" dirty="0">
              <a:solidFill>
                <a:prstClr val="black"/>
              </a:solidFill>
            </a:endParaRPr>
          </a:p>
        </p:txBody>
      </p:sp>
      <p:grpSp>
        <p:nvGrpSpPr>
          <p:cNvPr id="300032" name="组合 300031"/>
          <p:cNvGrpSpPr/>
          <p:nvPr/>
        </p:nvGrpSpPr>
        <p:grpSpPr>
          <a:xfrm>
            <a:off x="5046638" y="4156719"/>
            <a:ext cx="3861233" cy="2493882"/>
            <a:chOff x="5127925" y="3789040"/>
            <a:chExt cx="4068081" cy="3024666"/>
          </a:xfrm>
        </p:grpSpPr>
        <p:pic>
          <p:nvPicPr>
            <p:cNvPr id="5" name="图片 4"/>
            <p:cNvPicPr>
              <a:picLocks noChangeAspect="1"/>
            </p:cNvPicPr>
            <p:nvPr/>
          </p:nvPicPr>
          <p:blipFill>
            <a:blip r:embed="rId2" cstate="print">
              <a:extLst>
                <a:ext uri="{BEBA8EAE-BF5A-486C-A8C5-ECC9F3942E4B}">
                  <a14:imgProps xmlns:a14="http://schemas.microsoft.com/office/drawing/2010/main">
                    <a14:imgLayer r:embed="rId3">
                      <a14:imgEffect>
                        <a14:backgroundRemoval t="9396" b="100000" l="9470" r="92424"/>
                      </a14:imgEffect>
                    </a14:imgLayer>
                  </a14:imgProps>
                </a:ext>
                <a:ext uri="{28A0092B-C50C-407E-A947-70E740481C1C}">
                  <a14:useLocalDpi xmlns:a14="http://schemas.microsoft.com/office/drawing/2010/main" val="0"/>
                </a:ext>
              </a:extLst>
            </a:blip>
            <a:stretch>
              <a:fillRect/>
            </a:stretch>
          </p:blipFill>
          <p:spPr>
            <a:xfrm>
              <a:off x="5364088" y="3789040"/>
              <a:ext cx="3566279" cy="2009003"/>
            </a:xfrm>
            <a:prstGeom prst="rect">
              <a:avLst/>
            </a:prstGeom>
          </p:spPr>
        </p:pic>
        <p:sp>
          <p:nvSpPr>
            <p:cNvPr id="7" name="矩形 6"/>
            <p:cNvSpPr/>
            <p:nvPr/>
          </p:nvSpPr>
          <p:spPr>
            <a:xfrm>
              <a:off x="5127925" y="5798043"/>
              <a:ext cx="4068081" cy="1015663"/>
            </a:xfrm>
            <a:prstGeom prst="rect">
              <a:avLst/>
            </a:prstGeom>
          </p:spPr>
          <p:txBody>
            <a:bodyPr wrap="square">
              <a:spAutoFit/>
            </a:bodyPr>
            <a:lstStyle/>
            <a:p>
              <a:pPr algn="ctr"/>
              <a:r>
                <a:rPr lang="zh-CN" altLang="en-US" sz="2000" b="1" dirty="0" smtClean="0">
                  <a:solidFill>
                    <a:prstClr val="black"/>
                  </a:solidFill>
                  <a:latin typeface="微软雅黑" panose="020B0503020204020204" pitchFamily="34" charset="-122"/>
                </a:rPr>
                <a:t>广州</a:t>
              </a:r>
              <a:r>
                <a:rPr lang="zh-CN" altLang="zh-CN" sz="2000" b="1" dirty="0" smtClean="0">
                  <a:solidFill>
                    <a:prstClr val="black"/>
                  </a:solidFill>
                  <a:latin typeface="微软雅黑" panose="020B0503020204020204" pitchFamily="34" charset="-122"/>
                </a:rPr>
                <a:t>小北横枝岗</a:t>
              </a:r>
              <a:r>
                <a:rPr lang="zh-CN" altLang="en-US" sz="2000" b="1" dirty="0" smtClean="0">
                  <a:solidFill>
                    <a:prstClr val="black"/>
                  </a:solidFill>
                  <a:latin typeface="微软雅黑" panose="020B0503020204020204" pitchFamily="34" charset="-122"/>
                </a:rPr>
                <a:t>出土</a:t>
              </a:r>
              <a:endParaRPr lang="zh-CN" altLang="en-US" sz="2000" b="1" dirty="0">
                <a:solidFill>
                  <a:prstClr val="black"/>
                </a:solidFill>
                <a:latin typeface="微软雅黑" panose="020B0503020204020204" pitchFamily="34" charset="-122"/>
              </a:endParaRPr>
            </a:p>
            <a:p>
              <a:pPr algn="ctr"/>
              <a:r>
                <a:rPr lang="zh-CN" altLang="zh-CN" sz="2000" b="1" dirty="0" smtClean="0">
                  <a:solidFill>
                    <a:prstClr val="black"/>
                  </a:solidFill>
                  <a:latin typeface="微软雅黑" panose="020B0503020204020204" pitchFamily="34" charset="-122"/>
                </a:rPr>
                <a:t>深蓝</a:t>
              </a:r>
              <a:r>
                <a:rPr lang="zh-CN" altLang="zh-CN" sz="2000" b="1" dirty="0">
                  <a:solidFill>
                    <a:prstClr val="black"/>
                  </a:solidFill>
                  <a:latin typeface="微软雅黑" panose="020B0503020204020204" pitchFamily="34" charset="-122"/>
                </a:rPr>
                <a:t>色玻璃</a:t>
              </a:r>
              <a:r>
                <a:rPr lang="zh-CN" altLang="zh-CN" sz="2000" b="1" dirty="0" smtClean="0">
                  <a:solidFill>
                    <a:prstClr val="black"/>
                  </a:solidFill>
                  <a:latin typeface="微软雅黑" panose="020B0503020204020204" pitchFamily="34" charset="-122"/>
                </a:rPr>
                <a:t>碗</a:t>
              </a:r>
              <a:endParaRPr lang="en-US" altLang="zh-CN" sz="2000" b="1" dirty="0" smtClean="0">
                <a:solidFill>
                  <a:prstClr val="black"/>
                </a:solidFill>
                <a:latin typeface="微软雅黑" panose="020B0503020204020204" pitchFamily="34" charset="-122"/>
              </a:endParaRPr>
            </a:p>
            <a:p>
              <a:pPr algn="ctr"/>
              <a:r>
                <a:rPr lang="zh-CN" altLang="en-US" sz="2000" b="1" dirty="0" smtClean="0">
                  <a:solidFill>
                    <a:prstClr val="black"/>
                  </a:solidFill>
                  <a:latin typeface="微软雅黑" panose="020B0503020204020204" pitchFamily="34" charset="-122"/>
                </a:rPr>
                <a:t>（</a:t>
              </a:r>
              <a:r>
                <a:rPr lang="zh-CN" altLang="zh-CN" sz="2000" b="1" dirty="0">
                  <a:solidFill>
                    <a:prstClr val="black"/>
                  </a:solidFill>
                  <a:latin typeface="微软雅黑" panose="020B0503020204020204" pitchFamily="34" charset="-122"/>
                </a:rPr>
                <a:t>地中海沿岸</a:t>
              </a:r>
              <a:r>
                <a:rPr lang="zh-CN" altLang="zh-CN" sz="2000" b="1" dirty="0" smtClean="0">
                  <a:solidFill>
                    <a:prstClr val="black"/>
                  </a:solidFill>
                  <a:latin typeface="微软雅黑" panose="020B0503020204020204" pitchFamily="34" charset="-122"/>
                </a:rPr>
                <a:t>古罗马</a:t>
              </a:r>
              <a:r>
                <a:rPr lang="zh-CN" altLang="en-US" sz="2000" b="1" dirty="0" smtClean="0">
                  <a:solidFill>
                    <a:prstClr val="black"/>
                  </a:solidFill>
                  <a:latin typeface="微软雅黑" panose="020B0503020204020204" pitchFamily="34" charset="-122"/>
                </a:rPr>
                <a:t>风格）</a:t>
              </a:r>
              <a:endParaRPr lang="zh-CN" altLang="en-US" sz="2000" b="1" dirty="0">
                <a:solidFill>
                  <a:prstClr val="black"/>
                </a:solidFill>
                <a:latin typeface="微软雅黑" panose="020B0503020204020204" pitchFamily="34" charset="-122"/>
              </a:endParaRPr>
            </a:p>
          </p:txBody>
        </p:sp>
      </p:grpSp>
      <p:grpSp>
        <p:nvGrpSpPr>
          <p:cNvPr id="30" name="组合 29"/>
          <p:cNvGrpSpPr/>
          <p:nvPr/>
        </p:nvGrpSpPr>
        <p:grpSpPr>
          <a:xfrm>
            <a:off x="323528" y="1025477"/>
            <a:ext cx="4258925" cy="3010183"/>
            <a:chOff x="364327" y="892696"/>
            <a:chExt cx="4246149" cy="3037290"/>
          </a:xfrm>
        </p:grpSpPr>
        <p:pic>
          <p:nvPicPr>
            <p:cNvPr id="2" name="图片 1"/>
            <p:cNvPicPr>
              <a:picLocks noChangeAspect="1"/>
            </p:cNvPicPr>
            <p:nvPr/>
          </p:nvPicPr>
          <p:blipFill>
            <a:blip r:embed="rId4">
              <a:extLst>
                <a:ext uri="{BEBA8EAE-BF5A-486C-A8C5-ECC9F3942E4B}">
                  <a14:imgProps xmlns:a14="http://schemas.microsoft.com/office/drawing/2010/main">
                    <a14:imgLayer r:embed="rId5">
                      <a14:imgEffect>
                        <a14:backgroundRemoval t="9962" b="90977" l="10000" r="90000"/>
                      </a14:imgEffect>
                    </a14:imgLayer>
                  </a14:imgProps>
                </a:ext>
                <a:ext uri="{28A0092B-C50C-407E-A947-70E740481C1C}">
                  <a14:useLocalDpi xmlns:a14="http://schemas.microsoft.com/office/drawing/2010/main" val="0"/>
                </a:ext>
              </a:extLst>
            </a:blip>
            <a:stretch>
              <a:fillRect/>
            </a:stretch>
          </p:blipFill>
          <p:spPr>
            <a:xfrm>
              <a:off x="364327" y="892696"/>
              <a:ext cx="4246149" cy="2823689"/>
            </a:xfrm>
            <a:prstGeom prst="rect">
              <a:avLst/>
            </a:prstGeom>
          </p:spPr>
        </p:pic>
        <p:sp>
          <p:nvSpPr>
            <p:cNvPr id="29" name="矩形 28"/>
            <p:cNvSpPr/>
            <p:nvPr/>
          </p:nvSpPr>
          <p:spPr>
            <a:xfrm>
              <a:off x="453362" y="3529876"/>
              <a:ext cx="4068081" cy="400110"/>
            </a:xfrm>
            <a:prstGeom prst="rect">
              <a:avLst/>
            </a:prstGeom>
          </p:spPr>
          <p:txBody>
            <a:bodyPr wrap="square">
              <a:spAutoFit/>
            </a:bodyPr>
            <a:lstStyle/>
            <a:p>
              <a:pPr algn="ctr"/>
              <a:r>
                <a:rPr lang="zh-CN" altLang="en-US" sz="2000" b="1" dirty="0" smtClean="0">
                  <a:solidFill>
                    <a:prstClr val="black"/>
                  </a:solidFill>
                  <a:latin typeface="微软雅黑" panose="020B0503020204020204" pitchFamily="34" charset="-122"/>
                </a:rPr>
                <a:t>西汉银盒</a:t>
              </a:r>
              <a:endParaRPr lang="en-US" altLang="zh-CN" sz="2000" b="1" dirty="0" smtClean="0">
                <a:solidFill>
                  <a:prstClr val="black"/>
                </a:solidFill>
                <a:latin typeface="微软雅黑" panose="020B0503020204020204" pitchFamily="34" charset="-122"/>
              </a:endParaRPr>
            </a:p>
          </p:txBody>
        </p:sp>
      </p:grpSp>
      <p:grpSp>
        <p:nvGrpSpPr>
          <p:cNvPr id="18" name="组合 17"/>
          <p:cNvGrpSpPr/>
          <p:nvPr/>
        </p:nvGrpSpPr>
        <p:grpSpPr>
          <a:xfrm>
            <a:off x="5398493" y="858947"/>
            <a:ext cx="3185503" cy="3022313"/>
            <a:chOff x="5796136" y="507449"/>
            <a:chExt cx="2948295" cy="3399754"/>
          </a:xfrm>
        </p:grpSpPr>
        <p:pic>
          <p:nvPicPr>
            <p:cNvPr id="4" name="图片 3"/>
            <p:cNvPicPr>
              <a:picLocks noChangeAspect="1"/>
            </p:cNvPicPr>
            <p:nvPr/>
          </p:nvPicPr>
          <p:blipFill>
            <a:blip r:embed="rId6">
              <a:clrChange>
                <a:clrFrom>
                  <a:srgbClr val="969792"/>
                </a:clrFrom>
                <a:clrTo>
                  <a:srgbClr val="969792">
                    <a:alpha val="0"/>
                  </a:srgbClr>
                </a:clrTo>
              </a:clrChang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796136" y="507449"/>
              <a:ext cx="2948295" cy="3399753"/>
            </a:xfrm>
            <a:prstGeom prst="rect">
              <a:avLst/>
            </a:prstGeom>
          </p:spPr>
        </p:pic>
        <p:sp>
          <p:nvSpPr>
            <p:cNvPr id="8" name="矩形 7"/>
            <p:cNvSpPr/>
            <p:nvPr/>
          </p:nvSpPr>
          <p:spPr>
            <a:xfrm>
              <a:off x="6300192" y="3507093"/>
              <a:ext cx="1723549" cy="400110"/>
            </a:xfrm>
            <a:prstGeom prst="rect">
              <a:avLst/>
            </a:prstGeom>
          </p:spPr>
          <p:txBody>
            <a:bodyPr wrap="none">
              <a:spAutoFit/>
            </a:bodyPr>
            <a:lstStyle/>
            <a:p>
              <a:r>
                <a:rPr lang="zh-CN" altLang="en-US" sz="2000" b="1" dirty="0">
                  <a:solidFill>
                    <a:prstClr val="black"/>
                  </a:solidFill>
                </a:rPr>
                <a:t>蜻蜓眼玻璃珠</a:t>
              </a:r>
              <a:endParaRPr lang="zh-CN" altLang="en-US" sz="2000" b="1" dirty="0">
                <a:solidFill>
                  <a:prstClr val="black"/>
                </a:solidFill>
              </a:endParaRPr>
            </a:p>
          </p:txBody>
        </p:sp>
      </p:grpSp>
      <p:grpSp>
        <p:nvGrpSpPr>
          <p:cNvPr id="31" name="组合 30"/>
          <p:cNvGrpSpPr/>
          <p:nvPr/>
        </p:nvGrpSpPr>
        <p:grpSpPr>
          <a:xfrm>
            <a:off x="540866" y="4263369"/>
            <a:ext cx="4197923" cy="2405991"/>
            <a:chOff x="403095" y="4149080"/>
            <a:chExt cx="4422807" cy="2597692"/>
          </a:xfrm>
        </p:grpSpPr>
        <p:pic>
          <p:nvPicPr>
            <p:cNvPr id="3" name="图片 2"/>
            <p:cNvPicPr>
              <a:picLocks noChangeAspect="1"/>
            </p:cNvPicPr>
            <p:nvPr/>
          </p:nvPicPr>
          <p:blipFill>
            <a:blip r:embed="rId8">
              <a:clrChange>
                <a:clrFrom>
                  <a:srgbClr val="010002"/>
                </a:clrFrom>
                <a:clrTo>
                  <a:srgbClr val="010002">
                    <a:alpha val="0"/>
                  </a:srgbClr>
                </a:clrTo>
              </a:clrChange>
              <a:extLst>
                <a:ext uri="{28A0092B-C50C-407E-A947-70E740481C1C}">
                  <a14:useLocalDpi xmlns:a14="http://schemas.microsoft.com/office/drawing/2010/main" val="0"/>
                </a:ext>
              </a:extLst>
            </a:blip>
            <a:stretch>
              <a:fillRect/>
            </a:stretch>
          </p:blipFill>
          <p:spPr>
            <a:xfrm>
              <a:off x="403095" y="4149080"/>
              <a:ext cx="4422807" cy="2197582"/>
            </a:xfrm>
            <a:prstGeom prst="rect">
              <a:avLst/>
            </a:prstGeom>
          </p:spPr>
        </p:pic>
        <p:sp>
          <p:nvSpPr>
            <p:cNvPr id="11" name="矩形 10"/>
            <p:cNvSpPr/>
            <p:nvPr/>
          </p:nvSpPr>
          <p:spPr>
            <a:xfrm>
              <a:off x="1882108" y="6346662"/>
              <a:ext cx="1210588" cy="400110"/>
            </a:xfrm>
            <a:prstGeom prst="rect">
              <a:avLst/>
            </a:prstGeom>
          </p:spPr>
          <p:txBody>
            <a:bodyPr wrap="none">
              <a:spAutoFit/>
            </a:bodyPr>
            <a:lstStyle/>
            <a:p>
              <a:r>
                <a:rPr lang="zh-CN" altLang="en-US" sz="2000" b="1" dirty="0">
                  <a:solidFill>
                    <a:prstClr val="black"/>
                  </a:solidFill>
                </a:rPr>
                <a:t>金花泡饰</a:t>
              </a:r>
              <a:endParaRPr lang="zh-CN" altLang="en-US" sz="2000" b="1" dirty="0">
                <a:solidFill>
                  <a:prstClr val="black"/>
                </a:solidFill>
              </a:endParaRPr>
            </a:p>
          </p:txBody>
        </p:sp>
      </p:grpSp>
      <p:sp>
        <p:nvSpPr>
          <p:cNvPr id="16" name="TextBox 15"/>
          <p:cNvSpPr txBox="1"/>
          <p:nvPr/>
        </p:nvSpPr>
        <p:spPr>
          <a:xfrm>
            <a:off x="1087996" y="162826"/>
            <a:ext cx="7272808" cy="107721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zh-CN" altLang="en-US" sz="3200" b="1" dirty="0" smtClean="0">
                <a:solidFill>
                  <a:prstClr val="black"/>
                </a:solidFill>
              </a:rPr>
              <a:t>广州是我国古代海上丝绸之路的始发港，是中国最早发展对外贸易的港口城市。</a:t>
            </a:r>
            <a:endParaRPr lang="zh-CN" altLang="en-US" sz="3200" b="1" dirty="0">
              <a:solidFill>
                <a:prstClr val="black"/>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31218" y="1628800"/>
            <a:ext cx="2940781" cy="707886"/>
          </a:xfrm>
          <a:prstGeom prst="rect">
            <a:avLst/>
          </a:prstGeom>
        </p:spPr>
        <p:txBody>
          <a:bodyPr wrap="square">
            <a:spAutoFit/>
          </a:bodyPr>
          <a:lstStyle/>
          <a:p>
            <a:r>
              <a:rPr lang="zh-CN" altLang="en-US" sz="4000" b="1" dirty="0" smtClean="0">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rPr>
              <a:t>公元前</a:t>
            </a:r>
            <a:r>
              <a:rPr lang="en-US" altLang="zh-CN" sz="4000" b="1" dirty="0">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rPr>
              <a:t>60</a:t>
            </a:r>
            <a:r>
              <a:rPr lang="zh-CN" altLang="en-US" sz="4000" b="1" dirty="0">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rPr>
              <a:t>年</a:t>
            </a:r>
            <a:endParaRPr lang="zh-CN" altLang="en-US" sz="2400" dirty="0">
              <a:solidFill>
                <a:srgbClr val="C00000"/>
              </a:solidFill>
            </a:endParaRPr>
          </a:p>
        </p:txBody>
      </p:sp>
      <p:sp>
        <p:nvSpPr>
          <p:cNvPr id="295942" name="Text Box 6"/>
          <p:cNvSpPr txBox="1">
            <a:spLocks noChangeArrowheads="1"/>
          </p:cNvSpPr>
          <p:nvPr/>
        </p:nvSpPr>
        <p:spPr bwMode="auto">
          <a:xfrm>
            <a:off x="1547664" y="2893000"/>
            <a:ext cx="4523112" cy="3416320"/>
          </a:xfrm>
          <a:prstGeom prst="rect">
            <a:avLst/>
          </a:prstGeom>
          <a:solidFill>
            <a:srgbClr val="FFFFFF">
              <a:alpha val="43922"/>
            </a:srgbClr>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eaLnBrk="0" hangingPunct="0">
              <a:spcBef>
                <a:spcPct val="50000"/>
              </a:spcBef>
            </a:pPr>
            <a:r>
              <a:rPr lang="zh-CN" altLang="en-US" sz="3600" b="1" dirty="0" smtClean="0">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rPr>
              <a:t>西域</a:t>
            </a:r>
            <a:r>
              <a:rPr lang="zh-CN" altLang="en-US" sz="3600" b="1" dirty="0">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rPr>
              <a:t>都护的设置，标志</a:t>
            </a:r>
            <a:r>
              <a:rPr lang="zh-CN" altLang="en-US" sz="3600" b="1" dirty="0" smtClean="0">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rPr>
              <a:t>着西域开始正式归属中央政权。</a:t>
            </a:r>
            <a:r>
              <a:rPr lang="zh-CN" altLang="en-US" sz="3600" b="1" dirty="0" smtClean="0">
                <a:solidFill>
                  <a:srgbClr val="000000"/>
                </a:solidFill>
                <a:effectLst>
                  <a:outerShdw blurRad="38100" dist="38100" dir="2700000" algn="tl">
                    <a:srgbClr val="000000">
                      <a:alpha val="43137"/>
                    </a:srgbClr>
                  </a:outerShdw>
                </a:effectLst>
                <a:latin typeface="黑体" panose="02010609060101010101" charset="-122"/>
                <a:ea typeface="黑体" panose="02010609060101010101" charset="-122"/>
              </a:rPr>
              <a:t>其管辖范围包括今</a:t>
            </a:r>
            <a:r>
              <a:rPr lang="zh-CN" altLang="en-US" sz="3600" b="1" dirty="0" smtClean="0">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rPr>
              <a:t>新疆</a:t>
            </a:r>
            <a:r>
              <a:rPr lang="zh-CN" altLang="en-US" sz="3600" b="1" dirty="0" smtClean="0">
                <a:solidFill>
                  <a:srgbClr val="000000"/>
                </a:solidFill>
                <a:effectLst>
                  <a:outerShdw blurRad="38100" dist="38100" dir="2700000" algn="tl">
                    <a:srgbClr val="000000">
                      <a:alpha val="43137"/>
                    </a:srgbClr>
                  </a:outerShdw>
                </a:effectLst>
                <a:latin typeface="黑体" panose="02010609060101010101" charset="-122"/>
                <a:ea typeface="黑体" panose="02010609060101010101" charset="-122"/>
              </a:rPr>
              <a:t>及巴尔喀什湖以东、以南的广大地区。</a:t>
            </a:r>
            <a:endParaRPr lang="zh-CN" altLang="en-US" sz="3600" b="1" dirty="0" smtClean="0">
              <a:solidFill>
                <a:srgbClr val="000000"/>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sp>
        <p:nvSpPr>
          <p:cNvPr id="15" name="矩形 14"/>
          <p:cNvSpPr/>
          <p:nvPr/>
        </p:nvSpPr>
        <p:spPr>
          <a:xfrm>
            <a:off x="62716" y="1628800"/>
            <a:ext cx="1723549" cy="707886"/>
          </a:xfrm>
          <a:prstGeom prst="rect">
            <a:avLst/>
          </a:prstGeom>
        </p:spPr>
        <p:txBody>
          <a:bodyPr wrap="none">
            <a:spAutoFit/>
          </a:bodyPr>
          <a:lstStyle/>
          <a:p>
            <a:r>
              <a:rPr lang="zh-CN" altLang="en-US" sz="4000" b="1" dirty="0">
                <a:solidFill>
                  <a:srgbClr val="002060"/>
                </a:solidFill>
                <a:effectLst>
                  <a:outerShdw blurRad="38100" dist="38100" dir="2700000" algn="tl">
                    <a:srgbClr val="000000">
                      <a:alpha val="43137"/>
                    </a:srgbClr>
                  </a:outerShdw>
                </a:effectLst>
                <a:latin typeface="华文彩云" panose="02010800040101010101" pitchFamily="2" charset="-122"/>
                <a:ea typeface="华文彩云" panose="02010800040101010101" pitchFamily="2" charset="-122"/>
              </a:rPr>
              <a:t>时间：</a:t>
            </a:r>
            <a:endParaRPr lang="zh-CN" altLang="en-US" dirty="0">
              <a:solidFill>
                <a:srgbClr val="002060"/>
              </a:solidFill>
            </a:endParaRPr>
          </a:p>
        </p:txBody>
      </p:sp>
      <p:sp>
        <p:nvSpPr>
          <p:cNvPr id="17" name="矩形 16"/>
          <p:cNvSpPr/>
          <p:nvPr/>
        </p:nvSpPr>
        <p:spPr>
          <a:xfrm>
            <a:off x="35496" y="2851194"/>
            <a:ext cx="1877437" cy="769441"/>
          </a:xfrm>
          <a:prstGeom prst="rect">
            <a:avLst/>
          </a:prstGeom>
        </p:spPr>
        <p:txBody>
          <a:bodyPr wrap="none">
            <a:spAutoFit/>
          </a:bodyPr>
          <a:lstStyle/>
          <a:p>
            <a:r>
              <a:rPr lang="zh-CN" altLang="en-US" sz="4400" b="1" dirty="0" smtClean="0">
                <a:solidFill>
                  <a:srgbClr val="002060"/>
                </a:solidFill>
                <a:effectLst>
                  <a:outerShdw blurRad="38100" dist="38100" dir="2700000" algn="tl">
                    <a:srgbClr val="000000">
                      <a:alpha val="43137"/>
                    </a:srgbClr>
                  </a:outerShdw>
                </a:effectLst>
                <a:latin typeface="华文彩云" panose="02010800040101010101" pitchFamily="2" charset="-122"/>
                <a:ea typeface="华文彩云" panose="02010800040101010101" pitchFamily="2" charset="-122"/>
              </a:rPr>
              <a:t>意义：</a:t>
            </a:r>
            <a:endParaRPr lang="zh-CN" altLang="en-US" dirty="0">
              <a:solidFill>
                <a:srgbClr val="002060"/>
              </a:solidFill>
            </a:endParaRPr>
          </a:p>
        </p:txBody>
      </p:sp>
      <p:sp>
        <p:nvSpPr>
          <p:cNvPr id="18" name="TextBox 17"/>
          <p:cNvSpPr txBox="1"/>
          <p:nvPr/>
        </p:nvSpPr>
        <p:spPr>
          <a:xfrm>
            <a:off x="35496" y="-27384"/>
            <a:ext cx="6118834" cy="646331"/>
          </a:xfrm>
          <a:prstGeom prst="rect">
            <a:avLst/>
          </a:prstGeom>
          <a:noFill/>
        </p:spPr>
        <p:txBody>
          <a:bodyPr wrap="square" rtlCol="0">
            <a:spAutoFit/>
          </a:bodyPr>
          <a:lstStyle/>
          <a:p>
            <a:r>
              <a:rPr lang="zh-CN" altLang="en-US" sz="3600" b="1" dirty="0" smtClean="0">
                <a:solidFill>
                  <a:schemeClr val="tx1">
                    <a:lumMod val="75000"/>
                    <a:lumOff val="25000"/>
                  </a:schemeClr>
                </a:solidFill>
                <a:effectLst>
                  <a:outerShdw blurRad="38100" dist="38100" dir="2700000" algn="tl">
                    <a:srgbClr val="000000">
                      <a:alpha val="43137"/>
                    </a:srgbClr>
                  </a:outerShdw>
                </a:effectLst>
              </a:rPr>
              <a:t>三、丝路之固</a:t>
            </a:r>
            <a:endParaRPr lang="zh-CN" altLang="en-US" sz="3600" b="1" dirty="0">
              <a:solidFill>
                <a:schemeClr val="tx1">
                  <a:lumMod val="75000"/>
                  <a:lumOff val="25000"/>
                </a:schemeClr>
              </a:solidFill>
              <a:effectLst>
                <a:outerShdw blurRad="38100" dist="38100" dir="2700000" algn="tl">
                  <a:srgbClr val="000000">
                    <a:alpha val="43137"/>
                  </a:srgbClr>
                </a:outerShdw>
              </a:effectLst>
            </a:endParaRPr>
          </a:p>
        </p:txBody>
      </p:sp>
      <p:sp>
        <p:nvSpPr>
          <p:cNvPr id="19" name="TextBox 18"/>
          <p:cNvSpPr txBox="1"/>
          <p:nvPr/>
        </p:nvSpPr>
        <p:spPr>
          <a:xfrm>
            <a:off x="467544" y="620688"/>
            <a:ext cx="5686786" cy="646331"/>
          </a:xfrm>
          <a:prstGeom prst="rect">
            <a:avLst/>
          </a:prstGeom>
          <a:noFill/>
        </p:spPr>
        <p:txBody>
          <a:bodyPr wrap="square" rtlCol="0">
            <a:spAutoFit/>
          </a:bodyPr>
          <a:lstStyle/>
          <a:p>
            <a:r>
              <a:rPr lang="en-US" altLang="zh-CN" sz="3600" b="1" dirty="0">
                <a:solidFill>
                  <a:srgbClr val="990000"/>
                </a:solidFill>
                <a:effectLst>
                  <a:outerShdw blurRad="38100" dist="38100" dir="2700000" algn="tl">
                    <a:srgbClr val="000000">
                      <a:alpha val="43137"/>
                    </a:srgbClr>
                  </a:outerShdw>
                </a:effectLst>
                <a:latin typeface="黑体" panose="02010609060101010101" charset="-122"/>
                <a:ea typeface="黑体" panose="02010609060101010101" charset="-122"/>
              </a:rPr>
              <a:t>1</a:t>
            </a:r>
            <a:r>
              <a:rPr lang="zh-CN" altLang="en-US" sz="3600" b="1" dirty="0" smtClean="0">
                <a:solidFill>
                  <a:srgbClr val="990000"/>
                </a:solidFill>
                <a:effectLst>
                  <a:outerShdw blurRad="38100" dist="38100" dir="2700000" algn="tl">
                    <a:srgbClr val="000000">
                      <a:alpha val="43137"/>
                    </a:srgbClr>
                  </a:outerShdw>
                </a:effectLst>
                <a:latin typeface="黑体" panose="02010609060101010101" charset="-122"/>
                <a:ea typeface="黑体" panose="02010609060101010101" charset="-122"/>
              </a:rPr>
              <a:t>、西汉：西域</a:t>
            </a:r>
            <a:r>
              <a:rPr lang="zh-CN" altLang="en-US" sz="3600" b="1" dirty="0">
                <a:solidFill>
                  <a:srgbClr val="990000"/>
                </a:solidFill>
                <a:effectLst>
                  <a:outerShdw blurRad="38100" dist="38100" dir="2700000" algn="tl">
                    <a:srgbClr val="000000">
                      <a:alpha val="43137"/>
                    </a:srgbClr>
                  </a:outerShdw>
                </a:effectLst>
                <a:latin typeface="黑体" panose="02010609060101010101" charset="-122"/>
                <a:ea typeface="黑体" panose="02010609060101010101" charset="-122"/>
              </a:rPr>
              <a:t>都护的设立</a:t>
            </a:r>
            <a:endParaRPr lang="zh-CN" altLang="en-US" sz="3600" dirty="0">
              <a:solidFill>
                <a:srgbClr val="990000"/>
              </a:solidFill>
            </a:endParaRPr>
          </a:p>
        </p:txBody>
      </p:sp>
      <p:pic>
        <p:nvPicPr>
          <p:cNvPr id="14" name="Picture 3" descr="7"/>
          <p:cNvPicPr>
            <a:picLocks noChangeAspect="1" noChangeArrowheads="1"/>
          </p:cNvPicPr>
          <p:nvPr/>
        </p:nvPicPr>
        <p:blipFill>
          <a:blip r:embed="rId1">
            <a:lum bright="-12000" contrast="54000"/>
            <a:extLst>
              <a:ext uri="{28A0092B-C50C-407E-A947-70E740481C1C}">
                <a14:useLocalDpi xmlns:a14="http://schemas.microsoft.com/office/drawing/2010/main" val="0"/>
              </a:ext>
            </a:extLst>
          </a:blip>
          <a:srcRect/>
          <a:stretch>
            <a:fillRect/>
          </a:stretch>
        </p:blipFill>
        <p:spPr bwMode="auto">
          <a:xfrm>
            <a:off x="581989" y="1266959"/>
            <a:ext cx="7979279" cy="49965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椭圆形标注 8"/>
          <p:cNvSpPr/>
          <p:nvPr/>
        </p:nvSpPr>
        <p:spPr>
          <a:xfrm>
            <a:off x="5796136" y="54156"/>
            <a:ext cx="3240360" cy="1212864"/>
          </a:xfrm>
          <a:prstGeom prst="wedgeEllipseCallout">
            <a:avLst>
              <a:gd name="adj1" fmla="val -46344"/>
              <a:gd name="adj2" fmla="val 59432"/>
            </a:avLst>
          </a:prstGeom>
          <a:solidFill>
            <a:srgbClr val="FFFFFF">
              <a:alpha val="89804"/>
            </a:srgbClr>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zh-CN" altLang="en-US" sz="4000" dirty="0" smtClean="0">
                <a:effectLst>
                  <a:outerShdw blurRad="38100" dist="38100" dir="2700000" algn="tl">
                    <a:srgbClr val="000000">
                      <a:alpha val="43137"/>
                    </a:srgbClr>
                  </a:outerShdw>
                </a:effectLst>
              </a:rPr>
              <a:t>怎么固？</a:t>
            </a:r>
            <a:endParaRPr lang="zh-CN" altLang="en-US" sz="4000"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95942"/>
                                        </p:tgtEl>
                                        <p:attrNameLst>
                                          <p:attrName>style.visibility</p:attrName>
                                        </p:attrNameLst>
                                      </p:cBhvr>
                                      <p:to>
                                        <p:strVal val="visible"/>
                                      </p:to>
                                    </p:set>
                                    <p:animEffect transition="in" filter="wipe(left)">
                                      <p:cBhvr>
                                        <p:cTn id="17" dur="500"/>
                                        <p:tgtEl>
                                          <p:spTgt spid="29594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5942" grpId="0" bldLvl="0" animBg="1"/>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6000"/>
            <a:lum/>
          </a:blip>
          <a:srcRect/>
          <a:stretch>
            <a:fillRect l="-15000" t="-10000" r="-4000" b="-4000"/>
          </a:stretch>
        </a:blipFill>
        <a:effectLst/>
      </p:bgPr>
    </p:bg>
    <p:spTree>
      <p:nvGrpSpPr>
        <p:cNvPr id="1" name=""/>
        <p:cNvGrpSpPr/>
        <p:nvPr/>
      </p:nvGrpSpPr>
      <p:grpSpPr>
        <a:xfrm>
          <a:off x="0" y="0"/>
          <a:ext cx="0" cy="0"/>
          <a:chOff x="0" y="0"/>
          <a:chExt cx="0" cy="0"/>
        </a:xfrm>
      </p:grpSpPr>
      <p:sp>
        <p:nvSpPr>
          <p:cNvPr id="289799" name="Text Box 7"/>
          <p:cNvSpPr txBox="1">
            <a:spLocks noChangeArrowheads="1"/>
          </p:cNvSpPr>
          <p:nvPr/>
        </p:nvSpPr>
        <p:spPr bwMode="auto">
          <a:xfrm>
            <a:off x="1259840" y="1412875"/>
            <a:ext cx="5282565" cy="706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zh-CN" sz="4000" b="1" dirty="0" smtClean="0">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rPr>
              <a:t>73</a:t>
            </a:r>
            <a:r>
              <a:rPr lang="zh-CN" altLang="en-US" sz="4000" b="1" dirty="0" smtClean="0">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rPr>
              <a:t>年（东汉明帝时）</a:t>
            </a:r>
            <a:endParaRPr lang="zh-CN" altLang="en-US" sz="4000" b="1" dirty="0">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sp>
        <p:nvSpPr>
          <p:cNvPr id="289800" name="Text Box 8"/>
          <p:cNvSpPr txBox="1">
            <a:spLocks noChangeArrowheads="1"/>
          </p:cNvSpPr>
          <p:nvPr/>
        </p:nvSpPr>
        <p:spPr bwMode="auto">
          <a:xfrm>
            <a:off x="1331641" y="2262275"/>
            <a:ext cx="439248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zh-CN" altLang="en-US" sz="3200" b="1" dirty="0" smtClean="0">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rPr>
              <a:t>使西域各国重新与汉朝建立联系。</a:t>
            </a:r>
            <a:endParaRPr lang="zh-CN" altLang="en-US" sz="3200" b="1" dirty="0" smtClean="0">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sp>
        <p:nvSpPr>
          <p:cNvPr id="289801" name="Text Box 9"/>
          <p:cNvSpPr txBox="1">
            <a:spLocks noChangeArrowheads="1"/>
          </p:cNvSpPr>
          <p:nvPr/>
        </p:nvSpPr>
        <p:spPr bwMode="auto">
          <a:xfrm>
            <a:off x="1331640" y="3348281"/>
            <a:ext cx="460851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zh-CN" altLang="en-US" sz="3200" b="1" dirty="0" smtClean="0">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rPr>
              <a:t>他得到西域各国的信任</a:t>
            </a:r>
            <a:r>
              <a:rPr lang="en-US" altLang="zh-CN" sz="3200" b="1" dirty="0" smtClean="0">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rPr>
              <a:t>,</a:t>
            </a:r>
            <a:r>
              <a:rPr lang="zh-CN" altLang="en-US" sz="3200" b="1" dirty="0" smtClean="0">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rPr>
              <a:t>长期留守西域。</a:t>
            </a:r>
            <a:endParaRPr lang="zh-CN" altLang="en-US" sz="3200" b="1" dirty="0" smtClean="0">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sp>
        <p:nvSpPr>
          <p:cNvPr id="289803" name="Rectangle 3"/>
          <p:cNvSpPr>
            <a:spLocks noGrp="1" noChangeArrowheads="1"/>
          </p:cNvSpPr>
          <p:nvPr/>
        </p:nvSpPr>
        <p:spPr bwMode="auto">
          <a:xfrm>
            <a:off x="533400" y="5440363"/>
            <a:ext cx="8305800" cy="141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80000"/>
              </a:lnSpc>
              <a:spcBef>
                <a:spcPct val="20000"/>
              </a:spcBef>
              <a:buFontTx/>
              <a:buChar char="•"/>
            </a:pPr>
            <a:endParaRPr lang="zh-CN" altLang="en-US" sz="2400" b="1">
              <a:solidFill>
                <a:srgbClr val="000000"/>
              </a:solidFill>
              <a:latin typeface="黑体" panose="02010609060101010101" charset="-122"/>
              <a:ea typeface="黑体" panose="02010609060101010101" charset="-122"/>
            </a:endParaRPr>
          </a:p>
          <a:p>
            <a:pPr marL="342900" indent="-342900">
              <a:lnSpc>
                <a:spcPct val="80000"/>
              </a:lnSpc>
              <a:spcBef>
                <a:spcPct val="20000"/>
              </a:spcBef>
              <a:buFontTx/>
              <a:buChar char="•"/>
            </a:pPr>
            <a:endParaRPr lang="zh-CN" altLang="en-US" sz="2400" b="1">
              <a:solidFill>
                <a:srgbClr val="000000"/>
              </a:solidFill>
              <a:latin typeface="黑体" panose="02010609060101010101" charset="-122"/>
              <a:ea typeface="黑体" panose="02010609060101010101" charset="-122"/>
            </a:endParaRPr>
          </a:p>
        </p:txBody>
      </p:sp>
      <p:sp>
        <p:nvSpPr>
          <p:cNvPr id="289805" name="Rectangle 13"/>
          <p:cNvSpPr>
            <a:spLocks noChangeArrowheads="1"/>
          </p:cNvSpPr>
          <p:nvPr/>
        </p:nvSpPr>
        <p:spPr bwMode="auto">
          <a:xfrm>
            <a:off x="212725" y="4671060"/>
            <a:ext cx="9173845" cy="1938020"/>
          </a:xfrm>
          <a:prstGeom prst="rect">
            <a:avLst/>
          </a:prstGeom>
          <a:solidFill>
            <a:srgbClr val="FFF1CE">
              <a:alpha val="61176"/>
            </a:srgbClr>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nSpc>
                <a:spcPct val="125000"/>
              </a:lnSpc>
            </a:pPr>
            <a:r>
              <a:rPr lang="zh-CN" altLang="en-US" sz="3200" b="1" dirty="0">
                <a:solidFill>
                  <a:srgbClr val="00206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班超在西域时派</a:t>
            </a:r>
            <a:r>
              <a:rPr lang="zh-CN" altLang="en-US" sz="3200" b="1" dirty="0" smtClean="0">
                <a:solidFill>
                  <a:srgbClr val="00206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部下</a:t>
            </a:r>
            <a:r>
              <a:rPr lang="zh-CN" altLang="en-US" sz="3200" b="1" u="sng" dirty="0" smtClean="0">
                <a:solidFill>
                  <a:srgbClr val="00206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       </a:t>
            </a:r>
            <a:r>
              <a:rPr lang="en-US" altLang="zh-CN" sz="3200" b="1" u="sng" dirty="0">
                <a:solidFill>
                  <a:srgbClr val="00206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 </a:t>
            </a:r>
            <a:r>
              <a:rPr lang="en-US" altLang="zh-CN" sz="3200" b="1" u="sng" dirty="0" smtClean="0">
                <a:solidFill>
                  <a:srgbClr val="00206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  </a:t>
            </a:r>
            <a:r>
              <a:rPr lang="zh-CN" altLang="en-US" sz="3200" b="1" dirty="0" smtClean="0">
                <a:solidFill>
                  <a:srgbClr val="00206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出使</a:t>
            </a:r>
            <a:r>
              <a:rPr lang="zh-CN" altLang="en-US" sz="3200" b="1" u="sng" dirty="0" smtClean="0">
                <a:solidFill>
                  <a:srgbClr val="00206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        </a:t>
            </a:r>
            <a:r>
              <a:rPr lang="zh-CN" altLang="en-US" sz="3200" b="1" dirty="0">
                <a:solidFill>
                  <a:srgbClr val="00206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a:t>
            </a:r>
            <a:r>
              <a:rPr lang="zh-CN" altLang="en-US" sz="3200" b="1" dirty="0" smtClean="0">
                <a:solidFill>
                  <a:srgbClr val="00206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此行开辟了通往西亚的路线。</a:t>
            </a:r>
            <a:endParaRPr lang="en-US" altLang="zh-CN" sz="3200" b="1" dirty="0" smtClean="0">
              <a:solidFill>
                <a:srgbClr val="00206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a:p>
            <a:pPr>
              <a:lnSpc>
                <a:spcPct val="125000"/>
              </a:lnSpc>
            </a:pPr>
            <a:r>
              <a:rPr lang="zh-CN" altLang="en-US" sz="3200" b="1" dirty="0" smtClean="0">
                <a:solidFill>
                  <a:srgbClr val="00206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他的儿子</a:t>
            </a:r>
            <a:r>
              <a:rPr lang="en-US" altLang="zh-CN" sz="3200" b="1" dirty="0" smtClean="0">
                <a:solidFill>
                  <a:srgbClr val="00206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_______</a:t>
            </a:r>
            <a:r>
              <a:rPr lang="zh-CN" altLang="en-US" sz="3200" b="1" dirty="0" smtClean="0">
                <a:solidFill>
                  <a:srgbClr val="00206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继承父业，再次</a:t>
            </a:r>
            <a:r>
              <a:rPr lang="zh-CN" altLang="en-US" sz="3200" b="1" dirty="0">
                <a:solidFill>
                  <a:srgbClr val="00206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出使</a:t>
            </a:r>
            <a:r>
              <a:rPr lang="zh-CN" altLang="en-US" sz="3200" b="1" dirty="0" smtClean="0">
                <a:solidFill>
                  <a:srgbClr val="00206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西域。</a:t>
            </a:r>
            <a:endParaRPr lang="zh-CN" altLang="en-US" sz="3200" b="1" dirty="0">
              <a:solidFill>
                <a:srgbClr val="00206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p:txBody>
      </p:sp>
      <p:sp>
        <p:nvSpPr>
          <p:cNvPr id="119812" name="Rectangle 4"/>
          <p:cNvSpPr>
            <a:spLocks noGrp="1" noChangeArrowheads="1"/>
          </p:cNvSpPr>
          <p:nvPr/>
        </p:nvSpPr>
        <p:spPr bwMode="auto">
          <a:xfrm>
            <a:off x="3978969" y="4451449"/>
            <a:ext cx="1529135"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kumimoji="0" lang="zh-CN" altLang="en-US" sz="4000" b="1"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rPr>
              <a:t>甘英</a:t>
            </a:r>
            <a:endParaRPr kumimoji="0" lang="zh-CN" altLang="en-US" sz="4000" b="1"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sp>
        <p:nvSpPr>
          <p:cNvPr id="2" name="Rectangle 4"/>
          <p:cNvSpPr>
            <a:spLocks noGrp="1" noChangeArrowheads="1"/>
          </p:cNvSpPr>
          <p:nvPr/>
        </p:nvSpPr>
        <p:spPr bwMode="auto">
          <a:xfrm>
            <a:off x="6928255" y="4451449"/>
            <a:ext cx="1478088"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kumimoji="0" lang="zh-CN" altLang="en-US" sz="4000" b="1"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rPr>
              <a:t>大秦</a:t>
            </a:r>
            <a:endParaRPr kumimoji="0" lang="zh-CN" altLang="en-US" sz="4000" b="1"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sp>
        <p:nvSpPr>
          <p:cNvPr id="3" name="Rectangle 4"/>
          <p:cNvSpPr>
            <a:spLocks noGrp="1" noChangeArrowheads="1"/>
          </p:cNvSpPr>
          <p:nvPr/>
        </p:nvSpPr>
        <p:spPr bwMode="auto">
          <a:xfrm>
            <a:off x="1979712" y="5652293"/>
            <a:ext cx="1638870"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kumimoji="0" lang="zh-CN" altLang="en-US" sz="4000" b="1" dirty="0" smtClean="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rPr>
              <a:t>班勇</a:t>
            </a:r>
            <a:endParaRPr kumimoji="0" lang="zh-CN" altLang="en-US" sz="4000" b="1"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sp>
        <p:nvSpPr>
          <p:cNvPr id="5" name="矩形 4"/>
          <p:cNvSpPr/>
          <p:nvPr/>
        </p:nvSpPr>
        <p:spPr>
          <a:xfrm>
            <a:off x="35496" y="1491850"/>
            <a:ext cx="1569660" cy="646331"/>
          </a:xfrm>
          <a:prstGeom prst="rect">
            <a:avLst/>
          </a:prstGeom>
        </p:spPr>
        <p:txBody>
          <a:bodyPr wrap="none">
            <a:spAutoFit/>
          </a:bodyPr>
          <a:lstStyle/>
          <a:p>
            <a:r>
              <a:rPr lang="zh-CN" altLang="en-US" sz="3600" b="1" dirty="0">
                <a:solidFill>
                  <a:srgbClr val="002060"/>
                </a:solidFill>
                <a:effectLst>
                  <a:outerShdw blurRad="38100" dist="38100" dir="2700000" algn="tl">
                    <a:srgbClr val="000000">
                      <a:alpha val="43137"/>
                    </a:srgbClr>
                  </a:outerShdw>
                </a:effectLst>
                <a:latin typeface="华文彩云" panose="02010800040101010101" pitchFamily="2" charset="-122"/>
                <a:ea typeface="华文彩云" panose="02010800040101010101" pitchFamily="2" charset="-122"/>
              </a:rPr>
              <a:t>时间：</a:t>
            </a:r>
            <a:endParaRPr lang="zh-CN" altLang="en-US" sz="1600" dirty="0">
              <a:solidFill>
                <a:srgbClr val="002060"/>
              </a:solidFill>
            </a:endParaRPr>
          </a:p>
        </p:txBody>
      </p:sp>
      <p:sp>
        <p:nvSpPr>
          <p:cNvPr id="6" name="矩形 5"/>
          <p:cNvSpPr/>
          <p:nvPr/>
        </p:nvSpPr>
        <p:spPr>
          <a:xfrm>
            <a:off x="-36512" y="2148708"/>
            <a:ext cx="1723549" cy="899862"/>
          </a:xfrm>
          <a:prstGeom prst="rect">
            <a:avLst/>
          </a:prstGeom>
        </p:spPr>
        <p:txBody>
          <a:bodyPr wrap="none">
            <a:spAutoFit/>
          </a:bodyPr>
          <a:lstStyle/>
          <a:p>
            <a:pPr lvl="0" eaLnBrk="0" hangingPunct="0">
              <a:lnSpc>
                <a:spcPts val="7000"/>
              </a:lnSpc>
            </a:pPr>
            <a:r>
              <a:rPr lang="zh-CN" altLang="en-US" sz="4000" b="1" dirty="0">
                <a:solidFill>
                  <a:srgbClr val="002060"/>
                </a:solidFill>
                <a:effectLst>
                  <a:outerShdw blurRad="38100" dist="38100" dir="2700000" algn="tl">
                    <a:srgbClr val="000000">
                      <a:alpha val="43137"/>
                    </a:srgbClr>
                  </a:outerShdw>
                </a:effectLst>
                <a:latin typeface="华文彩云" panose="02010800040101010101" pitchFamily="2" charset="-122"/>
                <a:ea typeface="华文彩云" panose="02010800040101010101" pitchFamily="2" charset="-122"/>
              </a:rPr>
              <a:t>目的</a:t>
            </a:r>
            <a:r>
              <a:rPr lang="zh-CN" altLang="en-US" sz="4000" b="1" dirty="0" smtClean="0">
                <a:solidFill>
                  <a:srgbClr val="002060"/>
                </a:solidFill>
                <a:effectLst>
                  <a:outerShdw blurRad="38100" dist="38100" dir="2700000" algn="tl">
                    <a:srgbClr val="000000">
                      <a:alpha val="43137"/>
                    </a:srgbClr>
                  </a:outerShdw>
                </a:effectLst>
                <a:latin typeface="华文彩云" panose="02010800040101010101" pitchFamily="2" charset="-122"/>
                <a:ea typeface="华文彩云" panose="02010800040101010101" pitchFamily="2" charset="-122"/>
              </a:rPr>
              <a:t>：</a:t>
            </a:r>
            <a:endParaRPr lang="zh-CN" altLang="en-US" sz="4000" b="1" dirty="0">
              <a:solidFill>
                <a:srgbClr val="002060"/>
              </a:solidFill>
              <a:effectLst>
                <a:outerShdw blurRad="38100" dist="38100" dir="2700000" algn="tl">
                  <a:srgbClr val="000000">
                    <a:alpha val="43137"/>
                  </a:srgbClr>
                </a:outerShdw>
              </a:effectLst>
              <a:latin typeface="华文彩云" panose="02010800040101010101" pitchFamily="2" charset="-122"/>
              <a:ea typeface="华文彩云" panose="02010800040101010101" pitchFamily="2" charset="-122"/>
            </a:endParaRPr>
          </a:p>
        </p:txBody>
      </p:sp>
      <p:sp>
        <p:nvSpPr>
          <p:cNvPr id="7" name="矩形 6"/>
          <p:cNvSpPr/>
          <p:nvPr/>
        </p:nvSpPr>
        <p:spPr>
          <a:xfrm>
            <a:off x="-36512" y="3297178"/>
            <a:ext cx="1723549" cy="707886"/>
          </a:xfrm>
          <a:prstGeom prst="rect">
            <a:avLst/>
          </a:prstGeom>
        </p:spPr>
        <p:txBody>
          <a:bodyPr wrap="none">
            <a:spAutoFit/>
          </a:bodyPr>
          <a:lstStyle/>
          <a:p>
            <a:r>
              <a:rPr lang="zh-CN" altLang="en-US" sz="4000" b="1" dirty="0">
                <a:solidFill>
                  <a:srgbClr val="002060"/>
                </a:solidFill>
                <a:effectLst>
                  <a:outerShdw blurRad="38100" dist="38100" dir="2700000" algn="tl">
                    <a:srgbClr val="000000">
                      <a:alpha val="43137"/>
                    </a:srgbClr>
                  </a:outerShdw>
                </a:effectLst>
                <a:latin typeface="华文彩云" panose="02010800040101010101" pitchFamily="2" charset="-122"/>
                <a:ea typeface="华文彩云" panose="02010800040101010101" pitchFamily="2" charset="-122"/>
              </a:rPr>
              <a:t>结果：</a:t>
            </a:r>
            <a:endParaRPr lang="zh-CN" altLang="en-US" sz="1600" dirty="0">
              <a:solidFill>
                <a:srgbClr val="002060"/>
              </a:solidFill>
            </a:endParaRPr>
          </a:p>
        </p:txBody>
      </p:sp>
      <p:sp>
        <p:nvSpPr>
          <p:cNvPr id="20" name="TextBox 19"/>
          <p:cNvSpPr txBox="1"/>
          <p:nvPr/>
        </p:nvSpPr>
        <p:spPr>
          <a:xfrm>
            <a:off x="467544" y="620688"/>
            <a:ext cx="5686786" cy="646331"/>
          </a:xfrm>
          <a:prstGeom prst="rect">
            <a:avLst/>
          </a:prstGeom>
          <a:noFill/>
        </p:spPr>
        <p:txBody>
          <a:bodyPr wrap="square" rtlCol="0">
            <a:spAutoFit/>
          </a:bodyPr>
          <a:lstStyle/>
          <a:p>
            <a:r>
              <a:rPr lang="en-US" altLang="zh-CN" sz="3600" b="1" dirty="0" smtClean="0">
                <a:solidFill>
                  <a:srgbClr val="990000"/>
                </a:solidFill>
                <a:effectLst>
                  <a:outerShdw blurRad="38100" dist="38100" dir="2700000" algn="tl">
                    <a:srgbClr val="000000">
                      <a:alpha val="43137"/>
                    </a:srgbClr>
                  </a:outerShdw>
                </a:effectLst>
                <a:latin typeface="黑体" panose="02010609060101010101" charset="-122"/>
                <a:ea typeface="黑体" panose="02010609060101010101" charset="-122"/>
              </a:rPr>
              <a:t>2</a:t>
            </a:r>
            <a:r>
              <a:rPr lang="zh-CN" altLang="en-US" sz="3600" b="1" dirty="0" smtClean="0">
                <a:solidFill>
                  <a:srgbClr val="990000"/>
                </a:solidFill>
                <a:effectLst>
                  <a:outerShdw blurRad="38100" dist="38100" dir="2700000" algn="tl">
                    <a:srgbClr val="000000">
                      <a:alpha val="43137"/>
                    </a:srgbClr>
                  </a:outerShdw>
                </a:effectLst>
                <a:latin typeface="黑体" panose="02010609060101010101" charset="-122"/>
                <a:ea typeface="黑体" panose="02010609060101010101" charset="-122"/>
              </a:rPr>
              <a:t>、东汉：班超经营西域</a:t>
            </a:r>
            <a:endParaRPr lang="zh-CN" altLang="en-US" sz="3600" dirty="0">
              <a:solidFill>
                <a:srgbClr val="990000"/>
              </a:solidFill>
            </a:endParaRPr>
          </a:p>
        </p:txBody>
      </p:sp>
      <p:grpSp>
        <p:nvGrpSpPr>
          <p:cNvPr id="9" name="组合 8"/>
          <p:cNvGrpSpPr/>
          <p:nvPr/>
        </p:nvGrpSpPr>
        <p:grpSpPr>
          <a:xfrm>
            <a:off x="5934447" y="188640"/>
            <a:ext cx="3030041" cy="4048468"/>
            <a:chOff x="5879091" y="464695"/>
            <a:chExt cx="3030041" cy="4048468"/>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823" t="22171" r="11600" b="5574"/>
            <a:stretch>
              <a:fillRect/>
            </a:stretch>
          </p:blipFill>
          <p:spPr bwMode="auto">
            <a:xfrm>
              <a:off x="5879091" y="464695"/>
              <a:ext cx="3030041" cy="40484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8111425" y="618947"/>
              <a:ext cx="738664" cy="1015663"/>
            </a:xfrm>
            <a:prstGeom prst="rect">
              <a:avLst/>
            </a:prstGeom>
            <a:noFill/>
          </p:spPr>
          <p:txBody>
            <a:bodyPr vert="eaVert" wrap="none" rtlCol="0">
              <a:spAutoFit/>
            </a:bodyPr>
            <a:lstStyle/>
            <a:p>
              <a:r>
                <a:rPr lang="zh-CN" altLang="en-US" sz="3600" dirty="0" smtClean="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班超</a:t>
              </a:r>
              <a:endParaRPr lang="zh-CN" altLang="en-US" sz="360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sp>
        <p:nvSpPr>
          <p:cNvPr id="18" name="TextBox 17"/>
          <p:cNvSpPr txBox="1"/>
          <p:nvPr/>
        </p:nvSpPr>
        <p:spPr>
          <a:xfrm>
            <a:off x="35496" y="-27384"/>
            <a:ext cx="6118834" cy="646331"/>
          </a:xfrm>
          <a:prstGeom prst="rect">
            <a:avLst/>
          </a:prstGeom>
          <a:noFill/>
        </p:spPr>
        <p:txBody>
          <a:bodyPr wrap="square" rtlCol="0">
            <a:spAutoFit/>
          </a:bodyPr>
          <a:lstStyle/>
          <a:p>
            <a:r>
              <a:rPr lang="zh-CN" altLang="en-US" sz="3600" b="1" dirty="0" smtClean="0">
                <a:solidFill>
                  <a:schemeClr val="tx1">
                    <a:lumMod val="75000"/>
                    <a:lumOff val="25000"/>
                  </a:schemeClr>
                </a:solidFill>
                <a:effectLst>
                  <a:outerShdw blurRad="38100" dist="38100" dir="2700000" algn="tl">
                    <a:srgbClr val="000000">
                      <a:alpha val="43137"/>
                    </a:srgbClr>
                  </a:outerShdw>
                </a:effectLst>
              </a:rPr>
              <a:t>三、丝路之固</a:t>
            </a:r>
            <a:endParaRPr lang="zh-CN" altLang="en-US" sz="3600" b="1" dirty="0">
              <a:solidFill>
                <a:schemeClr val="tx1">
                  <a:lumMod val="75000"/>
                  <a:lumOff val="25000"/>
                </a:schemeClr>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9799"/>
                                        </p:tgtEl>
                                        <p:attrNameLst>
                                          <p:attrName>style.visibility</p:attrName>
                                        </p:attrNameLst>
                                      </p:cBhvr>
                                      <p:to>
                                        <p:strVal val="visible"/>
                                      </p:to>
                                    </p:set>
                                    <p:animEffect transition="in" filter="wipe(left)">
                                      <p:cBhvr>
                                        <p:cTn id="7" dur="500"/>
                                        <p:tgtEl>
                                          <p:spTgt spid="2897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9800"/>
                                        </p:tgtEl>
                                        <p:attrNameLst>
                                          <p:attrName>style.visibility</p:attrName>
                                        </p:attrNameLst>
                                      </p:cBhvr>
                                      <p:to>
                                        <p:strVal val="visible"/>
                                      </p:to>
                                    </p:set>
                                    <p:animEffect transition="in" filter="wipe(left)">
                                      <p:cBhvr>
                                        <p:cTn id="12" dur="500"/>
                                        <p:tgtEl>
                                          <p:spTgt spid="28980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9801"/>
                                        </p:tgtEl>
                                        <p:attrNameLst>
                                          <p:attrName>style.visibility</p:attrName>
                                        </p:attrNameLst>
                                      </p:cBhvr>
                                      <p:to>
                                        <p:strVal val="visible"/>
                                      </p:to>
                                    </p:set>
                                    <p:animEffect transition="in" filter="wipe(left)">
                                      <p:cBhvr>
                                        <p:cTn id="17" dur="500"/>
                                        <p:tgtEl>
                                          <p:spTgt spid="289801"/>
                                        </p:tgtEl>
                                      </p:cBhvr>
                                    </p:animEffect>
                                  </p:childTnLst>
                                </p:cTn>
                              </p:par>
                            </p:childTnLst>
                          </p:cTn>
                        </p:par>
                        <p:par>
                          <p:cTn id="18" fill="hold">
                            <p:stCondLst>
                              <p:cond delay="500"/>
                            </p:stCondLst>
                            <p:childTnLst>
                              <p:par>
                                <p:cTn id="19" presetID="1" presetClass="entr" presetSubtype="0" fill="hold" grpId="0" nodeType="afterEffect">
                                  <p:stCondLst>
                                    <p:cond delay="1000"/>
                                  </p:stCondLst>
                                  <p:childTnLst>
                                    <p:set>
                                      <p:cBhvr>
                                        <p:cTn id="20" dur="1" fill="hold">
                                          <p:stCondLst>
                                            <p:cond delay="999"/>
                                          </p:stCondLst>
                                        </p:cTn>
                                        <p:tgtEl>
                                          <p:spTgt spid="28980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9812"/>
                                        </p:tgtEl>
                                        <p:attrNameLst>
                                          <p:attrName>style.visibility</p:attrName>
                                        </p:attrNameLst>
                                      </p:cBhvr>
                                      <p:to>
                                        <p:strVal val="visible"/>
                                      </p:to>
                                    </p:set>
                                    <p:anim calcmode="lin" valueType="num">
                                      <p:cBhvr additive="base">
                                        <p:cTn id="25" dur="500" fill="hold"/>
                                        <p:tgtEl>
                                          <p:spTgt spid="119812"/>
                                        </p:tgtEl>
                                        <p:attrNameLst>
                                          <p:attrName>ppt_x</p:attrName>
                                        </p:attrNameLst>
                                      </p:cBhvr>
                                      <p:tavLst>
                                        <p:tav tm="0">
                                          <p:val>
                                            <p:strVal val="#ppt_x"/>
                                          </p:val>
                                        </p:tav>
                                        <p:tav tm="100000">
                                          <p:val>
                                            <p:strVal val="#ppt_x"/>
                                          </p:val>
                                        </p:tav>
                                      </p:tavLst>
                                    </p:anim>
                                    <p:anim calcmode="lin" valueType="num">
                                      <p:cBhvr additive="base">
                                        <p:cTn id="26" dur="500" fill="hold"/>
                                        <p:tgtEl>
                                          <p:spTgt spid="1198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9" grpId="0" bldLvl="0" animBg="1" autoUpdateAnimBg="0"/>
      <p:bldP spid="289800" grpId="0" bldLvl="0" animBg="1" autoUpdateAnimBg="0"/>
      <p:bldP spid="289801" grpId="0" bldLvl="0" animBg="1" autoUpdateAnimBg="0"/>
      <p:bldP spid="289805" grpId="0" bldLvl="0" animBg="1"/>
      <p:bldP spid="119812" grpId="0" bldLvl="0" autoUpdateAnimBg="0"/>
      <p:bldP spid="2" grpId="0" bldLvl="0" animBg="1" autoUpdateAnimBg="0"/>
      <p:bldP spid="3" grpId="0" bldLvl="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61000"/>
            <a:lum/>
          </a:blip>
          <a:srcRect/>
          <a:stretch>
            <a:fillRect l="-15000" t="-10000" r="-4000" b="-4000"/>
          </a:stretch>
        </a:blipFill>
        <a:effectLst/>
      </p:bgPr>
    </p:bg>
    <p:spTree>
      <p:nvGrpSpPr>
        <p:cNvPr id="1" name=""/>
        <p:cNvGrpSpPr/>
        <p:nvPr/>
      </p:nvGrpSpPr>
      <p:grpSpPr>
        <a:xfrm>
          <a:off x="0" y="0"/>
          <a:ext cx="0" cy="0"/>
          <a:chOff x="0" y="0"/>
          <a:chExt cx="0" cy="0"/>
        </a:xfrm>
      </p:grpSpPr>
      <p:sp>
        <p:nvSpPr>
          <p:cNvPr id="4" name="TextBox 3"/>
          <p:cNvSpPr txBox="1"/>
          <p:nvPr/>
        </p:nvSpPr>
        <p:spPr>
          <a:xfrm>
            <a:off x="395536" y="1148232"/>
            <a:ext cx="2952328" cy="523220"/>
          </a:xfrm>
          <a:prstGeom prst="rect">
            <a:avLst/>
          </a:prstGeom>
          <a:noFill/>
        </p:spPr>
        <p:txBody>
          <a:bodyPr wrap="square" rtlCol="0">
            <a:spAutoFit/>
          </a:bodyPr>
          <a:lstStyle/>
          <a:p>
            <a:r>
              <a:rPr lang="zh-CN" altLang="en-US" sz="2800" dirty="0" smtClean="0">
                <a:solidFill>
                  <a:prstClr val="black"/>
                </a:solidFill>
              </a:rPr>
              <a:t>一、张骞通西域</a:t>
            </a:r>
            <a:endParaRPr lang="zh-CN" altLang="en-US" sz="2800" dirty="0">
              <a:solidFill>
                <a:prstClr val="black"/>
              </a:solidFill>
            </a:endParaRPr>
          </a:p>
        </p:txBody>
      </p:sp>
      <p:sp>
        <p:nvSpPr>
          <p:cNvPr id="5" name="左大括号 4"/>
          <p:cNvSpPr/>
          <p:nvPr/>
        </p:nvSpPr>
        <p:spPr>
          <a:xfrm>
            <a:off x="3131840" y="980421"/>
            <a:ext cx="432048" cy="111434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sp>
        <p:nvSpPr>
          <p:cNvPr id="6" name="TextBox 5"/>
          <p:cNvSpPr txBox="1"/>
          <p:nvPr/>
        </p:nvSpPr>
        <p:spPr>
          <a:xfrm>
            <a:off x="3589530" y="473738"/>
            <a:ext cx="4032448" cy="1683794"/>
          </a:xfrm>
          <a:prstGeom prst="rect">
            <a:avLst/>
          </a:prstGeom>
          <a:noFill/>
        </p:spPr>
        <p:txBody>
          <a:bodyPr wrap="square" rtlCol="0">
            <a:spAutoFit/>
          </a:bodyPr>
          <a:lstStyle/>
          <a:p>
            <a:pPr>
              <a:lnSpc>
                <a:spcPct val="200000"/>
              </a:lnSpc>
            </a:pPr>
            <a:r>
              <a:rPr lang="en-US" altLang="zh-CN" sz="2800" dirty="0" smtClean="0">
                <a:solidFill>
                  <a:prstClr val="black"/>
                </a:solidFill>
              </a:rPr>
              <a:t>1</a:t>
            </a:r>
            <a:r>
              <a:rPr lang="zh-CN" altLang="en-US" sz="2800" dirty="0" smtClean="0">
                <a:solidFill>
                  <a:prstClr val="black"/>
                </a:solidFill>
              </a:rPr>
              <a:t>、西域的地理概念</a:t>
            </a:r>
            <a:endParaRPr lang="en-US" altLang="zh-CN" sz="2800" dirty="0" smtClean="0">
              <a:solidFill>
                <a:prstClr val="black"/>
              </a:solidFill>
            </a:endParaRPr>
          </a:p>
          <a:p>
            <a:pPr>
              <a:lnSpc>
                <a:spcPct val="200000"/>
              </a:lnSpc>
            </a:pPr>
            <a:r>
              <a:rPr lang="en-US" altLang="zh-CN" sz="2800" dirty="0" smtClean="0">
                <a:solidFill>
                  <a:prstClr val="black"/>
                </a:solidFill>
              </a:rPr>
              <a:t>2</a:t>
            </a:r>
            <a:r>
              <a:rPr lang="zh-CN" altLang="en-US" sz="2800" dirty="0" smtClean="0">
                <a:solidFill>
                  <a:prstClr val="black"/>
                </a:solidFill>
              </a:rPr>
              <a:t>、张骞二通西域</a:t>
            </a:r>
            <a:endParaRPr lang="en-US" altLang="zh-CN" sz="2800" dirty="0" smtClean="0">
              <a:solidFill>
                <a:prstClr val="black"/>
              </a:solidFill>
            </a:endParaRPr>
          </a:p>
        </p:txBody>
      </p:sp>
      <p:sp>
        <p:nvSpPr>
          <p:cNvPr id="8" name="左大括号 7"/>
          <p:cNvSpPr/>
          <p:nvPr/>
        </p:nvSpPr>
        <p:spPr>
          <a:xfrm>
            <a:off x="6529046" y="1529264"/>
            <a:ext cx="252028" cy="93547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sp>
        <p:nvSpPr>
          <p:cNvPr id="9" name="TextBox 8"/>
          <p:cNvSpPr txBox="1"/>
          <p:nvPr/>
        </p:nvSpPr>
        <p:spPr>
          <a:xfrm>
            <a:off x="6805845" y="1193818"/>
            <a:ext cx="2520280" cy="1384995"/>
          </a:xfrm>
          <a:prstGeom prst="rect">
            <a:avLst/>
          </a:prstGeom>
          <a:noFill/>
        </p:spPr>
        <p:txBody>
          <a:bodyPr wrap="square" rtlCol="0">
            <a:spAutoFit/>
          </a:bodyPr>
          <a:lstStyle/>
          <a:p>
            <a:pPr>
              <a:lnSpc>
                <a:spcPct val="150000"/>
              </a:lnSpc>
            </a:pPr>
            <a:r>
              <a:rPr lang="zh-CN" altLang="en-US" sz="2800" dirty="0" smtClean="0">
                <a:solidFill>
                  <a:srgbClr val="FF0000"/>
                </a:solidFill>
              </a:rPr>
              <a:t>公元前</a:t>
            </a:r>
            <a:r>
              <a:rPr lang="en-US" altLang="zh-CN" sz="2800" dirty="0" smtClean="0">
                <a:solidFill>
                  <a:srgbClr val="FF0000"/>
                </a:solidFill>
              </a:rPr>
              <a:t>138</a:t>
            </a:r>
            <a:r>
              <a:rPr lang="zh-CN" altLang="en-US" sz="2800" dirty="0" smtClean="0">
                <a:solidFill>
                  <a:srgbClr val="FF0000"/>
                </a:solidFill>
              </a:rPr>
              <a:t>年</a:t>
            </a:r>
            <a:endParaRPr lang="en-US" altLang="zh-CN" sz="2800" dirty="0" smtClean="0">
              <a:solidFill>
                <a:srgbClr val="FF0000"/>
              </a:solidFill>
            </a:endParaRPr>
          </a:p>
          <a:p>
            <a:pPr>
              <a:lnSpc>
                <a:spcPct val="150000"/>
              </a:lnSpc>
            </a:pPr>
            <a:r>
              <a:rPr lang="zh-CN" altLang="en-US" sz="2800" dirty="0" smtClean="0">
                <a:solidFill>
                  <a:srgbClr val="FF0000"/>
                </a:solidFill>
              </a:rPr>
              <a:t>公元前</a:t>
            </a:r>
            <a:r>
              <a:rPr lang="en-US" altLang="zh-CN" sz="2800" dirty="0" smtClean="0">
                <a:solidFill>
                  <a:srgbClr val="FF0000"/>
                </a:solidFill>
              </a:rPr>
              <a:t>119</a:t>
            </a:r>
            <a:r>
              <a:rPr lang="zh-CN" altLang="en-US" sz="2800" dirty="0" smtClean="0">
                <a:solidFill>
                  <a:srgbClr val="FF0000"/>
                </a:solidFill>
              </a:rPr>
              <a:t>年</a:t>
            </a:r>
            <a:endParaRPr lang="zh-CN" altLang="en-US" sz="2800" dirty="0">
              <a:solidFill>
                <a:srgbClr val="FF0000"/>
              </a:solidFill>
            </a:endParaRPr>
          </a:p>
        </p:txBody>
      </p:sp>
      <p:sp>
        <p:nvSpPr>
          <p:cNvPr id="10" name="TextBox 9"/>
          <p:cNvSpPr txBox="1"/>
          <p:nvPr/>
        </p:nvSpPr>
        <p:spPr>
          <a:xfrm>
            <a:off x="395536" y="3383530"/>
            <a:ext cx="5328592" cy="523220"/>
          </a:xfrm>
          <a:prstGeom prst="rect">
            <a:avLst/>
          </a:prstGeom>
          <a:noFill/>
        </p:spPr>
        <p:txBody>
          <a:bodyPr wrap="square" rtlCol="0">
            <a:spAutoFit/>
          </a:bodyPr>
          <a:lstStyle/>
          <a:p>
            <a:r>
              <a:rPr lang="zh-CN" altLang="en-US" sz="2800" dirty="0" smtClean="0">
                <a:solidFill>
                  <a:prstClr val="black"/>
                </a:solidFill>
              </a:rPr>
              <a:t>二、丝绸之路</a:t>
            </a:r>
            <a:endParaRPr lang="zh-CN" altLang="en-US" sz="2800" dirty="0">
              <a:solidFill>
                <a:prstClr val="black"/>
              </a:solidFill>
            </a:endParaRPr>
          </a:p>
        </p:txBody>
      </p:sp>
      <p:sp>
        <p:nvSpPr>
          <p:cNvPr id="11" name="左大括号 10"/>
          <p:cNvSpPr/>
          <p:nvPr/>
        </p:nvSpPr>
        <p:spPr>
          <a:xfrm>
            <a:off x="2915816" y="2933337"/>
            <a:ext cx="432048" cy="151216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sp>
        <p:nvSpPr>
          <p:cNvPr id="12" name="TextBox 11"/>
          <p:cNvSpPr txBox="1"/>
          <p:nvPr/>
        </p:nvSpPr>
        <p:spPr>
          <a:xfrm>
            <a:off x="3560404" y="2737199"/>
            <a:ext cx="5520644" cy="1815882"/>
          </a:xfrm>
          <a:prstGeom prst="rect">
            <a:avLst/>
          </a:prstGeom>
          <a:noFill/>
        </p:spPr>
        <p:txBody>
          <a:bodyPr wrap="square" rtlCol="0">
            <a:spAutoFit/>
          </a:bodyPr>
          <a:lstStyle/>
          <a:p>
            <a:r>
              <a:rPr lang="zh-CN" altLang="en-US" sz="2800" dirty="0" smtClean="0">
                <a:solidFill>
                  <a:prstClr val="black"/>
                </a:solidFill>
              </a:rPr>
              <a:t>陆上丝绸之路</a:t>
            </a:r>
            <a:endParaRPr lang="en-US" altLang="zh-CN" sz="2800" dirty="0" smtClean="0">
              <a:solidFill>
                <a:prstClr val="black"/>
              </a:solidFill>
            </a:endParaRPr>
          </a:p>
          <a:p>
            <a:r>
              <a:rPr lang="zh-CN" altLang="en-US" sz="2800" dirty="0" smtClean="0">
                <a:solidFill>
                  <a:prstClr val="black"/>
                </a:solidFill>
              </a:rPr>
              <a:t>海上丝绸之路</a:t>
            </a:r>
            <a:endParaRPr lang="en-US" altLang="zh-CN" sz="2800" dirty="0" smtClean="0">
              <a:solidFill>
                <a:prstClr val="black"/>
              </a:solidFill>
            </a:endParaRPr>
          </a:p>
          <a:p>
            <a:r>
              <a:rPr lang="zh-CN" altLang="en-US" sz="2800" dirty="0" smtClean="0">
                <a:solidFill>
                  <a:prstClr val="black"/>
                </a:solidFill>
              </a:rPr>
              <a:t>意义：古代东西方往来的</a:t>
            </a:r>
            <a:r>
              <a:rPr lang="zh-CN" altLang="en-US" sz="2800" dirty="0" smtClean="0">
                <a:solidFill>
                  <a:srgbClr val="FF0000"/>
                </a:solidFill>
              </a:rPr>
              <a:t>大动脉</a:t>
            </a:r>
            <a:r>
              <a:rPr lang="zh-CN" altLang="en-US" sz="2800" dirty="0" smtClean="0">
                <a:solidFill>
                  <a:prstClr val="black"/>
                </a:solidFill>
              </a:rPr>
              <a:t>，促进中西方</a:t>
            </a:r>
            <a:r>
              <a:rPr lang="zh-CN" altLang="en-US" sz="2800" dirty="0" smtClean="0">
                <a:solidFill>
                  <a:srgbClr val="FF0000"/>
                </a:solidFill>
              </a:rPr>
              <a:t>贸易与文化</a:t>
            </a:r>
            <a:r>
              <a:rPr lang="zh-CN" altLang="en-US" sz="2800" dirty="0" smtClean="0">
                <a:solidFill>
                  <a:prstClr val="black"/>
                </a:solidFill>
              </a:rPr>
              <a:t>交流</a:t>
            </a:r>
            <a:endParaRPr lang="zh-CN" altLang="en-US" sz="2800" dirty="0">
              <a:solidFill>
                <a:prstClr val="black"/>
              </a:solidFill>
            </a:endParaRPr>
          </a:p>
        </p:txBody>
      </p:sp>
      <p:sp>
        <p:nvSpPr>
          <p:cNvPr id="13" name="TextBox 12"/>
          <p:cNvSpPr txBox="1"/>
          <p:nvPr/>
        </p:nvSpPr>
        <p:spPr>
          <a:xfrm>
            <a:off x="403339" y="5434378"/>
            <a:ext cx="3168352" cy="523220"/>
          </a:xfrm>
          <a:prstGeom prst="rect">
            <a:avLst/>
          </a:prstGeom>
          <a:noFill/>
        </p:spPr>
        <p:txBody>
          <a:bodyPr wrap="square" rtlCol="0">
            <a:spAutoFit/>
          </a:bodyPr>
          <a:lstStyle/>
          <a:p>
            <a:r>
              <a:rPr lang="zh-CN" altLang="en-US" sz="2800" dirty="0" smtClean="0">
                <a:solidFill>
                  <a:prstClr val="black"/>
                </a:solidFill>
              </a:rPr>
              <a:t>三、对西域的管理</a:t>
            </a:r>
            <a:endParaRPr lang="zh-CN" altLang="en-US" sz="2800" dirty="0">
              <a:solidFill>
                <a:prstClr val="black"/>
              </a:solidFill>
            </a:endParaRPr>
          </a:p>
        </p:txBody>
      </p:sp>
      <p:sp>
        <p:nvSpPr>
          <p:cNvPr id="14" name="左大括号 13"/>
          <p:cNvSpPr/>
          <p:nvPr/>
        </p:nvSpPr>
        <p:spPr>
          <a:xfrm>
            <a:off x="3589530" y="5082250"/>
            <a:ext cx="432048" cy="151216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sp>
        <p:nvSpPr>
          <p:cNvPr id="15" name="Text Box 5">
            <a:hlinkClick r:id="rId2" action="ppaction://hlinksldjump"/>
          </p:cNvPr>
          <p:cNvSpPr txBox="1">
            <a:spLocks noChangeArrowheads="1"/>
          </p:cNvSpPr>
          <p:nvPr/>
        </p:nvSpPr>
        <p:spPr bwMode="auto">
          <a:xfrm>
            <a:off x="4057315" y="4920627"/>
            <a:ext cx="4724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2800" dirty="0">
                <a:solidFill>
                  <a:prstClr val="black"/>
                </a:solidFill>
              </a:rPr>
              <a:t>1.</a:t>
            </a:r>
            <a:r>
              <a:rPr lang="zh-CN" altLang="en-US" sz="2800" dirty="0">
                <a:solidFill>
                  <a:prstClr val="black"/>
                </a:solidFill>
              </a:rPr>
              <a:t>西域都护的设立</a:t>
            </a:r>
            <a:endParaRPr lang="zh-CN" altLang="en-US" sz="2800" dirty="0">
              <a:solidFill>
                <a:prstClr val="black"/>
              </a:solidFill>
            </a:endParaRPr>
          </a:p>
        </p:txBody>
      </p:sp>
      <p:sp>
        <p:nvSpPr>
          <p:cNvPr id="16" name="Text Box 11"/>
          <p:cNvSpPr txBox="1">
            <a:spLocks noChangeArrowheads="1"/>
          </p:cNvSpPr>
          <p:nvPr/>
        </p:nvSpPr>
        <p:spPr bwMode="auto">
          <a:xfrm>
            <a:off x="6999771" y="4911158"/>
            <a:ext cx="35638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zh-CN" altLang="en-US" sz="2800" b="1" dirty="0">
                <a:solidFill>
                  <a:srgbClr val="FF0000"/>
                </a:solidFill>
                <a:effectLst>
                  <a:outerShdw blurRad="38100" dist="38100" dir="2700000" algn="tl">
                    <a:srgbClr val="000000">
                      <a:alpha val="43137"/>
                    </a:srgbClr>
                  </a:outerShdw>
                </a:effectLst>
                <a:latin typeface="微软雅黑" panose="020B0503020204020204" pitchFamily="34" charset="-122"/>
              </a:rPr>
              <a:t>公元前</a:t>
            </a:r>
            <a:r>
              <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rPr>
              <a:t>60</a:t>
            </a:r>
            <a:r>
              <a:rPr lang="zh-CN" altLang="en-US" sz="2800" b="1" dirty="0">
                <a:solidFill>
                  <a:srgbClr val="FF0000"/>
                </a:solidFill>
                <a:effectLst>
                  <a:outerShdw blurRad="38100" dist="38100" dir="2700000" algn="tl">
                    <a:srgbClr val="000000">
                      <a:alpha val="43137"/>
                    </a:srgbClr>
                  </a:outerShdw>
                </a:effectLst>
                <a:latin typeface="微软雅黑" panose="020B0503020204020204" pitchFamily="34" charset="-122"/>
              </a:rPr>
              <a:t>年</a:t>
            </a:r>
            <a:endParaRPr lang="zh-CN" altLang="en-US" sz="2800" b="1" dirty="0">
              <a:solidFill>
                <a:srgbClr val="FF0000"/>
              </a:solidFill>
              <a:effectLst>
                <a:outerShdw blurRad="38100" dist="38100" dir="2700000" algn="tl">
                  <a:srgbClr val="000000">
                    <a:alpha val="43137"/>
                  </a:srgbClr>
                </a:outerShdw>
              </a:effectLst>
              <a:latin typeface="微软雅黑" panose="020B0503020204020204" pitchFamily="34" charset="-122"/>
            </a:endParaRPr>
          </a:p>
        </p:txBody>
      </p:sp>
      <p:sp>
        <p:nvSpPr>
          <p:cNvPr id="17" name="Text Box 12"/>
          <p:cNvSpPr txBox="1">
            <a:spLocks noChangeArrowheads="1"/>
          </p:cNvSpPr>
          <p:nvPr/>
        </p:nvSpPr>
        <p:spPr bwMode="auto">
          <a:xfrm>
            <a:off x="6805845" y="6218148"/>
            <a:ext cx="280640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zh-CN" altLang="en-US" sz="2800" b="1" dirty="0" smtClean="0">
                <a:solidFill>
                  <a:srgbClr val="800000"/>
                </a:solidFill>
                <a:effectLst>
                  <a:outerShdw blurRad="38100" dist="38100" dir="2700000" algn="tl">
                    <a:srgbClr val="000000">
                      <a:alpha val="43137"/>
                    </a:srgbClr>
                  </a:outerShdw>
                </a:effectLst>
                <a:latin typeface="微软雅黑" panose="020B0503020204020204" pitchFamily="34" charset="-122"/>
              </a:rPr>
              <a:t>公元前</a:t>
            </a:r>
            <a:r>
              <a:rPr lang="en-US" altLang="zh-CN" sz="2800" b="1" dirty="0" smtClean="0">
                <a:solidFill>
                  <a:srgbClr val="800000"/>
                </a:solidFill>
                <a:effectLst>
                  <a:outerShdw blurRad="38100" dist="38100" dir="2700000" algn="tl">
                    <a:srgbClr val="000000">
                      <a:alpha val="43137"/>
                    </a:srgbClr>
                  </a:outerShdw>
                </a:effectLst>
                <a:latin typeface="微软雅黑" panose="020B0503020204020204" pitchFamily="34" charset="-122"/>
              </a:rPr>
              <a:t>73</a:t>
            </a:r>
            <a:r>
              <a:rPr lang="zh-CN" altLang="en-US" sz="2800" b="1" dirty="0">
                <a:solidFill>
                  <a:srgbClr val="800000"/>
                </a:solidFill>
                <a:effectLst>
                  <a:outerShdw blurRad="38100" dist="38100" dir="2700000" algn="tl">
                    <a:srgbClr val="000000">
                      <a:alpha val="43137"/>
                    </a:srgbClr>
                  </a:outerShdw>
                </a:effectLst>
                <a:latin typeface="微软雅黑" panose="020B0503020204020204" pitchFamily="34" charset="-122"/>
              </a:rPr>
              <a:t>年</a:t>
            </a:r>
            <a:endParaRPr lang="zh-CN" altLang="en-US" sz="2800" b="1" dirty="0">
              <a:solidFill>
                <a:srgbClr val="800000"/>
              </a:solidFill>
              <a:effectLst>
                <a:outerShdw blurRad="38100" dist="38100" dir="2700000" algn="tl">
                  <a:srgbClr val="000000">
                    <a:alpha val="43137"/>
                  </a:srgbClr>
                </a:outerShdw>
              </a:effectLst>
              <a:latin typeface="微软雅黑" panose="020B0503020204020204" pitchFamily="34" charset="-122"/>
            </a:endParaRPr>
          </a:p>
        </p:txBody>
      </p:sp>
      <p:sp>
        <p:nvSpPr>
          <p:cNvPr id="18" name="矩形 17"/>
          <p:cNvSpPr/>
          <p:nvPr/>
        </p:nvSpPr>
        <p:spPr>
          <a:xfrm>
            <a:off x="4157203" y="6208115"/>
            <a:ext cx="4995714" cy="523220"/>
          </a:xfrm>
          <a:prstGeom prst="rect">
            <a:avLst/>
          </a:prstGeom>
        </p:spPr>
        <p:txBody>
          <a:bodyPr wrap="square">
            <a:spAutoFit/>
          </a:bodyPr>
          <a:lstStyle/>
          <a:p>
            <a:pPr eaLnBrk="0" hangingPunct="0">
              <a:spcBef>
                <a:spcPct val="50000"/>
              </a:spcBef>
            </a:pPr>
            <a:r>
              <a:rPr lang="en-US" altLang="zh-CN" sz="2800" dirty="0">
                <a:solidFill>
                  <a:prstClr val="black"/>
                </a:solidFill>
              </a:rPr>
              <a:t>2.</a:t>
            </a:r>
            <a:r>
              <a:rPr lang="zh-CN" altLang="en-US" sz="2800" dirty="0">
                <a:solidFill>
                  <a:prstClr val="black"/>
                </a:solidFill>
              </a:rPr>
              <a:t>班超经营西域</a:t>
            </a:r>
            <a:endParaRPr lang="zh-CN" altLang="en-US" sz="2800" dirty="0">
              <a:solidFill>
                <a:prstClr val="black"/>
              </a:solidFill>
            </a:endParaRPr>
          </a:p>
        </p:txBody>
      </p:sp>
      <p:sp>
        <p:nvSpPr>
          <p:cNvPr id="19" name="矩形 18"/>
          <p:cNvSpPr/>
          <p:nvPr/>
        </p:nvSpPr>
        <p:spPr>
          <a:xfrm>
            <a:off x="1691680" y="150572"/>
            <a:ext cx="6186309" cy="646331"/>
          </a:xfrm>
          <a:prstGeom prst="rect">
            <a:avLst/>
          </a:prstGeom>
        </p:spPr>
        <p:txBody>
          <a:bodyPr wrap="none">
            <a:spAutoFit/>
          </a:bodyPr>
          <a:lstStyle/>
          <a:p>
            <a:r>
              <a:rPr kumimoji="1" lang="zh-CN" altLang="en-US" sz="3600" b="1" dirty="0">
                <a:solidFill>
                  <a:srgbClr val="660033"/>
                </a:solidFill>
                <a:effectLst>
                  <a:outerShdw blurRad="38100" dist="38100" dir="2700000" algn="tl">
                    <a:srgbClr val="C0C0C0"/>
                  </a:outerShdw>
                </a:effectLst>
                <a:ea typeface="华文隶书" panose="02010800040101010101" pitchFamily="2" charset="-122"/>
              </a:rPr>
              <a:t>沟通中外文明的“丝绸之路”</a:t>
            </a:r>
            <a:endParaRPr lang="zh-CN" altLang="en-US" sz="3600" dirty="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 calcmode="lin" valueType="num">
                                      <p:cBhvr additive="base">
                                        <p:cTn id="25"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xEl>
                                              <p:pRg st="1" end="1"/>
                                            </p:txEl>
                                          </p:spTgt>
                                        </p:tgtEl>
                                        <p:attrNameLst>
                                          <p:attrName>style.visibility</p:attrName>
                                        </p:attrNameLst>
                                      </p:cBhvr>
                                      <p:to>
                                        <p:strVal val="visible"/>
                                      </p:to>
                                    </p:set>
                                    <p:anim calcmode="lin" valueType="num">
                                      <p:cBhvr additive="base">
                                        <p:cTn id="31"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xEl>
                                              <p:pRg st="2" end="2"/>
                                            </p:txEl>
                                          </p:spTgt>
                                        </p:tgtEl>
                                        <p:attrNameLst>
                                          <p:attrName>style.visibility</p:attrName>
                                        </p:attrNameLst>
                                      </p:cBhvr>
                                      <p:to>
                                        <p:strVal val="visible"/>
                                      </p:to>
                                    </p:set>
                                    <p:anim calcmode="lin" valueType="num">
                                      <p:cBhvr additive="base">
                                        <p:cTn id="3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6" grpId="0"/>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855365"/>
            <a:ext cx="8229600" cy="4525963"/>
          </a:xfrm>
          <a:solidFill>
            <a:srgbClr val="FFFFFF">
              <a:alpha val="69804"/>
            </a:srgbClr>
          </a:solidFill>
        </p:spPr>
        <p:txBody>
          <a:bodyPr>
            <a:normAutofit lnSpcReduction="20000"/>
          </a:bodyPr>
          <a:lstStyle/>
          <a:p>
            <a:pPr marL="0" indent="0">
              <a:buNone/>
            </a:pPr>
            <a:endParaRPr lang="en-US" altLang="zh-CN" dirty="0" smtClean="0"/>
          </a:p>
          <a:p>
            <a:pPr marL="0" indent="0">
              <a:buNone/>
            </a:pPr>
            <a:r>
              <a:rPr lang="zh-CN" altLang="en-US" sz="3600" dirty="0" smtClean="0">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  </a:t>
            </a:r>
            <a:r>
              <a:rPr lang="zh-CN" altLang="en-US" sz="3600" b="1" dirty="0" smtClean="0">
                <a:solidFill>
                  <a:srgbClr val="C0000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一、丝路之通</a:t>
            </a:r>
            <a:endParaRPr lang="en-US" altLang="zh-CN" sz="3600" b="1" dirty="0" smtClean="0">
              <a:solidFill>
                <a:srgbClr val="C0000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a:p>
            <a:pPr marL="0" indent="0">
              <a:buNone/>
            </a:pPr>
            <a:r>
              <a:rPr lang="zh-CN" altLang="en-US" sz="3600" b="1" dirty="0">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sym typeface="+mn-ea"/>
              </a:rPr>
              <a:t>  </a:t>
            </a:r>
            <a:r>
              <a:rPr lang="zh-CN" altLang="en-US" b="1" dirty="0">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sym typeface="+mn-ea"/>
              </a:rPr>
              <a:t>（张骞通西域）</a:t>
            </a:r>
            <a:endParaRPr lang="en-US" altLang="zh-CN" sz="3600" b="1" dirty="0">
              <a:solidFill>
                <a:srgbClr val="C0000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a:p>
            <a:pPr marL="0" indent="0">
              <a:buNone/>
            </a:pPr>
            <a:endParaRPr lang="en-US" altLang="zh-CN" sz="3600" b="1" dirty="0" smtClean="0">
              <a:solidFill>
                <a:srgbClr val="C0000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a:p>
            <a:pPr marL="0" indent="0">
              <a:buNone/>
            </a:pPr>
            <a:r>
              <a:rPr lang="zh-CN" altLang="en-US" sz="3600" b="1" dirty="0" smtClean="0">
                <a:solidFill>
                  <a:srgbClr val="C0000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  二、丝路之行</a:t>
            </a:r>
            <a:endParaRPr lang="en-US" altLang="zh-CN" sz="3600" b="1" dirty="0" smtClean="0">
              <a:solidFill>
                <a:srgbClr val="C0000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a:p>
            <a:pPr marL="0" indent="0">
              <a:buNone/>
            </a:pPr>
            <a:r>
              <a:rPr lang="zh-CN" altLang="en-US" sz="3600" b="1" dirty="0">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sym typeface="+mn-ea"/>
              </a:rPr>
              <a:t>    </a:t>
            </a:r>
            <a:r>
              <a:rPr lang="zh-CN" altLang="en-US" b="1" dirty="0">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sym typeface="+mn-ea"/>
              </a:rPr>
              <a:t>（丝绸之路）</a:t>
            </a:r>
            <a:endParaRPr lang="en-US" altLang="zh-CN" sz="3600" b="1" dirty="0">
              <a:solidFill>
                <a:srgbClr val="C0000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a:p>
            <a:pPr marL="0" indent="0">
              <a:buNone/>
            </a:pPr>
            <a:r>
              <a:rPr lang="zh-CN" altLang="en-US" sz="3600" b="1" dirty="0" smtClean="0">
                <a:solidFill>
                  <a:srgbClr val="C0000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  三、丝路之固</a:t>
            </a:r>
            <a:endParaRPr lang="zh-CN" altLang="en-US" sz="3600" b="1" dirty="0" smtClean="0">
              <a:solidFill>
                <a:srgbClr val="C0000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a:p>
            <a:pPr marL="0" indent="0">
              <a:buNone/>
            </a:pPr>
            <a:r>
              <a:rPr lang="zh-CN" altLang="en-US" sz="3600" b="1" dirty="0">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sym typeface="+mn-ea"/>
              </a:rPr>
              <a:t>  </a:t>
            </a:r>
            <a:r>
              <a:rPr lang="zh-CN" altLang="en-US" b="1" dirty="0">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sym typeface="+mn-ea"/>
              </a:rPr>
              <a:t>（对西域的管理）</a:t>
            </a:r>
            <a:endParaRPr lang="zh-CN" altLang="en-US" sz="3600" b="1" dirty="0">
              <a:solidFill>
                <a:srgbClr val="0070C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a:p>
            <a:pPr marL="0" indent="0">
              <a:buNone/>
            </a:pPr>
            <a:endParaRPr lang="zh-CN" altLang="en-US" sz="3600" b="1" dirty="0">
              <a:solidFill>
                <a:srgbClr val="C0000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p:txBody>
      </p:sp>
      <p:sp>
        <p:nvSpPr>
          <p:cNvPr id="5" name="TextBox 4"/>
          <p:cNvSpPr txBox="1"/>
          <p:nvPr/>
        </p:nvSpPr>
        <p:spPr>
          <a:xfrm>
            <a:off x="4067944" y="1955973"/>
            <a:ext cx="5040560" cy="1754326"/>
          </a:xfrm>
          <a:prstGeom prst="rect">
            <a:avLst/>
          </a:prstGeom>
          <a:noFill/>
        </p:spPr>
        <p:txBody>
          <a:bodyPr wrap="square" rtlCol="0">
            <a:spAutoFit/>
          </a:bodyPr>
          <a:lstStyle/>
          <a:p>
            <a:pPr marL="457200" indent="-457200">
              <a:buFont typeface="Wingdings" panose="05000000000000000000" pitchFamily="2" charset="2"/>
              <a:buChar char="Ø"/>
            </a:pPr>
            <a:r>
              <a:rPr lang="zh-CN" altLang="en-US" sz="3600" b="1" dirty="0" smtClean="0">
                <a:solidFill>
                  <a:schemeClr val="accent5">
                    <a:lumMod val="50000"/>
                  </a:schemeClr>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通哪里？</a:t>
            </a:r>
            <a:endParaRPr lang="en-US" altLang="zh-CN" sz="3600" b="1" dirty="0" smtClean="0">
              <a:solidFill>
                <a:schemeClr val="accent5">
                  <a:lumMod val="50000"/>
                </a:schemeClr>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a:p>
            <a:pPr marL="457200" indent="-457200">
              <a:buFont typeface="Wingdings" panose="05000000000000000000" pitchFamily="2" charset="2"/>
              <a:buChar char="Ø"/>
            </a:pPr>
            <a:r>
              <a:rPr lang="zh-CN" altLang="en-US" sz="3600" b="1" dirty="0" smtClean="0">
                <a:solidFill>
                  <a:schemeClr val="accent5">
                    <a:lumMod val="50000"/>
                  </a:schemeClr>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为什么通？</a:t>
            </a:r>
            <a:endParaRPr lang="en-US" altLang="zh-CN" sz="3600" b="1" dirty="0" smtClean="0">
              <a:solidFill>
                <a:schemeClr val="accent5">
                  <a:lumMod val="50000"/>
                </a:schemeClr>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a:p>
            <a:pPr marL="457200" indent="-457200">
              <a:buFont typeface="Wingdings" panose="05000000000000000000" pitchFamily="2" charset="2"/>
              <a:buChar char="Ø"/>
            </a:pPr>
            <a:r>
              <a:rPr lang="zh-CN" altLang="en-US" sz="3600" b="1" dirty="0" smtClean="0">
                <a:solidFill>
                  <a:schemeClr val="accent5">
                    <a:lumMod val="50000"/>
                  </a:schemeClr>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怎么通？</a:t>
            </a:r>
            <a:endParaRPr lang="zh-CN" altLang="en-US" sz="3600" b="1" dirty="0">
              <a:solidFill>
                <a:schemeClr val="accent5">
                  <a:lumMod val="50000"/>
                </a:schemeClr>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p:txBody>
      </p:sp>
      <p:sp>
        <p:nvSpPr>
          <p:cNvPr id="6" name="TextBox 5"/>
          <p:cNvSpPr txBox="1"/>
          <p:nvPr/>
        </p:nvSpPr>
        <p:spPr>
          <a:xfrm>
            <a:off x="4067944" y="4188221"/>
            <a:ext cx="5040560" cy="646331"/>
          </a:xfrm>
          <a:prstGeom prst="rect">
            <a:avLst/>
          </a:prstGeom>
          <a:noFill/>
        </p:spPr>
        <p:txBody>
          <a:bodyPr wrap="square" rtlCol="0">
            <a:spAutoFit/>
          </a:bodyPr>
          <a:lstStyle/>
          <a:p>
            <a:pPr marL="457200" indent="-457200">
              <a:buFont typeface="Wingdings" panose="05000000000000000000" pitchFamily="2" charset="2"/>
              <a:buChar char="Ø"/>
            </a:pPr>
            <a:r>
              <a:rPr lang="zh-CN" altLang="en-US" sz="3600" b="1" dirty="0">
                <a:solidFill>
                  <a:schemeClr val="accent5">
                    <a:lumMod val="50000"/>
                  </a:schemeClr>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怎么行？</a:t>
            </a:r>
            <a:endParaRPr lang="zh-CN" altLang="en-US" sz="3600" b="1" dirty="0">
              <a:solidFill>
                <a:schemeClr val="accent5">
                  <a:lumMod val="50000"/>
                </a:schemeClr>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p:txBody>
      </p:sp>
      <p:sp>
        <p:nvSpPr>
          <p:cNvPr id="7" name="TextBox 6"/>
          <p:cNvSpPr txBox="1"/>
          <p:nvPr/>
        </p:nvSpPr>
        <p:spPr>
          <a:xfrm>
            <a:off x="4067944" y="5403646"/>
            <a:ext cx="5040560" cy="646331"/>
          </a:xfrm>
          <a:prstGeom prst="rect">
            <a:avLst/>
          </a:prstGeom>
          <a:noFill/>
        </p:spPr>
        <p:txBody>
          <a:bodyPr wrap="square" rtlCol="0">
            <a:spAutoFit/>
          </a:bodyPr>
          <a:lstStyle>
            <a:defPPr>
              <a:defRPr lang="zh-CN"/>
            </a:defPPr>
            <a:lvl1pPr marL="457200" indent="-457200">
              <a:buFont typeface="Wingdings" panose="05000000000000000000" pitchFamily="2" charset="2"/>
              <a:buChar char="Ø"/>
              <a:defRPr sz="3600" b="1">
                <a:solidFill>
                  <a:schemeClr val="accent5">
                    <a:lumMod val="50000"/>
                  </a:schemeClr>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defRPr>
            </a:lvl1pPr>
          </a:lstStyle>
          <a:p>
            <a:r>
              <a:rPr lang="zh-CN" altLang="en-US" dirty="0"/>
              <a:t>怎么固？</a:t>
            </a:r>
            <a:endParaRPr lang="zh-CN" altLang="en-US" dirty="0"/>
          </a:p>
        </p:txBody>
      </p:sp>
      <p:sp>
        <p:nvSpPr>
          <p:cNvPr id="8" name="标题 1"/>
          <p:cNvSpPr txBox="1"/>
          <p:nvPr/>
        </p:nvSpPr>
        <p:spPr>
          <a:xfrm>
            <a:off x="360040" y="-99392"/>
            <a:ext cx="8316416" cy="19442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kumimoji="1" lang="zh-CN" altLang="en-US" b="1" dirty="0" smtClean="0">
                <a:solidFill>
                  <a:srgbClr val="002060"/>
                </a:solidFill>
                <a:effectLst>
                  <a:outerShdw blurRad="38100" dist="38100" dir="2700000" algn="tl">
                    <a:srgbClr val="C0C0C0"/>
                  </a:outerShdw>
                </a:effectLst>
                <a:latin typeface="楷体" panose="02010609060101010101" pitchFamily="49" charset="-122"/>
                <a:ea typeface="楷体" panose="02010609060101010101" pitchFamily="49" charset="-122"/>
              </a:rPr>
              <a:t>第</a:t>
            </a:r>
            <a:r>
              <a:rPr kumimoji="1" lang="en-US" altLang="zh-CN" b="1" dirty="0" smtClean="0">
                <a:solidFill>
                  <a:srgbClr val="002060"/>
                </a:solidFill>
                <a:effectLst>
                  <a:outerShdw blurRad="38100" dist="38100" dir="2700000" algn="tl">
                    <a:srgbClr val="C0C0C0"/>
                  </a:outerShdw>
                </a:effectLst>
                <a:latin typeface="楷体" panose="02010609060101010101" pitchFamily="49" charset="-122"/>
                <a:ea typeface="楷体" panose="02010609060101010101" pitchFamily="49" charset="-122"/>
              </a:rPr>
              <a:t>14</a:t>
            </a:r>
            <a:r>
              <a:rPr kumimoji="1" lang="zh-CN" altLang="en-US" b="1" dirty="0" smtClean="0">
                <a:solidFill>
                  <a:srgbClr val="002060"/>
                </a:solidFill>
                <a:effectLst>
                  <a:outerShdw blurRad="38100" dist="38100" dir="2700000" algn="tl">
                    <a:srgbClr val="C0C0C0"/>
                  </a:outerShdw>
                </a:effectLst>
                <a:latin typeface="楷体" panose="02010609060101010101" pitchFamily="49" charset="-122"/>
                <a:ea typeface="楷体" panose="02010609060101010101" pitchFamily="49" charset="-122"/>
              </a:rPr>
              <a:t>课</a:t>
            </a:r>
            <a:endParaRPr kumimoji="1" lang="en-US" altLang="zh-CN" b="1" dirty="0" smtClean="0">
              <a:solidFill>
                <a:srgbClr val="002060"/>
              </a:solidFill>
              <a:effectLst>
                <a:outerShdw blurRad="38100" dist="38100" dir="2700000" algn="tl">
                  <a:srgbClr val="C0C0C0"/>
                </a:outerShdw>
              </a:effectLst>
              <a:latin typeface="楷体" panose="02010609060101010101" pitchFamily="49" charset="-122"/>
              <a:ea typeface="楷体" panose="02010609060101010101" pitchFamily="49" charset="-122"/>
            </a:endParaRPr>
          </a:p>
          <a:p>
            <a:pPr algn="l"/>
            <a:r>
              <a:rPr kumimoji="1" lang="zh-CN" altLang="en-US" sz="4800" b="1" dirty="0" smtClean="0">
                <a:solidFill>
                  <a:srgbClr val="002060"/>
                </a:solidFill>
                <a:effectLst>
                  <a:outerShdw blurRad="38100" dist="38100" dir="2700000" algn="tl">
                    <a:srgbClr val="C0C0C0"/>
                  </a:outerShdw>
                </a:effectLst>
                <a:latin typeface="楷体" panose="02010609060101010101" pitchFamily="49" charset="-122"/>
                <a:ea typeface="楷体" panose="02010609060101010101" pitchFamily="49" charset="-122"/>
              </a:rPr>
              <a:t>沟通中外文明的“丝绸之路”</a:t>
            </a:r>
            <a:r>
              <a:rPr lang="zh-CN" altLang="en-US" sz="4800" dirty="0" smtClean="0">
                <a:solidFill>
                  <a:srgbClr val="002060"/>
                </a:solidFill>
                <a:latin typeface="楷体" panose="02010609060101010101" pitchFamily="49" charset="-122"/>
                <a:ea typeface="楷体" panose="02010609060101010101" pitchFamily="49" charset="-122"/>
              </a:rPr>
              <a:t> </a:t>
            </a:r>
            <a:endParaRPr lang="zh-CN" altLang="en-US" sz="4800" dirty="0">
              <a:solidFill>
                <a:srgbClr val="002060"/>
              </a:solidFill>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1">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val="0"/>
              </a:ext>
            </a:extLst>
          </a:blip>
          <a:srcRect b="22949"/>
          <a:stretch>
            <a:fillRect/>
          </a:stretch>
        </p:blipFill>
        <p:spPr>
          <a:xfrm>
            <a:off x="0" y="1299589"/>
            <a:ext cx="9143244" cy="4494700"/>
          </a:xfrm>
          <a:prstGeom prst="rect">
            <a:avLst/>
          </a:prstGeom>
        </p:spPr>
      </p:pic>
      <p:sp>
        <p:nvSpPr>
          <p:cNvPr id="7" name="矩形 6"/>
          <p:cNvSpPr/>
          <p:nvPr/>
        </p:nvSpPr>
        <p:spPr>
          <a:xfrm>
            <a:off x="331161" y="5808166"/>
            <a:ext cx="8489312" cy="1077218"/>
          </a:xfrm>
          <a:prstGeom prst="rect">
            <a:avLst/>
          </a:prstGeom>
        </p:spPr>
        <p:txBody>
          <a:bodyPr wrap="square">
            <a:spAutoFit/>
          </a:bodyPr>
          <a:lstStyle/>
          <a:p>
            <a:r>
              <a:rPr lang="zh-CN" altLang="en-US" sz="3200" b="1" dirty="0">
                <a:solidFill>
                  <a:srgbClr val="D6ECFF">
                    <a:lumMod val="10000"/>
                  </a:srgbClr>
                </a:solidFill>
                <a:effectLst>
                  <a:outerShdw blurRad="38100" dist="38100" dir="2700000" algn="tl">
                    <a:srgbClr val="000000">
                      <a:alpha val="43137"/>
                    </a:srgbClr>
                  </a:outerShdw>
                </a:effectLst>
                <a:latin typeface="微软雅黑" panose="020B0503020204020204" pitchFamily="34" charset="-122"/>
              </a:rPr>
              <a:t>西域</a:t>
            </a:r>
            <a:r>
              <a:rPr lang="zh-CN" altLang="en-US" sz="3200" b="1" dirty="0" smtClean="0">
                <a:solidFill>
                  <a:srgbClr val="D6ECFF">
                    <a:lumMod val="10000"/>
                  </a:srgbClr>
                </a:solidFill>
                <a:effectLst>
                  <a:outerShdw blurRad="38100" dist="38100" dir="2700000" algn="tl">
                    <a:srgbClr val="000000">
                      <a:alpha val="43137"/>
                    </a:srgbClr>
                  </a:outerShdw>
                </a:effectLst>
                <a:latin typeface="微软雅黑" panose="020B0503020204020204" pitchFamily="34" charset="-122"/>
              </a:rPr>
              <a:t>：两汉时期，将</a:t>
            </a:r>
            <a:r>
              <a:rPr lang="zh-CN" altLang="en-US" sz="3200" b="1" dirty="0" smtClean="0">
                <a:solidFill>
                  <a:srgbClr val="C00000"/>
                </a:solidFill>
                <a:effectLst>
                  <a:outerShdw blurRad="38100" dist="38100" dir="2700000" algn="tl">
                    <a:srgbClr val="000000">
                      <a:alpha val="43137"/>
                    </a:srgbClr>
                  </a:outerShdw>
                </a:effectLst>
                <a:latin typeface="微软雅黑" panose="020B0503020204020204" pitchFamily="34" charset="-122"/>
              </a:rPr>
              <a:t>阳关、玉门关</a:t>
            </a:r>
            <a:r>
              <a:rPr lang="zh-CN" altLang="en-US" sz="3200" b="1" dirty="0" smtClean="0">
                <a:solidFill>
                  <a:srgbClr val="D6ECFF">
                    <a:lumMod val="10000"/>
                  </a:srgbClr>
                </a:solidFill>
                <a:effectLst>
                  <a:outerShdw blurRad="38100" dist="38100" dir="2700000" algn="tl">
                    <a:srgbClr val="000000">
                      <a:alpha val="43137"/>
                    </a:srgbClr>
                  </a:outerShdw>
                </a:effectLst>
                <a:latin typeface="微软雅黑" panose="020B0503020204020204" pitchFamily="34" charset="-122"/>
              </a:rPr>
              <a:t>以西，也就是现在</a:t>
            </a:r>
            <a:r>
              <a:rPr lang="zh-CN" altLang="en-US" sz="3200" b="1" dirty="0" smtClean="0">
                <a:solidFill>
                  <a:srgbClr val="C00000"/>
                </a:solidFill>
                <a:effectLst>
                  <a:outerShdw blurRad="38100" dist="38100" dir="2700000" algn="tl">
                    <a:srgbClr val="000000">
                      <a:alpha val="43137"/>
                    </a:srgbClr>
                  </a:outerShdw>
                </a:effectLst>
                <a:latin typeface="微软雅黑" panose="020B0503020204020204" pitchFamily="34" charset="-122"/>
              </a:rPr>
              <a:t>新疆和更远的广大地区</a:t>
            </a:r>
            <a:r>
              <a:rPr lang="zh-CN" altLang="en-US" sz="3200" b="1" dirty="0" smtClean="0">
                <a:solidFill>
                  <a:srgbClr val="D6ECFF">
                    <a:lumMod val="10000"/>
                  </a:srgbClr>
                </a:solidFill>
                <a:effectLst>
                  <a:outerShdw blurRad="38100" dist="38100" dir="2700000" algn="tl">
                    <a:srgbClr val="000000">
                      <a:alpha val="43137"/>
                    </a:srgbClr>
                  </a:outerShdw>
                </a:effectLst>
                <a:latin typeface="微软雅黑" panose="020B0503020204020204" pitchFamily="34" charset="-122"/>
              </a:rPr>
              <a:t>称作西域。</a:t>
            </a:r>
            <a:endParaRPr lang="en-US" altLang="zh-CN" sz="3200" b="1" dirty="0" smtClean="0">
              <a:solidFill>
                <a:srgbClr val="D6ECFF">
                  <a:lumMod val="10000"/>
                </a:srgbClr>
              </a:solidFill>
              <a:effectLst>
                <a:outerShdw blurRad="38100" dist="38100" dir="2700000" algn="tl">
                  <a:srgbClr val="000000">
                    <a:alpha val="43137"/>
                  </a:srgbClr>
                </a:outerShdw>
              </a:effectLst>
              <a:latin typeface="微软雅黑" panose="020B0503020204020204" pitchFamily="34" charset="-122"/>
            </a:endParaRPr>
          </a:p>
        </p:txBody>
      </p:sp>
      <p:sp>
        <p:nvSpPr>
          <p:cNvPr id="2" name="TextBox 1"/>
          <p:cNvSpPr txBox="1"/>
          <p:nvPr/>
        </p:nvSpPr>
        <p:spPr>
          <a:xfrm>
            <a:off x="331160" y="714814"/>
            <a:ext cx="5969031" cy="584775"/>
          </a:xfrm>
          <a:prstGeom prst="rect">
            <a:avLst/>
          </a:prstGeom>
          <a:noFill/>
        </p:spPr>
        <p:txBody>
          <a:bodyPr wrap="square" rtlCol="0">
            <a:spAutoFit/>
          </a:bodyPr>
          <a:lstStyle/>
          <a:p>
            <a:r>
              <a:rPr lang="en-US" altLang="zh-CN" sz="3200" b="1" dirty="0" smtClean="0">
                <a:solidFill>
                  <a:srgbClr val="FEB80A">
                    <a:lumMod val="50000"/>
                  </a:srgbClr>
                </a:solidFill>
                <a:effectLst>
                  <a:outerShdw blurRad="38100" dist="38100" dir="2700000" algn="tl">
                    <a:srgbClr val="000000">
                      <a:alpha val="43137"/>
                    </a:srgbClr>
                  </a:outerShdw>
                </a:effectLst>
                <a:latin typeface="微软雅黑" panose="020B0503020204020204" pitchFamily="34" charset="-122"/>
              </a:rPr>
              <a:t>1</a:t>
            </a:r>
            <a:r>
              <a:rPr lang="en-US" altLang="zh-CN" sz="3200" b="1" dirty="0">
                <a:solidFill>
                  <a:srgbClr val="FEB80A">
                    <a:lumMod val="50000"/>
                  </a:srgbClr>
                </a:solidFill>
                <a:effectLst>
                  <a:outerShdw blurRad="38100" dist="38100" dir="2700000" algn="tl">
                    <a:srgbClr val="000000">
                      <a:alpha val="43137"/>
                    </a:srgbClr>
                  </a:outerShdw>
                </a:effectLst>
                <a:latin typeface="微软雅黑" panose="020B0503020204020204" pitchFamily="34" charset="-122"/>
              </a:rPr>
              <a:t>.</a:t>
            </a:r>
            <a:r>
              <a:rPr lang="zh-CN" altLang="en-US" sz="3200" b="1" dirty="0" smtClean="0">
                <a:solidFill>
                  <a:srgbClr val="FEB80A">
                    <a:lumMod val="50000"/>
                  </a:srgbClr>
                </a:solidFill>
                <a:effectLst>
                  <a:outerShdw blurRad="38100" dist="38100" dir="2700000" algn="tl">
                    <a:srgbClr val="000000">
                      <a:alpha val="43137"/>
                    </a:srgbClr>
                  </a:outerShdw>
                </a:effectLst>
                <a:latin typeface="微软雅黑" panose="020B0503020204020204" pitchFamily="34" charset="-122"/>
              </a:rPr>
              <a:t>西域的概况（地理位置）</a:t>
            </a:r>
            <a:endParaRPr lang="zh-CN" altLang="en-US" sz="3200" b="1" dirty="0">
              <a:solidFill>
                <a:srgbClr val="FEB80A">
                  <a:lumMod val="50000"/>
                </a:srgbClr>
              </a:solidFill>
              <a:effectLst>
                <a:outerShdw blurRad="38100" dist="38100" dir="2700000" algn="tl">
                  <a:srgbClr val="000000">
                    <a:alpha val="43137"/>
                  </a:srgbClr>
                </a:outerShdw>
              </a:effectLst>
              <a:latin typeface="微软雅黑" panose="020B0503020204020204" pitchFamily="34" charset="-122"/>
            </a:endParaRPr>
          </a:p>
        </p:txBody>
      </p:sp>
      <p:sp>
        <p:nvSpPr>
          <p:cNvPr id="3" name="TextBox 2"/>
          <p:cNvSpPr txBox="1"/>
          <p:nvPr/>
        </p:nvSpPr>
        <p:spPr>
          <a:xfrm>
            <a:off x="181358" y="116632"/>
            <a:ext cx="6118834" cy="646331"/>
          </a:xfrm>
          <a:prstGeom prst="rect">
            <a:avLst/>
          </a:prstGeom>
          <a:noFill/>
        </p:spPr>
        <p:txBody>
          <a:bodyPr wrap="square" rtlCol="0">
            <a:spAutoFit/>
          </a:bodyPr>
          <a:lstStyle/>
          <a:p>
            <a:r>
              <a:rPr lang="zh-CN" altLang="en-US" sz="3600" b="1" dirty="0" smtClean="0">
                <a:solidFill>
                  <a:prstClr val="black">
                    <a:lumMod val="75000"/>
                    <a:lumOff val="25000"/>
                  </a:prstClr>
                </a:solidFill>
                <a:effectLst>
                  <a:outerShdw blurRad="38100" dist="38100" dir="2700000" algn="tl">
                    <a:srgbClr val="000000">
                      <a:alpha val="43137"/>
                    </a:srgbClr>
                  </a:outerShdw>
                </a:effectLst>
              </a:rPr>
              <a:t>一、丝路之通</a:t>
            </a:r>
            <a:endParaRPr lang="zh-CN" altLang="en-US" sz="3600" b="1" dirty="0">
              <a:solidFill>
                <a:prstClr val="black">
                  <a:lumMod val="75000"/>
                  <a:lumOff val="25000"/>
                </a:prstClr>
              </a:solidFill>
              <a:effectLst>
                <a:outerShdw blurRad="38100" dist="38100" dir="2700000" algn="tl">
                  <a:srgbClr val="000000">
                    <a:alpha val="43137"/>
                  </a:srgbClr>
                </a:outerShdw>
              </a:effectLst>
            </a:endParaRPr>
          </a:p>
        </p:txBody>
      </p:sp>
      <p:sp>
        <p:nvSpPr>
          <p:cNvPr id="4" name="椭圆形标注 3"/>
          <p:cNvSpPr/>
          <p:nvPr/>
        </p:nvSpPr>
        <p:spPr>
          <a:xfrm>
            <a:off x="6156176" y="54155"/>
            <a:ext cx="2880320" cy="1646653"/>
          </a:xfrm>
          <a:prstGeom prst="wedgeEllipseCallout">
            <a:avLst>
              <a:gd name="adj1" fmla="val -28119"/>
              <a:gd name="adj2" fmla="val 61729"/>
            </a:avLst>
          </a:prstGeom>
          <a:solidFill>
            <a:srgbClr val="FFFFFF">
              <a:alpha val="89804"/>
            </a:srgbClr>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zh-CN" altLang="en-US" sz="4000" dirty="0" smtClean="0">
                <a:solidFill>
                  <a:prstClr val="black"/>
                </a:solidFill>
                <a:effectLst>
                  <a:outerShdw blurRad="38100" dist="38100" dir="2700000" algn="tl">
                    <a:srgbClr val="000000">
                      <a:alpha val="43137"/>
                    </a:srgbClr>
                  </a:outerShdw>
                </a:effectLst>
              </a:rPr>
              <a:t>通哪里？</a:t>
            </a:r>
            <a:endParaRPr lang="zh-CN" altLang="en-US" sz="4000" dirty="0">
              <a:solidFill>
                <a:prstClr val="black"/>
              </a:solidFill>
              <a:effectLst>
                <a:outerShdw blurRad="38100" dist="38100" dir="2700000" algn="tl">
                  <a:srgbClr val="000000">
                    <a:alpha val="43137"/>
                  </a:srgbClr>
                </a:outerShdw>
              </a:effectLst>
            </a:endParaRPr>
          </a:p>
        </p:txBody>
      </p:sp>
      <p:sp>
        <p:nvSpPr>
          <p:cNvPr id="6" name="椭圆 5"/>
          <p:cNvSpPr/>
          <p:nvPr/>
        </p:nvSpPr>
        <p:spPr>
          <a:xfrm>
            <a:off x="5364088" y="3356992"/>
            <a:ext cx="1152128" cy="1368152"/>
          </a:xfrm>
          <a:prstGeom prst="ellipse">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solidFill>
                <a:prstClr val="black"/>
              </a:solidFill>
            </a:endParaRPr>
          </a:p>
        </p:txBody>
      </p:sp>
      <p:grpSp>
        <p:nvGrpSpPr>
          <p:cNvPr id="9" name="Group 13"/>
          <p:cNvGrpSpPr/>
          <p:nvPr/>
        </p:nvGrpSpPr>
        <p:grpSpPr bwMode="auto">
          <a:xfrm>
            <a:off x="2176314" y="3356992"/>
            <a:ext cx="3038556" cy="1368152"/>
            <a:chOff x="1973" y="1674"/>
            <a:chExt cx="913" cy="1102"/>
          </a:xfrm>
        </p:grpSpPr>
        <p:sp>
          <p:nvSpPr>
            <p:cNvPr id="10" name="Line 6"/>
            <p:cNvSpPr>
              <a:spLocks noChangeShapeType="1"/>
            </p:cNvSpPr>
            <p:nvPr/>
          </p:nvSpPr>
          <p:spPr bwMode="auto">
            <a:xfrm flipH="1">
              <a:off x="1973" y="1674"/>
              <a:ext cx="907" cy="0"/>
            </a:xfrm>
            <a:prstGeom prst="line">
              <a:avLst/>
            </a:prstGeom>
            <a:noFill/>
            <a:ln w="38100">
              <a:solidFill>
                <a:schemeClr val="hlink"/>
              </a:solidFill>
              <a:round/>
              <a:tailEnd type="triangle" w="med" len="med"/>
            </a:ln>
            <a:extLst>
              <a:ext uri="{909E8E84-426E-40DD-AFC4-6F175D3DCCD1}">
                <a14:hiddenFill xmlns:a14="http://schemas.microsoft.com/office/drawing/2010/main">
                  <a:noFill/>
                </a14:hiddenFill>
              </a:ext>
            </a:extLst>
          </p:spPr>
          <p:txBody>
            <a:bodyPr/>
            <a:lstStyle/>
            <a:p>
              <a:endParaRPr lang="zh-CN" altLang="en-US">
                <a:solidFill>
                  <a:prstClr val="black"/>
                </a:solidFill>
              </a:endParaRPr>
            </a:p>
          </p:txBody>
        </p:sp>
        <p:sp>
          <p:nvSpPr>
            <p:cNvPr id="11" name="Line 7"/>
            <p:cNvSpPr>
              <a:spLocks noChangeShapeType="1"/>
            </p:cNvSpPr>
            <p:nvPr/>
          </p:nvSpPr>
          <p:spPr bwMode="auto">
            <a:xfrm flipH="1">
              <a:off x="1979" y="2776"/>
              <a:ext cx="907" cy="0"/>
            </a:xfrm>
            <a:prstGeom prst="line">
              <a:avLst/>
            </a:prstGeom>
            <a:noFill/>
            <a:ln w="38100">
              <a:solidFill>
                <a:schemeClr val="hlink"/>
              </a:solidFill>
              <a:round/>
              <a:tailEnd type="triangle" w="med" len="med"/>
            </a:ln>
            <a:extLst>
              <a:ext uri="{909E8E84-426E-40DD-AFC4-6F175D3DCCD1}">
                <a14:hiddenFill xmlns:a14="http://schemas.microsoft.com/office/drawing/2010/main">
                  <a:noFill/>
                </a14:hiddenFill>
              </a:ext>
            </a:extLst>
          </p:spPr>
          <p:txBody>
            <a:bodyPr/>
            <a:lstStyle/>
            <a:p>
              <a:endParaRPr lang="zh-CN" altLang="en-US">
                <a:solidFill>
                  <a:prstClr val="black"/>
                </a:solidFill>
              </a:endParaRPr>
            </a:p>
          </p:txBody>
        </p:sp>
      </p:grpSp>
      <p:sp>
        <p:nvSpPr>
          <p:cNvPr id="12" name="矩形 11"/>
          <p:cNvSpPr>
            <a:spLocks noChangeArrowheads="1"/>
          </p:cNvSpPr>
          <p:nvPr/>
        </p:nvSpPr>
        <p:spPr bwMode="auto">
          <a:xfrm>
            <a:off x="2268538" y="3860279"/>
            <a:ext cx="1943100" cy="504825"/>
          </a:xfrm>
          <a:prstGeom prst="rect">
            <a:avLst/>
          </a:prstGeom>
          <a:noFill/>
          <a:ln w="38100">
            <a:solidFill>
              <a:srgbClr val="FF0000"/>
            </a:solidFill>
            <a:miter lim="800000"/>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prstClr val="black"/>
              </a:solidFill>
              <a:latin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500"/>
                            </p:stCondLst>
                            <p:childTnLst>
                              <p:par>
                                <p:cTn id="15" presetID="2" presetClass="entr" presetSubtype="2"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1" presetClass="entr" presetSubtype="4"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4)">
                                      <p:cBhvr>
                                        <p:cTn id="22" dur="500"/>
                                        <p:tgtEl>
                                          <p:spTgt spid="12"/>
                                        </p:tgtEl>
                                      </p:cBhvr>
                                    </p:animEffect>
                                  </p:childTnLst>
                                </p:cTn>
                              </p:par>
                            </p:childTnLst>
                          </p:cTn>
                        </p:par>
                        <p:par>
                          <p:cTn id="23" fill="hold">
                            <p:stCondLst>
                              <p:cond delay="1500"/>
                            </p:stCondLst>
                            <p:childTnLst>
                              <p:par>
                                <p:cTn id="24" presetID="1" presetClass="exit" presetSubtype="0" fill="hold" nodeType="afterEffect">
                                  <p:stCondLst>
                                    <p:cond delay="0"/>
                                  </p:stCondLst>
                                  <p:childTnLst>
                                    <p:set>
                                      <p:cBhvr>
                                        <p:cTn id="25"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g0.dili360.com/rw8/ga/M02/00/AF/wKgBy1Q2dNmASMEGAAKaqDoZP98716.jpg"/>
          <p:cNvPicPr>
            <a:picLocks noChangeAspect="1" noChangeArrowheads="1"/>
          </p:cNvPicPr>
          <p:nvPr/>
        </p:nvPicPr>
        <p:blipFill rotWithShape="1">
          <a:blip r:embed="rId1">
            <a:extLst>
              <a:ext uri="{BEBA8EAE-BF5A-486C-A8C5-ECC9F3942E4B}">
                <a14:imgProps xmlns:a14="http://schemas.microsoft.com/office/drawing/2010/main">
                  <a14:imgLayer r:embed="rId2">
                    <a14:imgEffect>
                      <a14:colorTemperature colorTemp="7200"/>
                    </a14:imgEffect>
                    <a14:imgEffect>
                      <a14:sharpenSoften amount="25000"/>
                    </a14:imgEffect>
                  </a14:imgLayer>
                </a14:imgProps>
              </a:ext>
              <a:ext uri="{28A0092B-C50C-407E-A947-70E740481C1C}">
                <a14:useLocalDpi xmlns:a14="http://schemas.microsoft.com/office/drawing/2010/main" val="0"/>
              </a:ext>
            </a:extLst>
          </a:blip>
          <a:srcRect t="4394" b="7526"/>
          <a:stretch>
            <a:fillRect/>
          </a:stretch>
        </p:blipFill>
        <p:spPr bwMode="auto">
          <a:xfrm>
            <a:off x="17140" y="1238034"/>
            <a:ext cx="8948934" cy="54313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1160" y="714814"/>
            <a:ext cx="6329071" cy="584775"/>
          </a:xfrm>
          <a:prstGeom prst="rect">
            <a:avLst/>
          </a:prstGeom>
          <a:noFill/>
        </p:spPr>
        <p:txBody>
          <a:bodyPr wrap="square" rtlCol="0">
            <a:spAutoFit/>
          </a:bodyPr>
          <a:lstStyle/>
          <a:p>
            <a:r>
              <a:rPr lang="en-US" altLang="zh-CN" sz="3200" b="1" dirty="0" smtClean="0">
                <a:solidFill>
                  <a:schemeClr val="accent3">
                    <a:lumMod val="50000"/>
                  </a:schemeClr>
                </a:solidFill>
                <a:effectLst>
                  <a:outerShdw blurRad="38100" dist="38100" dir="2700000" algn="tl">
                    <a:srgbClr val="000000">
                      <a:alpha val="43137"/>
                    </a:srgbClr>
                  </a:outerShdw>
                </a:effectLst>
                <a:latin typeface="+mn-ea"/>
              </a:rPr>
              <a:t>1</a:t>
            </a:r>
            <a:r>
              <a:rPr lang="en-US" altLang="zh-CN" sz="3200" b="1" dirty="0">
                <a:solidFill>
                  <a:schemeClr val="accent3">
                    <a:lumMod val="50000"/>
                  </a:schemeClr>
                </a:solidFill>
                <a:effectLst>
                  <a:outerShdw blurRad="38100" dist="38100" dir="2700000" algn="tl">
                    <a:srgbClr val="000000">
                      <a:alpha val="43137"/>
                    </a:srgbClr>
                  </a:outerShdw>
                </a:effectLst>
                <a:latin typeface="+mn-ea"/>
              </a:rPr>
              <a:t>.</a:t>
            </a:r>
            <a:r>
              <a:rPr lang="zh-CN" altLang="en-US" sz="3200" b="1" dirty="0" smtClean="0">
                <a:solidFill>
                  <a:schemeClr val="accent3">
                    <a:lumMod val="50000"/>
                  </a:schemeClr>
                </a:solidFill>
                <a:effectLst>
                  <a:outerShdw blurRad="38100" dist="38100" dir="2700000" algn="tl">
                    <a:srgbClr val="000000">
                      <a:alpha val="43137"/>
                    </a:srgbClr>
                  </a:outerShdw>
                </a:effectLst>
                <a:latin typeface="+mn-ea"/>
              </a:rPr>
              <a:t>西域的概况（社会特点）</a:t>
            </a:r>
            <a:endParaRPr lang="zh-CN" altLang="en-US" sz="3200" b="1" dirty="0">
              <a:solidFill>
                <a:schemeClr val="accent3">
                  <a:lumMod val="50000"/>
                </a:schemeClr>
              </a:solidFill>
              <a:effectLst>
                <a:outerShdw blurRad="38100" dist="38100" dir="2700000" algn="tl">
                  <a:srgbClr val="000000">
                    <a:alpha val="43137"/>
                  </a:srgbClr>
                </a:outerShdw>
              </a:effectLst>
              <a:latin typeface="+mn-ea"/>
            </a:endParaRPr>
          </a:p>
        </p:txBody>
      </p:sp>
      <p:sp>
        <p:nvSpPr>
          <p:cNvPr id="6" name="内容占位符 2"/>
          <p:cNvSpPr>
            <a:spLocks noGrp="1" noChangeArrowheads="1"/>
          </p:cNvSpPr>
          <p:nvPr>
            <p:ph idx="1"/>
          </p:nvPr>
        </p:nvSpPr>
        <p:spPr>
          <a:xfrm>
            <a:off x="107504" y="5583864"/>
            <a:ext cx="8948934" cy="1085495"/>
          </a:xfrm>
          <a:solidFill>
            <a:srgbClr val="FFFFFF">
              <a:alpha val="69804"/>
            </a:srgbClr>
          </a:solidFill>
        </p:spPr>
        <p:txBody>
          <a:bodyPr>
            <a:normAutofit lnSpcReduction="10000"/>
          </a:bodyPr>
          <a:lstStyle/>
          <a:p>
            <a:pPr marL="0" lvl="0" indent="0">
              <a:buNone/>
            </a:pPr>
            <a:r>
              <a:rPr lang="zh-CN" altLang="en-US" b="1" dirty="0" smtClean="0">
                <a:solidFill>
                  <a:srgbClr val="252526"/>
                </a:solidFill>
                <a:effectLst>
                  <a:outerShdw blurRad="38100" dist="38100" dir="2700000" algn="tl">
                    <a:srgbClr val="000000">
                      <a:alpha val="43137"/>
                    </a:srgbClr>
                  </a:outerShdw>
                </a:effectLst>
                <a:latin typeface="+mn-ea"/>
              </a:rPr>
              <a:t>西汉初年，西域地区</a:t>
            </a:r>
            <a:r>
              <a:rPr lang="zh-CN" altLang="en-US" b="1" dirty="0" smtClean="0">
                <a:solidFill>
                  <a:srgbClr val="C00000"/>
                </a:solidFill>
                <a:effectLst>
                  <a:outerShdw blurRad="38100" dist="38100" dir="2700000" algn="tl">
                    <a:srgbClr val="000000">
                      <a:alpha val="43137"/>
                    </a:srgbClr>
                  </a:outerShdw>
                </a:effectLst>
                <a:latin typeface="+mn-ea"/>
              </a:rPr>
              <a:t>小国林立</a:t>
            </a:r>
            <a:r>
              <a:rPr lang="en-US" altLang="zh-CN" b="1">
                <a:solidFill>
                  <a:srgbClr val="252526"/>
                </a:solidFill>
                <a:effectLst>
                  <a:outerShdw blurRad="38100" dist="38100" dir="2700000" algn="tl">
                    <a:srgbClr val="000000">
                      <a:alpha val="43137"/>
                    </a:srgbClr>
                  </a:outerShdw>
                </a:effectLst>
                <a:latin typeface="+mn-ea"/>
              </a:rPr>
              <a:t>,</a:t>
            </a:r>
            <a:r>
              <a:rPr lang="zh-CN" altLang="en-US" b="1" smtClean="0">
                <a:solidFill>
                  <a:srgbClr val="252526"/>
                </a:solidFill>
                <a:effectLst>
                  <a:outerShdw blurRad="38100" dist="38100" dir="2700000" algn="tl">
                    <a:srgbClr val="000000">
                      <a:alpha val="43137"/>
                    </a:srgbClr>
                  </a:outerShdw>
                </a:effectLst>
                <a:latin typeface="+mn-ea"/>
              </a:rPr>
              <a:t>受</a:t>
            </a:r>
            <a:r>
              <a:rPr lang="zh-CN" altLang="en-US" b="1" dirty="0">
                <a:solidFill>
                  <a:srgbClr val="C00000"/>
                </a:solidFill>
                <a:effectLst>
                  <a:outerShdw blurRad="38100" dist="38100" dir="2700000" algn="tl">
                    <a:srgbClr val="000000">
                      <a:alpha val="43137"/>
                    </a:srgbClr>
                  </a:outerShdw>
                </a:effectLst>
                <a:latin typeface="+mn-ea"/>
              </a:rPr>
              <a:t>匈奴</a:t>
            </a:r>
            <a:r>
              <a:rPr lang="zh-CN" altLang="en-US" b="1" dirty="0">
                <a:solidFill>
                  <a:srgbClr val="252526"/>
                </a:solidFill>
                <a:effectLst>
                  <a:outerShdw blurRad="38100" dist="38100" dir="2700000" algn="tl">
                    <a:srgbClr val="000000">
                      <a:alpha val="43137"/>
                    </a:srgbClr>
                  </a:outerShdw>
                </a:effectLst>
                <a:latin typeface="+mn-ea"/>
              </a:rPr>
              <a:t>的</a:t>
            </a:r>
            <a:r>
              <a:rPr lang="zh-CN" altLang="en-US" b="1" dirty="0">
                <a:solidFill>
                  <a:srgbClr val="C00000"/>
                </a:solidFill>
                <a:effectLst>
                  <a:outerShdw blurRad="38100" dist="38100" dir="2700000" algn="tl">
                    <a:srgbClr val="000000">
                      <a:alpha val="43137"/>
                    </a:srgbClr>
                  </a:outerShdw>
                </a:effectLst>
                <a:latin typeface="+mn-ea"/>
              </a:rPr>
              <a:t>控制和奴役</a:t>
            </a:r>
            <a:r>
              <a:rPr lang="zh-CN" altLang="en-US" b="1" dirty="0" smtClean="0">
                <a:solidFill>
                  <a:srgbClr val="252526"/>
                </a:solidFill>
                <a:effectLst>
                  <a:outerShdw blurRad="38100" dist="38100" dir="2700000" algn="tl">
                    <a:srgbClr val="000000">
                      <a:alpha val="43137"/>
                    </a:srgbClr>
                  </a:outerShdw>
                </a:effectLst>
                <a:latin typeface="+mn-ea"/>
              </a:rPr>
              <a:t>。</a:t>
            </a:r>
            <a:endParaRPr lang="zh-CN" altLang="en-US" b="1" dirty="0">
              <a:solidFill>
                <a:srgbClr val="252526"/>
              </a:solidFill>
              <a:effectLst>
                <a:outerShdw blurRad="38100" dist="38100" dir="2700000" algn="tl">
                  <a:srgbClr val="000000">
                    <a:alpha val="43137"/>
                  </a:srgbClr>
                </a:outerShdw>
              </a:effectLst>
              <a:latin typeface="+mn-ea"/>
            </a:endParaRPr>
          </a:p>
        </p:txBody>
      </p:sp>
      <p:sp>
        <p:nvSpPr>
          <p:cNvPr id="9" name="TextBox 8"/>
          <p:cNvSpPr txBox="1"/>
          <p:nvPr/>
        </p:nvSpPr>
        <p:spPr>
          <a:xfrm>
            <a:off x="181358" y="116632"/>
            <a:ext cx="6118834" cy="646331"/>
          </a:xfrm>
          <a:prstGeom prst="rect">
            <a:avLst/>
          </a:prstGeom>
          <a:noFill/>
        </p:spPr>
        <p:txBody>
          <a:bodyPr wrap="square" rtlCol="0">
            <a:spAutoFit/>
          </a:bodyPr>
          <a:lstStyle/>
          <a:p>
            <a:r>
              <a:rPr lang="zh-CN" altLang="en-US" sz="3600" b="1" dirty="0" smtClean="0">
                <a:solidFill>
                  <a:schemeClr val="tx1">
                    <a:lumMod val="75000"/>
                    <a:lumOff val="25000"/>
                  </a:schemeClr>
                </a:solidFill>
                <a:effectLst>
                  <a:outerShdw blurRad="38100" dist="38100" dir="2700000" algn="tl">
                    <a:srgbClr val="000000">
                      <a:alpha val="43137"/>
                    </a:srgbClr>
                  </a:outerShdw>
                </a:effectLst>
              </a:rPr>
              <a:t>一、丝路之通</a:t>
            </a:r>
            <a:endParaRPr lang="zh-CN" altLang="en-US" sz="3600" b="1" dirty="0">
              <a:solidFill>
                <a:schemeClr val="tx1">
                  <a:lumMod val="75000"/>
                  <a:lumOff val="25000"/>
                </a:schemeClr>
              </a:solidFill>
              <a:effectLst>
                <a:outerShdw blurRad="38100" dist="38100" dir="2700000" algn="tl">
                  <a:srgbClr val="000000">
                    <a:alpha val="43137"/>
                  </a:srgbClr>
                </a:outerShdw>
              </a:effectLst>
            </a:endParaRPr>
          </a:p>
        </p:txBody>
      </p:sp>
      <p:sp>
        <p:nvSpPr>
          <p:cNvPr id="3" name="TextBox 2"/>
          <p:cNvSpPr txBox="1"/>
          <p:nvPr/>
        </p:nvSpPr>
        <p:spPr>
          <a:xfrm>
            <a:off x="4023555" y="3604374"/>
            <a:ext cx="980493" cy="184666"/>
          </a:xfrm>
          <a:prstGeom prst="rect">
            <a:avLst/>
          </a:prstGeom>
          <a:solidFill>
            <a:srgbClr val="F7F5C4"/>
          </a:solidFill>
        </p:spPr>
        <p:txBody>
          <a:bodyPr wrap="square" rtlCol="0">
            <a:spAutoFit/>
          </a:bodyPr>
          <a:lstStyle/>
          <a:p>
            <a:endParaRPr lang="zh-CN" altLang="en-US" dirty="0"/>
          </a:p>
        </p:txBody>
      </p:sp>
      <p:sp>
        <p:nvSpPr>
          <p:cNvPr id="24" name="TextBox 3"/>
          <p:cNvSpPr txBox="1">
            <a:spLocks noChangeArrowheads="1"/>
          </p:cNvSpPr>
          <p:nvPr/>
        </p:nvSpPr>
        <p:spPr bwMode="auto">
          <a:xfrm>
            <a:off x="5004043" y="1363201"/>
            <a:ext cx="1752151"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600" b="1" dirty="0">
                <a:solidFill>
                  <a:srgbClr val="00000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匈  奴</a:t>
            </a:r>
            <a:endParaRPr lang="zh-CN" altLang="en-US" sz="3600" dirty="0">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p:txBody>
      </p:sp>
      <p:sp>
        <p:nvSpPr>
          <p:cNvPr id="25" name="TextBox 3"/>
          <p:cNvSpPr txBox="1">
            <a:spLocks noChangeArrowheads="1"/>
          </p:cNvSpPr>
          <p:nvPr/>
        </p:nvSpPr>
        <p:spPr bwMode="auto">
          <a:xfrm>
            <a:off x="17145" y="3472180"/>
            <a:ext cx="484505" cy="156845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200" b="1" dirty="0">
                <a:solidFill>
                  <a:srgbClr val="FF000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大月氏</a:t>
            </a:r>
            <a:endParaRPr lang="zh-CN" altLang="en-US" sz="3200" b="1" dirty="0">
              <a:solidFill>
                <a:srgbClr val="FF000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p:txBody>
      </p:sp>
      <p:sp>
        <p:nvSpPr>
          <p:cNvPr id="30" name="TextBox 3"/>
          <p:cNvSpPr txBox="1">
            <a:spLocks noChangeArrowheads="1"/>
          </p:cNvSpPr>
          <p:nvPr/>
        </p:nvSpPr>
        <p:spPr bwMode="auto">
          <a:xfrm>
            <a:off x="7231469" y="4509120"/>
            <a:ext cx="1825157" cy="646331"/>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600" b="1" dirty="0">
                <a:solidFill>
                  <a:srgbClr val="C0000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汉朝</a:t>
            </a:r>
            <a:endParaRPr lang="zh-CN" altLang="en-US" sz="3600" b="1" dirty="0">
              <a:solidFill>
                <a:srgbClr val="C00000"/>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p:txBody>
      </p:sp>
      <p:sp>
        <p:nvSpPr>
          <p:cNvPr id="4" name="椭圆 3"/>
          <p:cNvSpPr/>
          <p:nvPr/>
        </p:nvSpPr>
        <p:spPr>
          <a:xfrm rot="1560000">
            <a:off x="6368415" y="4414520"/>
            <a:ext cx="654050" cy="930910"/>
          </a:xfrm>
          <a:prstGeom prst="ellipse">
            <a:avLst/>
          </a:prstGeom>
          <a:noFill/>
          <a:ln>
            <a:solidFill>
              <a:srgbClr val="C0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0" name="组合 19"/>
          <p:cNvGrpSpPr/>
          <p:nvPr/>
        </p:nvGrpSpPr>
        <p:grpSpPr>
          <a:xfrm>
            <a:off x="7193280" y="1989455"/>
            <a:ext cx="1544320" cy="2328545"/>
            <a:chOff x="5891819" y="2672875"/>
            <a:chExt cx="1123018" cy="1996721"/>
          </a:xfrm>
        </p:grpSpPr>
        <p:sp>
          <p:nvSpPr>
            <p:cNvPr id="28" name="右箭头 5"/>
            <p:cNvSpPr>
              <a:spLocks noChangeArrowheads="1"/>
            </p:cNvSpPr>
            <p:nvPr/>
          </p:nvSpPr>
          <p:spPr bwMode="auto">
            <a:xfrm rot="2723776">
              <a:off x="5257585" y="3504376"/>
              <a:ext cx="1996721" cy="333719"/>
            </a:xfrm>
            <a:prstGeom prst="rightArrow">
              <a:avLst>
                <a:gd name="adj1" fmla="val 50000"/>
                <a:gd name="adj2" fmla="val 60454"/>
              </a:avLst>
            </a:prstGeom>
            <a:solidFill>
              <a:srgbClr val="800000"/>
            </a:solidFill>
            <a:ln>
              <a:noFill/>
            </a:ln>
            <a:effectLst/>
          </p:spPr>
          <p:txBody>
            <a:bodyPr vert="eaVert"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ts val="0"/>
                </a:spcBef>
                <a:spcAft>
                  <a:spcPts val="0"/>
                </a:spcAft>
                <a:buFontTx/>
                <a:buNone/>
                <a:defRPr/>
              </a:pPr>
              <a:endParaRPr lang="zh-CN" altLang="en-US" sz="3200" kern="0" smtClean="0">
                <a:solidFill>
                  <a:srgbClr val="FFFFFF"/>
                </a:solidFill>
              </a:endParaRPr>
            </a:p>
          </p:txBody>
        </p:sp>
        <p:sp>
          <p:nvSpPr>
            <p:cNvPr id="31" name="TextBox 30"/>
            <p:cNvSpPr txBox="1"/>
            <p:nvPr/>
          </p:nvSpPr>
          <p:spPr>
            <a:xfrm rot="2647832">
              <a:off x="5891819" y="3088165"/>
              <a:ext cx="1123018" cy="447588"/>
            </a:xfrm>
            <a:prstGeom prst="rect">
              <a:avLst/>
            </a:prstGeom>
            <a:solidFill>
              <a:srgbClr val="FFFFFF">
                <a:alpha val="60000"/>
              </a:srgbClr>
            </a:solidFill>
          </p:spPr>
          <p:txBody>
            <a:bodyPr wrap="square" rtlCol="0">
              <a:spAutoFit/>
            </a:bodyPr>
            <a:lstStyle/>
            <a:p>
              <a:pPr algn="dist"/>
              <a:r>
                <a:rPr lang="zh-CN" altLang="en-US" sz="2800" dirty="0" smtClean="0">
                  <a:solidFill>
                    <a:srgbClr val="C00000"/>
                  </a:solidFill>
                  <a:effectLst>
                    <a:outerShdw blurRad="38100" dist="38100" dir="2700000" algn="tl">
                      <a:srgbClr val="000000">
                        <a:alpha val="43137"/>
                      </a:srgbClr>
                    </a:outerShdw>
                  </a:effectLst>
                  <a:latin typeface="+mn-ea"/>
                </a:rPr>
                <a:t>进攻</a:t>
              </a:r>
              <a:endParaRPr lang="zh-CN" altLang="en-US" sz="2800" dirty="0">
                <a:solidFill>
                  <a:srgbClr val="C00000"/>
                </a:solidFill>
                <a:effectLst>
                  <a:outerShdw blurRad="38100" dist="38100" dir="2700000" algn="tl">
                    <a:srgbClr val="000000">
                      <a:alpha val="43137"/>
                    </a:srgbClr>
                  </a:outerShdw>
                </a:effectLst>
                <a:latin typeface="+mn-ea"/>
              </a:endParaRPr>
            </a:p>
          </p:txBody>
        </p:sp>
      </p:grpSp>
      <p:grpSp>
        <p:nvGrpSpPr>
          <p:cNvPr id="35" name="组合 34"/>
          <p:cNvGrpSpPr/>
          <p:nvPr/>
        </p:nvGrpSpPr>
        <p:grpSpPr>
          <a:xfrm>
            <a:off x="6465570" y="2139950"/>
            <a:ext cx="1367155" cy="2376805"/>
            <a:chOff x="5165268" y="2745652"/>
            <a:chExt cx="1109314" cy="1996721"/>
          </a:xfrm>
        </p:grpSpPr>
        <p:sp>
          <p:nvSpPr>
            <p:cNvPr id="33" name="TextBox 32"/>
            <p:cNvSpPr txBox="1"/>
            <p:nvPr/>
          </p:nvSpPr>
          <p:spPr>
            <a:xfrm rot="2647832">
              <a:off x="5165268" y="3745540"/>
              <a:ext cx="1109314" cy="438500"/>
            </a:xfrm>
            <a:prstGeom prst="rect">
              <a:avLst/>
            </a:prstGeom>
            <a:solidFill>
              <a:srgbClr val="FFFFFF">
                <a:alpha val="60000"/>
              </a:srgbClr>
            </a:solidFill>
          </p:spPr>
          <p:txBody>
            <a:bodyPr wrap="square" rtlCol="0">
              <a:spAutoFit/>
            </a:bodyPr>
            <a:lstStyle/>
            <a:p>
              <a:pPr algn="dist"/>
              <a:r>
                <a:rPr lang="zh-CN" altLang="en-US" sz="2800" dirty="0" smtClean="0">
                  <a:solidFill>
                    <a:srgbClr val="C00000"/>
                  </a:solidFill>
                  <a:effectLst>
                    <a:outerShdw blurRad="38100" dist="38100" dir="2700000" algn="tl">
                      <a:srgbClr val="000000">
                        <a:alpha val="43137"/>
                      </a:srgbClr>
                    </a:outerShdw>
                  </a:effectLst>
                  <a:latin typeface="+mn-ea"/>
                </a:rPr>
                <a:t>反击</a:t>
              </a:r>
              <a:endParaRPr lang="zh-CN" altLang="en-US" sz="2800" dirty="0">
                <a:solidFill>
                  <a:srgbClr val="C00000"/>
                </a:solidFill>
                <a:effectLst>
                  <a:outerShdw blurRad="38100" dist="38100" dir="2700000" algn="tl">
                    <a:srgbClr val="000000">
                      <a:alpha val="43137"/>
                    </a:srgbClr>
                  </a:outerShdw>
                </a:effectLst>
                <a:latin typeface="+mn-ea"/>
              </a:endParaRPr>
            </a:p>
          </p:txBody>
        </p:sp>
        <p:sp>
          <p:nvSpPr>
            <p:cNvPr id="34" name="右箭头 5"/>
            <p:cNvSpPr>
              <a:spLocks noChangeArrowheads="1"/>
            </p:cNvSpPr>
            <p:nvPr/>
          </p:nvSpPr>
          <p:spPr bwMode="auto">
            <a:xfrm rot="13519244">
              <a:off x="4913248" y="3577153"/>
              <a:ext cx="1996721" cy="333719"/>
            </a:xfrm>
            <a:prstGeom prst="rightArrow">
              <a:avLst>
                <a:gd name="adj1" fmla="val 50000"/>
                <a:gd name="adj2" fmla="val 60454"/>
              </a:avLst>
            </a:prstGeom>
            <a:solidFill>
              <a:schemeClr val="accent4">
                <a:lumMod val="50000"/>
              </a:schemeClr>
            </a:solidFill>
            <a:ln>
              <a:noFill/>
            </a:ln>
            <a:effectLst/>
          </p:spPr>
          <p:txBody>
            <a:bodyPr vert="eaVert"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ts val="0"/>
                </a:spcBef>
                <a:spcAft>
                  <a:spcPts val="0"/>
                </a:spcAft>
                <a:buFontTx/>
                <a:buNone/>
                <a:defRPr/>
              </a:pPr>
              <a:endParaRPr lang="zh-CN" altLang="en-US" sz="3200" kern="0" smtClean="0">
                <a:solidFill>
                  <a:srgbClr val="FFFFFF"/>
                </a:solidFill>
              </a:endParaRPr>
            </a:p>
          </p:txBody>
        </p:sp>
      </p:grpSp>
      <p:grpSp>
        <p:nvGrpSpPr>
          <p:cNvPr id="18" name="组合 17"/>
          <p:cNvGrpSpPr/>
          <p:nvPr/>
        </p:nvGrpSpPr>
        <p:grpSpPr>
          <a:xfrm>
            <a:off x="307341" y="1765935"/>
            <a:ext cx="4318000" cy="828675"/>
            <a:chOff x="1298606" y="2692871"/>
            <a:chExt cx="2590354" cy="614601"/>
          </a:xfrm>
        </p:grpSpPr>
        <p:sp>
          <p:nvSpPr>
            <p:cNvPr id="27" name="右箭头 26"/>
            <p:cNvSpPr>
              <a:spLocks noChangeArrowheads="1"/>
            </p:cNvSpPr>
            <p:nvPr/>
          </p:nvSpPr>
          <p:spPr bwMode="auto">
            <a:xfrm rot="9336213">
              <a:off x="1298606" y="2963201"/>
              <a:ext cx="2590354" cy="344271"/>
            </a:xfrm>
            <a:prstGeom prst="rightArrow">
              <a:avLst>
                <a:gd name="adj1" fmla="val 50000"/>
                <a:gd name="adj2" fmla="val 54813"/>
              </a:avLst>
            </a:prstGeom>
            <a:solidFill>
              <a:srgbClr val="800000"/>
            </a:solidFill>
            <a:ln>
              <a:noFill/>
            </a:ln>
            <a:effec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ts val="0"/>
                </a:spcBef>
                <a:spcAft>
                  <a:spcPts val="0"/>
                </a:spcAft>
                <a:buFontTx/>
                <a:buNone/>
                <a:defRPr/>
              </a:pPr>
              <a:endParaRPr lang="zh-CN" altLang="en-US" sz="3200" kern="0" smtClean="0">
                <a:solidFill>
                  <a:srgbClr val="FFFFFF"/>
                </a:solidFill>
              </a:endParaRPr>
            </a:p>
          </p:txBody>
        </p:sp>
        <p:sp>
          <p:nvSpPr>
            <p:cNvPr id="16" name="TextBox 15"/>
            <p:cNvSpPr txBox="1"/>
            <p:nvPr/>
          </p:nvSpPr>
          <p:spPr>
            <a:xfrm rot="20047762">
              <a:off x="1945275" y="2692871"/>
              <a:ext cx="1123018" cy="387128"/>
            </a:xfrm>
            <a:prstGeom prst="rect">
              <a:avLst/>
            </a:prstGeom>
            <a:solidFill>
              <a:srgbClr val="FFFFFF">
                <a:alpha val="60000"/>
              </a:srgbClr>
            </a:solidFill>
          </p:spPr>
          <p:txBody>
            <a:bodyPr wrap="square" rtlCol="0">
              <a:spAutoFit/>
            </a:bodyPr>
            <a:lstStyle/>
            <a:p>
              <a:pPr algn="dist"/>
              <a:r>
                <a:rPr lang="zh-CN" altLang="en-US" sz="2800" dirty="0" smtClean="0">
                  <a:solidFill>
                    <a:srgbClr val="C00000"/>
                  </a:solidFill>
                  <a:effectLst>
                    <a:outerShdw blurRad="38100" dist="38100" dir="2700000" algn="tl">
                      <a:srgbClr val="000000">
                        <a:alpha val="43137"/>
                      </a:srgbClr>
                    </a:outerShdw>
                  </a:effectLst>
                  <a:latin typeface="+mn-ea"/>
                </a:rPr>
                <a:t>驱赶</a:t>
              </a:r>
              <a:endParaRPr lang="zh-CN" altLang="en-US" sz="2800" dirty="0">
                <a:solidFill>
                  <a:srgbClr val="C00000"/>
                </a:solidFill>
                <a:effectLst>
                  <a:outerShdw blurRad="38100" dist="38100" dir="2700000" algn="tl">
                    <a:srgbClr val="000000">
                      <a:alpha val="43137"/>
                    </a:srgbClr>
                  </a:outerShdw>
                </a:effectLst>
                <a:latin typeface="+mn-ea"/>
              </a:endParaRPr>
            </a:p>
          </p:txBody>
        </p:sp>
      </p:grpSp>
      <p:grpSp>
        <p:nvGrpSpPr>
          <p:cNvPr id="19" name="组合 18"/>
          <p:cNvGrpSpPr/>
          <p:nvPr/>
        </p:nvGrpSpPr>
        <p:grpSpPr>
          <a:xfrm rot="0">
            <a:off x="554355" y="4042410"/>
            <a:ext cx="6106160" cy="998220"/>
            <a:chOff x="2177861" y="3723465"/>
            <a:chExt cx="3330244" cy="1151940"/>
          </a:xfrm>
        </p:grpSpPr>
        <p:cxnSp>
          <p:nvCxnSpPr>
            <p:cNvPr id="29" name="直接箭头连接符 9"/>
            <p:cNvCxnSpPr>
              <a:cxnSpLocks noChangeShapeType="1"/>
            </p:cNvCxnSpPr>
            <p:nvPr/>
          </p:nvCxnSpPr>
          <p:spPr bwMode="auto">
            <a:xfrm>
              <a:off x="2177861" y="3949829"/>
              <a:ext cx="3330244" cy="925576"/>
            </a:xfrm>
            <a:prstGeom prst="straightConnector1">
              <a:avLst/>
            </a:prstGeom>
            <a:noFill/>
            <a:ln w="139700" cap="rnd">
              <a:solidFill>
                <a:srgbClr val="800000"/>
              </a:solidFill>
              <a:prstDash val="dash"/>
              <a:round/>
              <a:headEnd type="arrow" w="sm" len="sm"/>
              <a:tailEnd type="arrow" w="sm" len="sm"/>
            </a:ln>
            <a:extLst>
              <a:ext uri="{909E8E84-426E-40DD-AFC4-6F175D3DCCD1}">
                <a14:hiddenFill xmlns:a14="http://schemas.microsoft.com/office/drawing/2010/main">
                  <a:noFill/>
                </a14:hiddenFill>
              </a:ext>
            </a:extLst>
          </p:spPr>
        </p:cxnSp>
        <p:sp>
          <p:nvSpPr>
            <p:cNvPr id="32" name="TextBox 31"/>
            <p:cNvSpPr txBox="1"/>
            <p:nvPr/>
          </p:nvSpPr>
          <p:spPr>
            <a:xfrm rot="552482">
              <a:off x="2847805" y="3723465"/>
              <a:ext cx="1990635" cy="602350"/>
            </a:xfrm>
            <a:prstGeom prst="rect">
              <a:avLst/>
            </a:prstGeom>
            <a:solidFill>
              <a:srgbClr val="FFFFFF">
                <a:alpha val="60000"/>
              </a:srgbClr>
            </a:solidFill>
          </p:spPr>
          <p:txBody>
            <a:bodyPr wrap="square" rtlCol="0">
              <a:spAutoFit/>
            </a:bodyPr>
            <a:p>
              <a:pPr algn="dist"/>
              <a:r>
                <a:rPr lang="zh-CN" altLang="en-US" sz="2800" dirty="0">
                  <a:solidFill>
                    <a:srgbClr val="C00000"/>
                  </a:solidFill>
                  <a:effectLst>
                    <a:outerShdw blurRad="38100" dist="38100" dir="2700000" algn="tl">
                      <a:srgbClr val="000000">
                        <a:alpha val="43137"/>
                      </a:srgbClr>
                    </a:outerShdw>
                  </a:effectLst>
                  <a:latin typeface="+mn-ea"/>
                </a:rPr>
                <a:t>需要联络</a:t>
              </a:r>
              <a:endParaRPr lang="zh-CN" altLang="en-US" sz="2800" dirty="0">
                <a:solidFill>
                  <a:srgbClr val="C00000"/>
                </a:solidFill>
                <a:effectLst>
                  <a:outerShdw blurRad="38100" dist="38100" dir="2700000" algn="tl">
                    <a:srgbClr val="000000">
                      <a:alpha val="43137"/>
                    </a:srgbClr>
                  </a:outerShdw>
                </a:effectLst>
                <a:latin typeface="+mn-ea"/>
              </a:endParaRPr>
            </a:p>
          </p:txBody>
        </p:sp>
      </p:grpSp>
      <p:grpSp>
        <p:nvGrpSpPr>
          <p:cNvPr id="5" name="组合 4"/>
          <p:cNvGrpSpPr/>
          <p:nvPr/>
        </p:nvGrpSpPr>
        <p:grpSpPr>
          <a:xfrm>
            <a:off x="10160" y="512445"/>
            <a:ext cx="9144000" cy="5831840"/>
            <a:chOff x="0" y="751"/>
            <a:chExt cx="14400" cy="9184"/>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t="4707" b="5095"/>
            <a:stretch>
              <a:fillRect/>
            </a:stretch>
          </p:blipFill>
          <p:spPr>
            <a:xfrm>
              <a:off x="0" y="751"/>
              <a:ext cx="14400" cy="9185"/>
            </a:xfrm>
            <a:prstGeom prst="rect">
              <a:avLst/>
            </a:prstGeom>
          </p:spPr>
        </p:pic>
        <p:sp>
          <p:nvSpPr>
            <p:cNvPr id="219144" name="Rectangle 8"/>
            <p:cNvSpPr>
              <a:spLocks noChangeArrowheads="1"/>
            </p:cNvSpPr>
            <p:nvPr/>
          </p:nvSpPr>
          <p:spPr bwMode="auto">
            <a:xfrm>
              <a:off x="796" y="1108"/>
              <a:ext cx="3635" cy="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p>
              <a:pPr algn="ctr"/>
              <a:r>
                <a:rPr lang="zh-CN" altLang="en-US" sz="3600" b="1" dirty="0">
                  <a:solidFill>
                    <a:schemeClr val="bg1"/>
                  </a:solidFill>
                  <a:effectLst>
                    <a:outerShdw blurRad="38100" dist="38100" dir="2700000" algn="tl">
                      <a:srgbClr val="000000">
                        <a:alpha val="43137"/>
                      </a:srgbClr>
                    </a:outerShdw>
                  </a:effectLst>
                  <a:latin typeface="+mn-ea"/>
                </a:rPr>
                <a:t>玉门关</a:t>
              </a:r>
              <a:r>
                <a:rPr lang="zh-CN" altLang="en-US" sz="3600" b="1" dirty="0" smtClean="0">
                  <a:solidFill>
                    <a:schemeClr val="bg1"/>
                  </a:solidFill>
                  <a:effectLst>
                    <a:outerShdw blurRad="38100" dist="38100" dir="2700000" algn="tl">
                      <a:srgbClr val="000000">
                        <a:alpha val="43137"/>
                      </a:srgbClr>
                    </a:outerShdw>
                  </a:effectLst>
                  <a:latin typeface="+mn-ea"/>
                </a:rPr>
                <a:t>遗址</a:t>
              </a:r>
              <a:endParaRPr lang="zh-CN" altLang="en-US" sz="3600" b="1" dirty="0">
                <a:solidFill>
                  <a:schemeClr val="bg1"/>
                </a:solidFill>
                <a:effectLst>
                  <a:outerShdw blurRad="38100" dist="38100" dir="2700000" algn="tl">
                    <a:srgbClr val="000000">
                      <a:alpha val="43137"/>
                    </a:srgbClr>
                  </a:outerShdw>
                </a:effectLst>
                <a:latin typeface="+mn-ea"/>
              </a:endParaRPr>
            </a:p>
          </p:txBody>
        </p:sp>
        <p:sp>
          <p:nvSpPr>
            <p:cNvPr id="219145" name="Rectangle 9"/>
            <p:cNvSpPr>
              <a:spLocks noChangeArrowheads="1"/>
            </p:cNvSpPr>
            <p:nvPr/>
          </p:nvSpPr>
          <p:spPr bwMode="auto">
            <a:xfrm>
              <a:off x="509" y="7214"/>
              <a:ext cx="13608" cy="2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p>
              <a:pPr algn="r">
                <a:lnSpc>
                  <a:spcPts val="4300"/>
                </a:lnSpc>
              </a:pPr>
              <a:r>
                <a:rPr lang="zh-CN" altLang="en-US" sz="4400" b="1" dirty="0" smtClean="0">
                  <a:solidFill>
                    <a:schemeClr val="bg1"/>
                  </a:solidFill>
                  <a:effectLst>
                    <a:outerShdw blurRad="38100" dist="38100" dir="2700000" algn="tl">
                      <a:srgbClr val="000000">
                        <a:alpha val="43137"/>
                      </a:srgbClr>
                    </a:outerShdw>
                  </a:effectLst>
                  <a:latin typeface="+mn-ea"/>
                </a:rPr>
                <a:t>羌笛</a:t>
              </a:r>
              <a:r>
                <a:rPr lang="zh-CN" altLang="en-US" sz="4400" b="1" dirty="0">
                  <a:solidFill>
                    <a:schemeClr val="bg1"/>
                  </a:solidFill>
                  <a:effectLst>
                    <a:outerShdw blurRad="38100" dist="38100" dir="2700000" algn="tl">
                      <a:srgbClr val="000000">
                        <a:alpha val="43137"/>
                      </a:srgbClr>
                    </a:outerShdw>
                  </a:effectLst>
                  <a:latin typeface="+mn-ea"/>
                </a:rPr>
                <a:t>何须怨杨柳</a:t>
              </a:r>
              <a:r>
                <a:rPr lang="zh-CN" altLang="en-US" sz="4400" b="1" dirty="0" smtClean="0">
                  <a:solidFill>
                    <a:schemeClr val="bg1"/>
                  </a:solidFill>
                  <a:effectLst>
                    <a:outerShdw blurRad="38100" dist="38100" dir="2700000" algn="tl">
                      <a:srgbClr val="000000">
                        <a:alpha val="43137"/>
                      </a:srgbClr>
                    </a:outerShdw>
                  </a:effectLst>
                  <a:latin typeface="+mn-ea"/>
                </a:rPr>
                <a:t>，春风</a:t>
              </a:r>
              <a:r>
                <a:rPr lang="zh-CN" altLang="en-US" sz="4400" b="1" dirty="0">
                  <a:solidFill>
                    <a:schemeClr val="bg1"/>
                  </a:solidFill>
                  <a:effectLst>
                    <a:outerShdw blurRad="38100" dist="38100" dir="2700000" algn="tl">
                      <a:srgbClr val="000000">
                        <a:alpha val="43137"/>
                      </a:srgbClr>
                    </a:outerShdw>
                  </a:effectLst>
                  <a:latin typeface="+mn-ea"/>
                </a:rPr>
                <a:t>不度玉门关</a:t>
              </a:r>
              <a:r>
                <a:rPr lang="zh-CN" altLang="en-US" sz="4400" b="1" dirty="0" smtClean="0">
                  <a:solidFill>
                    <a:schemeClr val="bg1"/>
                  </a:solidFill>
                  <a:effectLst>
                    <a:outerShdw blurRad="38100" dist="38100" dir="2700000" algn="tl">
                      <a:srgbClr val="000000">
                        <a:alpha val="43137"/>
                      </a:srgbClr>
                    </a:outerShdw>
                  </a:effectLst>
                  <a:latin typeface="+mn-ea"/>
                </a:rPr>
                <a:t>。</a:t>
              </a:r>
              <a:endParaRPr lang="en-US" altLang="zh-CN" sz="4400" b="1" dirty="0" smtClean="0">
                <a:solidFill>
                  <a:schemeClr val="bg1"/>
                </a:solidFill>
                <a:effectLst>
                  <a:outerShdw blurRad="38100" dist="38100" dir="2700000" algn="tl">
                    <a:srgbClr val="000000">
                      <a:alpha val="43137"/>
                    </a:srgbClr>
                  </a:outerShdw>
                </a:effectLst>
                <a:latin typeface="+mn-ea"/>
              </a:endParaRPr>
            </a:p>
            <a:p>
              <a:pPr algn="r">
                <a:lnSpc>
                  <a:spcPts val="4300"/>
                </a:lnSpc>
              </a:pPr>
              <a:endParaRPr lang="en-US" altLang="zh-CN" sz="4400" b="1" dirty="0">
                <a:solidFill>
                  <a:schemeClr val="bg1"/>
                </a:solidFill>
                <a:effectLst>
                  <a:outerShdw blurRad="38100" dist="38100" dir="2700000" algn="tl">
                    <a:srgbClr val="000000">
                      <a:alpha val="43137"/>
                    </a:srgbClr>
                  </a:outerShdw>
                </a:effectLst>
                <a:latin typeface="+mn-ea"/>
              </a:endParaRPr>
            </a:p>
            <a:p>
              <a:pPr algn="r">
                <a:lnSpc>
                  <a:spcPts val="4300"/>
                </a:lnSpc>
              </a:pPr>
              <a:r>
                <a:rPr lang="en-US" altLang="zh-CN" sz="4000" b="1" dirty="0" smtClean="0">
                  <a:solidFill>
                    <a:schemeClr val="bg1"/>
                  </a:solidFill>
                  <a:effectLst>
                    <a:outerShdw blurRad="38100" dist="38100" dir="2700000" algn="tl">
                      <a:srgbClr val="000000">
                        <a:alpha val="43137"/>
                      </a:srgbClr>
                    </a:outerShdw>
                  </a:effectLst>
                  <a:latin typeface="+mn-ea"/>
                </a:rPr>
                <a:t>《</a:t>
              </a:r>
              <a:r>
                <a:rPr lang="zh-CN" altLang="en-US" sz="4000" b="1" dirty="0">
                  <a:solidFill>
                    <a:schemeClr val="bg1"/>
                  </a:solidFill>
                  <a:effectLst>
                    <a:outerShdw blurRad="38100" dist="38100" dir="2700000" algn="tl">
                      <a:srgbClr val="000000">
                        <a:alpha val="43137"/>
                      </a:srgbClr>
                    </a:outerShdw>
                  </a:effectLst>
                  <a:latin typeface="+mn-ea"/>
                </a:rPr>
                <a:t>凉州词</a:t>
              </a:r>
              <a:r>
                <a:rPr lang="en-US" altLang="zh-CN" sz="4000" b="1" dirty="0">
                  <a:solidFill>
                    <a:schemeClr val="bg1"/>
                  </a:solidFill>
                  <a:effectLst>
                    <a:outerShdw blurRad="38100" dist="38100" dir="2700000" algn="tl">
                      <a:srgbClr val="000000">
                        <a:alpha val="43137"/>
                      </a:srgbClr>
                    </a:outerShdw>
                  </a:effectLst>
                  <a:latin typeface="+mn-ea"/>
                </a:rPr>
                <a:t>》</a:t>
              </a:r>
              <a:r>
                <a:rPr lang="zh-CN" altLang="en-US" sz="4000" b="1" dirty="0">
                  <a:solidFill>
                    <a:schemeClr val="bg1"/>
                  </a:solidFill>
                  <a:effectLst>
                    <a:outerShdw blurRad="38100" dist="38100" dir="2700000" algn="tl">
                      <a:srgbClr val="000000">
                        <a:alpha val="43137"/>
                      </a:srgbClr>
                    </a:outerShdw>
                  </a:effectLst>
                  <a:latin typeface="+mn-ea"/>
                </a:rPr>
                <a:t>唐</a:t>
              </a:r>
              <a:r>
                <a:rPr lang="en-US" altLang="zh-CN" sz="4000" b="1" dirty="0">
                  <a:solidFill>
                    <a:schemeClr val="bg1"/>
                  </a:solidFill>
                  <a:effectLst>
                    <a:outerShdw blurRad="38100" dist="38100" dir="2700000" algn="tl">
                      <a:srgbClr val="000000">
                        <a:alpha val="43137"/>
                      </a:srgbClr>
                    </a:outerShdw>
                  </a:effectLst>
                  <a:latin typeface="+mn-ea"/>
                </a:rPr>
                <a:t>·</a:t>
              </a:r>
              <a:r>
                <a:rPr lang="zh-CN" altLang="en-US" sz="4000" b="1" dirty="0">
                  <a:solidFill>
                    <a:schemeClr val="bg1"/>
                  </a:solidFill>
                  <a:effectLst>
                    <a:outerShdw blurRad="38100" dist="38100" dir="2700000" algn="tl">
                      <a:srgbClr val="000000">
                        <a:alpha val="43137"/>
                      </a:srgbClr>
                    </a:outerShdw>
                  </a:effectLst>
                  <a:latin typeface="+mn-ea"/>
                </a:rPr>
                <a:t>王之</a:t>
              </a:r>
              <a:r>
                <a:rPr lang="zh-CN" altLang="en-US" sz="4000" b="1" dirty="0" smtClean="0">
                  <a:solidFill>
                    <a:schemeClr val="bg1"/>
                  </a:solidFill>
                  <a:effectLst>
                    <a:outerShdw blurRad="38100" dist="38100" dir="2700000" algn="tl">
                      <a:srgbClr val="000000">
                        <a:alpha val="43137"/>
                      </a:srgbClr>
                    </a:outerShdw>
                  </a:effectLst>
                  <a:latin typeface="+mn-ea"/>
                </a:rPr>
                <a:t>涣</a:t>
              </a:r>
              <a:endParaRPr lang="zh-CN" altLang="en-US" sz="4000" b="1" dirty="0">
                <a:solidFill>
                  <a:schemeClr val="bg1"/>
                </a:solidFill>
                <a:effectLst>
                  <a:outerShdw blurRad="38100" dist="38100" dir="2700000" algn="tl">
                    <a:srgbClr val="000000">
                      <a:alpha val="43137"/>
                    </a:srgbClr>
                  </a:outerShdw>
                </a:effectLst>
                <a:latin typeface="+mn-ea"/>
              </a:endParaRPr>
            </a:p>
          </p:txBody>
        </p:sp>
      </p:grpSp>
      <p:grpSp>
        <p:nvGrpSpPr>
          <p:cNvPr id="10" name="组合 9"/>
          <p:cNvGrpSpPr/>
          <p:nvPr/>
        </p:nvGrpSpPr>
        <p:grpSpPr>
          <a:xfrm>
            <a:off x="17145" y="512445"/>
            <a:ext cx="9144000" cy="6048375"/>
            <a:chOff x="0" y="524"/>
            <a:chExt cx="14400" cy="9525"/>
          </a:xfrm>
        </p:grpSpPr>
        <p:pic>
          <p:nvPicPr>
            <p:cNvPr id="11" name="图片 10"/>
            <p:cNvPicPr>
              <a:picLocks noChangeAspect="1"/>
            </p:cNvPicPr>
            <p:nvPr/>
          </p:nvPicPr>
          <p:blipFill rotWithShape="1">
            <a:blip r:embed="rId4">
              <a:extLst>
                <a:ext uri="{28A0092B-C50C-407E-A947-70E740481C1C}">
                  <a14:useLocalDpi xmlns:a14="http://schemas.microsoft.com/office/drawing/2010/main" val="0"/>
                </a:ext>
              </a:extLst>
            </a:blip>
            <a:srcRect b="6388"/>
            <a:stretch>
              <a:fillRect/>
            </a:stretch>
          </p:blipFill>
          <p:spPr>
            <a:xfrm>
              <a:off x="0" y="524"/>
              <a:ext cx="14400" cy="9525"/>
            </a:xfrm>
            <a:prstGeom prst="rect">
              <a:avLst/>
            </a:prstGeom>
          </p:spPr>
        </p:pic>
        <p:sp>
          <p:nvSpPr>
            <p:cNvPr id="220171" name="Rectangle 11"/>
            <p:cNvSpPr>
              <a:spLocks noChangeArrowheads="1"/>
            </p:cNvSpPr>
            <p:nvPr/>
          </p:nvSpPr>
          <p:spPr bwMode="auto">
            <a:xfrm>
              <a:off x="616" y="2912"/>
              <a:ext cx="13484" cy="2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p>
              <a:pPr algn="r">
                <a:lnSpc>
                  <a:spcPts val="4300"/>
                </a:lnSpc>
              </a:pPr>
              <a:r>
                <a:rPr lang="zh-CN" altLang="en-US" sz="4000" b="1" dirty="0">
                  <a:solidFill>
                    <a:schemeClr val="bg1"/>
                  </a:solidFill>
                  <a:effectLst>
                    <a:outerShdw blurRad="38100" dist="38100" dir="2700000" algn="tl">
                      <a:srgbClr val="000000">
                        <a:alpha val="43137"/>
                      </a:srgbClr>
                    </a:outerShdw>
                  </a:effectLst>
                  <a:latin typeface="+mn-ea"/>
                </a:rPr>
                <a:t>劝君更尽一杯酒，西出阳关无故人</a:t>
              </a:r>
              <a:r>
                <a:rPr lang="zh-CN" altLang="en-US" sz="4000" b="1" dirty="0" smtClean="0">
                  <a:solidFill>
                    <a:schemeClr val="bg1"/>
                  </a:solidFill>
                  <a:effectLst>
                    <a:outerShdw blurRad="38100" dist="38100" dir="2700000" algn="tl">
                      <a:srgbClr val="000000">
                        <a:alpha val="43137"/>
                      </a:srgbClr>
                    </a:outerShdw>
                  </a:effectLst>
                  <a:latin typeface="+mn-ea"/>
                </a:rPr>
                <a:t>。</a:t>
              </a:r>
              <a:endParaRPr lang="en-US" altLang="zh-CN" sz="4000" b="1" dirty="0" smtClean="0">
                <a:solidFill>
                  <a:schemeClr val="bg1"/>
                </a:solidFill>
                <a:effectLst>
                  <a:outerShdw blurRad="38100" dist="38100" dir="2700000" algn="tl">
                    <a:srgbClr val="000000">
                      <a:alpha val="43137"/>
                    </a:srgbClr>
                  </a:outerShdw>
                </a:effectLst>
                <a:latin typeface="+mn-ea"/>
              </a:endParaRPr>
            </a:p>
            <a:p>
              <a:pPr algn="r">
                <a:lnSpc>
                  <a:spcPts val="4300"/>
                </a:lnSpc>
              </a:pPr>
              <a:endParaRPr lang="en-US" altLang="zh-CN" sz="4000" b="1" dirty="0" smtClean="0">
                <a:solidFill>
                  <a:schemeClr val="bg1"/>
                </a:solidFill>
                <a:effectLst>
                  <a:outerShdw blurRad="38100" dist="38100" dir="2700000" algn="tl">
                    <a:srgbClr val="000000">
                      <a:alpha val="43137"/>
                    </a:srgbClr>
                  </a:outerShdw>
                </a:effectLst>
                <a:latin typeface="+mn-ea"/>
              </a:endParaRPr>
            </a:p>
            <a:p>
              <a:pPr algn="r">
                <a:lnSpc>
                  <a:spcPts val="4300"/>
                </a:lnSpc>
              </a:pPr>
              <a:r>
                <a:rPr lang="en-US" altLang="zh-CN" sz="4000" b="1" dirty="0" smtClean="0">
                  <a:solidFill>
                    <a:schemeClr val="bg1"/>
                  </a:solidFill>
                  <a:effectLst>
                    <a:outerShdw blurRad="38100" dist="38100" dir="2700000" algn="tl">
                      <a:srgbClr val="000000">
                        <a:alpha val="43137"/>
                      </a:srgbClr>
                    </a:outerShdw>
                  </a:effectLst>
                  <a:latin typeface="+mn-ea"/>
                </a:rPr>
                <a:t>《</a:t>
              </a:r>
              <a:r>
                <a:rPr lang="zh-CN" altLang="en-US" sz="4000" b="1" dirty="0">
                  <a:solidFill>
                    <a:schemeClr val="bg1"/>
                  </a:solidFill>
                  <a:effectLst>
                    <a:outerShdw blurRad="38100" dist="38100" dir="2700000" algn="tl">
                      <a:srgbClr val="000000">
                        <a:alpha val="43137"/>
                      </a:srgbClr>
                    </a:outerShdw>
                  </a:effectLst>
                  <a:latin typeface="+mn-ea"/>
                </a:rPr>
                <a:t>送元二使安西</a:t>
              </a:r>
              <a:r>
                <a:rPr lang="en-US" altLang="zh-CN" sz="4000" b="1" dirty="0">
                  <a:solidFill>
                    <a:schemeClr val="bg1"/>
                  </a:solidFill>
                  <a:effectLst>
                    <a:outerShdw blurRad="38100" dist="38100" dir="2700000" algn="tl">
                      <a:srgbClr val="000000">
                        <a:alpha val="43137"/>
                      </a:srgbClr>
                    </a:outerShdw>
                  </a:effectLst>
                  <a:latin typeface="+mn-ea"/>
                </a:rPr>
                <a:t>》</a:t>
              </a:r>
              <a:r>
                <a:rPr lang="zh-CN" altLang="en-US" sz="4000" b="1" dirty="0">
                  <a:solidFill>
                    <a:schemeClr val="bg1"/>
                  </a:solidFill>
                  <a:effectLst>
                    <a:outerShdw blurRad="38100" dist="38100" dir="2700000" algn="tl">
                      <a:srgbClr val="000000">
                        <a:alpha val="43137"/>
                      </a:srgbClr>
                    </a:outerShdw>
                  </a:effectLst>
                  <a:latin typeface="+mn-ea"/>
                </a:rPr>
                <a:t>唐</a:t>
              </a:r>
              <a:r>
                <a:rPr lang="en-US" altLang="zh-CN" sz="4000" b="1" dirty="0">
                  <a:solidFill>
                    <a:schemeClr val="bg1"/>
                  </a:solidFill>
                  <a:effectLst>
                    <a:outerShdw blurRad="38100" dist="38100" dir="2700000" algn="tl">
                      <a:srgbClr val="000000">
                        <a:alpha val="43137"/>
                      </a:srgbClr>
                    </a:outerShdw>
                  </a:effectLst>
                  <a:latin typeface="+mn-ea"/>
                </a:rPr>
                <a:t>·</a:t>
              </a:r>
              <a:r>
                <a:rPr lang="zh-CN" altLang="en-US" sz="4000" b="1" dirty="0">
                  <a:solidFill>
                    <a:schemeClr val="bg1"/>
                  </a:solidFill>
                  <a:effectLst>
                    <a:outerShdw blurRad="38100" dist="38100" dir="2700000" algn="tl">
                      <a:srgbClr val="000000">
                        <a:alpha val="43137"/>
                      </a:srgbClr>
                    </a:outerShdw>
                  </a:effectLst>
                  <a:latin typeface="+mn-ea"/>
                </a:rPr>
                <a:t>王维</a:t>
              </a:r>
              <a:endParaRPr lang="zh-CN" altLang="en-US" sz="4000" b="1" dirty="0">
                <a:solidFill>
                  <a:schemeClr val="bg1"/>
                </a:solidFill>
                <a:effectLst>
                  <a:outerShdw blurRad="38100" dist="38100" dir="2700000" algn="tl">
                    <a:srgbClr val="000000">
                      <a:alpha val="43137"/>
                    </a:srgbClr>
                  </a:outerShdw>
                </a:effectLst>
                <a:latin typeface="+mn-ea"/>
              </a:endParaRPr>
            </a:p>
          </p:txBody>
        </p:sp>
        <p:sp>
          <p:nvSpPr>
            <p:cNvPr id="220165" name="Text Box 5"/>
            <p:cNvSpPr txBox="1">
              <a:spLocks noChangeArrowheads="1"/>
            </p:cNvSpPr>
            <p:nvPr/>
          </p:nvSpPr>
          <p:spPr bwMode="auto">
            <a:xfrm>
              <a:off x="406" y="977"/>
              <a:ext cx="9484" cy="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p>
              <a:pPr algn="ctr"/>
              <a:r>
                <a:rPr lang="zh-CN" altLang="en-US" sz="3600" b="1" dirty="0">
                  <a:solidFill>
                    <a:schemeClr val="bg1"/>
                  </a:solidFill>
                  <a:effectLst>
                    <a:outerShdw blurRad="38100" dist="38100" dir="2700000" algn="tl">
                      <a:srgbClr val="000000">
                        <a:alpha val="43137"/>
                      </a:srgbClr>
                    </a:outerShdw>
                  </a:effectLst>
                  <a:latin typeface="+mn-ea"/>
                </a:rPr>
                <a:t>阳关遗址（今甘肃敦煌西南）</a:t>
              </a:r>
              <a:endParaRPr lang="zh-CN" altLang="en-US" sz="3600" b="1" dirty="0">
                <a:solidFill>
                  <a:schemeClr val="bg1"/>
                </a:solidFill>
                <a:effectLst>
                  <a:outerShdw blurRad="38100" dist="38100" dir="2700000" algn="tl">
                    <a:srgbClr val="000000">
                      <a:alpha val="43137"/>
                    </a:srgbClr>
                  </a:outerShdw>
                </a:effectLst>
                <a:latin typeface="+mn-ea"/>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22" presetClass="exit" presetSubtype="4" fill="hold" nodeType="withEffect">
                                  <p:stCondLst>
                                    <p:cond delay="0"/>
                                  </p:stCondLst>
                                  <p:childTnLst>
                                    <p:animEffect transition="out" filter="wipe(down)">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bg/>
                                          </p:spTgt>
                                        </p:tgtEl>
                                        <p:attrNameLst>
                                          <p:attrName>style.visibility</p:attrName>
                                        </p:attrNameLst>
                                      </p:cBhvr>
                                      <p:to>
                                        <p:strVal val="visible"/>
                                      </p:to>
                                    </p:set>
                                    <p:anim calcmode="lin" valueType="num">
                                      <p:cBhvr>
                                        <p:cTn id="33" dur="500" fill="hold"/>
                                        <p:tgtEl>
                                          <p:spTgt spid="6">
                                            <p:bg/>
                                          </p:spTgt>
                                        </p:tgtEl>
                                        <p:attrNameLst>
                                          <p:attrName>ppt_x</p:attrName>
                                        </p:attrNameLst>
                                      </p:cBhvr>
                                      <p:tavLst>
                                        <p:tav tm="0">
                                          <p:val>
                                            <p:strVal val="#ppt_x"/>
                                          </p:val>
                                        </p:tav>
                                        <p:tav tm="100000">
                                          <p:val>
                                            <p:strVal val="#ppt_x"/>
                                          </p:val>
                                        </p:tav>
                                      </p:tavLst>
                                    </p:anim>
                                    <p:anim calcmode="lin" valueType="num">
                                      <p:cBhvr>
                                        <p:cTn id="34" dur="500" fill="hold"/>
                                        <p:tgtEl>
                                          <p:spTgt spid="6">
                                            <p:bg/>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 calcmode="lin" valueType="num">
                                      <p:cBhvr>
                                        <p:cTn id="3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wipe(down)">
                                      <p:cBhvr>
                                        <p:cTn id="48" dur="500"/>
                                        <p:tgtEl>
                                          <p:spTgt spid="3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right)">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37"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barn(outVertical)">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uiExpand="1" build="p"/>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6" name="组合 5"/>
          <p:cNvGrpSpPr/>
          <p:nvPr/>
        </p:nvGrpSpPr>
        <p:grpSpPr>
          <a:xfrm>
            <a:off x="-9818" y="548680"/>
            <a:ext cx="9190330" cy="6336704"/>
            <a:chOff x="268188" y="805200"/>
            <a:chExt cx="8643937" cy="5903913"/>
          </a:xfrm>
        </p:grpSpPr>
        <p:pic>
          <p:nvPicPr>
            <p:cNvPr id="115715" name="图片 177161" descr="图片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68188" y="805200"/>
              <a:ext cx="8643937" cy="59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文本框 177155"/>
            <p:cNvSpPr txBox="1">
              <a:spLocks noChangeArrowheads="1"/>
            </p:cNvSpPr>
            <p:nvPr/>
          </p:nvSpPr>
          <p:spPr bwMode="auto">
            <a:xfrm>
              <a:off x="732420" y="2418919"/>
              <a:ext cx="7549595" cy="2785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zh-CN" altLang="en-US" sz="2800" b="1" dirty="0">
                  <a:solidFill>
                    <a:srgbClr val="0000FF"/>
                  </a:solidFill>
                  <a:latin typeface="隶书" panose="02010509060101010101" pitchFamily="49" charset="-122"/>
                  <a:ea typeface="隶书" panose="02010509060101010101" pitchFamily="49" charset="-122"/>
                </a:rPr>
                <a:t>   </a:t>
              </a:r>
              <a:r>
                <a:rPr lang="zh-CN" altLang="en-US" sz="2800" b="1" dirty="0">
                  <a:solidFill>
                    <a:srgbClr val="37383A"/>
                  </a:solidFill>
                  <a:latin typeface="华文行楷" panose="02010800040101010101" pitchFamily="2" charset="-122"/>
                </a:rPr>
                <a:t> 我大汉王朝</a:t>
              </a:r>
              <a:r>
                <a:rPr lang="zh-CN" altLang="en-US" sz="2800" b="1" dirty="0" smtClean="0">
                  <a:solidFill>
                    <a:srgbClr val="37383A"/>
                  </a:solidFill>
                  <a:latin typeface="华文行楷" panose="02010800040101010101" pitchFamily="2" charset="-122"/>
                </a:rPr>
                <a:t>，历经</a:t>
              </a:r>
              <a:r>
                <a:rPr lang="zh-CN" altLang="en-US" sz="2800" b="1" dirty="0">
                  <a:solidFill>
                    <a:srgbClr val="37383A"/>
                  </a:solidFill>
                  <a:latin typeface="华文行楷" panose="02010800040101010101" pitchFamily="2" charset="-122"/>
                </a:rPr>
                <a:t>几代先皇的</a:t>
              </a:r>
              <a:r>
                <a:rPr lang="zh-CN" altLang="en-US" sz="2800" b="1" dirty="0" smtClean="0">
                  <a:solidFill>
                    <a:srgbClr val="37383A"/>
                  </a:solidFill>
                  <a:latin typeface="华文行楷" panose="02010800040101010101" pitchFamily="2" charset="-122"/>
                </a:rPr>
                <a:t>休养生息</a:t>
              </a:r>
              <a:r>
                <a:rPr lang="zh-CN" altLang="en-US" sz="2800" b="1" dirty="0">
                  <a:solidFill>
                    <a:srgbClr val="37383A"/>
                  </a:solidFill>
                  <a:latin typeface="华文行楷" panose="02010800040101010101" pitchFamily="2" charset="-122"/>
                </a:rPr>
                <a:t>，现民殷国富，兵强马壮。</a:t>
              </a:r>
              <a:r>
                <a:rPr lang="zh-CN" altLang="en-US" sz="2800" b="1" dirty="0" smtClean="0">
                  <a:solidFill>
                    <a:srgbClr val="FF0000"/>
                  </a:solidFill>
                  <a:latin typeface="华文行楷" panose="02010800040101010101" pitchFamily="2" charset="-122"/>
                </a:rPr>
                <a:t>为保</a:t>
              </a:r>
              <a:r>
                <a:rPr lang="zh-CN" altLang="en-US" sz="2800" b="1" dirty="0">
                  <a:solidFill>
                    <a:srgbClr val="FF0000"/>
                  </a:solidFill>
                  <a:latin typeface="华文行楷" panose="02010800040101010101" pitchFamily="2" charset="-122"/>
                </a:rPr>
                <a:t>民安，彻底</a:t>
              </a:r>
              <a:r>
                <a:rPr lang="zh-CN" altLang="en-US" sz="2800" b="1" dirty="0" smtClean="0">
                  <a:solidFill>
                    <a:srgbClr val="FF0000"/>
                  </a:solidFill>
                  <a:latin typeface="华文行楷" panose="02010800040101010101" pitchFamily="2" charset="-122"/>
                </a:rPr>
                <a:t>根除匈奴</a:t>
              </a:r>
              <a:r>
                <a:rPr lang="zh-CN" altLang="en-US" sz="2800" b="1" dirty="0">
                  <a:solidFill>
                    <a:srgbClr val="FF0000"/>
                  </a:solidFill>
                  <a:latin typeface="华文行楷" panose="02010800040101010101" pitchFamily="2" charset="-122"/>
                </a:rPr>
                <a:t>之患，拟</a:t>
              </a:r>
              <a:r>
                <a:rPr lang="zh-CN" altLang="en-US" sz="2800" b="1" dirty="0" smtClean="0">
                  <a:solidFill>
                    <a:srgbClr val="FF0000"/>
                  </a:solidFill>
                  <a:latin typeface="华文行楷" panose="02010800040101010101" pitchFamily="2" charset="-122"/>
                </a:rPr>
                <a:t>联合大月</a:t>
              </a:r>
              <a:r>
                <a:rPr lang="zh-CN" altLang="en-US" sz="2800" b="1" dirty="0">
                  <a:solidFill>
                    <a:srgbClr val="FF0000"/>
                  </a:solidFill>
                  <a:latin typeface="华文行楷" panose="02010800040101010101" pitchFamily="2" charset="-122"/>
                </a:rPr>
                <a:t>氏夹击匈奴</a:t>
              </a:r>
              <a:r>
                <a:rPr lang="zh-CN" altLang="en-US" sz="2800" b="1" dirty="0" smtClean="0">
                  <a:solidFill>
                    <a:srgbClr val="FF0000"/>
                  </a:solidFill>
                  <a:latin typeface="华文行楷" panose="02010800040101010101" pitchFamily="2" charset="-122"/>
                </a:rPr>
                <a:t>。</a:t>
              </a:r>
              <a:r>
                <a:rPr lang="zh-CN" altLang="en-US" sz="2800" b="1" dirty="0" smtClean="0">
                  <a:solidFill>
                    <a:srgbClr val="37383A"/>
                  </a:solidFill>
                  <a:latin typeface="华文行楷" panose="02010800040101010101" pitchFamily="2" charset="-122"/>
                </a:rPr>
                <a:t>现</a:t>
              </a:r>
              <a:r>
                <a:rPr lang="zh-CN" altLang="en-US" sz="2800" b="1" dirty="0">
                  <a:solidFill>
                    <a:srgbClr val="37383A"/>
                  </a:solidFill>
                  <a:latin typeface="华文行楷" panose="02010800040101010101" pitchFamily="2" charset="-122"/>
                </a:rPr>
                <a:t>招募使者</a:t>
              </a:r>
              <a:r>
                <a:rPr lang="zh-CN" altLang="en-US" sz="2800" b="1" dirty="0" smtClean="0">
                  <a:solidFill>
                    <a:srgbClr val="37383A"/>
                  </a:solidFill>
                  <a:latin typeface="华文行楷" panose="02010800040101010101" pitchFamily="2" charset="-122"/>
                </a:rPr>
                <a:t>一位，代表</a:t>
              </a:r>
              <a:r>
                <a:rPr lang="zh-CN" altLang="en-US" sz="2800" b="1" dirty="0">
                  <a:solidFill>
                    <a:srgbClr val="37383A"/>
                  </a:solidFill>
                  <a:latin typeface="华文行楷" panose="02010800040101010101" pitchFamily="2" charset="-122"/>
                </a:rPr>
                <a:t>大汉王朝</a:t>
              </a:r>
              <a:r>
                <a:rPr lang="zh-CN" altLang="en-US" sz="2800" b="1" dirty="0" smtClean="0">
                  <a:solidFill>
                    <a:srgbClr val="37383A"/>
                  </a:solidFill>
                  <a:latin typeface="华文行楷" panose="02010800040101010101" pitchFamily="2" charset="-122"/>
                </a:rPr>
                <a:t>出使大月</a:t>
              </a:r>
              <a:r>
                <a:rPr lang="zh-CN" altLang="en-US" sz="2800" b="1" dirty="0">
                  <a:solidFill>
                    <a:srgbClr val="37383A"/>
                  </a:solidFill>
                  <a:latin typeface="华文行楷" panose="02010800040101010101" pitchFamily="2" charset="-122"/>
                </a:rPr>
                <a:t>氏。事成</a:t>
              </a:r>
              <a:r>
                <a:rPr lang="zh-CN" altLang="en-US" sz="2800" b="1" dirty="0" smtClean="0">
                  <a:solidFill>
                    <a:srgbClr val="37383A"/>
                  </a:solidFill>
                  <a:latin typeface="华文行楷" panose="02010800040101010101" pitchFamily="2" charset="-122"/>
                </a:rPr>
                <a:t>之后，赏赐</a:t>
              </a:r>
              <a:r>
                <a:rPr lang="zh-CN" altLang="en-US" sz="2800" b="1" dirty="0">
                  <a:solidFill>
                    <a:srgbClr val="37383A"/>
                  </a:solidFill>
                  <a:latin typeface="华文行楷" panose="02010800040101010101" pitchFamily="2" charset="-122"/>
                </a:rPr>
                <a:t>黄金白银，</a:t>
              </a:r>
              <a:r>
                <a:rPr lang="zh-CN" altLang="en-US" sz="2800" b="1" dirty="0" smtClean="0">
                  <a:solidFill>
                    <a:srgbClr val="37383A"/>
                  </a:solidFill>
                  <a:latin typeface="华文行楷" panose="02010800040101010101" pitchFamily="2" charset="-122"/>
                </a:rPr>
                <a:t>良田美</a:t>
              </a:r>
              <a:r>
                <a:rPr lang="zh-CN" altLang="en-US" sz="2800" b="1" dirty="0">
                  <a:solidFill>
                    <a:srgbClr val="37383A"/>
                  </a:solidFill>
                  <a:latin typeface="华文行楷" panose="02010800040101010101" pitchFamily="2" charset="-122"/>
                </a:rPr>
                <a:t>宅。如有勇者 </a:t>
              </a:r>
              <a:r>
                <a:rPr lang="zh-CN" altLang="en-US" sz="2800" b="1" dirty="0" smtClean="0">
                  <a:solidFill>
                    <a:srgbClr val="37383A"/>
                  </a:solidFill>
                  <a:latin typeface="华文行楷" panose="02010800040101010101" pitchFamily="2" charset="-122"/>
                </a:rPr>
                <a:t>，速</a:t>
              </a:r>
              <a:r>
                <a:rPr lang="zh-CN" altLang="en-US" sz="2800" b="1" dirty="0">
                  <a:solidFill>
                    <a:srgbClr val="37383A"/>
                  </a:solidFill>
                  <a:latin typeface="华文行楷" panose="02010800040101010101" pitchFamily="2" charset="-122"/>
                </a:rPr>
                <a:t>来报名</a:t>
              </a:r>
              <a:r>
                <a:rPr lang="zh-CN" altLang="en-US" sz="2800" b="1" dirty="0" smtClean="0">
                  <a:solidFill>
                    <a:srgbClr val="37383A"/>
                  </a:solidFill>
                  <a:latin typeface="华文行楷" panose="02010800040101010101" pitchFamily="2" charset="-122"/>
                </a:rPr>
                <a:t>。                                    钦</a:t>
              </a:r>
              <a:r>
                <a:rPr lang="zh-CN" altLang="en-US" sz="2800" b="1" dirty="0">
                  <a:solidFill>
                    <a:srgbClr val="37383A"/>
                  </a:solidFill>
                  <a:latin typeface="华文行楷" panose="02010800040101010101" pitchFamily="2" charset="-122"/>
                </a:rPr>
                <a:t>此。</a:t>
              </a:r>
              <a:endParaRPr lang="zh-CN" altLang="en-US" sz="2800" b="1" dirty="0">
                <a:solidFill>
                  <a:srgbClr val="37383A"/>
                </a:solidFill>
                <a:latin typeface="华文行楷" panose="02010800040101010101" pitchFamily="2" charset="-122"/>
              </a:endParaRPr>
            </a:p>
          </p:txBody>
        </p:sp>
      </p:grpSp>
      <p:sp>
        <p:nvSpPr>
          <p:cNvPr id="2" name="文本框 1"/>
          <p:cNvSpPr txBox="1"/>
          <p:nvPr/>
        </p:nvSpPr>
        <p:spPr>
          <a:xfrm>
            <a:off x="3481502" y="404664"/>
            <a:ext cx="2031325" cy="955390"/>
          </a:xfrm>
          <a:prstGeom prst="rect">
            <a:avLst/>
          </a:prstGeom>
          <a:noFill/>
        </p:spPr>
        <p:txBody>
          <a:bodyPr wrap="none">
            <a:spAutoFit/>
          </a:bodyPr>
          <a:lstStyle/>
          <a:p>
            <a:pPr algn="ctr">
              <a:lnSpc>
                <a:spcPct val="130000"/>
              </a:lnSpc>
              <a:defRPr/>
            </a:pPr>
            <a:r>
              <a:rPr lang="zh-CN" altLang="en-US" sz="4800" b="1" noProof="1">
                <a:solidFill>
                  <a:srgbClr val="C00000"/>
                </a:solidFill>
                <a:effectLst>
                  <a:outerShdw blurRad="38100" dist="38100" dir="2700000" algn="tl">
                    <a:srgbClr val="000000">
                      <a:alpha val="43137"/>
                    </a:srgbClr>
                  </a:outerShdw>
                </a:effectLst>
                <a:ea typeface="微软雅黑" panose="020B0503020204020204" pitchFamily="34" charset="-122"/>
                <a:cs typeface="+mn-ea"/>
              </a:rPr>
              <a:t>招贤令</a:t>
            </a:r>
            <a:endParaRPr lang="zh-CN" altLang="en-US" sz="4800" b="1" noProof="1">
              <a:solidFill>
                <a:srgbClr val="C00000"/>
              </a:solidFill>
              <a:effectLst>
                <a:outerShdw blurRad="38100" dist="38100" dir="2700000" algn="tl">
                  <a:srgbClr val="000000">
                    <a:alpha val="43137"/>
                  </a:srgbClr>
                </a:outerShdw>
              </a:effectLst>
              <a:ea typeface="微软雅黑" panose="020B0503020204020204" pitchFamily="34" charset="-122"/>
            </a:endParaRPr>
          </a:p>
        </p:txBody>
      </p:sp>
      <p:sp>
        <p:nvSpPr>
          <p:cNvPr id="3" name="TextBox 2"/>
          <p:cNvSpPr txBox="1"/>
          <p:nvPr/>
        </p:nvSpPr>
        <p:spPr>
          <a:xfrm>
            <a:off x="755576" y="6156593"/>
            <a:ext cx="7632848" cy="584775"/>
          </a:xfrm>
          <a:prstGeom prst="rect">
            <a:avLst/>
          </a:prstGeom>
          <a:solidFill>
            <a:srgbClr val="FFFFFF">
              <a:alpha val="90980"/>
            </a:srgb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dist"/>
            <a:r>
              <a:rPr lang="zh-CN" altLang="en-US" sz="3200" dirty="0" smtClean="0">
                <a:solidFill>
                  <a:schemeClr val="tx1"/>
                </a:solidFill>
                <a:effectLst>
                  <a:outerShdw blurRad="38100" dist="38100" dir="2700000" algn="tl">
                    <a:srgbClr val="000000">
                      <a:alpha val="43137"/>
                    </a:srgbClr>
                  </a:outerShdw>
                </a:effectLst>
              </a:rPr>
              <a:t>思考： 招贤令需要贤士完成什么任务？</a:t>
            </a:r>
            <a:endParaRPr lang="zh-CN" altLang="en-US" sz="3200" dirty="0" smtClean="0">
              <a:solidFill>
                <a:schemeClr val="tx1"/>
              </a:solidFill>
              <a:effectLst>
                <a:outerShdw blurRad="38100" dist="38100" dir="2700000" algn="tl">
                  <a:srgbClr val="000000">
                    <a:alpha val="43137"/>
                  </a:srgbClr>
                </a:outerShdw>
              </a:effectLst>
            </a:endParaRPr>
          </a:p>
        </p:txBody>
      </p:sp>
      <p:sp>
        <p:nvSpPr>
          <p:cNvPr id="4" name="圆角矩形 3"/>
          <p:cNvSpPr/>
          <p:nvPr/>
        </p:nvSpPr>
        <p:spPr>
          <a:xfrm>
            <a:off x="510185" y="2093689"/>
            <a:ext cx="8150323" cy="3135511"/>
          </a:xfrm>
          <a:prstGeom prst="roundRect">
            <a:avLst/>
          </a:prstGeom>
          <a:solidFill>
            <a:schemeClr val="accent3">
              <a:lumMod val="20000"/>
              <a:lumOff val="80000"/>
              <a:alpha val="92000"/>
            </a:schemeClr>
          </a:solidFill>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3">
            <a:schemeClr val="accent6"/>
          </a:fillRef>
          <a:effectRef idx="2">
            <a:schemeClr val="accent6"/>
          </a:effectRef>
          <a:fontRef idx="minor">
            <a:schemeClr val="lt1"/>
          </a:fontRef>
        </p:style>
        <p:txBody>
          <a:bodyPr rtlCol="0" anchor="ctr"/>
          <a:lstStyle/>
          <a:p>
            <a:pPr algn="ctr">
              <a:lnSpc>
                <a:spcPct val="150000"/>
              </a:lnSpc>
            </a:pPr>
            <a:r>
              <a:rPr lang="zh-CN" altLang="en-US" sz="4400" b="1" dirty="0" smtClean="0">
                <a:solidFill>
                  <a:schemeClr val="tx1">
                    <a:lumMod val="75000"/>
                    <a:lumOff val="25000"/>
                  </a:schemeClr>
                </a:solidFill>
                <a:effectLst>
                  <a:outerShdw blurRad="38100" dist="38100" dir="2700000" algn="tl">
                    <a:srgbClr val="000000">
                      <a:alpha val="43137"/>
                    </a:srgbClr>
                  </a:outerShdw>
                </a:effectLst>
              </a:rPr>
              <a:t>出使西域目的：</a:t>
            </a:r>
            <a:endParaRPr lang="en-US" altLang="zh-CN" sz="4400" b="1" dirty="0" smtClean="0">
              <a:solidFill>
                <a:schemeClr val="tx1">
                  <a:lumMod val="75000"/>
                  <a:lumOff val="25000"/>
                </a:schemeClr>
              </a:solidFill>
              <a:effectLst>
                <a:outerShdw blurRad="38100" dist="38100" dir="2700000" algn="tl">
                  <a:srgbClr val="000000">
                    <a:alpha val="43137"/>
                  </a:srgbClr>
                </a:outerShdw>
              </a:effectLst>
            </a:endParaRPr>
          </a:p>
          <a:p>
            <a:pPr algn="ctr">
              <a:lnSpc>
                <a:spcPct val="150000"/>
              </a:lnSpc>
            </a:pPr>
            <a:r>
              <a:rPr lang="zh-CN" altLang="en-US" sz="4400" b="1" dirty="0" smtClean="0">
                <a:solidFill>
                  <a:srgbClr val="C00000"/>
                </a:solidFill>
                <a:effectLst>
                  <a:outerShdw blurRad="38100" dist="38100" dir="2700000" algn="tl">
                    <a:srgbClr val="000000">
                      <a:alpha val="43137"/>
                    </a:srgbClr>
                  </a:outerShdw>
                </a:effectLst>
              </a:rPr>
              <a:t>联络大月氏夹击匈奴</a:t>
            </a:r>
            <a:endParaRPr lang="zh-CN" altLang="en-US" sz="4400" b="1" dirty="0">
              <a:solidFill>
                <a:srgbClr val="C00000"/>
              </a:solidFill>
              <a:effectLst>
                <a:outerShdw blurRad="38100" dist="38100" dir="2700000" algn="tl">
                  <a:srgbClr val="000000">
                    <a:alpha val="43137"/>
                  </a:srgbClr>
                </a:outerShdw>
              </a:effectLst>
            </a:endParaRPr>
          </a:p>
        </p:txBody>
      </p:sp>
      <p:sp>
        <p:nvSpPr>
          <p:cNvPr id="10" name="TextBox 9"/>
          <p:cNvSpPr txBox="1"/>
          <p:nvPr/>
        </p:nvSpPr>
        <p:spPr>
          <a:xfrm>
            <a:off x="181358" y="-27384"/>
            <a:ext cx="6118834" cy="646331"/>
          </a:xfrm>
          <a:prstGeom prst="rect">
            <a:avLst/>
          </a:prstGeom>
          <a:noFill/>
        </p:spPr>
        <p:txBody>
          <a:bodyPr wrap="square" rtlCol="0">
            <a:spAutoFit/>
          </a:bodyPr>
          <a:lstStyle/>
          <a:p>
            <a:r>
              <a:rPr lang="zh-CN" altLang="en-US" sz="3600" b="1" dirty="0" smtClean="0">
                <a:solidFill>
                  <a:schemeClr val="tx1">
                    <a:lumMod val="75000"/>
                    <a:lumOff val="25000"/>
                  </a:schemeClr>
                </a:solidFill>
                <a:effectLst>
                  <a:outerShdw blurRad="38100" dist="38100" dir="2700000" algn="tl">
                    <a:srgbClr val="000000">
                      <a:alpha val="43137"/>
                    </a:srgbClr>
                  </a:outerShdw>
                </a:effectLst>
              </a:rPr>
              <a:t>一、丝路之通</a:t>
            </a:r>
            <a:endParaRPr lang="zh-CN" altLang="en-US" sz="3600" b="1" dirty="0">
              <a:solidFill>
                <a:schemeClr val="tx1">
                  <a:lumMod val="75000"/>
                  <a:lumOff val="25000"/>
                </a:schemeClr>
              </a:solidFill>
              <a:effectLst>
                <a:outerShdw blurRad="38100" dist="38100" dir="2700000" algn="tl">
                  <a:srgbClr val="000000">
                    <a:alpha val="43137"/>
                  </a:srgbClr>
                </a:outerShdw>
              </a:effectLst>
            </a:endParaRPr>
          </a:p>
        </p:txBody>
      </p:sp>
      <p:sp>
        <p:nvSpPr>
          <p:cNvPr id="12" name="椭圆形标注 11"/>
          <p:cNvSpPr/>
          <p:nvPr/>
        </p:nvSpPr>
        <p:spPr>
          <a:xfrm>
            <a:off x="5724128" y="54155"/>
            <a:ext cx="3168352" cy="1646653"/>
          </a:xfrm>
          <a:prstGeom prst="wedgeEllipseCallout">
            <a:avLst>
              <a:gd name="adj1" fmla="val -28119"/>
              <a:gd name="adj2" fmla="val 61729"/>
            </a:avLst>
          </a:prstGeom>
          <a:solidFill>
            <a:srgbClr val="FFFFFF">
              <a:alpha val="89804"/>
            </a:srgbClr>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zh-CN" altLang="en-US" sz="4000" dirty="0" smtClean="0">
                <a:effectLst>
                  <a:outerShdw blurRad="38100" dist="38100" dir="2700000" algn="tl">
                    <a:srgbClr val="000000">
                      <a:alpha val="43137"/>
                    </a:srgbClr>
                  </a:outerShdw>
                </a:effectLst>
              </a:rPr>
              <a:t>为什么通？</a:t>
            </a:r>
            <a:endParaRPr lang="zh-CN" altLang="en-US" sz="4000"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10" y="1332013"/>
            <a:ext cx="9132590" cy="3960438"/>
          </a:xfrm>
          <a:prstGeom prst="rect">
            <a:avLst/>
          </a:prstGeom>
        </p:spPr>
      </p:pic>
      <p:sp>
        <p:nvSpPr>
          <p:cNvPr id="5" name="TextBox 4"/>
          <p:cNvSpPr txBox="1"/>
          <p:nvPr/>
        </p:nvSpPr>
        <p:spPr>
          <a:xfrm>
            <a:off x="545468" y="394836"/>
            <a:ext cx="7884876" cy="646331"/>
          </a:xfrm>
          <a:prstGeom prst="rect">
            <a:avLst/>
          </a:prstGeom>
          <a:noFill/>
        </p:spPr>
        <p:txBody>
          <a:bodyPr wrap="square" rtlCol="0">
            <a:spAutoFit/>
          </a:bodyPr>
          <a:lstStyle/>
          <a:p>
            <a:pPr algn="ctr"/>
            <a:r>
              <a:rPr lang="zh-CN" altLang="en-US" sz="3600" b="1" dirty="0" smtClean="0">
                <a:solidFill>
                  <a:prstClr val="black"/>
                </a:solidFill>
              </a:rPr>
              <a:t>张骞拜别汉武帝出使西域（敦煌壁画）</a:t>
            </a:r>
            <a:endParaRPr lang="zh-CN" altLang="en-US" sz="3600" b="1" dirty="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华丽">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视点">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华丽">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视点">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华丽">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视点">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2043</Words>
  <Application>WPS 演示</Application>
  <PresentationFormat>全屏显示(4:3)</PresentationFormat>
  <Paragraphs>619</Paragraphs>
  <Slides>23</Slides>
  <Notes>17</Notes>
  <HiddenSlides>3</HiddenSlides>
  <MMClips>0</MMClips>
  <ScaleCrop>false</ScaleCrop>
  <HeadingPairs>
    <vt:vector size="6" baseType="variant">
      <vt:variant>
        <vt:lpstr>已用的字体</vt:lpstr>
      </vt:variant>
      <vt:variant>
        <vt:i4>18</vt:i4>
      </vt:variant>
      <vt:variant>
        <vt:lpstr>主题</vt:lpstr>
      </vt:variant>
      <vt:variant>
        <vt:i4>3</vt:i4>
      </vt:variant>
      <vt:variant>
        <vt:lpstr>幻灯片标题</vt:lpstr>
      </vt:variant>
      <vt:variant>
        <vt:i4>23</vt:i4>
      </vt:variant>
    </vt:vector>
  </HeadingPairs>
  <TitlesOfParts>
    <vt:vector size="44" baseType="lpstr">
      <vt:lpstr>Arial</vt:lpstr>
      <vt:lpstr>宋体</vt:lpstr>
      <vt:lpstr>Wingdings</vt:lpstr>
      <vt:lpstr>楷体</vt:lpstr>
      <vt:lpstr>微软雅黑 Light</vt:lpstr>
      <vt:lpstr>微软雅黑</vt:lpstr>
      <vt:lpstr>Times New Roman</vt:lpstr>
      <vt:lpstr>隶书</vt:lpstr>
      <vt:lpstr>华文行楷</vt:lpstr>
      <vt:lpstr>Verdana</vt:lpstr>
      <vt:lpstr>Arial Unicode MS</vt:lpstr>
      <vt:lpstr>Calibri</vt:lpstr>
      <vt:lpstr>黑体</vt:lpstr>
      <vt:lpstr>华文彩云</vt:lpstr>
      <vt:lpstr>楷体_GB2312</vt:lpstr>
      <vt:lpstr>迷你简太极</vt:lpstr>
      <vt:lpstr>华文隶书</vt:lpstr>
      <vt:lpstr>新宋体</vt:lpstr>
      <vt:lpstr>Office 主题​​</vt:lpstr>
      <vt:lpstr>1_Office 主题​​</vt:lpstr>
      <vt:lpstr>2_Office 主题​​</vt:lpstr>
      <vt:lpstr>一带一路</vt:lpstr>
      <vt:lpstr>第14课 沟通中外文明的“丝绸之路”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张骞两次出使西域</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e1-471</dc:creator>
  <cp:lastModifiedBy>鱼干铺子。</cp:lastModifiedBy>
  <cp:revision>179</cp:revision>
  <dcterms:created xsi:type="dcterms:W3CDTF">2016-05-01T08:18:00Z</dcterms:created>
  <dcterms:modified xsi:type="dcterms:W3CDTF">2018-11-13T04:39:35Z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2052-11.1.0.7932</vt:lpwstr>
  </property>
</Properties>
</file>