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dp" ContentType="image/vnd.ms-photo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5" r:id="rId23"/>
    <p:sldId id="286" r:id="rId25"/>
  </p:sldIdLst>
  <p:sldSz cx="12192000" cy="6858000"/>
  <p:notesSz cx="6858000" cy="9144000"/>
  <p:embeddedFontLst>
    <p:embeddedFont>
      <p:font typeface="Impact" panose="020B0806030902050204" pitchFamily="34" charset="0"/>
      <p:regular r:id="rId29"/>
    </p:embeddedFont>
    <p:embeddedFont>
      <p:font typeface="汉仪尚巍手书W" panose="00020600040101010101" pitchFamily="18" charset="-122"/>
      <p:regular r:id="rId30"/>
    </p:embeddedFont>
    <p:embeddedFont>
      <p:font typeface="Segoe UI Light" panose="020B0502040204020203" pitchFamily="34" charset="0"/>
      <p:regular r:id="rId31"/>
    </p:embeddedFont>
    <p:embeddedFont>
      <p:font typeface="微软雅黑" panose="020B0503020204020204" charset="-122"/>
      <p:regular r:id="rId32"/>
    </p:embeddedFont>
    <p:embeddedFont>
      <p:font typeface="等线" panose="02010600030101010101" charset="0"/>
      <p:regular r:id="rId33"/>
    </p:embeddedFont>
    <p:embeddedFont>
      <p:font typeface="等线 Light" panose="02010600030101010101" charset="0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8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440" y="384"/>
      </p:cViewPr>
      <p:guideLst>
        <p:guide orient="horz" pos="1979"/>
        <p:guide pos="3840"/>
        <p:guide pos="6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7C80-C055-46AC-B099-3A1B0085FC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56C2D-8E00-4F47-9319-FECBB71717C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E3B9C-5F8A-4F2A-8CE7-3B0ADE172B9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CCAE9-09BA-4CA4-BECA-F9C75D9EBA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>
            <a:off x="11139244" y="6476669"/>
            <a:ext cx="711994" cy="39290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灯片编号占位符 1"/>
          <p:cNvSpPr txBox="1"/>
          <p:nvPr userDrawn="1"/>
        </p:nvSpPr>
        <p:spPr>
          <a:xfrm>
            <a:off x="11110264" y="6595735"/>
            <a:ext cx="5238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0BCDC8-8E65-43F5-AF26-2CEF1C6C8E15}" type="slidenum">
              <a:rPr lang="zh-CN" altLang="en-US" smtClean="0">
                <a:solidFill>
                  <a:schemeClr val="bg1"/>
                </a:solidFill>
                <a:latin typeface="Impact" panose="020B0806030902050204" pitchFamily="34" charset="0"/>
              </a:rPr>
            </a:fld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Freeform: Shape 41"/>
          <p:cNvSpPr/>
          <p:nvPr userDrawn="1"/>
        </p:nvSpPr>
        <p:spPr>
          <a:xfrm rot="18900000" flipH="1">
            <a:off x="-702288" y="752548"/>
            <a:ext cx="1500566" cy="1299370"/>
          </a:xfrm>
          <a:custGeom>
            <a:avLst/>
            <a:gdLst>
              <a:gd name="connsiteX0" fmla="*/ 201196 w 1500566"/>
              <a:gd name="connsiteY0" fmla="*/ 0 h 1299370"/>
              <a:gd name="connsiteX1" fmla="*/ 154857 w 1500566"/>
              <a:gd name="connsiteY1" fmla="*/ 53500 h 1299370"/>
              <a:gd name="connsiteX2" fmla="*/ 15836 w 1500566"/>
              <a:gd name="connsiteY2" fmla="*/ 362787 h 1299370"/>
              <a:gd name="connsiteX3" fmla="*/ 0 w 1500566"/>
              <a:gd name="connsiteY3" fmla="*/ 519880 h 1299370"/>
              <a:gd name="connsiteX4" fmla="*/ 15836 w 1500566"/>
              <a:gd name="connsiteY4" fmla="*/ 676974 h 1299370"/>
              <a:gd name="connsiteX5" fmla="*/ 779489 w 1500566"/>
              <a:gd name="connsiteY5" fmla="*/ 1299369 h 1299370"/>
              <a:gd name="connsiteX6" fmla="*/ 1500566 w 1500566"/>
              <a:gd name="connsiteY6" fmla="*/ 1299370 h 1299370"/>
              <a:gd name="connsiteX7" fmla="*/ 1167479 w 1500566"/>
              <a:gd name="connsiteY7" fmla="*/ 966283 h 1299370"/>
              <a:gd name="connsiteX8" fmla="*/ 802606 w 1500566"/>
              <a:gd name="connsiteY8" fmla="*/ 966283 h 1299370"/>
              <a:gd name="connsiteX9" fmla="*/ 356203 w 1500566"/>
              <a:gd name="connsiteY9" fmla="*/ 519880 h 1299370"/>
              <a:gd name="connsiteX10" fmla="*/ 432441 w 1500566"/>
              <a:gd name="connsiteY10" fmla="*/ 270292 h 1299370"/>
              <a:gd name="connsiteX11" fmla="*/ 450094 w 1500566"/>
              <a:gd name="connsiteY11" fmla="*/ 248897 h 12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66" h="1299370">
                <a:moveTo>
                  <a:pt x="201196" y="0"/>
                </a:moveTo>
                <a:lnTo>
                  <a:pt x="154857" y="53500"/>
                </a:lnTo>
                <a:cubicBezTo>
                  <a:pt x="87523" y="143536"/>
                  <a:pt x="39199" y="248615"/>
                  <a:pt x="15836" y="362787"/>
                </a:cubicBezTo>
                <a:lnTo>
                  <a:pt x="0" y="519880"/>
                </a:lnTo>
                <a:lnTo>
                  <a:pt x="15836" y="676974"/>
                </a:lnTo>
                <a:cubicBezTo>
                  <a:pt x="88521" y="1032174"/>
                  <a:pt x="402802" y="1299369"/>
                  <a:pt x="779489" y="1299369"/>
                </a:cubicBezTo>
                <a:lnTo>
                  <a:pt x="1500566" y="1299370"/>
                </a:lnTo>
                <a:lnTo>
                  <a:pt x="1167479" y="966283"/>
                </a:lnTo>
                <a:lnTo>
                  <a:pt x="802606" y="966283"/>
                </a:lnTo>
                <a:cubicBezTo>
                  <a:pt x="556064" y="966283"/>
                  <a:pt x="356203" y="766422"/>
                  <a:pt x="356203" y="519880"/>
                </a:cubicBezTo>
                <a:cubicBezTo>
                  <a:pt x="356203" y="427427"/>
                  <a:pt x="384308" y="341538"/>
                  <a:pt x="432441" y="270292"/>
                </a:cubicBezTo>
                <a:lnTo>
                  <a:pt x="450094" y="24889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: Rounded Corners 22"/>
          <p:cNvSpPr/>
          <p:nvPr userDrawn="1"/>
        </p:nvSpPr>
        <p:spPr>
          <a:xfrm rot="2700000" flipH="1">
            <a:off x="10923088" y="4051642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: Rounded Corners 24"/>
          <p:cNvSpPr/>
          <p:nvPr userDrawn="1"/>
        </p:nvSpPr>
        <p:spPr>
          <a:xfrm rot="2700000">
            <a:off x="10408317" y="362392"/>
            <a:ext cx="55079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2" name="Rectangle: Rounded Corners 25"/>
          <p:cNvSpPr/>
          <p:nvPr userDrawn="1"/>
        </p:nvSpPr>
        <p:spPr>
          <a:xfrm rot="2700000">
            <a:off x="10898065" y="-755608"/>
            <a:ext cx="350766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Rectangle: Rounded Corners 45"/>
          <p:cNvSpPr/>
          <p:nvPr userDrawn="1"/>
        </p:nvSpPr>
        <p:spPr>
          <a:xfrm rot="2700000" flipH="1">
            <a:off x="1416886" y="-617234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: Rounded Corners 46"/>
          <p:cNvSpPr/>
          <p:nvPr userDrawn="1"/>
        </p:nvSpPr>
        <p:spPr>
          <a:xfrm rot="2700000" flipH="1">
            <a:off x="428671" y="-552478"/>
            <a:ext cx="342894" cy="12640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10583438" y="264593"/>
            <a:ext cx="1187230" cy="560210"/>
            <a:chOff x="10508401" y="345821"/>
            <a:chExt cx="1187230" cy="560210"/>
          </a:xfrm>
        </p:grpSpPr>
        <p:sp>
          <p:nvSpPr>
            <p:cNvPr id="16" name="矩形 15"/>
            <p:cNvSpPr/>
            <p:nvPr/>
          </p:nvSpPr>
          <p:spPr>
            <a:xfrm>
              <a:off x="10508401" y="345821"/>
              <a:ext cx="8194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冷 战</a:t>
              </a:r>
              <a:endParaRPr lang="zh-CN" altLang="en-US" spc="3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0517103" y="644421"/>
              <a:ext cx="117852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spc="3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COLD WAR</a:t>
              </a:r>
              <a:endParaRPr lang="en-US" altLang="zh-CN" sz="300" spc="3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矩形 17"/>
          <p:cNvSpPr/>
          <p:nvPr userDrawn="1"/>
        </p:nvSpPr>
        <p:spPr>
          <a:xfrm>
            <a:off x="9434983" y="321816"/>
            <a:ext cx="183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spc="6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</a:rPr>
              <a:t>L</a:t>
            </a:r>
            <a:r>
              <a:rPr lang="en-US" altLang="zh-CN" sz="2400" spc="6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  <a:ea typeface="+mj-ea"/>
              </a:rPr>
              <a:t>O</a:t>
            </a:r>
            <a:r>
              <a:rPr lang="en-US" altLang="zh-CN" sz="2400" spc="600" dirty="0">
                <a:solidFill>
                  <a:srgbClr val="FF0000"/>
                </a:solidFill>
                <a:latin typeface="Impact" panose="020B0806030902050204" pitchFamily="34" charset="0"/>
                <a:ea typeface="+mj-ea"/>
              </a:rPr>
              <a:t>G</a:t>
            </a:r>
            <a:r>
              <a:rPr lang="en-US" altLang="zh-CN" sz="2400" spc="600" dirty="0">
                <a:solidFill>
                  <a:schemeClr val="bg1">
                    <a:lumMod val="85000"/>
                  </a:schemeClr>
                </a:solidFill>
                <a:latin typeface="Impact" panose="020B0806030902050204" pitchFamily="34" charset="0"/>
                <a:ea typeface="+mj-ea"/>
              </a:rPr>
              <a:t>O</a:t>
            </a:r>
            <a:endParaRPr lang="zh-CN" altLang="en-US" sz="2400" spc="600" dirty="0">
              <a:solidFill>
                <a:schemeClr val="bg1">
                  <a:lumMod val="8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E99B2-5B77-4AEA-8000-4D0B4C621B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101B2-D6B9-410A-9145-088649A397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26.wdp"/><Relationship Id="rId3" Type="http://schemas.openxmlformats.org/officeDocument/2006/relationships/image" Target="../media/image25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2" Type="http://schemas.openxmlformats.org/officeDocument/2006/relationships/image" Target="../media/image32.wmf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hyperlink" Target="http://www.fanshun.com/info-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hyperlink" Target="http://chn.docer.com/works?userid=192887693" TargetMode="Externa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6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1.wdp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7.wdp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57478957762&amp;di=f36f5405e67cc5400546e44af299dee6&amp;imgtype=0&amp;src=http%3A%2F%2F5b0988e595225.cdn.sohucs.com%2Fimages%2F20171121%2F7ef350c50c594ab2a69b3724339f1fed.jpe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1342386"/>
            <a:ext cx="5680328" cy="3210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 15"/>
          <p:cNvSpPr/>
          <p:nvPr/>
        </p:nvSpPr>
        <p:spPr>
          <a:xfrm>
            <a:off x="6864549" y="4317559"/>
            <a:ext cx="3767529" cy="30309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spc="6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演讲：小城   第</a:t>
            </a:r>
            <a:r>
              <a:rPr lang="en-US" altLang="zh-CN" sz="1600" spc="6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16</a:t>
            </a:r>
            <a:r>
              <a:rPr lang="zh-CN" altLang="en-US" sz="1600" spc="600" dirty="0">
                <a:solidFill>
                  <a:schemeClr val="bg1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课</a:t>
            </a:r>
            <a:endParaRPr lang="zh-CN" altLang="en-US" sz="1600" spc="6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5" name="Shape 290"/>
          <p:cNvSpPr/>
          <p:nvPr/>
        </p:nvSpPr>
        <p:spPr>
          <a:xfrm>
            <a:off x="6463730" y="3516141"/>
            <a:ext cx="4569166" cy="50751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lvl1pPr algn="l">
              <a:lnSpc>
                <a:spcPct val="90000"/>
              </a:lnSpc>
              <a:defRPr sz="2400">
                <a:solidFill>
                  <a:srgbClr val="8DA6C0"/>
                </a:solidFill>
                <a:latin typeface="+mj-lt"/>
                <a:ea typeface="+mj-ea"/>
                <a:cs typeface="+mj-cs"/>
                <a:sym typeface="Open San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050" spc="600" dirty="0">
                <a:solidFill>
                  <a:schemeClr val="bg1">
                    <a:lumMod val="65000"/>
                  </a:schemeClr>
                </a:solidFill>
                <a:latin typeface="+mj-ea"/>
                <a:cs typeface="Segoe UI Light" panose="020B0502040204020203" pitchFamily="34" charset="0"/>
              </a:rPr>
              <a:t>在这里添加相关的文字描述，可以从您的文案中复制需要的内容到这里。</a:t>
            </a:r>
            <a:endParaRPr sz="1050" spc="600" dirty="0">
              <a:solidFill>
                <a:schemeClr val="bg1">
                  <a:lumMod val="65000"/>
                </a:schemeClr>
              </a:solidFill>
              <a:latin typeface="+mj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15407" y="515729"/>
            <a:ext cx="44358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dirty="0">
                <a:solidFill>
                  <a:srgbClr val="FF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COLD WAR</a:t>
            </a:r>
            <a:endParaRPr lang="en-US" altLang="zh-CN" sz="6600" dirty="0">
              <a:solidFill>
                <a:srgbClr val="FF0000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8430020" y="3192065"/>
            <a:ext cx="636587" cy="444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6530398" y="1745515"/>
            <a:ext cx="4435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9600" b="1" spc="1500" dirty="0">
                <a:latin typeface="Times New Roman" panose="02020603050405020304" pitchFamily="18" charset="0"/>
                <a:ea typeface="楷体_GB2312" pitchFamily="49" charset="-122"/>
              </a:rPr>
              <a:t>冷 战</a:t>
            </a:r>
            <a:endParaRPr lang="zh-CN" altLang="en-US" sz="8000" spc="1500" dirty="0">
              <a:solidFill>
                <a:schemeClr val="bg1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9" name="等腰三角形 8"/>
          <p:cNvSpPr/>
          <p:nvPr/>
        </p:nvSpPr>
        <p:spPr>
          <a:xfrm>
            <a:off x="11139244" y="6476669"/>
            <a:ext cx="711994" cy="39290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灯片编号占位符 1"/>
          <p:cNvSpPr txBox="1"/>
          <p:nvPr/>
        </p:nvSpPr>
        <p:spPr>
          <a:xfrm>
            <a:off x="11110264" y="6595735"/>
            <a:ext cx="523876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0BCDC8-8E65-43F5-AF26-2CEF1C6C8E15}" type="slidenum">
              <a:rPr lang="zh-CN" altLang="en-US" smtClean="0">
                <a:solidFill>
                  <a:schemeClr val="bg1"/>
                </a:solidFill>
                <a:latin typeface="Impact" panose="020B0806030902050204" pitchFamily="34" charset="0"/>
              </a:rPr>
            </a:fld>
            <a:endParaRPr lang="zh-CN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Freeform: Shape 41"/>
          <p:cNvSpPr/>
          <p:nvPr/>
        </p:nvSpPr>
        <p:spPr>
          <a:xfrm rot="18900000" flipH="1">
            <a:off x="-702288" y="752548"/>
            <a:ext cx="1500566" cy="1299370"/>
          </a:xfrm>
          <a:custGeom>
            <a:avLst/>
            <a:gdLst>
              <a:gd name="connsiteX0" fmla="*/ 201196 w 1500566"/>
              <a:gd name="connsiteY0" fmla="*/ 0 h 1299370"/>
              <a:gd name="connsiteX1" fmla="*/ 154857 w 1500566"/>
              <a:gd name="connsiteY1" fmla="*/ 53500 h 1299370"/>
              <a:gd name="connsiteX2" fmla="*/ 15836 w 1500566"/>
              <a:gd name="connsiteY2" fmla="*/ 362787 h 1299370"/>
              <a:gd name="connsiteX3" fmla="*/ 0 w 1500566"/>
              <a:gd name="connsiteY3" fmla="*/ 519880 h 1299370"/>
              <a:gd name="connsiteX4" fmla="*/ 15836 w 1500566"/>
              <a:gd name="connsiteY4" fmla="*/ 676974 h 1299370"/>
              <a:gd name="connsiteX5" fmla="*/ 779489 w 1500566"/>
              <a:gd name="connsiteY5" fmla="*/ 1299369 h 1299370"/>
              <a:gd name="connsiteX6" fmla="*/ 1500566 w 1500566"/>
              <a:gd name="connsiteY6" fmla="*/ 1299370 h 1299370"/>
              <a:gd name="connsiteX7" fmla="*/ 1167479 w 1500566"/>
              <a:gd name="connsiteY7" fmla="*/ 966283 h 1299370"/>
              <a:gd name="connsiteX8" fmla="*/ 802606 w 1500566"/>
              <a:gd name="connsiteY8" fmla="*/ 966283 h 1299370"/>
              <a:gd name="connsiteX9" fmla="*/ 356203 w 1500566"/>
              <a:gd name="connsiteY9" fmla="*/ 519880 h 1299370"/>
              <a:gd name="connsiteX10" fmla="*/ 432441 w 1500566"/>
              <a:gd name="connsiteY10" fmla="*/ 270292 h 1299370"/>
              <a:gd name="connsiteX11" fmla="*/ 450094 w 1500566"/>
              <a:gd name="connsiteY11" fmla="*/ 248897 h 1299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0566" h="1299370">
                <a:moveTo>
                  <a:pt x="201196" y="0"/>
                </a:moveTo>
                <a:lnTo>
                  <a:pt x="154857" y="53500"/>
                </a:lnTo>
                <a:cubicBezTo>
                  <a:pt x="87523" y="143536"/>
                  <a:pt x="39199" y="248615"/>
                  <a:pt x="15836" y="362787"/>
                </a:cubicBezTo>
                <a:lnTo>
                  <a:pt x="0" y="519880"/>
                </a:lnTo>
                <a:lnTo>
                  <a:pt x="15836" y="676974"/>
                </a:lnTo>
                <a:cubicBezTo>
                  <a:pt x="88521" y="1032174"/>
                  <a:pt x="402802" y="1299369"/>
                  <a:pt x="779489" y="1299369"/>
                </a:cubicBezTo>
                <a:lnTo>
                  <a:pt x="1500566" y="1299370"/>
                </a:lnTo>
                <a:lnTo>
                  <a:pt x="1167479" y="966283"/>
                </a:lnTo>
                <a:lnTo>
                  <a:pt x="802606" y="966283"/>
                </a:lnTo>
                <a:cubicBezTo>
                  <a:pt x="556064" y="966283"/>
                  <a:pt x="356203" y="766422"/>
                  <a:pt x="356203" y="519880"/>
                </a:cubicBezTo>
                <a:cubicBezTo>
                  <a:pt x="356203" y="427427"/>
                  <a:pt x="384308" y="341538"/>
                  <a:pt x="432441" y="270292"/>
                </a:cubicBezTo>
                <a:lnTo>
                  <a:pt x="450094" y="248897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: Rounded Corners 22"/>
          <p:cNvSpPr/>
          <p:nvPr/>
        </p:nvSpPr>
        <p:spPr>
          <a:xfrm rot="2700000" flipH="1">
            <a:off x="10923088" y="4051642"/>
            <a:ext cx="45793" cy="381159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: Rounded Corners 24"/>
          <p:cNvSpPr/>
          <p:nvPr/>
        </p:nvSpPr>
        <p:spPr>
          <a:xfrm rot="2700000">
            <a:off x="10408317" y="362392"/>
            <a:ext cx="550790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Rectangle: Rounded Corners 25"/>
          <p:cNvSpPr/>
          <p:nvPr/>
        </p:nvSpPr>
        <p:spPr>
          <a:xfrm rot="2700000">
            <a:off x="10898065" y="-755608"/>
            <a:ext cx="350766" cy="1670564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Rectangle: Rounded Corners 45"/>
          <p:cNvSpPr/>
          <p:nvPr/>
        </p:nvSpPr>
        <p:spPr>
          <a:xfrm rot="2700000" flipH="1">
            <a:off x="1416886" y="-617234"/>
            <a:ext cx="82145" cy="1268468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Rectangle: Rounded Corners 46"/>
          <p:cNvSpPr/>
          <p:nvPr/>
        </p:nvSpPr>
        <p:spPr>
          <a:xfrm rot="2700000" flipH="1">
            <a:off x="428671" y="-552478"/>
            <a:ext cx="342894" cy="126407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48000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48000" fill="hold" grpId="0" nodeType="withEffect" p14:presetBounceEnd="5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3000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3000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4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accel="48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9201" y="2633301"/>
            <a:ext cx="11573598" cy="3361946"/>
          </a:xfrm>
          <a:prstGeom prst="rect">
            <a:avLst/>
          </a:prstGeom>
          <a:solidFill>
            <a:schemeClr val="bg1"/>
          </a:solidFill>
          <a:ln w="63500" cmpd="thickThin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tx2"/>
                </a:solidFill>
                <a:latin typeface="+mj-ea"/>
                <a:ea typeface="+mj-ea"/>
              </a:rPr>
              <a:t>材料解析：</a:t>
            </a:r>
            <a:endParaRPr lang="zh-CN" altLang="en-US" sz="2400" b="1" spc="3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tx2"/>
                </a:solidFill>
                <a:latin typeface="+mj-ea"/>
                <a:ea typeface="+mj-ea"/>
              </a:rPr>
              <a:t>   </a:t>
            </a:r>
            <a:r>
              <a:rPr lang="en-US" altLang="zh-CN" sz="2000" b="1" spc="300" dirty="0">
                <a:solidFill>
                  <a:schemeClr val="tx2"/>
                </a:solidFill>
                <a:latin typeface="+mj-ea"/>
                <a:ea typeface="+mj-ea"/>
              </a:rPr>
              <a:t>《</a:t>
            </a:r>
            <a:r>
              <a:rPr lang="zh-CN" altLang="en-US" sz="2000" b="1" spc="300" dirty="0">
                <a:solidFill>
                  <a:schemeClr val="tx2"/>
                </a:solidFill>
                <a:latin typeface="+mj-ea"/>
                <a:ea typeface="+mj-ea"/>
              </a:rPr>
              <a:t>欧洲复兴计划</a:t>
            </a:r>
            <a:r>
              <a:rPr lang="en-US" altLang="zh-CN" sz="2000" b="1" spc="300" dirty="0">
                <a:solidFill>
                  <a:schemeClr val="tx2"/>
                </a:solidFill>
                <a:latin typeface="+mj-ea"/>
                <a:ea typeface="+mj-ea"/>
              </a:rPr>
              <a:t>》</a:t>
            </a:r>
            <a:r>
              <a:rPr lang="zh-CN" altLang="en-US" sz="2000" b="1" spc="300" dirty="0">
                <a:solidFill>
                  <a:schemeClr val="tx2"/>
                </a:solidFill>
                <a:latin typeface="+mj-ea"/>
                <a:ea typeface="+mj-ea"/>
              </a:rPr>
              <a:t>的主要内容：美国拨款</a:t>
            </a: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130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多亿美元援助西欧各国作为复兴战后经济之用。</a:t>
            </a:r>
            <a:endParaRPr lang="en-US" altLang="zh-CN" sz="2000" b="1" spc="3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b="1" spc="300" dirty="0">
                <a:solidFill>
                  <a:schemeClr val="tx2"/>
                </a:solidFill>
                <a:latin typeface="+mj-ea"/>
                <a:ea typeface="+mj-ea"/>
              </a:rPr>
              <a:t>1</a:t>
            </a:r>
            <a:r>
              <a:rPr lang="zh-CN" altLang="en-US" sz="2000" b="1" spc="300" dirty="0">
                <a:solidFill>
                  <a:schemeClr val="tx2"/>
                </a:solidFill>
                <a:latin typeface="+mj-ea"/>
                <a:ea typeface="+mj-ea"/>
              </a:rPr>
              <a:t>、受援国</a:t>
            </a:r>
            <a:r>
              <a:rPr lang="zh-CN" altLang="en-US" sz="2000" b="1" u="sng" spc="300" dirty="0">
                <a:solidFill>
                  <a:schemeClr val="tx2"/>
                </a:solidFill>
                <a:latin typeface="+mj-ea"/>
                <a:ea typeface="+mj-ea"/>
              </a:rPr>
              <a:t>必须购买</a:t>
            </a:r>
            <a:r>
              <a:rPr lang="zh-CN" altLang="en-US" sz="2000" b="1" spc="300" dirty="0">
                <a:solidFill>
                  <a:schemeClr val="tx2"/>
                </a:solidFill>
                <a:latin typeface="+mj-ea"/>
                <a:ea typeface="+mj-ea"/>
              </a:rPr>
              <a:t>一定数量的美国货；</a:t>
            </a: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zh-CN" altLang="en-US" sz="2000" b="1" u="sng" spc="300" dirty="0">
                <a:solidFill>
                  <a:srgbClr val="FF0000"/>
                </a:solidFill>
                <a:latin typeface="+mj-ea"/>
                <a:ea typeface="+mj-ea"/>
              </a:rPr>
              <a:t>撤除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关税壁垒；</a:t>
            </a:r>
            <a:r>
              <a:rPr lang="zh-CN" altLang="en-US" sz="2000" b="1" u="sng" spc="300" dirty="0">
                <a:solidFill>
                  <a:srgbClr val="FF0000"/>
                </a:solidFill>
                <a:latin typeface="+mj-ea"/>
                <a:ea typeface="+mj-ea"/>
              </a:rPr>
              <a:t>取消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或放松外汇限制；</a:t>
            </a:r>
            <a:endParaRPr lang="en-US" altLang="zh-CN" sz="2000" b="1" spc="3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b="1" spc="300" dirty="0">
                <a:solidFill>
                  <a:schemeClr val="tx2"/>
                </a:solidFill>
                <a:latin typeface="+mj-ea"/>
                <a:ea typeface="+mj-ea"/>
              </a:rPr>
              <a:t>3</a:t>
            </a:r>
            <a:r>
              <a:rPr lang="zh-CN" altLang="en-US" sz="2000" b="1" spc="300" dirty="0">
                <a:solidFill>
                  <a:schemeClr val="tx2"/>
                </a:solidFill>
                <a:latin typeface="+mj-ea"/>
                <a:ea typeface="+mj-ea"/>
              </a:rPr>
              <a:t>、</a:t>
            </a:r>
            <a:r>
              <a:rPr lang="zh-CN" altLang="en-US" sz="2000" b="1" u="sng" spc="300" dirty="0">
                <a:solidFill>
                  <a:schemeClr val="tx2"/>
                </a:solidFill>
                <a:latin typeface="+mj-ea"/>
                <a:ea typeface="+mj-ea"/>
              </a:rPr>
              <a:t>接受</a:t>
            </a:r>
            <a:r>
              <a:rPr lang="zh-CN" altLang="en-US" sz="2000" b="1" spc="300" dirty="0">
                <a:solidFill>
                  <a:schemeClr val="tx2"/>
                </a:solidFill>
                <a:latin typeface="+mj-ea"/>
                <a:ea typeface="+mj-ea"/>
              </a:rPr>
              <a:t>美国对使用美援的监督，把本国和殖民地出产的战略物资供给美国；</a:t>
            </a:r>
            <a:endParaRPr lang="en-US" altLang="zh-CN" sz="2000" b="1" spc="300" dirty="0">
              <a:solidFill>
                <a:schemeClr val="tx2"/>
              </a:solidFill>
              <a:latin typeface="+mj-ea"/>
              <a:ea typeface="+mj-ea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zh-CN" altLang="en-US" sz="2000" b="1" u="sng" spc="300" dirty="0">
                <a:solidFill>
                  <a:srgbClr val="FF0000"/>
                </a:solidFill>
                <a:latin typeface="+mj-ea"/>
                <a:ea typeface="+mj-ea"/>
              </a:rPr>
              <a:t>保障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美国私人投资和开发的权利；</a:t>
            </a:r>
            <a:endParaRPr lang="en-US" altLang="zh-CN" sz="2000" b="1" spc="3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000" b="1" spc="300" dirty="0">
                <a:solidFill>
                  <a:schemeClr val="tx2"/>
                </a:solidFill>
                <a:latin typeface="+mj-ea"/>
                <a:ea typeface="+mj-ea"/>
              </a:rPr>
              <a:t>5</a:t>
            </a:r>
            <a:r>
              <a:rPr lang="zh-CN" altLang="en-US" sz="2000" b="1" spc="300" dirty="0">
                <a:solidFill>
                  <a:schemeClr val="tx2"/>
                </a:solidFill>
                <a:latin typeface="+mj-ea"/>
                <a:ea typeface="+mj-ea"/>
              </a:rPr>
              <a:t>、</a:t>
            </a:r>
            <a:r>
              <a:rPr lang="zh-CN" altLang="en-US" sz="2000" b="1" u="sng" spc="300" dirty="0">
                <a:solidFill>
                  <a:schemeClr val="tx2"/>
                </a:solidFill>
                <a:latin typeface="+mj-ea"/>
                <a:ea typeface="+mj-ea"/>
              </a:rPr>
              <a:t>削减</a:t>
            </a:r>
            <a:r>
              <a:rPr lang="zh-CN" altLang="en-US" sz="2000" b="1" spc="300" dirty="0">
                <a:solidFill>
                  <a:schemeClr val="tx2"/>
                </a:solidFill>
                <a:latin typeface="+mj-ea"/>
                <a:ea typeface="+mj-ea"/>
              </a:rPr>
              <a:t>同社会主义国家的贸易，</a:t>
            </a:r>
            <a:r>
              <a:rPr lang="zh-CN" altLang="en-US" sz="2000" b="1" u="sng" spc="300" dirty="0">
                <a:solidFill>
                  <a:schemeClr val="tx2"/>
                </a:solidFill>
                <a:latin typeface="+mj-ea"/>
                <a:ea typeface="+mj-ea"/>
              </a:rPr>
              <a:t>实施</a:t>
            </a:r>
            <a:r>
              <a:rPr lang="zh-CN" altLang="en-US" sz="2000" b="1" spc="300" dirty="0">
                <a:solidFill>
                  <a:schemeClr val="tx2"/>
                </a:solidFill>
                <a:latin typeface="+mj-ea"/>
                <a:ea typeface="+mj-ea"/>
              </a:rPr>
              <a:t>美国要求的财政政策，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把进步力量排挤出政府等等。</a:t>
            </a:r>
            <a:endParaRPr lang="zh-CN" altLang="en-US" sz="2000" b="1" spc="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371475" y="240364"/>
            <a:ext cx="11449050" cy="2038507"/>
          </a:xfrm>
          <a:prstGeom prst="rect">
            <a:avLst/>
          </a:prstGeom>
          <a:solidFill>
            <a:srgbClr val="FF0000"/>
          </a:solidFill>
          <a:ln w="57150" cap="flat" cmpd="thinThick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000" b="1" spc="300" dirty="0">
                <a:solidFill>
                  <a:schemeClr val="bg1"/>
                </a:solidFill>
                <a:latin typeface="+mj-ea"/>
                <a:ea typeface="+mj-ea"/>
              </a:rPr>
              <a:t>     </a:t>
            </a:r>
            <a:r>
              <a:rPr lang="zh-CN" altLang="en-US" sz="20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美国应该尽力协助世界回复至经济健全的常态，没有它，也就没有政治的安定，没有牢固的和平。我们的任务是唤起合理经济的再生，促使政治社会的结构容纳自由制度存在。</a:t>
            </a:r>
            <a:endParaRPr lang="zh-CN" altLang="en-US" sz="2000" b="1" spc="3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                                                    </a:t>
            </a:r>
            <a:r>
              <a:rPr lang="en-US" altLang="zh-CN" sz="20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0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美国国务卿马歇尔在哈佛大学的演说</a:t>
            </a:r>
            <a:endParaRPr lang="zh-CN" altLang="en-US" sz="20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47888" y="348932"/>
            <a:ext cx="8546936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rgbClr val="FF0000"/>
                </a:solidFill>
              </a:rPr>
              <a:t>马歇尔计划（</a:t>
            </a:r>
            <a:r>
              <a:rPr lang="en-US" altLang="zh-CN" sz="2800" b="1" spc="600" dirty="0">
                <a:solidFill>
                  <a:srgbClr val="FF0000"/>
                </a:solidFill>
              </a:rPr>
              <a:t>1947</a:t>
            </a:r>
            <a:r>
              <a:rPr lang="zh-CN" altLang="en-US" sz="2800" b="1" spc="600" dirty="0">
                <a:solidFill>
                  <a:srgbClr val="FF0000"/>
                </a:solidFill>
              </a:rPr>
              <a:t>）</a:t>
            </a:r>
            <a:r>
              <a:rPr lang="en-US" altLang="zh-CN" sz="2800" b="1" spc="600" dirty="0">
                <a:solidFill>
                  <a:srgbClr val="FF0000"/>
                </a:solidFill>
              </a:rPr>
              <a:t>——</a:t>
            </a:r>
            <a:r>
              <a:rPr lang="zh-CN" altLang="en-US" sz="2800" b="1" spc="600" dirty="0">
                <a:solidFill>
                  <a:srgbClr val="FF0000"/>
                </a:solidFill>
              </a:rPr>
              <a:t>经济上的表现</a:t>
            </a:r>
            <a:endParaRPr lang="zh-CN" altLang="en-US" sz="2800" b="1" spc="600" dirty="0"/>
          </a:p>
        </p:txBody>
      </p:sp>
      <p:sp>
        <p:nvSpPr>
          <p:cNvPr id="4" name="矩形 3"/>
          <p:cNvSpPr/>
          <p:nvPr/>
        </p:nvSpPr>
        <p:spPr>
          <a:xfrm>
            <a:off x="324629" y="4685301"/>
            <a:ext cx="11542742" cy="14196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spc="300" dirty="0">
                <a:latin typeface="宋体" panose="02010600030101010101" pitchFamily="2" charset="-122"/>
                <a:sym typeface="+mn-ea"/>
              </a:rPr>
              <a:t>目的：通过援助</a:t>
            </a:r>
            <a:r>
              <a:rPr lang="zh-CN" altLang="en-US" sz="2000" b="1" spc="3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西欧</a:t>
            </a:r>
            <a:r>
              <a:rPr lang="zh-CN" altLang="en-US" sz="2000" b="1" spc="300" dirty="0">
                <a:latin typeface="宋体" panose="02010600030101010101" pitchFamily="2" charset="-122"/>
                <a:sym typeface="+mn-ea"/>
              </a:rPr>
              <a:t>恢复经济，</a:t>
            </a:r>
            <a:r>
              <a:rPr lang="zh-CN" altLang="en-US" sz="2000" b="1" spc="3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稳定资本主义制度</a:t>
            </a:r>
            <a:r>
              <a:rPr lang="zh-CN" altLang="en-US" sz="2000" b="1" spc="300" dirty="0">
                <a:latin typeface="宋体" panose="02010600030101010101" pitchFamily="2" charset="-122"/>
                <a:sym typeface="+mn-ea"/>
              </a:rPr>
              <a:t>。</a:t>
            </a:r>
            <a:endParaRPr lang="zh-CN" altLang="en-US" sz="2000" b="1" spc="300" dirty="0">
              <a:latin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spc="300" dirty="0">
                <a:latin typeface="宋体" panose="02010600030101010101" pitchFamily="2" charset="-122"/>
                <a:sym typeface="+mn-ea"/>
              </a:rPr>
              <a:t>实质：</a:t>
            </a:r>
            <a:r>
              <a:rPr lang="zh-CN" altLang="en-US" sz="2000" b="1" spc="300" dirty="0">
                <a:solidFill>
                  <a:srgbClr val="FF0000"/>
                </a:solidFill>
                <a:sym typeface="+mn-ea"/>
              </a:rPr>
              <a:t>控制西欧，遏制苏联，称霸世界</a:t>
            </a:r>
            <a:endParaRPr lang="zh-CN" altLang="en-US" sz="2000" b="1" spc="300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spc="300" dirty="0">
                <a:latin typeface="宋体" panose="02010600030101010101" pitchFamily="2" charset="-122"/>
                <a:sym typeface="+mn-ea"/>
              </a:rPr>
              <a:t>影响：马歇尔计划是杜鲁门主义的一次大规模运用，也是美国实施</a:t>
            </a:r>
            <a:r>
              <a:rPr lang="zh-CN" altLang="en-US" sz="2000" b="1" spc="3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冷战政策</a:t>
            </a:r>
            <a:r>
              <a:rPr lang="zh-CN" altLang="en-US" sz="2000" b="1" spc="300" dirty="0">
                <a:latin typeface="宋体" panose="02010600030101010101" pitchFamily="2" charset="-122"/>
                <a:sym typeface="+mn-ea"/>
              </a:rPr>
              <a:t>的</a:t>
            </a:r>
            <a:r>
              <a:rPr lang="zh-CN" altLang="en-US" sz="2000" b="1" spc="3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重要步骤</a:t>
            </a:r>
            <a:r>
              <a:rPr lang="zh-CN" altLang="en-US" sz="2000" b="1" spc="300" dirty="0">
                <a:latin typeface="宋体" panose="02010600030101010101" pitchFamily="2" charset="-122"/>
                <a:sym typeface="+mn-ea"/>
              </a:rPr>
              <a:t>。</a:t>
            </a:r>
            <a:endParaRPr lang="zh-CN" altLang="en-US" sz="2000" b="1" spc="3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2225" y="1068589"/>
            <a:ext cx="7551738" cy="582612"/>
          </a:xfrm>
          <a:prstGeom prst="rect">
            <a:avLst/>
          </a:prstGeom>
          <a:solidFill>
            <a:schemeClr val="bg1">
              <a:alpha val="9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96344" y="2878754"/>
            <a:ext cx="4980851" cy="50975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fontAlgn="auto">
              <a:lnSpc>
                <a:spcPts val="3500"/>
              </a:lnSpc>
              <a:spcAft>
                <a:spcPts val="0"/>
              </a:spcAft>
              <a:defRPr/>
            </a:pPr>
            <a:r>
              <a:rPr lang="zh-CN" altLang="en-US" sz="2800" b="1" spc="600" dirty="0">
                <a:solidFill>
                  <a:schemeClr val="bg1"/>
                </a:solidFill>
                <a:latin typeface="宋体" panose="02010600030101010101" pitchFamily="2" charset="-122"/>
                <a:ea typeface="+mn-ea"/>
                <a:sym typeface="+mn-ea"/>
              </a:rPr>
              <a:t>欧洲资本主义经济的复兴</a:t>
            </a:r>
            <a:endParaRPr lang="zh-CN" altLang="en-US" sz="2800" b="1" spc="600" dirty="0">
              <a:solidFill>
                <a:schemeClr val="bg1"/>
              </a:solidFill>
              <a:latin typeface="宋体" panose="02010600030101010101" pitchFamily="2" charset="-122"/>
              <a:ea typeface="+mn-ea"/>
              <a:sym typeface="+mn-ea"/>
            </a:endParaRPr>
          </a:p>
        </p:txBody>
      </p:sp>
      <p:pic>
        <p:nvPicPr>
          <p:cNvPr id="7" name="Picture 32" descr="2011223114840317[1]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324629" y="1828304"/>
            <a:ext cx="4191000" cy="261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柏林危机3"/>
          <p:cNvPicPr>
            <a:picLocks noChangeAspect="1"/>
          </p:cNvPicPr>
          <p:nvPr/>
        </p:nvPicPr>
        <p:blipFill>
          <a:blip r:embed="rId1">
            <a:lum bright="-20000" contrast="20000"/>
          </a:blip>
          <a:srcRect/>
          <a:stretch>
            <a:fillRect/>
          </a:stretch>
        </p:blipFill>
        <p:spPr bwMode="auto">
          <a:xfrm>
            <a:off x="-381" y="0"/>
            <a:ext cx="585771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4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908" y="0"/>
            <a:ext cx="6318531" cy="524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00037" y="5548330"/>
            <a:ext cx="11591925" cy="95103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lnSpc>
                <a:spcPts val="35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1949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年</a:t>
            </a: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9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月，在美、英、法占领区成立德意志联邦共和国，又称</a:t>
            </a: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“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西德</a:t>
            </a: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”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。</a:t>
            </a: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1949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年</a:t>
            </a: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10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月，在苏占区成立了德意志民主共和国，又称</a:t>
            </a: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“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东德</a:t>
            </a: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”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。</a:t>
            </a:r>
            <a:endParaRPr lang="zh-CN" altLang="en-US" sz="2400" b="1" spc="30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981076" y="4514003"/>
            <a:ext cx="4143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b="1" spc="300" dirty="0">
                <a:solidFill>
                  <a:srgbClr val="0000FF"/>
                </a:solidFill>
                <a:latin typeface="+mj-ea"/>
                <a:ea typeface="+mj-ea"/>
              </a:rPr>
              <a:t>(</a:t>
            </a:r>
            <a:r>
              <a:rPr lang="en-US" altLang="zh-CN" sz="2400" b="1" spc="300" dirty="0">
                <a:solidFill>
                  <a:srgbClr val="0000FF"/>
                </a:solidFill>
                <a:latin typeface="+mj-ea"/>
                <a:ea typeface="+mj-ea"/>
              </a:rPr>
              <a:t>1961</a:t>
            </a:r>
            <a:r>
              <a:rPr lang="zh-CN" altLang="en-US" sz="2400" b="1" spc="300" dirty="0">
                <a:solidFill>
                  <a:srgbClr val="0000FF"/>
                </a:solidFill>
                <a:latin typeface="+mj-ea"/>
                <a:ea typeface="+mj-ea"/>
              </a:rPr>
              <a:t>年</a:t>
            </a:r>
            <a:r>
              <a:rPr lang="zh-CN" altLang="zh-CN" sz="2400" b="1" spc="300" dirty="0">
                <a:solidFill>
                  <a:srgbClr val="0000FF"/>
                </a:solidFill>
                <a:latin typeface="+mj-ea"/>
                <a:ea typeface="+mj-ea"/>
              </a:rPr>
              <a:t>柏林墙</a:t>
            </a:r>
            <a:r>
              <a:rPr lang="zh-CN" altLang="en-US" sz="2400" b="1" spc="300" dirty="0">
                <a:solidFill>
                  <a:srgbClr val="0000FF"/>
                </a:solidFill>
                <a:latin typeface="+mj-ea"/>
                <a:ea typeface="+mj-ea"/>
              </a:rPr>
              <a:t>）</a:t>
            </a:r>
            <a:endParaRPr lang="zh-CN" altLang="en-US" sz="2400" b="1" spc="3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2387" y="3512885"/>
            <a:ext cx="21971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</a:rPr>
              <a:t>雅尔塔会议</a:t>
            </a:r>
            <a:endParaRPr lang="zh-CN" altLang="en-US" sz="2400" b="1" spc="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3285" y="4114800"/>
            <a:ext cx="5313363" cy="96128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600" dirty="0">
                <a:solidFill>
                  <a:srgbClr val="FF0000"/>
                </a:solidFill>
                <a:latin typeface="+mj-ea"/>
                <a:ea typeface="+mj-ea"/>
              </a:rPr>
              <a:t>欧洲冷战对峙局面基本形成</a:t>
            </a:r>
            <a:endParaRPr lang="zh-CN" altLang="en-US" sz="2000" b="1" spc="6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600" dirty="0">
                <a:latin typeface="+mj-ea"/>
                <a:ea typeface="+mj-ea"/>
                <a:sym typeface="+mn-ea"/>
              </a:rPr>
              <a:t>（</a:t>
            </a:r>
            <a:r>
              <a:rPr lang="zh-CN" altLang="en-US" sz="2000" b="1" spc="600" dirty="0">
                <a:solidFill>
                  <a:srgbClr val="000066"/>
                </a:solidFill>
                <a:latin typeface="+mj-ea"/>
                <a:ea typeface="+mj-ea"/>
                <a:sym typeface="+mn-ea"/>
              </a:rPr>
              <a:t>德国分裂是冷战的产物</a:t>
            </a:r>
            <a:r>
              <a:rPr lang="zh-CN" altLang="en-US" sz="2000" b="1" spc="600" dirty="0">
                <a:latin typeface="+mj-ea"/>
                <a:ea typeface="+mj-ea"/>
                <a:sym typeface="+mn-ea"/>
              </a:rPr>
              <a:t>）</a:t>
            </a:r>
            <a:endParaRPr lang="zh-CN" altLang="en-US" sz="2000" b="1" spc="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9" name="Picture 7" descr="无标题"/>
          <p:cNvPicPr>
            <a:picLocks noChangeAspect="1" noChangeArrowheads="1"/>
          </p:cNvPicPr>
          <p:nvPr/>
        </p:nvPicPr>
        <p:blipFill rotWithShape="1">
          <a:blip r:embed="rId3" cstate="screen"/>
          <a:srcRect r="1886" b="8681"/>
          <a:stretch>
            <a:fillRect/>
          </a:stretch>
        </p:blipFill>
        <p:spPr bwMode="auto">
          <a:xfrm>
            <a:off x="5124451" y="533179"/>
            <a:ext cx="1944824" cy="115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269049" y="1948772"/>
            <a:ext cx="1800225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spc="300">
                <a:solidFill>
                  <a:schemeClr val="bg1"/>
                </a:solidFill>
                <a:latin typeface="+mj-ea"/>
                <a:ea typeface="+mj-ea"/>
              </a:rPr>
              <a:t>联邦德国</a:t>
            </a:r>
            <a:r>
              <a:rPr lang="zh-CN" altLang="en-US" sz="2800" b="1" spc="30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zh-CN" altLang="en-US" sz="2800" b="1" spc="30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11" name="Picture 6" descr="res01_attpic_brie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171180" y="448753"/>
            <a:ext cx="1963666" cy="116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954882" y="1736170"/>
            <a:ext cx="2195512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</a:rPr>
              <a:t>民主德国</a:t>
            </a:r>
            <a:endParaRPr lang="zh-CN" altLang="en-US" sz="24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  <p:bldP spid="8" grpId="0" bldLvl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未命名"/>
          <p:cNvPicPr>
            <a:picLocks noChangeAspect="1" noChangeArrowheads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2420" y="260350"/>
            <a:ext cx="4703762" cy="3024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5244095" y="875443"/>
            <a:ext cx="6592888" cy="557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000" b="1" spc="300" dirty="0">
                <a:latin typeface="+mj-ea"/>
                <a:ea typeface="+mj-ea"/>
              </a:rPr>
              <a:t>     1949</a:t>
            </a:r>
            <a:r>
              <a:rPr lang="zh-CN" altLang="en-US" sz="2000" b="1" spc="300" dirty="0">
                <a:latin typeface="+mj-ea"/>
                <a:ea typeface="+mj-ea"/>
              </a:rPr>
              <a:t>年</a:t>
            </a:r>
            <a:r>
              <a:rPr lang="en-US" altLang="zh-CN" sz="2000" b="1" spc="300" dirty="0">
                <a:latin typeface="+mj-ea"/>
                <a:ea typeface="+mj-ea"/>
              </a:rPr>
              <a:t>-1961</a:t>
            </a:r>
            <a:r>
              <a:rPr lang="zh-CN" altLang="en-US" sz="2000" b="1" spc="300" dirty="0">
                <a:latin typeface="+mj-ea"/>
                <a:ea typeface="+mj-ea"/>
              </a:rPr>
              <a:t>年</a:t>
            </a:r>
            <a:r>
              <a:rPr lang="en-US" altLang="zh-CN" sz="2000" b="1" spc="300" dirty="0">
                <a:latin typeface="+mj-ea"/>
                <a:ea typeface="+mj-ea"/>
              </a:rPr>
              <a:t>8</a:t>
            </a:r>
            <a:r>
              <a:rPr lang="zh-CN" altLang="en-US" sz="2000" b="1" spc="300" dirty="0">
                <a:latin typeface="+mj-ea"/>
                <a:ea typeface="+mj-ea"/>
              </a:rPr>
              <a:t>月</a:t>
            </a:r>
            <a:r>
              <a:rPr lang="en-US" altLang="zh-CN" sz="2000" b="1" spc="300" dirty="0">
                <a:latin typeface="+mj-ea"/>
                <a:ea typeface="+mj-ea"/>
              </a:rPr>
              <a:t>12</a:t>
            </a:r>
            <a:r>
              <a:rPr lang="zh-CN" altLang="en-US" sz="2000" b="1" spc="300" dirty="0">
                <a:latin typeface="+mj-ea"/>
                <a:ea typeface="+mj-ea"/>
              </a:rPr>
              <a:t>日大约有</a:t>
            </a:r>
            <a:r>
              <a:rPr lang="en-US" altLang="zh-CN" sz="2000" b="1" spc="300" dirty="0">
                <a:latin typeface="+mj-ea"/>
                <a:ea typeface="+mj-ea"/>
              </a:rPr>
              <a:t>269</a:t>
            </a:r>
            <a:r>
              <a:rPr lang="zh-CN" altLang="en-US" sz="2000" b="1" spc="300" dirty="0">
                <a:latin typeface="+mj-ea"/>
                <a:ea typeface="+mj-ea"/>
              </a:rPr>
              <a:t>万东德人通过东、西柏林的</a:t>
            </a:r>
            <a:r>
              <a:rPr lang="en-US" altLang="zh-CN" sz="2000" b="1" spc="300" dirty="0">
                <a:latin typeface="+mj-ea"/>
                <a:ea typeface="+mj-ea"/>
              </a:rPr>
              <a:t>81</a:t>
            </a:r>
            <a:r>
              <a:rPr lang="zh-CN" altLang="en-US" sz="2000" b="1" spc="300" dirty="0">
                <a:latin typeface="+mj-ea"/>
                <a:ea typeface="+mj-ea"/>
              </a:rPr>
              <a:t>个通道纷纷逃向西部，占当时东德人口的</a:t>
            </a:r>
            <a:r>
              <a:rPr lang="en-US" altLang="zh-CN" sz="2000" b="1" spc="300" dirty="0">
                <a:latin typeface="+mj-ea"/>
                <a:ea typeface="+mj-ea"/>
              </a:rPr>
              <a:t>1/6</a:t>
            </a:r>
            <a:r>
              <a:rPr lang="zh-CN" altLang="en-US" sz="2000" b="1" spc="300" dirty="0">
                <a:latin typeface="+mj-ea"/>
                <a:ea typeface="+mj-ea"/>
              </a:rPr>
              <a:t>。</a:t>
            </a: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1961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8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月</a:t>
            </a: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13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日民主德国决定封锁西柏林四周的边界，随后关闭勃兰登堡门，</a:t>
            </a:r>
            <a:r>
              <a:rPr lang="zh-CN" altLang="en-US" sz="2000" b="1" spc="300" dirty="0">
                <a:latin typeface="+mj-ea"/>
                <a:ea typeface="+mj-ea"/>
              </a:rPr>
              <a:t>在分界线上建筑了隔离设施，总长达</a:t>
            </a:r>
            <a:r>
              <a:rPr lang="en-US" altLang="zh-CN" sz="2000" b="1" spc="300" dirty="0">
                <a:latin typeface="+mj-ea"/>
                <a:ea typeface="+mj-ea"/>
              </a:rPr>
              <a:t>154</a:t>
            </a:r>
            <a:r>
              <a:rPr lang="zh-CN" altLang="en-US" sz="2000" b="1" spc="300" dirty="0">
                <a:latin typeface="+mj-ea"/>
                <a:ea typeface="+mj-ea"/>
              </a:rPr>
              <a:t>公里，通称“柏林墙”。</a:t>
            </a:r>
            <a:endParaRPr lang="zh-CN" altLang="en-US" sz="2000" b="1" spc="300" dirty="0">
              <a:latin typeface="+mj-ea"/>
              <a:ea typeface="+mj-ea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000" b="1" spc="300" dirty="0">
                <a:latin typeface="+mj-ea"/>
                <a:ea typeface="+mj-ea"/>
              </a:rPr>
              <a:t>   它的外围是一道</a:t>
            </a:r>
            <a:r>
              <a:rPr lang="en-US" altLang="zh-CN" sz="2000" b="1" spc="300" dirty="0">
                <a:latin typeface="+mj-ea"/>
                <a:ea typeface="+mj-ea"/>
              </a:rPr>
              <a:t>3.5</a:t>
            </a:r>
            <a:r>
              <a:rPr lang="zh-CN" altLang="en-US" sz="2000" b="1" spc="300" dirty="0">
                <a:latin typeface="+mj-ea"/>
                <a:ea typeface="+mj-ea"/>
              </a:rPr>
              <a:t>米高的通电铁丝网，铁丝网与柏林墙之间有</a:t>
            </a:r>
            <a:r>
              <a:rPr lang="en-US" altLang="zh-CN" sz="2000" b="1" spc="300" dirty="0">
                <a:latin typeface="+mj-ea"/>
                <a:ea typeface="+mj-ea"/>
              </a:rPr>
              <a:t>50</a:t>
            </a:r>
            <a:r>
              <a:rPr lang="zh-CN" altLang="en-US" sz="2000" b="1" spc="300" dirty="0">
                <a:latin typeface="+mj-ea"/>
                <a:ea typeface="+mj-ea"/>
              </a:rPr>
              <a:t>米宽的空地，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在这长</a:t>
            </a: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160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多公里、宽</a:t>
            </a: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50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米的无人地带设有</a:t>
            </a: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300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个观察炮楼、</a:t>
            </a: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22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个暗堡，数千个电子眼和</a:t>
            </a:r>
            <a:r>
              <a:rPr lang="en-US" altLang="zh-CN" sz="2000" b="1" spc="300" dirty="0">
                <a:solidFill>
                  <a:srgbClr val="FF0000"/>
                </a:solidFill>
                <a:latin typeface="+mj-ea"/>
                <a:ea typeface="+mj-ea"/>
              </a:rPr>
              <a:t>250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只警犬。</a:t>
            </a:r>
            <a:r>
              <a:rPr lang="zh-CN" altLang="en-US" sz="2000" b="1" spc="300" dirty="0">
                <a:latin typeface="+mj-ea"/>
                <a:ea typeface="+mj-ea"/>
              </a:rPr>
              <a:t>柏林墙高</a:t>
            </a:r>
            <a:r>
              <a:rPr lang="en-US" altLang="zh-CN" sz="2000" b="1" spc="300" dirty="0">
                <a:latin typeface="+mj-ea"/>
                <a:ea typeface="+mj-ea"/>
              </a:rPr>
              <a:t>4</a:t>
            </a:r>
            <a:r>
              <a:rPr lang="zh-CN" altLang="en-US" sz="2000" b="1" spc="300" dirty="0">
                <a:latin typeface="+mj-ea"/>
                <a:ea typeface="+mj-ea"/>
              </a:rPr>
              <a:t>米，宽</a:t>
            </a:r>
            <a:r>
              <a:rPr lang="en-US" altLang="zh-CN" sz="2000" b="1" spc="300" dirty="0">
                <a:latin typeface="+mj-ea"/>
                <a:ea typeface="+mj-ea"/>
              </a:rPr>
              <a:t>50</a:t>
            </a:r>
            <a:r>
              <a:rPr lang="zh-CN" altLang="en-US" sz="2000" b="1" spc="300" dirty="0">
                <a:latin typeface="+mj-ea"/>
                <a:ea typeface="+mj-ea"/>
              </a:rPr>
              <a:t>公分，墙的上端还焊接着光滑的圆形铁筒，使人无法攀登。</a:t>
            </a:r>
            <a:endParaRPr lang="zh-CN" altLang="en-US" sz="2000" b="1" spc="300" dirty="0">
              <a:latin typeface="+mj-ea"/>
              <a:ea typeface="+mj-ea"/>
            </a:endParaRPr>
          </a:p>
        </p:txBody>
      </p:sp>
      <p:pic>
        <p:nvPicPr>
          <p:cNvPr id="5" name="图片 2" descr="bp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2420" y="3429000"/>
            <a:ext cx="4721225" cy="309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在泪中微笑：柏林墙，一个历史的见证"/>
          <p:cNvPicPr>
            <a:picLocks noChangeAspect="1" noChangeArrowheads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574480" y="3032567"/>
            <a:ext cx="5617520" cy="2601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/>
        </p:spPr>
        <p:txBody>
          <a:bodyPr vert="horz"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+mj-ea"/>
                <a:ea typeface="+mj-ea"/>
              </a:rPr>
              <a:t>街道在西方</a:t>
            </a:r>
            <a:r>
              <a:rPr lang="en-US" altLang="zh-CN" sz="2800" b="1" spc="300" dirty="0">
                <a:solidFill>
                  <a:schemeClr val="bg1"/>
                </a:solidFill>
                <a:latin typeface="+mj-ea"/>
                <a:ea typeface="+mj-ea"/>
              </a:rPr>
              <a:t>, </a:t>
            </a:r>
            <a:r>
              <a:rPr lang="zh-CN" altLang="en-US" sz="2800" b="1" spc="300" dirty="0">
                <a:solidFill>
                  <a:schemeClr val="bg1"/>
                </a:solidFill>
                <a:latin typeface="+mj-ea"/>
                <a:ea typeface="+mj-ea"/>
              </a:rPr>
              <a:t>楼房属于东方。楼房上的窗口就是著名的‘死窗户“，被砌死以阻止人们逃往西柏林</a:t>
            </a:r>
            <a:endParaRPr lang="zh-CN" altLang="en-US" sz="28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被隔开的东西柏林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6165749" cy="4309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被隔断的街道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6165750" y="-1"/>
            <a:ext cx="6026250" cy="430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西柏林看到另一侧的东德警察和士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160" y="3163264"/>
            <a:ext cx="6216891" cy="37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1961年8月13日，柏林市民由处于分界线的楼内逃往楼外的西柏林"/>
          <p:cNvPicPr>
            <a:picLocks noChangeAspect="1" noChangeArrowheads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 bwMode="auto">
          <a:xfrm>
            <a:off x="6156446" y="3153104"/>
            <a:ext cx="6096000" cy="370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47889" y="348932"/>
            <a:ext cx="4383009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rgbClr val="FF0000"/>
                </a:solidFill>
              </a:rPr>
              <a:t>北约组织</a:t>
            </a:r>
            <a:r>
              <a:rPr lang="zh-CN" altLang="en-US" sz="2800" b="1" spc="600" dirty="0"/>
              <a:t>的建立</a:t>
            </a:r>
            <a:endParaRPr lang="zh-CN" altLang="en-US" sz="2800" b="1" spc="6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748968" y="1411211"/>
          <a:ext cx="3442002" cy="2039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BMP 图像" r:id="rId1" imgW="3114675" imgH="1876425" progId="Paint.Picture">
                  <p:embed/>
                </p:oleObj>
              </mc:Choice>
              <mc:Fallback>
                <p:oleObj name="BMP 图像" r:id="rId1" imgW="3114675" imgH="1876425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968" y="1411211"/>
                        <a:ext cx="3442002" cy="203997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11"/>
          <p:cNvSpPr>
            <a:spLocks noChangeArrowheads="1"/>
          </p:cNvSpPr>
          <p:nvPr/>
        </p:nvSpPr>
        <p:spPr bwMode="auto">
          <a:xfrm>
            <a:off x="544206" y="3674102"/>
            <a:ext cx="40190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spc="300" dirty="0">
                <a:latin typeface="+mj-ea"/>
                <a:ea typeface="+mj-ea"/>
              </a:rPr>
              <a:t>设在布鲁塞尔的北约盟军总部</a:t>
            </a:r>
            <a:endParaRPr lang="zh-CN" altLang="en-US" sz="2000" b="1" spc="300" dirty="0">
              <a:latin typeface="+mj-ea"/>
              <a:ea typeface="+mj-ea"/>
            </a:endParaRPr>
          </a:p>
        </p:txBody>
      </p:sp>
      <p:pic>
        <p:nvPicPr>
          <p:cNvPr id="11" name="Picture 4" descr="nato-sign-3-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901" y="4392522"/>
            <a:ext cx="1756986" cy="1685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91476" y="6309013"/>
            <a:ext cx="2230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北约标志</a:t>
            </a:r>
            <a:endParaRPr lang="zh-CN" altLang="en-US" sz="2000" b="1" spc="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3370263" y="4400502"/>
            <a:ext cx="8821737" cy="16890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b="1" spc="300">
                <a:solidFill>
                  <a:schemeClr val="bg1"/>
                </a:solidFill>
                <a:latin typeface="+mj-ea"/>
                <a:ea typeface="+mj-ea"/>
              </a:rPr>
              <a:t>《</a:t>
            </a:r>
            <a:r>
              <a:rPr lang="zh-CN" altLang="en-US" sz="2400" b="1" spc="300">
                <a:solidFill>
                  <a:schemeClr val="bg1"/>
                </a:solidFill>
                <a:latin typeface="+mj-ea"/>
                <a:ea typeface="+mj-ea"/>
              </a:rPr>
              <a:t>北大西洋公约组织条约</a:t>
            </a:r>
            <a:r>
              <a:rPr lang="en-US" altLang="zh-CN" sz="2400" b="1" spc="300">
                <a:solidFill>
                  <a:schemeClr val="bg1"/>
                </a:solidFill>
                <a:latin typeface="+mj-ea"/>
                <a:ea typeface="+mj-ea"/>
              </a:rPr>
              <a:t>》</a:t>
            </a:r>
            <a:r>
              <a:rPr lang="zh-CN" altLang="en-US" sz="2400" b="1" spc="300">
                <a:solidFill>
                  <a:schemeClr val="bg1"/>
                </a:solidFill>
                <a:latin typeface="+mj-ea"/>
                <a:ea typeface="+mj-ea"/>
              </a:rPr>
              <a:t>规定：“对欧洲或北美之一一个或数个缔约国的武装进攻，应视为对缔约国全体之攻击”“缔约国可采取包括武力在内的行动”。</a:t>
            </a:r>
            <a:endParaRPr lang="zh-CN" altLang="en-US" sz="2400" b="1" spc="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67026" y="1340744"/>
            <a:ext cx="6096000" cy="22428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300" dirty="0">
                <a:latin typeface="Impact" panose="020B0806030902050204" pitchFamily="34" charset="0"/>
                <a:ea typeface="仿宋_GB2312" pitchFamily="49" charset="-122"/>
              </a:rPr>
              <a:t>时间：1949年</a:t>
            </a:r>
            <a:endParaRPr lang="zh-CN" altLang="en-US" sz="2400" b="1" spc="300" dirty="0">
              <a:latin typeface="Impact" panose="020B0806030902050204" pitchFamily="34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FF0000"/>
                </a:solidFill>
                <a:latin typeface="Impact" panose="020B0806030902050204" pitchFamily="34" charset="0"/>
                <a:ea typeface="仿宋_GB2312" pitchFamily="49" charset="-122"/>
              </a:rPr>
              <a:t>地点：美国华盛顿</a:t>
            </a:r>
            <a:endParaRPr lang="zh-CN" altLang="en-US" sz="2400" b="1" spc="300" dirty="0">
              <a:solidFill>
                <a:srgbClr val="FF0000"/>
              </a:solidFill>
              <a:latin typeface="Impact" panose="020B0806030902050204" pitchFamily="34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300" dirty="0">
                <a:latin typeface="Impact" panose="020B0806030902050204" pitchFamily="34" charset="0"/>
                <a:ea typeface="仿宋_GB2312" pitchFamily="49" charset="-122"/>
              </a:rPr>
              <a:t>国家：以美国为首的12个西方国家</a:t>
            </a:r>
            <a:endParaRPr lang="zh-CN" altLang="en-US" sz="2400" b="1" spc="300" dirty="0">
              <a:latin typeface="Impact" panose="020B0806030902050204" pitchFamily="34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FF0000"/>
                </a:solidFill>
                <a:latin typeface="Impact" panose="020B0806030902050204" pitchFamily="34" charset="0"/>
                <a:ea typeface="仿宋_GB2312" pitchFamily="49" charset="-122"/>
              </a:rPr>
              <a:t>标志：《北大西洋公约》的签订</a:t>
            </a:r>
            <a:endParaRPr lang="zh-CN" altLang="en-US" sz="2400" b="1" spc="300" dirty="0">
              <a:solidFill>
                <a:srgbClr val="FF0000"/>
              </a:solidFill>
              <a:latin typeface="Impact" panose="020B0806030902050204" pitchFamily="34" charset="0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47888" y="348932"/>
            <a:ext cx="5086106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rgbClr val="FF0000"/>
                </a:solidFill>
              </a:rPr>
              <a:t>华沙条约</a:t>
            </a:r>
            <a:r>
              <a:rPr lang="zh-CN" altLang="en-US" sz="2800" b="1" spc="600" dirty="0"/>
              <a:t>组织的建立</a:t>
            </a:r>
            <a:endParaRPr lang="zh-CN" altLang="en-US" sz="2800" b="1" spc="600" dirty="0"/>
          </a:p>
        </p:txBody>
      </p:sp>
      <p:pic>
        <p:nvPicPr>
          <p:cNvPr id="3" name="Picture 4" descr="https://gss2.bdstatic.com/9fo3dSag_xI4khGkpoWK1HF6hhy/baike/w%3D268%3Bg%3D0/sign=f35bfafdc65c1038247ec9c48a2af42e/0eb30f2442a7d933d29e1e94ad4bd11373f0012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1712" y="1500027"/>
            <a:ext cx="3114774" cy="334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s://gss1.bdstatic.com/9vo3dSag_xI4khGkpoWK1HF6hhy/baike/c0%3Dbaike80%2C5%2C5%2C80%2C26/sign=50dade3b6e061d95694b3f6a1a9d61b4/e4dde71190ef76c65e345c289d16fdfaae5167cb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4815068" y="4159688"/>
            <a:ext cx="6773862" cy="228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3070" y="5181144"/>
            <a:ext cx="26920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华约标志</a:t>
            </a:r>
            <a:endParaRPr lang="zh-CN" altLang="en-US" sz="3600" b="1" spc="300" dirty="0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53183" y="1230920"/>
            <a:ext cx="7097632" cy="256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b="1" spc="600" dirty="0">
                <a:latin typeface="Impact" panose="020B0806030902050204" pitchFamily="34" charset="0"/>
                <a:ea typeface="仿宋_GB2312" pitchFamily="49" charset="-122"/>
              </a:rPr>
              <a:t>时间：1955年</a:t>
            </a:r>
            <a:endParaRPr lang="zh-CN" altLang="en-US" sz="2200" b="1" spc="600" dirty="0">
              <a:latin typeface="Impact" panose="020B0806030902050204" pitchFamily="34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spc="600" dirty="0">
                <a:solidFill>
                  <a:srgbClr val="FF0000"/>
                </a:solidFill>
                <a:latin typeface="Impact" panose="020B0806030902050204" pitchFamily="34" charset="0"/>
                <a:ea typeface="仿宋_GB2312" pitchFamily="49" charset="-122"/>
              </a:rPr>
              <a:t>地点：波兰华沙</a:t>
            </a:r>
            <a:endParaRPr lang="zh-CN" altLang="en-US" sz="2200" b="1" spc="600" dirty="0">
              <a:solidFill>
                <a:srgbClr val="FF0000"/>
              </a:solidFill>
              <a:latin typeface="Impact" panose="020B0806030902050204" pitchFamily="34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spc="600" dirty="0">
                <a:latin typeface="Impact" panose="020B0806030902050204" pitchFamily="34" charset="0"/>
                <a:ea typeface="仿宋_GB2312" pitchFamily="49" charset="-122"/>
              </a:rPr>
              <a:t>国家：7个社会主义国家</a:t>
            </a:r>
            <a:endParaRPr lang="zh-CN" altLang="en-US" sz="2200" b="1" spc="600" dirty="0">
              <a:latin typeface="Impact" panose="020B0806030902050204" pitchFamily="34" charset="0"/>
              <a:ea typeface="仿宋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200" b="1" spc="600" dirty="0">
                <a:latin typeface="Impact" panose="020B0806030902050204" pitchFamily="34" charset="0"/>
                <a:ea typeface="仿宋_GB2312" pitchFamily="49" charset="-122"/>
              </a:rPr>
              <a:t>内容：任何一个成员国</a:t>
            </a:r>
            <a:r>
              <a:rPr lang="zh-CN" altLang="en-US" sz="2200" b="1" spc="600" dirty="0">
                <a:solidFill>
                  <a:srgbClr val="FF0000"/>
                </a:solidFill>
                <a:latin typeface="Impact" panose="020B0806030902050204" pitchFamily="34" charset="0"/>
                <a:ea typeface="仿宋_GB2312" pitchFamily="49" charset="-122"/>
              </a:rPr>
              <a:t>如果受到武装攻击，其他缔约国将以一切方式进行援助。</a:t>
            </a:r>
            <a:endParaRPr lang="zh-CN" altLang="en-US" sz="2200" b="1" spc="600" dirty="0">
              <a:solidFill>
                <a:srgbClr val="FF0000"/>
              </a:solidFill>
              <a:latin typeface="Impact" panose="020B0806030902050204" pitchFamily="34" charset="0"/>
              <a:ea typeface="仿宋_GB2312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7513" y="177800"/>
            <a:ext cx="11329987" cy="6613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139113" y="2362200"/>
            <a:ext cx="19764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FF00"/>
                </a:solidFill>
                <a:latin typeface="+mj-ea"/>
                <a:ea typeface="+mj-ea"/>
              </a:rPr>
              <a:t>苏  联</a:t>
            </a:r>
            <a:endParaRPr lang="zh-CN" altLang="en-US" sz="40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389688" y="3048000"/>
            <a:ext cx="1368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+mj-ea"/>
                <a:ea typeface="+mj-ea"/>
              </a:rPr>
              <a:t>波  兰</a:t>
            </a:r>
            <a:endParaRPr lang="zh-CN" altLang="en-US" sz="36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74135" y="2971800"/>
            <a:ext cx="6155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+mj-ea"/>
                <a:ea typeface="+mj-ea"/>
              </a:rPr>
              <a:t>民德</a:t>
            </a:r>
            <a:endParaRPr lang="zh-CN" altLang="en-US" sz="28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 rot="715472">
            <a:off x="7135813" y="4511675"/>
            <a:ext cx="1978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+mj-ea"/>
                <a:ea typeface="+mj-ea"/>
              </a:rPr>
              <a:t>罗马尼亚</a:t>
            </a:r>
            <a:endParaRPr lang="zh-CN" altLang="en-US" sz="24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21124755">
            <a:off x="7681913" y="5165725"/>
            <a:ext cx="1217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  <a:latin typeface="+mj-ea"/>
                <a:ea typeface="+mj-ea"/>
              </a:rPr>
              <a:t>保加利亚</a:t>
            </a:r>
            <a:endParaRPr lang="zh-CN" altLang="en-US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20511266">
            <a:off x="6465888" y="4343400"/>
            <a:ext cx="136842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FF00"/>
                </a:solidFill>
                <a:latin typeface="+mj-ea"/>
                <a:ea typeface="+mj-ea"/>
              </a:rPr>
              <a:t>匈牙利</a:t>
            </a:r>
            <a:endParaRPr lang="zh-CN" altLang="en-US" sz="20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 rot="742144">
            <a:off x="5629275" y="3824288"/>
            <a:ext cx="220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  <a:latin typeface="+mj-ea"/>
                <a:ea typeface="+mj-ea"/>
              </a:rPr>
              <a:t>捷克斯洛伐克</a:t>
            </a:r>
            <a:endParaRPr lang="zh-CN" altLang="en-US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241965" y="3048000"/>
            <a:ext cx="55399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FFFF00"/>
                </a:solidFill>
                <a:latin typeface="+mj-ea"/>
                <a:ea typeface="+mj-ea"/>
              </a:rPr>
              <a:t>联邦德国</a:t>
            </a:r>
            <a:endParaRPr lang="zh-CN" altLang="en-US" sz="24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20718160">
            <a:off x="5888038" y="4235450"/>
            <a:ext cx="114141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+mj-ea"/>
                <a:ea typeface="+mj-ea"/>
              </a:rPr>
              <a:t>奥地利</a:t>
            </a:r>
            <a:endParaRPr lang="zh-CN" altLang="en-US" sz="2000" b="1">
              <a:latin typeface="+mj-ea"/>
              <a:ea typeface="+mj-ea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943475" y="4343400"/>
            <a:ext cx="836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+mj-ea"/>
                <a:ea typeface="+mj-ea"/>
              </a:rPr>
              <a:t>瑞士</a:t>
            </a:r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 rot="668597">
            <a:off x="6535142" y="566738"/>
            <a:ext cx="61555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+mj-ea"/>
                <a:ea typeface="+mj-ea"/>
              </a:rPr>
              <a:t>瑞         典</a:t>
            </a:r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 rot="21162870">
            <a:off x="7715448" y="315913"/>
            <a:ext cx="61555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+mj-ea"/>
                <a:ea typeface="+mj-ea"/>
              </a:rPr>
              <a:t>芬    兰</a:t>
            </a:r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651250" y="4114800"/>
            <a:ext cx="1368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FF00"/>
                </a:solidFill>
                <a:latin typeface="+mj-ea"/>
                <a:ea typeface="+mj-ea"/>
              </a:rPr>
              <a:t>法  国</a:t>
            </a:r>
            <a:endParaRPr lang="zh-CN" altLang="en-US" sz="36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 rot="19327500">
            <a:off x="5702141" y="4724400"/>
            <a:ext cx="49244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FF00"/>
                </a:solidFill>
                <a:latin typeface="+mj-ea"/>
                <a:ea typeface="+mj-ea"/>
              </a:rPr>
              <a:t>意  大  利</a:t>
            </a:r>
            <a:endParaRPr lang="zh-CN" altLang="en-US" sz="20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9539288" y="5578475"/>
            <a:ext cx="210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+mj-ea"/>
                <a:ea typeface="+mj-ea"/>
              </a:rPr>
              <a:t>土  耳  其</a:t>
            </a:r>
            <a:endParaRPr lang="zh-CN" altLang="en-US" sz="28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647825" y="5178425"/>
            <a:ext cx="1520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+mj-ea"/>
                <a:ea typeface="+mj-ea"/>
              </a:rPr>
              <a:t>西 班 牙</a:t>
            </a:r>
            <a:endParaRPr lang="zh-CN" altLang="en-US" sz="28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20761298">
            <a:off x="7927817" y="5684838"/>
            <a:ext cx="49244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FF00"/>
                </a:solidFill>
                <a:latin typeface="+mj-ea"/>
                <a:ea typeface="+mj-ea"/>
              </a:rPr>
              <a:t>希  腊</a:t>
            </a:r>
            <a:endParaRPr lang="zh-CN" altLang="en-US" sz="20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394623" y="2286000"/>
            <a:ext cx="46166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  <a:latin typeface="+mj-ea"/>
                <a:ea typeface="+mj-ea"/>
              </a:rPr>
              <a:t>丹麦</a:t>
            </a:r>
            <a:endParaRPr lang="zh-CN" altLang="en-US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335735" y="2043113"/>
            <a:ext cx="615553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+mj-ea"/>
                <a:ea typeface="+mj-ea"/>
              </a:rPr>
              <a:t>英      国 </a:t>
            </a:r>
            <a:endParaRPr lang="zh-CN" altLang="en-US" sz="28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890838" y="-74613"/>
            <a:ext cx="684212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  <a:latin typeface="+mj-ea"/>
                <a:ea typeface="+mj-ea"/>
              </a:rPr>
              <a:t>冰岛</a:t>
            </a:r>
            <a:endParaRPr lang="zh-CN" altLang="en-US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394722" y="1066800"/>
            <a:ext cx="61555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FFFF00"/>
                </a:solidFill>
                <a:latin typeface="+mj-ea"/>
                <a:ea typeface="+mj-ea"/>
              </a:rPr>
              <a:t>挪 威</a:t>
            </a:r>
            <a:endParaRPr lang="zh-CN" altLang="en-US" sz="28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 rot="21008051">
            <a:off x="4716463" y="3124200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rgbClr val="FFFF00"/>
                </a:solidFill>
                <a:latin typeface="+mj-ea"/>
                <a:ea typeface="+mj-ea"/>
              </a:rPr>
              <a:t>荷兰</a:t>
            </a:r>
            <a:endParaRPr lang="zh-CN" altLang="en-US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 rot="1955258">
            <a:off x="4422775" y="3581400"/>
            <a:ext cx="106521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>
                <a:solidFill>
                  <a:srgbClr val="FFFF00"/>
                </a:solidFill>
                <a:latin typeface="+mj-ea"/>
                <a:ea typeface="+mj-ea"/>
              </a:rPr>
              <a:t>比利时</a:t>
            </a:r>
            <a:endParaRPr lang="zh-CN" altLang="en-US" sz="14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 rot="1053329">
            <a:off x="905510" y="4968875"/>
            <a:ext cx="49244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rgbClr val="FFFF00"/>
                </a:solidFill>
                <a:latin typeface="+mj-ea"/>
                <a:ea typeface="+mj-ea"/>
              </a:rPr>
              <a:t>葡萄牙</a:t>
            </a:r>
            <a:endParaRPr lang="zh-CN" altLang="en-US" sz="2000" b="1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 rot="19958000">
            <a:off x="1973263" y="2605088"/>
            <a:ext cx="98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+mj-ea"/>
                <a:ea typeface="+mj-ea"/>
              </a:rPr>
              <a:t>爱尔兰</a:t>
            </a:r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795588" y="444500"/>
            <a:ext cx="13874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+mj-ea"/>
                <a:ea typeface="+mj-ea"/>
              </a:rPr>
              <a:t>中立国</a:t>
            </a:r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786063" y="869950"/>
            <a:ext cx="1397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+mj-ea"/>
                <a:ea typeface="+mj-ea"/>
              </a:rPr>
              <a:t>北约成员国</a:t>
            </a:r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789238" y="1301750"/>
            <a:ext cx="13938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+mj-ea"/>
                <a:ea typeface="+mj-ea"/>
              </a:rPr>
              <a:t>华约成员国</a:t>
            </a:r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281238" y="2895600"/>
            <a:ext cx="2738437" cy="584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+mj-ea"/>
                <a:ea typeface="+mj-ea"/>
              </a:rPr>
              <a:t>资本主义阵营</a:t>
            </a:r>
            <a:endParaRPr lang="zh-CN" altLang="en-US" sz="32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7529513" y="1676400"/>
            <a:ext cx="2738437" cy="584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bg1"/>
                </a:solidFill>
                <a:latin typeface="+mj-ea"/>
                <a:ea typeface="+mj-ea"/>
              </a:rPr>
              <a:t>社会主义阵营</a:t>
            </a:r>
            <a:endParaRPr lang="zh-CN" altLang="en-US" sz="32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5" name="Picture 34" descr="q0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438" y="3505200"/>
            <a:ext cx="1368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q0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125" y="685800"/>
            <a:ext cx="1133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5888" y="4800600"/>
            <a:ext cx="8461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13" y="54864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5300" y="51816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9688" y="4724400"/>
            <a:ext cx="3127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7700" y="5029200"/>
            <a:ext cx="6842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6300" y="48006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7288" y="46482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5713" y="54102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3313" y="5181600"/>
            <a:ext cx="209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97700" y="52578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9688" y="4648200"/>
            <a:ext cx="2365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6700" y="47244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0500" y="46482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2500" y="4876800"/>
            <a:ext cx="1603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2900" y="50292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40500" y="49530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3900" y="51816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8700" y="5181600"/>
            <a:ext cx="1603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37288" y="4876800"/>
            <a:ext cx="777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5713" y="51816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8700" y="4953000"/>
            <a:ext cx="160338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0100" y="47244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7302500" y="4724400"/>
            <a:ext cx="303213" cy="3048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b="1">
              <a:latin typeface="+mj-ea"/>
              <a:ea typeface="+mj-ea"/>
            </a:endParaRPr>
          </a:p>
        </p:txBody>
      </p:sp>
      <p:sp>
        <p:nvSpPr>
          <p:cNvPr id="60" name="Arc 59"/>
          <p:cNvSpPr/>
          <p:nvPr/>
        </p:nvSpPr>
        <p:spPr bwMode="auto">
          <a:xfrm rot="10800000">
            <a:off x="6313488" y="4724400"/>
            <a:ext cx="885825" cy="685800"/>
          </a:xfrm>
          <a:custGeom>
            <a:avLst/>
            <a:gdLst>
              <a:gd name="T0" fmla="*/ 0 w 22874"/>
              <a:gd name="T1" fmla="*/ 1216724 h 21600"/>
              <a:gd name="T2" fmla="*/ 1330829814 w 22874"/>
              <a:gd name="T3" fmla="*/ 691329076 h 21600"/>
              <a:gd name="T4" fmla="*/ 74122874 w 22874"/>
              <a:gd name="T5" fmla="*/ 691329076 h 21600"/>
              <a:gd name="T6" fmla="*/ 0 60000 65536"/>
              <a:gd name="T7" fmla="*/ 0 60000 65536"/>
              <a:gd name="T8" fmla="*/ 0 60000 65536"/>
              <a:gd name="T9" fmla="*/ 0 w 22874"/>
              <a:gd name="T10" fmla="*/ 0 h 21600"/>
              <a:gd name="T11" fmla="*/ 22874 w 228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74" h="21600" fill="none" extrusionOk="0">
                <a:moveTo>
                  <a:pt x="-1" y="37"/>
                </a:moveTo>
                <a:cubicBezTo>
                  <a:pt x="424" y="12"/>
                  <a:pt x="849" y="-1"/>
                  <a:pt x="1274" y="0"/>
                </a:cubicBezTo>
                <a:cubicBezTo>
                  <a:pt x="13203" y="0"/>
                  <a:pt x="22874" y="9670"/>
                  <a:pt x="22874" y="21600"/>
                </a:cubicBezTo>
              </a:path>
              <a:path w="22874" h="21600" stroke="0" extrusionOk="0">
                <a:moveTo>
                  <a:pt x="-1" y="37"/>
                </a:moveTo>
                <a:cubicBezTo>
                  <a:pt x="424" y="12"/>
                  <a:pt x="849" y="-1"/>
                  <a:pt x="1274" y="0"/>
                </a:cubicBezTo>
                <a:cubicBezTo>
                  <a:pt x="13203" y="0"/>
                  <a:pt x="22874" y="9670"/>
                  <a:pt x="22874" y="21600"/>
                </a:cubicBezTo>
                <a:lnTo>
                  <a:pt x="1274" y="21600"/>
                </a:lnTo>
                <a:lnTo>
                  <a:pt x="-1" y="37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b="1">
              <a:latin typeface="+mj-ea"/>
              <a:ea typeface="+mj-ea"/>
            </a:endParaRPr>
          </a:p>
        </p:txBody>
      </p:sp>
      <p:pic>
        <p:nvPicPr>
          <p:cNvPr id="61" name="Picture 6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8225" y="4648200"/>
            <a:ext cx="20478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6300" y="5181600"/>
            <a:ext cx="161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Box 62"/>
          <p:cNvSpPr txBox="1">
            <a:spLocks noChangeArrowheads="1"/>
          </p:cNvSpPr>
          <p:nvPr/>
        </p:nvSpPr>
        <p:spPr bwMode="auto">
          <a:xfrm rot="1800295">
            <a:off x="6008688" y="4800600"/>
            <a:ext cx="1978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>
                <a:latin typeface="+mj-ea"/>
                <a:ea typeface="+mj-ea"/>
              </a:rPr>
              <a:t>南斯拉夫</a:t>
            </a:r>
            <a:endParaRPr lang="zh-CN" altLang="en-US" sz="2800" b="1">
              <a:latin typeface="+mj-ea"/>
              <a:ea typeface="+mj-ea"/>
            </a:endParaRPr>
          </a:p>
        </p:txBody>
      </p: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547813" y="5156200"/>
            <a:ext cx="9872662" cy="1198563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zh-CN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    </a:t>
            </a:r>
            <a:r>
              <a:rPr kumimoji="1" lang="zh-CN" altLang="en-US" sz="3600" b="1" u="sng" dirty="0">
                <a:solidFill>
                  <a:srgbClr val="FF0000"/>
                </a:solidFill>
                <a:latin typeface="+mj-ea"/>
                <a:ea typeface="+mj-ea"/>
              </a:rPr>
              <a:t>北约</a:t>
            </a:r>
            <a:r>
              <a:rPr kumimoji="1" lang="zh-CN" altLang="en-US" sz="3600" b="1" dirty="0">
                <a:solidFill>
                  <a:srgbClr val="FF0000"/>
                </a:solidFill>
                <a:latin typeface="+mj-ea"/>
                <a:ea typeface="+mj-ea"/>
              </a:rPr>
              <a:t>和</a:t>
            </a:r>
            <a:r>
              <a:rPr kumimoji="1" lang="zh-CN" altLang="en-US" sz="3600" b="1" u="sng" dirty="0">
                <a:solidFill>
                  <a:srgbClr val="FF0000"/>
                </a:solidFill>
                <a:latin typeface="+mj-ea"/>
                <a:ea typeface="+mj-ea"/>
              </a:rPr>
              <a:t>华约</a:t>
            </a:r>
            <a:r>
              <a:rPr kumimoji="1" lang="zh-CN" altLang="en-US" sz="3600" b="1" dirty="0">
                <a:solidFill>
                  <a:srgbClr val="FF0000"/>
                </a:solidFill>
                <a:latin typeface="+mj-ea"/>
                <a:ea typeface="+mj-ea"/>
              </a:rPr>
              <a:t>两大集团的出现，标志着两大集团全面冷战对峙的形成，两极格局的</a:t>
            </a:r>
            <a:r>
              <a:rPr kumimoji="1" lang="zh-CN" altLang="en-US" sz="3600" b="1" u="sng" dirty="0">
                <a:solidFill>
                  <a:srgbClr val="FF0000"/>
                </a:solidFill>
                <a:latin typeface="+mj-ea"/>
                <a:ea typeface="+mj-ea"/>
              </a:rPr>
              <a:t>最终确立</a:t>
            </a:r>
            <a:r>
              <a:rPr kumimoji="1" lang="zh-CN" altLang="en-US" sz="3600" b="1" dirty="0">
                <a:solidFill>
                  <a:srgbClr val="FF0000"/>
                </a:solidFill>
                <a:latin typeface="+mj-ea"/>
                <a:ea typeface="+mj-ea"/>
              </a:rPr>
              <a:t>。</a:t>
            </a:r>
            <a:endParaRPr kumimoji="1" lang="zh-CN" altLang="en-US" sz="3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4" grpId="0" bldLvl="0" animBg="1"/>
      <p:bldP spid="64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screen"/>
          <a:srcRect b="6573"/>
          <a:stretch>
            <a:fillRect/>
          </a:stretch>
        </p:blipFill>
        <p:spPr bwMode="auto">
          <a:xfrm>
            <a:off x="1044288" y="605431"/>
            <a:ext cx="3211005" cy="187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图片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8505" y="613707"/>
            <a:ext cx="3188264" cy="190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35434" y="2711854"/>
            <a:ext cx="3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 spc="300">
                <a:latin typeface="+mj-ea"/>
                <a:ea typeface="+mj-ea"/>
              </a:rPr>
              <a:t>资本主义阵营</a:t>
            </a:r>
            <a:endParaRPr lang="zh-CN" altLang="en-US" sz="2800" b="1" spc="300">
              <a:latin typeface="+mj-ea"/>
              <a:ea typeface="+mj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242444" y="2701890"/>
            <a:ext cx="392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2800" b="1" spc="300" dirty="0">
                <a:solidFill>
                  <a:srgbClr val="FF0000"/>
                </a:solidFill>
                <a:latin typeface="+mj-ea"/>
                <a:ea typeface="+mj-ea"/>
              </a:rPr>
              <a:t>社会主义阵营</a:t>
            </a:r>
            <a:endParaRPr lang="zh-CN" altLang="en-US" sz="2800" b="1" spc="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35434" y="4708080"/>
            <a:ext cx="38056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 spc="300" dirty="0">
                <a:latin typeface="+mj-ea"/>
                <a:ea typeface="+mj-ea"/>
              </a:rPr>
              <a:t>马歇尔计划（</a:t>
            </a:r>
            <a:r>
              <a:rPr lang="zh-CN" altLang="zh-CN" sz="2800" b="1" spc="300" dirty="0">
                <a:latin typeface="+mj-ea"/>
                <a:ea typeface="+mj-ea"/>
              </a:rPr>
              <a:t>1948</a:t>
            </a:r>
            <a:r>
              <a:rPr lang="zh-CN" altLang="en-US" sz="2800" b="1" spc="300" dirty="0">
                <a:latin typeface="+mj-ea"/>
                <a:ea typeface="+mj-ea"/>
              </a:rPr>
              <a:t>）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541774" y="5038809"/>
            <a:ext cx="66254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CN" altLang="en-US" sz="2800" b="1" spc="600" dirty="0">
                <a:solidFill>
                  <a:srgbClr val="FF0000"/>
                </a:solidFill>
                <a:latin typeface="+mj-ea"/>
                <a:ea typeface="+mj-ea"/>
              </a:rPr>
              <a:t>经互会（</a:t>
            </a:r>
            <a:r>
              <a:rPr lang="zh-CN" altLang="zh-CN" sz="2800" b="1" spc="600" dirty="0">
                <a:solidFill>
                  <a:srgbClr val="FF0000"/>
                </a:solidFill>
                <a:latin typeface="+mj-ea"/>
                <a:ea typeface="+mj-ea"/>
              </a:rPr>
              <a:t>1949</a:t>
            </a:r>
            <a:r>
              <a:rPr lang="zh-CN" altLang="en-US" sz="2800" b="1" spc="600" dirty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endParaRPr lang="zh-CN" altLang="en-US" sz="2800" b="1" spc="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35434" y="5724659"/>
            <a:ext cx="321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800" b="1" spc="300" dirty="0">
                <a:latin typeface="+mj-ea"/>
                <a:ea typeface="+mj-ea"/>
              </a:rPr>
              <a:t>北约组织（</a:t>
            </a:r>
            <a:r>
              <a:rPr lang="zh-CN" altLang="zh-CN" sz="2800" b="1" spc="300" dirty="0">
                <a:latin typeface="+mj-ea"/>
                <a:ea typeface="+mj-ea"/>
              </a:rPr>
              <a:t>1949</a:t>
            </a:r>
            <a:r>
              <a:rPr lang="zh-CN" altLang="en-US" sz="2800" b="1" spc="300" dirty="0">
                <a:latin typeface="+mj-ea"/>
                <a:ea typeface="+mj-ea"/>
              </a:rPr>
              <a:t>）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055736" y="5751054"/>
            <a:ext cx="81115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2800" b="1" spc="600" dirty="0">
                <a:solidFill>
                  <a:srgbClr val="FF0000"/>
                </a:solidFill>
                <a:latin typeface="+mj-ea"/>
                <a:ea typeface="+mj-ea"/>
              </a:rPr>
              <a:t>华约组织（</a:t>
            </a:r>
            <a:r>
              <a:rPr lang="zh-CN" altLang="zh-CN" sz="2800" b="1" spc="600" dirty="0">
                <a:solidFill>
                  <a:srgbClr val="FF0000"/>
                </a:solidFill>
                <a:latin typeface="+mj-ea"/>
                <a:ea typeface="+mj-ea"/>
              </a:rPr>
              <a:t>1955</a:t>
            </a:r>
            <a:r>
              <a:rPr lang="zh-CN" altLang="en-US" sz="2800" b="1" spc="600" dirty="0">
                <a:solidFill>
                  <a:srgbClr val="FF0000"/>
                </a:solidFill>
                <a:latin typeface="+mj-ea"/>
                <a:ea typeface="+mj-ea"/>
              </a:rPr>
              <a:t>）</a:t>
            </a:r>
            <a:endParaRPr lang="zh-CN" altLang="en-US" sz="2800" b="1" spc="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935434" y="3691500"/>
            <a:ext cx="4046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spc="300" dirty="0">
                <a:latin typeface="+mj-ea"/>
                <a:ea typeface="+mj-ea"/>
              </a:rPr>
              <a:t>杜鲁门主义（</a:t>
            </a:r>
            <a:r>
              <a:rPr lang="zh-CN" altLang="zh-CN" sz="2800" b="1" spc="300" dirty="0">
                <a:latin typeface="+mj-ea"/>
                <a:ea typeface="+mj-ea"/>
              </a:rPr>
              <a:t>1947</a:t>
            </a:r>
            <a:r>
              <a:rPr lang="zh-CN" altLang="en-US" sz="2800" b="1" spc="300" dirty="0">
                <a:latin typeface="+mj-ea"/>
                <a:ea typeface="+mj-ea"/>
              </a:rPr>
              <a:t>年）</a:t>
            </a:r>
            <a:endParaRPr lang="zh-CN" altLang="en-US" sz="2800" b="1" spc="300" dirty="0">
              <a:latin typeface="+mj-ea"/>
              <a:ea typeface="+mj-ea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4823753" y="2541277"/>
            <a:ext cx="245517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5400" b="1" spc="300" dirty="0">
                <a:solidFill>
                  <a:srgbClr val="FF0000"/>
                </a:solidFill>
                <a:latin typeface="+mj-ea"/>
                <a:ea typeface="+mj-ea"/>
              </a:rPr>
              <a:t>争 锋</a:t>
            </a:r>
            <a:endParaRPr lang="zh-CN" altLang="en-US" sz="5400" b="1" spc="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3822363" y="3680232"/>
            <a:ext cx="7344881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zh-CN" altLang="en-US" sz="2800" b="1" spc="600" dirty="0">
                <a:solidFill>
                  <a:srgbClr val="FF0000"/>
                </a:solidFill>
                <a:latin typeface="+mj-ea"/>
                <a:ea typeface="+mj-ea"/>
              </a:rPr>
              <a:t>共产党和工人党情报局</a:t>
            </a:r>
            <a:endParaRPr lang="en-US" altLang="zh-CN" sz="2800" b="1" spc="6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zh-CN" altLang="en-US" b="1" spc="600" dirty="0">
                <a:solidFill>
                  <a:srgbClr val="FF0000"/>
                </a:solidFill>
                <a:latin typeface="+mj-ea"/>
                <a:ea typeface="+mj-ea"/>
              </a:rPr>
              <a:t>（</a:t>
            </a:r>
            <a:r>
              <a:rPr lang="zh-CN" altLang="zh-CN" b="1" spc="600" dirty="0">
                <a:solidFill>
                  <a:srgbClr val="FF0000"/>
                </a:solidFill>
                <a:latin typeface="+mj-ea"/>
                <a:ea typeface="+mj-ea"/>
              </a:rPr>
              <a:t>1947</a:t>
            </a:r>
            <a:r>
              <a:rPr lang="zh-CN" altLang="en-US" b="1" spc="600" dirty="0">
                <a:solidFill>
                  <a:srgbClr val="FF0000"/>
                </a:solidFill>
                <a:latin typeface="+mj-ea"/>
                <a:ea typeface="+mj-ea"/>
              </a:rPr>
              <a:t>年）</a:t>
            </a:r>
            <a:endParaRPr lang="zh-CN" altLang="en-US" b="1" spc="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47888" y="348932"/>
            <a:ext cx="3133328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rgbClr val="FF0000"/>
                </a:solidFill>
              </a:rPr>
              <a:t>知识</a:t>
            </a:r>
            <a:r>
              <a:rPr lang="zh-CN" altLang="en-US" sz="2800" b="1" spc="600" dirty="0"/>
              <a:t>回顾</a:t>
            </a:r>
            <a:endParaRPr lang="zh-CN" altLang="en-US" sz="2800" b="1" spc="600" dirty="0"/>
          </a:p>
        </p:txBody>
      </p:sp>
      <p:pic>
        <p:nvPicPr>
          <p:cNvPr id="18" name="图片 1" descr="201202041235200433493.jpg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4704" y="1838960"/>
            <a:ext cx="4581388" cy="269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5571281" y="2210510"/>
            <a:ext cx="6096000" cy="1955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rgbClr val="C00000"/>
                </a:solidFill>
                <a:latin typeface="+mj-ea"/>
              </a:rPr>
              <a:t>此图片是什么会议的场景？</a:t>
            </a:r>
            <a:r>
              <a:rPr lang="zh-CN" altLang="en-US" sz="2800" b="1" spc="300" dirty="0">
                <a:latin typeface="+mj-ea"/>
              </a:rPr>
              <a:t>它召开于什么战争期间？</a:t>
            </a:r>
            <a:r>
              <a:rPr lang="zh-CN" altLang="en-US" sz="2800" b="1" spc="300" dirty="0">
                <a:solidFill>
                  <a:srgbClr val="FF0000"/>
                </a:solidFill>
                <a:latin typeface="+mj-ea"/>
              </a:rPr>
              <a:t>这一时期美苏是什么关系？</a:t>
            </a:r>
            <a:endParaRPr lang="zh-CN" altLang="en-US" sz="2800" b="1" spc="3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5504084"/>
            <a:ext cx="12192000" cy="52322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spc="300" dirty="0">
                <a:solidFill>
                  <a:schemeClr val="bg1"/>
                </a:solidFill>
                <a:latin typeface="+mj-ea"/>
              </a:rPr>
              <a:t>再问：一战后（二战前）的世界格局是什么？</a:t>
            </a:r>
            <a:endParaRPr lang="zh-CN" altLang="en-US" sz="2800" b="1" spc="300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47888" y="348932"/>
            <a:ext cx="3133328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rgbClr val="FF0000"/>
                </a:solidFill>
              </a:rPr>
              <a:t>本课</a:t>
            </a:r>
            <a:r>
              <a:rPr lang="zh-CN" altLang="en-US" sz="2800" b="1" spc="600" dirty="0"/>
              <a:t>小结</a:t>
            </a:r>
            <a:endParaRPr lang="zh-CN" altLang="en-US" sz="2800" b="1" spc="600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02541" y="2661704"/>
            <a:ext cx="911225" cy="1656415"/>
          </a:xfrm>
          <a:prstGeom prst="rect">
            <a:avLst/>
          </a:prstGeom>
          <a:noFill/>
          <a:ln w="25400">
            <a:solidFill>
              <a:srgbClr val="33CCCC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latin typeface="+mj-ea"/>
                <a:ea typeface="+mj-ea"/>
              </a:rPr>
              <a:t>冷</a:t>
            </a:r>
            <a:endParaRPr lang="zh-CN" altLang="en-US" sz="3600" b="1" spc="300" dirty="0"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latin typeface="+mj-ea"/>
                <a:ea typeface="+mj-ea"/>
              </a:rPr>
              <a:t>战</a:t>
            </a:r>
            <a:endParaRPr lang="zh-CN" altLang="en-US" sz="3600" b="1" spc="300" dirty="0">
              <a:latin typeface="+mj-ea"/>
              <a:ea typeface="+mj-ea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20166" y="1518704"/>
            <a:ext cx="1149350" cy="499624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>
                <a:solidFill>
                  <a:schemeClr val="bg1"/>
                </a:solidFill>
                <a:latin typeface="+mj-ea"/>
                <a:ea typeface="+mj-ea"/>
              </a:rPr>
              <a:t>含义</a:t>
            </a:r>
            <a:endParaRPr lang="zh-CN" altLang="en-US" sz="2000" b="1" spc="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20166" y="3042704"/>
            <a:ext cx="1149350" cy="499624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j-ea"/>
                <a:ea typeface="+mj-ea"/>
              </a:rPr>
              <a:t>开始</a:t>
            </a:r>
            <a:endParaRPr lang="zh-CN" altLang="en-US" sz="20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20166" y="4947704"/>
            <a:ext cx="1149350" cy="499624"/>
          </a:xfrm>
          <a:prstGeom prst="rect">
            <a:avLst/>
          </a:prstGeom>
          <a:solidFill>
            <a:srgbClr val="FF0000"/>
          </a:solidFill>
          <a:ln w="25400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j-ea"/>
                <a:ea typeface="+mj-ea"/>
              </a:rPr>
              <a:t>表现</a:t>
            </a:r>
            <a:endParaRPr lang="zh-CN" altLang="en-US" sz="20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328904" y="3986415"/>
            <a:ext cx="479618" cy="961289"/>
          </a:xfrm>
          <a:prstGeom prst="rect">
            <a:avLst/>
          </a:prstGeom>
          <a:noFill/>
          <a:ln w="25400">
            <a:solidFill>
              <a:srgbClr val="33CC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spc="300">
                <a:latin typeface="+mj-ea"/>
                <a:ea typeface="+mj-ea"/>
              </a:rPr>
              <a:t>美</a:t>
            </a:r>
            <a:endParaRPr lang="zh-CN" altLang="en-US" sz="2000" b="1" spc="30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spc="300">
                <a:latin typeface="+mj-ea"/>
                <a:ea typeface="+mj-ea"/>
              </a:rPr>
              <a:t>国</a:t>
            </a:r>
            <a:endParaRPr lang="zh-CN" altLang="en-US" sz="2000" b="1" spc="300">
              <a:latin typeface="+mj-ea"/>
              <a:ea typeface="+mj-ea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3328904" y="5491337"/>
            <a:ext cx="479618" cy="961289"/>
          </a:xfrm>
          <a:prstGeom prst="rect">
            <a:avLst/>
          </a:prstGeom>
          <a:noFill/>
          <a:ln w="25400">
            <a:solidFill>
              <a:srgbClr val="33CCCC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spc="300">
                <a:latin typeface="+mj-ea"/>
                <a:ea typeface="+mj-ea"/>
              </a:rPr>
              <a:t>苏</a:t>
            </a:r>
            <a:endParaRPr lang="zh-CN" altLang="en-US" sz="2000" b="1" spc="30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spc="300">
                <a:latin typeface="+mj-ea"/>
                <a:ea typeface="+mj-ea"/>
              </a:rPr>
              <a:t>联</a:t>
            </a:r>
            <a:endParaRPr lang="zh-CN" altLang="en-US" sz="2000" b="1" spc="300">
              <a:latin typeface="+mj-ea"/>
              <a:ea typeface="+mj-ea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3242579" y="1432979"/>
            <a:ext cx="8435975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spc="300">
                <a:latin typeface="+mj-ea"/>
                <a:ea typeface="+mj-ea"/>
              </a:rPr>
              <a:t>二战</a:t>
            </a:r>
            <a:r>
              <a:rPr lang="zh-CN" altLang="zh-CN" sz="2000" b="1" spc="300">
                <a:latin typeface="+mj-ea"/>
                <a:ea typeface="+mj-ea"/>
              </a:rPr>
              <a:t>后的</a:t>
            </a:r>
            <a:r>
              <a:rPr lang="en-US" altLang="zh-CN" sz="2000" b="1" spc="300">
                <a:latin typeface="+mj-ea"/>
                <a:ea typeface="+mj-ea"/>
              </a:rPr>
              <a:t>40</a:t>
            </a:r>
            <a:r>
              <a:rPr lang="zh-CN" altLang="zh-CN" sz="2000" b="1" spc="300">
                <a:latin typeface="+mj-ea"/>
                <a:ea typeface="+mj-ea"/>
              </a:rPr>
              <a:t>多年间，以美、苏为首的两大集团之间既非战争又非和平的对峙与竞争状态。</a:t>
            </a:r>
            <a:endParaRPr lang="zh-CN" altLang="zh-CN" sz="2000" b="1" spc="300">
              <a:latin typeface="+mj-ea"/>
              <a:ea typeface="+mj-ea"/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3140979" y="3042704"/>
            <a:ext cx="2839239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spc="300">
                <a:latin typeface="+mj-ea"/>
                <a:ea typeface="+mj-ea"/>
              </a:rPr>
              <a:t>“杜鲁门主义”出台</a:t>
            </a:r>
            <a:endParaRPr lang="zh-CN" altLang="en-US" sz="2000" b="1" spc="300">
              <a:latin typeface="+mj-ea"/>
              <a:ea typeface="+mj-ea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009804" y="4136091"/>
            <a:ext cx="4019049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经济上：实施“马歇尔计划”</a:t>
            </a:r>
            <a:endParaRPr lang="zh-CN" altLang="en-US" sz="2000" b="1" spc="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4009804" y="3678891"/>
            <a:ext cx="5549900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spc="300">
                <a:latin typeface="+mj-ea"/>
                <a:ea typeface="+mj-ea"/>
              </a:rPr>
              <a:t>政治上：出台“杜鲁门主义”</a:t>
            </a:r>
            <a:endParaRPr lang="zh-CN" altLang="en-US" sz="2000" b="1" spc="300">
              <a:latin typeface="+mj-ea"/>
              <a:ea typeface="+mj-ea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009804" y="4593291"/>
            <a:ext cx="3134191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spc="300">
                <a:latin typeface="+mj-ea"/>
                <a:ea typeface="+mj-ea"/>
              </a:rPr>
              <a:t>军事上：成立“北约”</a:t>
            </a:r>
            <a:endParaRPr lang="zh-CN" altLang="en-US" sz="2000" b="1" spc="300">
              <a:latin typeface="+mj-ea"/>
              <a:ea typeface="+mj-ea"/>
            </a:endParaRP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4009804" y="5680146"/>
            <a:ext cx="4232275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军事上：成立“华约”</a:t>
            </a:r>
            <a:endParaRPr lang="zh-CN" altLang="en-US" sz="2000" b="1" spc="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pSp>
        <p:nvGrpSpPr>
          <p:cNvPr id="18" name="Group 43"/>
          <p:cNvGrpSpPr/>
          <p:nvPr/>
        </p:nvGrpSpPr>
        <p:grpSpPr bwMode="auto">
          <a:xfrm>
            <a:off x="8140909" y="4214646"/>
            <a:ext cx="1155496" cy="2065338"/>
            <a:chOff x="-17" y="-159"/>
            <a:chExt cx="547" cy="1301"/>
          </a:xfrm>
        </p:grpSpPr>
        <p:sp>
          <p:nvSpPr>
            <p:cNvPr id="19" name="Line 40"/>
            <p:cNvSpPr>
              <a:spLocks noChangeShapeType="1"/>
            </p:cNvSpPr>
            <p:nvPr/>
          </p:nvSpPr>
          <p:spPr bwMode="auto">
            <a:xfrm>
              <a:off x="-17" y="-159"/>
              <a:ext cx="499" cy="499"/>
            </a:xfrm>
            <a:prstGeom prst="line">
              <a:avLst/>
            </a:prstGeom>
            <a:noFill/>
            <a:ln w="1016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600" spc="300">
                <a:latin typeface="+mj-ea"/>
                <a:ea typeface="+mj-ea"/>
              </a:endParaRPr>
            </a:p>
          </p:txBody>
        </p:sp>
        <p:sp>
          <p:nvSpPr>
            <p:cNvPr id="20" name="Line 41"/>
            <p:cNvSpPr>
              <a:spLocks noChangeShapeType="1"/>
            </p:cNvSpPr>
            <p:nvPr/>
          </p:nvSpPr>
          <p:spPr bwMode="auto">
            <a:xfrm flipV="1">
              <a:off x="31" y="597"/>
              <a:ext cx="499" cy="545"/>
            </a:xfrm>
            <a:prstGeom prst="line">
              <a:avLst/>
            </a:prstGeom>
            <a:noFill/>
            <a:ln w="1016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1600" spc="300">
                <a:latin typeface="+mj-ea"/>
                <a:ea typeface="+mj-ea"/>
              </a:endParaRPr>
            </a:p>
          </p:txBody>
        </p:sp>
      </p:grp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9548129" y="4758792"/>
            <a:ext cx="1915909" cy="1135054"/>
          </a:xfrm>
          <a:prstGeom prst="rect">
            <a:avLst/>
          </a:prstGeom>
          <a:gradFill rotWithShape="1">
            <a:gsLst>
              <a:gs pos="0">
                <a:srgbClr val="3B0000"/>
              </a:gs>
              <a:gs pos="50000">
                <a:srgbClr val="800000"/>
              </a:gs>
              <a:gs pos="100000">
                <a:srgbClr val="3B0000"/>
              </a:gs>
            </a:gsLst>
            <a:lin ang="5400000" scaled="1"/>
          </a:gradFill>
          <a:ln w="47625">
            <a:solidFill>
              <a:srgbClr val="CCFFFF"/>
            </a:solidFill>
            <a:miter lim="800000"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spc="300">
                <a:solidFill>
                  <a:srgbClr val="FFFF00"/>
                </a:solidFill>
                <a:latin typeface="+mj-ea"/>
                <a:ea typeface="+mj-ea"/>
              </a:rPr>
              <a:t>美苏两极格</a:t>
            </a:r>
            <a:endParaRPr lang="zh-CN" altLang="en-US" sz="2400" b="1" spc="300">
              <a:solidFill>
                <a:srgbClr val="FFFF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spc="300">
                <a:solidFill>
                  <a:srgbClr val="FFFF00"/>
                </a:solidFill>
                <a:latin typeface="+mj-ea"/>
                <a:ea typeface="+mj-ea"/>
              </a:rPr>
              <a:t>局最终形成</a:t>
            </a:r>
            <a:endParaRPr lang="zh-CN" altLang="en-US" sz="2400" b="1" spc="30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3" name="Picture 4" descr="12"/>
          <p:cNvPicPr>
            <a:picLocks noChangeAspect="1" noChangeArrowheads="1"/>
          </p:cNvPicPr>
          <p:nvPr/>
        </p:nvPicPr>
        <p:blipFill>
          <a:blip r:embed="rId1">
            <a:lum bright="36000"/>
          </a:blip>
          <a:srcRect/>
          <a:stretch>
            <a:fillRect/>
          </a:stretch>
        </p:blipFill>
        <p:spPr bwMode="auto">
          <a:xfrm>
            <a:off x="10248900" y="0"/>
            <a:ext cx="19208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6" grpId="0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/>
        </p:nvSpPr>
        <p:spPr>
          <a:xfrm>
            <a:off x="2309583" y="3068638"/>
            <a:ext cx="8011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spc="300" dirty="0">
                <a:cs typeface="+mn-ea"/>
                <a:sym typeface="+mn-lt"/>
              </a:rPr>
              <a:t>【PPT</a:t>
            </a:r>
            <a:r>
              <a:rPr lang="zh-CN" altLang="en-US" sz="2400" spc="300" dirty="0">
                <a:cs typeface="+mn-ea"/>
                <a:sym typeface="+mn-lt"/>
              </a:rPr>
              <a:t>模板的销售仅为排版风格设计</a:t>
            </a:r>
            <a:r>
              <a:rPr lang="en-US" altLang="zh-CN" sz="2400" spc="300" dirty="0">
                <a:cs typeface="+mn-ea"/>
                <a:sym typeface="+mn-lt"/>
              </a:rPr>
              <a:t>】</a:t>
            </a:r>
            <a:endParaRPr lang="en-US" altLang="zh-CN" sz="2400" spc="3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spc="300" dirty="0">
                <a:cs typeface="+mn-ea"/>
                <a:sym typeface="+mn-lt"/>
              </a:rPr>
              <a:t>其中插入的图片、字体、音频、视频、文案等均属原创作者所有，如需商用请自行处理版权问题。</a:t>
            </a:r>
            <a:endParaRPr lang="en-US" altLang="zh-CN" sz="2400" spc="3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2400" spc="3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en-US" altLang="zh-CN" sz="2400" spc="3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2400" spc="3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0044" y="4174284"/>
            <a:ext cx="10344307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spc="300" dirty="0">
                <a:cs typeface="+mn-ea"/>
                <a:sym typeface="+mn-lt"/>
                <a:hlinkClick r:id="rId1"/>
              </a:rPr>
              <a:t>http://chn.docer.com/works?userid=192887693</a:t>
            </a:r>
            <a:endParaRPr lang="en-US" altLang="zh-CN" sz="3200" spc="300" dirty="0">
              <a:cs typeface="+mn-ea"/>
              <a:sym typeface="+mn-lt"/>
            </a:endParaRPr>
          </a:p>
          <a:p>
            <a:endParaRPr lang="en-US" altLang="zh-CN" sz="3200" spc="300" dirty="0">
              <a:cs typeface="+mn-ea"/>
              <a:sym typeface="+mn-lt"/>
            </a:endParaRPr>
          </a:p>
          <a:p>
            <a:r>
              <a:rPr lang="en-US" altLang="zh-CN" sz="3200" spc="300" dirty="0">
                <a:cs typeface="+mn-ea"/>
                <a:sym typeface="+mn-lt"/>
              </a:rPr>
              <a:t>http://chn.docer.com/works?userid=310126638</a:t>
            </a:r>
            <a:endParaRPr lang="en-US" altLang="zh-CN" sz="3200" spc="300" dirty="0">
              <a:cs typeface="+mn-ea"/>
              <a:sym typeface="+mn-lt"/>
            </a:endParaRPr>
          </a:p>
          <a:p>
            <a:endParaRPr lang="zh-CN" altLang="en-US" sz="3200" spc="300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23938" y="1146525"/>
            <a:ext cx="10144124" cy="2677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spc="300" dirty="0">
                <a:cs typeface="+mn-ea"/>
                <a:sym typeface="+mn-lt"/>
              </a:rPr>
              <a:t>十分感谢您下载我的作品</a:t>
            </a:r>
            <a:r>
              <a:rPr lang="en-US" altLang="zh-CN" sz="4000" b="1" spc="300" dirty="0">
                <a:cs typeface="+mn-ea"/>
                <a:sym typeface="+mn-lt"/>
              </a:rPr>
              <a:t>/</a:t>
            </a:r>
            <a:endParaRPr lang="en-US" altLang="zh-CN" sz="4000" b="1" spc="3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000" b="1" spc="300" dirty="0">
                <a:cs typeface="+mn-ea"/>
                <a:sym typeface="+mn-lt"/>
              </a:rPr>
              <a:t>请收藏我的店铺、为您解决</a:t>
            </a:r>
            <a:r>
              <a:rPr lang="en-US" altLang="zh-CN" sz="4000" b="1" spc="300" dirty="0">
                <a:cs typeface="+mn-ea"/>
                <a:sym typeface="+mn-lt"/>
              </a:rPr>
              <a:t>PPT</a:t>
            </a:r>
            <a:r>
              <a:rPr lang="zh-CN" altLang="en-US" sz="4000" b="1" spc="300" dirty="0">
                <a:cs typeface="+mn-ea"/>
                <a:sym typeface="+mn-lt"/>
              </a:rPr>
              <a:t>后顾之忧</a:t>
            </a:r>
            <a:endParaRPr lang="en-US" altLang="zh-CN" sz="4000" b="1" spc="3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spc="300" dirty="0">
                <a:cs typeface="+mn-ea"/>
                <a:sym typeface="+mn-lt"/>
              </a:rPr>
              <a:t>作品链接、免费下载</a:t>
            </a:r>
            <a:r>
              <a:rPr lang="zh-CN" altLang="en-US" sz="3200" spc="300" dirty="0">
                <a:cs typeface="+mn-ea"/>
                <a:sym typeface="+mn-lt"/>
              </a:rPr>
              <a:t>（仅限稻壳会员喔）</a:t>
            </a:r>
            <a:endParaRPr lang="zh-CN" altLang="en-US" sz="3200" spc="3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3240912"/>
            <a:ext cx="12192000" cy="114589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30250" y="4563770"/>
            <a:ext cx="10731500" cy="168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丘吉尔曾说：</a:t>
            </a:r>
            <a:r>
              <a:rPr lang="zh-CN" altLang="en-US" sz="2400" b="1" spc="300" dirty="0">
                <a:latin typeface="Times New Roman" panose="02020603050405020304" pitchFamily="18" charset="0"/>
                <a:ea typeface="仿宋_GB2312" pitchFamily="49" charset="-122"/>
              </a:rPr>
              <a:t>“我的一边坐着把一条腿搭在另一条腿上的巨大的</a:t>
            </a:r>
            <a:r>
              <a:rPr lang="zh-CN" alt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俄国熊</a:t>
            </a:r>
            <a:r>
              <a:rPr lang="zh-CN" altLang="en-US" sz="2400" b="1" spc="300" dirty="0">
                <a:latin typeface="Times New Roman" panose="02020603050405020304" pitchFamily="18" charset="0"/>
                <a:ea typeface="仿宋_GB2312" pitchFamily="49" charset="-122"/>
              </a:rPr>
              <a:t>，另一边是巨大的</a:t>
            </a:r>
            <a:r>
              <a:rPr lang="zh-CN" altLang="en-US" sz="24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北美野牛</a:t>
            </a:r>
            <a:r>
              <a:rPr lang="zh-CN" altLang="en-US" sz="2400" b="1" spc="300" dirty="0">
                <a:latin typeface="Times New Roman" panose="02020603050405020304" pitchFamily="18" charset="0"/>
                <a:ea typeface="仿宋_GB2312" pitchFamily="49" charset="-122"/>
              </a:rPr>
              <a:t>，中间坐着的是一头可怜的英国</a:t>
            </a:r>
            <a:r>
              <a:rPr lang="zh-CN" altLang="en-US" sz="2400" b="1" spc="300" dirty="0">
                <a:solidFill>
                  <a:srgbClr val="0000FF"/>
                </a:solidFill>
                <a:latin typeface="Times New Roman" panose="02020603050405020304" pitchFamily="18" charset="0"/>
                <a:ea typeface="仿宋_GB2312" pitchFamily="49" charset="-122"/>
              </a:rPr>
              <a:t>小毛驴</a:t>
            </a:r>
            <a:r>
              <a:rPr lang="zh-CN" altLang="en-US" sz="2400" b="1" spc="300" dirty="0">
                <a:latin typeface="Times New Roman" panose="02020603050405020304" pitchFamily="18" charset="0"/>
                <a:ea typeface="仿宋_GB2312" pitchFamily="49" charset="-122"/>
              </a:rPr>
              <a:t>。”</a:t>
            </a:r>
            <a:endParaRPr lang="zh-CN" altLang="en-US" sz="2400" spc="300" dirty="0"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pic>
        <p:nvPicPr>
          <p:cNvPr id="4" name="Picture 3" descr="北极熊"/>
          <p:cNvPicPr>
            <a:picLocks noChangeAspect="1" noChangeArrowheads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2913" y="1344433"/>
            <a:ext cx="4360862" cy="265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野牛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22488" y="1344433"/>
            <a:ext cx="4056062" cy="2654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小毛驴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5064" y="1344433"/>
            <a:ext cx="2596135" cy="2664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-247888" y="348932"/>
            <a:ext cx="3133328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rgbClr val="FF0000"/>
                </a:solidFill>
              </a:rPr>
              <a:t>知识</a:t>
            </a:r>
            <a:r>
              <a:rPr lang="zh-CN" altLang="en-US" sz="2800" b="1" spc="600" dirty="0"/>
              <a:t>回顾</a:t>
            </a:r>
            <a:endParaRPr lang="zh-CN" altLang="en-US" sz="2800" b="1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11137" y="1505694"/>
            <a:ext cx="10969725" cy="204139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   我们没有永恒的朋友</a:t>
            </a:r>
            <a:r>
              <a:rPr lang="zh-CN" altLang="en-US" sz="2800" b="1" spc="600" dirty="0">
                <a:solidFill>
                  <a:srgbClr val="FF0000"/>
                </a:solidFill>
                <a:latin typeface="+mj-ea"/>
                <a:ea typeface="+mj-ea"/>
              </a:rPr>
              <a:t>，也没有永恒的敌人</a:t>
            </a:r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，只有永恒的利益。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                                             </a:t>
            </a:r>
            <a:r>
              <a:rPr lang="en-US" altLang="zh-CN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——</a:t>
            </a:r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丘吉尔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11137" y="3964388"/>
            <a:ext cx="10969725" cy="168886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Times New Roman" panose="02020603050405020304" pitchFamily="18" charset="0"/>
                <a:ea typeface="仿宋_GB2312" pitchFamily="49" charset="-122"/>
              </a:rPr>
              <a:t> “战时，要保持团结并不太难，因为有一个打败共同敌人的目标，这一点谁都清楚。艰难的工作在战后，那时，各种不同的利害关系往往会使同盟分裂。”                                                            ——斯大林</a:t>
            </a:r>
            <a:endParaRPr lang="zh-CN" altLang="en-US" sz="2400" b="1" spc="300" dirty="0">
              <a:solidFill>
                <a:schemeClr val="bg1"/>
              </a:solidFill>
              <a:latin typeface="Times New Roman" panose="02020603050405020304" pitchFamily="18" charset="0"/>
              <a:ea typeface="仿宋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47888" y="348932"/>
            <a:ext cx="3133328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rgbClr val="FF0000"/>
                </a:solidFill>
              </a:rPr>
              <a:t>知识</a:t>
            </a:r>
            <a:r>
              <a:rPr lang="zh-CN" altLang="en-US" sz="2800" b="1" spc="600" dirty="0"/>
              <a:t>链接</a:t>
            </a:r>
            <a:endParaRPr lang="zh-CN" altLang="en-US" sz="2800" b="1" spc="6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092242" y="1883445"/>
            <a:ext cx="6702743" cy="3396314"/>
          </a:xfrm>
          <a:prstGeom prst="rect">
            <a:avLst/>
          </a:prstGeom>
          <a:noFill/>
          <a:ln w="2857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4400"/>
              </a:lnSpc>
            </a:pPr>
            <a:r>
              <a:rPr lang="zh-CN" altLang="en-US" sz="2000" b="1" spc="300" dirty="0">
                <a:latin typeface="Impact" panose="020B0806030902050204" pitchFamily="34" charset="0"/>
                <a:ea typeface="仿宋_GB2312" pitchFamily="49" charset="-122"/>
              </a:rPr>
              <a:t>       </a:t>
            </a:r>
            <a:r>
              <a:rPr lang="zh-CN" altLang="en-US" sz="2000" b="1" spc="300" dirty="0">
                <a:solidFill>
                  <a:srgbClr val="FF0000"/>
                </a:solidFill>
                <a:latin typeface="Impact" panose="020B0806030902050204" pitchFamily="34" charset="0"/>
                <a:ea typeface="仿宋_GB2312" pitchFamily="49" charset="-122"/>
              </a:rPr>
              <a:t>1946年1月20日，</a:t>
            </a:r>
            <a:r>
              <a:rPr lang="zh-CN" altLang="en-US" sz="2000" b="1" spc="300" dirty="0">
                <a:latin typeface="Impact" panose="020B0806030902050204" pitchFamily="34" charset="0"/>
                <a:ea typeface="仿宋_GB2312" pitchFamily="49" charset="-122"/>
              </a:rPr>
              <a:t>美国参议员</a:t>
            </a:r>
            <a:r>
              <a:rPr lang="zh-CN" altLang="en-US" sz="2000" b="1" spc="300" dirty="0">
                <a:solidFill>
                  <a:srgbClr val="FF0000"/>
                </a:solidFill>
                <a:latin typeface="Impact" panose="020B0806030902050204" pitchFamily="34" charset="0"/>
                <a:ea typeface="仿宋_GB2312" pitchFamily="49" charset="-122"/>
              </a:rPr>
              <a:t>伯纳德</a:t>
            </a:r>
            <a:r>
              <a:rPr lang="zh-CN" altLang="en-US" sz="2000" b="1" spc="300" dirty="0">
                <a:latin typeface="Impact" panose="020B0806030902050204" pitchFamily="34" charset="0"/>
                <a:ea typeface="仿宋_GB2312" pitchFamily="49" charset="-122"/>
              </a:rPr>
              <a:t>在国会发表演说，他把以苏联为首的社会主义国家</a:t>
            </a:r>
            <a:r>
              <a:rPr lang="zh-CN" altLang="en-US" sz="2000" b="1" spc="300" dirty="0">
                <a:solidFill>
                  <a:srgbClr val="FF0000"/>
                </a:solidFill>
                <a:latin typeface="Impact" panose="020B0806030902050204" pitchFamily="34" charset="0"/>
                <a:ea typeface="仿宋_GB2312" pitchFamily="49" charset="-122"/>
              </a:rPr>
              <a:t>说成是美国和资本主义世界的最大敌人，</a:t>
            </a:r>
            <a:r>
              <a:rPr lang="zh-CN" altLang="en-US" sz="2000" b="1" spc="300" dirty="0">
                <a:latin typeface="Impact" panose="020B0806030902050204" pitchFamily="34" charset="0"/>
                <a:ea typeface="仿宋_GB2312" pitchFamily="49" charset="-122"/>
              </a:rPr>
              <a:t>提出“对付这样的敌人在不排除武装进攻的前提下，</a:t>
            </a:r>
            <a:r>
              <a:rPr lang="zh-CN" altLang="en-US" sz="2000" b="1" spc="300" dirty="0">
                <a:solidFill>
                  <a:srgbClr val="FF0000"/>
                </a:solidFill>
                <a:latin typeface="Impact" panose="020B0806030902050204" pitchFamily="34" charset="0"/>
                <a:ea typeface="仿宋_GB2312" pitchFamily="49" charset="-122"/>
              </a:rPr>
              <a:t>应多从特殊的政治手段、外交手段、</a:t>
            </a:r>
            <a:r>
              <a:rPr lang="zh-CN" altLang="en-US" sz="2000" b="1" spc="300" dirty="0">
                <a:latin typeface="Impact" panose="020B0806030902050204" pitchFamily="34" charset="0"/>
                <a:ea typeface="仿宋_GB2312" pitchFamily="49" charset="-122"/>
              </a:rPr>
              <a:t>经济手段、文化手段进行渗透。……</a:t>
            </a:r>
            <a:r>
              <a:rPr lang="zh-CN" altLang="en-US" sz="2000" b="1" spc="300" dirty="0">
                <a:solidFill>
                  <a:srgbClr val="FF0000"/>
                </a:solidFill>
                <a:latin typeface="Impact" panose="020B0806030902050204" pitchFamily="34" charset="0"/>
                <a:ea typeface="仿宋_GB2312" pitchFamily="49" charset="-122"/>
              </a:rPr>
              <a:t>我为这种渗透取个新名词，叫做‘冷战’。”</a:t>
            </a:r>
            <a:endParaRPr lang="zh-CN" altLang="en-US" sz="2000" b="1" spc="300" dirty="0">
              <a:solidFill>
                <a:srgbClr val="FF0000"/>
              </a:solidFill>
              <a:latin typeface="Impact" panose="020B0806030902050204" pitchFamily="34" charset="0"/>
              <a:ea typeface="仿宋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23760" y="1109834"/>
            <a:ext cx="5781604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zh-CN" altLang="en-US" sz="3200" b="1" spc="600" dirty="0">
                <a:solidFill>
                  <a:schemeClr val="bg1"/>
                </a:solidFill>
              </a:rPr>
              <a:t>“冷战”一词的由来</a:t>
            </a:r>
            <a:endParaRPr lang="zh-CN" altLang="en-US" sz="3200" b="1" spc="600" dirty="0">
              <a:solidFill>
                <a:schemeClr val="bg1"/>
              </a:solidFill>
            </a:endParaRPr>
          </a:p>
        </p:txBody>
      </p:sp>
      <p:pic>
        <p:nvPicPr>
          <p:cNvPr id="8" name="Picture 4" descr="https://timgsa.baidu.com/timg?image&amp;quality=80&amp;size=b9999_10000&amp;sec=1557479023301&amp;di=e5ef7e3726f93c28b6acbe3028c6e456&amp;imgtype=0&amp;src=http%3A%2F%2Fmmbiz.qpic.cn%2Fmmbiz_jpg%2Fh6lvTrZM29XNHz9AphNVO5EpDyyHsoX8qUGqAOFvBee0U8WoibI3GDia0ZheQmzaobQU4yalRCLYwIwrx0iaDjbuw%2F640%3Fwx_fmt%3Djpeg"/>
          <p:cNvPicPr>
            <a:picLocks noChangeAspect="1" noChangeArrowheads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-663"/>
          <a:stretch>
            <a:fillRect/>
          </a:stretch>
        </p:blipFill>
        <p:spPr bwMode="auto">
          <a:xfrm>
            <a:off x="0" y="2099045"/>
            <a:ext cx="4608679" cy="313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43519" y="2965139"/>
            <a:ext cx="7603522" cy="38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spc="600" dirty="0">
                <a:latin typeface="Times New Roman" panose="02020603050405020304" pitchFamily="18" charset="0"/>
                <a:ea typeface="仿宋_GB2312" pitchFamily="49" charset="-122"/>
              </a:rPr>
              <a:t>时间：二战后的</a:t>
            </a:r>
            <a:r>
              <a:rPr lang="en-US" altLang="zh-CN" sz="2800" b="1" spc="600" dirty="0">
                <a:latin typeface="Times New Roman" panose="02020603050405020304" pitchFamily="18" charset="0"/>
                <a:ea typeface="仿宋_GB2312" pitchFamily="49" charset="-122"/>
              </a:rPr>
              <a:t>40</a:t>
            </a:r>
            <a:r>
              <a:rPr lang="zh-CN" altLang="en-US" sz="2800" b="1" spc="600" dirty="0">
                <a:latin typeface="Times New Roman" panose="02020603050405020304" pitchFamily="18" charset="0"/>
                <a:ea typeface="仿宋_GB2312" pitchFamily="49" charset="-122"/>
              </a:rPr>
              <a:t>多年；</a:t>
            </a:r>
            <a:endParaRPr lang="en-US" altLang="zh-CN" sz="2800" b="1" spc="600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b="1" spc="600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spc="6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49" charset="-122"/>
              </a:rPr>
              <a:t>双方：以美苏为首的两大集团；</a:t>
            </a:r>
            <a:endParaRPr lang="en-US" altLang="zh-CN" sz="2800" b="1" spc="600" dirty="0">
              <a:solidFill>
                <a:srgbClr val="FF0000"/>
              </a:solidFill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b="1" spc="600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spc="600" dirty="0">
                <a:latin typeface="Times New Roman" panose="02020603050405020304" pitchFamily="18" charset="0"/>
                <a:ea typeface="仿宋_GB2312" pitchFamily="49" charset="-122"/>
              </a:rPr>
              <a:t>状态：既非战争又非和平的对峙与竞争</a:t>
            </a:r>
            <a:endParaRPr lang="zh-CN" altLang="en-US" sz="2800" b="1" spc="600" dirty="0">
              <a:latin typeface="Times New Roman" panose="02020603050405020304" pitchFamily="18" charset="0"/>
              <a:ea typeface="仿宋_GB2312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b="1" spc="600" dirty="0">
              <a:latin typeface="Times New Roman" panose="02020603050405020304" pitchFamily="18" charset="0"/>
              <a:ea typeface="仿宋_GB2312" pitchFamily="49" charset="-122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-47618" y="1582366"/>
            <a:ext cx="4737337" cy="90691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zh-CN" altLang="en-US" sz="40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8496" y="1543824"/>
            <a:ext cx="3823504" cy="196359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80856" y="2035823"/>
            <a:ext cx="44358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dirty="0">
                <a:solidFill>
                  <a:srgbClr val="FF0000"/>
                </a:solidFill>
                <a:latin typeface="汉仪尚巍手书W" panose="00020600040101010101" pitchFamily="18" charset="-122"/>
                <a:ea typeface="汉仪尚巍手书W" panose="00020600040101010101" pitchFamily="18" charset="-122"/>
              </a:rPr>
              <a:t>COLD WAR</a:t>
            </a:r>
            <a:endParaRPr lang="en-US" altLang="zh-CN" sz="6600" dirty="0">
              <a:solidFill>
                <a:srgbClr val="FF0000"/>
              </a:solidFill>
              <a:latin typeface="汉仪尚巍手书W" panose="00020600040101010101" pitchFamily="18" charset="-122"/>
              <a:ea typeface="汉仪尚巍手书W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43519" y="1419436"/>
            <a:ext cx="1829347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spc="600" dirty="0">
                <a:solidFill>
                  <a:schemeClr val="bg1"/>
                </a:solidFill>
                <a:latin typeface="+mj-ea"/>
              </a:rPr>
              <a:t>冷 战</a:t>
            </a:r>
            <a:endParaRPr lang="zh-CN" altLang="en-US" sz="4800" b="1" spc="600" dirty="0">
              <a:solidFill>
                <a:schemeClr val="bg1"/>
              </a:solidFill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47889" y="348932"/>
            <a:ext cx="4773589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rgbClr val="FF0000"/>
                </a:solidFill>
              </a:rPr>
              <a:t>战后美国</a:t>
            </a:r>
            <a:r>
              <a:rPr lang="zh-CN" altLang="en-US" sz="2800" b="1" spc="600" dirty="0"/>
              <a:t>实力简表</a:t>
            </a:r>
            <a:endParaRPr lang="zh-CN" altLang="en-US" sz="2800" b="1" spc="600" dirty="0"/>
          </a:p>
        </p:txBody>
      </p:sp>
      <p:graphicFrame>
        <p:nvGraphicFramePr>
          <p:cNvPr id="4" name="Group 11"/>
          <p:cNvGraphicFramePr>
            <a:graphicFrameLocks noGrp="1"/>
          </p:cNvGraphicFramePr>
          <p:nvPr/>
        </p:nvGraphicFramePr>
        <p:xfrm>
          <a:off x="3754055" y="1280624"/>
          <a:ext cx="8252749" cy="23581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94402"/>
                <a:gridCol w="7358347"/>
              </a:tblGrid>
              <a:tr h="9450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spc="3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Impact" panose="020B0806030902050204" pitchFamily="34" charset="0"/>
                        </a:rPr>
                        <a:t>经济</a:t>
                      </a:r>
                      <a:endParaRPr kumimoji="0" lang="zh-CN" altLang="en-US" sz="2000" b="1" i="0" u="none" strike="noStrike" cap="none" spc="30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</a:txBody>
                  <a:tcPr marL="91455" marR="91455" marT="45719" marB="45719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确立了以</a:t>
                      </a:r>
                      <a:r>
                        <a:rPr kumimoji="0" lang="zh-CN" altLang="en-US" sz="2000" b="1" u="none" strike="noStrike" cap="none" spc="30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mpact" panose="020B0806030902050204" pitchFamily="34" charset="0"/>
                        </a:rPr>
                        <a:t>美元</a:t>
                      </a:r>
                      <a:r>
                        <a:rPr kumimoji="0" lang="zh-CN" altLang="en-US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为中心的货币体系。</a:t>
                      </a:r>
                      <a:r>
                        <a:rPr kumimoji="0" lang="zh-CN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黄金储备量占世界</a:t>
                      </a:r>
                      <a:r>
                        <a:rPr kumimoji="0" lang="en-US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3/4</a:t>
                      </a:r>
                      <a:r>
                        <a:rPr kumimoji="0" lang="zh-CN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，工业生产量占资本主义世界</a:t>
                      </a:r>
                      <a:r>
                        <a:rPr kumimoji="0" lang="en-US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2/3</a:t>
                      </a:r>
                      <a:r>
                        <a:rPr kumimoji="0" lang="zh-CN" altLang="en-US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。</a:t>
                      </a:r>
                      <a:endParaRPr kumimoji="0" lang="zh-CN" altLang="en-US" sz="2000" b="1" i="0" u="none" strike="noStrike" cap="none" spc="3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</a:txBody>
                  <a:tcPr marL="91455" marR="91455" marT="45719" marB="45719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329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u="none" strike="noStrike" cap="none" spc="300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Impact" panose="020B0806030902050204" pitchFamily="34" charset="0"/>
                        </a:rPr>
                        <a:t>军事</a:t>
                      </a:r>
                      <a:endParaRPr kumimoji="0" lang="zh-CN" altLang="en-US" sz="2000" b="1" i="0" u="none" strike="noStrike" cap="none" spc="300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</a:txBody>
                  <a:tcPr marL="91455" marR="91455" marT="45719" marB="45719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1945</a:t>
                      </a:r>
                      <a:r>
                        <a:rPr kumimoji="0" lang="zh-CN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年，武装部队总人数达到</a:t>
                      </a:r>
                      <a:r>
                        <a:rPr kumimoji="0" lang="en-US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1200</a:t>
                      </a:r>
                      <a:r>
                        <a:rPr kumimoji="0" lang="zh-CN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多万，国防预算超过</a:t>
                      </a:r>
                      <a:r>
                        <a:rPr kumimoji="0" lang="en-US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800</a:t>
                      </a:r>
                      <a:r>
                        <a:rPr kumimoji="0" lang="zh-CN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亿美元。</a:t>
                      </a:r>
                      <a:r>
                        <a:rPr kumimoji="0" lang="zh-CN" altLang="en-US" sz="2000" b="1" u="none" strike="noStrike" cap="none" spc="30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mpact" panose="020B0806030902050204" pitchFamily="34" charset="0"/>
                        </a:rPr>
                        <a:t>空军、海军力量天下第一</a:t>
                      </a:r>
                      <a:r>
                        <a:rPr kumimoji="0" lang="zh-CN" altLang="en-US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。在全球有</a:t>
                      </a:r>
                      <a:r>
                        <a:rPr kumimoji="0" lang="en-US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484</a:t>
                      </a:r>
                      <a:r>
                        <a:rPr kumimoji="0" lang="zh-CN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个军事基地。</a:t>
                      </a:r>
                      <a:r>
                        <a:rPr kumimoji="0" lang="zh-CN" altLang="zh-CN" sz="2000" b="1" u="none" strike="noStrike" cap="none" spc="30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mpact" panose="020B0806030902050204" pitchFamily="34" charset="0"/>
                        </a:rPr>
                        <a:t>垄断着原子弹</a:t>
                      </a:r>
                      <a:r>
                        <a:rPr kumimoji="0" lang="zh-CN" altLang="zh-CN" sz="2000" b="1" u="none" strike="noStrike" cap="none" spc="300" normalizeH="0" baseline="0" dirty="0">
                          <a:ln>
                            <a:noFill/>
                          </a:ln>
                          <a:effectLst/>
                          <a:latin typeface="Impact" panose="020B0806030902050204" pitchFamily="34" charset="0"/>
                        </a:rPr>
                        <a:t>。</a:t>
                      </a:r>
                      <a:endParaRPr kumimoji="0" lang="zh-CN" altLang="en-US" sz="2000" b="1" i="0" u="none" strike="noStrike" cap="none" spc="30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Impact" panose="020B0806030902050204" pitchFamily="34" charset="0"/>
                        <a:ea typeface="宋体" panose="02010600030101010101" pitchFamily="2" charset="-122"/>
                      </a:endParaRPr>
                    </a:p>
                  </a:txBody>
                  <a:tcPr marL="91455" marR="91455" marT="45719" marB="45719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257717" y="4497411"/>
            <a:ext cx="11749087" cy="168905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</a:rPr>
              <a:t>“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</a:rPr>
              <a:t>美国有领导自由世界的使命，以防止共产主义的渗入。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  <a:sym typeface="宋体" panose="02010600030101010101" pitchFamily="2" charset="-122"/>
              </a:rPr>
              <a:t>我们赢得了胜利，把领导世界的持续重担放在美国人头上，全世界应该采取美国的  制度。”                     </a:t>
            </a: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  <a:sym typeface="宋体" panose="02010600030101010101" pitchFamily="2" charset="-122"/>
              </a:rPr>
              <a:t>                                                </a:t>
            </a:r>
            <a:endParaRPr lang="en-US" altLang="zh-CN" sz="2400" b="1" spc="300" dirty="0">
              <a:solidFill>
                <a:schemeClr val="bg1"/>
              </a:solidFill>
              <a:latin typeface="+mj-ea"/>
              <a:ea typeface="+mj-ea"/>
              <a:sym typeface="宋体" panose="02010600030101010101" pitchFamily="2" charset="-122"/>
            </a:endParaRPr>
          </a:p>
          <a:p>
            <a:pPr indent="4572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300" dirty="0">
                <a:solidFill>
                  <a:schemeClr val="bg1"/>
                </a:solidFill>
                <a:latin typeface="+mj-ea"/>
                <a:ea typeface="+mj-ea"/>
                <a:sym typeface="宋体" panose="02010600030101010101" pitchFamily="2" charset="-122"/>
              </a:rPr>
              <a:t>                                                                          ---</a:t>
            </a:r>
            <a:r>
              <a:rPr lang="zh-CN" altLang="en-US" sz="2400" b="1" spc="300" dirty="0">
                <a:solidFill>
                  <a:schemeClr val="bg1"/>
                </a:solidFill>
                <a:latin typeface="+mj-ea"/>
                <a:ea typeface="+mj-ea"/>
                <a:sym typeface="宋体" panose="02010600030101010101" pitchFamily="2" charset="-122"/>
              </a:rPr>
              <a:t>杜鲁门                                </a:t>
            </a:r>
            <a:endParaRPr lang="zh-CN" altLang="en-US" sz="2400" b="1" spc="300" dirty="0">
              <a:solidFill>
                <a:schemeClr val="bg1"/>
              </a:solidFill>
              <a:latin typeface="+mj-ea"/>
              <a:ea typeface="+mj-ea"/>
              <a:sym typeface="宋体" panose="02010600030101010101" pitchFamily="2" charset="-122"/>
            </a:endParaRPr>
          </a:p>
        </p:txBody>
      </p:sp>
      <p:pic>
        <p:nvPicPr>
          <p:cNvPr id="6" name="Picture 2" descr="FLAG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7717" y="1631810"/>
            <a:ext cx="3214687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-340692" y="3346470"/>
            <a:ext cx="453072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zh-CN" sz="2800" b="1" spc="600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CN" altLang="en-US" sz="2800" b="1" spc="600" dirty="0">
                <a:solidFill>
                  <a:srgbClr val="FF0000"/>
                </a:solidFill>
                <a:latin typeface="+mj-ea"/>
                <a:ea typeface="+mj-ea"/>
              </a:rPr>
              <a:t>资本主义）</a:t>
            </a:r>
            <a:endParaRPr lang="zh-CN" altLang="en-US" sz="2800" b="1" spc="6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-247889" y="348932"/>
            <a:ext cx="4322177" cy="5232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rgbClr val="FF0000"/>
                </a:solidFill>
              </a:rPr>
              <a:t>战后初期</a:t>
            </a:r>
            <a:r>
              <a:rPr lang="zh-CN" altLang="en-US" sz="2800" b="1" spc="600" dirty="0"/>
              <a:t>的苏联</a:t>
            </a:r>
            <a:endParaRPr lang="zh-CN" altLang="en-US" sz="2800" b="1" spc="600" dirty="0"/>
          </a:p>
        </p:txBody>
      </p:sp>
      <p:sp>
        <p:nvSpPr>
          <p:cNvPr id="4" name="Text Box 126"/>
          <p:cNvSpPr txBox="1">
            <a:spLocks noChangeArrowheads="1"/>
          </p:cNvSpPr>
          <p:nvPr/>
        </p:nvSpPr>
        <p:spPr bwMode="auto">
          <a:xfrm>
            <a:off x="4921218" y="2339192"/>
            <a:ext cx="388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>
              <a:latin typeface="Calibri" panose="020F0502020204030204" pitchFamily="34" charset="0"/>
            </a:endParaRPr>
          </a:p>
        </p:txBody>
      </p:sp>
      <p:sp>
        <p:nvSpPr>
          <p:cNvPr id="5" name="Text Box 127"/>
          <p:cNvSpPr txBox="1">
            <a:spLocks noChangeArrowheads="1"/>
          </p:cNvSpPr>
          <p:nvPr/>
        </p:nvSpPr>
        <p:spPr bwMode="auto">
          <a:xfrm>
            <a:off x="3714056" y="1263252"/>
            <a:ext cx="8382000" cy="1884618"/>
          </a:xfrm>
          <a:prstGeom prst="rect">
            <a:avLst/>
          </a:prstGeom>
          <a:solidFill>
            <a:srgbClr val="FFFFFF"/>
          </a:solidFill>
          <a:ln w="28575">
            <a:solidFill>
              <a:schemeClr val="bg1">
                <a:lumMod val="85000"/>
              </a:schemeClr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b="1" spc="3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军事</a:t>
            </a:r>
            <a:r>
              <a:rPr lang="zh-CN" altLang="en-US" sz="2000" b="1" spc="300" dirty="0">
                <a:latin typeface="楷体_GB2312" pitchFamily="49" charset="-122"/>
                <a:ea typeface="楷体_GB2312" pitchFamily="49" charset="-122"/>
              </a:rPr>
              <a:t>力量空前强大，</a:t>
            </a:r>
            <a:r>
              <a:rPr lang="zh-CN" altLang="en-US" sz="2000" b="1" spc="3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到</a:t>
            </a:r>
            <a:r>
              <a:rPr lang="en-US" altLang="zh-CN" sz="2000" b="1" spc="3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1945</a:t>
            </a:r>
            <a:r>
              <a:rPr lang="zh-CN" altLang="en-US" sz="2000" b="1" spc="3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年，拥有军队</a:t>
            </a:r>
            <a:r>
              <a:rPr lang="en-US" altLang="zh-CN" sz="2000" b="1" spc="3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1140</a:t>
            </a:r>
            <a:r>
              <a:rPr lang="zh-CN" altLang="en-US" sz="2000" b="1" spc="3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万人</a:t>
            </a:r>
            <a:r>
              <a:rPr lang="zh-CN" altLang="en-US" sz="2000" b="1" spc="300" dirty="0">
                <a:latin typeface="楷体_GB2312" pitchFamily="49" charset="-122"/>
                <a:ea typeface="楷体_GB2312" pitchFamily="49" charset="-122"/>
              </a:rPr>
              <a:t>，军事</a:t>
            </a:r>
            <a:r>
              <a:rPr lang="zh-CN" altLang="en-US" sz="2000" b="1" spc="3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工业仅次于美国。</a:t>
            </a:r>
            <a:r>
              <a:rPr lang="zh-CN" altLang="en-US" sz="2000" b="1" spc="300" dirty="0">
                <a:latin typeface="楷体_GB2312" pitchFamily="49" charset="-122"/>
                <a:ea typeface="楷体_GB2312" pitchFamily="49" charset="-122"/>
              </a:rPr>
              <a:t>扩大了</a:t>
            </a:r>
            <a:r>
              <a:rPr lang="zh-CN" altLang="en-US" sz="2000" b="1" spc="300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领土</a:t>
            </a:r>
            <a:r>
              <a:rPr lang="zh-CN" altLang="en-US" sz="2000" b="1" spc="300" dirty="0">
                <a:latin typeface="楷体_GB2312" pitchFamily="49" charset="-122"/>
                <a:ea typeface="楷体_GB2312" pitchFamily="49" charset="-122"/>
              </a:rPr>
              <a:t>面积，西部邻国的一些地区先后划入苏联版图。在苏联影响和帮助下，东欧和亚洲一系列国家建立起人民民主政权，苏联的</a:t>
            </a:r>
            <a:r>
              <a:rPr lang="zh-CN" altLang="en-US" sz="2000" b="1" spc="300" dirty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国际威望</a:t>
            </a:r>
            <a:r>
              <a:rPr lang="zh-CN" altLang="en-US" sz="2000" b="1" spc="300" dirty="0">
                <a:latin typeface="楷体_GB2312" pitchFamily="49" charset="-122"/>
                <a:ea typeface="楷体_GB2312" pitchFamily="49" charset="-122"/>
              </a:rPr>
              <a:t>空前提高。</a:t>
            </a:r>
            <a:endParaRPr lang="zh-CN" altLang="en-US" sz="2000" b="1" spc="3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" name="Picture 3" descr="FLAG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1268" y="1251754"/>
            <a:ext cx="33559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489482" y="3339623"/>
            <a:ext cx="48053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spc="300" dirty="0">
                <a:solidFill>
                  <a:srgbClr val="FF0000"/>
                </a:solidFill>
                <a:latin typeface="+mj-ea"/>
                <a:ea typeface="+mj-ea"/>
              </a:rPr>
              <a:t>（社会主义）</a:t>
            </a:r>
            <a:endParaRPr lang="zh-CN" altLang="en-US" sz="2800" b="1" spc="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8" name="文本框 9238"/>
          <p:cNvSpPr txBox="1"/>
          <p:nvPr/>
        </p:nvSpPr>
        <p:spPr>
          <a:xfrm>
            <a:off x="2779712" y="3835970"/>
            <a:ext cx="66325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3200" b="1" spc="600" dirty="0">
                <a:solidFill>
                  <a:srgbClr val="C00000"/>
                </a:solidFill>
                <a:latin typeface="+mj-ea"/>
                <a:ea typeface="+mj-ea"/>
              </a:rPr>
              <a:t>冷战局面</a:t>
            </a:r>
            <a:r>
              <a:rPr lang="zh-CN" altLang="en-US" sz="3200" b="1" spc="600" dirty="0">
                <a:latin typeface="+mj-ea"/>
                <a:ea typeface="+mj-ea"/>
              </a:rPr>
              <a:t>形成的原因</a:t>
            </a:r>
            <a:endParaRPr lang="zh-CN" altLang="en-US" sz="3200" b="1" spc="600" dirty="0">
              <a:latin typeface="+mj-ea"/>
              <a:ea typeface="+mj-ea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74298" y="5858193"/>
            <a:ext cx="20859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>
                <a:latin typeface="+mj-ea"/>
                <a:ea typeface="+mj-ea"/>
              </a:rPr>
              <a:t>国家制度</a:t>
            </a:r>
            <a:endParaRPr lang="zh-CN" altLang="en-US" sz="3200" b="1" spc="300" dirty="0">
              <a:latin typeface="+mj-ea"/>
              <a:ea typeface="+mj-ea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43864" y="5164293"/>
            <a:ext cx="677863" cy="10191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>
                <a:solidFill>
                  <a:schemeClr val="bg1"/>
                </a:solidFill>
                <a:latin typeface="+mj-ea"/>
                <a:ea typeface="+mj-ea"/>
              </a:rPr>
              <a:t>矛盾</a:t>
            </a:r>
            <a:endParaRPr lang="zh-CN" altLang="en-US" sz="32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 flipV="1">
            <a:off x="1762874" y="5116668"/>
            <a:ext cx="685800" cy="457200"/>
          </a:xfrm>
          <a:prstGeom prst="line">
            <a:avLst/>
          </a:prstGeom>
          <a:solidFill>
            <a:srgbClr val="FF0000"/>
          </a:solidFill>
          <a:ln w="38100">
            <a:solidFill>
              <a:schemeClr val="bg1">
                <a:lumMod val="85000"/>
              </a:schemeClr>
            </a:solidFill>
            <a:rou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spc="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762874" y="5726268"/>
            <a:ext cx="685800" cy="457200"/>
          </a:xfrm>
          <a:prstGeom prst="line">
            <a:avLst/>
          </a:prstGeom>
          <a:solidFill>
            <a:srgbClr val="FF0000"/>
          </a:solidFill>
          <a:ln w="38100">
            <a:solidFill>
              <a:schemeClr val="bg1">
                <a:lumMod val="85000"/>
              </a:schemeClr>
            </a:solidFill>
            <a:round/>
            <a:tailEnd type="triangle" w="med" len="med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spc="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474298" y="4770756"/>
            <a:ext cx="2057400" cy="5847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>
                <a:solidFill>
                  <a:schemeClr val="bg1"/>
                </a:solidFill>
                <a:latin typeface="+mj-ea"/>
                <a:ea typeface="+mj-ea"/>
              </a:rPr>
              <a:t>国家利益</a:t>
            </a:r>
            <a:endParaRPr lang="zh-CN" altLang="en-US" sz="32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756818" y="6163125"/>
            <a:ext cx="838200" cy="0"/>
          </a:xfrm>
          <a:prstGeom prst="line">
            <a:avLst/>
          </a:prstGeom>
          <a:solidFill>
            <a:srgbClr val="FF0000"/>
          </a:solidFill>
          <a:ln w="38100">
            <a:solidFill>
              <a:schemeClr val="bg1">
                <a:lumMod val="85000"/>
              </a:schemeClr>
            </a:solidFill>
            <a:rou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spc="3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780214" y="5826575"/>
            <a:ext cx="4249738" cy="584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>
                <a:solidFill>
                  <a:schemeClr val="bg1"/>
                </a:solidFill>
                <a:latin typeface="+mj-ea"/>
                <a:ea typeface="+mj-ea"/>
              </a:rPr>
              <a:t>姓“资”还是“社”</a:t>
            </a:r>
            <a:endParaRPr lang="zh-CN" altLang="en-US" sz="32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4740622" y="5074712"/>
            <a:ext cx="935037" cy="0"/>
          </a:xfrm>
          <a:prstGeom prst="line">
            <a:avLst/>
          </a:prstGeom>
          <a:solidFill>
            <a:srgbClr val="FF0000"/>
          </a:solidFill>
          <a:ln w="38100">
            <a:solidFill>
              <a:schemeClr val="bg1">
                <a:lumMod val="85000"/>
              </a:schemeClr>
            </a:solidFill>
            <a:rou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786243" y="4769912"/>
            <a:ext cx="2071687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spc="300" dirty="0">
                <a:latin typeface="+mj-ea"/>
                <a:ea typeface="+mj-ea"/>
              </a:rPr>
              <a:t>世界霸权</a:t>
            </a:r>
            <a:endParaRPr lang="zh-CN" altLang="en-US" sz="3200" b="1" spc="3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6875" y="404813"/>
            <a:ext cx="11468100" cy="3215304"/>
          </a:xfrm>
          <a:prstGeom prst="rect">
            <a:avLst/>
          </a:prstGeom>
          <a:solidFill>
            <a:srgbClr val="FF0000"/>
          </a:solidFill>
          <a:ln w="57150" cmpd="thinThick">
            <a:noFill/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300" b="1" spc="300" dirty="0">
                <a:solidFill>
                  <a:schemeClr val="bg1"/>
                </a:solidFill>
                <a:latin typeface="+mj-ea"/>
                <a:ea typeface="+mj-ea"/>
              </a:rPr>
              <a:t>   </a:t>
            </a:r>
            <a:r>
              <a:rPr lang="zh-CN" altLang="en-US" sz="23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“通过直接或间接侵犯而强加于各国自由人民的极权政体，削弱着国际和平的基础，因而也危害美国的安全。“世界各国的自由人民都在期待我们的支持，以维护他们的自由”。</a:t>
            </a:r>
            <a:r>
              <a:rPr lang="zh-CN" altLang="zh-CN" sz="23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“美国有领导自由世界的使命，以防止共产主义的渗入”。不论在什么地方，不论直接或间接侵略威胁了和平，都与美国安全有关,美国都有权干涉。</a:t>
            </a:r>
            <a:r>
              <a:rPr lang="en-US" altLang="zh-CN" sz="23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”</a:t>
            </a:r>
            <a:endParaRPr lang="en-US" altLang="zh-CN" sz="2300" b="1" spc="300" dirty="0">
              <a:solidFill>
                <a:schemeClr val="bg1"/>
              </a:solidFill>
              <a:latin typeface="+mj-ea"/>
              <a:ea typeface="+mj-ea"/>
              <a:sym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300" b="1" spc="300" dirty="0">
                <a:solidFill>
                  <a:schemeClr val="bg1"/>
                </a:solidFill>
                <a:latin typeface="+mj-ea"/>
                <a:ea typeface="+mj-ea"/>
              </a:rPr>
              <a:t>                </a:t>
            </a:r>
            <a:r>
              <a:rPr lang="en-US" altLang="zh-CN" sz="2300" b="1" spc="300" dirty="0">
                <a:solidFill>
                  <a:schemeClr val="bg1"/>
                </a:solidFill>
                <a:latin typeface="+mj-ea"/>
                <a:ea typeface="+mj-ea"/>
              </a:rPr>
              <a:t>                    ——</a:t>
            </a:r>
            <a:r>
              <a:rPr lang="zh-CN" altLang="en-US" sz="23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 </a:t>
            </a:r>
            <a:r>
              <a:rPr lang="en-US" altLang="zh-CN" sz="23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1947</a:t>
            </a:r>
            <a:r>
              <a:rPr lang="zh-CN" altLang="en-US" sz="23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年</a:t>
            </a:r>
            <a:r>
              <a:rPr lang="en-US" altLang="zh-CN" sz="23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23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月</a:t>
            </a:r>
            <a:r>
              <a:rPr lang="en-US" altLang="zh-CN" sz="23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12</a:t>
            </a:r>
            <a:r>
              <a:rPr lang="zh-CN" altLang="en-US" sz="23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日杜鲁门在国会宣读咨文</a:t>
            </a:r>
            <a:endParaRPr lang="zh-CN" altLang="en-US" sz="23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219075" y="4622800"/>
            <a:ext cx="11571288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2000" b="1" spc="300">
                <a:latin typeface="+mj-ea"/>
                <a:ea typeface="+mj-ea"/>
                <a:sym typeface="+mn-ea"/>
              </a:rPr>
              <a:t>  </a:t>
            </a:r>
            <a:r>
              <a:rPr kumimoji="1" lang="zh-CN" altLang="en-US" sz="2000" b="1" spc="300">
                <a:latin typeface="+mj-ea"/>
                <a:ea typeface="+mj-ea"/>
                <a:sym typeface="+mn-ea"/>
              </a:rPr>
              <a:t>材料中美国干涉他国内政以什么作为幌子？“维护世界各国人民的自由”的实质是什么？</a:t>
            </a:r>
            <a:endParaRPr kumimoji="1" lang="en-US" altLang="zh-CN" sz="2000" b="1" spc="300"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kumimoji="1" lang="zh-CN" altLang="en-US" sz="2000" b="1" spc="300">
                <a:latin typeface="+mj-ea"/>
                <a:ea typeface="+mj-ea"/>
                <a:sym typeface="+mn-ea"/>
              </a:rPr>
              <a:t>  </a:t>
            </a:r>
            <a:endParaRPr lang="zh-CN" altLang="en-US" sz="2000" spc="300">
              <a:latin typeface="+mj-ea"/>
              <a:ea typeface="+mj-ea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969742" y="5218645"/>
            <a:ext cx="5043488" cy="49962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j-ea"/>
                <a:ea typeface="+mj-ea"/>
              </a:rPr>
              <a:t>维护世界和平</a:t>
            </a:r>
            <a:r>
              <a:rPr lang="en-US" altLang="zh-CN" sz="2000" b="1" spc="300" dirty="0">
                <a:solidFill>
                  <a:schemeClr val="bg1"/>
                </a:solidFill>
                <a:latin typeface="+mj-ea"/>
                <a:ea typeface="+mj-ea"/>
              </a:rPr>
              <a:t>;</a:t>
            </a:r>
            <a:r>
              <a:rPr lang="zh-CN" altLang="en-US" sz="2000" b="1" spc="300" dirty="0">
                <a:solidFill>
                  <a:schemeClr val="bg1"/>
                </a:solidFill>
                <a:latin typeface="+mj-ea"/>
                <a:ea typeface="+mj-ea"/>
              </a:rPr>
              <a:t>维护美国的安全。</a:t>
            </a:r>
            <a:endParaRPr lang="en-US" altLang="zh-CN" sz="2000" b="1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" name="文本框 9"/>
          <p:cNvSpPr txBox="1">
            <a:spLocks noChangeArrowheads="1"/>
          </p:cNvSpPr>
          <p:nvPr/>
        </p:nvSpPr>
        <p:spPr bwMode="auto">
          <a:xfrm>
            <a:off x="439738" y="3716338"/>
            <a:ext cx="11730037" cy="49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zh-CN" altLang="en-US" sz="2000" b="1" spc="300">
                <a:latin typeface="+mj-ea"/>
                <a:ea typeface="+mj-ea"/>
                <a:sym typeface="+mn-ea"/>
              </a:rPr>
              <a:t>结合教材分析：这篇演说提出的政策被称作什么？实质是什么？影响？</a:t>
            </a:r>
            <a:endParaRPr lang="zh-CN" altLang="en-US" sz="2000" spc="300">
              <a:latin typeface="+mj-ea"/>
              <a:ea typeface="+mj-ea"/>
            </a:endParaRPr>
          </a:p>
        </p:txBody>
      </p:sp>
      <p:sp>
        <p:nvSpPr>
          <p:cNvPr id="7" name="文本框 14"/>
          <p:cNvSpPr txBox="1">
            <a:spLocks noChangeArrowheads="1"/>
          </p:cNvSpPr>
          <p:nvPr/>
        </p:nvSpPr>
        <p:spPr bwMode="auto">
          <a:xfrm>
            <a:off x="6408517" y="5218645"/>
            <a:ext cx="4608954" cy="4996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企图把资本主义制度推广到全球。</a:t>
            </a:r>
            <a:endParaRPr lang="zh-CN" altLang="en-US" sz="2000" spc="3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39738" y="5833469"/>
            <a:ext cx="9282996" cy="96128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spc="300" dirty="0">
                <a:latin typeface="+mj-ea"/>
                <a:ea typeface="+mj-ea"/>
              </a:rPr>
              <a:t>实质：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干涉别国内政，遏制共产主义和苏联，称霸世界。</a:t>
            </a:r>
            <a:endParaRPr lang="zh-CN" altLang="en-US" sz="2000" b="1" spc="300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b="1" spc="300" dirty="0">
                <a:latin typeface="+mj-ea"/>
                <a:ea typeface="+mj-ea"/>
              </a:rPr>
              <a:t>影响：标志着</a:t>
            </a:r>
            <a:r>
              <a:rPr lang="zh-CN" altLang="en-US" sz="2000" b="1" spc="300" dirty="0">
                <a:solidFill>
                  <a:srgbClr val="FF0000"/>
                </a:solidFill>
                <a:latin typeface="+mj-ea"/>
                <a:ea typeface="+mj-ea"/>
              </a:rPr>
              <a:t>美苏战时同盟关系正式破裂、冷战开始。</a:t>
            </a:r>
            <a:endParaRPr lang="zh-CN" altLang="en-US" sz="2000" b="1" spc="3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文本框 17"/>
          <p:cNvSpPr txBox="1">
            <a:spLocks noChangeArrowheads="1"/>
          </p:cNvSpPr>
          <p:nvPr/>
        </p:nvSpPr>
        <p:spPr bwMode="auto">
          <a:xfrm>
            <a:off x="657225" y="4077000"/>
            <a:ext cx="447357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杜鲁门主义（</a:t>
            </a:r>
            <a:r>
              <a:rPr lang="en-US" altLang="zh-CN" sz="24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1947</a:t>
            </a: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）</a:t>
            </a:r>
            <a:endParaRPr lang="zh-CN" altLang="en-US" sz="2400" spc="300" dirty="0">
              <a:latin typeface="+mj-ea"/>
              <a:ea typeface="+mj-ea"/>
            </a:endParaRP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5438343" y="4109803"/>
            <a:ext cx="4387740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——</a:t>
            </a:r>
            <a:r>
              <a:rPr lang="zh-CN" altLang="en-US" sz="2400" b="1" spc="300" dirty="0">
                <a:latin typeface="+mj-ea"/>
                <a:ea typeface="+mj-ea"/>
                <a:sym typeface="+mn-ea"/>
              </a:rPr>
              <a:t>冷战政策</a:t>
            </a:r>
            <a:r>
              <a:rPr lang="zh-CN" altLang="en-US" sz="2400" b="1" spc="300" dirty="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政治上</a:t>
            </a:r>
            <a:r>
              <a:rPr lang="zh-CN" altLang="en-US" sz="2400" b="1" spc="300" dirty="0">
                <a:latin typeface="+mj-ea"/>
                <a:ea typeface="+mj-ea"/>
                <a:sym typeface="+mn-ea"/>
              </a:rPr>
              <a:t>的表现</a:t>
            </a:r>
            <a:endParaRPr lang="zh-CN" altLang="en-US" sz="2400" b="1" spc="300" dirty="0"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 bldLvl="0" animBg="1"/>
      <p:bldP spid="6" grpId="0"/>
      <p:bldP spid="7" grpId="0" animBg="1"/>
      <p:bldP spid="8" grpId="0" bldLvl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3162</Words>
  <Application>WPS 演示</Application>
  <PresentationFormat>宽屏</PresentationFormat>
  <Paragraphs>282</Paragraphs>
  <Slides>22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Arial</vt:lpstr>
      <vt:lpstr>宋体</vt:lpstr>
      <vt:lpstr>Wingdings</vt:lpstr>
      <vt:lpstr>Impact</vt:lpstr>
      <vt:lpstr>Times New Roman</vt:lpstr>
      <vt:lpstr>楷体_GB2312</vt:lpstr>
      <vt:lpstr>新宋体</vt:lpstr>
      <vt:lpstr>汉仪尚巍手书W</vt:lpstr>
      <vt:lpstr>Open Sans</vt:lpstr>
      <vt:lpstr>Segoe Print</vt:lpstr>
      <vt:lpstr>Segoe UI Light</vt:lpstr>
      <vt:lpstr>仿宋_GB2312</vt:lpstr>
      <vt:lpstr>仿宋</vt:lpstr>
      <vt:lpstr>Calibri</vt:lpstr>
      <vt:lpstr>微软雅黑</vt:lpstr>
      <vt:lpstr>等线</vt:lpstr>
      <vt:lpstr>Arial Unicode MS</vt:lpstr>
      <vt:lpstr>等线 Light</vt:lpstr>
      <vt:lpstr>Office 主题​​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喻 维成</dc:creator>
  <cp:lastModifiedBy>test</cp:lastModifiedBy>
  <cp:revision>24</cp:revision>
  <dcterms:created xsi:type="dcterms:W3CDTF">2019-05-10T06:17:00Z</dcterms:created>
  <dcterms:modified xsi:type="dcterms:W3CDTF">2020-12-04T04:10:04Z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