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72" r:id="rId3"/>
    <p:sldId id="256" r:id="rId4"/>
    <p:sldId id="275" r:id="rId5"/>
    <p:sldId id="261" r:id="rId6"/>
    <p:sldId id="279" r:id="rId7"/>
    <p:sldId id="387" r:id="rId8"/>
    <p:sldId id="338" r:id="rId10"/>
    <p:sldId id="380" r:id="rId11"/>
    <p:sldId id="381" r:id="rId12"/>
    <p:sldId id="382" r:id="rId13"/>
    <p:sldId id="399" r:id="rId14"/>
    <p:sldId id="383" r:id="rId15"/>
    <p:sldId id="409" r:id="rId16"/>
    <p:sldId id="388" r:id="rId17"/>
    <p:sldId id="385"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05F2C04-C923-438B-8C0F-E0CD2BADF298}">
      <wppc:fontMiss xmlns:wppc="http://www.wps.cn/officeDocument/PresentationCustomData" type="true"/>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用户" initials="W用" lastIdx="8" clrIdx="0"/>
  <p:cmAuthor id="1" name="Administrator" initials="A" lastIdx="1" clrIdx="0"/>
  <p:cmAuthor id="2" name="FtpDown" initials="F" lastIdx="2" clrIdx="0"/>
  <p:cmAuthor id="3" name="cb nm" initials="c" lastIdx="1" clrIdx="0"/>
  <p:cmAuthor id="4" name="作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幻灯片图像占位符 1"/>
          <p:cNvSpPr>
            <a:spLocks noGrp="1" noRot="1" noChangeAspect="1"/>
          </p:cNvSpPr>
          <p:nvPr>
            <p:ph type="sldImg"/>
          </p:nvPr>
        </p:nvSpPr>
        <p:spPr/>
      </p:sp>
      <p:sp>
        <p:nvSpPr>
          <p:cNvPr id="32770" name="备注占位符 2"/>
          <p:cNvSpPr>
            <a:spLocks noGrp="1"/>
          </p:cNvSpPr>
          <p:nvPr>
            <p:ph type="body"/>
          </p:nvPr>
        </p:nvSpPr>
        <p:spPr/>
        <p:txBody>
          <a:bodyPr vert="horz" lIns="91440" tIns="45720" rIns="91440" bIns="45720" anchor="t"/>
          <a:lstStyle/>
          <a:p>
            <a:pPr lvl="0"/>
            <a:endParaRPr lang="zh-CN" altLang="en-US" dirty="0">
              <a:sym typeface="宋体" panose="02010600030101010101" pitchFamily="2" charset="-122"/>
            </a:endParaRPr>
          </a:p>
        </p:txBody>
      </p:sp>
      <p:sp>
        <p:nvSpPr>
          <p:cNvPr id="32771" name="灯片编号占位符 3"/>
          <p:cNvSpPr>
            <a:spLocks noGrp="1"/>
          </p:cNvSpPr>
          <p:nvPr>
            <p:ph type="sldNum" sz="quarter"/>
          </p:nvPr>
        </p:nvSpPr>
        <p:spPr>
          <a:xfrm>
            <a:off x="3884613" y="8685213"/>
            <a:ext cx="2971800" cy="457200"/>
          </a:xfrm>
          <a:prstGeom prst="rect">
            <a:avLst/>
          </a:prstGeom>
          <a:noFill/>
          <a:ln w="9525">
            <a:noFill/>
          </a:ln>
        </p:spPr>
        <p:txBody>
          <a:bodyPr vert="horz" lIns="91440" tIns="45720" rIns="91440" bIns="45720" anchor="b"/>
          <a:lstStyle/>
          <a:p>
            <a:pPr lvl="0" algn="r"/>
            <a:fld id="{9A0DB2DC-4C9A-4742-B13C-FB6460FD3503}" type="slidenum">
              <a:rPr lang="zh-CN" altLang="en-US" sz="1200" dirty="0">
                <a:latin typeface="Calibri" panose="020F0502020204030204" charset="0"/>
                <a:ea typeface="宋体" panose="02010600030101010101" pitchFamily="2" charset="-122"/>
              </a:rPr>
            </a:fld>
            <a:endParaRPr lang="zh-CN" altLang="en-US" sz="1200" dirty="0">
              <a:latin typeface="Calibri" panose="020F050202020403020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noChangeArrowheads="1"/>
          </p:cNvSpPr>
          <p:nvPr>
            <p:ph type="sldImg" idx="4294967295"/>
          </p:nvPr>
        </p:nvSpPr>
        <p:spPr>
          <a:ln>
            <a:miter lim="800000"/>
          </a:ln>
        </p:spPr>
      </p:sp>
      <p:sp>
        <p:nvSpPr>
          <p:cNvPr id="10242" name="备注占位符 2"/>
          <p:cNvSpPr>
            <a:spLocks noGrp="1" noChangeArrowheads="1"/>
          </p:cNvSpPr>
          <p:nvPr>
            <p:ph type="body" idx="4294967295"/>
          </p:nvPr>
        </p:nvSpPr>
        <p:spPr/>
        <p:txBody>
          <a:bodyPr/>
          <a:lstStyle/>
          <a:p>
            <a:endParaRPr lang="zh-CN" altLang="en-US"/>
          </a:p>
        </p:txBody>
      </p:sp>
      <p:sp>
        <p:nvSpPr>
          <p:cNvPr id="10243"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pPr fontAlgn="base"/>
            <a:fld id="{AE96FFAF-9AB7-465E-BFAB-C0873E342DF0}" type="slidenum">
              <a:rPr lang="zh-CN" altLang="en-US">
                <a:latin typeface="等线" panose="02010600030101010101" charset="-122"/>
                <a:ea typeface="等线" panose="02010600030101010101" charset="-122"/>
              </a:rPr>
            </a:fld>
            <a:endParaRPr lang="zh-CN" altLang="en-US">
              <a:latin typeface="等线" panose="02010600030101010101" charset="-122"/>
              <a:ea typeface="等线" panose="02010600030101010101"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tags" Target="../tags/tag4.xml"/><Relationship Id="rId6" Type="http://schemas.openxmlformats.org/officeDocument/2006/relationships/tags" Target="../tags/tag3.xml"/><Relationship Id="rId5" Type="http://schemas.openxmlformats.org/officeDocument/2006/relationships/image" Target="../media/image2.png"/><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10" name="图片 9"/>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图片 11" descr="图片3"/>
          <p:cNvPicPr>
            <a:picLocks noChangeAspect="1"/>
          </p:cNvPicPr>
          <p:nvPr>
            <p:custDataLst>
              <p:tags r:id="rId4"/>
            </p:custDataLst>
          </p:nvPr>
        </p:nvPicPr>
        <p:blipFill>
          <a:blip r:embed="rId5">
            <a:lum bright="-42000" contrast="42000"/>
          </a:blip>
          <a:stretch>
            <a:fillRect/>
          </a:stretch>
        </p:blipFill>
        <p:spPr>
          <a:xfrm flipH="1">
            <a:off x="628093" y="504836"/>
            <a:ext cx="3235190" cy="1169163"/>
          </a:xfrm>
          <a:prstGeom prst="rect">
            <a:avLst/>
          </a:prstGeom>
        </p:spPr>
      </p:pic>
      <p:sp>
        <p:nvSpPr>
          <p:cNvPr id="16" name="日期占位符 15"/>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7"/>
            </p:custDataLst>
          </p:nvPr>
        </p:nvSpPr>
        <p:spPr/>
        <p:txBody>
          <a:bodyPr/>
          <a:lstStyle/>
          <a:p>
            <a:endParaRPr lang="zh-CN" altLang="en-US" dirty="0"/>
          </a:p>
        </p:txBody>
      </p:sp>
      <p:sp>
        <p:nvSpPr>
          <p:cNvPr id="18" name="灯片编号占位符 17"/>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9"/>
            </p:custDataLst>
          </p:nvPr>
        </p:nvSpPr>
        <p:spPr>
          <a:xfrm>
            <a:off x="2692206" y="1952005"/>
            <a:ext cx="6807587" cy="2953990"/>
          </a:xfrm>
        </p:spPr>
        <p:txBody>
          <a:bodyPr lIns="90000" tIns="46800" rIns="90000" bIns="46800" anchor="ctr" anchorCtr="0">
            <a:normAutofit/>
          </a:bodyPr>
          <a:lstStyle>
            <a:lvl1pPr algn="ctr">
              <a:defRPr sz="11000" spc="600" baseline="0">
                <a:solidFill>
                  <a:schemeClr val="accent1"/>
                </a:solidFill>
                <a:latin typeface="Arial" panose="020B0604020202020204" pitchFamily="34" charset="0"/>
                <a:ea typeface="汉仪尚巍手书W"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自定义版式">
    <p:bg>
      <p:bgPr>
        <a:gradFill rotWithShape="0">
          <a:gsLst>
            <a:gs pos="0">
              <a:srgbClr val="F2F2F2">
                <a:alpha val="100000"/>
              </a:srgbClr>
            </a:gs>
            <a:gs pos="67000">
              <a:srgbClr val="F2F2F2">
                <a:alpha val="100000"/>
              </a:srgbClr>
            </a:gs>
            <a:gs pos="100000">
              <a:srgbClr val="CEE1F2">
                <a:alpha val="100000"/>
              </a:srgbClr>
            </a:gs>
          </a:gsLst>
          <a:lin ang="5400000" scaled="1"/>
          <a:tileRect/>
        </a:gradFill>
        <a:effectLst/>
      </p:bgPr>
    </p:bg>
    <p:spTree>
      <p:nvGrpSpPr>
        <p:cNvPr id="1" name=""/>
        <p:cNvGrpSpPr/>
        <p:nvPr/>
      </p:nvGrpSpPr>
      <p:grpSpPr>
        <a:xfrm>
          <a:off x="0" y="0"/>
          <a:ext cx="0" cy="0"/>
          <a:chOff x="0" y="0"/>
          <a:chExt cx="0" cy="0"/>
        </a:xfrm>
      </p:grpSpPr>
      <p:grpSp>
        <p:nvGrpSpPr>
          <p:cNvPr id="10242" name="组合 6"/>
          <p:cNvGrpSpPr/>
          <p:nvPr userDrawn="1"/>
        </p:nvGrpSpPr>
        <p:grpSpPr>
          <a:xfrm>
            <a:off x="0" y="-152400"/>
            <a:ext cx="12192000" cy="879475"/>
            <a:chOff x="0" y="-152902"/>
            <a:chExt cx="12192000" cy="880310"/>
          </a:xfrm>
        </p:grpSpPr>
        <p:pic>
          <p:nvPicPr>
            <p:cNvPr id="10245" name="图片 7"/>
            <p:cNvPicPr>
              <a:picLocks noChangeAspect="1"/>
            </p:cNvPicPr>
            <p:nvPr userDrawn="1"/>
          </p:nvPicPr>
          <p:blipFill>
            <a:blip r:embed="rId2">
              <a:clrChange>
                <a:clrFrom>
                  <a:srgbClr val="FFFFFF"/>
                </a:clrFrom>
                <a:clrTo>
                  <a:srgbClr val="FFFFFF">
                    <a:alpha val="0"/>
                  </a:srgbClr>
                </a:clrTo>
              </a:clrChange>
            </a:blip>
            <a:stretch>
              <a:fillRect/>
            </a:stretch>
          </p:blipFill>
          <p:spPr>
            <a:xfrm>
              <a:off x="35343" y="44364"/>
              <a:ext cx="714375" cy="581025"/>
            </a:xfrm>
            <a:prstGeom prst="rect">
              <a:avLst/>
            </a:prstGeom>
            <a:noFill/>
            <a:ln w="9525">
              <a:noFill/>
            </a:ln>
          </p:spPr>
        </p:pic>
        <p:pic>
          <p:nvPicPr>
            <p:cNvPr id="10246" name="图片 8"/>
            <p:cNvPicPr>
              <a:picLocks noChangeAspect="1"/>
            </p:cNvPicPr>
            <p:nvPr userDrawn="1"/>
          </p:nvPicPr>
          <p:blipFill>
            <a:blip r:embed="rId3">
              <a:clrChange>
                <a:clrFrom>
                  <a:srgbClr val="FFFFFF"/>
                </a:clrFrom>
                <a:clrTo>
                  <a:srgbClr val="FFFFFF">
                    <a:alpha val="0"/>
                  </a:srgbClr>
                </a:clrTo>
              </a:clrChange>
            </a:blip>
            <a:stretch>
              <a:fillRect/>
            </a:stretch>
          </p:blipFill>
          <p:spPr>
            <a:xfrm>
              <a:off x="1856624" y="-152902"/>
              <a:ext cx="714375" cy="647700"/>
            </a:xfrm>
            <a:prstGeom prst="rect">
              <a:avLst/>
            </a:prstGeom>
            <a:noFill/>
            <a:ln w="9525">
              <a:noFill/>
            </a:ln>
          </p:spPr>
        </p:pic>
        <p:sp>
          <p:nvSpPr>
            <p:cNvPr id="10" name="文本框 9"/>
            <p:cNvSpPr txBox="1">
              <a:spLocks noChangeArrowheads="1"/>
            </p:cNvSpPr>
            <p:nvPr/>
          </p:nvSpPr>
          <p:spPr bwMode="auto">
            <a:xfrm>
              <a:off x="357188" y="31423"/>
              <a:ext cx="2036762" cy="584755"/>
            </a:xfrm>
            <a:prstGeom prst="rect">
              <a:avLst/>
            </a:prstGeom>
            <a:noFill/>
            <a:ln>
              <a:noFill/>
            </a:ln>
          </p:spPr>
          <p:txBody>
            <a:bodyPr>
              <a:spAutoFit/>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200" b="0" i="0" u="none" strike="noStrike" kern="1200" cap="none" spc="0" normalizeH="0" baseline="0" noProof="0" dirty="0">
                  <a:ln>
                    <a:noFill/>
                  </a:ln>
                  <a:solidFill>
                    <a:srgbClr val="C00000"/>
                  </a:solidFill>
                  <a:effectLst/>
                  <a:uLnTx/>
                  <a:uFillTx/>
                  <a:latin typeface="华文行楷" panose="02010800040101010101" pitchFamily="2" charset="-122"/>
                  <a:ea typeface="华文行楷" panose="02010800040101010101" pitchFamily="2" charset="-122"/>
                  <a:cs typeface="+mn-cs"/>
                </a:rPr>
                <a:t>课堂小结</a:t>
              </a:r>
              <a:endParaRPr kumimoji="0" lang="zh-CN" altLang="en-US" sz="3200" b="0" i="0" u="none" strike="noStrike" kern="1200" cap="none" spc="0" normalizeH="0" baseline="0" noProof="0" dirty="0">
                <a:ln>
                  <a:noFill/>
                </a:ln>
                <a:solidFill>
                  <a:srgbClr val="C00000"/>
                </a:solidFill>
                <a:effectLst/>
                <a:uLnTx/>
                <a:uFillTx/>
                <a:latin typeface="华文行楷" panose="02010800040101010101" pitchFamily="2" charset="-122"/>
                <a:ea typeface="华文行楷" panose="02010800040101010101" pitchFamily="2" charset="-122"/>
                <a:cs typeface="+mn-cs"/>
              </a:endParaRPr>
            </a:p>
          </p:txBody>
        </p:sp>
        <p:pic>
          <p:nvPicPr>
            <p:cNvPr id="10248" name="图片 10"/>
            <p:cNvPicPr>
              <a:picLocks noChangeAspect="1"/>
            </p:cNvPicPr>
            <p:nvPr userDrawn="1"/>
          </p:nvPicPr>
          <p:blipFill>
            <a:blip r:embed="rId4"/>
            <a:stretch>
              <a:fillRect/>
            </a:stretch>
          </p:blipFill>
          <p:spPr>
            <a:xfrm>
              <a:off x="0" y="651445"/>
              <a:ext cx="12192000" cy="75963"/>
            </a:xfrm>
            <a:prstGeom prst="rect">
              <a:avLst/>
            </a:prstGeom>
            <a:noFill/>
            <a:ln w="9525">
              <a:noFill/>
            </a:ln>
          </p:spPr>
        </p:pic>
      </p:grpSp>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4CDE2AA9-AEBE-4F99-B57A-849EA8CC9866}"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ts val="0"/>
              </a:spcBef>
              <a:spcAft>
                <a:spcPts val="0"/>
              </a:spcAft>
              <a:buClrTx/>
              <a:buSzTx/>
              <a:buFontTx/>
              <a:buNone/>
              <a:defRPr/>
            </a:pPr>
            <a:fld id="{27898C38-5831-4AAB-8621-539AD9D0A6CB}" type="slidenum">
              <a:rPr kumimoji="0" lang="zh-CN" altLang="en-US" sz="1200" b="0" i="0" u="none" strike="noStrike" kern="1200" cap="none" spc="0" normalizeH="0" baseline="0" noProof="0">
                <a:ln>
                  <a:noFill/>
                </a:ln>
                <a:solidFill>
                  <a:srgbClr val="898989"/>
                </a:solidFill>
                <a:effectLst/>
                <a:uLnTx/>
                <a:uFillTx/>
                <a:latin typeface="+mn-lt"/>
                <a:ea typeface="+mn-ea"/>
                <a:cs typeface="+mn-cs"/>
              </a:rPr>
            </a:fld>
            <a:endParaRPr kumimoji="0" lang="zh-CN" altLang="en-US" sz="1200" b="0" i="0" u="none" strike="noStrike" kern="1200" cap="none" spc="0" normalizeH="0" baseline="0" noProof="0">
              <a:ln>
                <a:noFill/>
              </a:ln>
              <a:solidFill>
                <a:srgbClr val="898989"/>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8.xml"/><Relationship Id="rId2" Type="http://schemas.openxmlformats.org/officeDocument/2006/relationships/image" Target="../media/image12.png"/><Relationship Id="rId1"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7.xml"/><Relationship Id="rId4" Type="http://schemas.openxmlformats.org/officeDocument/2006/relationships/tags" Target="../tags/tag10.xml"/><Relationship Id="rId3" Type="http://schemas.openxmlformats.org/officeDocument/2006/relationships/image" Target="../media/image10.png"/><Relationship Id="rId2" Type="http://schemas.openxmlformats.org/officeDocument/2006/relationships/slide" Target="slide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2.xml"/><Relationship Id="rId2" Type="http://schemas.openxmlformats.org/officeDocument/2006/relationships/tags" Target="../tags/tag7.xml"/><Relationship Id="rId1"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295400" y="2277110"/>
            <a:ext cx="9985375" cy="1206500"/>
          </a:xfrm>
        </p:spPr>
        <p:txBody>
          <a:bodyPr>
            <a:normAutofit/>
          </a:bodyPr>
          <a:lstStyle/>
          <a:p>
            <a:r>
              <a:rPr lang="zh-CN" sz="4800" b="1" dirty="0"/>
              <a:t>工业革命和国际共产主义运动的兴起</a:t>
            </a:r>
            <a:endParaRPr lang="zh-CN" sz="4800" b="1" dirty="0"/>
          </a:p>
        </p:txBody>
      </p:sp>
      <p:grpSp>
        <p:nvGrpSpPr>
          <p:cNvPr id="5" name="Group 11"/>
          <p:cNvGrpSpPr/>
          <p:nvPr/>
        </p:nvGrpSpPr>
        <p:grpSpPr bwMode="auto">
          <a:xfrm>
            <a:off x="666176" y="1123240"/>
            <a:ext cx="4565728" cy="769587"/>
            <a:chOff x="295" y="1616"/>
            <a:chExt cx="1914" cy="264"/>
          </a:xfrm>
        </p:grpSpPr>
        <p:pic>
          <p:nvPicPr>
            <p:cNvPr id="6" name="Picture 12" descr="PPT·（4字）_看图王"/>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5" y="1616"/>
              <a:ext cx="1451"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3"/>
            <p:cNvSpPr txBox="1">
              <a:spLocks noChangeArrowheads="1"/>
            </p:cNvSpPr>
            <p:nvPr/>
          </p:nvSpPr>
          <p:spPr bwMode="auto">
            <a:xfrm>
              <a:off x="515" y="1619"/>
              <a:ext cx="1694"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b="1">
                  <a:solidFill>
                    <a:schemeClr val="tx1"/>
                  </a:solidFill>
                  <a:latin typeface="Times New Roman" panose="02020603050405020304" pitchFamily="18" charset="0"/>
                  <a:ea typeface="宋体" panose="02010600030101010101" pitchFamily="2" charset="-122"/>
                </a:defRPr>
              </a:lvl1pPr>
              <a:lvl2pPr marL="742950" indent="-285750" eaLnBrk="0" hangingPunct="0">
                <a:defRPr sz="2600" b="1">
                  <a:solidFill>
                    <a:schemeClr val="tx1"/>
                  </a:solidFill>
                  <a:latin typeface="Times New Roman" panose="02020603050405020304" pitchFamily="18" charset="0"/>
                  <a:ea typeface="宋体" panose="02010600030101010101" pitchFamily="2" charset="-122"/>
                </a:defRPr>
              </a:lvl2pPr>
              <a:lvl3pPr marL="1143000" indent="-228600" eaLnBrk="0" hangingPunct="0">
                <a:defRPr sz="2600" b="1">
                  <a:solidFill>
                    <a:schemeClr val="tx1"/>
                  </a:solidFill>
                  <a:latin typeface="Times New Roman" panose="02020603050405020304" pitchFamily="18" charset="0"/>
                  <a:ea typeface="宋体" panose="02010600030101010101" pitchFamily="2" charset="-122"/>
                </a:defRPr>
              </a:lvl3pPr>
              <a:lvl4pPr marL="1600200" indent="-228600" eaLnBrk="0" hangingPunct="0">
                <a:defRPr sz="2600" b="1">
                  <a:solidFill>
                    <a:schemeClr val="tx1"/>
                  </a:solidFill>
                  <a:latin typeface="Times New Roman" panose="02020603050405020304" pitchFamily="18" charset="0"/>
                  <a:ea typeface="宋体" panose="02010600030101010101" pitchFamily="2" charset="-122"/>
                </a:defRPr>
              </a:lvl4pPr>
              <a:lvl5pPr marL="2057400" indent="-228600" eaLnBrk="0" hangingPunct="0">
                <a:defRPr sz="26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3465" dirty="0">
                  <a:solidFill>
                    <a:srgbClr val="FFFF00"/>
                  </a:solidFill>
                  <a:latin typeface="Arial" panose="020B0604020202020204" pitchFamily="34" charset="0"/>
                  <a:ea typeface="微软雅黑" panose="020B0503020204020204" charset="-122"/>
                </a:rPr>
                <a:t> </a:t>
              </a:r>
              <a:r>
                <a:rPr lang="zh-CN" altLang="en-US" sz="4000" dirty="0">
                  <a:solidFill>
                    <a:srgbClr val="FFFF00"/>
                  </a:solidFill>
                  <a:latin typeface="Arial" panose="020B0604020202020204" pitchFamily="34" charset="0"/>
                  <a:ea typeface="微软雅黑" panose="020B0503020204020204" charset="-122"/>
                </a:rPr>
                <a:t>  单元复习</a:t>
              </a:r>
              <a:endParaRPr lang="zh-CN" altLang="en-US" sz="4000" dirty="0">
                <a:solidFill>
                  <a:srgbClr val="FFFF00"/>
                </a:solidFill>
                <a:latin typeface="Arial" panose="020B0604020202020204" pitchFamily="34" charset="0"/>
                <a:ea typeface="微软雅黑" panose="020B0503020204020204" charset="-122"/>
              </a:endParaRPr>
            </a:p>
          </p:txBody>
        </p:sp>
      </p:grpSp>
      <p:sp>
        <p:nvSpPr>
          <p:cNvPr id="3" name="文本框 2"/>
          <p:cNvSpPr txBox="1"/>
          <p:nvPr/>
        </p:nvSpPr>
        <p:spPr>
          <a:xfrm>
            <a:off x="7117080" y="4163060"/>
            <a:ext cx="4163695" cy="953135"/>
          </a:xfrm>
          <a:prstGeom prst="rect">
            <a:avLst/>
          </a:prstGeom>
          <a:noFill/>
        </p:spPr>
        <p:txBody>
          <a:bodyPr wrap="square" rtlCol="0">
            <a:spAutoFit/>
          </a:bodyPr>
          <a:p>
            <a:pPr algn="ctr"/>
            <a:r>
              <a:rPr lang="zh-CN" altLang="en-US" sz="2800" b="1">
                <a:latin typeface="楷体" panose="02010609060101010101" charset="-122"/>
                <a:ea typeface="楷体" panose="02010609060101010101" charset="-122"/>
                <a:cs typeface="楷体" panose="02010609060101010101" charset="-122"/>
              </a:rPr>
              <a:t>昌乐一中 初中部</a:t>
            </a:r>
            <a:endParaRPr lang="zh-CN" altLang="en-US" sz="2800" b="1">
              <a:latin typeface="楷体" panose="02010609060101010101" charset="-122"/>
              <a:ea typeface="楷体" panose="02010609060101010101" charset="-122"/>
              <a:cs typeface="楷体" panose="02010609060101010101" charset="-122"/>
            </a:endParaRPr>
          </a:p>
          <a:p>
            <a:pPr algn="ctr"/>
            <a:r>
              <a:rPr lang="zh-CN" altLang="en-US" sz="2800" b="1">
                <a:latin typeface="楷体" panose="02010609060101010101" charset="-122"/>
                <a:ea typeface="楷体" panose="02010609060101010101" charset="-122"/>
                <a:cs typeface="楷体" panose="02010609060101010101" charset="-122"/>
              </a:rPr>
              <a:t>张培培</a:t>
            </a:r>
            <a:endParaRPr lang="zh-CN" altLang="en-US" sz="2800" b="1">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深度探究</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100" name="文本框 99"/>
          <p:cNvSpPr txBox="1"/>
          <p:nvPr/>
        </p:nvSpPr>
        <p:spPr>
          <a:xfrm>
            <a:off x="483870" y="1178560"/>
            <a:ext cx="11039475" cy="4407535"/>
          </a:xfrm>
          <a:prstGeom prst="rect">
            <a:avLst/>
          </a:prstGeom>
          <a:noFill/>
          <a:ln w="9525">
            <a:noFill/>
          </a:ln>
        </p:spPr>
        <p:txBody>
          <a:bodyPr wrap="square">
            <a:spAutoFit/>
          </a:bodyPr>
          <a:p>
            <a:pPr indent="0">
              <a:lnSpc>
                <a:spcPct val="130000"/>
              </a:lnSpc>
            </a:pPr>
            <a:r>
              <a:rPr lang="zh-CN" altLang="en-US" sz="2400" b="1">
                <a:latin typeface="黑体" panose="02010609060101010101" pitchFamily="49" charset="-122"/>
                <a:ea typeface="黑体" panose="02010609060101010101" pitchFamily="49" charset="-122"/>
                <a:cs typeface="宋体" panose="02010600030101010101" pitchFamily="2" charset="-122"/>
              </a:rPr>
              <a:t>材料二  </a:t>
            </a:r>
            <a:r>
              <a:rPr lang="zh-CN" altLang="en-US" sz="2400" b="1">
                <a:latin typeface="楷体" panose="02010609060101010101" charset="-122"/>
                <a:ea typeface="楷体" panose="02010609060101010101" charset="-122"/>
                <a:cs typeface="楷体" panose="02010609060101010101" charset="-122"/>
              </a:rPr>
              <a:t>工业革命引发的社会化大生产加速了社会分工，给广大劳动妇女创造了就业机会，她们逐步取得了经济独立，提高了妇女的家庭地位……人们看到了科技所蕴藏的巨大动力，由此焕发了他们学习科技、接受教育的巨大热情……</a:t>
            </a:r>
            <a:r>
              <a:rPr lang="zh-CN" altLang="en-US" sz="2400" b="1">
                <a:latin typeface="黑体" panose="02010609060101010101" pitchFamily="49" charset="-122"/>
                <a:ea typeface="黑体" panose="02010609060101010101" pitchFamily="49" charset="-122"/>
                <a:cs typeface="宋体" panose="02010600030101010101" pitchFamily="2" charset="-122"/>
              </a:rPr>
              <a:t> </a:t>
            </a:r>
            <a:endParaRPr lang="zh-CN" altLang="en-US" sz="2400" b="1">
              <a:latin typeface="黑体" panose="02010609060101010101" pitchFamily="49" charset="-122"/>
              <a:ea typeface="黑体" panose="02010609060101010101" pitchFamily="49" charset="-122"/>
              <a:cs typeface="宋体" panose="02010600030101010101" pitchFamily="2" charset="-122"/>
            </a:endParaRPr>
          </a:p>
          <a:p>
            <a:pPr indent="0">
              <a:lnSpc>
                <a:spcPct val="130000"/>
              </a:lnSpc>
            </a:pPr>
            <a:r>
              <a:rPr lang="zh-CN" altLang="en-US" sz="2400" b="1">
                <a:latin typeface="黑体" panose="02010609060101010101" pitchFamily="49" charset="-122"/>
                <a:ea typeface="黑体" panose="02010609060101010101" pitchFamily="49" charset="-122"/>
                <a:cs typeface="宋体" panose="02010600030101010101" pitchFamily="2" charset="-122"/>
              </a:rPr>
              <a:t>               </a:t>
            </a:r>
            <a:r>
              <a:rPr lang="zh-CN" altLang="en-US" sz="2400" b="1">
                <a:latin typeface="楷体" panose="02010609060101010101" charset="-122"/>
                <a:ea typeface="楷体" panose="02010609060101010101" charset="-122"/>
                <a:cs typeface="楷体" panose="02010609060101010101" charset="-122"/>
              </a:rPr>
              <a:t>——根据任海滨《英国工业革命时期的民众观念嬗变》等整理</a:t>
            </a:r>
            <a:endParaRPr lang="zh-CN" altLang="en-US" sz="2400" b="1">
              <a:latin typeface="楷体" panose="02010609060101010101" charset="-122"/>
              <a:ea typeface="楷体" panose="02010609060101010101" charset="-122"/>
              <a:cs typeface="楷体" panose="02010609060101010101" charset="-122"/>
            </a:endParaRPr>
          </a:p>
          <a:p>
            <a:pPr indent="0">
              <a:lnSpc>
                <a:spcPct val="130000"/>
              </a:lnSpc>
            </a:pPr>
            <a:r>
              <a:rPr lang="zh-CN" altLang="en-US" sz="2400" b="1">
                <a:latin typeface="黑体" panose="02010609060101010101" pitchFamily="49" charset="-122"/>
                <a:ea typeface="黑体" panose="02010609060101010101" pitchFamily="49" charset="-122"/>
                <a:cs typeface="宋体" panose="02010600030101010101" pitchFamily="2" charset="-122"/>
              </a:rPr>
              <a:t>材料三  </a:t>
            </a:r>
            <a:r>
              <a:rPr lang="zh-CN" altLang="en-US" sz="2400" b="1">
                <a:latin typeface="楷体" panose="02010609060101010101" charset="-122"/>
                <a:ea typeface="楷体" panose="02010609060101010101" charset="-122"/>
                <a:cs typeface="楷体" panose="02010609060101010101" charset="-122"/>
              </a:rPr>
              <a:t>由于破产的小手工业者源源不断地流入，形成了庞大的失业大军。于是工厂主竭力压低工资，无产阶级所受的剥削不断加强……1825年在英国爆发了资本主义的第一次经济危机，以后大约每隔10年左右就爆发一次。</a:t>
            </a:r>
            <a:endParaRPr lang="zh-CN" altLang="en-US" sz="2400" b="1">
              <a:latin typeface="楷体" panose="02010609060101010101" charset="-122"/>
              <a:ea typeface="楷体" panose="02010609060101010101" charset="-122"/>
              <a:cs typeface="楷体" panose="02010609060101010101" charset="-122"/>
            </a:endParaRPr>
          </a:p>
          <a:p>
            <a:pPr indent="0">
              <a:lnSpc>
                <a:spcPct val="130000"/>
              </a:lnSpc>
            </a:pPr>
            <a:r>
              <a:rPr lang="zh-CN" altLang="en-US" sz="2400" b="1">
                <a:latin typeface="楷体" panose="02010609060101010101" charset="-122"/>
                <a:ea typeface="楷体" panose="02010609060101010101" charset="-122"/>
                <a:cs typeface="楷体" panose="02010609060101010101" charset="-122"/>
              </a:rPr>
              <a:t>                                             </a:t>
            </a:r>
            <a:r>
              <a:rPr lang="en-US" altLang="zh-CN" sz="2400" b="1">
                <a:latin typeface="楷体" panose="02010609060101010101" charset="-122"/>
                <a:ea typeface="楷体" panose="02010609060101010101" charset="-122"/>
                <a:cs typeface="楷体" panose="02010609060101010101" charset="-122"/>
              </a:rPr>
              <a:t>——《世界史·近代史编》 </a:t>
            </a:r>
            <a:endParaRPr lang="en-US" altLang="zh-CN" sz="2400" b="1">
              <a:latin typeface="楷体" panose="02010609060101010101" charset="-122"/>
              <a:ea typeface="楷体" panose="02010609060101010101" charset="-122"/>
              <a:cs typeface="楷体" panose="02010609060101010101" charset="-122"/>
            </a:endParaRPr>
          </a:p>
          <a:p>
            <a:pPr indent="0">
              <a:lnSpc>
                <a:spcPct val="130000"/>
              </a:lnSpc>
            </a:pPr>
            <a:r>
              <a:rPr lang="zh-CN" altLang="en-US" sz="2400" b="1">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2</a:t>
            </a:r>
            <a:r>
              <a:rPr lang="zh-CN" altLang="en-US" sz="2400" b="1">
                <a:latin typeface="宋体" panose="02010600030101010101" pitchFamily="2" charset="-122"/>
                <a:ea typeface="宋体" panose="02010600030101010101" pitchFamily="2" charset="-122"/>
                <a:cs typeface="宋体" panose="02010600030101010101" pitchFamily="2" charset="-122"/>
              </a:rPr>
              <a:t>）根据材料二三，概括工业革命后英国出现的新现象。（</a:t>
            </a:r>
            <a:r>
              <a:rPr lang="en-US" altLang="zh-CN" sz="2400" b="1">
                <a:latin typeface="宋体" panose="02010600030101010101" pitchFamily="2" charset="-122"/>
                <a:ea typeface="宋体" panose="02010600030101010101" pitchFamily="2" charset="-122"/>
                <a:cs typeface="宋体" panose="02010600030101010101" pitchFamily="2" charset="-122"/>
              </a:rPr>
              <a:t>6</a:t>
            </a:r>
            <a:r>
              <a:rPr lang="zh-CN" altLang="en-US" sz="2400" b="1">
                <a:latin typeface="宋体" panose="02010600030101010101" pitchFamily="2" charset="-122"/>
                <a:ea typeface="宋体" panose="02010600030101010101" pitchFamily="2" charset="-122"/>
                <a:cs typeface="宋体" panose="02010600030101010101" pitchFamily="2" charset="-122"/>
              </a:rPr>
              <a:t>分）</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grpSp>
        <p:nvGrpSpPr>
          <p:cNvPr id="13" name="组合 12"/>
          <p:cNvGrpSpPr/>
          <p:nvPr/>
        </p:nvGrpSpPr>
        <p:grpSpPr>
          <a:xfrm>
            <a:off x="2741295" y="1332230"/>
            <a:ext cx="7708265" cy="3218180"/>
            <a:chOff x="4317" y="2098"/>
            <a:chExt cx="12139" cy="5068"/>
          </a:xfrm>
        </p:grpSpPr>
        <p:grpSp>
          <p:nvGrpSpPr>
            <p:cNvPr id="11" name="组合 10"/>
            <p:cNvGrpSpPr/>
            <p:nvPr/>
          </p:nvGrpSpPr>
          <p:grpSpPr>
            <a:xfrm>
              <a:off x="4317" y="5122"/>
              <a:ext cx="12028" cy="2044"/>
              <a:chOff x="4317" y="5122"/>
              <a:chExt cx="12028" cy="2044"/>
            </a:xfrm>
          </p:grpSpPr>
          <p:sp>
            <p:nvSpPr>
              <p:cNvPr id="2" name="圆角矩形 1"/>
              <p:cNvSpPr/>
              <p:nvPr/>
            </p:nvSpPr>
            <p:spPr>
              <a:xfrm>
                <a:off x="4317" y="6446"/>
                <a:ext cx="2057" cy="72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2"/>
              <p:cNvSpPr/>
              <p:nvPr/>
            </p:nvSpPr>
            <p:spPr>
              <a:xfrm>
                <a:off x="14291" y="5122"/>
                <a:ext cx="2055" cy="52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圆角矩形 4"/>
              <p:cNvSpPr/>
              <p:nvPr/>
            </p:nvSpPr>
            <p:spPr>
              <a:xfrm>
                <a:off x="5634" y="5651"/>
                <a:ext cx="6511" cy="79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nvGrpSpPr>
            <p:cNvPr id="9" name="组合 8"/>
            <p:cNvGrpSpPr/>
            <p:nvPr/>
          </p:nvGrpSpPr>
          <p:grpSpPr>
            <a:xfrm>
              <a:off x="9050" y="2098"/>
              <a:ext cx="7406" cy="2103"/>
              <a:chOff x="9050" y="2098"/>
              <a:chExt cx="7406" cy="2103"/>
            </a:xfrm>
          </p:grpSpPr>
          <p:sp>
            <p:nvSpPr>
              <p:cNvPr id="4" name="圆角矩形 3"/>
              <p:cNvSpPr/>
              <p:nvPr/>
            </p:nvSpPr>
            <p:spPr>
              <a:xfrm>
                <a:off x="10508" y="2735"/>
                <a:ext cx="3458" cy="71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14291" y="2098"/>
                <a:ext cx="2165" cy="63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圆角矩形 6"/>
              <p:cNvSpPr/>
              <p:nvPr/>
            </p:nvSpPr>
            <p:spPr>
              <a:xfrm>
                <a:off x="9050" y="3453"/>
                <a:ext cx="2055" cy="74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圆角矩形 7"/>
              <p:cNvSpPr/>
              <p:nvPr/>
            </p:nvSpPr>
            <p:spPr>
              <a:xfrm>
                <a:off x="11333" y="3454"/>
                <a:ext cx="2194" cy="74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10" name="文本框 9"/>
          <p:cNvSpPr txBox="1"/>
          <p:nvPr/>
        </p:nvSpPr>
        <p:spPr>
          <a:xfrm>
            <a:off x="475615" y="5481320"/>
            <a:ext cx="11846560" cy="1576070"/>
          </a:xfrm>
          <a:prstGeom prst="rect">
            <a:avLst/>
          </a:prstGeom>
          <a:noFill/>
        </p:spPr>
        <p:txBody>
          <a:bodyPr wrap="square" rtlCol="0">
            <a:spAutoFit/>
          </a:bodyPr>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劳动力结构发生变化、妇女地位提高、重视科技和教育（大众教育发展）、</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失业现象严重、阶级矛盾加剧、周期性经济危机（</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3</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点即可</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6</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分）</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a:p>
            <a:pPr>
              <a:lnSpc>
                <a:spcPct val="115000"/>
              </a:lnSpc>
              <a:spcBef>
                <a:spcPts val="0"/>
              </a:spcBef>
              <a:spcAft>
                <a:spcPts val="0"/>
              </a:spcAft>
            </a:pP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500"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383665" y="873125"/>
            <a:ext cx="880745" cy="873760"/>
          </a:xfrm>
          <a:prstGeom prst="rect">
            <a:avLst/>
          </a:prstGeom>
        </p:spPr>
      </p:pic>
      <p:pic>
        <p:nvPicPr>
          <p:cNvPr id="12" name="Picture 6" descr="F:\超棒ppt模板\中国风\中国风物件\maobi.png"/>
          <p:cNvPicPr>
            <a:picLocks noChangeAspect="1" noChangeArrowheads="1"/>
          </p:cNvPicPr>
          <p:nvPr/>
        </p:nvPicPr>
        <p:blipFill>
          <a:blip r:embed="rId2"/>
          <a:srcRect/>
          <a:stretch>
            <a:fillRect/>
          </a:stretch>
        </p:blipFill>
        <p:spPr bwMode="auto">
          <a:xfrm>
            <a:off x="1515110" y="794385"/>
            <a:ext cx="863600" cy="864235"/>
          </a:xfrm>
          <a:prstGeom prst="rect">
            <a:avLst/>
          </a:prstGeom>
          <a:noFill/>
          <a:ln w="9525">
            <a:noFill/>
            <a:miter lim="800000"/>
            <a:headEnd/>
            <a:tailEnd/>
          </a:ln>
        </p:spPr>
      </p:pic>
      <p:sp>
        <p:nvSpPr>
          <p:cNvPr id="2" name="文本框 99"/>
          <p:cNvSpPr txBox="1"/>
          <p:nvPr/>
        </p:nvSpPr>
        <p:spPr>
          <a:xfrm>
            <a:off x="2378710" y="673100"/>
            <a:ext cx="7203440" cy="1106805"/>
          </a:xfrm>
          <a:prstGeom prst="rect">
            <a:avLst/>
          </a:prstGeom>
          <a:noFill/>
          <a:ln w="9525">
            <a:noFill/>
          </a:ln>
        </p:spPr>
        <p:txBody>
          <a:bodyPr wrap="square">
            <a:spAutoFit/>
          </a:bodyPr>
          <a:p>
            <a:pPr>
              <a:lnSpc>
                <a:spcPct val="150000"/>
              </a:lnSpc>
            </a:pPr>
            <a:r>
              <a:rPr lang="zh-CN" altLang="en-US" sz="44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总结工业革命的影响</a:t>
            </a:r>
            <a:r>
              <a:rPr lang="en-US" altLang="zh-CN" sz="44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4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关键词</a:t>
            </a:r>
            <a:r>
              <a:rPr lang="zh-CN" altLang="en-US" sz="44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4400" b="1">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4761230" y="1823720"/>
            <a:ext cx="2886075" cy="829945"/>
          </a:xfrm>
          <a:prstGeom prst="rect">
            <a:avLst/>
          </a:prstGeom>
          <a:noFill/>
        </p:spPr>
        <p:txBody>
          <a:bodyPr wrap="square" rtlCol="0" anchor="t">
            <a:spAutoFit/>
          </a:bodyPr>
          <a:p>
            <a:pPr algn="ctr"/>
            <a:r>
              <a:rPr lang="zh-CN" altLang="en-US" sz="4800" b="1">
                <a:solidFill>
                  <a:srgbClr val="C00000"/>
                </a:solidFill>
                <a:latin typeface="黑体" panose="02010609060101010101" pitchFamily="49" charset="-122"/>
                <a:ea typeface="黑体" panose="02010609060101010101" pitchFamily="49" charset="-122"/>
                <a:sym typeface="+mn-ea"/>
              </a:rPr>
              <a:t>城市化</a:t>
            </a:r>
            <a:endParaRPr lang="zh-CN" altLang="en-US" sz="4800">
              <a:latin typeface="黑体" panose="02010609060101010101" pitchFamily="49" charset="-122"/>
              <a:ea typeface="黑体" panose="02010609060101010101" pitchFamily="49" charset="-122"/>
            </a:endParaRPr>
          </a:p>
        </p:txBody>
      </p:sp>
      <p:sp>
        <p:nvSpPr>
          <p:cNvPr id="24" name="文本框 23"/>
          <p:cNvSpPr txBox="1"/>
          <p:nvPr/>
        </p:nvSpPr>
        <p:spPr>
          <a:xfrm>
            <a:off x="4761230" y="3785870"/>
            <a:ext cx="2697480" cy="1106805"/>
          </a:xfrm>
          <a:prstGeom prst="rect">
            <a:avLst/>
          </a:prstGeom>
          <a:noFill/>
        </p:spPr>
        <p:txBody>
          <a:bodyPr wrap="none" rtlCol="0" anchor="t">
            <a:spAutoFit/>
          </a:bodyPr>
          <a:p>
            <a:pPr algn="ctr"/>
            <a:r>
              <a:rPr lang="zh-CN" altLang="zh-CN" sz="6600">
                <a:solidFill>
                  <a:srgbClr val="FF0000"/>
                </a:solidFill>
                <a:latin typeface="黑体" panose="02010609060101010101" pitchFamily="49" charset="-122"/>
                <a:ea typeface="黑体" panose="02010609060101010101" pitchFamily="49" charset="-122"/>
              </a:rPr>
              <a:t>生产力</a:t>
            </a:r>
            <a:endParaRPr lang="zh-CN" altLang="zh-CN" sz="6600">
              <a:solidFill>
                <a:srgbClr val="FF0000"/>
              </a:solidFill>
              <a:latin typeface="黑体" panose="02010609060101010101" pitchFamily="49" charset="-122"/>
              <a:ea typeface="黑体" panose="02010609060101010101" pitchFamily="49" charset="-122"/>
            </a:endParaRPr>
          </a:p>
        </p:txBody>
      </p:sp>
      <p:sp>
        <p:nvSpPr>
          <p:cNvPr id="25" name="文本框 24"/>
          <p:cNvSpPr txBox="1"/>
          <p:nvPr/>
        </p:nvSpPr>
        <p:spPr>
          <a:xfrm>
            <a:off x="7856220" y="4604385"/>
            <a:ext cx="2886075" cy="829945"/>
          </a:xfrm>
          <a:prstGeom prst="rect">
            <a:avLst/>
          </a:prstGeom>
          <a:noFill/>
        </p:spPr>
        <p:txBody>
          <a:bodyPr wrap="square" rtlCol="0" anchor="t">
            <a:spAutoFit/>
          </a:bodyPr>
          <a:p>
            <a:pPr algn="ctr"/>
            <a:r>
              <a:rPr lang="zh-CN" altLang="en-US" sz="4800">
                <a:solidFill>
                  <a:srgbClr val="C00000"/>
                </a:solidFill>
                <a:latin typeface="黑体" panose="02010609060101010101" pitchFamily="49" charset="-122"/>
                <a:ea typeface="黑体" panose="02010609060101010101" pitchFamily="49" charset="-122"/>
              </a:rPr>
              <a:t>工业化</a:t>
            </a:r>
            <a:endParaRPr lang="zh-CN" altLang="en-US" sz="4800">
              <a:solidFill>
                <a:srgbClr val="C00000"/>
              </a:solidFill>
              <a:latin typeface="黑体" panose="02010609060101010101" pitchFamily="49" charset="-122"/>
              <a:ea typeface="黑体" panose="02010609060101010101" pitchFamily="49" charset="-122"/>
            </a:endParaRPr>
          </a:p>
        </p:txBody>
      </p:sp>
      <p:sp>
        <p:nvSpPr>
          <p:cNvPr id="32" name="爆炸形 1 31"/>
          <p:cNvSpPr/>
          <p:nvPr/>
        </p:nvSpPr>
        <p:spPr>
          <a:xfrm>
            <a:off x="7856220" y="-467995"/>
            <a:ext cx="5116830" cy="3183255"/>
          </a:xfrm>
          <a:prstGeom prst="irregularSeal1">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accent1">
                  <a:lumMod val="40000"/>
                  <a:lumOff val="60000"/>
                </a:schemeClr>
              </a:solidFill>
            </a:endParaRPr>
          </a:p>
        </p:txBody>
      </p:sp>
      <p:sp>
        <p:nvSpPr>
          <p:cNvPr id="33" name="文本框 32"/>
          <p:cNvSpPr txBox="1"/>
          <p:nvPr/>
        </p:nvSpPr>
        <p:spPr>
          <a:xfrm>
            <a:off x="8682355" y="564515"/>
            <a:ext cx="3284220" cy="1014730"/>
          </a:xfrm>
          <a:prstGeom prst="rect">
            <a:avLst/>
          </a:prstGeom>
          <a:noFill/>
        </p:spPr>
        <p:txBody>
          <a:bodyPr wrap="square" rtlCol="0">
            <a:spAutoFit/>
          </a:bodyPr>
          <a:p>
            <a:r>
              <a:rPr lang="zh-CN" altLang="zh-CN" sz="6000" b="1">
                <a:solidFill>
                  <a:srgbClr val="FF0000"/>
                </a:solidFill>
                <a:latin typeface="黑体" panose="02010609060101010101" pitchFamily="49" charset="-122"/>
                <a:ea typeface="黑体" panose="02010609060101010101" pitchFamily="49" charset="-122"/>
              </a:rPr>
              <a:t>社会变革</a:t>
            </a:r>
            <a:endParaRPr lang="zh-CN" altLang="zh-CN" sz="6000" b="1">
              <a:solidFill>
                <a:srgbClr val="FF0000"/>
              </a:solidFill>
              <a:latin typeface="黑体" panose="02010609060101010101" pitchFamily="49" charset="-122"/>
              <a:ea typeface="黑体" panose="02010609060101010101" pitchFamily="49" charset="-122"/>
            </a:endParaRPr>
          </a:p>
        </p:txBody>
      </p:sp>
      <p:sp>
        <p:nvSpPr>
          <p:cNvPr id="4" name="文本框 3"/>
          <p:cNvSpPr txBox="1"/>
          <p:nvPr/>
        </p:nvSpPr>
        <p:spPr>
          <a:xfrm>
            <a:off x="2644140" y="2826385"/>
            <a:ext cx="2428240" cy="768350"/>
          </a:xfrm>
          <a:prstGeom prst="rect">
            <a:avLst/>
          </a:prstGeom>
          <a:noFill/>
        </p:spPr>
        <p:txBody>
          <a:bodyPr wrap="none" rtlCol="0" anchor="t">
            <a:spAutoFit/>
          </a:bodyPr>
          <a:p>
            <a:pPr algn="ctr"/>
            <a:r>
              <a:rPr lang="zh-CN" altLang="zh-CN" sz="4400" b="1">
                <a:solidFill>
                  <a:schemeClr val="tx1"/>
                </a:solidFill>
                <a:latin typeface="黑体" panose="02010609060101010101" pitchFamily="49" charset="-122"/>
                <a:ea typeface="黑体" panose="02010609060101010101" pitchFamily="49" charset="-122"/>
                <a:sym typeface="+mn-ea"/>
              </a:rPr>
              <a:t>蒸汽时代</a:t>
            </a:r>
            <a:endParaRPr lang="zh-CN" altLang="zh-CN" sz="4400" b="1">
              <a:solidFill>
                <a:schemeClr val="tx1"/>
              </a:solidFill>
              <a:latin typeface="黑体" panose="02010609060101010101" pitchFamily="49" charset="-122"/>
              <a:ea typeface="黑体" panose="02010609060101010101" pitchFamily="49" charset="-122"/>
              <a:sym typeface="+mn-ea"/>
            </a:endParaRPr>
          </a:p>
        </p:txBody>
      </p:sp>
      <p:grpSp>
        <p:nvGrpSpPr>
          <p:cNvPr id="9" name="组合 8"/>
          <p:cNvGrpSpPr/>
          <p:nvPr/>
        </p:nvGrpSpPr>
        <p:grpSpPr>
          <a:xfrm>
            <a:off x="562610" y="1977390"/>
            <a:ext cx="11078210" cy="4321810"/>
            <a:chOff x="886" y="3114"/>
            <a:chExt cx="17446" cy="6806"/>
          </a:xfrm>
        </p:grpSpPr>
        <p:grpSp>
          <p:nvGrpSpPr>
            <p:cNvPr id="6" name="组合 5"/>
            <p:cNvGrpSpPr/>
            <p:nvPr/>
          </p:nvGrpSpPr>
          <p:grpSpPr>
            <a:xfrm>
              <a:off x="886" y="3163"/>
              <a:ext cx="17446" cy="6757"/>
              <a:chOff x="886" y="3163"/>
              <a:chExt cx="17446" cy="6757"/>
            </a:xfrm>
          </p:grpSpPr>
          <p:sp>
            <p:nvSpPr>
              <p:cNvPr id="10" name="文本框 9"/>
              <p:cNvSpPr txBox="1"/>
              <p:nvPr/>
            </p:nvSpPr>
            <p:spPr>
              <a:xfrm>
                <a:off x="9958" y="3985"/>
                <a:ext cx="3504" cy="1113"/>
              </a:xfrm>
              <a:prstGeom prst="rect">
                <a:avLst/>
              </a:prstGeom>
              <a:noFill/>
            </p:spPr>
            <p:txBody>
              <a:bodyPr wrap="none" rtlCol="0" anchor="t">
                <a:spAutoFit/>
              </a:bodyPr>
              <a:p>
                <a:pPr algn="ctr"/>
                <a:r>
                  <a:rPr lang="zh-CN" altLang="en-US" sz="4000" b="1">
                    <a:latin typeface="黑体" panose="02010609060101010101" pitchFamily="49" charset="-122"/>
                    <a:ea typeface="黑体" panose="02010609060101010101" pitchFamily="49" charset="-122"/>
                    <a:sym typeface="+mn-ea"/>
                  </a:rPr>
                  <a:t>人口增长</a:t>
                </a:r>
                <a:endParaRPr lang="zh-CN" altLang="en-US" sz="4000"/>
              </a:p>
            </p:txBody>
          </p:sp>
          <p:sp>
            <p:nvSpPr>
              <p:cNvPr id="11" name="文本框 10"/>
              <p:cNvSpPr txBox="1"/>
              <p:nvPr/>
            </p:nvSpPr>
            <p:spPr>
              <a:xfrm>
                <a:off x="11101" y="5172"/>
                <a:ext cx="5349" cy="1016"/>
              </a:xfrm>
              <a:prstGeom prst="rect">
                <a:avLst/>
              </a:prstGeom>
              <a:noFill/>
            </p:spPr>
            <p:txBody>
              <a:bodyPr wrap="none" rtlCol="0" anchor="t">
                <a:spAutoFit/>
              </a:bodyPr>
              <a:p>
                <a:pPr algn="ctr"/>
                <a:r>
                  <a:rPr lang="zh-CN" altLang="en-US" sz="3600" b="1">
                    <a:gradFill>
                      <a:gsLst>
                        <a:gs pos="0">
                          <a:srgbClr val="7B32B2"/>
                        </a:gs>
                        <a:gs pos="100000">
                          <a:srgbClr val="401A5D"/>
                        </a:gs>
                      </a:gsLst>
                      <a:lin scaled="0"/>
                    </a:gradFill>
                    <a:latin typeface="黑体" panose="02010609060101010101" pitchFamily="49" charset="-122"/>
                    <a:ea typeface="黑体" panose="02010609060101010101" pitchFamily="49" charset="-122"/>
                    <a:sym typeface="+mn-ea"/>
                  </a:rPr>
                  <a:t>劳动力结构变化</a:t>
                </a:r>
                <a:endParaRPr lang="zh-CN" altLang="en-US" sz="3600" b="1">
                  <a:gradFill>
                    <a:gsLst>
                      <a:gs pos="0">
                        <a:srgbClr val="7B32B2"/>
                      </a:gs>
                      <a:gs pos="100000">
                        <a:srgbClr val="401A5D"/>
                      </a:gs>
                    </a:gsLst>
                    <a:lin scaled="0"/>
                  </a:gradFill>
                  <a:latin typeface="黑体" panose="02010609060101010101" pitchFamily="49" charset="-122"/>
                  <a:ea typeface="黑体" panose="02010609060101010101" pitchFamily="49" charset="-122"/>
                  <a:sym typeface="+mn-ea"/>
                </a:endParaRPr>
              </a:p>
            </p:txBody>
          </p:sp>
          <p:sp>
            <p:nvSpPr>
              <p:cNvPr id="16" name="文本框 15"/>
              <p:cNvSpPr txBox="1"/>
              <p:nvPr/>
            </p:nvSpPr>
            <p:spPr>
              <a:xfrm>
                <a:off x="1636" y="3726"/>
                <a:ext cx="2860" cy="919"/>
              </a:xfrm>
              <a:prstGeom prst="rect">
                <a:avLst/>
              </a:prstGeom>
              <a:noFill/>
            </p:spPr>
            <p:txBody>
              <a:bodyPr wrap="none" rtlCol="0" anchor="t">
                <a:spAutoFit/>
              </a:bodyPr>
              <a:p>
                <a:pPr algn="ctr"/>
                <a:r>
                  <a:rPr lang="zh-CN" altLang="en-US" sz="3200" b="1">
                    <a:gradFill>
                      <a:gsLst>
                        <a:gs pos="0">
                          <a:srgbClr val="007BD3"/>
                        </a:gs>
                        <a:gs pos="100000">
                          <a:srgbClr val="034373"/>
                        </a:gs>
                      </a:gsLst>
                      <a:lin scaled="0"/>
                    </a:gradFill>
                    <a:latin typeface="黑体" panose="02010609060101010101" pitchFamily="49" charset="-122"/>
                    <a:ea typeface="黑体" panose="02010609060101010101" pitchFamily="49" charset="-122"/>
                    <a:sym typeface="+mn-ea"/>
                  </a:rPr>
                  <a:t>环境污染</a:t>
                </a:r>
                <a:endParaRPr lang="zh-CN" altLang="en-US" sz="3200" b="1">
                  <a:gradFill>
                    <a:gsLst>
                      <a:gs pos="0">
                        <a:srgbClr val="007BD3"/>
                      </a:gs>
                      <a:gs pos="100000">
                        <a:srgbClr val="034373"/>
                      </a:gs>
                    </a:gsLst>
                    <a:lin scaled="0"/>
                  </a:gradFill>
                  <a:latin typeface="黑体" panose="02010609060101010101" pitchFamily="49" charset="-122"/>
                  <a:ea typeface="黑体" panose="02010609060101010101" pitchFamily="49" charset="-122"/>
                  <a:sym typeface="+mn-ea"/>
                </a:endParaRPr>
              </a:p>
            </p:txBody>
          </p:sp>
          <p:sp>
            <p:nvSpPr>
              <p:cNvPr id="18" name="文本框 17"/>
              <p:cNvSpPr txBox="1"/>
              <p:nvPr/>
            </p:nvSpPr>
            <p:spPr>
              <a:xfrm>
                <a:off x="7988" y="4994"/>
                <a:ext cx="2860" cy="919"/>
              </a:xfrm>
              <a:prstGeom prst="rect">
                <a:avLst/>
              </a:prstGeom>
              <a:noFill/>
            </p:spPr>
            <p:txBody>
              <a:bodyPr wrap="none" rtlCol="0" anchor="t">
                <a:spAutoFit/>
              </a:bodyPr>
              <a:p>
                <a:pPr algn="ctr"/>
                <a:r>
                  <a:rPr lang="zh-CN" altLang="en-US" sz="3200" b="1">
                    <a:solidFill>
                      <a:srgbClr val="00B050"/>
                    </a:solidFill>
                    <a:latin typeface="黑体" panose="02010609060101010101" pitchFamily="49" charset="-122"/>
                    <a:ea typeface="黑体" panose="02010609060101010101" pitchFamily="49" charset="-122"/>
                  </a:rPr>
                  <a:t>重视科技</a:t>
                </a:r>
                <a:endParaRPr lang="zh-CN" altLang="en-US" sz="3200" b="1">
                  <a:solidFill>
                    <a:srgbClr val="00B050"/>
                  </a:solidFill>
                  <a:latin typeface="黑体" panose="02010609060101010101" pitchFamily="49" charset="-122"/>
                  <a:ea typeface="黑体" panose="02010609060101010101" pitchFamily="49" charset="-122"/>
                </a:endParaRPr>
              </a:p>
            </p:txBody>
          </p:sp>
          <p:sp>
            <p:nvSpPr>
              <p:cNvPr id="19" name="文本框 18"/>
              <p:cNvSpPr txBox="1"/>
              <p:nvPr/>
            </p:nvSpPr>
            <p:spPr>
              <a:xfrm>
                <a:off x="2386" y="7791"/>
                <a:ext cx="5112" cy="1113"/>
              </a:xfrm>
              <a:prstGeom prst="rect">
                <a:avLst/>
              </a:prstGeom>
              <a:noFill/>
            </p:spPr>
            <p:txBody>
              <a:bodyPr wrap="none" rtlCol="0" anchor="t">
                <a:spAutoFit/>
              </a:bodyPr>
              <a:p>
                <a:pPr algn="ctr"/>
                <a:r>
                  <a:rPr lang="zh-CN" altLang="en-US" sz="4000" b="1">
                    <a:solidFill>
                      <a:schemeClr val="accent4">
                        <a:lumMod val="60000"/>
                        <a:lumOff val="40000"/>
                      </a:schemeClr>
                    </a:solidFill>
                    <a:latin typeface="黑体" panose="02010609060101010101" pitchFamily="49" charset="-122"/>
                    <a:ea typeface="黑体" panose="02010609060101010101" pitchFamily="49" charset="-122"/>
                    <a:sym typeface="+mn-ea"/>
                  </a:rPr>
                  <a:t>贫富分化加剧</a:t>
                </a:r>
                <a:endParaRPr lang="zh-CN" altLang="en-US" sz="4000" b="1">
                  <a:solidFill>
                    <a:schemeClr val="accent4">
                      <a:lumMod val="60000"/>
                      <a:lumOff val="40000"/>
                    </a:schemeClr>
                  </a:solidFill>
                  <a:latin typeface="黑体" panose="02010609060101010101" pitchFamily="49" charset="-122"/>
                  <a:ea typeface="黑体" panose="02010609060101010101" pitchFamily="49" charset="-122"/>
                  <a:sym typeface="+mn-ea"/>
                </a:endParaRPr>
              </a:p>
            </p:txBody>
          </p:sp>
          <p:sp>
            <p:nvSpPr>
              <p:cNvPr id="21" name="文本框 20"/>
              <p:cNvSpPr txBox="1"/>
              <p:nvPr/>
            </p:nvSpPr>
            <p:spPr>
              <a:xfrm>
                <a:off x="4496" y="8904"/>
                <a:ext cx="4626" cy="1016"/>
              </a:xfrm>
              <a:prstGeom prst="rect">
                <a:avLst/>
              </a:prstGeom>
              <a:noFill/>
            </p:spPr>
            <p:txBody>
              <a:bodyPr wrap="none" rtlCol="0" anchor="t">
                <a:spAutoFit/>
              </a:bodyPr>
              <a:p>
                <a:pPr algn="ctr"/>
                <a:r>
                  <a:rPr lang="zh-CN" altLang="en-US" sz="3600" b="1">
                    <a:solidFill>
                      <a:schemeClr val="accent2">
                        <a:lumMod val="75000"/>
                      </a:schemeClr>
                    </a:solidFill>
                    <a:latin typeface="黑体" panose="02010609060101010101" pitchFamily="49" charset="-122"/>
                    <a:ea typeface="黑体" panose="02010609060101010101" pitchFamily="49" charset="-122"/>
                    <a:sym typeface="+mn-ea"/>
                  </a:rPr>
                  <a:t>妇女地位提高</a:t>
                </a:r>
                <a:endParaRPr lang="zh-CN" altLang="en-US" sz="3600" b="1">
                  <a:solidFill>
                    <a:schemeClr val="accent2">
                      <a:lumMod val="75000"/>
                    </a:schemeClr>
                  </a:solidFill>
                  <a:latin typeface="黑体" panose="02010609060101010101" pitchFamily="49" charset="-122"/>
                  <a:ea typeface="黑体" panose="02010609060101010101" pitchFamily="49" charset="-122"/>
                  <a:sym typeface="+mn-ea"/>
                </a:endParaRPr>
              </a:p>
            </p:txBody>
          </p:sp>
          <p:sp>
            <p:nvSpPr>
              <p:cNvPr id="22" name="文本框 21"/>
              <p:cNvSpPr txBox="1"/>
              <p:nvPr/>
            </p:nvSpPr>
            <p:spPr>
              <a:xfrm>
                <a:off x="12692" y="3163"/>
                <a:ext cx="4146" cy="919"/>
              </a:xfrm>
              <a:prstGeom prst="rect">
                <a:avLst/>
              </a:prstGeom>
              <a:noFill/>
            </p:spPr>
            <p:txBody>
              <a:bodyPr wrap="none" rtlCol="0" anchor="t">
                <a:spAutoFit/>
              </a:bodyPr>
              <a:p>
                <a:pPr algn="ctr"/>
                <a:r>
                  <a:rPr lang="zh-CN" altLang="en-US" sz="3200" b="1">
                    <a:solidFill>
                      <a:schemeClr val="accent6">
                        <a:lumMod val="75000"/>
                      </a:schemeClr>
                    </a:solidFill>
                    <a:latin typeface="黑体" panose="02010609060101010101" pitchFamily="49" charset="-122"/>
                    <a:ea typeface="黑体" panose="02010609060101010101" pitchFamily="49" charset="-122"/>
                    <a:sym typeface="+mn-ea"/>
                  </a:rPr>
                  <a:t>大众教育普及</a:t>
                </a:r>
                <a:endParaRPr lang="zh-CN" altLang="en-US" sz="3200" b="1">
                  <a:solidFill>
                    <a:schemeClr val="accent6">
                      <a:lumMod val="75000"/>
                    </a:schemeClr>
                  </a:solidFill>
                  <a:latin typeface="黑体" panose="02010609060101010101" pitchFamily="49" charset="-122"/>
                  <a:ea typeface="黑体" panose="02010609060101010101" pitchFamily="49" charset="-122"/>
                  <a:sym typeface="+mn-ea"/>
                </a:endParaRPr>
              </a:p>
            </p:txBody>
          </p:sp>
          <p:sp>
            <p:nvSpPr>
              <p:cNvPr id="23" name="文本框 22"/>
              <p:cNvSpPr txBox="1"/>
              <p:nvPr/>
            </p:nvSpPr>
            <p:spPr>
              <a:xfrm>
                <a:off x="3104" y="5661"/>
                <a:ext cx="2860" cy="919"/>
              </a:xfrm>
              <a:prstGeom prst="rect">
                <a:avLst/>
              </a:prstGeom>
              <a:noFill/>
            </p:spPr>
            <p:txBody>
              <a:bodyPr wrap="none" rtlCol="0" anchor="t">
                <a:spAutoFit/>
              </a:bodyPr>
              <a:p>
                <a:pPr algn="ctr"/>
                <a:r>
                  <a:rPr lang="zh-CN" altLang="en-US" sz="3200" b="1">
                    <a:solidFill>
                      <a:schemeClr val="accent3"/>
                    </a:solidFill>
                    <a:latin typeface="黑体" panose="02010609060101010101" pitchFamily="49" charset="-122"/>
                    <a:ea typeface="黑体" panose="02010609060101010101" pitchFamily="49" charset="-122"/>
                    <a:sym typeface="+mn-ea"/>
                  </a:rPr>
                  <a:t>创造财富</a:t>
                </a:r>
                <a:endParaRPr lang="zh-CN" altLang="en-US" sz="3200" b="1">
                  <a:solidFill>
                    <a:schemeClr val="accent3"/>
                  </a:solidFill>
                  <a:latin typeface="黑体" panose="02010609060101010101" pitchFamily="49" charset="-122"/>
                  <a:ea typeface="黑体" panose="02010609060101010101" pitchFamily="49" charset="-122"/>
                  <a:sym typeface="+mn-ea"/>
                </a:endParaRPr>
              </a:p>
            </p:txBody>
          </p:sp>
          <p:sp>
            <p:nvSpPr>
              <p:cNvPr id="26" name="文本框 25"/>
              <p:cNvSpPr txBox="1"/>
              <p:nvPr/>
            </p:nvSpPr>
            <p:spPr>
              <a:xfrm>
                <a:off x="14186" y="4082"/>
                <a:ext cx="4146" cy="919"/>
              </a:xfrm>
              <a:prstGeom prst="rect">
                <a:avLst/>
              </a:prstGeom>
              <a:noFill/>
            </p:spPr>
            <p:txBody>
              <a:bodyPr wrap="none" rtlCol="0" anchor="t">
                <a:spAutoFit/>
              </a:bodyPr>
              <a:p>
                <a:pPr algn="ctr"/>
                <a:r>
                  <a:rPr lang="zh-CN" altLang="en-US" sz="3200" b="1">
                    <a:solidFill>
                      <a:srgbClr val="FFC000"/>
                    </a:solidFill>
                    <a:latin typeface="黑体" panose="02010609060101010101" pitchFamily="49" charset="-122"/>
                    <a:ea typeface="黑体" panose="02010609060101010101" pitchFamily="49" charset="-122"/>
                    <a:sym typeface="+mn-ea"/>
                  </a:rPr>
                  <a:t>阶级矛盾加剧</a:t>
                </a:r>
                <a:endParaRPr lang="zh-CN" altLang="en-US" sz="3200" b="1">
                  <a:solidFill>
                    <a:srgbClr val="FFC000"/>
                  </a:solidFill>
                  <a:latin typeface="黑体" panose="02010609060101010101" pitchFamily="49" charset="-122"/>
                  <a:ea typeface="黑体" panose="02010609060101010101" pitchFamily="49" charset="-122"/>
                  <a:sym typeface="+mn-ea"/>
                </a:endParaRPr>
              </a:p>
            </p:txBody>
          </p:sp>
          <p:sp>
            <p:nvSpPr>
              <p:cNvPr id="27" name="文本框 26"/>
              <p:cNvSpPr txBox="1"/>
              <p:nvPr/>
            </p:nvSpPr>
            <p:spPr>
              <a:xfrm>
                <a:off x="7903" y="7888"/>
                <a:ext cx="4789" cy="919"/>
              </a:xfrm>
              <a:prstGeom prst="rect">
                <a:avLst/>
              </a:prstGeom>
              <a:noFill/>
            </p:spPr>
            <p:txBody>
              <a:bodyPr wrap="none" rtlCol="0" anchor="t">
                <a:spAutoFit/>
              </a:bodyPr>
              <a:p>
                <a:pPr algn="ctr"/>
                <a:r>
                  <a:rPr lang="zh-CN" altLang="en-US" sz="3200" b="1">
                    <a:solidFill>
                      <a:srgbClr val="0070C0"/>
                    </a:solidFill>
                    <a:latin typeface="黑体" panose="02010609060101010101" pitchFamily="49" charset="-122"/>
                    <a:ea typeface="黑体" panose="02010609060101010101" pitchFamily="49" charset="-122"/>
                    <a:sym typeface="+mn-ea"/>
                  </a:rPr>
                  <a:t>周期性经济危机</a:t>
                </a:r>
                <a:endParaRPr lang="zh-CN" altLang="en-US" sz="3200" b="1">
                  <a:solidFill>
                    <a:srgbClr val="0070C0"/>
                  </a:solidFill>
                  <a:latin typeface="黑体" panose="02010609060101010101" pitchFamily="49" charset="-122"/>
                  <a:ea typeface="黑体" panose="02010609060101010101" pitchFamily="49" charset="-122"/>
                  <a:sym typeface="+mn-ea"/>
                </a:endParaRPr>
              </a:p>
            </p:txBody>
          </p:sp>
          <p:sp>
            <p:nvSpPr>
              <p:cNvPr id="28" name="文本框 27"/>
              <p:cNvSpPr txBox="1"/>
              <p:nvPr/>
            </p:nvSpPr>
            <p:spPr>
              <a:xfrm>
                <a:off x="10375" y="8904"/>
                <a:ext cx="6075" cy="919"/>
              </a:xfrm>
              <a:prstGeom prst="rect">
                <a:avLst/>
              </a:prstGeom>
              <a:noFill/>
            </p:spPr>
            <p:txBody>
              <a:bodyPr wrap="none" rtlCol="0" anchor="t">
                <a:spAutoFit/>
              </a:bodyPr>
              <a:p>
                <a:pPr algn="ctr"/>
                <a:r>
                  <a:rPr lang="zh-CN" altLang="en-US" sz="3200" b="1">
                    <a:solidFill>
                      <a:schemeClr val="bg2">
                        <a:lumMod val="75000"/>
                      </a:schemeClr>
                    </a:solidFill>
                    <a:latin typeface="黑体" panose="02010609060101010101" pitchFamily="49" charset="-122"/>
                    <a:ea typeface="黑体" panose="02010609060101010101" pitchFamily="49" charset="-122"/>
                    <a:sym typeface="+mn-ea"/>
                  </a:rPr>
                  <a:t>西方先进、东方落后</a:t>
                </a:r>
                <a:endParaRPr lang="zh-CN" altLang="en-US" sz="3200" b="1">
                  <a:solidFill>
                    <a:schemeClr val="bg2">
                      <a:lumMod val="75000"/>
                    </a:schemeClr>
                  </a:solidFill>
                  <a:latin typeface="黑体" panose="02010609060101010101" pitchFamily="49" charset="-122"/>
                  <a:ea typeface="黑体" panose="02010609060101010101" pitchFamily="49" charset="-122"/>
                  <a:sym typeface="+mn-ea"/>
                </a:endParaRPr>
              </a:p>
            </p:txBody>
          </p:sp>
          <p:sp>
            <p:nvSpPr>
              <p:cNvPr id="29" name="文本框 28"/>
              <p:cNvSpPr txBox="1"/>
              <p:nvPr/>
            </p:nvSpPr>
            <p:spPr>
              <a:xfrm>
                <a:off x="1135" y="6678"/>
                <a:ext cx="5314" cy="1113"/>
              </a:xfrm>
              <a:prstGeom prst="rect">
                <a:avLst/>
              </a:prstGeom>
              <a:noFill/>
            </p:spPr>
            <p:txBody>
              <a:bodyPr wrap="square" rtlCol="0" anchor="t">
                <a:spAutoFit/>
              </a:bodyPr>
              <a:p>
                <a:pPr algn="ctr"/>
                <a:r>
                  <a:rPr lang="zh-CN" altLang="en-US" sz="4000" b="1">
                    <a:gradFill>
                      <a:gsLst>
                        <a:gs pos="0">
                          <a:srgbClr val="7B32B2"/>
                        </a:gs>
                        <a:gs pos="100000">
                          <a:srgbClr val="401A5D"/>
                        </a:gs>
                      </a:gsLst>
                      <a:lin scaled="0"/>
                    </a:gradFill>
                    <a:latin typeface="黑体" panose="02010609060101010101" pitchFamily="49" charset="-122"/>
                    <a:ea typeface="黑体" panose="02010609060101010101" pitchFamily="49" charset="-122"/>
                  </a:rPr>
                  <a:t>现代工厂制度</a:t>
                </a:r>
                <a:endParaRPr lang="zh-CN" altLang="en-US" sz="4000" b="1">
                  <a:gradFill>
                    <a:gsLst>
                      <a:gs pos="0">
                        <a:srgbClr val="7B32B2"/>
                      </a:gs>
                      <a:gs pos="100000">
                        <a:srgbClr val="401A5D"/>
                      </a:gs>
                    </a:gsLst>
                    <a:lin scaled="0"/>
                  </a:gradFill>
                  <a:latin typeface="黑体" panose="02010609060101010101" pitchFamily="49" charset="-122"/>
                  <a:ea typeface="黑体" panose="02010609060101010101" pitchFamily="49" charset="-122"/>
                </a:endParaRPr>
              </a:p>
            </p:txBody>
          </p:sp>
          <p:sp>
            <p:nvSpPr>
              <p:cNvPr id="30" name="文本框 29"/>
              <p:cNvSpPr txBox="1"/>
              <p:nvPr/>
            </p:nvSpPr>
            <p:spPr>
              <a:xfrm>
                <a:off x="12692" y="6422"/>
                <a:ext cx="4792" cy="822"/>
              </a:xfrm>
              <a:prstGeom prst="rect">
                <a:avLst/>
              </a:prstGeom>
              <a:noFill/>
            </p:spPr>
            <p:txBody>
              <a:bodyPr wrap="none" rtlCol="0" anchor="t">
                <a:spAutoFit/>
              </a:bodyPr>
              <a:p>
                <a:pPr algn="ctr"/>
                <a:r>
                  <a:rPr lang="zh-CN" altLang="en-US" sz="2800" b="1">
                    <a:solidFill>
                      <a:schemeClr val="bg1">
                        <a:lumMod val="50000"/>
                      </a:schemeClr>
                    </a:solidFill>
                    <a:latin typeface="黑体" panose="02010609060101010101" pitchFamily="49" charset="-122"/>
                    <a:ea typeface="黑体" panose="02010609060101010101" pitchFamily="49" charset="-122"/>
                    <a:sym typeface="+mn-ea"/>
                  </a:rPr>
                  <a:t>城市基础设施改善</a:t>
                </a:r>
                <a:endParaRPr lang="zh-CN" altLang="en-US" sz="2800" b="1">
                  <a:solidFill>
                    <a:schemeClr val="bg1">
                      <a:lumMod val="50000"/>
                    </a:schemeClr>
                  </a:solidFill>
                  <a:latin typeface="黑体" panose="02010609060101010101" pitchFamily="49" charset="-122"/>
                  <a:ea typeface="黑体" panose="02010609060101010101" pitchFamily="49" charset="-122"/>
                  <a:sym typeface="+mn-ea"/>
                </a:endParaRPr>
              </a:p>
            </p:txBody>
          </p:sp>
          <p:sp>
            <p:nvSpPr>
              <p:cNvPr id="5" name="文本框 4"/>
              <p:cNvSpPr txBox="1"/>
              <p:nvPr/>
            </p:nvSpPr>
            <p:spPr>
              <a:xfrm>
                <a:off x="886" y="4809"/>
                <a:ext cx="2860" cy="919"/>
              </a:xfrm>
              <a:prstGeom prst="rect">
                <a:avLst/>
              </a:prstGeom>
              <a:noFill/>
            </p:spPr>
            <p:txBody>
              <a:bodyPr wrap="none" rtlCol="0" anchor="t">
                <a:spAutoFit/>
              </a:bodyPr>
              <a:p>
                <a:pPr algn="ctr"/>
                <a:r>
                  <a:rPr lang="zh-CN" altLang="en-US" sz="3200" b="1">
                    <a:solidFill>
                      <a:schemeClr val="accent4">
                        <a:lumMod val="75000"/>
                      </a:schemeClr>
                    </a:solidFill>
                    <a:latin typeface="黑体" panose="02010609060101010101" pitchFamily="49" charset="-122"/>
                    <a:ea typeface="黑体" panose="02010609060101010101" pitchFamily="49" charset="-122"/>
                    <a:sym typeface="+mn-ea"/>
                  </a:rPr>
                  <a:t>世界市场</a:t>
                </a:r>
                <a:endParaRPr lang="zh-CN" altLang="en-US" sz="3200" b="1">
                  <a:solidFill>
                    <a:schemeClr val="accent4">
                      <a:lumMod val="75000"/>
                    </a:schemeClr>
                  </a:solidFill>
                  <a:latin typeface="黑体" panose="02010609060101010101" pitchFamily="49" charset="-122"/>
                  <a:ea typeface="黑体" panose="02010609060101010101" pitchFamily="49" charset="-122"/>
                  <a:sym typeface="+mn-ea"/>
                </a:endParaRPr>
              </a:p>
            </p:txBody>
          </p:sp>
        </p:grpSp>
        <p:sp>
          <p:nvSpPr>
            <p:cNvPr id="8" name="文本框 7"/>
            <p:cNvSpPr txBox="1"/>
            <p:nvPr/>
          </p:nvSpPr>
          <p:spPr>
            <a:xfrm>
              <a:off x="4723" y="3114"/>
              <a:ext cx="3180" cy="1016"/>
            </a:xfrm>
            <a:prstGeom prst="rect">
              <a:avLst/>
            </a:prstGeom>
            <a:noFill/>
          </p:spPr>
          <p:txBody>
            <a:bodyPr wrap="none" rtlCol="0" anchor="t">
              <a:spAutoFit/>
            </a:bodyPr>
            <a:p>
              <a:pPr algn="ctr"/>
              <a:r>
                <a:rPr lang="zh-CN" altLang="en-US" sz="3600" b="1">
                  <a:solidFill>
                    <a:srgbClr val="FF0000"/>
                  </a:solidFill>
                  <a:latin typeface="黑体" panose="02010609060101010101" pitchFamily="49" charset="-122"/>
                  <a:ea typeface="黑体" panose="02010609060101010101" pitchFamily="49" charset="-122"/>
                  <a:sym typeface="+mn-ea"/>
                </a:rPr>
                <a:t>工人运动</a:t>
              </a:r>
              <a:endParaRPr lang="zh-CN" altLang="en-US" sz="3600" b="1">
                <a:solidFill>
                  <a:srgbClr val="FF0000"/>
                </a:solidFill>
                <a:latin typeface="黑体" panose="02010609060101010101" pitchFamily="49" charset="-122"/>
                <a:ea typeface="黑体" panose="02010609060101010101" pitchFamily="49" charset="-122"/>
                <a:sym typeface="+mn-ea"/>
              </a:endParaRPr>
            </a:p>
          </p:txBody>
        </p:sp>
      </p:grpSp>
    </p:spTree>
    <p:custDataLst>
      <p:tags r:id="rId3"/>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750" fill="hold"/>
                                        <p:tgtEl>
                                          <p:spTgt spid="7"/>
                                        </p:tgtEl>
                                        <p:attrNameLst>
                                          <p:attrName>ppt_w</p:attrName>
                                        </p:attrNameLst>
                                      </p:cBhvr>
                                      <p:tavLst>
                                        <p:tav tm="0">
                                          <p:val>
                                            <p:fltVal val="0"/>
                                          </p:val>
                                        </p:tav>
                                        <p:tav tm="100000">
                                          <p:val>
                                            <p:strVal val="#ppt_w"/>
                                          </p:val>
                                        </p:tav>
                                      </p:tavLst>
                                    </p:anim>
                                    <p:anim calcmode="lin" valueType="num">
                                      <p:cBhvr>
                                        <p:cTn id="8" dur="750" fill="hold"/>
                                        <p:tgtEl>
                                          <p:spTgt spid="7"/>
                                        </p:tgtEl>
                                        <p:attrNameLst>
                                          <p:attrName>ppt_h</p:attrName>
                                        </p:attrNameLst>
                                      </p:cBhvr>
                                      <p:tavLst>
                                        <p:tav tm="0">
                                          <p:val>
                                            <p:fltVal val="0"/>
                                          </p:val>
                                        </p:tav>
                                        <p:tav tm="100000">
                                          <p:val>
                                            <p:strVal val="#ppt_h"/>
                                          </p:val>
                                        </p:tav>
                                      </p:tavLst>
                                    </p:anim>
                                    <p:anim calcmode="lin" valueType="num">
                                      <p:cBhvr>
                                        <p:cTn id="9" dur="750" fill="hold"/>
                                        <p:tgtEl>
                                          <p:spTgt spid="7"/>
                                        </p:tgtEl>
                                        <p:attrNameLst>
                                          <p:attrName>style.rotation</p:attrName>
                                        </p:attrNameLst>
                                      </p:cBhvr>
                                      <p:tavLst>
                                        <p:tav tm="0">
                                          <p:val>
                                            <p:fltVal val="360"/>
                                          </p:val>
                                        </p:tav>
                                        <p:tav tm="100000">
                                          <p:val>
                                            <p:fltVal val="0"/>
                                          </p:val>
                                        </p:tav>
                                      </p:tavLst>
                                    </p:anim>
                                    <p:animEffect transition="in" filter="fade">
                                      <p:cBhvr>
                                        <p:cTn id="10" dur="75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500" fill="hold">
                                          <p:stCondLst>
                                            <p:cond delay="0"/>
                                          </p:stCondLst>
                                        </p:cTn>
                                        <p:tgtEl>
                                          <p:spTgt spid="24"/>
                                        </p:tgtEl>
                                        <p:attrNameLst>
                                          <p:attrName>style.visibility</p:attrName>
                                        </p:attrNameLst>
                                      </p:cBhvr>
                                      <p:to>
                                        <p:strVal val="visible"/>
                                      </p:to>
                                    </p:set>
                                    <p:animEffect transition="in" filter="box(in)">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500" fill="hold">
                                          <p:stCondLst>
                                            <p:cond delay="0"/>
                                          </p:stCondLst>
                                        </p:cTn>
                                        <p:tgtEl>
                                          <p:spTgt spid="4"/>
                                        </p:tgtEl>
                                        <p:attrNameLst>
                                          <p:attrName>style.visibility</p:attrName>
                                        </p:attrNameLst>
                                      </p:cBhvr>
                                      <p:to>
                                        <p:strVal val="visible"/>
                                      </p:to>
                                    </p:set>
                                    <p:animEffect transition="in" filter="box(in)">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500" fill="hold">
                                          <p:stCondLst>
                                            <p:cond delay="0"/>
                                          </p:stCondLst>
                                        </p:cTn>
                                        <p:tgtEl>
                                          <p:spTgt spid="3"/>
                                        </p:tgtEl>
                                        <p:attrNameLst>
                                          <p:attrName>style.visibility</p:attrName>
                                        </p:attrNameLst>
                                      </p:cBhvr>
                                      <p:to>
                                        <p:strVal val="visible"/>
                                      </p:to>
                                    </p:set>
                                    <p:animEffect transition="in" filter="box(i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500" fill="hold">
                                          <p:stCondLst>
                                            <p:cond delay="0"/>
                                          </p:stCondLst>
                                        </p:cTn>
                                        <p:tgtEl>
                                          <p:spTgt spid="25"/>
                                        </p:tgtEl>
                                        <p:attrNameLst>
                                          <p:attrName>style.visibility</p:attrName>
                                        </p:attrNameLst>
                                      </p:cBhvr>
                                      <p:to>
                                        <p:strVal val="visible"/>
                                      </p:to>
                                    </p:set>
                                    <p:animEffect transition="in" filter="box(in)">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500" fill="hold">
                                          <p:stCondLst>
                                            <p:cond delay="0"/>
                                          </p:stCondLst>
                                        </p:cTn>
                                        <p:tgtEl>
                                          <p:spTgt spid="9"/>
                                        </p:tgtEl>
                                        <p:attrNameLst>
                                          <p:attrName>style.visibility</p:attrName>
                                        </p:attrNameLst>
                                      </p:cBhvr>
                                      <p:to>
                                        <p:strVal val="visible"/>
                                      </p:to>
                                    </p:set>
                                    <p:animEffect transition="in" filter="box(in)">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500" fill="hold">
                                          <p:stCondLst>
                                            <p:cond delay="0"/>
                                          </p:stCondLst>
                                        </p:cTn>
                                        <p:tgtEl>
                                          <p:spTgt spid="33"/>
                                        </p:tgtEl>
                                        <p:attrNameLst>
                                          <p:attrName>style.visibility</p:attrName>
                                        </p:attrNameLst>
                                      </p:cBhvr>
                                      <p:to>
                                        <p:strVal val="visible"/>
                                      </p:to>
                                    </p:set>
                                    <p:animEffect transition="in" filter="box(in)">
                                      <p:cBhvr>
                                        <p:cTn id="40" dur="500"/>
                                        <p:tgtEl>
                                          <p:spTgt spid="33"/>
                                        </p:tgtEl>
                                      </p:cBhvr>
                                    </p:animEffect>
                                  </p:childTnLst>
                                </p:cTn>
                              </p:par>
                              <p:par>
                                <p:cTn id="41" presetID="4" presetClass="entr" presetSubtype="16" fill="hold" grpId="0" nodeType="withEffect">
                                  <p:stCondLst>
                                    <p:cond delay="0"/>
                                  </p:stCondLst>
                                  <p:childTnLst>
                                    <p:set>
                                      <p:cBhvr>
                                        <p:cTn id="42" dur="500" fill="hold">
                                          <p:stCondLst>
                                            <p:cond delay="0"/>
                                          </p:stCondLst>
                                        </p:cTn>
                                        <p:tgtEl>
                                          <p:spTgt spid="32"/>
                                        </p:tgtEl>
                                        <p:attrNameLst>
                                          <p:attrName>style.visibility</p:attrName>
                                        </p:attrNameLst>
                                      </p:cBhvr>
                                      <p:to>
                                        <p:strVal val="visible"/>
                                      </p:to>
                                    </p:set>
                                    <p:animEffect transition="in" filter="box(in)">
                                      <p:cBhvr>
                                        <p:cTn id="4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2" grpId="0" bldLvl="0" animBg="1"/>
      <p:bldP spid="24" grpId="0"/>
      <p:bldP spid="4" grpId="0"/>
      <p:bldP spid="3"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深度探究</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100" name="文本框 99"/>
          <p:cNvSpPr txBox="1"/>
          <p:nvPr/>
        </p:nvSpPr>
        <p:spPr>
          <a:xfrm>
            <a:off x="483870" y="1178560"/>
            <a:ext cx="11073765" cy="2968625"/>
          </a:xfrm>
          <a:prstGeom prst="rect">
            <a:avLst/>
          </a:prstGeom>
          <a:noFill/>
          <a:ln w="9525">
            <a:noFill/>
          </a:ln>
        </p:spPr>
        <p:txBody>
          <a:bodyPr wrap="square">
            <a:spAutoFit/>
          </a:bodyPr>
          <a:p>
            <a:pPr indent="0">
              <a:lnSpc>
                <a:spcPct val="130000"/>
              </a:lnSpc>
            </a:pPr>
            <a:r>
              <a:rPr lang="zh-CN" altLang="en-US" sz="2400" b="1">
                <a:latin typeface="黑体" panose="02010609060101010101" pitchFamily="49" charset="-122"/>
                <a:ea typeface="黑体" panose="02010609060101010101" pitchFamily="49" charset="-122"/>
                <a:cs typeface="宋体" panose="02010600030101010101" pitchFamily="2" charset="-122"/>
                <a:sym typeface="+mn-ea"/>
              </a:rPr>
              <a:t>材料四  </a:t>
            </a:r>
            <a:r>
              <a:rPr lang="zh-CN" altLang="en-US" sz="2400" b="1">
                <a:latin typeface="楷体" panose="02010609060101010101" charset="-122"/>
                <a:ea typeface="楷体" panose="02010609060101010101" charset="-122"/>
                <a:cs typeface="楷体" panose="02010609060101010101" charset="-122"/>
                <a:sym typeface="+mn-ea"/>
              </a:rPr>
              <a:t>1836～1848年间，英国工人掀起了一场规模宏大、持续时间长久的运动。工人们决定通过斗争得到自己应有的权利，他们</a:t>
            </a:r>
            <a:r>
              <a:rPr lang="zh-CN" altLang="en-US" sz="2400" b="1">
                <a:latin typeface="楷体" panose="02010609060101010101" charset="-122"/>
                <a:ea typeface="楷体" panose="02010609060101010101" charset="-122"/>
                <a:cs typeface="楷体" panose="02010609060101010101" charset="-122"/>
                <a:sym typeface="+mn-ea"/>
              </a:rPr>
              <a:t>把自己的要求以《人民宪章》的形式发表，以向议会递交请愿书的方式进行……以英国为代表的欧洲工人的觉醒，在一定程度上与后来被人们所称颂的</a:t>
            </a:r>
            <a:r>
              <a:rPr lang="en-US" altLang="zh-CN" sz="2400" b="1">
                <a:latin typeface="楷体" panose="02010609060101010101" charset="-122"/>
                <a:ea typeface="楷体" panose="02010609060101010101" charset="-122"/>
                <a:cs typeface="楷体" panose="02010609060101010101" charset="-122"/>
                <a:sym typeface="+mn-ea"/>
              </a:rPr>
              <a:t>“</a:t>
            </a:r>
            <a:r>
              <a:rPr lang="zh-CN" altLang="en-US" sz="2400" b="1">
                <a:latin typeface="楷体" panose="02010609060101010101" charset="-122"/>
                <a:ea typeface="楷体" panose="02010609060101010101" charset="-122"/>
                <a:cs typeface="楷体" panose="02010609060101010101" charset="-122"/>
                <a:sym typeface="+mn-ea"/>
              </a:rPr>
              <a:t>科学社会主义</a:t>
            </a:r>
            <a:r>
              <a:rPr lang="en-US" altLang="zh-CN" sz="2400" b="1">
                <a:latin typeface="楷体" panose="02010609060101010101" charset="-122"/>
                <a:ea typeface="楷体" panose="02010609060101010101" charset="-122"/>
                <a:cs typeface="楷体" panose="02010609060101010101" charset="-122"/>
                <a:sym typeface="+mn-ea"/>
              </a:rPr>
              <a:t>”</a:t>
            </a:r>
            <a:r>
              <a:rPr lang="zh-CN" altLang="en-US" sz="2400" b="1">
                <a:latin typeface="楷体" panose="02010609060101010101" charset="-122"/>
                <a:ea typeface="楷体" panose="02010609060101010101" charset="-122"/>
                <a:cs typeface="楷体" panose="02010609060101010101" charset="-122"/>
                <a:sym typeface="+mn-ea"/>
              </a:rPr>
              <a:t>的诞生有着某种的关系。</a:t>
            </a:r>
            <a:endParaRPr lang="en-US" altLang="zh-CN" sz="2400" b="1">
              <a:latin typeface="楷体" panose="02010609060101010101" charset="-122"/>
              <a:ea typeface="楷体" panose="02010609060101010101" charset="-122"/>
              <a:cs typeface="楷体" panose="02010609060101010101" charset="-122"/>
            </a:endParaRPr>
          </a:p>
          <a:p>
            <a:pPr indent="0">
              <a:lnSpc>
                <a:spcPct val="130000"/>
              </a:lnSpc>
            </a:pPr>
            <a:r>
              <a:rPr lang="zh-CN" altLang="en-US" sz="2400" b="1">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3</a:t>
            </a:r>
            <a:r>
              <a:rPr lang="zh-CN" altLang="en-US" sz="2400" b="1">
                <a:latin typeface="宋体" panose="02010600030101010101" pitchFamily="2" charset="-122"/>
                <a:ea typeface="宋体" panose="02010600030101010101" pitchFamily="2" charset="-122"/>
                <a:cs typeface="宋体" panose="02010600030101010101" pitchFamily="2" charset="-122"/>
              </a:rPr>
              <a:t>）根据材料四，分析英国工人运动与</a:t>
            </a:r>
            <a:r>
              <a:rPr lang="en-US" altLang="zh-CN" sz="2400" b="1">
                <a:latin typeface="宋体" panose="02010600030101010101" pitchFamily="2" charset="-122"/>
                <a:ea typeface="宋体" panose="02010600030101010101" pitchFamily="2" charset="-122"/>
                <a:cs typeface="宋体" panose="02010600030101010101" pitchFamily="2" charset="-122"/>
              </a:rPr>
              <a:t>“</a:t>
            </a:r>
            <a:r>
              <a:rPr lang="zh-CN" altLang="en-US" sz="2400" b="1">
                <a:latin typeface="宋体" panose="02010600030101010101" pitchFamily="2" charset="-122"/>
                <a:ea typeface="宋体" panose="02010600030101010101" pitchFamily="2" charset="-122"/>
                <a:cs typeface="宋体" panose="02010600030101010101" pitchFamily="2" charset="-122"/>
              </a:rPr>
              <a:t>科学社会主义</a:t>
            </a:r>
            <a:r>
              <a:rPr lang="en-US" altLang="zh-CN" sz="2400" b="1">
                <a:latin typeface="宋体" panose="02010600030101010101" pitchFamily="2" charset="-122"/>
                <a:ea typeface="宋体" panose="02010600030101010101" pitchFamily="2" charset="-122"/>
                <a:cs typeface="宋体" panose="02010600030101010101" pitchFamily="2" charset="-122"/>
              </a:rPr>
              <a:t>”</a:t>
            </a:r>
            <a:r>
              <a:rPr lang="zh-CN" altLang="en-US" sz="2400" b="1">
                <a:latin typeface="宋体" panose="02010600030101010101" pitchFamily="2" charset="-122"/>
                <a:ea typeface="宋体" panose="02010600030101010101" pitchFamily="2" charset="-122"/>
                <a:cs typeface="宋体" panose="02010600030101010101" pitchFamily="2" charset="-122"/>
              </a:rPr>
              <a:t>诞生</a:t>
            </a:r>
            <a:r>
              <a:rPr lang="zh-CN" altLang="en-US" sz="2400" b="1">
                <a:latin typeface="宋体" panose="02010600030101010101" pitchFamily="2" charset="-122"/>
                <a:ea typeface="宋体" panose="02010600030101010101" pitchFamily="2" charset="-122"/>
                <a:cs typeface="宋体" panose="02010600030101010101" pitchFamily="2" charset="-122"/>
              </a:rPr>
              <a:t>之间的关系。</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分）</a:t>
            </a:r>
            <a:r>
              <a:rPr lang="zh-CN" altLang="en-US" sz="2400" b="1">
                <a:latin typeface="宋体" panose="02010600030101010101" pitchFamily="2" charset="-122"/>
                <a:ea typeface="宋体" panose="02010600030101010101" pitchFamily="2" charset="-122"/>
                <a:cs typeface="宋体" panose="02010600030101010101" pitchFamily="2" charset="-122"/>
              </a:rPr>
              <a:t>结合所学分析</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科学社会主义</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的诞生对人类历史发展产生的影响。</a:t>
            </a:r>
            <a:r>
              <a:rPr lang="zh-CN" altLang="en-US" sz="2400" b="1">
                <a:latin typeface="宋体" panose="02010600030101010101" pitchFamily="2" charset="-122"/>
                <a:ea typeface="宋体" panose="02010600030101010101" pitchFamily="2" charset="-122"/>
                <a:cs typeface="宋体" panose="02010600030101010101" pitchFamily="2" charset="-122"/>
              </a:rPr>
              <a:t>（</a:t>
            </a:r>
            <a:r>
              <a:rPr lang="en-US" altLang="zh-CN" sz="2400" b="1">
                <a:latin typeface="宋体" panose="02010600030101010101" pitchFamily="2" charset="-122"/>
                <a:ea typeface="宋体" panose="02010600030101010101" pitchFamily="2" charset="-122"/>
                <a:cs typeface="宋体" panose="02010600030101010101" pitchFamily="2" charset="-122"/>
              </a:rPr>
              <a:t>4</a:t>
            </a:r>
            <a:r>
              <a:rPr lang="zh-CN" altLang="en-US" sz="2400" b="1">
                <a:latin typeface="宋体" panose="02010600030101010101" pitchFamily="2" charset="-122"/>
                <a:ea typeface="宋体" panose="02010600030101010101" pitchFamily="2" charset="-122"/>
                <a:cs typeface="宋体" panose="02010600030101010101" pitchFamily="2" charset="-122"/>
              </a:rPr>
              <a:t>分</a:t>
            </a:r>
            <a:r>
              <a:rPr lang="zh-CN" altLang="en-US" sz="2400" b="1">
                <a:latin typeface="宋体" panose="02010600030101010101" pitchFamily="2" charset="-122"/>
                <a:ea typeface="宋体" panose="02010600030101010101" pitchFamily="2" charset="-122"/>
                <a:cs typeface="宋体" panose="02010600030101010101" pitchFamily="2" charset="-122"/>
              </a:rPr>
              <a:t>）</a:t>
            </a:r>
            <a:endParaRPr lang="zh-CN" altLang="en-US" sz="2400" b="1">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579755" y="4312920"/>
            <a:ext cx="11345545" cy="586105"/>
          </a:xfrm>
          <a:prstGeom prst="rect">
            <a:avLst/>
          </a:prstGeom>
          <a:noFill/>
        </p:spPr>
        <p:txBody>
          <a:bodyPr wrap="square" rtlCol="0">
            <a:spAutoFit/>
          </a:bodyPr>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①关系：英国工人运动为科学社会主义的诞生奠定了阶级基础（</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分）</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grpSp>
        <p:nvGrpSpPr>
          <p:cNvPr id="4" name="组合 3"/>
          <p:cNvGrpSpPr/>
          <p:nvPr/>
        </p:nvGrpSpPr>
        <p:grpSpPr>
          <a:xfrm>
            <a:off x="5728970" y="2140585"/>
            <a:ext cx="5670550" cy="949960"/>
            <a:chOff x="9022" y="3371"/>
            <a:chExt cx="8930" cy="1496"/>
          </a:xfrm>
        </p:grpSpPr>
        <p:sp>
          <p:nvSpPr>
            <p:cNvPr id="7" name="圆角矩形 6"/>
            <p:cNvSpPr/>
            <p:nvPr/>
          </p:nvSpPr>
          <p:spPr>
            <a:xfrm>
              <a:off x="11526" y="3371"/>
              <a:ext cx="6426" cy="74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2"/>
            <p:cNvSpPr/>
            <p:nvPr/>
          </p:nvSpPr>
          <p:spPr>
            <a:xfrm>
              <a:off x="9022" y="4284"/>
              <a:ext cx="3072" cy="58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579755" y="4899025"/>
            <a:ext cx="11064875" cy="1081405"/>
          </a:xfrm>
          <a:prstGeom prst="rect">
            <a:avLst/>
          </a:prstGeom>
          <a:noFill/>
        </p:spPr>
        <p:txBody>
          <a:bodyPr wrap="square" rtlCol="0" anchor="t">
            <a:spAutoFit/>
          </a:bodyPr>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②影响：无产阶级的斗争有了科学理论的指导，国际共产主义运动兴起并蓬勃发展（</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4</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分）</a:t>
            </a:r>
            <a:endParaRPr lang="zh-CN" alt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500"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500"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830070" y="635635"/>
            <a:ext cx="9547860" cy="857885"/>
          </a:xfrm>
        </p:spPr>
        <p:txBody>
          <a:bodyPr>
            <a:normAutofit/>
          </a:bodyPr>
          <a:lstStyle/>
          <a:p>
            <a:r>
              <a:rPr lang="zh-CN" altLang="zh-CN" sz="3555" b="1" dirty="0">
                <a:latin typeface="宋体" panose="02010600030101010101" pitchFamily="2" charset="-122"/>
                <a:ea typeface="宋体" panose="02010600030101010101" pitchFamily="2" charset="-122"/>
              </a:rPr>
              <a:t>马克思主义诞生后国际共产主义运动的新发展</a:t>
            </a:r>
            <a:endParaRPr lang="zh-CN" altLang="zh-CN" sz="3555" b="1" dirty="0">
              <a:latin typeface="宋体" panose="02010600030101010101" pitchFamily="2" charset="-122"/>
              <a:ea typeface="宋体" panose="02010600030101010101" pitchFamily="2" charset="-122"/>
            </a:endParaRPr>
          </a:p>
        </p:txBody>
      </p:sp>
      <p:sp>
        <p:nvSpPr>
          <p:cNvPr id="3" name="文本框 2"/>
          <p:cNvSpPr txBox="1"/>
          <p:nvPr/>
        </p:nvSpPr>
        <p:spPr>
          <a:xfrm>
            <a:off x="1539875" y="1690370"/>
            <a:ext cx="10189845" cy="521970"/>
          </a:xfrm>
          <a:prstGeom prst="rect">
            <a:avLst/>
          </a:prstGeom>
          <a:noFill/>
        </p:spPr>
        <p:txBody>
          <a:bodyPr wrap="square" rtlCol="0">
            <a:spAutoFit/>
          </a:bodyPr>
          <a:p>
            <a:pPr algn="l"/>
            <a:r>
              <a:rPr lang="en-US" altLang="zh-CN" sz="2800" b="1">
                <a:latin typeface="黑体" panose="02010609060101010101" pitchFamily="49" charset="-122"/>
                <a:ea typeface="黑体" panose="02010609060101010101" pitchFamily="49" charset="-122"/>
                <a:cs typeface="黑体" panose="02010609060101010101" pitchFamily="49" charset="-122"/>
              </a:rPr>
              <a:t>1864</a:t>
            </a:r>
            <a:r>
              <a:rPr lang="zh-CN" altLang="en-US" sz="2800" b="1">
                <a:latin typeface="黑体" panose="02010609060101010101" pitchFamily="49" charset="-122"/>
                <a:ea typeface="黑体" panose="02010609060101010101" pitchFamily="49" charset="-122"/>
                <a:cs typeface="黑体" panose="02010609060101010101" pitchFamily="49" charset="-122"/>
              </a:rPr>
              <a:t>年  </a:t>
            </a:r>
            <a:r>
              <a:rPr lang="zh-CN" altLang="en-US" sz="2800" b="1">
                <a:solidFill>
                  <a:srgbClr val="FF0000"/>
                </a:solidFill>
                <a:latin typeface="黑体" panose="02010609060101010101" pitchFamily="49" charset="-122"/>
                <a:ea typeface="黑体" panose="02010609060101010101" pitchFamily="49" charset="-122"/>
                <a:cs typeface="黑体" panose="02010609060101010101" pitchFamily="49" charset="-122"/>
              </a:rPr>
              <a:t>第一国际</a:t>
            </a:r>
            <a:r>
              <a:rPr lang="zh-CN" altLang="en-US" sz="2800" b="1">
                <a:latin typeface="黑体" panose="02010609060101010101" pitchFamily="49" charset="-122"/>
                <a:ea typeface="黑体" panose="02010609060101010101" pitchFamily="49" charset="-122"/>
                <a:cs typeface="黑体" panose="02010609060101010101" pitchFamily="49" charset="-122"/>
              </a:rPr>
              <a:t>  工人阶级进行经济斗争</a:t>
            </a:r>
            <a:endParaRPr lang="zh-CN" altLang="en-US" sz="2800" b="1">
              <a:latin typeface="黑体" panose="02010609060101010101" pitchFamily="49" charset="-122"/>
              <a:ea typeface="黑体" panose="02010609060101010101" pitchFamily="49" charset="-122"/>
              <a:cs typeface="黑体" panose="02010609060101010101" pitchFamily="49" charset="-122"/>
            </a:endParaRPr>
          </a:p>
        </p:txBody>
      </p:sp>
      <p:sp>
        <p:nvSpPr>
          <p:cNvPr id="4" name="文本框 3"/>
          <p:cNvSpPr txBox="1"/>
          <p:nvPr/>
        </p:nvSpPr>
        <p:spPr>
          <a:xfrm>
            <a:off x="1539875" y="2409825"/>
            <a:ext cx="9053830" cy="521970"/>
          </a:xfrm>
          <a:prstGeom prst="rect">
            <a:avLst/>
          </a:prstGeom>
          <a:noFill/>
        </p:spPr>
        <p:txBody>
          <a:bodyPr wrap="square" rtlCol="0">
            <a:spAutoFit/>
          </a:bodyPr>
          <a:p>
            <a:pPr algn="l"/>
            <a:r>
              <a:rPr lang="en-US" altLang="zh-CN" sz="2800" b="1">
                <a:latin typeface="黑体" panose="02010609060101010101" pitchFamily="49" charset="-122"/>
                <a:ea typeface="黑体" panose="02010609060101010101" pitchFamily="49" charset="-122"/>
                <a:cs typeface="黑体" panose="02010609060101010101" pitchFamily="49" charset="-122"/>
              </a:rPr>
              <a:t>1871</a:t>
            </a:r>
            <a:r>
              <a:rPr lang="zh-CN" altLang="en-US" sz="2800" b="1">
                <a:latin typeface="黑体" panose="02010609060101010101" pitchFamily="49" charset="-122"/>
                <a:ea typeface="黑体" panose="02010609060101010101" pitchFamily="49" charset="-122"/>
                <a:cs typeface="黑体" panose="02010609060101010101" pitchFamily="49" charset="-122"/>
              </a:rPr>
              <a:t>年  </a:t>
            </a:r>
            <a:r>
              <a:rPr lang="zh-CN" altLang="en-US" sz="2800" b="1">
                <a:solidFill>
                  <a:srgbClr val="FF0000"/>
                </a:solidFill>
                <a:latin typeface="黑体" panose="02010609060101010101" pitchFamily="49" charset="-122"/>
                <a:ea typeface="黑体" panose="02010609060101010101" pitchFamily="49" charset="-122"/>
                <a:cs typeface="黑体" panose="02010609060101010101" pitchFamily="49" charset="-122"/>
              </a:rPr>
              <a:t>巴黎公社</a:t>
            </a:r>
            <a:r>
              <a:rPr lang="zh-CN" altLang="en-US" sz="2800" b="1">
                <a:latin typeface="黑体" panose="02010609060101010101" pitchFamily="49" charset="-122"/>
                <a:ea typeface="黑体" panose="02010609060101010101" pitchFamily="49" charset="-122"/>
                <a:cs typeface="黑体" panose="02010609060101010101" pitchFamily="49" charset="-122"/>
              </a:rPr>
              <a:t>  第一个无产阶级政权</a:t>
            </a:r>
            <a:endParaRPr lang="zh-CN" altLang="en-US" sz="2800" b="1">
              <a:latin typeface="黑体" panose="02010609060101010101" pitchFamily="49" charset="-122"/>
              <a:ea typeface="黑体" panose="02010609060101010101" pitchFamily="49" charset="-122"/>
              <a:cs typeface="黑体" panose="02010609060101010101" pitchFamily="49" charset="-122"/>
            </a:endParaRPr>
          </a:p>
        </p:txBody>
      </p:sp>
      <p:sp>
        <p:nvSpPr>
          <p:cNvPr id="8" name="文本框 7"/>
          <p:cNvSpPr txBox="1"/>
          <p:nvPr/>
        </p:nvSpPr>
        <p:spPr>
          <a:xfrm>
            <a:off x="1508760" y="3122295"/>
            <a:ext cx="10190480" cy="1124585"/>
          </a:xfrm>
          <a:prstGeom prst="rect">
            <a:avLst/>
          </a:prstGeom>
          <a:noFill/>
        </p:spPr>
        <p:txBody>
          <a:bodyPr wrap="square" rtlCol="0">
            <a:spAutoFit/>
          </a:bodyPr>
          <a:p>
            <a:pPr algn="l" fontAlgn="auto">
              <a:lnSpc>
                <a:spcPct val="120000"/>
              </a:lnSpc>
            </a:pPr>
            <a:r>
              <a:rPr lang="en-US" altLang="zh-CN" sz="2800" b="1">
                <a:latin typeface="黑体" panose="02010609060101010101" pitchFamily="49" charset="-122"/>
                <a:ea typeface="黑体" panose="02010609060101010101" pitchFamily="49" charset="-122"/>
                <a:cs typeface="黑体" panose="02010609060101010101" pitchFamily="49" charset="-122"/>
              </a:rPr>
              <a:t>1917</a:t>
            </a:r>
            <a:r>
              <a:rPr lang="zh-CN" altLang="en-US" sz="2800" b="1">
                <a:latin typeface="黑体" panose="02010609060101010101" pitchFamily="49" charset="-122"/>
                <a:ea typeface="黑体" panose="02010609060101010101" pitchFamily="49" charset="-122"/>
                <a:cs typeface="黑体" panose="02010609060101010101" pitchFamily="49" charset="-122"/>
              </a:rPr>
              <a:t>年  </a:t>
            </a:r>
            <a:r>
              <a:rPr lang="zh-CN" altLang="en-US" sz="2800" b="1">
                <a:solidFill>
                  <a:srgbClr val="FF0000"/>
                </a:solidFill>
                <a:latin typeface="黑体" panose="02010609060101010101" pitchFamily="49" charset="-122"/>
                <a:ea typeface="黑体" panose="02010609060101010101" pitchFamily="49" charset="-122"/>
                <a:cs typeface="黑体" panose="02010609060101010101" pitchFamily="49" charset="-122"/>
              </a:rPr>
              <a:t>俄国十月革命</a:t>
            </a:r>
            <a:r>
              <a:rPr lang="zh-CN" altLang="en-US" sz="2800" b="1">
                <a:latin typeface="黑体" panose="02010609060101010101" pitchFamily="49" charset="-122"/>
                <a:ea typeface="黑体" panose="02010609060101010101" pitchFamily="49" charset="-122"/>
                <a:cs typeface="黑体" panose="02010609060101010101" pitchFamily="49" charset="-122"/>
              </a:rPr>
              <a:t>  第一次胜利的社会主义革命，第一个无产阶级国家</a:t>
            </a:r>
            <a:endParaRPr lang="zh-CN" altLang="en-US" sz="2800" b="1">
              <a:latin typeface="黑体" panose="02010609060101010101" pitchFamily="49" charset="-122"/>
              <a:ea typeface="黑体" panose="02010609060101010101" pitchFamily="49" charset="-122"/>
              <a:cs typeface="黑体" panose="02010609060101010101" pitchFamily="49" charset="-122"/>
            </a:endParaRPr>
          </a:p>
        </p:txBody>
      </p:sp>
      <p:sp>
        <p:nvSpPr>
          <p:cNvPr id="9" name="文本框 8"/>
          <p:cNvSpPr txBox="1"/>
          <p:nvPr/>
        </p:nvSpPr>
        <p:spPr>
          <a:xfrm>
            <a:off x="1539875" y="4492625"/>
            <a:ext cx="9838055" cy="521970"/>
          </a:xfrm>
          <a:prstGeom prst="rect">
            <a:avLst/>
          </a:prstGeom>
          <a:noFill/>
        </p:spPr>
        <p:txBody>
          <a:bodyPr wrap="square" rtlCol="0">
            <a:spAutoFit/>
          </a:bodyPr>
          <a:p>
            <a:pPr algn="l"/>
            <a:r>
              <a:rPr lang="en-US" altLang="zh-CN" sz="2800" b="1">
                <a:latin typeface="黑体" panose="02010609060101010101" pitchFamily="49" charset="-122"/>
                <a:ea typeface="黑体" panose="02010609060101010101" pitchFamily="49" charset="-122"/>
                <a:cs typeface="黑体" panose="02010609060101010101" pitchFamily="49" charset="-122"/>
              </a:rPr>
              <a:t>1949</a:t>
            </a:r>
            <a:r>
              <a:rPr lang="zh-CN" altLang="en-US" sz="2800" b="1">
                <a:latin typeface="黑体" panose="02010609060101010101" pitchFamily="49" charset="-122"/>
                <a:ea typeface="黑体" panose="02010609060101010101" pitchFamily="49" charset="-122"/>
                <a:cs typeface="黑体" panose="02010609060101010101" pitchFamily="49" charset="-122"/>
              </a:rPr>
              <a:t>年  </a:t>
            </a:r>
            <a:r>
              <a:rPr lang="zh-CN" altLang="en-US" sz="2800" b="1">
                <a:solidFill>
                  <a:srgbClr val="FF0000"/>
                </a:solidFill>
                <a:latin typeface="黑体" panose="02010609060101010101" pitchFamily="49" charset="-122"/>
                <a:ea typeface="黑体" panose="02010609060101010101" pitchFamily="49" charset="-122"/>
                <a:cs typeface="黑体" panose="02010609060101010101" pitchFamily="49" charset="-122"/>
              </a:rPr>
              <a:t>新中国建立</a:t>
            </a:r>
            <a:r>
              <a:rPr lang="zh-CN" altLang="en-US" sz="2800" b="1">
                <a:latin typeface="黑体" panose="02010609060101010101" pitchFamily="49" charset="-122"/>
                <a:ea typeface="黑体" panose="02010609060101010101" pitchFamily="49" charset="-122"/>
                <a:cs typeface="黑体" panose="02010609060101010101" pitchFamily="49" charset="-122"/>
              </a:rPr>
              <a:t>  马克思主义理论新发展</a:t>
            </a:r>
            <a:endParaRPr lang="zh-CN" altLang="en-US" sz="2800" b="1">
              <a:latin typeface="黑体" panose="02010609060101010101" pitchFamily="49" charset="-122"/>
              <a:ea typeface="黑体" panose="02010609060101010101" pitchFamily="49" charset="-122"/>
              <a:cs typeface="黑体" panose="02010609060101010101" pitchFamily="49" charset="-122"/>
            </a:endParaRPr>
          </a:p>
        </p:txBody>
      </p:sp>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096645" y="576580"/>
            <a:ext cx="880745" cy="873760"/>
          </a:xfrm>
          <a:prstGeom prst="rect">
            <a:avLst/>
          </a:prstGeom>
        </p:spPr>
      </p:pic>
      <p:pic>
        <p:nvPicPr>
          <p:cNvPr id="12" name="Picture 6" descr="F:\超棒ppt模板\中国风\中国风物件\maobi.png"/>
          <p:cNvPicPr>
            <a:picLocks noChangeAspect="1" noChangeArrowheads="1"/>
          </p:cNvPicPr>
          <p:nvPr/>
        </p:nvPicPr>
        <p:blipFill>
          <a:blip r:embed="rId2"/>
          <a:srcRect/>
          <a:stretch>
            <a:fillRect/>
          </a:stretch>
        </p:blipFill>
        <p:spPr bwMode="auto">
          <a:xfrm>
            <a:off x="1228090" y="497840"/>
            <a:ext cx="863600" cy="864235"/>
          </a:xfrm>
          <a:prstGeom prst="rect">
            <a:avLst/>
          </a:prstGeom>
          <a:noFill/>
          <a:ln w="9525">
            <a:noFill/>
            <a:miter lim="800000"/>
            <a:headEnd/>
            <a:tailEnd/>
          </a:ln>
        </p:spPr>
      </p:pic>
      <p:sp>
        <p:nvSpPr>
          <p:cNvPr id="6" name="文本框 5"/>
          <p:cNvSpPr txBox="1"/>
          <p:nvPr/>
        </p:nvSpPr>
        <p:spPr>
          <a:xfrm>
            <a:off x="1228090" y="2931795"/>
            <a:ext cx="10280650" cy="2460625"/>
          </a:xfrm>
          <a:prstGeom prst="rect">
            <a:avLst/>
          </a:prstGeom>
          <a:solidFill>
            <a:schemeClr val="accent1">
              <a:lumMod val="20000"/>
              <a:lumOff val="80000"/>
            </a:schemeClr>
          </a:solidFill>
        </p:spPr>
        <p:txBody>
          <a:bodyPr wrap="square" rtlCol="0" anchor="t">
            <a:spAutoFit/>
          </a:bodyPr>
          <a:p>
            <a:pPr marL="0" indent="0">
              <a:lnSpc>
                <a:spcPct val="110000"/>
              </a:lnSpc>
              <a:spcBef>
                <a:spcPts val="0"/>
              </a:spcBef>
              <a:spcAft>
                <a:spcPts val="0"/>
              </a:spcAft>
              <a:buNone/>
            </a:pPr>
            <a:r>
              <a:rPr lang="en-US" altLang="zh-CN" sz="2800" b="1">
                <a:latin typeface="楷体" panose="02010609060101010101" charset="-122"/>
                <a:ea typeface="楷体" panose="02010609060101010101" charset="-122"/>
                <a:cs typeface="楷体" panose="02010609060101010101" charset="-122"/>
                <a:sym typeface="+mn-ea"/>
              </a:rPr>
              <a:t>    </a:t>
            </a:r>
            <a:r>
              <a:rPr lang="zh-CN" altLang="zh-CN" sz="2800" b="1">
                <a:latin typeface="楷体" panose="02010609060101010101" charset="-122"/>
                <a:ea typeface="楷体" panose="02010609060101010101" charset="-122"/>
                <a:cs typeface="楷体" panose="02010609060101010101" charset="-122"/>
                <a:sym typeface="+mn-ea"/>
              </a:rPr>
              <a:t>马克思主义在</a:t>
            </a:r>
            <a:r>
              <a:rPr lang="zh-CN" altLang="zh-CN" sz="2800" b="1">
                <a:solidFill>
                  <a:srgbClr val="FF0000"/>
                </a:solidFill>
                <a:latin typeface="楷体" panose="02010609060101010101" charset="-122"/>
                <a:ea typeface="楷体" panose="02010609060101010101" charset="-122"/>
                <a:cs typeface="楷体" panose="02010609060101010101" charset="-122"/>
                <a:sym typeface="+mn-ea"/>
              </a:rPr>
              <a:t>俄国</a:t>
            </a:r>
            <a:r>
              <a:rPr lang="zh-CN" altLang="zh-CN" sz="2800" b="1">
                <a:latin typeface="楷体" panose="02010609060101010101" charset="-122"/>
                <a:ea typeface="楷体" panose="02010609060101010101" charset="-122"/>
                <a:cs typeface="楷体" panose="02010609060101010101" charset="-122"/>
                <a:sym typeface="+mn-ea"/>
              </a:rPr>
              <a:t>的传播，导致了</a:t>
            </a:r>
            <a:r>
              <a:rPr lang="en-US" altLang="zh-CN" sz="2800" b="1">
                <a:latin typeface="楷体" panose="02010609060101010101" charset="-122"/>
                <a:ea typeface="楷体" panose="02010609060101010101" charset="-122"/>
                <a:cs typeface="楷体" panose="02010609060101010101" charset="-122"/>
                <a:sym typeface="+mn-ea"/>
              </a:rPr>
              <a:t>20</a:t>
            </a:r>
            <a:r>
              <a:rPr lang="zh-CN" altLang="en-US" sz="2800" b="1">
                <a:latin typeface="楷体" panose="02010609060101010101" charset="-122"/>
                <a:ea typeface="楷体" panose="02010609060101010101" charset="-122"/>
                <a:cs typeface="楷体" panose="02010609060101010101" charset="-122"/>
                <a:sym typeface="+mn-ea"/>
              </a:rPr>
              <a:t>世纪初俄国的三次革命，即</a:t>
            </a:r>
            <a:r>
              <a:rPr lang="en-US" altLang="zh-CN" sz="2800" b="1">
                <a:latin typeface="楷体" panose="02010609060101010101" charset="-122"/>
                <a:ea typeface="楷体" panose="02010609060101010101" charset="-122"/>
                <a:cs typeface="楷体" panose="02010609060101010101" charset="-122"/>
                <a:sym typeface="+mn-ea"/>
              </a:rPr>
              <a:t>1905</a:t>
            </a:r>
            <a:r>
              <a:rPr lang="zh-CN" altLang="en-US" sz="2800" b="1">
                <a:latin typeface="楷体" panose="02010609060101010101" charset="-122"/>
                <a:ea typeface="楷体" panose="02010609060101010101" charset="-122"/>
                <a:cs typeface="楷体" panose="02010609060101010101" charset="-122"/>
                <a:sym typeface="+mn-ea"/>
              </a:rPr>
              <a:t>年革命、二月革命和</a:t>
            </a:r>
            <a:r>
              <a:rPr lang="zh-CN" altLang="en-US" sz="2800" b="1">
                <a:solidFill>
                  <a:srgbClr val="FF0000"/>
                </a:solidFill>
                <a:latin typeface="楷体" panose="02010609060101010101" charset="-122"/>
                <a:ea typeface="楷体" panose="02010609060101010101" charset="-122"/>
                <a:cs typeface="楷体" panose="02010609060101010101" charset="-122"/>
                <a:sym typeface="+mn-ea"/>
              </a:rPr>
              <a:t>十月社会主义革命</a:t>
            </a:r>
            <a:r>
              <a:rPr lang="zh-CN" altLang="en-US" sz="2800" b="1">
                <a:latin typeface="楷体" panose="02010609060101010101" charset="-122"/>
                <a:ea typeface="楷体" panose="02010609060101010101" charset="-122"/>
                <a:cs typeface="楷体" panose="02010609060101010101" charset="-122"/>
                <a:sym typeface="+mn-ea"/>
              </a:rPr>
              <a:t>……作为俄国革命指导思想的列宁主义也绝不仅仅是俄国的革命理论，而是马克思主义发展的一个新的阶段。</a:t>
            </a:r>
            <a:endParaRPr lang="zh-CN" altLang="en-US" sz="2800" b="1">
              <a:latin typeface="楷体" panose="02010609060101010101" charset="-122"/>
              <a:ea typeface="楷体" panose="02010609060101010101" charset="-122"/>
              <a:cs typeface="楷体" panose="02010609060101010101" charset="-122"/>
            </a:endParaRPr>
          </a:p>
          <a:p>
            <a:pPr marL="0" indent="0">
              <a:lnSpc>
                <a:spcPct val="110000"/>
              </a:lnSpc>
              <a:spcBef>
                <a:spcPts val="0"/>
              </a:spcBef>
              <a:spcAft>
                <a:spcPts val="0"/>
              </a:spcAft>
              <a:buNone/>
            </a:pPr>
            <a:r>
              <a:rPr lang="en-US" altLang="zh-CN" sz="2800" b="1">
                <a:latin typeface="楷体" panose="02010609060101010101" charset="-122"/>
                <a:ea typeface="楷体" panose="02010609060101010101" charset="-122"/>
                <a:cs typeface="楷体" panose="02010609060101010101" charset="-122"/>
                <a:sym typeface="+mn-ea"/>
              </a:rPr>
              <a:t>          ——</a:t>
            </a:r>
            <a:r>
              <a:rPr lang="zh-CN" altLang="en-US" sz="2800" b="1">
                <a:latin typeface="楷体" panose="02010609060101010101" charset="-122"/>
                <a:ea typeface="楷体" panose="02010609060101010101" charset="-122"/>
                <a:cs typeface="楷体" panose="02010609060101010101" charset="-122"/>
                <a:sym typeface="+mn-ea"/>
              </a:rPr>
              <a:t>李楠明《</a:t>
            </a:r>
            <a:r>
              <a:rPr lang="zh-CN" altLang="en-US" sz="2800" b="1">
                <a:latin typeface="楷体" panose="02010609060101010101" charset="-122"/>
                <a:ea typeface="楷体" panose="02010609060101010101" charset="-122"/>
                <a:cs typeface="楷体" panose="02010609060101010101" charset="-122"/>
                <a:sym typeface="+mn-ea"/>
              </a:rPr>
              <a:t>马克思主义哲学的理论意蕴及现实意义</a:t>
            </a:r>
            <a:r>
              <a:rPr lang="zh-CN" altLang="en-US" sz="2800" b="1">
                <a:latin typeface="楷体" panose="02010609060101010101" charset="-122"/>
                <a:ea typeface="楷体" panose="02010609060101010101" charset="-122"/>
                <a:cs typeface="楷体" panose="02010609060101010101" charset="-122"/>
                <a:sym typeface="+mn-ea"/>
              </a:rPr>
              <a:t>》</a:t>
            </a:r>
            <a:endParaRPr lang="zh-CN" altLang="en-US" sz="2800"/>
          </a:p>
        </p:txBody>
      </p:sp>
      <p:sp>
        <p:nvSpPr>
          <p:cNvPr id="10" name="文本框 9"/>
          <p:cNvSpPr txBox="1"/>
          <p:nvPr/>
        </p:nvSpPr>
        <p:spPr>
          <a:xfrm>
            <a:off x="1228090" y="3273425"/>
            <a:ext cx="10250170" cy="2460625"/>
          </a:xfrm>
          <a:prstGeom prst="rect">
            <a:avLst/>
          </a:prstGeom>
          <a:solidFill>
            <a:schemeClr val="accent4">
              <a:lumMod val="20000"/>
              <a:lumOff val="80000"/>
            </a:schemeClr>
          </a:solidFill>
        </p:spPr>
        <p:txBody>
          <a:bodyPr wrap="square" rtlCol="0" anchor="t">
            <a:spAutoFit/>
          </a:bodyPr>
          <a:p>
            <a:pPr marL="0" algn="l">
              <a:lnSpc>
                <a:spcPct val="110000"/>
              </a:lnSpc>
              <a:spcBef>
                <a:spcPts val="0"/>
              </a:spcBef>
              <a:spcAft>
                <a:spcPts val="0"/>
              </a:spcAft>
              <a:buClrTx/>
              <a:buSzTx/>
              <a:buNone/>
            </a:pPr>
            <a:r>
              <a:rPr lang="en-US" altLang="zh-CN" sz="2800" b="1">
                <a:latin typeface="楷体" panose="02010609060101010101" charset="-122"/>
                <a:ea typeface="楷体" panose="02010609060101010101" charset="-122"/>
                <a:cs typeface="楷体" panose="02010609060101010101" charset="-122"/>
                <a:sym typeface="+mn-ea"/>
              </a:rPr>
              <a:t>    自从中国共产党从俄国引进了马克思主义，并用马克思主义理论武装起中国人民以后，中国的革命面貌就发生了变化，并最终在随后的不断斗争中解救了中国。自那以后，</a:t>
            </a:r>
            <a:r>
              <a:rPr lang="en-US" altLang="zh-CN" sz="2800" b="1">
                <a:solidFill>
                  <a:srgbClr val="FF0000"/>
                </a:solidFill>
                <a:latin typeface="楷体" panose="02010609060101010101" charset="-122"/>
                <a:ea typeface="楷体" panose="02010609060101010101" charset="-122"/>
                <a:cs typeface="楷体" panose="02010609060101010101" charset="-122"/>
                <a:sym typeface="+mn-ea"/>
              </a:rPr>
              <a:t>中国的发展改革以及崛起的道路就一直伴随着马克思主义的发展历程</a:t>
            </a:r>
            <a:r>
              <a:rPr lang="en-US" altLang="zh-CN" sz="2800" b="1">
                <a:latin typeface="楷体" panose="02010609060101010101" charset="-122"/>
                <a:ea typeface="楷体" panose="02010609060101010101" charset="-122"/>
                <a:cs typeface="楷体" panose="02010609060101010101" charset="-122"/>
                <a:sym typeface="+mn-ea"/>
              </a:rPr>
              <a:t>。</a:t>
            </a:r>
            <a:endParaRPr lang="en-US" altLang="zh-CN" sz="2800" b="1">
              <a:latin typeface="楷体" panose="02010609060101010101" charset="-122"/>
              <a:ea typeface="楷体" panose="02010609060101010101" charset="-122"/>
              <a:cs typeface="楷体" panose="02010609060101010101" charset="-122"/>
            </a:endParaRPr>
          </a:p>
          <a:p>
            <a:pPr marL="0" algn="r">
              <a:lnSpc>
                <a:spcPct val="110000"/>
              </a:lnSpc>
              <a:spcBef>
                <a:spcPts val="0"/>
              </a:spcBef>
              <a:spcAft>
                <a:spcPts val="0"/>
              </a:spcAft>
              <a:buClrTx/>
              <a:buSzTx/>
              <a:buNone/>
            </a:pPr>
            <a:r>
              <a:rPr lang="en-US" altLang="zh-CN" sz="2800" b="1">
                <a:latin typeface="楷体" panose="02010609060101010101" charset="-122"/>
                <a:ea typeface="楷体" panose="02010609060101010101" charset="-122"/>
                <a:cs typeface="楷体" panose="02010609060101010101" charset="-122"/>
                <a:sym typeface="+mn-ea"/>
              </a:rPr>
              <a:t>——陶兰《马克思主义在中国的发展历程》</a:t>
            </a:r>
            <a:endParaRPr lang="en-US" altLang="zh-CN" sz="2800" b="1">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750" fill="hold"/>
                                        <p:tgtEl>
                                          <p:spTgt spid="7"/>
                                        </p:tgtEl>
                                        <p:attrNameLst>
                                          <p:attrName>ppt_w</p:attrName>
                                        </p:attrNameLst>
                                      </p:cBhvr>
                                      <p:tavLst>
                                        <p:tav tm="0">
                                          <p:val>
                                            <p:fltVal val="0"/>
                                          </p:val>
                                        </p:tav>
                                        <p:tav tm="100000">
                                          <p:val>
                                            <p:strVal val="#ppt_w"/>
                                          </p:val>
                                        </p:tav>
                                      </p:tavLst>
                                    </p:anim>
                                    <p:anim calcmode="lin" valueType="num">
                                      <p:cBhvr>
                                        <p:cTn id="8" dur="750" fill="hold"/>
                                        <p:tgtEl>
                                          <p:spTgt spid="7"/>
                                        </p:tgtEl>
                                        <p:attrNameLst>
                                          <p:attrName>ppt_h</p:attrName>
                                        </p:attrNameLst>
                                      </p:cBhvr>
                                      <p:tavLst>
                                        <p:tav tm="0">
                                          <p:val>
                                            <p:fltVal val="0"/>
                                          </p:val>
                                        </p:tav>
                                        <p:tav tm="100000">
                                          <p:val>
                                            <p:strVal val="#ppt_h"/>
                                          </p:val>
                                        </p:tav>
                                      </p:tavLst>
                                    </p:anim>
                                    <p:anim calcmode="lin" valueType="num">
                                      <p:cBhvr>
                                        <p:cTn id="9" dur="750" fill="hold"/>
                                        <p:tgtEl>
                                          <p:spTgt spid="7"/>
                                        </p:tgtEl>
                                        <p:attrNameLst>
                                          <p:attrName>style.rotation</p:attrName>
                                        </p:attrNameLst>
                                      </p:cBhvr>
                                      <p:tavLst>
                                        <p:tav tm="0">
                                          <p:val>
                                            <p:fltVal val="360"/>
                                          </p:val>
                                        </p:tav>
                                        <p:tav tm="100000">
                                          <p:val>
                                            <p:fltVal val="0"/>
                                          </p:val>
                                        </p:tav>
                                      </p:tavLst>
                                    </p:anim>
                                    <p:animEffect transition="in" filter="fade">
                                      <p:cBhvr>
                                        <p:cTn id="10" dur="75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500" fill="hold">
                                          <p:stCondLst>
                                            <p:cond delay="0"/>
                                          </p:stCondLst>
                                        </p:cTn>
                                        <p:tgtEl>
                                          <p:spTgt spid="3"/>
                                        </p:tgtEl>
                                        <p:attrNameLst>
                                          <p:attrName>style.visibility</p:attrName>
                                        </p:attrNameLst>
                                      </p:cBhvr>
                                      <p:to>
                                        <p:strVal val="visible"/>
                                      </p:to>
                                    </p:set>
                                    <p:animEffect transition="in" filter="box(i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500" fill="hold">
                                          <p:stCondLst>
                                            <p:cond delay="0"/>
                                          </p:stCondLst>
                                        </p:cTn>
                                        <p:tgtEl>
                                          <p:spTgt spid="4"/>
                                        </p:tgtEl>
                                        <p:attrNameLst>
                                          <p:attrName>style.visibility</p:attrName>
                                        </p:attrNameLst>
                                      </p:cBhvr>
                                      <p:to>
                                        <p:strVal val="visible"/>
                                      </p:to>
                                    </p:set>
                                    <p:animEffect transition="in" filter="box(in)">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500" fill="hold">
                                          <p:stCondLst>
                                            <p:cond delay="0"/>
                                          </p:stCondLst>
                                        </p:cTn>
                                        <p:tgtEl>
                                          <p:spTgt spid="6"/>
                                        </p:tgtEl>
                                        <p:attrNameLst>
                                          <p:attrName>style.visibility</p:attrName>
                                        </p:attrNameLst>
                                      </p:cBhvr>
                                      <p:to>
                                        <p:strVal val="visible"/>
                                      </p:to>
                                    </p:set>
                                    <p:animEffect transition="in" filter="box(i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xit" presetSubtype="32" fill="hold" grpId="1" nodeType="clickEffect">
                                  <p:stCondLst>
                                    <p:cond delay="0"/>
                                  </p:stCondLst>
                                  <p:childTnLst>
                                    <p:animEffect transition="out" filter="box(out)">
                                      <p:cBhvr>
                                        <p:cTn id="29" dur="500"/>
                                        <p:tgtEl>
                                          <p:spTgt spid="6"/>
                                        </p:tgtEl>
                                      </p:cBhvr>
                                    </p:animEffect>
                                    <p:set>
                                      <p:cBhvr>
                                        <p:cTn id="30" dur="1" fill="hold">
                                          <p:stCondLst>
                                            <p:cond delay="500"/>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500" fill="hold">
                                          <p:stCondLst>
                                            <p:cond delay="0"/>
                                          </p:stCondLst>
                                        </p:cTn>
                                        <p:tgtEl>
                                          <p:spTgt spid="8"/>
                                        </p:tgtEl>
                                        <p:attrNameLst>
                                          <p:attrName>style.visibility</p:attrName>
                                        </p:attrNameLst>
                                      </p:cBhvr>
                                      <p:to>
                                        <p:strVal val="visible"/>
                                      </p:to>
                                    </p:set>
                                    <p:animEffect transition="in" filter="box(i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500" fill="hold">
                                          <p:stCondLst>
                                            <p:cond delay="0"/>
                                          </p:stCondLst>
                                        </p:cTn>
                                        <p:tgtEl>
                                          <p:spTgt spid="10"/>
                                        </p:tgtEl>
                                        <p:attrNameLst>
                                          <p:attrName>style.visibility</p:attrName>
                                        </p:attrNameLst>
                                      </p:cBhvr>
                                      <p:to>
                                        <p:strVal val="visible"/>
                                      </p:to>
                                    </p:set>
                                    <p:animEffect transition="in" filter="box(in)">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xit" presetSubtype="32" fill="hold" grpId="1" nodeType="clickEffect">
                                  <p:stCondLst>
                                    <p:cond delay="0"/>
                                  </p:stCondLst>
                                  <p:childTnLst>
                                    <p:animEffect transition="out" filter="box(out)">
                                      <p:cBhvr>
                                        <p:cTn id="44" dur="500"/>
                                        <p:tgtEl>
                                          <p:spTgt spid="10"/>
                                        </p:tgtEl>
                                      </p:cBhvr>
                                    </p:animEffect>
                                    <p:set>
                                      <p:cBhvr>
                                        <p:cTn id="45" dur="1" fill="hold">
                                          <p:stCondLst>
                                            <p:cond delay="500"/>
                                          </p:stCondLst>
                                        </p:cTn>
                                        <p:tgtEl>
                                          <p:spTgt spid="10"/>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500" fill="hold">
                                          <p:stCondLst>
                                            <p:cond delay="0"/>
                                          </p:stCondLst>
                                        </p:cTn>
                                        <p:tgtEl>
                                          <p:spTgt spid="9"/>
                                        </p:tgtEl>
                                        <p:attrNameLst>
                                          <p:attrName>style.visibility</p:attrName>
                                        </p:attrNameLst>
                                      </p:cBhvr>
                                      <p:to>
                                        <p:strVal val="visible"/>
                                      </p:to>
                                    </p:set>
                                    <p:animEffect transition="in" filter="box(in)">
                                      <p:cBhvr>
                                        <p:cTn id="5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8" grpId="0"/>
      <p:bldP spid="9" grpId="0"/>
      <p:bldP spid="6" grpId="0" bldLvl="0" animBg="1"/>
      <p:bldP spid="6" grpId="1" bldLvl="0" animBg="1"/>
      <p:bldP spid="10" grpId="0" bldLvl="0" animBg="1"/>
      <p:bldP spid="10" grpId="1"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 name="内容占位符 2"/>
          <p:cNvSpPr>
            <a:spLocks noGrp="1"/>
          </p:cNvSpPr>
          <p:nvPr/>
        </p:nvSpPr>
        <p:spPr>
          <a:xfrm>
            <a:off x="354965" y="990600"/>
            <a:ext cx="11569065" cy="3418840"/>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ct val="120000"/>
              </a:lnSpc>
              <a:buNone/>
            </a:pPr>
            <a:r>
              <a:rPr lang="en-US" altLang="zh-CN" sz="3200" b="1">
                <a:latin typeface="楷体" panose="02010609060101010101" charset="-122"/>
                <a:ea typeface="楷体" panose="02010609060101010101" charset="-122"/>
                <a:cs typeface="楷体" panose="02010609060101010101" charset="-122"/>
              </a:rPr>
              <a:t>    </a:t>
            </a:r>
            <a:r>
              <a:rPr lang="zh-CN" altLang="en-US" sz="3200" b="1">
                <a:latin typeface="楷体" panose="02010609060101010101" charset="-122"/>
                <a:ea typeface="楷体" panose="02010609060101010101" charset="-122"/>
                <a:cs typeface="楷体" panose="02010609060101010101" charset="-122"/>
              </a:rPr>
              <a:t>日本著名的思想家福泽谕吉说：</a:t>
            </a:r>
            <a:r>
              <a:rPr lang="en-US" altLang="zh-CN" sz="3200" b="1">
                <a:latin typeface="楷体" panose="02010609060101010101" charset="-122"/>
                <a:ea typeface="楷体" panose="02010609060101010101" charset="-122"/>
                <a:cs typeface="楷体" panose="02010609060101010101" charset="-122"/>
              </a:rPr>
              <a:t>“</a:t>
            </a:r>
            <a:r>
              <a:rPr lang="zh-CN" altLang="en-US" sz="3200" b="1">
                <a:latin typeface="楷体" panose="02010609060101010101" charset="-122"/>
                <a:ea typeface="楷体" panose="02010609060101010101" charset="-122"/>
                <a:cs typeface="楷体" panose="02010609060101010101" charset="-122"/>
              </a:rPr>
              <a:t>一个民族要崛起，要有三个方面的改变：第一是人心的改变，第二是政治制度的改变，第三是器物和经济的改变。</a:t>
            </a:r>
            <a:r>
              <a:rPr lang="en-US" altLang="zh-CN" sz="3200" b="1">
                <a:latin typeface="楷体" panose="02010609060101010101" charset="-122"/>
                <a:ea typeface="楷体" panose="02010609060101010101" charset="-122"/>
                <a:cs typeface="楷体" panose="02010609060101010101" charset="-122"/>
              </a:rPr>
              <a:t>”</a:t>
            </a:r>
            <a:endParaRPr lang="en-US" altLang="zh-CN" sz="3200" b="1">
              <a:latin typeface="楷体" panose="02010609060101010101" charset="-122"/>
              <a:ea typeface="楷体" panose="02010609060101010101" charset="-122"/>
              <a:cs typeface="楷体" panose="02010609060101010101" charset="-122"/>
            </a:endParaRPr>
          </a:p>
          <a:p>
            <a:pPr marL="0" indent="0" fontAlgn="auto">
              <a:lnSpc>
                <a:spcPct val="120000"/>
              </a:lnSpc>
              <a:buNone/>
            </a:pPr>
            <a:r>
              <a:rPr lang="zh-CN" altLang="en-US" sz="3200" b="1">
                <a:latin typeface="宋体" panose="02010600030101010101" pitchFamily="2" charset="-122"/>
                <a:ea typeface="宋体" panose="02010600030101010101" pitchFamily="2" charset="-122"/>
                <a:cs typeface="楷体" panose="02010609060101010101" charset="-122"/>
              </a:rPr>
              <a:t>    阅读材料并结合近代以来英国的发展，说说英国成为世界大国的主要原因。</a:t>
            </a:r>
            <a:endParaRPr lang="zh-CN" altLang="en-US" sz="3200" b="1">
              <a:latin typeface="宋体" panose="02010600030101010101" pitchFamily="2" charset="-122"/>
              <a:ea typeface="宋体" panose="02010600030101010101" pitchFamily="2" charset="-122"/>
              <a:cs typeface="楷体" panose="02010609060101010101" charset="-122"/>
            </a:endParaRPr>
          </a:p>
        </p:txBody>
      </p:sp>
      <p:grpSp>
        <p:nvGrpSpPr>
          <p:cNvPr id="6" name="组合 5"/>
          <p:cNvGrpSpPr/>
          <p:nvPr/>
        </p:nvGrpSpPr>
        <p:grpSpPr>
          <a:xfrm>
            <a:off x="252730" y="283845"/>
            <a:ext cx="2729865" cy="706516"/>
            <a:chOff x="1002" y="447"/>
            <a:chExt cx="3695" cy="937"/>
          </a:xfrm>
        </p:grpSpPr>
        <p:pic>
          <p:nvPicPr>
            <p:cNvPr id="26" name="图片 25" descr="00 图标-04"/>
            <p:cNvPicPr>
              <a:picLocks noChangeAspect="1"/>
            </p:cNvPicPr>
            <p:nvPr/>
          </p:nvPicPr>
          <p:blipFill>
            <a:blip r:embed="rId1" cstate="print"/>
            <a:stretch>
              <a:fillRect/>
            </a:stretch>
          </p:blipFill>
          <p:spPr>
            <a:xfrm>
              <a:off x="1002" y="447"/>
              <a:ext cx="3695" cy="882"/>
            </a:xfrm>
            <a:prstGeom prst="rect">
              <a:avLst/>
            </a:prstGeom>
          </p:spPr>
        </p:pic>
        <p:sp>
          <p:nvSpPr>
            <p:cNvPr id="27"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总结提升</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18" name="Text Box 17"/>
          <p:cNvSpPr txBox="1">
            <a:spLocks noChangeArrowheads="1"/>
          </p:cNvSpPr>
          <p:nvPr/>
        </p:nvSpPr>
        <p:spPr bwMode="auto">
          <a:xfrm>
            <a:off x="1534160" y="4451350"/>
            <a:ext cx="9210675" cy="760095"/>
          </a:xfrm>
          <a:prstGeom prst="rect">
            <a:avLst/>
          </a:prstGeom>
          <a:noFill/>
          <a:ln w="9525">
            <a:noFill/>
            <a:miter lim="800000"/>
          </a:ln>
        </p:spPr>
        <p:txBody>
          <a:bodyPr wrap="square" lIns="145088" tIns="72542" rIns="145088" bIns="72542">
            <a:spAutoFit/>
          </a:bodyPr>
          <a:p>
            <a:pPr defTabSz="1087755">
              <a:buFont typeface="Arial" panose="020B0604020202020204" pitchFamily="34" charset="0"/>
              <a:buNone/>
            </a:pPr>
            <a:r>
              <a:rPr lang="zh-CN" altLang="en-US" sz="4000" b="1">
                <a:solidFill>
                  <a:srgbClr val="FF0000"/>
                </a:solidFill>
                <a:latin typeface="宋体" panose="02010600030101010101" pitchFamily="2" charset="-122"/>
                <a:ea typeface="宋体" panose="02010600030101010101" pitchFamily="2" charset="-122"/>
              </a:rPr>
              <a:t>思想解放、制度创新、科技创新</a:t>
            </a:r>
            <a:r>
              <a:rPr lang="zh-CN" altLang="en-US" sz="4000" b="1">
                <a:solidFill>
                  <a:srgbClr val="FF0000"/>
                </a:solidFill>
                <a:latin typeface="Arial" panose="020B0604020202020204" pitchFamily="34" charset="0"/>
                <a:ea typeface="宋体" panose="02010600030101010101" pitchFamily="2" charset="-122"/>
                <a:cs typeface="Arial" panose="020B0604020202020204" pitchFamily="34" charset="0"/>
              </a:rPr>
              <a:t>…</a:t>
            </a:r>
            <a:r>
              <a:rPr lang="zh-CN" altLang="en-US" sz="4000" b="1">
                <a:solidFill>
                  <a:srgbClr val="FF0000"/>
                </a:solidFill>
                <a:latin typeface="Arial" panose="020B0604020202020204" pitchFamily="34" charset="0"/>
                <a:ea typeface="宋体" panose="02010600030101010101" pitchFamily="2" charset="-122"/>
                <a:cs typeface="Arial" panose="020B0604020202020204" pitchFamily="34" charset="0"/>
              </a:rPr>
              <a:t>…</a:t>
            </a:r>
            <a:endParaRPr lang="zh-CN" altLang="en-US" sz="4000" b="1">
              <a:solidFill>
                <a:srgbClr val="FF0000"/>
              </a:solidFill>
              <a:latin typeface="Arial" panose="020B0604020202020204" pitchFamily="34" charset="0"/>
              <a:ea typeface="宋体"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heckerboard(across)">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custDataLst>
              <p:tags r:id="rId1"/>
            </p:custDataLst>
          </p:nvPr>
        </p:nvSpPr>
        <p:spPr>
          <a:xfrm>
            <a:off x="1953260" y="1043940"/>
            <a:ext cx="8019415" cy="896620"/>
          </a:xfrm>
          <a:prstGeom prst="rect">
            <a:avLst/>
          </a:prstGeom>
          <a:noFill/>
          <a:ln>
            <a:noFill/>
          </a:ln>
        </p:spPr>
        <p:txBody>
          <a:bodyPr vert="horz" wrap="square" lIns="135466" tIns="50800" rIns="101600" bIns="50800" numCol="1" anchor="ctr" anchorCtr="0" compatLnSpc="1">
            <a:normAutofit/>
          </a:bodyPr>
          <a:lstStyle>
            <a:lvl1pPr algn="l" rtl="0" eaLnBrk="1" fontAlgn="base" hangingPunct="1">
              <a:spcBef>
                <a:spcPct val="0"/>
              </a:spcBef>
              <a:spcAft>
                <a:spcPct val="0"/>
              </a:spcAft>
              <a:defRPr sz="4500" b="1" kern="1200" spc="60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defRPr>
            </a:lvl1pPr>
            <a:lvl2pPr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2pPr>
            <a:lvl3pPr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3pPr>
            <a:lvl4pPr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4pPr>
            <a:lvl5pPr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5pPr>
            <a:lvl6pPr marL="457200"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6pPr>
            <a:lvl7pPr marL="914400"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7pPr>
            <a:lvl8pPr marL="1371600"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8pPr>
            <a:lvl9pPr marL="1828800" algn="l" rtl="0" eaLnBrk="1" fontAlgn="base" hangingPunct="1">
              <a:spcBef>
                <a:spcPct val="0"/>
              </a:spcBef>
              <a:spcAft>
                <a:spcPct val="0"/>
              </a:spcAft>
              <a:defRPr sz="2400" b="1">
                <a:solidFill>
                  <a:schemeClr val="tx1"/>
                </a:solidFill>
                <a:latin typeface="微软雅黑" panose="020B0503020204020204" charset="-122"/>
                <a:ea typeface="微软雅黑" panose="020B0503020204020204" charset="-122"/>
              </a:defRPr>
            </a:lvl9pPr>
          </a:lstStyle>
          <a:p>
            <a:pPr marL="0" indent="0" algn="ctr">
              <a:lnSpc>
                <a:spcPct val="100000"/>
              </a:lnSpc>
              <a:spcBef>
                <a:spcPts val="0"/>
              </a:spcBef>
              <a:spcAft>
                <a:spcPts val="0"/>
              </a:spcAft>
              <a:buSzPct val="100000"/>
              <a:buNone/>
            </a:pPr>
            <a:r>
              <a:rPr lang="zh-CN" altLang="zh-CN" sz="3735"/>
              <a:t>西方资本主义国家的</a:t>
            </a:r>
            <a:r>
              <a:rPr lang="zh-CN" altLang="zh-CN" sz="3735">
                <a:solidFill>
                  <a:srgbClr val="FF0000"/>
                </a:solidFill>
              </a:rPr>
              <a:t>近代化历程</a:t>
            </a:r>
            <a:endParaRPr lang="zh-CN" altLang="zh-CN" sz="3735">
              <a:solidFill>
                <a:srgbClr val="FF0000"/>
              </a:solidFill>
            </a:endParaRPr>
          </a:p>
        </p:txBody>
      </p:sp>
      <p:sp>
        <p:nvSpPr>
          <p:cNvPr id="6" name="Line 2"/>
          <p:cNvSpPr>
            <a:spLocks noChangeShapeType="1"/>
          </p:cNvSpPr>
          <p:nvPr/>
        </p:nvSpPr>
        <p:spPr bwMode="auto">
          <a:xfrm flipV="1">
            <a:off x="1049867" y="5985087"/>
            <a:ext cx="9838267" cy="1693"/>
          </a:xfrm>
          <a:prstGeom prst="line">
            <a:avLst/>
          </a:prstGeom>
          <a:noFill/>
          <a:ln w="76200">
            <a:solidFill>
              <a:srgbClr val="000000"/>
            </a:solidFill>
            <a:round/>
            <a:tailEnd type="triangle" w="med" len="med"/>
          </a:ln>
        </p:spPr>
        <p:txBody>
          <a:bodyPr/>
          <a:p>
            <a:endParaRPr lang="zh-CN" altLang="en-US" sz="1355"/>
          </a:p>
        </p:txBody>
      </p:sp>
      <p:sp>
        <p:nvSpPr>
          <p:cNvPr id="7" name="Line 3"/>
          <p:cNvSpPr>
            <a:spLocks noChangeShapeType="1"/>
          </p:cNvSpPr>
          <p:nvPr/>
        </p:nvSpPr>
        <p:spPr bwMode="auto">
          <a:xfrm flipH="1" flipV="1">
            <a:off x="1068493" y="1718733"/>
            <a:ext cx="18627" cy="4265507"/>
          </a:xfrm>
          <a:prstGeom prst="line">
            <a:avLst/>
          </a:prstGeom>
          <a:noFill/>
          <a:ln w="76200">
            <a:solidFill>
              <a:schemeClr val="tx1"/>
            </a:solidFill>
            <a:round/>
            <a:tailEnd type="triangle" w="med" len="med"/>
          </a:ln>
        </p:spPr>
        <p:txBody>
          <a:bodyPr/>
          <a:p>
            <a:endParaRPr lang="zh-CN" altLang="en-US" sz="1355"/>
          </a:p>
        </p:txBody>
      </p:sp>
      <p:sp>
        <p:nvSpPr>
          <p:cNvPr id="13" name="Text Box 5"/>
          <p:cNvSpPr txBox="1">
            <a:spLocks noChangeArrowheads="1"/>
          </p:cNvSpPr>
          <p:nvPr/>
        </p:nvSpPr>
        <p:spPr bwMode="auto">
          <a:xfrm>
            <a:off x="378460" y="1718733"/>
            <a:ext cx="671407" cy="969645"/>
          </a:xfrm>
          <a:prstGeom prst="rect">
            <a:avLst/>
          </a:prstGeom>
          <a:noFill/>
          <a:ln w="9525">
            <a:noFill/>
            <a:miter lim="800000"/>
          </a:ln>
        </p:spPr>
        <p:txBody>
          <a:bodyPr lIns="108816" tIns="54406" rIns="108816" bIns="54406">
            <a:spAutoFit/>
          </a:bodyPr>
          <a:p>
            <a:pPr defTabSz="1087755">
              <a:spcBef>
                <a:spcPct val="50000"/>
              </a:spcBef>
              <a:buFont typeface="Arial" panose="020B0604020202020204" pitchFamily="34" charset="0"/>
              <a:buNone/>
            </a:pPr>
            <a:r>
              <a:rPr lang="zh-CN" altLang="en-US" sz="2800" b="1">
                <a:solidFill>
                  <a:srgbClr val="000000"/>
                </a:solidFill>
                <a:ea typeface="楷体_GB2312" pitchFamily="49" charset="-122"/>
              </a:rPr>
              <a:t>发展</a:t>
            </a:r>
            <a:endParaRPr lang="zh-CN" altLang="en-US" sz="2800" b="1">
              <a:solidFill>
                <a:srgbClr val="000000"/>
              </a:solidFill>
              <a:ea typeface="楷体_GB2312" pitchFamily="49" charset="-122"/>
            </a:endParaRPr>
          </a:p>
        </p:txBody>
      </p:sp>
      <p:sp>
        <p:nvSpPr>
          <p:cNvPr id="14" name="Text Box 10"/>
          <p:cNvSpPr txBox="1">
            <a:spLocks noChangeArrowheads="1"/>
          </p:cNvSpPr>
          <p:nvPr/>
        </p:nvSpPr>
        <p:spPr bwMode="auto">
          <a:xfrm>
            <a:off x="1525058" y="5985087"/>
            <a:ext cx="2208953" cy="476885"/>
          </a:xfrm>
          <a:prstGeom prst="rect">
            <a:avLst/>
          </a:prstGeom>
          <a:noFill/>
          <a:ln w="9525">
            <a:noFill/>
            <a:miter lim="800000"/>
          </a:ln>
        </p:spPr>
        <p:txBody>
          <a:bodyPr lIns="108816" tIns="54406" rIns="108816" bIns="54406">
            <a:spAutoFit/>
          </a:bodyPr>
          <a:p>
            <a:pPr defTabSz="1087755">
              <a:buFont typeface="Arial" panose="020B0604020202020204" pitchFamily="34" charset="0"/>
              <a:buNone/>
            </a:pPr>
            <a:r>
              <a:rPr lang="en-US" altLang="zh-CN" sz="2400" b="1">
                <a:solidFill>
                  <a:srgbClr val="000000"/>
                </a:solidFill>
                <a:ea typeface="宋体" panose="02010600030101010101" pitchFamily="2" charset="-122"/>
              </a:rPr>
              <a:t>13—16</a:t>
            </a:r>
            <a:r>
              <a:rPr lang="zh-CN" altLang="en-US" sz="2400" b="1">
                <a:solidFill>
                  <a:srgbClr val="000000"/>
                </a:solidFill>
                <a:ea typeface="宋体" panose="02010600030101010101" pitchFamily="2" charset="-122"/>
              </a:rPr>
              <a:t>世纪</a:t>
            </a:r>
            <a:endParaRPr lang="zh-CN" altLang="en-US" sz="2400" b="1">
              <a:solidFill>
                <a:srgbClr val="000000"/>
              </a:solidFill>
              <a:ea typeface="宋体" panose="02010600030101010101" pitchFamily="2" charset="-122"/>
            </a:endParaRPr>
          </a:p>
        </p:txBody>
      </p:sp>
      <p:sp>
        <p:nvSpPr>
          <p:cNvPr id="15" name="Text Box 12"/>
          <p:cNvSpPr txBox="1">
            <a:spLocks noChangeArrowheads="1"/>
          </p:cNvSpPr>
          <p:nvPr/>
        </p:nvSpPr>
        <p:spPr bwMode="auto">
          <a:xfrm>
            <a:off x="4381712" y="5986992"/>
            <a:ext cx="2687320" cy="476885"/>
          </a:xfrm>
          <a:prstGeom prst="rect">
            <a:avLst/>
          </a:prstGeom>
          <a:noFill/>
          <a:ln w="9525">
            <a:noFill/>
            <a:miter lim="800000"/>
          </a:ln>
        </p:spPr>
        <p:txBody>
          <a:bodyPr lIns="108816" tIns="54406" rIns="108816" bIns="54406">
            <a:spAutoFit/>
          </a:bodyPr>
          <a:p>
            <a:pPr defTabSz="1087755">
              <a:buFont typeface="Arial" panose="020B0604020202020204" pitchFamily="34" charset="0"/>
              <a:buNone/>
            </a:pPr>
            <a:r>
              <a:rPr lang="en-US" altLang="zh-CN" sz="2400" b="1">
                <a:solidFill>
                  <a:srgbClr val="000000"/>
                </a:solidFill>
                <a:ea typeface="宋体" panose="02010600030101010101" pitchFamily="2" charset="-122"/>
              </a:rPr>
              <a:t>      17—18</a:t>
            </a:r>
            <a:r>
              <a:rPr lang="zh-CN" altLang="en-US" sz="2400" b="1">
                <a:solidFill>
                  <a:srgbClr val="000000"/>
                </a:solidFill>
                <a:ea typeface="宋体" panose="02010600030101010101" pitchFamily="2" charset="-122"/>
              </a:rPr>
              <a:t>世纪</a:t>
            </a:r>
            <a:endParaRPr lang="zh-CN" altLang="en-US" sz="2400" b="1">
              <a:solidFill>
                <a:srgbClr val="000000"/>
              </a:solidFill>
              <a:ea typeface="宋体" panose="02010600030101010101" pitchFamily="2" charset="-122"/>
            </a:endParaRPr>
          </a:p>
        </p:txBody>
      </p:sp>
      <p:sp>
        <p:nvSpPr>
          <p:cNvPr id="17" name="Text Box 7">
            <a:hlinkClick r:id="rId2" action="ppaction://hlinksldjump"/>
          </p:cNvPr>
          <p:cNvSpPr txBox="1">
            <a:spLocks noChangeArrowheads="1"/>
          </p:cNvSpPr>
          <p:nvPr/>
        </p:nvSpPr>
        <p:spPr bwMode="auto">
          <a:xfrm>
            <a:off x="1098575" y="3585252"/>
            <a:ext cx="4608899" cy="615315"/>
          </a:xfrm>
          <a:prstGeom prst="rect">
            <a:avLst/>
          </a:prstGeom>
          <a:noFill/>
          <a:ln w="9525">
            <a:noFill/>
            <a:miter lim="800000"/>
          </a:ln>
        </p:spPr>
        <p:txBody>
          <a:bodyPr lIns="108816" tIns="54406" rIns="108816" bIns="54406">
            <a:spAutoFit/>
            <a:scene3d>
              <a:camera prst="orthographicFront"/>
              <a:lightRig rig="threePt" dir="t"/>
            </a:scene3d>
          </a:bodyPr>
          <a:p>
            <a:pPr defTabSz="1087755">
              <a:buFont typeface="Arial" panose="020B0604020202020204" pitchFamily="34" charset="0"/>
              <a:buNone/>
            </a:pPr>
            <a:r>
              <a:rPr lang="zh-CN" altLang="en-US" sz="3300" b="1" u="sng">
                <a:ln w="22225">
                  <a:solidFill>
                    <a:schemeClr val="accent2"/>
                  </a:solidFill>
                  <a:prstDash val="solid"/>
                </a:ln>
                <a:solidFill>
                  <a:srgbClr val="FF0000"/>
                </a:solidFill>
                <a:effectLst/>
                <a:ea typeface="楷体_GB2312" pitchFamily="49" charset="-122"/>
              </a:rPr>
              <a:t>资本主义萌芽</a:t>
            </a:r>
            <a:endParaRPr lang="zh-CN" altLang="en-US" sz="3300" b="1" u="sng">
              <a:ln w="22225">
                <a:solidFill>
                  <a:schemeClr val="accent2"/>
                </a:solidFill>
                <a:prstDash val="solid"/>
              </a:ln>
              <a:solidFill>
                <a:srgbClr val="FF0000"/>
              </a:solidFill>
              <a:effectLst/>
              <a:ea typeface="楷体_GB2312" pitchFamily="49" charset="-122"/>
            </a:endParaRPr>
          </a:p>
        </p:txBody>
      </p:sp>
      <p:sp>
        <p:nvSpPr>
          <p:cNvPr id="18" name="Text Box 17"/>
          <p:cNvSpPr txBox="1">
            <a:spLocks noChangeArrowheads="1"/>
          </p:cNvSpPr>
          <p:nvPr/>
        </p:nvSpPr>
        <p:spPr bwMode="auto">
          <a:xfrm>
            <a:off x="1098550" y="4200525"/>
            <a:ext cx="3062605" cy="1621790"/>
          </a:xfrm>
          <a:prstGeom prst="rect">
            <a:avLst/>
          </a:prstGeom>
          <a:noFill/>
          <a:ln w="9525">
            <a:noFill/>
            <a:miter lim="800000"/>
          </a:ln>
        </p:spPr>
        <p:txBody>
          <a:bodyPr wrap="square" lIns="145088" tIns="72542" rIns="145088" bIns="72542">
            <a:spAutoFit/>
          </a:bodyPr>
          <a:p>
            <a:pPr defTabSz="1087755">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rPr>
              <a:t>租地农场、手工工场</a:t>
            </a:r>
            <a:endParaRPr lang="zh-CN" altLang="en-US" sz="2400" b="1">
              <a:solidFill>
                <a:srgbClr val="000000"/>
              </a:solidFill>
              <a:latin typeface="宋体" panose="02010600030101010101" pitchFamily="2" charset="-122"/>
              <a:ea typeface="宋体" panose="02010600030101010101" pitchFamily="2" charset="-122"/>
            </a:endParaRPr>
          </a:p>
          <a:p>
            <a:pPr defTabSz="1087755">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sym typeface="+mn-ea"/>
              </a:rPr>
              <a:t>文艺复兴</a:t>
            </a:r>
            <a:endParaRPr lang="zh-CN" altLang="en-US" sz="2400" b="1">
              <a:solidFill>
                <a:srgbClr val="000000"/>
              </a:solidFill>
              <a:latin typeface="宋体" panose="02010600030101010101" pitchFamily="2" charset="-122"/>
              <a:ea typeface="宋体" panose="02010600030101010101" pitchFamily="2" charset="-122"/>
              <a:sym typeface="+mn-ea"/>
            </a:endParaRPr>
          </a:p>
          <a:p>
            <a:pPr defTabSz="1087755">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sym typeface="+mn-ea"/>
              </a:rPr>
              <a:t>新航路的开辟</a:t>
            </a:r>
            <a:endParaRPr lang="zh-CN" altLang="en-US" sz="2400" b="1">
              <a:solidFill>
                <a:srgbClr val="000000"/>
              </a:solidFill>
              <a:latin typeface="宋体" panose="02010600030101010101" pitchFamily="2" charset="-122"/>
              <a:ea typeface="宋体" panose="02010600030101010101" pitchFamily="2" charset="-122"/>
              <a:sym typeface="+mn-ea"/>
            </a:endParaRPr>
          </a:p>
          <a:p>
            <a:pPr defTabSz="1087755">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rPr>
              <a:t>早期殖民掠夺</a:t>
            </a:r>
            <a:endParaRPr lang="zh-CN" altLang="en-US" sz="2400" b="1">
              <a:solidFill>
                <a:srgbClr val="000000"/>
              </a:solidFill>
              <a:latin typeface="宋体" panose="02010600030101010101" pitchFamily="2" charset="-122"/>
              <a:ea typeface="宋体" panose="02010600030101010101" pitchFamily="2" charset="-122"/>
            </a:endParaRPr>
          </a:p>
        </p:txBody>
      </p:sp>
      <p:sp>
        <p:nvSpPr>
          <p:cNvPr id="16396" name="Line 14"/>
          <p:cNvSpPr>
            <a:spLocks noChangeShapeType="1"/>
          </p:cNvSpPr>
          <p:nvPr/>
        </p:nvSpPr>
        <p:spPr bwMode="auto">
          <a:xfrm flipV="1">
            <a:off x="3856990" y="3439160"/>
            <a:ext cx="10160" cy="633730"/>
          </a:xfrm>
          <a:prstGeom prst="line">
            <a:avLst/>
          </a:prstGeom>
          <a:noFill/>
          <a:ln w="44450">
            <a:solidFill>
              <a:schemeClr val="accent3">
                <a:lumMod val="75000"/>
              </a:schemeClr>
            </a:solidFill>
            <a:round/>
            <a:tailEnd type="triangle" w="med" len="med"/>
          </a:ln>
        </p:spPr>
        <p:txBody>
          <a:bodyPr/>
          <a:p>
            <a:endParaRPr lang="zh-CN" altLang="en-US" sz="1355"/>
          </a:p>
        </p:txBody>
      </p:sp>
      <p:sp>
        <p:nvSpPr>
          <p:cNvPr id="19" name="Text Box 8">
            <a:hlinkClick r:id="rId2" action="ppaction://hlinksldjump"/>
          </p:cNvPr>
          <p:cNvSpPr txBox="1">
            <a:spLocks noChangeArrowheads="1"/>
          </p:cNvSpPr>
          <p:nvPr/>
        </p:nvSpPr>
        <p:spPr bwMode="auto">
          <a:xfrm>
            <a:off x="3856840" y="2969691"/>
            <a:ext cx="5086613" cy="615315"/>
          </a:xfrm>
          <a:prstGeom prst="rect">
            <a:avLst/>
          </a:prstGeom>
          <a:noFill/>
          <a:ln w="9525">
            <a:noFill/>
            <a:miter lim="800000"/>
          </a:ln>
        </p:spPr>
        <p:txBody>
          <a:bodyPr lIns="108816" tIns="54406" rIns="108816" bIns="54406">
            <a:spAutoFit/>
          </a:bodyPr>
          <a:p>
            <a:pPr defTabSz="1087755">
              <a:buFont typeface="Arial" panose="020B0604020202020204" pitchFamily="34" charset="0"/>
              <a:buNone/>
            </a:pPr>
            <a:r>
              <a:rPr lang="zh-CN" altLang="en-US" sz="3300" b="1" u="sng">
                <a:ln>
                  <a:solidFill>
                    <a:schemeClr val="accent2">
                      <a:lumMod val="75000"/>
                    </a:schemeClr>
                  </a:solidFill>
                </a:ln>
                <a:solidFill>
                  <a:srgbClr val="FF0000"/>
                </a:solidFill>
                <a:ea typeface="楷体_GB2312" pitchFamily="49" charset="-122"/>
              </a:rPr>
              <a:t>资本主义制度初步确立</a:t>
            </a:r>
            <a:endParaRPr lang="zh-CN" altLang="en-US" sz="3300" b="1" u="sng">
              <a:ln>
                <a:solidFill>
                  <a:schemeClr val="accent2">
                    <a:lumMod val="75000"/>
                  </a:schemeClr>
                </a:solidFill>
              </a:ln>
              <a:solidFill>
                <a:srgbClr val="FF0000"/>
              </a:solidFill>
              <a:ea typeface="楷体_GB2312" pitchFamily="49" charset="-122"/>
            </a:endParaRPr>
          </a:p>
        </p:txBody>
      </p:sp>
      <p:sp>
        <p:nvSpPr>
          <p:cNvPr id="23" name="Text Box 18"/>
          <p:cNvSpPr txBox="1">
            <a:spLocks noChangeArrowheads="1"/>
          </p:cNvSpPr>
          <p:nvPr/>
        </p:nvSpPr>
        <p:spPr bwMode="auto">
          <a:xfrm>
            <a:off x="4381446" y="3585045"/>
            <a:ext cx="3837575" cy="1805305"/>
          </a:xfrm>
          <a:prstGeom prst="rect">
            <a:avLst/>
          </a:prstGeom>
          <a:noFill/>
          <a:ln w="9525">
            <a:noFill/>
            <a:miter lim="800000"/>
          </a:ln>
        </p:spPr>
        <p:txBody>
          <a:bodyPr lIns="108816" tIns="54406" rIns="108816" bIns="54406">
            <a:spAutoFit/>
          </a:bodyPr>
          <a:p>
            <a:pPr defTabSz="1087755">
              <a:lnSpc>
                <a:spcPct val="115000"/>
              </a:lnSpc>
              <a:spcBef>
                <a:spcPts val="0"/>
              </a:spcBef>
              <a:spcAft>
                <a:spcPts val="0"/>
              </a:spcAft>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rPr>
              <a:t>英国资产阶级革命</a:t>
            </a:r>
            <a:endParaRPr lang="zh-CN" altLang="en-US" sz="2400" b="1">
              <a:solidFill>
                <a:srgbClr val="000000"/>
              </a:solidFill>
              <a:latin typeface="宋体" panose="02010600030101010101" pitchFamily="2" charset="-122"/>
              <a:ea typeface="宋体" panose="02010600030101010101" pitchFamily="2" charset="-122"/>
            </a:endParaRPr>
          </a:p>
          <a:p>
            <a:pPr defTabSz="1087755">
              <a:lnSpc>
                <a:spcPct val="115000"/>
              </a:lnSpc>
              <a:spcBef>
                <a:spcPts val="0"/>
              </a:spcBef>
              <a:spcAft>
                <a:spcPts val="0"/>
              </a:spcAft>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rPr>
              <a:t>美国独立战争</a:t>
            </a:r>
            <a:endParaRPr lang="zh-CN" altLang="en-US" sz="2400" b="1">
              <a:solidFill>
                <a:srgbClr val="000000"/>
              </a:solidFill>
              <a:latin typeface="宋体" panose="02010600030101010101" pitchFamily="2" charset="-122"/>
              <a:ea typeface="宋体" panose="02010600030101010101" pitchFamily="2" charset="-122"/>
            </a:endParaRPr>
          </a:p>
          <a:p>
            <a:pPr defTabSz="1087755">
              <a:lnSpc>
                <a:spcPct val="115000"/>
              </a:lnSpc>
              <a:spcBef>
                <a:spcPts val="0"/>
              </a:spcBef>
              <a:spcAft>
                <a:spcPts val="0"/>
              </a:spcAft>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sym typeface="+mn-ea"/>
              </a:rPr>
              <a:t>启蒙运动</a:t>
            </a:r>
            <a:endParaRPr lang="zh-CN" altLang="en-US" sz="2400" b="1">
              <a:solidFill>
                <a:srgbClr val="000000"/>
              </a:solidFill>
              <a:latin typeface="宋体" panose="02010600030101010101" pitchFamily="2" charset="-122"/>
              <a:ea typeface="宋体" panose="02010600030101010101" pitchFamily="2" charset="-122"/>
            </a:endParaRPr>
          </a:p>
          <a:p>
            <a:pPr defTabSz="1087755">
              <a:lnSpc>
                <a:spcPct val="115000"/>
              </a:lnSpc>
              <a:spcBef>
                <a:spcPts val="0"/>
              </a:spcBef>
              <a:spcAft>
                <a:spcPts val="0"/>
              </a:spcAft>
              <a:buFont typeface="Arial" panose="020B0604020202020204" pitchFamily="34" charset="0"/>
              <a:buNone/>
            </a:pPr>
            <a:r>
              <a:rPr lang="zh-CN" altLang="en-US" sz="2400" b="1">
                <a:solidFill>
                  <a:srgbClr val="000000"/>
                </a:solidFill>
                <a:latin typeface="宋体" panose="02010600030101010101" pitchFamily="2" charset="-122"/>
                <a:ea typeface="宋体" panose="02010600030101010101" pitchFamily="2" charset="-122"/>
              </a:rPr>
              <a:t>法国大革命和拿破仑帝国</a:t>
            </a:r>
            <a:endParaRPr lang="en-US" sz="2400" b="1">
              <a:solidFill>
                <a:srgbClr val="000000"/>
              </a:solidFill>
              <a:latin typeface="宋体" panose="02010600030101010101" pitchFamily="2" charset="-122"/>
              <a:ea typeface="宋体" panose="02010600030101010101" pitchFamily="2" charset="-122"/>
            </a:endParaRPr>
          </a:p>
        </p:txBody>
      </p:sp>
      <p:sp>
        <p:nvSpPr>
          <p:cNvPr id="24" name="Text Box 19"/>
          <p:cNvSpPr txBox="1">
            <a:spLocks noChangeArrowheads="1"/>
          </p:cNvSpPr>
          <p:nvPr/>
        </p:nvSpPr>
        <p:spPr bwMode="auto">
          <a:xfrm>
            <a:off x="8638540" y="2628900"/>
            <a:ext cx="3012440" cy="1097915"/>
          </a:xfrm>
          <a:prstGeom prst="rect">
            <a:avLst/>
          </a:prstGeom>
          <a:noFill/>
          <a:ln w="9525">
            <a:noFill/>
            <a:miter lim="800000"/>
          </a:ln>
        </p:spPr>
        <p:txBody>
          <a:bodyPr wrap="square" lIns="108816" tIns="54406" rIns="108816" bIns="54406">
            <a:spAutoFit/>
          </a:bodyPr>
          <a:p>
            <a:pPr defTabSz="1087755">
              <a:lnSpc>
                <a:spcPct val="115000"/>
              </a:lnSpc>
              <a:spcBef>
                <a:spcPts val="0"/>
              </a:spcBef>
              <a:spcAft>
                <a:spcPts val="0"/>
              </a:spcAft>
              <a:buFont typeface="Arial" panose="020B0604020202020204" pitchFamily="34" charset="0"/>
              <a:buNone/>
            </a:pPr>
            <a:r>
              <a:rPr lang="zh-CN" altLang="en-US" sz="2800" b="1">
                <a:solidFill>
                  <a:schemeClr val="tx1"/>
                </a:solidFill>
                <a:latin typeface="宋体" panose="02010600030101010101" pitchFamily="2" charset="-122"/>
                <a:ea typeface="宋体" panose="02010600030101010101" pitchFamily="2" charset="-122"/>
              </a:rPr>
              <a:t>第一次工业革命</a:t>
            </a:r>
            <a:endParaRPr lang="zh-CN" altLang="en-US" sz="2800" b="1">
              <a:solidFill>
                <a:schemeClr val="tx1"/>
              </a:solidFill>
              <a:latin typeface="宋体" panose="02010600030101010101" pitchFamily="2" charset="-122"/>
              <a:ea typeface="宋体" panose="02010600030101010101" pitchFamily="2" charset="-122"/>
            </a:endParaRPr>
          </a:p>
          <a:p>
            <a:pPr defTabSz="1087755">
              <a:lnSpc>
                <a:spcPct val="115000"/>
              </a:lnSpc>
              <a:spcBef>
                <a:spcPts val="0"/>
              </a:spcBef>
              <a:spcAft>
                <a:spcPts val="0"/>
              </a:spcAft>
              <a:buFont typeface="Arial" panose="020B0604020202020204" pitchFamily="34" charset="0"/>
              <a:buNone/>
            </a:pPr>
            <a:r>
              <a:rPr lang="zh-CN" altLang="en-US" sz="2800" b="1">
                <a:solidFill>
                  <a:schemeClr val="tx1"/>
                </a:solidFill>
                <a:latin typeface="宋体" panose="02010600030101010101" pitchFamily="2" charset="-122"/>
                <a:ea typeface="宋体" panose="02010600030101010101" pitchFamily="2" charset="-122"/>
              </a:rPr>
              <a:t>马克思主义诞生</a:t>
            </a:r>
            <a:endParaRPr lang="zh-CN" altLang="en-US" sz="2800" b="1">
              <a:solidFill>
                <a:schemeClr val="tx1"/>
              </a:solidFill>
              <a:latin typeface="宋体" panose="02010600030101010101" pitchFamily="2" charset="-122"/>
              <a:ea typeface="宋体" panose="02010600030101010101" pitchFamily="2" charset="-122"/>
            </a:endParaRPr>
          </a:p>
        </p:txBody>
      </p:sp>
      <p:grpSp>
        <p:nvGrpSpPr>
          <p:cNvPr id="2" name="组合 1"/>
          <p:cNvGrpSpPr/>
          <p:nvPr/>
        </p:nvGrpSpPr>
        <p:grpSpPr>
          <a:xfrm>
            <a:off x="7856220" y="1721908"/>
            <a:ext cx="4974356" cy="4871932"/>
            <a:chOff x="11905" y="1529"/>
            <a:chExt cx="7834" cy="7672"/>
          </a:xfrm>
        </p:grpSpPr>
        <p:sp>
          <p:nvSpPr>
            <p:cNvPr id="16" name="Text Box 13"/>
            <p:cNvSpPr txBox="1">
              <a:spLocks noChangeArrowheads="1"/>
            </p:cNvSpPr>
            <p:nvPr/>
          </p:nvSpPr>
          <p:spPr bwMode="auto">
            <a:xfrm>
              <a:off x="11905" y="8450"/>
              <a:ext cx="6238" cy="751"/>
            </a:xfrm>
            <a:prstGeom prst="rect">
              <a:avLst/>
            </a:prstGeom>
            <a:noFill/>
            <a:ln w="9525">
              <a:noFill/>
              <a:miter lim="800000"/>
            </a:ln>
          </p:spPr>
          <p:txBody>
            <a:bodyPr wrap="square" lIns="108816" tIns="54406" rIns="108816" bIns="54406">
              <a:spAutoFit/>
            </a:bodyPr>
            <a:p>
              <a:pPr defTabSz="1087755">
                <a:buFont typeface="Arial" panose="020B0604020202020204" pitchFamily="34" charset="0"/>
                <a:buNone/>
              </a:pPr>
              <a:r>
                <a:rPr lang="en-US" altLang="zh-CN" sz="2400" b="1">
                  <a:solidFill>
                    <a:srgbClr val="000000"/>
                  </a:solidFill>
                  <a:ea typeface="宋体" panose="02010600030101010101" pitchFamily="2" charset="-122"/>
                </a:rPr>
                <a:t>18</a:t>
              </a:r>
              <a:r>
                <a:rPr lang="zh-CN" altLang="en-US" sz="2400" b="1">
                  <a:solidFill>
                    <a:srgbClr val="000000"/>
                  </a:solidFill>
                  <a:ea typeface="宋体" panose="02010600030101010101" pitchFamily="2" charset="-122"/>
                </a:rPr>
                <a:t>世纪</a:t>
              </a:r>
              <a:r>
                <a:rPr lang="en-US" altLang="zh-CN" sz="2400" b="1">
                  <a:solidFill>
                    <a:srgbClr val="000000"/>
                  </a:solidFill>
                  <a:ea typeface="宋体" panose="02010600030101010101" pitchFamily="2" charset="-122"/>
                </a:rPr>
                <a:t>60</a:t>
              </a:r>
              <a:r>
                <a:rPr lang="zh-CN" altLang="en-US" sz="2400" b="1">
                  <a:solidFill>
                    <a:srgbClr val="000000"/>
                  </a:solidFill>
                  <a:ea typeface="宋体" panose="02010600030101010101" pitchFamily="2" charset="-122"/>
                </a:rPr>
                <a:t>年代至</a:t>
              </a:r>
              <a:r>
                <a:rPr lang="en-US" altLang="zh-CN" sz="2400" b="1">
                  <a:solidFill>
                    <a:srgbClr val="000000"/>
                  </a:solidFill>
                  <a:ea typeface="宋体" panose="02010600030101010101" pitchFamily="2" charset="-122"/>
                </a:rPr>
                <a:t>19</a:t>
              </a:r>
              <a:r>
                <a:rPr lang="zh-CN" altLang="en-US" sz="2400" b="1">
                  <a:solidFill>
                    <a:srgbClr val="000000"/>
                  </a:solidFill>
                  <a:ea typeface="宋体" panose="02010600030101010101" pitchFamily="2" charset="-122"/>
                </a:rPr>
                <a:t>世纪中期</a:t>
              </a:r>
              <a:endParaRPr lang="zh-CN" altLang="en-US" sz="2400" b="1">
                <a:solidFill>
                  <a:srgbClr val="000000"/>
                </a:solidFill>
                <a:ea typeface="宋体" panose="02010600030101010101" pitchFamily="2" charset="-122"/>
              </a:endParaRPr>
            </a:p>
          </p:txBody>
        </p:sp>
        <p:sp>
          <p:nvSpPr>
            <p:cNvPr id="20" name="Line 14"/>
            <p:cNvSpPr>
              <a:spLocks noChangeShapeType="1"/>
            </p:cNvSpPr>
            <p:nvPr/>
          </p:nvSpPr>
          <p:spPr bwMode="auto">
            <a:xfrm flipH="1" flipV="1">
              <a:off x="12476" y="3051"/>
              <a:ext cx="1" cy="1183"/>
            </a:xfrm>
            <a:prstGeom prst="line">
              <a:avLst/>
            </a:prstGeom>
            <a:noFill/>
            <a:ln w="44450">
              <a:solidFill>
                <a:schemeClr val="accent3">
                  <a:lumMod val="75000"/>
                </a:schemeClr>
              </a:solidFill>
              <a:round/>
              <a:tailEnd type="triangle" w="med" len="med"/>
            </a:ln>
          </p:spPr>
          <p:txBody>
            <a:bodyPr/>
            <a:p>
              <a:endParaRPr lang="zh-CN" altLang="en-US" sz="1355"/>
            </a:p>
          </p:txBody>
        </p:sp>
        <p:sp>
          <p:nvSpPr>
            <p:cNvPr id="21" name="Text Box 11">
              <a:hlinkClick r:id="rId2" action="ppaction://hlinksldjump"/>
            </p:cNvPr>
            <p:cNvSpPr txBox="1">
              <a:spLocks noChangeArrowheads="1"/>
            </p:cNvSpPr>
            <p:nvPr/>
          </p:nvSpPr>
          <p:spPr bwMode="auto">
            <a:xfrm>
              <a:off x="12181" y="2155"/>
              <a:ext cx="7558" cy="969"/>
            </a:xfrm>
            <a:prstGeom prst="rect">
              <a:avLst/>
            </a:prstGeom>
            <a:noFill/>
            <a:ln w="9525">
              <a:noFill/>
              <a:miter lim="800000"/>
            </a:ln>
          </p:spPr>
          <p:txBody>
            <a:bodyPr lIns="108816" tIns="54406" rIns="108816" bIns="54406">
              <a:spAutoFit/>
            </a:bodyPr>
            <a:p>
              <a:pPr defTabSz="1087755">
                <a:buFont typeface="Arial" panose="020B0604020202020204" pitchFamily="34" charset="0"/>
                <a:buNone/>
              </a:pPr>
              <a:r>
                <a:rPr lang="zh-CN" altLang="en-US" sz="3300" b="1" u="sng">
                  <a:ln>
                    <a:solidFill>
                      <a:schemeClr val="accent2">
                        <a:lumMod val="50000"/>
                      </a:schemeClr>
                    </a:solidFill>
                  </a:ln>
                  <a:solidFill>
                    <a:srgbClr val="FF0000"/>
                  </a:solidFill>
                  <a:ea typeface="楷体_GB2312" pitchFamily="49" charset="-122"/>
                </a:rPr>
                <a:t>资本主义进一步发展</a:t>
              </a:r>
              <a:endParaRPr lang="zh-CN" altLang="en-US" sz="3300" b="1" u="sng">
                <a:ln>
                  <a:solidFill>
                    <a:schemeClr val="accent2">
                      <a:lumMod val="50000"/>
                    </a:schemeClr>
                  </a:solidFill>
                </a:ln>
                <a:solidFill>
                  <a:srgbClr val="FF0000"/>
                </a:solidFill>
                <a:ea typeface="楷体_GB2312" pitchFamily="49" charset="-122"/>
              </a:endParaRPr>
            </a:p>
          </p:txBody>
        </p:sp>
        <p:sp>
          <p:nvSpPr>
            <p:cNvPr id="25" name="Line 14"/>
            <p:cNvSpPr>
              <a:spLocks noChangeShapeType="1"/>
            </p:cNvSpPr>
            <p:nvPr/>
          </p:nvSpPr>
          <p:spPr bwMode="auto">
            <a:xfrm flipH="1" flipV="1">
              <a:off x="18329" y="1529"/>
              <a:ext cx="1" cy="1353"/>
            </a:xfrm>
            <a:prstGeom prst="line">
              <a:avLst/>
            </a:prstGeom>
            <a:noFill/>
            <a:ln w="44450">
              <a:solidFill>
                <a:schemeClr val="accent3">
                  <a:lumMod val="75000"/>
                </a:schemeClr>
              </a:solidFill>
              <a:round/>
              <a:tailEnd type="triangle" w="med" len="med"/>
            </a:ln>
          </p:spPr>
          <p:txBody>
            <a:bodyPr/>
            <a:p>
              <a:endParaRPr lang="zh-CN" altLang="en-US" sz="1355"/>
            </a:p>
          </p:txBody>
        </p:sp>
      </p:grpSp>
      <p:sp>
        <p:nvSpPr>
          <p:cNvPr id="30" name="Text Box 4"/>
          <p:cNvSpPr txBox="1">
            <a:spLocks noChangeArrowheads="1"/>
          </p:cNvSpPr>
          <p:nvPr/>
        </p:nvSpPr>
        <p:spPr bwMode="auto">
          <a:xfrm>
            <a:off x="10744868" y="5687892"/>
            <a:ext cx="1534713" cy="538480"/>
          </a:xfrm>
          <a:prstGeom prst="rect">
            <a:avLst/>
          </a:prstGeom>
          <a:noFill/>
          <a:ln w="9525">
            <a:noFill/>
            <a:miter lim="800000"/>
          </a:ln>
        </p:spPr>
        <p:txBody>
          <a:bodyPr lIns="108816" tIns="54406" rIns="108816" bIns="54406">
            <a:spAutoFit/>
          </a:bodyPr>
          <a:p>
            <a:pPr defTabSz="1087755">
              <a:buFont typeface="Arial" panose="020B0604020202020204" pitchFamily="34" charset="0"/>
              <a:buNone/>
            </a:pPr>
            <a:r>
              <a:rPr lang="zh-CN" altLang="en-US" sz="2800" b="1">
                <a:solidFill>
                  <a:srgbClr val="000000"/>
                </a:solidFill>
                <a:ea typeface="楷体_GB2312" pitchFamily="49" charset="-122"/>
              </a:rPr>
              <a:t>时间</a:t>
            </a:r>
            <a:endParaRPr lang="zh-CN" altLang="en-US" sz="2800" b="1">
              <a:solidFill>
                <a:srgbClr val="000000"/>
              </a:solidFill>
              <a:ea typeface="楷体_GB2312" pitchFamily="49" charset="-122"/>
            </a:endParaRPr>
          </a:p>
        </p:txBody>
      </p:sp>
      <p:grpSp>
        <p:nvGrpSpPr>
          <p:cNvPr id="5" name="组合 4"/>
          <p:cNvGrpSpPr/>
          <p:nvPr/>
        </p:nvGrpSpPr>
        <p:grpSpPr>
          <a:xfrm>
            <a:off x="252730" y="283845"/>
            <a:ext cx="2729865" cy="706516"/>
            <a:chOff x="1002" y="447"/>
            <a:chExt cx="3695" cy="937"/>
          </a:xfrm>
        </p:grpSpPr>
        <p:pic>
          <p:nvPicPr>
            <p:cNvPr id="26" name="图片 25" descr="00 图标-04"/>
            <p:cNvPicPr>
              <a:picLocks noChangeAspect="1"/>
            </p:cNvPicPr>
            <p:nvPr/>
          </p:nvPicPr>
          <p:blipFill>
            <a:blip r:embed="rId3" cstate="print"/>
            <a:stretch>
              <a:fillRect/>
            </a:stretch>
          </p:blipFill>
          <p:spPr>
            <a:xfrm>
              <a:off x="1002" y="447"/>
              <a:ext cx="3695" cy="882"/>
            </a:xfrm>
            <a:prstGeom prst="rect">
              <a:avLst/>
            </a:prstGeom>
          </p:spPr>
        </p:pic>
        <p:sp>
          <p:nvSpPr>
            <p:cNvPr id="27"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总结提升</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29719" name="椭圆 116756"/>
          <p:cNvSpPr>
            <a:spLocks noChangeArrowheads="1"/>
          </p:cNvSpPr>
          <p:nvPr/>
        </p:nvSpPr>
        <p:spPr bwMode="auto">
          <a:xfrm>
            <a:off x="2160905" y="4843145"/>
            <a:ext cx="2947035" cy="739775"/>
          </a:xfrm>
          <a:prstGeom prst="ellipse">
            <a:avLst/>
          </a:prstGeom>
          <a:solidFill>
            <a:schemeClr val="bg2"/>
          </a:solidFill>
          <a:ln w="57150" cmpd="thinThick">
            <a:solidFill>
              <a:schemeClr val="accent3"/>
            </a:solidFill>
            <a:round/>
          </a:ln>
        </p:spPr>
        <p:txBody>
          <a:bodyPr lIns="108816" tIns="54406" rIns="108816" bIns="54406"/>
          <a:p>
            <a:pPr defTabSz="1087755">
              <a:buFont typeface="Arial" panose="020B0604020202020204" pitchFamily="34" charset="0"/>
              <a:buNone/>
            </a:pPr>
            <a:r>
              <a:rPr lang="zh-CN" altLang="en-US" sz="2800" b="1">
                <a:solidFill>
                  <a:srgbClr val="0070C0"/>
                </a:solidFill>
              </a:rPr>
              <a:t>思想近代化</a:t>
            </a:r>
            <a:endParaRPr lang="zh-CN" altLang="en-US" sz="2800" b="1">
              <a:solidFill>
                <a:srgbClr val="0070C0"/>
              </a:solidFill>
            </a:endParaRPr>
          </a:p>
        </p:txBody>
      </p:sp>
      <p:sp>
        <p:nvSpPr>
          <p:cNvPr id="28" name="椭圆 116756"/>
          <p:cNvSpPr>
            <a:spLocks noChangeArrowheads="1"/>
          </p:cNvSpPr>
          <p:nvPr/>
        </p:nvSpPr>
        <p:spPr bwMode="auto">
          <a:xfrm>
            <a:off x="6337300" y="3903980"/>
            <a:ext cx="2947035" cy="721995"/>
          </a:xfrm>
          <a:prstGeom prst="ellipse">
            <a:avLst/>
          </a:prstGeom>
          <a:solidFill>
            <a:schemeClr val="bg2"/>
          </a:solidFill>
          <a:ln w="57150" cmpd="thinThick">
            <a:solidFill>
              <a:schemeClr val="accent3"/>
            </a:solidFill>
            <a:round/>
          </a:ln>
        </p:spPr>
        <p:txBody>
          <a:bodyPr lIns="108816" tIns="54406" rIns="108816" bIns="54406"/>
          <a:p>
            <a:pPr defTabSz="1087755">
              <a:buFont typeface="Arial" panose="020B0604020202020204" pitchFamily="34" charset="0"/>
              <a:buNone/>
            </a:pPr>
            <a:r>
              <a:rPr lang="zh-CN" altLang="en-US" sz="2800" b="1">
                <a:solidFill>
                  <a:srgbClr val="0070C0"/>
                </a:solidFill>
              </a:rPr>
              <a:t>政治民主化</a:t>
            </a:r>
            <a:endParaRPr lang="zh-CN" altLang="en-US" sz="2800" b="1">
              <a:solidFill>
                <a:srgbClr val="0070C0"/>
              </a:solidFill>
            </a:endParaRPr>
          </a:p>
        </p:txBody>
      </p:sp>
      <p:sp>
        <p:nvSpPr>
          <p:cNvPr id="29" name="椭圆 116756"/>
          <p:cNvSpPr>
            <a:spLocks noChangeArrowheads="1"/>
          </p:cNvSpPr>
          <p:nvPr/>
        </p:nvSpPr>
        <p:spPr bwMode="auto">
          <a:xfrm>
            <a:off x="8638540" y="3181985"/>
            <a:ext cx="2947035" cy="721995"/>
          </a:xfrm>
          <a:prstGeom prst="ellipse">
            <a:avLst/>
          </a:prstGeom>
          <a:solidFill>
            <a:schemeClr val="bg2"/>
          </a:solidFill>
          <a:ln w="57150" cmpd="thinThick">
            <a:solidFill>
              <a:schemeClr val="accent3"/>
            </a:solidFill>
            <a:round/>
          </a:ln>
        </p:spPr>
        <p:txBody>
          <a:bodyPr lIns="108816" tIns="54406" rIns="108816" bIns="54406"/>
          <a:p>
            <a:pPr defTabSz="1087755">
              <a:buFont typeface="Arial" panose="020B0604020202020204" pitchFamily="34" charset="0"/>
              <a:buNone/>
            </a:pPr>
            <a:r>
              <a:rPr lang="zh-CN" altLang="en-US" sz="2800" b="1">
                <a:solidFill>
                  <a:srgbClr val="0070C0"/>
                </a:solidFill>
              </a:rPr>
              <a:t>经济工业化</a:t>
            </a:r>
            <a:endParaRPr lang="zh-CN" altLang="en-US" sz="2800" b="1">
              <a:solidFill>
                <a:srgbClr val="0070C0"/>
              </a:solidFill>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0-#ppt_w/2"/>
                                          </p:val>
                                        </p:tav>
                                        <p:tav tm="100000">
                                          <p:val>
                                            <p:strVal val="#ppt_x"/>
                                          </p:val>
                                        </p:tav>
                                      </p:tavLst>
                                    </p:anim>
                                    <p:anim calcmode="lin" valueType="num">
                                      <p:cBhvr additive="base">
                                        <p:cTn id="18" dur="500" fill="hold"/>
                                        <p:tgtEl>
                                          <p:spTgt spid="17"/>
                                        </p:tgtEl>
                                        <p:attrNameLst>
                                          <p:attrName>ppt_y</p:attrName>
                                        </p:attrNameLst>
                                      </p:cBhvr>
                                      <p:tavLst>
                                        <p:tav tm="0">
                                          <p:val>
                                            <p:strVal val="#ppt_y"/>
                                          </p:val>
                                        </p:tav>
                                        <p:tav tm="100000">
                                          <p:val>
                                            <p:strVal val="#ppt_y"/>
                                          </p:val>
                                        </p:tav>
                                      </p:tavLst>
                                    </p:anim>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nodeType="clickEffect">
                                  <p:stCondLst>
                                    <p:cond delay="0"/>
                                  </p:stCondLst>
                                  <p:childTnLst>
                                    <p:set>
                                      <p:cBhvr>
                                        <p:cTn id="25" dur="1" fill="hold">
                                          <p:stCondLst>
                                            <p:cond delay="0"/>
                                          </p:stCondLst>
                                        </p:cTn>
                                        <p:tgtEl>
                                          <p:spTgt spid="16396"/>
                                        </p:tgtEl>
                                        <p:attrNameLst>
                                          <p:attrName>style.visibility</p:attrName>
                                        </p:attrNameLst>
                                      </p:cBhvr>
                                      <p:to>
                                        <p:strVal val="visible"/>
                                      </p:to>
                                    </p:set>
                                    <p:anim calcmode="lin" valueType="num">
                                      <p:cBhvr additive="base">
                                        <p:cTn id="26" dur="500" fill="hold"/>
                                        <p:tgtEl>
                                          <p:spTgt spid="16396"/>
                                        </p:tgtEl>
                                        <p:attrNameLst>
                                          <p:attrName>ppt_x</p:attrName>
                                        </p:attrNameLst>
                                      </p:cBhvr>
                                      <p:tavLst>
                                        <p:tav tm="0">
                                          <p:val>
                                            <p:strVal val="0-#ppt_w/2"/>
                                          </p:val>
                                        </p:tav>
                                        <p:tav tm="100000">
                                          <p:val>
                                            <p:strVal val="#ppt_x"/>
                                          </p:val>
                                        </p:tav>
                                      </p:tavLst>
                                    </p:anim>
                                    <p:anim calcmode="lin" valueType="num">
                                      <p:cBhvr additive="base">
                                        <p:cTn id="27" dur="500" fill="hold"/>
                                        <p:tgtEl>
                                          <p:spTgt spid="16396"/>
                                        </p:tgtEl>
                                        <p:attrNameLst>
                                          <p:attrName>ppt_y</p:attrName>
                                        </p:attrNameLst>
                                      </p:cBhvr>
                                      <p:tavLst>
                                        <p:tav tm="0">
                                          <p:val>
                                            <p:strVal val="#ppt_y"/>
                                          </p:val>
                                        </p:tav>
                                        <p:tav tm="100000">
                                          <p:val>
                                            <p:strVal val="#ppt_y"/>
                                          </p:val>
                                        </p:tav>
                                      </p:tavLst>
                                    </p:anim>
                                  </p:childTnLst>
                                </p:cTn>
                              </p:par>
                              <p:par>
                                <p:cTn id="28" presetID="2" presetClass="entr" presetSubtype="8"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 calcmode="lin" valueType="num">
                                      <p:cBhvr additive="base">
                                        <p:cTn id="30" dur="500" fill="hold"/>
                                        <p:tgtEl>
                                          <p:spTgt spid="19"/>
                                        </p:tgtEl>
                                        <p:attrNameLst>
                                          <p:attrName>ppt_x</p:attrName>
                                        </p:attrNameLst>
                                      </p:cBhvr>
                                      <p:tavLst>
                                        <p:tav tm="0">
                                          <p:val>
                                            <p:strVal val="0-#ppt_w/2"/>
                                          </p:val>
                                        </p:tav>
                                        <p:tav tm="100000">
                                          <p:val>
                                            <p:strVal val="#ppt_x"/>
                                          </p:val>
                                        </p:tav>
                                      </p:tavLst>
                                    </p:anim>
                                    <p:anim calcmode="lin" valueType="num">
                                      <p:cBhvr additive="base">
                                        <p:cTn id="31" dur="500" fill="hold"/>
                                        <p:tgtEl>
                                          <p:spTgt spid="19"/>
                                        </p:tgtEl>
                                        <p:attrNameLst>
                                          <p:attrName>ppt_y</p:attrName>
                                        </p:attrNameLst>
                                      </p:cBhvr>
                                      <p:tavLst>
                                        <p:tav tm="0">
                                          <p:val>
                                            <p:strVal val="#ppt_y"/>
                                          </p:val>
                                        </p:tav>
                                        <p:tav tm="100000">
                                          <p:val>
                                            <p:strVal val="#ppt_y"/>
                                          </p:val>
                                        </p:tav>
                                      </p:tavLst>
                                    </p:anim>
                                  </p:childTnLst>
                                </p:cTn>
                              </p:par>
                            </p:childTnLst>
                          </p:cTn>
                        </p:par>
                        <p:par>
                          <p:cTn id="32" fill="hold">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500" fill="hold">
                                          <p:stCondLst>
                                            <p:cond delay="0"/>
                                          </p:stCondLst>
                                        </p:cTn>
                                        <p:tgtEl>
                                          <p:spTgt spid="2"/>
                                        </p:tgtEl>
                                        <p:attrNameLst>
                                          <p:attrName>style.visibility</p:attrName>
                                        </p:attrNameLst>
                                      </p:cBhvr>
                                      <p:to>
                                        <p:strVal val="visible"/>
                                      </p:to>
                                    </p:set>
                                    <p:animEffect transition="in" filter="box(in)">
                                      <p:cBhvr>
                                        <p:cTn id="39" dur="500"/>
                                        <p:tgtEl>
                                          <p:spTgt spid="2"/>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checkerboard(across)">
                                      <p:cBhvr>
                                        <p:cTn id="44" dur="500"/>
                                        <p:tgtEl>
                                          <p:spTgt spid="18"/>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500" fill="hold">
                                          <p:stCondLst>
                                            <p:cond delay="0"/>
                                          </p:stCondLst>
                                        </p:cTn>
                                        <p:tgtEl>
                                          <p:spTgt spid="23"/>
                                        </p:tgtEl>
                                        <p:attrNameLst>
                                          <p:attrName>style.visibility</p:attrName>
                                        </p:attrNameLst>
                                      </p:cBhvr>
                                      <p:to>
                                        <p:strVal val="visible"/>
                                      </p:to>
                                    </p:set>
                                    <p:animEffect transition="in" filter="box(in)">
                                      <p:cBhvr>
                                        <p:cTn id="49" dur="500"/>
                                        <p:tgtEl>
                                          <p:spTgt spid="23"/>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checkerboard(across)">
                                      <p:cBhvr>
                                        <p:cTn id="54" dur="500"/>
                                        <p:tgtEl>
                                          <p:spTgt spid="24"/>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500" fill="hold">
                                          <p:stCondLst>
                                            <p:cond delay="0"/>
                                          </p:stCondLst>
                                        </p:cTn>
                                        <p:tgtEl>
                                          <p:spTgt spid="29719"/>
                                        </p:tgtEl>
                                        <p:attrNameLst>
                                          <p:attrName>style.visibility</p:attrName>
                                        </p:attrNameLst>
                                      </p:cBhvr>
                                      <p:to>
                                        <p:strVal val="visible"/>
                                      </p:to>
                                    </p:set>
                                    <p:animEffect transition="in" filter="box(in)">
                                      <p:cBhvr>
                                        <p:cTn id="59" dur="500"/>
                                        <p:tgtEl>
                                          <p:spTgt spid="29719"/>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500" fill="hold">
                                          <p:stCondLst>
                                            <p:cond delay="0"/>
                                          </p:stCondLst>
                                        </p:cTn>
                                        <p:tgtEl>
                                          <p:spTgt spid="28"/>
                                        </p:tgtEl>
                                        <p:attrNameLst>
                                          <p:attrName>style.visibility</p:attrName>
                                        </p:attrNameLst>
                                      </p:cBhvr>
                                      <p:to>
                                        <p:strVal val="visible"/>
                                      </p:to>
                                    </p:set>
                                    <p:animEffect transition="in" filter="box(in)">
                                      <p:cBhvr>
                                        <p:cTn id="64" dur="500"/>
                                        <p:tgtEl>
                                          <p:spTgt spid="28"/>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500" fill="hold">
                                          <p:stCondLst>
                                            <p:cond delay="0"/>
                                          </p:stCondLst>
                                        </p:cTn>
                                        <p:tgtEl>
                                          <p:spTgt spid="29"/>
                                        </p:tgtEl>
                                        <p:attrNameLst>
                                          <p:attrName>style.visibility</p:attrName>
                                        </p:attrNameLst>
                                      </p:cBhvr>
                                      <p:to>
                                        <p:strVal val="visible"/>
                                      </p:to>
                                    </p:set>
                                    <p:animEffect transition="in" filter="box(in)">
                                      <p:cBhvr>
                                        <p:cTn id="69"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4" grpId="0"/>
      <p:bldP spid="13" grpId="0"/>
      <p:bldP spid="17" grpId="0"/>
      <p:bldP spid="19" grpId="0"/>
      <p:bldP spid="14" grpId="0"/>
      <p:bldP spid="15" grpId="0"/>
      <p:bldP spid="30" grpId="0"/>
      <p:bldP spid="23" grpId="0"/>
      <p:bldP spid="29719" grpId="0" animBg="1"/>
      <p:bldP spid="28" grpId="0" animBg="1"/>
      <p:bldP spid="2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3"/>
          <p:cNvPicPr>
            <a:picLocks noChangeAspect="1"/>
          </p:cNvPicPr>
          <p:nvPr/>
        </p:nvPicPr>
        <p:blipFill>
          <a:blip r:embed="rId1"/>
          <a:stretch>
            <a:fillRect/>
          </a:stretch>
        </p:blipFill>
        <p:spPr>
          <a:xfrm>
            <a:off x="3763010" y="859790"/>
            <a:ext cx="4006850" cy="3426460"/>
          </a:xfrm>
          <a:prstGeom prst="rect">
            <a:avLst/>
          </a:prstGeom>
        </p:spPr>
      </p:pic>
      <p:sp>
        <p:nvSpPr>
          <p:cNvPr id="7" name="文本框 6"/>
          <p:cNvSpPr txBox="1"/>
          <p:nvPr/>
        </p:nvSpPr>
        <p:spPr>
          <a:xfrm>
            <a:off x="647065" y="4203700"/>
            <a:ext cx="3074670" cy="521970"/>
          </a:xfrm>
          <a:prstGeom prst="rect">
            <a:avLst/>
          </a:prstGeom>
          <a:noFill/>
        </p:spPr>
        <p:txBody>
          <a:bodyPr wrap="square" rtlCol="0">
            <a:spAutoFit/>
          </a:bodyPr>
          <a:p>
            <a:pPr algn="ctr"/>
            <a:r>
              <a:rPr lang="en-US" altLang="zh-CN" sz="2800" b="1">
                <a:latin typeface="楷体" panose="02010609060101010101" charset="-122"/>
                <a:ea typeface="楷体" panose="02010609060101010101" charset="-122"/>
                <a:cs typeface="楷体" panose="02010609060101010101" charset="-122"/>
              </a:rPr>
              <a:t>11</a:t>
            </a:r>
            <a:r>
              <a:rPr lang="zh-CN" altLang="en-US" sz="2800" b="1">
                <a:latin typeface="楷体" panose="02010609060101010101" charset="-122"/>
                <a:ea typeface="楷体" panose="02010609060101010101" charset="-122"/>
                <a:cs typeface="楷体" panose="02010609060101010101" charset="-122"/>
              </a:rPr>
              <a:t>世纪欧洲庄园</a:t>
            </a:r>
            <a:endParaRPr lang="zh-CN" altLang="en-US" sz="2800" b="1">
              <a:solidFill>
                <a:schemeClr val="tx1"/>
              </a:solidFill>
              <a:latin typeface="楷体" panose="02010609060101010101" charset="-122"/>
              <a:ea typeface="楷体" panose="02010609060101010101" charset="-122"/>
              <a:cs typeface="楷体" panose="02010609060101010101" charset="-122"/>
            </a:endParaRPr>
          </a:p>
        </p:txBody>
      </p:sp>
      <p:pic>
        <p:nvPicPr>
          <p:cNvPr id="8" name="图片 7" descr="6"/>
          <p:cNvPicPr>
            <a:picLocks noChangeAspect="1"/>
          </p:cNvPicPr>
          <p:nvPr/>
        </p:nvPicPr>
        <p:blipFill>
          <a:blip r:embed="rId2"/>
          <a:stretch>
            <a:fillRect/>
          </a:stretch>
        </p:blipFill>
        <p:spPr>
          <a:xfrm>
            <a:off x="7769860" y="1058545"/>
            <a:ext cx="4071620" cy="3056255"/>
          </a:xfrm>
          <a:prstGeom prst="rect">
            <a:avLst/>
          </a:prstGeom>
        </p:spPr>
      </p:pic>
      <p:sp>
        <p:nvSpPr>
          <p:cNvPr id="9" name="文本框 8"/>
          <p:cNvSpPr txBox="1"/>
          <p:nvPr/>
        </p:nvSpPr>
        <p:spPr>
          <a:xfrm>
            <a:off x="4023995" y="4203700"/>
            <a:ext cx="3761105" cy="521970"/>
          </a:xfrm>
          <a:prstGeom prst="rect">
            <a:avLst/>
          </a:prstGeom>
          <a:noFill/>
        </p:spPr>
        <p:txBody>
          <a:bodyPr wrap="square" rtlCol="0" anchor="t">
            <a:spAutoFit/>
          </a:bodyPr>
          <a:p>
            <a:pPr algn="l"/>
            <a:r>
              <a:rPr lang="en-US" altLang="zh-CN" sz="2800" b="1">
                <a:latin typeface="楷体" panose="02010609060101010101" charset="-122"/>
                <a:ea typeface="楷体" panose="02010609060101010101" charset="-122"/>
                <a:cs typeface="楷体" panose="02010609060101010101" charset="-122"/>
                <a:sym typeface="+mn-ea"/>
              </a:rPr>
              <a:t>14</a:t>
            </a:r>
            <a:r>
              <a:rPr lang="zh-CN" altLang="en-US" sz="2800" b="1">
                <a:latin typeface="楷体" panose="02010609060101010101" charset="-122"/>
                <a:ea typeface="楷体" panose="02010609060101010101" charset="-122"/>
                <a:cs typeface="楷体" panose="02010609060101010101" charset="-122"/>
                <a:sym typeface="+mn-ea"/>
              </a:rPr>
              <a:t>世纪欧洲</a:t>
            </a:r>
            <a:r>
              <a:rPr lang="zh-CN" altLang="en-US" sz="2800" b="1">
                <a:solidFill>
                  <a:schemeClr val="tx1"/>
                </a:solidFill>
                <a:latin typeface="楷体" panose="02010609060101010101" charset="-122"/>
                <a:ea typeface="楷体" panose="02010609060101010101" charset="-122"/>
                <a:cs typeface="楷体" panose="02010609060101010101" charset="-122"/>
                <a:sym typeface="+mn-ea"/>
              </a:rPr>
              <a:t>印刷工场</a:t>
            </a:r>
            <a:endParaRPr lang="zh-CN" altLang="en-US" sz="2800" b="1">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10" name="文本框 9"/>
          <p:cNvSpPr txBox="1"/>
          <p:nvPr/>
        </p:nvSpPr>
        <p:spPr>
          <a:xfrm>
            <a:off x="7766685" y="4203700"/>
            <a:ext cx="4077970" cy="521970"/>
          </a:xfrm>
          <a:prstGeom prst="rect">
            <a:avLst/>
          </a:prstGeom>
          <a:noFill/>
        </p:spPr>
        <p:txBody>
          <a:bodyPr wrap="square" rtlCol="0" anchor="t">
            <a:spAutoFit/>
          </a:bodyPr>
          <a:p>
            <a:pPr algn="l"/>
            <a:r>
              <a:rPr lang="en-US" altLang="zh-CN" sz="2800" b="1">
                <a:latin typeface="楷体" panose="02010609060101010101" charset="-122"/>
                <a:ea typeface="楷体" panose="02010609060101010101" charset="-122"/>
                <a:cs typeface="楷体" panose="02010609060101010101" charset="-122"/>
                <a:sym typeface="+mn-ea"/>
              </a:rPr>
              <a:t>18</a:t>
            </a:r>
            <a:r>
              <a:rPr lang="zh-CN" altLang="en-US" sz="2800" b="1">
                <a:latin typeface="楷体" panose="02010609060101010101" charset="-122"/>
                <a:ea typeface="楷体" panose="02010609060101010101" charset="-122"/>
                <a:cs typeface="楷体" panose="02010609060101010101" charset="-122"/>
                <a:sym typeface="+mn-ea"/>
              </a:rPr>
              <a:t>世纪末英国纺织</a:t>
            </a:r>
            <a:r>
              <a:rPr lang="zh-CN" altLang="en-US" sz="2800" b="1">
                <a:solidFill>
                  <a:schemeClr val="tx1"/>
                </a:solidFill>
                <a:latin typeface="楷体" panose="02010609060101010101" charset="-122"/>
                <a:ea typeface="楷体" panose="02010609060101010101" charset="-122"/>
                <a:cs typeface="楷体" panose="02010609060101010101" charset="-122"/>
                <a:sym typeface="+mn-ea"/>
              </a:rPr>
              <a:t>工厂</a:t>
            </a:r>
            <a:endParaRPr lang="zh-CN" altLang="en-US" sz="2800" b="1">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100" name="文本框 99"/>
          <p:cNvSpPr txBox="1"/>
          <p:nvPr/>
        </p:nvSpPr>
        <p:spPr>
          <a:xfrm>
            <a:off x="1266190" y="407035"/>
            <a:ext cx="10627995" cy="521970"/>
          </a:xfrm>
          <a:prstGeom prst="rect">
            <a:avLst/>
          </a:prstGeom>
          <a:noFill/>
          <a:ln w="9525">
            <a:noFill/>
          </a:ln>
        </p:spPr>
        <p:txBody>
          <a:bodyPr wrap="square">
            <a:spAutoFit/>
          </a:bodyPr>
          <a:p>
            <a:pPr indent="0"/>
            <a:r>
              <a:rPr lang="zh-CN" sz="2800" b="1">
                <a:ea typeface="黑体" panose="02010609060101010101" pitchFamily="49" charset="-122"/>
              </a:rPr>
              <a:t>阅读下列图片，说一说欧洲生产组织形式发生了怎样的变化？</a:t>
            </a:r>
            <a:endParaRPr lang="en-US" altLang="zh-CN" sz="2800" b="1">
              <a:latin typeface="宋体" panose="02010600030101010101" pitchFamily="2" charset="-122"/>
              <a:ea typeface="黑体" panose="02010609060101010101" pitchFamily="49" charset="-122"/>
              <a:cs typeface="宋体" panose="02010600030101010101" pitchFamily="2" charset="-122"/>
            </a:endParaRPr>
          </a:p>
        </p:txBody>
      </p:sp>
      <p:grpSp>
        <p:nvGrpSpPr>
          <p:cNvPr id="15" name="组合 14"/>
          <p:cNvGrpSpPr/>
          <p:nvPr/>
        </p:nvGrpSpPr>
        <p:grpSpPr>
          <a:xfrm>
            <a:off x="984885" y="4869180"/>
            <a:ext cx="10654665" cy="583565"/>
            <a:chOff x="1634" y="7669"/>
            <a:chExt cx="16779" cy="919"/>
          </a:xfrm>
        </p:grpSpPr>
        <p:sp>
          <p:nvSpPr>
            <p:cNvPr id="11" name="文本框 10"/>
            <p:cNvSpPr txBox="1"/>
            <p:nvPr/>
          </p:nvSpPr>
          <p:spPr>
            <a:xfrm>
              <a:off x="1634" y="7669"/>
              <a:ext cx="16779" cy="919"/>
            </a:xfrm>
            <a:prstGeom prst="rect">
              <a:avLst/>
            </a:prstGeom>
            <a:noFill/>
            <a:ln w="9525">
              <a:noFill/>
            </a:ln>
          </p:spPr>
          <p:txBody>
            <a:bodyPr wrap="square">
              <a:spAutoFit/>
            </a:bodyPr>
            <a:p>
              <a:pPr indent="0"/>
              <a:r>
                <a:rPr lang="zh-CN" sz="3200" b="0">
                  <a:solidFill>
                    <a:srgbClr val="FF0000"/>
                  </a:solidFill>
                  <a:latin typeface="黑体" panose="02010609060101010101" pitchFamily="49" charset="-122"/>
                  <a:ea typeface="黑体" panose="02010609060101010101" pitchFamily="49" charset="-122"/>
                  <a:cs typeface="黑体" panose="02010609060101010101" pitchFamily="49" charset="-122"/>
                </a:rPr>
                <a:t>庄园经济           手工工场          现代大工厂</a:t>
              </a:r>
              <a:endParaRPr lang="zh-CN" altLang="en-US" sz="3200" b="0">
                <a:solidFill>
                  <a:srgbClr val="FF0000"/>
                </a:solidFill>
                <a:latin typeface="黑体" panose="02010609060101010101" pitchFamily="49" charset="-122"/>
                <a:ea typeface="黑体" panose="02010609060101010101" pitchFamily="49" charset="-122"/>
                <a:cs typeface="黑体" panose="02010609060101010101" pitchFamily="49" charset="-122"/>
              </a:endParaRPr>
            </a:p>
          </p:txBody>
        </p:sp>
        <p:cxnSp>
          <p:nvCxnSpPr>
            <p:cNvPr id="13" name="直接箭头连接符 12"/>
            <p:cNvCxnSpPr/>
            <p:nvPr/>
          </p:nvCxnSpPr>
          <p:spPr>
            <a:xfrm>
              <a:off x="5045" y="8129"/>
              <a:ext cx="2155"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a:off x="11065" y="8128"/>
              <a:ext cx="2155"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grpSp>
        <p:nvGrpSpPr>
          <p:cNvPr id="19" name="组合 18"/>
          <p:cNvGrpSpPr/>
          <p:nvPr/>
        </p:nvGrpSpPr>
        <p:grpSpPr>
          <a:xfrm>
            <a:off x="984885" y="5572760"/>
            <a:ext cx="10654665" cy="768350"/>
            <a:chOff x="1551" y="8776"/>
            <a:chExt cx="16779" cy="1210"/>
          </a:xfrm>
        </p:grpSpPr>
        <p:sp>
          <p:nvSpPr>
            <p:cNvPr id="17" name="文本框 16"/>
            <p:cNvSpPr txBox="1"/>
            <p:nvPr/>
          </p:nvSpPr>
          <p:spPr>
            <a:xfrm>
              <a:off x="1551" y="8776"/>
              <a:ext cx="16779" cy="1210"/>
            </a:xfrm>
            <a:prstGeom prst="rect">
              <a:avLst/>
            </a:prstGeom>
            <a:noFill/>
            <a:ln w="9525">
              <a:noFill/>
            </a:ln>
          </p:spPr>
          <p:txBody>
            <a:bodyPr wrap="square">
              <a:spAutoFit/>
            </a:bodyPr>
            <a:p>
              <a:pPr indent="0"/>
              <a:r>
                <a:rPr lang="zh-CN" altLang="en-US" sz="4400" b="0">
                  <a:solidFill>
                    <a:srgbClr val="FF0000"/>
                  </a:solidFill>
                  <a:latin typeface="黑体" panose="02010609060101010101" pitchFamily="49" charset="-122"/>
                  <a:ea typeface="黑体" panose="02010609060101010101" pitchFamily="49" charset="-122"/>
                  <a:cs typeface="黑体" panose="02010609060101010101" pitchFamily="49" charset="-122"/>
                </a:rPr>
                <a:t>农业文明时代          工业文明时代</a:t>
              </a:r>
              <a:endParaRPr lang="zh-CN" altLang="en-US" sz="4400" b="0">
                <a:solidFill>
                  <a:srgbClr val="FF0000"/>
                </a:solidFill>
                <a:latin typeface="黑体" panose="02010609060101010101" pitchFamily="49" charset="-122"/>
                <a:ea typeface="黑体" panose="02010609060101010101" pitchFamily="49" charset="-122"/>
                <a:cs typeface="黑体" panose="02010609060101010101" pitchFamily="49" charset="-122"/>
              </a:endParaRPr>
            </a:p>
          </p:txBody>
        </p:sp>
        <p:cxnSp>
          <p:nvCxnSpPr>
            <p:cNvPr id="18" name="直接箭头连接符 17"/>
            <p:cNvCxnSpPr/>
            <p:nvPr/>
          </p:nvCxnSpPr>
          <p:spPr>
            <a:xfrm>
              <a:off x="7615" y="9371"/>
              <a:ext cx="3367" cy="2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pic>
        <p:nvPicPr>
          <p:cNvPr id="2" name="图片 1" descr="QQ截图20201123175246"/>
          <p:cNvPicPr>
            <a:picLocks noChangeAspect="1"/>
          </p:cNvPicPr>
          <p:nvPr/>
        </p:nvPicPr>
        <p:blipFill>
          <a:blip r:embed="rId3"/>
          <a:stretch>
            <a:fillRect/>
          </a:stretch>
        </p:blipFill>
        <p:spPr>
          <a:xfrm>
            <a:off x="457835" y="1058545"/>
            <a:ext cx="3453765" cy="31457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500"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500" fill="hold">
                                          <p:stCondLst>
                                            <p:cond delay="0"/>
                                          </p:stCondLst>
                                        </p:cTn>
                                        <p:tgtEl>
                                          <p:spTgt spid="19"/>
                                        </p:tgtEl>
                                        <p:attrNameLst>
                                          <p:attrName>style.visibility</p:attrName>
                                        </p:attrNameLst>
                                      </p:cBhvr>
                                      <p:to>
                                        <p:strVal val="visible"/>
                                      </p:to>
                                    </p:set>
                                    <p:animEffect transition="in" filter="box(in)">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295400" y="2277110"/>
            <a:ext cx="9985375" cy="1206500"/>
          </a:xfrm>
        </p:spPr>
        <p:txBody>
          <a:bodyPr>
            <a:normAutofit/>
          </a:bodyPr>
          <a:lstStyle/>
          <a:p>
            <a:r>
              <a:rPr lang="zh-CN" sz="4800" b="1" dirty="0"/>
              <a:t>工业革命和国际共产主义运动的兴起</a:t>
            </a:r>
            <a:endParaRPr lang="zh-CN" sz="4800" b="1" dirty="0"/>
          </a:p>
        </p:txBody>
      </p:sp>
      <p:grpSp>
        <p:nvGrpSpPr>
          <p:cNvPr id="5" name="Group 11"/>
          <p:cNvGrpSpPr/>
          <p:nvPr/>
        </p:nvGrpSpPr>
        <p:grpSpPr bwMode="auto">
          <a:xfrm>
            <a:off x="666176" y="1123240"/>
            <a:ext cx="4565728" cy="769587"/>
            <a:chOff x="295" y="1616"/>
            <a:chExt cx="1914" cy="264"/>
          </a:xfrm>
        </p:grpSpPr>
        <p:pic>
          <p:nvPicPr>
            <p:cNvPr id="6" name="Picture 12" descr="PPT·（4字）_看图王"/>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5" y="1616"/>
              <a:ext cx="1451"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3"/>
            <p:cNvSpPr txBox="1">
              <a:spLocks noChangeArrowheads="1"/>
            </p:cNvSpPr>
            <p:nvPr/>
          </p:nvSpPr>
          <p:spPr bwMode="auto">
            <a:xfrm>
              <a:off x="515" y="1619"/>
              <a:ext cx="1694"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b="1">
                  <a:solidFill>
                    <a:schemeClr val="tx1"/>
                  </a:solidFill>
                  <a:latin typeface="Times New Roman" panose="02020603050405020304" pitchFamily="18" charset="0"/>
                  <a:ea typeface="宋体" panose="02010600030101010101" pitchFamily="2" charset="-122"/>
                </a:defRPr>
              </a:lvl1pPr>
              <a:lvl2pPr marL="742950" indent="-285750" eaLnBrk="0" hangingPunct="0">
                <a:defRPr sz="2600" b="1">
                  <a:solidFill>
                    <a:schemeClr val="tx1"/>
                  </a:solidFill>
                  <a:latin typeface="Times New Roman" panose="02020603050405020304" pitchFamily="18" charset="0"/>
                  <a:ea typeface="宋体" panose="02010600030101010101" pitchFamily="2" charset="-122"/>
                </a:defRPr>
              </a:lvl2pPr>
              <a:lvl3pPr marL="1143000" indent="-228600" eaLnBrk="0" hangingPunct="0">
                <a:defRPr sz="2600" b="1">
                  <a:solidFill>
                    <a:schemeClr val="tx1"/>
                  </a:solidFill>
                  <a:latin typeface="Times New Roman" panose="02020603050405020304" pitchFamily="18" charset="0"/>
                  <a:ea typeface="宋体" panose="02010600030101010101" pitchFamily="2" charset="-122"/>
                </a:defRPr>
              </a:lvl3pPr>
              <a:lvl4pPr marL="1600200" indent="-228600" eaLnBrk="0" hangingPunct="0">
                <a:defRPr sz="2600" b="1">
                  <a:solidFill>
                    <a:schemeClr val="tx1"/>
                  </a:solidFill>
                  <a:latin typeface="Times New Roman" panose="02020603050405020304" pitchFamily="18" charset="0"/>
                  <a:ea typeface="宋体" panose="02010600030101010101" pitchFamily="2" charset="-122"/>
                </a:defRPr>
              </a:lvl4pPr>
              <a:lvl5pPr marL="2057400" indent="-228600" eaLnBrk="0" hangingPunct="0">
                <a:defRPr sz="26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600" b="1">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3465" dirty="0">
                  <a:solidFill>
                    <a:srgbClr val="FFFF00"/>
                  </a:solidFill>
                  <a:latin typeface="Arial" panose="020B0604020202020204" pitchFamily="34" charset="0"/>
                  <a:ea typeface="微软雅黑" panose="020B0503020204020204" charset="-122"/>
                </a:rPr>
                <a:t> </a:t>
              </a:r>
              <a:r>
                <a:rPr lang="zh-CN" altLang="en-US" sz="4000" dirty="0">
                  <a:solidFill>
                    <a:srgbClr val="FFFF00"/>
                  </a:solidFill>
                  <a:latin typeface="Arial" panose="020B0604020202020204" pitchFamily="34" charset="0"/>
                  <a:ea typeface="微软雅黑" panose="020B0503020204020204" charset="-122"/>
                </a:rPr>
                <a:t>  单元复习</a:t>
              </a:r>
              <a:endParaRPr lang="zh-CN" altLang="en-US" sz="4000" dirty="0">
                <a:solidFill>
                  <a:srgbClr val="FFFF00"/>
                </a:solidFill>
                <a:latin typeface="Arial" panose="020B0604020202020204" pitchFamily="34" charset="0"/>
                <a:ea typeface="微软雅黑" panose="020B0503020204020204" charset="-122"/>
              </a:endParaRPr>
            </a:p>
          </p:txBody>
        </p:sp>
      </p:grpSp>
      <p:sp>
        <p:nvSpPr>
          <p:cNvPr id="3" name="文本框 2"/>
          <p:cNvSpPr txBox="1"/>
          <p:nvPr/>
        </p:nvSpPr>
        <p:spPr>
          <a:xfrm>
            <a:off x="7117080" y="4163060"/>
            <a:ext cx="4163695" cy="953135"/>
          </a:xfrm>
          <a:prstGeom prst="rect">
            <a:avLst/>
          </a:prstGeom>
          <a:noFill/>
        </p:spPr>
        <p:txBody>
          <a:bodyPr wrap="square" rtlCol="0">
            <a:spAutoFit/>
          </a:bodyPr>
          <a:p>
            <a:pPr algn="ctr"/>
            <a:r>
              <a:rPr lang="zh-CN" altLang="en-US" sz="2800" b="1">
                <a:latin typeface="楷体" panose="02010609060101010101" charset="-122"/>
                <a:ea typeface="楷体" panose="02010609060101010101" charset="-122"/>
                <a:cs typeface="楷体" panose="02010609060101010101" charset="-122"/>
              </a:rPr>
              <a:t>昌乐一中 初中部</a:t>
            </a:r>
            <a:endParaRPr lang="zh-CN" altLang="en-US" sz="2800" b="1">
              <a:latin typeface="楷体" panose="02010609060101010101" charset="-122"/>
              <a:ea typeface="楷体" panose="02010609060101010101" charset="-122"/>
              <a:cs typeface="楷体" panose="02010609060101010101" charset="-122"/>
            </a:endParaRPr>
          </a:p>
          <a:p>
            <a:pPr algn="ctr"/>
            <a:r>
              <a:rPr lang="zh-CN" altLang="en-US" sz="2800" b="1">
                <a:latin typeface="楷体" panose="02010609060101010101" charset="-122"/>
                <a:ea typeface="楷体" panose="02010609060101010101" charset="-122"/>
                <a:cs typeface="楷体" panose="02010609060101010101" charset="-122"/>
              </a:rPr>
              <a:t>张培培</a:t>
            </a:r>
            <a:endParaRPr lang="zh-CN" altLang="en-US" sz="2800" b="1">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en-US" sz="4000" b="1" dirty="0" smtClean="0">
                  <a:solidFill>
                    <a:schemeClr val="bg1"/>
                  </a:solidFill>
                  <a:latin typeface="华文新魏" panose="02010800040101010101" charset="-122"/>
                  <a:ea typeface="华文新魏" panose="02010800040101010101" charset="-122"/>
                  <a:sym typeface="+mn-ea"/>
                </a:rPr>
                <a:t>学习目标</a:t>
              </a:r>
              <a:endParaRPr lang="zh-CN" altLang="en-US" sz="4000" b="1" dirty="0" smtClean="0">
                <a:solidFill>
                  <a:schemeClr val="bg1"/>
                </a:solidFill>
                <a:latin typeface="华文新魏" panose="02010800040101010101" charset="-122"/>
                <a:ea typeface="华文新魏" panose="02010800040101010101" charset="-122"/>
                <a:sym typeface="+mn-ea"/>
              </a:endParaRPr>
            </a:p>
          </p:txBody>
        </p:sp>
      </p:grpSp>
      <p:sp>
        <p:nvSpPr>
          <p:cNvPr id="4" name="文本框 3"/>
          <p:cNvSpPr txBox="1"/>
          <p:nvPr/>
        </p:nvSpPr>
        <p:spPr>
          <a:xfrm>
            <a:off x="720725" y="1191260"/>
            <a:ext cx="10749915" cy="4570730"/>
          </a:xfrm>
          <a:prstGeom prst="rect">
            <a:avLst/>
          </a:prstGeom>
          <a:noFill/>
        </p:spPr>
        <p:txBody>
          <a:bodyPr wrap="square" rtlCol="0" anchor="t">
            <a:spAutoFit/>
          </a:bodyPr>
          <a:p>
            <a:pPr>
              <a:lnSpc>
                <a:spcPct val="130000"/>
              </a:lnSpc>
              <a:spcBef>
                <a:spcPts val="0"/>
              </a:spcBef>
              <a:spcAft>
                <a:spcPts val="0"/>
              </a:spcAft>
            </a:pPr>
            <a:r>
              <a:rPr lang="zh-CN" altLang="en-US" sz="3200" b="1">
                <a:latin typeface="宋体" panose="02010600030101010101" pitchFamily="2" charset="-122"/>
                <a:ea typeface="宋体" panose="02010600030101010101" pitchFamily="2" charset="-122"/>
                <a:cs typeface="宋体" panose="02010600030101010101" pitchFamily="2" charset="-122"/>
              </a:rPr>
              <a:t>1.通过自主复习和构建知识体系，能够准确</a:t>
            </a:r>
            <a:r>
              <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rPr>
              <a:t>复述</a:t>
            </a:r>
            <a:r>
              <a:rPr lang="zh-CN" altLang="en-US" sz="3200" b="1">
                <a:latin typeface="宋体" panose="02010600030101010101" pitchFamily="2" charset="-122"/>
                <a:ea typeface="宋体" panose="02010600030101010101" pitchFamily="2" charset="-122"/>
                <a:cs typeface="宋体" panose="02010600030101010101" pitchFamily="2" charset="-122"/>
              </a:rPr>
              <a:t>工业革命和马克思主义诞生的基本史实。</a:t>
            </a:r>
            <a:endParaRPr lang="zh-CN" altLang="en-US" sz="3200" b="1">
              <a:latin typeface="宋体" panose="02010600030101010101" pitchFamily="2" charset="-122"/>
              <a:ea typeface="宋体" panose="02010600030101010101" pitchFamily="2" charset="-122"/>
              <a:cs typeface="宋体" panose="02010600030101010101" pitchFamily="2" charset="-122"/>
            </a:endParaRPr>
          </a:p>
          <a:p>
            <a:pPr>
              <a:lnSpc>
                <a:spcPct val="130000"/>
              </a:lnSpc>
              <a:spcBef>
                <a:spcPts val="0"/>
              </a:spcBef>
              <a:spcAft>
                <a:spcPts val="0"/>
              </a:spcAft>
            </a:pPr>
            <a:r>
              <a:rPr lang="en-US" altLang="zh-CN" sz="32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3200" b="1">
                <a:latin typeface="宋体" panose="02010600030101010101" pitchFamily="2" charset="-122"/>
                <a:ea typeface="宋体" panose="02010600030101010101" pitchFamily="2" charset="-122"/>
                <a:cs typeface="宋体" panose="02010600030101010101" pitchFamily="2" charset="-122"/>
                <a:sym typeface="+mn-ea"/>
              </a:rPr>
              <a:t>通过合作探究研读材料，能够从不同的角度分析并表述工业化时代来临的历史影响。</a:t>
            </a:r>
            <a:endParaRPr lang="zh-CN" altLang="en-US" sz="3200" b="1">
              <a:latin typeface="宋体" panose="02010600030101010101" pitchFamily="2" charset="-122"/>
              <a:ea typeface="宋体" panose="02010600030101010101" pitchFamily="2" charset="-122"/>
              <a:cs typeface="宋体" panose="02010600030101010101" pitchFamily="2" charset="-122"/>
            </a:endParaRPr>
          </a:p>
          <a:p>
            <a:pPr>
              <a:lnSpc>
                <a:spcPct val="130000"/>
              </a:lnSpc>
              <a:spcBef>
                <a:spcPts val="0"/>
              </a:spcBef>
              <a:spcAft>
                <a:spcPts val="0"/>
              </a:spcAft>
            </a:pPr>
            <a:r>
              <a:rPr lang="en-US" altLang="zh-CN" sz="3200" b="1">
                <a:latin typeface="宋体" panose="02010600030101010101" pitchFamily="2" charset="-122"/>
                <a:ea typeface="宋体" panose="02010600030101010101" pitchFamily="2" charset="-122"/>
                <a:cs typeface="宋体" panose="02010600030101010101" pitchFamily="2" charset="-122"/>
              </a:rPr>
              <a:t>3</a:t>
            </a:r>
            <a:r>
              <a:rPr lang="zh-CN" altLang="en-US" sz="3200" b="1">
                <a:latin typeface="宋体" panose="02010600030101010101" pitchFamily="2" charset="-122"/>
                <a:ea typeface="宋体" panose="02010600030101010101" pitchFamily="2" charset="-122"/>
                <a:cs typeface="宋体" panose="02010600030101010101" pitchFamily="2" charset="-122"/>
              </a:rPr>
              <a:t>.通过梳理国际共产主义运动发展的史实，认识马克思主义诞生的历史意义</a:t>
            </a:r>
            <a:r>
              <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rPr>
              <a:t>。</a:t>
            </a:r>
            <a:endPar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30000"/>
              </a:lnSpc>
              <a:spcBef>
                <a:spcPts val="0"/>
              </a:spcBef>
              <a:spcAft>
                <a:spcPts val="0"/>
              </a:spcAft>
            </a:pPr>
            <a:endPar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6031865" cy="706755"/>
            <a:chOff x="1002" y="447"/>
            <a:chExt cx="3706" cy="937"/>
          </a:xfrm>
        </p:grpSpPr>
        <p:pic>
          <p:nvPicPr>
            <p:cNvPr id="22" name="图片 21" descr="00 图标-04"/>
            <p:cNvPicPr>
              <a:picLocks noChangeAspect="1"/>
            </p:cNvPicPr>
            <p:nvPr/>
          </p:nvPicPr>
          <p:blipFill>
            <a:blip r:embed="rId1" cstate="print"/>
            <a:stretch>
              <a:fillRect/>
            </a:stretch>
          </p:blipFill>
          <p:spPr>
            <a:xfrm>
              <a:off x="1002" y="447"/>
              <a:ext cx="3706"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en-US" sz="4000" b="1" dirty="0" smtClean="0">
                  <a:solidFill>
                    <a:schemeClr val="bg1"/>
                  </a:solidFill>
                  <a:latin typeface="华文新魏" panose="02010800040101010101" charset="-122"/>
                  <a:ea typeface="华文新魏" panose="02010800040101010101" charset="-122"/>
                  <a:sym typeface="+mn-ea"/>
                </a:rPr>
                <a:t>自主学习，构建体系</a:t>
              </a:r>
              <a:endParaRPr lang="zh-CN" altLang="en-US" sz="4000" b="1" dirty="0" smtClean="0">
                <a:solidFill>
                  <a:schemeClr val="bg1"/>
                </a:solidFill>
                <a:latin typeface="华文新魏" panose="02010800040101010101" charset="-122"/>
                <a:ea typeface="华文新魏" panose="02010800040101010101" charset="-122"/>
                <a:sym typeface="+mn-ea"/>
              </a:endParaRPr>
            </a:p>
          </p:txBody>
        </p:sp>
      </p:grpSp>
      <p:sp>
        <p:nvSpPr>
          <p:cNvPr id="5" name="文本框 4"/>
          <p:cNvSpPr txBox="1"/>
          <p:nvPr/>
        </p:nvSpPr>
        <p:spPr>
          <a:xfrm>
            <a:off x="721995" y="1162685"/>
            <a:ext cx="10537825" cy="2071370"/>
          </a:xfrm>
          <a:prstGeom prst="rect">
            <a:avLst/>
          </a:prstGeom>
          <a:noFill/>
        </p:spPr>
        <p:txBody>
          <a:bodyPr wrap="square" rtlCol="0" anchor="t">
            <a:spAutoFit/>
          </a:bodyPr>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1.熟练掌握下列重点问题：</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）第一次工业革命的背景、时间、开始地区、主要成就及意义（珍妮机、蒸汽机、铁路和现代工厂制度）、工业革命的影响。</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）马克思主义诞生的背景、时间及标志、内容、影响。</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721995" y="3234055"/>
            <a:ext cx="10984865" cy="2566035"/>
          </a:xfrm>
          <a:prstGeom prst="rect">
            <a:avLst/>
          </a:prstGeom>
          <a:noFill/>
        </p:spPr>
        <p:txBody>
          <a:bodyPr wrap="square" rtlCol="0" anchor="t">
            <a:spAutoFit/>
          </a:bodyPr>
          <a:p>
            <a:pPr>
              <a:lnSpc>
                <a:spcPct val="115000"/>
              </a:lnSpc>
              <a:spcBef>
                <a:spcPts val="0"/>
              </a:spcBef>
              <a:spcAft>
                <a:spcPts val="0"/>
              </a:spcAft>
            </a:pPr>
            <a:r>
              <a:rPr lang="en-US" altLang="zh-CN" sz="2800" b="1">
                <a:latin typeface="宋体" panose="02010600030101010101" pitchFamily="2" charset="-122"/>
                <a:ea typeface="宋体" panose="02010600030101010101" pitchFamily="2" charset="-122"/>
                <a:cs typeface="宋体" panose="02010600030101010101" pitchFamily="2" charset="-122"/>
              </a:rPr>
              <a:t>2</a:t>
            </a:r>
            <a:r>
              <a:rPr lang="zh-CN" altLang="en-US" sz="2800" b="1">
                <a:latin typeface="宋体" panose="02010600030101010101" pitchFamily="2" charset="-122"/>
                <a:ea typeface="宋体" panose="02010600030101010101" pitchFamily="2" charset="-122"/>
                <a:cs typeface="宋体" panose="02010600030101010101" pitchFamily="2" charset="-122"/>
              </a:rPr>
              <a:t>.构建单元知识体系：</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1</a:t>
            </a:r>
            <a:r>
              <a:rPr lang="zh-CN" altLang="en-US" sz="2800" b="1">
                <a:latin typeface="宋体" panose="02010600030101010101" pitchFamily="2" charset="-122"/>
                <a:ea typeface="宋体" panose="02010600030101010101" pitchFamily="2" charset="-122"/>
                <a:cs typeface="宋体" panose="02010600030101010101" pitchFamily="2" charset="-122"/>
              </a:rPr>
              <a:t>）</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体现单元重点知识，理清章节之间的内在联系</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适当延伸拓展</a:t>
            </a:r>
            <a:r>
              <a:rPr lang="zh-CN" altLang="en-US" sz="2800" b="1">
                <a:latin typeface="宋体" panose="02010600030101010101" pitchFamily="2" charset="-122"/>
                <a:ea typeface="宋体" panose="02010600030101010101" pitchFamily="2" charset="-122"/>
                <a:cs typeface="宋体" panose="02010600030101010101" pitchFamily="2" charset="-122"/>
              </a:rPr>
              <a:t>；</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2</a:t>
            </a:r>
            <a:r>
              <a:rPr lang="zh-CN" altLang="en-US" sz="2800" b="1">
                <a:latin typeface="宋体" panose="02010600030101010101" pitchFamily="2" charset="-122"/>
                <a:ea typeface="宋体" panose="02010600030101010101" pitchFamily="2" charset="-122"/>
                <a:cs typeface="宋体" panose="02010600030101010101" pitchFamily="2" charset="-122"/>
              </a:rPr>
              <a:t>）全员参与，主动参与，及时巩固基础知识；</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3</a:t>
            </a:r>
            <a:r>
              <a:rPr lang="zh-CN" altLang="en-US" sz="2800" b="1">
                <a:latin typeface="宋体" panose="02010600030101010101" pitchFamily="2" charset="-122"/>
                <a:ea typeface="宋体" panose="02010600030101010101" pitchFamily="2" charset="-122"/>
                <a:cs typeface="宋体" panose="02010600030101010101" pitchFamily="2" charset="-122"/>
              </a:rPr>
              <a:t>）形式多样：思维导图、知识框架、时间轴、知识树等；</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4</a:t>
            </a:r>
            <a:r>
              <a:rPr lang="zh-CN" altLang="en-US" sz="2800" b="1">
                <a:latin typeface="宋体" panose="02010600030101010101" pitchFamily="2" charset="-122"/>
                <a:ea typeface="宋体" panose="02010600030101010101" pitchFamily="2" charset="-122"/>
                <a:cs typeface="宋体" panose="02010600030101010101" pitchFamily="2" charset="-122"/>
              </a:rPr>
              <a:t>）熟练展示。</a:t>
            </a:r>
            <a:endParaRPr lang="zh-CN" altLang="en-US" sz="28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pSp>
        <p:nvGrpSpPr>
          <p:cNvPr id="6" name="组合 5"/>
          <p:cNvGrpSpPr/>
          <p:nvPr/>
        </p:nvGrpSpPr>
        <p:grpSpPr>
          <a:xfrm>
            <a:off x="573088" y="1219200"/>
            <a:ext cx="831215" cy="5304155"/>
            <a:chOff x="21" y="1953"/>
            <a:chExt cx="1309" cy="8353"/>
          </a:xfrm>
        </p:grpSpPr>
        <p:sp>
          <p:nvSpPr>
            <p:cNvPr id="4" name="流程图: 可选过程 3"/>
            <p:cNvSpPr/>
            <p:nvPr userDrawn="1"/>
          </p:nvSpPr>
          <p:spPr>
            <a:xfrm>
              <a:off x="70" y="1953"/>
              <a:ext cx="1260" cy="2762"/>
            </a:xfrm>
            <a:prstGeom prst="flowChartAlternateProcess">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sz="2800" b="1" strike="noStrike" noProof="1">
                  <a:solidFill>
                    <a:schemeClr val="tx1"/>
                  </a:solidFill>
                  <a:latin typeface="黑体" panose="02010609060101010101" pitchFamily="49" charset="-122"/>
                  <a:ea typeface="黑体" panose="02010609060101010101" pitchFamily="49" charset="-122"/>
                  <a:sym typeface="+mn-ea"/>
                </a:rPr>
                <a:t>阶</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strike="noStrike" noProof="1">
                  <a:solidFill>
                    <a:schemeClr val="tx1"/>
                  </a:solidFill>
                  <a:latin typeface="黑体" panose="02010609060101010101" pitchFamily="49" charset="-122"/>
                  <a:ea typeface="黑体" panose="02010609060101010101" pitchFamily="49" charset="-122"/>
                  <a:sym typeface="+mn-ea"/>
                </a:rPr>
                <a:t>段</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strike="noStrike" noProof="1">
                  <a:solidFill>
                    <a:schemeClr val="tx1"/>
                  </a:solidFill>
                  <a:latin typeface="黑体" panose="02010609060101010101" pitchFamily="49" charset="-122"/>
                  <a:ea typeface="黑体" panose="02010609060101010101" pitchFamily="49" charset="-122"/>
                  <a:sym typeface="+mn-ea"/>
                </a:rPr>
                <a:t>特</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strike="noStrike" noProof="1">
                  <a:solidFill>
                    <a:schemeClr val="tx1"/>
                  </a:solidFill>
                  <a:latin typeface="黑体" panose="02010609060101010101" pitchFamily="49" charset="-122"/>
                  <a:ea typeface="黑体" panose="02010609060101010101" pitchFamily="49" charset="-122"/>
                  <a:sym typeface="+mn-ea"/>
                </a:rPr>
                <a:t>征</a:t>
              </a:r>
              <a:endParaRPr lang="zh-CN" sz="2800" b="1" strike="noStrike" noProof="1">
                <a:solidFill>
                  <a:schemeClr val="tx1"/>
                </a:solidFill>
                <a:latin typeface="黑体" panose="02010609060101010101" pitchFamily="49" charset="-122"/>
                <a:ea typeface="黑体" panose="02010609060101010101" pitchFamily="49" charset="-122"/>
                <a:sym typeface="+mn-ea"/>
              </a:endParaRPr>
            </a:p>
          </p:txBody>
        </p:sp>
        <p:sp>
          <p:nvSpPr>
            <p:cNvPr id="2" name="流程图: 可选过程 1"/>
            <p:cNvSpPr/>
            <p:nvPr userDrawn="1"/>
          </p:nvSpPr>
          <p:spPr>
            <a:xfrm>
              <a:off x="21" y="7486"/>
              <a:ext cx="1309" cy="2820"/>
            </a:xfrm>
            <a:prstGeom prst="flowChartAlternateProcess">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sz="2800" b="1">
                  <a:solidFill>
                    <a:schemeClr val="tx1"/>
                  </a:solidFill>
                  <a:latin typeface="黑体" panose="02010609060101010101" pitchFamily="49" charset="-122"/>
                  <a:ea typeface="黑体" panose="02010609060101010101" pitchFamily="49" charset="-122"/>
                  <a:cs typeface="微软雅黑" panose="020B0503020204020204" charset="-122"/>
                  <a:sym typeface="+mn-ea"/>
                </a:rPr>
                <a:t>中</a:t>
              </a:r>
              <a:endParaRPr lang="zh-CN" sz="2800" b="1" strike="noStrike" noProof="1">
                <a:solidFill>
                  <a:schemeClr val="tx1"/>
                </a:solidFill>
                <a:latin typeface="黑体" panose="02010609060101010101" pitchFamily="49" charset="-122"/>
                <a:ea typeface="黑体" panose="02010609060101010101" pitchFamily="49" charset="-122"/>
                <a:cs typeface="微软雅黑" panose="020B0503020204020204" charset="-122"/>
              </a:endParaRPr>
            </a:p>
            <a:p>
              <a:pPr algn="ctr" fontAlgn="auto"/>
              <a:r>
                <a:rPr lang="zh-CN" sz="2800" b="1">
                  <a:solidFill>
                    <a:schemeClr val="tx1"/>
                  </a:solidFill>
                  <a:latin typeface="黑体" panose="02010609060101010101" pitchFamily="49" charset="-122"/>
                  <a:ea typeface="黑体" panose="02010609060101010101" pitchFamily="49" charset="-122"/>
                  <a:cs typeface="微软雅黑" panose="020B0503020204020204" charset="-122"/>
                  <a:sym typeface="+mn-ea"/>
                </a:rPr>
                <a:t>外</a:t>
              </a:r>
              <a:endParaRPr lang="zh-CN" sz="2800" b="1" strike="noStrike" noProof="1">
                <a:solidFill>
                  <a:schemeClr val="tx1"/>
                </a:solidFill>
                <a:latin typeface="黑体" panose="02010609060101010101" pitchFamily="49" charset="-122"/>
                <a:ea typeface="黑体" panose="02010609060101010101" pitchFamily="49" charset="-122"/>
                <a:cs typeface="微软雅黑" panose="020B0503020204020204" charset="-122"/>
              </a:endParaRPr>
            </a:p>
            <a:p>
              <a:pPr algn="ctr" fontAlgn="auto"/>
              <a:r>
                <a:rPr lang="zh-CN" sz="2800" b="1">
                  <a:solidFill>
                    <a:schemeClr val="tx1"/>
                  </a:solidFill>
                  <a:latin typeface="黑体" panose="02010609060101010101" pitchFamily="49" charset="-122"/>
                  <a:ea typeface="黑体" panose="02010609060101010101" pitchFamily="49" charset="-122"/>
                  <a:cs typeface="微软雅黑" panose="020B0503020204020204" charset="-122"/>
                  <a:sym typeface="+mn-ea"/>
                </a:rPr>
                <a:t>联</a:t>
              </a:r>
              <a:endParaRPr lang="zh-CN" sz="2800" b="1" strike="noStrike" noProof="1">
                <a:solidFill>
                  <a:schemeClr val="tx1"/>
                </a:solidFill>
                <a:latin typeface="黑体" panose="02010609060101010101" pitchFamily="49" charset="-122"/>
                <a:ea typeface="黑体" panose="02010609060101010101" pitchFamily="49" charset="-122"/>
                <a:cs typeface="微软雅黑" panose="020B0503020204020204" charset="-122"/>
              </a:endParaRPr>
            </a:p>
            <a:p>
              <a:pPr algn="ctr" fontAlgn="auto"/>
              <a:r>
                <a:rPr lang="zh-CN" sz="2800" b="1">
                  <a:solidFill>
                    <a:schemeClr val="tx1"/>
                  </a:solidFill>
                  <a:latin typeface="黑体" panose="02010609060101010101" pitchFamily="49" charset="-122"/>
                  <a:ea typeface="黑体" panose="02010609060101010101" pitchFamily="49" charset="-122"/>
                  <a:cs typeface="微软雅黑" panose="020B0503020204020204" charset="-122"/>
                  <a:sym typeface="+mn-ea"/>
                </a:rPr>
                <a:t>系</a:t>
              </a:r>
              <a:endParaRPr lang="zh-CN" sz="2800" b="1" strike="noStrike" noProof="1">
                <a:solidFill>
                  <a:schemeClr val="tx1"/>
                </a:solidFill>
                <a:latin typeface="黑体" panose="02010609060101010101" pitchFamily="49" charset="-122"/>
                <a:ea typeface="黑体" panose="02010609060101010101" pitchFamily="49" charset="-122"/>
                <a:sym typeface="+mn-ea"/>
              </a:endParaRPr>
            </a:p>
          </p:txBody>
        </p:sp>
      </p:grpSp>
      <p:cxnSp>
        <p:nvCxnSpPr>
          <p:cNvPr id="5" name="直接箭头连接符 4"/>
          <p:cNvCxnSpPr/>
          <p:nvPr/>
        </p:nvCxnSpPr>
        <p:spPr>
          <a:xfrm>
            <a:off x="1662113" y="3954780"/>
            <a:ext cx="1036129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7332392" y="378150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5622979" y="378150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9918108" y="3796106"/>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1116348" y="3766896"/>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536255" y="378150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3942774" y="378150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1907858" y="3933825"/>
            <a:ext cx="1136015"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1765</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15" name="文本框 14"/>
          <p:cNvSpPr txBox="1"/>
          <p:nvPr/>
        </p:nvSpPr>
        <p:spPr>
          <a:xfrm>
            <a:off x="3295807" y="3948641"/>
            <a:ext cx="1375671"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1785</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16" name="文本框 15"/>
          <p:cNvSpPr txBox="1"/>
          <p:nvPr/>
        </p:nvSpPr>
        <p:spPr>
          <a:xfrm>
            <a:off x="4892358" y="3987800"/>
            <a:ext cx="1403985"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19</a:t>
            </a:r>
            <a:r>
              <a:rPr lang="zh-CN" altLang="en-US" sz="2400" b="1" dirty="0">
                <a:latin typeface="黑体" panose="02010609060101010101" pitchFamily="49" charset="-122"/>
                <a:ea typeface="黑体" panose="02010609060101010101" pitchFamily="49" charset="-122"/>
                <a:cs typeface="黑体" panose="02010609060101010101" pitchFamily="49" charset="-122"/>
              </a:rPr>
              <a:t>世纪</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17" name="文本框 16"/>
          <p:cNvSpPr txBox="1"/>
          <p:nvPr/>
        </p:nvSpPr>
        <p:spPr>
          <a:xfrm>
            <a:off x="6738938" y="3977640"/>
            <a:ext cx="1076960" cy="82994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1825</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18" name="文本框 17"/>
          <p:cNvSpPr txBox="1"/>
          <p:nvPr/>
        </p:nvSpPr>
        <p:spPr>
          <a:xfrm>
            <a:off x="9307562" y="3963246"/>
            <a:ext cx="1368004" cy="82994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19</a:t>
            </a:r>
            <a:r>
              <a:rPr lang="zh-CN" altLang="en-US" sz="2400" b="1" dirty="0">
                <a:latin typeface="黑体" panose="02010609060101010101" pitchFamily="49" charset="-122"/>
                <a:ea typeface="黑体" panose="02010609060101010101" pitchFamily="49" charset="-122"/>
                <a:cs typeface="黑体" panose="02010609060101010101" pitchFamily="49" charset="-122"/>
              </a:rPr>
              <a:t>世纪中期</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19" name="文本框 18"/>
          <p:cNvSpPr txBox="1"/>
          <p:nvPr/>
        </p:nvSpPr>
        <p:spPr>
          <a:xfrm>
            <a:off x="10616883" y="3948430"/>
            <a:ext cx="1162685"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1848</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cxnSp>
        <p:nvCxnSpPr>
          <p:cNvPr id="20" name="直接箭头连接符 19"/>
          <p:cNvCxnSpPr/>
          <p:nvPr/>
        </p:nvCxnSpPr>
        <p:spPr>
          <a:xfrm>
            <a:off x="2563495" y="5748020"/>
            <a:ext cx="9404350" cy="6985"/>
          </a:xfrm>
          <a:prstGeom prst="straightConnector1">
            <a:avLst/>
          </a:prstGeom>
          <a:ln w="38100">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816311" y="5589696"/>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7140575" y="5770245"/>
            <a:ext cx="1311910"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1839</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24" name="文本框 23"/>
          <p:cNvSpPr txBox="1"/>
          <p:nvPr/>
        </p:nvSpPr>
        <p:spPr>
          <a:xfrm>
            <a:off x="6689090" y="5102225"/>
            <a:ext cx="1422400" cy="460375"/>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rPr>
              <a:t>虎门销烟</a:t>
            </a:r>
            <a:endParaRPr lang="zh-CN" altLang="en-US" sz="2400" b="1" dirty="0">
              <a:latin typeface="黑体" panose="02010609060101010101" pitchFamily="49" charset="-122"/>
              <a:ea typeface="黑体" panose="02010609060101010101" pitchFamily="49" charset="-122"/>
            </a:endParaRPr>
          </a:p>
        </p:txBody>
      </p:sp>
      <p:sp>
        <p:nvSpPr>
          <p:cNvPr id="28" name="文本框 27"/>
          <p:cNvSpPr txBox="1"/>
          <p:nvPr/>
        </p:nvSpPr>
        <p:spPr>
          <a:xfrm>
            <a:off x="1719580" y="2597150"/>
            <a:ext cx="1633220" cy="119888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cs typeface="黑体" panose="02010609060101010101" pitchFamily="49" charset="-122"/>
              </a:rPr>
              <a:t>哈格里夫斯发明“珍妮机”</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32" name="文本框 31"/>
          <p:cNvSpPr txBox="1"/>
          <p:nvPr/>
        </p:nvSpPr>
        <p:spPr>
          <a:xfrm>
            <a:off x="3250233" y="2597441"/>
            <a:ext cx="1642816" cy="119888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rPr>
              <a:t>瓦特改进蒸汽机投入使用</a:t>
            </a:r>
            <a:endParaRPr lang="zh-CN" altLang="en-US" sz="2400" b="1" dirty="0">
              <a:latin typeface="黑体" panose="02010609060101010101" pitchFamily="49" charset="-122"/>
              <a:ea typeface="黑体" panose="02010609060101010101" pitchFamily="49" charset="-122"/>
            </a:endParaRPr>
          </a:p>
        </p:txBody>
      </p:sp>
      <p:sp>
        <p:nvSpPr>
          <p:cNvPr id="33" name="文本框 32"/>
          <p:cNvSpPr txBox="1"/>
          <p:nvPr/>
        </p:nvSpPr>
        <p:spPr>
          <a:xfrm>
            <a:off x="4892675" y="2567940"/>
            <a:ext cx="1601470" cy="119888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rPr>
              <a:t>现代工厂制度最终确立</a:t>
            </a:r>
            <a:endParaRPr lang="zh-CN" altLang="en-US" sz="2400" b="1" dirty="0">
              <a:latin typeface="黑体" panose="02010609060101010101" pitchFamily="49" charset="-122"/>
              <a:ea typeface="黑体" panose="02010609060101010101" pitchFamily="49" charset="-122"/>
            </a:endParaRPr>
          </a:p>
        </p:txBody>
      </p:sp>
      <p:sp>
        <p:nvSpPr>
          <p:cNvPr id="34" name="文本框 33"/>
          <p:cNvSpPr txBox="1"/>
          <p:nvPr/>
        </p:nvSpPr>
        <p:spPr>
          <a:xfrm>
            <a:off x="6536055" y="2392680"/>
            <a:ext cx="1458595" cy="156845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rPr>
              <a:t>斯蒂芬森设计的蒸汽机车正式试车</a:t>
            </a:r>
            <a:endParaRPr lang="zh-CN" altLang="en-US" sz="2400" b="1" dirty="0">
              <a:latin typeface="黑体" panose="02010609060101010101" pitchFamily="49" charset="-122"/>
              <a:ea typeface="黑体" panose="02010609060101010101" pitchFamily="49" charset="-122"/>
              <a:sym typeface="+mn-ea"/>
            </a:endParaRPr>
          </a:p>
        </p:txBody>
      </p:sp>
      <p:sp>
        <p:nvSpPr>
          <p:cNvPr id="35" name="文本框 34"/>
          <p:cNvSpPr txBox="1"/>
          <p:nvPr/>
        </p:nvSpPr>
        <p:spPr>
          <a:xfrm>
            <a:off x="10617200" y="2474595"/>
            <a:ext cx="1306195" cy="1198880"/>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rPr>
              <a:t>《</a:t>
            </a:r>
            <a:r>
              <a:rPr lang="zh-CN" altLang="en-US" sz="2400" b="1" dirty="0">
                <a:latin typeface="黑体" panose="02010609060101010101" pitchFamily="49" charset="-122"/>
                <a:ea typeface="黑体" panose="02010609060101010101" pitchFamily="49" charset="-122"/>
              </a:rPr>
              <a:t>共产党宣言</a:t>
            </a:r>
            <a:r>
              <a:rPr lang="en-US" altLang="zh-CN" sz="2400" b="1" dirty="0">
                <a:latin typeface="黑体" panose="02010609060101010101" pitchFamily="49" charset="-122"/>
                <a:ea typeface="黑体" panose="02010609060101010101" pitchFamily="49" charset="-122"/>
              </a:rPr>
              <a:t>》</a:t>
            </a:r>
            <a:r>
              <a:rPr lang="zh-CN" altLang="en-US" sz="2400" b="1" dirty="0">
                <a:latin typeface="黑体" panose="02010609060101010101" pitchFamily="49" charset="-122"/>
                <a:ea typeface="黑体" panose="02010609060101010101" pitchFamily="49" charset="-122"/>
              </a:rPr>
              <a:t>出版</a:t>
            </a:r>
            <a:endParaRPr lang="zh-CN" altLang="en-US" sz="2400" b="1" dirty="0">
              <a:latin typeface="黑体" panose="02010609060101010101" pitchFamily="49" charset="-122"/>
              <a:ea typeface="黑体" panose="02010609060101010101" pitchFamily="49" charset="-122"/>
            </a:endParaRPr>
          </a:p>
        </p:txBody>
      </p:sp>
      <p:cxnSp>
        <p:nvCxnSpPr>
          <p:cNvPr id="47" name="直接连接符 46"/>
          <p:cNvCxnSpPr/>
          <p:nvPr/>
        </p:nvCxnSpPr>
        <p:spPr>
          <a:xfrm>
            <a:off x="8672485" y="557509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8111173" y="5769610"/>
            <a:ext cx="1250950"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1840</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49" name="文本框 48"/>
          <p:cNvSpPr txBox="1"/>
          <p:nvPr/>
        </p:nvSpPr>
        <p:spPr>
          <a:xfrm>
            <a:off x="8111788" y="4817854"/>
            <a:ext cx="1259824" cy="829945"/>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rPr>
              <a:t>鸦片战争爆发</a:t>
            </a:r>
            <a:endParaRPr lang="zh-CN" altLang="en-US" sz="2400" b="1" dirty="0">
              <a:latin typeface="黑体" panose="02010609060101010101" pitchFamily="49" charset="-122"/>
              <a:ea typeface="黑体" panose="02010609060101010101" pitchFamily="49" charset="-122"/>
            </a:endParaRPr>
          </a:p>
        </p:txBody>
      </p:sp>
      <p:cxnSp>
        <p:nvCxnSpPr>
          <p:cNvPr id="50" name="直接连接符 49"/>
          <p:cNvCxnSpPr/>
          <p:nvPr/>
        </p:nvCxnSpPr>
        <p:spPr>
          <a:xfrm>
            <a:off x="9991646" y="5568106"/>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文本框 50"/>
          <p:cNvSpPr txBox="1"/>
          <p:nvPr/>
        </p:nvSpPr>
        <p:spPr>
          <a:xfrm>
            <a:off x="9536748" y="5755005"/>
            <a:ext cx="1163955"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1842</a:t>
            </a:r>
            <a:r>
              <a:rPr lang="zh-CN" altLang="en-US" sz="2400" b="1" dirty="0">
                <a:latin typeface="黑体" panose="02010609060101010101" pitchFamily="49" charset="-122"/>
                <a:ea typeface="黑体" panose="02010609060101010101" pitchFamily="49" charset="-122"/>
                <a:cs typeface="黑体" panose="02010609060101010101" pitchFamily="49" charset="-122"/>
              </a:rPr>
              <a:t>年</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sp>
        <p:nvSpPr>
          <p:cNvPr id="52" name="文本框 51"/>
          <p:cNvSpPr txBox="1"/>
          <p:nvPr/>
        </p:nvSpPr>
        <p:spPr>
          <a:xfrm>
            <a:off x="9307830" y="5102225"/>
            <a:ext cx="2070735" cy="46037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rPr>
              <a:t>《</a:t>
            </a:r>
            <a:r>
              <a:rPr lang="zh-CN" altLang="en-US" sz="2400" b="1" dirty="0">
                <a:latin typeface="黑体" panose="02010609060101010101" pitchFamily="49" charset="-122"/>
                <a:ea typeface="黑体" panose="02010609060101010101" pitchFamily="49" charset="-122"/>
              </a:rPr>
              <a:t>南京条约</a:t>
            </a:r>
            <a:r>
              <a:rPr lang="en-US" altLang="zh-CN" sz="2400" b="1" dirty="0">
                <a:latin typeface="黑体" panose="02010609060101010101" pitchFamily="49" charset="-122"/>
                <a:ea typeface="黑体" panose="02010609060101010101" pitchFamily="49" charset="-122"/>
              </a:rPr>
              <a:t>》</a:t>
            </a:r>
            <a:endParaRPr lang="zh-CN" altLang="en-US" sz="2400" b="1" dirty="0">
              <a:latin typeface="黑体" panose="02010609060101010101" pitchFamily="49" charset="-122"/>
              <a:ea typeface="黑体" panose="02010609060101010101" pitchFamily="49" charset="-122"/>
            </a:endParaRPr>
          </a:p>
        </p:txBody>
      </p:sp>
      <p:sp>
        <p:nvSpPr>
          <p:cNvPr id="27" name="文本框 26"/>
          <p:cNvSpPr txBox="1"/>
          <p:nvPr/>
        </p:nvSpPr>
        <p:spPr>
          <a:xfrm>
            <a:off x="5186998" y="1346835"/>
            <a:ext cx="3484880" cy="521970"/>
          </a:xfrm>
          <a:prstGeom prst="rect">
            <a:avLst/>
          </a:prstGeom>
          <a:noFill/>
        </p:spPr>
        <p:txBody>
          <a:bodyPr wrap="square" rtlCol="0">
            <a:spAutoFit/>
          </a:bodyPr>
          <a:p>
            <a:pPr algn="ctr"/>
            <a:r>
              <a:rPr lang="zh-CN" altLang="en-US" sz="2800" b="1" dirty="0">
                <a:solidFill>
                  <a:srgbClr val="FF0000"/>
                </a:solidFill>
                <a:latin typeface="黑体" panose="02010609060101010101" pitchFamily="49" charset="-122"/>
                <a:ea typeface="黑体" panose="02010609060101010101" pitchFamily="49" charset="-122"/>
              </a:rPr>
              <a:t>步入工业文明</a:t>
            </a:r>
            <a:endParaRPr lang="zh-CN" altLang="en-US" sz="2800" b="1" dirty="0">
              <a:solidFill>
                <a:srgbClr val="FF0000"/>
              </a:solidFill>
              <a:latin typeface="黑体" panose="02010609060101010101" pitchFamily="49" charset="-122"/>
              <a:ea typeface="黑体" panose="02010609060101010101" pitchFamily="49" charset="-122"/>
            </a:endParaRPr>
          </a:p>
        </p:txBody>
      </p:sp>
      <p:cxnSp>
        <p:nvCxnSpPr>
          <p:cNvPr id="46" name="直接连接符 45"/>
          <p:cNvCxnSpPr/>
          <p:nvPr/>
        </p:nvCxnSpPr>
        <p:spPr>
          <a:xfrm>
            <a:off x="1527493" y="2048510"/>
            <a:ext cx="10563225" cy="0"/>
          </a:xfrm>
          <a:prstGeom prst="line">
            <a:avLst/>
          </a:prstGeom>
          <a:ln w="38100">
            <a:solidFill>
              <a:schemeClr val="accent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4" name="椭圆 53"/>
          <p:cNvSpPr/>
          <p:nvPr/>
        </p:nvSpPr>
        <p:spPr>
          <a:xfrm>
            <a:off x="1749425" y="5118735"/>
            <a:ext cx="786765" cy="90297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b="1" dirty="0">
                <a:solidFill>
                  <a:schemeClr val="tx1"/>
                </a:solidFill>
                <a:latin typeface="黑体" panose="02010609060101010101" pitchFamily="49" charset="-122"/>
                <a:ea typeface="黑体" panose="02010609060101010101" pitchFamily="49" charset="-122"/>
              </a:rPr>
              <a:t>中国</a:t>
            </a:r>
            <a:endParaRPr lang="zh-CN" altLang="en-US" sz="2800" b="1" dirty="0">
              <a:solidFill>
                <a:schemeClr val="tx1"/>
              </a:solidFill>
              <a:latin typeface="黑体" panose="02010609060101010101" pitchFamily="49" charset="-122"/>
              <a:ea typeface="黑体" panose="02010609060101010101" pitchFamily="49" charset="-122"/>
            </a:endParaRPr>
          </a:p>
        </p:txBody>
      </p:sp>
      <p:cxnSp>
        <p:nvCxnSpPr>
          <p:cNvPr id="55" name="直接连接符 54"/>
          <p:cNvCxnSpPr/>
          <p:nvPr/>
        </p:nvCxnSpPr>
        <p:spPr>
          <a:xfrm>
            <a:off x="2536255" y="1868881"/>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文本框 55"/>
          <p:cNvSpPr txBox="1"/>
          <p:nvPr/>
        </p:nvSpPr>
        <p:spPr>
          <a:xfrm>
            <a:off x="1404519" y="1095650"/>
            <a:ext cx="1190269" cy="953135"/>
          </a:xfrm>
          <a:prstGeom prst="rect">
            <a:avLst/>
          </a:prstGeom>
          <a:noFill/>
        </p:spPr>
        <p:txBody>
          <a:bodyPr wrap="square" rtlCol="0">
            <a:spAutoFit/>
          </a:bodyPr>
          <a:p>
            <a:pPr algn="ctr"/>
            <a:r>
              <a:rPr lang="zh-CN" altLang="en-US" sz="2800" b="1" dirty="0">
                <a:latin typeface="黑体" panose="02010609060101010101" pitchFamily="49" charset="-122"/>
                <a:ea typeface="黑体" panose="02010609060101010101" pitchFamily="49" charset="-122"/>
              </a:rPr>
              <a:t>农业文明</a:t>
            </a:r>
            <a:endParaRPr lang="zh-CN" altLang="en-US" sz="2800" b="1" dirty="0">
              <a:latin typeface="黑体" panose="02010609060101010101" pitchFamily="49" charset="-122"/>
              <a:ea typeface="黑体" panose="02010609060101010101" pitchFamily="49" charset="-122"/>
            </a:endParaRPr>
          </a:p>
        </p:txBody>
      </p:sp>
      <p:sp>
        <p:nvSpPr>
          <p:cNvPr id="57" name="文本框 56"/>
          <p:cNvSpPr txBox="1"/>
          <p:nvPr/>
        </p:nvSpPr>
        <p:spPr>
          <a:xfrm>
            <a:off x="7816215" y="3987800"/>
            <a:ext cx="1598930" cy="829945"/>
          </a:xfrm>
          <a:prstGeom prst="rect">
            <a:avLst/>
          </a:prstGeom>
          <a:noFill/>
        </p:spPr>
        <p:txBody>
          <a:bodyPr wrap="square" rtlCol="0">
            <a:spAutoFit/>
          </a:bodyPr>
          <a:p>
            <a:pPr algn="ctr"/>
            <a:r>
              <a:rPr lang="en-US" altLang="zh-CN" sz="2400" b="1" dirty="0">
                <a:latin typeface="黑体" panose="02010609060101010101" pitchFamily="49" charset="-122"/>
                <a:ea typeface="黑体" panose="02010609060101010101" pitchFamily="49" charset="-122"/>
                <a:cs typeface="黑体" panose="02010609060101010101" pitchFamily="49" charset="-122"/>
              </a:rPr>
              <a:t>19</a:t>
            </a:r>
            <a:r>
              <a:rPr lang="zh-CN" altLang="en-US" sz="2400" b="1" dirty="0">
                <a:latin typeface="黑体" panose="02010609060101010101" pitchFamily="49" charset="-122"/>
                <a:ea typeface="黑体" panose="02010609060101010101" pitchFamily="49" charset="-122"/>
                <a:cs typeface="黑体" panose="02010609060101010101" pitchFamily="49" charset="-122"/>
              </a:rPr>
              <a:t>世纪三</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a:p>
            <a:pPr algn="ctr"/>
            <a:r>
              <a:rPr lang="zh-CN" altLang="en-US" sz="2400" b="1" dirty="0">
                <a:latin typeface="黑体" panose="02010609060101010101" pitchFamily="49" charset="-122"/>
                <a:ea typeface="黑体" panose="02010609060101010101" pitchFamily="49" charset="-122"/>
                <a:cs typeface="黑体" panose="02010609060101010101" pitchFamily="49" charset="-122"/>
              </a:rPr>
              <a:t>四十年代</a:t>
            </a:r>
            <a:endParaRPr lang="zh-CN" altLang="en-US" sz="2400" b="1" dirty="0">
              <a:latin typeface="黑体" panose="02010609060101010101" pitchFamily="49" charset="-122"/>
              <a:ea typeface="黑体" panose="02010609060101010101" pitchFamily="49" charset="-122"/>
              <a:cs typeface="黑体" panose="02010609060101010101" pitchFamily="49" charset="-122"/>
            </a:endParaRPr>
          </a:p>
        </p:txBody>
      </p:sp>
      <p:cxnSp>
        <p:nvCxnSpPr>
          <p:cNvPr id="58" name="直接连接符 57"/>
          <p:cNvCxnSpPr/>
          <p:nvPr/>
        </p:nvCxnSpPr>
        <p:spPr>
          <a:xfrm>
            <a:off x="8672238" y="3777056"/>
            <a:ext cx="0" cy="17997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文本框 58"/>
          <p:cNvSpPr txBox="1"/>
          <p:nvPr/>
        </p:nvSpPr>
        <p:spPr>
          <a:xfrm>
            <a:off x="8047355" y="2474595"/>
            <a:ext cx="1260475" cy="119888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sym typeface="+mn-ea"/>
              </a:rPr>
              <a:t>欧洲三大工人运动</a:t>
            </a:r>
            <a:endParaRPr lang="zh-CN" altLang="en-US" sz="2400" b="1" dirty="0">
              <a:latin typeface="黑体" panose="02010609060101010101" pitchFamily="49" charset="-122"/>
              <a:ea typeface="黑体" panose="02010609060101010101" pitchFamily="49" charset="-122"/>
              <a:sym typeface="+mn-ea"/>
            </a:endParaRPr>
          </a:p>
        </p:txBody>
      </p:sp>
      <p:sp>
        <p:nvSpPr>
          <p:cNvPr id="60" name="文本框 59"/>
          <p:cNvSpPr txBox="1"/>
          <p:nvPr/>
        </p:nvSpPr>
        <p:spPr>
          <a:xfrm>
            <a:off x="9038590" y="2407285"/>
            <a:ext cx="1645920" cy="1568450"/>
          </a:xfrm>
          <a:prstGeom prst="rect">
            <a:avLst/>
          </a:prstGeom>
          <a:noFill/>
        </p:spPr>
        <p:txBody>
          <a:bodyPr wrap="square" rtlCol="0">
            <a:spAutoFit/>
          </a:bodyPr>
          <a:p>
            <a:pPr algn="ctr"/>
            <a:r>
              <a:rPr lang="zh-CN" altLang="en-US" sz="2400" b="1" dirty="0">
                <a:latin typeface="黑体" panose="02010609060101010101" pitchFamily="49" charset="-122"/>
                <a:ea typeface="黑体" panose="02010609060101010101" pitchFamily="49" charset="-122"/>
                <a:sym typeface="+mn-ea"/>
              </a:rPr>
              <a:t>英国成为世界上第一个工业国家</a:t>
            </a:r>
            <a:endParaRPr lang="zh-CN" altLang="en-US" sz="2400" b="1" dirty="0">
              <a:latin typeface="黑体" panose="02010609060101010101" pitchFamily="49" charset="-122"/>
              <a:ea typeface="黑体" panose="02010609060101010101" pitchFamily="49" charset="-122"/>
              <a:sym typeface="+mn-ea"/>
            </a:endParaRPr>
          </a:p>
        </p:txBody>
      </p:sp>
      <p:sp>
        <p:nvSpPr>
          <p:cNvPr id="21" name="流程图: 可选过程 20">
            <a:hlinkClick r:id="" action="ppaction://noaction"/>
          </p:cNvPr>
          <p:cNvSpPr/>
          <p:nvPr userDrawn="1"/>
        </p:nvSpPr>
        <p:spPr>
          <a:xfrm>
            <a:off x="573088" y="2994025"/>
            <a:ext cx="826135" cy="1753870"/>
          </a:xfrm>
          <a:prstGeom prst="flowChartAlternateProcess">
            <a:avLst/>
          </a:prstGeom>
          <a:solidFill>
            <a:schemeClr val="accent6">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p>
            <a:pPr algn="ctr" fontAlgn="auto"/>
            <a:r>
              <a:rPr lang="zh-CN" sz="2800" b="1">
                <a:solidFill>
                  <a:schemeClr val="tx1"/>
                </a:solidFill>
                <a:latin typeface="黑体" panose="02010609060101010101" pitchFamily="49" charset="-122"/>
                <a:ea typeface="黑体" panose="02010609060101010101" pitchFamily="49" charset="-122"/>
                <a:sym typeface="+mn-ea"/>
              </a:rPr>
              <a:t>历</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a:solidFill>
                  <a:schemeClr val="tx1"/>
                </a:solidFill>
                <a:latin typeface="黑体" panose="02010609060101010101" pitchFamily="49" charset="-122"/>
                <a:ea typeface="黑体" panose="02010609060101010101" pitchFamily="49" charset="-122"/>
                <a:sym typeface="+mn-ea"/>
              </a:rPr>
              <a:t>史</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a:solidFill>
                  <a:schemeClr val="tx1"/>
                </a:solidFill>
                <a:latin typeface="黑体" panose="02010609060101010101" pitchFamily="49" charset="-122"/>
                <a:ea typeface="黑体" panose="02010609060101010101" pitchFamily="49" charset="-122"/>
                <a:sym typeface="+mn-ea"/>
              </a:rPr>
              <a:t>时</a:t>
            </a:r>
            <a:endParaRPr lang="zh-CN" sz="2800" b="1" strike="noStrike" noProof="1">
              <a:solidFill>
                <a:schemeClr val="tx1"/>
              </a:solidFill>
              <a:latin typeface="黑体" panose="02010609060101010101" pitchFamily="49" charset="-122"/>
              <a:ea typeface="黑体" panose="02010609060101010101" pitchFamily="49" charset="-122"/>
              <a:sym typeface="+mn-ea"/>
            </a:endParaRPr>
          </a:p>
          <a:p>
            <a:pPr algn="ctr" fontAlgn="auto"/>
            <a:r>
              <a:rPr lang="zh-CN" sz="2800" b="1">
                <a:solidFill>
                  <a:schemeClr val="tx1"/>
                </a:solidFill>
                <a:latin typeface="黑体" panose="02010609060101010101" pitchFamily="49" charset="-122"/>
                <a:ea typeface="黑体" panose="02010609060101010101" pitchFamily="49" charset="-122"/>
                <a:sym typeface="+mn-ea"/>
              </a:rPr>
              <a:t>序</a:t>
            </a:r>
            <a:endParaRPr lang="zh-CN" sz="2800" b="1" strike="noStrike" noProof="1">
              <a:solidFill>
                <a:schemeClr val="tx1"/>
              </a:solidFill>
              <a:latin typeface="黑体" panose="02010609060101010101" pitchFamily="49" charset="-122"/>
              <a:ea typeface="黑体" panose="02010609060101010101" pitchFamily="49" charset="-122"/>
              <a:cs typeface="微软雅黑" panose="020B0503020204020204" charset="-122"/>
            </a:endParaRPr>
          </a:p>
        </p:txBody>
      </p:sp>
      <p:grpSp>
        <p:nvGrpSpPr>
          <p:cNvPr id="25" name="组合 24"/>
          <p:cNvGrpSpPr/>
          <p:nvPr/>
        </p:nvGrpSpPr>
        <p:grpSpPr>
          <a:xfrm>
            <a:off x="252730" y="283845"/>
            <a:ext cx="2729865" cy="706516"/>
            <a:chOff x="1002" y="447"/>
            <a:chExt cx="3695" cy="937"/>
          </a:xfrm>
        </p:grpSpPr>
        <p:pic>
          <p:nvPicPr>
            <p:cNvPr id="29" name="图片 28" descr="00 图标-04"/>
            <p:cNvPicPr>
              <a:picLocks noChangeAspect="1"/>
            </p:cNvPicPr>
            <p:nvPr/>
          </p:nvPicPr>
          <p:blipFill>
            <a:blip r:embed="rId1" cstate="print"/>
            <a:stretch>
              <a:fillRect/>
            </a:stretch>
          </p:blipFill>
          <p:spPr>
            <a:xfrm>
              <a:off x="1002" y="447"/>
              <a:ext cx="3695" cy="882"/>
            </a:xfrm>
            <a:prstGeom prst="rect">
              <a:avLst/>
            </a:prstGeom>
          </p:spPr>
        </p:pic>
        <p:sp>
          <p:nvSpPr>
            <p:cNvPr id="30" name="文本框 3"/>
            <p:cNvSpPr txBox="1"/>
            <p:nvPr/>
          </p:nvSpPr>
          <p:spPr>
            <a:xfrm>
              <a:off x="1140" y="447"/>
              <a:ext cx="3230" cy="937"/>
            </a:xfrm>
            <a:prstGeom prst="rect">
              <a:avLst/>
            </a:prstGeom>
            <a:noFill/>
          </p:spPr>
          <p:txBody>
            <a:bodyPr wrap="square" rtlCol="0">
              <a:spAutoFit/>
            </a:bodyPr>
            <a:p>
              <a:r>
                <a:rPr lang="zh-CN" altLang="en-US" sz="4000" b="1" dirty="0" smtClean="0">
                  <a:solidFill>
                    <a:schemeClr val="bg1"/>
                  </a:solidFill>
                  <a:latin typeface="华文新魏" panose="02010800040101010101" charset="-122"/>
                  <a:ea typeface="华文新魏" panose="02010800040101010101" charset="-122"/>
                  <a:sym typeface="+mn-ea"/>
                </a:rPr>
                <a:t>体系展示</a:t>
              </a:r>
              <a:endParaRPr lang="zh-CN" altLang="en-US" sz="4000" b="1" dirty="0" smtClean="0">
                <a:solidFill>
                  <a:schemeClr val="bg1"/>
                </a:solidFill>
                <a:latin typeface="华文新魏" panose="02010800040101010101" charset="-122"/>
                <a:ea typeface="华文新魏" panose="02010800040101010101" charset="-122"/>
                <a:sym typeface="+mn-ea"/>
              </a:endParaRPr>
            </a:p>
          </p:txBody>
        </p:sp>
      </p:gr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par>
                                <p:cTn id="8" presetID="22" presetClass="entr" presetSubtype="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1000"/>
                                        <p:tgtEl>
                                          <p:spTgt spid="7"/>
                                        </p:tgtEl>
                                      </p:cBhvr>
                                    </p:animEffect>
                                  </p:childTnLst>
                                </p:cTn>
                              </p:par>
                              <p:par>
                                <p:cTn id="11" presetID="22" presetClass="entr" presetSubtype="8"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1000"/>
                                        <p:tgtEl>
                                          <p:spTgt spid="8"/>
                                        </p:tgtEl>
                                      </p:cBhvr>
                                    </p:animEffect>
                                  </p:childTnLst>
                                </p:cTn>
                              </p:par>
                              <p:par>
                                <p:cTn id="14" presetID="22" presetClass="entr" presetSubtype="8"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1000"/>
                                        <p:tgtEl>
                                          <p:spTgt spid="9"/>
                                        </p:tgtEl>
                                      </p:cBhvr>
                                    </p:animEffect>
                                  </p:childTnLst>
                                </p:cTn>
                              </p:par>
                              <p:par>
                                <p:cTn id="17" presetID="22" presetClass="entr" presetSubtype="8"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1000"/>
                                        <p:tgtEl>
                                          <p:spTgt spid="10"/>
                                        </p:tgtEl>
                                      </p:cBhvr>
                                    </p:animEffect>
                                  </p:childTnLst>
                                </p:cTn>
                              </p:par>
                              <p:par>
                                <p:cTn id="20" presetID="22" presetClass="entr" presetSubtype="8"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1000"/>
                                        <p:tgtEl>
                                          <p:spTgt spid="11"/>
                                        </p:tgtEl>
                                      </p:cBhvr>
                                    </p:animEffect>
                                  </p:childTnLst>
                                </p:cTn>
                              </p:par>
                              <p:par>
                                <p:cTn id="23" presetID="22" presetClass="entr" presetSubtype="8"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left)">
                                      <p:cBhvr>
                                        <p:cTn id="25" dur="1000"/>
                                        <p:tgtEl>
                                          <p:spTgt spid="12"/>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left)">
                                      <p:cBhvr>
                                        <p:cTn id="28" dur="1000"/>
                                        <p:tgtEl>
                                          <p:spTgt spid="14"/>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1000"/>
                                        <p:tgtEl>
                                          <p:spTgt spid="15"/>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left)">
                                      <p:cBhvr>
                                        <p:cTn id="34" dur="1000"/>
                                        <p:tgtEl>
                                          <p:spTgt spid="16"/>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left)">
                                      <p:cBhvr>
                                        <p:cTn id="37" dur="1000"/>
                                        <p:tgtEl>
                                          <p:spTgt spid="17"/>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wipe(left)">
                                      <p:cBhvr>
                                        <p:cTn id="40" dur="1000"/>
                                        <p:tgtEl>
                                          <p:spTgt spid="18"/>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ipe(left)">
                                      <p:cBhvr>
                                        <p:cTn id="43" dur="1000"/>
                                        <p:tgtEl>
                                          <p:spTgt spid="19"/>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wipe(left)">
                                      <p:cBhvr>
                                        <p:cTn id="46" dur="1000"/>
                                        <p:tgtEl>
                                          <p:spTgt spid="28"/>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wipe(left)">
                                      <p:cBhvr>
                                        <p:cTn id="49" dur="1000"/>
                                        <p:tgtEl>
                                          <p:spTgt spid="32"/>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wipe(left)">
                                      <p:cBhvr>
                                        <p:cTn id="52" dur="1000"/>
                                        <p:tgtEl>
                                          <p:spTgt spid="33"/>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wipe(left)">
                                      <p:cBhvr>
                                        <p:cTn id="55" dur="1000"/>
                                        <p:tgtEl>
                                          <p:spTgt spid="34"/>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wipe(left)">
                                      <p:cBhvr>
                                        <p:cTn id="58" dur="1000"/>
                                        <p:tgtEl>
                                          <p:spTgt spid="35"/>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wipe(left)">
                                      <p:cBhvr>
                                        <p:cTn id="61" dur="1000"/>
                                        <p:tgtEl>
                                          <p:spTgt spid="27"/>
                                        </p:tgtEl>
                                      </p:cBhvr>
                                    </p:animEffect>
                                  </p:childTnLst>
                                </p:cTn>
                              </p:par>
                              <p:par>
                                <p:cTn id="62" presetID="22" presetClass="entr" presetSubtype="8" fill="hold"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wipe(left)">
                                      <p:cBhvr>
                                        <p:cTn id="64" dur="1000"/>
                                        <p:tgtEl>
                                          <p:spTgt spid="46"/>
                                        </p:tgtEl>
                                      </p:cBhvr>
                                    </p:animEffect>
                                  </p:childTnLst>
                                </p:cTn>
                              </p:par>
                              <p:par>
                                <p:cTn id="65" presetID="22" presetClass="entr" presetSubtype="8" fill="hold" nodeType="withEffect">
                                  <p:stCondLst>
                                    <p:cond delay="0"/>
                                  </p:stCondLst>
                                  <p:childTnLst>
                                    <p:set>
                                      <p:cBhvr>
                                        <p:cTn id="66" dur="1" fill="hold">
                                          <p:stCondLst>
                                            <p:cond delay="0"/>
                                          </p:stCondLst>
                                        </p:cTn>
                                        <p:tgtEl>
                                          <p:spTgt spid="55"/>
                                        </p:tgtEl>
                                        <p:attrNameLst>
                                          <p:attrName>style.visibility</p:attrName>
                                        </p:attrNameLst>
                                      </p:cBhvr>
                                      <p:to>
                                        <p:strVal val="visible"/>
                                      </p:to>
                                    </p:set>
                                    <p:animEffect transition="in" filter="wipe(left)">
                                      <p:cBhvr>
                                        <p:cTn id="67" dur="1000"/>
                                        <p:tgtEl>
                                          <p:spTgt spid="55"/>
                                        </p:tgtEl>
                                      </p:cBhvr>
                                    </p:animEffect>
                                  </p:childTnLst>
                                </p:cTn>
                              </p:par>
                              <p:par>
                                <p:cTn id="68" presetID="22" presetClass="entr" presetSubtype="8" fill="hold" grpId="0" nodeType="withEffect">
                                  <p:stCondLst>
                                    <p:cond delay="0"/>
                                  </p:stCondLst>
                                  <p:childTnLst>
                                    <p:set>
                                      <p:cBhvr>
                                        <p:cTn id="69" dur="1" fill="hold">
                                          <p:stCondLst>
                                            <p:cond delay="0"/>
                                          </p:stCondLst>
                                        </p:cTn>
                                        <p:tgtEl>
                                          <p:spTgt spid="56"/>
                                        </p:tgtEl>
                                        <p:attrNameLst>
                                          <p:attrName>style.visibility</p:attrName>
                                        </p:attrNameLst>
                                      </p:cBhvr>
                                      <p:to>
                                        <p:strVal val="visible"/>
                                      </p:to>
                                    </p:set>
                                    <p:animEffect transition="in" filter="wipe(left)">
                                      <p:cBhvr>
                                        <p:cTn id="70" dur="1000"/>
                                        <p:tgtEl>
                                          <p:spTgt spid="56"/>
                                        </p:tgtEl>
                                      </p:cBhvr>
                                    </p:animEffect>
                                  </p:childTnLst>
                                </p:cTn>
                              </p:par>
                              <p:par>
                                <p:cTn id="71" presetID="22" presetClass="entr" presetSubtype="8" fill="hold" grpId="0" nodeType="with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wipe(left)">
                                      <p:cBhvr>
                                        <p:cTn id="73" dur="1000"/>
                                        <p:tgtEl>
                                          <p:spTgt spid="57"/>
                                        </p:tgtEl>
                                      </p:cBhvr>
                                    </p:animEffect>
                                  </p:childTnLst>
                                </p:cTn>
                              </p:par>
                              <p:par>
                                <p:cTn id="74" presetID="22" presetClass="entr" presetSubtype="8" fill="hold" nodeType="withEffect">
                                  <p:stCondLst>
                                    <p:cond delay="0"/>
                                  </p:stCondLst>
                                  <p:childTnLst>
                                    <p:set>
                                      <p:cBhvr>
                                        <p:cTn id="75" dur="1" fill="hold">
                                          <p:stCondLst>
                                            <p:cond delay="0"/>
                                          </p:stCondLst>
                                        </p:cTn>
                                        <p:tgtEl>
                                          <p:spTgt spid="58"/>
                                        </p:tgtEl>
                                        <p:attrNameLst>
                                          <p:attrName>style.visibility</p:attrName>
                                        </p:attrNameLst>
                                      </p:cBhvr>
                                      <p:to>
                                        <p:strVal val="visible"/>
                                      </p:to>
                                    </p:set>
                                    <p:animEffect transition="in" filter="wipe(left)">
                                      <p:cBhvr>
                                        <p:cTn id="76" dur="1000"/>
                                        <p:tgtEl>
                                          <p:spTgt spid="58"/>
                                        </p:tgtEl>
                                      </p:cBhvr>
                                    </p:animEffect>
                                  </p:childTnLst>
                                </p:cTn>
                              </p:par>
                              <p:par>
                                <p:cTn id="77" presetID="22" presetClass="entr" presetSubtype="8" fill="hold" grpId="0" nodeType="withEffect">
                                  <p:stCondLst>
                                    <p:cond delay="0"/>
                                  </p:stCondLst>
                                  <p:childTnLst>
                                    <p:set>
                                      <p:cBhvr>
                                        <p:cTn id="78" dur="1" fill="hold">
                                          <p:stCondLst>
                                            <p:cond delay="0"/>
                                          </p:stCondLst>
                                        </p:cTn>
                                        <p:tgtEl>
                                          <p:spTgt spid="59"/>
                                        </p:tgtEl>
                                        <p:attrNameLst>
                                          <p:attrName>style.visibility</p:attrName>
                                        </p:attrNameLst>
                                      </p:cBhvr>
                                      <p:to>
                                        <p:strVal val="visible"/>
                                      </p:to>
                                    </p:set>
                                    <p:animEffect transition="in" filter="wipe(left)">
                                      <p:cBhvr>
                                        <p:cTn id="79" dur="1000"/>
                                        <p:tgtEl>
                                          <p:spTgt spid="59"/>
                                        </p:tgtEl>
                                      </p:cBhvr>
                                    </p:animEffect>
                                  </p:childTnLst>
                                </p:cTn>
                              </p:par>
                              <p:par>
                                <p:cTn id="80" presetID="22" presetClass="entr" presetSubtype="8" fill="hold" grpId="0" nodeType="with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wipe(left)">
                                      <p:cBhvr>
                                        <p:cTn id="82" dur="1000"/>
                                        <p:tgtEl>
                                          <p:spTgt spid="60"/>
                                        </p:tgtEl>
                                      </p:cBhvr>
                                    </p:animEffect>
                                  </p:childTnLst>
                                </p:cTn>
                              </p:par>
                              <p:par>
                                <p:cTn id="83" presetID="3" presetClass="emph" presetSubtype="2" fill="hold" grpId="1" nodeType="withEffect">
                                  <p:stCondLst>
                                    <p:cond delay="0"/>
                                  </p:stCondLst>
                                  <p:childTnLst>
                                    <p:animClr clrSpc="rgb" dir="cw">
                                      <p:cBhvr override="childStyle">
                                        <p:cTn id="84" dur="2000" fill="hold"/>
                                        <p:tgtEl>
                                          <p:spTgt spid="28"/>
                                        </p:tgtEl>
                                        <p:attrNameLst>
                                          <p:attrName>style.color</p:attrName>
                                        </p:attrNameLst>
                                      </p:cBhvr>
                                      <p:to>
                                        <a:schemeClr val="accent2"/>
                                      </p:to>
                                    </p:animClr>
                                  </p:childTnLst>
                                </p:cTn>
                              </p:par>
                              <p:par>
                                <p:cTn id="85" presetID="3" presetClass="emph" presetSubtype="2" fill="hold" grpId="1" nodeType="withEffect">
                                  <p:stCondLst>
                                    <p:cond delay="0"/>
                                  </p:stCondLst>
                                  <p:childTnLst>
                                    <p:animClr clrSpc="rgb" dir="cw">
                                      <p:cBhvr override="childStyle">
                                        <p:cTn id="86" dur="2000" fill="hold"/>
                                        <p:tgtEl>
                                          <p:spTgt spid="32"/>
                                        </p:tgtEl>
                                        <p:attrNameLst>
                                          <p:attrName>style.color</p:attrName>
                                        </p:attrNameLst>
                                      </p:cBhvr>
                                      <p:to>
                                        <a:schemeClr val="accent2"/>
                                      </p:to>
                                    </p:animClr>
                                  </p:childTnLst>
                                </p:cTn>
                              </p:par>
                              <p:par>
                                <p:cTn id="87" presetID="3" presetClass="emph" presetSubtype="2" fill="hold" grpId="1" nodeType="withEffect">
                                  <p:stCondLst>
                                    <p:cond delay="0"/>
                                  </p:stCondLst>
                                  <p:childTnLst>
                                    <p:animClr clrSpc="rgb" dir="cw">
                                      <p:cBhvr override="childStyle">
                                        <p:cTn id="88" dur="2000" fill="hold"/>
                                        <p:tgtEl>
                                          <p:spTgt spid="33"/>
                                        </p:tgtEl>
                                        <p:attrNameLst>
                                          <p:attrName>style.color</p:attrName>
                                        </p:attrNameLst>
                                      </p:cBhvr>
                                      <p:to>
                                        <a:schemeClr val="accent2"/>
                                      </p:to>
                                    </p:animClr>
                                  </p:childTnLst>
                                </p:cTn>
                              </p:par>
                              <p:par>
                                <p:cTn id="89" presetID="3" presetClass="emph" presetSubtype="2" fill="hold" grpId="1" nodeType="withEffect">
                                  <p:stCondLst>
                                    <p:cond delay="0"/>
                                  </p:stCondLst>
                                  <p:childTnLst>
                                    <p:animClr clrSpc="rgb" dir="cw">
                                      <p:cBhvr override="childStyle">
                                        <p:cTn id="90" dur="2000" fill="hold"/>
                                        <p:tgtEl>
                                          <p:spTgt spid="34"/>
                                        </p:tgtEl>
                                        <p:attrNameLst>
                                          <p:attrName>style.color</p:attrName>
                                        </p:attrNameLst>
                                      </p:cBhvr>
                                      <p:to>
                                        <a:schemeClr val="accent2"/>
                                      </p:to>
                                    </p:animClr>
                                  </p:childTnLst>
                                </p:cTn>
                              </p:par>
                              <p:par>
                                <p:cTn id="91" presetID="3" presetClass="emph" presetSubtype="2" fill="hold" grpId="1" nodeType="withEffect">
                                  <p:stCondLst>
                                    <p:cond delay="0"/>
                                  </p:stCondLst>
                                  <p:childTnLst>
                                    <p:animClr clrSpc="rgb" dir="cw">
                                      <p:cBhvr override="childStyle">
                                        <p:cTn id="92" dur="2000" fill="hold"/>
                                        <p:tgtEl>
                                          <p:spTgt spid="35"/>
                                        </p:tgtEl>
                                        <p:attrNameLst>
                                          <p:attrName>style.color</p:attrName>
                                        </p:attrNameLst>
                                      </p:cBhvr>
                                      <p:to>
                                        <a:schemeClr val="accent2"/>
                                      </p:to>
                                    </p:animClr>
                                  </p:childTnLst>
                                </p:cTn>
                              </p:par>
                              <p:par>
                                <p:cTn id="93" presetID="3" presetClass="emph" presetSubtype="2" fill="hold" grpId="1" nodeType="withEffect">
                                  <p:stCondLst>
                                    <p:cond delay="0"/>
                                  </p:stCondLst>
                                  <p:childTnLst>
                                    <p:animClr clrSpc="rgb" dir="cw">
                                      <p:cBhvr override="childStyle">
                                        <p:cTn id="94" dur="2000" fill="hold"/>
                                        <p:tgtEl>
                                          <p:spTgt spid="59"/>
                                        </p:tgtEl>
                                        <p:attrNameLst>
                                          <p:attrName>style.color</p:attrName>
                                        </p:attrNameLst>
                                      </p:cBhvr>
                                      <p:to>
                                        <a:schemeClr val="accent2"/>
                                      </p:to>
                                    </p:animClr>
                                  </p:childTnLst>
                                </p:cTn>
                              </p:par>
                              <p:par>
                                <p:cTn id="95" presetID="3" presetClass="emph" presetSubtype="2" fill="hold" grpId="1" nodeType="withEffect">
                                  <p:stCondLst>
                                    <p:cond delay="0"/>
                                  </p:stCondLst>
                                  <p:childTnLst>
                                    <p:animClr clrSpc="rgb" dir="cw">
                                      <p:cBhvr override="childStyle">
                                        <p:cTn id="96" dur="2000" fill="hold"/>
                                        <p:tgtEl>
                                          <p:spTgt spid="60"/>
                                        </p:tgtEl>
                                        <p:attrNameLst>
                                          <p:attrName>style.color</p:attrName>
                                        </p:attrNameLst>
                                      </p:cBhvr>
                                      <p:to>
                                        <a:schemeClr val="accent2"/>
                                      </p:to>
                                    </p:animClr>
                                  </p:childTnLst>
                                </p:cTn>
                              </p:par>
                              <p:par>
                                <p:cTn id="97" presetID="3" presetClass="emph" presetSubtype="2" fill="hold" grpId="1" nodeType="withEffect">
                                  <p:stCondLst>
                                    <p:cond delay="0"/>
                                  </p:stCondLst>
                                  <p:childTnLst>
                                    <p:animClr clrSpc="rgb" dir="cw">
                                      <p:cBhvr override="childStyle">
                                        <p:cTn id="98" dur="2000" fill="hold"/>
                                        <p:tgtEl>
                                          <p:spTgt spid="56"/>
                                        </p:tgtEl>
                                        <p:attrNameLst>
                                          <p:attrName>style.color</p:attrName>
                                        </p:attrNameLst>
                                      </p:cBhvr>
                                      <p:to>
                                        <a:schemeClr val="accent2"/>
                                      </p:to>
                                    </p:animClr>
                                  </p:childTnLst>
                                </p:cTn>
                              </p:par>
                              <p:par>
                                <p:cTn id="99" presetID="3" presetClass="emph" presetSubtype="2" fill="hold" grpId="1" nodeType="withEffect">
                                  <p:stCondLst>
                                    <p:cond delay="0"/>
                                  </p:stCondLst>
                                  <p:childTnLst>
                                    <p:animClr clrSpc="rgb" dir="cw">
                                      <p:cBhvr override="childStyle">
                                        <p:cTn id="100" dur="2000" fill="hold"/>
                                        <p:tgtEl>
                                          <p:spTgt spid="27"/>
                                        </p:tgtEl>
                                        <p:attrNameLst>
                                          <p:attrName>style.color</p:attrName>
                                        </p:attrNameLst>
                                      </p:cBhvr>
                                      <p:to>
                                        <a:schemeClr val="accent2"/>
                                      </p:to>
                                    </p:animClr>
                                  </p:childTnLst>
                                </p:cTn>
                              </p:par>
                            </p:childTnLst>
                          </p:cTn>
                        </p:par>
                      </p:childTnLst>
                    </p:cTn>
                  </p:par>
                  <p:par>
                    <p:cTn id="101" fill="hold">
                      <p:stCondLst>
                        <p:cond delay="indefinite"/>
                      </p:stCondLst>
                      <p:childTnLst>
                        <p:par>
                          <p:cTn id="102" fill="hold">
                            <p:stCondLst>
                              <p:cond delay="0"/>
                            </p:stCondLst>
                            <p:childTnLst>
                              <p:par>
                                <p:cTn id="103" presetID="22" presetClass="entr" presetSubtype="8" fill="hold" nodeType="clickEffect">
                                  <p:stCondLst>
                                    <p:cond delay="0"/>
                                  </p:stCondLst>
                                  <p:childTnLst>
                                    <p:set>
                                      <p:cBhvr>
                                        <p:cTn id="104" dur="1" fill="hold">
                                          <p:stCondLst>
                                            <p:cond delay="0"/>
                                          </p:stCondLst>
                                        </p:cTn>
                                        <p:tgtEl>
                                          <p:spTgt spid="20"/>
                                        </p:tgtEl>
                                        <p:attrNameLst>
                                          <p:attrName>style.visibility</p:attrName>
                                        </p:attrNameLst>
                                      </p:cBhvr>
                                      <p:to>
                                        <p:strVal val="visible"/>
                                      </p:to>
                                    </p:set>
                                    <p:animEffect transition="in" filter="wipe(left)">
                                      <p:cBhvr>
                                        <p:cTn id="105" dur="1000"/>
                                        <p:tgtEl>
                                          <p:spTgt spid="20"/>
                                        </p:tgtEl>
                                      </p:cBhvr>
                                    </p:animEffect>
                                  </p:childTnLst>
                                </p:cTn>
                              </p:par>
                              <p:par>
                                <p:cTn id="106" presetID="22" presetClass="entr" presetSubtype="8" fill="hold" nodeType="withEffect">
                                  <p:stCondLst>
                                    <p:cond delay="0"/>
                                  </p:stCondLst>
                                  <p:childTnLst>
                                    <p:set>
                                      <p:cBhvr>
                                        <p:cTn id="107" dur="1" fill="hold">
                                          <p:stCondLst>
                                            <p:cond delay="0"/>
                                          </p:stCondLst>
                                        </p:cTn>
                                        <p:tgtEl>
                                          <p:spTgt spid="22"/>
                                        </p:tgtEl>
                                        <p:attrNameLst>
                                          <p:attrName>style.visibility</p:attrName>
                                        </p:attrNameLst>
                                      </p:cBhvr>
                                      <p:to>
                                        <p:strVal val="visible"/>
                                      </p:to>
                                    </p:set>
                                    <p:animEffect transition="in" filter="wipe(left)">
                                      <p:cBhvr>
                                        <p:cTn id="108" dur="1000"/>
                                        <p:tgtEl>
                                          <p:spTgt spid="22"/>
                                        </p:tgtEl>
                                      </p:cBhvr>
                                    </p:animEffect>
                                  </p:childTnLst>
                                </p:cTn>
                              </p:par>
                              <p:par>
                                <p:cTn id="109" presetID="22" presetClass="entr" presetSubtype="8" fill="hold" grpId="0" nodeType="withEffect">
                                  <p:stCondLst>
                                    <p:cond delay="0"/>
                                  </p:stCondLst>
                                  <p:childTnLst>
                                    <p:set>
                                      <p:cBhvr>
                                        <p:cTn id="110" dur="1" fill="hold">
                                          <p:stCondLst>
                                            <p:cond delay="0"/>
                                          </p:stCondLst>
                                        </p:cTn>
                                        <p:tgtEl>
                                          <p:spTgt spid="23"/>
                                        </p:tgtEl>
                                        <p:attrNameLst>
                                          <p:attrName>style.visibility</p:attrName>
                                        </p:attrNameLst>
                                      </p:cBhvr>
                                      <p:to>
                                        <p:strVal val="visible"/>
                                      </p:to>
                                    </p:set>
                                    <p:animEffect transition="in" filter="wipe(left)">
                                      <p:cBhvr>
                                        <p:cTn id="111" dur="1000"/>
                                        <p:tgtEl>
                                          <p:spTgt spid="23"/>
                                        </p:tgtEl>
                                      </p:cBhvr>
                                    </p:animEffect>
                                  </p:childTnLst>
                                </p:cTn>
                              </p:par>
                              <p:par>
                                <p:cTn id="112" presetID="22" presetClass="entr" presetSubtype="8" fill="hold" grpId="0" nodeType="withEffect">
                                  <p:stCondLst>
                                    <p:cond delay="0"/>
                                  </p:stCondLst>
                                  <p:childTnLst>
                                    <p:set>
                                      <p:cBhvr>
                                        <p:cTn id="113" dur="1" fill="hold">
                                          <p:stCondLst>
                                            <p:cond delay="0"/>
                                          </p:stCondLst>
                                        </p:cTn>
                                        <p:tgtEl>
                                          <p:spTgt spid="24"/>
                                        </p:tgtEl>
                                        <p:attrNameLst>
                                          <p:attrName>style.visibility</p:attrName>
                                        </p:attrNameLst>
                                      </p:cBhvr>
                                      <p:to>
                                        <p:strVal val="visible"/>
                                      </p:to>
                                    </p:set>
                                    <p:animEffect transition="in" filter="wipe(left)">
                                      <p:cBhvr>
                                        <p:cTn id="114" dur="1000"/>
                                        <p:tgtEl>
                                          <p:spTgt spid="24"/>
                                        </p:tgtEl>
                                      </p:cBhvr>
                                    </p:animEffect>
                                  </p:childTnLst>
                                </p:cTn>
                              </p:par>
                              <p:par>
                                <p:cTn id="115" presetID="22" presetClass="entr" presetSubtype="8" fill="hold" nodeType="withEffect">
                                  <p:stCondLst>
                                    <p:cond delay="0"/>
                                  </p:stCondLst>
                                  <p:childTnLst>
                                    <p:set>
                                      <p:cBhvr>
                                        <p:cTn id="116" dur="1" fill="hold">
                                          <p:stCondLst>
                                            <p:cond delay="0"/>
                                          </p:stCondLst>
                                        </p:cTn>
                                        <p:tgtEl>
                                          <p:spTgt spid="47"/>
                                        </p:tgtEl>
                                        <p:attrNameLst>
                                          <p:attrName>style.visibility</p:attrName>
                                        </p:attrNameLst>
                                      </p:cBhvr>
                                      <p:to>
                                        <p:strVal val="visible"/>
                                      </p:to>
                                    </p:set>
                                    <p:animEffect transition="in" filter="wipe(left)">
                                      <p:cBhvr>
                                        <p:cTn id="117" dur="1000"/>
                                        <p:tgtEl>
                                          <p:spTgt spid="47"/>
                                        </p:tgtEl>
                                      </p:cBhvr>
                                    </p:animEffect>
                                  </p:childTnLst>
                                </p:cTn>
                              </p:par>
                              <p:par>
                                <p:cTn id="118" presetID="22" presetClass="entr" presetSubtype="8" fill="hold" grpId="0" nodeType="withEffect">
                                  <p:stCondLst>
                                    <p:cond delay="0"/>
                                  </p:stCondLst>
                                  <p:childTnLst>
                                    <p:set>
                                      <p:cBhvr>
                                        <p:cTn id="119" dur="1" fill="hold">
                                          <p:stCondLst>
                                            <p:cond delay="0"/>
                                          </p:stCondLst>
                                        </p:cTn>
                                        <p:tgtEl>
                                          <p:spTgt spid="48"/>
                                        </p:tgtEl>
                                        <p:attrNameLst>
                                          <p:attrName>style.visibility</p:attrName>
                                        </p:attrNameLst>
                                      </p:cBhvr>
                                      <p:to>
                                        <p:strVal val="visible"/>
                                      </p:to>
                                    </p:set>
                                    <p:animEffect transition="in" filter="wipe(left)">
                                      <p:cBhvr>
                                        <p:cTn id="120" dur="1000"/>
                                        <p:tgtEl>
                                          <p:spTgt spid="48"/>
                                        </p:tgtEl>
                                      </p:cBhvr>
                                    </p:animEffect>
                                  </p:childTnLst>
                                </p:cTn>
                              </p:par>
                              <p:par>
                                <p:cTn id="121" presetID="22" presetClass="entr" presetSubtype="8" fill="hold" grpId="0" nodeType="withEffect">
                                  <p:stCondLst>
                                    <p:cond delay="0"/>
                                  </p:stCondLst>
                                  <p:childTnLst>
                                    <p:set>
                                      <p:cBhvr>
                                        <p:cTn id="122" dur="1" fill="hold">
                                          <p:stCondLst>
                                            <p:cond delay="0"/>
                                          </p:stCondLst>
                                        </p:cTn>
                                        <p:tgtEl>
                                          <p:spTgt spid="49"/>
                                        </p:tgtEl>
                                        <p:attrNameLst>
                                          <p:attrName>style.visibility</p:attrName>
                                        </p:attrNameLst>
                                      </p:cBhvr>
                                      <p:to>
                                        <p:strVal val="visible"/>
                                      </p:to>
                                    </p:set>
                                    <p:animEffect transition="in" filter="wipe(left)">
                                      <p:cBhvr>
                                        <p:cTn id="123" dur="1000"/>
                                        <p:tgtEl>
                                          <p:spTgt spid="49"/>
                                        </p:tgtEl>
                                      </p:cBhvr>
                                    </p:animEffect>
                                  </p:childTnLst>
                                </p:cTn>
                              </p:par>
                              <p:par>
                                <p:cTn id="124" presetID="22" presetClass="entr" presetSubtype="8" fill="hold" nodeType="withEffect">
                                  <p:stCondLst>
                                    <p:cond delay="0"/>
                                  </p:stCondLst>
                                  <p:childTnLst>
                                    <p:set>
                                      <p:cBhvr>
                                        <p:cTn id="125" dur="1" fill="hold">
                                          <p:stCondLst>
                                            <p:cond delay="0"/>
                                          </p:stCondLst>
                                        </p:cTn>
                                        <p:tgtEl>
                                          <p:spTgt spid="50"/>
                                        </p:tgtEl>
                                        <p:attrNameLst>
                                          <p:attrName>style.visibility</p:attrName>
                                        </p:attrNameLst>
                                      </p:cBhvr>
                                      <p:to>
                                        <p:strVal val="visible"/>
                                      </p:to>
                                    </p:set>
                                    <p:animEffect transition="in" filter="wipe(left)">
                                      <p:cBhvr>
                                        <p:cTn id="126" dur="1000"/>
                                        <p:tgtEl>
                                          <p:spTgt spid="50"/>
                                        </p:tgtEl>
                                      </p:cBhvr>
                                    </p:animEffect>
                                  </p:childTnLst>
                                </p:cTn>
                              </p:par>
                              <p:par>
                                <p:cTn id="127" presetID="22" presetClass="entr" presetSubtype="8" fill="hold" grpId="0" nodeType="withEffect">
                                  <p:stCondLst>
                                    <p:cond delay="0"/>
                                  </p:stCondLst>
                                  <p:childTnLst>
                                    <p:set>
                                      <p:cBhvr>
                                        <p:cTn id="128" dur="1" fill="hold">
                                          <p:stCondLst>
                                            <p:cond delay="0"/>
                                          </p:stCondLst>
                                        </p:cTn>
                                        <p:tgtEl>
                                          <p:spTgt spid="51"/>
                                        </p:tgtEl>
                                        <p:attrNameLst>
                                          <p:attrName>style.visibility</p:attrName>
                                        </p:attrNameLst>
                                      </p:cBhvr>
                                      <p:to>
                                        <p:strVal val="visible"/>
                                      </p:to>
                                    </p:set>
                                    <p:animEffect transition="in" filter="wipe(left)">
                                      <p:cBhvr>
                                        <p:cTn id="129" dur="1000"/>
                                        <p:tgtEl>
                                          <p:spTgt spid="51"/>
                                        </p:tgtEl>
                                      </p:cBhvr>
                                    </p:animEffect>
                                  </p:childTnLst>
                                </p:cTn>
                              </p:par>
                              <p:par>
                                <p:cTn id="130" presetID="22" presetClass="entr" presetSubtype="8" fill="hold" grpId="0" nodeType="withEffect">
                                  <p:stCondLst>
                                    <p:cond delay="0"/>
                                  </p:stCondLst>
                                  <p:childTnLst>
                                    <p:set>
                                      <p:cBhvr>
                                        <p:cTn id="131" dur="1" fill="hold">
                                          <p:stCondLst>
                                            <p:cond delay="0"/>
                                          </p:stCondLst>
                                        </p:cTn>
                                        <p:tgtEl>
                                          <p:spTgt spid="52"/>
                                        </p:tgtEl>
                                        <p:attrNameLst>
                                          <p:attrName>style.visibility</p:attrName>
                                        </p:attrNameLst>
                                      </p:cBhvr>
                                      <p:to>
                                        <p:strVal val="visible"/>
                                      </p:to>
                                    </p:set>
                                    <p:animEffect transition="in" filter="wipe(left)">
                                      <p:cBhvr>
                                        <p:cTn id="132" dur="1000"/>
                                        <p:tgtEl>
                                          <p:spTgt spid="52"/>
                                        </p:tgtEl>
                                      </p:cBhvr>
                                    </p:animEffect>
                                  </p:childTnLst>
                                </p:cTn>
                              </p:par>
                              <p:par>
                                <p:cTn id="133" presetID="22" presetClass="entr" presetSubtype="8" fill="hold" grpId="0" nodeType="withEffect">
                                  <p:stCondLst>
                                    <p:cond delay="0"/>
                                  </p:stCondLst>
                                  <p:childTnLst>
                                    <p:set>
                                      <p:cBhvr>
                                        <p:cTn id="134" dur="1" fill="hold">
                                          <p:stCondLst>
                                            <p:cond delay="0"/>
                                          </p:stCondLst>
                                        </p:cTn>
                                        <p:tgtEl>
                                          <p:spTgt spid="54"/>
                                        </p:tgtEl>
                                        <p:attrNameLst>
                                          <p:attrName>style.visibility</p:attrName>
                                        </p:attrNameLst>
                                      </p:cBhvr>
                                      <p:to>
                                        <p:strVal val="visible"/>
                                      </p:to>
                                    </p:set>
                                    <p:animEffect transition="in" filter="wipe(left)">
                                      <p:cBhvr>
                                        <p:cTn id="135" dur="1000"/>
                                        <p:tgtEl>
                                          <p:spTgt spid="54"/>
                                        </p:tgtEl>
                                      </p:cBhvr>
                                    </p:animEffect>
                                  </p:childTnLst>
                                </p:cTn>
                              </p:par>
                              <p:par>
                                <p:cTn id="136" presetID="22" presetClass="entr" presetSubtype="8" fill="hold" grpId="1" nodeType="withEffect">
                                  <p:stCondLst>
                                    <p:cond delay="0"/>
                                  </p:stCondLst>
                                  <p:childTnLst>
                                    <p:set>
                                      <p:cBhvr>
                                        <p:cTn id="137" dur="1" fill="hold">
                                          <p:stCondLst>
                                            <p:cond delay="0"/>
                                          </p:stCondLst>
                                        </p:cTn>
                                        <p:tgtEl>
                                          <p:spTgt spid="49"/>
                                        </p:tgtEl>
                                        <p:attrNameLst>
                                          <p:attrName>style.visibility</p:attrName>
                                        </p:attrNameLst>
                                      </p:cBhvr>
                                      <p:to>
                                        <p:strVal val="visible"/>
                                      </p:to>
                                    </p:set>
                                    <p:animEffect transition="in" filter="wipe(left)">
                                      <p:cBhvr>
                                        <p:cTn id="138" dur="1000"/>
                                        <p:tgtEl>
                                          <p:spTgt spid="49"/>
                                        </p:tgtEl>
                                      </p:cBhvr>
                                    </p:animEffect>
                                  </p:childTnLst>
                                </p:cTn>
                              </p:par>
                              <p:par>
                                <p:cTn id="139" presetID="22" presetClass="entr" presetSubtype="8" fill="hold" grpId="1" nodeType="withEffect">
                                  <p:stCondLst>
                                    <p:cond delay="0"/>
                                  </p:stCondLst>
                                  <p:childTnLst>
                                    <p:set>
                                      <p:cBhvr>
                                        <p:cTn id="140" dur="1" fill="hold">
                                          <p:stCondLst>
                                            <p:cond delay="0"/>
                                          </p:stCondLst>
                                        </p:cTn>
                                        <p:tgtEl>
                                          <p:spTgt spid="52"/>
                                        </p:tgtEl>
                                        <p:attrNameLst>
                                          <p:attrName>style.visibility</p:attrName>
                                        </p:attrNameLst>
                                      </p:cBhvr>
                                      <p:to>
                                        <p:strVal val="visible"/>
                                      </p:to>
                                    </p:set>
                                    <p:animEffect transition="in" filter="wipe(left)">
                                      <p:cBhvr>
                                        <p:cTn id="141" dur="1000"/>
                                        <p:tgtEl>
                                          <p:spTgt spid="52"/>
                                        </p:tgtEl>
                                      </p:cBhvr>
                                    </p:animEffect>
                                  </p:childTnLst>
                                </p:cTn>
                              </p:par>
                              <p:par>
                                <p:cTn id="142" presetID="22" presetClass="entr" presetSubtype="8" fill="hold" grpId="1" nodeType="withEffect">
                                  <p:stCondLst>
                                    <p:cond delay="0"/>
                                  </p:stCondLst>
                                  <p:childTnLst>
                                    <p:set>
                                      <p:cBhvr>
                                        <p:cTn id="143" dur="1" fill="hold">
                                          <p:stCondLst>
                                            <p:cond delay="0"/>
                                          </p:stCondLst>
                                        </p:cTn>
                                        <p:tgtEl>
                                          <p:spTgt spid="54"/>
                                        </p:tgtEl>
                                        <p:attrNameLst>
                                          <p:attrName>style.visibility</p:attrName>
                                        </p:attrNameLst>
                                      </p:cBhvr>
                                      <p:to>
                                        <p:strVal val="visible"/>
                                      </p:to>
                                    </p:set>
                                    <p:animEffect transition="in" filter="wipe(left)">
                                      <p:cBhvr>
                                        <p:cTn id="144" dur="1000"/>
                                        <p:tgtEl>
                                          <p:spTgt spid="54"/>
                                        </p:tgtEl>
                                      </p:cBhvr>
                                    </p:animEffect>
                                  </p:childTnLst>
                                </p:cTn>
                              </p:par>
                              <p:par>
                                <p:cTn id="145" presetID="3" presetClass="emph" presetSubtype="2" fill="hold" grpId="2" nodeType="withEffect">
                                  <p:stCondLst>
                                    <p:cond delay="0"/>
                                  </p:stCondLst>
                                  <p:childTnLst>
                                    <p:animClr clrSpc="rgb" dir="cw">
                                      <p:cBhvr override="childStyle">
                                        <p:cTn id="146" dur="2000" fill="hold"/>
                                        <p:tgtEl>
                                          <p:spTgt spid="54"/>
                                        </p:tgtEl>
                                        <p:attrNameLst>
                                          <p:attrName>style.color</p:attrName>
                                        </p:attrNameLst>
                                      </p:cBhvr>
                                      <p:to>
                                        <a:schemeClr val="accent2"/>
                                      </p:to>
                                    </p:animClr>
                                  </p:childTnLst>
                                </p:cTn>
                              </p:par>
                              <p:par>
                                <p:cTn id="147" presetID="3" presetClass="emph" presetSubtype="2" fill="hold" grpId="1" nodeType="withEffect">
                                  <p:stCondLst>
                                    <p:cond delay="0"/>
                                  </p:stCondLst>
                                  <p:childTnLst>
                                    <p:animClr clrSpc="rgb" dir="cw">
                                      <p:cBhvr override="childStyle">
                                        <p:cTn id="148" dur="2000" fill="hold"/>
                                        <p:tgtEl>
                                          <p:spTgt spid="24"/>
                                        </p:tgtEl>
                                        <p:attrNameLst>
                                          <p:attrName>style.color</p:attrName>
                                        </p:attrNameLst>
                                      </p:cBhvr>
                                      <p:to>
                                        <a:schemeClr val="accent2"/>
                                      </p:to>
                                    </p:animClr>
                                  </p:childTnLst>
                                </p:cTn>
                              </p:par>
                              <p:par>
                                <p:cTn id="149" presetID="3" presetClass="emph" presetSubtype="2" fill="hold" grpId="2" nodeType="withEffect">
                                  <p:stCondLst>
                                    <p:cond delay="0"/>
                                  </p:stCondLst>
                                  <p:childTnLst>
                                    <p:animClr clrSpc="rgb" dir="cw">
                                      <p:cBhvr override="childStyle">
                                        <p:cTn id="150" dur="2000" fill="hold"/>
                                        <p:tgtEl>
                                          <p:spTgt spid="49"/>
                                        </p:tgtEl>
                                        <p:attrNameLst>
                                          <p:attrName>style.color</p:attrName>
                                        </p:attrNameLst>
                                      </p:cBhvr>
                                      <p:to>
                                        <a:schemeClr val="accent2"/>
                                      </p:to>
                                    </p:animClr>
                                  </p:childTnLst>
                                </p:cTn>
                              </p:par>
                              <p:par>
                                <p:cTn id="151" presetID="3" presetClass="emph" presetSubtype="2" fill="hold" grpId="2" nodeType="withEffect">
                                  <p:stCondLst>
                                    <p:cond delay="0"/>
                                  </p:stCondLst>
                                  <p:childTnLst>
                                    <p:animClr clrSpc="rgb" dir="cw">
                                      <p:cBhvr override="childStyle">
                                        <p:cTn id="152" dur="2000" fill="hold"/>
                                        <p:tgtEl>
                                          <p:spTgt spid="5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P spid="19" grpId="0"/>
      <p:bldP spid="28" grpId="0"/>
      <p:bldP spid="32" grpId="0"/>
      <p:bldP spid="33" grpId="0"/>
      <p:bldP spid="34" grpId="0"/>
      <p:bldP spid="35" grpId="0"/>
      <p:bldP spid="27" grpId="0"/>
      <p:bldP spid="56" grpId="0"/>
      <p:bldP spid="57" grpId="0"/>
      <p:bldP spid="59" grpId="0"/>
      <p:bldP spid="60" grpId="0"/>
      <p:bldP spid="28" grpId="1"/>
      <p:bldP spid="32" grpId="1"/>
      <p:bldP spid="33" grpId="1"/>
      <p:bldP spid="34" grpId="1"/>
      <p:bldP spid="35" grpId="1"/>
      <p:bldP spid="59" grpId="1"/>
      <p:bldP spid="60" grpId="1"/>
      <p:bldP spid="56" grpId="1"/>
      <p:bldP spid="27" grpId="1"/>
      <p:bldP spid="23" grpId="0"/>
      <p:bldP spid="24" grpId="0"/>
      <p:bldP spid="48" grpId="0"/>
      <p:bldP spid="49" grpId="0"/>
      <p:bldP spid="51" grpId="0"/>
      <p:bldP spid="52" grpId="0"/>
      <p:bldP spid="54" grpId="0" bldLvl="0" animBg="1"/>
      <p:bldP spid="49" grpId="1"/>
      <p:bldP spid="52" grpId="1"/>
      <p:bldP spid="54" grpId="1" bldLvl="0" animBg="1"/>
      <p:bldP spid="54" grpId="2" bldLvl="0" animBg="1"/>
      <p:bldP spid="24" grpId="1"/>
      <p:bldP spid="49" grpId="2"/>
      <p:bldP spid="52"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小试牛刀</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4" name="文本框 3"/>
          <p:cNvSpPr txBox="1"/>
          <p:nvPr/>
        </p:nvSpPr>
        <p:spPr>
          <a:xfrm>
            <a:off x="617220" y="990600"/>
            <a:ext cx="10642600" cy="3061335"/>
          </a:xfrm>
          <a:prstGeom prst="rect">
            <a:avLst/>
          </a:prstGeom>
          <a:noFill/>
        </p:spPr>
        <p:txBody>
          <a:bodyPr wrap="square" rtlCol="0">
            <a:spAutoFit/>
          </a:bodyPr>
          <a:p>
            <a:pPr>
              <a:lnSpc>
                <a:spcPct val="115000"/>
              </a:lnSpc>
              <a:spcBef>
                <a:spcPts val="0"/>
              </a:spcBef>
              <a:spcAft>
                <a:spcPts val="0"/>
              </a:spcAft>
            </a:pPr>
            <a:r>
              <a:rPr lang="en-US" altLang="zh-CN" sz="2800" b="1">
                <a:latin typeface="宋体" panose="02010600030101010101" pitchFamily="2" charset="-122"/>
                <a:ea typeface="宋体" panose="02010600030101010101" pitchFamily="2" charset="-122"/>
                <a:cs typeface="宋体" panose="02010600030101010101" pitchFamily="2" charset="-122"/>
              </a:rPr>
              <a:t>1</a:t>
            </a: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2018</a:t>
            </a:r>
            <a:r>
              <a:rPr lang="zh-CN" altLang="en-US" sz="2800" b="1">
                <a:latin typeface="宋体" panose="02010600030101010101" pitchFamily="2" charset="-122"/>
                <a:ea typeface="宋体" panose="02010600030101010101" pitchFamily="2" charset="-122"/>
                <a:cs typeface="宋体" panose="02010600030101010101" pitchFamily="2" charset="-122"/>
              </a:rPr>
              <a:t>潍坊</a:t>
            </a:r>
            <a:r>
              <a:rPr lang="en-US" sz="28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cs typeface="宋体" panose="02010600030101010101" pitchFamily="2" charset="-122"/>
              </a:rPr>
              <a:t>21</a:t>
            </a:r>
            <a:r>
              <a:rPr lang="zh-CN" altLang="en-US" sz="2800" b="1">
                <a:latin typeface="宋体" panose="02010600030101010101" pitchFamily="2" charset="-122"/>
                <a:ea typeface="宋体" panose="02010600030101010101" pitchFamily="2" charset="-122"/>
                <a:cs typeface="宋体" panose="02010600030101010101" pitchFamily="2" charset="-122"/>
              </a:rPr>
              <a:t>）十九世纪，面对燃烧造成的遮天蔽日的烟雾，来自国外的旅行者却为它的魅力所倾倒；有钱的英国人更喜欢乘坐蒸汽轮船在浑浊不堪、散发异味的泰晤士河上游览。这说明（        ）</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A．电力在英国被广泛应用      B．人们陶醉于工业革命成就</a:t>
            </a:r>
            <a:endParaRPr lang="zh-CN" altLang="en-US" sz="2800" b="1">
              <a:latin typeface="宋体" panose="02010600030101010101" pitchFamily="2" charset="-122"/>
              <a:ea typeface="宋体" panose="02010600030101010101" pitchFamily="2" charset="-122"/>
              <a:cs typeface="宋体" panose="02010600030101010101" pitchFamily="2" charset="-122"/>
            </a:endParaRPr>
          </a:p>
          <a:p>
            <a:pPr>
              <a:lnSpc>
                <a:spcPct val="115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C．发展工业必须破坏环境      D．工业革命成果扩展到全球</a:t>
            </a:r>
            <a:endParaRPr lang="zh-CN" altLang="en-US" sz="2800" b="1">
              <a:latin typeface="宋体" panose="02010600030101010101" pitchFamily="2" charset="-122"/>
              <a:ea typeface="宋体" panose="02010600030101010101" pitchFamily="2" charset="-122"/>
              <a:cs typeface="宋体" panose="02010600030101010101" pitchFamily="2" charset="-122"/>
            </a:endParaRPr>
          </a:p>
        </p:txBody>
      </p:sp>
      <p:grpSp>
        <p:nvGrpSpPr>
          <p:cNvPr id="11" name="组合 10"/>
          <p:cNvGrpSpPr/>
          <p:nvPr/>
        </p:nvGrpSpPr>
        <p:grpSpPr>
          <a:xfrm>
            <a:off x="617220" y="990600"/>
            <a:ext cx="10434320" cy="1553210"/>
            <a:chOff x="972" y="1560"/>
            <a:chExt cx="16432" cy="2446"/>
          </a:xfrm>
        </p:grpSpPr>
        <p:sp>
          <p:nvSpPr>
            <p:cNvPr id="3" name="圆角矩形 2"/>
            <p:cNvSpPr/>
            <p:nvPr/>
          </p:nvSpPr>
          <p:spPr>
            <a:xfrm>
              <a:off x="15758" y="1561"/>
              <a:ext cx="1646" cy="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圆角矩形 4"/>
            <p:cNvSpPr/>
            <p:nvPr/>
          </p:nvSpPr>
          <p:spPr>
            <a:xfrm>
              <a:off x="6488" y="1560"/>
              <a:ext cx="2505" cy="91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圆角矩形 5"/>
            <p:cNvSpPr/>
            <p:nvPr/>
          </p:nvSpPr>
          <p:spPr>
            <a:xfrm>
              <a:off x="972" y="3094"/>
              <a:ext cx="2318" cy="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圆角矩形 6"/>
            <p:cNvSpPr/>
            <p:nvPr/>
          </p:nvSpPr>
          <p:spPr>
            <a:xfrm>
              <a:off x="7779" y="2473"/>
              <a:ext cx="3145" cy="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9" name="文本框 8"/>
          <p:cNvSpPr txBox="1"/>
          <p:nvPr/>
        </p:nvSpPr>
        <p:spPr>
          <a:xfrm>
            <a:off x="1583055" y="2418715"/>
            <a:ext cx="925830" cy="1014730"/>
          </a:xfrm>
          <a:prstGeom prst="rect">
            <a:avLst/>
          </a:prstGeom>
          <a:noFill/>
        </p:spPr>
        <p:txBody>
          <a:bodyPr wrap="square" rtlCol="0">
            <a:spAutoFit/>
          </a:bodyPr>
          <a:p>
            <a:r>
              <a:rPr lang="en-US" altLang="zh-CN" sz="6000">
                <a:solidFill>
                  <a:srgbClr val="FF0000"/>
                </a:solidFill>
                <a:latin typeface="黑体" panose="02010609060101010101" pitchFamily="49" charset="-122"/>
                <a:ea typeface="黑体" panose="02010609060101010101" pitchFamily="49" charset="-122"/>
              </a:rPr>
              <a:t>B</a:t>
            </a:r>
            <a:endParaRPr lang="en-US" altLang="zh-CN" sz="6000">
              <a:solidFill>
                <a:srgbClr val="FF0000"/>
              </a:solidFill>
              <a:latin typeface="黑体" panose="02010609060101010101" pitchFamily="49" charset="-122"/>
              <a:ea typeface="黑体" panose="02010609060101010101" pitchFamily="49" charset="-122"/>
            </a:endParaRPr>
          </a:p>
        </p:txBody>
      </p:sp>
      <p:sp>
        <p:nvSpPr>
          <p:cNvPr id="10" name="文本框 9"/>
          <p:cNvSpPr txBox="1"/>
          <p:nvPr/>
        </p:nvSpPr>
        <p:spPr>
          <a:xfrm>
            <a:off x="617220" y="4051935"/>
            <a:ext cx="10890885" cy="2071370"/>
          </a:xfrm>
          <a:prstGeom prst="rect">
            <a:avLst/>
          </a:prstGeom>
          <a:noFill/>
          <a:ln w="9525">
            <a:noFill/>
          </a:ln>
        </p:spPr>
        <p:txBody>
          <a:bodyPr wrap="square">
            <a:spAutoFit/>
          </a:bodyPr>
          <a:p>
            <a:pPr algn="l">
              <a:lnSpc>
                <a:spcPct val="115000"/>
              </a:lnSpc>
              <a:spcBef>
                <a:spcPts val="0"/>
              </a:spcBef>
              <a:spcAft>
                <a:spcPts val="0"/>
              </a:spcAft>
              <a:buClrTx/>
              <a:buSzTx/>
              <a:buNone/>
            </a:pPr>
            <a:r>
              <a:rPr lang="en-US" altLang="zh-CN" sz="2800" b="1">
                <a:latin typeface="宋体" panose="02010600030101010101" pitchFamily="2" charset="-122"/>
                <a:ea typeface="宋体" panose="02010600030101010101" pitchFamily="2" charset="-122"/>
                <a:cs typeface="宋体" panose="02010600030101010101" pitchFamily="2" charset="-122"/>
              </a:rPr>
              <a:t>2</a:t>
            </a:r>
            <a:r>
              <a:rPr lang="zh-CN" altLang="en-US" sz="2800" b="1">
                <a:latin typeface="宋体" panose="02010600030101010101" pitchFamily="2" charset="-122"/>
                <a:ea typeface="宋体" panose="02010600030101010101" pitchFamily="2" charset="-122"/>
                <a:cs typeface="宋体" panose="02010600030101010101" pitchFamily="2" charset="-122"/>
              </a:rPr>
              <a:t>．</a:t>
            </a:r>
            <a:r>
              <a:rPr lang="zh-CN" altLang="en-US" sz="2800" b="1">
                <a:latin typeface="宋体" panose="02010600030101010101" pitchFamily="2" charset="-122"/>
                <a:ea typeface="宋体" panose="02010600030101010101" pitchFamily="2" charset="-122"/>
                <a:cs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cs typeface="宋体" panose="02010600030101010101" pitchFamily="2" charset="-122"/>
                <a:sym typeface="+mn-ea"/>
              </a:rPr>
              <a:t>2013</a:t>
            </a:r>
            <a:r>
              <a:rPr lang="zh-CN" altLang="en-US" sz="2800" b="1">
                <a:latin typeface="宋体" panose="02010600030101010101" pitchFamily="2" charset="-122"/>
                <a:ea typeface="宋体" panose="02010600030101010101" pitchFamily="2" charset="-122"/>
                <a:cs typeface="宋体" panose="02010600030101010101" pitchFamily="2" charset="-122"/>
                <a:sym typeface="+mn-ea"/>
              </a:rPr>
              <a:t>潍坊</a:t>
            </a:r>
            <a:r>
              <a:rPr lang="en-US" sz="28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cs typeface="宋体" panose="02010600030101010101" pitchFamily="2" charset="-122"/>
                <a:sym typeface="+mn-ea"/>
              </a:rPr>
              <a:t>17</a:t>
            </a:r>
            <a:r>
              <a:rPr lang="zh-CN" altLang="en-US" sz="28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a:latin typeface="宋体" panose="02010600030101010101" pitchFamily="2" charset="-122"/>
                <a:ea typeface="宋体" panose="02010600030101010101" pitchFamily="2" charset="-122"/>
                <a:cs typeface="宋体" panose="02010600030101010101" pitchFamily="2" charset="-122"/>
              </a:rPr>
              <a:t>在中学时代，马克思就立志为人类谋福利，并为此而倾注毕生精力。19世纪40年代他取得的重大成就是</a:t>
            </a:r>
            <a:r>
              <a:rPr lang="en-US" altLang="zh-CN" sz="2800" b="1">
                <a:latin typeface="宋体" panose="02010600030101010101" pitchFamily="2" charset="-122"/>
                <a:ea typeface="宋体" panose="02010600030101010101" pitchFamily="2" charset="-122"/>
                <a:cs typeface="宋体" panose="02010600030101010101" pitchFamily="2" charset="-122"/>
              </a:rPr>
              <a:t>(      )</a:t>
            </a:r>
            <a:r>
              <a:rPr lang="zh-CN" altLang="en-US" sz="2800" b="1">
                <a:latin typeface="宋体" panose="02010600030101010101" pitchFamily="2" charset="-122"/>
                <a:ea typeface="宋体" panose="02010600030101010101" pitchFamily="2" charset="-122"/>
                <a:cs typeface="宋体" panose="02010600030101010101" pitchFamily="2" charset="-122"/>
              </a:rPr>
              <a:t>A．发表《人民宪章》          B．成立共产主义者同盟C．领导了巴黎公社            D．创立了科学社会主义</a:t>
            </a:r>
            <a:endParaRPr lang="zh-CN" altLang="en-US" sz="2800" b="1">
              <a:latin typeface="宋体" panose="02010600030101010101" pitchFamily="2" charset="-122"/>
              <a:ea typeface="宋体" panose="02010600030101010101" pitchFamily="2" charset="-122"/>
              <a:cs typeface="宋体" panose="02010600030101010101" pitchFamily="2" charset="-122"/>
            </a:endParaRPr>
          </a:p>
        </p:txBody>
      </p:sp>
      <p:grpSp>
        <p:nvGrpSpPr>
          <p:cNvPr id="14" name="组合 13"/>
          <p:cNvGrpSpPr/>
          <p:nvPr/>
        </p:nvGrpSpPr>
        <p:grpSpPr>
          <a:xfrm>
            <a:off x="4259580" y="4051935"/>
            <a:ext cx="3198495" cy="1107440"/>
            <a:chOff x="6708" y="6381"/>
            <a:chExt cx="5037" cy="1744"/>
          </a:xfrm>
        </p:grpSpPr>
        <p:sp>
          <p:nvSpPr>
            <p:cNvPr id="12" name="圆角矩形 11"/>
            <p:cNvSpPr/>
            <p:nvPr/>
          </p:nvSpPr>
          <p:spPr>
            <a:xfrm>
              <a:off x="9852" y="6381"/>
              <a:ext cx="1893" cy="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6708" y="7213"/>
              <a:ext cx="3364" cy="912"/>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15" name="文本框 14"/>
          <p:cNvSpPr txBox="1"/>
          <p:nvPr/>
        </p:nvSpPr>
        <p:spPr>
          <a:xfrm>
            <a:off x="10006330" y="4580255"/>
            <a:ext cx="925830" cy="1014730"/>
          </a:xfrm>
          <a:prstGeom prst="rect">
            <a:avLst/>
          </a:prstGeom>
          <a:noFill/>
        </p:spPr>
        <p:txBody>
          <a:bodyPr wrap="square" rtlCol="0">
            <a:spAutoFit/>
          </a:bodyPr>
          <a:p>
            <a:r>
              <a:rPr lang="en-US" altLang="zh-CN" sz="6000">
                <a:solidFill>
                  <a:srgbClr val="FF0000"/>
                </a:solidFill>
                <a:latin typeface="黑体" panose="02010609060101010101" pitchFamily="49" charset="-122"/>
                <a:ea typeface="黑体" panose="02010609060101010101" pitchFamily="49" charset="-122"/>
              </a:rPr>
              <a:t>D</a:t>
            </a:r>
            <a:endParaRPr lang="en-US" altLang="zh-CN" sz="6000">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500"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500" fill="hold">
                                          <p:stCondLst>
                                            <p:cond delay="0"/>
                                          </p:stCondLst>
                                        </p:cTn>
                                        <p:tgtEl>
                                          <p:spTgt spid="9">
                                            <p:txEl>
                                              <p:pRg st="0" end="0"/>
                                            </p:txEl>
                                          </p:spTgt>
                                        </p:tgtEl>
                                        <p:attrNameLst>
                                          <p:attrName>style.visibility</p:attrName>
                                        </p:attrNameLst>
                                      </p:cBhvr>
                                      <p:to>
                                        <p:strVal val="visible"/>
                                      </p:to>
                                    </p:set>
                                    <p:animEffect transition="in" filter="box(in)">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500"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500"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500" fill="hold">
                                          <p:stCondLst>
                                            <p:cond delay="0"/>
                                          </p:stCondLst>
                                        </p:cTn>
                                        <p:tgtEl>
                                          <p:spTgt spid="15">
                                            <p:txEl>
                                              <p:pRg st="0" end="0"/>
                                            </p:txEl>
                                          </p:spTgt>
                                        </p:tgtEl>
                                        <p:attrNameLst>
                                          <p:attrName>style.visibility</p:attrName>
                                        </p:attrNameLst>
                                      </p:cBhvr>
                                      <p:to>
                                        <p:strVal val="visible"/>
                                      </p:to>
                                    </p:set>
                                    <p:animEffect transition="in" filter="box(in)">
                                      <p:cBhvr>
                                        <p:cTn id="27"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深度探究</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100" name="文本框 99"/>
          <p:cNvSpPr txBox="1"/>
          <p:nvPr/>
        </p:nvSpPr>
        <p:spPr>
          <a:xfrm>
            <a:off x="558800" y="1200785"/>
            <a:ext cx="11073765" cy="4659630"/>
          </a:xfrm>
          <a:prstGeom prst="rect">
            <a:avLst/>
          </a:prstGeom>
          <a:noFill/>
          <a:ln w="9525">
            <a:noFill/>
          </a:ln>
        </p:spPr>
        <p:txBody>
          <a:bodyPr wrap="square">
            <a:spAutoFit/>
          </a:bodyPr>
          <a:p>
            <a:pPr indent="0">
              <a:lnSpc>
                <a:spcPct val="115000"/>
              </a:lnSpc>
            </a:pPr>
            <a:r>
              <a:rPr lang="en-US" altLang="zh-CN" sz="3200" b="1">
                <a:solidFill>
                  <a:srgbClr val="000000"/>
                </a:solidFill>
                <a:latin typeface="宋体" panose="02010600030101010101" pitchFamily="2" charset="-122"/>
                <a:ea typeface="宋体" panose="02010600030101010101" pitchFamily="2" charset="-122"/>
              </a:rPr>
              <a:t>    英国</a:t>
            </a:r>
            <a:r>
              <a:rPr lang="zh-CN" altLang="en-US" sz="3200" b="1">
                <a:solidFill>
                  <a:srgbClr val="000000"/>
                </a:solidFill>
                <a:latin typeface="宋体" panose="02010600030101010101" pitchFamily="2" charset="-122"/>
                <a:ea typeface="宋体" panose="02010600030101010101" pitchFamily="2" charset="-122"/>
              </a:rPr>
              <a:t>对现代世界的先导作用是无可否定的，现代社会的许多特征都是从英国开始，是英国率先敲开了通向现代世界的大门</a:t>
            </a:r>
            <a:r>
              <a:rPr lang="en-US" altLang="zh-CN" sz="3200" b="1">
                <a:solidFill>
                  <a:srgbClr val="000000"/>
                </a:solidFill>
                <a:latin typeface="宋体" panose="02010600030101010101" pitchFamily="2" charset="-122"/>
                <a:ea typeface="宋体" panose="02010600030101010101" pitchFamily="2" charset="-122"/>
              </a:rPr>
              <a:t>。</a:t>
            </a:r>
            <a:endParaRPr lang="en-US" altLang="zh-CN" sz="3200" b="1">
              <a:solidFill>
                <a:srgbClr val="000000"/>
              </a:solidFill>
              <a:latin typeface="宋体" panose="02010600030101010101" pitchFamily="2" charset="-122"/>
              <a:ea typeface="宋体" panose="02010600030101010101" pitchFamily="2" charset="-122"/>
            </a:endParaRPr>
          </a:p>
          <a:p>
            <a:pPr indent="0">
              <a:lnSpc>
                <a:spcPct val="150000"/>
              </a:lnSpc>
            </a:pPr>
            <a:r>
              <a:rPr lang="en-US" altLang="zh-CN" sz="3200" b="1">
                <a:solidFill>
                  <a:srgbClr val="000000"/>
                </a:solidFill>
                <a:latin typeface="宋体" panose="02010600030101010101" pitchFamily="2" charset="-122"/>
                <a:ea typeface="宋体" panose="02010600030101010101" pitchFamily="2" charset="-122"/>
              </a:rPr>
              <a:t>   </a:t>
            </a:r>
            <a:r>
              <a:rPr lang="zh-CN" sz="3200" b="1">
                <a:solidFill>
                  <a:srgbClr val="000000"/>
                </a:solidFill>
                <a:ea typeface="宋体" panose="02010600030101010101" pitchFamily="2" charset="-122"/>
                <a:cs typeface="Times New Roman" panose="02020603050405020304" pitchFamily="18" charset="0"/>
              </a:rPr>
              <a:t>阅读材料，回答问题。 </a:t>
            </a:r>
            <a:endParaRPr lang="zh-CN" sz="2800" b="1">
              <a:solidFill>
                <a:srgbClr val="000000"/>
              </a:solidFill>
              <a:ea typeface="宋体" panose="02010600030101010101" pitchFamily="2" charset="-122"/>
              <a:cs typeface="Times New Roman" panose="02020603050405020304" pitchFamily="18" charset="0"/>
            </a:endParaRPr>
          </a:p>
          <a:p>
            <a:pPr indent="0">
              <a:lnSpc>
                <a:spcPct val="150000"/>
              </a:lnSpc>
            </a:pPr>
            <a:r>
              <a:rPr lang="zh-CN" altLang="en-US" sz="2800" b="1">
                <a:latin typeface="宋体" panose="02010600030101010101" pitchFamily="2" charset="-122"/>
                <a:ea typeface="宋体" panose="02010600030101010101" pitchFamily="2" charset="-122"/>
                <a:cs typeface="宋体" panose="02010600030101010101" pitchFamily="2" charset="-122"/>
              </a:rPr>
              <a:t>   </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要求：</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合上课本独立完成；</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indent="0">
              <a:lnSpc>
                <a:spcPct val="115000"/>
              </a:lnSpc>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         </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小组讨论交流，补充完善答案；</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indent="0">
              <a:lnSpc>
                <a:spcPct val="115000"/>
              </a:lnSpc>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         </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期待你的精彩展示。</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a:p>
            <a:pPr indent="0">
              <a:lnSpc>
                <a:spcPct val="115000"/>
              </a:lnSpc>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          （</a:t>
            </a:r>
            <a:r>
              <a:rPr lang="zh-CN" altLang="en-US" sz="2800" b="1">
                <a:solidFill>
                  <a:srgbClr val="FF0000"/>
                </a:solidFill>
                <a:latin typeface="楷体" panose="02010609060101010101" charset="-122"/>
                <a:ea typeface="楷体" panose="02010609060101010101" charset="-122"/>
                <a:cs typeface="宋体" panose="02010600030101010101" pitchFamily="2" charset="-122"/>
              </a:rPr>
              <a:t>展示过程中要表述清楚做题思路</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rPr>
              <a:t>）</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9" name="组合 18"/>
          <p:cNvGrpSpPr/>
          <p:nvPr/>
        </p:nvGrpSpPr>
        <p:grpSpPr>
          <a:xfrm>
            <a:off x="252730" y="283845"/>
            <a:ext cx="2729865" cy="706516"/>
            <a:chOff x="1002" y="447"/>
            <a:chExt cx="3695" cy="937"/>
          </a:xfrm>
        </p:grpSpPr>
        <p:pic>
          <p:nvPicPr>
            <p:cNvPr id="22" name="图片 21" descr="00 图标-04"/>
            <p:cNvPicPr>
              <a:picLocks noChangeAspect="1"/>
            </p:cNvPicPr>
            <p:nvPr/>
          </p:nvPicPr>
          <p:blipFill>
            <a:blip r:embed="rId1" cstate="print"/>
            <a:stretch>
              <a:fillRect/>
            </a:stretch>
          </p:blipFill>
          <p:spPr>
            <a:xfrm>
              <a:off x="1002" y="447"/>
              <a:ext cx="3695" cy="882"/>
            </a:xfrm>
            <a:prstGeom prst="rect">
              <a:avLst/>
            </a:prstGeom>
          </p:spPr>
        </p:pic>
        <p:sp>
          <p:nvSpPr>
            <p:cNvPr id="23" name="文本框 3"/>
            <p:cNvSpPr txBox="1"/>
            <p:nvPr/>
          </p:nvSpPr>
          <p:spPr>
            <a:xfrm>
              <a:off x="1140" y="447"/>
              <a:ext cx="3230" cy="937"/>
            </a:xfrm>
            <a:prstGeom prst="rect">
              <a:avLst/>
            </a:prstGeom>
            <a:noFill/>
          </p:spPr>
          <p:txBody>
            <a:bodyPr wrap="square" rtlCol="0">
              <a:spAutoFit/>
            </a:bodyPr>
            <a:p>
              <a:r>
                <a:rPr lang="zh-CN" altLang="zh-CN" sz="4000" b="1" dirty="0" smtClean="0">
                  <a:solidFill>
                    <a:schemeClr val="bg1"/>
                  </a:solidFill>
                  <a:latin typeface="华文新魏" panose="02010800040101010101" charset="-122"/>
                  <a:ea typeface="华文新魏" panose="02010800040101010101" charset="-122"/>
                  <a:sym typeface="+mn-ea"/>
                </a:rPr>
                <a:t>深度探究</a:t>
              </a:r>
              <a:endParaRPr lang="zh-CN" altLang="zh-CN" sz="4000" b="1" dirty="0" smtClean="0">
                <a:solidFill>
                  <a:schemeClr val="bg1"/>
                </a:solidFill>
                <a:latin typeface="华文新魏" panose="02010800040101010101" charset="-122"/>
                <a:ea typeface="华文新魏" panose="02010800040101010101" charset="-122"/>
                <a:sym typeface="+mn-ea"/>
              </a:endParaRPr>
            </a:p>
          </p:txBody>
        </p:sp>
      </p:grpSp>
      <p:sp>
        <p:nvSpPr>
          <p:cNvPr id="100" name="文本框 99"/>
          <p:cNvSpPr txBox="1"/>
          <p:nvPr/>
        </p:nvSpPr>
        <p:spPr>
          <a:xfrm>
            <a:off x="418465" y="990600"/>
            <a:ext cx="11355070" cy="3881755"/>
          </a:xfrm>
          <a:prstGeom prst="rect">
            <a:avLst/>
          </a:prstGeom>
          <a:noFill/>
          <a:ln w="9525">
            <a:noFill/>
          </a:ln>
        </p:spPr>
        <p:txBody>
          <a:bodyPr wrap="square">
            <a:spAutoFit/>
          </a:bodyPr>
          <a:p>
            <a:pPr indent="0">
              <a:lnSpc>
                <a:spcPct val="110000"/>
              </a:lnSpc>
              <a:spcBef>
                <a:spcPts val="0"/>
              </a:spcBef>
              <a:spcAft>
                <a:spcPts val="0"/>
              </a:spcAft>
            </a:pPr>
            <a:r>
              <a:rPr lang="zh-CN" altLang="en-US" sz="2800" b="1">
                <a:solidFill>
                  <a:srgbClr val="000000"/>
                </a:solidFill>
                <a:latin typeface="黑体" panose="02010609060101010101" pitchFamily="49" charset="-122"/>
                <a:ea typeface="黑体" panose="02010609060101010101" pitchFamily="49" charset="-122"/>
              </a:rPr>
              <a:t>材料一</a:t>
            </a:r>
            <a:r>
              <a:rPr lang="en-US" altLang="zh-CN" sz="2800" b="1">
                <a:solidFill>
                  <a:srgbClr val="000000"/>
                </a:solidFill>
                <a:latin typeface="宋体" panose="02010600030101010101" pitchFamily="2" charset="-122"/>
                <a:ea typeface="宋体" panose="02010600030101010101" pitchFamily="2" charset="-122"/>
              </a:rPr>
              <a:t>  </a:t>
            </a:r>
            <a:r>
              <a:rPr lang="zh-CN" altLang="en-US" sz="2800" b="1">
                <a:solidFill>
                  <a:srgbClr val="000000"/>
                </a:solidFill>
                <a:latin typeface="楷体" panose="02010609060101010101" charset="-122"/>
                <a:ea typeface="楷体" panose="02010609060101010101" charset="-122"/>
              </a:rPr>
              <a:t>在英国开始的这场革命</a:t>
            </a:r>
            <a:r>
              <a:rPr lang="zh-CN" altLang="en-US" sz="2800" b="1">
                <a:latin typeface="楷体" panose="02010609060101010101" charset="-122"/>
                <a:ea typeface="楷体" panose="02010609060101010101" charset="-122"/>
                <a:cs typeface="楷体" panose="02010609060101010101" charset="-122"/>
              </a:rPr>
              <a:t>是由一系列的发明引起的</a:t>
            </a:r>
            <a:r>
              <a:rPr lang="zh-CN" altLang="en-US" sz="2800" b="1">
                <a:latin typeface="楷体" panose="02010609060101010101" charset="-122"/>
                <a:ea typeface="楷体" panose="02010609060101010101" charset="-122"/>
                <a:cs typeface="楷体" panose="02010609060101010101" charset="-122"/>
                <a:sym typeface="+mn-ea"/>
              </a:rPr>
              <a:t>……</a:t>
            </a:r>
            <a:r>
              <a:rPr lang="zh-CN" altLang="en-US" sz="2800" b="1">
                <a:latin typeface="楷体" panose="02010609060101010101" charset="-122"/>
                <a:ea typeface="楷体" panose="02010609060101010101" charset="-122"/>
                <a:cs typeface="楷体" panose="02010609060101010101" charset="-122"/>
              </a:rPr>
              <a:t>动力的革命解放了人的手，紧接着运输的革命又使人类远距离的生产与销售成为可能，这便是在英国兴起的广泛而深刻的工业革命……它是从工场手工业生产向以工厂制为基础的大机器工业生产的重大飞跃。它改变了整个社会的经济结构，开始摆脱长期以来的传统农业社会，代之以工业化、技术化和城市化的近代工业社会。</a:t>
            </a:r>
            <a:endParaRPr lang="zh-CN" altLang="en-US" sz="2800" b="1">
              <a:latin typeface="楷体" panose="02010609060101010101" charset="-122"/>
              <a:ea typeface="楷体" panose="02010609060101010101" charset="-122"/>
              <a:cs typeface="楷体" panose="02010609060101010101" charset="-122"/>
            </a:endParaRPr>
          </a:p>
          <a:p>
            <a:pPr indent="0">
              <a:lnSpc>
                <a:spcPct val="110000"/>
              </a:lnSpc>
              <a:spcBef>
                <a:spcPts val="0"/>
              </a:spcBef>
              <a:spcAft>
                <a:spcPts val="0"/>
              </a:spcAft>
            </a:pPr>
            <a:r>
              <a:rPr lang="zh-CN" altLang="en-US" sz="2800" b="1">
                <a:latin typeface="楷体" panose="02010609060101010101" charset="-122"/>
                <a:ea typeface="楷体" panose="02010609060101010101" charset="-122"/>
                <a:cs typeface="楷体" panose="02010609060101010101" charset="-122"/>
              </a:rPr>
              <a:t>                                 </a:t>
            </a:r>
            <a:r>
              <a:rPr lang="en-US" altLang="zh-CN" sz="2800" b="1">
                <a:latin typeface="楷体" panose="02010609060101010101" charset="-122"/>
                <a:ea typeface="楷体" panose="02010609060101010101" charset="-122"/>
                <a:cs typeface="楷体" panose="02010609060101010101" charset="-122"/>
              </a:rPr>
              <a:t>——刘宗绪《世界近代史》</a:t>
            </a:r>
            <a:endParaRPr lang="en-US" altLang="zh-CN" sz="2800" b="1">
              <a:latin typeface="楷体" panose="02010609060101010101" charset="-122"/>
              <a:ea typeface="楷体" panose="02010609060101010101" charset="-122"/>
              <a:cs typeface="楷体" panose="02010609060101010101" charset="-122"/>
            </a:endParaRPr>
          </a:p>
          <a:p>
            <a:pPr indent="0">
              <a:lnSpc>
                <a:spcPct val="110000"/>
              </a:lnSpc>
              <a:spcBef>
                <a:spcPts val="0"/>
              </a:spcBef>
              <a:spcAft>
                <a:spcPts val="0"/>
              </a:spcAft>
            </a:pPr>
            <a:r>
              <a:rPr lang="zh-CN" altLang="en-US" sz="2800" b="1">
                <a:latin typeface="宋体" panose="02010600030101010101" pitchFamily="2" charset="-122"/>
                <a:ea typeface="宋体" panose="02010600030101010101" pitchFamily="2" charset="-122"/>
                <a:cs typeface="宋体" panose="02010600030101010101" pitchFamily="2" charset="-122"/>
              </a:rPr>
              <a:t>(</a:t>
            </a:r>
            <a:r>
              <a:rPr lang="en-US" altLang="zh-CN" sz="2800" b="1">
                <a:latin typeface="宋体" panose="02010600030101010101" pitchFamily="2" charset="-122"/>
                <a:ea typeface="宋体" panose="02010600030101010101" pitchFamily="2" charset="-122"/>
                <a:cs typeface="宋体" panose="02010600030101010101" pitchFamily="2" charset="-122"/>
              </a:rPr>
              <a:t>1</a:t>
            </a:r>
            <a:r>
              <a:rPr lang="zh-CN" altLang="en-US" sz="2800" b="1">
                <a:latin typeface="宋体" panose="02010600030101010101" pitchFamily="2" charset="-122"/>
                <a:ea typeface="宋体" panose="02010600030101010101" pitchFamily="2" charset="-122"/>
                <a:cs typeface="宋体" panose="02010600030101010101" pitchFamily="2" charset="-122"/>
              </a:rPr>
              <a:t>)根据材料一并结合所学知识，简要分析“动力革命”的意义？（</a:t>
            </a:r>
            <a:r>
              <a:rPr lang="en-US" altLang="zh-CN" sz="2800" b="1">
                <a:latin typeface="宋体" panose="02010600030101010101" pitchFamily="2" charset="-122"/>
                <a:ea typeface="宋体" panose="02010600030101010101" pitchFamily="2" charset="-122"/>
                <a:cs typeface="宋体" panose="02010600030101010101" pitchFamily="2" charset="-122"/>
              </a:rPr>
              <a:t>4</a:t>
            </a:r>
            <a:r>
              <a:rPr lang="zh-CN" altLang="en-US" sz="2800" b="1">
                <a:latin typeface="宋体" panose="02010600030101010101" pitchFamily="2" charset="-122"/>
                <a:ea typeface="宋体" panose="02010600030101010101" pitchFamily="2" charset="-122"/>
                <a:cs typeface="宋体" panose="02010600030101010101" pitchFamily="2" charset="-122"/>
              </a:rPr>
              <a:t>分）</a:t>
            </a:r>
            <a:endParaRPr lang="zh-CN" altLang="en-US" sz="2800" b="1">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nvSpPr>
        <p:spPr>
          <a:xfrm>
            <a:off x="793750" y="4872355"/>
            <a:ext cx="10544175" cy="1081405"/>
          </a:xfrm>
          <a:prstGeom prst="rect">
            <a:avLst/>
          </a:prstGeom>
          <a:noFill/>
        </p:spPr>
        <p:txBody>
          <a:bodyPr wrap="square" rtlCol="0">
            <a:spAutoFit/>
          </a:bodyPr>
          <a:p>
            <a:pPr>
              <a:lnSpc>
                <a:spcPct val="115000"/>
              </a:lnSpc>
              <a:spcBef>
                <a:spcPts val="0"/>
              </a:spcBef>
              <a:spcAft>
                <a:spcPts val="0"/>
              </a:spcAft>
            </a:pP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引起了交通运输领域的革命；促使工厂手工业向大机器工业生产转变；促进传统农业社会向近代工业社会转变</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点即可</a:t>
            </a:r>
            <a:r>
              <a:rPr lang="en-US" altLang="zh-CN"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4</a:t>
            </a:r>
            <a:r>
              <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分）</a:t>
            </a:r>
            <a:endParaRPr lang="zh-CN" altLang="en-US" sz="2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grpSp>
        <p:nvGrpSpPr>
          <p:cNvPr id="10" name="组合 9"/>
          <p:cNvGrpSpPr/>
          <p:nvPr/>
        </p:nvGrpSpPr>
        <p:grpSpPr>
          <a:xfrm>
            <a:off x="3317875" y="1499235"/>
            <a:ext cx="8355965" cy="2421255"/>
            <a:chOff x="5225" y="2361"/>
            <a:chExt cx="13159" cy="3813"/>
          </a:xfrm>
        </p:grpSpPr>
        <p:sp>
          <p:nvSpPr>
            <p:cNvPr id="4" name="圆角矩形 3"/>
            <p:cNvSpPr/>
            <p:nvPr/>
          </p:nvSpPr>
          <p:spPr>
            <a:xfrm>
              <a:off x="7001" y="2361"/>
              <a:ext cx="2893" cy="75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
            <p:cNvSpPr/>
            <p:nvPr/>
          </p:nvSpPr>
          <p:spPr>
            <a:xfrm>
              <a:off x="7597" y="3796"/>
              <a:ext cx="3911" cy="731"/>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2"/>
            <p:cNvSpPr/>
            <p:nvPr/>
          </p:nvSpPr>
          <p:spPr>
            <a:xfrm>
              <a:off x="5225" y="5362"/>
              <a:ext cx="3469" cy="81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圆角矩形 4"/>
            <p:cNvSpPr/>
            <p:nvPr/>
          </p:nvSpPr>
          <p:spPr>
            <a:xfrm>
              <a:off x="10444" y="4683"/>
              <a:ext cx="3304" cy="67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15908" y="3117"/>
              <a:ext cx="2477" cy="67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500"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BK_DARK_LIGHT" val="2"/>
</p:tagLst>
</file>

<file path=ppt/tags/tag10.xml><?xml version="1.0" encoding="utf-8"?>
<p:tagLst xmlns:p="http://schemas.openxmlformats.org/presentationml/2006/main">
  <p:tag name="KSO_WM_SLIDE_ID" val="custom20191734_2"/>
  <p:tag name="KSO_WM_TEMPLATE_SUBCATEGORY" val="0"/>
  <p:tag name="KSO_WM_SLIDE_TYPE" val="contents"/>
  <p:tag name="KSO_WM_SLIDE_SUBTYPE" val="diag"/>
  <p:tag name="KSO_WM_SLIDE_ITEM_CNT" val="4"/>
  <p:tag name="KSO_WM_SLIDE_INDEX" val="2"/>
  <p:tag name="KSO_WM_DIAGRAM_GROUP_CODE" val="m1-1"/>
  <p:tag name="KSO_WM_SLIDE_DIAGTYPE" val="m"/>
  <p:tag name="KSO_WM_TAG_VERSION" val="1.0"/>
  <p:tag name="KSO_WM_BEAUTIFY_FLAG" val="#wm#"/>
  <p:tag name="KSO_WM_TEMPLATE_CATEGORY" val="custom"/>
  <p:tag name="KSO_WM_TEMPLATE_INDEX" val="20191734"/>
  <p:tag name="KSO_WM_SLIDE_LAYOUT" val="a_m"/>
  <p:tag name="KSO_WM_SLIDE_LAYOUT_CNT" val="1_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TEMPLATE_CATEGORY" val="custom"/>
  <p:tag name="KSO_WM_TEMPLATE_INDEX" val="20202598"/>
</p:tagLst>
</file>

<file path=ppt/tags/tag8.xml><?xml version="1.0" encoding="utf-8"?>
<p:tagLst xmlns:p="http://schemas.openxmlformats.org/presentationml/2006/main">
  <p:tag name="KSO_WM_SLIDE_ID" val="diagram20168780_2"/>
  <p:tag name="KSO_WM_TEMPLATE_SUBCATEGORY" val="0"/>
  <p:tag name="KSO_WM_TEMPLATE_MASTER_TYPE" val="0"/>
  <p:tag name="KSO_WM_TEMPLATE_COLOR_TYPE" val="1"/>
  <p:tag name="KSO_WM_SLIDE_TYPE" val="text"/>
  <p:tag name="KSO_WM_SLIDE_SUBTYPE" val="diag"/>
  <p:tag name="KSO_WM_SLIDE_ITEM_CNT" val="2"/>
  <p:tag name="KSO_WM_SLIDE_INDEX" val="2"/>
  <p:tag name="KSO_WM_SLIDE_SIZE" val="467.17*250.463"/>
  <p:tag name="KSO_WM_SLIDE_POSITION" val="103.921*180.844"/>
  <p:tag name="KSO_WM_DIAGRAM_GROUP_CODE" val="l1-1"/>
  <p:tag name="KSO_WM_SLIDE_DIAGTYPE" val="l"/>
  <p:tag name="KSO_WM_TAG_VERSION" val="1.0"/>
  <p:tag name="KSO_WM_BEAUTIFY_FLAG" val="#wm#"/>
  <p:tag name="KSO_WM_TEMPLATE_CATEGORY" val="diagram"/>
  <p:tag name="KSO_WM_TEMPLATE_INDEX" val="20168780"/>
  <p:tag name="KSO_WM_SLIDE_LAYOUT" val="a_d_l"/>
  <p:tag name="KSO_WM_SLIDE_LAYOUT_CNT" val="1_1_1"/>
</p:tagLst>
</file>

<file path=ppt/tags/tag9.xml><?xml version="1.0" encoding="utf-8"?>
<p:tagLst xmlns:p="http://schemas.openxmlformats.org/presentationml/2006/main">
  <p:tag name="KSO_WM_UNIT_ISCONTENTSTITLE" val="0"/>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191734_1*a*1"/>
  <p:tag name="KSO_WM_TEMPLATE_CATEGORY" val="custom"/>
  <p:tag name="KSO_WM_TEMPLATE_INDEX" val="20191734"/>
  <p:tag name="KSO_WM_UNIT_LAYERLEVEL" val="1"/>
  <p:tag name="KSO_WM_TAG_VERSION" val="1.0"/>
  <p:tag name="KSO_WM_BEAUTIFY_FLAG" val="#wm#"/>
  <p:tag name="KSO_WM_UNIT_PRESET_TEXT" val="项目商业计划书"/>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2946</Words>
  <Application>WPS 演示</Application>
  <PresentationFormat>宽屏</PresentationFormat>
  <Paragraphs>264</Paragraphs>
  <Slides>15</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15</vt:i4>
      </vt:variant>
    </vt:vector>
  </HeadingPairs>
  <TitlesOfParts>
    <vt:vector size="31" baseType="lpstr">
      <vt:lpstr>Arial</vt:lpstr>
      <vt:lpstr>宋体</vt:lpstr>
      <vt:lpstr>Wingdings</vt:lpstr>
      <vt:lpstr>汉仪尚巍手书W</vt:lpstr>
      <vt:lpstr>Calibri</vt:lpstr>
      <vt:lpstr>华文行楷</vt:lpstr>
      <vt:lpstr>Times New Roman</vt:lpstr>
      <vt:lpstr>微软雅黑</vt:lpstr>
      <vt:lpstr>楷体</vt:lpstr>
      <vt:lpstr>黑体</vt:lpstr>
      <vt:lpstr>华文新魏</vt:lpstr>
      <vt:lpstr>楷体_GB2312</vt:lpstr>
      <vt:lpstr>新宋体</vt:lpstr>
      <vt:lpstr>等线</vt:lpstr>
      <vt:lpstr>Arial Unicode MS</vt:lpstr>
      <vt:lpstr>Office 主题</vt:lpstr>
      <vt:lpstr>工业革命和国际共产主义运动的兴起</vt:lpstr>
      <vt:lpstr>PowerPoint 演示文稿</vt:lpstr>
      <vt:lpstr>工业革命和国际共产主义运动的兴起</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马克思主义诞生后国际共产主义运动的新发展</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徐登高</cp:lastModifiedBy>
  <cp:revision>120</cp:revision>
  <dcterms:created xsi:type="dcterms:W3CDTF">2020-11-19T01:21:00Z</dcterms:created>
  <dcterms:modified xsi:type="dcterms:W3CDTF">2020-11-24T16:59:15Z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