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04" r:id="rId2"/>
    <p:sldId id="256" r:id="rId3"/>
    <p:sldId id="303" r:id="rId4"/>
    <p:sldId id="309" r:id="rId5"/>
    <p:sldId id="305" r:id="rId6"/>
    <p:sldId id="311" r:id="rId7"/>
    <p:sldId id="278" r:id="rId8"/>
    <p:sldId id="306" r:id="rId9"/>
    <p:sldId id="308" r:id="rId10"/>
    <p:sldId id="297" r:id="rId11"/>
    <p:sldId id="310" r:id="rId12"/>
    <p:sldId id="299" r:id="rId13"/>
    <p:sldId id="300" r:id="rId14"/>
    <p:sldId id="301" r:id="rId15"/>
    <p:sldId id="286" r:id="rId16"/>
    <p:sldId id="287" r:id="rId17"/>
    <p:sldId id="316" r:id="rId18"/>
    <p:sldId id="288" r:id="rId19"/>
    <p:sldId id="289" r:id="rId20"/>
    <p:sldId id="290" r:id="rId21"/>
    <p:sldId id="292" r:id="rId22"/>
    <p:sldId id="293" r:id="rId2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75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EAE0E-328B-41E4-9AEC-25DDE7C4147D}" type="datetimeFigureOut">
              <a:rPr lang="zh-CN" altLang="en-US" smtClean="0"/>
              <a:pPr/>
              <a:t>2016/01/27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6F9B7-A8C8-4134-B42F-BA2CC0A319D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54EDC-59B8-4013-A935-C41B1FFB770F}" type="datetimeFigureOut">
              <a:rPr lang="zh-CN" altLang="en-US" smtClean="0"/>
              <a:pPr/>
              <a:t>2016/01/27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BE022-4910-4354-979A-0F29AEEBF2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54EDC-59B8-4013-A935-C41B1FFB770F}" type="datetimeFigureOut">
              <a:rPr lang="zh-CN" altLang="en-US" smtClean="0"/>
              <a:pPr/>
              <a:t>2016/01/27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BE022-4910-4354-979A-0F29AEEBF2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54EDC-59B8-4013-A935-C41B1FFB770F}" type="datetimeFigureOut">
              <a:rPr lang="zh-CN" altLang="en-US" smtClean="0"/>
              <a:pPr/>
              <a:t>2016/01/27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BE022-4910-4354-979A-0F29AEEBF2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54EDC-59B8-4013-A935-C41B1FFB770F}" type="datetimeFigureOut">
              <a:rPr lang="zh-CN" altLang="en-US" smtClean="0"/>
              <a:pPr/>
              <a:t>2016/01/27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BE022-4910-4354-979A-0F29AEEBF2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54EDC-59B8-4013-A935-C41B1FFB770F}" type="datetimeFigureOut">
              <a:rPr lang="zh-CN" altLang="en-US" smtClean="0"/>
              <a:pPr/>
              <a:t>2016/01/27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BE022-4910-4354-979A-0F29AEEBF2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54EDC-59B8-4013-A935-C41B1FFB770F}" type="datetimeFigureOut">
              <a:rPr lang="zh-CN" altLang="en-US" smtClean="0"/>
              <a:pPr/>
              <a:t>2016/01/27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BE022-4910-4354-979A-0F29AEEBF2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54EDC-59B8-4013-A935-C41B1FFB770F}" type="datetimeFigureOut">
              <a:rPr lang="zh-CN" altLang="en-US" smtClean="0"/>
              <a:pPr/>
              <a:t>2016/01/27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BE022-4910-4354-979A-0F29AEEBF2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54EDC-59B8-4013-A935-C41B1FFB770F}" type="datetimeFigureOut">
              <a:rPr lang="zh-CN" altLang="en-US" smtClean="0"/>
              <a:pPr/>
              <a:t>2016/01/27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BE022-4910-4354-979A-0F29AEEBF2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54EDC-59B8-4013-A935-C41B1FFB770F}" type="datetimeFigureOut">
              <a:rPr lang="zh-CN" altLang="en-US" smtClean="0"/>
              <a:pPr/>
              <a:t>2016/01/27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BE022-4910-4354-979A-0F29AEEBF2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54EDC-59B8-4013-A935-C41B1FFB770F}" type="datetimeFigureOut">
              <a:rPr lang="zh-CN" altLang="en-US" smtClean="0"/>
              <a:pPr/>
              <a:t>2016/01/27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BE022-4910-4354-979A-0F29AEEBF2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54EDC-59B8-4013-A935-C41B1FFB770F}" type="datetimeFigureOut">
              <a:rPr lang="zh-CN" altLang="en-US" smtClean="0"/>
              <a:pPr/>
              <a:t>2016/01/27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BE022-4910-4354-979A-0F29AEEBF2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54EDC-59B8-4013-A935-C41B1FFB770F}" type="datetimeFigureOut">
              <a:rPr lang="zh-CN" altLang="en-US" smtClean="0"/>
              <a:pPr/>
              <a:t>2016/01/27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BE022-4910-4354-979A-0F29AEEBF2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http://tech.tom.com/img/assets/1047/020916_0stone.jpg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http://admiralty.pacific.net.hk/~kinnik/egyptfolder/inside001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slide" Target="slid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4" descr="209110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484178"/>
            <a:ext cx="2786082" cy="165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7" name="Text Box 5"/>
          <p:cNvSpPr txBox="1">
            <a:spLocks noChangeArrowheads="1"/>
          </p:cNvSpPr>
          <p:nvPr/>
        </p:nvSpPr>
        <p:spPr bwMode="auto">
          <a:xfrm>
            <a:off x="4071935" y="2143116"/>
            <a:ext cx="15716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b="1" dirty="0">
                <a:latin typeface="楷体_GB2312" pitchFamily="49" charset="-122"/>
                <a:ea typeface="楷体_GB2312" pitchFamily="49" charset="-122"/>
              </a:rPr>
              <a:t>亚历山大灯塔</a:t>
            </a:r>
            <a:r>
              <a:rPr lang="zh-CN" altLang="en-US" dirty="0">
                <a:latin typeface="楷体_GB2312" pitchFamily="49" charset="-122"/>
                <a:ea typeface="楷体_GB2312" pitchFamily="49" charset="-122"/>
              </a:rPr>
              <a:t> </a:t>
            </a:r>
          </a:p>
        </p:txBody>
      </p:sp>
      <p:pic>
        <p:nvPicPr>
          <p:cNvPr id="62468" name="Picture 6" descr="209110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500042"/>
            <a:ext cx="2528918" cy="1554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9" name="Rectangle 7"/>
          <p:cNvSpPr>
            <a:spLocks noChangeArrowheads="1"/>
          </p:cNvSpPr>
          <p:nvPr/>
        </p:nvSpPr>
        <p:spPr bwMode="auto">
          <a:xfrm>
            <a:off x="6553200" y="2133600"/>
            <a:ext cx="19271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zh-CN" altLang="en-US" b="1" dirty="0">
                <a:latin typeface="楷体_GB2312" pitchFamily="49" charset="-122"/>
                <a:ea typeface="楷体_GB2312" pitchFamily="49" charset="-122"/>
              </a:rPr>
              <a:t>巴比伦空中花园</a:t>
            </a:r>
            <a:r>
              <a:rPr lang="zh-CN" altLang="en-US" dirty="0">
                <a:latin typeface="楷体_GB2312" pitchFamily="49" charset="-122"/>
                <a:ea typeface="楷体_GB2312" pitchFamily="49" charset="-122"/>
              </a:rPr>
              <a:t> </a:t>
            </a:r>
          </a:p>
        </p:txBody>
      </p:sp>
      <p:sp>
        <p:nvSpPr>
          <p:cNvPr id="62470" name="Rectangle 8"/>
          <p:cNvSpPr>
            <a:spLocks noChangeArrowheads="1"/>
          </p:cNvSpPr>
          <p:nvPr/>
        </p:nvSpPr>
        <p:spPr bwMode="auto">
          <a:xfrm>
            <a:off x="1490647" y="3490915"/>
            <a:ext cx="938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zh-CN" altLang="en-US" b="1" dirty="0">
                <a:latin typeface="楷体_GB2312" pitchFamily="49" charset="-122"/>
                <a:ea typeface="楷体_GB2312" pitchFamily="49" charset="-122"/>
              </a:rPr>
              <a:t>金字塔</a:t>
            </a:r>
            <a:r>
              <a:rPr lang="zh-CN" altLang="en-US" dirty="0">
                <a:ea typeface="宋体" charset="-122"/>
              </a:rPr>
              <a:t> </a:t>
            </a:r>
          </a:p>
        </p:txBody>
      </p:sp>
      <p:pic>
        <p:nvPicPr>
          <p:cNvPr id="62471" name="Picture 9" descr="070718055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392" y="971550"/>
            <a:ext cx="32766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2" name="Picture 10" descr="209110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2514600"/>
            <a:ext cx="2857520" cy="171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3" name="Rectangle 11"/>
          <p:cNvSpPr>
            <a:spLocks noChangeArrowheads="1"/>
          </p:cNvSpPr>
          <p:nvPr/>
        </p:nvSpPr>
        <p:spPr bwMode="auto">
          <a:xfrm>
            <a:off x="3962400" y="4267200"/>
            <a:ext cx="19271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zh-CN" altLang="en-US" b="1" dirty="0" smtClean="0">
                <a:latin typeface="楷体_GB2312" pitchFamily="49" charset="-122"/>
                <a:ea typeface="楷体_GB2312" pitchFamily="49" charset="-122"/>
              </a:rPr>
              <a:t>阿尔忒弥斯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</a:rPr>
              <a:t>神庙</a:t>
            </a:r>
            <a:r>
              <a:rPr lang="zh-CN" altLang="en-US" dirty="0">
                <a:latin typeface="楷体_GB2312" pitchFamily="49" charset="-122"/>
                <a:ea typeface="楷体_GB2312" pitchFamily="49" charset="-122"/>
              </a:rPr>
              <a:t> </a:t>
            </a:r>
          </a:p>
        </p:txBody>
      </p:sp>
      <p:pic>
        <p:nvPicPr>
          <p:cNvPr id="62474" name="Picture 12" descr="209110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77000" y="2500306"/>
            <a:ext cx="245271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5" name="Rectangle 13"/>
          <p:cNvSpPr>
            <a:spLocks noChangeArrowheads="1"/>
          </p:cNvSpPr>
          <p:nvPr/>
        </p:nvSpPr>
        <p:spPr bwMode="auto">
          <a:xfrm>
            <a:off x="7010400" y="4274114"/>
            <a:ext cx="12298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zh-CN" altLang="en-US" b="1" dirty="0">
                <a:latin typeface="楷体_GB2312" pitchFamily="49" charset="-122"/>
                <a:ea typeface="楷体_GB2312" pitchFamily="49" charset="-122"/>
              </a:rPr>
              <a:t>宙斯神像</a:t>
            </a:r>
            <a:r>
              <a:rPr lang="zh-CN" altLang="en-US" dirty="0">
                <a:latin typeface="楷体_GB2312" pitchFamily="49" charset="-122"/>
                <a:ea typeface="楷体_GB2312" pitchFamily="49" charset="-122"/>
              </a:rPr>
              <a:t> </a:t>
            </a:r>
          </a:p>
        </p:txBody>
      </p:sp>
      <p:pic>
        <p:nvPicPr>
          <p:cNvPr id="62476" name="Picture 14" descr="2091101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0430" y="4648200"/>
            <a:ext cx="285752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7" name="Rectangle 15"/>
          <p:cNvSpPr>
            <a:spLocks noChangeArrowheads="1"/>
          </p:cNvSpPr>
          <p:nvPr/>
        </p:nvSpPr>
        <p:spPr bwMode="auto">
          <a:xfrm>
            <a:off x="4176715" y="6357958"/>
            <a:ext cx="1609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b="1" dirty="0" smtClean="0">
                <a:latin typeface="楷体_GB2312" pitchFamily="49" charset="-122"/>
                <a:ea typeface="楷体_GB2312" pitchFamily="49" charset="-122"/>
              </a:rPr>
              <a:t>摩索拉斯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</a:rPr>
              <a:t>陵墓</a:t>
            </a:r>
            <a:r>
              <a:rPr lang="zh-CN" altLang="en-US" dirty="0">
                <a:latin typeface="楷体_GB2312" pitchFamily="49" charset="-122"/>
                <a:ea typeface="楷体_GB2312" pitchFamily="49" charset="-122"/>
              </a:rPr>
              <a:t> </a:t>
            </a:r>
          </a:p>
        </p:txBody>
      </p:sp>
      <p:pic>
        <p:nvPicPr>
          <p:cNvPr id="62478" name="Picture 16" descr="2091101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29388" y="4686320"/>
            <a:ext cx="250033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9" name="Rectangle 17"/>
          <p:cNvSpPr>
            <a:spLocks noChangeArrowheads="1"/>
          </p:cNvSpPr>
          <p:nvPr/>
        </p:nvSpPr>
        <p:spPr bwMode="auto">
          <a:xfrm>
            <a:off x="6619876" y="6345816"/>
            <a:ext cx="20955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b="1" dirty="0" smtClean="0">
                <a:latin typeface="楷体_GB2312" pitchFamily="49" charset="-122"/>
                <a:ea typeface="楷体_GB2312" pitchFamily="49" charset="-122"/>
              </a:rPr>
              <a:t>罗德港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</a:rPr>
              <a:t>太阳神巨像</a:t>
            </a:r>
            <a:r>
              <a:rPr lang="zh-CN" altLang="en-US" dirty="0">
                <a:ea typeface="宋体" charset="-122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0034" y="467005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世界古代七大奇迹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2844" y="3852826"/>
            <a:ext cx="32861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楷体_GB2312" pitchFamily="49" charset="-122"/>
                <a:ea typeface="楷体_GB2312" pitchFamily="49" charset="-122"/>
              </a:rPr>
              <a:t>    金字塔在建筑学上是指锥体类建筑物，一般来说基座为正三角形或四方形等正多边形，也侧面由多个三角形或接近三角形的面相接而成，顶部面积非常小，甚至成尖顶状。这类建筑物一般用作陵墓或者祭祀之用，如陵墓和寺庙。</a:t>
            </a: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http://tech.tom.com/img/assets/1047/020916_0stone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428596" y="428604"/>
            <a:ext cx="8429684" cy="5857916"/>
          </a:xfrm>
          <a:prstGeom prst="rect">
            <a:avLst/>
          </a:prstGeom>
          <a:noFill/>
        </p:spPr>
      </p:pic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4429124" y="6286520"/>
            <a:ext cx="30003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kumimoji="1" lang="zh-TW" altLang="en-US" sz="2400" b="1" dirty="0">
                <a:latin typeface="楷体_GB2312" pitchFamily="49" charset="-122"/>
                <a:ea typeface="楷体_GB2312" pitchFamily="49" charset="-122"/>
              </a:rPr>
              <a:t>胡夫</a:t>
            </a:r>
            <a:r>
              <a:rPr kumimoji="1" lang="zh-TW" altLang="en-US" sz="2400" b="1" dirty="0" smtClean="0">
                <a:latin typeface="楷体_GB2312" pitchFamily="49" charset="-122"/>
                <a:ea typeface="楷体_GB2312" pitchFamily="49" charset="-122"/>
              </a:rPr>
              <a:t>金字塔</a:t>
            </a:r>
            <a:r>
              <a:rPr kumimoji="1" lang="zh-CN" altLang="en-US" sz="2400" b="1" dirty="0" smtClean="0">
                <a:latin typeface="楷体_GB2312" pitchFamily="49" charset="-122"/>
                <a:ea typeface="楷体_GB2312" pitchFamily="49" charset="-122"/>
              </a:rPr>
              <a:t>内部结构</a:t>
            </a:r>
            <a:endParaRPr kumimoji="1"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01300000280411125058305043426_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3214686"/>
            <a:ext cx="5357850" cy="3543310"/>
          </a:xfrm>
          <a:prstGeom prst="rect">
            <a:avLst/>
          </a:prstGeom>
        </p:spPr>
      </p:pic>
      <p:pic>
        <p:nvPicPr>
          <p:cNvPr id="3" name="Picture 4" descr="http://admiralty.pacific.net.hk/~kinnik/egyptfolder/inside001.jpg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5500694" y="465147"/>
            <a:ext cx="3571900" cy="6107125"/>
          </a:xfrm>
          <a:prstGeom prst="rect">
            <a:avLst/>
          </a:prstGeom>
          <a:noFill/>
        </p:spPr>
      </p:pic>
      <p:pic>
        <p:nvPicPr>
          <p:cNvPr id="4" name="图片 3" descr="1290073692_8956460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44" y="428604"/>
            <a:ext cx="5214974" cy="2714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 descr="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3190875"/>
          </a:xfrm>
          <a:prstGeom prst="rect">
            <a:avLst/>
          </a:prstGeom>
          <a:noFill/>
        </p:spPr>
      </p:pic>
      <p:pic>
        <p:nvPicPr>
          <p:cNvPr id="53253" name="Picture 5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0"/>
            <a:ext cx="4500562" cy="3152775"/>
          </a:xfrm>
          <a:prstGeom prst="rect">
            <a:avLst/>
          </a:prstGeom>
          <a:noFill/>
        </p:spPr>
      </p:pic>
      <p:pic>
        <p:nvPicPr>
          <p:cNvPr id="53254" name="Picture 6" descr="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13100"/>
            <a:ext cx="4500563" cy="3644900"/>
          </a:xfrm>
          <a:prstGeom prst="rect">
            <a:avLst/>
          </a:prstGeom>
          <a:noFill/>
        </p:spPr>
      </p:pic>
      <p:pic>
        <p:nvPicPr>
          <p:cNvPr id="53255" name="Picture 7" descr="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284538"/>
            <a:ext cx="4572000" cy="3573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86250" cy="3413125"/>
          </a:xfrm>
          <a:prstGeom prst="rect">
            <a:avLst/>
          </a:prstGeom>
          <a:noFill/>
        </p:spPr>
      </p:pic>
      <p:pic>
        <p:nvPicPr>
          <p:cNvPr id="54277" name="Picture 5" descr="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0"/>
            <a:ext cx="4716462" cy="3413125"/>
          </a:xfrm>
          <a:prstGeom prst="rect">
            <a:avLst/>
          </a:prstGeom>
          <a:noFill/>
        </p:spPr>
      </p:pic>
      <p:pic>
        <p:nvPicPr>
          <p:cNvPr id="54278" name="Picture 6" descr="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00438"/>
            <a:ext cx="4286250" cy="3357562"/>
          </a:xfrm>
          <a:prstGeom prst="rect">
            <a:avLst/>
          </a:prstGeom>
          <a:noFill/>
        </p:spPr>
      </p:pic>
      <p:pic>
        <p:nvPicPr>
          <p:cNvPr id="54279" name="Picture 7" descr="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6100" y="3500438"/>
            <a:ext cx="4787900" cy="3357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 descr="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2" y="428604"/>
            <a:ext cx="4070348" cy="4652963"/>
          </a:xfrm>
          <a:prstGeom prst="rect">
            <a:avLst/>
          </a:prstGeom>
          <a:noFill/>
        </p:spPr>
      </p:pic>
      <p:pic>
        <p:nvPicPr>
          <p:cNvPr id="55301" name="Picture 5" descr="2005116116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500042"/>
            <a:ext cx="4643437" cy="4572032"/>
          </a:xfrm>
          <a:prstGeom prst="rect">
            <a:avLst/>
          </a:prstGeom>
          <a:noFill/>
        </p:spPr>
      </p:pic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214282" y="5083932"/>
            <a:ext cx="8643966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altLang="zh-CN" sz="2800" b="1" dirty="0">
                <a:latin typeface="黑体" pitchFamily="2" charset="-122"/>
                <a:ea typeface="黑体" pitchFamily="2" charset="-122"/>
              </a:rPr>
              <a:t>   </a:t>
            </a:r>
            <a:r>
              <a:rPr lang="en-US" altLang="zh-CN" sz="2800" b="1" dirty="0" smtClean="0">
                <a:latin typeface="黑体" pitchFamily="2" charset="-122"/>
                <a:ea typeface="黑体" pitchFamily="2" charset="-122"/>
              </a:rPr>
              <a:t> 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古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埃及人深信图画和文字的魔力。他们不仅在墓室墙壁上细致地描绘理想生活的画面，而且在墓碑上刻画出丰厚的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供品。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6" name="Picture 18" descr="按钮1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15272" y="5929330"/>
            <a:ext cx="92869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8" name="Text Box 9"/>
          <p:cNvSpPr txBox="1">
            <a:spLocks noChangeArrowheads="1"/>
          </p:cNvSpPr>
          <p:nvPr/>
        </p:nvSpPr>
        <p:spPr bwMode="auto">
          <a:xfrm>
            <a:off x="198421" y="428604"/>
            <a:ext cx="38020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金字塔之</a:t>
            </a:r>
            <a:r>
              <a:rPr lang="zh-CN" altLang="en-US" sz="2800" b="1" dirty="0" smtClean="0">
                <a:latin typeface="楷体_GB2312" pitchFamily="49" charset="-122"/>
                <a:ea typeface="楷体_GB2312" pitchFamily="49" charset="-122"/>
              </a:rPr>
              <a:t>谜之数据之谜</a:t>
            </a:r>
            <a:endParaRPr lang="zh-CN" altLang="en-US" sz="28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1000108"/>
            <a:ext cx="821537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等式一：</a:t>
            </a:r>
            <a:r>
              <a:rPr lang="en-US" altLang="zh-CN" sz="2400" b="1" dirty="0" smtClean="0">
                <a:latin typeface="楷体_GB2312" pitchFamily="49" charset="-122"/>
                <a:ea typeface="楷体_GB2312" pitchFamily="49" charset="-122"/>
              </a:rPr>
              <a:t>(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金字塔</a:t>
            </a:r>
            <a:r>
              <a:rPr lang="en-US" altLang="zh-CN" sz="2400" b="1" dirty="0" smtClean="0">
                <a:latin typeface="楷体_GB2312" pitchFamily="49" charset="-122"/>
                <a:ea typeface="楷体_GB2312" pitchFamily="49" charset="-122"/>
              </a:rPr>
              <a:t>)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自重</a:t>
            </a:r>
            <a:r>
              <a:rPr lang="en-US" altLang="zh-CN" sz="2400" b="1" dirty="0" smtClean="0">
                <a:latin typeface="楷体_GB2312" pitchFamily="49" charset="-122"/>
                <a:ea typeface="楷体_GB2312" pitchFamily="49" charset="-122"/>
              </a:rPr>
              <a:t>×l0l5=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地球的重量</a:t>
            </a:r>
            <a:b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</a:br>
            <a:endParaRPr lang="en-US" altLang="zh-CN" sz="2400" b="1" dirty="0" smtClean="0"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等式二：</a:t>
            </a:r>
            <a:r>
              <a:rPr lang="en-US" altLang="zh-CN" sz="2400" b="1" dirty="0" smtClean="0">
                <a:latin typeface="楷体_GB2312" pitchFamily="49" charset="-122"/>
                <a:ea typeface="楷体_GB2312" pitchFamily="49" charset="-122"/>
              </a:rPr>
              <a:t>(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金字塔</a:t>
            </a:r>
            <a:r>
              <a:rPr lang="en-US" altLang="zh-CN" sz="2400" b="1" dirty="0" smtClean="0">
                <a:latin typeface="楷体_GB2312" pitchFamily="49" charset="-122"/>
                <a:ea typeface="楷体_GB2312" pitchFamily="49" charset="-122"/>
              </a:rPr>
              <a:t>)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塔高</a:t>
            </a:r>
            <a:r>
              <a:rPr lang="en-US" altLang="zh-CN" sz="2400" b="1" dirty="0" smtClean="0">
                <a:latin typeface="楷体_GB2312" pitchFamily="49" charset="-122"/>
                <a:ea typeface="楷体_GB2312" pitchFamily="49" charset="-122"/>
              </a:rPr>
              <a:t>×l0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亿</a:t>
            </a:r>
            <a:r>
              <a:rPr lang="en-US" altLang="zh-CN" sz="2400" b="1" dirty="0" smtClean="0">
                <a:latin typeface="楷体_GB2312" pitchFamily="49" charset="-122"/>
                <a:ea typeface="楷体_GB2312" pitchFamily="49" charset="-122"/>
              </a:rPr>
              <a:t>=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地球到太阳的距离</a:t>
            </a:r>
            <a:r>
              <a:rPr lang="en-US" altLang="zh-CN" sz="2400" b="1" dirty="0" smtClean="0">
                <a:latin typeface="楷体_GB2312" pitchFamily="49" charset="-122"/>
                <a:ea typeface="楷体_GB2312" pitchFamily="49" charset="-122"/>
              </a:rPr>
              <a:t>1.5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亿公里</a:t>
            </a:r>
            <a:b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</a:br>
            <a:endParaRPr lang="en-US" altLang="zh-CN" sz="2400" b="1" dirty="0" smtClean="0"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等式三：</a:t>
            </a:r>
            <a:r>
              <a:rPr lang="en-US" altLang="zh-CN" sz="2400" b="1" dirty="0" smtClean="0">
                <a:latin typeface="楷体_GB2312" pitchFamily="49" charset="-122"/>
                <a:ea typeface="楷体_GB2312" pitchFamily="49" charset="-122"/>
              </a:rPr>
              <a:t>(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金字塔</a:t>
            </a:r>
            <a:r>
              <a:rPr lang="en-US" altLang="zh-CN" sz="2400" b="1" dirty="0" smtClean="0">
                <a:latin typeface="楷体_GB2312" pitchFamily="49" charset="-122"/>
                <a:ea typeface="楷体_GB2312" pitchFamily="49" charset="-122"/>
              </a:rPr>
              <a:t>)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塔高平方</a:t>
            </a:r>
            <a:r>
              <a:rPr lang="en-US" altLang="zh-CN" sz="2400" b="1" dirty="0" smtClean="0">
                <a:latin typeface="楷体_GB2312" pitchFamily="49" charset="-122"/>
                <a:ea typeface="楷体_GB2312" pitchFamily="49" charset="-122"/>
              </a:rPr>
              <a:t>=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塔面三角形面积</a:t>
            </a:r>
            <a:b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</a:br>
            <a:endParaRPr lang="en-US" altLang="zh-CN" sz="2400" b="1" dirty="0" smtClean="0"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等式四：</a:t>
            </a:r>
            <a:r>
              <a:rPr lang="en-US" altLang="zh-CN" sz="2400" b="1" dirty="0" smtClean="0">
                <a:latin typeface="楷体_GB2312" pitchFamily="49" charset="-122"/>
                <a:ea typeface="楷体_GB2312" pitchFamily="49" charset="-122"/>
              </a:rPr>
              <a:t>(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金字塔</a:t>
            </a:r>
            <a:r>
              <a:rPr lang="en-US" altLang="zh-CN" sz="2400" b="1" dirty="0" smtClean="0">
                <a:latin typeface="楷体_GB2312" pitchFamily="49" charset="-122"/>
                <a:ea typeface="楷体_GB2312" pitchFamily="49" charset="-122"/>
              </a:rPr>
              <a:t>)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底周长</a:t>
            </a:r>
            <a:r>
              <a:rPr lang="en-US" altLang="zh-CN" sz="2400" b="1" dirty="0" smtClean="0">
                <a:latin typeface="楷体_GB2312" pitchFamily="49" charset="-122"/>
                <a:ea typeface="楷体_GB2312" pitchFamily="49" charset="-122"/>
              </a:rPr>
              <a:t>÷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塔高</a:t>
            </a:r>
            <a:r>
              <a:rPr lang="en-US" altLang="zh-CN" sz="2400" b="1" dirty="0" smtClean="0">
                <a:latin typeface="楷体_GB2312" pitchFamily="49" charset="-122"/>
                <a:ea typeface="楷体_GB2312" pitchFamily="49" charset="-122"/>
              </a:rPr>
              <a:t>=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圆围</a:t>
            </a:r>
            <a:r>
              <a:rPr lang="en-US" altLang="zh-CN" sz="2400" b="1" dirty="0" smtClean="0">
                <a:latin typeface="楷体_GB2312" pitchFamily="49" charset="-122"/>
                <a:ea typeface="楷体_GB2312" pitchFamily="49" charset="-122"/>
              </a:rPr>
              <a:t>÷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半径</a:t>
            </a:r>
            <a:b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</a:br>
            <a:endParaRPr lang="en-US" altLang="zh-CN" sz="2400" b="1" dirty="0" smtClean="0"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等式五：</a:t>
            </a:r>
            <a:r>
              <a:rPr lang="en-US" altLang="zh-CN" sz="2400" b="1" dirty="0" smtClean="0">
                <a:latin typeface="楷体_GB2312" pitchFamily="49" charset="-122"/>
                <a:ea typeface="楷体_GB2312" pitchFamily="49" charset="-122"/>
              </a:rPr>
              <a:t>(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金字塔</a:t>
            </a:r>
            <a:r>
              <a:rPr lang="en-US" altLang="zh-CN" sz="2400" b="1" dirty="0" smtClean="0">
                <a:latin typeface="楷体_GB2312" pitchFamily="49" charset="-122"/>
                <a:ea typeface="楷体_GB2312" pitchFamily="49" charset="-122"/>
              </a:rPr>
              <a:t>)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底周长</a:t>
            </a:r>
            <a:r>
              <a:rPr lang="en-US" altLang="zh-CN" sz="2400" b="1" dirty="0" smtClean="0">
                <a:latin typeface="楷体_GB2312" pitchFamily="49" charset="-122"/>
                <a:ea typeface="楷体_GB2312" pitchFamily="49" charset="-122"/>
              </a:rPr>
              <a:t>×2=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赤道的时分度</a:t>
            </a:r>
            <a:b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</a:br>
            <a:endParaRPr lang="en-US" altLang="zh-CN" sz="2400" b="1" dirty="0" smtClean="0"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等式六：</a:t>
            </a:r>
            <a:r>
              <a:rPr lang="en-US" altLang="zh-CN" sz="2400" b="1" dirty="0" smtClean="0">
                <a:latin typeface="楷体_GB2312" pitchFamily="49" charset="-122"/>
                <a:ea typeface="楷体_GB2312" pitchFamily="49" charset="-122"/>
              </a:rPr>
              <a:t>(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金字塔</a:t>
            </a:r>
            <a:r>
              <a:rPr lang="en-US" altLang="zh-CN" sz="2400" b="1" dirty="0" smtClean="0">
                <a:latin typeface="楷体_GB2312" pitchFamily="49" charset="-122"/>
                <a:ea typeface="楷体_GB2312" pitchFamily="49" charset="-122"/>
              </a:rPr>
              <a:t>)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底周长</a:t>
            </a:r>
            <a:r>
              <a:rPr lang="en-US" altLang="zh-CN" sz="2400" b="1" dirty="0" smtClean="0">
                <a:latin typeface="楷体_GB2312" pitchFamily="49" charset="-122"/>
                <a:ea typeface="楷体_GB2312" pitchFamily="49" charset="-122"/>
              </a:rPr>
              <a:t>÷(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塔高</a:t>
            </a:r>
            <a:r>
              <a:rPr lang="en-US" altLang="zh-CN" sz="2400" b="1" dirty="0" smtClean="0">
                <a:latin typeface="楷体_GB2312" pitchFamily="49" charset="-122"/>
                <a:ea typeface="楷体_GB2312" pitchFamily="49" charset="-122"/>
              </a:rPr>
              <a:t>×2)=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圆周率</a:t>
            </a:r>
            <a:r>
              <a:rPr lang="en-US" altLang="zh-CN" sz="2400" b="1" dirty="0" smtClean="0">
                <a:latin typeface="楷体_GB2312" pitchFamily="49" charset="-122"/>
                <a:ea typeface="楷体_GB2312" pitchFamily="49" charset="-122"/>
              </a:rPr>
              <a:t>(∏=3.l4l59)</a:t>
            </a:r>
            <a:br>
              <a:rPr lang="en-US" altLang="zh-CN" sz="2400" b="1" dirty="0" smtClean="0">
                <a:latin typeface="楷体_GB2312" pitchFamily="49" charset="-122"/>
                <a:ea typeface="楷体_GB2312" pitchFamily="49" charset="-122"/>
              </a:rPr>
            </a:br>
            <a:endParaRPr lang="en-US" altLang="zh-CN" sz="2400" b="1" dirty="0" smtClean="0"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等式七：延长在底面中央的纵平分线，就是地球的子平线，这条线正好把地球的大陆和海洋平分成相等的两半。</a:t>
            </a:r>
            <a:endParaRPr lang="en-US" altLang="zh-CN" sz="2400" b="1" dirty="0" smtClean="0"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zh-CN" sz="2400" b="1" dirty="0" smtClean="0">
                <a:latin typeface="楷体_GB2312" pitchFamily="49" charset="-122"/>
                <a:ea typeface="楷体_GB2312" pitchFamily="49" charset="-122"/>
              </a:rPr>
              <a:t>…</a:t>
            </a:r>
            <a:r>
              <a:rPr lang="en-US" altLang="zh-CN" sz="2400" b="1" dirty="0" smtClean="0">
                <a:latin typeface="楷体_GB2312" pitchFamily="49" charset="-122"/>
                <a:ea typeface="楷体_GB2312" pitchFamily="49" charset="-122"/>
              </a:rPr>
              <a:t>…</a:t>
            </a:r>
            <a:endParaRPr lang="zh-CN" altLang="en-US" sz="2400" b="1" dirty="0" smtClean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285720" y="1071546"/>
            <a:ext cx="850112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宋体" pitchFamily="2" charset="-122"/>
              </a:rPr>
              <a:t>    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胡夫金字塔塔身高</a:t>
            </a:r>
            <a:r>
              <a:rPr lang="en-US" altLang="zh-CN" sz="2400" b="1" dirty="0">
                <a:latin typeface="楷体_GB2312" pitchFamily="49" charset="-122"/>
                <a:ea typeface="楷体_GB2312" pitchFamily="49" charset="-122"/>
              </a:rPr>
              <a:t>146.5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米，底边长</a:t>
            </a:r>
            <a:r>
              <a:rPr lang="en-US" altLang="zh-CN" sz="2400" b="1" dirty="0">
                <a:latin typeface="楷体_GB2312" pitchFamily="49" charset="-122"/>
                <a:ea typeface="楷体_GB2312" pitchFamily="49" charset="-122"/>
              </a:rPr>
              <a:t>237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米多，占地</a:t>
            </a:r>
            <a:r>
              <a:rPr lang="en-US" altLang="zh-CN" sz="2400" b="1" dirty="0">
                <a:latin typeface="楷体_GB2312" pitchFamily="49" charset="-122"/>
                <a:ea typeface="楷体_GB2312" pitchFamily="49" charset="-122"/>
              </a:rPr>
              <a:t>5.69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万平方米，体积</a:t>
            </a:r>
            <a:r>
              <a:rPr lang="en-US" altLang="zh-CN" sz="2400" b="1" dirty="0">
                <a:latin typeface="楷体_GB2312" pitchFamily="49" charset="-122"/>
                <a:ea typeface="楷体_GB2312" pitchFamily="49" charset="-122"/>
              </a:rPr>
              <a:t>252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万多立方米，共用</a:t>
            </a:r>
            <a:r>
              <a:rPr lang="en-US" altLang="zh-CN" sz="2400" b="1" dirty="0">
                <a:latin typeface="楷体_GB2312" pitchFamily="49" charset="-122"/>
                <a:ea typeface="楷体_GB2312" pitchFamily="49" charset="-122"/>
              </a:rPr>
              <a:t>230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万块巨石砌成，平均每块石头重约</a:t>
            </a:r>
            <a:r>
              <a:rPr lang="en-US" altLang="zh-CN" sz="2400" b="1" dirty="0">
                <a:latin typeface="楷体_GB2312" pitchFamily="49" charset="-122"/>
                <a:ea typeface="楷体_GB2312" pitchFamily="49" charset="-122"/>
              </a:rPr>
              <a:t>2.5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吨，其中最大的一块石头重</a:t>
            </a:r>
            <a:r>
              <a:rPr lang="en-US" altLang="zh-CN" sz="2400" b="1" dirty="0">
                <a:latin typeface="楷体_GB2312" pitchFamily="49" charset="-122"/>
                <a:ea typeface="楷体_GB2312" pitchFamily="49" charset="-122"/>
              </a:rPr>
              <a:t>160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吨。如此之多的石头垒放到一起，四面斜角均为</a:t>
            </a:r>
            <a:r>
              <a:rPr lang="en-US" altLang="zh-CN" sz="2400" b="1" dirty="0">
                <a:latin typeface="楷体_GB2312" pitchFamily="49" charset="-122"/>
                <a:ea typeface="楷体_GB2312" pitchFamily="49" charset="-122"/>
              </a:rPr>
              <a:t>51.51</a:t>
            </a:r>
            <a:r>
              <a:rPr lang="en-US" altLang="en-US" sz="2400" b="1" dirty="0">
                <a:latin typeface="楷体_GB2312" pitchFamily="49" charset="-122"/>
                <a:ea typeface="楷体_GB2312" pitchFamily="49" charset="-122"/>
              </a:rPr>
              <a:t>°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，其南北轴与东西轴的误差不到</a:t>
            </a:r>
            <a:r>
              <a:rPr lang="en-US" altLang="zh-CN" sz="2400" b="1" dirty="0">
                <a:latin typeface="楷体_GB2312" pitchFamily="49" charset="-122"/>
                <a:ea typeface="楷体_GB2312" pitchFamily="49" charset="-122"/>
              </a:rPr>
              <a:t>5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弧秒，其东南角与西北角的高度误差不到</a:t>
            </a:r>
            <a:r>
              <a:rPr lang="en-US" altLang="zh-CN" sz="2400" b="1" dirty="0">
                <a:latin typeface="楷体_GB2312" pitchFamily="49" charset="-122"/>
                <a:ea typeface="楷体_GB2312" pitchFamily="49" charset="-122"/>
              </a:rPr>
              <a:t>1.27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厘米，巨石之间严丝合缝，连刀片也插不进去。在</a:t>
            </a:r>
            <a:r>
              <a:rPr lang="en-US" altLang="zh-CN" sz="2400" b="1" dirty="0">
                <a:latin typeface="楷体_GB2312" pitchFamily="49" charset="-122"/>
                <a:ea typeface="楷体_GB2312" pitchFamily="49" charset="-122"/>
              </a:rPr>
              <a:t>1889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年巴黎的埃菲尔铁塔建成前，它是世界上最高的建筑物。</a:t>
            </a: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969964" y="3751740"/>
            <a:ext cx="6602432" cy="267765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CN" altLang="zh-CN" sz="2400" b="1" dirty="0">
                <a:latin typeface="楷体_GB2312" pitchFamily="49" charset="-122"/>
                <a:ea typeface="楷体_GB2312" pitchFamily="49" charset="-122"/>
              </a:rPr>
              <a:t>①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建造金字塔的巨石是如何开采出来的</a:t>
            </a:r>
            <a:r>
              <a:rPr lang="en-US" altLang="zh-CN" sz="2400" b="1" dirty="0">
                <a:latin typeface="楷体_GB2312" pitchFamily="49" charset="-122"/>
                <a:ea typeface="楷体_GB2312" pitchFamily="49" charset="-122"/>
              </a:rPr>
              <a:t>?</a:t>
            </a:r>
          </a:p>
          <a:p>
            <a:endParaRPr lang="en-US" altLang="zh-CN" sz="2400" b="1" dirty="0" smtClean="0"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zh-CN" sz="2400" b="1" dirty="0" smtClean="0">
                <a:latin typeface="楷体_GB2312" pitchFamily="49" charset="-122"/>
                <a:ea typeface="楷体_GB2312" pitchFamily="49" charset="-122"/>
              </a:rPr>
              <a:t>②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开采出来的巨石用何种方法运到工地的</a:t>
            </a:r>
            <a:r>
              <a:rPr lang="en-US" altLang="zh-CN" sz="2400" b="1" dirty="0">
                <a:latin typeface="楷体_GB2312" pitchFamily="49" charset="-122"/>
                <a:ea typeface="楷体_GB2312" pitchFamily="49" charset="-122"/>
              </a:rPr>
              <a:t>?</a:t>
            </a:r>
          </a:p>
          <a:p>
            <a:endParaRPr lang="en-US" altLang="zh-CN" sz="2400" b="1" dirty="0" smtClean="0"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zh-CN" sz="2400" b="1" dirty="0" smtClean="0">
                <a:latin typeface="楷体_GB2312" pitchFamily="49" charset="-122"/>
                <a:ea typeface="楷体_GB2312" pitchFamily="49" charset="-122"/>
              </a:rPr>
              <a:t>③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运到工地的巨石是用什么方法垒上去的</a:t>
            </a:r>
            <a:r>
              <a:rPr lang="en-US" altLang="zh-CN" sz="2400" b="1" dirty="0">
                <a:latin typeface="楷体_GB2312" pitchFamily="49" charset="-122"/>
                <a:ea typeface="楷体_GB2312" pitchFamily="49" charset="-122"/>
              </a:rPr>
              <a:t>?</a:t>
            </a:r>
          </a:p>
          <a:p>
            <a:endParaRPr lang="en-US" altLang="zh-CN" sz="2400" b="1" dirty="0" smtClean="0"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zh-CN" sz="2400" b="1" dirty="0" smtClean="0">
                <a:latin typeface="楷体_GB2312" pitchFamily="49" charset="-122"/>
                <a:ea typeface="楷体_GB2312" pitchFamily="49" charset="-122"/>
              </a:rPr>
              <a:t>④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如此大盘的巨石垒放是如何保证精度的</a:t>
            </a:r>
            <a:r>
              <a:rPr lang="en-US" altLang="zh-CN" sz="2400" b="1" dirty="0">
                <a:latin typeface="楷体_GB2312" pitchFamily="49" charset="-122"/>
                <a:ea typeface="楷体_GB2312" pitchFamily="49" charset="-122"/>
              </a:rPr>
              <a:t>?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42844" y="500042"/>
            <a:ext cx="38020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金字塔之</a:t>
            </a:r>
            <a:r>
              <a:rPr lang="zh-CN" altLang="en-US" sz="2800" b="1" dirty="0" smtClean="0">
                <a:latin typeface="楷体_GB2312" pitchFamily="49" charset="-122"/>
                <a:ea typeface="楷体_GB2312" pitchFamily="49" charset="-122"/>
              </a:rPr>
              <a:t>谜之巨石之谜</a:t>
            </a:r>
            <a:endParaRPr lang="zh-CN" altLang="en-US" sz="2800" b="1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14282" y="537030"/>
            <a:ext cx="8643998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    胡夫的陵墓塔高</a:t>
            </a:r>
            <a:r>
              <a:rPr lang="en-US" altLang="zh-CN" sz="2400" b="1" dirty="0" smtClean="0">
                <a:latin typeface="楷体_GB2312" pitchFamily="49" charset="-122"/>
                <a:ea typeface="楷体_GB2312" pitchFamily="49" charset="-122"/>
              </a:rPr>
              <a:t>146.5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米，相当于一座</a:t>
            </a:r>
            <a:r>
              <a:rPr lang="en-US" altLang="zh-CN" sz="2400" b="1" dirty="0" smtClean="0">
                <a:latin typeface="楷体_GB2312" pitchFamily="49" charset="-122"/>
                <a:ea typeface="楷体_GB2312" pitchFamily="49" charset="-122"/>
              </a:rPr>
              <a:t>40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层高的摩天大楼。由大约</a:t>
            </a:r>
            <a:r>
              <a:rPr lang="en-US" altLang="zh-CN" sz="2400" b="1" dirty="0" smtClean="0">
                <a:latin typeface="楷体_GB2312" pitchFamily="49" charset="-122"/>
                <a:ea typeface="楷体_GB2312" pitchFamily="49" charset="-122"/>
              </a:rPr>
              <a:t>230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万块大小不等的石块砌成。平均每块重量约 </a:t>
            </a:r>
            <a:r>
              <a:rPr lang="en-US" altLang="zh-CN" sz="2400" b="1" dirty="0" smtClean="0">
                <a:latin typeface="楷体_GB2312" pitchFamily="49" charset="-122"/>
                <a:ea typeface="楷体_GB2312" pitchFamily="49" charset="-122"/>
              </a:rPr>
              <a:t>2.5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吨。如果用载重</a:t>
            </a:r>
            <a:r>
              <a:rPr lang="en-US" altLang="zh-CN" sz="2400" b="1" dirty="0" smtClean="0">
                <a:latin typeface="楷体_GB2312" pitchFamily="49" charset="-122"/>
                <a:ea typeface="楷体_GB2312" pitchFamily="49" charset="-122"/>
              </a:rPr>
              <a:t>7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吨的卡车来装载，需要</a:t>
            </a:r>
            <a:r>
              <a:rPr lang="en-US" altLang="zh-CN" sz="2400" b="1" dirty="0" smtClean="0">
                <a:latin typeface="楷体_GB2312" pitchFamily="49" charset="-122"/>
                <a:ea typeface="楷体_GB2312" pitchFamily="49" charset="-122"/>
              </a:rPr>
              <a:t>978286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辆，最紧迫而又最现实的问题是运输问题。 即使有足够的人力，也无法把这</a:t>
            </a:r>
            <a:r>
              <a:rPr lang="en-US" altLang="zh-CN" sz="2400" b="1" dirty="0" smtClean="0">
                <a:latin typeface="楷体_GB2312" pitchFamily="49" charset="-122"/>
                <a:ea typeface="楷体_GB2312" pitchFamily="49" charset="-122"/>
              </a:rPr>
              <a:t>2.5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吨到</a:t>
            </a:r>
            <a:r>
              <a:rPr lang="en-US" altLang="zh-CN" sz="2400" b="1" dirty="0" smtClean="0">
                <a:latin typeface="楷体_GB2312" pitchFamily="49" charset="-122"/>
                <a:ea typeface="楷体_GB2312" pitchFamily="49" charset="-122"/>
              </a:rPr>
              <a:t>160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吨的巨石运送到工地。 用车载？用马拉？不行！那时的埃及没有马，也没有车。车和马是公元前</a:t>
            </a:r>
            <a:r>
              <a:rPr lang="en-US" altLang="zh-CN" sz="2400" b="1" dirty="0" smtClean="0">
                <a:latin typeface="楷体_GB2312" pitchFamily="49" charset="-122"/>
                <a:ea typeface="楷体_GB2312" pitchFamily="49" charset="-122"/>
              </a:rPr>
              <a:t>16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世纪，也就是建筑胡夫大金字塔以后</a:t>
            </a:r>
            <a:r>
              <a:rPr lang="en-US" altLang="zh-CN" sz="2400" b="1" dirty="0" smtClean="0">
                <a:latin typeface="楷体_GB2312" pitchFamily="49" charset="-122"/>
                <a:ea typeface="楷体_GB2312" pitchFamily="49" charset="-122"/>
              </a:rPr>
              <a:t>1000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年，才从国外引进的。</a:t>
            </a:r>
            <a:endParaRPr lang="en-US" altLang="zh-CN" sz="2400" b="1" dirty="0" smtClean="0"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    没有滑轮，没有绞车，没有足够先进的起重设备，运这样笨重的巨型石块，这真是一个谜。为了确保金字塔万古长存设计者还不用一根木料，不用一颗铁钉，因为，木质易腐，铁质易锈，都是坚固的隐患。石块与石块之间没有任何粘接物，然而却拼合得天衣无缝，甚至连最薄最薄的刀片也插不进去。</a:t>
            </a:r>
          </a:p>
          <a:p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　　怎样把石块一层层垒上去，更是一个引人猜想的神秘课题 </a:t>
            </a:r>
            <a:r>
              <a:rPr lang="en-US" altLang="zh-CN" sz="2400" b="1" dirty="0" smtClean="0"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有人说是运用一种木制船形工具，利用杠杆原理，将巨石逐步举高，一层一层垒砌而成。但是，能吊起几吨，几十吨，乃至</a:t>
            </a:r>
            <a:r>
              <a:rPr lang="en-US" altLang="zh-CN" sz="2400" b="1" dirty="0" smtClean="0">
                <a:latin typeface="楷体_GB2312" pitchFamily="49" charset="-122"/>
                <a:ea typeface="楷体_GB2312" pitchFamily="49" charset="-122"/>
              </a:rPr>
              <a:t>l00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多吨的支架、绳索从何而来</a:t>
            </a:r>
            <a:r>
              <a:rPr lang="en-US" altLang="zh-CN" sz="2400" b="1" dirty="0" smtClean="0">
                <a:latin typeface="楷体_GB2312" pitchFamily="49" charset="-122"/>
                <a:ea typeface="楷体_GB2312" pitchFamily="49" charset="-122"/>
              </a:rPr>
              <a:t>?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内容占位符 5" descr="图片24.gif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714876" y="500042"/>
            <a:ext cx="4286280" cy="3643338"/>
          </a:xfrm>
        </p:spPr>
      </p:pic>
      <p:sp>
        <p:nvSpPr>
          <p:cNvPr id="5" name="页脚占位符 4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7459723" y="3395963"/>
            <a:ext cx="11128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阶梯法</a:t>
            </a:r>
          </a:p>
        </p:txBody>
      </p:sp>
      <p:pic>
        <p:nvPicPr>
          <p:cNvPr id="53256" name="内容占位符 5" descr="图片2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786190"/>
            <a:ext cx="4071966" cy="2652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3258" name="Rectangle 10"/>
          <p:cNvSpPr>
            <a:spLocks noChangeArrowheads="1"/>
          </p:cNvSpPr>
          <p:nvPr/>
        </p:nvSpPr>
        <p:spPr bwMode="auto">
          <a:xfrm>
            <a:off x="253998" y="6072206"/>
            <a:ext cx="46751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斜坡法：长达</a:t>
            </a:r>
            <a:r>
              <a:rPr lang="en-US" altLang="zh-CN" sz="2400" b="1" dirty="0">
                <a:latin typeface="楷体_GB2312" pitchFamily="49" charset="-122"/>
                <a:ea typeface="楷体_GB2312" pitchFamily="49" charset="-122"/>
              </a:rPr>
              <a:t>1.6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公里的外部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坡道</a:t>
            </a:r>
            <a:endParaRPr lang="en-US" altLang="zh-CN" sz="24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3259" name="Rectangle 11"/>
          <p:cNvSpPr>
            <a:spLocks noChangeArrowheads="1"/>
          </p:cNvSpPr>
          <p:nvPr/>
        </p:nvSpPr>
        <p:spPr bwMode="auto">
          <a:xfrm>
            <a:off x="5143504" y="4253219"/>
            <a:ext cx="11128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垒土法</a:t>
            </a:r>
          </a:p>
        </p:txBody>
      </p:sp>
      <p:pic>
        <p:nvPicPr>
          <p:cNvPr id="53262" name="Picture 4" descr="20070514002_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142984"/>
            <a:ext cx="450059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198421" y="548326"/>
            <a:ext cx="458789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金字塔之</a:t>
            </a:r>
            <a:r>
              <a:rPr lang="zh-CN" altLang="en-US" sz="2800" b="1" dirty="0" smtClean="0">
                <a:latin typeface="楷体_GB2312" pitchFamily="49" charset="-122"/>
                <a:ea typeface="楷体_GB2312" pitchFamily="49" charset="-122"/>
              </a:rPr>
              <a:t>谜之建造方法之谜</a:t>
            </a:r>
            <a:endParaRPr lang="zh-CN" altLang="en-US" sz="2800" b="1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3500438"/>
            <a:ext cx="89154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chemeClr val="accent2"/>
                </a:solidFill>
                <a:latin typeface="黑体" pitchFamily="2" charset="-122"/>
                <a:ea typeface="黑体" pitchFamily="2" charset="-122"/>
              </a:rPr>
              <a:t>52</a:t>
            </a:r>
            <a:r>
              <a:rPr lang="zh-CN" altLang="en-US" sz="2400" b="1">
                <a:solidFill>
                  <a:schemeClr val="accent2"/>
                </a:solidFill>
                <a:latin typeface="黑体" pitchFamily="2" charset="-122"/>
                <a:ea typeface="黑体" pitchFamily="2" charset="-122"/>
              </a:rPr>
              <a:t>度</a:t>
            </a:r>
            <a:r>
              <a:rPr lang="zh-CN" altLang="en-US" sz="2400" b="1">
                <a:solidFill>
                  <a:schemeClr val="accent2"/>
                </a:solidFill>
                <a:ea typeface="黑体" pitchFamily="2" charset="-122"/>
              </a:rPr>
              <a:t>“</a:t>
            </a:r>
            <a:r>
              <a:rPr lang="zh-CN" altLang="en-US" sz="2400" b="1">
                <a:solidFill>
                  <a:schemeClr val="accent2"/>
                </a:solidFill>
                <a:latin typeface="黑体" pitchFamily="2" charset="-122"/>
                <a:ea typeface="黑体" pitchFamily="2" charset="-122"/>
              </a:rPr>
              <a:t>角</a:t>
            </a:r>
            <a:r>
              <a:rPr lang="zh-CN" altLang="en-US" sz="2400" b="1">
                <a:solidFill>
                  <a:schemeClr val="accent2"/>
                </a:solidFill>
                <a:ea typeface="黑体" pitchFamily="2" charset="-122"/>
              </a:rPr>
              <a:t>”</a:t>
            </a:r>
            <a:r>
              <a:rPr lang="zh-CN" altLang="en-US" sz="2400" b="1">
                <a:solidFill>
                  <a:schemeClr val="accent2"/>
                </a:solidFill>
                <a:latin typeface="黑体" pitchFamily="2" charset="-122"/>
                <a:ea typeface="黑体" pitchFamily="2" charset="-122"/>
              </a:rPr>
              <a:t>：</a:t>
            </a:r>
            <a:r>
              <a:rPr lang="zh-CN" altLang="en-US" sz="2400" b="1">
                <a:latin typeface="黑体" pitchFamily="2" charset="-122"/>
                <a:ea typeface="黑体" pitchFamily="2" charset="-122"/>
              </a:rPr>
              <a:t> </a:t>
            </a:r>
            <a:r>
              <a:rPr lang="en-US" altLang="zh-CN" sz="2400" b="1">
                <a:latin typeface="黑体" pitchFamily="2" charset="-122"/>
                <a:ea typeface="黑体" pitchFamily="2" charset="-122"/>
              </a:rPr>
              <a:t>52</a:t>
            </a:r>
            <a:r>
              <a:rPr lang="zh-CN" altLang="en-US" sz="2400" b="1">
                <a:latin typeface="黑体" pitchFamily="2" charset="-122"/>
                <a:ea typeface="黑体" pitchFamily="2" charset="-122"/>
              </a:rPr>
              <a:t>度角是最稳定的角，人们把它称为自然塌落现象的极限角和稳定角</a:t>
            </a:r>
            <a:r>
              <a:rPr lang="en-US" altLang="zh-CN" sz="2400" b="1">
                <a:latin typeface="黑体" pitchFamily="2" charset="-122"/>
                <a:ea typeface="黑体" pitchFamily="2" charset="-122"/>
              </a:rPr>
              <a:t>.</a:t>
            </a:r>
            <a:r>
              <a:rPr lang="zh-CN" altLang="en-US" sz="2400" b="1">
                <a:latin typeface="黑体" pitchFamily="2" charset="-122"/>
                <a:ea typeface="黑体" pitchFamily="2" charset="-122"/>
              </a:rPr>
              <a:t>金字塔的锥角正好是</a:t>
            </a:r>
            <a:r>
              <a:rPr lang="en-US" altLang="zh-CN" sz="2400" b="1">
                <a:latin typeface="黑体" pitchFamily="2" charset="-122"/>
                <a:ea typeface="黑体" pitchFamily="2" charset="-122"/>
              </a:rPr>
              <a:t>5l</a:t>
            </a:r>
            <a:r>
              <a:rPr lang="zh-CN" altLang="en-US" sz="2400" b="1">
                <a:latin typeface="黑体" pitchFamily="2" charset="-122"/>
                <a:ea typeface="黑体" pitchFamily="2" charset="-122"/>
              </a:rPr>
              <a:t>度</a:t>
            </a:r>
            <a:r>
              <a:rPr lang="en-US" altLang="zh-CN" sz="2400" b="1">
                <a:latin typeface="黑体" pitchFamily="2" charset="-122"/>
                <a:ea typeface="黑体" pitchFamily="2" charset="-122"/>
              </a:rPr>
              <a:t>50</a:t>
            </a:r>
            <a:r>
              <a:rPr lang="zh-CN" altLang="en-US" sz="2400" b="1">
                <a:latin typeface="黑体" pitchFamily="2" charset="-122"/>
                <a:ea typeface="黑体" pitchFamily="2" charset="-122"/>
              </a:rPr>
              <a:t>分</a:t>
            </a:r>
            <a:r>
              <a:rPr lang="en-US" altLang="zh-CN" sz="2400" b="1">
                <a:latin typeface="黑体" pitchFamily="2" charset="-122"/>
                <a:ea typeface="黑体" pitchFamily="2" charset="-122"/>
              </a:rPr>
              <a:t>9</a:t>
            </a:r>
            <a:r>
              <a:rPr lang="zh-CN" altLang="en-US" sz="2400" b="1">
                <a:latin typeface="黑体" pitchFamily="2" charset="-122"/>
                <a:ea typeface="黑体" pitchFamily="2" charset="-122"/>
              </a:rPr>
              <a:t>秒。</a:t>
            </a:r>
          </a:p>
          <a:p>
            <a:r>
              <a:rPr lang="zh-CN" altLang="en-US" sz="2400" b="1">
                <a:solidFill>
                  <a:schemeClr val="accent2"/>
                </a:solidFill>
                <a:latin typeface="黑体" pitchFamily="2" charset="-122"/>
                <a:ea typeface="黑体" pitchFamily="2" charset="-122"/>
              </a:rPr>
              <a:t>方锥体的</a:t>
            </a:r>
            <a:r>
              <a:rPr lang="zh-CN" altLang="en-US" sz="2400" b="1">
                <a:solidFill>
                  <a:schemeClr val="accent2"/>
                </a:solidFill>
                <a:ea typeface="黑体" pitchFamily="2" charset="-122"/>
              </a:rPr>
              <a:t>“</a:t>
            </a:r>
            <a:r>
              <a:rPr lang="zh-CN" altLang="en-US" sz="2400" b="1">
                <a:solidFill>
                  <a:schemeClr val="accent2"/>
                </a:solidFill>
                <a:latin typeface="黑体" pitchFamily="2" charset="-122"/>
                <a:ea typeface="黑体" pitchFamily="2" charset="-122"/>
              </a:rPr>
              <a:t>形</a:t>
            </a:r>
            <a:r>
              <a:rPr lang="zh-CN" altLang="en-US" sz="2400" b="1">
                <a:solidFill>
                  <a:schemeClr val="accent2"/>
                </a:solidFill>
                <a:ea typeface="黑体" pitchFamily="2" charset="-122"/>
              </a:rPr>
              <a:t>”</a:t>
            </a:r>
            <a:r>
              <a:rPr lang="zh-CN" altLang="en-US" sz="2400" b="1">
                <a:solidFill>
                  <a:schemeClr val="accent2"/>
                </a:solidFill>
                <a:latin typeface="黑体" pitchFamily="2" charset="-122"/>
                <a:ea typeface="黑体" pitchFamily="2" charset="-122"/>
              </a:rPr>
              <a:t> ：</a:t>
            </a:r>
            <a:r>
              <a:rPr lang="zh-CN" altLang="en-US" sz="2400" b="1">
                <a:latin typeface="黑体" pitchFamily="2" charset="-122"/>
                <a:ea typeface="黑体" pitchFamily="2" charset="-122"/>
              </a:rPr>
              <a:t>迫使凌厉的风势不得不沿着塔的斜面或梭角缓缓上升，把风的破坏力化解到最小程度。</a:t>
            </a:r>
          </a:p>
          <a:p>
            <a:r>
              <a:rPr lang="zh-CN" altLang="en-US" sz="2400" b="1">
                <a:solidFill>
                  <a:schemeClr val="accent2"/>
                </a:solidFill>
                <a:latin typeface="黑体" pitchFamily="2" charset="-122"/>
                <a:ea typeface="黑体" pitchFamily="2" charset="-122"/>
              </a:rPr>
              <a:t>与磁力线同步运动的</a:t>
            </a:r>
            <a:r>
              <a:rPr lang="zh-CN" altLang="en-US" sz="2400" b="1">
                <a:solidFill>
                  <a:schemeClr val="accent2"/>
                </a:solidFill>
                <a:ea typeface="黑体" pitchFamily="2" charset="-122"/>
              </a:rPr>
              <a:t>“</a:t>
            </a:r>
            <a:r>
              <a:rPr lang="zh-CN" altLang="en-US" sz="2400" b="1">
                <a:solidFill>
                  <a:schemeClr val="accent2"/>
                </a:solidFill>
                <a:latin typeface="黑体" pitchFamily="2" charset="-122"/>
                <a:ea typeface="黑体" pitchFamily="2" charset="-122"/>
              </a:rPr>
              <a:t>位</a:t>
            </a:r>
            <a:r>
              <a:rPr lang="zh-CN" altLang="en-US" sz="2400" b="1">
                <a:solidFill>
                  <a:schemeClr val="accent2"/>
                </a:solidFill>
                <a:ea typeface="黑体" pitchFamily="2" charset="-122"/>
              </a:rPr>
              <a:t>”</a:t>
            </a:r>
            <a:r>
              <a:rPr lang="zh-CN" altLang="en-US" sz="2400" b="1">
                <a:solidFill>
                  <a:schemeClr val="accent2"/>
                </a:solidFill>
                <a:latin typeface="黑体" pitchFamily="2" charset="-122"/>
                <a:ea typeface="黑体" pitchFamily="2" charset="-122"/>
              </a:rPr>
              <a:t>：</a:t>
            </a:r>
            <a:r>
              <a:rPr lang="zh-CN" altLang="en-US" sz="2400" b="1">
                <a:latin typeface="黑体" pitchFamily="2" charset="-122"/>
                <a:ea typeface="黑体" pitchFamily="2" charset="-122"/>
              </a:rPr>
              <a:t>金字塔塔基正好位于磁力线中心，它随着磁力线和地球的运动而运动，地震对它的影响也就不大了。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250825" y="2133600"/>
            <a:ext cx="58737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F3300"/>
                </a:solidFill>
                <a:ea typeface="隶书" pitchFamily="49" charset="-122"/>
              </a:rPr>
              <a:t>“</a:t>
            </a:r>
            <a:r>
              <a:rPr lang="zh-CN" altLang="en-US" sz="3200" b="1">
                <a:solidFill>
                  <a:srgbClr val="FF3300"/>
                </a:solidFill>
                <a:latin typeface="隶书" pitchFamily="49" charset="-122"/>
                <a:ea typeface="隶书" pitchFamily="49" charset="-122"/>
              </a:rPr>
              <a:t>人最怕时间</a:t>
            </a:r>
            <a:r>
              <a:rPr lang="en-US" altLang="zh-CN" sz="3200" b="1">
                <a:solidFill>
                  <a:srgbClr val="FF3300"/>
                </a:solidFill>
                <a:latin typeface="隶书" pitchFamily="49" charset="-122"/>
                <a:ea typeface="隶书" pitchFamily="49" charset="-122"/>
              </a:rPr>
              <a:t>,</a:t>
            </a:r>
            <a:r>
              <a:rPr lang="zh-CN" altLang="en-US" sz="3200" b="1">
                <a:solidFill>
                  <a:srgbClr val="FF3300"/>
                </a:solidFill>
                <a:latin typeface="隶书" pitchFamily="49" charset="-122"/>
                <a:ea typeface="隶书" pitchFamily="49" charset="-122"/>
              </a:rPr>
              <a:t>时间最怕金字塔</a:t>
            </a:r>
            <a:r>
              <a:rPr lang="zh-CN" altLang="en-US" sz="3200" b="1">
                <a:solidFill>
                  <a:srgbClr val="FF3300"/>
                </a:solidFill>
                <a:ea typeface="隶书" pitchFamily="49" charset="-122"/>
              </a:rPr>
              <a:t>”</a:t>
            </a:r>
            <a:r>
              <a:rPr lang="zh-CN" altLang="en-US" sz="3200" b="1">
                <a:solidFill>
                  <a:srgbClr val="FF3300"/>
                </a:solidFill>
                <a:latin typeface="隶书" pitchFamily="49" charset="-122"/>
                <a:ea typeface="隶书" pitchFamily="49" charset="-122"/>
              </a:rPr>
              <a:t> </a:t>
            </a:r>
          </a:p>
        </p:txBody>
      </p:sp>
      <p:pic>
        <p:nvPicPr>
          <p:cNvPr id="38921" name="Picture 9" descr="resserv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888" y="908050"/>
            <a:ext cx="2987675" cy="1985963"/>
          </a:xfrm>
          <a:prstGeom prst="rect">
            <a:avLst/>
          </a:prstGeom>
          <a:noFill/>
        </p:spPr>
      </p:pic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98421" y="428604"/>
            <a:ext cx="38020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金字塔之</a:t>
            </a:r>
            <a:r>
              <a:rPr lang="zh-CN" altLang="en-US" sz="2800" b="1" dirty="0" smtClean="0">
                <a:latin typeface="楷体_GB2312" pitchFamily="49" charset="-122"/>
                <a:ea typeface="楷体_GB2312" pitchFamily="49" charset="-122"/>
              </a:rPr>
              <a:t>谜之长存之谜</a:t>
            </a:r>
            <a:endParaRPr lang="zh-CN" altLang="en-US" sz="2800" b="1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57422" y="728473"/>
            <a:ext cx="45720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第二单元  古代埃及的历史遗产</a:t>
            </a:r>
            <a:endParaRPr lang="en-US" altLang="zh-CN" sz="2400" b="1" dirty="0" smtClean="0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  <a:p>
            <a:pPr algn="ctr"/>
            <a:endParaRPr lang="en-US" altLang="zh-CN" sz="2400" b="1" dirty="0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  <a:p>
            <a:pPr algn="ctr"/>
            <a:r>
              <a:rPr lang="zh-CN" altLang="en-US" sz="2400" b="1" dirty="0" smtClean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第</a:t>
            </a:r>
            <a:r>
              <a:rPr lang="en-US" altLang="zh-CN" sz="2400" b="1" dirty="0" smtClean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1</a:t>
            </a:r>
            <a:r>
              <a:rPr lang="zh-CN" altLang="en-US" sz="2400" b="1" dirty="0" smtClean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课  雄伟的金字塔群</a:t>
            </a:r>
            <a:endParaRPr lang="zh-CN" altLang="en-US" sz="2400" b="1" dirty="0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428596" y="3214686"/>
          <a:ext cx="8286808" cy="3108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1504"/>
                <a:gridCol w="5857916"/>
                <a:gridCol w="928694"/>
                <a:gridCol w="928694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latin typeface="楷体_GB2312" pitchFamily="49" charset="-122"/>
                          <a:ea typeface="楷体_GB2312" pitchFamily="49" charset="-122"/>
                        </a:rPr>
                        <a:t>考 试 内 容</a:t>
                      </a:r>
                      <a:endParaRPr lang="zh-CN" altLang="en-US" sz="2400" b="1" dirty="0"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latin typeface="楷体_GB2312" pitchFamily="49" charset="-122"/>
                          <a:ea typeface="楷体_GB2312" pitchFamily="49" charset="-122"/>
                        </a:rPr>
                        <a:t>考试要求</a:t>
                      </a:r>
                      <a:endParaRPr lang="zh-CN" altLang="en-US" sz="2400" b="1" dirty="0"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latin typeface="楷体_GB2312" pitchFamily="49" charset="-122"/>
                          <a:ea typeface="楷体_GB2312" pitchFamily="49" charset="-122"/>
                        </a:rPr>
                        <a:t>必考</a:t>
                      </a:r>
                      <a:endParaRPr lang="zh-CN" altLang="en-US" sz="2400" b="1" dirty="0"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latin typeface="楷体_GB2312" pitchFamily="49" charset="-122"/>
                          <a:ea typeface="楷体_GB2312" pitchFamily="49" charset="-122"/>
                        </a:rPr>
                        <a:t>加试</a:t>
                      </a:r>
                      <a:endParaRPr lang="zh-CN" altLang="en-US" sz="2400" b="1" dirty="0"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楷体_GB2312" pitchFamily="49" charset="-122"/>
                          <a:ea typeface="楷体_GB2312" pitchFamily="49" charset="-122"/>
                        </a:rPr>
                        <a:t>1</a:t>
                      </a:r>
                      <a:endParaRPr lang="zh-CN" altLang="en-US" sz="24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 smtClean="0">
                          <a:latin typeface="楷体_GB2312" pitchFamily="49" charset="-122"/>
                          <a:ea typeface="楷体_GB2312" pitchFamily="49" charset="-122"/>
                        </a:rPr>
                        <a:t>埃及金字塔的概念和吉萨金字塔建筑群</a:t>
                      </a:r>
                      <a:endParaRPr lang="zh-CN" altLang="en-US" sz="2400" b="1" dirty="0"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400" b="1" dirty="0"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>
                          <a:latin typeface="楷体_GB2312" pitchFamily="49" charset="-122"/>
                          <a:ea typeface="楷体_GB2312" pitchFamily="49" charset="-122"/>
                        </a:rPr>
                        <a:t>b</a:t>
                      </a:r>
                      <a:endParaRPr lang="zh-CN" altLang="en-US" sz="2400" b="1" dirty="0"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楷体_GB2312" pitchFamily="49" charset="-122"/>
                          <a:ea typeface="楷体_GB2312" pitchFamily="49" charset="-122"/>
                        </a:rPr>
                        <a:t>2</a:t>
                      </a:r>
                      <a:endParaRPr lang="zh-CN" altLang="en-US" sz="24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 smtClean="0">
                          <a:latin typeface="楷体_GB2312" pitchFamily="49" charset="-122"/>
                          <a:ea typeface="楷体_GB2312" pitchFamily="49" charset="-122"/>
                        </a:rPr>
                        <a:t>胡夫金字塔主要建筑成就和狮身人面像的艺术成就</a:t>
                      </a:r>
                      <a:endParaRPr lang="zh-CN" altLang="en-US" sz="2400" b="1" dirty="0"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400" b="1" dirty="0"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>
                          <a:latin typeface="楷体_GB2312" pitchFamily="49" charset="-122"/>
                          <a:ea typeface="楷体_GB2312" pitchFamily="49" charset="-122"/>
                        </a:rPr>
                        <a:t>b</a:t>
                      </a:r>
                      <a:endParaRPr lang="zh-CN" altLang="en-US" sz="2400" b="1" dirty="0"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楷体_GB2312" pitchFamily="49" charset="-122"/>
                          <a:ea typeface="楷体_GB2312" pitchFamily="49" charset="-122"/>
                        </a:rPr>
                        <a:t>3</a:t>
                      </a:r>
                      <a:endParaRPr lang="zh-CN" altLang="en-US" sz="24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 smtClean="0">
                          <a:latin typeface="楷体_GB2312" pitchFamily="49" charset="-122"/>
                          <a:ea typeface="楷体_GB2312" pitchFamily="49" charset="-122"/>
                        </a:rPr>
                        <a:t>古埃及金字塔建筑成就的意义</a:t>
                      </a:r>
                      <a:endParaRPr lang="zh-CN" altLang="en-US" sz="2400" b="1" dirty="0"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400" b="1" dirty="0"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>
                          <a:latin typeface="楷体_GB2312" pitchFamily="49" charset="-122"/>
                          <a:ea typeface="楷体_GB2312" pitchFamily="49" charset="-122"/>
                        </a:rPr>
                        <a:t>C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 smtClean="0">
                          <a:solidFill>
                            <a:srgbClr val="0000FF"/>
                          </a:solidFill>
                          <a:latin typeface="楷体_GB2312" pitchFamily="49" charset="-122"/>
                          <a:ea typeface="楷体_GB2312" pitchFamily="49" charset="-122"/>
                        </a:rPr>
                        <a:t>“马斯塔巴”为学生课外阅读内容</a:t>
                      </a:r>
                      <a:endParaRPr lang="zh-CN" altLang="en-US" sz="2400" b="1" dirty="0">
                        <a:solidFill>
                          <a:srgbClr val="0000FF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400" b="1" dirty="0"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2400" b="1" dirty="0" smtClean="0"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609600" y="4343400"/>
            <a:ext cx="83058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>
                <a:latin typeface="黑体" pitchFamily="2" charset="-122"/>
                <a:ea typeface="黑体" pitchFamily="2" charset="-122"/>
              </a:rPr>
              <a:t>是谁建造了它？</a:t>
            </a:r>
          </a:p>
          <a:p>
            <a:r>
              <a:rPr lang="zh-CN" altLang="en-US" sz="2800" b="1">
                <a:latin typeface="黑体" pitchFamily="2" charset="-122"/>
                <a:ea typeface="黑体" pitchFamily="2" charset="-122"/>
              </a:rPr>
              <a:t>为谁建造</a:t>
            </a:r>
            <a:r>
              <a:rPr lang="en-US" altLang="zh-CN" sz="2800" b="1">
                <a:latin typeface="黑体" pitchFamily="2" charset="-122"/>
                <a:ea typeface="黑体" pitchFamily="2" charset="-122"/>
              </a:rPr>
              <a:t>?</a:t>
            </a:r>
          </a:p>
          <a:p>
            <a:r>
              <a:rPr lang="zh-CN" altLang="en-US" sz="2800" b="1">
                <a:latin typeface="黑体" pitchFamily="2" charset="-122"/>
                <a:ea typeface="黑体" pitchFamily="2" charset="-122"/>
              </a:rPr>
              <a:t>为什么要建造这么一个半人半兽的巨大雕像？</a:t>
            </a:r>
          </a:p>
          <a:p>
            <a:r>
              <a:rPr lang="zh-CN" altLang="en-US" sz="2800" b="1">
                <a:latin typeface="黑体" pitchFamily="2" charset="-122"/>
                <a:ea typeface="黑体" pitchFamily="2" charset="-122"/>
              </a:rPr>
              <a:t>它有什么特别的含意？</a:t>
            </a:r>
          </a:p>
          <a:p>
            <a:r>
              <a:rPr lang="zh-CN" altLang="en-US" sz="2800" b="1">
                <a:latin typeface="黑体" pitchFamily="2" charset="-122"/>
                <a:ea typeface="黑体" pitchFamily="2" charset="-122"/>
              </a:rPr>
              <a:t>怎样在巨石上雕琢出来的</a:t>
            </a:r>
            <a:r>
              <a:rPr lang="en-US" altLang="zh-CN" sz="2800" b="1">
                <a:latin typeface="黑体" pitchFamily="2" charset="-122"/>
                <a:ea typeface="黑体" pitchFamily="2" charset="-122"/>
              </a:rPr>
              <a:t>?</a:t>
            </a: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0" y="692150"/>
            <a:ext cx="3124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ea typeface="黑体" pitchFamily="2" charset="-122"/>
              </a:rPr>
              <a:t>狮身人面像之谜</a:t>
            </a:r>
          </a:p>
        </p:txBody>
      </p:sp>
      <p:pic>
        <p:nvPicPr>
          <p:cNvPr id="39941" name="Picture 5" descr="2007100909174647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268413"/>
            <a:ext cx="3995738" cy="269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6" descr="00573019xin_59050430145350215923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1196975"/>
            <a:ext cx="3417888" cy="25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1447800" y="3937000"/>
            <a:ext cx="1462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000" b="1">
                <a:ea typeface="楷体_GB2312" pitchFamily="49" charset="-122"/>
              </a:rPr>
              <a:t>狮身人面像</a:t>
            </a: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6019800" y="3962400"/>
            <a:ext cx="2025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800" b="1">
                <a:ea typeface="楷体_GB2312" pitchFamily="49" charset="-122"/>
              </a:rPr>
              <a:t>复原的狮身人面像</a:t>
            </a: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2555875" y="0"/>
            <a:ext cx="4953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3600" b="1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金字塔之谜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627063"/>
            <a:ext cx="9144000" cy="65087"/>
            <a:chOff x="0" y="395"/>
            <a:chExt cx="5760" cy="41"/>
          </a:xfrm>
        </p:grpSpPr>
        <p:sp>
          <p:nvSpPr>
            <p:cNvPr id="39947" name="Line 6"/>
            <p:cNvSpPr>
              <a:spLocks noChangeShapeType="1"/>
            </p:cNvSpPr>
            <p:nvPr/>
          </p:nvSpPr>
          <p:spPr bwMode="auto">
            <a:xfrm>
              <a:off x="0" y="436"/>
              <a:ext cx="576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48" name="Line 4"/>
            <p:cNvSpPr>
              <a:spLocks noChangeShapeType="1"/>
            </p:cNvSpPr>
            <p:nvPr/>
          </p:nvSpPr>
          <p:spPr bwMode="auto">
            <a:xfrm>
              <a:off x="0" y="395"/>
              <a:ext cx="576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468313" y="2492375"/>
            <a:ext cx="5822950" cy="82232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FF"/>
                </a:solidFill>
                <a:ea typeface="楷体_GB2312" pitchFamily="49" charset="-122"/>
              </a:rPr>
              <a:t>“</a:t>
            </a:r>
            <a:r>
              <a:rPr lang="zh-CN" altLang="en-US" sz="2400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任何盗墓者都将遭到法老的诅咒</a:t>
            </a:r>
            <a:r>
              <a:rPr lang="en-US" altLang="zh-CN" sz="2400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!</a:t>
            </a:r>
            <a:r>
              <a:rPr lang="en-US" altLang="zh-CN" sz="2400" b="1">
                <a:solidFill>
                  <a:srgbClr val="0000FF"/>
                </a:solidFill>
                <a:ea typeface="楷体_GB2312" pitchFamily="49" charset="-122"/>
              </a:rPr>
              <a:t>”</a:t>
            </a:r>
            <a:endParaRPr lang="en-US" altLang="zh-CN" sz="2400" b="1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  <a:p>
            <a:r>
              <a:rPr lang="en-US" altLang="zh-CN" sz="2400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                 </a:t>
            </a:r>
            <a:r>
              <a:rPr lang="en-US" altLang="zh-CN" sz="2400" b="1">
                <a:solidFill>
                  <a:srgbClr val="0000FF"/>
                </a:solidFill>
                <a:ea typeface="楷体_GB2312" pitchFamily="49" charset="-122"/>
              </a:rPr>
              <a:t>——</a:t>
            </a:r>
            <a:r>
              <a:rPr lang="zh-CN" altLang="en-US" sz="2400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图坦卡蒙国王陵墓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468313" y="3429000"/>
            <a:ext cx="8413750" cy="82232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FF"/>
                </a:solidFill>
                <a:ea typeface="楷体_GB2312" pitchFamily="49" charset="-122"/>
              </a:rPr>
              <a:t>“</a:t>
            </a:r>
            <a:r>
              <a:rPr lang="zh-CN" altLang="en-US" sz="2400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不论是谁骚扰了法老的安宁，死神之翼将在它的头上降临。</a:t>
            </a:r>
            <a:r>
              <a:rPr lang="zh-CN" altLang="en-US" sz="2400" b="1">
                <a:solidFill>
                  <a:srgbClr val="0000FF"/>
                </a:solidFill>
                <a:ea typeface="楷体_GB2312" pitchFamily="49" charset="-122"/>
              </a:rPr>
              <a:t>”</a:t>
            </a:r>
            <a:endParaRPr lang="zh-CN" altLang="en-US" sz="2400" b="1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 sz="2400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                                     </a:t>
            </a:r>
            <a:r>
              <a:rPr lang="en-US" altLang="zh-CN" sz="2400" b="1">
                <a:solidFill>
                  <a:srgbClr val="0000FF"/>
                </a:solidFill>
                <a:ea typeface="楷体_GB2312" pitchFamily="49" charset="-122"/>
              </a:rPr>
              <a:t>——</a:t>
            </a:r>
            <a:r>
              <a:rPr lang="zh-CN" altLang="en-US" sz="2400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胡夫金字塔</a:t>
            </a:r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539750" y="4508500"/>
            <a:ext cx="84963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200" b="1">
                <a:solidFill>
                  <a:schemeClr val="accent2"/>
                </a:solidFill>
                <a:latin typeface="黑体" pitchFamily="2" charset="-122"/>
                <a:ea typeface="黑体" pitchFamily="2" charset="-122"/>
              </a:rPr>
              <a:t>细菌说</a:t>
            </a:r>
            <a:r>
              <a:rPr lang="en-US" altLang="zh-CN" sz="2200" b="1">
                <a:solidFill>
                  <a:schemeClr val="accent2"/>
                </a:solidFill>
                <a:latin typeface="黑体" pitchFamily="2" charset="-122"/>
                <a:ea typeface="黑体" pitchFamily="2" charset="-122"/>
              </a:rPr>
              <a:t>:</a:t>
            </a:r>
            <a:r>
              <a:rPr lang="zh-CN" altLang="en-US" sz="2200" b="1">
                <a:latin typeface="黑体" pitchFamily="2" charset="-122"/>
                <a:ea typeface="黑体" pitchFamily="2" charset="-122"/>
              </a:rPr>
              <a:t>木乃伊体内存在着一种曲霉细菌，感粱者导致呼吸系统发炎，皮肤上出现红斑，最后呼吸困难地死亡。</a:t>
            </a:r>
          </a:p>
          <a:p>
            <a:r>
              <a:rPr lang="zh-CN" altLang="en-US" sz="2200" b="1">
                <a:solidFill>
                  <a:schemeClr val="accent2"/>
                </a:solidFill>
                <a:latin typeface="黑体" pitchFamily="2" charset="-122"/>
                <a:ea typeface="黑体" pitchFamily="2" charset="-122"/>
              </a:rPr>
              <a:t>氡气说：</a:t>
            </a:r>
            <a:r>
              <a:rPr lang="zh-CN" altLang="en-US" sz="2200" b="1">
                <a:latin typeface="黑体" pitchFamily="2" charset="-122"/>
                <a:ea typeface="黑体" pitchFamily="2" charset="-122"/>
              </a:rPr>
              <a:t>尼罗河谷诸法老陵墓的石灰墙内普遍充满了一种叫做</a:t>
            </a:r>
            <a:r>
              <a:rPr lang="zh-CN" altLang="en-US" sz="2200" b="1">
                <a:ea typeface="黑体" pitchFamily="2" charset="-122"/>
              </a:rPr>
              <a:t>“</a:t>
            </a:r>
            <a:r>
              <a:rPr lang="zh-CN" altLang="en-US" sz="2200" b="1">
                <a:latin typeface="黑体" pitchFamily="2" charset="-122"/>
                <a:ea typeface="黑体" pitchFamily="2" charset="-122"/>
              </a:rPr>
              <a:t>氡</a:t>
            </a:r>
            <a:r>
              <a:rPr lang="zh-CN" altLang="en-US" sz="2200" b="1">
                <a:ea typeface="黑体" pitchFamily="2" charset="-122"/>
              </a:rPr>
              <a:t>”</a:t>
            </a:r>
            <a:r>
              <a:rPr lang="zh-CN" altLang="en-US" sz="2200" b="1">
                <a:latin typeface="黑体" pitchFamily="2" charset="-122"/>
                <a:ea typeface="黑体" pitchFamily="2" charset="-122"/>
              </a:rPr>
              <a:t>的有害气体，而医学专家早有定论，氡气可以致癌，这也许正是导致部分考古人员患病甚至死亡的诱因。 </a:t>
            </a:r>
          </a:p>
          <a:p>
            <a:r>
              <a:rPr lang="zh-CN" altLang="en-US" sz="2200" b="1">
                <a:solidFill>
                  <a:schemeClr val="accent2"/>
                </a:solidFill>
                <a:latin typeface="黑体" pitchFamily="2" charset="-122"/>
                <a:ea typeface="黑体" pitchFamily="2" charset="-122"/>
              </a:rPr>
              <a:t>核废料说</a:t>
            </a:r>
            <a:r>
              <a:rPr lang="en-US" altLang="zh-CN" sz="2200" b="1">
                <a:solidFill>
                  <a:schemeClr val="accent2"/>
                </a:solidFill>
                <a:latin typeface="黑体" pitchFamily="2" charset="-122"/>
                <a:ea typeface="黑体" pitchFamily="2" charset="-122"/>
              </a:rPr>
              <a:t>:</a:t>
            </a:r>
            <a:r>
              <a:rPr lang="zh-CN" altLang="en-US" sz="2200" b="1">
                <a:latin typeface="黑体" pitchFamily="2" charset="-122"/>
                <a:ea typeface="黑体" pitchFamily="2" charset="-122"/>
              </a:rPr>
              <a:t>金字塔是史前外星人的核废料储存所</a:t>
            </a:r>
            <a:r>
              <a:rPr lang="en-US" altLang="zh-CN" sz="2200" b="1">
                <a:latin typeface="黑体" pitchFamily="2" charset="-122"/>
                <a:ea typeface="黑体" pitchFamily="2" charset="-122"/>
              </a:rPr>
              <a:t>,</a:t>
            </a:r>
            <a:r>
              <a:rPr lang="zh-CN" altLang="en-US" sz="2200" b="1">
                <a:latin typeface="黑体" pitchFamily="2" charset="-122"/>
                <a:ea typeface="黑体" pitchFamily="2" charset="-122"/>
              </a:rPr>
              <a:t>塔内很很强的辐射</a:t>
            </a: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250825" y="1341438"/>
            <a:ext cx="86423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1800" b="1" i="1">
                <a:solidFill>
                  <a:srgbClr val="FF0000"/>
                </a:solidFill>
              </a:rPr>
              <a:t>美国</a:t>
            </a:r>
            <a:r>
              <a:rPr lang="en-US" altLang="zh-CN" sz="1800" b="1" i="1">
                <a:solidFill>
                  <a:srgbClr val="FF0000"/>
                </a:solidFill>
              </a:rPr>
              <a:t>《</a:t>
            </a:r>
            <a:r>
              <a:rPr lang="zh-CN" altLang="en-US" sz="1800" b="1" i="1">
                <a:solidFill>
                  <a:srgbClr val="FF0000"/>
                </a:solidFill>
              </a:rPr>
              <a:t>医学月刊</a:t>
            </a:r>
            <a:r>
              <a:rPr lang="en-US" altLang="zh-CN" sz="1800" b="1" i="1">
                <a:solidFill>
                  <a:srgbClr val="FF0000"/>
                </a:solidFill>
              </a:rPr>
              <a:t>》</a:t>
            </a:r>
            <a:r>
              <a:rPr lang="zh-CN" altLang="en-US" sz="1800" b="1" i="1">
                <a:solidFill>
                  <a:srgbClr val="FF0000"/>
                </a:solidFill>
              </a:rPr>
              <a:t>曾刊登一篇调查报告∶</a:t>
            </a:r>
            <a:r>
              <a:rPr lang="en-US" altLang="zh-CN" sz="1800" b="1" i="1">
                <a:solidFill>
                  <a:srgbClr val="FF0000"/>
                </a:solidFill>
              </a:rPr>
              <a:t>l00</a:t>
            </a:r>
            <a:r>
              <a:rPr lang="zh-CN" altLang="en-US" sz="1800" b="1" i="1">
                <a:solidFill>
                  <a:srgbClr val="FF0000"/>
                </a:solidFill>
              </a:rPr>
              <a:t>名曾经到过金字塔观光的英国游客，在末来</a:t>
            </a:r>
            <a:r>
              <a:rPr lang="en-US" altLang="zh-CN" sz="1800" b="1" i="1">
                <a:solidFill>
                  <a:srgbClr val="FF0000"/>
                </a:solidFill>
              </a:rPr>
              <a:t>l0</a:t>
            </a:r>
            <a:r>
              <a:rPr lang="zh-CN" altLang="en-US" sz="1800" b="1" i="1">
                <a:solidFill>
                  <a:srgbClr val="FF0000"/>
                </a:solidFill>
              </a:rPr>
              <a:t>年内死于癌症的，竟达</a:t>
            </a:r>
            <a:r>
              <a:rPr lang="en-US" altLang="zh-CN" sz="1800" b="1" i="1">
                <a:solidFill>
                  <a:srgbClr val="FF0000"/>
                </a:solidFill>
              </a:rPr>
              <a:t>40%</a:t>
            </a:r>
            <a:r>
              <a:rPr lang="zh-CN" altLang="en-US" sz="1800" b="1" i="1">
                <a:solidFill>
                  <a:srgbClr val="FF0000"/>
                </a:solidFill>
              </a:rPr>
              <a:t>，而且，年龄都不大。而那些胆大妄为，胆敢爬上金字塔顶的人，都很快出现昏睡现象，无一生还。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0" y="627063"/>
            <a:ext cx="9144000" cy="65087"/>
            <a:chOff x="0" y="395"/>
            <a:chExt cx="5760" cy="41"/>
          </a:xfrm>
        </p:grpSpPr>
        <p:sp>
          <p:nvSpPr>
            <p:cNvPr id="45062" name="Line 6"/>
            <p:cNvSpPr>
              <a:spLocks noChangeShapeType="1"/>
            </p:cNvSpPr>
            <p:nvPr/>
          </p:nvSpPr>
          <p:spPr bwMode="auto">
            <a:xfrm>
              <a:off x="0" y="436"/>
              <a:ext cx="576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065" name="Line 4"/>
            <p:cNvSpPr>
              <a:spLocks noChangeShapeType="1"/>
            </p:cNvSpPr>
            <p:nvPr/>
          </p:nvSpPr>
          <p:spPr bwMode="auto">
            <a:xfrm>
              <a:off x="0" y="395"/>
              <a:ext cx="576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5066" name="Text Box 9"/>
          <p:cNvSpPr txBox="1">
            <a:spLocks noChangeArrowheads="1"/>
          </p:cNvSpPr>
          <p:nvPr/>
        </p:nvSpPr>
        <p:spPr bwMode="auto">
          <a:xfrm>
            <a:off x="2555875" y="0"/>
            <a:ext cx="4953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3600" b="1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金字塔之谜</a:t>
            </a:r>
          </a:p>
        </p:txBody>
      </p:sp>
      <p:sp>
        <p:nvSpPr>
          <p:cNvPr id="45067" name="Text Box 2"/>
          <p:cNvSpPr txBox="1">
            <a:spLocks noChangeArrowheads="1"/>
          </p:cNvSpPr>
          <p:nvPr/>
        </p:nvSpPr>
        <p:spPr bwMode="auto">
          <a:xfrm>
            <a:off x="0" y="765175"/>
            <a:ext cx="2514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chemeClr val="tx2"/>
                </a:solidFill>
                <a:ea typeface="黑体" pitchFamily="2" charset="-122"/>
              </a:rPr>
              <a:t>法老诅咒之谜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animBg="1"/>
      <p:bldP spid="45060" grpId="0" animBg="1"/>
      <p:bldP spid="6554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0" y="765175"/>
            <a:ext cx="2514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ea typeface="黑体" pitchFamily="2" charset="-122"/>
              </a:rPr>
              <a:t>金字塔能之谜</a:t>
            </a:r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303213" y="5029200"/>
            <a:ext cx="823118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chemeClr val="accent2"/>
                </a:solidFill>
                <a:latin typeface="黑体" pitchFamily="2" charset="-122"/>
                <a:ea typeface="黑体" pitchFamily="2" charset="-122"/>
              </a:rPr>
              <a:t>宇宙波说：</a:t>
            </a:r>
            <a:r>
              <a:rPr lang="zh-CN" altLang="en-US" sz="2400" b="1">
                <a:latin typeface="黑体" pitchFamily="2" charset="-122"/>
                <a:ea typeface="黑体" pitchFamily="2" charset="-122"/>
              </a:rPr>
              <a:t>金字塔内的花岗石能吸收各种字宙波并加以储存，而金字塔外的石灰石则可以防止宁宙波的扩散。金宇塔内所产生的那种超自然力量的能，正是宇宙波作用的结果。</a:t>
            </a: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323850" y="3644900"/>
            <a:ext cx="8153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chemeClr val="accent2"/>
                </a:solidFill>
                <a:latin typeface="黑体" pitchFamily="2" charset="-122"/>
                <a:ea typeface="黑体" pitchFamily="2" charset="-122"/>
              </a:rPr>
              <a:t>微波说：</a:t>
            </a:r>
            <a:r>
              <a:rPr lang="zh-CN" altLang="en-US" sz="2400" b="1">
                <a:latin typeface="黑体" pitchFamily="2" charset="-122"/>
                <a:ea typeface="黑体" pitchFamily="2" charset="-122"/>
              </a:rPr>
              <a:t>金字塔的结构是一个较好的微波谐振腔体，微波能量的加热效应可以杀菌，并且使尸体脱水，可以充分发挥微波的作用。</a:t>
            </a: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0" y="1412875"/>
            <a:ext cx="88265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latin typeface="楷体_GB2312" pitchFamily="49" charset="-122"/>
                <a:ea typeface="楷体_GB2312" pitchFamily="49" charset="-122"/>
              </a:rPr>
              <a:t>　　金宇塔内拥有一种超自然力量的能，从而产生许多奇异的现象：动物尸体 进入塔内会迅速脱水，加速</a:t>
            </a:r>
            <a:r>
              <a:rPr lang="zh-CN" altLang="en-US" sz="2400" b="1">
                <a:ea typeface="楷体_GB2312" pitchFamily="49" charset="-122"/>
              </a:rPr>
              <a:t>“</a:t>
            </a:r>
            <a:r>
              <a:rPr lang="zh-CN" altLang="en-US" sz="2400" b="1">
                <a:latin typeface="楷体_GB2312" pitchFamily="49" charset="-122"/>
                <a:ea typeface="楷体_GB2312" pitchFamily="49" charset="-122"/>
              </a:rPr>
              <a:t>木乃伊化</a:t>
            </a:r>
            <a:r>
              <a:rPr lang="zh-CN" altLang="en-US" sz="2400" b="1">
                <a:ea typeface="楷体_GB2312" pitchFamily="49" charset="-122"/>
              </a:rPr>
              <a:t>”</a:t>
            </a:r>
            <a:r>
              <a:rPr lang="zh-CN" altLang="en-US" sz="2400" b="1">
                <a:latin typeface="楷体_GB2312" pitchFamily="49" charset="-122"/>
                <a:ea typeface="楷体_GB2312" pitchFamily="49" charset="-122"/>
              </a:rPr>
              <a:t>；把一枚锈迹斑斑的金属币放进金字塔，不久，就会变得金光灿灿</a:t>
            </a: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;</a:t>
            </a:r>
            <a:r>
              <a:rPr lang="zh-CN" altLang="en-US" sz="2400" b="1">
                <a:latin typeface="楷体_GB2312" pitchFamily="49" charset="-122"/>
                <a:ea typeface="楷体_GB2312" pitchFamily="49" charset="-122"/>
              </a:rPr>
              <a:t>把一杯鲜奶放进金字塔，</a:t>
            </a: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24</a:t>
            </a:r>
            <a:r>
              <a:rPr lang="zh-CN" altLang="en-US" sz="2400" b="1">
                <a:latin typeface="楷体_GB2312" pitchFamily="49" charset="-122"/>
                <a:ea typeface="楷体_GB2312" pitchFamily="49" charset="-122"/>
              </a:rPr>
              <a:t>小时后取出，仍然鲜美清新</a:t>
            </a: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;</a:t>
            </a:r>
            <a:r>
              <a:rPr lang="zh-CN" altLang="en-US" sz="2400" b="1">
                <a:latin typeface="楷体_GB2312" pitchFamily="49" charset="-122"/>
                <a:ea typeface="楷体_GB2312" pitchFamily="49" charset="-122"/>
              </a:rPr>
              <a:t>疲惫不堪的人进去后，就会精神焕发，气力倍增</a:t>
            </a:r>
            <a:r>
              <a:rPr lang="en-US" altLang="zh-CN" sz="2400" b="1">
                <a:ea typeface="楷体_GB2312" pitchFamily="49" charset="-122"/>
              </a:rPr>
              <a:t>……</a:t>
            </a:r>
            <a:endParaRPr lang="en-US" altLang="zh-CN" sz="2400" b="1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6086" name="Line 6"/>
          <p:cNvSpPr>
            <a:spLocks noChangeShapeType="1"/>
          </p:cNvSpPr>
          <p:nvPr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6087" name="Text Box 9"/>
          <p:cNvSpPr txBox="1">
            <a:spLocks noChangeArrowheads="1"/>
          </p:cNvSpPr>
          <p:nvPr/>
        </p:nvSpPr>
        <p:spPr bwMode="auto">
          <a:xfrm>
            <a:off x="2124075" y="0"/>
            <a:ext cx="4953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3600" b="1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金字塔之谜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/>
      <p:bldP spid="6656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6050" y="467005"/>
            <a:ext cx="3500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第</a:t>
            </a:r>
            <a:r>
              <a:rPr lang="en-US" altLang="zh-CN" sz="2400" b="1" dirty="0" smtClean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1</a:t>
            </a:r>
            <a:r>
              <a:rPr lang="zh-CN" altLang="en-US" sz="2400" b="1" dirty="0" smtClean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课  雄伟的金字塔群</a:t>
            </a:r>
            <a:endParaRPr lang="zh-CN" altLang="en-US" sz="2400" b="1" dirty="0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76" y="942787"/>
            <a:ext cx="8929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    埃及金字塔是古埃及国王法老的陵墓，因其四边方锥的外形酷似中国的汉字“金”，故汉译为“金字塔”，（英文</a:t>
            </a:r>
            <a:r>
              <a:rPr lang="en-US" altLang="zh-CN" sz="2400" b="1" dirty="0" smtClean="0">
                <a:latin typeface="楷体_GB2312" pitchFamily="49" charset="-122"/>
                <a:ea typeface="楷体_GB2312" pitchFamily="49" charset="-122"/>
              </a:rPr>
              <a:t>Pyramids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）其实与“金”并没有关系。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44" y="2110079"/>
            <a:ext cx="27146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一、金字塔的来源</a:t>
            </a:r>
            <a:endParaRPr lang="en-US" altLang="zh-CN" sz="2400" b="1" dirty="0" smtClean="0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  <a:p>
            <a:r>
              <a:rPr lang="en-US" altLang="zh-CN" sz="2400" b="1" dirty="0" smtClean="0">
                <a:latin typeface="楷体_GB2312" pitchFamily="49" charset="-122"/>
                <a:ea typeface="楷体_GB2312" pitchFamily="49" charset="-122"/>
              </a:rPr>
              <a:t> 1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、形成背景</a:t>
            </a:r>
            <a:endParaRPr lang="en-US" altLang="zh-CN" sz="2400" b="1" dirty="0" smtClean="0">
              <a:latin typeface="楷体_GB2312" pitchFamily="49" charset="-122"/>
              <a:ea typeface="楷体_GB2312" pitchFamily="49" charset="-122"/>
            </a:endParaRPr>
          </a:p>
          <a:p>
            <a:endParaRPr lang="en-US" altLang="zh-CN" sz="2400" b="1" dirty="0" smtClean="0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  <a:p>
            <a:endParaRPr lang="en-US" altLang="zh-CN" sz="2400" b="1" dirty="0" smtClean="0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  <a:p>
            <a:endParaRPr lang="en-US" altLang="zh-CN" sz="2400" b="1" dirty="0" smtClean="0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  <a:p>
            <a:r>
              <a:rPr lang="en-US" altLang="zh-CN" sz="2400" b="1" dirty="0" smtClean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 2</a:t>
            </a:r>
            <a:r>
              <a:rPr lang="zh-CN" altLang="en-US" sz="2400" b="1" dirty="0" smtClean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、演变过程</a:t>
            </a:r>
            <a:endParaRPr lang="en-US" altLang="zh-CN" sz="2400" b="1" dirty="0" smtClean="0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  <a:p>
            <a:endParaRPr lang="en-US" altLang="zh-CN" sz="2400" b="1" dirty="0" smtClean="0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  <a:p>
            <a:endParaRPr lang="en-US" altLang="zh-CN" sz="2400" b="1" dirty="0" smtClean="0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  <a:p>
            <a:endParaRPr lang="en-US" altLang="zh-CN" sz="2400" b="1" dirty="0" smtClean="0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  <a:p>
            <a:endParaRPr lang="en-US" altLang="zh-CN" sz="2400" b="1" dirty="0" smtClean="0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  <a:p>
            <a:r>
              <a:rPr lang="en-US" altLang="zh-CN" sz="2400" b="1" dirty="0" smtClean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en-US" altLang="zh-CN" sz="2400" b="1" dirty="0" smtClean="0">
                <a:latin typeface="楷体_GB2312" pitchFamily="49" charset="-122"/>
                <a:ea typeface="楷体_GB2312" pitchFamily="49" charset="-122"/>
              </a:rPr>
              <a:t>3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、主要分布</a:t>
            </a:r>
            <a:r>
              <a:rPr lang="en-US" altLang="zh-CN" sz="2400" b="1" dirty="0" smtClean="0">
                <a:latin typeface="楷体_GB2312" pitchFamily="49" charset="-122"/>
                <a:ea typeface="楷体_GB2312" pitchFamily="49" charset="-122"/>
              </a:rPr>
              <a:t>: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1670" y="2500306"/>
            <a:ext cx="5715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①经济基础：奴隶制经济的发展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71670" y="2928934"/>
            <a:ext cx="6643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②政治基础：国家的统一和专制集权统治的建立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71670" y="3357562"/>
            <a:ext cx="4286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③文化基础：古老的陵墓文化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71670" y="5143512"/>
            <a:ext cx="6786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③定型：角锥体金字塔（第四王朝进入全盛时期）</a:t>
            </a:r>
            <a:endParaRPr lang="zh-CN" altLang="en-US" sz="2400" b="1" dirty="0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71670" y="3929066"/>
            <a:ext cx="5715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①来源：脱胎于埃及的陵墓“马斯塔巴”</a:t>
            </a:r>
            <a:endParaRPr lang="zh-CN" altLang="en-US" sz="2400" b="1" dirty="0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71670" y="4357694"/>
            <a:ext cx="6786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②发展：阶梯状金字塔（公元前</a:t>
            </a:r>
            <a:r>
              <a:rPr lang="en-US" altLang="zh-CN" sz="2400" b="1" dirty="0" smtClean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27</a:t>
            </a:r>
            <a:r>
              <a:rPr lang="zh-CN" altLang="en-US" sz="2400" b="1" dirty="0" smtClean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世纪法老昭塞尔的“阶梯形金字塔”是历史上的第一座金字塔）</a:t>
            </a:r>
            <a:endParaRPr lang="zh-CN" altLang="en-US" sz="2400" b="1" dirty="0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57422" y="5786454"/>
            <a:ext cx="6357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集中于今天开罗东北部、尼罗河西岸孟斐斯和从吉萨到代赫舒尔一带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13" name="图片 12" descr="Forward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6" y="3786190"/>
            <a:ext cx="5715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u=1159417628,1505771077&amp;fm=21&amp;gp=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428604"/>
            <a:ext cx="5643602" cy="5715040"/>
          </a:xfrm>
          <a:prstGeom prst="rect">
            <a:avLst/>
          </a:prstGeom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071802" y="6143644"/>
            <a:ext cx="26432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kumimoji="1" lang="zh-CN" altLang="en-US" sz="2400" b="1" dirty="0" smtClean="0">
                <a:latin typeface="楷体_GB2312" pitchFamily="49" charset="-122"/>
                <a:ea typeface="楷体_GB2312" pitchFamily="49" charset="-122"/>
              </a:rPr>
              <a:t>吉萨</a:t>
            </a:r>
            <a:r>
              <a:rPr kumimoji="1" lang="zh-TW" altLang="en-US" sz="2400" b="1" dirty="0" smtClean="0">
                <a:latin typeface="楷体_GB2312" pitchFamily="49" charset="-122"/>
                <a:ea typeface="楷体_GB2312" pitchFamily="49" charset="-122"/>
              </a:rPr>
              <a:t>金字塔</a:t>
            </a:r>
            <a:r>
              <a:rPr kumimoji="1" lang="zh-CN" altLang="en-US" sz="2400" b="1" dirty="0" smtClean="0">
                <a:latin typeface="楷体_GB2312" pitchFamily="49" charset="-122"/>
                <a:ea typeface="楷体_GB2312" pitchFamily="49" charset="-122"/>
              </a:rPr>
              <a:t>建筑群</a:t>
            </a:r>
            <a:endParaRPr kumimoji="1"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4" name="图片 3" descr="013000003290921242710965245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84" y="2071678"/>
            <a:ext cx="3167058" cy="2771775"/>
          </a:xfrm>
          <a:prstGeom prst="rect">
            <a:avLst/>
          </a:prstGeom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715140" y="5286388"/>
            <a:ext cx="17859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kumimoji="1" lang="zh-CN" altLang="en-US" sz="2400" b="1" dirty="0" smtClean="0">
                <a:latin typeface="楷体_GB2312" pitchFamily="49" charset="-122"/>
                <a:ea typeface="楷体_GB2312" pitchFamily="49" charset="-122"/>
              </a:rPr>
              <a:t>狮身人面像</a:t>
            </a:r>
            <a:endParaRPr kumimoji="1"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465592"/>
            <a:ext cx="2714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一、金字塔的来源</a:t>
            </a:r>
            <a:endParaRPr lang="en-US" altLang="zh-CN" sz="2400" b="1" dirty="0" smtClean="0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  <a:p>
            <a:r>
              <a:rPr lang="en-US" altLang="zh-CN" sz="2400" b="1" dirty="0" smtClean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 4</a:t>
            </a:r>
            <a:r>
              <a:rPr lang="zh-CN" altLang="en-US" sz="2400" b="1" dirty="0" smtClean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、杰出代表：</a:t>
            </a:r>
            <a:endParaRPr lang="zh-CN" altLang="en-US" sz="2400" b="1" dirty="0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5984" y="857232"/>
            <a:ext cx="6572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吉萨金字塔群</a:t>
            </a:r>
            <a:endParaRPr lang="en-US" altLang="zh-CN" sz="2400" b="1" dirty="0" smtClean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 sz="2400" b="1" dirty="0" smtClean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胡夫、哈佛拉、孟卡拉金字塔和狮身人面像</a:t>
            </a:r>
            <a:r>
              <a:rPr lang="zh-CN" altLang="en-US" sz="2400" b="1" dirty="0" smtClean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）</a:t>
            </a:r>
            <a:endParaRPr lang="zh-CN" altLang="en-US" sz="2400" b="1" dirty="0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1643050"/>
            <a:ext cx="392909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二、超凡的金字塔建筑艺术</a:t>
            </a:r>
            <a:endParaRPr lang="en-US" altLang="zh-CN" sz="2400" b="1" dirty="0" smtClean="0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  <a:p>
            <a:r>
              <a:rPr lang="en-US" altLang="zh-CN" sz="2400" b="1" dirty="0" smtClean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 1</a:t>
            </a:r>
            <a:r>
              <a:rPr lang="zh-CN" altLang="en-US" sz="2400" b="1" dirty="0" smtClean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、胡夫金字塔</a:t>
            </a:r>
            <a:endParaRPr lang="en-US" altLang="zh-CN" sz="2400" b="1" dirty="0" smtClean="0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  <a:p>
            <a:r>
              <a:rPr lang="en-US" altLang="zh-CN" sz="2400" b="1" dirty="0" smtClean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zh-CN" altLang="zh-CN" sz="2400" b="1" dirty="0" smtClean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①</a:t>
            </a:r>
            <a:r>
              <a:rPr lang="zh-CN" altLang="en-US" sz="2400" b="1" dirty="0" smtClean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历史地位：</a:t>
            </a:r>
            <a:endParaRPr lang="en-US" altLang="zh-CN" sz="2400" b="1" dirty="0" smtClean="0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  <a:p>
            <a:endParaRPr lang="en-US" altLang="zh-CN" sz="2400" b="1" dirty="0" smtClean="0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 sz="2400" b="1" dirty="0" smtClean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  ②建筑结构：</a:t>
            </a:r>
            <a:endParaRPr lang="en-US" altLang="zh-CN" sz="2400" b="1" dirty="0" smtClean="0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  <a:p>
            <a:endParaRPr lang="en-US" altLang="zh-CN" sz="2400" b="1" dirty="0" smtClean="0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 sz="2400" b="1" dirty="0" smtClean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endParaRPr lang="en-US" altLang="zh-CN" sz="2400" b="1" dirty="0" smtClean="0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 sz="2400" b="1" dirty="0" smtClean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endParaRPr lang="en-US" altLang="zh-CN" sz="2400" b="1" dirty="0" smtClean="0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 sz="2400" b="1" dirty="0" smtClean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endParaRPr lang="en-US" altLang="zh-CN" sz="2400" b="1" dirty="0" smtClean="0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 sz="2400" b="1" dirty="0" smtClean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  ③建筑艺术：</a:t>
            </a:r>
            <a:endParaRPr lang="zh-CN" altLang="en-US" sz="2400" b="1" dirty="0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5984" y="2357430"/>
            <a:ext cx="6572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是埃及历史上规模最大、结构最复杂的金字塔，最完美地体现了古埃及人民的建筑智慧。</a:t>
            </a:r>
            <a:endParaRPr lang="zh-CN" altLang="en-US" sz="2400" b="1" dirty="0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5984" y="3143248"/>
            <a:ext cx="6143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外部规模巨大，匀称壮观。塔身四面呈等腰三角形，四个斜面正对东南西北四个方向。</a:t>
            </a:r>
            <a:endParaRPr lang="zh-CN" altLang="en-US" sz="2400" b="1" dirty="0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5984" y="4000504"/>
            <a:ext cx="6357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内部构造复杂，艺术精美。墓室内壁上有反映当时生产和生活场景的浮雕。</a:t>
            </a:r>
            <a:endParaRPr lang="zh-CN" altLang="en-US" sz="2400" b="1" dirty="0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5984" y="4929198"/>
            <a:ext cx="6572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建筑误差小，精确度高；接缝严密，结构精密。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5720" y="5455523"/>
            <a:ext cx="8358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en-US" sz="2400" b="1" dirty="0" smtClean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、狮身人面像将人的智慧与狮子的威猛合二为一，堪称世界雕刻史上的珍品。</a:t>
            </a:r>
            <a:endParaRPr lang="zh-CN" altLang="en-US" sz="2400" b="1" dirty="0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10" name="图片 9" descr="Forward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48" y="1852605"/>
            <a:ext cx="5715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ChangeArrowheads="1"/>
          </p:cNvSpPr>
          <p:nvPr/>
        </p:nvSpPr>
        <p:spPr bwMode="auto">
          <a:xfrm>
            <a:off x="571473" y="6039169"/>
            <a:ext cx="83582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侧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看狮身人面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像：狮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身代表力量与权力，而人面代表着智慧。 </a:t>
            </a:r>
          </a:p>
        </p:txBody>
      </p:sp>
      <p:pic>
        <p:nvPicPr>
          <p:cNvPr id="40964" name="Picture 4" descr="2009411133354055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31827"/>
            <a:ext cx="8501122" cy="53975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642918"/>
            <a:ext cx="4214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三、金字塔群存在的历史意义</a:t>
            </a:r>
            <a:endParaRPr lang="zh-CN" altLang="en-US" sz="2400" b="1" dirty="0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1285860"/>
            <a:ext cx="83582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楷体_GB2312" pitchFamily="49" charset="-122"/>
                <a:ea typeface="楷体_GB2312" pitchFamily="49" charset="-122"/>
              </a:rPr>
              <a:t>1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、在世界历史文化中的地位：</a:t>
            </a:r>
            <a:r>
              <a:rPr lang="zh-CN" altLang="en-US" sz="2400" b="1" dirty="0" smtClean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是古埃及文明的象征，承载着古埃及人民的智慧和历史，昭示着古埃及文明的高超技术与成就。是人类建筑史上的奇迹，也是世界文化遗产宝库中的璀璨的明珠。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0034" y="2928934"/>
            <a:ext cx="8358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、现实意义：</a:t>
            </a:r>
            <a:r>
              <a:rPr lang="zh-CN" altLang="en-US" sz="2400" b="1" dirty="0" smtClean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有重大的历史文化价值、旅游观光价值和科考价值</a:t>
            </a:r>
            <a:endParaRPr lang="zh-CN" altLang="en-US" sz="2400" b="1" dirty="0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34" y="4143380"/>
            <a:ext cx="7858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思考：埃及金字塔属于哪一类世界遗产？埃及金字塔符合</a:t>
            </a:r>
            <a:r>
              <a:rPr lang="en-US" altLang="zh-CN" sz="2400" b="1" dirty="0" smtClean="0">
                <a:latin typeface="楷体_GB2312" pitchFamily="49" charset="-122"/>
                <a:ea typeface="楷体_GB2312" pitchFamily="49" charset="-122"/>
              </a:rPr>
              <a:t>《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世界遗产名录</a:t>
            </a:r>
            <a:r>
              <a:rPr lang="en-US" altLang="zh-CN" sz="2400" b="1" dirty="0" smtClean="0">
                <a:latin typeface="楷体_GB2312" pitchFamily="49" charset="-122"/>
                <a:ea typeface="楷体_GB2312" pitchFamily="49" charset="-122"/>
              </a:rPr>
              <a:t>》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的什么登陆标准？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00562" y="3681715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世界文化遗产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1007117617714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09960" y="1428736"/>
            <a:ext cx="2590800" cy="2667000"/>
          </a:xfrm>
          <a:prstGeom prst="rect">
            <a:avLst/>
          </a:prstGeom>
          <a:noFill/>
        </p:spPr>
      </p:pic>
      <p:pic>
        <p:nvPicPr>
          <p:cNvPr id="84995" name="Picture 3" descr="W02006091434760910139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1357298"/>
            <a:ext cx="2428892" cy="2895600"/>
          </a:xfrm>
          <a:prstGeom prst="rect">
            <a:avLst/>
          </a:prstGeom>
          <a:noFill/>
        </p:spPr>
      </p:pic>
      <p:pic>
        <p:nvPicPr>
          <p:cNvPr id="84996" name="Picture 4" descr="d1ff99fe00dbcde8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423990"/>
            <a:ext cx="2428892" cy="2647952"/>
          </a:xfrm>
          <a:prstGeom prst="rect">
            <a:avLst/>
          </a:prstGeom>
          <a:noFill/>
        </p:spPr>
      </p:pic>
      <p:sp>
        <p:nvSpPr>
          <p:cNvPr id="84997" name="Rectangle 5"/>
          <p:cNvSpPr>
            <a:spLocks noChangeArrowheads="1"/>
          </p:cNvSpPr>
          <p:nvPr/>
        </p:nvSpPr>
        <p:spPr bwMode="auto">
          <a:xfrm>
            <a:off x="3243274" y="714356"/>
            <a:ext cx="2971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埃及金字塔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演变过程</a:t>
            </a:r>
          </a:p>
        </p:txBody>
      </p:sp>
      <p:sp>
        <p:nvSpPr>
          <p:cNvPr id="84998" name="Rectangle 6"/>
          <p:cNvSpPr>
            <a:spLocks noChangeArrowheads="1"/>
          </p:cNvSpPr>
          <p:nvPr/>
        </p:nvSpPr>
        <p:spPr bwMode="auto">
          <a:xfrm>
            <a:off x="733408" y="4143380"/>
            <a:ext cx="1409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400" b="1" dirty="0">
                <a:ea typeface="楷体_GB2312" pitchFamily="49" charset="-122"/>
              </a:rPr>
              <a:t>马斯塔巴</a:t>
            </a:r>
          </a:p>
        </p:txBody>
      </p:sp>
      <p:sp>
        <p:nvSpPr>
          <p:cNvPr id="84999" name="Text Box 7"/>
          <p:cNvSpPr txBox="1">
            <a:spLocks noChangeArrowheads="1"/>
          </p:cNvSpPr>
          <p:nvPr/>
        </p:nvSpPr>
        <p:spPr bwMode="auto">
          <a:xfrm>
            <a:off x="3714744" y="4143380"/>
            <a:ext cx="20717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CN" altLang="en-US" sz="2400" b="1" dirty="0">
                <a:ea typeface="楷体_GB2312" pitchFamily="49" charset="-122"/>
              </a:rPr>
              <a:t>阶梯状金字塔</a:t>
            </a:r>
          </a:p>
        </p:txBody>
      </p:sp>
      <p:sp>
        <p:nvSpPr>
          <p:cNvPr id="85000" name="Rectangle 8"/>
          <p:cNvSpPr>
            <a:spLocks noChangeArrowheads="1"/>
          </p:cNvSpPr>
          <p:nvPr/>
        </p:nvSpPr>
        <p:spPr bwMode="auto">
          <a:xfrm>
            <a:off x="6786578" y="4253219"/>
            <a:ext cx="20409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400" b="1" dirty="0">
                <a:ea typeface="楷体_GB2312" pitchFamily="49" charset="-122"/>
              </a:rPr>
              <a:t>角锥体金字塔</a:t>
            </a:r>
          </a:p>
        </p:txBody>
      </p:sp>
      <p:sp>
        <p:nvSpPr>
          <p:cNvPr id="85001" name="AutoShape 9"/>
          <p:cNvSpPr>
            <a:spLocks noChangeArrowheads="1"/>
          </p:cNvSpPr>
          <p:nvPr/>
        </p:nvSpPr>
        <p:spPr bwMode="auto">
          <a:xfrm>
            <a:off x="2786050" y="2619372"/>
            <a:ext cx="571504" cy="381000"/>
          </a:xfrm>
          <a:prstGeom prst="rightArrow">
            <a:avLst>
              <a:gd name="adj1" fmla="val 50000"/>
              <a:gd name="adj2" fmla="val 4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5002" name="AutoShape 10"/>
          <p:cNvSpPr>
            <a:spLocks noChangeArrowheads="1"/>
          </p:cNvSpPr>
          <p:nvPr/>
        </p:nvSpPr>
        <p:spPr bwMode="auto">
          <a:xfrm>
            <a:off x="6080129" y="2571744"/>
            <a:ext cx="492135" cy="428628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928662" y="4714884"/>
            <a:ext cx="550072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黑体" pitchFamily="2" charset="-122"/>
                <a:ea typeface="黑体" pitchFamily="2" charset="-122"/>
              </a:rPr>
              <a:t>    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太阳光照在尖形物上，人们感觉到有一种炫目的色彩和光亮，肃然起敬，使大家更加相信法老就是太阳神的儿子。</a:t>
            </a:r>
          </a:p>
        </p:txBody>
      </p:sp>
      <p:pic>
        <p:nvPicPr>
          <p:cNvPr id="17" name="Picture 7" descr="图（4）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4684743"/>
            <a:ext cx="2428892" cy="1958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8" descr="按钮1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57818" y="5857892"/>
            <a:ext cx="92869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b_12812391001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500042"/>
            <a:ext cx="8572560" cy="5475308"/>
          </a:xfrm>
          <a:prstGeom prst="rect">
            <a:avLst/>
          </a:prstGeom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000496" y="6143644"/>
            <a:ext cx="24288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kumimoji="1" lang="zh-TW" altLang="en-US" sz="2400" b="1" dirty="0">
                <a:latin typeface="楷体_GB2312" pitchFamily="49" charset="-122"/>
                <a:ea typeface="楷体_GB2312" pitchFamily="49" charset="-122"/>
              </a:rPr>
              <a:t>胡夫</a:t>
            </a:r>
            <a:r>
              <a:rPr kumimoji="1" lang="zh-TW" altLang="en-US" sz="2400" b="1" dirty="0" smtClean="0">
                <a:latin typeface="楷体_GB2312" pitchFamily="49" charset="-122"/>
                <a:ea typeface="楷体_GB2312" pitchFamily="49" charset="-122"/>
              </a:rPr>
              <a:t>金字塔</a:t>
            </a:r>
            <a:r>
              <a:rPr kumimoji="1" lang="zh-CN" altLang="en-US" sz="2400" b="1" dirty="0" smtClean="0">
                <a:latin typeface="楷体_GB2312" pitchFamily="49" charset="-122"/>
                <a:ea typeface="楷体_GB2312" pitchFamily="49" charset="-122"/>
              </a:rPr>
              <a:t>外观</a:t>
            </a:r>
            <a:endParaRPr kumimoji="1"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838</TotalTime>
  <Words>1607</Words>
  <Application>Microsoft Office PowerPoint</Application>
  <PresentationFormat>全屏显示(4:3)</PresentationFormat>
  <Paragraphs>135</Paragraphs>
  <Slides>22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3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</vt:vector>
  </TitlesOfParts>
  <Company>dtzx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叶启锁</dc:creator>
  <cp:lastModifiedBy>叶启锁</cp:lastModifiedBy>
  <cp:revision>28</cp:revision>
  <dcterms:created xsi:type="dcterms:W3CDTF">2012-02-06T07:30:54Z</dcterms:created>
  <dcterms:modified xsi:type="dcterms:W3CDTF">2016-01-27T12:30:01Z</dcterms:modified>
</cp:coreProperties>
</file>