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18"/>
  </p:notesMasterIdLst>
  <p:sldIdLst>
    <p:sldId id="277" r:id="rId4"/>
    <p:sldId id="257" r:id="rId5"/>
    <p:sldId id="258" r:id="rId6"/>
    <p:sldId id="259" r:id="rId7"/>
    <p:sldId id="262" r:id="rId8"/>
    <p:sldId id="260" r:id="rId9"/>
    <p:sldId id="261" r:id="rId10"/>
    <p:sldId id="279" r:id="rId11"/>
    <p:sldId id="281" r:id="rId12"/>
    <p:sldId id="278" r:id="rId13"/>
    <p:sldId id="283" r:id="rId14"/>
    <p:sldId id="280" r:id="rId15"/>
    <p:sldId id="263" r:id="rId16"/>
    <p:sldId id="264" r:id="rId17"/>
    <p:sldId id="265" r:id="rId19"/>
    <p:sldId id="266" r:id="rId20"/>
    <p:sldId id="267" r:id="rId21"/>
    <p:sldId id="268" r:id="rId22"/>
    <p:sldId id="269" r:id="rId23"/>
    <p:sldId id="288" r:id="rId24"/>
    <p:sldId id="284" r:id="rId25"/>
    <p:sldId id="286" r:id="rId26"/>
    <p:sldId id="287" r:id="rId27"/>
    <p:sldId id="270" r:id="rId28"/>
    <p:sldId id="271" r:id="rId29"/>
    <p:sldId id="272" r:id="rId30"/>
    <p:sldId id="273" r:id="rId31"/>
    <p:sldId id="274" r:id="rId32"/>
    <p:sldId id="289" r:id="rId33"/>
    <p:sldId id="290" r:id="rId34"/>
    <p:sldId id="292" r:id="rId35"/>
    <p:sldId id="291" r:id="rId36"/>
    <p:sldId id="275" r:id="rId37"/>
    <p:sldId id="282" r:id="rId38"/>
    <p:sldId id="276" r:id="rId3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ngxishenyue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9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310938" y="6272213"/>
            <a:ext cx="639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A4886A-9084-42E0-A701-F03C56D58B54}" type="slidenum"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34428" y="373993"/>
            <a:ext cx="11323145" cy="6110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8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17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35" y="-38100"/>
            <a:ext cx="12191365" cy="6896100"/>
          </a:xfrm>
          <a:prstGeom prst="rect">
            <a:avLst/>
          </a:prstGeom>
          <a:gradFill>
            <a:gsLst>
              <a:gs pos="4000">
                <a:srgbClr val="8D8D90">
                  <a:alpha val="0"/>
                </a:srgbClr>
              </a:gs>
              <a:gs pos="100000">
                <a:srgbClr val="1B1B21">
                  <a:alpha val="84000"/>
                </a:srgb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品派设计"/>
          <p:cNvGrpSpPr/>
          <p:nvPr/>
        </p:nvGrpSpPr>
        <p:grpSpPr>
          <a:xfrm>
            <a:off x="2401570" y="2303780"/>
            <a:ext cx="6675755" cy="1910080"/>
            <a:chOff x="-5412" y="2608"/>
            <a:chExt cx="10513" cy="3008"/>
          </a:xfrm>
        </p:grpSpPr>
        <p:sp>
          <p:nvSpPr>
            <p:cNvPr id="14" name="文本框 13"/>
            <p:cNvSpPr txBox="1"/>
            <p:nvPr/>
          </p:nvSpPr>
          <p:spPr>
            <a:xfrm>
              <a:off x="-2734" y="4939"/>
              <a:ext cx="6280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2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莆田市外国语学校 郑桂珊</a:t>
              </a:r>
              <a:endParaRPr lang="zh-CN" sz="22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5412" y="2608"/>
              <a:ext cx="10513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“</a:t>
              </a:r>
              <a:r>
                <a:rPr lang="zh-CN" altLang="en-US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鬼子</a:t>
              </a:r>
              <a:r>
                <a:rPr lang="en-US" altLang="zh-CN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”</a:t>
              </a:r>
              <a:r>
                <a:rPr lang="zh-CN" altLang="en-US" sz="72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又</a:t>
              </a:r>
              <a:r>
                <a:rPr lang="zh-CN" altLang="en-US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来了</a:t>
              </a:r>
              <a:endParaRPr lang="zh-CN" altLang="en-US" sz="7000" b="1" spc="-6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03030" y="126365"/>
            <a:ext cx="3056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莆田市图书馆主办</a:t>
            </a:r>
            <a:endParaRPr lang="zh-CN" altLang="en-US" sz="24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870" y="126365"/>
            <a:ext cx="5297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2020</a:t>
            </a:r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年</a:t>
            </a:r>
            <a:r>
              <a:rPr lang="en-US" altLang="zh-CN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10</a:t>
            </a:r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月</a:t>
            </a:r>
            <a:r>
              <a:rPr lang="en-US" altLang="zh-CN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24</a:t>
            </a:r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日</a:t>
            </a:r>
            <a:endParaRPr lang="zh-CN" altLang="en-US" sz="24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13485" y="646430"/>
            <a:ext cx="10666095" cy="341503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“七七事变”，至1938年12月，中国陆军损耗步枪31.1万枝，轻机关枪1.85万挺，迫击炮1300门，重机关枪4000挺，山、野、重炮660门，子弹7.2亿发，炮弹346万发，手榴弹730万颗。但是1937年—1938年，国民政府仅生产步枪12.3万，轻机关枪3600多挺、重机关枪700挺，迫击炮1700多门，子弹、炮弹更是缺口极大。而仅仅在1937年前三个月，日本生产的机枪就在3.75万挺以上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——章慕荣《日本侵华时期国民政府陆军武器装备建设之考察》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2850" y="5017135"/>
            <a:ext cx="10666730" cy="1198880"/>
          </a:xfrm>
          <a:prstGeom prst="rect">
            <a:avLst/>
          </a:prstGeom>
          <a:noFill/>
          <a:ln w="12700" cmpd="sng">
            <a:solidFill>
              <a:schemeClr val="bg1">
                <a:lumMod val="95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“一切必需之重金属木材以及硫酸、酒精诸宗，悉仰给自外来，所用机器，且多赖于外购。”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6401435" y="4061460"/>
            <a:ext cx="608965" cy="8394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5895" y="646430"/>
            <a:ext cx="859790" cy="36353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4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探失败之因</a:t>
            </a:r>
            <a:endParaRPr lang="zh-CN" altLang="en-US" sz="44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9125" y="546100"/>
            <a:ext cx="10937875" cy="53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国军战斗力差的原因：</a:t>
            </a:r>
            <a:endParaRPr lang="zh-CN" altLang="en-US" sz="3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中国士兵缺乏训练又营养不良，白刃战三士兵尚不能活捉一日兵。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兵役办理不良，新征壮丁因饥饿、疾病而死于路途者十之八九。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军官素质之不佳，兵好官不好，官阶越高能力越低。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指挥与协调差，蒋介石集事权于一身又常埋怨手下无人负责办事。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——王奇生《革命与反革命 : 社会文化视野下的民国政治》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" y="-23495"/>
            <a:ext cx="4960620" cy="35909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36845" y="-162560"/>
            <a:ext cx="67202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国民党军军政管理混乱，高层把士兵当作一次性消耗品，军人待遇得不到保障，是士兵大规模逃亡的根本原因。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" y="3567430"/>
            <a:ext cx="4960620" cy="330962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998085" y="4657725"/>
            <a:ext cx="7197725" cy="2219325"/>
            <a:chOff x="7871" y="7097"/>
            <a:chExt cx="11335" cy="349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4" y="7097"/>
              <a:ext cx="10857" cy="291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871" y="10012"/>
              <a:ext cx="1133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全面抗战期间各行业人员购买力指数变化比较表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171440" y="1590675"/>
            <a:ext cx="6894830" cy="3067050"/>
            <a:chOff x="8144" y="2505"/>
            <a:chExt cx="10858" cy="483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rcRect l="2038" t="3916" r="2188" b="5136"/>
            <a:stretch>
              <a:fillRect/>
            </a:stretch>
          </p:blipFill>
          <p:spPr>
            <a:xfrm>
              <a:off x="8144" y="2505"/>
              <a:ext cx="10856" cy="4250"/>
            </a:xfrm>
            <a:prstGeom prst="rect">
              <a:avLst/>
            </a:prstGeom>
          </p:spPr>
        </p:pic>
        <p:sp>
          <p:nvSpPr>
            <p:cNvPr id="100" name="文本框 99"/>
            <p:cNvSpPr txBox="1"/>
            <p:nvPr/>
          </p:nvSpPr>
          <p:spPr>
            <a:xfrm>
              <a:off x="8144" y="6755"/>
              <a:ext cx="1085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/>
              <a:r>
                <a:rPr lang="zh-CN" altLang="en-US" b="0">
                  <a:solidFill>
                    <a:schemeClr val="bg1"/>
                  </a:solidFill>
                  <a:latin typeface="仿宋" charset="0"/>
                  <a:cs typeface="仿宋" charset="0"/>
                </a:rPr>
                <a:t>平时及国难时期国民政府陆军薪饷比较表</a:t>
              </a:r>
              <a:endParaRPr lang="zh-CN" altLang="en-US" b="0">
                <a:solidFill>
                  <a:schemeClr val="bg1"/>
                </a:solidFill>
                <a:latin typeface="仿宋" charset="0"/>
                <a:cs typeface="仿宋" charset="0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62280" y="852170"/>
            <a:ext cx="11235690" cy="5753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" name="文本框 0"/>
          <p:cNvSpPr txBox="1"/>
          <p:nvPr/>
        </p:nvSpPr>
        <p:spPr>
          <a:xfrm>
            <a:off x="509905" y="851535"/>
            <a:ext cx="691896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1939年开始，日本陆军的培训体系就开始出现问题。一方面是中国抗日军民持续地拖耗了日军的大量兵力，在中国战场尤其是敌后抗日根据地周边的日军都陷入了一种“流血不止”的“尴尬状态”。另一方面，对苏联的军事准备也使得关东军的主力被禁锢在中国东北，无法调往其他区域。日本国内的各师管区不得不加紧搜刮适龄青年，而且对新入役士兵的训练时间开始被缩短，长距离行军训练和联合演习等科目被取消，结果新兵被派到战场后，所在部队不得不对其进行加训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5230" y="851535"/>
            <a:ext cx="4142740" cy="2943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215" y="3795395"/>
            <a:ext cx="4135755" cy="28105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770" name="Group 2"/>
          <p:cNvGrpSpPr/>
          <p:nvPr/>
        </p:nvGrpSpPr>
        <p:grpSpPr>
          <a:xfrm>
            <a:off x="0" y="3886200"/>
            <a:ext cx="5246688" cy="2927350"/>
            <a:chOff x="335" y="2494"/>
            <a:chExt cx="2496" cy="1716"/>
          </a:xfrm>
        </p:grpSpPr>
        <p:pic>
          <p:nvPicPr>
            <p:cNvPr id="158736" name="Picture 3" descr="U246P112DT2005060714130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5" y="2494"/>
              <a:ext cx="2496" cy="1496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37" name="Rectangle 4"/>
            <p:cNvSpPr/>
            <p:nvPr/>
          </p:nvSpPr>
          <p:spPr>
            <a:xfrm>
              <a:off x="335" y="3994"/>
              <a:ext cx="2496" cy="216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蒋中正为最高统帅，美国的史迪威任总参谋长。 </a:t>
              </a:r>
              <a:endParaRPr lang="zh-CN" altLang="en-US" sz="1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38" name="WordArt 5"/>
            <p:cNvSpPr>
              <a:spLocks noTextEdit="1"/>
            </p:cNvSpPr>
            <p:nvPr/>
          </p:nvSpPr>
          <p:spPr>
            <a:xfrm>
              <a:off x="2600" y="2503"/>
              <a:ext cx="19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4800" b="1">
                  <a:ln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zh-CN" altLang="en-US" sz="4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2775" name="Group 7"/>
          <p:cNvGrpSpPr/>
          <p:nvPr/>
        </p:nvGrpSpPr>
        <p:grpSpPr>
          <a:xfrm>
            <a:off x="-30162" y="649288"/>
            <a:ext cx="5246687" cy="3252622"/>
            <a:chOff x="672" y="528"/>
            <a:chExt cx="1505" cy="1855"/>
          </a:xfrm>
        </p:grpSpPr>
        <p:pic>
          <p:nvPicPr>
            <p:cNvPr id="158733" name="Picture 8" descr="U246P112DT200506071406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" y="528"/>
              <a:ext cx="1505" cy="1633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34" name="Rectangle 9"/>
            <p:cNvSpPr/>
            <p:nvPr/>
          </p:nvSpPr>
          <p:spPr>
            <a:xfrm>
              <a:off x="672" y="2173"/>
              <a:ext cx="1488" cy="210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日本发动太平洋战争</a:t>
              </a:r>
              <a:r>
                <a:rPr lang="en-US" altLang="zh-CN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(1941.12.7)</a:t>
              </a: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zh-CN" altLang="en-US" sz="1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35" name="WordArt 10"/>
            <p:cNvSpPr>
              <a:spLocks noTextEdit="1"/>
            </p:cNvSpPr>
            <p:nvPr/>
          </p:nvSpPr>
          <p:spPr>
            <a:xfrm>
              <a:off x="1997" y="528"/>
              <a:ext cx="115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4800" b="1">
                  <a:ln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zh-CN" altLang="en-US" sz="4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2779" name="Group 11"/>
          <p:cNvGrpSpPr/>
          <p:nvPr/>
        </p:nvGrpSpPr>
        <p:grpSpPr>
          <a:xfrm>
            <a:off x="5548313" y="654050"/>
            <a:ext cx="6643687" cy="3194050"/>
            <a:chOff x="2832" y="480"/>
            <a:chExt cx="2797" cy="1945"/>
          </a:xfrm>
        </p:grpSpPr>
        <p:pic>
          <p:nvPicPr>
            <p:cNvPr id="158730" name="Picture 12" descr="U246P112DT200506071410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2" y="480"/>
              <a:ext cx="2797" cy="1740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31" name="Rectangle 13"/>
            <p:cNvSpPr/>
            <p:nvPr/>
          </p:nvSpPr>
          <p:spPr>
            <a:xfrm>
              <a:off x="2836" y="2181"/>
              <a:ext cx="2784" cy="244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美国、英国立即向日本宣战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(1941.12.8)</a:t>
              </a: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32" name="WordArt 14"/>
            <p:cNvSpPr>
              <a:spLocks noTextEdit="1"/>
            </p:cNvSpPr>
            <p:nvPr/>
          </p:nvSpPr>
          <p:spPr>
            <a:xfrm>
              <a:off x="2887" y="482"/>
              <a:ext cx="216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5400" b="1">
                  <a:ln w="1905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chemeClr val="bg1"/>
                  </a:solidFill>
                  <a:effectLst>
                    <a:outerShdw dist="35921" dir="2699999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zh-CN" altLang="en-US" sz="54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2783" name="Group 15"/>
          <p:cNvGrpSpPr/>
          <p:nvPr/>
        </p:nvGrpSpPr>
        <p:grpSpPr>
          <a:xfrm>
            <a:off x="5387975" y="3881438"/>
            <a:ext cx="6835775" cy="2932112"/>
            <a:chOff x="2688" y="2448"/>
            <a:chExt cx="2946" cy="1735"/>
          </a:xfrm>
        </p:grpSpPr>
        <p:pic>
          <p:nvPicPr>
            <p:cNvPr id="158727" name="Picture 16" descr="U246P112DT200506071411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7" y="2448"/>
              <a:ext cx="2859" cy="1488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28" name="Rectangle 17"/>
            <p:cNvSpPr/>
            <p:nvPr/>
          </p:nvSpPr>
          <p:spPr>
            <a:xfrm>
              <a:off x="2688" y="3946"/>
              <a:ext cx="2946" cy="237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中国正式对日宣战和同盟国联合。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(1941.12.9</a:t>
              </a: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和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1942</a:t>
              </a: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元旦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)</a:t>
              </a: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zh-CN" altLang="en-US" sz="1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29" name="WordArt 18"/>
            <p:cNvSpPr>
              <a:spLocks noTextEdit="1"/>
            </p:cNvSpPr>
            <p:nvPr/>
          </p:nvSpPr>
          <p:spPr>
            <a:xfrm>
              <a:off x="2842" y="2460"/>
              <a:ext cx="19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4800" b="1">
                  <a:ln w="1905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chemeClr val="bg1"/>
                  </a:solidFill>
                  <a:effectLst>
                    <a:outerShdw dist="35921" dir="2699999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zh-CN" altLang="en-US" sz="48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58726" name="标题 1"/>
          <p:cNvSpPr txBox="1"/>
          <p:nvPr/>
        </p:nvSpPr>
        <p:spPr>
          <a:xfrm>
            <a:off x="0" y="-14287"/>
            <a:ext cx="12171363" cy="6619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战略相持阶段国际态势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139315" y="2190750"/>
            <a:ext cx="8964930" cy="4518660"/>
            <a:chOff x="2502" y="2652"/>
            <a:chExt cx="14118" cy="711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14" y="2652"/>
              <a:ext cx="13267" cy="619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502" y="8849"/>
              <a:ext cx="14118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32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《抗日战争部分时期国民党军队阵亡人数统计表》</a:t>
              </a:r>
              <a:endPara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9190" y="129540"/>
            <a:ext cx="8416925" cy="20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160655" y="129540"/>
            <a:ext cx="11813540" cy="6579870"/>
            <a:chOff x="36" y="2365"/>
            <a:chExt cx="18604" cy="103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" y="2365"/>
              <a:ext cx="11110" cy="1036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46" y="2365"/>
              <a:ext cx="7494" cy="10362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97179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565" y="460375"/>
            <a:ext cx="2983865" cy="5180965"/>
          </a:xfrm>
          <a:prstGeom prst="rect">
            <a:avLst/>
          </a:prstGeom>
        </p:spPr>
      </p:pic>
      <p:pic>
        <p:nvPicPr>
          <p:cNvPr id="2097180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9430" y="443865"/>
            <a:ext cx="2934970" cy="5197475"/>
          </a:xfrm>
          <a:prstGeom prst="rect">
            <a:avLst/>
          </a:prstGeom>
        </p:spPr>
      </p:pic>
      <p:sp>
        <p:nvSpPr>
          <p:cNvPr id="1048661" name="文本框 10"/>
          <p:cNvSpPr txBox="1"/>
          <p:nvPr/>
        </p:nvSpPr>
        <p:spPr>
          <a:xfrm>
            <a:off x="473075" y="5705475"/>
            <a:ext cx="4855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截图来自《1949国民党怎样失去中国大陆》</a:t>
            </a:r>
            <a:endParaRPr lang="zh-CN" altLang="en-US">
              <a:solidFill>
                <a:schemeClr val="bg1"/>
              </a:solidFill>
              <a:latin typeface="微软雅黑" panose="020B0703020204020201" charset="-122"/>
              <a:ea typeface="微软雅黑" panose="020B0703020204020201" charset="-122"/>
              <a:cs typeface="微软雅黑" panose="020B0703020204020201" charset="-122"/>
            </a:endParaRPr>
          </a:p>
        </p:txBody>
      </p:sp>
      <p:sp>
        <p:nvSpPr>
          <p:cNvPr id="1048659" name="文本框 14"/>
          <p:cNvSpPr txBox="1"/>
          <p:nvPr/>
        </p:nvSpPr>
        <p:spPr>
          <a:xfrm>
            <a:off x="6104255" y="167005"/>
            <a:ext cx="5993765" cy="664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材料   1938年秋，日本在华北占领区内的“治安恶化，每天都听到炸毁铁路的消息，连北平也受到威胁。尤其是共产党军队以山西省山区为根据地，向平汉线和津浦线之间、山东省山区地带，继而向冀东地区扩大组织，巧妙地开展游击战，在日军防守的缝隙中猖狂地扰乱治安”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——〔日〕《武藤章中将回忆录》，转引自〔日〕防卫厅防卫研究所战史室：《战史丛书18.华北的治安战1》</a:t>
            </a:r>
            <a:endParaRPr lang="en-US" altLang="zh-CN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0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53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4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5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6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7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8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9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0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1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2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3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4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5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6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7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8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9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0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1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2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3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4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5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6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7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8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9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0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1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2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3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81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grpSp>
        <p:nvGrpSpPr>
          <p:cNvPr id="81" name="组合 85"/>
          <p:cNvGrpSpPr/>
          <p:nvPr/>
        </p:nvGrpSpPr>
        <p:grpSpPr>
          <a:xfrm>
            <a:off x="330200" y="1163320"/>
            <a:ext cx="11579225" cy="5537835"/>
            <a:chOff x="1071525" y="1842317"/>
            <a:chExt cx="4571999" cy="2280132"/>
          </a:xfrm>
        </p:grpSpPr>
        <p:sp>
          <p:nvSpPr>
            <p:cNvPr id="1048664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65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pic>
        <p:nvPicPr>
          <p:cNvPr id="2097183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4180" y="3750310"/>
            <a:ext cx="2490470" cy="1619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2" name="组合 8"/>
          <p:cNvGrpSpPr/>
          <p:nvPr/>
        </p:nvGrpSpPr>
        <p:grpSpPr>
          <a:xfrm>
            <a:off x="7830185" y="1193800"/>
            <a:ext cx="3970655" cy="2445678"/>
            <a:chOff x="12330" y="2176"/>
            <a:chExt cx="6253" cy="4847"/>
          </a:xfrm>
        </p:grpSpPr>
        <p:pic>
          <p:nvPicPr>
            <p:cNvPr id="2097184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30" y="2176"/>
              <a:ext cx="6252" cy="4697"/>
            </a:xfrm>
            <a:prstGeom prst="rect">
              <a:avLst/>
            </a:prstGeom>
          </p:spPr>
        </p:pic>
        <p:sp>
          <p:nvSpPr>
            <p:cNvPr id="1048667" name="文本框 7"/>
            <p:cNvSpPr txBox="1"/>
            <p:nvPr/>
          </p:nvSpPr>
          <p:spPr>
            <a:xfrm>
              <a:off x="12330" y="6293"/>
              <a:ext cx="6253" cy="7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r"/>
              <a:r>
                <a:rPr lang="zh-CN" altLang="en-US">
                  <a:solidFill>
                    <a:schemeClr val="bg1"/>
                  </a:solidFill>
                  <a:latin typeface="微软雅黑" panose="020B0703020204020201" charset="-122"/>
                  <a:ea typeface="微软雅黑" panose="020B0703020204020201" charset="-122"/>
                </a:rPr>
                <a:t>完县一区郭家庄村选大会</a:t>
              </a:r>
              <a:endParaRPr lang="zh-CN" altLang="en-US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</p:grpSp>
      <p:grpSp>
        <p:nvGrpSpPr>
          <p:cNvPr id="83" name="组合 12"/>
          <p:cNvGrpSpPr/>
          <p:nvPr/>
        </p:nvGrpSpPr>
        <p:grpSpPr>
          <a:xfrm>
            <a:off x="7719060" y="3639185"/>
            <a:ext cx="4190365" cy="2993390"/>
            <a:chOff x="12155" y="6027"/>
            <a:chExt cx="6599" cy="4714"/>
          </a:xfrm>
        </p:grpSpPr>
        <p:pic>
          <p:nvPicPr>
            <p:cNvPr id="2097185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30" y="6027"/>
              <a:ext cx="6253" cy="3892"/>
            </a:xfrm>
            <a:prstGeom prst="rect">
              <a:avLst/>
            </a:prstGeom>
          </p:spPr>
        </p:pic>
        <p:sp>
          <p:nvSpPr>
            <p:cNvPr id="1048668" name="文本框 11"/>
            <p:cNvSpPr txBox="1"/>
            <p:nvPr/>
          </p:nvSpPr>
          <p:spPr>
            <a:xfrm>
              <a:off x="12155" y="9919"/>
              <a:ext cx="6599" cy="8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r>
                <a:rPr lang="zh-CN" altLang="en-US" sz="140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微软雅黑" panose="020B0703020204020201" charset="-122"/>
                </a:rPr>
                <a:t>1938年7月7日晋察冀群众团体青抗会、农民抗日救国会、妇女抗日救国会、儿童团纪念抗战一周年</a:t>
              </a:r>
              <a:endParaRPr lang="zh-CN" altLang="en-US" sz="140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endParaRPr>
            </a:p>
          </p:txBody>
        </p:sp>
      </p:grpSp>
      <p:grpSp>
        <p:nvGrpSpPr>
          <p:cNvPr id="84" name="组合 17"/>
          <p:cNvGrpSpPr/>
          <p:nvPr/>
        </p:nvGrpSpPr>
        <p:grpSpPr>
          <a:xfrm>
            <a:off x="424180" y="5330190"/>
            <a:ext cx="7294880" cy="1322070"/>
            <a:chOff x="669" y="8645"/>
            <a:chExt cx="11488" cy="2082"/>
          </a:xfrm>
        </p:grpSpPr>
        <p:pic>
          <p:nvPicPr>
            <p:cNvPr id="2097187" name="图片 15"/>
            <p:cNvPicPr>
              <a:picLocks noChangeAspect="1"/>
            </p:cNvPicPr>
            <p:nvPr/>
          </p:nvPicPr>
          <p:blipFill>
            <a:blip r:embed="rId5">
              <a:lum contrast="-18000"/>
            </a:blip>
            <a:stretch>
              <a:fillRect/>
            </a:stretch>
          </p:blipFill>
          <p:spPr>
            <a:xfrm>
              <a:off x="669" y="8645"/>
              <a:ext cx="11488" cy="155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669" name="文本框 16"/>
            <p:cNvSpPr txBox="1"/>
            <p:nvPr/>
          </p:nvSpPr>
          <p:spPr>
            <a:xfrm>
              <a:off x="669" y="10197"/>
              <a:ext cx="11487" cy="531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600">
                  <a:latin typeface="微软雅黑" panose="020B0703020204020201" charset="-122"/>
                  <a:ea typeface="微软雅黑" panose="020B0703020204020201" charset="-122"/>
                  <a:cs typeface="微软雅黑" panose="020B0703020204020201" charset="-122"/>
                </a:rPr>
                <a:t>《河北妇女运动史资料选辑》第四辑河北省妇女联合会编1983年版114页</a:t>
              </a:r>
              <a:endParaRPr lang="zh-CN" altLang="en-US" sz="1600"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endParaRPr>
            </a:p>
          </p:txBody>
        </p:sp>
      </p:grpSp>
      <p:pic>
        <p:nvPicPr>
          <p:cNvPr id="2097188" name="图片 20"/>
          <p:cNvPicPr>
            <a:picLocks noChangeAspect="1"/>
          </p:cNvPicPr>
          <p:nvPr/>
        </p:nvPicPr>
        <p:blipFill>
          <a:blip r:embed="rId6">
            <a:lum bright="6000" contrast="6000"/>
          </a:blip>
          <a:stretch>
            <a:fillRect/>
          </a:stretch>
        </p:blipFill>
        <p:spPr>
          <a:xfrm>
            <a:off x="3751580" y="1271270"/>
            <a:ext cx="3966845" cy="23679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8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4020" y="3750310"/>
            <a:ext cx="4765040" cy="1619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" name="图片 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630" y="1271270"/>
            <a:ext cx="3413760" cy="2415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48670" name="文本框 73"/>
          <p:cNvSpPr txBox="1"/>
          <p:nvPr/>
        </p:nvSpPr>
        <p:spPr>
          <a:xfrm>
            <a:off x="594360" y="50800"/>
            <a:ext cx="6163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0" i="0" u="none" strike="noStrike" cap="none" spc="300" normalizeH="0" baseline="0">
                <a:ln>
                  <a:noFill/>
                </a:ln>
                <a:solidFill>
                  <a:srgbClr val="AF2E2A"/>
                </a:solidFill>
                <a:effectLst/>
                <a:uLnTx/>
                <a:uFillTx/>
                <a:latin typeface="思源黑体 CN Bold"/>
                <a:ea typeface="思源黑体 CN Bold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抗日根据地的建立与发展</a:t>
            </a:r>
            <a:endParaRPr lang="zh-CN" altLang="en-US" sz="3200" dirty="0">
              <a:solidFill>
                <a:schemeClr val="bg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48671" name="Freeform 9"/>
          <p:cNvSpPr/>
          <p:nvPr/>
        </p:nvSpPr>
        <p:spPr bwMode="auto">
          <a:xfrm>
            <a:off x="6212764" y="50737"/>
            <a:ext cx="545541" cy="543157"/>
          </a:xfrm>
          <a:custGeom>
            <a:avLst/>
            <a:gdLst>
              <a:gd name="T0" fmla="*/ 944 w 1373"/>
              <a:gd name="T1" fmla="*/ 854 h 1367"/>
              <a:gd name="T2" fmla="*/ 1373 w 1373"/>
              <a:gd name="T3" fmla="*/ 513 h 1367"/>
              <a:gd name="T4" fmla="*/ 858 w 1373"/>
              <a:gd name="T5" fmla="*/ 513 h 1367"/>
              <a:gd name="T6" fmla="*/ 687 w 1373"/>
              <a:gd name="T7" fmla="*/ 0 h 1367"/>
              <a:gd name="T8" fmla="*/ 515 w 1373"/>
              <a:gd name="T9" fmla="*/ 513 h 1367"/>
              <a:gd name="T10" fmla="*/ 0 w 1373"/>
              <a:gd name="T11" fmla="*/ 513 h 1367"/>
              <a:gd name="T12" fmla="*/ 429 w 1373"/>
              <a:gd name="T13" fmla="*/ 854 h 1367"/>
              <a:gd name="T14" fmla="*/ 257 w 1373"/>
              <a:gd name="T15" fmla="*/ 1367 h 1367"/>
              <a:gd name="T16" fmla="*/ 668 w 1373"/>
              <a:gd name="T17" fmla="*/ 1090 h 1367"/>
              <a:gd name="T18" fmla="*/ 1116 w 1373"/>
              <a:gd name="T19" fmla="*/ 1367 h 1367"/>
              <a:gd name="T20" fmla="*/ 944 w 1373"/>
              <a:gd name="T21" fmla="*/ 854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73" h="1367">
                <a:moveTo>
                  <a:pt x="944" y="854"/>
                </a:moveTo>
                <a:lnTo>
                  <a:pt x="1373" y="513"/>
                </a:lnTo>
                <a:lnTo>
                  <a:pt x="858" y="513"/>
                </a:lnTo>
                <a:lnTo>
                  <a:pt x="687" y="0"/>
                </a:lnTo>
                <a:lnTo>
                  <a:pt x="515" y="513"/>
                </a:lnTo>
                <a:lnTo>
                  <a:pt x="0" y="513"/>
                </a:lnTo>
                <a:lnTo>
                  <a:pt x="429" y="854"/>
                </a:lnTo>
                <a:lnTo>
                  <a:pt x="257" y="1367"/>
                </a:lnTo>
                <a:lnTo>
                  <a:pt x="668" y="1090"/>
                </a:lnTo>
                <a:lnTo>
                  <a:pt x="1116" y="1367"/>
                </a:lnTo>
                <a:lnTo>
                  <a:pt x="944" y="854"/>
                </a:lnTo>
                <a:close/>
              </a:path>
            </a:pathLst>
          </a:custGeom>
          <a:solidFill>
            <a:srgbClr val="C00000"/>
          </a:solidFill>
          <a:ln w="50800">
            <a:solidFill>
              <a:srgbClr val="FEF6F0"/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思源黑体 CN Light"/>
              <a:cs typeface="+mn-cs"/>
            </a:endParaRPr>
          </a:p>
        </p:txBody>
      </p:sp>
      <p:cxnSp>
        <p:nvCxnSpPr>
          <p:cNvPr id="3146016" name="直接连接符 37"/>
          <p:cNvCxnSpPr/>
          <p:nvPr/>
        </p:nvCxnSpPr>
        <p:spPr>
          <a:xfrm>
            <a:off x="1505553" y="635705"/>
            <a:ext cx="3233820" cy="0"/>
          </a:xfrm>
          <a:prstGeom prst="line">
            <a:avLst/>
          </a:prstGeom>
          <a:ln w="12700">
            <a:solidFill>
              <a:srgbClr val="C825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sp>
        <p:nvSpPr>
          <p:cNvPr id="1048670" name="文本框 73"/>
          <p:cNvSpPr txBox="1"/>
          <p:nvPr/>
        </p:nvSpPr>
        <p:spPr>
          <a:xfrm>
            <a:off x="477520" y="87630"/>
            <a:ext cx="6163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0" i="0" u="none" strike="noStrike" cap="none" spc="300" normalizeH="0" baseline="0">
                <a:ln>
                  <a:noFill/>
                </a:ln>
                <a:solidFill>
                  <a:srgbClr val="AF2E2A"/>
                </a:solidFill>
                <a:effectLst/>
                <a:uLnTx/>
                <a:uFillTx/>
                <a:latin typeface="思源黑体 CN Bold"/>
                <a:ea typeface="思源黑体 CN Bold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抗日根据地的建立与发展</a:t>
            </a:r>
            <a:endParaRPr lang="zh-CN" altLang="en-US" sz="3200" dirty="0">
              <a:solidFill>
                <a:schemeClr val="bg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3146016" name="直接连接符 37"/>
          <p:cNvCxnSpPr/>
          <p:nvPr/>
        </p:nvCxnSpPr>
        <p:spPr>
          <a:xfrm>
            <a:off x="1505553" y="635705"/>
            <a:ext cx="3233820" cy="0"/>
          </a:xfrm>
          <a:prstGeom prst="line">
            <a:avLst/>
          </a:prstGeom>
          <a:ln w="12700">
            <a:solidFill>
              <a:srgbClr val="C825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1" name="Freeform 9"/>
          <p:cNvSpPr/>
          <p:nvPr/>
        </p:nvSpPr>
        <p:spPr bwMode="auto">
          <a:xfrm>
            <a:off x="6027344" y="50737"/>
            <a:ext cx="545541" cy="543157"/>
          </a:xfrm>
          <a:custGeom>
            <a:avLst/>
            <a:gdLst>
              <a:gd name="T0" fmla="*/ 944 w 1373"/>
              <a:gd name="T1" fmla="*/ 854 h 1367"/>
              <a:gd name="T2" fmla="*/ 1373 w 1373"/>
              <a:gd name="T3" fmla="*/ 513 h 1367"/>
              <a:gd name="T4" fmla="*/ 858 w 1373"/>
              <a:gd name="T5" fmla="*/ 513 h 1367"/>
              <a:gd name="T6" fmla="*/ 687 w 1373"/>
              <a:gd name="T7" fmla="*/ 0 h 1367"/>
              <a:gd name="T8" fmla="*/ 515 w 1373"/>
              <a:gd name="T9" fmla="*/ 513 h 1367"/>
              <a:gd name="T10" fmla="*/ 0 w 1373"/>
              <a:gd name="T11" fmla="*/ 513 h 1367"/>
              <a:gd name="T12" fmla="*/ 429 w 1373"/>
              <a:gd name="T13" fmla="*/ 854 h 1367"/>
              <a:gd name="T14" fmla="*/ 257 w 1373"/>
              <a:gd name="T15" fmla="*/ 1367 h 1367"/>
              <a:gd name="T16" fmla="*/ 668 w 1373"/>
              <a:gd name="T17" fmla="*/ 1090 h 1367"/>
              <a:gd name="T18" fmla="*/ 1116 w 1373"/>
              <a:gd name="T19" fmla="*/ 1367 h 1367"/>
              <a:gd name="T20" fmla="*/ 944 w 1373"/>
              <a:gd name="T21" fmla="*/ 854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73" h="1367">
                <a:moveTo>
                  <a:pt x="944" y="854"/>
                </a:moveTo>
                <a:lnTo>
                  <a:pt x="1373" y="513"/>
                </a:lnTo>
                <a:lnTo>
                  <a:pt x="858" y="513"/>
                </a:lnTo>
                <a:lnTo>
                  <a:pt x="687" y="0"/>
                </a:lnTo>
                <a:lnTo>
                  <a:pt x="515" y="513"/>
                </a:lnTo>
                <a:lnTo>
                  <a:pt x="0" y="513"/>
                </a:lnTo>
                <a:lnTo>
                  <a:pt x="429" y="854"/>
                </a:lnTo>
                <a:lnTo>
                  <a:pt x="257" y="1367"/>
                </a:lnTo>
                <a:lnTo>
                  <a:pt x="668" y="1090"/>
                </a:lnTo>
                <a:lnTo>
                  <a:pt x="1116" y="1367"/>
                </a:lnTo>
                <a:lnTo>
                  <a:pt x="944" y="854"/>
                </a:lnTo>
                <a:close/>
              </a:path>
            </a:pathLst>
          </a:custGeom>
          <a:solidFill>
            <a:srgbClr val="C00000"/>
          </a:solidFill>
          <a:ln w="50800">
            <a:solidFill>
              <a:srgbClr val="FEF6F0"/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思源黑体 CN Light"/>
              <a:cs typeface="+mn-cs"/>
            </a:endParaRPr>
          </a:p>
        </p:txBody>
      </p:sp>
      <p:grpSp>
        <p:nvGrpSpPr>
          <p:cNvPr id="88" name="组合 85"/>
          <p:cNvGrpSpPr/>
          <p:nvPr/>
        </p:nvGrpSpPr>
        <p:grpSpPr>
          <a:xfrm>
            <a:off x="330200" y="1163320"/>
            <a:ext cx="11579225" cy="5537835"/>
            <a:chOff x="1071525" y="1842317"/>
            <a:chExt cx="4571999" cy="2280132"/>
          </a:xfrm>
        </p:grpSpPr>
        <p:sp>
          <p:nvSpPr>
            <p:cNvPr id="1048672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73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48674" name="文本框 14"/>
          <p:cNvSpPr txBox="1"/>
          <p:nvPr/>
        </p:nvSpPr>
        <p:spPr>
          <a:xfrm>
            <a:off x="6276340" y="1303655"/>
            <a:ext cx="544322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“八路军是一支政治部队；他们的思想工作、组织群众及经济政策——以尽可能团结一切可以团结的力量，并同时改善穷人生活为主导——所有的一切都主要为战争服务”。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——美军观察组成员谢伟思</a:t>
            </a:r>
            <a:endParaRPr lang="en-US" altLang="zh-CN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91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2605" y="1303655"/>
            <a:ext cx="5544820" cy="2984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9" name="组合 12"/>
          <p:cNvGrpSpPr/>
          <p:nvPr/>
        </p:nvGrpSpPr>
        <p:grpSpPr>
          <a:xfrm>
            <a:off x="477520" y="4440555"/>
            <a:ext cx="3028950" cy="2009140"/>
            <a:chOff x="752" y="6993"/>
            <a:chExt cx="4770" cy="3164"/>
          </a:xfrm>
        </p:grpSpPr>
        <p:pic>
          <p:nvPicPr>
            <p:cNvPr id="209719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" y="6993"/>
              <a:ext cx="4770" cy="3164"/>
            </a:xfrm>
            <a:prstGeom prst="rect">
              <a:avLst/>
            </a:prstGeom>
          </p:spPr>
        </p:pic>
        <p:sp>
          <p:nvSpPr>
            <p:cNvPr id="1048676" name="文本框 4"/>
            <p:cNvSpPr txBox="1"/>
            <p:nvPr/>
          </p:nvSpPr>
          <p:spPr>
            <a:xfrm>
              <a:off x="752" y="6993"/>
              <a:ext cx="196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</a:rPr>
                <a:t>妇女冬学</a:t>
              </a:r>
              <a:endParaRPr lang="zh-CN" altLang="en-US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</p:grpSp>
      <p:pic>
        <p:nvPicPr>
          <p:cNvPr id="209719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870" y="4440555"/>
            <a:ext cx="2993390" cy="2009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885" y="4577080"/>
            <a:ext cx="5146675" cy="1736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grpSp>
        <p:nvGrpSpPr>
          <p:cNvPr id="88" name="组合 85"/>
          <p:cNvGrpSpPr/>
          <p:nvPr/>
        </p:nvGrpSpPr>
        <p:grpSpPr>
          <a:xfrm>
            <a:off x="477520" y="922655"/>
            <a:ext cx="11579225" cy="5726430"/>
            <a:chOff x="1071525" y="1842317"/>
            <a:chExt cx="4571999" cy="2280132"/>
          </a:xfrm>
        </p:grpSpPr>
        <p:sp>
          <p:nvSpPr>
            <p:cNvPr id="1048672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73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10590" y="841375"/>
            <a:ext cx="1064196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（1941年和1942年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敌人的疯狂进攻下，抗日根据地遭到严重摧残，不仅面积大为缩小，人口也降到5000万以下，八路军、新四军等人民抗日武装则由50万人减至40余万人，经济条件十分艰难，有的部队指战员甚至是在有半年吃树叶、地瓜秧、花生皮稀稀掺一点粮食的情况下进行作战的，即使环境相对稳定的陕甘宁边区也“曾经弄到几乎没有衣穿，没有油吃，没有纸，没有菜，战士没有鞋袜，工作人员在冬天没有被盖”的程度，敌后抗战进入了极端困难时期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《毛泽东选集》第3卷第892页，人民出版社1991年版 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4120" y="169545"/>
            <a:ext cx="11054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敌后，是敌人的后方，是“前线中的前线”，是“超级前线”。</a:t>
            </a:r>
            <a:endParaRPr lang="zh-CN" altLang="en-US" sz="28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3" name="文本框 2"/>
          <p:cNvSpPr txBox="1"/>
          <p:nvPr/>
        </p:nvSpPr>
        <p:spPr>
          <a:xfrm>
            <a:off x="1471930" y="1181735"/>
            <a:ext cx="862266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苦撑待变”战略就抗战而言，不免带有消极性质，就外交而言，则不失为一明智的政策，因为作为一个半殖民地的弱国，努力获得各种外援是外交的首要任务。“二战”爆发前国民政府的外交活动最大限度地孤立了日本，争取了友邦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王建朗《二战爆发前国民政府外交综论》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255" y="5420360"/>
            <a:ext cx="5981700" cy="990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1328" y="444500"/>
            <a:ext cx="6804025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  <a:sym typeface="+mn-ea"/>
              </a:rPr>
              <a:t>战略相持阶段（1938年10月到1943年12月）</a:t>
            </a:r>
            <a:endParaRPr lang="zh-CN" altLang="en-US" sz="28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718185" y="532130"/>
            <a:ext cx="1103630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（19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44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有东西可卖的灾民，卖地，杀枣树卖，卖家具，换点粮食吃，地价是1斗谷可换1亩到3亩，枣树劈柴每元15斤，桌子、纺车每个可换枣1升到2升，有的人卖人（大部卖女人到河西），重灾区的村庄，每村卖到几个到十几个，有小孩也有大人，每人从2斗豆到2800元，成沙区重要出口品了。……现在灾民的生活，能吃糠、花生、稻子、棉籽物都算有办法，而其大部是三天二天的不开锅不动烟火。一部分人对生活不感兴趣，尽想死的办法：有的全家睡到炕上不起等饿死在炕上，自己烧死的，自己挖坑等着死了有地方安息。年关前后重灾区的村庄，因饿而死的灾民少则几个，多则十几个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91030" y="3049270"/>
            <a:ext cx="9988550" cy="3449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个村（长秋村）自从抗战以来，敌伪顽曾焚烧过无数次，头几次我也在场，情景与现在完全不同。他们见到自己的房屋用具燃起熊熊烈火，一切化为灰烬，真是痛不欲生，怒骂敌人，也埋怨我们，大哭大嚎，象活不成了的样子，现在却再听不到埋怨的话语和哭嚎声音了。他们除了尽力扑灭火焰，抢救剩余用物外，只是满怀着复仇的沉默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330" y="389890"/>
            <a:ext cx="949642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“敌几次在井陉杀良民，填满了米汤崖、黑水坪、温塘等地吃水井，上面以大石压着，周围四方人民来找自己亲人者，观此情形泪流满襟，捞上往往不是自己亲人，因此死尸铺满了附近广场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Arial" panose="020B0604020202090204" pitchFamily="34" charset="0"/>
                <a:sym typeface="+mn-ea"/>
              </a:rPr>
              <a:t>……观不忍观。”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5" name="左弧形箭头 4"/>
          <p:cNvSpPr/>
          <p:nvPr/>
        </p:nvSpPr>
        <p:spPr>
          <a:xfrm rot="20940000">
            <a:off x="652780" y="2926715"/>
            <a:ext cx="1037590" cy="2204720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31900" y="1327785"/>
            <a:ext cx="9989185" cy="3449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农村中，真正支持民主的力量是青年和妇女。因为封建社会是以家长制为基础的，青年和妇女在家长制中最无地位，故青年和妇女的走出家庭是农村中解放的可靠标志。……青年唱几个歌子，他们笑起来就走向共产主义，农民则非要吃几布袋粮食不可。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——黄敬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31900" y="864235"/>
            <a:ext cx="9989185" cy="5128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边区有许多娘和乳下孩了。她们并非像以往女子只会在家里做饭养孩，什么事情都会做——下地、种田、赶集出差、抬担架……”山东的报告写道：“对各种工作之估计：一般的是以妇女工作最活跃，其次是青年（在鲁西不次于妇女，在其他地区仅次于妇女），农民又次之。……工人最重要却最落后。”正因妇女地位发生巨大变化，中共开展妇女工作相对容易，冀西的报告总结，该地工作进展程度，“按部门说，妇一、青二、农三、工四”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8500" y="777771"/>
            <a:ext cx="4525963" cy="530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2" descr="http://inews.gtimg.com/newsapp_match/0/871562819/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575" y="777875"/>
            <a:ext cx="7257415" cy="5301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855" y="565785"/>
            <a:ext cx="3832860" cy="5486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7550" y="5175250"/>
            <a:ext cx="37338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国军装备的苏联T-26坦克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6445" y="406400"/>
            <a:ext cx="7344410" cy="6179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苏联、美国、英国对中国抗战的援助，分经济、军事、人员、道义几个方面。苏联是最早援助中国的国家。苏联从1937年9月到1941年6月，援助飞机1235架，大炮1600门、机枪14000挺、步枪5万支，子弹1亿8千万发，借款一亿七千三百余万美元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美国从1941年5月至战争的结束，美国援华的租借物资和劳务的总计8.46亿美元，其中的各种军用装备价值5.17亿美元，另外还有经济贷款6亿9千800万美元。美国对中国人员方面的援助，最显著的是陈纳德的飞虎队，他们在开辟驼峰航线、对抗日机方面发挥了重要作用，帮助了中国掌握了制空权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英国在欧洲的战场上对德作战，分4次向中国提供贷款1800万英镑。实际上英国在二战期间对中国没有一分钱的援助。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杨天石教授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7665" y="207010"/>
            <a:ext cx="11548110" cy="61855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空军方面，苏联志愿队于民国二十六年十一月成立，协助中国空军对日作战，因俄方一切保守秘密，活动记载极为有限，甚至人员的姓名都用化名。徐中约教授所编著的《中国近代史》一书中记载，至民国二十八年底，有二千名苏联飞行员派至中国。据《外籍空军志愿队参加抗日战史》的资料显示，志愿队人数最多是在二十八年十月份，有四百二十五人；最少在民国二十九年六月，仅余四十八人。” </a:t>
            </a:r>
            <a:endParaRPr lang="zh-CN" altLang="en-US" sz="2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——[台]王正华：《抗战时期外国对华军事援助》，环球书局民国76年4月版，128页 注意：同上书对此的注释中公布《外籍空军志愿队参加抗日战史》中的数字出自国防部史政编译局档案，152.1/2320  （从抗战爆发到德苏战争前）“据当时俄军事顾问赵列潘诺夫（A.I.Cherepanov）的忆述，共提供飞机八百八十五架，大炮九百四十门，机关枪八千三百挺，及其他武器多种。”</a:t>
            </a:r>
            <a:endParaRPr lang="zh-CN" altLang="en-US" sz="2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——[台]王正华：《抗战时期外国对华军事援助》，环球书局民国76年4月版，121页</a:t>
            </a:r>
            <a:endParaRPr lang="zh-CN" altLang="en-US" sz="2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" y="616585"/>
            <a:ext cx="3530600" cy="5624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595" y="616585"/>
            <a:ext cx="3768725" cy="5624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865" y="635000"/>
            <a:ext cx="3804285" cy="56064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399415"/>
            <a:ext cx="6096000" cy="36576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4515" y="4175760"/>
            <a:ext cx="60947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据统计，前后在中国军队服役的日本人共有7万。其中4千人参加了第四野战军，在军中组成一支“鬼子部队”，在四平战役中立下大功。其余的日本人分别投身解放军的医护、培训、军工和生产系统里面，成为解放军中重要的有生力量之一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0" y="399415"/>
            <a:ext cx="4654550" cy="31984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40550" y="399415"/>
            <a:ext cx="46539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在华日本人反战同盟晋察冀支部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550" y="3764915"/>
            <a:ext cx="4654550" cy="28397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63740" y="623633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前日籍解放军小林宽澄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19050"/>
            <a:ext cx="4603750" cy="6852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75" y="3806190"/>
            <a:ext cx="3826510" cy="3065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020" y="3806825"/>
            <a:ext cx="3747135" cy="3064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875" y="19050"/>
            <a:ext cx="4771390" cy="3787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265" y="19050"/>
            <a:ext cx="2802890" cy="37871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5110" y="2406015"/>
            <a:ext cx="2958465" cy="3848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869315" y="2337435"/>
            <a:ext cx="6350000" cy="4065154"/>
            <a:chOff x="2743" y="2411"/>
            <a:chExt cx="10000" cy="713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743" y="2411"/>
              <a:ext cx="10000" cy="70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2743" y="8734"/>
              <a:ext cx="5984" cy="8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4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弹孔墙</a:t>
              </a:r>
              <a:endPara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2015" y="444500"/>
            <a:ext cx="100971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台儿庄大战期间，第31师使用了30万余枚手榴弹。时任峄县代理县长李同伟回忆：战后他返回台儿庄，看到地面上散落的手榴弹弹皮有10厘米厚，满地都是手榴弹木柄。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38820" y="5793740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国军敢死队员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10" y="2337435"/>
            <a:ext cx="3517265" cy="4027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50595" y="797560"/>
            <a:ext cx="1029017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“覆巢之下，安有完卵？况余年老力衰，焉能自全？其所以速自决者，坚汝等报国之志耳。”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——投水自杀的前清秀才邹炳蔚（？~1938.10）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“国家到了如此地步，除我等为其死，毫无其他办法。更相信，只要我等能本此决心，我们国家及我五千年历史之民族，决不至亡于区区三岛倭奴之手。为国家民族死之决心，海不清，石不烂，决不半点改变！”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——张自忠枣庄家书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51230" y="421005"/>
            <a:ext cx="10290175" cy="6015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亲爱的荷馨：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余此次奉命固守同古，因上面大计未定，与后方连［联］络过远，敌人行动又快，现在孤军奋斗，决以全部牺牲，以报国家养育！为国战死，事极光荣。所念者，老母外出，未能侍奉。端公仙逝，未及送葬。你们母子今后生活，当更痛苦。但东、靖、篱、澄四儿，俱极聪俊，将来必有大成。你只苦得数年，即可有出头之日矣。望勿以我为念。又我去岁所经过之事，实太对不起你，望你原谅。我要部署杀敌，时间太忙，望你自重，并爱护诸儿，侍奉老母。老父在皖，可不必呈闻。专此即颂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心安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安澜 手启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50595" y="797560"/>
            <a:ext cx="1029017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真儿：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这是个大时代，你要踏上民族解放战争的最前线，我当然要助成你的志愿，决不能因为“舐犊之爱”而掩没了我们的民族意识。别矣，真儿！但愿你虚心学习，勿忘我平时所教训你的“有恒七分，达观三分”，锻炼你的体魄，充实你的学问，造就一个强健而又智慧的现代青年，来为新中国而努力奋斗！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中华民国廿八年六月四日写于香港旅次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                           王雨亭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22440" y="4632325"/>
            <a:ext cx="4829175" cy="405130"/>
          </a:xfrm>
          <a:prstGeom prst="rect">
            <a:avLst/>
          </a:prstGeom>
        </p:spPr>
      </p:pic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grpSp>
        <p:nvGrpSpPr>
          <p:cNvPr id="88" name="组合 85"/>
          <p:cNvGrpSpPr/>
          <p:nvPr/>
        </p:nvGrpSpPr>
        <p:grpSpPr>
          <a:xfrm>
            <a:off x="330200" y="1163320"/>
            <a:ext cx="11579225" cy="5537835"/>
            <a:chOff x="1071525" y="1842317"/>
            <a:chExt cx="4571999" cy="2280132"/>
          </a:xfrm>
        </p:grpSpPr>
        <p:sp>
          <p:nvSpPr>
            <p:cNvPr id="1048672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73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2" name="文本框 73"/>
          <p:cNvSpPr txBox="1"/>
          <p:nvPr/>
        </p:nvSpPr>
        <p:spPr>
          <a:xfrm>
            <a:off x="1299845" y="236855"/>
            <a:ext cx="4653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0" i="0" u="none" strike="noStrike" cap="none" spc="300" normalizeH="0" baseline="0">
                <a:ln>
                  <a:noFill/>
                </a:ln>
                <a:solidFill>
                  <a:srgbClr val="AF2E2A"/>
                </a:solidFill>
                <a:effectLst/>
                <a:uLnTx/>
                <a:uFillTx/>
                <a:latin typeface="思源黑体 CN Bold"/>
                <a:ea typeface="思源黑体 CN Bold"/>
              </a:defRPr>
            </a:lvl1pPr>
          </a:lstStyle>
          <a:p>
            <a:pPr algn="l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抗日神剧几时休？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22440" y="3907155"/>
            <a:ext cx="4828540" cy="367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440" y="5037455"/>
            <a:ext cx="4828540" cy="4953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440" y="5532755"/>
            <a:ext cx="4829175" cy="4953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440" y="6028055"/>
            <a:ext cx="4828540" cy="4953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61815" y="1230630"/>
            <a:ext cx="72898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1942年1月15日《敌寇在华北的强化治安运动》一文指出：“所谓‘三光政策’就是敌人每次‘扫荡’我根据地时，常挨村洗劫，将男女杀光，东西抢光，房屋烧光，造成一片焦土，使我军民无法安居，形成所谓‘无人区’。在实行‘三光政策’时，敌人特别注意对我生产工具与牲畜之破坏与掠夺，企图根本摧毁我生产，以饿死我军民。”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85" y="4011930"/>
            <a:ext cx="5600700" cy="2511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8185" y="1286510"/>
            <a:ext cx="3522345" cy="25647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rcRect b="-21795"/>
          <a:stretch>
            <a:fillRect/>
          </a:stretch>
        </p:blipFill>
        <p:spPr>
          <a:xfrm>
            <a:off x="6822440" y="4274185"/>
            <a:ext cx="4828540" cy="358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367790" y="1296670"/>
            <a:ext cx="94564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altLang="zh-CN" sz="3200" b="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          </a:t>
            </a:r>
            <a:r>
              <a:rPr lang="zh-CN" altLang="en-US" sz="3200" b="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“愿中国青年摆脱冷气，只是向上走，不必听自暴自弃者流的话。能做事的做事，能发声的发声。有一分热，发一分光，就令萤火一般，也可以在黑暗里发一点光，不必等候炬火。”</a:t>
            </a:r>
            <a:endParaRPr lang="zh-CN" altLang="en-US" sz="3200" b="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  <a:p>
            <a:pPr marL="0" indent="0" algn="r">
              <a:lnSpc>
                <a:spcPct val="150000"/>
              </a:lnSpc>
            </a:pPr>
            <a:r>
              <a:rPr lang="zh-CN" altLang="en-US" sz="3200" b="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——鲁迅《热风》</a:t>
            </a:r>
            <a:endParaRPr lang="zh-CN" altLang="en-US" sz="3200" b="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/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1048622" name="文本框 6"/>
          <p:cNvSpPr txBox="1"/>
          <p:nvPr/>
        </p:nvSpPr>
        <p:spPr>
          <a:xfrm>
            <a:off x="454025" y="601345"/>
            <a:ext cx="10498455" cy="706755"/>
          </a:xfrm>
          <a:prstGeom prst="rect">
            <a:avLst/>
          </a:prstGeom>
          <a:noFill/>
          <a:effectLst>
            <a:outerShdw blurRad="63500" dir="60000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历史书中的一句话，有时就是别人的一辈子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1308100"/>
            <a:ext cx="6005195" cy="3634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4025" y="1308100"/>
            <a:ext cx="10868660" cy="36347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54935" y="4734560"/>
            <a:ext cx="741108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铭记历史，不是为了延续仇恨</a:t>
            </a:r>
            <a:endParaRPr lang="zh-CN" altLang="en-US" sz="40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r>
              <a:rPr lang="zh-CN" altLang="en-US" sz="40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而是要增强人们对和平的坚守</a:t>
            </a:r>
            <a:endParaRPr lang="zh-CN" altLang="en-US" sz="40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0" bldLvl="0" animBg="1"/>
      <p:bldP spid="1048622" grpId="0" bldLvl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284720" y="613410"/>
            <a:ext cx="4068445" cy="563118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国民党军队“凭藉散兵壕，全部守兵顽强抵抗直到最后。宜哉，此敌于此狭窄的散兵壕内，重叠相枕，力战而死之状，虽为敌人，睹其壮烈亦将为之感叹。曾使翻译劝其投降，应者绝无。尸山血河，非独日军所特有。”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日军主力第十师团步兵第十联队《战斗详报》</a:t>
            </a:r>
            <a:endParaRPr lang="en-US" altLang="zh-CN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720" y="613410"/>
            <a:ext cx="6261100" cy="5631180"/>
          </a:xfrm>
          <a:prstGeom prst="rect">
            <a:avLst/>
          </a:prstGeom>
          <a:noFill/>
          <a:ln w="28575" cmpd="sng"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    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军自二十六年七月抗战军兴至二十七年一月，半年期间在华北、华东、华中等地区大小数十战或败或溃，民心士气非常颓丧，幸而台儿庄、临沂二役大捷，民心士气为之一振，关系抗战前途甚大。检讨八年抗战战役，我军真胜利者不多，而抗战甫及半年便有此二次大捷，考其原因，我出哀兵、敌出骄兵。兵法云：“二兵相交哀其胜也。”故我能胜敌。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《白崇禧口述自传》</a:t>
            </a:r>
            <a:endParaRPr lang="en-US" altLang="zh-CN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578725" y="125730"/>
            <a:ext cx="4475480" cy="6339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800" b="1" spc="300" dirty="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  <a:sym typeface="+mn-ea"/>
              </a:rPr>
              <a:t>       </a:t>
            </a:r>
            <a:r>
              <a:rPr lang="zh-CN" altLang="en-US" sz="28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“一时之进退变化，绝不能动摇我国抗战之决心</a:t>
            </a:r>
            <a:r>
              <a:rPr lang="zh-CN" altLang="en-US" sz="28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28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”“任何城市之得失，绝不能影响于抗战之全局”；表示将“更哀戚、更坚忍、更踏实、更刻苦、更猛勇奋进”，戮力于全面、持久的抗战。</a:t>
            </a:r>
            <a:endParaRPr lang="zh-CN" altLang="en-US" sz="2800" b="1" spc="3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2800" b="1" spc="300" dirty="0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-31750"/>
            <a:ext cx="7447915" cy="6918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80415" y="4252595"/>
            <a:ext cx="10655935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“1937年至1938年的冬天，中国发生了奇迹……空前未有的最完全的团结精神，在汉口存在了好几个月。其时曾在武汉呆过的人，从没有能够精确地说明这武汉精神是怎么回事。全中国都动了……”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【美】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白修德《中国的惊雷》</a:t>
            </a:r>
            <a:endParaRPr lang="en-US" altLang="zh-CN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0" y="609600"/>
            <a:ext cx="9067165" cy="367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603250" y="281940"/>
            <a:ext cx="6606540" cy="6294120"/>
          </a:xfrm>
          <a:prstGeom prst="rect">
            <a:avLst/>
          </a:prstGeom>
          <a:noFill/>
          <a:ln w="12700" cmpd="sng">
            <a:solidFill>
              <a:schemeClr val="bg1">
                <a:lumMod val="95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        </a:t>
            </a:r>
            <a:r>
              <a:rPr lang="zh-CN" altLang="en-US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（</a:t>
            </a:r>
            <a:r>
              <a:rPr lang="en-US" altLang="zh-CN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1937</a:t>
            </a:r>
            <a:r>
              <a:rPr lang="zh-CN" altLang="en-US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年）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支持抗战，周恩来、郭沫若在武汉倡议发起了百万大献金运动。据当时的报纸刊载，参加献金的有年逾古稀的老人，也有几岁孩童，人们争先恐后，把献金台围得水泄不通。汉阳一乡民献出祖传元宝，武昌乞丐所全体乞丐自动绝食一天，献金40元。汉口各店主为全体店员捐献一月薪金，各房东捐房租一个月，共计40万元。三镇几十家戏院近3000名演职员不取报酬，捐出全部收入……11日晚，轰轰烈烈的献金运动结束，参加者有百万人次，总共募集金额达百万元以上。国民政府用这些捐款为前方战士购买了大量的药品和医疗器械，以及20万套单衣，40万套棉衣。在民族危机关头，国共两党携手一道与中国百姓一起誓死保卫武汉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0975" y="3810"/>
            <a:ext cx="4357370" cy="3083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75" y="3086735"/>
            <a:ext cx="4358005" cy="37617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9440" y="-8890"/>
            <a:ext cx="3959225" cy="2461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9852" r="17136" b="2505"/>
          <a:stretch>
            <a:fillRect/>
          </a:stretch>
        </p:blipFill>
        <p:spPr>
          <a:xfrm>
            <a:off x="49530" y="-8890"/>
            <a:ext cx="4179570" cy="2823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534" r="3787"/>
          <a:stretch>
            <a:fillRect/>
          </a:stretch>
        </p:blipFill>
        <p:spPr>
          <a:xfrm>
            <a:off x="49530" y="2679700"/>
            <a:ext cx="4194810" cy="4186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40" y="-8890"/>
            <a:ext cx="3975100" cy="292608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229100" y="2679700"/>
            <a:ext cx="3990340" cy="4149725"/>
            <a:chOff x="6660" y="4220"/>
            <a:chExt cx="6284" cy="653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4" y="4220"/>
              <a:ext cx="6261" cy="396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rcRect l="13945" r="23685" b="-9432"/>
            <a:stretch>
              <a:fillRect/>
            </a:stretch>
          </p:blipFill>
          <p:spPr>
            <a:xfrm>
              <a:off x="6660" y="8186"/>
              <a:ext cx="6284" cy="90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0" y="9091"/>
              <a:ext cx="6284" cy="166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345" y="2452370"/>
            <a:ext cx="3957320" cy="2367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0075" y="4677410"/>
            <a:ext cx="3958590" cy="2152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50" y="-8255"/>
            <a:ext cx="12127865" cy="68751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50" y="19685"/>
            <a:ext cx="12127865" cy="684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852545" y="365125"/>
            <a:ext cx="761492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我们的中队就躲在水沟的土堆四周跟敌军对峙，然而由于四周的山里全都是敌人，子弹从四面八方飞过来。战友们大部都受伤，也有些因为饥饿和疲惫而倒下来死在水沟的战友们，他们的脸色都变成了茶色且浮肿，白花花的蛆虫从他们的鼻孔和嘴巴里掉下来。一连几天都没有吃东西，只能从漂浮着同伴尸体的水沟里舀脏水喝，活着的人也都快变成了鬼。我也觉得我的死期快到了。对着月亮，我放声大哭。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4685"/>
          <a:stretch>
            <a:fillRect/>
          </a:stretch>
        </p:blipFill>
        <p:spPr>
          <a:xfrm>
            <a:off x="10795" y="4137660"/>
            <a:ext cx="3113405" cy="27095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795" y="3810"/>
            <a:ext cx="3213735" cy="4132580"/>
            <a:chOff x="17" y="6"/>
            <a:chExt cx="5061" cy="65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" y="6"/>
              <a:ext cx="4876" cy="650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0" y="6"/>
              <a:ext cx="412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r"/>
              <a:r>
                <a:rPr lang="zh-CN" altLang="en-US" sz="2400"/>
                <a:t>1938年10月25日</a:t>
              </a:r>
              <a:endParaRPr lang="zh-CN" altLang="en-US" sz="2400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5538</Words>
  <Application>WPS 演示</Application>
  <PresentationFormat>宽屏</PresentationFormat>
  <Paragraphs>161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71" baseType="lpstr">
      <vt:lpstr>Arial</vt:lpstr>
      <vt:lpstr>方正书宋_GBK</vt:lpstr>
      <vt:lpstr>Wingdings</vt:lpstr>
      <vt:lpstr>宋体</vt:lpstr>
      <vt:lpstr>Arial Unicode MS</vt:lpstr>
      <vt:lpstr>Calibri Light</vt:lpstr>
      <vt:lpstr>Verdana</vt:lpstr>
      <vt:lpstr>Calibri</vt:lpstr>
      <vt:lpstr>微软雅黑</vt:lpstr>
      <vt:lpstr>Wingdings</vt:lpstr>
      <vt:lpstr>楷体</vt:lpstr>
      <vt:lpstr>华文楷体</vt:lpstr>
      <vt:lpstr>华文行楷</vt:lpstr>
      <vt:lpstr>楷体-简</vt:lpstr>
      <vt:lpstr>Segoe UI</vt:lpstr>
      <vt:lpstr>思源黑体 CN Light</vt:lpstr>
      <vt:lpstr>思源黑体 CN Light</vt:lpstr>
      <vt:lpstr>思源黑体 CN Bold</vt:lpstr>
      <vt:lpstr>Thonburi</vt:lpstr>
      <vt:lpstr>思源宋体 CN Heavy</vt:lpstr>
      <vt:lpstr>宋体-简</vt:lpstr>
      <vt:lpstr>字体管家润行</vt:lpstr>
      <vt:lpstr>苹方-简</vt:lpstr>
      <vt:lpstr>Microsoft YaHei Regular</vt:lpstr>
      <vt:lpstr>Kaiti SC Regular</vt:lpstr>
      <vt:lpstr>方正水黑简体</vt:lpstr>
      <vt:lpstr>华康古籍木兰W3</vt:lpstr>
      <vt:lpstr>方正魏碑简体</vt:lpstr>
      <vt:lpstr>仿宋</vt:lpstr>
      <vt:lpstr>方正仿宋_GBK</vt:lpstr>
      <vt:lpstr>楷体_GB2312</vt:lpstr>
      <vt:lpstr>方正小标宋_GBK</vt:lpstr>
      <vt:lpstr>汉仪张乃仁行书简</vt:lpstr>
      <vt:lpstr>方正楷体_GBK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macintosh</dc:creator>
  <cp:lastModifiedBy>macintosh</cp:lastModifiedBy>
  <cp:revision>1</cp:revision>
  <dcterms:created xsi:type="dcterms:W3CDTF">2020-10-23T14:24:07Z</dcterms:created>
  <dcterms:modified xsi:type="dcterms:W3CDTF">2020-10-23T14:24:07Z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2052-2.6.1.4274</vt:lpwstr>
  </property>
</Properties>
</file>