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97" r:id="rId3"/>
    <p:sldId id="398" r:id="rId4"/>
    <p:sldId id="353" r:id="rId5"/>
    <p:sldId id="354" r:id="rId6"/>
    <p:sldId id="355" r:id="rId7"/>
    <p:sldId id="369" r:id="rId8"/>
    <p:sldId id="374" r:id="rId10"/>
    <p:sldId id="357" r:id="rId11"/>
    <p:sldId id="358" r:id="rId12"/>
    <p:sldId id="373" r:id="rId13"/>
    <p:sldId id="359" r:id="rId14"/>
    <p:sldId id="267" r:id="rId15"/>
    <p:sldId id="360" r:id="rId16"/>
    <p:sldId id="361" r:id="rId17"/>
    <p:sldId id="362" r:id="rId18"/>
    <p:sldId id="379" r:id="rId19"/>
    <p:sldId id="366" r:id="rId20"/>
    <p:sldId id="363" r:id="rId21"/>
    <p:sldId id="370" r:id="rId22"/>
    <p:sldId id="268" r:id="rId23"/>
    <p:sldId id="367" r:id="rId24"/>
    <p:sldId id="371" r:id="rId25"/>
    <p:sldId id="316" r:id="rId26"/>
    <p:sldId id="348" r:id="rId27"/>
    <p:sldId id="372" r:id="rId28"/>
    <p:sldId id="352" r:id="rId29"/>
    <p:sldId id="376" r:id="rId30"/>
    <p:sldId id="377" r:id="rId31"/>
    <p:sldId id="37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6C7C4-82B2-4158-B963-AE4CD7C8CB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987F-6F2F-40F3-A410-499DD921CA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扩展以华制华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70"/>
          <p:cNvSpPr>
            <a:spLocks noEditPoints="1" noChangeArrowheads="1"/>
          </p:cNvSpPr>
          <p:nvPr/>
        </p:nvSpPr>
        <p:spPr bwMode="auto">
          <a:xfrm>
            <a:off x="258233" y="6407150"/>
            <a:ext cx="537633" cy="406400"/>
          </a:xfrm>
          <a:custGeom>
            <a:avLst/>
            <a:gdLst/>
            <a:ahLst/>
            <a:cxnLst>
              <a:cxn ang="0">
                <a:pos x="140" y="278"/>
              </a:cxn>
              <a:cxn ang="0">
                <a:pos x="114" y="296"/>
              </a:cxn>
              <a:cxn ang="0">
                <a:pos x="82" y="302"/>
              </a:cxn>
              <a:cxn ang="0">
                <a:pos x="18" y="300"/>
              </a:cxn>
              <a:cxn ang="0">
                <a:pos x="2" y="284"/>
              </a:cxn>
              <a:cxn ang="0">
                <a:pos x="0" y="218"/>
              </a:cxn>
              <a:cxn ang="0">
                <a:pos x="6" y="188"/>
              </a:cxn>
              <a:cxn ang="0">
                <a:pos x="24" y="160"/>
              </a:cxn>
              <a:cxn ang="0">
                <a:pos x="172" y="14"/>
              </a:cxn>
              <a:cxn ang="0">
                <a:pos x="202" y="2"/>
              </a:cxn>
              <a:cxn ang="0">
                <a:pos x="234" y="2"/>
              </a:cxn>
              <a:cxn ang="0">
                <a:pos x="264" y="14"/>
              </a:cxn>
              <a:cxn ang="0">
                <a:pos x="288" y="38"/>
              </a:cxn>
              <a:cxn ang="0">
                <a:pos x="300" y="66"/>
              </a:cxn>
              <a:cxn ang="0">
                <a:pos x="300" y="100"/>
              </a:cxn>
              <a:cxn ang="0">
                <a:pos x="288" y="130"/>
              </a:cxn>
              <a:cxn ang="0">
                <a:pos x="140" y="278"/>
              </a:cxn>
              <a:cxn ang="0">
                <a:pos x="42" y="186"/>
              </a:cxn>
              <a:cxn ang="0">
                <a:pos x="32" y="202"/>
              </a:cxn>
              <a:cxn ang="0">
                <a:pos x="30" y="218"/>
              </a:cxn>
              <a:cxn ang="0">
                <a:pos x="38" y="226"/>
              </a:cxn>
              <a:cxn ang="0">
                <a:pos x="52" y="230"/>
              </a:cxn>
              <a:cxn ang="0">
                <a:pos x="64" y="238"/>
              </a:cxn>
              <a:cxn ang="0">
                <a:pos x="72" y="250"/>
              </a:cxn>
              <a:cxn ang="0">
                <a:pos x="74" y="264"/>
              </a:cxn>
              <a:cxn ang="0">
                <a:pos x="82" y="272"/>
              </a:cxn>
              <a:cxn ang="0">
                <a:pos x="100" y="268"/>
              </a:cxn>
              <a:cxn ang="0">
                <a:pos x="116" y="260"/>
              </a:cxn>
              <a:cxn ang="0">
                <a:pos x="124" y="244"/>
              </a:cxn>
              <a:cxn ang="0">
                <a:pos x="128" y="226"/>
              </a:cxn>
              <a:cxn ang="0">
                <a:pos x="124" y="206"/>
              </a:cxn>
              <a:cxn ang="0">
                <a:pos x="112" y="190"/>
              </a:cxn>
              <a:cxn ang="0">
                <a:pos x="94" y="178"/>
              </a:cxn>
              <a:cxn ang="0">
                <a:pos x="74" y="174"/>
              </a:cxn>
              <a:cxn ang="0">
                <a:pos x="58" y="176"/>
              </a:cxn>
              <a:cxn ang="0">
                <a:pos x="42" y="186"/>
              </a:cxn>
              <a:cxn ang="0">
                <a:pos x="256" y="120"/>
              </a:cxn>
              <a:cxn ang="0">
                <a:pos x="266" y="104"/>
              </a:cxn>
              <a:cxn ang="0">
                <a:pos x="270" y="84"/>
              </a:cxn>
              <a:cxn ang="0">
                <a:pos x="266" y="64"/>
              </a:cxn>
              <a:cxn ang="0">
                <a:pos x="256" y="46"/>
              </a:cxn>
              <a:cxn ang="0">
                <a:pos x="238" y="34"/>
              </a:cxn>
              <a:cxn ang="0">
                <a:pos x="218" y="30"/>
              </a:cxn>
              <a:cxn ang="0">
                <a:pos x="198" y="34"/>
              </a:cxn>
              <a:cxn ang="0">
                <a:pos x="180" y="46"/>
              </a:cxn>
              <a:cxn ang="0">
                <a:pos x="96" y="146"/>
              </a:cxn>
              <a:cxn ang="0">
                <a:pos x="122" y="158"/>
              </a:cxn>
              <a:cxn ang="0">
                <a:pos x="142" y="180"/>
              </a:cxn>
              <a:cxn ang="0">
                <a:pos x="154" y="204"/>
              </a:cxn>
            </a:cxnLst>
            <a:rect l="0" t="0" r="r" b="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867" y="6742113"/>
            <a:ext cx="11391900" cy="71438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6367" y="6677025"/>
            <a:ext cx="2326217" cy="17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向不加框">
    <p:bg>
      <p:bgPr>
        <a:blipFill rotWithShape="1">
          <a:blip r:embed="rId2"/>
          <a:tile tx="57150" ty="101600" sx="100000" sy="100000" flip="x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709970" y="60008"/>
            <a:ext cx="1483721" cy="39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 fontAlgn="auto"/>
            <a:r>
              <a:rPr lang="zh-CN" altLang="en-US" sz="20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返回目录</a:t>
            </a:r>
            <a:endParaRPr lang="zh-CN" altLang="en-US" sz="20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3" name="文本框 5"/>
          <p:cNvSpPr txBox="1"/>
          <p:nvPr userDrawn="1"/>
        </p:nvSpPr>
        <p:spPr>
          <a:xfrm>
            <a:off x="617855" y="-1270"/>
            <a:ext cx="1038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第七单元 解放战争（人民解放战争）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37795" y="129540"/>
            <a:ext cx="8862695" cy="73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/>
              <a:t>第六单元  中华民族的抗日战争</a:t>
            </a:r>
            <a:endParaRPr lang="zh-CN" alt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7735" y="2075815"/>
            <a:ext cx="110794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/>
              <a:t>九一八事变；</a:t>
            </a:r>
            <a:r>
              <a:rPr lang="en-US" altLang="zh-CN" sz="2800" b="1" dirty="0" smtClean="0"/>
              <a:t>1931.9.18</a:t>
            </a:r>
            <a:r>
              <a:rPr lang="zh-CN" altLang="en-US" sz="2800" b="1" dirty="0" smtClean="0"/>
              <a:t>；沈阳</a:t>
            </a:r>
            <a:endParaRPr lang="zh-CN" altLang="en-US" sz="2800" b="1" dirty="0" smtClean="0"/>
          </a:p>
          <a:p>
            <a:r>
              <a:rPr lang="zh-CN" altLang="en-US" sz="2800" b="1" dirty="0" smtClean="0"/>
              <a:t>九一八事变是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中国抗日战争的起点</a:t>
            </a:r>
            <a:r>
              <a:rPr lang="zh-CN" altLang="en-US" sz="2800" b="1" dirty="0" smtClean="0"/>
              <a:t>，中国人民开始了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局部抗战</a:t>
            </a:r>
            <a:r>
              <a:rPr lang="zh-CN" altLang="en-US" sz="2800" b="1" dirty="0" smtClean="0"/>
              <a:t>，揭开了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世界反法西斯战争的序幕</a:t>
            </a:r>
            <a:r>
              <a:rPr lang="zh-CN" altLang="en-US" sz="2800" b="1" dirty="0" smtClean="0"/>
              <a:t>。</a:t>
            </a:r>
            <a:endParaRPr lang="zh-CN" altLang="en-US" sz="2800" b="1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318135" y="993140"/>
            <a:ext cx="11782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、中国抗日战争从哪一件大事开始？时间是什么时候？地点在哪？意义有几点？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224790" y="342963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、西安事变的代表人物是谁？意义是什么？</a:t>
            </a:r>
            <a:endParaRPr lang="zh-CN" altLang="en-US" sz="2800" b="1"/>
          </a:p>
        </p:txBody>
      </p:sp>
      <p:sp>
        <p:nvSpPr>
          <p:cNvPr id="29" name="TextBox 28"/>
          <p:cNvSpPr txBox="1"/>
          <p:nvPr/>
        </p:nvSpPr>
        <p:spPr>
          <a:xfrm>
            <a:off x="927735" y="3951605"/>
            <a:ext cx="98659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C00000"/>
                </a:solidFill>
              </a:rPr>
              <a:t>张学良，杨虎城</a:t>
            </a:r>
            <a:endParaRPr lang="zh-CN" altLang="en-US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意义</a:t>
            </a:r>
            <a:r>
              <a:rPr lang="zh-CN" altLang="en-US" sz="2800" b="1" dirty="0" smtClean="0"/>
              <a:t>：十年内战基本结束，抗日民族统一战线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初步形成。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135" y="496506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3</a:t>
            </a:r>
            <a:r>
              <a:rPr lang="zh-CN" altLang="en-US" sz="2800" b="1"/>
              <a:t>、七七事变的时间，地点？意义是什么？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409575" y="5642610"/>
            <a:ext cx="11782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1937.7.7</a:t>
            </a:r>
            <a:r>
              <a:rPr lang="zh-CN" altLang="en-US" sz="2800" b="1">
                <a:solidFill>
                  <a:srgbClr val="FF0000"/>
                </a:solidFill>
              </a:rPr>
              <a:t>；北平城外的卢沟桥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意义：全面抗战开始；抗日民族统一战线正式形成。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/>
      <p:bldP spid="21" grpId="1"/>
      <p:bldP spid="6" grpId="0"/>
      <p:bldP spid="6" grpId="1"/>
      <p:bldP spid="29" grpId="0"/>
      <p:bldP spid="29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7"/>
          <p:cNvGrpSpPr/>
          <p:nvPr/>
        </p:nvGrpSpPr>
        <p:grpSpPr>
          <a:xfrm>
            <a:off x="1337680" y="713740"/>
            <a:ext cx="3343559" cy="4925019"/>
            <a:chOff x="2394" y="-2"/>
            <a:chExt cx="2805" cy="4056"/>
          </a:xfrm>
        </p:grpSpPr>
        <p:pic>
          <p:nvPicPr>
            <p:cNvPr id="19458" name="Picture 1045" descr="00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83" y="-2"/>
              <a:ext cx="2428" cy="3677"/>
            </a:xfrm>
            <a:prstGeom prst="rect">
              <a:avLst/>
            </a:prstGeom>
            <a:noFill/>
            <a:ln w="57150" cap="flat" cmpd="thickThin">
              <a:noFill/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9459" name="Rectangle 1046"/>
            <p:cNvSpPr/>
            <p:nvPr/>
          </p:nvSpPr>
          <p:spPr>
            <a:xfrm>
              <a:off x="2394" y="3675"/>
              <a:ext cx="2805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毛泽东与蒋介石在重庆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Rectangle 1033"/>
          <p:cNvSpPr/>
          <p:nvPr/>
        </p:nvSpPr>
        <p:spPr>
          <a:xfrm>
            <a:off x="5076825" y="4227830"/>
            <a:ext cx="5529580" cy="52197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 algn="l"/>
            <a:r>
              <a:rPr lang="en-US" altLang="zh-CN" sz="28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、重庆谈判最大的成果是什么？</a:t>
            </a:r>
            <a:endParaRPr lang="zh-CN" altLang="en-US" sz="28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53965" y="4749800"/>
            <a:ext cx="555244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双十协定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1946.1.10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政协会议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，为中国实现民主统一、和平建国带来了一线曙光。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70" y="577215"/>
            <a:ext cx="4354195" cy="2673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76825" y="3250565"/>
            <a:ext cx="666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、图片体现出美国、蒋介石的什么意图？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22315" y="3704629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假和平  真内战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8091" y="442186"/>
            <a:ext cx="98232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二、课标细化   聚焦考点 </a:t>
            </a:r>
            <a:endParaRPr lang="en-US" altLang="zh-CN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、了解中共中央</a:t>
            </a:r>
            <a:r>
              <a:rPr lang="zh-CN" altLang="en-US" sz="3200" dirty="0" smtClean="0">
                <a:solidFill>
                  <a:srgbClr val="FF0000"/>
                </a:solidFill>
              </a:rPr>
              <a:t>转战陕北</a:t>
            </a:r>
            <a:r>
              <a:rPr lang="zh-CN" altLang="en-US" sz="3200" dirty="0" smtClean="0"/>
              <a:t>和刘邓大军</a:t>
            </a:r>
            <a:r>
              <a:rPr lang="zh-CN" altLang="en-US" sz="3200" dirty="0" smtClean="0">
                <a:solidFill>
                  <a:srgbClr val="FF0000"/>
                </a:solidFill>
              </a:rPr>
              <a:t>挺进大别山</a:t>
            </a:r>
            <a:r>
              <a:rPr lang="zh-CN" altLang="en-US" sz="3200" dirty="0" smtClean="0"/>
              <a:t>的史实</a:t>
            </a:r>
            <a:r>
              <a:rPr lang="en-US" altLang="zh-CN" sz="3200" dirty="0" smtClean="0"/>
              <a:t>;</a:t>
            </a:r>
            <a:r>
              <a:rPr lang="zh-CN" altLang="en-US" sz="3200" dirty="0" smtClean="0"/>
              <a:t>知道辽沈、准海、平津</a:t>
            </a:r>
            <a:r>
              <a:rPr lang="zh-CN" altLang="en-US" sz="3200" dirty="0" smtClean="0">
                <a:solidFill>
                  <a:srgbClr val="FF0000"/>
                </a:solidFill>
              </a:rPr>
              <a:t>三大战役</a:t>
            </a:r>
            <a:r>
              <a:rPr lang="zh-CN" altLang="en-US" sz="3200" dirty="0" smtClean="0"/>
              <a:t>和</a:t>
            </a:r>
            <a:r>
              <a:rPr lang="zh-CN" altLang="en-US" sz="3200" dirty="0" smtClean="0">
                <a:solidFill>
                  <a:srgbClr val="FF0000"/>
                </a:solidFill>
              </a:rPr>
              <a:t>南京解放时间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地图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9148" y="1443038"/>
            <a:ext cx="4932362" cy="4484687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5" name="Oval 9"/>
          <p:cNvSpPr/>
          <p:nvPr/>
        </p:nvSpPr>
        <p:spPr>
          <a:xfrm rot="10597762">
            <a:off x="3623310" y="1919288"/>
            <a:ext cx="869950" cy="1319213"/>
          </a:xfrm>
          <a:prstGeom prst="ellipse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lvl="0" algn="ctr" eaLnBrk="1" fontAlgn="base" hangingPunct="1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ea"/>
              </a:rPr>
              <a:t>陕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  <a:p>
            <a:pPr lvl="0" algn="ctr" eaLnBrk="1" fontAlgn="base" hangingPunct="1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ea"/>
              </a:rPr>
              <a:t>北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6830060" y="2039938"/>
            <a:ext cx="792163" cy="1295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山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东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1879283" y="397510"/>
            <a:ext cx="84328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800" dirty="0" smtClean="0">
                <a:latin typeface="Calibri" panose="020F0502020204030204" charset="0"/>
                <a:ea typeface="宋体" panose="02010600030101010101" pitchFamily="2" charset="-122"/>
              </a:rPr>
              <a:t>中共中央和解放军总部撤出</a:t>
            </a:r>
            <a:r>
              <a:rPr lang="zh-CN" altLang="en-US" sz="2800" dirty="0" smtClean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延安</a:t>
            </a:r>
            <a:r>
              <a:rPr lang="zh-CN" altLang="en-US" sz="2800" dirty="0" smtClean="0"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转战陕北</a:t>
            </a:r>
            <a:r>
              <a:rPr lang="zh-CN" altLang="en-US" sz="2800" dirty="0" smtClean="0">
                <a:latin typeface="Calibri" panose="020F0502020204030204" charset="0"/>
                <a:ea typeface="宋体" panose="02010600030101010101" pitchFamily="2" charset="-122"/>
              </a:rPr>
              <a:t>，粉碎国民党</a:t>
            </a:r>
            <a:r>
              <a:rPr lang="zh-CN" altLang="en-US" sz="2800" dirty="0">
                <a:latin typeface="Calibri" panose="020F0502020204030204" charset="0"/>
                <a:ea typeface="宋体" panose="02010600030101010101" pitchFamily="2" charset="-122"/>
              </a:rPr>
              <a:t>的重点</a:t>
            </a:r>
            <a:r>
              <a:rPr lang="zh-CN" altLang="en-US" sz="2800" dirty="0" smtClean="0">
                <a:latin typeface="Calibri" panose="020F0502020204030204" charset="0"/>
                <a:ea typeface="宋体" panose="02010600030101010101" pitchFamily="2" charset="-122"/>
              </a:rPr>
              <a:t>进攻</a:t>
            </a:r>
            <a:endParaRPr lang="zh-CN" altLang="en-US" sz="28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3935" y="1904365"/>
            <a:ext cx="1013460" cy="3598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</a:rPr>
              <a:t>战略防御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地图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608" y="829945"/>
            <a:ext cx="6172200" cy="5611813"/>
          </a:xfrm>
          <a:prstGeom prst="rect">
            <a:avLst/>
          </a:prstGeom>
          <a:noFill/>
          <a:ln w="76200" cap="flat" cmpd="tri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0291" name="Picture 3" descr="arrow10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1999"/>
          </a:blip>
          <a:stretch>
            <a:fillRect/>
          </a:stretch>
        </p:blipFill>
        <p:spPr>
          <a:xfrm rot="623358">
            <a:off x="5181600" y="3581400"/>
            <a:ext cx="958850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98745" y="4225925"/>
            <a:ext cx="1568450" cy="1554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fontAlgn="base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strike="noStrike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大</a:t>
            </a:r>
            <a:endParaRPr kumimoji="0" lang="zh-CN" altLang="en-US" sz="3200" b="1" strike="noStrike" kern="1200" cap="none" spc="0" normalizeH="0" baseline="0" noProof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R="0" defTabSz="914400" fontAlgn="base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strike="noStrike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   别  </a:t>
            </a:r>
            <a:endParaRPr kumimoji="0" lang="zh-CN" altLang="en-US" sz="3200" b="1" strike="noStrike" kern="1200" cap="none" spc="0" normalizeH="0" baseline="0" noProof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R="0" defTabSz="914400" fontAlgn="base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strike="noStrike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       山</a:t>
            </a:r>
            <a:endParaRPr kumimoji="0" lang="zh-CN" altLang="en-US" sz="3200" b="1" strike="noStrike" kern="1200" cap="none" spc="0" normalizeH="0" baseline="0" noProof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0293" name="Picture 5" descr="arrow10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6000"/>
          </a:blip>
          <a:stretch>
            <a:fillRect/>
          </a:stretch>
        </p:blipFill>
        <p:spPr>
          <a:xfrm rot="1485957">
            <a:off x="5332413" y="2978150"/>
            <a:ext cx="1219200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12"/>
          <p:cNvSpPr txBox="1"/>
          <p:nvPr/>
        </p:nvSpPr>
        <p:spPr>
          <a:xfrm>
            <a:off x="10305183" y="1094105"/>
            <a:ext cx="670560" cy="376618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CC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刘邓大军挺进大别山</a:t>
            </a:r>
            <a:endParaRPr lang="zh-CN" altLang="en-US" sz="3200" b="1" dirty="0">
              <a:solidFill>
                <a:srgbClr val="CC33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860925" y="5780405"/>
            <a:ext cx="1059180" cy="5969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860540" y="4860290"/>
            <a:ext cx="995045" cy="5943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5" name="Oval 9"/>
          <p:cNvSpPr/>
          <p:nvPr/>
        </p:nvSpPr>
        <p:spPr>
          <a:xfrm rot="10597762">
            <a:off x="2933700" y="1973263"/>
            <a:ext cx="869950" cy="1319213"/>
          </a:xfrm>
          <a:prstGeom prst="ellipse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lvl="0" algn="ctr" eaLnBrk="1" fontAlgn="base" hangingPunct="1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ea"/>
              </a:rPr>
              <a:t>陕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  <a:p>
            <a:pPr lvl="0" algn="ctr" eaLnBrk="1" fontAlgn="base" hangingPunct="1"/>
            <a:r>
              <a:rPr lang="zh-CN" altLang="en-US" sz="36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ea"/>
              </a:rPr>
              <a:t>北</a:t>
            </a:r>
            <a:endParaRPr lang="zh-CN" altLang="en-US" sz="3600" b="1" strike="noStrike" noProof="1">
              <a:effectLst>
                <a:outerShdw blurRad="38100" dist="38100" dir="2700000">
                  <a:srgbClr val="FFFFFF"/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6555105" y="1752918"/>
            <a:ext cx="792163" cy="1295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山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东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1261745"/>
            <a:ext cx="1013460" cy="3598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</a:rPr>
              <a:t>战略进攻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zoom/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~6(59(6VU0S`GV6%}1W~9M"/>
          <p:cNvPicPr>
            <a:picLocks noChangeAspect="1"/>
          </p:cNvPicPr>
          <p:nvPr/>
        </p:nvPicPr>
        <p:blipFill>
          <a:blip r:embed="rId1"/>
          <a:srcRect l="7739" t="13107" r="161" b="5415"/>
          <a:stretch>
            <a:fillRect/>
          </a:stretch>
        </p:blipFill>
        <p:spPr>
          <a:xfrm>
            <a:off x="514985" y="283845"/>
            <a:ext cx="6425565" cy="6290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55840" y="283845"/>
            <a:ext cx="4020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该图片反映的历史事件是？</a:t>
            </a:r>
            <a:endParaRPr lang="zh-CN" altLang="en-US" sz="4800" b="1"/>
          </a:p>
        </p:txBody>
      </p:sp>
      <p:sp>
        <p:nvSpPr>
          <p:cNvPr id="4" name="文本框 3"/>
          <p:cNvSpPr txBox="1"/>
          <p:nvPr/>
        </p:nvSpPr>
        <p:spPr>
          <a:xfrm>
            <a:off x="10754995" y="2200275"/>
            <a:ext cx="1013460" cy="3598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</a:rPr>
              <a:t>战略决战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5840" y="2630805"/>
            <a:ext cx="4020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三大战役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895600" y="2857500"/>
          <a:ext cx="64001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599565"/>
                <a:gridCol w="16002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191260" y="333375"/>
          <a:ext cx="9808210" cy="4715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280"/>
                <a:gridCol w="929005"/>
                <a:gridCol w="1426210"/>
                <a:gridCol w="1897380"/>
                <a:gridCol w="2016760"/>
                <a:gridCol w="1679575"/>
              </a:tblGrid>
              <a:tr h="117157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名称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指挥者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参战部队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主要地点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1" u="none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endParaRPr lang="zh-CN" altLang="en-US" sz="3200" b="1" u="none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辽沈战役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221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淮海战役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7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平津战役</a:t>
                      </a:r>
                      <a:endParaRPr lang="zh-CN" altLang="en-US" sz="32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b="0" u="none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000" b="0" u="none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26440" y="5564505"/>
            <a:ext cx="10755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国民党主力被基本消灭，加速了人民解放战争的胜利。</a:t>
            </a:r>
            <a:endParaRPr lang="zh-CN" altLang="en-US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895600" y="2857500"/>
          <a:ext cx="64001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599565"/>
                <a:gridCol w="16002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191260" y="333375"/>
          <a:ext cx="9808210" cy="4569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060"/>
                <a:gridCol w="1419225"/>
                <a:gridCol w="1572169"/>
                <a:gridCol w="1751421"/>
                <a:gridCol w="2016760"/>
                <a:gridCol w="1679575"/>
              </a:tblGrid>
              <a:tr h="102516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名称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指挥者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参战部队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主要地点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1" u="non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endParaRPr lang="zh-CN" altLang="en-US" sz="2400" b="1" u="none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辽沈战役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1948.9—1948.11 </a:t>
                      </a:r>
                      <a:endParaRPr lang="zh-CN" altLang="en-US" sz="20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林彪、罗荣桓</a:t>
                      </a:r>
                      <a:r>
                        <a:rPr lang="en-US" altLang="zh-CN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8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东北人民解放军</a:t>
                      </a:r>
                      <a:r>
                        <a:rPr lang="en-US" altLang="zh-CN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18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3200" b="1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锦州、</a:t>
                      </a:r>
                      <a:r>
                        <a:rPr lang="en-US" altLang="zh-CN" sz="3200" b="1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zh-CN" sz="3200" b="1" u="none" dirty="0" smtClean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000" b="0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解放东北全境</a:t>
                      </a:r>
                      <a:r>
                        <a:rPr lang="en-US" altLang="zh-CN" sz="2000" b="0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zh-CN" altLang="en-US" sz="2000" b="0" u="none" dirty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221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淮海战役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 dirty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altLang="zh-CN" sz="20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1948.11—1949.1</a:t>
                      </a:r>
                      <a:endParaRPr lang="zh-CN" altLang="en-US" sz="20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800" b="0" u="none" dirty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刘伯承、陈毅、邓小平等</a:t>
                      </a:r>
                      <a:endParaRPr lang="zh-CN" altLang="en-US" sz="18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800" b="0" u="none" dirty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中原野战军、  华东野战军</a:t>
                      </a:r>
                      <a:endParaRPr lang="zh-CN" altLang="en-US" sz="18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1" u="none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3200" b="1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徐州</a:t>
                      </a:r>
                      <a:endParaRPr lang="zh-CN" altLang="en-US" sz="3200" b="1" u="none" dirty="0" smtClean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000" b="0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解放长江中下游以北广大地区</a:t>
                      </a:r>
                      <a:endParaRPr lang="zh-CN" altLang="en-US" sz="2000" b="0" u="none" dirty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7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400" b="0" u="none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平津战役</a:t>
                      </a:r>
                      <a:endParaRPr lang="zh-CN" altLang="en-US" sz="2400" b="0" u="none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 dirty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altLang="zh-CN" sz="20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1948.11—1949.1</a:t>
                      </a:r>
                      <a:endParaRPr lang="zh-CN" altLang="en-US" sz="20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800" b="0" u="none" dirty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聂荣臻</a:t>
                      </a:r>
                      <a:endParaRPr lang="zh-CN" altLang="en-US" sz="18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800" b="0" u="none" dirty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1800" b="0" u="none" dirty="0" smtClean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华北人民解放军、东北解放军</a:t>
                      </a:r>
                      <a:endParaRPr lang="zh-CN" altLang="en-US" sz="1800" b="0" u="none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3200" b="1" u="none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3200" b="1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北平、天津、张家口</a:t>
                      </a:r>
                      <a:endParaRPr lang="zh-CN" altLang="en-US" sz="3200" b="1" u="none" dirty="0" smtClean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2000" b="0" u="none" dirty="0" smtClean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华北全境基本解放</a:t>
                      </a:r>
                      <a:endParaRPr lang="zh-CN" altLang="en-US" sz="2000" b="0" u="none" dirty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26440" y="5564505"/>
            <a:ext cx="1075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三大战役：国民党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主力被基本消灭，加速了人民解放战争的胜利。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4005" y="773430"/>
            <a:ext cx="93205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为迎接解放战争的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最后胜利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准备新中国的成立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，中共做了哪些准备？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6465" y="2409825"/>
            <a:ext cx="7828280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政治：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1949.3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河北西柏坡七届二中全会；   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党的工作重心由乡村转移到城市。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军事：渡江战役，解放南京。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5713" y="1200150"/>
            <a:ext cx="6948488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endParaRPr lang="zh-CN" altLang="en-US" sz="2400" b="1" strike="noStrike" noProof="1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/>
            <a:r>
              <a:rPr lang="zh-CN" altLang="en-US" sz="2400" b="1" strike="noStrike" noProof="1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2400" strike="noStrike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sz="2400" strike="noStrike" noProof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5215" y="616585"/>
            <a:ext cx="6920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 fontAlgn="base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strike="noStrike" kern="1200" cap="none" spc="0" normalizeH="0" baseline="0" noProof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1949.4</a:t>
            </a:r>
            <a:r>
              <a:rPr kumimoji="0" lang="zh-CN" altLang="en-US" sz="3200" b="1" strike="noStrike" kern="1200" cap="none" spc="0" normalizeH="0" baseline="0" noProof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渡江战役</a:t>
            </a:r>
            <a:r>
              <a:rPr kumimoji="0" lang="en-US" altLang="zh-CN" sz="3200" b="1" strike="noStrike" kern="1200" cap="none" spc="0" normalizeH="0" baseline="0" noProof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</a:t>
            </a:r>
            <a:r>
              <a:rPr kumimoji="0" lang="zh-CN" altLang="en-US" sz="3200" b="1" strike="noStrike" kern="1200" cap="none" spc="0" normalizeH="0" baseline="0" noProof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解放南京</a:t>
            </a:r>
            <a:endParaRPr kumimoji="0" lang="zh-CN" altLang="en-US" sz="3200" b="1" strike="noStrike" kern="1200" cap="none" spc="0" normalizeH="0" baseline="0" noProof="1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40962" name="图片 40961" descr="占领南京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1990" y="1605915"/>
            <a:ext cx="3815080" cy="3245485"/>
          </a:xfrm>
          <a:prstGeom prst="rect">
            <a:avLst/>
          </a:prstGeom>
          <a:noFill/>
          <a:ln w="76200" cap="flat" cmpd="tri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3" name="文本框 40962"/>
          <p:cNvSpPr txBox="1"/>
          <p:nvPr/>
        </p:nvSpPr>
        <p:spPr>
          <a:xfrm>
            <a:off x="5823585" y="5060950"/>
            <a:ext cx="36099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buClrTx/>
            </a:pPr>
            <a:r>
              <a:rPr lang="zh-CN" altLang="en-US" sz="2400" b="1" strike="noStrike" noProof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+mn-ea"/>
              </a:rPr>
              <a:t>人民解放军占领南京国民政府总统府</a:t>
            </a:r>
            <a:endParaRPr lang="zh-CN" altLang="en-US" sz="2400" b="1" strike="noStrike" noProof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30" y="1605915"/>
            <a:ext cx="3390265" cy="324612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1783" y="899386"/>
            <a:ext cx="9823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二、课标细化   聚焦考点 </a:t>
            </a:r>
            <a:endParaRPr lang="en-US" altLang="zh-CN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3</a:t>
            </a:r>
            <a:r>
              <a:rPr lang="zh-CN" altLang="en-US" sz="3200" dirty="0" smtClean="0"/>
              <a:t>、知道</a:t>
            </a:r>
            <a:r>
              <a:rPr lang="zh-CN" altLang="en-US" sz="3200" dirty="0"/>
              <a:t>解放区的</a:t>
            </a:r>
            <a:r>
              <a:rPr lang="zh-CN" altLang="en-US" sz="3200" dirty="0">
                <a:solidFill>
                  <a:srgbClr val="FF0000"/>
                </a:solidFill>
              </a:rPr>
              <a:t>土地改革</a:t>
            </a:r>
            <a:r>
              <a:rPr lang="en-US" altLang="zh-CN" sz="3200" dirty="0"/>
              <a:t>;</a:t>
            </a:r>
            <a:r>
              <a:rPr lang="zh-CN" altLang="en-US" sz="3200" dirty="0"/>
              <a:t>简析国民党南京</a:t>
            </a:r>
            <a:r>
              <a:rPr lang="zh-CN" altLang="en-US" sz="3200" dirty="0" smtClean="0"/>
              <a:t>政府灭亡</a:t>
            </a:r>
            <a:r>
              <a:rPr lang="zh-CN" altLang="en-US" sz="3200" dirty="0"/>
              <a:t>和人民解放争胜利的</a:t>
            </a:r>
            <a:r>
              <a:rPr lang="zh-CN" altLang="en-US" sz="3200" dirty="0" smtClean="0"/>
              <a:t>主要</a:t>
            </a:r>
            <a:r>
              <a:rPr lang="zh-CN" altLang="en-US" sz="3200" dirty="0" smtClean="0">
                <a:solidFill>
                  <a:srgbClr val="FF0000"/>
                </a:solidFill>
              </a:rPr>
              <a:t>原因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04470" y="217170"/>
            <a:ext cx="11782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4</a:t>
            </a:r>
            <a:r>
              <a:rPr lang="zh-CN" altLang="en-US" sz="2800" b="1"/>
              <a:t>、抗日战争分为正面战场和敌后战场，那么正面战场包括哪几场战争？敌后战场包括哪几场战争？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324485" y="1170305"/>
            <a:ext cx="11782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正面战场：台儿庄战役；武汉会战；第三次长沙会战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敌后战场：平型关大捷；百团大战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" y="2123440"/>
            <a:ext cx="11782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5</a:t>
            </a:r>
            <a:r>
              <a:rPr lang="zh-CN" altLang="en-US" sz="2800" b="1"/>
              <a:t>、抗战以来正面战场取得最大胜利的是哪场战役？中国军队主动出击日军的最大规模的战役是？粉碎了日军不可战胜的神话是哪场战役？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324485" y="307657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台儿庄战役；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百团大战；</a:t>
            </a:r>
            <a:r>
              <a:rPr lang="zh-CN" altLang="en-US" sz="2800" b="1">
                <a:solidFill>
                  <a:srgbClr val="FF0000"/>
                </a:solidFill>
              </a:rPr>
              <a:t>平型关大捷；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" y="359854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6</a:t>
            </a:r>
            <a:r>
              <a:rPr lang="zh-CN" altLang="en-US" sz="2800" b="1"/>
              <a:t>、抗战以来在土地方面的政策为？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917575" y="412051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地主减租减息政策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4470" y="464248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7</a:t>
            </a:r>
            <a:r>
              <a:rPr lang="zh-CN" altLang="en-US" sz="2800" b="1"/>
              <a:t>、把毛泽东思想确立为中国共产党的思想是哪场会议？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917575" y="516445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中共七大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5105" y="555942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8</a:t>
            </a:r>
            <a:r>
              <a:rPr lang="zh-CN" altLang="en-US" sz="2800" b="1"/>
              <a:t>、抗日战争胜利的决定性因素是什么？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917575" y="6081395"/>
            <a:ext cx="1178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全民族抗战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8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 descr="0072"/>
          <p:cNvPicPr>
            <a:picLocks noChangeAspect="1"/>
          </p:cNvPicPr>
          <p:nvPr/>
        </p:nvPicPr>
        <p:blipFill>
          <a:blip r:embed="rId1"/>
          <a:srcRect l="3471" t="4846" r="56310" b="41187"/>
          <a:stretch>
            <a:fillRect/>
          </a:stretch>
        </p:blipFill>
        <p:spPr>
          <a:xfrm>
            <a:off x="741680" y="1680845"/>
            <a:ext cx="4135120" cy="2933065"/>
          </a:xfrm>
          <a:prstGeom prst="rect">
            <a:avLst/>
          </a:prstGeom>
          <a:noFill/>
          <a:ln w="41275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6" name="文本框 9225"/>
          <p:cNvSpPr txBox="1"/>
          <p:nvPr/>
        </p:nvSpPr>
        <p:spPr>
          <a:xfrm>
            <a:off x="1551940" y="391795"/>
            <a:ext cx="8514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3600" b="1" strike="noStrike" noProof="1">
                <a:solidFill>
                  <a:srgbClr val="A5002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解放区的土地改革   </a:t>
            </a:r>
            <a:endParaRPr lang="zh-CN" altLang="en-US" sz="3600" b="1" strike="noStrike" noProof="1">
              <a:solidFill>
                <a:srgbClr val="A50021"/>
              </a:solidFill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1940" y="1330325"/>
            <a:ext cx="6597650" cy="5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图片反映的历史事件是什么</a:t>
            </a:r>
            <a:r>
              <a:rPr lang="zh-CN" altLang="en-US" sz="3200" b="1" dirty="0" smtClean="0"/>
              <a:t>？</a:t>
            </a:r>
            <a:endParaRPr lang="zh-CN" altLang="en-US" sz="3200" b="1" dirty="0" smtClean="0"/>
          </a:p>
          <a:p>
            <a:pPr>
              <a:lnSpc>
                <a:spcPct val="190000"/>
              </a:lnSpc>
            </a:pP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2</a:t>
            </a:r>
            <a:r>
              <a:rPr lang="en-US" altLang="zh-CN" sz="3200" b="1" dirty="0"/>
              <a:t>.</a:t>
            </a:r>
            <a:r>
              <a:rPr lang="zh-CN" altLang="en-US" sz="3200" b="1" dirty="0"/>
              <a:t>文件是什么？颁布的时间？</a:t>
            </a:r>
            <a:endParaRPr lang="zh-CN" altLang="en-US" sz="3200" b="1" dirty="0"/>
          </a:p>
          <a:p>
            <a:pPr>
              <a:lnSpc>
                <a:spcPct val="190000"/>
              </a:lnSpc>
            </a:pPr>
            <a:r>
              <a:rPr lang="en-US" altLang="zh-CN" sz="3200" b="1" dirty="0"/>
              <a:t>3.</a:t>
            </a:r>
            <a:r>
              <a:rPr lang="zh-CN" altLang="en-US" sz="3200" b="1" dirty="0"/>
              <a:t>与抗日战争时期相比土地政策有什么变化？</a:t>
            </a:r>
            <a:endParaRPr lang="zh-CN" altLang="en-US" sz="3200" b="1" dirty="0"/>
          </a:p>
          <a:p>
            <a:pPr>
              <a:lnSpc>
                <a:spcPct val="190000"/>
              </a:lnSpc>
            </a:pPr>
            <a:r>
              <a:rPr lang="en-US" altLang="zh-CN" sz="3200" b="1" dirty="0"/>
              <a:t>4.</a:t>
            </a:r>
            <a:r>
              <a:rPr lang="zh-CN" altLang="en-US" sz="3200" b="1" dirty="0"/>
              <a:t>作用是什么？</a:t>
            </a:r>
            <a:endParaRPr lang="zh-CN" altLang="en-US" sz="3200" b="1" dirty="0"/>
          </a:p>
          <a:p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71565" y="2215515"/>
            <a:ext cx="3895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解放区的土地改革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44615" y="3168015"/>
            <a:ext cx="5306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中国土地法大纲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》1947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32675" y="4119880"/>
            <a:ext cx="38246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将减租减息改为耕者有其田的土地政策。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34985" y="5208270"/>
            <a:ext cx="3824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调动了农民参与革命斗争的积极性，为解放战争提供了有力的人力，物力保障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6130" y="602615"/>
            <a:ext cx="96837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/>
          </a:p>
          <a:p>
            <a:r>
              <a:rPr lang="zh-CN" altLang="en-US" sz="2800"/>
              <a:t>材料一：淮海战役人民支持前线统计表</a:t>
            </a:r>
            <a:endParaRPr lang="zh-CN" altLang="en-US" sz="2800"/>
          </a:p>
        </p:txBody>
      </p:sp>
      <p:graphicFrame>
        <p:nvGraphicFramePr>
          <p:cNvPr id="6" name="表格 -1"/>
          <p:cNvGraphicFramePr/>
          <p:nvPr>
            <p:custDataLst>
              <p:tags r:id="rId1"/>
            </p:custDataLst>
          </p:nvPr>
        </p:nvGraphicFramePr>
        <p:xfrm>
          <a:off x="1026795" y="1617345"/>
          <a:ext cx="9202420" cy="1228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815"/>
                <a:gridCol w="1316355"/>
                <a:gridCol w="1314450"/>
                <a:gridCol w="1313180"/>
                <a:gridCol w="1314450"/>
                <a:gridCol w="1313180"/>
                <a:gridCol w="1316990"/>
              </a:tblGrid>
              <a:tr h="6197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民工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担架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大小车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牲畜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筹粮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挑子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船只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543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万人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30.5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万副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88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万辆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76.7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万头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万吨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20.6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万副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8500</a:t>
                      </a:r>
                      <a:r>
                        <a:rPr lang="zh-CN" altLang="en-US" sz="24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只</a:t>
                      </a:r>
                      <a:endParaRPr lang="zh-CN" altLang="en-US" sz="24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图片 10241" descr="0072"/>
          <p:cNvPicPr>
            <a:picLocks noChangeAspect="1"/>
          </p:cNvPicPr>
          <p:nvPr/>
        </p:nvPicPr>
        <p:blipFill>
          <a:blip r:embed="rId2"/>
          <a:srcRect l="3471" t="4846" r="56310" b="41187"/>
          <a:stretch>
            <a:fillRect/>
          </a:stretch>
        </p:blipFill>
        <p:spPr>
          <a:xfrm>
            <a:off x="1574165" y="3427095"/>
            <a:ext cx="3032760" cy="2523490"/>
          </a:xfrm>
          <a:prstGeom prst="rect">
            <a:avLst/>
          </a:prstGeom>
          <a:noFill/>
          <a:ln w="41275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260985" y="3576320"/>
            <a:ext cx="1139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材料二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64760" y="3274060"/>
            <a:ext cx="65106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材料三：1.先取小城市、中等城市和广大农村，后取大城市；2.以歼灭敌人有生力量为主要目标，不以保守或夺取城市和地方为主要目标……10.善于利用两个战役之间的间隙，休息和整训部队。休整的时间，一般地不要过长，尽可能不使敌人获得喘息的时间。                                                                  </a:t>
            </a:r>
            <a:r>
              <a:rPr lang="en-US" altLang="zh-CN" sz="2400"/>
              <a:t>-------------------------</a:t>
            </a:r>
            <a:r>
              <a:rPr lang="zh-CN" altLang="en-US" sz="2400"/>
              <a:t>人民解放军作战十大军事原则 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60070" y="518160"/>
            <a:ext cx="113607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根据三则材料说说，人民解放战争能够迅速胜利胜利的原因有哪些？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3174365" y="1877695"/>
            <a:ext cx="4614545" cy="70675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人民群众的支持</a:t>
            </a:r>
            <a:endParaRPr lang="zh-CN" altLang="en-US" sz="4000" dirty="0">
              <a:solidFill>
                <a:schemeClr val="bg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6012815" y="3427095"/>
            <a:ext cx="4614545" cy="13220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中国共产党正确的作战战略；</a:t>
            </a:r>
            <a:endParaRPr lang="zh-CN" altLang="en-US" sz="4000" dirty="0">
              <a:solidFill>
                <a:schemeClr val="bg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6125845" y="5120640"/>
            <a:ext cx="4614545" cy="13220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以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毛泽东为核心等人的正确领导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；</a:t>
            </a:r>
            <a:endParaRPr lang="zh-CN" altLang="en-US" sz="4000" dirty="0">
              <a:solidFill>
                <a:schemeClr val="bg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7" grpId="0" bldLvl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1536" y="993588"/>
            <a:ext cx="5618846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三、时空联系  知识回顾</a:t>
            </a:r>
            <a:endParaRPr lang="zh-CN" altLang="en-US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43025" y="2829560"/>
            <a:ext cx="5062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孙中山等走出</a:t>
            </a:r>
            <a:r>
              <a:rPr lang="zh-CN" altLang="en-US" sz="2400" b="1">
                <a:solidFill>
                  <a:srgbClr val="FF0000"/>
                </a:solidFill>
              </a:rPr>
              <a:t>国民党一大</a:t>
            </a:r>
            <a:r>
              <a:rPr lang="zh-CN" altLang="en-US" sz="2400"/>
              <a:t>会场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5462270" y="2829560"/>
            <a:ext cx="527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国共合作</a:t>
            </a:r>
            <a:r>
              <a:rPr lang="zh-CN" altLang="en-US" sz="2400"/>
              <a:t>宣言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640" y="193675"/>
            <a:ext cx="3338830" cy="2482215"/>
          </a:xfrm>
          <a:prstGeom prst="rect">
            <a:avLst/>
          </a:prstGeom>
        </p:spPr>
      </p:pic>
      <p:pic>
        <p:nvPicPr>
          <p:cNvPr id="15364" name="图片 15363" descr="14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6766560" y="168910"/>
            <a:ext cx="2366010" cy="2506980"/>
          </a:xfrm>
          <a:prstGeom prst="rect">
            <a:avLst/>
          </a:prstGeom>
          <a:noFill/>
          <a:ln w="76200" cap="flat" cmpd="tri">
            <a:noFill/>
            <a:prstDash val="solid"/>
            <a:miter/>
            <a:headEnd type="none" w="med" len="med"/>
            <a:tailEnd type="none" w="med" len="med"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445510"/>
            <a:ext cx="3940810" cy="26301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9325" y="6174105"/>
            <a:ext cx="3807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国民党右派屠杀革命志士</a:t>
            </a:r>
            <a:endParaRPr lang="zh-CN" altLang="en-US" sz="2400"/>
          </a:p>
        </p:txBody>
      </p:sp>
      <p:pic>
        <p:nvPicPr>
          <p:cNvPr id="3" name="图片 2" descr="6~6(59(6VU0S`GV6%}1W~9M"/>
          <p:cNvPicPr>
            <a:picLocks noChangeAspect="1"/>
          </p:cNvPicPr>
          <p:nvPr/>
        </p:nvPicPr>
        <p:blipFill>
          <a:blip r:embed="rId4"/>
          <a:srcRect l="7739" t="13107" r="161" b="4995"/>
          <a:stretch>
            <a:fillRect/>
          </a:stretch>
        </p:blipFill>
        <p:spPr>
          <a:xfrm>
            <a:off x="6849745" y="3445510"/>
            <a:ext cx="2673350" cy="2630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93790" y="6174105"/>
            <a:ext cx="3807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三大战役示意图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0" y="638175"/>
            <a:ext cx="798195" cy="4401205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1.</a:t>
            </a:r>
            <a:r>
              <a:rPr lang="zh-CN" altLang="en-US" sz="4000" dirty="0">
                <a:solidFill>
                  <a:srgbClr val="FF0000"/>
                </a:solidFill>
              </a:rPr>
              <a:t>国共关系回顾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798195" y="2091055"/>
            <a:ext cx="11845290" cy="193802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国共合作</a:t>
            </a:r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——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国共对立</a:t>
            </a:r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——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国共合作</a:t>
            </a:r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——</a:t>
            </a:r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国共对立</a:t>
            </a:r>
            <a:endParaRPr lang="zh-CN" altLang="en-US" sz="4000" dirty="0">
              <a:solidFill>
                <a:schemeClr val="bg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1924-1927   1927-1937   1937-1945   1945-1949</a:t>
            </a:r>
            <a:endParaRPr lang="en-US" altLang="zh-CN" sz="4000" dirty="0">
              <a:solidFill>
                <a:schemeClr val="bg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国民大革命   十年内战    抗日战争  解放战争</a:t>
            </a:r>
            <a:endParaRPr lang="zh-CN" altLang="en-US" sz="4000" dirty="0">
              <a:solidFill>
                <a:schemeClr val="bg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D4EFFB">
                  <a:alpha val="100000"/>
                </a:srgbClr>
              </a:clrFrom>
              <a:clrTo>
                <a:srgbClr val="D4EF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" y="2235835"/>
            <a:ext cx="11718290" cy="35896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6465" y="809625"/>
            <a:ext cx="7545705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2.</a:t>
            </a:r>
            <a:r>
              <a:rPr lang="zh-CN" altLang="en-US" sz="4000" dirty="0"/>
              <a:t>回顾新民主主义革命的历程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1573" y="823771"/>
            <a:ext cx="5771132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四、考情分析   八年真题</a:t>
            </a:r>
            <a:endParaRPr lang="zh-CN" altLang="en-US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495" y="0"/>
            <a:ext cx="3385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真题专练：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495" y="513715"/>
            <a:ext cx="11554460" cy="480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en-US"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1.</a:t>
            </a:r>
            <a:r>
              <a:rPr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(2016河南备用卷6题)</a:t>
            </a:r>
            <a:r>
              <a:rPr lang="zh-CN"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右</a:t>
            </a: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图是一张拍摄于1946年12月的照片，其呈现的历史场景表明</a:t>
            </a:r>
            <a:r>
              <a:rPr lang="en-US"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   )</a:t>
            </a:r>
            <a:endParaRPr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ts val="5000"/>
              </a:lnSpc>
            </a:pP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 </a:t>
            </a:r>
            <a:r>
              <a:rPr sz="32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国民党的统治完全崩溃</a:t>
            </a: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</a:t>
            </a:r>
            <a:endParaRPr lang="en-US"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ts val="5000"/>
              </a:lnSpc>
            </a:pP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 </a:t>
            </a:r>
            <a:r>
              <a:rPr sz="32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国民党发动内战不得民心</a:t>
            </a:r>
            <a:endParaRPr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ts val="5000"/>
              </a:lnSpc>
            </a:pP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 </a:t>
            </a:r>
            <a:r>
              <a:rPr sz="32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国共两党的关系面临破裂</a:t>
            </a: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</a:t>
            </a:r>
            <a:endParaRPr lang="en-US"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ts val="5000"/>
              </a:lnSpc>
            </a:pPr>
            <a:r>
              <a:rPr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D. </a:t>
            </a:r>
            <a:r>
              <a:rPr sz="32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人民解放军即将转入战略进攻</a:t>
            </a:r>
            <a:endParaRPr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dirty="0">
              <a:latin typeface="+mn-ea"/>
              <a:cs typeface="+mn-ea"/>
            </a:endParaRPr>
          </a:p>
          <a:p>
            <a:pPr fontAlgn="auto">
              <a:lnSpc>
                <a:spcPts val="3500"/>
              </a:lnSpc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6480" y="1250443"/>
            <a:ext cx="6209211" cy="46103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50638" y="1084862"/>
            <a:ext cx="6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B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495" y="0"/>
            <a:ext cx="3385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真题专练：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3552" y="513714"/>
            <a:ext cx="115544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(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2017河南7题)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刘邓大军以锐不可当之势，先后跨越重重障碍，经过20多天的艰苦跋涉和激烈战斗，完成了一次无后方依托，以长驱直入插进敌人战略纵深为特点的特殊形式的进攻行动。这一“行动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”(   )</a:t>
            </a:r>
            <a:endParaRPr lang="en-US" altLang="zh-CN" sz="2800" dirty="0">
              <a:latin typeface="+mn-ea"/>
              <a:cs typeface="+mn-ea"/>
              <a:sym typeface="+mn-ea"/>
            </a:endParaRPr>
          </a:p>
          <a:p>
            <a:pPr marL="514350" indent="-514350" fontAlgn="auto">
              <a:lnSpc>
                <a:spcPct val="150000"/>
              </a:lnSpc>
              <a:buAutoNum type="alphaUcPeriod"/>
            </a:pPr>
            <a:r>
              <a:rPr lang="en-US" altLang="zh-CN" sz="2800" dirty="0" err="1" smtClean="0">
                <a:latin typeface="+mn-ea"/>
                <a:cs typeface="+mn-ea"/>
                <a:sym typeface="+mn-ea"/>
              </a:rPr>
              <a:t>是党的历史上生死攸关的转折点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       </a:t>
            </a:r>
            <a:endParaRPr lang="en-US" altLang="zh-CN" sz="2800" dirty="0" smtClean="0">
              <a:latin typeface="+mn-ea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+mn-ea"/>
                <a:cs typeface="+mn-ea"/>
                <a:sym typeface="+mn-ea"/>
              </a:rPr>
              <a:t>B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2800" dirty="0" err="1">
                <a:latin typeface="+mn-ea"/>
                <a:cs typeface="+mn-ea"/>
                <a:sym typeface="+mn-ea"/>
              </a:rPr>
              <a:t>是抗战中发动的最大规模战役</a:t>
            </a:r>
            <a:endParaRPr lang="en-US" altLang="zh-CN" sz="2800" dirty="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C. </a:t>
            </a:r>
            <a:r>
              <a:rPr lang="en-US" altLang="zh-CN" sz="2800" dirty="0" err="1" smtClean="0">
                <a:latin typeface="+mn-ea"/>
                <a:cs typeface="+mn-ea"/>
                <a:sym typeface="+mn-ea"/>
              </a:rPr>
              <a:t>揭开解放军全国性战略进攻序幕</a:t>
            </a:r>
            <a:endParaRPr lang="en-US" altLang="zh-CN" sz="2800" dirty="0" smtClean="0">
              <a:latin typeface="+mn-ea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+mn-ea"/>
                <a:cs typeface="+mn-ea"/>
                <a:sym typeface="+mn-ea"/>
              </a:rPr>
              <a:t>D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2800" dirty="0" err="1" smtClean="0">
                <a:latin typeface="+mn-ea"/>
                <a:cs typeface="+mn-ea"/>
                <a:sym typeface="+mn-ea"/>
              </a:rPr>
              <a:t>标志着解放战争取得彻底胜利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9731828" y="1621709"/>
            <a:ext cx="118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0000"/>
                </a:solidFill>
              </a:rPr>
              <a:t>C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495" y="0"/>
            <a:ext cx="3385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真题专练：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495" y="706755"/>
            <a:ext cx="11554460" cy="561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3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.(2013河南7题)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1948年10月，一位被俘的国民党军官感叹道：“这一着非雄才大略之人是做不出来的。锦州好比一条扁担，一头挑东北，一头挑华北，现在是中间折断了。”由此可知他感叹的战役是(　　)</a:t>
            </a:r>
            <a:endParaRPr lang="en-US" altLang="zh-CN" sz="3200" dirty="0">
              <a:latin typeface="+mn-ea"/>
              <a:cs typeface="+mn-ea"/>
            </a:endParaRPr>
          </a:p>
          <a:p>
            <a:pPr marL="514350" indent="-514350" fontAlgn="auto">
              <a:lnSpc>
                <a:spcPct val="150000"/>
              </a:lnSpc>
              <a:buAutoNum type="alphaUcPeriod"/>
            </a:pPr>
            <a:r>
              <a:rPr lang="en-US" altLang="zh-CN" sz="3200" dirty="0" err="1" smtClean="0">
                <a:latin typeface="+mn-ea"/>
                <a:cs typeface="+mn-ea"/>
                <a:sym typeface="+mn-ea"/>
              </a:rPr>
              <a:t>辽沈战役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　　　  　 B. 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淮海战役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             </a:t>
            </a:r>
            <a:endParaRPr lang="en-US" altLang="zh-CN" sz="3200" dirty="0" smtClean="0">
              <a:latin typeface="+mn-ea"/>
              <a:cs typeface="+mn-ea"/>
              <a:sym typeface="+mn-ea"/>
            </a:endParaRPr>
          </a:p>
          <a:p>
            <a:pPr marL="514350" indent="-514350" fontAlgn="auto">
              <a:lnSpc>
                <a:spcPct val="150000"/>
              </a:lnSpc>
              <a:buAutoNum type="alphaUcPeriod"/>
            </a:pPr>
            <a:r>
              <a:rPr lang="en-US" altLang="zh-CN" sz="3200" dirty="0" smtClean="0">
                <a:latin typeface="+mn-ea"/>
                <a:cs typeface="+mn-ea"/>
                <a:sym typeface="+mn-ea"/>
              </a:rPr>
              <a:t>C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平津战役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       </a:t>
            </a:r>
            <a:r>
              <a:rPr lang="en-US" altLang="zh-CN" sz="3200" dirty="0" smtClean="0">
                <a:latin typeface="+mn-ea"/>
                <a:cs typeface="+mn-ea"/>
                <a:sym typeface="+mn-ea"/>
              </a:rPr>
              <a:t> D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渡江战役</a:t>
            </a:r>
            <a:endParaRPr lang="en-US" altLang="zh-CN" sz="3200" dirty="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>
              <a:latin typeface="+mn-ea"/>
              <a:cs typeface="+mn-ea"/>
            </a:endParaRPr>
          </a:p>
          <a:p>
            <a:pPr fontAlgn="auto">
              <a:lnSpc>
                <a:spcPts val="3500"/>
              </a:lnSpc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30582" y="3030582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</a:rPr>
              <a:t>A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495" y="0"/>
            <a:ext cx="3385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真题专练：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495" y="513715"/>
            <a:ext cx="11554460" cy="488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+mn-ea"/>
                <a:cs typeface="+mn-ea"/>
                <a:sym typeface="+mn-ea"/>
              </a:rPr>
              <a:t>4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(2012河南5题)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“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得道多助，失道寡助”在人民群众的支持下，人民解放军取得了解放战争的胜利。下列属于解放战争中战略决战战役的是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(　　)</a:t>
            </a:r>
            <a:endParaRPr lang="en-US" altLang="zh-CN" sz="3200" dirty="0">
              <a:latin typeface="+mn-ea"/>
              <a:cs typeface="+mn-ea"/>
            </a:endParaRPr>
          </a:p>
          <a:p>
            <a:pPr marL="514350" indent="-514350" fontAlgn="auto">
              <a:lnSpc>
                <a:spcPct val="150000"/>
              </a:lnSpc>
              <a:buAutoNum type="alphaUcPeriod"/>
            </a:pPr>
            <a:r>
              <a:rPr lang="en-US" altLang="zh-CN" sz="3200" dirty="0" err="1" smtClean="0">
                <a:latin typeface="+mn-ea"/>
                <a:cs typeface="+mn-ea"/>
                <a:sym typeface="+mn-ea"/>
              </a:rPr>
              <a:t>转战陕北</a:t>
            </a:r>
            <a:r>
              <a:rPr lang="en-US" altLang="zh-CN" sz="3200" dirty="0" smtClean="0">
                <a:latin typeface="+mn-ea"/>
                <a:cs typeface="+mn-ea"/>
                <a:sym typeface="+mn-ea"/>
              </a:rPr>
              <a:t>          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B. 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挺进大别山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             </a:t>
            </a:r>
            <a:endParaRPr lang="en-US" altLang="zh-CN" sz="3200" dirty="0" smtClean="0">
              <a:latin typeface="+mn-ea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+mn-ea"/>
                <a:cs typeface="+mn-ea"/>
                <a:sym typeface="+mn-ea"/>
              </a:rPr>
              <a:t>C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三大战役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       </a:t>
            </a:r>
            <a:r>
              <a:rPr lang="en-US" altLang="zh-CN" sz="3200" dirty="0" smtClean="0">
                <a:latin typeface="+mn-ea"/>
                <a:cs typeface="+mn-ea"/>
                <a:sym typeface="+mn-ea"/>
              </a:rPr>
              <a:t>D</a:t>
            </a:r>
            <a:r>
              <a:rPr lang="en-US" altLang="zh-CN" sz="3200" dirty="0">
                <a:latin typeface="+mn-ea"/>
                <a:cs typeface="+mn-ea"/>
                <a:sym typeface="+mn-ea"/>
              </a:rPr>
              <a:t>. </a:t>
            </a:r>
            <a:r>
              <a:rPr lang="en-US" altLang="zh-CN" sz="3200" dirty="0" err="1">
                <a:latin typeface="+mn-ea"/>
                <a:cs typeface="+mn-ea"/>
                <a:sym typeface="+mn-ea"/>
              </a:rPr>
              <a:t>渡江战役</a:t>
            </a:r>
            <a:endParaRPr lang="en-US" altLang="zh-CN" sz="3200" dirty="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>
              <a:latin typeface="+mn-ea"/>
              <a:cs typeface="+mn-ea"/>
            </a:endParaRPr>
          </a:p>
          <a:p>
            <a:pPr fontAlgn="auto">
              <a:lnSpc>
                <a:spcPts val="3500"/>
              </a:lnSpc>
            </a:pP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775166" y="2024743"/>
            <a:ext cx="783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</a:rPr>
              <a:t>C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872480"/>
            <a:ext cx="3336290" cy="985520"/>
          </a:xfrm>
          <a:prstGeom prst="rect">
            <a:avLst/>
          </a:prstGeom>
        </p:spPr>
      </p:pic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574000" y="2690558"/>
            <a:ext cx="7307671" cy="1192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313" tIns="43156" rIns="86313" bIns="43156">
            <a:spAutoFit/>
          </a:bodyPr>
          <a:lstStyle/>
          <a:p>
            <a:pPr eaLnBrk="1" hangingPunct="1">
              <a:lnSpc>
                <a:spcPct val="150000"/>
              </a:lnSpc>
              <a:buSzPct val="25000"/>
            </a:pPr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版  本：教育部审定义务教育教科书</a:t>
            </a:r>
            <a:endParaRPr lang="zh-CN" altLang="en-US" sz="24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SzPct val="25000"/>
            </a:pPr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  节：第七单元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解放战争</a:t>
            </a:r>
            <a:endParaRPr lang="zh-CN" altLang="en-US" sz="2400" b="1" dirty="0" smtClean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文本框 43"/>
          <p:cNvSpPr txBox="1">
            <a:spLocks noChangeArrowheads="1"/>
          </p:cNvSpPr>
          <p:nvPr/>
        </p:nvSpPr>
        <p:spPr bwMode="auto">
          <a:xfrm>
            <a:off x="89074" y="401202"/>
            <a:ext cx="7226029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598" tIns="24298" rIns="48598" bIns="24298">
            <a:spAutoFit/>
          </a:bodyPr>
          <a:lstStyle/>
          <a:p>
            <a:pPr algn="ctr" eaLnBrk="1" hangingPunct="1"/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八上第七单元  解放战争</a:t>
            </a:r>
            <a:endParaRPr lang="zh-CN" altLang="en-US" sz="4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78510"/>
            <a:ext cx="4148455" cy="5602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595" y="1127654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一、自主学习   夯实基础</a:t>
            </a:r>
            <a:endParaRPr lang="en-US" altLang="zh-CN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二、课标细化   聚焦考点 </a:t>
            </a:r>
            <a:endParaRPr lang="en-US" altLang="zh-CN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三、时空联系  知识回顾</a:t>
            </a:r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考情分析   八年真题</a:t>
            </a:r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9333" y="0"/>
            <a:ext cx="4752528" cy="108012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一、夯实基础  梳理线索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092" y="722066"/>
            <a:ext cx="8858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请把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这些事件以时间轴的方式表示出来。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重庆谈判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2.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政治协商会议召开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3.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全面内战爆发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4.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中共中央转战陕北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5.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刘邓大军挺进大别山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6.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三大战役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      7.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渡江战役和南京解放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 flipV="1">
            <a:off x="1946708" y="4339642"/>
            <a:ext cx="8333761" cy="439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814280" y="4241724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960606" y="4261998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939403" y="4248422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782718" y="4261170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899156" y="4282449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946927" y="4237667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95660" y="4434708"/>
            <a:ext cx="553998" cy="1637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1945.8--10</a:t>
            </a:r>
            <a:endParaRPr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559799" y="4419302"/>
            <a:ext cx="553998" cy="1667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1946.1.10</a:t>
            </a:r>
            <a:endParaRPr lang="zh-CN" altLang="en-US" sz="24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4575991" y="4425401"/>
            <a:ext cx="553998" cy="1322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1946.6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5664637" y="4360130"/>
            <a:ext cx="553998" cy="1100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1947.3</a:t>
            </a:r>
            <a:endParaRPr lang="zh-CN" altLang="en-US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708375" y="4404912"/>
            <a:ext cx="553998" cy="1172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1947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夏</a:t>
            </a:r>
            <a:endParaRPr lang="zh-CN" altLang="en-US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7655809" y="4387821"/>
            <a:ext cx="553998" cy="21348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1948.9—1949.1</a:t>
            </a:r>
            <a:endParaRPr lang="zh-CN" altLang="en-US" b="1" dirty="0"/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2538884" y="2421785"/>
            <a:ext cx="555817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重庆谈判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3609925" y="652070"/>
            <a:ext cx="555817" cy="3539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政治协商会议召开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sp>
        <p:nvSpPr>
          <p:cNvPr id="60" name="TextBox 7"/>
          <p:cNvSpPr txBox="1">
            <a:spLocks noChangeArrowheads="1"/>
          </p:cNvSpPr>
          <p:nvPr/>
        </p:nvSpPr>
        <p:spPr bwMode="auto">
          <a:xfrm>
            <a:off x="4687062" y="1522920"/>
            <a:ext cx="555817" cy="26776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全面内战爆发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5663727" y="650393"/>
            <a:ext cx="555817" cy="3539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中共中央转战陕北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sp>
        <p:nvSpPr>
          <p:cNvPr id="62" name="TextBox 7"/>
          <p:cNvSpPr txBox="1">
            <a:spLocks noChangeArrowheads="1"/>
          </p:cNvSpPr>
          <p:nvPr/>
        </p:nvSpPr>
        <p:spPr bwMode="auto">
          <a:xfrm>
            <a:off x="6669018" y="216275"/>
            <a:ext cx="555817" cy="39703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刘邓大军挺进大别山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7630039" y="2354429"/>
            <a:ext cx="555817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三大战役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910971" y="4221217"/>
            <a:ext cx="0" cy="12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8627235" y="4360130"/>
            <a:ext cx="553998" cy="1347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1949.4</a:t>
            </a:r>
            <a:endParaRPr lang="zh-CN" altLang="en-US" sz="2400" b="1" dirty="0"/>
          </a:p>
        </p:txBody>
      </p: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8651405" y="182899"/>
            <a:ext cx="555817" cy="39703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渡江战役和南京解放</a:t>
            </a:r>
            <a:endParaRPr lang="en-US" altLang="zh-CN" sz="2800" b="1" dirty="0">
              <a:latin typeface="Calibri" panose="020F05020202040302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697" y="87083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制作时间轴，梳理单元脉络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12153" y="5751195"/>
            <a:ext cx="10320655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grpSp>
        <p:nvGrpSpPr>
          <p:cNvPr id="45077" name="组合 79"/>
          <p:cNvGrpSpPr/>
          <p:nvPr/>
        </p:nvGrpSpPr>
        <p:grpSpPr>
          <a:xfrm>
            <a:off x="106998" y="499428"/>
            <a:ext cx="2387600" cy="595859"/>
            <a:chOff x="609" y="2062"/>
            <a:chExt cx="4373" cy="1090"/>
          </a:xfrm>
        </p:grpSpPr>
        <p:pic>
          <p:nvPicPr>
            <p:cNvPr id="45078" name="图片 76" descr="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9" y="2062"/>
              <a:ext cx="4373" cy="10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79" name="文本框 78"/>
            <p:cNvSpPr txBox="1"/>
            <p:nvPr/>
          </p:nvSpPr>
          <p:spPr>
            <a:xfrm>
              <a:off x="1720" y="2197"/>
              <a:ext cx="3049" cy="9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单元概况</a:t>
              </a:r>
              <a:endPara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2" name="直接箭头连接符 1"/>
          <p:cNvCxnSpPr/>
          <p:nvPr/>
        </p:nvCxnSpPr>
        <p:spPr>
          <a:xfrm flipV="1">
            <a:off x="712470" y="2906395"/>
            <a:ext cx="11240770" cy="241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95217" y="2566029"/>
            <a:ext cx="0" cy="36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07641" y="2750694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132489" y="2750694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57337" y="2566029"/>
            <a:ext cx="0" cy="36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982187" y="2750694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920065" y="2566029"/>
            <a:ext cx="0" cy="36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344913" y="2566029"/>
            <a:ext cx="0" cy="36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769761" y="2566029"/>
            <a:ext cx="0" cy="36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934662" y="2895429"/>
            <a:ext cx="113418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1945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~10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18769" y="2013097"/>
            <a:ext cx="157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共产党争取和平民主的努力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40550" y="2895429"/>
            <a:ext cx="113418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1946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6829" y="2895429"/>
            <a:ext cx="113418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1946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65398" y="2895429"/>
            <a:ext cx="113418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1947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77822" y="2895429"/>
            <a:ext cx="11341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1947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年夏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48662" y="2895429"/>
            <a:ext cx="141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1948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33394" y="2895429"/>
            <a:ext cx="131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1949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415095" y="2895429"/>
            <a:ext cx="123317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1949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776574" y="3309326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587870" y="3309326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8594220" y="3403901"/>
            <a:ext cx="1181891" cy="0"/>
          </a:xfrm>
          <a:prstGeom prst="straightConnector1">
            <a:avLst/>
          </a:prstGeom>
          <a:ln w="38100" cmpd="sng">
            <a:solidFill>
              <a:srgbClr val="4AAE4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581730" y="3403518"/>
            <a:ext cx="12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三大战役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43618" y="2290103"/>
            <a:ext cx="15777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战略防御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11702" y="2290042"/>
            <a:ext cx="15777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战略进攻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93618" y="2291947"/>
            <a:ext cx="157774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战略决战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495217" y="2689854"/>
            <a:ext cx="2424848" cy="0"/>
          </a:xfrm>
          <a:prstGeom prst="straightConnector1">
            <a:avLst/>
          </a:prstGeom>
          <a:ln w="38100" cmpd="sng">
            <a:solidFill>
              <a:srgbClr val="4AAE4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920065" y="2689854"/>
            <a:ext cx="2424848" cy="0"/>
          </a:xfrm>
          <a:prstGeom prst="straightConnector1">
            <a:avLst/>
          </a:prstGeom>
          <a:ln w="38100" cmpd="sng">
            <a:solidFill>
              <a:srgbClr val="4AAE4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7351263" y="2689854"/>
            <a:ext cx="1204557" cy="0"/>
          </a:xfrm>
          <a:prstGeom prst="straightConnector1">
            <a:avLst/>
          </a:prstGeom>
          <a:ln w="38100" cmpd="sng">
            <a:solidFill>
              <a:srgbClr val="4AAE4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555820" y="2689854"/>
            <a:ext cx="1204557" cy="0"/>
          </a:xfrm>
          <a:prstGeom prst="straightConnector1">
            <a:avLst/>
          </a:prstGeom>
          <a:ln w="38100" cmpd="sng">
            <a:solidFill>
              <a:srgbClr val="4AAE4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425668" y="1459882"/>
            <a:ext cx="183735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战略进攻的序幕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85750" y="4090670"/>
            <a:ext cx="165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世界：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1962150" y="4991735"/>
            <a:ext cx="9781540" cy="1397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22404" y="4823563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876718" y="5121509"/>
            <a:ext cx="12503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1945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152675" y="4823563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611764" y="5052929"/>
            <a:ext cx="12503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1947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en-US" alt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393663" y="4812133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840052" y="5052929"/>
            <a:ext cx="12503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1947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en-US" alt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9917616" y="4823563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284630" y="5052929"/>
            <a:ext cx="12503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1949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en-US" alt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99201" y="4476620"/>
            <a:ext cx="125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冷战开始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41195" y="351218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重庆谈判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110230" y="3460115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政治协商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会议召开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46880" y="344551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全面内战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爆发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516880" y="3455035"/>
            <a:ext cx="1097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中共中央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开始转战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陕北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17970" y="3435350"/>
            <a:ext cx="145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刘邓大军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挺近大别山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478135" y="344995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南京解放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33170" y="543306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联合国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成立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405120" y="5433060"/>
            <a:ext cx="1706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杜鲁门主义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出台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21500" y="5433060"/>
            <a:ext cx="171323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马歇尔计划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提出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285480" y="5433060"/>
            <a:ext cx="355219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“北约”成立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/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1955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华约：两级格局形成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315" y="1095375"/>
            <a:ext cx="165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中国：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10415270" y="754380"/>
            <a:ext cx="1496060" cy="13265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5" grpId="0"/>
      <p:bldP spid="35" grpId="1"/>
      <p:bldP spid="36" grpId="0"/>
      <p:bldP spid="36" grpId="1"/>
      <p:bldP spid="39" grpId="0"/>
      <p:bldP spid="41" grpId="0"/>
      <p:bldP spid="43" grpId="0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4753" y="447901"/>
            <a:ext cx="98232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二、课标细化   聚焦考点 </a:t>
            </a:r>
            <a:endParaRPr lang="en-US" altLang="zh-CN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、知道</a:t>
            </a:r>
            <a:r>
              <a:rPr lang="zh-CN" altLang="en-US" sz="3200" dirty="0">
                <a:solidFill>
                  <a:srgbClr val="FF0000"/>
                </a:solidFill>
              </a:rPr>
              <a:t>重庆谈判</a:t>
            </a:r>
            <a:r>
              <a:rPr lang="zh-CN" altLang="en-US" sz="3200" dirty="0"/>
              <a:t>，理解中国共产党为争取和平民主作出的努力，认识国民党实行独裁、发动内战的本质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、了解中共中央</a:t>
            </a:r>
            <a:r>
              <a:rPr lang="zh-CN" altLang="en-US" sz="3200" dirty="0" smtClean="0">
                <a:solidFill>
                  <a:srgbClr val="FF0000"/>
                </a:solidFill>
              </a:rPr>
              <a:t>转战</a:t>
            </a:r>
            <a:r>
              <a:rPr lang="zh-CN" altLang="en-US" sz="3200" dirty="0">
                <a:solidFill>
                  <a:srgbClr val="FF0000"/>
                </a:solidFill>
              </a:rPr>
              <a:t>陕北</a:t>
            </a:r>
            <a:r>
              <a:rPr lang="zh-CN" altLang="en-US" sz="3200" dirty="0"/>
              <a:t>和</a:t>
            </a:r>
            <a:r>
              <a:rPr lang="zh-CN" altLang="en-US" sz="3200" dirty="0" smtClean="0"/>
              <a:t>刘邓大军</a:t>
            </a:r>
            <a:r>
              <a:rPr lang="zh-CN" altLang="en-US" sz="3200" dirty="0" smtClean="0">
                <a:solidFill>
                  <a:srgbClr val="FF0000"/>
                </a:solidFill>
              </a:rPr>
              <a:t>挺进大别山</a:t>
            </a:r>
            <a:r>
              <a:rPr lang="zh-CN" altLang="en-US" sz="3200" dirty="0"/>
              <a:t>的史实</a:t>
            </a:r>
            <a:r>
              <a:rPr lang="en-US" altLang="zh-CN" sz="3200" dirty="0" smtClean="0"/>
              <a:t>;</a:t>
            </a:r>
            <a:r>
              <a:rPr lang="zh-CN" altLang="en-US" sz="3200" dirty="0" smtClean="0"/>
              <a:t>知道</a:t>
            </a:r>
            <a:r>
              <a:rPr lang="zh-CN" altLang="en-US" sz="3200" dirty="0"/>
              <a:t>辽沈、准海、平津</a:t>
            </a:r>
            <a:r>
              <a:rPr lang="zh-CN" altLang="en-US" sz="3200" dirty="0">
                <a:solidFill>
                  <a:srgbClr val="FF0000"/>
                </a:solidFill>
              </a:rPr>
              <a:t>三</a:t>
            </a:r>
            <a:r>
              <a:rPr lang="zh-CN" altLang="en-US" sz="3200" dirty="0" smtClean="0">
                <a:solidFill>
                  <a:srgbClr val="FF0000"/>
                </a:solidFill>
              </a:rPr>
              <a:t>大战役</a:t>
            </a:r>
            <a:r>
              <a:rPr lang="zh-CN" altLang="en-US" sz="3200" dirty="0" smtClean="0"/>
              <a:t>和</a:t>
            </a:r>
            <a:r>
              <a:rPr lang="zh-CN" altLang="en-US" sz="3200" dirty="0">
                <a:solidFill>
                  <a:srgbClr val="FF0000"/>
                </a:solidFill>
              </a:rPr>
              <a:t>南京解放</a:t>
            </a:r>
            <a:r>
              <a:rPr lang="zh-CN" altLang="en-US" sz="3200" dirty="0" smtClean="0">
                <a:solidFill>
                  <a:srgbClr val="FF0000"/>
                </a:solidFill>
              </a:rPr>
              <a:t>时间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3</a:t>
            </a:r>
            <a:r>
              <a:rPr lang="zh-CN" altLang="en-US" sz="3200" dirty="0" smtClean="0"/>
              <a:t>、知道</a:t>
            </a:r>
            <a:r>
              <a:rPr lang="zh-CN" altLang="en-US" sz="3200" dirty="0"/>
              <a:t>解放区的</a:t>
            </a:r>
            <a:r>
              <a:rPr lang="zh-CN" altLang="en-US" sz="3200" dirty="0">
                <a:solidFill>
                  <a:srgbClr val="FF0000"/>
                </a:solidFill>
              </a:rPr>
              <a:t>土地改革</a:t>
            </a:r>
            <a:r>
              <a:rPr lang="en-US" altLang="zh-CN" sz="3200" dirty="0"/>
              <a:t>;</a:t>
            </a:r>
            <a:r>
              <a:rPr lang="zh-CN" altLang="en-US" sz="3200" dirty="0"/>
              <a:t>简析国民党南京</a:t>
            </a:r>
            <a:r>
              <a:rPr lang="zh-CN" altLang="en-US" sz="3200" dirty="0" smtClean="0"/>
              <a:t>政府灭亡</a:t>
            </a:r>
            <a:r>
              <a:rPr lang="zh-CN" altLang="en-US" sz="3200" dirty="0"/>
              <a:t>和人民解放争胜利的</a:t>
            </a:r>
            <a:r>
              <a:rPr lang="zh-CN" altLang="en-US" sz="3200" dirty="0" smtClean="0"/>
              <a:t>主要</a:t>
            </a:r>
            <a:r>
              <a:rPr lang="zh-CN" altLang="en-US" sz="3200" dirty="0" smtClean="0">
                <a:solidFill>
                  <a:srgbClr val="FF0000"/>
                </a:solidFill>
              </a:rPr>
              <a:t>原因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1783" y="899386"/>
            <a:ext cx="98232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二、课标细化   聚焦考点 </a:t>
            </a:r>
            <a:endParaRPr lang="en-US" altLang="zh-CN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、知道</a:t>
            </a:r>
            <a:r>
              <a:rPr lang="zh-CN" altLang="en-US" sz="3200" dirty="0">
                <a:solidFill>
                  <a:srgbClr val="FF0000"/>
                </a:solidFill>
              </a:rPr>
              <a:t>重庆谈判</a:t>
            </a:r>
            <a:r>
              <a:rPr lang="zh-CN" altLang="en-US" sz="3200" dirty="0"/>
              <a:t>，理解中国共产党为争取和平民主作出的努力，认识国民党实行独裁、发动内战的本质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UNIT_TABLE_BEAUTIFY" val="smartTable{6e632e85-ef7d-4910-8447-852bc03d0fed}"/>
</p:tagLst>
</file>

<file path=ppt/tags/tag3.xml><?xml version="1.0" encoding="utf-8"?>
<p:tagLst xmlns:p="http://schemas.openxmlformats.org/presentationml/2006/main">
  <p:tag name="KSO_WM_UNIT_TABLE_BEAUTIFY" val="smartTable{6e632e85-ef7d-4910-8447-852bc03d0fed}"/>
</p:tagLst>
</file>

<file path=ppt/tags/tag4.xml><?xml version="1.0" encoding="utf-8"?>
<p:tagLst xmlns:p="http://schemas.openxmlformats.org/presentationml/2006/main">
  <p:tag name="KSO_WM_UNIT_TABLE_BEAUTIFY" val="smartTable{6924c64a-19e9-4e54-bb7b-2571251eff33}"/>
</p:tagLst>
</file>

<file path=ppt/tags/tag5.xml><?xml version="1.0" encoding="utf-8"?>
<p:tagLst xmlns:p="http://schemas.openxmlformats.org/presentationml/2006/main">
  <p:tag name="REFSHAPE" val="446545188"/>
  <p:tag name="KSO_WM_UNIT_PLACING_PICTURE_USER_VIEWPORT" val="{&quot;height&quot;:4567,&quot;width&quot;:1845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WPS 演示</Application>
  <PresentationFormat>宽屏</PresentationFormat>
  <Paragraphs>470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黑体</vt:lpstr>
      <vt:lpstr>华文中宋</vt:lpstr>
      <vt:lpstr>微软雅黑</vt:lpstr>
      <vt:lpstr>Times New Roman</vt:lpstr>
      <vt:lpstr>仿宋</vt:lpstr>
      <vt:lpstr>楷体</vt:lpstr>
      <vt:lpstr>Calibri Light</vt:lpstr>
      <vt:lpstr>Arial Unicode MS</vt:lpstr>
      <vt:lpstr>华文仿宋</vt:lpstr>
      <vt:lpstr>华文新魏</vt:lpstr>
      <vt:lpstr>楷体_GB2312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一、夯实基础  梳理线索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小瓶子</cp:lastModifiedBy>
  <cp:revision>85</cp:revision>
  <dcterms:created xsi:type="dcterms:W3CDTF">2015-05-05T08:02:00Z</dcterms:created>
  <dcterms:modified xsi:type="dcterms:W3CDTF">2020-03-13T06:28:37Z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