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5" r:id="rId2"/>
    <p:sldId id="273" r:id="rId3"/>
    <p:sldId id="261" r:id="rId4"/>
    <p:sldId id="262" r:id="rId5"/>
    <p:sldId id="287" r:id="rId6"/>
    <p:sldId id="263" r:id="rId7"/>
    <p:sldId id="281" r:id="rId8"/>
    <p:sldId id="264" r:id="rId9"/>
    <p:sldId id="280" r:id="rId10"/>
    <p:sldId id="266" r:id="rId11"/>
    <p:sldId id="285" r:id="rId12"/>
    <p:sldId id="286" r:id="rId13"/>
    <p:sldId id="267" r:id="rId14"/>
    <p:sldId id="284" r:id="rId15"/>
    <p:sldId id="268" r:id="rId16"/>
    <p:sldId id="279" r:id="rId17"/>
    <p:sldId id="269" r:id="rId18"/>
    <p:sldId id="270" r:id="rId19"/>
    <p:sldId id="271" r:id="rId20"/>
    <p:sldId id="272" r:id="rId21"/>
    <p:sldId id="276" r:id="rId22"/>
    <p:sldId id="282" r:id="rId23"/>
    <p:sldId id="277" r:id="rId24"/>
    <p:sldId id="288" r:id="rId2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A366F6-04FD-4A86-B8B0-406AE21E9F2E}" type="datetimeFigureOut">
              <a:rPr lang="zh-CN" altLang="en-US" smtClean="0"/>
              <a:pPr/>
              <a:t>2020/2/15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347D20-E1D9-4409-9803-0815772C38F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266C7C4-82B2-4158-B963-AE4CD7C8CB98}" type="slidenum">
              <a:rPr lang="zh-CN" altLang="en-US" smtClean="0"/>
              <a:pPr/>
              <a:t>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sym typeface="+mn-ea"/>
            </a:endParaRPr>
          </a:p>
        </p:txBody>
      </p:sp>
      <p:sp>
        <p:nvSpPr>
          <p:cNvPr id="4" name="灯片编号占位符 3"/>
          <p:cNvSpPr>
            <a:spLocks noGrp="1"/>
          </p:cNvSpPr>
          <p:nvPr>
            <p:ph type="sldNum" sz="quarter" idx="10"/>
          </p:nvPr>
        </p:nvSpPr>
        <p:spPr/>
        <p:txBody>
          <a:bodyPr/>
          <a:lstStyle/>
          <a:p>
            <a:fld id="{1140987F-6F2F-40F3-A410-499DD921CA4B}" type="slidenum">
              <a:rPr lang="zh-CN" altLang="en-US" smtClean="0"/>
              <a:pPr/>
              <a:t>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2020/2/15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2020/2/15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2020/2/15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2020/2/15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19.xm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0" y="285728"/>
            <a:ext cx="7286644" cy="1101090"/>
          </a:xfrm>
        </p:spPr>
        <p:txBody>
          <a:bodyPr>
            <a:normAutofit/>
          </a:bodyPr>
          <a:lstStyle/>
          <a:p>
            <a:pPr algn="l"/>
            <a:r>
              <a:rPr lang="zh-CN" altLang="en-US" sz="3600" b="1"/>
              <a:t>第五单元     从国共合作到国共对立</a:t>
            </a:r>
            <a:endParaRPr lang="zh-CN" altLang="en-US" sz="3600" b="1" dirty="0"/>
          </a:p>
        </p:txBody>
      </p:sp>
      <p:sp>
        <p:nvSpPr>
          <p:cNvPr id="3" name="副标题 2"/>
          <p:cNvSpPr>
            <a:spLocks noGrp="1"/>
          </p:cNvSpPr>
          <p:nvPr>
            <p:ph type="subTitle" idx="1"/>
          </p:nvPr>
        </p:nvSpPr>
        <p:spPr>
          <a:xfrm>
            <a:off x="0" y="2259330"/>
            <a:ext cx="5786446" cy="2990850"/>
          </a:xfrm>
        </p:spPr>
        <p:txBody>
          <a:bodyPr>
            <a:normAutofit/>
          </a:bodyPr>
          <a:lstStyle/>
          <a:p>
            <a:pPr algn="l"/>
            <a:r>
              <a:rPr lang="zh-CN" altLang="en-US" sz="2400" b="1">
                <a:solidFill>
                  <a:schemeClr val="tx1"/>
                </a:solidFill>
              </a:rPr>
              <a:t>版 本：教育部审定义务教育教科书</a:t>
            </a:r>
          </a:p>
          <a:p>
            <a:pPr algn="l"/>
            <a:r>
              <a:rPr lang="zh-CN" altLang="en-US" sz="2400" b="1">
                <a:solidFill>
                  <a:schemeClr val="tx1"/>
                </a:solidFill>
              </a:rPr>
              <a:t>章 节：八年级上册  第四单元 </a:t>
            </a:r>
          </a:p>
          <a:p>
            <a:pPr algn="l"/>
            <a:r>
              <a:rPr lang="zh-CN" altLang="en-US" sz="2400" b="1">
                <a:solidFill>
                  <a:schemeClr val="tx1"/>
                </a:solidFill>
              </a:rPr>
              <a:t>授 课：尚雪丽</a:t>
            </a:r>
          </a:p>
          <a:p>
            <a:pPr algn="l"/>
            <a:r>
              <a:rPr lang="zh-CN" altLang="en-US" sz="2400" b="1">
                <a:solidFill>
                  <a:schemeClr val="tx1"/>
                </a:solidFill>
              </a:rPr>
              <a:t>职 称：中教二级</a:t>
            </a:r>
            <a:endParaRPr lang="en-US" altLang="zh-CN" sz="2400" b="1">
              <a:solidFill>
                <a:schemeClr val="tx1"/>
              </a:solidFill>
            </a:endParaRPr>
          </a:p>
          <a:p>
            <a:pPr algn="l"/>
            <a:r>
              <a:rPr lang="zh-CN" altLang="en-US" sz="2400" b="1">
                <a:solidFill>
                  <a:schemeClr val="tx1"/>
                </a:solidFill>
              </a:rPr>
              <a:t>学 校：河南省郑州市郑东新区外国语      学校</a:t>
            </a:r>
            <a:endParaRPr lang="zh-CN" altLang="en-US" sz="2400" b="1" dirty="0">
              <a:solidFill>
                <a:schemeClr val="tx1"/>
              </a:solidFill>
            </a:endParaRPr>
          </a:p>
        </p:txBody>
      </p:sp>
      <p:pic>
        <p:nvPicPr>
          <p:cNvPr id="5" name="图片 4" descr="封面八上"/>
          <p:cNvPicPr>
            <a:picLocks noChangeAspect="1"/>
          </p:cNvPicPr>
          <p:nvPr/>
        </p:nvPicPr>
        <p:blipFill>
          <a:blip r:embed="rId2"/>
          <a:stretch>
            <a:fillRect/>
          </a:stretch>
        </p:blipFill>
        <p:spPr>
          <a:xfrm>
            <a:off x="5965984" y="1104900"/>
            <a:ext cx="3178016" cy="57035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28670"/>
            <a:ext cx="9144000" cy="1137106"/>
          </a:xfrm>
          <a:prstGeom prst="rect">
            <a:avLst/>
          </a:prstGeom>
          <a:noFill/>
        </p:spPr>
        <p:txBody>
          <a:bodyPr wrap="square" rtlCol="0">
            <a:spAutoFit/>
          </a:bodyPr>
          <a:lstStyle/>
          <a:p>
            <a:pPr>
              <a:lnSpc>
                <a:spcPct val="150000"/>
              </a:lnSpc>
            </a:pPr>
            <a:r>
              <a:rPr lang="en-US" altLang="zh-CN" sz="2400" dirty="0"/>
              <a:t>3.</a:t>
            </a:r>
            <a:r>
              <a:rPr lang="zh-CN" altLang="en-US" sz="2400" dirty="0"/>
              <a:t>讲述中国工农红军长征的故事，体会红军的革命英雄主义精神；知道遵义会议，认识其在中国革命史上的地位。</a:t>
            </a:r>
          </a:p>
        </p:txBody>
      </p:sp>
      <p:sp>
        <p:nvSpPr>
          <p:cNvPr id="3" name="TextBox 2"/>
          <p:cNvSpPr txBox="1"/>
          <p:nvPr/>
        </p:nvSpPr>
        <p:spPr>
          <a:xfrm>
            <a:off x="-250065" y="131773"/>
            <a:ext cx="8501122" cy="584775"/>
          </a:xfrm>
          <a:prstGeom prst="rect">
            <a:avLst/>
          </a:prstGeom>
          <a:noFill/>
        </p:spPr>
        <p:txBody>
          <a:bodyPr wrap="square" rtlCol="0">
            <a:spAutoFit/>
          </a:bodyPr>
          <a:lstStyle/>
          <a:p>
            <a:pPr algn="ctr"/>
            <a:r>
              <a:rPr lang="zh-CN" altLang="en-US" sz="3200" b="1" dirty="0">
                <a:solidFill>
                  <a:srgbClr val="FF0000"/>
                </a:solidFill>
                <a:latin typeface="微软雅黑" panose="020B0503020204020204" pitchFamily="34" charset="-122"/>
                <a:ea typeface="微软雅黑" panose="020B0503020204020204" pitchFamily="34" charset="-122"/>
              </a:rPr>
              <a:t>二、课标细化 聚焦考点 </a:t>
            </a:r>
          </a:p>
        </p:txBody>
      </p:sp>
      <p:sp>
        <p:nvSpPr>
          <p:cNvPr id="7" name="Text Box 3"/>
          <p:cNvSpPr txBox="1">
            <a:spLocks noChangeArrowheads="1"/>
          </p:cNvSpPr>
          <p:nvPr/>
        </p:nvSpPr>
        <p:spPr bwMode="auto">
          <a:xfrm>
            <a:off x="2928926" y="3214686"/>
            <a:ext cx="2143140" cy="861774"/>
          </a:xfrm>
          <a:prstGeom prst="rect">
            <a:avLst/>
          </a:prstGeom>
          <a:noFill/>
          <a:ln w="25400">
            <a:solidFill>
              <a:srgbClr val="FF3300"/>
            </a:solidFill>
            <a:miter lim="800000"/>
            <a:headEnd/>
            <a:tailEnd/>
          </a:ln>
        </p:spPr>
        <p:txBody>
          <a:bodyPr wrap="square">
            <a:spAutoFit/>
          </a:bodyPr>
          <a:lstStyle/>
          <a:p>
            <a:pPr>
              <a:spcBef>
                <a:spcPct val="50000"/>
              </a:spcBef>
            </a:pPr>
            <a:r>
              <a:rPr lang="zh-CN" altLang="en-US" sz="2000" b="1" dirty="0">
                <a:latin typeface="华文中宋" pitchFamily="2" charset="-122"/>
                <a:ea typeface="华文中宋" pitchFamily="2" charset="-122"/>
              </a:rPr>
              <a:t>中国共产党诞生</a:t>
            </a:r>
          </a:p>
          <a:p>
            <a:pPr algn="ctr">
              <a:spcBef>
                <a:spcPct val="50000"/>
              </a:spcBef>
            </a:pPr>
            <a:r>
              <a:rPr lang="zh-CN" altLang="en-US" sz="2000" b="1" dirty="0">
                <a:latin typeface="华文中宋" pitchFamily="2" charset="-122"/>
                <a:ea typeface="华文中宋" pitchFamily="2" charset="-122"/>
              </a:rPr>
              <a:t>（</a:t>
            </a:r>
            <a:r>
              <a:rPr lang="en-US" altLang="zh-CN" sz="2000" b="1" dirty="0">
                <a:latin typeface="华文中宋" pitchFamily="2" charset="-122"/>
                <a:ea typeface="华文中宋" pitchFamily="2" charset="-122"/>
              </a:rPr>
              <a:t>1921</a:t>
            </a:r>
            <a:r>
              <a:rPr lang="zh-CN" altLang="en-US" sz="2000" b="1" dirty="0">
                <a:latin typeface="华文中宋" pitchFamily="2" charset="-122"/>
                <a:ea typeface="华文中宋" pitchFamily="2" charset="-122"/>
              </a:rPr>
              <a:t>年） </a:t>
            </a:r>
          </a:p>
        </p:txBody>
      </p:sp>
      <p:grpSp>
        <p:nvGrpSpPr>
          <p:cNvPr id="8" name="Group 5"/>
          <p:cNvGrpSpPr>
            <a:grpSpLocks/>
          </p:cNvGrpSpPr>
          <p:nvPr/>
        </p:nvGrpSpPr>
        <p:grpSpPr bwMode="auto">
          <a:xfrm>
            <a:off x="3786182" y="3214686"/>
            <a:ext cx="3214710" cy="1428760"/>
            <a:chOff x="793" y="799"/>
            <a:chExt cx="2721" cy="1043"/>
          </a:xfrm>
        </p:grpSpPr>
        <p:sp>
          <p:nvSpPr>
            <p:cNvPr id="9" name="Text Box 6"/>
            <p:cNvSpPr txBox="1">
              <a:spLocks noChangeArrowheads="1"/>
            </p:cNvSpPr>
            <p:nvPr/>
          </p:nvSpPr>
          <p:spPr bwMode="auto">
            <a:xfrm>
              <a:off x="2002" y="799"/>
              <a:ext cx="1512" cy="629"/>
            </a:xfrm>
            <a:prstGeom prst="rect">
              <a:avLst/>
            </a:prstGeom>
            <a:solidFill>
              <a:srgbClr val="FFFF00"/>
            </a:solidFill>
            <a:ln w="25400">
              <a:solidFill>
                <a:srgbClr val="FF3300"/>
              </a:solidFill>
              <a:miter lim="800000"/>
              <a:headEnd/>
              <a:tailEnd/>
            </a:ln>
          </p:spPr>
          <p:txBody>
            <a:bodyPr wrap="square">
              <a:spAutoFit/>
            </a:bodyPr>
            <a:lstStyle/>
            <a:p>
              <a:pPr algn="ctr">
                <a:spcBef>
                  <a:spcPct val="50000"/>
                </a:spcBef>
              </a:pPr>
              <a:r>
                <a:rPr lang="zh-CN" altLang="en-US" sz="2000" b="1" dirty="0">
                  <a:latin typeface="华文中宋" pitchFamily="2" charset="-122"/>
                  <a:ea typeface="华文中宋" pitchFamily="2" charset="-122"/>
                </a:rPr>
                <a:t>遵义会议</a:t>
              </a:r>
            </a:p>
            <a:p>
              <a:pPr algn="ctr">
                <a:spcBef>
                  <a:spcPct val="50000"/>
                </a:spcBef>
              </a:pPr>
              <a:r>
                <a:rPr lang="zh-CN" altLang="en-US" sz="2000" b="1" dirty="0">
                  <a:latin typeface="华文中宋" pitchFamily="2" charset="-122"/>
                  <a:ea typeface="华文中宋" pitchFamily="2" charset="-122"/>
                </a:rPr>
                <a:t>（</a:t>
              </a:r>
              <a:r>
                <a:rPr lang="en-US" altLang="zh-CN" sz="2000" b="1" dirty="0">
                  <a:latin typeface="华文中宋" pitchFamily="2" charset="-122"/>
                  <a:ea typeface="华文中宋" pitchFamily="2" charset="-122"/>
                </a:rPr>
                <a:t>1935</a:t>
              </a:r>
              <a:r>
                <a:rPr lang="zh-CN" altLang="en-US" sz="2000" b="1" dirty="0">
                  <a:latin typeface="华文中宋" pitchFamily="2" charset="-122"/>
                  <a:ea typeface="华文中宋" pitchFamily="2" charset="-122"/>
                </a:rPr>
                <a:t>年） </a:t>
              </a:r>
            </a:p>
          </p:txBody>
        </p:sp>
        <p:grpSp>
          <p:nvGrpSpPr>
            <p:cNvPr id="10" name="Group 7"/>
            <p:cNvGrpSpPr>
              <a:grpSpLocks/>
            </p:cNvGrpSpPr>
            <p:nvPr/>
          </p:nvGrpSpPr>
          <p:grpSpPr bwMode="auto">
            <a:xfrm>
              <a:off x="793" y="1434"/>
              <a:ext cx="1769" cy="408"/>
              <a:chOff x="612" y="1434"/>
              <a:chExt cx="1769" cy="318"/>
            </a:xfrm>
          </p:grpSpPr>
          <p:sp>
            <p:nvSpPr>
              <p:cNvPr id="12" name="Line 8"/>
              <p:cNvSpPr>
                <a:spLocks noChangeShapeType="1"/>
              </p:cNvSpPr>
              <p:nvPr/>
            </p:nvSpPr>
            <p:spPr bwMode="auto">
              <a:xfrm>
                <a:off x="612" y="1434"/>
                <a:ext cx="0" cy="318"/>
              </a:xfrm>
              <a:prstGeom prst="line">
                <a:avLst/>
              </a:prstGeom>
              <a:noFill/>
              <a:ln w="50800">
                <a:solidFill>
                  <a:srgbClr val="00CC00"/>
                </a:solidFill>
                <a:round/>
                <a:headEnd/>
                <a:tailEnd/>
              </a:ln>
            </p:spPr>
            <p:txBody>
              <a:bodyPr/>
              <a:lstStyle/>
              <a:p>
                <a:endParaRPr lang="zh-CN" altLang="en-US"/>
              </a:p>
            </p:txBody>
          </p:sp>
          <p:sp>
            <p:nvSpPr>
              <p:cNvPr id="13" name="Line 9"/>
              <p:cNvSpPr>
                <a:spLocks noChangeShapeType="1"/>
              </p:cNvSpPr>
              <p:nvPr/>
            </p:nvSpPr>
            <p:spPr bwMode="auto">
              <a:xfrm>
                <a:off x="612" y="1752"/>
                <a:ext cx="1769" cy="0"/>
              </a:xfrm>
              <a:prstGeom prst="line">
                <a:avLst/>
              </a:prstGeom>
              <a:noFill/>
              <a:ln w="50800">
                <a:solidFill>
                  <a:srgbClr val="00CC00"/>
                </a:solidFill>
                <a:round/>
                <a:headEnd/>
                <a:tailEnd/>
              </a:ln>
            </p:spPr>
            <p:txBody>
              <a:bodyPr/>
              <a:lstStyle/>
              <a:p>
                <a:endParaRPr lang="zh-CN" altLang="en-US"/>
              </a:p>
            </p:txBody>
          </p:sp>
          <p:sp>
            <p:nvSpPr>
              <p:cNvPr id="14" name="Line 10"/>
              <p:cNvSpPr>
                <a:spLocks noChangeShapeType="1"/>
              </p:cNvSpPr>
              <p:nvPr/>
            </p:nvSpPr>
            <p:spPr bwMode="auto">
              <a:xfrm flipV="1">
                <a:off x="2381" y="1434"/>
                <a:ext cx="0" cy="318"/>
              </a:xfrm>
              <a:prstGeom prst="line">
                <a:avLst/>
              </a:prstGeom>
              <a:noFill/>
              <a:ln w="50800">
                <a:solidFill>
                  <a:srgbClr val="00CC00"/>
                </a:solidFill>
                <a:round/>
                <a:headEnd/>
                <a:tailEnd type="triangle" w="med" len="med"/>
              </a:ln>
            </p:spPr>
            <p:txBody>
              <a:bodyPr/>
              <a:lstStyle/>
              <a:p>
                <a:endParaRPr lang="zh-CN" altLang="en-US"/>
              </a:p>
            </p:txBody>
          </p:sp>
        </p:grpSp>
        <p:sp>
          <p:nvSpPr>
            <p:cNvPr id="11" name="Text Box 11"/>
            <p:cNvSpPr txBox="1">
              <a:spLocks noChangeArrowheads="1"/>
            </p:cNvSpPr>
            <p:nvPr/>
          </p:nvSpPr>
          <p:spPr bwMode="auto">
            <a:xfrm>
              <a:off x="1382" y="1433"/>
              <a:ext cx="762" cy="404"/>
            </a:xfrm>
            <a:prstGeom prst="rect">
              <a:avLst/>
            </a:prstGeom>
            <a:noFill/>
            <a:ln w="9525">
              <a:noFill/>
              <a:miter lim="800000"/>
              <a:headEnd/>
              <a:tailEnd/>
            </a:ln>
          </p:spPr>
          <p:txBody>
            <a:bodyPr wrap="none">
              <a:spAutoFit/>
            </a:bodyPr>
            <a:lstStyle/>
            <a:p>
              <a:r>
                <a:rPr lang="en-US" altLang="zh-CN" sz="3600" b="1">
                  <a:solidFill>
                    <a:srgbClr val="FF33CC"/>
                  </a:solidFill>
                  <a:latin typeface="华文中宋" pitchFamily="2" charset="-122"/>
                  <a:ea typeface="华文中宋" pitchFamily="2" charset="-122"/>
                </a:rPr>
                <a:t>14</a:t>
              </a:r>
              <a:r>
                <a:rPr lang="zh-CN" altLang="en-US" sz="3600" b="1">
                  <a:solidFill>
                    <a:srgbClr val="FF33CC"/>
                  </a:solidFill>
                  <a:latin typeface="华文中宋" pitchFamily="2" charset="-122"/>
                  <a:ea typeface="华文中宋" pitchFamily="2" charset="-122"/>
                </a:rPr>
                <a:t>年</a:t>
              </a:r>
            </a:p>
          </p:txBody>
        </p:sp>
      </p:grpSp>
      <p:sp>
        <p:nvSpPr>
          <p:cNvPr id="15" name="Text Box 2"/>
          <p:cNvSpPr txBox="1">
            <a:spLocks noChangeArrowheads="1"/>
          </p:cNvSpPr>
          <p:nvPr/>
        </p:nvSpPr>
        <p:spPr bwMode="auto">
          <a:xfrm>
            <a:off x="7286644" y="3143248"/>
            <a:ext cx="1857356" cy="861774"/>
          </a:xfrm>
          <a:prstGeom prst="rect">
            <a:avLst/>
          </a:prstGeom>
          <a:noFill/>
          <a:ln w="25400">
            <a:solidFill>
              <a:srgbClr val="FF3300"/>
            </a:solidFill>
            <a:miter lim="800000"/>
            <a:headEnd/>
            <a:tailEnd/>
          </a:ln>
        </p:spPr>
        <p:txBody>
          <a:bodyPr wrap="square">
            <a:spAutoFit/>
          </a:bodyPr>
          <a:lstStyle/>
          <a:p>
            <a:pPr algn="ctr">
              <a:spcBef>
                <a:spcPct val="50000"/>
              </a:spcBef>
            </a:pPr>
            <a:r>
              <a:rPr lang="zh-CN" altLang="en-US" sz="2000" b="1" dirty="0">
                <a:latin typeface="华文中宋" pitchFamily="2" charset="-122"/>
                <a:ea typeface="华文中宋" pitchFamily="2" charset="-122"/>
              </a:rPr>
              <a:t>新中国成立</a:t>
            </a:r>
          </a:p>
          <a:p>
            <a:pPr algn="ctr">
              <a:spcBef>
                <a:spcPct val="50000"/>
              </a:spcBef>
            </a:pPr>
            <a:r>
              <a:rPr lang="zh-CN" altLang="en-US" sz="2000" b="1" dirty="0">
                <a:latin typeface="华文中宋" pitchFamily="2" charset="-122"/>
                <a:ea typeface="华文中宋" pitchFamily="2" charset="-122"/>
              </a:rPr>
              <a:t>（</a:t>
            </a:r>
            <a:r>
              <a:rPr lang="en-US" altLang="zh-CN" sz="2000" b="1" dirty="0">
                <a:latin typeface="华文中宋" pitchFamily="2" charset="-122"/>
                <a:ea typeface="华文中宋" pitchFamily="2" charset="-122"/>
              </a:rPr>
              <a:t>1949</a:t>
            </a:r>
            <a:r>
              <a:rPr lang="zh-CN" altLang="en-US" sz="2000" b="1" dirty="0">
                <a:latin typeface="华文中宋" pitchFamily="2" charset="-122"/>
                <a:ea typeface="华文中宋" pitchFamily="2" charset="-122"/>
              </a:rPr>
              <a:t>年） </a:t>
            </a:r>
          </a:p>
        </p:txBody>
      </p:sp>
      <p:grpSp>
        <p:nvGrpSpPr>
          <p:cNvPr id="16" name="Group 13"/>
          <p:cNvGrpSpPr>
            <a:grpSpLocks/>
          </p:cNvGrpSpPr>
          <p:nvPr/>
        </p:nvGrpSpPr>
        <p:grpSpPr bwMode="auto">
          <a:xfrm>
            <a:off x="6572264" y="4143380"/>
            <a:ext cx="2071702" cy="428627"/>
            <a:chOff x="3151" y="1440"/>
            <a:chExt cx="1769" cy="409"/>
          </a:xfrm>
        </p:grpSpPr>
        <p:grpSp>
          <p:nvGrpSpPr>
            <p:cNvPr id="17" name="Group 14"/>
            <p:cNvGrpSpPr>
              <a:grpSpLocks/>
            </p:cNvGrpSpPr>
            <p:nvPr/>
          </p:nvGrpSpPr>
          <p:grpSpPr bwMode="auto">
            <a:xfrm>
              <a:off x="3151" y="1441"/>
              <a:ext cx="1769" cy="408"/>
              <a:chOff x="612" y="1434"/>
              <a:chExt cx="1769" cy="318"/>
            </a:xfrm>
          </p:grpSpPr>
          <p:sp>
            <p:nvSpPr>
              <p:cNvPr id="19" name="Line 15"/>
              <p:cNvSpPr>
                <a:spLocks noChangeShapeType="1"/>
              </p:cNvSpPr>
              <p:nvPr/>
            </p:nvSpPr>
            <p:spPr bwMode="auto">
              <a:xfrm>
                <a:off x="612" y="1434"/>
                <a:ext cx="0" cy="318"/>
              </a:xfrm>
              <a:prstGeom prst="line">
                <a:avLst/>
              </a:prstGeom>
              <a:noFill/>
              <a:ln w="50800">
                <a:solidFill>
                  <a:srgbClr val="00CC00"/>
                </a:solidFill>
                <a:round/>
                <a:headEnd/>
                <a:tailEnd/>
              </a:ln>
            </p:spPr>
            <p:txBody>
              <a:bodyPr/>
              <a:lstStyle/>
              <a:p>
                <a:endParaRPr lang="zh-CN" altLang="en-US"/>
              </a:p>
            </p:txBody>
          </p:sp>
          <p:sp>
            <p:nvSpPr>
              <p:cNvPr id="20" name="Line 16"/>
              <p:cNvSpPr>
                <a:spLocks noChangeShapeType="1"/>
              </p:cNvSpPr>
              <p:nvPr/>
            </p:nvSpPr>
            <p:spPr bwMode="auto">
              <a:xfrm>
                <a:off x="612" y="1752"/>
                <a:ext cx="1769" cy="0"/>
              </a:xfrm>
              <a:prstGeom prst="line">
                <a:avLst/>
              </a:prstGeom>
              <a:noFill/>
              <a:ln w="50800">
                <a:solidFill>
                  <a:srgbClr val="00CC00"/>
                </a:solidFill>
                <a:round/>
                <a:headEnd/>
                <a:tailEnd/>
              </a:ln>
            </p:spPr>
            <p:txBody>
              <a:bodyPr/>
              <a:lstStyle/>
              <a:p>
                <a:endParaRPr lang="zh-CN" altLang="en-US"/>
              </a:p>
            </p:txBody>
          </p:sp>
          <p:sp>
            <p:nvSpPr>
              <p:cNvPr id="21" name="Line 17"/>
              <p:cNvSpPr>
                <a:spLocks noChangeShapeType="1"/>
              </p:cNvSpPr>
              <p:nvPr/>
            </p:nvSpPr>
            <p:spPr bwMode="auto">
              <a:xfrm flipV="1">
                <a:off x="2381" y="1434"/>
                <a:ext cx="0" cy="318"/>
              </a:xfrm>
              <a:prstGeom prst="line">
                <a:avLst/>
              </a:prstGeom>
              <a:noFill/>
              <a:ln w="50800">
                <a:solidFill>
                  <a:srgbClr val="00CC00"/>
                </a:solidFill>
                <a:round/>
                <a:headEnd/>
                <a:tailEnd type="triangle" w="med" len="med"/>
              </a:ln>
            </p:spPr>
            <p:txBody>
              <a:bodyPr/>
              <a:lstStyle/>
              <a:p>
                <a:endParaRPr lang="zh-CN" altLang="en-US"/>
              </a:p>
            </p:txBody>
          </p:sp>
        </p:grpSp>
        <p:sp>
          <p:nvSpPr>
            <p:cNvPr id="18" name="Text Box 18"/>
            <p:cNvSpPr txBox="1">
              <a:spLocks noChangeArrowheads="1"/>
            </p:cNvSpPr>
            <p:nvPr/>
          </p:nvSpPr>
          <p:spPr bwMode="auto">
            <a:xfrm>
              <a:off x="3648" y="1440"/>
              <a:ext cx="762" cy="404"/>
            </a:xfrm>
            <a:prstGeom prst="rect">
              <a:avLst/>
            </a:prstGeom>
            <a:noFill/>
            <a:ln w="9525">
              <a:noFill/>
              <a:miter lim="800000"/>
              <a:headEnd/>
              <a:tailEnd/>
            </a:ln>
          </p:spPr>
          <p:txBody>
            <a:bodyPr wrap="none">
              <a:spAutoFit/>
            </a:bodyPr>
            <a:lstStyle/>
            <a:p>
              <a:r>
                <a:rPr lang="en-US" altLang="zh-CN" sz="3600" b="1" dirty="0">
                  <a:solidFill>
                    <a:srgbClr val="FF33CC"/>
                  </a:solidFill>
                  <a:latin typeface="华文中宋" pitchFamily="2" charset="-122"/>
                  <a:ea typeface="华文中宋" pitchFamily="2" charset="-122"/>
                </a:rPr>
                <a:t>14</a:t>
              </a:r>
              <a:r>
                <a:rPr lang="zh-CN" altLang="en-US" sz="3600" b="1" dirty="0">
                  <a:solidFill>
                    <a:srgbClr val="FF33CC"/>
                  </a:solidFill>
                  <a:latin typeface="华文中宋" pitchFamily="2" charset="-122"/>
                  <a:ea typeface="华文中宋" pitchFamily="2" charset="-122"/>
                </a:rPr>
                <a:t>年</a:t>
              </a:r>
            </a:p>
          </p:txBody>
        </p:sp>
      </p:grpSp>
      <p:sp>
        <p:nvSpPr>
          <p:cNvPr id="22" name="TextBox 21"/>
          <p:cNvSpPr txBox="1"/>
          <p:nvPr/>
        </p:nvSpPr>
        <p:spPr>
          <a:xfrm>
            <a:off x="6000760" y="4214818"/>
            <a:ext cx="461665" cy="1857388"/>
          </a:xfrm>
          <a:prstGeom prst="rect">
            <a:avLst/>
          </a:prstGeom>
          <a:noFill/>
        </p:spPr>
        <p:txBody>
          <a:bodyPr vert="eaVert" wrap="square" rtlCol="0">
            <a:spAutoFit/>
          </a:bodyPr>
          <a:lstStyle/>
          <a:p>
            <a:r>
              <a:rPr lang="zh-CN" altLang="en-US" b="1" dirty="0">
                <a:solidFill>
                  <a:srgbClr val="FF0000"/>
                </a:solidFill>
                <a:latin typeface="黑体" pitchFamily="49" charset="-122"/>
                <a:ea typeface="黑体" pitchFamily="49" charset="-122"/>
              </a:rPr>
              <a:t>转折点</a:t>
            </a:r>
          </a:p>
        </p:txBody>
      </p:sp>
      <p:sp>
        <p:nvSpPr>
          <p:cNvPr id="23" name="矩形 22"/>
          <p:cNvSpPr/>
          <p:nvPr/>
        </p:nvSpPr>
        <p:spPr>
          <a:xfrm>
            <a:off x="2143108" y="1071546"/>
            <a:ext cx="2071702" cy="464820"/>
          </a:xfrm>
          <a:prstGeom prst="rect">
            <a:avLst/>
          </a:prstGeom>
          <a:noFill/>
          <a:ln w="412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4" name="矩形 23"/>
          <p:cNvSpPr/>
          <p:nvPr/>
        </p:nvSpPr>
        <p:spPr>
          <a:xfrm>
            <a:off x="6143636" y="1000108"/>
            <a:ext cx="2428892" cy="464820"/>
          </a:xfrm>
          <a:prstGeom prst="rect">
            <a:avLst/>
          </a:prstGeom>
          <a:noFill/>
          <a:ln w="412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5" name="矩形 24"/>
          <p:cNvSpPr/>
          <p:nvPr/>
        </p:nvSpPr>
        <p:spPr>
          <a:xfrm>
            <a:off x="714348" y="1571612"/>
            <a:ext cx="1285884" cy="464820"/>
          </a:xfrm>
          <a:prstGeom prst="rect">
            <a:avLst/>
          </a:prstGeom>
          <a:noFill/>
          <a:ln w="412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6" name="矩形 25"/>
          <p:cNvSpPr/>
          <p:nvPr/>
        </p:nvSpPr>
        <p:spPr>
          <a:xfrm>
            <a:off x="5500694" y="1571612"/>
            <a:ext cx="785818" cy="464820"/>
          </a:xfrm>
          <a:prstGeom prst="rect">
            <a:avLst/>
          </a:prstGeom>
          <a:noFill/>
          <a:ln w="412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7" name="TextBox 26"/>
          <p:cNvSpPr txBox="1"/>
          <p:nvPr/>
        </p:nvSpPr>
        <p:spPr>
          <a:xfrm>
            <a:off x="4572000" y="2357430"/>
            <a:ext cx="4286280" cy="646331"/>
          </a:xfrm>
          <a:prstGeom prst="rect">
            <a:avLst/>
          </a:prstGeom>
          <a:noFill/>
        </p:spPr>
        <p:txBody>
          <a:bodyPr wrap="square" rtlCol="0">
            <a:spAutoFit/>
          </a:bodyPr>
          <a:lstStyle/>
          <a:p>
            <a:r>
              <a:rPr lang="zh-CN" altLang="en-US" b="1" dirty="0">
                <a:solidFill>
                  <a:srgbClr val="000066"/>
                </a:solidFill>
              </a:rPr>
              <a:t>纠正了</a:t>
            </a:r>
            <a:r>
              <a:rPr lang="en-US" altLang="zh-CN" b="1" dirty="0">
                <a:solidFill>
                  <a:srgbClr val="000066"/>
                </a:solidFill>
              </a:rPr>
              <a:t>……</a:t>
            </a:r>
            <a:r>
              <a:rPr lang="zh-CN" altLang="en-US" b="1" dirty="0">
                <a:solidFill>
                  <a:srgbClr val="000066"/>
                </a:solidFill>
              </a:rPr>
              <a:t>肯定了</a:t>
            </a:r>
            <a:r>
              <a:rPr lang="en-US" altLang="zh-CN" b="1" dirty="0">
                <a:solidFill>
                  <a:srgbClr val="000066"/>
                </a:solidFill>
              </a:rPr>
              <a:t>……</a:t>
            </a:r>
          </a:p>
          <a:p>
            <a:r>
              <a:rPr lang="zh-CN" altLang="en-US" b="1" dirty="0">
                <a:solidFill>
                  <a:srgbClr val="000066"/>
                </a:solidFill>
              </a:rPr>
              <a:t>选举了</a:t>
            </a:r>
            <a:r>
              <a:rPr lang="en-US" altLang="zh-CN" b="1" dirty="0">
                <a:solidFill>
                  <a:srgbClr val="000066"/>
                </a:solidFill>
              </a:rPr>
              <a:t>……</a:t>
            </a:r>
            <a:r>
              <a:rPr lang="zh-CN" altLang="en-US" b="1" dirty="0">
                <a:solidFill>
                  <a:srgbClr val="000066"/>
                </a:solidFill>
              </a:rPr>
              <a:t>取消了</a:t>
            </a:r>
            <a:r>
              <a:rPr lang="en-US" altLang="zh-CN" b="1" dirty="0">
                <a:solidFill>
                  <a:srgbClr val="000066"/>
                </a:solidFill>
              </a:rPr>
              <a:t>……</a:t>
            </a:r>
            <a:endParaRPr lang="zh-CN" altLang="en-US" b="1" dirty="0">
              <a:solidFill>
                <a:srgbClr val="000066"/>
              </a:solidFill>
            </a:endParaRPr>
          </a:p>
        </p:txBody>
      </p:sp>
      <p:pic>
        <p:nvPicPr>
          <p:cNvPr id="32770" name="Picture 2" descr="http://www.kuaihou.com/d/file/201705/6b5843620ab244f3644a00b686c2bd5c.jpg"/>
          <p:cNvPicPr>
            <a:picLocks noChangeAspect="1" noChangeArrowheads="1"/>
          </p:cNvPicPr>
          <p:nvPr/>
        </p:nvPicPr>
        <p:blipFill>
          <a:blip r:embed="rId2"/>
          <a:srcRect/>
          <a:stretch>
            <a:fillRect/>
          </a:stretch>
        </p:blipFill>
        <p:spPr bwMode="auto">
          <a:xfrm>
            <a:off x="0" y="2071678"/>
            <a:ext cx="2643174" cy="2464350"/>
          </a:xfrm>
          <a:prstGeom prst="rect">
            <a:avLst/>
          </a:prstGeom>
          <a:noFill/>
        </p:spPr>
      </p:pic>
      <p:pic>
        <p:nvPicPr>
          <p:cNvPr id="32772" name="Picture 4" descr="http://5b0988e595225.cdn.sohucs.com/q_70,c_zoom,w_640/images/20171021/8c7ad75568304751bb0df041e3c65acb.jpeg"/>
          <p:cNvPicPr>
            <a:picLocks noChangeAspect="1" noChangeArrowheads="1"/>
          </p:cNvPicPr>
          <p:nvPr/>
        </p:nvPicPr>
        <p:blipFill>
          <a:blip r:embed="rId3"/>
          <a:srcRect/>
          <a:stretch>
            <a:fillRect/>
          </a:stretch>
        </p:blipFill>
        <p:spPr bwMode="auto">
          <a:xfrm>
            <a:off x="0" y="4643422"/>
            <a:ext cx="2714612" cy="2214578"/>
          </a:xfrm>
          <a:prstGeom prst="rect">
            <a:avLst/>
          </a:prstGeom>
          <a:noFill/>
        </p:spPr>
      </p:pic>
      <p:sp>
        <p:nvSpPr>
          <p:cNvPr id="28" name="矩形 18"/>
          <p:cNvSpPr>
            <a:spLocks noChangeArrowheads="1"/>
          </p:cNvSpPr>
          <p:nvPr/>
        </p:nvSpPr>
        <p:spPr bwMode="auto">
          <a:xfrm>
            <a:off x="2683499" y="5429264"/>
            <a:ext cx="6460501" cy="774058"/>
          </a:xfrm>
          <a:prstGeom prst="rect">
            <a:avLst/>
          </a:prstGeom>
          <a:solidFill>
            <a:srgbClr val="FCA39A"/>
          </a:solidFill>
          <a:ln>
            <a:noFill/>
          </a:ln>
        </p:spPr>
        <p:txBody>
          <a:bodyPr wrap="square">
            <a:spAutoFit/>
          </a:bodyPr>
          <a:lstStyle>
            <a:lvl1pPr>
              <a:defRPr sz="2200" b="1">
                <a:solidFill>
                  <a:schemeClr val="tx1"/>
                </a:solidFill>
                <a:latin typeface="Verdana" panose="020B0604030504040204" pitchFamily="34" charset="0"/>
                <a:ea typeface="宋体" panose="02010600030101010101" pitchFamily="2" charset="-122"/>
              </a:defRPr>
            </a:lvl1pPr>
            <a:lvl2pPr marL="742950" indent="-285750">
              <a:defRPr sz="2200" b="1">
                <a:solidFill>
                  <a:schemeClr val="tx1"/>
                </a:solidFill>
                <a:latin typeface="Verdana" panose="020B0604030504040204" pitchFamily="34" charset="0"/>
                <a:ea typeface="宋体" panose="02010600030101010101" pitchFamily="2" charset="-122"/>
              </a:defRPr>
            </a:lvl2pPr>
            <a:lvl3pPr marL="1143000" indent="-228600">
              <a:defRPr sz="2200" b="1">
                <a:solidFill>
                  <a:schemeClr val="tx1"/>
                </a:solidFill>
                <a:latin typeface="Verdana" panose="020B0604030504040204" pitchFamily="34" charset="0"/>
                <a:ea typeface="宋体" panose="02010600030101010101" pitchFamily="2" charset="-122"/>
              </a:defRPr>
            </a:lvl3pPr>
            <a:lvl4pPr marL="1600200" indent="-228600">
              <a:defRPr sz="2200" b="1">
                <a:solidFill>
                  <a:schemeClr val="tx1"/>
                </a:solidFill>
                <a:latin typeface="Verdana" panose="020B0604030504040204" pitchFamily="34" charset="0"/>
                <a:ea typeface="宋体" panose="02010600030101010101" pitchFamily="2" charset="-122"/>
              </a:defRPr>
            </a:lvl4pPr>
            <a:lvl5pPr marL="2057400" indent="-228600">
              <a:defRPr sz="2200" b="1">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2200" b="1">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2200" b="1">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2200" b="1">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2200" b="1">
                <a:solidFill>
                  <a:schemeClr val="tx1"/>
                </a:solidFill>
                <a:latin typeface="Verdana" panose="020B0604030504040204" pitchFamily="34" charset="0"/>
                <a:ea typeface="宋体" panose="02010600030101010101" pitchFamily="2" charset="-122"/>
              </a:defRPr>
            </a:lvl9pPr>
          </a:lstStyle>
          <a:p>
            <a:pPr algn="ctr"/>
            <a:r>
              <a:rPr lang="zh-CN" altLang="en-US" sz="2215" dirty="0">
                <a:latin typeface="宋体" panose="02010600030101010101" pitchFamily="2" charset="-122"/>
              </a:rPr>
              <a:t>第一次</a:t>
            </a:r>
            <a:r>
              <a:rPr lang="zh-CN" altLang="en-US" sz="2215" dirty="0">
                <a:solidFill>
                  <a:srgbClr val="0000FF"/>
                </a:solidFill>
                <a:latin typeface="宋体" panose="02010600030101010101" pitchFamily="2" charset="-122"/>
              </a:rPr>
              <a:t>独立自主</a:t>
            </a:r>
            <a:r>
              <a:rPr lang="zh-CN" altLang="en-US" sz="2215" dirty="0">
                <a:latin typeface="宋体" panose="02010600030101010101" pitchFamily="2" charset="-122"/>
              </a:rPr>
              <a:t>的运用马克思主义基本原理解决自己的路线、方针、政策。</a:t>
            </a:r>
          </a:p>
        </p:txBody>
      </p:sp>
      <p:sp>
        <p:nvSpPr>
          <p:cNvPr id="29" name="矩形 28"/>
          <p:cNvSpPr/>
          <p:nvPr/>
        </p:nvSpPr>
        <p:spPr>
          <a:xfrm>
            <a:off x="0" y="3214686"/>
            <a:ext cx="4572000" cy="1706878"/>
          </a:xfrm>
          <a:prstGeom prst="rect">
            <a:avLst/>
          </a:prstGeom>
        </p:spPr>
        <p:txBody>
          <a:bodyPr>
            <a:spAutoFit/>
          </a:bodyPr>
          <a:lstStyle/>
          <a:p>
            <a:pPr>
              <a:lnSpc>
                <a:spcPct val="150000"/>
              </a:lnSpc>
            </a:pPr>
            <a:r>
              <a:rPr lang="zh-CN" altLang="en-US" b="1" dirty="0">
                <a:solidFill>
                  <a:srgbClr val="FF0000"/>
                </a:solidFill>
                <a:latin typeface="宋体" pitchFamily="2" charset="-122"/>
                <a:sym typeface="宋体" pitchFamily="2" charset="-122"/>
              </a:rPr>
              <a:t>不怕牺牲、前赴后继的精神；</a:t>
            </a:r>
            <a:endParaRPr lang="en-US" altLang="zh-CN" b="1" dirty="0">
              <a:solidFill>
                <a:srgbClr val="FF0000"/>
              </a:solidFill>
              <a:latin typeface="宋体" pitchFamily="2" charset="-122"/>
              <a:sym typeface="宋体" pitchFamily="2" charset="-122"/>
            </a:endParaRPr>
          </a:p>
          <a:p>
            <a:pPr>
              <a:lnSpc>
                <a:spcPct val="150000"/>
              </a:lnSpc>
            </a:pPr>
            <a:r>
              <a:rPr lang="zh-CN" altLang="en-US" b="1" dirty="0">
                <a:solidFill>
                  <a:srgbClr val="FF0000"/>
                </a:solidFill>
                <a:latin typeface="宋体" pitchFamily="2" charset="-122"/>
                <a:sym typeface="宋体" pitchFamily="2" charset="-122"/>
              </a:rPr>
              <a:t>勇往直前、坚韧不拔的精神；</a:t>
            </a:r>
            <a:endParaRPr lang="en-US" altLang="zh-CN" b="1" dirty="0">
              <a:solidFill>
                <a:srgbClr val="FF0000"/>
              </a:solidFill>
              <a:latin typeface="宋体" pitchFamily="2" charset="-122"/>
              <a:sym typeface="宋体" pitchFamily="2" charset="-122"/>
            </a:endParaRPr>
          </a:p>
          <a:p>
            <a:pPr>
              <a:lnSpc>
                <a:spcPct val="150000"/>
              </a:lnSpc>
            </a:pPr>
            <a:r>
              <a:rPr lang="zh-CN" altLang="en-US" b="1" dirty="0">
                <a:solidFill>
                  <a:srgbClr val="FF0000"/>
                </a:solidFill>
                <a:latin typeface="宋体" pitchFamily="2" charset="-122"/>
                <a:sym typeface="宋体" pitchFamily="2" charset="-122"/>
              </a:rPr>
              <a:t>众志成城、团结互助的精神；</a:t>
            </a:r>
            <a:endParaRPr lang="en-US" altLang="zh-CN" b="1" dirty="0">
              <a:solidFill>
                <a:srgbClr val="FF0000"/>
              </a:solidFill>
              <a:latin typeface="宋体" pitchFamily="2" charset="-122"/>
              <a:sym typeface="宋体" pitchFamily="2" charset="-122"/>
            </a:endParaRPr>
          </a:p>
          <a:p>
            <a:pPr>
              <a:lnSpc>
                <a:spcPct val="150000"/>
              </a:lnSpc>
            </a:pPr>
            <a:r>
              <a:rPr lang="zh-CN" altLang="en-US" b="1" dirty="0">
                <a:solidFill>
                  <a:srgbClr val="FF0000"/>
                </a:solidFill>
                <a:latin typeface="宋体" pitchFamily="2" charset="-122"/>
                <a:sym typeface="宋体" pitchFamily="2" charset="-122"/>
              </a:rPr>
              <a:t>百折不挠、克服困难的精神。</a:t>
            </a:r>
            <a:endParaRPr lang="zh-CN" alt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linds(horizontal)">
                                      <p:cBhvr>
                                        <p:cTn id="11" dur="500"/>
                                        <p:tgtEl>
                                          <p:spTgt spid="24"/>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linds(horizontal)">
                                      <p:cBhvr>
                                        <p:cTn id="15" dur="500"/>
                                        <p:tgtEl>
                                          <p:spTgt spid="25"/>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linds(horizontal)">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nodeType="clickEffect">
                                  <p:stCondLst>
                                    <p:cond delay="0"/>
                                  </p:stCondLst>
                                  <p:childTnLst>
                                    <p:animEffect transition="out" filter="blinds(horizontal)">
                                      <p:cBhvr>
                                        <p:cTn id="23" dur="500"/>
                                        <p:tgtEl>
                                          <p:spTgt spid="32770"/>
                                        </p:tgtEl>
                                      </p:cBhvr>
                                    </p:animEffect>
                                    <p:set>
                                      <p:cBhvr>
                                        <p:cTn id="24" dur="1" fill="hold">
                                          <p:stCondLst>
                                            <p:cond delay="499"/>
                                          </p:stCondLst>
                                        </p:cTn>
                                        <p:tgtEl>
                                          <p:spTgt spid="3277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nodeType="clickEffect">
                                  <p:stCondLst>
                                    <p:cond delay="0"/>
                                  </p:stCondLst>
                                  <p:childTnLst>
                                    <p:animEffect transition="out" filter="blinds(horizontal)">
                                      <p:cBhvr>
                                        <p:cTn id="28" dur="500"/>
                                        <p:tgtEl>
                                          <p:spTgt spid="32772"/>
                                        </p:tgtEl>
                                      </p:cBhvr>
                                    </p:animEffect>
                                    <p:set>
                                      <p:cBhvr>
                                        <p:cTn id="29" dur="1" fill="hold">
                                          <p:stCondLst>
                                            <p:cond delay="499"/>
                                          </p:stCondLst>
                                        </p:cTn>
                                        <p:tgtEl>
                                          <p:spTgt spid="32772"/>
                                        </p:tgtEl>
                                        <p:attrNameLst>
                                          <p:attrName>style.visibility</p:attrName>
                                        </p:attrNameLst>
                                      </p:cBhvr>
                                      <p:to>
                                        <p:strVal val="hidden"/>
                                      </p:to>
                                    </p:set>
                                  </p:childTnLst>
                                </p:cTn>
                              </p:par>
                            </p:childTnLst>
                          </p:cTn>
                        </p:par>
                        <p:par>
                          <p:cTn id="30" fill="hold">
                            <p:stCondLst>
                              <p:cond delay="500"/>
                            </p:stCondLst>
                            <p:childTnLst>
                              <p:par>
                                <p:cTn id="31" presetID="3" presetClass="entr" presetSubtype="1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linds(horizontal)">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linds(horizontal)">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linds(horizontal)">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blinds(horizontal)">
                                      <p:cBhvr>
                                        <p:cTn id="4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ldLvl="0" animBg="1"/>
      <p:bldP spid="23" grpId="1" animBg="1"/>
      <p:bldP spid="24" grpId="0" bldLvl="0" animBg="1"/>
      <p:bldP spid="24" grpId="1" animBg="1"/>
      <p:bldP spid="25" grpId="0" bldLvl="0" animBg="1"/>
      <p:bldP spid="25" grpId="1" animBg="1"/>
      <p:bldP spid="26" grpId="0" bldLvl="0" animBg="1"/>
      <p:bldP spid="26" grpId="1" animBg="1"/>
      <p:bldP spid="27" grpId="0"/>
      <p:bldP spid="28" grpId="0" animBg="1"/>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346" y="1571612"/>
            <a:ext cx="9144000" cy="664862"/>
          </a:xfrm>
          <a:prstGeom prst="rect">
            <a:avLst/>
          </a:prstGeom>
          <a:noFill/>
        </p:spPr>
        <p:txBody>
          <a:bodyPr wrap="square" rtlCol="0">
            <a:spAutoFit/>
          </a:bodyPr>
          <a:lstStyle/>
          <a:p>
            <a:pPr>
              <a:lnSpc>
                <a:spcPct val="150000"/>
              </a:lnSpc>
            </a:pPr>
            <a:r>
              <a:rPr lang="en-US" altLang="zh-CN" sz="2800" b="1" dirty="0"/>
              <a:t>         </a:t>
            </a:r>
            <a:r>
              <a:rPr lang="zh-CN" altLang="en-US" sz="2800" b="1" dirty="0"/>
              <a:t>国民大革命与北伐战争的区别：</a:t>
            </a:r>
            <a:endParaRPr lang="zh-CN" altLang="en-US" sz="2800" dirty="0"/>
          </a:p>
        </p:txBody>
      </p:sp>
      <p:sp>
        <p:nvSpPr>
          <p:cNvPr id="6" name="TextBox 5"/>
          <p:cNvSpPr txBox="1"/>
          <p:nvPr/>
        </p:nvSpPr>
        <p:spPr>
          <a:xfrm>
            <a:off x="0" y="371987"/>
            <a:ext cx="7715304" cy="584775"/>
          </a:xfrm>
          <a:prstGeom prst="rect">
            <a:avLst/>
          </a:prstGeom>
          <a:noFill/>
        </p:spPr>
        <p:txBody>
          <a:bodyPr wrap="square" rtlCol="0">
            <a:spAutoFit/>
          </a:bodyPr>
          <a:lstStyle/>
          <a:p>
            <a:pPr algn="ctr"/>
            <a:r>
              <a:rPr lang="zh-CN" altLang="en-US" sz="3200" dirty="0">
                <a:solidFill>
                  <a:srgbClr val="C00000"/>
                </a:solidFill>
                <a:latin typeface="微软雅黑" panose="020B0503020204020204" pitchFamily="34" charset="-122"/>
                <a:ea typeface="微软雅黑" panose="020B0503020204020204" pitchFamily="34" charset="-122"/>
              </a:rPr>
              <a:t>三、重点强化   难点突破</a:t>
            </a:r>
          </a:p>
        </p:txBody>
      </p:sp>
      <p:sp>
        <p:nvSpPr>
          <p:cNvPr id="5" name="TextBox 4"/>
          <p:cNvSpPr txBox="1"/>
          <p:nvPr/>
        </p:nvSpPr>
        <p:spPr>
          <a:xfrm>
            <a:off x="285720" y="2500306"/>
            <a:ext cx="8358246" cy="3693319"/>
          </a:xfrm>
          <a:prstGeom prst="rect">
            <a:avLst/>
          </a:prstGeom>
          <a:noFill/>
        </p:spPr>
        <p:txBody>
          <a:bodyPr wrap="square" rtlCol="0">
            <a:spAutoFit/>
          </a:bodyPr>
          <a:lstStyle/>
          <a:p>
            <a:pPr lvl="0">
              <a:lnSpc>
                <a:spcPct val="150000"/>
              </a:lnSpc>
            </a:pPr>
            <a:r>
              <a:rPr lang="zh-CN" altLang="en-US" sz="2400" b="1" dirty="0">
                <a:solidFill>
                  <a:srgbClr val="FF0000"/>
                </a:solidFill>
              </a:rPr>
              <a:t>（</a:t>
            </a:r>
            <a:r>
              <a:rPr lang="en-US" altLang="zh-CN" sz="2400" b="1" dirty="0">
                <a:solidFill>
                  <a:srgbClr val="FF0000"/>
                </a:solidFill>
              </a:rPr>
              <a:t>1</a:t>
            </a:r>
            <a:r>
              <a:rPr lang="zh-CN" altLang="en-US" sz="2400" b="1" dirty="0">
                <a:solidFill>
                  <a:srgbClr val="FF0000"/>
                </a:solidFill>
              </a:rPr>
              <a:t>）</a:t>
            </a:r>
            <a:r>
              <a:rPr lang="zh-CN" altLang="en-US" sz="2400" dirty="0">
                <a:solidFill>
                  <a:srgbClr val="FF0000"/>
                </a:solidFill>
              </a:rPr>
              <a:t>国民大革命，又称</a:t>
            </a:r>
            <a:r>
              <a:rPr lang="en-US" sz="2400" dirty="0">
                <a:solidFill>
                  <a:srgbClr val="FF0000"/>
                </a:solidFill>
              </a:rPr>
              <a:t>“</a:t>
            </a:r>
            <a:r>
              <a:rPr lang="zh-CN" altLang="en-US" sz="2400" dirty="0">
                <a:solidFill>
                  <a:srgbClr val="FF0000"/>
                </a:solidFill>
              </a:rPr>
              <a:t>第一次国内革命战争</a:t>
            </a:r>
            <a:r>
              <a:rPr lang="en-US" sz="2400" dirty="0">
                <a:solidFill>
                  <a:srgbClr val="FF0000"/>
                </a:solidFill>
              </a:rPr>
              <a:t>”</a:t>
            </a:r>
            <a:r>
              <a:rPr lang="zh-CN" altLang="en-US" sz="2400" dirty="0">
                <a:solidFill>
                  <a:srgbClr val="FF0000"/>
                </a:solidFill>
              </a:rPr>
              <a:t> ，是指</a:t>
            </a:r>
            <a:r>
              <a:rPr lang="en-US" sz="2400" dirty="0">
                <a:solidFill>
                  <a:srgbClr val="FF0000"/>
                </a:solidFill>
              </a:rPr>
              <a:t>1924—1927</a:t>
            </a:r>
            <a:r>
              <a:rPr lang="zh-CN" altLang="en-US" sz="2400" dirty="0">
                <a:solidFill>
                  <a:srgbClr val="FF0000"/>
                </a:solidFill>
              </a:rPr>
              <a:t>年中国人民在中国国民党和中国共产党合作领导下进行的国内革命战争，是中国人民反对北洋军阀统治的战争和政治运动。</a:t>
            </a:r>
            <a:endParaRPr lang="en-US" altLang="zh-CN" sz="2400" dirty="0">
              <a:solidFill>
                <a:srgbClr val="FF0000"/>
              </a:solidFill>
            </a:endParaRPr>
          </a:p>
          <a:p>
            <a:pPr lvl="0">
              <a:lnSpc>
                <a:spcPct val="150000"/>
              </a:lnSpc>
            </a:pPr>
            <a:r>
              <a:rPr lang="en-US" sz="2400" dirty="0">
                <a:solidFill>
                  <a:prstClr val="black"/>
                </a:solidFill>
              </a:rPr>
              <a:t>        </a:t>
            </a:r>
            <a:r>
              <a:rPr lang="en-US" sz="2400" dirty="0">
                <a:solidFill>
                  <a:srgbClr val="000066"/>
                </a:solidFill>
              </a:rPr>
              <a:t>(2)</a:t>
            </a:r>
            <a:r>
              <a:rPr lang="zh-CN" altLang="en-US" sz="2400" dirty="0">
                <a:solidFill>
                  <a:srgbClr val="000066"/>
                </a:solidFill>
              </a:rPr>
              <a:t>北伐战争开始于</a:t>
            </a:r>
            <a:r>
              <a:rPr lang="en-US" sz="2400" dirty="0">
                <a:solidFill>
                  <a:srgbClr val="000066"/>
                </a:solidFill>
              </a:rPr>
              <a:t>1926</a:t>
            </a:r>
            <a:r>
              <a:rPr lang="zh-CN" altLang="en-US" sz="2400" dirty="0">
                <a:solidFill>
                  <a:srgbClr val="000066"/>
                </a:solidFill>
              </a:rPr>
              <a:t>年，是国民大革命的组成部分，是国民大革命的重要组成部分。</a:t>
            </a:r>
          </a:p>
          <a:p>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357166"/>
            <a:ext cx="7715304" cy="584775"/>
          </a:xfrm>
          <a:prstGeom prst="rect">
            <a:avLst/>
          </a:prstGeom>
          <a:noFill/>
        </p:spPr>
        <p:txBody>
          <a:bodyPr wrap="square" rtlCol="0">
            <a:spAutoFit/>
          </a:bodyPr>
          <a:lstStyle/>
          <a:p>
            <a:pPr algn="ctr"/>
            <a:r>
              <a:rPr lang="zh-CN" altLang="en-US" sz="3200" b="1" dirty="0">
                <a:solidFill>
                  <a:srgbClr val="C00000"/>
                </a:solidFill>
              </a:rPr>
              <a:t>三、重点强化   难点突破</a:t>
            </a:r>
          </a:p>
        </p:txBody>
      </p:sp>
      <p:sp>
        <p:nvSpPr>
          <p:cNvPr id="3" name="TextBox 2"/>
          <p:cNvSpPr txBox="1"/>
          <p:nvPr/>
        </p:nvSpPr>
        <p:spPr>
          <a:xfrm>
            <a:off x="285720" y="1285860"/>
            <a:ext cx="8572560" cy="664862"/>
          </a:xfrm>
          <a:prstGeom prst="rect">
            <a:avLst/>
          </a:prstGeom>
          <a:noFill/>
        </p:spPr>
        <p:txBody>
          <a:bodyPr wrap="square" rtlCol="0">
            <a:spAutoFit/>
          </a:bodyPr>
          <a:lstStyle/>
          <a:p>
            <a:pPr>
              <a:lnSpc>
                <a:spcPct val="150000"/>
              </a:lnSpc>
            </a:pPr>
            <a:r>
              <a:rPr lang="zh-CN" altLang="en-US" sz="2800" b="1" dirty="0"/>
              <a:t>南京国民政府与南京临时政府的区别</a:t>
            </a:r>
            <a:r>
              <a:rPr lang="zh-CN" altLang="en-US" sz="2800" dirty="0"/>
              <a:t>：</a:t>
            </a:r>
            <a:endParaRPr lang="zh-CN" altLang="en-US" sz="2800" dirty="0">
              <a:solidFill>
                <a:srgbClr val="000066"/>
              </a:solidFill>
            </a:endParaRPr>
          </a:p>
        </p:txBody>
      </p:sp>
      <p:sp>
        <p:nvSpPr>
          <p:cNvPr id="4" name="TextBox 3"/>
          <p:cNvSpPr txBox="1"/>
          <p:nvPr/>
        </p:nvSpPr>
        <p:spPr>
          <a:xfrm>
            <a:off x="285720" y="2357430"/>
            <a:ext cx="8072494" cy="3693319"/>
          </a:xfrm>
          <a:prstGeom prst="rect">
            <a:avLst/>
          </a:prstGeom>
          <a:noFill/>
        </p:spPr>
        <p:txBody>
          <a:bodyPr wrap="square" rtlCol="0">
            <a:spAutoFit/>
          </a:bodyPr>
          <a:lstStyle/>
          <a:p>
            <a:pPr lvl="0">
              <a:lnSpc>
                <a:spcPct val="150000"/>
              </a:lnSpc>
            </a:pPr>
            <a:r>
              <a:rPr lang="en-US" sz="2400" dirty="0">
                <a:solidFill>
                  <a:srgbClr val="FF0000"/>
                </a:solidFill>
                <a:latin typeface="微软雅黑" panose="020B0503020204020204" pitchFamily="34" charset="-122"/>
                <a:ea typeface="微软雅黑" panose="020B0503020204020204" pitchFamily="34" charset="-122"/>
              </a:rPr>
              <a:t>    (1)</a:t>
            </a:r>
            <a:r>
              <a:rPr lang="zh-CN" altLang="en-US" sz="2400" dirty="0">
                <a:solidFill>
                  <a:srgbClr val="FF0000"/>
                </a:solidFill>
                <a:latin typeface="微软雅黑" panose="020B0503020204020204" pitchFamily="34" charset="-122"/>
                <a:ea typeface="微软雅黑" panose="020B0503020204020204" pitchFamily="34" charset="-122"/>
              </a:rPr>
              <a:t>南京国民政府：是</a:t>
            </a:r>
            <a:r>
              <a:rPr lang="en-US" sz="2400" dirty="0">
                <a:solidFill>
                  <a:srgbClr val="FF0000"/>
                </a:solidFill>
                <a:latin typeface="微软雅黑" panose="020B0503020204020204" pitchFamily="34" charset="-122"/>
                <a:ea typeface="微软雅黑" panose="020B0503020204020204" pitchFamily="34" charset="-122"/>
              </a:rPr>
              <a:t>1927</a:t>
            </a:r>
            <a:r>
              <a:rPr lang="zh-CN" altLang="en-US" sz="2400" dirty="0">
                <a:solidFill>
                  <a:srgbClr val="FF0000"/>
                </a:solidFill>
                <a:latin typeface="微软雅黑" panose="020B0503020204020204" pitchFamily="34" charset="-122"/>
                <a:ea typeface="微软雅黑" panose="020B0503020204020204" pitchFamily="34" charset="-122"/>
              </a:rPr>
              <a:t>年</a:t>
            </a:r>
            <a:r>
              <a:rPr lang="en-US" sz="2400" dirty="0">
                <a:solidFill>
                  <a:srgbClr val="FF0000"/>
                </a:solidFill>
                <a:latin typeface="微软雅黑" panose="020B0503020204020204" pitchFamily="34" charset="-122"/>
                <a:ea typeface="微软雅黑" panose="020B0503020204020204" pitchFamily="34" charset="-122"/>
              </a:rPr>
              <a:t>4</a:t>
            </a:r>
            <a:r>
              <a:rPr lang="zh-CN" altLang="en-US" sz="2400" dirty="0">
                <a:solidFill>
                  <a:srgbClr val="FF0000"/>
                </a:solidFill>
                <a:latin typeface="微软雅黑" panose="020B0503020204020204" pitchFamily="34" charset="-122"/>
                <a:ea typeface="微软雅黑" panose="020B0503020204020204" pitchFamily="34" charset="-122"/>
              </a:rPr>
              <a:t>月蒋介石在南京建立，代表大地主大资产阶级的利益，至</a:t>
            </a:r>
            <a:r>
              <a:rPr lang="en-US" sz="2400" dirty="0">
                <a:solidFill>
                  <a:srgbClr val="FF0000"/>
                </a:solidFill>
                <a:latin typeface="微软雅黑" panose="020B0503020204020204" pitchFamily="34" charset="-122"/>
                <a:ea typeface="微软雅黑" panose="020B0503020204020204" pitchFamily="34" charset="-122"/>
              </a:rPr>
              <a:t>1949</a:t>
            </a:r>
            <a:r>
              <a:rPr lang="zh-CN" altLang="en-US" sz="2400" dirty="0">
                <a:solidFill>
                  <a:srgbClr val="FF0000"/>
                </a:solidFill>
                <a:latin typeface="微软雅黑" panose="020B0503020204020204" pitchFamily="34" charset="-122"/>
                <a:ea typeface="微软雅黑" panose="020B0503020204020204" pitchFamily="34" charset="-122"/>
              </a:rPr>
              <a:t>年渡江战役之前，是中华民国的唯一合法政府。</a:t>
            </a:r>
            <a:endParaRPr lang="en-US" altLang="zh-CN" sz="2400" dirty="0">
              <a:solidFill>
                <a:srgbClr val="FF0000"/>
              </a:solidFill>
              <a:latin typeface="微软雅黑" panose="020B0503020204020204" pitchFamily="34" charset="-122"/>
              <a:ea typeface="微软雅黑" panose="020B0503020204020204" pitchFamily="34" charset="-122"/>
            </a:endParaRPr>
          </a:p>
          <a:p>
            <a:pPr lvl="0">
              <a:lnSpc>
                <a:spcPct val="150000"/>
              </a:lnSpc>
            </a:pPr>
            <a:r>
              <a:rPr lang="en-US" sz="2400" dirty="0">
                <a:latin typeface="微软雅黑" panose="020B0503020204020204" pitchFamily="34" charset="-122"/>
                <a:ea typeface="微软雅黑" panose="020B0503020204020204" pitchFamily="34" charset="-122"/>
              </a:rPr>
              <a:t>     (2)</a:t>
            </a:r>
            <a:r>
              <a:rPr lang="zh-CN" altLang="en-US" sz="2400" dirty="0">
                <a:latin typeface="微软雅黑" panose="020B0503020204020204" pitchFamily="34" charset="-122"/>
                <a:ea typeface="微软雅黑" panose="020B0503020204020204" pitchFamily="34" charset="-122"/>
              </a:rPr>
              <a:t>南京临时政府：是辛亥革命的重要成果，</a:t>
            </a:r>
            <a:r>
              <a:rPr lang="en-US" sz="2400" dirty="0">
                <a:latin typeface="微软雅黑" panose="020B0503020204020204" pitchFamily="34" charset="-122"/>
                <a:ea typeface="微软雅黑" panose="020B0503020204020204" pitchFamily="34" charset="-122"/>
              </a:rPr>
              <a:t>1912</a:t>
            </a:r>
            <a:r>
              <a:rPr lang="zh-CN" altLang="en-US" sz="2400" dirty="0">
                <a:latin typeface="微软雅黑" panose="020B0503020204020204" pitchFamily="34" charset="-122"/>
                <a:ea typeface="微软雅黑" panose="020B0503020204020204" pitchFamily="34" charset="-122"/>
              </a:rPr>
              <a:t>年</a:t>
            </a:r>
            <a:r>
              <a:rPr lang="en-US"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月</a:t>
            </a:r>
            <a:r>
              <a:rPr lang="en-US"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日成立。</a:t>
            </a:r>
            <a:r>
              <a:rPr lang="en-US" sz="2400" dirty="0">
                <a:latin typeface="微软雅黑" panose="020B0503020204020204" pitchFamily="34" charset="-122"/>
                <a:ea typeface="微软雅黑" panose="020B0503020204020204" pitchFamily="34" charset="-122"/>
              </a:rPr>
              <a:t>1912</a:t>
            </a:r>
            <a:r>
              <a:rPr lang="zh-CN" altLang="en-US" sz="2400" dirty="0">
                <a:latin typeface="微软雅黑" panose="020B0503020204020204" pitchFamily="34" charset="-122"/>
                <a:ea typeface="微软雅黑" panose="020B0503020204020204" pitchFamily="34" charset="-122"/>
              </a:rPr>
              <a:t>年</a:t>
            </a:r>
            <a:r>
              <a:rPr lang="en-US" sz="2400" dirty="0">
                <a:latin typeface="微软雅黑" panose="020B0503020204020204" pitchFamily="34" charset="-122"/>
                <a:ea typeface="微软雅黑" panose="020B0503020204020204" pitchFamily="34" charset="-122"/>
              </a:rPr>
              <a:t>4</a:t>
            </a:r>
            <a:r>
              <a:rPr lang="zh-CN" altLang="en-US" sz="2400" dirty="0">
                <a:latin typeface="微软雅黑" panose="020B0503020204020204" pitchFamily="34" charset="-122"/>
                <a:ea typeface="微软雅黑" panose="020B0503020204020204" pitchFamily="34" charset="-122"/>
              </a:rPr>
              <a:t>月，袁世凯在北京就任临时大总统一职务，临时政府迁往北京，南京临时政府不复存在。</a:t>
            </a:r>
          </a:p>
          <a:p>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357166"/>
            <a:ext cx="7715304" cy="584775"/>
          </a:xfrm>
          <a:prstGeom prst="rect">
            <a:avLst/>
          </a:prstGeom>
          <a:noFill/>
        </p:spPr>
        <p:txBody>
          <a:bodyPr wrap="square" rtlCol="0">
            <a:spAutoFit/>
          </a:bodyPr>
          <a:lstStyle/>
          <a:p>
            <a:pPr algn="ctr"/>
            <a:r>
              <a:rPr lang="zh-CN" altLang="en-US" sz="3200" b="1" dirty="0">
                <a:solidFill>
                  <a:srgbClr val="C00000"/>
                </a:solidFill>
                <a:latin typeface="微软雅黑" panose="020B0503020204020204" pitchFamily="34" charset="-122"/>
                <a:ea typeface="微软雅黑" panose="020B0503020204020204" pitchFamily="34" charset="-122"/>
              </a:rPr>
              <a:t>三、重点强化   难点突破</a:t>
            </a:r>
          </a:p>
        </p:txBody>
      </p:sp>
      <p:sp>
        <p:nvSpPr>
          <p:cNvPr id="3" name="TextBox 2"/>
          <p:cNvSpPr txBox="1"/>
          <p:nvPr/>
        </p:nvSpPr>
        <p:spPr>
          <a:xfrm>
            <a:off x="328558" y="1162043"/>
            <a:ext cx="8358246" cy="1231106"/>
          </a:xfrm>
          <a:prstGeom prst="rect">
            <a:avLst/>
          </a:prstGeom>
          <a:noFill/>
        </p:spPr>
        <p:txBody>
          <a:bodyPr wrap="square" rtlCol="0">
            <a:spAutoFit/>
          </a:bodyPr>
          <a:lstStyle/>
          <a:p>
            <a:r>
              <a:rPr lang="zh-CN" altLang="en-US" sz="2800" b="1" spc="50" dirty="0">
                <a:ln w="11430"/>
                <a:solidFill>
                  <a:srgbClr val="000066"/>
                </a:solidFill>
                <a:latin typeface="微软雅黑" panose="020B0503020204020204" pitchFamily="34" charset="-122"/>
                <a:ea typeface="微软雅黑" panose="020B0503020204020204" pitchFamily="34" charset="-122"/>
              </a:rPr>
              <a:t>在中国近代史中，我们是如何从走“别人的路”到走“自己的路”？</a:t>
            </a:r>
          </a:p>
          <a:p>
            <a:endParaRPr lang="zh-CN" altLang="en-US" dirty="0">
              <a:latin typeface="微软雅黑" panose="020B0503020204020204" pitchFamily="34" charset="-122"/>
              <a:ea typeface="微软雅黑" panose="020B0503020204020204" pitchFamily="34" charset="-122"/>
            </a:endParaRPr>
          </a:p>
        </p:txBody>
      </p:sp>
      <p:sp>
        <p:nvSpPr>
          <p:cNvPr id="4" name="矩形 3"/>
          <p:cNvSpPr/>
          <p:nvPr/>
        </p:nvSpPr>
        <p:spPr>
          <a:xfrm>
            <a:off x="357158" y="5715016"/>
            <a:ext cx="9144000" cy="830997"/>
          </a:xfrm>
          <a:prstGeom prst="rect">
            <a:avLst/>
          </a:prstGeom>
        </p:spPr>
        <p:txBody>
          <a:bodyPr wrap="square">
            <a:spAutoFit/>
          </a:bodyPr>
          <a:lstStyle/>
          <a:p>
            <a:pPr>
              <a:spcBef>
                <a:spcPct val="0"/>
              </a:spcBef>
            </a:pPr>
            <a:r>
              <a:rPr lang="zh-CN" altLang="en-US" sz="2400" dirty="0">
                <a:latin typeface="微软雅黑" panose="020B0503020204020204" pitchFamily="34" charset="-122"/>
                <a:ea typeface="微软雅黑" panose="020B0503020204020204" pitchFamily="34" charset="-122"/>
              </a:rPr>
              <a:t>第四阶段：“走                 的路”</a:t>
            </a:r>
            <a:r>
              <a:rPr lang="en-US" altLang="zh-CN" sz="2400" dirty="0">
                <a:latin typeface="微软雅黑" panose="020B0503020204020204" pitchFamily="34" charset="-122"/>
                <a:ea typeface="微软雅黑" panose="020B0503020204020204" pitchFamily="34" charset="-122"/>
              </a:rPr>
              <a:t>——</a:t>
            </a:r>
            <a:r>
              <a:rPr lang="zh-CN" altLang="en-US" sz="2400" dirty="0">
                <a:solidFill>
                  <a:srgbClr val="C00000"/>
                </a:solidFill>
                <a:latin typeface="微软雅黑" panose="020B0503020204020204" pitchFamily="34" charset="-122"/>
                <a:ea typeface="微软雅黑" panose="020B0503020204020204" pitchFamily="34" charset="-122"/>
              </a:rPr>
              <a:t>农村包围城市，武装夺取</a:t>
            </a:r>
            <a:endParaRPr lang="en-US" altLang="zh-CN" sz="2400" dirty="0">
              <a:solidFill>
                <a:srgbClr val="C00000"/>
              </a:solidFill>
              <a:latin typeface="微软雅黑" panose="020B0503020204020204" pitchFamily="34" charset="-122"/>
              <a:ea typeface="微软雅黑" panose="020B0503020204020204" pitchFamily="34" charset="-122"/>
            </a:endParaRPr>
          </a:p>
          <a:p>
            <a:pPr>
              <a:spcBef>
                <a:spcPct val="0"/>
              </a:spcBef>
            </a:pPr>
            <a:r>
              <a:rPr lang="zh-CN" altLang="en-US" sz="2400" dirty="0">
                <a:solidFill>
                  <a:srgbClr val="C00000"/>
                </a:solidFill>
                <a:latin typeface="微软雅黑" panose="020B0503020204020204" pitchFamily="34" charset="-122"/>
                <a:ea typeface="微软雅黑" panose="020B0503020204020204" pitchFamily="34" charset="-122"/>
              </a:rPr>
              <a:t>政权。</a:t>
            </a:r>
          </a:p>
        </p:txBody>
      </p:sp>
      <p:sp>
        <p:nvSpPr>
          <p:cNvPr id="5" name="TextBox 4"/>
          <p:cNvSpPr txBox="1"/>
          <p:nvPr/>
        </p:nvSpPr>
        <p:spPr>
          <a:xfrm>
            <a:off x="5286380" y="2357430"/>
            <a:ext cx="1214446" cy="584775"/>
          </a:xfrm>
          <a:prstGeom prst="rect">
            <a:avLst/>
          </a:prstGeom>
          <a:noFill/>
        </p:spPr>
        <p:txBody>
          <a:bodyPr wrap="square" rtlCol="0">
            <a:spAutoFit/>
          </a:bodyPr>
          <a:lstStyle/>
          <a:p>
            <a:r>
              <a:rPr lang="zh-CN" altLang="en-US" sz="3200" b="1" dirty="0">
                <a:solidFill>
                  <a:srgbClr val="C00000"/>
                </a:solidFill>
                <a:latin typeface="微软雅黑" panose="020B0503020204020204" pitchFamily="34" charset="-122"/>
                <a:ea typeface="微软雅黑" panose="020B0503020204020204" pitchFamily="34" charset="-122"/>
              </a:rPr>
              <a:t>日本</a:t>
            </a:r>
            <a:r>
              <a:rPr lang="zh-CN" altLang="en-US" sz="2400" b="1" dirty="0">
                <a:solidFill>
                  <a:srgbClr val="C00000"/>
                </a:solidFill>
                <a:latin typeface="微软雅黑" panose="020B0503020204020204" pitchFamily="34" charset="-122"/>
                <a:ea typeface="微软雅黑" panose="020B0503020204020204" pitchFamily="34" charset="-122"/>
              </a:rPr>
              <a:t> </a:t>
            </a:r>
          </a:p>
        </p:txBody>
      </p:sp>
      <p:sp>
        <p:nvSpPr>
          <p:cNvPr id="6" name="TextBox 5"/>
          <p:cNvSpPr txBox="1"/>
          <p:nvPr/>
        </p:nvSpPr>
        <p:spPr>
          <a:xfrm>
            <a:off x="4071934" y="3429000"/>
            <a:ext cx="1571636" cy="584775"/>
          </a:xfrm>
          <a:prstGeom prst="rect">
            <a:avLst/>
          </a:prstGeom>
          <a:noFill/>
        </p:spPr>
        <p:txBody>
          <a:bodyPr wrap="square" rtlCol="0">
            <a:spAutoFit/>
          </a:bodyPr>
          <a:lstStyle/>
          <a:p>
            <a:r>
              <a:rPr lang="zh-CN" altLang="en-US" sz="3200" b="1" dirty="0">
                <a:solidFill>
                  <a:srgbClr val="C00000"/>
                </a:solidFill>
                <a:latin typeface="微软雅黑" panose="020B0503020204020204" pitchFamily="34" charset="-122"/>
                <a:ea typeface="微软雅黑" panose="020B0503020204020204" pitchFamily="34" charset="-122"/>
              </a:rPr>
              <a:t>美国</a:t>
            </a:r>
          </a:p>
        </p:txBody>
      </p:sp>
      <p:sp>
        <p:nvSpPr>
          <p:cNvPr id="7" name="TextBox 6"/>
          <p:cNvSpPr txBox="1"/>
          <p:nvPr/>
        </p:nvSpPr>
        <p:spPr>
          <a:xfrm>
            <a:off x="5000628" y="4500570"/>
            <a:ext cx="1285884" cy="584775"/>
          </a:xfrm>
          <a:prstGeom prst="rect">
            <a:avLst/>
          </a:prstGeom>
          <a:noFill/>
        </p:spPr>
        <p:txBody>
          <a:bodyPr wrap="square" rtlCol="0">
            <a:spAutoFit/>
          </a:bodyPr>
          <a:lstStyle/>
          <a:p>
            <a:r>
              <a:rPr lang="zh-CN" altLang="en-US" sz="3200" b="1" dirty="0">
                <a:solidFill>
                  <a:srgbClr val="C00000"/>
                </a:solidFill>
                <a:latin typeface="微软雅黑" panose="020B0503020204020204" pitchFamily="34" charset="-122"/>
                <a:ea typeface="微软雅黑" panose="020B0503020204020204" pitchFamily="34" charset="-122"/>
              </a:rPr>
              <a:t>俄国</a:t>
            </a:r>
          </a:p>
        </p:txBody>
      </p:sp>
      <p:sp>
        <p:nvSpPr>
          <p:cNvPr id="9" name="TextBox 8"/>
          <p:cNvSpPr txBox="1"/>
          <p:nvPr/>
        </p:nvSpPr>
        <p:spPr>
          <a:xfrm>
            <a:off x="2714612" y="5643578"/>
            <a:ext cx="1214446" cy="646331"/>
          </a:xfrm>
          <a:prstGeom prst="rect">
            <a:avLst/>
          </a:prstGeom>
          <a:noFill/>
        </p:spPr>
        <p:txBody>
          <a:bodyPr wrap="square" rtlCol="0">
            <a:spAutoFit/>
          </a:bodyPr>
          <a:lstStyle/>
          <a:p>
            <a:r>
              <a:rPr lang="zh-CN" altLang="en-US" sz="3600" b="1" dirty="0">
                <a:solidFill>
                  <a:srgbClr val="C00000"/>
                </a:solidFill>
                <a:latin typeface="微软雅黑" panose="020B0503020204020204" pitchFamily="34" charset="-122"/>
                <a:ea typeface="微软雅黑" panose="020B0503020204020204" pitchFamily="34" charset="-122"/>
              </a:rPr>
              <a:t>自己</a:t>
            </a:r>
          </a:p>
        </p:txBody>
      </p:sp>
      <p:sp>
        <p:nvSpPr>
          <p:cNvPr id="12" name="TextBox 11"/>
          <p:cNvSpPr txBox="1"/>
          <p:nvPr/>
        </p:nvSpPr>
        <p:spPr>
          <a:xfrm>
            <a:off x="285720" y="2428868"/>
            <a:ext cx="8501122" cy="830997"/>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第一阶段：康有为、梁启超主张“走               的路，建立君主立宪制”。</a:t>
            </a:r>
            <a:endParaRPr lang="en-US" altLang="zh-CN" sz="2400" dirty="0">
              <a:latin typeface="微软雅黑" panose="020B0503020204020204" pitchFamily="34" charset="-122"/>
              <a:ea typeface="微软雅黑" panose="020B0503020204020204" pitchFamily="34" charset="-122"/>
            </a:endParaRPr>
          </a:p>
        </p:txBody>
      </p:sp>
      <p:sp>
        <p:nvSpPr>
          <p:cNvPr id="13" name="TextBox 12"/>
          <p:cNvSpPr txBox="1"/>
          <p:nvPr/>
        </p:nvSpPr>
        <p:spPr>
          <a:xfrm>
            <a:off x="285720" y="3500438"/>
            <a:ext cx="8358246" cy="830997"/>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第二阶段：孙中山主张“走              的路，建立资产阶级民主共和国”。</a:t>
            </a:r>
            <a:endParaRPr lang="en-US" altLang="zh-CN" sz="2400" dirty="0">
              <a:latin typeface="微软雅黑" panose="020B0503020204020204" pitchFamily="34" charset="-122"/>
              <a:ea typeface="微软雅黑" panose="020B0503020204020204" pitchFamily="34" charset="-122"/>
            </a:endParaRPr>
          </a:p>
        </p:txBody>
      </p:sp>
      <p:sp>
        <p:nvSpPr>
          <p:cNvPr id="14" name="TextBox 13"/>
          <p:cNvSpPr txBox="1"/>
          <p:nvPr/>
        </p:nvSpPr>
        <p:spPr>
          <a:xfrm>
            <a:off x="357158" y="4500570"/>
            <a:ext cx="7929618" cy="830997"/>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第三阶段：中共成立初期主张“走              的路，城市中心暴动，武装夺取政权”。</a:t>
            </a:r>
            <a:endParaRPr lang="en-US" altLang="zh-CN" sz="2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7200" y="1409701"/>
            <a:ext cx="7105195" cy="830997"/>
          </a:xfrm>
          <a:prstGeom prst="rect">
            <a:avLst/>
          </a:prstGeom>
          <a:noFill/>
        </p:spPr>
        <p:txBody>
          <a:bodyPr wrap="square" rtlCol="0" anchor="t">
            <a:spAutoFit/>
          </a:bodyPr>
          <a:lstStyle/>
          <a:p>
            <a:pPr algn="ctr"/>
            <a:r>
              <a:rPr lang="en-US" altLang="zh-CN" sz="2400" dirty="0">
                <a:latin typeface="宋体" panose="02010600030101010101" pitchFamily="2" charset="-122"/>
                <a:ea typeface="宋体" panose="02010600030101010101" pitchFamily="2" charset="-122"/>
              </a:rPr>
              <a:t>     </a:t>
            </a:r>
            <a:r>
              <a:rPr lang="zh-CN" altLang="en-US" sz="2400" dirty="0">
                <a:solidFill>
                  <a:srgbClr val="000066"/>
                </a:solidFill>
                <a:latin typeface="黑体" panose="02010609060101010101" pitchFamily="49" charset="-122"/>
                <a:ea typeface="黑体" panose="02010609060101010101" pitchFamily="49" charset="-122"/>
              </a:rPr>
              <a:t>新民主主义革命历程</a:t>
            </a:r>
          </a:p>
          <a:p>
            <a:endParaRPr lang="zh-CN" altLang="en-US" sz="2400" dirty="0">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2">
            <a:clrChange>
              <a:clrFrom>
                <a:srgbClr val="D4EFFB">
                  <a:alpha val="100000"/>
                </a:srgbClr>
              </a:clrFrom>
              <a:clrTo>
                <a:srgbClr val="D4EFFB">
                  <a:alpha val="100000"/>
                  <a:alpha val="0"/>
                </a:srgbClr>
              </a:clrTo>
            </a:clrChange>
          </a:blip>
          <a:stretch>
            <a:fillRect/>
          </a:stretch>
        </p:blipFill>
        <p:spPr>
          <a:xfrm>
            <a:off x="154305" y="2157731"/>
            <a:ext cx="8788718" cy="2900045"/>
          </a:xfrm>
          <a:prstGeom prst="rect">
            <a:avLst/>
          </a:prstGeom>
        </p:spPr>
      </p:pic>
      <p:sp>
        <p:nvSpPr>
          <p:cNvPr id="7" name="TextBox 6"/>
          <p:cNvSpPr txBox="1"/>
          <p:nvPr/>
        </p:nvSpPr>
        <p:spPr>
          <a:xfrm>
            <a:off x="500034" y="357166"/>
            <a:ext cx="7715304" cy="584775"/>
          </a:xfrm>
          <a:prstGeom prst="rect">
            <a:avLst/>
          </a:prstGeom>
          <a:noFill/>
        </p:spPr>
        <p:txBody>
          <a:bodyPr wrap="square" rtlCol="0">
            <a:spAutoFit/>
          </a:bodyPr>
          <a:lstStyle/>
          <a:p>
            <a:pPr algn="ctr"/>
            <a:r>
              <a:rPr lang="zh-CN" altLang="en-US" sz="3200" b="1" dirty="0">
                <a:solidFill>
                  <a:srgbClr val="C00000"/>
                </a:solidFill>
              </a:rPr>
              <a:t>三、重点强化   难点突破</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357166"/>
            <a:ext cx="7715304" cy="584775"/>
          </a:xfrm>
          <a:prstGeom prst="rect">
            <a:avLst/>
          </a:prstGeom>
          <a:noFill/>
        </p:spPr>
        <p:txBody>
          <a:bodyPr wrap="square" rtlCol="0">
            <a:spAutoFit/>
          </a:bodyPr>
          <a:lstStyle/>
          <a:p>
            <a:pPr algn="ctr"/>
            <a:r>
              <a:rPr lang="zh-CN" altLang="en-US" sz="3200" b="1" dirty="0">
                <a:solidFill>
                  <a:srgbClr val="C00000"/>
                </a:solidFill>
              </a:rPr>
              <a:t>三、重点强化   难点突破</a:t>
            </a:r>
          </a:p>
        </p:txBody>
      </p:sp>
      <p:sp>
        <p:nvSpPr>
          <p:cNvPr id="3" name="TextBox 2"/>
          <p:cNvSpPr txBox="1"/>
          <p:nvPr/>
        </p:nvSpPr>
        <p:spPr>
          <a:xfrm>
            <a:off x="2214546" y="1071546"/>
            <a:ext cx="5857916" cy="461665"/>
          </a:xfrm>
          <a:prstGeom prst="rect">
            <a:avLst/>
          </a:prstGeom>
          <a:noFill/>
        </p:spPr>
        <p:txBody>
          <a:bodyPr wrap="square" rtlCol="0">
            <a:spAutoFit/>
          </a:bodyPr>
          <a:lstStyle/>
          <a:p>
            <a:r>
              <a:rPr lang="zh-CN" altLang="en-US" sz="2400" b="1" dirty="0">
                <a:solidFill>
                  <a:srgbClr val="000066"/>
                </a:solidFill>
              </a:rPr>
              <a:t>新民主主义革命时期的革命圣地</a:t>
            </a:r>
          </a:p>
        </p:txBody>
      </p:sp>
      <p:graphicFrame>
        <p:nvGraphicFramePr>
          <p:cNvPr id="4" name="表格 3"/>
          <p:cNvGraphicFramePr>
            <a:graphicFrameLocks noGrp="1"/>
          </p:cNvGraphicFramePr>
          <p:nvPr/>
        </p:nvGraphicFramePr>
        <p:xfrm>
          <a:off x="357158" y="1857364"/>
          <a:ext cx="8429684" cy="5000634"/>
        </p:xfrm>
        <a:graphic>
          <a:graphicData uri="http://schemas.openxmlformats.org/drawingml/2006/table">
            <a:tbl>
              <a:tblPr firstRow="1" bandRow="1">
                <a:tableStyleId>{5C22544A-7EE6-4342-B048-85BDC9FD1C3A}</a:tableStyleId>
              </a:tblPr>
              <a:tblGrid>
                <a:gridCol w="1440972">
                  <a:extLst>
                    <a:ext uri="{9D8B030D-6E8A-4147-A177-3AD203B41FA5}">
                      <a16:colId xmlns:a16="http://schemas.microsoft.com/office/drawing/2014/main" val="20000"/>
                    </a:ext>
                  </a:extLst>
                </a:gridCol>
                <a:gridCol w="6988712">
                  <a:extLst>
                    <a:ext uri="{9D8B030D-6E8A-4147-A177-3AD203B41FA5}">
                      <a16:colId xmlns:a16="http://schemas.microsoft.com/office/drawing/2014/main" val="20001"/>
                    </a:ext>
                  </a:extLst>
                </a:gridCol>
              </a:tblGrid>
              <a:tr h="833439">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10000"/>
                  </a:ext>
                </a:extLst>
              </a:tr>
              <a:tr h="833439">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1"/>
                  </a:ext>
                </a:extLst>
              </a:tr>
              <a:tr h="833439">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10002"/>
                  </a:ext>
                </a:extLst>
              </a:tr>
              <a:tr h="833439">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10003"/>
                  </a:ext>
                </a:extLst>
              </a:tr>
              <a:tr h="833439">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10004"/>
                  </a:ext>
                </a:extLst>
              </a:tr>
              <a:tr h="833439">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714348" y="2000240"/>
            <a:ext cx="800219" cy="461665"/>
          </a:xfrm>
          <a:prstGeom prst="rect">
            <a:avLst/>
          </a:prstGeom>
          <a:noFill/>
        </p:spPr>
        <p:txBody>
          <a:bodyPr wrap="none" rtlCol="0">
            <a:spAutoFit/>
          </a:bodyPr>
          <a:lstStyle/>
          <a:p>
            <a:r>
              <a:rPr lang="zh-CN" altLang="en-US" sz="2400" b="1" dirty="0">
                <a:solidFill>
                  <a:srgbClr val="C00000"/>
                </a:solidFill>
              </a:rPr>
              <a:t>上海</a:t>
            </a:r>
          </a:p>
        </p:txBody>
      </p:sp>
      <p:sp>
        <p:nvSpPr>
          <p:cNvPr id="6" name="TextBox 5"/>
          <p:cNvSpPr txBox="1"/>
          <p:nvPr/>
        </p:nvSpPr>
        <p:spPr>
          <a:xfrm>
            <a:off x="642910" y="2928934"/>
            <a:ext cx="857256" cy="461665"/>
          </a:xfrm>
          <a:prstGeom prst="rect">
            <a:avLst/>
          </a:prstGeom>
          <a:noFill/>
        </p:spPr>
        <p:txBody>
          <a:bodyPr wrap="square" rtlCol="0">
            <a:spAutoFit/>
          </a:bodyPr>
          <a:lstStyle/>
          <a:p>
            <a:r>
              <a:rPr lang="zh-CN" altLang="en-US" sz="2400" b="1" dirty="0">
                <a:solidFill>
                  <a:srgbClr val="C00000"/>
                </a:solidFill>
              </a:rPr>
              <a:t>南昌</a:t>
            </a:r>
          </a:p>
        </p:txBody>
      </p:sp>
      <p:sp>
        <p:nvSpPr>
          <p:cNvPr id="7" name="TextBox 6"/>
          <p:cNvSpPr txBox="1"/>
          <p:nvPr/>
        </p:nvSpPr>
        <p:spPr>
          <a:xfrm>
            <a:off x="571472" y="3714752"/>
            <a:ext cx="1143008" cy="461665"/>
          </a:xfrm>
          <a:prstGeom prst="rect">
            <a:avLst/>
          </a:prstGeom>
          <a:noFill/>
        </p:spPr>
        <p:txBody>
          <a:bodyPr wrap="square" rtlCol="0">
            <a:spAutoFit/>
          </a:bodyPr>
          <a:lstStyle/>
          <a:p>
            <a:r>
              <a:rPr lang="zh-CN" altLang="en-US" sz="2400" b="1" dirty="0">
                <a:solidFill>
                  <a:srgbClr val="000066"/>
                </a:solidFill>
              </a:rPr>
              <a:t>井冈山</a:t>
            </a:r>
          </a:p>
        </p:txBody>
      </p:sp>
      <p:sp>
        <p:nvSpPr>
          <p:cNvPr id="8" name="TextBox 7"/>
          <p:cNvSpPr txBox="1"/>
          <p:nvPr/>
        </p:nvSpPr>
        <p:spPr>
          <a:xfrm>
            <a:off x="642910" y="4500570"/>
            <a:ext cx="928694" cy="461665"/>
          </a:xfrm>
          <a:prstGeom prst="rect">
            <a:avLst/>
          </a:prstGeom>
          <a:noFill/>
        </p:spPr>
        <p:txBody>
          <a:bodyPr wrap="square" rtlCol="0">
            <a:spAutoFit/>
          </a:bodyPr>
          <a:lstStyle/>
          <a:p>
            <a:r>
              <a:rPr lang="zh-CN" altLang="en-US" sz="2400" b="1" dirty="0">
                <a:solidFill>
                  <a:srgbClr val="000066"/>
                </a:solidFill>
              </a:rPr>
              <a:t>瑞金</a:t>
            </a:r>
          </a:p>
        </p:txBody>
      </p:sp>
      <p:sp>
        <p:nvSpPr>
          <p:cNvPr id="10" name="TextBox 9"/>
          <p:cNvSpPr txBox="1"/>
          <p:nvPr/>
        </p:nvSpPr>
        <p:spPr>
          <a:xfrm>
            <a:off x="571472" y="5357826"/>
            <a:ext cx="1214446" cy="461665"/>
          </a:xfrm>
          <a:prstGeom prst="rect">
            <a:avLst/>
          </a:prstGeom>
          <a:noFill/>
        </p:spPr>
        <p:txBody>
          <a:bodyPr wrap="square" rtlCol="0">
            <a:spAutoFit/>
          </a:bodyPr>
          <a:lstStyle/>
          <a:p>
            <a:r>
              <a:rPr lang="zh-CN" altLang="en-US" sz="2400" b="1" dirty="0">
                <a:solidFill>
                  <a:srgbClr val="003300"/>
                </a:solidFill>
              </a:rPr>
              <a:t>遵义</a:t>
            </a:r>
          </a:p>
        </p:txBody>
      </p:sp>
      <p:sp>
        <p:nvSpPr>
          <p:cNvPr id="12" name="TextBox 11"/>
          <p:cNvSpPr txBox="1"/>
          <p:nvPr/>
        </p:nvSpPr>
        <p:spPr>
          <a:xfrm>
            <a:off x="642910" y="6143644"/>
            <a:ext cx="928694" cy="461665"/>
          </a:xfrm>
          <a:prstGeom prst="rect">
            <a:avLst/>
          </a:prstGeom>
          <a:noFill/>
        </p:spPr>
        <p:txBody>
          <a:bodyPr wrap="square" rtlCol="0">
            <a:spAutoFit/>
          </a:bodyPr>
          <a:lstStyle/>
          <a:p>
            <a:r>
              <a:rPr lang="zh-CN" altLang="en-US" sz="2400" b="1" dirty="0">
                <a:solidFill>
                  <a:srgbClr val="003300"/>
                </a:solidFill>
              </a:rPr>
              <a:t>延安</a:t>
            </a:r>
          </a:p>
        </p:txBody>
      </p:sp>
      <p:sp>
        <p:nvSpPr>
          <p:cNvPr id="13" name="TextBox 12"/>
          <p:cNvSpPr txBox="1"/>
          <p:nvPr/>
        </p:nvSpPr>
        <p:spPr>
          <a:xfrm>
            <a:off x="2071670" y="2000240"/>
            <a:ext cx="5929354" cy="400110"/>
          </a:xfrm>
          <a:prstGeom prst="rect">
            <a:avLst/>
          </a:prstGeom>
          <a:noFill/>
        </p:spPr>
        <p:txBody>
          <a:bodyPr wrap="square" rtlCol="0">
            <a:spAutoFit/>
          </a:bodyPr>
          <a:lstStyle/>
          <a:p>
            <a:r>
              <a:rPr lang="zh-CN" altLang="en-US" sz="2000" dirty="0"/>
              <a:t>中共</a:t>
            </a:r>
            <a:r>
              <a:rPr lang="en-US" altLang="zh-CN" sz="2000" dirty="0"/>
              <a:t>“</a:t>
            </a:r>
            <a:r>
              <a:rPr lang="zh-CN" altLang="en-US" sz="2000" dirty="0"/>
              <a:t>一大</a:t>
            </a:r>
            <a:r>
              <a:rPr lang="en-US" altLang="zh-CN" sz="2000" dirty="0"/>
              <a:t>”</a:t>
            </a:r>
            <a:r>
              <a:rPr lang="zh-CN" altLang="en-US" sz="2000" dirty="0"/>
              <a:t>会议所在地；五四运动后期的中心</a:t>
            </a:r>
          </a:p>
        </p:txBody>
      </p:sp>
      <p:sp>
        <p:nvSpPr>
          <p:cNvPr id="14" name="TextBox 13"/>
          <p:cNvSpPr txBox="1"/>
          <p:nvPr/>
        </p:nvSpPr>
        <p:spPr>
          <a:xfrm>
            <a:off x="2000232" y="2786058"/>
            <a:ext cx="6786610" cy="707886"/>
          </a:xfrm>
          <a:prstGeom prst="rect">
            <a:avLst/>
          </a:prstGeom>
          <a:noFill/>
        </p:spPr>
        <p:txBody>
          <a:bodyPr wrap="square" rtlCol="0">
            <a:spAutoFit/>
          </a:bodyPr>
          <a:lstStyle/>
          <a:p>
            <a:r>
              <a:rPr lang="zh-CN" altLang="en-US" sz="2000" dirty="0"/>
              <a:t>打响了武装反抗国民党反动统治的第一枪，被誉为</a:t>
            </a:r>
            <a:r>
              <a:rPr lang="en-US" altLang="zh-CN" sz="2000" dirty="0"/>
              <a:t>“</a:t>
            </a:r>
            <a:r>
              <a:rPr lang="zh-CN" altLang="en-US" sz="2000" dirty="0"/>
              <a:t>军旗升起的地方</a:t>
            </a:r>
            <a:r>
              <a:rPr lang="en-US" altLang="zh-CN" sz="2000" dirty="0"/>
              <a:t>”</a:t>
            </a:r>
            <a:endParaRPr lang="zh-CN" altLang="en-US" sz="2000" dirty="0"/>
          </a:p>
        </p:txBody>
      </p:sp>
      <p:sp>
        <p:nvSpPr>
          <p:cNvPr id="15" name="TextBox 14"/>
          <p:cNvSpPr txBox="1"/>
          <p:nvPr/>
        </p:nvSpPr>
        <p:spPr>
          <a:xfrm>
            <a:off x="2000232" y="3571876"/>
            <a:ext cx="6786610" cy="707886"/>
          </a:xfrm>
          <a:prstGeom prst="rect">
            <a:avLst/>
          </a:prstGeom>
          <a:noFill/>
        </p:spPr>
        <p:txBody>
          <a:bodyPr wrap="square" rtlCol="0">
            <a:spAutoFit/>
          </a:bodyPr>
          <a:lstStyle/>
          <a:p>
            <a:r>
              <a:rPr lang="zh-CN" altLang="en-US" sz="2000" dirty="0"/>
              <a:t>中国第一块农村革命根据地，开辟了农村包围城市的革命道路</a:t>
            </a:r>
          </a:p>
        </p:txBody>
      </p:sp>
      <p:sp>
        <p:nvSpPr>
          <p:cNvPr id="16" name="TextBox 15"/>
          <p:cNvSpPr txBox="1"/>
          <p:nvPr/>
        </p:nvSpPr>
        <p:spPr>
          <a:xfrm>
            <a:off x="2071670" y="4500570"/>
            <a:ext cx="6572296" cy="400110"/>
          </a:xfrm>
          <a:prstGeom prst="rect">
            <a:avLst/>
          </a:prstGeom>
          <a:noFill/>
        </p:spPr>
        <p:txBody>
          <a:bodyPr wrap="square" rtlCol="0">
            <a:spAutoFit/>
          </a:bodyPr>
          <a:lstStyle/>
          <a:p>
            <a:r>
              <a:rPr lang="zh-CN" altLang="en-US" sz="2000" dirty="0"/>
              <a:t>中华苏维埃临时中央政府所在地，长征出发地</a:t>
            </a:r>
          </a:p>
        </p:txBody>
      </p:sp>
      <p:sp>
        <p:nvSpPr>
          <p:cNvPr id="17" name="TextBox 16"/>
          <p:cNvSpPr txBox="1"/>
          <p:nvPr/>
        </p:nvSpPr>
        <p:spPr>
          <a:xfrm>
            <a:off x="2000232" y="5429264"/>
            <a:ext cx="6072230" cy="369332"/>
          </a:xfrm>
          <a:prstGeom prst="rect">
            <a:avLst/>
          </a:prstGeom>
          <a:noFill/>
        </p:spPr>
        <p:txBody>
          <a:bodyPr wrap="square" rtlCol="0">
            <a:spAutoFit/>
          </a:bodyPr>
          <a:lstStyle/>
          <a:p>
            <a:r>
              <a:rPr lang="zh-CN" altLang="en-US" dirty="0"/>
              <a:t>遵义会议的召开</a:t>
            </a:r>
          </a:p>
        </p:txBody>
      </p:sp>
      <p:sp>
        <p:nvSpPr>
          <p:cNvPr id="18" name="TextBox 17"/>
          <p:cNvSpPr txBox="1"/>
          <p:nvPr/>
        </p:nvSpPr>
        <p:spPr>
          <a:xfrm>
            <a:off x="2071670" y="6143644"/>
            <a:ext cx="6429420" cy="707886"/>
          </a:xfrm>
          <a:prstGeom prst="rect">
            <a:avLst/>
          </a:prstGeom>
          <a:noFill/>
        </p:spPr>
        <p:txBody>
          <a:bodyPr wrap="square" rtlCol="0">
            <a:spAutoFit/>
          </a:bodyPr>
          <a:lstStyle/>
          <a:p>
            <a:r>
              <a:rPr lang="zh-CN" altLang="en-US" sz="2000" dirty="0"/>
              <a:t>抗日战争时期中共中央政府所在地，抗日战争时期的战略总后方</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357166"/>
            <a:ext cx="7572428" cy="584775"/>
          </a:xfrm>
          <a:prstGeom prst="rect">
            <a:avLst/>
          </a:prstGeom>
          <a:noFill/>
        </p:spPr>
        <p:txBody>
          <a:bodyPr wrap="square" rtlCol="0">
            <a:spAutoFit/>
          </a:bodyPr>
          <a:lstStyle/>
          <a:p>
            <a:pPr algn="ctr"/>
            <a:r>
              <a:rPr lang="zh-CN" altLang="en-US" sz="3200" b="1" dirty="0">
                <a:solidFill>
                  <a:srgbClr val="C00000"/>
                </a:solidFill>
              </a:rPr>
              <a:t>四、史料实证  家国情怀</a:t>
            </a:r>
          </a:p>
        </p:txBody>
      </p:sp>
      <p:sp>
        <p:nvSpPr>
          <p:cNvPr id="3" name="TextBox 2"/>
          <p:cNvSpPr txBox="1"/>
          <p:nvPr/>
        </p:nvSpPr>
        <p:spPr>
          <a:xfrm>
            <a:off x="0" y="1142984"/>
            <a:ext cx="9144000" cy="2862322"/>
          </a:xfrm>
          <a:prstGeom prst="rect">
            <a:avLst/>
          </a:prstGeom>
          <a:noFill/>
        </p:spPr>
        <p:txBody>
          <a:bodyPr wrap="square" rtlCol="0">
            <a:spAutoFit/>
          </a:bodyPr>
          <a:lstStyle/>
          <a:p>
            <a:pPr>
              <a:lnSpc>
                <a:spcPct val="150000"/>
              </a:lnSpc>
            </a:pPr>
            <a:r>
              <a:rPr lang="en-US" sz="2400" dirty="0"/>
              <a:t>1</a:t>
            </a:r>
            <a:r>
              <a:rPr lang="zh-CN" altLang="en-US" sz="2400" dirty="0"/>
              <a:t>．</a:t>
            </a:r>
            <a:r>
              <a:rPr lang="en-US" altLang="zh-CN" sz="2400" dirty="0"/>
              <a:t>【</a:t>
            </a:r>
            <a:r>
              <a:rPr lang="zh-CN" altLang="en-US" sz="2400" dirty="0"/>
              <a:t>材料</a:t>
            </a:r>
            <a:r>
              <a:rPr lang="en-US" altLang="zh-CN" sz="2400" dirty="0"/>
              <a:t>】</a:t>
            </a:r>
            <a:r>
              <a:rPr lang="en-US" sz="2400" dirty="0"/>
              <a:t>20</a:t>
            </a:r>
            <a:r>
              <a:rPr lang="zh-CN" altLang="en-US" sz="2400" dirty="0"/>
              <a:t>世纪</a:t>
            </a:r>
            <a:r>
              <a:rPr lang="en-US" sz="2400" dirty="0"/>
              <a:t>20</a:t>
            </a:r>
            <a:r>
              <a:rPr lang="zh-CN" altLang="en-US" sz="2400" dirty="0"/>
              <a:t>年代的国民革命，在</a:t>
            </a:r>
            <a:r>
              <a:rPr lang="en-US" sz="2400" dirty="0"/>
              <a:t>“</a:t>
            </a:r>
            <a:r>
              <a:rPr lang="zh-CN" altLang="en-US" sz="2400" dirty="0"/>
              <a:t>打倒列强，除军阀</a:t>
            </a:r>
            <a:r>
              <a:rPr lang="en-US" sz="2400" dirty="0"/>
              <a:t>”</a:t>
            </a:r>
            <a:r>
              <a:rPr lang="zh-CN" altLang="en-US" sz="2400" dirty="0"/>
              <a:t>的共同目标下，工人、农民、青年学生以及商人、妇女等各个阶层的广大民众都被动员起来。当时的国共两党，一个关注上层，一个关注下层；一个重视军事，一个重视民众。北伐战争的迅猛推进，时论认为</a:t>
            </a:r>
            <a:r>
              <a:rPr lang="en-US" sz="2400" dirty="0"/>
              <a:t>“</a:t>
            </a:r>
            <a:r>
              <a:rPr lang="zh-CN" altLang="en-US" sz="2400" dirty="0"/>
              <a:t>枪与笔联合起来，所到之处如入无人之境。</a:t>
            </a:r>
            <a:r>
              <a:rPr lang="en-US" sz="2400" dirty="0"/>
              <a:t>”</a:t>
            </a:r>
            <a:endParaRPr lang="zh-CN" altLang="en-US" sz="2400" dirty="0"/>
          </a:p>
        </p:txBody>
      </p:sp>
      <p:sp>
        <p:nvSpPr>
          <p:cNvPr id="4" name="TextBox 3"/>
          <p:cNvSpPr txBox="1"/>
          <p:nvPr/>
        </p:nvSpPr>
        <p:spPr>
          <a:xfrm>
            <a:off x="0" y="4143380"/>
            <a:ext cx="9144000" cy="1137106"/>
          </a:xfrm>
          <a:prstGeom prst="rect">
            <a:avLst/>
          </a:prstGeom>
          <a:noFill/>
        </p:spPr>
        <p:txBody>
          <a:bodyPr wrap="square" rtlCol="0">
            <a:spAutoFit/>
          </a:bodyPr>
          <a:lstStyle/>
          <a:p>
            <a:pPr>
              <a:lnSpc>
                <a:spcPct val="150000"/>
              </a:lnSpc>
            </a:pPr>
            <a:r>
              <a:rPr lang="zh-CN" altLang="en-US" sz="2400" b="1" dirty="0">
                <a:solidFill>
                  <a:srgbClr val="003300"/>
                </a:solidFill>
              </a:rPr>
              <a:t>根据材料并结合所学知识，概括国共两党对于推进北伐战争所起到的具体作用。</a:t>
            </a:r>
          </a:p>
        </p:txBody>
      </p:sp>
      <p:sp>
        <p:nvSpPr>
          <p:cNvPr id="5" name="TextBox 4"/>
          <p:cNvSpPr txBox="1"/>
          <p:nvPr/>
        </p:nvSpPr>
        <p:spPr>
          <a:xfrm>
            <a:off x="0" y="5166896"/>
            <a:ext cx="9144000" cy="1754326"/>
          </a:xfrm>
          <a:prstGeom prst="rect">
            <a:avLst/>
          </a:prstGeom>
          <a:noFill/>
        </p:spPr>
        <p:txBody>
          <a:bodyPr wrap="square" rtlCol="0">
            <a:spAutoFit/>
          </a:bodyPr>
          <a:lstStyle/>
          <a:p>
            <a:pPr>
              <a:lnSpc>
                <a:spcPct val="150000"/>
              </a:lnSpc>
            </a:pPr>
            <a:r>
              <a:rPr lang="zh-CN" altLang="en-US" sz="2400" b="1" dirty="0">
                <a:solidFill>
                  <a:srgbClr val="C00000"/>
                </a:solidFill>
              </a:rPr>
              <a:t>       国民党：成立黄埔军校，为北伐战争提供了军事和政治人才；</a:t>
            </a:r>
            <a:endParaRPr lang="en-US" altLang="zh-CN" sz="2400" b="1" dirty="0">
              <a:solidFill>
                <a:srgbClr val="C00000"/>
              </a:solidFill>
            </a:endParaRPr>
          </a:p>
          <a:p>
            <a:pPr>
              <a:lnSpc>
                <a:spcPct val="150000"/>
              </a:lnSpc>
            </a:pPr>
            <a:r>
              <a:rPr lang="zh-CN" altLang="en-US" sz="2400" b="1" dirty="0">
                <a:solidFill>
                  <a:srgbClr val="C00000"/>
                </a:solidFill>
              </a:rPr>
              <a:t>       共产党：组织工农革命运动，促使工农革命运动高涨，有力支援了北伐战争。</a:t>
            </a:r>
            <a:endParaRPr lang="zh-CN" altLang="en-US" sz="2400" dirty="0">
              <a:solidFill>
                <a:srgbClr val="C00000"/>
              </a:solidFill>
            </a:endParaRPr>
          </a:p>
        </p:txBody>
      </p:sp>
      <p:cxnSp>
        <p:nvCxnSpPr>
          <p:cNvPr id="7" name="直接连接符 6"/>
          <p:cNvCxnSpPr/>
          <p:nvPr/>
        </p:nvCxnSpPr>
        <p:spPr>
          <a:xfrm>
            <a:off x="5643570" y="2857496"/>
            <a:ext cx="3286148" cy="158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3286124"/>
            <a:ext cx="5143504" cy="7143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57224" y="3857628"/>
            <a:ext cx="2071702" cy="158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285728"/>
            <a:ext cx="7643866" cy="584775"/>
          </a:xfrm>
          <a:prstGeom prst="rect">
            <a:avLst/>
          </a:prstGeom>
          <a:noFill/>
        </p:spPr>
        <p:txBody>
          <a:bodyPr wrap="square" rtlCol="0">
            <a:spAutoFit/>
          </a:bodyPr>
          <a:lstStyle/>
          <a:p>
            <a:pPr algn="ctr"/>
            <a:r>
              <a:rPr lang="zh-CN" altLang="en-US" sz="3200" b="1" dirty="0">
                <a:solidFill>
                  <a:srgbClr val="C00000"/>
                </a:solidFill>
              </a:rPr>
              <a:t>四、史料实证  家国情怀</a:t>
            </a:r>
          </a:p>
        </p:txBody>
      </p:sp>
      <p:sp>
        <p:nvSpPr>
          <p:cNvPr id="3" name="TextBox 2"/>
          <p:cNvSpPr txBox="1"/>
          <p:nvPr/>
        </p:nvSpPr>
        <p:spPr>
          <a:xfrm>
            <a:off x="0" y="1071546"/>
            <a:ext cx="9144000" cy="3139321"/>
          </a:xfrm>
          <a:prstGeom prst="rect">
            <a:avLst/>
          </a:prstGeom>
          <a:noFill/>
        </p:spPr>
        <p:txBody>
          <a:bodyPr wrap="square" rtlCol="0">
            <a:spAutoFit/>
          </a:bodyPr>
          <a:lstStyle/>
          <a:p>
            <a:pPr>
              <a:lnSpc>
                <a:spcPct val="150000"/>
              </a:lnSpc>
            </a:pPr>
            <a:r>
              <a:rPr lang="en-US" altLang="zh-CN" sz="2400" b="1" dirty="0">
                <a:solidFill>
                  <a:srgbClr val="000066"/>
                </a:solidFill>
              </a:rPr>
              <a:t>【</a:t>
            </a:r>
            <a:r>
              <a:rPr lang="zh-CN" altLang="en-US" sz="2400" b="1" dirty="0">
                <a:solidFill>
                  <a:srgbClr val="000066"/>
                </a:solidFill>
              </a:rPr>
              <a:t>材料</a:t>
            </a:r>
            <a:r>
              <a:rPr lang="en-US" altLang="zh-CN" sz="2400" b="1" dirty="0">
                <a:solidFill>
                  <a:srgbClr val="000066"/>
                </a:solidFill>
              </a:rPr>
              <a:t>】</a:t>
            </a:r>
            <a:r>
              <a:rPr lang="zh-CN" altLang="en-US" sz="2400" b="1" dirty="0">
                <a:solidFill>
                  <a:srgbClr val="000066"/>
                </a:solidFill>
              </a:rPr>
              <a:t>：毛泽东发现农民可以动员起来</a:t>
            </a:r>
            <a:r>
              <a:rPr lang="en-US" sz="2400" b="1" dirty="0">
                <a:solidFill>
                  <a:srgbClr val="000066"/>
                </a:solidFill>
              </a:rPr>
              <a:t>,</a:t>
            </a:r>
            <a:r>
              <a:rPr lang="zh-CN" altLang="en-US" sz="2400" b="1" dirty="0">
                <a:solidFill>
                  <a:srgbClr val="000066"/>
                </a:solidFill>
              </a:rPr>
              <a:t>甚至能够夺取城市</a:t>
            </a:r>
            <a:r>
              <a:rPr lang="en-US" sz="2400" b="1" dirty="0">
                <a:solidFill>
                  <a:srgbClr val="000066"/>
                </a:solidFill>
              </a:rPr>
              <a:t>,</a:t>
            </a:r>
            <a:r>
              <a:rPr lang="zh-CN" altLang="en-US" sz="2400" b="1" dirty="0">
                <a:solidFill>
                  <a:srgbClr val="000066"/>
                </a:solidFill>
              </a:rPr>
              <a:t>但是不能够同国民军打仗。 因此</a:t>
            </a:r>
            <a:r>
              <a:rPr lang="en-US" sz="2400" b="1" dirty="0">
                <a:solidFill>
                  <a:srgbClr val="000066"/>
                </a:solidFill>
              </a:rPr>
              <a:t>,</a:t>
            </a:r>
            <a:r>
              <a:rPr lang="zh-CN" altLang="en-US" sz="2400" b="1" dirty="0">
                <a:solidFill>
                  <a:srgbClr val="000066"/>
                </a:solidFill>
              </a:rPr>
              <a:t>毛找到了信心</a:t>
            </a:r>
            <a:r>
              <a:rPr lang="en-US" sz="2400" b="1" dirty="0">
                <a:solidFill>
                  <a:srgbClr val="000066"/>
                </a:solidFill>
              </a:rPr>
              <a:t>,</a:t>
            </a:r>
            <a:r>
              <a:rPr lang="zh-CN" altLang="en-US" sz="2400" b="1" dirty="0">
                <a:solidFill>
                  <a:srgbClr val="000066"/>
                </a:solidFill>
              </a:rPr>
              <a:t>认为中共是能够生存和发展下去的</a:t>
            </a:r>
            <a:r>
              <a:rPr lang="en-US" sz="2400" b="1" dirty="0">
                <a:solidFill>
                  <a:srgbClr val="000066"/>
                </a:solidFill>
              </a:rPr>
              <a:t>,</a:t>
            </a:r>
            <a:r>
              <a:rPr lang="zh-CN" altLang="en-US" sz="2400" b="1" dirty="0">
                <a:solidFill>
                  <a:srgbClr val="000066"/>
                </a:solidFill>
              </a:rPr>
              <a:t>只要在一个地区内有人力和粮食支持战斗</a:t>
            </a:r>
            <a:r>
              <a:rPr lang="en-US" sz="2400" b="1" dirty="0">
                <a:solidFill>
                  <a:srgbClr val="000066"/>
                </a:solidFill>
              </a:rPr>
              <a:t>,</a:t>
            </a:r>
            <a:r>
              <a:rPr lang="zh-CN" altLang="en-US" sz="2400" b="1" dirty="0">
                <a:solidFill>
                  <a:srgbClr val="000066"/>
                </a:solidFill>
              </a:rPr>
              <a:t>发展自己的武装力量。</a:t>
            </a:r>
            <a:r>
              <a:rPr lang="en-US" sz="2400" b="1" dirty="0">
                <a:solidFill>
                  <a:srgbClr val="000066"/>
                </a:solidFill>
              </a:rPr>
              <a:t>1931</a:t>
            </a:r>
            <a:r>
              <a:rPr lang="zh-CN" altLang="en-US" sz="2400" b="1" dirty="0">
                <a:solidFill>
                  <a:srgbClr val="000066"/>
                </a:solidFill>
              </a:rPr>
              <a:t>年以毛为主席的</a:t>
            </a:r>
            <a:r>
              <a:rPr lang="en-US" sz="2400" b="1" dirty="0">
                <a:solidFill>
                  <a:srgbClr val="000066"/>
                </a:solidFill>
              </a:rPr>
              <a:t>“</a:t>
            </a:r>
            <a:r>
              <a:rPr lang="zh-CN" altLang="en-US" sz="2400" b="1" dirty="0">
                <a:solidFill>
                  <a:srgbClr val="000066"/>
                </a:solidFill>
              </a:rPr>
              <a:t>江西苏维埃共和国</a:t>
            </a:r>
            <a:r>
              <a:rPr lang="en-US" sz="2400" b="1" dirty="0">
                <a:solidFill>
                  <a:srgbClr val="000066"/>
                </a:solidFill>
              </a:rPr>
              <a:t>”</a:t>
            </a:r>
            <a:r>
              <a:rPr lang="zh-CN" altLang="en-US" sz="2400" b="1" dirty="0">
                <a:solidFill>
                  <a:srgbClr val="000066"/>
                </a:solidFill>
              </a:rPr>
              <a:t>就成了这一努力的榜样。</a:t>
            </a:r>
          </a:p>
          <a:p>
            <a:endParaRPr lang="zh-CN" altLang="en-US" dirty="0"/>
          </a:p>
        </p:txBody>
      </p:sp>
      <p:sp>
        <p:nvSpPr>
          <p:cNvPr id="4" name="TextBox 3"/>
          <p:cNvSpPr txBox="1"/>
          <p:nvPr/>
        </p:nvSpPr>
        <p:spPr>
          <a:xfrm>
            <a:off x="0" y="5000636"/>
            <a:ext cx="8858280" cy="830997"/>
          </a:xfrm>
          <a:prstGeom prst="rect">
            <a:avLst/>
          </a:prstGeom>
          <a:noFill/>
        </p:spPr>
        <p:txBody>
          <a:bodyPr wrap="square" rtlCol="0">
            <a:spAutoFit/>
          </a:bodyPr>
          <a:lstStyle/>
          <a:p>
            <a:r>
              <a:rPr lang="en-US" altLang="zh-CN" sz="2400" b="1" dirty="0">
                <a:solidFill>
                  <a:srgbClr val="C00000"/>
                </a:solidFill>
              </a:rPr>
              <a:t>【</a:t>
            </a:r>
            <a:r>
              <a:rPr lang="zh-CN" altLang="en-US" sz="2400" b="1" dirty="0">
                <a:solidFill>
                  <a:srgbClr val="C00000"/>
                </a:solidFill>
              </a:rPr>
              <a:t>答案</a:t>
            </a:r>
            <a:r>
              <a:rPr lang="en-US" altLang="zh-CN" sz="2400" b="1" dirty="0">
                <a:solidFill>
                  <a:srgbClr val="C00000"/>
                </a:solidFill>
              </a:rPr>
              <a:t>】</a:t>
            </a:r>
            <a:r>
              <a:rPr lang="zh-CN" altLang="en-US" sz="2400" dirty="0"/>
              <a:t>①打土豪、分田地</a:t>
            </a:r>
            <a:r>
              <a:rPr lang="en-US" sz="2400" dirty="0"/>
              <a:t>,</a:t>
            </a:r>
            <a:r>
              <a:rPr lang="zh-CN" altLang="en-US" sz="2400" dirty="0"/>
              <a:t>开展土地革命和游击战争；</a:t>
            </a:r>
            <a:endParaRPr lang="zh-CN" altLang="en-US" sz="2400" b="1" dirty="0">
              <a:solidFill>
                <a:srgbClr val="C00000"/>
              </a:solidFill>
            </a:endParaRPr>
          </a:p>
          <a:p>
            <a:endParaRPr lang="zh-CN" altLang="en-US" sz="2400" dirty="0">
              <a:solidFill>
                <a:srgbClr val="C00000"/>
              </a:solidFill>
            </a:endParaRPr>
          </a:p>
        </p:txBody>
      </p:sp>
      <p:sp>
        <p:nvSpPr>
          <p:cNvPr id="5" name="TextBox 4"/>
          <p:cNvSpPr txBox="1"/>
          <p:nvPr/>
        </p:nvSpPr>
        <p:spPr>
          <a:xfrm>
            <a:off x="0" y="3786190"/>
            <a:ext cx="8715436" cy="1137106"/>
          </a:xfrm>
          <a:prstGeom prst="rect">
            <a:avLst/>
          </a:prstGeom>
          <a:noFill/>
        </p:spPr>
        <p:txBody>
          <a:bodyPr wrap="square" rtlCol="0">
            <a:spAutoFit/>
          </a:bodyPr>
          <a:lstStyle/>
          <a:p>
            <a:pPr>
              <a:lnSpc>
                <a:spcPct val="150000"/>
              </a:lnSpc>
            </a:pPr>
            <a:r>
              <a:rPr lang="en-US" altLang="zh-CN" sz="2400" b="1" dirty="0">
                <a:solidFill>
                  <a:srgbClr val="003300"/>
                </a:solidFill>
              </a:rPr>
              <a:t>【</a:t>
            </a:r>
            <a:r>
              <a:rPr lang="zh-CN" altLang="en-US" sz="2400" b="1" dirty="0">
                <a:solidFill>
                  <a:srgbClr val="003300"/>
                </a:solidFill>
              </a:rPr>
              <a:t>设问</a:t>
            </a:r>
            <a:r>
              <a:rPr lang="en-US" altLang="zh-CN" sz="2400" b="1" dirty="0">
                <a:solidFill>
                  <a:srgbClr val="003300"/>
                </a:solidFill>
              </a:rPr>
              <a:t>】：</a:t>
            </a:r>
            <a:r>
              <a:rPr lang="zh-CN" altLang="en-US" sz="2400" b="1" dirty="0">
                <a:solidFill>
                  <a:srgbClr val="003300"/>
                </a:solidFill>
              </a:rPr>
              <a:t>根据材料并结合所学知识，指出中共</a:t>
            </a:r>
            <a:r>
              <a:rPr lang="en-US" altLang="zh-CN" sz="2400" b="1" dirty="0">
                <a:solidFill>
                  <a:srgbClr val="003300"/>
                </a:solidFill>
              </a:rPr>
              <a:t>“</a:t>
            </a:r>
            <a:r>
              <a:rPr lang="zh-CN" altLang="en-US" sz="2400" b="1" dirty="0">
                <a:solidFill>
                  <a:srgbClr val="003300"/>
                </a:solidFill>
              </a:rPr>
              <a:t>生存和发展下去</a:t>
            </a:r>
            <a:r>
              <a:rPr lang="en-US" altLang="zh-CN" sz="2400" b="1" dirty="0">
                <a:solidFill>
                  <a:srgbClr val="003300"/>
                </a:solidFill>
              </a:rPr>
              <a:t>”</a:t>
            </a:r>
            <a:r>
              <a:rPr lang="zh-CN" altLang="en-US" sz="2400" b="1" dirty="0">
                <a:solidFill>
                  <a:srgbClr val="003300"/>
                </a:solidFill>
              </a:rPr>
              <a:t>的具体措施，并简述其对中国革命的影响。</a:t>
            </a:r>
          </a:p>
        </p:txBody>
      </p:sp>
      <p:sp>
        <p:nvSpPr>
          <p:cNvPr id="6" name="TextBox 5"/>
          <p:cNvSpPr txBox="1"/>
          <p:nvPr/>
        </p:nvSpPr>
        <p:spPr>
          <a:xfrm>
            <a:off x="1285852" y="5500702"/>
            <a:ext cx="7858148" cy="1137106"/>
          </a:xfrm>
          <a:prstGeom prst="rect">
            <a:avLst/>
          </a:prstGeom>
          <a:noFill/>
        </p:spPr>
        <p:txBody>
          <a:bodyPr wrap="square" rtlCol="0">
            <a:spAutoFit/>
          </a:bodyPr>
          <a:lstStyle/>
          <a:p>
            <a:pPr>
              <a:lnSpc>
                <a:spcPct val="150000"/>
              </a:lnSpc>
            </a:pPr>
            <a:r>
              <a:rPr lang="zh-CN" altLang="en-US" sz="2400" dirty="0">
                <a:solidFill>
                  <a:prstClr val="black"/>
                </a:solidFill>
              </a:rPr>
              <a:t>②开创了农村包围城市的正确革命道路</a:t>
            </a:r>
            <a:r>
              <a:rPr lang="en-US" sz="2400" dirty="0">
                <a:solidFill>
                  <a:prstClr val="black"/>
                </a:solidFill>
              </a:rPr>
              <a:t>,</a:t>
            </a:r>
            <a:r>
              <a:rPr lang="zh-CN" altLang="en-US" sz="2400" dirty="0">
                <a:solidFill>
                  <a:prstClr val="black"/>
                </a:solidFill>
              </a:rPr>
              <a:t>使中国共产党领导中国人民取得了新民主主义革命的胜利。</a:t>
            </a:r>
            <a:endParaRPr lang="zh-CN" altLang="en-US" dirty="0"/>
          </a:p>
        </p:txBody>
      </p:sp>
      <p:cxnSp>
        <p:nvCxnSpPr>
          <p:cNvPr id="8" name="直接连接符 7"/>
          <p:cNvCxnSpPr/>
          <p:nvPr/>
        </p:nvCxnSpPr>
        <p:spPr>
          <a:xfrm>
            <a:off x="0" y="2143116"/>
            <a:ext cx="2928926" cy="1588"/>
          </a:xfrm>
          <a:prstGeom prst="line">
            <a:avLst/>
          </a:prstGeom>
          <a:ln w="539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143372" y="2786058"/>
            <a:ext cx="4643470" cy="1588"/>
          </a:xfrm>
          <a:prstGeom prst="line">
            <a:avLst/>
          </a:prstGeom>
          <a:ln w="539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214686"/>
            <a:ext cx="1357290" cy="1588"/>
          </a:xfrm>
          <a:prstGeom prst="line">
            <a:avLst/>
          </a:prstGeom>
          <a:ln w="539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1"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285728"/>
            <a:ext cx="6572296" cy="584775"/>
          </a:xfrm>
          <a:prstGeom prst="rect">
            <a:avLst/>
          </a:prstGeom>
          <a:noFill/>
        </p:spPr>
        <p:txBody>
          <a:bodyPr wrap="square" rtlCol="0">
            <a:spAutoFit/>
          </a:bodyPr>
          <a:lstStyle/>
          <a:p>
            <a:pPr algn="ctr"/>
            <a:r>
              <a:rPr lang="zh-CN" altLang="en-US" sz="3200" b="1" dirty="0">
                <a:solidFill>
                  <a:srgbClr val="C00000"/>
                </a:solidFill>
                <a:latin typeface="微软雅黑" panose="020B0503020204020204" pitchFamily="34" charset="-122"/>
                <a:ea typeface="微软雅黑" panose="020B0503020204020204" pitchFamily="34" charset="-122"/>
              </a:rPr>
              <a:t>四、史料实证、家国情怀</a:t>
            </a:r>
          </a:p>
        </p:txBody>
      </p:sp>
      <p:sp>
        <p:nvSpPr>
          <p:cNvPr id="3" name="TextBox 2"/>
          <p:cNvSpPr txBox="1"/>
          <p:nvPr/>
        </p:nvSpPr>
        <p:spPr>
          <a:xfrm>
            <a:off x="285720" y="1500174"/>
            <a:ext cx="8501122" cy="1308884"/>
          </a:xfrm>
          <a:prstGeom prst="rect">
            <a:avLst/>
          </a:prstGeom>
          <a:noFill/>
        </p:spPr>
        <p:txBody>
          <a:bodyPr wrap="square" rtlCol="0">
            <a:spAutoFit/>
          </a:bodyPr>
          <a:lstStyle/>
          <a:p>
            <a:pPr>
              <a:lnSpc>
                <a:spcPct val="150000"/>
              </a:lnSpc>
            </a:pPr>
            <a:r>
              <a:rPr lang="en-US" altLang="zh-CN" sz="2800" b="1" dirty="0">
                <a:solidFill>
                  <a:srgbClr val="003300"/>
                </a:solidFill>
                <a:latin typeface="微软雅黑" panose="020B0503020204020204" pitchFamily="34" charset="-122"/>
                <a:ea typeface="微软雅黑" panose="020B0503020204020204" pitchFamily="34" charset="-122"/>
              </a:rPr>
              <a:t>1.</a:t>
            </a:r>
            <a:r>
              <a:rPr lang="zh-CN" altLang="en-US" sz="2800" b="1" dirty="0">
                <a:solidFill>
                  <a:srgbClr val="003300"/>
                </a:solidFill>
                <a:latin typeface="微软雅黑" panose="020B0503020204020204" pitchFamily="34" charset="-122"/>
                <a:ea typeface="微软雅黑" panose="020B0503020204020204" pitchFamily="34" charset="-122"/>
              </a:rPr>
              <a:t>国民革命失败的教训</a:t>
            </a:r>
            <a:r>
              <a:rPr lang="zh-CN" altLang="en-US" sz="2800" dirty="0">
                <a:latin typeface="微软雅黑" panose="020B0503020204020204" pitchFamily="34" charset="-122"/>
                <a:ea typeface="微软雅黑" panose="020B0503020204020204" pitchFamily="34" charset="-122"/>
              </a:rPr>
              <a:t>：必须掌握革命的领导权，必须拥有自己的革命军队</a:t>
            </a:r>
            <a:r>
              <a:rPr lang="zh-CN" altLang="en-US" dirty="0">
                <a:latin typeface="微软雅黑" panose="020B0503020204020204" pitchFamily="34" charset="-122"/>
                <a:ea typeface="微软雅黑" panose="020B0503020204020204" pitchFamily="34" charset="-122"/>
              </a:rPr>
              <a:t>。</a:t>
            </a:r>
          </a:p>
        </p:txBody>
      </p:sp>
      <p:sp>
        <p:nvSpPr>
          <p:cNvPr id="4" name="TextBox 3"/>
          <p:cNvSpPr txBox="1"/>
          <p:nvPr/>
        </p:nvSpPr>
        <p:spPr>
          <a:xfrm>
            <a:off x="285720" y="3500438"/>
            <a:ext cx="8572560" cy="1957524"/>
          </a:xfrm>
          <a:prstGeom prst="rect">
            <a:avLst/>
          </a:prstGeom>
          <a:noFill/>
        </p:spPr>
        <p:txBody>
          <a:bodyPr wrap="square" rtlCol="0">
            <a:spAutoFit/>
          </a:bodyPr>
          <a:lstStyle/>
          <a:p>
            <a:pPr>
              <a:lnSpc>
                <a:spcPct val="150000"/>
              </a:lnSpc>
            </a:pPr>
            <a:r>
              <a:rPr lang="en-US" altLang="zh-CN" sz="2800" b="1" dirty="0">
                <a:solidFill>
                  <a:srgbClr val="003300"/>
                </a:solidFill>
                <a:latin typeface="微软雅黑" panose="020B0503020204020204" pitchFamily="34" charset="-122"/>
                <a:ea typeface="微软雅黑" panose="020B0503020204020204" pitchFamily="34" charset="-122"/>
              </a:rPr>
              <a:t>2.</a:t>
            </a:r>
            <a:r>
              <a:rPr lang="zh-CN" altLang="en-US" sz="2800" b="1" dirty="0">
                <a:solidFill>
                  <a:srgbClr val="003300"/>
                </a:solidFill>
                <a:latin typeface="微软雅黑" panose="020B0503020204020204" pitchFamily="34" charset="-122"/>
                <a:ea typeface="微软雅黑" panose="020B0503020204020204" pitchFamily="34" charset="-122"/>
              </a:rPr>
              <a:t>从中国共产党对中国革命道路的探索的过程中得到的认识</a:t>
            </a:r>
            <a:r>
              <a:rPr lang="zh-CN" altLang="en-US" sz="2800" dirty="0">
                <a:latin typeface="微软雅黑" panose="020B0503020204020204" pitchFamily="34" charset="-122"/>
                <a:ea typeface="微软雅黑" panose="020B0503020204020204" pitchFamily="34" charset="-122"/>
              </a:rPr>
              <a:t>：要将马克思主义与中国具体国情相结合，走适合中国国情的革命道路。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4414" y="285728"/>
            <a:ext cx="5715040" cy="584775"/>
          </a:xfrm>
          <a:prstGeom prst="rect">
            <a:avLst/>
          </a:prstGeom>
          <a:noFill/>
        </p:spPr>
        <p:txBody>
          <a:bodyPr wrap="square" rtlCol="0">
            <a:spAutoFit/>
          </a:bodyPr>
          <a:lstStyle/>
          <a:p>
            <a:pPr algn="ctr"/>
            <a:r>
              <a:rPr lang="zh-CN" altLang="en-US" sz="3200" b="1" dirty="0">
                <a:solidFill>
                  <a:srgbClr val="C00000"/>
                </a:solidFill>
                <a:latin typeface="微软雅黑" panose="020B0503020204020204" pitchFamily="34" charset="-122"/>
                <a:ea typeface="微软雅黑" panose="020B0503020204020204" pitchFamily="34" charset="-122"/>
              </a:rPr>
              <a:t>五、考情分析  真题演练  </a:t>
            </a:r>
          </a:p>
        </p:txBody>
      </p:sp>
      <p:sp>
        <p:nvSpPr>
          <p:cNvPr id="6" name="TextBox 5"/>
          <p:cNvSpPr txBox="1"/>
          <p:nvPr/>
        </p:nvSpPr>
        <p:spPr>
          <a:xfrm>
            <a:off x="285720" y="1071546"/>
            <a:ext cx="8643998" cy="1691104"/>
          </a:xfrm>
          <a:prstGeom prst="rect">
            <a:avLst/>
          </a:prstGeom>
          <a:noFill/>
        </p:spPr>
        <p:txBody>
          <a:bodyPr wrap="square" rtlCol="0">
            <a:spAutoFit/>
          </a:bodyPr>
          <a:lstStyle/>
          <a:p>
            <a:pPr>
              <a:lnSpc>
                <a:spcPct val="150000"/>
              </a:lnSpc>
            </a:pPr>
            <a:r>
              <a:rPr lang="zh-CN" altLang="en-US" sz="2400" b="1" dirty="0">
                <a:latin typeface="微软雅黑" panose="020B0503020204020204" pitchFamily="34" charset="-122"/>
                <a:ea typeface="微软雅黑" panose="020B0503020204020204" pitchFamily="34" charset="-122"/>
              </a:rPr>
              <a:t>本单元内容在近八年中考考查了</a:t>
            </a:r>
            <a:r>
              <a:rPr lang="en-US" altLang="zh-CN" sz="2400" b="1" dirty="0">
                <a:latin typeface="微软雅黑" panose="020B0503020204020204" pitchFamily="34" charset="-122"/>
                <a:ea typeface="微软雅黑" panose="020B0503020204020204" pitchFamily="34" charset="-122"/>
              </a:rPr>
              <a:t>8</a:t>
            </a:r>
            <a:r>
              <a:rPr lang="zh-CN" altLang="en-US" sz="2400" b="1" dirty="0">
                <a:latin typeface="微软雅黑" panose="020B0503020204020204" pitchFamily="34" charset="-122"/>
                <a:ea typeface="微软雅黑" panose="020B0503020204020204" pitchFamily="34" charset="-122"/>
              </a:rPr>
              <a:t>次，均以选择题的形式出现。其中</a:t>
            </a:r>
            <a:r>
              <a:rPr lang="zh-CN" altLang="en-US" sz="2400" b="1" dirty="0">
                <a:solidFill>
                  <a:srgbClr val="C00000"/>
                </a:solidFill>
                <a:latin typeface="微软雅黑" panose="020B0503020204020204" pitchFamily="34" charset="-122"/>
                <a:ea typeface="微软雅黑" panose="020B0503020204020204" pitchFamily="34" charset="-122"/>
              </a:rPr>
              <a:t>北伐战争</a:t>
            </a:r>
            <a:r>
              <a:rPr lang="zh-CN" altLang="en-US" sz="2400" b="1" dirty="0">
                <a:latin typeface="微软雅黑" panose="020B0503020204020204" pitchFamily="34" charset="-122"/>
                <a:ea typeface="微软雅黑" panose="020B0503020204020204" pitchFamily="34" charset="-122"/>
              </a:rPr>
              <a:t>考查</a:t>
            </a:r>
            <a:r>
              <a:rPr lang="en-US" sz="2400" b="1" dirty="0">
                <a:solidFill>
                  <a:srgbClr val="C00000"/>
                </a:solidFill>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次，</a:t>
            </a:r>
            <a:r>
              <a:rPr lang="zh-CN" altLang="en-US" sz="2400" b="1" dirty="0">
                <a:solidFill>
                  <a:srgbClr val="C00000"/>
                </a:solidFill>
                <a:latin typeface="微软雅黑" panose="020B0503020204020204" pitchFamily="34" charset="-122"/>
                <a:ea typeface="微软雅黑" panose="020B0503020204020204" pitchFamily="34" charset="-122"/>
              </a:rPr>
              <a:t>毛泽东开辟井冈山革命根据地</a:t>
            </a:r>
            <a:r>
              <a:rPr lang="zh-CN" altLang="en-US" sz="2400" b="1" dirty="0">
                <a:latin typeface="微软雅黑" panose="020B0503020204020204" pitchFamily="34" charset="-122"/>
                <a:ea typeface="微软雅黑" panose="020B0503020204020204" pitchFamily="34" charset="-122"/>
              </a:rPr>
              <a:t>考查</a:t>
            </a:r>
            <a:r>
              <a:rPr lang="en-US" sz="2400" b="1" dirty="0">
                <a:solidFill>
                  <a:srgbClr val="C00000"/>
                </a:solidFill>
                <a:latin typeface="微软雅黑" panose="020B0503020204020204" pitchFamily="34" charset="-122"/>
                <a:ea typeface="微软雅黑" panose="020B0503020204020204" pitchFamily="34" charset="-122"/>
              </a:rPr>
              <a:t>4</a:t>
            </a:r>
            <a:r>
              <a:rPr lang="zh-CN" altLang="en-US" sz="2400" b="1" dirty="0">
                <a:latin typeface="微软雅黑" panose="020B0503020204020204" pitchFamily="34" charset="-122"/>
                <a:ea typeface="微软雅黑" panose="020B0503020204020204" pitchFamily="34" charset="-122"/>
              </a:rPr>
              <a:t>次，</a:t>
            </a:r>
            <a:r>
              <a:rPr lang="zh-CN" altLang="en-US" sz="2400" b="1" dirty="0">
                <a:solidFill>
                  <a:srgbClr val="C00000"/>
                </a:solidFill>
                <a:latin typeface="微软雅黑" panose="020B0503020204020204" pitchFamily="34" charset="-122"/>
                <a:ea typeface="微软雅黑" panose="020B0503020204020204" pitchFamily="34" charset="-122"/>
              </a:rPr>
              <a:t>中国工农红军长征</a:t>
            </a:r>
            <a:r>
              <a:rPr lang="zh-CN" altLang="en-US" sz="2400" b="1" dirty="0">
                <a:latin typeface="微软雅黑" panose="020B0503020204020204" pitchFamily="34" charset="-122"/>
                <a:ea typeface="微软雅黑" panose="020B0503020204020204" pitchFamily="34" charset="-122"/>
              </a:rPr>
              <a:t>考查</a:t>
            </a:r>
            <a:r>
              <a:rPr lang="en-US" sz="2400" b="1" dirty="0">
                <a:solidFill>
                  <a:srgbClr val="C00000"/>
                </a:solidFill>
                <a:latin typeface="微软雅黑" panose="020B0503020204020204" pitchFamily="34" charset="-122"/>
                <a:ea typeface="微软雅黑" panose="020B0503020204020204" pitchFamily="34" charset="-122"/>
              </a:rPr>
              <a:t>3</a:t>
            </a:r>
            <a:r>
              <a:rPr lang="zh-CN" altLang="en-US" sz="2400" b="1" dirty="0">
                <a:latin typeface="微软雅黑" panose="020B0503020204020204" pitchFamily="34" charset="-122"/>
                <a:ea typeface="微软雅黑" panose="020B0503020204020204" pitchFamily="34" charset="-122"/>
              </a:rPr>
              <a:t>次。</a:t>
            </a:r>
            <a:endParaRPr lang="zh-CN" altLang="en-US" sz="2400" dirty="0">
              <a:latin typeface="微软雅黑" panose="020B0503020204020204" pitchFamily="34" charset="-122"/>
              <a:ea typeface="微软雅黑" panose="020B0503020204020204" pitchFamily="34" charset="-122"/>
            </a:endParaRPr>
          </a:p>
        </p:txBody>
      </p:sp>
      <p:sp>
        <p:nvSpPr>
          <p:cNvPr id="7" name="TextBox 6"/>
          <p:cNvSpPr txBox="1"/>
          <p:nvPr/>
        </p:nvSpPr>
        <p:spPr>
          <a:xfrm>
            <a:off x="0" y="3000372"/>
            <a:ext cx="9144000" cy="3370153"/>
          </a:xfrm>
          <a:prstGeom prst="rect">
            <a:avLst/>
          </a:prstGeom>
          <a:noFill/>
        </p:spPr>
        <p:txBody>
          <a:bodyPr wrap="square" rtlCol="0">
            <a:spAutoFit/>
          </a:bodyPr>
          <a:lstStyle/>
          <a:p>
            <a:pPr>
              <a:lnSpc>
                <a:spcPct val="150000"/>
              </a:lnSpc>
            </a:pPr>
            <a:r>
              <a:rPr lang="en-US" sz="2500" dirty="0">
                <a:latin typeface="微软雅黑" panose="020B0503020204020204" pitchFamily="34" charset="-122"/>
                <a:ea typeface="微软雅黑" panose="020B0503020204020204" pitchFamily="34" charset="-122"/>
              </a:rPr>
              <a:t>1</a:t>
            </a:r>
            <a:r>
              <a:rPr lang="zh-CN" altLang="en-US" sz="2500" dirty="0">
                <a:latin typeface="微软雅黑" panose="020B0503020204020204" pitchFamily="34" charset="-122"/>
                <a:ea typeface="微软雅黑" panose="020B0503020204020204" pitchFamily="34" charset="-122"/>
              </a:rPr>
              <a:t>．</a:t>
            </a:r>
            <a:r>
              <a:rPr lang="en-US" sz="2500" dirty="0">
                <a:latin typeface="微软雅黑" panose="020B0503020204020204" pitchFamily="34" charset="-122"/>
                <a:ea typeface="微软雅黑" panose="020B0503020204020204" pitchFamily="34" charset="-122"/>
              </a:rPr>
              <a:t>(2016·</a:t>
            </a:r>
            <a:r>
              <a:rPr lang="zh-CN" altLang="en-US" sz="2500" dirty="0">
                <a:latin typeface="微软雅黑" panose="020B0503020204020204" pitchFamily="34" charset="-122"/>
                <a:ea typeface="微软雅黑" panose="020B0503020204020204" pitchFamily="34" charset="-122"/>
              </a:rPr>
              <a:t>河南</a:t>
            </a:r>
            <a:r>
              <a:rPr lang="en-US" sz="2500" dirty="0">
                <a:latin typeface="微软雅黑" panose="020B0503020204020204" pitchFamily="34" charset="-122"/>
                <a:ea typeface="微软雅黑" panose="020B0503020204020204" pitchFamily="34" charset="-122"/>
              </a:rPr>
              <a:t>)</a:t>
            </a:r>
            <a:r>
              <a:rPr lang="zh-CN" altLang="en-US" sz="2500" dirty="0">
                <a:latin typeface="微软雅黑" panose="020B0503020204020204" pitchFamily="34" charset="-122"/>
                <a:ea typeface="微软雅黑" panose="020B0503020204020204" pitchFamily="34" charset="-122"/>
              </a:rPr>
              <a:t>在北伐的江西战场上，人民群众处处与孙传芳的军队为难，造成其运输粮食等困难，而给予国民革命军种种便利，包括引路、刺探军情、组织运输队等。这表明</a:t>
            </a:r>
            <a:r>
              <a:rPr lang="en-US" sz="2500" dirty="0">
                <a:latin typeface="微软雅黑" panose="020B0503020204020204" pitchFamily="34" charset="-122"/>
                <a:ea typeface="微软雅黑" panose="020B0503020204020204" pitchFamily="34" charset="-122"/>
              </a:rPr>
              <a:t>(</a:t>
            </a:r>
            <a:r>
              <a:rPr lang="zh-CN" altLang="en-US" sz="2500" dirty="0">
                <a:latin typeface="微软雅黑" panose="020B0503020204020204" pitchFamily="34" charset="-122"/>
                <a:ea typeface="微软雅黑" panose="020B0503020204020204" pitchFamily="34" charset="-122"/>
              </a:rPr>
              <a:t>　　</a:t>
            </a:r>
            <a:r>
              <a:rPr lang="en-US" sz="2500" dirty="0">
                <a:latin typeface="微软雅黑" panose="020B0503020204020204" pitchFamily="34" charset="-122"/>
                <a:ea typeface="微软雅黑" panose="020B0503020204020204" pitchFamily="34" charset="-122"/>
              </a:rPr>
              <a:t>)</a:t>
            </a:r>
            <a:endParaRPr lang="zh-CN" altLang="en-US" sz="2500" dirty="0">
              <a:latin typeface="微软雅黑" panose="020B0503020204020204" pitchFamily="34" charset="-122"/>
              <a:ea typeface="微软雅黑" panose="020B0503020204020204" pitchFamily="34" charset="-122"/>
            </a:endParaRPr>
          </a:p>
          <a:p>
            <a:pPr>
              <a:lnSpc>
                <a:spcPct val="150000"/>
              </a:lnSpc>
            </a:pPr>
            <a:r>
              <a:rPr lang="en-US" sz="2500" dirty="0">
                <a:latin typeface="微软雅黑" panose="020B0503020204020204" pitchFamily="34" charset="-122"/>
                <a:ea typeface="微软雅黑" panose="020B0503020204020204" pitchFamily="34" charset="-122"/>
              </a:rPr>
              <a:t>A</a:t>
            </a:r>
            <a:r>
              <a:rPr lang="zh-CN" altLang="en-US" sz="2500" dirty="0">
                <a:latin typeface="微软雅黑" panose="020B0503020204020204" pitchFamily="34" charset="-122"/>
                <a:ea typeface="微软雅黑" panose="020B0503020204020204" pitchFamily="34" charset="-122"/>
              </a:rPr>
              <a:t>．人民群众是北伐的主力</a:t>
            </a:r>
            <a:r>
              <a:rPr lang="en-US" sz="2500" dirty="0">
                <a:latin typeface="微软雅黑" panose="020B0503020204020204" pitchFamily="34" charset="-122"/>
                <a:ea typeface="微软雅黑" panose="020B0503020204020204" pitchFamily="34" charset="-122"/>
              </a:rPr>
              <a:t>	B</a:t>
            </a:r>
            <a:r>
              <a:rPr lang="zh-CN" altLang="en-US" sz="2500" dirty="0">
                <a:latin typeface="微软雅黑" panose="020B0503020204020204" pitchFamily="34" charset="-122"/>
                <a:ea typeface="微软雅黑" panose="020B0503020204020204" pitchFamily="34" charset="-122"/>
              </a:rPr>
              <a:t>．北伐得到人民群众的支持</a:t>
            </a:r>
          </a:p>
          <a:p>
            <a:pPr>
              <a:lnSpc>
                <a:spcPct val="150000"/>
              </a:lnSpc>
            </a:pPr>
            <a:r>
              <a:rPr lang="en-US" sz="2500" dirty="0">
                <a:latin typeface="微软雅黑" panose="020B0503020204020204" pitchFamily="34" charset="-122"/>
                <a:ea typeface="微软雅黑" panose="020B0503020204020204" pitchFamily="34" charset="-122"/>
              </a:rPr>
              <a:t>C</a:t>
            </a:r>
            <a:r>
              <a:rPr lang="zh-CN" altLang="en-US" sz="2500" dirty="0">
                <a:latin typeface="微软雅黑" panose="020B0503020204020204" pitchFamily="34" charset="-122"/>
                <a:ea typeface="微软雅黑" panose="020B0503020204020204" pitchFamily="34" charset="-122"/>
              </a:rPr>
              <a:t>．江西是北伐的主战场</a:t>
            </a:r>
            <a:r>
              <a:rPr lang="en-US" sz="2500" dirty="0">
                <a:latin typeface="微软雅黑" panose="020B0503020204020204" pitchFamily="34" charset="-122"/>
                <a:ea typeface="微软雅黑" panose="020B0503020204020204" pitchFamily="34" charset="-122"/>
              </a:rPr>
              <a:t>	            D</a:t>
            </a:r>
            <a:r>
              <a:rPr lang="zh-CN" altLang="en-US" sz="2500" dirty="0">
                <a:latin typeface="微软雅黑" panose="020B0503020204020204" pitchFamily="34" charset="-122"/>
                <a:ea typeface="微软雅黑" panose="020B0503020204020204" pitchFamily="34" charset="-122"/>
              </a:rPr>
              <a:t>．北伐战争取得最终胜利</a:t>
            </a:r>
          </a:p>
          <a:p>
            <a:endParaRPr lang="zh-CN" altLang="en-US" dirty="0">
              <a:latin typeface="微软雅黑" panose="020B0503020204020204" pitchFamily="34" charset="-122"/>
              <a:ea typeface="微软雅黑" panose="020B0503020204020204" pitchFamily="34" charset="-122"/>
            </a:endParaRPr>
          </a:p>
        </p:txBody>
      </p:sp>
      <p:sp>
        <p:nvSpPr>
          <p:cNvPr id="8" name="矩形 7"/>
          <p:cNvSpPr/>
          <p:nvPr/>
        </p:nvSpPr>
        <p:spPr>
          <a:xfrm>
            <a:off x="6529785" y="4143380"/>
            <a:ext cx="657552" cy="923330"/>
          </a:xfrm>
          <a:prstGeom prst="rect">
            <a:avLst/>
          </a:prstGeom>
          <a:noFill/>
        </p:spPr>
        <p:txBody>
          <a:bodyPr wrap="none" lIns="91440" tIns="45720" rIns="91440" bIns="45720">
            <a:spAutoFit/>
          </a:bodyPr>
          <a:lstStyle/>
          <a:p>
            <a:pPr algn="ctr"/>
            <a:r>
              <a:rPr lang="en-US" altLang="zh-CN"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微软雅黑" panose="020B0503020204020204" pitchFamily="34" charset="-122"/>
                <a:ea typeface="微软雅黑" panose="020B0503020204020204" pitchFamily="34" charset="-122"/>
              </a:rPr>
              <a:t>B</a:t>
            </a:r>
            <a:endParaRPr lang="zh-CN"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7664" y="1166842"/>
            <a:ext cx="5544616" cy="4524315"/>
          </a:xfrm>
          <a:prstGeom prst="rect">
            <a:avLst/>
          </a:prstGeom>
          <a:noFill/>
        </p:spPr>
        <p:txBody>
          <a:bodyPr wrap="square" rtlCol="0">
            <a:spAutoFit/>
          </a:bodyPr>
          <a:lstStyle/>
          <a:p>
            <a:pPr>
              <a:lnSpc>
                <a:spcPct val="150000"/>
              </a:lnSpc>
            </a:pPr>
            <a:r>
              <a:rPr lang="zh-CN" altLang="en-US" sz="3600" dirty="0">
                <a:latin typeface="微软雅黑" panose="020B0503020204020204" pitchFamily="34" charset="-122"/>
                <a:ea typeface="微软雅黑" panose="020B0503020204020204" pitchFamily="34" charset="-122"/>
              </a:rPr>
              <a:t>一、自主学习   夯实基础</a:t>
            </a:r>
            <a:endParaRPr lang="en-US" altLang="zh-CN" sz="3600" dirty="0">
              <a:latin typeface="微软雅黑" panose="020B0503020204020204" pitchFamily="34" charset="-122"/>
              <a:ea typeface="微软雅黑" panose="020B0503020204020204" pitchFamily="34" charset="-122"/>
            </a:endParaRPr>
          </a:p>
          <a:p>
            <a:pPr>
              <a:lnSpc>
                <a:spcPct val="150000"/>
              </a:lnSpc>
            </a:pPr>
            <a:r>
              <a:rPr lang="zh-CN" altLang="en-US" sz="3600" dirty="0">
                <a:latin typeface="微软雅黑" panose="020B0503020204020204" pitchFamily="34" charset="-122"/>
                <a:ea typeface="微软雅黑" panose="020B0503020204020204" pitchFamily="34" charset="-122"/>
              </a:rPr>
              <a:t>二、课标细化   聚焦考点 </a:t>
            </a:r>
            <a:endParaRPr lang="en-US" altLang="zh-CN" sz="3600" dirty="0">
              <a:latin typeface="微软雅黑" panose="020B0503020204020204" pitchFamily="34" charset="-122"/>
              <a:ea typeface="微软雅黑" panose="020B0503020204020204" pitchFamily="34" charset="-122"/>
            </a:endParaRPr>
          </a:p>
          <a:p>
            <a:pPr>
              <a:lnSpc>
                <a:spcPct val="150000"/>
              </a:lnSpc>
            </a:pPr>
            <a:r>
              <a:rPr lang="zh-CN" altLang="en-US" sz="3600" dirty="0">
                <a:latin typeface="微软雅黑" panose="020B0503020204020204" pitchFamily="34" charset="-122"/>
                <a:ea typeface="微软雅黑" panose="020B0503020204020204" pitchFamily="34" charset="-122"/>
              </a:rPr>
              <a:t>三、重点强化   难点突破</a:t>
            </a:r>
          </a:p>
          <a:p>
            <a:pPr>
              <a:lnSpc>
                <a:spcPct val="150000"/>
              </a:lnSpc>
            </a:pPr>
            <a:r>
              <a:rPr lang="zh-CN" altLang="en-US" sz="3600" dirty="0">
                <a:latin typeface="微软雅黑" panose="020B0503020204020204" pitchFamily="34" charset="-122"/>
                <a:ea typeface="微软雅黑" panose="020B0503020204020204" pitchFamily="34" charset="-122"/>
              </a:rPr>
              <a:t>四、史料实证   家国情怀</a:t>
            </a:r>
          </a:p>
          <a:p>
            <a:pPr>
              <a:lnSpc>
                <a:spcPct val="150000"/>
              </a:lnSpc>
            </a:pPr>
            <a:r>
              <a:rPr lang="zh-CN" altLang="en-US" sz="3600" dirty="0">
                <a:latin typeface="微软雅黑" panose="020B0503020204020204" pitchFamily="34" charset="-122"/>
                <a:ea typeface="微软雅黑" panose="020B0503020204020204" pitchFamily="34" charset="-122"/>
              </a:rPr>
              <a:t>五、考情分析   八年真题</a:t>
            </a:r>
          </a:p>
          <a:p>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484784"/>
            <a:ext cx="8856984" cy="3370153"/>
          </a:xfrm>
          <a:prstGeom prst="rect">
            <a:avLst/>
          </a:prstGeom>
          <a:noFill/>
        </p:spPr>
        <p:txBody>
          <a:bodyPr wrap="square" rtlCol="0">
            <a:spAutoFit/>
          </a:bodyPr>
          <a:lstStyle/>
          <a:p>
            <a:pPr>
              <a:lnSpc>
                <a:spcPct val="150000"/>
              </a:lnSpc>
            </a:pPr>
            <a:r>
              <a:rPr lang="en-US" altLang="zh-CN" sz="2500" dirty="0">
                <a:latin typeface="微软雅黑" panose="020B0503020204020204" pitchFamily="34" charset="-122"/>
                <a:ea typeface="微软雅黑" panose="020B0503020204020204" pitchFamily="34" charset="-122"/>
              </a:rPr>
              <a:t>2.</a:t>
            </a:r>
            <a:r>
              <a:rPr lang="en-US" sz="2500" dirty="0">
                <a:latin typeface="微软雅黑" panose="020B0503020204020204" pitchFamily="34" charset="-122"/>
                <a:ea typeface="微软雅黑" panose="020B0503020204020204" pitchFamily="34" charset="-122"/>
              </a:rPr>
              <a:t> (2017·</a:t>
            </a:r>
            <a:r>
              <a:rPr lang="zh-CN" altLang="en-US" sz="2500" dirty="0">
                <a:latin typeface="微软雅黑" panose="020B0503020204020204" pitchFamily="34" charset="-122"/>
                <a:ea typeface="微软雅黑" panose="020B0503020204020204" pitchFamily="34" charset="-122"/>
              </a:rPr>
              <a:t>河南</a:t>
            </a:r>
            <a:r>
              <a:rPr lang="en-US" sz="2500" dirty="0">
                <a:latin typeface="微软雅黑" panose="020B0503020204020204" pitchFamily="34" charset="-122"/>
                <a:ea typeface="微软雅黑" panose="020B0503020204020204" pitchFamily="34" charset="-122"/>
              </a:rPr>
              <a:t>)</a:t>
            </a:r>
            <a:r>
              <a:rPr lang="zh-CN" altLang="en-US" sz="2500" dirty="0">
                <a:latin typeface="微软雅黑" panose="020B0503020204020204" pitchFamily="34" charset="-122"/>
                <a:ea typeface="微软雅黑" panose="020B0503020204020204" pitchFamily="34" charset="-122"/>
              </a:rPr>
              <a:t>近代以来，中国革命的历史经验告诉我们：</a:t>
            </a:r>
            <a:r>
              <a:rPr lang="en-US" sz="2500" dirty="0">
                <a:latin typeface="微软雅黑" panose="020B0503020204020204" pitchFamily="34" charset="-122"/>
                <a:ea typeface="微软雅黑" panose="020B0503020204020204" pitchFamily="34" charset="-122"/>
              </a:rPr>
              <a:t>“</a:t>
            </a:r>
            <a:r>
              <a:rPr lang="zh-CN" altLang="en-US" sz="2500" dirty="0">
                <a:latin typeface="微软雅黑" panose="020B0503020204020204" pitchFamily="34" charset="-122"/>
                <a:ea typeface="微软雅黑" panose="020B0503020204020204" pitchFamily="34" charset="-122"/>
              </a:rPr>
              <a:t>没有共产党，就没有新中国。</a:t>
            </a:r>
            <a:r>
              <a:rPr lang="en-US" sz="2500" dirty="0">
                <a:latin typeface="微软雅黑" panose="020B0503020204020204" pitchFamily="34" charset="-122"/>
                <a:ea typeface="微软雅黑" panose="020B0503020204020204" pitchFamily="34" charset="-122"/>
              </a:rPr>
              <a:t>”</a:t>
            </a:r>
            <a:r>
              <a:rPr lang="zh-CN" altLang="en-US" sz="2500" dirty="0">
                <a:latin typeface="微软雅黑" panose="020B0503020204020204" pitchFamily="34" charset="-122"/>
                <a:ea typeface="微软雅黑" panose="020B0503020204020204" pitchFamily="34" charset="-122"/>
              </a:rPr>
              <a:t>中国共产党用</a:t>
            </a:r>
            <a:r>
              <a:rPr lang="en-US" sz="2500" dirty="0">
                <a:latin typeface="微软雅黑" panose="020B0503020204020204" pitchFamily="34" charset="-122"/>
                <a:ea typeface="微软雅黑" panose="020B0503020204020204" pitchFamily="34" charset="-122"/>
              </a:rPr>
              <a:t>28</a:t>
            </a:r>
            <a:r>
              <a:rPr lang="zh-CN" altLang="en-US" sz="2500" dirty="0">
                <a:latin typeface="微软雅黑" panose="020B0503020204020204" pitchFamily="34" charset="-122"/>
                <a:ea typeface="微软雅黑" panose="020B0503020204020204" pitchFamily="34" charset="-122"/>
              </a:rPr>
              <a:t>年的斗争历程证明了这一重要结论。下面属于这一历程的历史事件是  </a:t>
            </a:r>
            <a:r>
              <a:rPr lang="en-US" sz="2500" dirty="0">
                <a:latin typeface="微软雅黑" panose="020B0503020204020204" pitchFamily="34" charset="-122"/>
                <a:ea typeface="微软雅黑" panose="020B0503020204020204" pitchFamily="34" charset="-122"/>
              </a:rPr>
              <a:t>(</a:t>
            </a:r>
            <a:r>
              <a:rPr lang="zh-CN" altLang="en-US" sz="2500" dirty="0">
                <a:latin typeface="微软雅黑" panose="020B0503020204020204" pitchFamily="34" charset="-122"/>
                <a:ea typeface="微软雅黑" panose="020B0503020204020204" pitchFamily="34" charset="-122"/>
              </a:rPr>
              <a:t>　　</a:t>
            </a:r>
            <a:r>
              <a:rPr lang="en-US" sz="2500" dirty="0">
                <a:latin typeface="微软雅黑" panose="020B0503020204020204" pitchFamily="34" charset="-122"/>
                <a:ea typeface="微软雅黑" panose="020B0503020204020204" pitchFamily="34" charset="-122"/>
              </a:rPr>
              <a:t>)</a:t>
            </a:r>
            <a:endParaRPr lang="zh-CN" altLang="en-US" sz="2500" dirty="0">
              <a:latin typeface="微软雅黑" panose="020B0503020204020204" pitchFamily="34" charset="-122"/>
              <a:ea typeface="微软雅黑" panose="020B0503020204020204" pitchFamily="34" charset="-122"/>
            </a:endParaRPr>
          </a:p>
          <a:p>
            <a:pPr>
              <a:lnSpc>
                <a:spcPct val="150000"/>
              </a:lnSpc>
            </a:pPr>
            <a:r>
              <a:rPr lang="en-US" sz="2500" dirty="0">
                <a:latin typeface="微软雅黑" panose="020B0503020204020204" pitchFamily="34" charset="-122"/>
                <a:ea typeface="微软雅黑" panose="020B0503020204020204" pitchFamily="34" charset="-122"/>
              </a:rPr>
              <a:t>A</a:t>
            </a:r>
            <a:r>
              <a:rPr lang="zh-CN" altLang="en-US" sz="2500" dirty="0">
                <a:latin typeface="微软雅黑" panose="020B0503020204020204" pitchFamily="34" charset="-122"/>
                <a:ea typeface="微软雅黑" panose="020B0503020204020204" pitchFamily="34" charset="-122"/>
              </a:rPr>
              <a:t>．五四运动</a:t>
            </a:r>
            <a:r>
              <a:rPr lang="en-US" sz="2500" dirty="0">
                <a:latin typeface="微软雅黑" panose="020B0503020204020204" pitchFamily="34" charset="-122"/>
                <a:ea typeface="微软雅黑" panose="020B0503020204020204" pitchFamily="34" charset="-122"/>
              </a:rPr>
              <a:t>  	B</a:t>
            </a:r>
            <a:r>
              <a:rPr lang="zh-CN" altLang="en-US" sz="2500" dirty="0">
                <a:latin typeface="微软雅黑" panose="020B0503020204020204" pitchFamily="34" charset="-122"/>
                <a:ea typeface="微软雅黑" panose="020B0503020204020204" pitchFamily="34" charset="-122"/>
              </a:rPr>
              <a:t>．南昌起义</a:t>
            </a:r>
          </a:p>
          <a:p>
            <a:pPr>
              <a:lnSpc>
                <a:spcPct val="150000"/>
              </a:lnSpc>
            </a:pPr>
            <a:r>
              <a:rPr lang="en-US" sz="2500" dirty="0">
                <a:latin typeface="微软雅黑" panose="020B0503020204020204" pitchFamily="34" charset="-122"/>
                <a:ea typeface="微软雅黑" panose="020B0503020204020204" pitchFamily="34" charset="-122"/>
              </a:rPr>
              <a:t>C</a:t>
            </a:r>
            <a:r>
              <a:rPr lang="zh-CN" altLang="en-US" sz="2500" dirty="0">
                <a:latin typeface="微软雅黑" panose="020B0503020204020204" pitchFamily="34" charset="-122"/>
                <a:ea typeface="微软雅黑" panose="020B0503020204020204" pitchFamily="34" charset="-122"/>
              </a:rPr>
              <a:t>．台儿庄战役</a:t>
            </a:r>
            <a:r>
              <a:rPr lang="en-US" sz="2500" dirty="0">
                <a:latin typeface="微软雅黑" panose="020B0503020204020204" pitchFamily="34" charset="-122"/>
                <a:ea typeface="微软雅黑" panose="020B0503020204020204" pitchFamily="34" charset="-122"/>
              </a:rPr>
              <a:t>  	D</a:t>
            </a:r>
            <a:r>
              <a:rPr lang="zh-CN" altLang="en-US" sz="2500" dirty="0">
                <a:latin typeface="微软雅黑" panose="020B0503020204020204" pitchFamily="34" charset="-122"/>
                <a:ea typeface="微软雅黑" panose="020B0503020204020204" pitchFamily="34" charset="-122"/>
              </a:rPr>
              <a:t>．西藏和平解放</a:t>
            </a:r>
          </a:p>
          <a:p>
            <a:endParaRPr lang="zh-CN" altLang="en-US" dirty="0">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D2A9D11D-FE3A-4185-8CDE-1B2847215A14}"/>
              </a:ext>
            </a:extLst>
          </p:cNvPr>
          <p:cNvSpPr/>
          <p:nvPr/>
        </p:nvSpPr>
        <p:spPr>
          <a:xfrm>
            <a:off x="7956376" y="2505670"/>
            <a:ext cx="824265" cy="923330"/>
          </a:xfrm>
          <a:prstGeom prst="rect">
            <a:avLst/>
          </a:prstGeom>
          <a:noFill/>
        </p:spPr>
        <p:txBody>
          <a:bodyPr wrap="none" lIns="91440" tIns="45720" rIns="91440" bIns="45720">
            <a:spAutoFit/>
          </a:bodyPr>
          <a:lstStyle/>
          <a:p>
            <a:pPr algn="ctr"/>
            <a:r>
              <a:rPr lang="zh-CN" altLang="en-US" sz="5400"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微软雅黑" panose="020B0503020204020204" pitchFamily="34" charset="-122"/>
                <a:ea typeface="微软雅黑" panose="020B0503020204020204" pitchFamily="34" charset="-122"/>
              </a:rPr>
              <a:t> </a:t>
            </a:r>
            <a:r>
              <a:rPr lang="en-US" altLang="zh-CN" sz="5400"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微软雅黑" panose="020B0503020204020204" pitchFamily="34" charset="-122"/>
                <a:ea typeface="微软雅黑" panose="020B0503020204020204" pitchFamily="34" charset="-122"/>
              </a:rPr>
              <a:t>B</a:t>
            </a:r>
            <a:endParaRPr lang="zh-CN" altLang="en-US" sz="5400"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760" y="1556792"/>
            <a:ext cx="8892480" cy="3254737"/>
          </a:xfrm>
          <a:prstGeom prst="rect">
            <a:avLst/>
          </a:prstGeom>
          <a:noFill/>
        </p:spPr>
        <p:txBody>
          <a:bodyPr wrap="square" rtlCol="0">
            <a:spAutoFit/>
          </a:bodyPr>
          <a:lstStyle/>
          <a:p>
            <a:pPr>
              <a:lnSpc>
                <a:spcPct val="150000"/>
              </a:lnSpc>
            </a:pPr>
            <a:r>
              <a:rPr lang="en-US" altLang="zh-CN" sz="2500" dirty="0">
                <a:latin typeface="微软雅黑" panose="020B0503020204020204" pitchFamily="34" charset="-122"/>
                <a:ea typeface="微软雅黑" panose="020B0503020204020204" pitchFamily="34" charset="-122"/>
              </a:rPr>
              <a:t>3</a:t>
            </a:r>
            <a:r>
              <a:rPr lang="zh-CN" altLang="en-US" sz="2500" dirty="0">
                <a:latin typeface="微软雅黑" panose="020B0503020204020204" pitchFamily="34" charset="-122"/>
                <a:ea typeface="微软雅黑" panose="020B0503020204020204" pitchFamily="34" charset="-122"/>
              </a:rPr>
              <a:t>．</a:t>
            </a:r>
            <a:r>
              <a:rPr lang="en-US" sz="2500" dirty="0">
                <a:latin typeface="微软雅黑" panose="020B0503020204020204" pitchFamily="34" charset="-122"/>
                <a:ea typeface="微软雅黑" panose="020B0503020204020204" pitchFamily="34" charset="-122"/>
              </a:rPr>
              <a:t>(2012·</a:t>
            </a:r>
            <a:r>
              <a:rPr lang="zh-CN" altLang="en-US" sz="2500" dirty="0">
                <a:latin typeface="微软雅黑" panose="020B0503020204020204" pitchFamily="34" charset="-122"/>
                <a:ea typeface="微软雅黑" panose="020B0503020204020204" pitchFamily="34" charset="-122"/>
              </a:rPr>
              <a:t>河南</a:t>
            </a:r>
            <a:r>
              <a:rPr lang="en-US" sz="2500" dirty="0">
                <a:latin typeface="微软雅黑" panose="020B0503020204020204" pitchFamily="34" charset="-122"/>
                <a:ea typeface="微软雅黑" panose="020B0503020204020204" pitchFamily="34" charset="-122"/>
              </a:rPr>
              <a:t>)</a:t>
            </a:r>
            <a:r>
              <a:rPr lang="zh-CN" altLang="en-US" sz="2500" dirty="0">
                <a:latin typeface="微软雅黑" panose="020B0503020204020204" pitchFamily="34" charset="-122"/>
                <a:ea typeface="微软雅黑" panose="020B0503020204020204" pitchFamily="34" charset="-122"/>
              </a:rPr>
              <a:t>某旅行社设计了</a:t>
            </a:r>
            <a:r>
              <a:rPr lang="en-US" sz="2500" dirty="0">
                <a:latin typeface="微软雅黑" panose="020B0503020204020204" pitchFamily="34" charset="-122"/>
                <a:ea typeface="微软雅黑" panose="020B0503020204020204" pitchFamily="34" charset="-122"/>
              </a:rPr>
              <a:t>“</a:t>
            </a:r>
            <a:r>
              <a:rPr lang="zh-CN" altLang="en-US" sz="2500" dirty="0">
                <a:latin typeface="微软雅黑" panose="020B0503020204020204" pitchFamily="34" charset="-122"/>
                <a:ea typeface="微软雅黑" panose="020B0503020204020204" pitchFamily="34" charset="-122"/>
              </a:rPr>
              <a:t>上海</a:t>
            </a:r>
            <a:r>
              <a:rPr lang="en-US" sz="2500" dirty="0">
                <a:latin typeface="微软雅黑" panose="020B0503020204020204" pitchFamily="34" charset="-122"/>
                <a:ea typeface="微软雅黑" panose="020B0503020204020204" pitchFamily="34" charset="-122"/>
              </a:rPr>
              <a:t>—</a:t>
            </a:r>
            <a:r>
              <a:rPr lang="zh-CN" altLang="en-US" sz="2500" dirty="0">
                <a:latin typeface="微软雅黑" panose="020B0503020204020204" pitchFamily="34" charset="-122"/>
                <a:ea typeface="微软雅黑" panose="020B0503020204020204" pitchFamily="34" charset="-122"/>
              </a:rPr>
              <a:t>南昌</a:t>
            </a:r>
            <a:r>
              <a:rPr lang="en-US" sz="2500" dirty="0">
                <a:latin typeface="微软雅黑" panose="020B0503020204020204" pitchFamily="34" charset="-122"/>
                <a:ea typeface="微软雅黑" panose="020B0503020204020204" pitchFamily="34" charset="-122"/>
              </a:rPr>
              <a:t>—</a:t>
            </a:r>
            <a:r>
              <a:rPr lang="zh-CN" altLang="en-US" sz="2500" dirty="0">
                <a:latin typeface="微软雅黑" panose="020B0503020204020204" pitchFamily="34" charset="-122"/>
                <a:ea typeface="微软雅黑" panose="020B0503020204020204" pitchFamily="34" charset="-122"/>
              </a:rPr>
              <a:t>延安</a:t>
            </a:r>
            <a:r>
              <a:rPr lang="en-US" sz="2500" dirty="0">
                <a:latin typeface="微软雅黑" panose="020B0503020204020204" pitchFamily="34" charset="-122"/>
                <a:ea typeface="微软雅黑" panose="020B0503020204020204" pitchFamily="34" charset="-122"/>
              </a:rPr>
              <a:t>—</a:t>
            </a:r>
            <a:r>
              <a:rPr lang="zh-CN" altLang="en-US" sz="2500" dirty="0">
                <a:latin typeface="微软雅黑" panose="020B0503020204020204" pitchFamily="34" charset="-122"/>
                <a:ea typeface="微软雅黑" panose="020B0503020204020204" pitchFamily="34" charset="-122"/>
              </a:rPr>
              <a:t>北京</a:t>
            </a:r>
            <a:r>
              <a:rPr lang="en-US" sz="2500" dirty="0">
                <a:latin typeface="微软雅黑" panose="020B0503020204020204" pitchFamily="34" charset="-122"/>
                <a:ea typeface="微软雅黑" panose="020B0503020204020204" pitchFamily="34" charset="-122"/>
              </a:rPr>
              <a:t>”</a:t>
            </a:r>
            <a:r>
              <a:rPr lang="zh-CN" altLang="en-US" sz="2500" dirty="0">
                <a:latin typeface="微软雅黑" panose="020B0503020204020204" pitchFamily="34" charset="-122"/>
                <a:ea typeface="微软雅黑" panose="020B0503020204020204" pitchFamily="34" charset="-122"/>
              </a:rPr>
              <a:t>这样一条红色旅游线路，你认为这条线路设计的主题是为了展示</a:t>
            </a:r>
            <a:r>
              <a:rPr lang="en-US" sz="2500" dirty="0">
                <a:latin typeface="微软雅黑" panose="020B0503020204020204" pitchFamily="34" charset="-122"/>
                <a:ea typeface="微软雅黑" panose="020B0503020204020204" pitchFamily="34" charset="-122"/>
              </a:rPr>
              <a:t>(</a:t>
            </a:r>
            <a:r>
              <a:rPr lang="zh-CN" altLang="en-US" sz="2500" dirty="0">
                <a:latin typeface="微软雅黑" panose="020B0503020204020204" pitchFamily="34" charset="-122"/>
                <a:ea typeface="微软雅黑" panose="020B0503020204020204" pitchFamily="34" charset="-122"/>
              </a:rPr>
              <a:t>　　</a:t>
            </a:r>
            <a:r>
              <a:rPr lang="en-US" sz="2500" dirty="0">
                <a:latin typeface="微软雅黑" panose="020B0503020204020204" pitchFamily="34" charset="-122"/>
                <a:ea typeface="微软雅黑" panose="020B0503020204020204" pitchFamily="34" charset="-122"/>
              </a:rPr>
              <a:t>)</a:t>
            </a:r>
            <a:endParaRPr lang="zh-CN" altLang="en-US" sz="2500" dirty="0">
              <a:latin typeface="微软雅黑" panose="020B0503020204020204" pitchFamily="34" charset="-122"/>
              <a:ea typeface="微软雅黑" panose="020B0503020204020204" pitchFamily="34" charset="-122"/>
            </a:endParaRPr>
          </a:p>
          <a:p>
            <a:pPr>
              <a:lnSpc>
                <a:spcPct val="150000"/>
              </a:lnSpc>
            </a:pPr>
            <a:r>
              <a:rPr lang="en-US" sz="2500" dirty="0">
                <a:latin typeface="微软雅黑" panose="020B0503020204020204" pitchFamily="34" charset="-122"/>
                <a:ea typeface="微软雅黑" panose="020B0503020204020204" pitchFamily="34" charset="-122"/>
              </a:rPr>
              <a:t>A</a:t>
            </a:r>
            <a:r>
              <a:rPr lang="zh-CN" altLang="en-US" sz="2500" dirty="0">
                <a:latin typeface="微软雅黑" panose="020B0503020204020204" pitchFamily="34" charset="-122"/>
                <a:ea typeface="微软雅黑" panose="020B0503020204020204" pitchFamily="34" charset="-122"/>
              </a:rPr>
              <a:t>．土地革命战争</a:t>
            </a:r>
            <a:r>
              <a:rPr lang="en-US" sz="2500" dirty="0">
                <a:latin typeface="微软雅黑" panose="020B0503020204020204" pitchFamily="34" charset="-122"/>
                <a:ea typeface="微软雅黑" panose="020B0503020204020204" pitchFamily="34" charset="-122"/>
              </a:rPr>
              <a:t>  	B</a:t>
            </a:r>
            <a:r>
              <a:rPr lang="zh-CN" altLang="en-US" sz="2500" dirty="0">
                <a:latin typeface="微软雅黑" panose="020B0503020204020204" pitchFamily="34" charset="-122"/>
                <a:ea typeface="微软雅黑" panose="020B0503020204020204" pitchFamily="34" charset="-122"/>
              </a:rPr>
              <a:t>．解放战争</a:t>
            </a:r>
          </a:p>
          <a:p>
            <a:pPr>
              <a:lnSpc>
                <a:spcPct val="150000"/>
              </a:lnSpc>
            </a:pPr>
            <a:r>
              <a:rPr lang="en-US" sz="2500" dirty="0">
                <a:latin typeface="微软雅黑" panose="020B0503020204020204" pitchFamily="34" charset="-122"/>
                <a:ea typeface="微软雅黑" panose="020B0503020204020204" pitchFamily="34" charset="-122"/>
              </a:rPr>
              <a:t>C</a:t>
            </a:r>
            <a:r>
              <a:rPr lang="zh-CN" altLang="en-US" sz="2500" dirty="0">
                <a:latin typeface="微软雅黑" panose="020B0503020204020204" pitchFamily="34" charset="-122"/>
                <a:ea typeface="微软雅黑" panose="020B0503020204020204" pitchFamily="34" charset="-122"/>
              </a:rPr>
              <a:t>．抗日战争</a:t>
            </a:r>
            <a:r>
              <a:rPr lang="en-US" sz="2500" dirty="0">
                <a:latin typeface="微软雅黑" panose="020B0503020204020204" pitchFamily="34" charset="-122"/>
                <a:ea typeface="微软雅黑" panose="020B0503020204020204" pitchFamily="34" charset="-122"/>
              </a:rPr>
              <a:t>  	D</a:t>
            </a:r>
            <a:r>
              <a:rPr lang="zh-CN" altLang="en-US" sz="2500" dirty="0">
                <a:latin typeface="微软雅黑" panose="020B0503020204020204" pitchFamily="34" charset="-122"/>
                <a:ea typeface="微软雅黑" panose="020B0503020204020204" pitchFamily="34" charset="-122"/>
              </a:rPr>
              <a:t>．中国共产党的革命历程</a:t>
            </a:r>
          </a:p>
          <a:p>
            <a:endParaRPr lang="zh-CN" altLang="en-US" dirty="0">
              <a:latin typeface="微软雅黑" panose="020B0503020204020204" pitchFamily="34" charset="-122"/>
              <a:ea typeface="微软雅黑" panose="020B0503020204020204" pitchFamily="34" charset="-122"/>
            </a:endParaRPr>
          </a:p>
        </p:txBody>
      </p:sp>
      <p:sp>
        <p:nvSpPr>
          <p:cNvPr id="3" name="矩形 2"/>
          <p:cNvSpPr/>
          <p:nvPr/>
        </p:nvSpPr>
        <p:spPr>
          <a:xfrm>
            <a:off x="683568" y="2722495"/>
            <a:ext cx="620684" cy="923330"/>
          </a:xfrm>
          <a:prstGeom prst="rect">
            <a:avLst/>
          </a:prstGeom>
          <a:noFill/>
        </p:spPr>
        <p:txBody>
          <a:bodyPr wrap="none" lIns="91440" tIns="45720" rIns="91440" bIns="45720">
            <a:spAutoFit/>
          </a:bodyPr>
          <a:lstStyle/>
          <a:p>
            <a:pPr algn="ctr"/>
            <a:r>
              <a:rPr lang="en-US" altLang="zh-CN"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D</a:t>
            </a:r>
            <a:endParaRPr lang="zh-CN"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1071546"/>
            <a:ext cx="8143932" cy="4985980"/>
          </a:xfrm>
          <a:prstGeom prst="rect">
            <a:avLst/>
          </a:prstGeom>
          <a:noFill/>
        </p:spPr>
        <p:txBody>
          <a:bodyPr wrap="square" rtlCol="0">
            <a:spAutoFit/>
          </a:bodyPr>
          <a:lstStyle/>
          <a:p>
            <a:pPr>
              <a:lnSpc>
                <a:spcPct val="150000"/>
              </a:lnSpc>
            </a:pPr>
            <a:r>
              <a:rPr lang="en-US" altLang="zh-CN" sz="2500" dirty="0">
                <a:latin typeface="微软雅黑" panose="020B0503020204020204" pitchFamily="34" charset="-122"/>
                <a:ea typeface="微软雅黑" panose="020B0503020204020204" pitchFamily="34" charset="-122"/>
              </a:rPr>
              <a:t>4</a:t>
            </a:r>
            <a:r>
              <a:rPr lang="zh-CN" altLang="en-US" sz="2500" dirty="0">
                <a:latin typeface="微软雅黑" panose="020B0503020204020204" pitchFamily="34" charset="-122"/>
                <a:ea typeface="微软雅黑" panose="020B0503020204020204" pitchFamily="34" charset="-122"/>
              </a:rPr>
              <a:t>．</a:t>
            </a:r>
            <a:r>
              <a:rPr lang="en-US" sz="2500" dirty="0">
                <a:latin typeface="微软雅黑" panose="020B0503020204020204" pitchFamily="34" charset="-122"/>
                <a:ea typeface="微软雅黑" panose="020B0503020204020204" pitchFamily="34" charset="-122"/>
              </a:rPr>
              <a:t>(2015·</a:t>
            </a:r>
            <a:r>
              <a:rPr lang="zh-CN" altLang="en-US" sz="2500" dirty="0">
                <a:latin typeface="微软雅黑" panose="020B0503020204020204" pitchFamily="34" charset="-122"/>
                <a:ea typeface="微软雅黑" panose="020B0503020204020204" pitchFamily="34" charset="-122"/>
              </a:rPr>
              <a:t>河南</a:t>
            </a:r>
            <a:r>
              <a:rPr lang="en-US" sz="2500" dirty="0">
                <a:latin typeface="微软雅黑" panose="020B0503020204020204" pitchFamily="34" charset="-122"/>
                <a:ea typeface="微软雅黑" panose="020B0503020204020204" pitchFamily="34" charset="-122"/>
              </a:rPr>
              <a:t>)</a:t>
            </a:r>
            <a:r>
              <a:rPr lang="zh-CN" altLang="en-US" sz="2500" dirty="0">
                <a:latin typeface="微软雅黑" panose="020B0503020204020204" pitchFamily="34" charset="-122"/>
                <a:ea typeface="微软雅黑" panose="020B0503020204020204" pitchFamily="34" charset="-122"/>
              </a:rPr>
              <a:t>李大钊认为：</a:t>
            </a:r>
            <a:r>
              <a:rPr lang="en-US" sz="2500" dirty="0">
                <a:latin typeface="微软雅黑" panose="020B0503020204020204" pitchFamily="34" charset="-122"/>
                <a:ea typeface="微软雅黑" panose="020B0503020204020204" pitchFamily="34" charset="-122"/>
              </a:rPr>
              <a:t>“</a:t>
            </a:r>
            <a:r>
              <a:rPr lang="zh-CN" altLang="en-US" sz="2500" dirty="0">
                <a:latin typeface="微软雅黑" panose="020B0503020204020204" pitchFamily="34" charset="-122"/>
                <a:ea typeface="微软雅黑" panose="020B0503020204020204" pitchFamily="34" charset="-122"/>
              </a:rPr>
              <a:t>在经济落后的半殖民地的中国，农民占人口的百分之九十以上</a:t>
            </a:r>
            <a:r>
              <a:rPr lang="en-US" sz="2500" dirty="0">
                <a:latin typeface="微软雅黑" panose="020B0503020204020204" pitchFamily="34" charset="-122"/>
                <a:ea typeface="微软雅黑" panose="020B0503020204020204" pitchFamily="34" charset="-122"/>
              </a:rPr>
              <a:t>……</a:t>
            </a:r>
            <a:r>
              <a:rPr lang="zh-CN" altLang="en-US" sz="2500" dirty="0">
                <a:latin typeface="微软雅黑" panose="020B0503020204020204" pitchFamily="34" charset="-122"/>
                <a:ea typeface="微软雅黑" panose="020B0503020204020204" pitchFamily="34" charset="-122"/>
              </a:rPr>
              <a:t>当我们估计革命力量时，我们必须强调农民是重要部分。</a:t>
            </a:r>
            <a:r>
              <a:rPr lang="en-US" sz="2500" dirty="0">
                <a:latin typeface="微软雅黑" panose="020B0503020204020204" pitchFamily="34" charset="-122"/>
                <a:ea typeface="微软雅黑" panose="020B0503020204020204" pitchFamily="34" charset="-122"/>
              </a:rPr>
              <a:t>”</a:t>
            </a:r>
            <a:r>
              <a:rPr lang="zh-CN" altLang="en-US" sz="2500" dirty="0">
                <a:latin typeface="微软雅黑" panose="020B0503020204020204" pitchFamily="34" charset="-122"/>
                <a:ea typeface="微软雅黑" panose="020B0503020204020204" pitchFamily="34" charset="-122"/>
              </a:rPr>
              <a:t>下面把这一认识付诸实践的是</a:t>
            </a:r>
            <a:r>
              <a:rPr lang="en-US" sz="2500" dirty="0">
                <a:latin typeface="微软雅黑" panose="020B0503020204020204" pitchFamily="34" charset="-122"/>
                <a:ea typeface="微软雅黑" panose="020B0503020204020204" pitchFamily="34" charset="-122"/>
              </a:rPr>
              <a:t>(</a:t>
            </a:r>
            <a:r>
              <a:rPr lang="zh-CN" altLang="en-US" sz="2500" dirty="0">
                <a:latin typeface="微软雅黑" panose="020B0503020204020204" pitchFamily="34" charset="-122"/>
                <a:ea typeface="微软雅黑" panose="020B0503020204020204" pitchFamily="34" charset="-122"/>
              </a:rPr>
              <a:t>　　</a:t>
            </a:r>
            <a:r>
              <a:rPr lang="en-US" sz="2500" dirty="0">
                <a:latin typeface="微软雅黑" panose="020B0503020204020204" pitchFamily="34" charset="-122"/>
                <a:ea typeface="微软雅黑" panose="020B0503020204020204" pitchFamily="34" charset="-122"/>
              </a:rPr>
              <a:t>)</a:t>
            </a:r>
            <a:endParaRPr lang="zh-CN" altLang="en-US" sz="2500" dirty="0">
              <a:latin typeface="微软雅黑" panose="020B0503020204020204" pitchFamily="34" charset="-122"/>
              <a:ea typeface="微软雅黑" panose="020B0503020204020204" pitchFamily="34" charset="-122"/>
            </a:endParaRPr>
          </a:p>
          <a:p>
            <a:pPr>
              <a:lnSpc>
                <a:spcPct val="150000"/>
              </a:lnSpc>
            </a:pPr>
            <a:r>
              <a:rPr lang="en-US" sz="2500" dirty="0">
                <a:latin typeface="微软雅黑" panose="020B0503020204020204" pitchFamily="34" charset="-122"/>
                <a:ea typeface="微软雅黑" panose="020B0503020204020204" pitchFamily="34" charset="-122"/>
              </a:rPr>
              <a:t>A</a:t>
            </a:r>
            <a:r>
              <a:rPr lang="zh-CN" altLang="en-US" sz="2500" dirty="0">
                <a:latin typeface="微软雅黑" panose="020B0503020204020204" pitchFamily="34" charset="-122"/>
                <a:ea typeface="微软雅黑" panose="020B0503020204020204" pitchFamily="34" charset="-122"/>
              </a:rPr>
              <a:t>．中共</a:t>
            </a:r>
            <a:r>
              <a:rPr lang="en-US" sz="2500" dirty="0">
                <a:latin typeface="微软雅黑" panose="020B0503020204020204" pitchFamily="34" charset="-122"/>
                <a:ea typeface="微软雅黑" panose="020B0503020204020204" pitchFamily="34" charset="-122"/>
              </a:rPr>
              <a:t>“</a:t>
            </a:r>
            <a:r>
              <a:rPr lang="zh-CN" altLang="en-US" sz="2500" dirty="0">
                <a:latin typeface="微软雅黑" panose="020B0503020204020204" pitchFamily="34" charset="-122"/>
                <a:ea typeface="微软雅黑" panose="020B0503020204020204" pitchFamily="34" charset="-122"/>
              </a:rPr>
              <a:t>一大</a:t>
            </a:r>
            <a:r>
              <a:rPr lang="en-US" sz="2500" dirty="0">
                <a:latin typeface="微软雅黑" panose="020B0503020204020204" pitchFamily="34" charset="-122"/>
                <a:ea typeface="微软雅黑" panose="020B0503020204020204" pitchFamily="34" charset="-122"/>
              </a:rPr>
              <a:t>”</a:t>
            </a:r>
            <a:r>
              <a:rPr lang="zh-CN" altLang="en-US" sz="2500" dirty="0">
                <a:latin typeface="微软雅黑" panose="020B0503020204020204" pitchFamily="34" charset="-122"/>
                <a:ea typeface="微软雅黑" panose="020B0503020204020204" pitchFamily="34" charset="-122"/>
              </a:rPr>
              <a:t>的召开</a:t>
            </a:r>
          </a:p>
          <a:p>
            <a:pPr>
              <a:lnSpc>
                <a:spcPct val="150000"/>
              </a:lnSpc>
            </a:pPr>
            <a:r>
              <a:rPr lang="en-US" sz="2500" dirty="0">
                <a:latin typeface="微软雅黑" panose="020B0503020204020204" pitchFamily="34" charset="-122"/>
                <a:ea typeface="微软雅黑" panose="020B0503020204020204" pitchFamily="34" charset="-122"/>
              </a:rPr>
              <a:t>B</a:t>
            </a:r>
            <a:r>
              <a:rPr lang="zh-CN" altLang="en-US" sz="2500" dirty="0">
                <a:latin typeface="微软雅黑" panose="020B0503020204020204" pitchFamily="34" charset="-122"/>
                <a:ea typeface="微软雅黑" panose="020B0503020204020204" pitchFamily="34" charset="-122"/>
              </a:rPr>
              <a:t>．黄埔军校的创办</a:t>
            </a:r>
          </a:p>
          <a:p>
            <a:pPr>
              <a:lnSpc>
                <a:spcPct val="150000"/>
              </a:lnSpc>
            </a:pPr>
            <a:r>
              <a:rPr lang="en-US" sz="2500" dirty="0">
                <a:latin typeface="微软雅黑" panose="020B0503020204020204" pitchFamily="34" charset="-122"/>
                <a:ea typeface="微软雅黑" panose="020B0503020204020204" pitchFamily="34" charset="-122"/>
              </a:rPr>
              <a:t>C</a:t>
            </a:r>
            <a:r>
              <a:rPr lang="zh-CN" altLang="en-US" sz="2500" dirty="0">
                <a:latin typeface="微软雅黑" panose="020B0503020204020204" pitchFamily="34" charset="-122"/>
                <a:ea typeface="微软雅黑" panose="020B0503020204020204" pitchFamily="34" charset="-122"/>
              </a:rPr>
              <a:t>．南昌起义的发动</a:t>
            </a:r>
          </a:p>
          <a:p>
            <a:pPr>
              <a:lnSpc>
                <a:spcPct val="150000"/>
              </a:lnSpc>
            </a:pPr>
            <a:r>
              <a:rPr lang="en-US" sz="2500" dirty="0">
                <a:latin typeface="微软雅黑" panose="020B0503020204020204" pitchFamily="34" charset="-122"/>
                <a:ea typeface="微软雅黑" panose="020B0503020204020204" pitchFamily="34" charset="-122"/>
              </a:rPr>
              <a:t>D</a:t>
            </a:r>
            <a:r>
              <a:rPr lang="zh-CN" altLang="en-US" sz="2500" dirty="0">
                <a:latin typeface="微软雅黑" panose="020B0503020204020204" pitchFamily="34" charset="-122"/>
                <a:ea typeface="微软雅黑" panose="020B0503020204020204" pitchFamily="34" charset="-122"/>
              </a:rPr>
              <a:t>．井冈山革命根据地的开辟</a:t>
            </a:r>
          </a:p>
          <a:p>
            <a:endParaRPr lang="zh-CN" altLang="en-US" dirty="0">
              <a:latin typeface="微软雅黑" panose="020B0503020204020204" pitchFamily="34" charset="-122"/>
              <a:ea typeface="微软雅黑" panose="020B0503020204020204" pitchFamily="34" charset="-122"/>
            </a:endParaRPr>
          </a:p>
        </p:txBody>
      </p:sp>
      <p:sp>
        <p:nvSpPr>
          <p:cNvPr id="3" name="矩形 2"/>
          <p:cNvSpPr/>
          <p:nvPr/>
        </p:nvSpPr>
        <p:spPr>
          <a:xfrm>
            <a:off x="2771800" y="2654138"/>
            <a:ext cx="777778" cy="923330"/>
          </a:xfrm>
          <a:prstGeom prst="rect">
            <a:avLst/>
          </a:prstGeom>
          <a:noFill/>
        </p:spPr>
        <p:txBody>
          <a:bodyPr wrap="none" lIns="91440" tIns="45720" rIns="91440" bIns="45720">
            <a:spAutoFit/>
          </a:bodyPr>
          <a:lstStyle/>
          <a:p>
            <a:pPr algn="ctr"/>
            <a:r>
              <a:rPr lang="en-US" altLang="zh-CN"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D </a:t>
            </a:r>
            <a:endParaRPr lang="zh-CN"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1428736"/>
            <a:ext cx="8929718" cy="4985980"/>
          </a:xfrm>
          <a:prstGeom prst="rect">
            <a:avLst/>
          </a:prstGeom>
          <a:noFill/>
        </p:spPr>
        <p:txBody>
          <a:bodyPr wrap="square" rtlCol="0">
            <a:spAutoFit/>
          </a:bodyPr>
          <a:lstStyle/>
          <a:p>
            <a:pPr>
              <a:lnSpc>
                <a:spcPct val="150000"/>
              </a:lnSpc>
            </a:pPr>
            <a:r>
              <a:rPr lang="en-US" altLang="zh-CN" sz="2500" dirty="0">
                <a:latin typeface="微软雅黑" panose="020B0503020204020204" pitchFamily="34" charset="-122"/>
                <a:ea typeface="微软雅黑" panose="020B0503020204020204" pitchFamily="34" charset="-122"/>
              </a:rPr>
              <a:t>5</a:t>
            </a:r>
            <a:r>
              <a:rPr lang="zh-CN" altLang="en-US" sz="2500" dirty="0">
                <a:latin typeface="微软雅黑" panose="020B0503020204020204" pitchFamily="34" charset="-122"/>
                <a:ea typeface="微软雅黑" panose="020B0503020204020204" pitchFamily="34" charset="-122"/>
              </a:rPr>
              <a:t>．</a:t>
            </a:r>
            <a:r>
              <a:rPr lang="en-US" sz="2500" dirty="0">
                <a:latin typeface="微软雅黑" panose="020B0503020204020204" pitchFamily="34" charset="-122"/>
                <a:ea typeface="微软雅黑" panose="020B0503020204020204" pitchFamily="34" charset="-122"/>
              </a:rPr>
              <a:t>(2013·</a:t>
            </a:r>
            <a:r>
              <a:rPr lang="zh-CN" altLang="en-US" sz="2500" dirty="0">
                <a:latin typeface="微软雅黑" panose="020B0503020204020204" pitchFamily="34" charset="-122"/>
                <a:ea typeface="微软雅黑" panose="020B0503020204020204" pitchFamily="34" charset="-122"/>
              </a:rPr>
              <a:t>河南</a:t>
            </a:r>
            <a:r>
              <a:rPr lang="en-US" sz="2500" dirty="0">
                <a:latin typeface="微软雅黑" panose="020B0503020204020204" pitchFamily="34" charset="-122"/>
                <a:ea typeface="微软雅黑" panose="020B0503020204020204" pitchFamily="34" charset="-122"/>
              </a:rPr>
              <a:t>)“</a:t>
            </a:r>
            <a:r>
              <a:rPr lang="zh-CN" altLang="en-US" sz="2500" dirty="0">
                <a:latin typeface="微软雅黑" panose="020B0503020204020204" pitchFamily="34" charset="-122"/>
                <a:ea typeface="微软雅黑" panose="020B0503020204020204" pitchFamily="34" charset="-122"/>
              </a:rPr>
              <a:t>红军不怕远征难，万水千山只等闲。五岭逶迤腾细浪，乌蒙磅礴走泥丸。金沙水拍云崖暖，大渡桥横铁索寒。更喜岷山千里雪，三军过后尽开颜。</a:t>
            </a:r>
            <a:r>
              <a:rPr lang="en-US" sz="2500" dirty="0">
                <a:latin typeface="微软雅黑" panose="020B0503020204020204" pitchFamily="34" charset="-122"/>
                <a:ea typeface="微软雅黑" panose="020B0503020204020204" pitchFamily="34" charset="-122"/>
              </a:rPr>
              <a:t>”</a:t>
            </a:r>
            <a:r>
              <a:rPr lang="zh-CN" altLang="en-US" sz="2500" dirty="0">
                <a:latin typeface="微软雅黑" panose="020B0503020204020204" pitchFamily="34" charset="-122"/>
                <a:ea typeface="微软雅黑" panose="020B0503020204020204" pitchFamily="34" charset="-122"/>
              </a:rPr>
              <a:t>这首诗写于</a:t>
            </a:r>
            <a:r>
              <a:rPr lang="en-US" sz="2500" dirty="0">
                <a:latin typeface="微软雅黑" panose="020B0503020204020204" pitchFamily="34" charset="-122"/>
                <a:ea typeface="微软雅黑" panose="020B0503020204020204" pitchFamily="34" charset="-122"/>
              </a:rPr>
              <a:t>1935</a:t>
            </a:r>
            <a:r>
              <a:rPr lang="zh-CN" altLang="en-US" sz="2500" dirty="0">
                <a:latin typeface="微软雅黑" panose="020B0503020204020204" pitchFamily="34" charset="-122"/>
                <a:ea typeface="微软雅黑" panose="020B0503020204020204" pitchFamily="34" charset="-122"/>
              </a:rPr>
              <a:t>年</a:t>
            </a:r>
            <a:r>
              <a:rPr lang="en-US" sz="2500" dirty="0">
                <a:latin typeface="微软雅黑" panose="020B0503020204020204" pitchFamily="34" charset="-122"/>
                <a:ea typeface="微软雅黑" panose="020B0503020204020204" pitchFamily="34" charset="-122"/>
              </a:rPr>
              <a:t>10</a:t>
            </a:r>
            <a:r>
              <a:rPr lang="zh-CN" altLang="en-US" sz="2500" dirty="0">
                <a:latin typeface="微软雅黑" panose="020B0503020204020204" pitchFamily="34" charset="-122"/>
                <a:ea typeface="微软雅黑" panose="020B0503020204020204" pitchFamily="34" charset="-122"/>
              </a:rPr>
              <a:t>月，叙述的长征历程中没有涉及的事件是</a:t>
            </a:r>
            <a:r>
              <a:rPr lang="en-US" sz="2500" dirty="0">
                <a:latin typeface="微软雅黑" panose="020B0503020204020204" pitchFamily="34" charset="-122"/>
                <a:ea typeface="微软雅黑" panose="020B0503020204020204" pitchFamily="34" charset="-122"/>
              </a:rPr>
              <a:t>(</a:t>
            </a:r>
            <a:r>
              <a:rPr lang="zh-CN" altLang="en-US" sz="2500" dirty="0">
                <a:latin typeface="微软雅黑" panose="020B0503020204020204" pitchFamily="34" charset="-122"/>
                <a:ea typeface="微软雅黑" panose="020B0503020204020204" pitchFamily="34" charset="-122"/>
              </a:rPr>
              <a:t>　　</a:t>
            </a:r>
            <a:r>
              <a:rPr lang="en-US" sz="2500" dirty="0">
                <a:latin typeface="微软雅黑" panose="020B0503020204020204" pitchFamily="34" charset="-122"/>
                <a:ea typeface="微软雅黑" panose="020B0503020204020204" pitchFamily="34" charset="-122"/>
              </a:rPr>
              <a:t>)</a:t>
            </a:r>
            <a:endParaRPr lang="zh-CN" altLang="en-US" sz="2500" dirty="0">
              <a:latin typeface="微软雅黑" panose="020B0503020204020204" pitchFamily="34" charset="-122"/>
              <a:ea typeface="微软雅黑" panose="020B0503020204020204" pitchFamily="34" charset="-122"/>
            </a:endParaRPr>
          </a:p>
          <a:p>
            <a:pPr>
              <a:lnSpc>
                <a:spcPct val="150000"/>
              </a:lnSpc>
            </a:pPr>
            <a:r>
              <a:rPr lang="en-US" sz="2500" dirty="0">
                <a:latin typeface="微软雅黑" panose="020B0503020204020204" pitchFamily="34" charset="-122"/>
                <a:ea typeface="微软雅黑" panose="020B0503020204020204" pitchFamily="34" charset="-122"/>
              </a:rPr>
              <a:t>A</a:t>
            </a:r>
            <a:r>
              <a:rPr lang="zh-CN" altLang="en-US" sz="2500" dirty="0">
                <a:latin typeface="微软雅黑" panose="020B0503020204020204" pitchFamily="34" charset="-122"/>
                <a:ea typeface="微软雅黑" panose="020B0503020204020204" pitchFamily="34" charset="-122"/>
              </a:rPr>
              <a:t>．强渡大渡河</a:t>
            </a:r>
          </a:p>
          <a:p>
            <a:pPr>
              <a:lnSpc>
                <a:spcPct val="150000"/>
              </a:lnSpc>
            </a:pPr>
            <a:r>
              <a:rPr lang="en-US" sz="2500" dirty="0">
                <a:latin typeface="微软雅黑" panose="020B0503020204020204" pitchFamily="34" charset="-122"/>
                <a:ea typeface="微软雅黑" panose="020B0503020204020204" pitchFamily="34" charset="-122"/>
              </a:rPr>
              <a:t>B</a:t>
            </a:r>
            <a:r>
              <a:rPr lang="zh-CN" altLang="en-US" sz="2500" dirty="0">
                <a:latin typeface="微软雅黑" panose="020B0503020204020204" pitchFamily="34" charset="-122"/>
                <a:ea typeface="微软雅黑" panose="020B0503020204020204" pitchFamily="34" charset="-122"/>
              </a:rPr>
              <a:t>．红一、二、四方面军胜利会师</a:t>
            </a:r>
          </a:p>
          <a:p>
            <a:pPr>
              <a:lnSpc>
                <a:spcPct val="150000"/>
              </a:lnSpc>
            </a:pPr>
            <a:r>
              <a:rPr lang="en-US" sz="2500" dirty="0">
                <a:latin typeface="微软雅黑" panose="020B0503020204020204" pitchFamily="34" charset="-122"/>
                <a:ea typeface="微软雅黑" panose="020B0503020204020204" pitchFamily="34" charset="-122"/>
              </a:rPr>
              <a:t>C</a:t>
            </a:r>
            <a:r>
              <a:rPr lang="zh-CN" altLang="en-US" sz="2500" dirty="0">
                <a:latin typeface="微软雅黑" panose="020B0503020204020204" pitchFamily="34" charset="-122"/>
                <a:ea typeface="微软雅黑" panose="020B0503020204020204" pitchFamily="34" charset="-122"/>
              </a:rPr>
              <a:t>．飞夺泸定桥</a:t>
            </a:r>
          </a:p>
          <a:p>
            <a:pPr>
              <a:lnSpc>
                <a:spcPct val="150000"/>
              </a:lnSpc>
            </a:pPr>
            <a:r>
              <a:rPr lang="en-US" sz="2500" dirty="0">
                <a:latin typeface="微软雅黑" panose="020B0503020204020204" pitchFamily="34" charset="-122"/>
                <a:ea typeface="微软雅黑" panose="020B0503020204020204" pitchFamily="34" charset="-122"/>
              </a:rPr>
              <a:t>D</a:t>
            </a:r>
            <a:r>
              <a:rPr lang="zh-CN" altLang="en-US" sz="2500" dirty="0">
                <a:latin typeface="微软雅黑" panose="020B0503020204020204" pitchFamily="34" charset="-122"/>
                <a:ea typeface="微软雅黑" panose="020B0503020204020204" pitchFamily="34" charset="-122"/>
              </a:rPr>
              <a:t>．巧渡金沙江</a:t>
            </a:r>
          </a:p>
          <a:p>
            <a:endParaRPr lang="zh-CN" altLang="en-US" dirty="0">
              <a:latin typeface="微软雅黑" panose="020B0503020204020204" pitchFamily="34" charset="-122"/>
              <a:ea typeface="微软雅黑" panose="020B0503020204020204" pitchFamily="34" charset="-122"/>
            </a:endParaRPr>
          </a:p>
        </p:txBody>
      </p:sp>
      <p:sp>
        <p:nvSpPr>
          <p:cNvPr id="3" name="矩形 2"/>
          <p:cNvSpPr/>
          <p:nvPr/>
        </p:nvSpPr>
        <p:spPr>
          <a:xfrm>
            <a:off x="6588224" y="2998930"/>
            <a:ext cx="572593" cy="923330"/>
          </a:xfrm>
          <a:prstGeom prst="rect">
            <a:avLst/>
          </a:prstGeom>
          <a:noFill/>
        </p:spPr>
        <p:txBody>
          <a:bodyPr wrap="none" lIns="91440" tIns="45720" rIns="91440" bIns="45720">
            <a:spAutoFit/>
          </a:bodyPr>
          <a:lstStyle/>
          <a:p>
            <a:pPr algn="ctr"/>
            <a:r>
              <a:rPr lang="en-US" altLang="zh-CN"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B</a:t>
            </a:r>
            <a:endParaRPr lang="zh-CN" alt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3.att.hudong.com/86/57/01200000028771134393573384766.jpg"/>
          <p:cNvPicPr>
            <a:picLocks noChangeAspect="1" noChangeArrowheads="1"/>
          </p:cNvPicPr>
          <p:nvPr/>
        </p:nvPicPr>
        <p:blipFill>
          <a:blip r:embed="rId2">
            <a:lum bright="70000" contrast="-70000"/>
          </a:blip>
          <a:srcRect/>
          <a:stretch>
            <a:fillRect/>
          </a:stretch>
        </p:blipFill>
        <p:spPr bwMode="auto">
          <a:xfrm>
            <a:off x="0" y="0"/>
            <a:ext cx="9144000" cy="6858000"/>
          </a:xfrm>
          <a:prstGeom prst="rect">
            <a:avLst/>
          </a:prstGeom>
          <a:noFill/>
        </p:spPr>
      </p:pic>
      <p:sp>
        <p:nvSpPr>
          <p:cNvPr id="3" name="矩形 2"/>
          <p:cNvSpPr/>
          <p:nvPr/>
        </p:nvSpPr>
        <p:spPr>
          <a:xfrm>
            <a:off x="1785918" y="2000240"/>
            <a:ext cx="4358887" cy="923330"/>
          </a:xfrm>
          <a:prstGeom prst="rect">
            <a:avLst/>
          </a:prstGeom>
          <a:noFill/>
        </p:spPr>
        <p:txBody>
          <a:bodyPr wrap="none" lIns="91440" tIns="45720" rIns="91440" bIns="45720">
            <a:spAutoFit/>
          </a:bodyPr>
          <a:lstStyle/>
          <a:p>
            <a:pPr algn="ctr"/>
            <a:r>
              <a:rPr lang="zh-CN"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感谢您的观看</a:t>
            </a:r>
          </a:p>
        </p:txBody>
      </p:sp>
      <p:sp>
        <p:nvSpPr>
          <p:cNvPr id="4" name="TextBox 3"/>
          <p:cNvSpPr txBox="1"/>
          <p:nvPr/>
        </p:nvSpPr>
        <p:spPr>
          <a:xfrm>
            <a:off x="4286248" y="5903893"/>
            <a:ext cx="4857752" cy="954107"/>
          </a:xfrm>
          <a:prstGeom prst="rect">
            <a:avLst/>
          </a:prstGeom>
          <a:noFill/>
        </p:spPr>
        <p:txBody>
          <a:bodyPr wrap="square" rtlCol="0">
            <a:spAutoFit/>
          </a:bodyPr>
          <a:lstStyle/>
          <a:p>
            <a:r>
              <a:rPr lang="zh-CN" altLang="en-US" sz="2800" dirty="0"/>
              <a:t>没有一个</a:t>
            </a:r>
            <a:r>
              <a:rPr lang="zh-CN" altLang="en-US" sz="2800" b="1" dirty="0">
                <a:solidFill>
                  <a:srgbClr val="C00000"/>
                </a:solidFill>
              </a:rPr>
              <a:t>冬天</a:t>
            </a:r>
            <a:r>
              <a:rPr lang="zh-CN" altLang="en-US" sz="2800" dirty="0"/>
              <a:t>不可逾越，</a:t>
            </a:r>
            <a:endParaRPr lang="en-US" altLang="zh-CN" sz="2800" dirty="0"/>
          </a:p>
          <a:p>
            <a:r>
              <a:rPr lang="zh-CN" altLang="en-US" sz="2800" dirty="0"/>
              <a:t>           没有一个</a:t>
            </a:r>
            <a:r>
              <a:rPr lang="zh-CN" altLang="en-US" sz="2800" b="1" dirty="0">
                <a:solidFill>
                  <a:srgbClr val="C00000"/>
                </a:solidFill>
              </a:rPr>
              <a:t>春天</a:t>
            </a:r>
            <a:r>
              <a:rPr lang="zh-CN" altLang="en-US" sz="2800" dirty="0"/>
              <a:t>不会到来！</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7584" y="620688"/>
            <a:ext cx="4752528" cy="1080120"/>
          </a:xfrm>
        </p:spPr>
        <p:txBody>
          <a:bodyPr>
            <a:normAutofit/>
          </a:bodyPr>
          <a:lstStyle/>
          <a:p>
            <a:r>
              <a:rPr lang="zh-CN" altLang="en-US" sz="3200" dirty="0">
                <a:solidFill>
                  <a:srgbClr val="FF0000"/>
                </a:solidFill>
                <a:latin typeface="微软雅黑" panose="020B0503020204020204" pitchFamily="34" charset="-122"/>
                <a:ea typeface="微软雅黑" panose="020B0503020204020204" pitchFamily="34" charset="-122"/>
              </a:rPr>
              <a:t>一、夯实基础  梳理线索</a:t>
            </a:r>
          </a:p>
        </p:txBody>
      </p:sp>
      <p:sp>
        <p:nvSpPr>
          <p:cNvPr id="5" name="TextBox 4"/>
          <p:cNvSpPr txBox="1"/>
          <p:nvPr/>
        </p:nvSpPr>
        <p:spPr>
          <a:xfrm>
            <a:off x="285720" y="2132856"/>
            <a:ext cx="8858280" cy="2935547"/>
          </a:xfrm>
          <a:prstGeom prst="rect">
            <a:avLst/>
          </a:prstGeom>
          <a:noFill/>
        </p:spPr>
        <p:txBody>
          <a:bodyPr wrap="square" rtlCol="0">
            <a:spAutoFit/>
          </a:bodyPr>
          <a:lstStyle/>
          <a:p>
            <a:pPr indent="457200">
              <a:lnSpc>
                <a:spcPct val="200000"/>
              </a:lnSpc>
            </a:pPr>
            <a:r>
              <a:rPr lang="zh-CN" altLang="en-US" sz="2400" dirty="0">
                <a:latin typeface="微软雅黑" panose="020B0503020204020204" pitchFamily="34" charset="-122"/>
                <a:ea typeface="微软雅黑" panose="020B0503020204020204" pitchFamily="34" charset="-122"/>
              </a:rPr>
              <a:t>     请把国民党一大的召开、黄埔军校的建立、北伐战争的开始、南京国民政府的建立、南昌起义、秋收起义、井冈山革命根据地建立、井冈山会师、长征开始、遵义会议召开、长征胜利结束这些事件以时间轴的方式表示出来。</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箭头连接符 1"/>
          <p:cNvCxnSpPr/>
          <p:nvPr/>
        </p:nvCxnSpPr>
        <p:spPr>
          <a:xfrm>
            <a:off x="195943" y="4384462"/>
            <a:ext cx="8948057" cy="1216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1803228" y="4261998"/>
            <a:ext cx="0" cy="12246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229810" y="4261998"/>
            <a:ext cx="0" cy="12246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656392" y="4261998"/>
            <a:ext cx="0" cy="12246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570654" y="4261998"/>
            <a:ext cx="0" cy="12246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左大括号 16"/>
          <p:cNvSpPr/>
          <p:nvPr/>
        </p:nvSpPr>
        <p:spPr>
          <a:xfrm rot="5400000" flipH="1">
            <a:off x="2116249" y="4056244"/>
            <a:ext cx="314056" cy="2435717"/>
          </a:xfrm>
          <a:prstGeom prst="leftBrace">
            <a:avLst>
              <a:gd name="adj1" fmla="val 97146"/>
              <a:gd name="adj2" fmla="val 48367"/>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对话气泡: 圆角矩形 24"/>
          <p:cNvSpPr/>
          <p:nvPr/>
        </p:nvSpPr>
        <p:spPr>
          <a:xfrm>
            <a:off x="822724" y="5475437"/>
            <a:ext cx="3108960" cy="1353225"/>
          </a:xfrm>
          <a:prstGeom prst="wedgeRoundRectCallout">
            <a:avLst>
              <a:gd name="adj1" fmla="val -430"/>
              <a:gd name="adj2" fmla="val 5032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FF0000"/>
                </a:solidFill>
              </a:rPr>
              <a:t>1924—1927</a:t>
            </a:r>
          </a:p>
          <a:p>
            <a:pPr algn="ctr"/>
            <a:r>
              <a:rPr lang="zh-CN" altLang="en-US" sz="2800" b="1" dirty="0">
                <a:solidFill>
                  <a:srgbClr val="FF0000"/>
                </a:solidFill>
              </a:rPr>
              <a:t>第一次国共合作</a:t>
            </a:r>
          </a:p>
        </p:txBody>
      </p:sp>
      <p:sp>
        <p:nvSpPr>
          <p:cNvPr id="37" name="箭头: 圆角右 36"/>
          <p:cNvSpPr/>
          <p:nvPr/>
        </p:nvSpPr>
        <p:spPr>
          <a:xfrm flipV="1">
            <a:off x="3925561" y="5315261"/>
            <a:ext cx="5011329" cy="358599"/>
          </a:xfrm>
          <a:prstGeom prst="bentArrow">
            <a:avLst>
              <a:gd name="adj1" fmla="val 12132"/>
              <a:gd name="adj2" fmla="val 26578"/>
              <a:gd name="adj3" fmla="val 25000"/>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38" name="直接连接符 37"/>
          <p:cNvCxnSpPr/>
          <p:nvPr/>
        </p:nvCxnSpPr>
        <p:spPr>
          <a:xfrm>
            <a:off x="7997236" y="4261998"/>
            <a:ext cx="0" cy="12246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1089937" y="4261998"/>
            <a:ext cx="0" cy="12246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2516519" y="4261998"/>
            <a:ext cx="0" cy="12246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3943101" y="4261998"/>
            <a:ext cx="0" cy="12246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5857363" y="4261998"/>
            <a:ext cx="0" cy="12246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7283945" y="4261998"/>
            <a:ext cx="0" cy="12246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873965" y="4396628"/>
            <a:ext cx="461665" cy="738344"/>
          </a:xfrm>
          <a:prstGeom prst="rect">
            <a:avLst/>
          </a:prstGeom>
          <a:noFill/>
        </p:spPr>
        <p:txBody>
          <a:bodyPr vert="eaVert" wrap="none" rtlCol="0">
            <a:spAutoFit/>
          </a:bodyPr>
          <a:lstStyle/>
          <a:p>
            <a:r>
              <a:rPr lang="en-US" altLang="zh-CN" b="1" dirty="0"/>
              <a:t>1924.1</a:t>
            </a:r>
            <a:endParaRPr lang="zh-CN" altLang="en-US" b="1" dirty="0"/>
          </a:p>
        </p:txBody>
      </p:sp>
      <p:sp>
        <p:nvSpPr>
          <p:cNvPr id="16" name="文本框 15"/>
          <p:cNvSpPr txBox="1"/>
          <p:nvPr/>
        </p:nvSpPr>
        <p:spPr>
          <a:xfrm>
            <a:off x="1584323" y="4396628"/>
            <a:ext cx="461665" cy="738344"/>
          </a:xfrm>
          <a:prstGeom prst="rect">
            <a:avLst/>
          </a:prstGeom>
          <a:noFill/>
        </p:spPr>
        <p:txBody>
          <a:bodyPr vert="eaVert" wrap="none" rtlCol="0">
            <a:spAutoFit/>
          </a:bodyPr>
          <a:lstStyle/>
          <a:p>
            <a:r>
              <a:rPr lang="en-US" altLang="zh-CN" b="1" dirty="0"/>
              <a:t>1924.5</a:t>
            </a:r>
            <a:endParaRPr lang="zh-CN" altLang="en-US" b="1" dirty="0"/>
          </a:p>
        </p:txBody>
      </p:sp>
      <p:sp>
        <p:nvSpPr>
          <p:cNvPr id="18" name="文本框 17"/>
          <p:cNvSpPr txBox="1"/>
          <p:nvPr/>
        </p:nvSpPr>
        <p:spPr>
          <a:xfrm>
            <a:off x="2271361" y="4400156"/>
            <a:ext cx="461665" cy="560410"/>
          </a:xfrm>
          <a:prstGeom prst="rect">
            <a:avLst/>
          </a:prstGeom>
          <a:noFill/>
        </p:spPr>
        <p:txBody>
          <a:bodyPr vert="eaVert" wrap="none" rtlCol="0">
            <a:spAutoFit/>
          </a:bodyPr>
          <a:lstStyle/>
          <a:p>
            <a:r>
              <a:rPr lang="en-US" altLang="zh-CN" b="1" dirty="0"/>
              <a:t>1926</a:t>
            </a:r>
            <a:endParaRPr lang="zh-CN" altLang="en-US" b="1" dirty="0"/>
          </a:p>
        </p:txBody>
      </p:sp>
      <p:sp>
        <p:nvSpPr>
          <p:cNvPr id="20" name="文本框 19"/>
          <p:cNvSpPr txBox="1"/>
          <p:nvPr/>
        </p:nvSpPr>
        <p:spPr>
          <a:xfrm>
            <a:off x="2988581" y="4410399"/>
            <a:ext cx="461665" cy="738344"/>
          </a:xfrm>
          <a:prstGeom prst="rect">
            <a:avLst/>
          </a:prstGeom>
          <a:noFill/>
        </p:spPr>
        <p:txBody>
          <a:bodyPr vert="eaVert" wrap="none" rtlCol="0">
            <a:spAutoFit/>
          </a:bodyPr>
          <a:lstStyle/>
          <a:p>
            <a:r>
              <a:rPr lang="en-US" altLang="zh-CN" b="1" dirty="0"/>
              <a:t>1927.4</a:t>
            </a:r>
            <a:endParaRPr lang="zh-CN" altLang="en-US" b="1" dirty="0"/>
          </a:p>
        </p:txBody>
      </p:sp>
      <p:sp>
        <p:nvSpPr>
          <p:cNvPr id="21" name="文本框 20"/>
          <p:cNvSpPr txBox="1"/>
          <p:nvPr/>
        </p:nvSpPr>
        <p:spPr>
          <a:xfrm>
            <a:off x="3725236" y="4418563"/>
            <a:ext cx="461665" cy="916276"/>
          </a:xfrm>
          <a:prstGeom prst="rect">
            <a:avLst/>
          </a:prstGeom>
          <a:noFill/>
        </p:spPr>
        <p:txBody>
          <a:bodyPr vert="eaVert" wrap="none" rtlCol="0">
            <a:spAutoFit/>
          </a:bodyPr>
          <a:lstStyle/>
          <a:p>
            <a:r>
              <a:rPr lang="en-US" altLang="zh-CN" b="1" dirty="0"/>
              <a:t>1927.8.1</a:t>
            </a:r>
            <a:endParaRPr lang="zh-CN" altLang="en-US" b="1" dirty="0"/>
          </a:p>
        </p:txBody>
      </p:sp>
      <p:sp>
        <p:nvSpPr>
          <p:cNvPr id="22" name="文本框 21"/>
          <p:cNvSpPr txBox="1"/>
          <p:nvPr/>
        </p:nvSpPr>
        <p:spPr>
          <a:xfrm>
            <a:off x="4435071" y="4426967"/>
            <a:ext cx="461665" cy="738344"/>
          </a:xfrm>
          <a:prstGeom prst="rect">
            <a:avLst/>
          </a:prstGeom>
          <a:noFill/>
        </p:spPr>
        <p:txBody>
          <a:bodyPr vert="eaVert" wrap="none" rtlCol="0">
            <a:spAutoFit/>
          </a:bodyPr>
          <a:lstStyle/>
          <a:p>
            <a:r>
              <a:rPr lang="en-US" altLang="zh-CN" b="1" dirty="0"/>
              <a:t>1927.9</a:t>
            </a:r>
            <a:endParaRPr lang="zh-CN" altLang="en-US" b="1" dirty="0"/>
          </a:p>
        </p:txBody>
      </p:sp>
      <p:sp>
        <p:nvSpPr>
          <p:cNvPr id="24" name="文本框 23"/>
          <p:cNvSpPr txBox="1"/>
          <p:nvPr/>
        </p:nvSpPr>
        <p:spPr>
          <a:xfrm>
            <a:off x="5646541" y="4421120"/>
            <a:ext cx="461665" cy="915068"/>
          </a:xfrm>
          <a:prstGeom prst="rect">
            <a:avLst/>
          </a:prstGeom>
          <a:noFill/>
        </p:spPr>
        <p:txBody>
          <a:bodyPr vert="eaVert" wrap="square" rtlCol="0">
            <a:spAutoFit/>
          </a:bodyPr>
          <a:lstStyle/>
          <a:p>
            <a:r>
              <a:rPr lang="en-US" altLang="zh-CN" b="1" dirty="0"/>
              <a:t>1928.4</a:t>
            </a:r>
            <a:endParaRPr lang="zh-CN" altLang="en-US" b="1" dirty="0"/>
          </a:p>
        </p:txBody>
      </p:sp>
      <p:sp>
        <p:nvSpPr>
          <p:cNvPr id="32" name="文本框 31"/>
          <p:cNvSpPr txBox="1"/>
          <p:nvPr/>
        </p:nvSpPr>
        <p:spPr>
          <a:xfrm>
            <a:off x="6338449" y="4432261"/>
            <a:ext cx="461665" cy="855362"/>
          </a:xfrm>
          <a:prstGeom prst="rect">
            <a:avLst/>
          </a:prstGeom>
          <a:noFill/>
        </p:spPr>
        <p:txBody>
          <a:bodyPr vert="eaVert" wrap="none" rtlCol="0">
            <a:spAutoFit/>
          </a:bodyPr>
          <a:lstStyle/>
          <a:p>
            <a:r>
              <a:rPr lang="en-US" altLang="zh-CN" b="1" dirty="0"/>
              <a:t>1934.10</a:t>
            </a:r>
            <a:endParaRPr lang="zh-CN" altLang="en-US" b="1" dirty="0"/>
          </a:p>
        </p:txBody>
      </p:sp>
      <p:sp>
        <p:nvSpPr>
          <p:cNvPr id="55" name="文本框 54"/>
          <p:cNvSpPr txBox="1"/>
          <p:nvPr/>
        </p:nvSpPr>
        <p:spPr>
          <a:xfrm>
            <a:off x="7053116" y="4417118"/>
            <a:ext cx="461665" cy="738344"/>
          </a:xfrm>
          <a:prstGeom prst="rect">
            <a:avLst/>
          </a:prstGeom>
          <a:noFill/>
        </p:spPr>
        <p:txBody>
          <a:bodyPr vert="eaVert" wrap="none" rtlCol="0">
            <a:spAutoFit/>
          </a:bodyPr>
          <a:lstStyle/>
          <a:p>
            <a:r>
              <a:rPr lang="en-US" altLang="zh-CN" b="1" dirty="0"/>
              <a:t>1935.1</a:t>
            </a:r>
            <a:endParaRPr lang="zh-CN" altLang="en-US" b="1" dirty="0"/>
          </a:p>
        </p:txBody>
      </p:sp>
      <p:sp>
        <p:nvSpPr>
          <p:cNvPr id="56" name="文本框 55"/>
          <p:cNvSpPr txBox="1"/>
          <p:nvPr/>
        </p:nvSpPr>
        <p:spPr>
          <a:xfrm>
            <a:off x="7782315" y="4412226"/>
            <a:ext cx="461665" cy="1044743"/>
          </a:xfrm>
          <a:prstGeom prst="rect">
            <a:avLst/>
          </a:prstGeom>
          <a:noFill/>
        </p:spPr>
        <p:txBody>
          <a:bodyPr vert="eaVert" wrap="square" rtlCol="0">
            <a:spAutoFit/>
          </a:bodyPr>
          <a:lstStyle/>
          <a:p>
            <a:r>
              <a:rPr lang="en-US" altLang="zh-CN" b="1" dirty="0"/>
              <a:t>1936.10</a:t>
            </a:r>
            <a:endParaRPr lang="zh-CN" altLang="en-US" b="1" dirty="0"/>
          </a:p>
        </p:txBody>
      </p:sp>
      <p:sp>
        <p:nvSpPr>
          <p:cNvPr id="58" name="TextBox 7"/>
          <p:cNvSpPr txBox="1">
            <a:spLocks noChangeArrowheads="1"/>
          </p:cNvSpPr>
          <p:nvPr/>
        </p:nvSpPr>
        <p:spPr bwMode="auto">
          <a:xfrm>
            <a:off x="768401" y="1164509"/>
            <a:ext cx="555817" cy="3108543"/>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Calibri" panose="020F0502020204030204" pitchFamily="34" charset="0"/>
              </a:rPr>
              <a:t>国民党一大召开</a:t>
            </a:r>
            <a:endParaRPr lang="en-US" altLang="zh-CN" sz="2800" b="1" dirty="0">
              <a:latin typeface="Calibri" panose="020F0502020204030204" pitchFamily="34" charset="0"/>
            </a:endParaRPr>
          </a:p>
        </p:txBody>
      </p:sp>
      <p:sp>
        <p:nvSpPr>
          <p:cNvPr id="59" name="TextBox 7"/>
          <p:cNvSpPr txBox="1">
            <a:spLocks noChangeArrowheads="1"/>
          </p:cNvSpPr>
          <p:nvPr/>
        </p:nvSpPr>
        <p:spPr bwMode="auto">
          <a:xfrm>
            <a:off x="1482660" y="1583359"/>
            <a:ext cx="555817" cy="2677656"/>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Calibri" panose="020F0502020204030204" pitchFamily="34" charset="0"/>
              </a:rPr>
              <a:t>黄埔军校建立</a:t>
            </a:r>
            <a:endParaRPr lang="en-US" altLang="zh-CN" sz="2800" b="1" dirty="0">
              <a:latin typeface="Calibri" panose="020F0502020204030204" pitchFamily="34" charset="0"/>
            </a:endParaRPr>
          </a:p>
        </p:txBody>
      </p:sp>
      <p:sp>
        <p:nvSpPr>
          <p:cNvPr id="60" name="TextBox 7"/>
          <p:cNvSpPr txBox="1">
            <a:spLocks noChangeArrowheads="1"/>
          </p:cNvSpPr>
          <p:nvPr/>
        </p:nvSpPr>
        <p:spPr bwMode="auto">
          <a:xfrm>
            <a:off x="2224284" y="1565597"/>
            <a:ext cx="555817" cy="2677656"/>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Calibri" panose="020F0502020204030204" pitchFamily="34" charset="0"/>
              </a:rPr>
              <a:t>北伐战争开始</a:t>
            </a:r>
            <a:endParaRPr lang="en-US" altLang="zh-CN" sz="2800" b="1" dirty="0">
              <a:latin typeface="Calibri" panose="020F0502020204030204" pitchFamily="34" charset="0"/>
            </a:endParaRPr>
          </a:p>
        </p:txBody>
      </p:sp>
      <p:sp>
        <p:nvSpPr>
          <p:cNvPr id="61" name="TextBox 7"/>
          <p:cNvSpPr txBox="1">
            <a:spLocks noChangeArrowheads="1"/>
          </p:cNvSpPr>
          <p:nvPr/>
        </p:nvSpPr>
        <p:spPr bwMode="auto">
          <a:xfrm>
            <a:off x="2901967" y="731872"/>
            <a:ext cx="555817" cy="3539430"/>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Calibri" panose="020F0502020204030204" pitchFamily="34" charset="0"/>
              </a:rPr>
              <a:t>南京国民政府建立</a:t>
            </a:r>
            <a:endParaRPr lang="en-US" altLang="zh-CN" sz="2800" b="1" dirty="0">
              <a:latin typeface="Calibri" panose="020F0502020204030204" pitchFamily="34" charset="0"/>
            </a:endParaRPr>
          </a:p>
        </p:txBody>
      </p:sp>
      <p:sp>
        <p:nvSpPr>
          <p:cNvPr id="62" name="TextBox 7"/>
          <p:cNvSpPr txBox="1">
            <a:spLocks noChangeArrowheads="1"/>
          </p:cNvSpPr>
          <p:nvPr/>
        </p:nvSpPr>
        <p:spPr bwMode="auto">
          <a:xfrm>
            <a:off x="3579280" y="2433951"/>
            <a:ext cx="555817" cy="1815882"/>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Calibri" panose="020F0502020204030204" pitchFamily="34" charset="0"/>
              </a:rPr>
              <a:t>南昌起义</a:t>
            </a:r>
            <a:endParaRPr lang="en-US" altLang="zh-CN" sz="2800" b="1" dirty="0">
              <a:latin typeface="Calibri" panose="020F0502020204030204" pitchFamily="34" charset="0"/>
            </a:endParaRPr>
          </a:p>
        </p:txBody>
      </p:sp>
      <p:sp>
        <p:nvSpPr>
          <p:cNvPr id="63" name="TextBox 7"/>
          <p:cNvSpPr txBox="1">
            <a:spLocks noChangeArrowheads="1"/>
          </p:cNvSpPr>
          <p:nvPr/>
        </p:nvSpPr>
        <p:spPr bwMode="auto">
          <a:xfrm>
            <a:off x="4243383" y="2448967"/>
            <a:ext cx="555817" cy="1815882"/>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Calibri" panose="020F0502020204030204" pitchFamily="34" charset="0"/>
              </a:rPr>
              <a:t>秋收起义</a:t>
            </a:r>
            <a:endParaRPr lang="en-US" altLang="zh-CN" sz="2800" b="1" dirty="0">
              <a:latin typeface="Calibri" panose="020F0502020204030204" pitchFamily="34" charset="0"/>
            </a:endParaRPr>
          </a:p>
        </p:txBody>
      </p:sp>
      <p:cxnSp>
        <p:nvCxnSpPr>
          <p:cNvPr id="65" name="直接连接符 64"/>
          <p:cNvCxnSpPr/>
          <p:nvPr/>
        </p:nvCxnSpPr>
        <p:spPr>
          <a:xfrm>
            <a:off x="5267685" y="4271302"/>
            <a:ext cx="0" cy="12246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文本框 65"/>
          <p:cNvSpPr txBox="1"/>
          <p:nvPr/>
        </p:nvSpPr>
        <p:spPr>
          <a:xfrm>
            <a:off x="5041290" y="4418329"/>
            <a:ext cx="461665" cy="915068"/>
          </a:xfrm>
          <a:prstGeom prst="rect">
            <a:avLst/>
          </a:prstGeom>
          <a:noFill/>
        </p:spPr>
        <p:txBody>
          <a:bodyPr vert="eaVert" wrap="square" rtlCol="0">
            <a:spAutoFit/>
          </a:bodyPr>
          <a:lstStyle/>
          <a:p>
            <a:r>
              <a:rPr lang="en-US" altLang="zh-CN" b="1" dirty="0"/>
              <a:t>1927.10</a:t>
            </a:r>
            <a:endParaRPr lang="zh-CN" altLang="en-US" b="1" dirty="0"/>
          </a:p>
        </p:txBody>
      </p:sp>
      <p:sp>
        <p:nvSpPr>
          <p:cNvPr id="67" name="TextBox 7"/>
          <p:cNvSpPr txBox="1">
            <a:spLocks noChangeArrowheads="1"/>
          </p:cNvSpPr>
          <p:nvPr/>
        </p:nvSpPr>
        <p:spPr bwMode="auto">
          <a:xfrm>
            <a:off x="4894724" y="-7439"/>
            <a:ext cx="555817" cy="4401205"/>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Calibri" panose="020F0502020204030204" pitchFamily="34" charset="0"/>
              </a:rPr>
              <a:t>井冈山革命根据地建立</a:t>
            </a:r>
            <a:endParaRPr lang="en-US" altLang="zh-CN" sz="2800" b="1" dirty="0">
              <a:latin typeface="Calibri" panose="020F0502020204030204" pitchFamily="34" charset="0"/>
            </a:endParaRPr>
          </a:p>
        </p:txBody>
      </p:sp>
      <p:sp>
        <p:nvSpPr>
          <p:cNvPr id="68" name="TextBox 7"/>
          <p:cNvSpPr txBox="1">
            <a:spLocks noChangeArrowheads="1"/>
          </p:cNvSpPr>
          <p:nvPr/>
        </p:nvSpPr>
        <p:spPr bwMode="auto">
          <a:xfrm>
            <a:off x="5555760" y="1994297"/>
            <a:ext cx="555817" cy="2246769"/>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Calibri" panose="020F0502020204030204" pitchFamily="34" charset="0"/>
              </a:rPr>
              <a:t>井冈山会师</a:t>
            </a:r>
            <a:endParaRPr lang="en-US" altLang="zh-CN" sz="2800" b="1" dirty="0">
              <a:latin typeface="Calibri" panose="020F0502020204030204" pitchFamily="34" charset="0"/>
            </a:endParaRPr>
          </a:p>
        </p:txBody>
      </p:sp>
      <p:sp>
        <p:nvSpPr>
          <p:cNvPr id="69" name="TextBox 7"/>
          <p:cNvSpPr txBox="1">
            <a:spLocks noChangeArrowheads="1"/>
          </p:cNvSpPr>
          <p:nvPr/>
        </p:nvSpPr>
        <p:spPr bwMode="auto">
          <a:xfrm>
            <a:off x="6357950" y="2285992"/>
            <a:ext cx="606573" cy="1815882"/>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Calibri" panose="020F0502020204030204" pitchFamily="34" charset="0"/>
              </a:rPr>
              <a:t>长</a:t>
            </a:r>
            <a:endParaRPr lang="en-US" altLang="zh-CN" sz="2800" b="1" dirty="0">
              <a:latin typeface="Calibri" panose="020F0502020204030204" pitchFamily="34" charset="0"/>
            </a:endParaRPr>
          </a:p>
          <a:p>
            <a:pPr eaLnBrk="1" hangingPunct="1"/>
            <a:r>
              <a:rPr lang="zh-CN" altLang="en-US" sz="2800" b="1" dirty="0">
                <a:latin typeface="Calibri" panose="020F0502020204030204" pitchFamily="34" charset="0"/>
              </a:rPr>
              <a:t>征</a:t>
            </a:r>
            <a:endParaRPr lang="en-US" altLang="zh-CN" sz="2800" b="1" dirty="0">
              <a:latin typeface="Calibri" panose="020F0502020204030204" pitchFamily="34" charset="0"/>
            </a:endParaRPr>
          </a:p>
          <a:p>
            <a:pPr eaLnBrk="1" hangingPunct="1"/>
            <a:r>
              <a:rPr lang="zh-CN" altLang="en-US" sz="2800" b="1" dirty="0">
                <a:latin typeface="Calibri" panose="020F0502020204030204" pitchFamily="34" charset="0"/>
              </a:rPr>
              <a:t>开</a:t>
            </a:r>
            <a:endParaRPr lang="en-US" altLang="zh-CN" sz="2800" b="1" dirty="0">
              <a:latin typeface="Calibri" panose="020F0502020204030204" pitchFamily="34" charset="0"/>
            </a:endParaRPr>
          </a:p>
          <a:p>
            <a:pPr eaLnBrk="1" hangingPunct="1"/>
            <a:r>
              <a:rPr lang="zh-CN" altLang="en-US" sz="2800" b="1" dirty="0">
                <a:latin typeface="Calibri" panose="020F0502020204030204" pitchFamily="34" charset="0"/>
              </a:rPr>
              <a:t>始</a:t>
            </a:r>
            <a:endParaRPr lang="en-US" altLang="zh-CN" sz="2800" b="1" dirty="0">
              <a:latin typeface="Calibri" panose="020F0502020204030204" pitchFamily="34" charset="0"/>
            </a:endParaRPr>
          </a:p>
        </p:txBody>
      </p:sp>
      <p:sp>
        <p:nvSpPr>
          <p:cNvPr id="71" name="TextBox 7"/>
          <p:cNvSpPr txBox="1">
            <a:spLocks noChangeArrowheads="1"/>
          </p:cNvSpPr>
          <p:nvPr/>
        </p:nvSpPr>
        <p:spPr bwMode="auto">
          <a:xfrm>
            <a:off x="7143768" y="1428736"/>
            <a:ext cx="555817" cy="2677656"/>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Calibri" panose="020F0502020204030204" pitchFamily="34" charset="0"/>
              </a:rPr>
              <a:t>遵义会议召开</a:t>
            </a:r>
            <a:endParaRPr lang="en-US" altLang="zh-CN" sz="2800" b="1" dirty="0">
              <a:latin typeface="Calibri" panose="020F0502020204030204" pitchFamily="34" charset="0"/>
            </a:endParaRPr>
          </a:p>
        </p:txBody>
      </p:sp>
      <p:sp>
        <p:nvSpPr>
          <p:cNvPr id="72" name="TextBox 7"/>
          <p:cNvSpPr txBox="1">
            <a:spLocks noChangeArrowheads="1"/>
          </p:cNvSpPr>
          <p:nvPr/>
        </p:nvSpPr>
        <p:spPr bwMode="auto">
          <a:xfrm>
            <a:off x="7858148" y="1500174"/>
            <a:ext cx="555817" cy="2677656"/>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Calibri" panose="020F0502020204030204" pitchFamily="34" charset="0"/>
              </a:rPr>
              <a:t>长征胜利结束</a:t>
            </a:r>
            <a:endParaRPr lang="en-US" altLang="zh-CN" sz="2800" b="1" dirty="0">
              <a:latin typeface="Calibri" panose="020F0502020204030204" pitchFamily="34" charset="0"/>
            </a:endParaRPr>
          </a:p>
        </p:txBody>
      </p:sp>
      <p:sp>
        <p:nvSpPr>
          <p:cNvPr id="73" name="对话气泡: 圆角矩形 72"/>
          <p:cNvSpPr/>
          <p:nvPr/>
        </p:nvSpPr>
        <p:spPr>
          <a:xfrm>
            <a:off x="4959133" y="5653122"/>
            <a:ext cx="3108960" cy="1124485"/>
          </a:xfrm>
          <a:prstGeom prst="wedgeRoundRectCallout">
            <a:avLst>
              <a:gd name="adj1" fmla="val -430"/>
              <a:gd name="adj2" fmla="val 5032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FF0000"/>
                </a:solidFill>
              </a:rPr>
              <a:t>1927—1937</a:t>
            </a:r>
          </a:p>
          <a:p>
            <a:pPr algn="ctr"/>
            <a:r>
              <a:rPr lang="zh-CN" altLang="en-US" sz="2800" b="1" dirty="0">
                <a:solidFill>
                  <a:srgbClr val="FF0000"/>
                </a:solidFill>
              </a:rPr>
              <a:t>国共十年对峙</a:t>
            </a:r>
            <a:endParaRPr lang="en-US" altLang="zh-CN" sz="2800" b="1" dirty="0">
              <a:solidFill>
                <a:srgbClr val="FF0000"/>
              </a:solidFill>
            </a:endParaRPr>
          </a:p>
        </p:txBody>
      </p:sp>
      <p:sp>
        <p:nvSpPr>
          <p:cNvPr id="46" name="TextBox 45"/>
          <p:cNvSpPr txBox="1"/>
          <p:nvPr/>
        </p:nvSpPr>
        <p:spPr>
          <a:xfrm>
            <a:off x="214282" y="214290"/>
            <a:ext cx="4500594" cy="523220"/>
          </a:xfrm>
          <a:prstGeom prst="rect">
            <a:avLst/>
          </a:prstGeom>
          <a:noFill/>
        </p:spPr>
        <p:txBody>
          <a:bodyPr wrap="square" rtlCol="0">
            <a:spAutoFit/>
          </a:bodyPr>
          <a:lstStyle/>
          <a:p>
            <a:r>
              <a:rPr lang="zh-CN" altLang="en-US" sz="2800" dirty="0">
                <a:solidFill>
                  <a:srgbClr val="FF0000"/>
                </a:solidFill>
                <a:latin typeface="微软雅黑" panose="020B0503020204020204" pitchFamily="34" charset="-122"/>
                <a:ea typeface="微软雅黑" panose="020B0503020204020204" pitchFamily="34" charset="-122"/>
              </a:rPr>
              <a:t>制作时间轴，梳理单元脉络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linds(horizontal)">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blinds(horizontal)">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blinds(horizontal)">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blinds(horizontal)">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blinds(horizontal)">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blinds(horizontal)">
                                      <p:cBhvr>
                                        <p:cTn id="32" dur="500"/>
                                        <p:tgtEl>
                                          <p:spTgt spid="6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blinds(horizontal)">
                                      <p:cBhvr>
                                        <p:cTn id="37" dur="500"/>
                                        <p:tgtEl>
                                          <p:spTgt spid="6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blinds(horizontal)">
                                      <p:cBhvr>
                                        <p:cTn id="42" dur="500"/>
                                        <p:tgtEl>
                                          <p:spTgt spid="6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blinds(horizontal)">
                                      <p:cBhvr>
                                        <p:cTn id="47" dur="500"/>
                                        <p:tgtEl>
                                          <p:spTgt spid="6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blinds(horizontal)">
                                      <p:cBhvr>
                                        <p:cTn id="52" dur="500"/>
                                        <p:tgtEl>
                                          <p:spTgt spid="7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blinds(horizontal)">
                                      <p:cBhvr>
                                        <p:cTn id="57" dur="500"/>
                                        <p:tgtEl>
                                          <p:spTgt spid="7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randombar(horizontal)">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73"/>
                                        </p:tgtEl>
                                        <p:attrNameLst>
                                          <p:attrName>style.visibility</p:attrName>
                                        </p:attrNameLst>
                                      </p:cBhvr>
                                      <p:to>
                                        <p:strVal val="visible"/>
                                      </p:to>
                                    </p:set>
                                    <p:animEffect transition="in" filter="randombar(horizontal)">
                                      <p:cBhvr>
                                        <p:cTn id="7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25" grpId="0" bldLvl="0" animBg="1"/>
      <p:bldP spid="37" grpId="0" bldLvl="0" animBg="1"/>
      <p:bldP spid="58" grpId="0" bldLvl="0" animBg="1"/>
      <p:bldP spid="59" grpId="0" bldLvl="0" animBg="1"/>
      <p:bldP spid="60" grpId="0" bldLvl="0" animBg="1"/>
      <p:bldP spid="61" grpId="0" bldLvl="0" animBg="1"/>
      <p:bldP spid="62" grpId="0" bldLvl="0" animBg="1"/>
      <p:bldP spid="63" grpId="0" bldLvl="0" animBg="1"/>
      <p:bldP spid="67" grpId="0" bldLvl="0" animBg="1"/>
      <p:bldP spid="68" grpId="0" bldLvl="0" animBg="1"/>
      <p:bldP spid="69" grpId="0" bldLvl="0" animBg="1"/>
      <p:bldP spid="71" grpId="0" bldLvl="0" animBg="1"/>
      <p:bldP spid="72" grpId="0" bldLvl="0" animBg="1"/>
      <p:bldP spid="7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14602" y="5354320"/>
            <a:ext cx="7740491" cy="252730"/>
          </a:xfrm>
          <a:prstGeom prst="rect">
            <a:avLst/>
          </a:prstGeom>
          <a:noFill/>
          <a:ln w="9525">
            <a:noFill/>
          </a:ln>
        </p:spPr>
        <p:txBody>
          <a:bodyPr wrap="square">
            <a:spAutoFit/>
          </a:bodyPr>
          <a:lstStyle/>
          <a:p>
            <a:pPr indent="0"/>
            <a:r>
              <a:rPr lang="en-US" sz="1050" b="0">
                <a:latin typeface="Calibri" panose="020F0502020204030204" charset="0"/>
                <a:ea typeface="宋体" panose="02010600030101010101" pitchFamily="2" charset="-122"/>
                <a:cs typeface="Times New Roman" panose="02020603050405020304" pitchFamily="18" charset="0"/>
              </a:rPr>
              <a:t> </a:t>
            </a:r>
            <a:endParaRPr lang="zh-CN" altLang="en-US"/>
          </a:p>
        </p:txBody>
      </p:sp>
      <p:pic>
        <p:nvPicPr>
          <p:cNvPr id="3" name="图片 2"/>
          <p:cNvPicPr>
            <a:picLocks noChangeAspect="1"/>
          </p:cNvPicPr>
          <p:nvPr/>
        </p:nvPicPr>
        <p:blipFill>
          <a:blip r:embed="rId3"/>
          <a:stretch>
            <a:fillRect/>
          </a:stretch>
        </p:blipFill>
        <p:spPr>
          <a:xfrm>
            <a:off x="786289" y="2300605"/>
            <a:ext cx="8098155" cy="2257425"/>
          </a:xfrm>
          <a:prstGeom prst="rect">
            <a:avLst/>
          </a:prstGeom>
        </p:spPr>
      </p:pic>
      <p:sp>
        <p:nvSpPr>
          <p:cNvPr id="4" name="标题 1"/>
          <p:cNvSpPr>
            <a:spLocks noGrp="1"/>
          </p:cNvSpPr>
          <p:nvPr>
            <p:ph type="title"/>
          </p:nvPr>
        </p:nvSpPr>
        <p:spPr>
          <a:xfrm>
            <a:off x="285720" y="285728"/>
            <a:ext cx="8229600" cy="1285884"/>
          </a:xfrm>
        </p:spPr>
        <p:txBody>
          <a:bodyPr>
            <a:normAutofit/>
          </a:bodyPr>
          <a:lstStyle/>
          <a:p>
            <a:r>
              <a:rPr lang="zh-CN" altLang="en-US" sz="3200" b="1" dirty="0">
                <a:solidFill>
                  <a:srgbClr val="FF0000"/>
                </a:solidFill>
              </a:rPr>
              <a:t>一、夯实基础  梳理线索</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85728"/>
            <a:ext cx="8501122" cy="584775"/>
          </a:xfrm>
          <a:prstGeom prst="rect">
            <a:avLst/>
          </a:prstGeom>
          <a:noFill/>
        </p:spPr>
        <p:txBody>
          <a:bodyPr wrap="square" rtlCol="0">
            <a:spAutoFit/>
          </a:bodyPr>
          <a:lstStyle/>
          <a:p>
            <a:pPr algn="ctr"/>
            <a:r>
              <a:rPr lang="zh-CN" altLang="en-US" sz="3200" b="1" dirty="0">
                <a:solidFill>
                  <a:srgbClr val="FF0000"/>
                </a:solidFill>
              </a:rPr>
              <a:t>二、课标细化 聚焦考点 </a:t>
            </a:r>
          </a:p>
        </p:txBody>
      </p:sp>
      <p:sp>
        <p:nvSpPr>
          <p:cNvPr id="3" name="TextBox 2"/>
          <p:cNvSpPr txBox="1"/>
          <p:nvPr/>
        </p:nvSpPr>
        <p:spPr>
          <a:xfrm>
            <a:off x="571472" y="928670"/>
            <a:ext cx="8001056" cy="1311193"/>
          </a:xfrm>
          <a:prstGeom prst="rect">
            <a:avLst/>
          </a:prstGeom>
          <a:noFill/>
        </p:spPr>
        <p:txBody>
          <a:bodyPr wrap="square" rtlCol="0">
            <a:spAutoFit/>
          </a:bodyPr>
          <a:lstStyle/>
          <a:p>
            <a:pPr>
              <a:lnSpc>
                <a:spcPct val="150000"/>
              </a:lnSpc>
            </a:pPr>
            <a:r>
              <a:rPr lang="en-US" altLang="zh-CN" sz="2800" dirty="0"/>
              <a:t>1.</a:t>
            </a:r>
            <a:r>
              <a:rPr lang="zh-CN" altLang="en-US" sz="2800" dirty="0"/>
              <a:t>简述第一次国共合作和北伐战争胜利进军的主要史实；了解南京国民政府成立的主要史实。</a:t>
            </a:r>
          </a:p>
        </p:txBody>
      </p:sp>
      <p:sp>
        <p:nvSpPr>
          <p:cNvPr id="4" name="矩形 3"/>
          <p:cNvSpPr/>
          <p:nvPr/>
        </p:nvSpPr>
        <p:spPr>
          <a:xfrm>
            <a:off x="2643174" y="1071546"/>
            <a:ext cx="1428760" cy="464820"/>
          </a:xfrm>
          <a:prstGeom prst="rect">
            <a:avLst/>
          </a:prstGeom>
          <a:noFill/>
          <a:ln w="412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5" name="矩形 4"/>
          <p:cNvSpPr/>
          <p:nvPr/>
        </p:nvSpPr>
        <p:spPr>
          <a:xfrm>
            <a:off x="4429124" y="1142984"/>
            <a:ext cx="1356995" cy="464820"/>
          </a:xfrm>
          <a:prstGeom prst="rect">
            <a:avLst/>
          </a:prstGeom>
          <a:noFill/>
          <a:ln w="412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6" name="矩形 5"/>
          <p:cNvSpPr/>
          <p:nvPr/>
        </p:nvSpPr>
        <p:spPr>
          <a:xfrm>
            <a:off x="2428860" y="1714488"/>
            <a:ext cx="2143140" cy="464820"/>
          </a:xfrm>
          <a:prstGeom prst="rect">
            <a:avLst/>
          </a:prstGeom>
          <a:noFill/>
          <a:ln w="412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8" name="文本框 8"/>
          <p:cNvSpPr txBox="1"/>
          <p:nvPr/>
        </p:nvSpPr>
        <p:spPr>
          <a:xfrm>
            <a:off x="571472" y="2143116"/>
            <a:ext cx="2909888" cy="5632311"/>
          </a:xfrm>
          <a:prstGeom prst="rect">
            <a:avLst/>
          </a:prstGeom>
          <a:noFill/>
        </p:spPr>
        <p:txBody>
          <a:bodyPr>
            <a:spAutoFit/>
          </a:bodyPr>
          <a:lstStyle/>
          <a:p>
            <a:pPr>
              <a:defRPr/>
            </a:pPr>
            <a:endParaRPr lang="en-US" altLang="zh-CN" sz="2400" b="1" noProof="1">
              <a:latin typeface="宋体" panose="02010600030101010101" pitchFamily="2" charset="-122"/>
              <a:ea typeface="宋体" panose="02010600030101010101" pitchFamily="2" charset="-122"/>
              <a:cs typeface="宋体" panose="02010600030101010101" pitchFamily="2" charset="-122"/>
              <a:sym typeface="+mn-ea"/>
            </a:endParaRPr>
          </a:p>
          <a:p>
            <a:pPr>
              <a:defRPr/>
            </a:pPr>
            <a:endParaRPr lang="en-US" altLang="zh-CN" sz="2400" b="1" noProof="1">
              <a:latin typeface="宋体" panose="02010600030101010101" pitchFamily="2" charset="-122"/>
              <a:ea typeface="宋体" panose="02010600030101010101" pitchFamily="2" charset="-122"/>
              <a:cs typeface="宋体" panose="02010600030101010101" pitchFamily="2" charset="-122"/>
              <a:sym typeface="+mn-ea"/>
            </a:endParaRPr>
          </a:p>
          <a:p>
            <a:pPr>
              <a:defRPr/>
            </a:pPr>
            <a:r>
              <a:rPr lang="en-US" altLang="zh-CN" sz="2400" b="1" noProof="1">
                <a:latin typeface="宋体" panose="02010600030101010101" pitchFamily="2" charset="-122"/>
                <a:ea typeface="宋体" panose="02010600030101010101" pitchFamily="2" charset="-122"/>
                <a:cs typeface="宋体" panose="02010600030101010101" pitchFamily="2" charset="-122"/>
                <a:sym typeface="+mn-ea"/>
              </a:rPr>
              <a:t>1）</a:t>
            </a:r>
            <a:r>
              <a:rPr lang="zh-CN" altLang="zh-CN" sz="2400" b="1" noProof="1">
                <a:latin typeface="宋体" panose="02010600030101010101" pitchFamily="2" charset="-122"/>
                <a:ea typeface="宋体" panose="02010600030101010101" pitchFamily="2" charset="-122"/>
                <a:cs typeface="宋体" panose="02010600030101010101" pitchFamily="2" charset="-122"/>
                <a:sym typeface="+mn-ea"/>
              </a:rPr>
              <a:t>共产党从工人运动失败中意识到需要</a:t>
            </a:r>
            <a:r>
              <a:rPr lang="zh-CN" altLang="zh-CN" sz="2400" b="1" noProof="1">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rPr>
              <a:t>建立革命统一战线</a:t>
            </a:r>
          </a:p>
          <a:p>
            <a:pPr marR="0" defTabSz="914400">
              <a:buClrTx/>
              <a:buSzTx/>
              <a:buFont typeface="Arial" panose="020B0604020202020204" pitchFamily="34" charset="0"/>
              <a:defRPr/>
            </a:pPr>
            <a:endParaRPr lang="en-US" altLang="zh-CN" sz="2400" b="1" noProof="1">
              <a:latin typeface="宋体" panose="02010600030101010101" pitchFamily="2" charset="-122"/>
              <a:ea typeface="宋体" panose="02010600030101010101" pitchFamily="2" charset="-122"/>
              <a:cs typeface="宋体" panose="02010600030101010101" pitchFamily="2" charset="-122"/>
              <a:sym typeface="+mn-ea"/>
            </a:endParaRPr>
          </a:p>
          <a:p>
            <a:pPr marR="0" defTabSz="914400">
              <a:buClrTx/>
              <a:buSzTx/>
              <a:buFont typeface="Arial" panose="020B0604020202020204" pitchFamily="34" charset="0"/>
              <a:defRPr/>
            </a:pPr>
            <a:endParaRPr kumimoji="0" lang="en-US" altLang="zh-CN" sz="24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endParaRPr>
          </a:p>
          <a:p>
            <a:pPr marR="0" defTabSz="914400">
              <a:buClrTx/>
              <a:buSzTx/>
              <a:buFont typeface="Arial" panose="020B0604020202020204" pitchFamily="34" charset="0"/>
              <a:defRPr/>
            </a:pPr>
            <a:endParaRPr kumimoji="0" lang="en-US" altLang="zh-CN" sz="24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endParaRPr>
          </a:p>
          <a:p>
            <a:pPr marR="0" defTabSz="914400">
              <a:buClrTx/>
              <a:buSzTx/>
              <a:buFont typeface="Arial" panose="020B0604020202020204" pitchFamily="34" charset="0"/>
              <a:defRPr/>
            </a:pPr>
            <a:r>
              <a:rPr kumimoji="0" lang="en-US" altLang="zh-CN" sz="24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2）</a:t>
            </a:r>
            <a:r>
              <a:rPr kumimoji="0" lang="zh-CN" altLang="zh-CN" sz="24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rPr>
              <a:t>孙中山领导民主革命屡遭挫折，</a:t>
            </a:r>
            <a:r>
              <a:rPr kumimoji="0" lang="zh-CN" altLang="zh-CN" sz="2400" b="1" kern="1200" cap="none" spc="0" normalizeH="0" baseline="0" noProof="1">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rPr>
              <a:t>希望改组国民党</a:t>
            </a:r>
          </a:p>
          <a:p>
            <a:pPr marR="0" defTabSz="914400">
              <a:buClrTx/>
              <a:buSzTx/>
              <a:buFont typeface="Arial" panose="020B0604020202020204" pitchFamily="34" charset="0"/>
              <a:defRPr/>
            </a:pPr>
            <a:endParaRPr kumimoji="0" lang="zh-CN" altLang="zh-CN" sz="24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endParaRPr>
          </a:p>
          <a:p>
            <a:pPr marR="0" defTabSz="914400">
              <a:buClrTx/>
              <a:buSzTx/>
              <a:buFont typeface="Arial" panose="020B0604020202020204" pitchFamily="34" charset="0"/>
              <a:defRPr/>
            </a:pPr>
            <a:endParaRPr kumimoji="0" lang="zh-CN" altLang="zh-CN" sz="2400" b="1" kern="1200" cap="none" spc="0" normalizeH="0" baseline="0" noProof="1">
              <a:latin typeface="宋体" panose="02010600030101010101" pitchFamily="2" charset="-122"/>
              <a:ea typeface="宋体" panose="02010600030101010101" pitchFamily="2" charset="-122"/>
              <a:cs typeface="宋体" panose="02010600030101010101" pitchFamily="2" charset="-122"/>
              <a:sym typeface="+mn-ea"/>
            </a:endParaRPr>
          </a:p>
          <a:p>
            <a:pPr marR="0" defTabSz="914400">
              <a:buClrTx/>
              <a:buSzTx/>
              <a:buFont typeface="Arial" panose="020B0604020202020204" pitchFamily="34" charset="0"/>
              <a:defRPr/>
            </a:pPr>
            <a:endParaRPr kumimoji="0" lang="zh-CN" altLang="en-US" sz="2400" b="1" kern="1200" cap="none" spc="0" normalizeH="0" baseline="0" noProof="1">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WordArt 6"/>
          <p:cNvSpPr>
            <a:spLocks noTextEdit="1"/>
          </p:cNvSpPr>
          <p:nvPr/>
        </p:nvSpPr>
        <p:spPr>
          <a:xfrm>
            <a:off x="500034" y="4572008"/>
            <a:ext cx="2714611" cy="685816"/>
          </a:xfrm>
          <a:prstGeom prst="rect">
            <a:avLst/>
          </a:prstGeom>
          <a:solidFill>
            <a:schemeClr val="bg1"/>
          </a:solidFill>
        </p:spPr>
        <p:txBody>
          <a:bodyPr wrap="none" fromWordArt="1">
            <a:prstTxWarp prst="textPlain">
              <a:avLst>
                <a:gd name="adj" fmla="val 50000"/>
              </a:avLst>
            </a:prstTxWarp>
            <a:normAutofit/>
            <a:scene3d>
              <a:camera prst="legacyObliqueRight">
                <a:rot lat="0" lon="0" rev="0"/>
              </a:camera>
              <a:lightRig rig="legacyHarsh3" dir="t"/>
            </a:scene3d>
            <a:sp3d extrusionH="100000" prstMaterial="legacyMatte">
              <a:extrusionClr>
                <a:srgbClr val="663300"/>
              </a:extrusionClr>
            </a:sp3d>
          </a:bodyPr>
          <a:lstStyle/>
          <a:p>
            <a:pPr algn="ctr" eaLnBrk="0" hangingPunct="0"/>
            <a:r>
              <a:rPr lang="zh-CN" altLang="en-US" sz="3600" dirty="0">
                <a:solidFill>
                  <a:srgbClr val="FF0000"/>
                </a:solidFill>
                <a:latin typeface="宋体" panose="02010600030101010101" pitchFamily="2" charset="-122"/>
                <a:ea typeface="宋体" panose="02010600030101010101" pitchFamily="2" charset="-122"/>
              </a:rPr>
              <a:t>国共携手</a:t>
            </a:r>
          </a:p>
        </p:txBody>
      </p:sp>
      <p:pic>
        <p:nvPicPr>
          <p:cNvPr id="19458" name="Picture 2" descr="http://img.mp.itc.cn/upload/20170227/981771dd01d54c7a88af97bb1168360a_th.jpeg"/>
          <p:cNvPicPr>
            <a:picLocks noChangeAspect="1" noChangeArrowheads="1"/>
          </p:cNvPicPr>
          <p:nvPr/>
        </p:nvPicPr>
        <p:blipFill>
          <a:blip r:embed="rId2"/>
          <a:srcRect/>
          <a:stretch>
            <a:fillRect/>
          </a:stretch>
        </p:blipFill>
        <p:spPr bwMode="auto">
          <a:xfrm>
            <a:off x="5000628" y="2457449"/>
            <a:ext cx="3209925" cy="4400551"/>
          </a:xfrm>
          <a:prstGeom prst="rect">
            <a:avLst/>
          </a:prstGeom>
          <a:noFill/>
        </p:spPr>
      </p:pic>
      <p:sp>
        <p:nvSpPr>
          <p:cNvPr id="10" name="TextBox 9"/>
          <p:cNvSpPr txBox="1"/>
          <p:nvPr/>
        </p:nvSpPr>
        <p:spPr>
          <a:xfrm>
            <a:off x="6072198" y="4000504"/>
            <a:ext cx="357190" cy="923330"/>
          </a:xfrm>
          <a:prstGeom prst="rect">
            <a:avLst/>
          </a:prstGeom>
          <a:noFill/>
        </p:spPr>
        <p:txBody>
          <a:bodyPr wrap="square" rtlCol="0">
            <a:spAutoFit/>
          </a:bodyPr>
          <a:lstStyle/>
          <a:p>
            <a:r>
              <a:rPr lang="zh-CN" altLang="en-US" b="1" dirty="0"/>
              <a:t>吴佩孚</a:t>
            </a:r>
          </a:p>
        </p:txBody>
      </p:sp>
      <p:sp>
        <p:nvSpPr>
          <p:cNvPr id="11" name="TextBox 10"/>
          <p:cNvSpPr txBox="1"/>
          <p:nvPr/>
        </p:nvSpPr>
        <p:spPr>
          <a:xfrm>
            <a:off x="7072330" y="4000504"/>
            <a:ext cx="357190" cy="923330"/>
          </a:xfrm>
          <a:prstGeom prst="rect">
            <a:avLst/>
          </a:prstGeom>
          <a:noFill/>
        </p:spPr>
        <p:txBody>
          <a:bodyPr wrap="square" rtlCol="0">
            <a:spAutoFit/>
          </a:bodyPr>
          <a:lstStyle/>
          <a:p>
            <a:r>
              <a:rPr lang="zh-CN" altLang="en-US" b="1" dirty="0"/>
              <a:t>孙传芳</a:t>
            </a:r>
          </a:p>
        </p:txBody>
      </p:sp>
      <p:sp>
        <p:nvSpPr>
          <p:cNvPr id="12" name="TextBox 11"/>
          <p:cNvSpPr txBox="1"/>
          <p:nvPr/>
        </p:nvSpPr>
        <p:spPr>
          <a:xfrm>
            <a:off x="6786578" y="2428868"/>
            <a:ext cx="1000132" cy="369332"/>
          </a:xfrm>
          <a:prstGeom prst="rect">
            <a:avLst/>
          </a:prstGeom>
          <a:noFill/>
        </p:spPr>
        <p:txBody>
          <a:bodyPr wrap="square" rtlCol="0">
            <a:spAutoFit/>
          </a:bodyPr>
          <a:lstStyle/>
          <a:p>
            <a:r>
              <a:rPr lang="zh-CN" altLang="en-US" b="1" dirty="0"/>
              <a:t>张作霖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blinds(horizontal)">
                                      <p:cBhvr>
                                        <p:cTn id="20" dur="5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blinds(horizontal)">
                                      <p:cBhvr>
                                        <p:cTn id="25" dur="500"/>
                                        <p:tgtEl>
                                          <p:spTgt spid="8">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bldLvl="0" animBg="1"/>
      <p:bldP spid="5" grpId="1" animBg="1"/>
      <p:bldP spid="6" grpId="0" bldLvl="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2910" y="285728"/>
            <a:ext cx="1832553" cy="584775"/>
          </a:xfrm>
          <a:prstGeom prst="rect">
            <a:avLst/>
          </a:prstGeom>
        </p:spPr>
        <p:txBody>
          <a:bodyPr wrap="square">
            <a:spAutoFit/>
          </a:bodyPr>
          <a:lstStyle/>
          <a:p>
            <a:r>
              <a:rPr lang="zh-CN" altLang="en-US" sz="3200" b="1" kern="0" dirty="0">
                <a:latin typeface="Times New Roman" panose="02020603050405020304" pitchFamily="18" charset="0"/>
                <a:ea typeface="宋体" panose="02010600030101010101" pitchFamily="2" charset="-122"/>
              </a:rPr>
              <a:t>北伐战争</a:t>
            </a:r>
            <a:endParaRPr lang="en-US" altLang="zh-CN" sz="3200" b="1" kern="0" dirty="0">
              <a:latin typeface="Times New Roman" panose="02020603050405020304" pitchFamily="18" charset="0"/>
              <a:ea typeface="宋体" panose="02010600030101010101" pitchFamily="2" charset="-122"/>
            </a:endParaRPr>
          </a:p>
        </p:txBody>
      </p:sp>
      <p:sp>
        <p:nvSpPr>
          <p:cNvPr id="3" name="文本框 2"/>
          <p:cNvSpPr txBox="1"/>
          <p:nvPr/>
        </p:nvSpPr>
        <p:spPr>
          <a:xfrm>
            <a:off x="0" y="1024566"/>
            <a:ext cx="3251455" cy="5909310"/>
          </a:xfrm>
          <a:prstGeom prst="rect">
            <a:avLst/>
          </a:prstGeom>
          <a:noFill/>
          <a:ln>
            <a:solidFill>
              <a:schemeClr val="accent1"/>
            </a:solidFill>
          </a:ln>
        </p:spPr>
        <p:txBody>
          <a:bodyPr wrap="square" rtlCol="0">
            <a:spAutoFit/>
          </a:bodyPr>
          <a:lstStyle/>
          <a:p>
            <a:pPr>
              <a:lnSpc>
                <a:spcPct val="150000"/>
              </a:lnSpc>
            </a:pPr>
            <a:r>
              <a:rPr lang="zh-CN" altLang="en-US" sz="3200" b="1" dirty="0"/>
              <a:t>目的：</a:t>
            </a:r>
            <a:endParaRPr lang="en-US" altLang="zh-CN" sz="3200" b="1" dirty="0"/>
          </a:p>
          <a:p>
            <a:pPr>
              <a:lnSpc>
                <a:spcPct val="150000"/>
              </a:lnSpc>
            </a:pPr>
            <a:endParaRPr lang="en-US" altLang="zh-CN" sz="1600" b="1" dirty="0"/>
          </a:p>
          <a:p>
            <a:pPr>
              <a:lnSpc>
                <a:spcPct val="150000"/>
              </a:lnSpc>
            </a:pPr>
            <a:r>
              <a:rPr lang="zh-CN" altLang="en-US" sz="3200" b="1" dirty="0"/>
              <a:t>发起者：</a:t>
            </a:r>
            <a:endParaRPr lang="en-US" altLang="zh-CN" sz="3200" b="1" dirty="0"/>
          </a:p>
          <a:p>
            <a:pPr>
              <a:lnSpc>
                <a:spcPct val="150000"/>
              </a:lnSpc>
            </a:pPr>
            <a:endParaRPr lang="en-US" altLang="zh-CN" sz="1600" b="1" dirty="0"/>
          </a:p>
          <a:p>
            <a:pPr>
              <a:lnSpc>
                <a:spcPct val="150000"/>
              </a:lnSpc>
            </a:pPr>
            <a:r>
              <a:rPr lang="zh-CN" altLang="en-US" sz="3200" b="1" dirty="0"/>
              <a:t>对象：</a:t>
            </a:r>
            <a:endParaRPr lang="en-US" altLang="zh-CN" sz="3200" b="1" dirty="0"/>
          </a:p>
          <a:p>
            <a:pPr>
              <a:lnSpc>
                <a:spcPct val="150000"/>
              </a:lnSpc>
            </a:pPr>
            <a:endParaRPr lang="en-US" altLang="zh-CN" sz="3200" b="1" dirty="0"/>
          </a:p>
          <a:p>
            <a:pPr>
              <a:lnSpc>
                <a:spcPct val="150000"/>
              </a:lnSpc>
            </a:pPr>
            <a:r>
              <a:rPr lang="zh-CN" altLang="en-US" sz="3200" b="1" dirty="0"/>
              <a:t>主要战役：</a:t>
            </a:r>
            <a:endParaRPr lang="en-US" altLang="zh-CN" sz="3200" b="1" dirty="0"/>
          </a:p>
          <a:p>
            <a:pPr>
              <a:lnSpc>
                <a:spcPct val="150000"/>
              </a:lnSpc>
            </a:pPr>
            <a:endParaRPr lang="en-US" altLang="zh-CN" sz="3200" b="1" dirty="0"/>
          </a:p>
          <a:p>
            <a:pPr>
              <a:lnSpc>
                <a:spcPct val="150000"/>
              </a:lnSpc>
            </a:pPr>
            <a:endParaRPr lang="zh-CN" altLang="en-US" sz="2800" b="1" dirty="0"/>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9103" y="0"/>
            <a:ext cx="5644897" cy="6887923"/>
          </a:xfrm>
          <a:prstGeom prst="rect">
            <a:avLst/>
          </a:prstGeom>
        </p:spPr>
      </p:pic>
      <p:sp>
        <p:nvSpPr>
          <p:cNvPr id="6" name="文本框 5"/>
          <p:cNvSpPr txBox="1"/>
          <p:nvPr/>
        </p:nvSpPr>
        <p:spPr>
          <a:xfrm>
            <a:off x="571472" y="4000504"/>
            <a:ext cx="2351095" cy="584775"/>
          </a:xfrm>
          <a:prstGeom prst="rect">
            <a:avLst/>
          </a:prstGeom>
          <a:noFill/>
        </p:spPr>
        <p:txBody>
          <a:bodyPr wrap="square" rtlCol="0">
            <a:spAutoFit/>
          </a:bodyPr>
          <a:lstStyle/>
          <a:p>
            <a:r>
              <a:rPr lang="zh-CN" altLang="en-US" sz="3200" b="1" dirty="0">
                <a:solidFill>
                  <a:srgbClr val="FF0000"/>
                </a:solidFill>
              </a:rPr>
              <a:t>吴、孙、张</a:t>
            </a:r>
          </a:p>
        </p:txBody>
      </p:sp>
      <p:sp>
        <p:nvSpPr>
          <p:cNvPr id="7" name="椭圆 6"/>
          <p:cNvSpPr/>
          <p:nvPr/>
        </p:nvSpPr>
        <p:spPr>
          <a:xfrm>
            <a:off x="6142430" y="2644501"/>
            <a:ext cx="1404417" cy="475488"/>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椭圆 7"/>
          <p:cNvSpPr/>
          <p:nvPr/>
        </p:nvSpPr>
        <p:spPr>
          <a:xfrm>
            <a:off x="7546847" y="2551897"/>
            <a:ext cx="573025" cy="1578427"/>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椭圆 8"/>
          <p:cNvSpPr/>
          <p:nvPr/>
        </p:nvSpPr>
        <p:spPr>
          <a:xfrm>
            <a:off x="7546847" y="103850"/>
            <a:ext cx="1404417" cy="456037"/>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文本框 9"/>
          <p:cNvSpPr txBox="1"/>
          <p:nvPr/>
        </p:nvSpPr>
        <p:spPr>
          <a:xfrm>
            <a:off x="299412" y="1769387"/>
            <a:ext cx="2847699" cy="584775"/>
          </a:xfrm>
          <a:prstGeom prst="rect">
            <a:avLst/>
          </a:prstGeom>
          <a:noFill/>
        </p:spPr>
        <p:txBody>
          <a:bodyPr wrap="square" rtlCol="0">
            <a:spAutoFit/>
          </a:bodyPr>
          <a:lstStyle/>
          <a:p>
            <a:r>
              <a:rPr lang="zh-CN" altLang="en-US" sz="3200" b="1" dirty="0">
                <a:solidFill>
                  <a:srgbClr val="FF0000"/>
                </a:solidFill>
              </a:rPr>
              <a:t>推翻北洋军阀</a:t>
            </a:r>
          </a:p>
        </p:txBody>
      </p:sp>
      <p:sp>
        <p:nvSpPr>
          <p:cNvPr id="11" name="矩形: 圆角 10"/>
          <p:cNvSpPr/>
          <p:nvPr/>
        </p:nvSpPr>
        <p:spPr>
          <a:xfrm>
            <a:off x="6599631" y="4868989"/>
            <a:ext cx="914400" cy="46983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99412" y="2882245"/>
            <a:ext cx="2847699" cy="584775"/>
          </a:xfrm>
          <a:prstGeom prst="rect">
            <a:avLst/>
          </a:prstGeom>
          <a:noFill/>
        </p:spPr>
        <p:txBody>
          <a:bodyPr wrap="square" rtlCol="0">
            <a:spAutoFit/>
          </a:bodyPr>
          <a:lstStyle/>
          <a:p>
            <a:r>
              <a:rPr lang="zh-CN" altLang="en-US" sz="3200" b="1" dirty="0">
                <a:solidFill>
                  <a:srgbClr val="FF0000"/>
                </a:solidFill>
              </a:rPr>
              <a:t>广东国民政府</a:t>
            </a:r>
          </a:p>
        </p:txBody>
      </p:sp>
      <p:sp>
        <p:nvSpPr>
          <p:cNvPr id="14" name="文本框 13"/>
          <p:cNvSpPr txBox="1"/>
          <p:nvPr/>
        </p:nvSpPr>
        <p:spPr>
          <a:xfrm>
            <a:off x="303603" y="5369265"/>
            <a:ext cx="2847699" cy="1569660"/>
          </a:xfrm>
          <a:prstGeom prst="rect">
            <a:avLst/>
          </a:prstGeom>
          <a:noFill/>
        </p:spPr>
        <p:txBody>
          <a:bodyPr wrap="square" rtlCol="0">
            <a:spAutoFit/>
          </a:bodyPr>
          <a:lstStyle/>
          <a:p>
            <a:r>
              <a:rPr lang="zh-CN" altLang="en-US" sz="3200" b="1" dirty="0">
                <a:solidFill>
                  <a:srgbClr val="FF0000"/>
                </a:solidFill>
              </a:rPr>
              <a:t>贺胜桥、</a:t>
            </a:r>
            <a:endParaRPr lang="en-US" altLang="zh-CN" sz="3200" b="1" dirty="0">
              <a:solidFill>
                <a:srgbClr val="FF0000"/>
              </a:solidFill>
            </a:endParaRPr>
          </a:p>
          <a:p>
            <a:r>
              <a:rPr lang="zh-CN" altLang="en-US" sz="3200" b="1" dirty="0">
                <a:solidFill>
                  <a:srgbClr val="FF0000"/>
                </a:solidFill>
              </a:rPr>
              <a:t>汀泗桥、</a:t>
            </a:r>
            <a:endParaRPr lang="en-US" altLang="zh-CN" sz="3200" b="1" dirty="0">
              <a:solidFill>
                <a:srgbClr val="FF0000"/>
              </a:solidFill>
            </a:endParaRPr>
          </a:p>
          <a:p>
            <a:r>
              <a:rPr lang="zh-CN" altLang="en-US" sz="3200" b="1" dirty="0">
                <a:solidFill>
                  <a:srgbClr val="FF0000"/>
                </a:solidFill>
              </a:rPr>
              <a:t>武昌战役</a:t>
            </a:r>
            <a:endParaRPr lang="en-US" altLang="zh-CN" sz="3200" b="1" dirty="0">
              <a:solidFill>
                <a:srgbClr val="FF0000"/>
              </a:solidFill>
            </a:endParaRPr>
          </a:p>
        </p:txBody>
      </p:sp>
      <p:sp>
        <p:nvSpPr>
          <p:cNvPr id="15" name="云形 14"/>
          <p:cNvSpPr/>
          <p:nvPr/>
        </p:nvSpPr>
        <p:spPr>
          <a:xfrm>
            <a:off x="4294794" y="438912"/>
            <a:ext cx="914400" cy="353568"/>
          </a:xfrm>
          <a:prstGeom prst="cloud">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云形 15"/>
          <p:cNvSpPr/>
          <p:nvPr/>
        </p:nvSpPr>
        <p:spPr>
          <a:xfrm>
            <a:off x="3499104" y="1255621"/>
            <a:ext cx="914400" cy="353568"/>
          </a:xfrm>
          <a:prstGeom prst="cloud">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randombar(horizontal)">
                                      <p:cBhvr>
                                        <p:cTn id="39" dur="500"/>
                                        <p:tgtEl>
                                          <p:spTgt spid="16"/>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randombar(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ldLvl="0" animBg="1"/>
      <p:bldP spid="8" grpId="0" bldLvl="0" animBg="1"/>
      <p:bldP spid="9" grpId="0" bldLvl="0" animBg="1"/>
      <p:bldP spid="10" grpId="0"/>
      <p:bldP spid="11" grpId="0" bldLvl="0" animBg="1"/>
      <p:bldP spid="12" grpId="0"/>
      <p:bldP spid="14" grpId="0"/>
      <p:bldP spid="15" grpId="0" bldLvl="0" animBg="1"/>
      <p:bldP spid="1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1071546"/>
            <a:ext cx="8572560" cy="1135054"/>
          </a:xfrm>
          <a:prstGeom prst="rect">
            <a:avLst/>
          </a:prstGeom>
          <a:noFill/>
        </p:spPr>
        <p:txBody>
          <a:bodyPr wrap="square" rtlCol="0">
            <a:spAutoFit/>
          </a:bodyPr>
          <a:lstStyle/>
          <a:p>
            <a:pPr>
              <a:lnSpc>
                <a:spcPct val="150000"/>
              </a:lnSpc>
            </a:pP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知道南昌起义、讲述毛泽东、朱德在井冈山会师的故事。认识中国共产党创建工农红军和农村革命根据地的意义。</a:t>
            </a:r>
          </a:p>
        </p:txBody>
      </p:sp>
      <p:sp>
        <p:nvSpPr>
          <p:cNvPr id="3" name="TextBox 2"/>
          <p:cNvSpPr txBox="1"/>
          <p:nvPr/>
        </p:nvSpPr>
        <p:spPr>
          <a:xfrm>
            <a:off x="285720" y="285728"/>
            <a:ext cx="8501122" cy="584775"/>
          </a:xfrm>
          <a:prstGeom prst="rect">
            <a:avLst/>
          </a:prstGeom>
          <a:noFill/>
        </p:spPr>
        <p:txBody>
          <a:bodyPr wrap="square" rtlCol="0">
            <a:spAutoFit/>
          </a:bodyPr>
          <a:lstStyle/>
          <a:p>
            <a:pPr algn="ctr"/>
            <a:r>
              <a:rPr lang="zh-CN" altLang="en-US" sz="3200" b="1" dirty="0">
                <a:solidFill>
                  <a:srgbClr val="FF0000"/>
                </a:solidFill>
                <a:latin typeface="微软雅黑" panose="020B0503020204020204" pitchFamily="34" charset="-122"/>
                <a:ea typeface="微软雅黑" panose="020B0503020204020204" pitchFamily="34" charset="-122"/>
              </a:rPr>
              <a:t>二、课标细化 聚焦考点 </a:t>
            </a:r>
          </a:p>
        </p:txBody>
      </p:sp>
      <p:sp>
        <p:nvSpPr>
          <p:cNvPr id="4" name="矩形 3"/>
          <p:cNvSpPr/>
          <p:nvPr/>
        </p:nvSpPr>
        <p:spPr>
          <a:xfrm>
            <a:off x="1142976" y="1214422"/>
            <a:ext cx="1357321" cy="464820"/>
          </a:xfrm>
          <a:prstGeom prst="rect">
            <a:avLst/>
          </a:prstGeom>
          <a:noFill/>
          <a:ln w="412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5" name="矩形 4"/>
          <p:cNvSpPr/>
          <p:nvPr/>
        </p:nvSpPr>
        <p:spPr>
          <a:xfrm>
            <a:off x="5429256" y="1142984"/>
            <a:ext cx="1571636" cy="464820"/>
          </a:xfrm>
          <a:prstGeom prst="rect">
            <a:avLst/>
          </a:prstGeom>
          <a:noFill/>
          <a:ln w="412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6" name="矩形 5"/>
          <p:cNvSpPr/>
          <p:nvPr/>
        </p:nvSpPr>
        <p:spPr>
          <a:xfrm>
            <a:off x="2786050" y="1714488"/>
            <a:ext cx="1214119" cy="464820"/>
          </a:xfrm>
          <a:prstGeom prst="rect">
            <a:avLst/>
          </a:prstGeom>
          <a:noFill/>
          <a:ln w="412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7" name="矩形 6"/>
          <p:cNvSpPr/>
          <p:nvPr/>
        </p:nvSpPr>
        <p:spPr>
          <a:xfrm>
            <a:off x="4357686" y="1714488"/>
            <a:ext cx="2143140" cy="464820"/>
          </a:xfrm>
          <a:prstGeom prst="rect">
            <a:avLst/>
          </a:prstGeom>
          <a:noFill/>
          <a:ln w="41275" cmpd="sng">
            <a:solidFill>
              <a:srgbClr val="FF0000"/>
            </a:solidFill>
            <a:prstDash val="solid"/>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pic>
        <p:nvPicPr>
          <p:cNvPr id="24578" name="Picture 2" descr="http://old.pep.com.cn/czls/js/tbjx/tp/8s/u3/201103/W020110309340035720106.jpg"/>
          <p:cNvPicPr>
            <a:picLocks noChangeAspect="1" noChangeArrowheads="1"/>
          </p:cNvPicPr>
          <p:nvPr/>
        </p:nvPicPr>
        <p:blipFill>
          <a:blip r:embed="rId2"/>
          <a:srcRect/>
          <a:stretch>
            <a:fillRect/>
          </a:stretch>
        </p:blipFill>
        <p:spPr bwMode="auto">
          <a:xfrm>
            <a:off x="214282" y="2500306"/>
            <a:ext cx="2571768" cy="3524248"/>
          </a:xfrm>
          <a:prstGeom prst="rect">
            <a:avLst/>
          </a:prstGeom>
          <a:noFill/>
        </p:spPr>
      </p:pic>
      <p:sp>
        <p:nvSpPr>
          <p:cNvPr id="9" name="TextBox 8"/>
          <p:cNvSpPr txBox="1"/>
          <p:nvPr/>
        </p:nvSpPr>
        <p:spPr>
          <a:xfrm>
            <a:off x="214282" y="6211669"/>
            <a:ext cx="2571768" cy="646331"/>
          </a:xfrm>
          <a:prstGeom prst="rect">
            <a:avLst/>
          </a:prstGeom>
          <a:noFill/>
        </p:spPr>
        <p:txBody>
          <a:bodyPr wrap="square" rtlCol="0">
            <a:spAutoFit/>
          </a:bodyPr>
          <a:lstStyle/>
          <a:p>
            <a:r>
              <a:rPr lang="zh-CN" altLang="en-US" dirty="0"/>
              <a:t>南昌起义、秋收起义、井冈山会师示意图</a:t>
            </a:r>
          </a:p>
        </p:txBody>
      </p:sp>
      <p:pic>
        <p:nvPicPr>
          <p:cNvPr id="24582" name="Picture 6" descr="http://daan.1010pic.com/pic1/upload/papers/c07/20120924/20120924141919425102652.png"/>
          <p:cNvPicPr>
            <a:picLocks noChangeAspect="1" noChangeArrowheads="1"/>
          </p:cNvPicPr>
          <p:nvPr/>
        </p:nvPicPr>
        <p:blipFill>
          <a:blip r:embed="rId3"/>
          <a:srcRect/>
          <a:stretch>
            <a:fillRect/>
          </a:stretch>
        </p:blipFill>
        <p:spPr bwMode="auto">
          <a:xfrm>
            <a:off x="4929190" y="2428868"/>
            <a:ext cx="3500462" cy="3643338"/>
          </a:xfrm>
          <a:prstGeom prst="rect">
            <a:avLst/>
          </a:prstGeom>
          <a:noFill/>
        </p:spPr>
      </p:pic>
      <p:sp>
        <p:nvSpPr>
          <p:cNvPr id="12" name="TextBox 11"/>
          <p:cNvSpPr txBox="1"/>
          <p:nvPr/>
        </p:nvSpPr>
        <p:spPr>
          <a:xfrm>
            <a:off x="4214810" y="6286520"/>
            <a:ext cx="4929190" cy="369332"/>
          </a:xfrm>
          <a:prstGeom prst="rect">
            <a:avLst/>
          </a:prstGeom>
          <a:noFill/>
        </p:spPr>
        <p:txBody>
          <a:bodyPr wrap="square" rtlCol="0">
            <a:spAutoFit/>
          </a:bodyPr>
          <a:lstStyle/>
          <a:p>
            <a:r>
              <a:rPr lang="en-US" altLang="zh-CN" dirty="0"/>
              <a:t>1929—1932</a:t>
            </a:r>
            <a:r>
              <a:rPr lang="zh-CN" altLang="en-US" dirty="0"/>
              <a:t>年农村革命根据地形势示意图</a:t>
            </a:r>
          </a:p>
        </p:txBody>
      </p:sp>
      <p:sp>
        <p:nvSpPr>
          <p:cNvPr id="13" name="TextBox 12"/>
          <p:cNvSpPr txBox="1"/>
          <p:nvPr/>
        </p:nvSpPr>
        <p:spPr>
          <a:xfrm>
            <a:off x="6858016" y="4000504"/>
            <a:ext cx="500066" cy="646331"/>
          </a:xfrm>
          <a:prstGeom prst="rect">
            <a:avLst/>
          </a:prstGeom>
          <a:noFill/>
        </p:spPr>
        <p:txBody>
          <a:bodyPr wrap="square" rtlCol="0">
            <a:spAutoFit/>
          </a:bodyPr>
          <a:lstStyle/>
          <a:p>
            <a:r>
              <a:rPr lang="zh-CN" altLang="en-US" b="1" dirty="0"/>
              <a:t>中央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blinds(horizontal)">
                                      <p:cBhvr>
                                        <p:cTn id="24"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bldLvl="0" animBg="1"/>
      <p:bldP spid="5" grpId="1" animBg="1"/>
      <p:bldP spid="6" grpId="0" bldLvl="0" animBg="1"/>
      <p:bldP spid="6" grpId="1" animBg="1"/>
      <p:bldP spid="7" grpId="0" bldLvl="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9">
            <a:hlinkClick r:id="rId2" action="ppaction://hlinksldjump"/>
          </p:cNvPr>
          <p:cNvSpPr>
            <a:spLocks noChangeArrowheads="1" noChangeShapeType="1" noTextEdit="1"/>
          </p:cNvSpPr>
          <p:nvPr/>
        </p:nvSpPr>
        <p:spPr bwMode="auto">
          <a:xfrm>
            <a:off x="4191000" y="1685925"/>
            <a:ext cx="1881188" cy="457200"/>
          </a:xfrm>
          <a:prstGeom prst="rect">
            <a:avLst/>
          </a:prstGeom>
        </p:spPr>
        <p:txBody>
          <a:bodyPr wrap="none" fromWordArt="1">
            <a:prstTxWarp prst="textPlain">
              <a:avLst>
                <a:gd name="adj" fmla="val 50000"/>
              </a:avLst>
            </a:prstTxWarp>
          </a:bodyPr>
          <a:lstStyle/>
          <a:p>
            <a:pPr algn="ctr"/>
            <a:r>
              <a:rPr lang="zh-CN" altLang="en-US" sz="3600" b="1" kern="10">
                <a:ln w="9525">
                  <a:solidFill>
                    <a:srgbClr val="800080"/>
                  </a:solidFill>
                  <a:round/>
                </a:ln>
                <a:solidFill>
                  <a:srgbClr val="800080"/>
                </a:solidFill>
                <a:effectLst>
                  <a:outerShdw dist="35921" dir="2700000" algn="ctr" rotWithShape="0">
                    <a:srgbClr val="C0C0C0"/>
                  </a:outerShdw>
                </a:effectLst>
                <a:latin typeface="宋体" panose="02010600030101010101" pitchFamily="2" charset="-122"/>
              </a:rPr>
              <a:t>南昌起义</a:t>
            </a:r>
          </a:p>
        </p:txBody>
      </p:sp>
      <p:sp>
        <p:nvSpPr>
          <p:cNvPr id="4" name="TextBox 3"/>
          <p:cNvSpPr txBox="1">
            <a:spLocks noChangeArrowheads="1"/>
          </p:cNvSpPr>
          <p:nvPr/>
        </p:nvSpPr>
        <p:spPr bwMode="auto">
          <a:xfrm>
            <a:off x="1000125" y="1565275"/>
            <a:ext cx="3571875" cy="1077913"/>
          </a:xfrm>
          <a:prstGeom prst="rect">
            <a:avLst/>
          </a:prstGeom>
          <a:noFill/>
          <a:ln w="9525">
            <a:noFill/>
            <a:miter lim="800000"/>
          </a:ln>
        </p:spPr>
        <p:txBody>
          <a:bodyPr>
            <a:spAutoFit/>
          </a:bodyPr>
          <a:lstStyle/>
          <a:p>
            <a:pPr eaLnBrk="1" hangingPunct="1">
              <a:defRPr/>
            </a:pPr>
            <a:r>
              <a:rPr lang="zh-CN" altLang="en-US" sz="3200" b="1" dirty="0">
                <a:latin typeface="Calibri" panose="020F0502020204030204" pitchFamily="34" charset="0"/>
              </a:rPr>
              <a:t>走俄国人的路</a:t>
            </a:r>
            <a:endParaRPr lang="en-US" altLang="zh-CN" sz="3200" b="1" dirty="0">
              <a:latin typeface="Calibri" panose="020F0502020204030204" pitchFamily="34" charset="0"/>
            </a:endParaRPr>
          </a:p>
          <a:p>
            <a:pPr eaLnBrk="1" hangingPunct="1">
              <a:defRPr/>
            </a:pPr>
            <a:r>
              <a:rPr lang="zh-CN" altLang="en-US" sz="3200" b="1" dirty="0">
                <a:latin typeface="Calibri" panose="020F0502020204030204" pitchFamily="34" charset="0"/>
              </a:rPr>
              <a:t>（</a:t>
            </a:r>
            <a:r>
              <a:rPr lang="zh-CN" altLang="en-US" sz="3200" b="1" dirty="0">
                <a:solidFill>
                  <a:schemeClr val="accent6">
                    <a:lumMod val="75000"/>
                  </a:schemeClr>
                </a:solidFill>
                <a:latin typeface="Calibri" panose="020F0502020204030204" pitchFamily="34" charset="0"/>
              </a:rPr>
              <a:t>城市暴动</a:t>
            </a:r>
            <a:r>
              <a:rPr lang="zh-CN" altLang="en-US" sz="3200" b="1" dirty="0">
                <a:latin typeface="Calibri" panose="020F0502020204030204" pitchFamily="34" charset="0"/>
              </a:rPr>
              <a:t>）：</a:t>
            </a:r>
          </a:p>
        </p:txBody>
      </p:sp>
      <p:sp>
        <p:nvSpPr>
          <p:cNvPr id="5" name="WordArt 10">
            <a:hlinkClick r:id="rId3" action="ppaction://hlinksldjump"/>
          </p:cNvPr>
          <p:cNvSpPr>
            <a:spLocks noChangeArrowheads="1" noChangeShapeType="1" noTextEdit="1"/>
          </p:cNvSpPr>
          <p:nvPr/>
        </p:nvSpPr>
        <p:spPr bwMode="auto">
          <a:xfrm>
            <a:off x="4071938" y="3114675"/>
            <a:ext cx="1357312" cy="457200"/>
          </a:xfrm>
          <a:prstGeom prst="rect">
            <a:avLst/>
          </a:prstGeom>
        </p:spPr>
        <p:txBody>
          <a:bodyPr wrap="none" fromWordArt="1">
            <a:prstTxWarp prst="textPlain">
              <a:avLst>
                <a:gd name="adj" fmla="val 50000"/>
              </a:avLst>
            </a:prstTxWarp>
          </a:bodyPr>
          <a:lstStyle/>
          <a:p>
            <a:pPr algn="ctr"/>
            <a:r>
              <a:rPr lang="zh-CN" altLang="en-US" sz="3600" b="1" kern="10">
                <a:ln w="9525">
                  <a:solidFill>
                    <a:srgbClr val="800080"/>
                  </a:solidFill>
                  <a:round/>
                </a:ln>
                <a:solidFill>
                  <a:srgbClr val="800080"/>
                </a:solidFill>
                <a:effectLst>
                  <a:outerShdw dist="35921" dir="2700000" algn="ctr" rotWithShape="0">
                    <a:srgbClr val="C0C0C0"/>
                  </a:outerShdw>
                </a:effectLst>
                <a:latin typeface="宋体" panose="02010600030101010101" pitchFamily="2" charset="-122"/>
              </a:rPr>
              <a:t>秋收起义</a:t>
            </a:r>
          </a:p>
        </p:txBody>
      </p:sp>
      <p:sp>
        <p:nvSpPr>
          <p:cNvPr id="6" name="AutoShape 7"/>
          <p:cNvSpPr>
            <a:spLocks noChangeArrowheads="1"/>
          </p:cNvSpPr>
          <p:nvPr/>
        </p:nvSpPr>
        <p:spPr bwMode="auto">
          <a:xfrm rot="1578053">
            <a:off x="6207125" y="2197100"/>
            <a:ext cx="614363" cy="209550"/>
          </a:xfrm>
          <a:prstGeom prst="rightArrow">
            <a:avLst>
              <a:gd name="adj1" fmla="val 50000"/>
              <a:gd name="adj2" fmla="val 175122"/>
            </a:avLst>
          </a:prstGeom>
          <a:solidFill>
            <a:schemeClr val="accent1"/>
          </a:soli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a:latin typeface="Arial" panose="020B0604020202020204" pitchFamily="34" charset="0"/>
            </a:endParaRPr>
          </a:p>
        </p:txBody>
      </p:sp>
      <p:sp>
        <p:nvSpPr>
          <p:cNvPr id="7" name="AutoShape 8"/>
          <p:cNvSpPr>
            <a:spLocks noChangeArrowheads="1"/>
          </p:cNvSpPr>
          <p:nvPr/>
        </p:nvSpPr>
        <p:spPr bwMode="auto">
          <a:xfrm rot="-1373612">
            <a:off x="5489575" y="3028950"/>
            <a:ext cx="1279525" cy="200025"/>
          </a:xfrm>
          <a:prstGeom prst="rightArrow">
            <a:avLst>
              <a:gd name="adj1" fmla="val 50000"/>
              <a:gd name="adj2" fmla="val 162379"/>
            </a:avLst>
          </a:prstGeom>
          <a:solidFill>
            <a:schemeClr val="accent1"/>
          </a:soli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a:latin typeface="Arial" panose="020B0604020202020204" pitchFamily="34" charset="0"/>
            </a:endParaRPr>
          </a:p>
        </p:txBody>
      </p:sp>
      <p:sp>
        <p:nvSpPr>
          <p:cNvPr id="8" name="TextBox 7"/>
          <p:cNvSpPr txBox="1">
            <a:spLocks noChangeArrowheads="1"/>
          </p:cNvSpPr>
          <p:nvPr/>
        </p:nvSpPr>
        <p:spPr bwMode="auto">
          <a:xfrm>
            <a:off x="6715125" y="1652588"/>
            <a:ext cx="2071688" cy="2062162"/>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b="1"/>
              <a:t>教训：必须将革命重心转移到农村。</a:t>
            </a:r>
          </a:p>
        </p:txBody>
      </p:sp>
      <p:sp>
        <p:nvSpPr>
          <p:cNvPr id="11" name="WordArt 14"/>
          <p:cNvSpPr>
            <a:spLocks noChangeArrowheads="1" noChangeShapeType="1" noTextEdit="1"/>
          </p:cNvSpPr>
          <p:nvPr/>
        </p:nvSpPr>
        <p:spPr bwMode="auto">
          <a:xfrm>
            <a:off x="6257956" y="5500702"/>
            <a:ext cx="1528754" cy="785818"/>
          </a:xfrm>
          <a:prstGeom prst="rect">
            <a:avLst/>
          </a:prstGeom>
        </p:spPr>
        <p:txBody>
          <a:bodyPr wrap="none" fromWordArt="1">
            <a:prstTxWarp prst="textPlain">
              <a:avLst>
                <a:gd name="adj" fmla="val 50000"/>
              </a:avLst>
            </a:prstTxWarp>
          </a:bodyPr>
          <a:lstStyle/>
          <a:p>
            <a:pPr algn="ctr" eaLnBrk="1" hangingPunct="1">
              <a:defRPr/>
            </a:pPr>
            <a:r>
              <a:rPr lang="zh-CN" altLang="en-US" sz="3200" b="1" kern="10" dirty="0">
                <a:ln w="9525">
                  <a:solidFill>
                    <a:srgbClr val="800080"/>
                  </a:solidFill>
                  <a:round/>
                </a:ln>
                <a:solidFill>
                  <a:srgbClr val="800080"/>
                </a:solidFill>
                <a:effectLst>
                  <a:outerShdw dist="35921" dir="2700000" algn="ctr" rotWithShape="0">
                    <a:srgbClr val="C0C0C0"/>
                  </a:outerShdw>
                </a:effectLst>
                <a:latin typeface="宋体" panose="02010600030101010101" pitchFamily="2" charset="-122"/>
                <a:ea typeface="宋体" panose="02010600030101010101" pitchFamily="2" charset="-122"/>
              </a:rPr>
              <a:t>（会师）</a:t>
            </a:r>
            <a:endParaRPr lang="en-US" altLang="zh-CN" sz="3200" b="1" kern="10" dirty="0">
              <a:ln w="9525">
                <a:solidFill>
                  <a:srgbClr val="800080"/>
                </a:solidFill>
                <a:round/>
              </a:ln>
              <a:solidFill>
                <a:srgbClr val="800080"/>
              </a:solidFill>
              <a:effectLst>
                <a:outerShdw dist="35921" dir="2700000" algn="ctr" rotWithShape="0">
                  <a:srgbClr val="C0C0C0"/>
                </a:outerShdw>
              </a:effectLst>
              <a:latin typeface="宋体" panose="02010600030101010101" pitchFamily="2" charset="-122"/>
              <a:ea typeface="宋体" panose="02010600030101010101" pitchFamily="2" charset="-122"/>
            </a:endParaRPr>
          </a:p>
          <a:p>
            <a:pPr algn="ctr" eaLnBrk="1" hangingPunct="1">
              <a:defRPr/>
            </a:pPr>
            <a:r>
              <a:rPr lang="zh-CN" altLang="en-US" sz="3200" b="1" kern="10" dirty="0">
                <a:ln w="9525">
                  <a:solidFill>
                    <a:srgbClr val="800080"/>
                  </a:solidFill>
                  <a:round/>
                </a:ln>
                <a:solidFill>
                  <a:srgbClr val="800080"/>
                </a:solidFill>
                <a:effectLst>
                  <a:outerShdw dist="35921" dir="2700000" algn="ctr" rotWithShape="0">
                    <a:srgbClr val="C0C0C0"/>
                  </a:outerShdw>
                </a:effectLst>
                <a:latin typeface="宋体" panose="02010600030101010101" pitchFamily="2" charset="-122"/>
                <a:ea typeface="宋体" panose="02010600030101010101" pitchFamily="2" charset="-122"/>
              </a:rPr>
              <a:t>中国工农红军第四军</a:t>
            </a:r>
          </a:p>
        </p:txBody>
      </p:sp>
      <p:sp>
        <p:nvSpPr>
          <p:cNvPr id="12" name="Line 12"/>
          <p:cNvSpPr>
            <a:spLocks noChangeShapeType="1"/>
          </p:cNvSpPr>
          <p:nvPr/>
        </p:nvSpPr>
        <p:spPr bwMode="auto">
          <a:xfrm>
            <a:off x="2357438" y="2625725"/>
            <a:ext cx="0" cy="2160588"/>
          </a:xfrm>
          <a:prstGeom prst="line">
            <a:avLst/>
          </a:prstGeom>
          <a:noFill/>
          <a:ln w="88900">
            <a:solidFill>
              <a:schemeClr val="accent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3" name="TextBox 12"/>
          <p:cNvSpPr txBox="1">
            <a:spLocks noChangeArrowheads="1"/>
          </p:cNvSpPr>
          <p:nvPr/>
        </p:nvSpPr>
        <p:spPr bwMode="auto">
          <a:xfrm>
            <a:off x="1357313" y="4714875"/>
            <a:ext cx="3571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b="1"/>
              <a:t>走自己的路：</a:t>
            </a:r>
          </a:p>
        </p:txBody>
      </p:sp>
      <p:sp>
        <p:nvSpPr>
          <p:cNvPr id="14" name="TextBox 13"/>
          <p:cNvSpPr txBox="1">
            <a:spLocks noChangeArrowheads="1"/>
          </p:cNvSpPr>
          <p:nvPr/>
        </p:nvSpPr>
        <p:spPr bwMode="auto">
          <a:xfrm>
            <a:off x="1071563" y="5273675"/>
            <a:ext cx="2928937" cy="1076325"/>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b="1"/>
              <a:t>农村包围城市，武装夺取政权。</a:t>
            </a:r>
          </a:p>
        </p:txBody>
      </p:sp>
      <p:sp>
        <p:nvSpPr>
          <p:cNvPr id="15" name="左大括号 14"/>
          <p:cNvSpPr/>
          <p:nvPr/>
        </p:nvSpPr>
        <p:spPr>
          <a:xfrm>
            <a:off x="785813" y="2000250"/>
            <a:ext cx="214312" cy="4214813"/>
          </a:xfrm>
          <a:prstGeom prst="leftBrace">
            <a:avLst>
              <a:gd name="adj1" fmla="val 87472"/>
              <a:gd name="adj2" fmla="val 4973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dirty="0"/>
          </a:p>
        </p:txBody>
      </p:sp>
      <p:sp>
        <p:nvSpPr>
          <p:cNvPr id="16" name="WordArt 3"/>
          <p:cNvSpPr>
            <a:spLocks noChangeArrowheads="1" noChangeShapeType="1" noTextEdit="1"/>
          </p:cNvSpPr>
          <p:nvPr/>
        </p:nvSpPr>
        <p:spPr bwMode="auto">
          <a:xfrm rot="5400000">
            <a:off x="-1190625" y="3810000"/>
            <a:ext cx="3203575" cy="606425"/>
          </a:xfrm>
          <a:prstGeom prst="rect">
            <a:avLst/>
          </a:prstGeom>
          <a:extLst>
            <a:ext uri="{91240B29-F687-4F45-9708-019B960494DF}">
              <a14:hiddenLine xmlns:a14="http://schemas.microsoft.com/office/drawing/2010/main" w="9525">
                <a:solidFill>
                  <a:srgbClr val="000000"/>
                </a:solidFill>
                <a:round/>
              </a14:hiddenLine>
            </a:ext>
          </a:extLst>
        </p:spPr>
        <p:txBody>
          <a:bodyPr vert="eaVert" wrap="none" fromWordArt="1">
            <a:prstTxWarp prst="textPlain">
              <a:avLst>
                <a:gd name="adj" fmla="val 50000"/>
              </a:avLst>
            </a:prstTxWarp>
          </a:bodyPr>
          <a:lstStyle/>
          <a:p>
            <a:pPr algn="ctr" fontAlgn="auto"/>
            <a:r>
              <a:rPr lang="zh-CN" altLang="en-US" sz="3200" b="1" kern="10" dirty="0">
                <a:solidFill>
                  <a:srgbClr val="000080"/>
                </a:solidFill>
                <a:effectLst>
                  <a:outerShdw dist="35921" dir="2700000" algn="ctr" rotWithShape="0">
                    <a:srgbClr val="C0C0C0"/>
                  </a:outerShdw>
                </a:effectLst>
                <a:latin typeface="宋体" panose="02010600030101010101" pitchFamily="2" charset="-122"/>
              </a:rPr>
              <a:t>革命道路的探索</a:t>
            </a:r>
          </a:p>
        </p:txBody>
      </p:sp>
      <p:sp>
        <p:nvSpPr>
          <p:cNvPr id="17" name="WordArt 16" descr="白色大理石">
            <a:hlinkClick r:id="" action="ppaction://noaction"/>
          </p:cNvPr>
          <p:cNvSpPr>
            <a:spLocks noChangeArrowheads="1" noChangeShapeType="1" noTextEdit="1"/>
          </p:cNvSpPr>
          <p:nvPr/>
        </p:nvSpPr>
        <p:spPr bwMode="auto">
          <a:xfrm rot="5400000">
            <a:off x="7408068" y="5450682"/>
            <a:ext cx="1928813" cy="457200"/>
          </a:xfrm>
          <a:prstGeom prst="rect">
            <a:avLst/>
          </a:prstGeom>
        </p:spPr>
        <p:txBody>
          <a:bodyPr vert="eaVert"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fontAlgn="auto"/>
            <a:r>
              <a:rPr lang="zh-CN" altLang="en-US" sz="3600" kern="10" dirty="0">
                <a:ln w="9525">
                  <a:round/>
                </a:ln>
                <a:blipFill dpi="0" rotWithShape="0">
                  <a:blip r:embed="rId4"/>
                  <a:srcRect/>
                  <a:tile tx="0" ty="0" sx="100000" sy="100000" flip="none" algn="tl"/>
                </a:blipFill>
                <a:latin typeface="宋体" panose="02010600030101010101" pitchFamily="2" charset="-122"/>
              </a:rPr>
              <a:t>星火燎原</a:t>
            </a:r>
          </a:p>
        </p:txBody>
      </p:sp>
      <p:sp>
        <p:nvSpPr>
          <p:cNvPr id="18" name="Line 15"/>
          <p:cNvSpPr>
            <a:spLocks noChangeShapeType="1"/>
          </p:cNvSpPr>
          <p:nvPr/>
        </p:nvSpPr>
        <p:spPr bwMode="auto">
          <a:xfrm flipV="1">
            <a:off x="7358063" y="5786438"/>
            <a:ext cx="838200" cy="0"/>
          </a:xfrm>
          <a:prstGeom prst="line">
            <a:avLst/>
          </a:prstGeom>
          <a:noFill/>
          <a:ln w="82550">
            <a:solidFill>
              <a:schemeClr val="accent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1" name="WordArt 3"/>
          <p:cNvSpPr>
            <a:spLocks noChangeArrowheads="1" noChangeShapeType="1" noTextEdit="1"/>
          </p:cNvSpPr>
          <p:nvPr/>
        </p:nvSpPr>
        <p:spPr bwMode="auto">
          <a:xfrm>
            <a:off x="1285875" y="714375"/>
            <a:ext cx="2203450" cy="392113"/>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zh-CN" altLang="en-US" sz="3200" b="1" kern="10" dirty="0">
                <a:solidFill>
                  <a:srgbClr val="262626"/>
                </a:solidFill>
                <a:effectLst>
                  <a:outerShdw dist="35921" dir="2700000" algn="ctr" rotWithShape="0">
                    <a:srgbClr val="C0C0C0"/>
                  </a:outerShdw>
                </a:effectLst>
                <a:latin typeface="宋体" panose="02010600030101010101" pitchFamily="2" charset="-122"/>
              </a:rPr>
              <a:t>国民党屠杀政策</a:t>
            </a:r>
          </a:p>
        </p:txBody>
      </p:sp>
      <p:sp>
        <p:nvSpPr>
          <p:cNvPr id="22" name="AutoShape 8"/>
          <p:cNvSpPr>
            <a:spLocks noChangeArrowheads="1"/>
          </p:cNvSpPr>
          <p:nvPr/>
        </p:nvSpPr>
        <p:spPr bwMode="auto">
          <a:xfrm rot="5400000">
            <a:off x="2078038" y="1211263"/>
            <a:ext cx="360362" cy="360362"/>
          </a:xfrm>
          <a:prstGeom prst="rightArrow">
            <a:avLst>
              <a:gd name="adj1" fmla="val 50000"/>
              <a:gd name="adj2" fmla="val 162500"/>
            </a:avLst>
          </a:prstGeom>
          <a:solidFill>
            <a:schemeClr val="accent1"/>
          </a:soli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endParaRPr lang="zh-CN" altLang="en-US" sz="1800">
              <a:latin typeface="Arial" panose="020B0604020202020204" pitchFamily="34" charset="0"/>
            </a:endParaRPr>
          </a:p>
        </p:txBody>
      </p:sp>
      <p:sp>
        <p:nvSpPr>
          <p:cNvPr id="24" name="左大括号 23"/>
          <p:cNvSpPr/>
          <p:nvPr/>
        </p:nvSpPr>
        <p:spPr>
          <a:xfrm>
            <a:off x="3857625" y="1785938"/>
            <a:ext cx="214313" cy="1714500"/>
          </a:xfrm>
          <a:prstGeom prst="leftBrace">
            <a:avLst>
              <a:gd name="adj1" fmla="val 63386"/>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p>
        </p:txBody>
      </p:sp>
      <p:sp>
        <p:nvSpPr>
          <p:cNvPr id="25" name="矩形 24"/>
          <p:cNvSpPr/>
          <p:nvPr/>
        </p:nvSpPr>
        <p:spPr>
          <a:xfrm>
            <a:off x="4143372" y="5286388"/>
            <a:ext cx="1484326" cy="1077218"/>
          </a:xfrm>
          <a:prstGeom prst="rect">
            <a:avLst/>
          </a:prstGeom>
        </p:spPr>
        <p:txBody>
          <a:bodyPr>
            <a:spAutoFit/>
          </a:bodyPr>
          <a:lstStyle/>
          <a:p>
            <a:pPr eaLnBrk="1" hangingPunct="1">
              <a:defRPr/>
            </a:pPr>
            <a:r>
              <a:rPr lang="zh-CN" altLang="en-US" sz="3200" b="1" kern="10" dirty="0">
                <a:ln w="9525">
                  <a:solidFill>
                    <a:srgbClr val="800080"/>
                  </a:solidFill>
                  <a:round/>
                </a:ln>
                <a:solidFill>
                  <a:srgbClr val="800080"/>
                </a:solidFill>
                <a:effectLst>
                  <a:outerShdw dist="35921" dir="2700000" algn="ctr" rotWithShape="0">
                    <a:srgbClr val="C0C0C0"/>
                  </a:outerShdw>
                </a:effectLst>
                <a:latin typeface="宋体" panose="02010600030101010101" pitchFamily="2" charset="-122"/>
                <a:ea typeface="宋体" panose="02010600030101010101" pitchFamily="2" charset="-122"/>
              </a:rPr>
              <a:t>井冈山</a:t>
            </a:r>
            <a:endParaRPr lang="en-US" altLang="zh-CN" sz="3200" b="1" kern="10" dirty="0">
              <a:ln w="9525">
                <a:solidFill>
                  <a:srgbClr val="800080"/>
                </a:solidFill>
                <a:round/>
              </a:ln>
              <a:solidFill>
                <a:srgbClr val="800080"/>
              </a:solidFill>
              <a:effectLst>
                <a:outerShdw dist="35921" dir="2700000" algn="ctr" rotWithShape="0">
                  <a:srgbClr val="C0C0C0"/>
                </a:outerShdw>
              </a:effectLst>
              <a:latin typeface="宋体" panose="02010600030101010101" pitchFamily="2" charset="-122"/>
              <a:ea typeface="宋体" panose="02010600030101010101" pitchFamily="2" charset="-122"/>
            </a:endParaRPr>
          </a:p>
          <a:p>
            <a:pPr eaLnBrk="1" hangingPunct="1">
              <a:defRPr/>
            </a:pPr>
            <a:r>
              <a:rPr lang="zh-CN" altLang="en-US" sz="3200" b="1" kern="10" dirty="0">
                <a:ln w="9525">
                  <a:solidFill>
                    <a:srgbClr val="800080"/>
                  </a:solidFill>
                  <a:round/>
                </a:ln>
                <a:solidFill>
                  <a:srgbClr val="800080"/>
                </a:solidFill>
                <a:effectLst>
                  <a:outerShdw dist="35921" dir="2700000" algn="ctr" rotWithShape="0">
                    <a:srgbClr val="C0C0C0"/>
                  </a:outerShdw>
                </a:effectLst>
                <a:latin typeface="宋体" panose="02010600030101010101" pitchFamily="2" charset="-122"/>
                <a:ea typeface="宋体" panose="02010600030101010101" pitchFamily="2" charset="-122"/>
              </a:rPr>
              <a:t>根据地</a:t>
            </a:r>
            <a:endParaRPr lang="zh-CN" altLang="en-US" dirty="0"/>
          </a:p>
        </p:txBody>
      </p:sp>
      <p:grpSp>
        <p:nvGrpSpPr>
          <p:cNvPr id="2" name="组合 29"/>
          <p:cNvGrpSpPr/>
          <p:nvPr/>
        </p:nvGrpSpPr>
        <p:grpSpPr bwMode="auto">
          <a:xfrm>
            <a:off x="4143375" y="3714750"/>
            <a:ext cx="1016000" cy="1500188"/>
            <a:chOff x="4143372" y="3714752"/>
            <a:chExt cx="1015663" cy="1500483"/>
          </a:xfrm>
        </p:grpSpPr>
        <p:sp>
          <p:nvSpPr>
            <p:cNvPr id="28696" name="Line 13"/>
            <p:cNvSpPr>
              <a:spLocks noChangeShapeType="1"/>
            </p:cNvSpPr>
            <p:nvPr/>
          </p:nvSpPr>
          <p:spPr bwMode="auto">
            <a:xfrm rot="21540000" flipH="1">
              <a:off x="4656069" y="3715037"/>
              <a:ext cx="45719" cy="1500198"/>
            </a:xfrm>
            <a:prstGeom prst="line">
              <a:avLst/>
            </a:prstGeom>
            <a:noFill/>
            <a:ln w="88900">
              <a:solidFill>
                <a:schemeClr val="accent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8697" name="TextBox 25"/>
            <p:cNvSpPr txBox="1">
              <a:spLocks noChangeArrowheads="1"/>
            </p:cNvSpPr>
            <p:nvPr/>
          </p:nvSpPr>
          <p:spPr bwMode="auto">
            <a:xfrm>
              <a:off x="4143372" y="3714752"/>
              <a:ext cx="1015663" cy="123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1800" b="1">
                  <a:latin typeface="Arial" panose="020B0604020202020204" pitchFamily="34" charset="0"/>
                </a:rPr>
                <a:t>工农革命军</a:t>
              </a:r>
              <a:endParaRPr lang="en-US" altLang="zh-CN" sz="1800" b="1">
                <a:latin typeface="Arial" panose="020B0604020202020204" pitchFamily="34" charset="0"/>
              </a:endParaRPr>
            </a:p>
            <a:p>
              <a:pPr eaLnBrk="1" hangingPunct="1">
                <a:spcBef>
                  <a:spcPct val="0"/>
                </a:spcBef>
                <a:buFontTx/>
                <a:buNone/>
              </a:pPr>
              <a:endParaRPr lang="en-US" altLang="zh-CN" sz="1800" b="1">
                <a:latin typeface="Arial" panose="020B0604020202020204" pitchFamily="34" charset="0"/>
              </a:endParaRPr>
            </a:p>
            <a:p>
              <a:pPr eaLnBrk="1" hangingPunct="1">
                <a:spcBef>
                  <a:spcPct val="0"/>
                </a:spcBef>
                <a:buFontTx/>
                <a:buNone/>
              </a:pPr>
              <a:r>
                <a:rPr lang="zh-CN" altLang="en-US" sz="1800" b="1">
                  <a:latin typeface="Arial" panose="020B0604020202020204" pitchFamily="34" charset="0"/>
                </a:rPr>
                <a:t>向农村进军</a:t>
              </a:r>
            </a:p>
          </p:txBody>
        </p:sp>
      </p:grpSp>
      <p:sp>
        <p:nvSpPr>
          <p:cNvPr id="27" name="Line 15"/>
          <p:cNvSpPr>
            <a:spLocks noChangeShapeType="1"/>
          </p:cNvSpPr>
          <p:nvPr/>
        </p:nvSpPr>
        <p:spPr bwMode="auto">
          <a:xfrm flipV="1">
            <a:off x="5530850" y="5857875"/>
            <a:ext cx="720725" cy="0"/>
          </a:xfrm>
          <a:prstGeom prst="line">
            <a:avLst/>
          </a:prstGeom>
          <a:noFill/>
          <a:ln w="8255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8" name="Line 12"/>
          <p:cNvSpPr>
            <a:spLocks noChangeShapeType="1"/>
          </p:cNvSpPr>
          <p:nvPr/>
        </p:nvSpPr>
        <p:spPr bwMode="auto">
          <a:xfrm>
            <a:off x="5429250" y="2286000"/>
            <a:ext cx="1214438" cy="3143250"/>
          </a:xfrm>
          <a:prstGeom prst="line">
            <a:avLst/>
          </a:prstGeom>
          <a:noFill/>
          <a:ln w="889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6" name="TextBox 25"/>
          <p:cNvSpPr txBox="1"/>
          <p:nvPr/>
        </p:nvSpPr>
        <p:spPr>
          <a:xfrm>
            <a:off x="357158" y="0"/>
            <a:ext cx="8501122" cy="584775"/>
          </a:xfrm>
          <a:prstGeom prst="rect">
            <a:avLst/>
          </a:prstGeom>
          <a:noFill/>
        </p:spPr>
        <p:txBody>
          <a:bodyPr wrap="square" rtlCol="0">
            <a:spAutoFit/>
          </a:bodyPr>
          <a:lstStyle/>
          <a:p>
            <a:pPr algn="ctr"/>
            <a:r>
              <a:rPr lang="zh-CN" altLang="en-US" sz="3200" b="1" dirty="0">
                <a:solidFill>
                  <a:srgbClr val="FF0000"/>
                </a:solidFill>
              </a:rPr>
              <a:t>二、课标细化 聚焦考点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0-#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par>
                          <p:cTn id="19" fill="hold">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0-#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0-#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0-#ppt_w/2"/>
                                          </p:val>
                                        </p:tav>
                                        <p:tav tm="100000">
                                          <p:val>
                                            <p:strVal val="#ppt_x"/>
                                          </p:val>
                                        </p:tav>
                                      </p:tavLst>
                                    </p:anim>
                                    <p:anim calcmode="lin" valueType="num">
                                      <p:cBhvr additive="base">
                                        <p:cTn id="40" dur="500" fill="hold"/>
                                        <p:tgtEl>
                                          <p:spTgt spid="6"/>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0-#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linds(horizontal)">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up)">
                                      <p:cBhvr>
                                        <p:cTn id="54" dur="500"/>
                                        <p:tgtEl>
                                          <p:spTgt spid="2"/>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linds(horizontal)">
                                      <p:cBhvr>
                                        <p:cTn id="59" dur="5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0-#ppt_w/2"/>
                                          </p:val>
                                        </p:tav>
                                        <p:tav tm="100000">
                                          <p:val>
                                            <p:strVal val="#ppt_x"/>
                                          </p:val>
                                        </p:tav>
                                      </p:tavLst>
                                    </p:anim>
                                    <p:anim calcmode="lin" valueType="num">
                                      <p:cBhvr additive="base">
                                        <p:cTn id="65" dur="500" fill="hold"/>
                                        <p:tgtEl>
                                          <p:spTgt spid="12"/>
                                        </p:tgtEl>
                                        <p:attrNameLst>
                                          <p:attrName>ppt_y</p:attrName>
                                        </p:attrNameLst>
                                      </p:cBhvr>
                                      <p:tavLst>
                                        <p:tav tm="0">
                                          <p:val>
                                            <p:strVal val="#ppt_y"/>
                                          </p:val>
                                        </p:tav>
                                        <p:tav tm="100000">
                                          <p:val>
                                            <p:strVal val="#ppt_y"/>
                                          </p:val>
                                        </p:tav>
                                      </p:tavLst>
                                    </p:anim>
                                  </p:childTnLst>
                                </p:cTn>
                              </p:par>
                            </p:childTnLst>
                          </p:cTn>
                        </p:par>
                        <p:par>
                          <p:cTn id="66" fill="hold">
                            <p:stCondLst>
                              <p:cond delay="500"/>
                            </p:stCondLst>
                            <p:childTnLst>
                              <p:par>
                                <p:cTn id="67" presetID="3" presetClass="entr" presetSubtype="10"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blinds(horizontal)">
                                      <p:cBhvr>
                                        <p:cTn id="69" dur="50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blinds(horizontal)">
                                      <p:cBhvr>
                                        <p:cTn id="74" dur="500"/>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0-#ppt_w/2"/>
                                          </p:val>
                                        </p:tav>
                                        <p:tav tm="100000">
                                          <p:val>
                                            <p:strVal val="#ppt_x"/>
                                          </p:val>
                                        </p:tav>
                                      </p:tavLst>
                                    </p:anim>
                                    <p:anim calcmode="lin" valueType="num">
                                      <p:cBhvr additive="base">
                                        <p:cTn id="80" dur="500" fill="hold"/>
                                        <p:tgtEl>
                                          <p:spTgt spid="15"/>
                                        </p:tgtEl>
                                        <p:attrNameLst>
                                          <p:attrName>ppt_y</p:attrName>
                                        </p:attrNameLst>
                                      </p:cBhvr>
                                      <p:tavLst>
                                        <p:tav tm="0">
                                          <p:val>
                                            <p:strVal val="#ppt_y"/>
                                          </p:val>
                                        </p:tav>
                                        <p:tav tm="100000">
                                          <p:val>
                                            <p:strVal val="#ppt_y"/>
                                          </p:val>
                                        </p:tav>
                                      </p:tavLst>
                                    </p:anim>
                                  </p:childTnLst>
                                </p:cTn>
                              </p:par>
                            </p:childTnLst>
                          </p:cTn>
                        </p:par>
                        <p:par>
                          <p:cTn id="81" fill="hold">
                            <p:stCondLst>
                              <p:cond delay="500"/>
                            </p:stCondLst>
                            <p:childTnLst>
                              <p:par>
                                <p:cTn id="82" presetID="3" presetClass="entr" presetSubtype="10" fill="hold" nodeType="after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blinds(horizontal)">
                                      <p:cBhvr>
                                        <p:cTn id="84" dur="500"/>
                                        <p:tgtEl>
                                          <p:spTgt spid="16"/>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nodeType="clickEffect">
                                  <p:stCondLst>
                                    <p:cond delay="0"/>
                                  </p:stCondLst>
                                  <p:childTnLst>
                                    <p:set>
                                      <p:cBhvr>
                                        <p:cTn id="88" dur="1" fill="hold">
                                          <p:stCondLst>
                                            <p:cond delay="0"/>
                                          </p:stCondLst>
                                        </p:cTn>
                                        <p:tgtEl>
                                          <p:spTgt spid="27"/>
                                        </p:tgtEl>
                                        <p:attrNameLst>
                                          <p:attrName>style.visibility</p:attrName>
                                        </p:attrNameLst>
                                      </p:cBhvr>
                                      <p:to>
                                        <p:strVal val="visible"/>
                                      </p:to>
                                    </p:set>
                                    <p:anim calcmode="lin" valueType="num">
                                      <p:cBhvr additive="base">
                                        <p:cTn id="89" dur="500" fill="hold"/>
                                        <p:tgtEl>
                                          <p:spTgt spid="27"/>
                                        </p:tgtEl>
                                        <p:attrNameLst>
                                          <p:attrName>ppt_x</p:attrName>
                                        </p:attrNameLst>
                                      </p:cBhvr>
                                      <p:tavLst>
                                        <p:tav tm="0">
                                          <p:val>
                                            <p:strVal val="0-#ppt_w/2"/>
                                          </p:val>
                                        </p:tav>
                                        <p:tav tm="100000">
                                          <p:val>
                                            <p:strVal val="#ppt_x"/>
                                          </p:val>
                                        </p:tav>
                                      </p:tavLst>
                                    </p:anim>
                                    <p:anim calcmode="lin" valueType="num">
                                      <p:cBhvr additive="base">
                                        <p:cTn id="90" dur="500" fill="hold"/>
                                        <p:tgtEl>
                                          <p:spTgt spid="27"/>
                                        </p:tgtEl>
                                        <p:attrNameLst>
                                          <p:attrName>ppt_y</p:attrName>
                                        </p:attrNameLst>
                                      </p:cBhvr>
                                      <p:tavLst>
                                        <p:tav tm="0">
                                          <p:val>
                                            <p:strVal val="#ppt_y"/>
                                          </p:val>
                                        </p:tav>
                                        <p:tav tm="100000">
                                          <p:val>
                                            <p:strVal val="#ppt_y"/>
                                          </p:val>
                                        </p:tav>
                                      </p:tavLst>
                                    </p:anim>
                                  </p:childTnLst>
                                </p:cTn>
                              </p:par>
                              <p:par>
                                <p:cTn id="91" presetID="2" presetClass="entr" presetSubtype="8" fill="hold"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500" fill="hold"/>
                                        <p:tgtEl>
                                          <p:spTgt spid="28"/>
                                        </p:tgtEl>
                                        <p:attrNameLst>
                                          <p:attrName>ppt_x</p:attrName>
                                        </p:attrNameLst>
                                      </p:cBhvr>
                                      <p:tavLst>
                                        <p:tav tm="0">
                                          <p:val>
                                            <p:strVal val="0-#ppt_w/2"/>
                                          </p:val>
                                        </p:tav>
                                        <p:tav tm="100000">
                                          <p:val>
                                            <p:strVal val="#ppt_x"/>
                                          </p:val>
                                        </p:tav>
                                      </p:tavLst>
                                    </p:anim>
                                    <p:anim calcmode="lin" valueType="num">
                                      <p:cBhvr additive="base">
                                        <p:cTn id="94" dur="500" fill="hold"/>
                                        <p:tgtEl>
                                          <p:spTgt spid="28"/>
                                        </p:tgtEl>
                                        <p:attrNameLst>
                                          <p:attrName>ppt_y</p:attrName>
                                        </p:attrNameLst>
                                      </p:cBhvr>
                                      <p:tavLst>
                                        <p:tav tm="0">
                                          <p:val>
                                            <p:strVal val="#ppt_y"/>
                                          </p:val>
                                        </p:tav>
                                        <p:tav tm="100000">
                                          <p:val>
                                            <p:strVal val="#ppt_y"/>
                                          </p:val>
                                        </p:tav>
                                      </p:tavLst>
                                    </p:anim>
                                  </p:childTnLst>
                                </p:cTn>
                              </p:par>
                            </p:childTnLst>
                          </p:cTn>
                        </p:par>
                        <p:par>
                          <p:cTn id="95" fill="hold">
                            <p:stCondLst>
                              <p:cond delay="500"/>
                            </p:stCondLst>
                            <p:childTnLst>
                              <p:par>
                                <p:cTn id="96" presetID="2" presetClass="entr" presetSubtype="8" fill="hold" nodeType="afterEffect">
                                  <p:stCondLst>
                                    <p:cond delay="0"/>
                                  </p:stCondLst>
                                  <p:childTnLst>
                                    <p:set>
                                      <p:cBhvr>
                                        <p:cTn id="97" dur="1" fill="hold">
                                          <p:stCondLst>
                                            <p:cond delay="0"/>
                                          </p:stCondLst>
                                        </p:cTn>
                                        <p:tgtEl>
                                          <p:spTgt spid="11"/>
                                        </p:tgtEl>
                                        <p:attrNameLst>
                                          <p:attrName>style.visibility</p:attrName>
                                        </p:attrNameLst>
                                      </p:cBhvr>
                                      <p:to>
                                        <p:strVal val="visible"/>
                                      </p:to>
                                    </p:set>
                                    <p:anim calcmode="lin" valueType="num">
                                      <p:cBhvr additive="base">
                                        <p:cTn id="98" dur="500" fill="hold"/>
                                        <p:tgtEl>
                                          <p:spTgt spid="11"/>
                                        </p:tgtEl>
                                        <p:attrNameLst>
                                          <p:attrName>ppt_x</p:attrName>
                                        </p:attrNameLst>
                                      </p:cBhvr>
                                      <p:tavLst>
                                        <p:tav tm="0">
                                          <p:val>
                                            <p:strVal val="0-#ppt_w/2"/>
                                          </p:val>
                                        </p:tav>
                                        <p:tav tm="100000">
                                          <p:val>
                                            <p:strVal val="#ppt_x"/>
                                          </p:val>
                                        </p:tav>
                                      </p:tavLst>
                                    </p:anim>
                                    <p:anim calcmode="lin" valueType="num">
                                      <p:cBhvr additive="base">
                                        <p:cTn id="99"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8" fill="hold" nodeType="click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additive="base">
                                        <p:cTn id="104" dur="500" fill="hold"/>
                                        <p:tgtEl>
                                          <p:spTgt spid="18"/>
                                        </p:tgtEl>
                                        <p:attrNameLst>
                                          <p:attrName>ppt_x</p:attrName>
                                        </p:attrNameLst>
                                      </p:cBhvr>
                                      <p:tavLst>
                                        <p:tav tm="0">
                                          <p:val>
                                            <p:strVal val="0-#ppt_w/2"/>
                                          </p:val>
                                        </p:tav>
                                        <p:tav tm="100000">
                                          <p:val>
                                            <p:strVal val="#ppt_x"/>
                                          </p:val>
                                        </p:tav>
                                      </p:tavLst>
                                    </p:anim>
                                    <p:anim calcmode="lin" valueType="num">
                                      <p:cBhvr additive="base">
                                        <p:cTn id="105"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nodeType="click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blinds(horizontal)">
                                      <p:cBhvr>
                                        <p:cTn id="1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ldLvl="0" animBg="1"/>
      <p:bldP spid="7" grpId="0" bldLvl="0" animBg="1"/>
      <p:bldP spid="8" grpId="0" bldLvl="0" animBg="1"/>
      <p:bldP spid="13" grpId="0"/>
      <p:bldP spid="14" grpId="0" bldLvl="0" animBg="1"/>
      <p:bldP spid="15" grpId="0" bldLvl="0" animBg="1"/>
      <p:bldP spid="22" grpId="0" bldLvl="0" animBg="1"/>
      <p:bldP spid="24"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timelin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1376</TotalTime>
  <Words>1693</Words>
  <Application>Microsoft Office PowerPoint</Application>
  <PresentationFormat>全屏显示(4:3)</PresentationFormat>
  <Paragraphs>193</Paragraphs>
  <Slides>24</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黑体</vt:lpstr>
      <vt:lpstr>华文中宋</vt:lpstr>
      <vt:lpstr>宋体</vt:lpstr>
      <vt:lpstr>微软雅黑</vt:lpstr>
      <vt:lpstr>Arial</vt:lpstr>
      <vt:lpstr>Calibri</vt:lpstr>
      <vt:lpstr>Times New Roman</vt:lpstr>
      <vt:lpstr>Office 主题</vt:lpstr>
      <vt:lpstr>第五单元     从国共合作到国共对立</vt:lpstr>
      <vt:lpstr>PowerPoint 演示文稿</vt:lpstr>
      <vt:lpstr>一、夯实基础  梳理线索</vt:lpstr>
      <vt:lpstr>PowerPoint 演示文稿</vt:lpstr>
      <vt:lpstr>一、夯实基础  梳理线索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第五单元：从国共合作到国共对立</dc:title>
  <dc:creator>lenovo</dc:creator>
  <cp:lastModifiedBy>gvnb</cp:lastModifiedBy>
  <cp:revision>13</cp:revision>
  <dcterms:created xsi:type="dcterms:W3CDTF">2020-02-12T06:38:32Z</dcterms:created>
  <dcterms:modified xsi:type="dcterms:W3CDTF">2020-02-15T01:37:50Z</dcterms:modified>
</cp:coreProperties>
</file>