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handoutMasterIdLst>
    <p:handoutMasterId r:id="rId23"/>
  </p:handoutMasterIdLst>
  <p:sldIdLst>
    <p:sldId id="1579" r:id="rId3"/>
    <p:sldId id="1586" r:id="rId4"/>
    <p:sldId id="1689" r:id="rId5"/>
    <p:sldId id="1691" r:id="rId6"/>
    <p:sldId id="1692" r:id="rId8"/>
    <p:sldId id="1693" r:id="rId9"/>
    <p:sldId id="1694" r:id="rId10"/>
    <p:sldId id="1696" r:id="rId11"/>
    <p:sldId id="1697" r:id="rId12"/>
    <p:sldId id="1699" r:id="rId13"/>
    <p:sldId id="1588" r:id="rId14"/>
    <p:sldId id="1700" r:id="rId15"/>
    <p:sldId id="1660" r:id="rId16"/>
    <p:sldId id="1661" r:id="rId17"/>
    <p:sldId id="1612" r:id="rId18"/>
    <p:sldId id="1666" r:id="rId19"/>
    <p:sldId id="1615" r:id="rId20"/>
    <p:sldId id="1667" r:id="rId21"/>
    <p:sldId id="1622" r:id="rId22"/>
  </p:sldIdLst>
  <p:sldSz cx="12190095" cy="6859270"/>
  <p:notesSz cx="6858000" cy="9144000"/>
  <p:custDataLst>
    <p:tags r:id="rId27"/>
  </p:custDataLst>
  <p:defaultTex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0000FF"/>
    <a:srgbClr val="31859C"/>
    <a:srgbClr val="6699FF"/>
    <a:srgbClr val="CC0000"/>
    <a:srgbClr val="E1FFFC"/>
    <a:srgbClr val="6666FF"/>
    <a:srgbClr val="FFCCFF"/>
    <a:srgbClr val="FFCC66"/>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313" autoAdjust="0"/>
    <p:restoredTop sz="96244" autoAdjust="0"/>
  </p:normalViewPr>
  <p:slideViewPr>
    <p:cSldViewPr>
      <p:cViewPr varScale="1">
        <p:scale>
          <a:sx n="65" d="100"/>
          <a:sy n="65" d="100"/>
        </p:scale>
        <p:origin x="-1050" y="-96"/>
      </p:cViewPr>
      <p:guideLst>
        <p:guide orient="horz" pos="2161"/>
        <p:guide pos="384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40" d="100"/>
          <a:sy n="140" d="100"/>
        </p:scale>
        <p:origin x="4720" y="192"/>
      </p:cViewPr>
      <p:guideLst>
        <p:guide orient="horz" pos="2880"/>
        <p:guide pos="2165"/>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tags" Target="tags/tag2.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handoutMaster" Target="handoutMasters/handoutMaster1.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D594FB-2808-45A5-BDC8-80C0F481B27E}"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5B4082-C5AE-46D0-A000-D929E8B25956}"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9FAA0F-2349-45DA-9EBD-9D94C9A1CFA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F37086-15D0-443D-AF17-A3F21825C04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1219200" rtl="0" eaLnBrk="1" latinLnBrk="0" hangingPunct="1">
      <a:defRPr sz="1600" kern="1200">
        <a:solidFill>
          <a:schemeClr val="tx1"/>
        </a:solidFill>
        <a:latin typeface="+mn-lt"/>
        <a:ea typeface="+mn-ea"/>
        <a:cs typeface="+mn-cs"/>
      </a:defRPr>
    </a:lvl1pPr>
    <a:lvl2pPr marL="609600" algn="l" defTabSz="1219200" rtl="0" eaLnBrk="1" latinLnBrk="0" hangingPunct="1">
      <a:defRPr sz="1600" kern="1200">
        <a:solidFill>
          <a:schemeClr val="tx1"/>
        </a:solidFill>
        <a:latin typeface="+mn-lt"/>
        <a:ea typeface="+mn-ea"/>
        <a:cs typeface="+mn-cs"/>
      </a:defRPr>
    </a:lvl2pPr>
    <a:lvl3pPr marL="1219200" algn="l" defTabSz="1219200" rtl="0" eaLnBrk="1" latinLnBrk="0" hangingPunct="1">
      <a:defRPr sz="1600" kern="1200">
        <a:solidFill>
          <a:schemeClr val="tx1"/>
        </a:solidFill>
        <a:latin typeface="+mn-lt"/>
        <a:ea typeface="+mn-ea"/>
        <a:cs typeface="+mn-cs"/>
      </a:defRPr>
    </a:lvl3pPr>
    <a:lvl4pPr marL="1828800" algn="l" defTabSz="1219200" rtl="0" eaLnBrk="1" latinLnBrk="0" hangingPunct="1">
      <a:defRPr sz="1600" kern="1200">
        <a:solidFill>
          <a:schemeClr val="tx1"/>
        </a:solidFill>
        <a:latin typeface="+mn-lt"/>
        <a:ea typeface="+mn-ea"/>
        <a:cs typeface="+mn-cs"/>
      </a:defRPr>
    </a:lvl4pPr>
    <a:lvl5pPr marL="2438400" algn="l" defTabSz="1219200" rtl="0" eaLnBrk="1" latinLnBrk="0" hangingPunct="1">
      <a:defRPr sz="1600" kern="1200">
        <a:solidFill>
          <a:schemeClr val="tx1"/>
        </a:solidFill>
        <a:latin typeface="+mn-lt"/>
        <a:ea typeface="+mn-ea"/>
        <a:cs typeface="+mn-cs"/>
      </a:defRPr>
    </a:lvl5pPr>
    <a:lvl6pPr marL="3048000" algn="l" defTabSz="1219200" rtl="0" eaLnBrk="1" latinLnBrk="0" hangingPunct="1">
      <a:defRPr sz="1600" kern="1200">
        <a:solidFill>
          <a:schemeClr val="tx1"/>
        </a:solidFill>
        <a:latin typeface="+mn-lt"/>
        <a:ea typeface="+mn-ea"/>
        <a:cs typeface="+mn-cs"/>
      </a:defRPr>
    </a:lvl6pPr>
    <a:lvl7pPr marL="3657600" algn="l" defTabSz="1219200" rtl="0" eaLnBrk="1" latinLnBrk="0" hangingPunct="1">
      <a:defRPr sz="1600" kern="1200">
        <a:solidFill>
          <a:schemeClr val="tx1"/>
        </a:solidFill>
        <a:latin typeface="+mn-lt"/>
        <a:ea typeface="+mn-ea"/>
        <a:cs typeface="+mn-cs"/>
      </a:defRPr>
    </a:lvl7pPr>
    <a:lvl8pPr marL="4267200" algn="l" defTabSz="1219200" rtl="0" eaLnBrk="1" latinLnBrk="0" hangingPunct="1">
      <a:defRPr sz="1600" kern="1200">
        <a:solidFill>
          <a:schemeClr val="tx1"/>
        </a:solidFill>
        <a:latin typeface="+mn-lt"/>
        <a:ea typeface="+mn-ea"/>
        <a:cs typeface="+mn-cs"/>
      </a:defRPr>
    </a:lvl8pPr>
    <a:lvl9pPr marL="4876800" algn="l" defTabSz="121920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F37086-15D0-443D-AF17-A3F21825C045}"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F37086-15D0-443D-AF17-A3F21825C04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image" Target="../media/image1.jpeg"/><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2">
            <a:alphaModFix amt="56000"/>
            <a:extLst>
              <a:ext uri="{28A0092B-C50C-407E-A947-70E740481C1C}">
                <a14:useLocalDpi xmlns:a14="http://schemas.microsoft.com/office/drawing/2010/main" val="0"/>
              </a:ext>
            </a:extLst>
          </a:blip>
          <a:stretch>
            <a:fillRect/>
          </a:stretch>
        </p:blipFill>
        <p:spPr>
          <a:xfrm>
            <a:off x="0" y="0"/>
            <a:ext cx="12190413" cy="685958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Lst>
  <p:transition/>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descr="timgAL0UZVCF"/>
          <p:cNvPicPr>
            <a:picLocks noChangeAspect="1"/>
          </p:cNvPicPr>
          <p:nvPr/>
        </p:nvPicPr>
        <p:blipFill>
          <a:blip r:embed="rId1"/>
          <a:stretch>
            <a:fillRect/>
          </a:stretch>
        </p:blipFill>
        <p:spPr>
          <a:xfrm>
            <a:off x="5762625" y="0"/>
            <a:ext cx="6420485" cy="6859905"/>
          </a:xfrm>
          <a:prstGeom prst="rect">
            <a:avLst/>
          </a:prstGeom>
        </p:spPr>
      </p:pic>
      <p:sp>
        <p:nvSpPr>
          <p:cNvPr id="21" name="矩形 20"/>
          <p:cNvSpPr/>
          <p:nvPr/>
        </p:nvSpPr>
        <p:spPr bwMode="auto">
          <a:xfrm>
            <a:off x="388860" y="3060229"/>
            <a:ext cx="11515751" cy="10806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pPr>
            <a:r>
              <a:rPr lang="zh-CN" altLang="zh-CN" sz="4800" b="1">
                <a:solidFill>
                  <a:srgbClr val="FF0000"/>
                </a:solidFill>
                <a:latin typeface="微软雅黑" panose="020B0503020204020204" pitchFamily="34" charset="-122"/>
                <a:ea typeface="微软雅黑" panose="020B0503020204020204" pitchFamily="34" charset="-122"/>
              </a:rPr>
              <a:t>第</a:t>
            </a:r>
            <a:r>
              <a:rPr lang="en-US" altLang="zh-CN" sz="4800" b="1">
                <a:solidFill>
                  <a:srgbClr val="FF0000"/>
                </a:solidFill>
                <a:latin typeface="微软雅黑" panose="020B0503020204020204" pitchFamily="34" charset="-122"/>
                <a:ea typeface="微软雅黑" panose="020B0503020204020204" pitchFamily="34" charset="-122"/>
              </a:rPr>
              <a:t>4</a:t>
            </a:r>
            <a:r>
              <a:rPr lang="zh-CN" altLang="zh-CN" sz="4800" b="1">
                <a:solidFill>
                  <a:srgbClr val="FF0000"/>
                </a:solidFill>
                <a:latin typeface="微软雅黑" panose="020B0503020204020204" pitchFamily="34" charset="-122"/>
                <a:ea typeface="微软雅黑" panose="020B0503020204020204" pitchFamily="34" charset="-122"/>
              </a:rPr>
              <a:t>讲 </a:t>
            </a:r>
            <a:r>
              <a:rPr lang="zh-CN" altLang="zh-CN" sz="4800" b="1" smtClean="0">
                <a:solidFill>
                  <a:srgbClr val="FF0000"/>
                </a:solidFill>
                <a:latin typeface="微软雅黑" panose="020B0503020204020204" pitchFamily="34" charset="-122"/>
                <a:ea typeface="微软雅黑" panose="020B0503020204020204" pitchFamily="34" charset="-122"/>
              </a:rPr>
              <a:t>中体</a:t>
            </a:r>
            <a:r>
              <a:rPr lang="zh-CN" altLang="zh-CN" sz="4800" b="1">
                <a:solidFill>
                  <a:srgbClr val="FF0000"/>
                </a:solidFill>
                <a:latin typeface="微软雅黑" panose="020B0503020204020204" pitchFamily="34" charset="-122"/>
                <a:ea typeface="微软雅黑" panose="020B0503020204020204" pitchFamily="34" charset="-122"/>
              </a:rPr>
              <a:t>西用、维新思想与三民主义</a:t>
            </a:r>
            <a:endParaRPr lang="zh-CN" altLang="zh-CN" sz="4800" b="1">
              <a:solidFill>
                <a:srgbClr val="FF0000"/>
              </a:solidFill>
              <a:latin typeface="微软雅黑" panose="020B0503020204020204" pitchFamily="34" charset="-122"/>
              <a:ea typeface="微软雅黑" panose="020B0503020204020204" pitchFamily="34" charset="-122"/>
            </a:endParaRPr>
          </a:p>
        </p:txBody>
      </p:sp>
      <p:grpSp>
        <p:nvGrpSpPr>
          <p:cNvPr id="22" name="组合 21"/>
          <p:cNvGrpSpPr/>
          <p:nvPr/>
        </p:nvGrpSpPr>
        <p:grpSpPr>
          <a:xfrm>
            <a:off x="186055" y="468631"/>
            <a:ext cx="5575935" cy="2743834"/>
            <a:chOff x="3285764" y="3074003"/>
            <a:chExt cx="6085806" cy="1396419"/>
          </a:xfrm>
        </p:grpSpPr>
        <p:sp>
          <p:nvSpPr>
            <p:cNvPr id="23" name="副标题 3"/>
            <p:cNvSpPr txBox="1"/>
            <p:nvPr/>
          </p:nvSpPr>
          <p:spPr>
            <a:xfrm>
              <a:off x="3359689" y="3074003"/>
              <a:ext cx="4517715" cy="504056"/>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2000" smtClean="0">
                  <a:solidFill>
                    <a:schemeClr val="tx1">
                      <a:lumMod val="65000"/>
                      <a:lumOff val="35000"/>
                    </a:schemeClr>
                  </a:solidFill>
                  <a:latin typeface="Times New Roman" panose="02020603050405020304" pitchFamily="18" charset="0"/>
                  <a:ea typeface="微软雅黑" panose="020B0503020204020204" pitchFamily="34" charset="-122"/>
                  <a:cs typeface="Times New Roman" panose="02020603050405020304" pitchFamily="18" charset="0"/>
                </a:rPr>
                <a:t>中国近代史    </a:t>
              </a:r>
              <a:endParaRPr lang="zh-CN" altLang="en-US" sz="2000">
                <a:solidFill>
                  <a:schemeClr val="tx1">
                    <a:lumMod val="65000"/>
                    <a:lumOff val="3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4" name="标题 2"/>
            <p:cNvSpPr txBox="1"/>
            <p:nvPr/>
          </p:nvSpPr>
          <p:spPr>
            <a:xfrm>
              <a:off x="3359689" y="3609980"/>
              <a:ext cx="6011881" cy="636695"/>
            </a:xfrm>
            <a:prstGeom prst="rect">
              <a:avLst/>
            </a:prstGeom>
          </p:spPr>
          <p:txBody>
            <a:bodyPr>
              <a:noAutofit/>
            </a:bodyPr>
            <a:lstStyle>
              <a:lvl1pPr algn="ctr" defTabSz="1218565" rtl="0" eaLnBrk="1" latinLnBrk="0" hangingPunct="1">
                <a:spcBef>
                  <a:spcPct val="0"/>
                </a:spcBef>
                <a:buNone/>
                <a:defRPr sz="5900" kern="1200">
                  <a:solidFill>
                    <a:schemeClr val="tx1"/>
                  </a:solidFill>
                  <a:latin typeface="+mj-lt"/>
                  <a:ea typeface="+mj-ea"/>
                  <a:cs typeface="+mj-cs"/>
                </a:defRPr>
              </a:lvl1pPr>
            </a:lstStyle>
            <a:p>
              <a:pPr algn="l">
                <a:tabLst>
                  <a:tab pos="2250440" algn="l"/>
                </a:tabLst>
              </a:pPr>
              <a:r>
                <a:rPr lang="zh-CN" altLang="en-US" sz="5400" b="1" kern="100" smtClean="0">
                  <a:solidFill>
                    <a:schemeClr val="tx1">
                      <a:lumMod val="75000"/>
                      <a:lumOff val="25000"/>
                    </a:schemeClr>
                  </a:solidFill>
                  <a:latin typeface="Times New Roman" panose="02020603050405020304"/>
                  <a:ea typeface="微软雅黑" panose="020B0503020204020204" pitchFamily="34" charset="-122"/>
                  <a:cs typeface="Times New Roman" panose="02020603050405020304"/>
                </a:rPr>
                <a:t>晚清时期的中国</a:t>
              </a:r>
              <a:r>
                <a:rPr lang="en-US" altLang="zh-CN" sz="4000" b="1" kern="100" smtClean="0">
                  <a:solidFill>
                    <a:schemeClr val="tx1">
                      <a:lumMod val="75000"/>
                      <a:lumOff val="25000"/>
                    </a:schemeClr>
                  </a:solidFill>
                  <a:latin typeface="Times New Roman" panose="02020603050405020304"/>
                  <a:ea typeface="楷体_GB2312" pitchFamily="49" charset="-122"/>
                  <a:cs typeface="Times New Roman" panose="02020603050405020304"/>
                </a:rPr>
                <a:t>(1840~1912</a:t>
              </a:r>
              <a:r>
                <a:rPr lang="zh-CN" altLang="en-US" sz="4000" b="1" kern="100" smtClean="0">
                  <a:solidFill>
                    <a:schemeClr val="tx1">
                      <a:lumMod val="75000"/>
                      <a:lumOff val="25000"/>
                    </a:schemeClr>
                  </a:solidFill>
                  <a:latin typeface="Times New Roman" panose="02020603050405020304"/>
                  <a:ea typeface="楷体_GB2312" pitchFamily="49" charset="-122"/>
                  <a:cs typeface="Times New Roman" panose="02020603050405020304"/>
                </a:rPr>
                <a:t>年</a:t>
              </a:r>
              <a:r>
                <a:rPr lang="en-US" altLang="zh-CN" sz="4000" b="1" kern="100" smtClean="0">
                  <a:solidFill>
                    <a:schemeClr val="tx1">
                      <a:lumMod val="75000"/>
                      <a:lumOff val="25000"/>
                    </a:schemeClr>
                  </a:solidFill>
                  <a:latin typeface="Times New Roman" panose="02020603050405020304"/>
                  <a:ea typeface="微软雅黑" panose="020B0503020204020204" pitchFamily="34" charset="-122"/>
                  <a:cs typeface="Times New Roman" panose="02020603050405020304"/>
                </a:rPr>
                <a:t>)</a:t>
              </a:r>
              <a:endParaRPr lang="en-US" altLang="zh-CN" sz="4000" b="1" kern="100" smtClean="0">
                <a:solidFill>
                  <a:schemeClr val="tx1">
                    <a:lumMod val="75000"/>
                    <a:lumOff val="25000"/>
                  </a:schemeClr>
                </a:solidFill>
                <a:latin typeface="Times New Roman" panose="02020603050405020304"/>
                <a:ea typeface="微软雅黑" panose="020B0503020204020204" pitchFamily="34" charset="-122"/>
                <a:cs typeface="Times New Roman" panose="02020603050405020304"/>
              </a:endParaRPr>
            </a:p>
          </p:txBody>
        </p:sp>
        <p:sp>
          <p:nvSpPr>
            <p:cNvPr id="25" name="矩形 24"/>
            <p:cNvSpPr/>
            <p:nvPr/>
          </p:nvSpPr>
          <p:spPr>
            <a:xfrm>
              <a:off x="3285764" y="3458120"/>
              <a:ext cx="36000" cy="101230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26" name="矩形 25"/>
          <p:cNvSpPr/>
          <p:nvPr/>
        </p:nvSpPr>
        <p:spPr bwMode="auto">
          <a:xfrm>
            <a:off x="388859" y="3933850"/>
            <a:ext cx="11515751" cy="10806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pPr>
            <a:r>
              <a:rPr lang="zh-CN" altLang="en-US" sz="4400" b="1">
                <a:solidFill>
                  <a:srgbClr val="3333FF"/>
                </a:solidFill>
                <a:latin typeface="微软雅黑" panose="020B0503020204020204" pitchFamily="34" charset="-122"/>
                <a:ea typeface="微软雅黑" panose="020B0503020204020204" pitchFamily="34" charset="-122"/>
              </a:rPr>
              <a:t>向西方</a:t>
            </a:r>
            <a:r>
              <a:rPr lang="zh-CN" altLang="en-US" sz="4400" b="1" smtClean="0">
                <a:solidFill>
                  <a:srgbClr val="3333FF"/>
                </a:solidFill>
                <a:latin typeface="微软雅黑" panose="020B0503020204020204" pitchFamily="34" charset="-122"/>
                <a:ea typeface="微软雅黑" panose="020B0503020204020204" pitchFamily="34" charset="-122"/>
              </a:rPr>
              <a:t>学习的渐进过程</a:t>
            </a:r>
            <a:endParaRPr lang="zh-CN" altLang="en-US" sz="4400" b="1" smtClean="0">
              <a:solidFill>
                <a:srgbClr val="3333F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矩形 5"/>
          <p:cNvSpPr/>
          <p:nvPr/>
        </p:nvSpPr>
        <p:spPr>
          <a:xfrm>
            <a:off x="350768" y="693490"/>
            <a:ext cx="11361062" cy="5509176"/>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spcAft>
                <a:spcPct val="0"/>
              </a:spcAft>
            </a:pPr>
            <a:r>
              <a:rPr lang="en-US" altLang="zh-CN" kern="100">
                <a:solidFill>
                  <a:srgbClr val="0070C0"/>
                </a:solidFill>
                <a:latin typeface="+mn-ea"/>
                <a:cs typeface="Courier New" panose="02070309020205020404"/>
              </a:rPr>
              <a:t>4.</a:t>
            </a:r>
            <a:r>
              <a:rPr lang="zh-CN" altLang="zh-CN" kern="100">
                <a:solidFill>
                  <a:srgbClr val="0070C0"/>
                </a:solidFill>
                <a:latin typeface="+mn-ea"/>
                <a:cs typeface="Times New Roman" panose="02020603050405020304"/>
              </a:rPr>
              <a:t>评价</a:t>
            </a:r>
            <a:endParaRPr lang="zh-CN" altLang="zh-CN" kern="100">
              <a:solidFill>
                <a:srgbClr val="0070C0"/>
              </a:solidFill>
              <a:latin typeface="+mn-ea"/>
              <a:cs typeface="Courier New" panose="02070309020205020404"/>
            </a:endParaRPr>
          </a:p>
          <a:p>
            <a:pPr algn="just">
              <a:spcAft>
                <a:spcPct val="0"/>
              </a:spcAft>
            </a:pPr>
            <a:r>
              <a:rPr lang="en-US" altLang="zh-CN" kern="100">
                <a:latin typeface="+mn-ea"/>
                <a:cs typeface="Courier New" panose="02070309020205020404"/>
              </a:rPr>
              <a:t>(1)</a:t>
            </a:r>
            <a:r>
              <a:rPr lang="zh-CN" altLang="zh-CN" kern="100">
                <a:latin typeface="+mn-ea"/>
                <a:cs typeface="Times New Roman" panose="02020603050405020304"/>
              </a:rPr>
              <a:t>进步性：比较完整的资产阶级民主革命纲领，反映了中国人民实现民族独立和民主权利的愿望，是辛亥革命的重要理论指导。</a:t>
            </a:r>
            <a:endParaRPr lang="zh-CN" altLang="zh-CN" kern="100">
              <a:latin typeface="+mn-ea"/>
              <a:cs typeface="Courier New" panose="02070309020205020404"/>
            </a:endParaRPr>
          </a:p>
          <a:p>
            <a:pPr algn="just"/>
            <a:r>
              <a:rPr lang="en-US" altLang="zh-CN" kern="100">
                <a:latin typeface="+mn-ea"/>
                <a:cs typeface="Courier New" panose="02070309020205020404"/>
              </a:rPr>
              <a:t>(2)</a:t>
            </a:r>
            <a:r>
              <a:rPr lang="zh-CN" altLang="zh-CN" kern="100">
                <a:latin typeface="+mn-ea"/>
                <a:cs typeface="Times New Roman" panose="02020603050405020304"/>
              </a:rPr>
              <a:t>局限性</a:t>
            </a:r>
            <a:r>
              <a:rPr lang="zh-CN" altLang="zh-CN" kern="100" smtClean="0">
                <a:latin typeface="+mn-ea"/>
                <a:cs typeface="Times New Roman" panose="02020603050405020304"/>
              </a:rPr>
              <a:t>：</a:t>
            </a:r>
            <a:endParaRPr lang="en-US" altLang="zh-CN" kern="100" smtClean="0">
              <a:latin typeface="+mn-ea"/>
              <a:cs typeface="Times New Roman" panose="02020603050405020304"/>
            </a:endParaRPr>
          </a:p>
          <a:p>
            <a:pPr algn="just"/>
            <a:r>
              <a:rPr lang="en-US" altLang="zh-CN" kern="100" smtClean="0">
                <a:latin typeface="+mn-ea"/>
                <a:cs typeface="Times New Roman" panose="02020603050405020304"/>
              </a:rPr>
              <a:t>【</a:t>
            </a:r>
            <a:r>
              <a:rPr lang="zh-CN" altLang="en-US" kern="100" smtClean="0">
                <a:latin typeface="+mn-ea"/>
                <a:cs typeface="Times New Roman" panose="02020603050405020304"/>
              </a:rPr>
              <a:t>民族主义</a:t>
            </a:r>
            <a:r>
              <a:rPr lang="en-US" altLang="zh-CN" kern="100" smtClean="0">
                <a:latin typeface="+mn-ea"/>
                <a:cs typeface="Times New Roman" panose="02020603050405020304"/>
              </a:rPr>
              <a:t>】</a:t>
            </a:r>
            <a:r>
              <a:rPr lang="zh-CN" altLang="zh-CN" kern="100" smtClean="0">
                <a:latin typeface="+mn-ea"/>
                <a:cs typeface="Times New Roman" panose="02020603050405020304"/>
              </a:rPr>
              <a:t>没有</a:t>
            </a:r>
            <a:r>
              <a:rPr lang="zh-CN" altLang="zh-CN" kern="100">
                <a:latin typeface="+mn-ea"/>
                <a:cs typeface="Times New Roman" panose="02020603050405020304"/>
              </a:rPr>
              <a:t>提出明确的反帝</a:t>
            </a:r>
            <a:r>
              <a:rPr lang="zh-CN" altLang="zh-CN" kern="100" smtClean="0">
                <a:latin typeface="+mn-ea"/>
                <a:cs typeface="Times New Roman" panose="02020603050405020304"/>
              </a:rPr>
              <a:t>口号</a:t>
            </a:r>
            <a:r>
              <a:rPr lang="zh-CN" altLang="en-US" kern="100" smtClean="0">
                <a:latin typeface="+mn-ea"/>
                <a:cs typeface="Times New Roman" panose="02020603050405020304"/>
              </a:rPr>
              <a:t>；</a:t>
            </a:r>
            <a:endParaRPr lang="en-US" altLang="zh-CN" kern="100" smtClean="0">
              <a:latin typeface="+mn-ea"/>
              <a:cs typeface="Times New Roman" panose="02020603050405020304"/>
            </a:endParaRPr>
          </a:p>
          <a:p>
            <a:pPr algn="just"/>
            <a:r>
              <a:rPr lang="en-US" altLang="zh-CN" kern="100" smtClean="0">
                <a:latin typeface="+mn-ea"/>
                <a:cs typeface="Times New Roman" panose="02020603050405020304"/>
              </a:rPr>
              <a:t>【</a:t>
            </a:r>
            <a:r>
              <a:rPr lang="zh-CN" altLang="en-US" kern="100" smtClean="0">
                <a:latin typeface="+mn-ea"/>
                <a:cs typeface="Times New Roman" panose="02020603050405020304"/>
              </a:rPr>
              <a:t>民生主义</a:t>
            </a:r>
            <a:r>
              <a:rPr lang="en-US" altLang="zh-CN" kern="100" smtClean="0">
                <a:latin typeface="+mn-ea"/>
                <a:cs typeface="Times New Roman" panose="02020603050405020304"/>
              </a:rPr>
              <a:t>】</a:t>
            </a:r>
            <a:r>
              <a:rPr lang="zh-CN" altLang="zh-CN" kern="100" smtClean="0">
                <a:latin typeface="+mn-ea"/>
                <a:cs typeface="Times New Roman" panose="02020603050405020304"/>
              </a:rPr>
              <a:t>没有</a:t>
            </a:r>
            <a:r>
              <a:rPr lang="zh-CN" altLang="zh-CN" kern="100">
                <a:latin typeface="+mn-ea"/>
                <a:cs typeface="Times New Roman" panose="02020603050405020304"/>
              </a:rPr>
              <a:t>彻底的土地革命</a:t>
            </a:r>
            <a:r>
              <a:rPr lang="zh-CN" altLang="zh-CN" kern="100" smtClean="0">
                <a:latin typeface="+mn-ea"/>
                <a:cs typeface="Times New Roman" panose="02020603050405020304"/>
              </a:rPr>
              <a:t>纲领</a:t>
            </a:r>
            <a:r>
              <a:rPr lang="zh-CN" altLang="en-US" kern="100" smtClean="0">
                <a:latin typeface="+mn-ea"/>
                <a:cs typeface="Times New Roman" panose="02020603050405020304"/>
              </a:rPr>
              <a:t>，</a:t>
            </a:r>
            <a:r>
              <a:rPr lang="zh-CN" altLang="en-US">
                <a:solidFill>
                  <a:srgbClr val="FF0000"/>
                </a:solidFill>
                <a:latin typeface="黑体" panose="02010609060101010101" charset="-122"/>
                <a:ea typeface="黑体" panose="02010609060101010101" charset="-122"/>
                <a:sym typeface="+mn-ea"/>
              </a:rPr>
              <a:t>没彻底解决农民的土地</a:t>
            </a:r>
            <a:r>
              <a:rPr lang="zh-CN" altLang="en-US" smtClean="0">
                <a:solidFill>
                  <a:srgbClr val="FF0000"/>
                </a:solidFill>
                <a:latin typeface="黑体" panose="02010609060101010101" charset="-122"/>
                <a:ea typeface="黑体" panose="02010609060101010101" charset="-122"/>
                <a:sym typeface="+mn-ea"/>
              </a:rPr>
              <a:t>问题</a:t>
            </a:r>
            <a:r>
              <a:rPr lang="zh-CN" altLang="zh-CN" kern="100" smtClean="0">
                <a:solidFill>
                  <a:srgbClr val="FF0000"/>
                </a:solidFill>
                <a:latin typeface="+mn-ea"/>
                <a:cs typeface="Times New Roman" panose="02020603050405020304"/>
              </a:rPr>
              <a:t>。</a:t>
            </a:r>
            <a:endParaRPr lang="en-US" altLang="zh-CN" kern="100" smtClean="0">
              <a:solidFill>
                <a:srgbClr val="FF0000"/>
              </a:solidFill>
              <a:latin typeface="+mn-ea"/>
              <a:cs typeface="Times New Roman" panose="02020603050405020304"/>
            </a:endParaRPr>
          </a:p>
          <a:p>
            <a:pPr algn="just"/>
            <a:r>
              <a:rPr lang="en-US" altLang="zh-CN" kern="100" smtClean="0">
                <a:solidFill>
                  <a:srgbClr val="FF0000"/>
                </a:solidFill>
                <a:latin typeface="+mn-ea"/>
                <a:cs typeface="Times New Roman" panose="02020603050405020304"/>
              </a:rPr>
              <a:t>【</a:t>
            </a:r>
            <a:r>
              <a:rPr lang="zh-CN" altLang="en-US" kern="100" smtClean="0">
                <a:solidFill>
                  <a:srgbClr val="FF0000"/>
                </a:solidFill>
                <a:latin typeface="+mn-ea"/>
                <a:cs typeface="Times New Roman" panose="02020603050405020304"/>
              </a:rPr>
              <a:t>民权主义</a:t>
            </a:r>
            <a:r>
              <a:rPr lang="en-US" altLang="zh-CN" kern="100" smtClean="0">
                <a:solidFill>
                  <a:srgbClr val="FF0000"/>
                </a:solidFill>
                <a:latin typeface="+mn-ea"/>
                <a:cs typeface="Times New Roman" panose="02020603050405020304"/>
              </a:rPr>
              <a:t>】</a:t>
            </a:r>
            <a:r>
              <a:rPr lang="zh-CN" altLang="en-US" kern="100" smtClean="0">
                <a:solidFill>
                  <a:srgbClr val="FF0000"/>
                </a:solidFill>
                <a:latin typeface="+mn-ea"/>
                <a:cs typeface="Times New Roman" panose="02020603050405020304"/>
              </a:rPr>
              <a:t>没有</a:t>
            </a:r>
            <a:r>
              <a:rPr lang="zh-CN" altLang="en-US" kern="100">
                <a:solidFill>
                  <a:srgbClr val="FF0000"/>
                </a:solidFill>
                <a:latin typeface="+mn-ea"/>
                <a:cs typeface="Times New Roman" panose="02020603050405020304"/>
              </a:rPr>
              <a:t>将整个封建主义作为斗争对象（汉族地主、旧官僚、军阀混入革命队伍）</a:t>
            </a:r>
            <a:r>
              <a:rPr lang="zh-CN" altLang="en-US" kern="100" smtClean="0">
                <a:solidFill>
                  <a:srgbClr val="FF0000"/>
                </a:solidFill>
                <a:latin typeface="+mn-ea"/>
                <a:cs typeface="Times New Roman" panose="02020603050405020304"/>
              </a:rPr>
              <a:t>。</a:t>
            </a:r>
            <a:endParaRPr lang="en-US" altLang="zh-CN" kern="100" smtClean="0">
              <a:solidFill>
                <a:srgbClr val="FF0000"/>
              </a:solidFill>
              <a:latin typeface="+mn-ea"/>
              <a:cs typeface="Times New Roman" panose="02020603050405020304"/>
            </a:endParaRPr>
          </a:p>
          <a:p>
            <a:pPr algn="just"/>
            <a:r>
              <a:rPr lang="zh-CN" altLang="zh-CN" kern="100" smtClean="0">
                <a:latin typeface="+mn-ea"/>
                <a:cs typeface="Times New Roman" panose="02020603050405020304"/>
              </a:rPr>
              <a:t>带有</a:t>
            </a:r>
            <a:r>
              <a:rPr lang="zh-CN" altLang="zh-CN" kern="100">
                <a:latin typeface="+mn-ea"/>
                <a:cs typeface="Times New Roman" panose="02020603050405020304"/>
              </a:rPr>
              <a:t>明显的时代局限和阶级局限</a:t>
            </a:r>
            <a:r>
              <a:rPr lang="zh-CN" altLang="zh-CN" kern="100" smtClean="0">
                <a:latin typeface="+mn-ea"/>
                <a:cs typeface="Times New Roman" panose="02020603050405020304"/>
              </a:rPr>
              <a:t>。</a:t>
            </a:r>
            <a:endParaRPr lang="en-US" altLang="zh-CN" kern="100" smtClean="0">
              <a:latin typeface="+mn-ea"/>
              <a:cs typeface="Times New Roman" panose="02020603050405020304"/>
            </a:endParaRPr>
          </a:p>
          <a:p>
            <a:pPr algn="just"/>
            <a:endParaRPr lang="zh-CN" altLang="en-US" sz="1400" kern="100">
              <a:solidFill>
                <a:srgbClr val="FF0000"/>
              </a:solidFill>
              <a:latin typeface="+mn-ea"/>
              <a:cs typeface="Times New Roman" panose="02020603050405020304"/>
            </a:endParaRPr>
          </a:p>
          <a:p>
            <a:pPr algn="just">
              <a:spcAft>
                <a:spcPct val="0"/>
              </a:spcAft>
            </a:pPr>
            <a:r>
              <a:rPr lang="en-US" altLang="zh-CN" kern="100" smtClean="0">
                <a:solidFill>
                  <a:srgbClr val="0070C0"/>
                </a:solidFill>
                <a:latin typeface="+mn-ea"/>
                <a:cs typeface="Courier New" panose="02070309020205020404"/>
              </a:rPr>
              <a:t>5</a:t>
            </a:r>
            <a:r>
              <a:rPr lang="en-US" altLang="zh-CN" kern="100">
                <a:solidFill>
                  <a:srgbClr val="0070C0"/>
                </a:solidFill>
                <a:latin typeface="+mn-ea"/>
                <a:cs typeface="Courier New" panose="02070309020205020404"/>
              </a:rPr>
              <a:t>.</a:t>
            </a:r>
            <a:r>
              <a:rPr lang="zh-CN" altLang="zh-CN" kern="100">
                <a:solidFill>
                  <a:srgbClr val="0070C0"/>
                </a:solidFill>
                <a:latin typeface="+mn-ea"/>
                <a:cs typeface="Times New Roman" panose="02020603050405020304"/>
              </a:rPr>
              <a:t>实践</a:t>
            </a:r>
            <a:endParaRPr lang="zh-CN" altLang="zh-CN" kern="100">
              <a:solidFill>
                <a:srgbClr val="0070C0"/>
              </a:solidFill>
              <a:latin typeface="+mn-ea"/>
              <a:cs typeface="Courier New" panose="02070309020205020404"/>
            </a:endParaRPr>
          </a:p>
          <a:p>
            <a:pPr algn="just">
              <a:spcAft>
                <a:spcPct val="0"/>
              </a:spcAft>
            </a:pPr>
            <a:r>
              <a:rPr lang="en-US" altLang="zh-CN" kern="100">
                <a:latin typeface="+mn-ea"/>
                <a:cs typeface="Courier New" panose="02070309020205020404"/>
              </a:rPr>
              <a:t>(1)</a:t>
            </a:r>
            <a:r>
              <a:rPr lang="zh-CN" altLang="zh-CN" kern="100">
                <a:latin typeface="+mn-ea"/>
                <a:cs typeface="Times New Roman" panose="02020603050405020304"/>
              </a:rPr>
              <a:t>辛亥革命：</a:t>
            </a:r>
            <a:r>
              <a:rPr lang="en-US" altLang="zh-CN" kern="100">
                <a:latin typeface="+mn-ea"/>
                <a:cs typeface="Courier New" panose="02070309020205020404"/>
              </a:rPr>
              <a:t>1911</a:t>
            </a:r>
            <a:r>
              <a:rPr lang="zh-CN" altLang="zh-CN" kern="100">
                <a:latin typeface="+mn-ea"/>
                <a:cs typeface="Times New Roman" panose="02020603050405020304"/>
              </a:rPr>
              <a:t>年，辛亥革命爆发，推翻了清朝封建统治。</a:t>
            </a:r>
            <a:endParaRPr lang="zh-CN" altLang="zh-CN" kern="100">
              <a:latin typeface="+mn-ea"/>
              <a:cs typeface="Courier New" panose="02070309020205020404"/>
            </a:endParaRPr>
          </a:p>
          <a:p>
            <a:pPr algn="just">
              <a:spcAft>
                <a:spcPct val="0"/>
              </a:spcAft>
            </a:pPr>
            <a:r>
              <a:rPr lang="en-US" altLang="zh-CN" kern="100">
                <a:latin typeface="+mn-ea"/>
                <a:cs typeface="Courier New" panose="02070309020205020404"/>
              </a:rPr>
              <a:t>(2)</a:t>
            </a:r>
            <a:r>
              <a:rPr lang="zh-CN" altLang="zh-CN" kern="100">
                <a:latin typeface="+mn-ea"/>
                <a:cs typeface="Times New Roman" panose="02020603050405020304"/>
              </a:rPr>
              <a:t>《临时约法》：</a:t>
            </a:r>
            <a:r>
              <a:rPr lang="en-US" altLang="zh-CN" kern="100">
                <a:latin typeface="+mn-ea"/>
                <a:cs typeface="Courier New" panose="02070309020205020404"/>
              </a:rPr>
              <a:t>1912</a:t>
            </a:r>
            <a:r>
              <a:rPr lang="zh-CN" altLang="zh-CN" kern="100">
                <a:latin typeface="+mn-ea"/>
                <a:cs typeface="Times New Roman" panose="02020603050405020304"/>
              </a:rPr>
              <a:t>年，孙中山领导制定并颁布了《中华民国临时约法》。</a:t>
            </a:r>
            <a:endParaRPr lang="zh-CN" altLang="zh-CN" kern="100">
              <a:latin typeface="+mn-ea"/>
              <a:cs typeface="Courier New" panose="02070309020205020404"/>
            </a:endParaRPr>
          </a:p>
          <a:p>
            <a:pPr algn="just"/>
            <a:r>
              <a:rPr lang="en-US" altLang="zh-CN" kern="100">
                <a:latin typeface="+mn-ea"/>
                <a:cs typeface="Courier New" panose="02070309020205020404"/>
              </a:rPr>
              <a:t>(3)</a:t>
            </a:r>
            <a:r>
              <a:rPr lang="zh-CN" altLang="zh-CN" kern="100">
                <a:latin typeface="+mn-ea"/>
                <a:cs typeface="Times New Roman" panose="02020603050405020304"/>
              </a:rPr>
              <a:t>捍卫共和：孙中山先后领导发动了</a:t>
            </a:r>
            <a:r>
              <a:rPr lang="en-US" altLang="zh-CN" kern="100" smtClean="0">
                <a:latin typeface="+mn-ea"/>
                <a:cs typeface="Times New Roman" panose="02020603050405020304"/>
              </a:rPr>
              <a:t>“</a:t>
            </a:r>
            <a:r>
              <a:rPr lang="zh-CN" altLang="zh-CN" kern="100">
                <a:latin typeface="+mn-ea"/>
                <a:cs typeface="Times New Roman" panose="02020603050405020304"/>
              </a:rPr>
              <a:t>二次</a:t>
            </a:r>
            <a:r>
              <a:rPr lang="zh-CN" altLang="zh-CN" kern="100" smtClean="0">
                <a:latin typeface="+mn-ea"/>
                <a:cs typeface="Times New Roman" panose="02020603050405020304"/>
              </a:rPr>
              <a:t>革命</a:t>
            </a:r>
            <a:r>
              <a:rPr lang="en-US" altLang="zh-CN" kern="100" smtClean="0">
                <a:latin typeface="+mn-ea"/>
                <a:cs typeface="Times New Roman" panose="02020603050405020304"/>
              </a:rPr>
              <a:t>”“</a:t>
            </a:r>
            <a:r>
              <a:rPr lang="zh-CN" altLang="zh-CN" kern="100">
                <a:latin typeface="+mn-ea"/>
                <a:cs typeface="Times New Roman" panose="02020603050405020304"/>
              </a:rPr>
              <a:t>护国运动</a:t>
            </a:r>
            <a:r>
              <a:rPr lang="en-US" altLang="zh-CN" kern="100">
                <a:latin typeface="+mn-ea"/>
                <a:cs typeface="Times New Roman" panose="02020603050405020304"/>
              </a:rPr>
              <a:t>”</a:t>
            </a:r>
            <a:r>
              <a:rPr lang="zh-CN" altLang="zh-CN" kern="100">
                <a:latin typeface="+mn-ea"/>
                <a:cs typeface="Times New Roman" panose="02020603050405020304"/>
              </a:rPr>
              <a:t>和两次</a:t>
            </a:r>
            <a:r>
              <a:rPr lang="en-US" altLang="zh-CN" kern="100">
                <a:latin typeface="+mn-ea"/>
                <a:cs typeface="Times New Roman" panose="02020603050405020304"/>
              </a:rPr>
              <a:t>“</a:t>
            </a:r>
            <a:r>
              <a:rPr lang="zh-CN" altLang="zh-CN" kern="100">
                <a:latin typeface="+mn-ea"/>
                <a:cs typeface="Times New Roman" panose="02020603050405020304"/>
              </a:rPr>
              <a:t>护法运动</a:t>
            </a:r>
            <a:r>
              <a:rPr lang="en-US" altLang="zh-CN" kern="100">
                <a:latin typeface="+mn-ea"/>
                <a:cs typeface="Times New Roman" panose="02020603050405020304"/>
              </a:rPr>
              <a:t>”</a:t>
            </a:r>
            <a:r>
              <a:rPr lang="zh-CN" altLang="zh-CN" kern="100">
                <a:latin typeface="+mn-ea"/>
                <a:cs typeface="Times New Roman" panose="02020603050405020304"/>
              </a:rPr>
              <a:t>，但都以失败告终</a:t>
            </a:r>
            <a:r>
              <a:rPr lang="zh-CN" altLang="zh-CN" kern="100" smtClean="0">
                <a:latin typeface="+mn-ea"/>
                <a:cs typeface="Times New Roman" panose="02020603050405020304"/>
              </a:rPr>
              <a:t>。</a:t>
            </a:r>
            <a:endParaRPr lang="zh-CN" altLang="zh-CN" kern="100">
              <a:effectLst/>
              <a:latin typeface="+mn-ea"/>
              <a:cs typeface="Courier New" panose="02070309020205020404"/>
            </a:endParaRPr>
          </a:p>
        </p:txBody>
      </p:sp>
      <p:sp>
        <p:nvSpPr>
          <p:cNvPr id="5" name="矩形 4"/>
          <p:cNvSpPr/>
          <p:nvPr/>
        </p:nvSpPr>
        <p:spPr>
          <a:xfrm>
            <a:off x="441665" y="-26590"/>
            <a:ext cx="2557198" cy="747873"/>
          </a:xfrm>
          <a:prstGeom prst="rect">
            <a:avLst/>
          </a:prstGeom>
        </p:spPr>
        <p:txBody>
          <a:bodyPr wrap="square" lIns="121898" tIns="60948" rIns="121898" bIns="60948">
            <a:spAutoFit/>
          </a:bodyPr>
          <a:lstStyle/>
          <a:p>
            <a:pPr algn="just">
              <a:lnSpc>
                <a:spcPct val="145000"/>
              </a:lnSpc>
            </a:pPr>
            <a:r>
              <a:rPr lang="zh-CN" altLang="zh-CN" sz="2800" b="1" kern="100">
                <a:solidFill>
                  <a:srgbClr val="C00000"/>
                </a:solidFill>
                <a:latin typeface="+mj-ea"/>
                <a:ea typeface="+mj-ea"/>
                <a:cs typeface="Times New Roman" panose="02020603050405020304"/>
              </a:rPr>
              <a:t>四、三民主义</a:t>
            </a:r>
            <a:endParaRPr lang="zh-CN" altLang="zh-CN" sz="2800" b="1" kern="100">
              <a:solidFill>
                <a:srgbClr val="C00000"/>
              </a:solidFill>
              <a:latin typeface="+mj-ea"/>
              <a:ea typeface="+mj-ea"/>
              <a:cs typeface="Times New Roman" panose="02020603050405020304"/>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 name="五边形 40"/>
          <p:cNvSpPr/>
          <p:nvPr/>
        </p:nvSpPr>
        <p:spPr>
          <a:xfrm rot="5400000">
            <a:off x="10947110" y="613165"/>
            <a:ext cx="1728193" cy="448686"/>
          </a:xfrm>
          <a:prstGeom prst="homePlate">
            <a:avLst>
              <a:gd name="adj" fmla="val 35304"/>
            </a:avLst>
          </a:prstGeom>
          <a:solidFill>
            <a:schemeClr val="accent5">
              <a:lumMod val="75000"/>
            </a:schemeClr>
          </a:solidFill>
          <a:ln w="25400" cap="flat" cmpd="sng" algn="ctr">
            <a:noFill/>
            <a:prstDash val="solid"/>
          </a:ln>
          <a:effectLst/>
        </p:spPr>
        <p:txBody>
          <a:bodyPr vert="vert270" wrap="square" rtlCol="0" anchor="ctr"/>
          <a:lstStyle/>
          <a:p>
            <a:pPr lvl="0" algn="ctr"/>
            <a:r>
              <a:rPr lang="zh-CN" altLang="en-US" b="1" spc="50">
                <a:solidFill>
                  <a:prstClr val="white"/>
                </a:solidFill>
                <a:ea typeface="微软雅黑" panose="020B0503020204020204" pitchFamily="34" charset="-122"/>
              </a:rPr>
              <a:t>概念</a:t>
            </a:r>
            <a:r>
              <a:rPr lang="zh-CN" altLang="en-US" b="1" spc="50" smtClean="0">
                <a:solidFill>
                  <a:prstClr val="white"/>
                </a:solidFill>
                <a:ea typeface="微软雅黑" panose="020B0503020204020204" pitchFamily="34" charset="-122"/>
              </a:rPr>
              <a:t>解读</a:t>
            </a:r>
            <a:endParaRPr lang="zh-CN" altLang="en-US" b="1" spc="50">
              <a:solidFill>
                <a:prstClr val="white"/>
              </a:solidFill>
              <a:ea typeface="微软雅黑" panose="020B0503020204020204" pitchFamily="34" charset="-122"/>
            </a:endParaRPr>
          </a:p>
        </p:txBody>
      </p:sp>
      <p:sp>
        <p:nvSpPr>
          <p:cNvPr id="6" name="矩形 5"/>
          <p:cNvSpPr/>
          <p:nvPr/>
        </p:nvSpPr>
        <p:spPr>
          <a:xfrm>
            <a:off x="375435" y="68089"/>
            <a:ext cx="5215716" cy="769417"/>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defTabSz="1219200">
              <a:lnSpc>
                <a:spcPct val="150000"/>
              </a:lnSpc>
            </a:pPr>
            <a:r>
              <a:rPr lang="zh-CN" altLang="zh-CN" sz="2800" b="1" kern="100">
                <a:solidFill>
                  <a:schemeClr val="accent5">
                    <a:lumMod val="50000"/>
                  </a:schemeClr>
                </a:solidFill>
                <a:latin typeface="Times New Roman" panose="02020603050405020304"/>
                <a:ea typeface="微软雅黑" panose="020B0503020204020204" pitchFamily="34" charset="-122"/>
                <a:cs typeface="Times New Roman" panose="02020603050405020304"/>
              </a:rPr>
              <a:t>考点一　</a:t>
            </a:r>
            <a:r>
              <a:rPr lang="en-US" altLang="zh-CN" sz="2800" b="1" kern="100">
                <a:solidFill>
                  <a:schemeClr val="accent5">
                    <a:lumMod val="50000"/>
                  </a:schemeClr>
                </a:solidFill>
                <a:latin typeface="宋体" panose="02010600030101010101" pitchFamily="2" charset="-122"/>
                <a:ea typeface="宋体" panose="02010600030101010101" pitchFamily="2" charset="-122"/>
                <a:cs typeface="Times New Roman" panose="02020603050405020304"/>
              </a:rPr>
              <a:t>“</a:t>
            </a:r>
            <a:r>
              <a:rPr lang="zh-CN" altLang="zh-CN" sz="2800" b="1" kern="100">
                <a:solidFill>
                  <a:schemeClr val="accent5">
                    <a:lumMod val="50000"/>
                  </a:schemeClr>
                </a:solidFill>
                <a:latin typeface="Times New Roman" panose="02020603050405020304"/>
                <a:ea typeface="微软雅黑" panose="020B0503020204020204" pitchFamily="34" charset="-122"/>
                <a:cs typeface="Times New Roman" panose="02020603050405020304"/>
              </a:rPr>
              <a:t>中体西用</a:t>
            </a:r>
            <a:r>
              <a:rPr lang="en-US" altLang="zh-CN" sz="2800" b="1" kern="100">
                <a:solidFill>
                  <a:schemeClr val="accent5">
                    <a:lumMod val="50000"/>
                  </a:schemeClr>
                </a:solidFill>
                <a:latin typeface="宋体" panose="02010600030101010101" pitchFamily="2" charset="-122"/>
                <a:ea typeface="宋体" panose="02010600030101010101" pitchFamily="2" charset="-122"/>
                <a:cs typeface="Times New Roman" panose="02020603050405020304"/>
              </a:rPr>
              <a:t>”</a:t>
            </a:r>
            <a:r>
              <a:rPr lang="zh-CN" altLang="zh-CN" sz="2800" b="1" kern="100">
                <a:solidFill>
                  <a:schemeClr val="accent5">
                    <a:lumMod val="50000"/>
                  </a:schemeClr>
                </a:solidFill>
                <a:latin typeface="Times New Roman" panose="02020603050405020304"/>
                <a:ea typeface="微软雅黑" panose="020B0503020204020204" pitchFamily="34" charset="-122"/>
                <a:cs typeface="Times New Roman" panose="02020603050405020304"/>
              </a:rPr>
              <a:t>思想</a:t>
            </a:r>
            <a:endParaRPr lang="zh-CN" altLang="zh-CN" sz="2800" b="1" kern="100">
              <a:solidFill>
                <a:schemeClr val="accent5">
                  <a:lumMod val="50000"/>
                </a:schemeClr>
              </a:solidFill>
              <a:latin typeface="Times New Roman" panose="02020603050405020304"/>
              <a:ea typeface="微软雅黑" panose="020B0503020204020204" pitchFamily="34" charset="-122"/>
              <a:cs typeface="Times New Roman" panose="02020603050405020304"/>
            </a:endParaRPr>
          </a:p>
        </p:txBody>
      </p:sp>
      <p:sp>
        <p:nvSpPr>
          <p:cNvPr id="9" name="矩形 8"/>
          <p:cNvSpPr/>
          <p:nvPr/>
        </p:nvSpPr>
        <p:spPr>
          <a:xfrm>
            <a:off x="375435" y="693490"/>
            <a:ext cx="11385581" cy="2939242"/>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pPr>
            <a:r>
              <a:rPr lang="en-US" altLang="zh-CN" sz="2600" b="1" kern="100">
                <a:latin typeface="+mj-ea"/>
                <a:ea typeface="+mj-ea"/>
                <a:cs typeface="Courier New" panose="02070309020205020404"/>
              </a:rPr>
              <a:t>1.</a:t>
            </a:r>
            <a:r>
              <a:rPr lang="zh-CN" altLang="zh-CN" sz="2600" b="1" kern="100">
                <a:latin typeface="+mj-ea"/>
                <a:ea typeface="+mj-ea"/>
                <a:cs typeface="Courier New" panose="02070309020205020404"/>
              </a:rPr>
              <a:t>道器之辨</a:t>
            </a:r>
            <a:endParaRPr lang="zh-CN" altLang="zh-CN" sz="2600" b="1" kern="100">
              <a:latin typeface="+mj-ea"/>
              <a:ea typeface="+mj-ea"/>
              <a:cs typeface="Courier New" panose="02070309020205020404"/>
            </a:endParaRPr>
          </a:p>
          <a:p>
            <a:pPr algn="just">
              <a:spcAft>
                <a:spcPct val="0"/>
              </a:spcAft>
            </a:pPr>
            <a:r>
              <a:rPr lang="zh-CN" altLang="zh-CN" kern="100">
                <a:latin typeface="+mn-ea"/>
                <a:cs typeface="Times New Roman" panose="02020603050405020304"/>
              </a:rPr>
              <a:t>在中国传统文化中，</a:t>
            </a:r>
            <a:r>
              <a:rPr lang="en-US" altLang="zh-CN" kern="100">
                <a:latin typeface="+mn-ea"/>
                <a:cs typeface="Times New Roman" panose="02020603050405020304"/>
              </a:rPr>
              <a:t>“</a:t>
            </a:r>
            <a:r>
              <a:rPr lang="zh-CN" altLang="zh-CN" kern="100">
                <a:latin typeface="+mn-ea"/>
                <a:cs typeface="Times New Roman" panose="02020603050405020304"/>
              </a:rPr>
              <a:t>道</a:t>
            </a:r>
            <a:r>
              <a:rPr lang="en-US" altLang="zh-CN" kern="100">
                <a:latin typeface="+mn-ea"/>
                <a:cs typeface="Times New Roman" panose="02020603050405020304"/>
              </a:rPr>
              <a:t>”</a:t>
            </a:r>
            <a:r>
              <a:rPr lang="zh-CN" altLang="zh-CN" kern="100">
                <a:latin typeface="+mn-ea"/>
                <a:cs typeface="Times New Roman" panose="02020603050405020304"/>
              </a:rPr>
              <a:t>是一个最高的哲学范畴，有点像是包罗万象的统一性，是先天地之生的万物本原，或一切事物永恒规律的代表。</a:t>
            </a:r>
            <a:r>
              <a:rPr lang="en-US" altLang="zh-CN" kern="100">
                <a:latin typeface="+mn-ea"/>
                <a:cs typeface="Times New Roman" panose="02020603050405020304"/>
              </a:rPr>
              <a:t>“</a:t>
            </a:r>
            <a:r>
              <a:rPr lang="zh-CN" altLang="zh-CN" kern="100">
                <a:latin typeface="+mn-ea"/>
                <a:cs typeface="Times New Roman" panose="02020603050405020304"/>
              </a:rPr>
              <a:t>形而上者谓之道，形而下者谓之器。</a:t>
            </a:r>
            <a:r>
              <a:rPr lang="en-US" altLang="zh-CN" kern="100">
                <a:latin typeface="+mn-ea"/>
                <a:cs typeface="Times New Roman" panose="02020603050405020304"/>
              </a:rPr>
              <a:t>”</a:t>
            </a:r>
            <a:r>
              <a:rPr lang="en-US" altLang="zh-CN" kern="100">
                <a:latin typeface="+mn-ea"/>
                <a:cs typeface="Courier New" panose="02070309020205020404"/>
              </a:rPr>
              <a:t> </a:t>
            </a:r>
            <a:r>
              <a:rPr lang="zh-CN" altLang="zh-CN" kern="100">
                <a:latin typeface="+mn-ea"/>
                <a:cs typeface="Times New Roman" panose="02020603050405020304"/>
              </a:rPr>
              <a:t>与</a:t>
            </a:r>
            <a:r>
              <a:rPr lang="en-US" altLang="zh-CN" kern="100">
                <a:latin typeface="+mn-ea"/>
                <a:cs typeface="Times New Roman" panose="02020603050405020304"/>
              </a:rPr>
              <a:t>“</a:t>
            </a:r>
            <a:r>
              <a:rPr lang="zh-CN" altLang="zh-CN" kern="100">
                <a:latin typeface="+mn-ea"/>
                <a:cs typeface="Times New Roman" panose="02020603050405020304"/>
              </a:rPr>
              <a:t>道</a:t>
            </a:r>
            <a:r>
              <a:rPr lang="en-US" altLang="zh-CN" kern="100">
                <a:latin typeface="+mn-ea"/>
                <a:cs typeface="Times New Roman" panose="02020603050405020304"/>
              </a:rPr>
              <a:t>”</a:t>
            </a:r>
            <a:r>
              <a:rPr lang="zh-CN" altLang="zh-CN" kern="100">
                <a:latin typeface="+mn-ea"/>
                <a:cs typeface="Times New Roman" panose="02020603050405020304"/>
              </a:rPr>
              <a:t>相对的是</a:t>
            </a:r>
            <a:r>
              <a:rPr lang="en-US" altLang="zh-CN" kern="100">
                <a:latin typeface="+mn-ea"/>
                <a:cs typeface="Times New Roman" panose="02020603050405020304"/>
              </a:rPr>
              <a:t>“</a:t>
            </a:r>
            <a:r>
              <a:rPr lang="zh-CN" altLang="zh-CN" kern="100">
                <a:latin typeface="+mn-ea"/>
                <a:cs typeface="Times New Roman" panose="02020603050405020304"/>
              </a:rPr>
              <a:t>器</a:t>
            </a:r>
            <a:r>
              <a:rPr lang="en-US" altLang="zh-CN" kern="100">
                <a:latin typeface="+mn-ea"/>
                <a:cs typeface="Times New Roman" panose="02020603050405020304"/>
              </a:rPr>
              <a:t>”</a:t>
            </a:r>
            <a:r>
              <a:rPr lang="zh-CN" altLang="zh-CN" kern="100">
                <a:latin typeface="+mn-ea"/>
                <a:cs typeface="Times New Roman" panose="02020603050405020304"/>
              </a:rPr>
              <a:t>，指各种派生的、有形的或具体的事物。</a:t>
            </a:r>
            <a:r>
              <a:rPr lang="en-US" altLang="zh-CN" b="1" kern="100">
                <a:solidFill>
                  <a:srgbClr val="3333FF"/>
                </a:solidFill>
                <a:latin typeface="+mn-ea"/>
                <a:cs typeface="Times New Roman" panose="02020603050405020304"/>
              </a:rPr>
              <a:t>“</a:t>
            </a:r>
            <a:r>
              <a:rPr lang="zh-CN" altLang="zh-CN" b="1" kern="100">
                <a:solidFill>
                  <a:srgbClr val="3333FF"/>
                </a:solidFill>
                <a:latin typeface="+mn-ea"/>
                <a:cs typeface="Times New Roman" panose="02020603050405020304"/>
              </a:rPr>
              <a:t>重道轻器</a:t>
            </a:r>
            <a:r>
              <a:rPr lang="en-US" altLang="zh-CN" b="1" kern="100">
                <a:solidFill>
                  <a:srgbClr val="3333FF"/>
                </a:solidFill>
                <a:latin typeface="+mn-ea"/>
                <a:cs typeface="Times New Roman" panose="02020603050405020304"/>
              </a:rPr>
              <a:t>”</a:t>
            </a:r>
            <a:r>
              <a:rPr lang="zh-CN" altLang="zh-CN" b="1" kern="100">
                <a:solidFill>
                  <a:srgbClr val="FF0000"/>
                </a:solidFill>
                <a:latin typeface="+mn-ea"/>
                <a:cs typeface="Times New Roman" panose="02020603050405020304"/>
              </a:rPr>
              <a:t>的思想长期占上风。要么强调要</a:t>
            </a:r>
            <a:r>
              <a:rPr lang="en-US" altLang="zh-CN" b="1" kern="100">
                <a:solidFill>
                  <a:srgbClr val="FF0000"/>
                </a:solidFill>
                <a:latin typeface="+mn-ea"/>
                <a:cs typeface="Times New Roman" panose="02020603050405020304"/>
              </a:rPr>
              <a:t>“</a:t>
            </a:r>
            <a:r>
              <a:rPr lang="zh-CN" altLang="zh-CN" b="1" kern="100">
                <a:solidFill>
                  <a:srgbClr val="FF0000"/>
                </a:solidFill>
                <a:latin typeface="+mn-ea"/>
                <a:cs typeface="Times New Roman" panose="02020603050405020304"/>
              </a:rPr>
              <a:t>以道御器</a:t>
            </a:r>
            <a:r>
              <a:rPr lang="en-US" altLang="zh-CN" b="1" kern="100">
                <a:solidFill>
                  <a:srgbClr val="FF0000"/>
                </a:solidFill>
                <a:latin typeface="+mn-ea"/>
                <a:cs typeface="Times New Roman" panose="02020603050405020304"/>
              </a:rPr>
              <a:t>”</a:t>
            </a:r>
            <a:r>
              <a:rPr lang="zh-CN" altLang="zh-CN" b="1" kern="100">
                <a:solidFill>
                  <a:srgbClr val="FF0000"/>
                </a:solidFill>
                <a:latin typeface="+mn-ea"/>
                <a:cs typeface="Times New Roman" panose="02020603050405020304"/>
              </a:rPr>
              <a:t>，</a:t>
            </a:r>
            <a:r>
              <a:rPr lang="zh-CN" altLang="zh-CN" b="1" kern="100">
                <a:solidFill>
                  <a:srgbClr val="FF0000"/>
                </a:solidFill>
                <a:latin typeface="+mn-ea"/>
                <a:cs typeface="Courier New" panose="02070309020205020404"/>
              </a:rPr>
              <a:t> </a:t>
            </a:r>
            <a:r>
              <a:rPr lang="zh-CN" altLang="zh-CN" b="1" kern="100">
                <a:solidFill>
                  <a:srgbClr val="FF0000"/>
                </a:solidFill>
                <a:latin typeface="+mn-ea"/>
                <a:cs typeface="Times New Roman" panose="02020603050405020304"/>
              </a:rPr>
              <a:t>要么强调</a:t>
            </a:r>
            <a:r>
              <a:rPr lang="en-US" altLang="zh-CN" b="1" kern="100">
                <a:solidFill>
                  <a:srgbClr val="FF0000"/>
                </a:solidFill>
                <a:latin typeface="+mn-ea"/>
                <a:cs typeface="Times New Roman" panose="02020603050405020304"/>
              </a:rPr>
              <a:t>“</a:t>
            </a:r>
            <a:r>
              <a:rPr lang="zh-CN" altLang="zh-CN" b="1" kern="100">
                <a:solidFill>
                  <a:srgbClr val="FF0000"/>
                </a:solidFill>
                <a:latin typeface="+mn-ea"/>
                <a:cs typeface="Times New Roman" panose="02020603050405020304"/>
              </a:rPr>
              <a:t>道本器末</a:t>
            </a:r>
            <a:r>
              <a:rPr lang="en-US" altLang="zh-CN" b="1" kern="100">
                <a:solidFill>
                  <a:srgbClr val="FF0000"/>
                </a:solidFill>
                <a:latin typeface="+mn-ea"/>
                <a:cs typeface="Times New Roman" panose="02020603050405020304"/>
              </a:rPr>
              <a:t>”</a:t>
            </a:r>
            <a:r>
              <a:rPr lang="zh-CN" altLang="zh-CN" b="1" kern="100">
                <a:solidFill>
                  <a:srgbClr val="FF0000"/>
                </a:solidFill>
                <a:latin typeface="+mn-ea"/>
                <a:cs typeface="Times New Roman" panose="02020603050405020304"/>
              </a:rPr>
              <a:t>，即道是根本，其他一切是道的外在表现，器是从属的东西。</a:t>
            </a:r>
            <a:r>
              <a:rPr lang="zh-CN" altLang="zh-CN" kern="100">
                <a:latin typeface="+mn-ea"/>
                <a:cs typeface="Times New Roman" panose="02020603050405020304"/>
              </a:rPr>
              <a:t>孔圣人就明确主张</a:t>
            </a:r>
            <a:r>
              <a:rPr lang="en-US" altLang="zh-CN" kern="100">
                <a:latin typeface="+mn-ea"/>
                <a:cs typeface="Times New Roman" panose="02020603050405020304"/>
              </a:rPr>
              <a:t>“</a:t>
            </a:r>
            <a:r>
              <a:rPr lang="zh-CN" altLang="zh-CN" kern="100">
                <a:latin typeface="+mn-ea"/>
                <a:cs typeface="Times New Roman" panose="02020603050405020304"/>
              </a:rPr>
              <a:t>君子谋道不谋食</a:t>
            </a:r>
            <a:r>
              <a:rPr lang="en-US" altLang="zh-CN" kern="100">
                <a:latin typeface="+mn-ea"/>
                <a:cs typeface="Times New Roman" panose="02020603050405020304"/>
              </a:rPr>
              <a:t>”</a:t>
            </a:r>
            <a:r>
              <a:rPr lang="zh-CN" altLang="zh-CN" kern="100">
                <a:latin typeface="+mn-ea"/>
                <a:cs typeface="Times New Roman" panose="02020603050405020304"/>
              </a:rPr>
              <a:t>，讲究</a:t>
            </a:r>
            <a:r>
              <a:rPr lang="en-US" altLang="zh-CN" kern="100">
                <a:latin typeface="+mn-ea"/>
                <a:cs typeface="Times New Roman" panose="02020603050405020304"/>
              </a:rPr>
              <a:t>“</a:t>
            </a:r>
            <a:r>
              <a:rPr lang="zh-CN" altLang="zh-CN" kern="100">
                <a:latin typeface="+mn-ea"/>
                <a:cs typeface="Times New Roman" panose="02020603050405020304"/>
              </a:rPr>
              <a:t>安贫乐道</a:t>
            </a:r>
            <a:r>
              <a:rPr lang="en-US" altLang="zh-CN" kern="100">
                <a:latin typeface="+mn-ea"/>
                <a:cs typeface="Times New Roman" panose="02020603050405020304"/>
              </a:rPr>
              <a:t>”</a:t>
            </a:r>
            <a:r>
              <a:rPr lang="zh-CN" altLang="zh-CN" kern="100" smtClean="0">
                <a:latin typeface="+mn-ea"/>
                <a:cs typeface="Times New Roman" panose="02020603050405020304"/>
              </a:rPr>
              <a:t>。</a:t>
            </a:r>
            <a:endParaRPr lang="zh-CN" altLang="zh-CN" sz="1000" kern="100">
              <a:effectLst/>
              <a:latin typeface="+mn-ea"/>
              <a:cs typeface="Courier New" panose="02070309020205020404"/>
            </a:endParaRPr>
          </a:p>
        </p:txBody>
      </p:sp>
      <p:sp>
        <p:nvSpPr>
          <p:cNvPr id="2" name="矩形 1"/>
          <p:cNvSpPr/>
          <p:nvPr/>
        </p:nvSpPr>
        <p:spPr>
          <a:xfrm>
            <a:off x="375435" y="3704466"/>
            <a:ext cx="11660115" cy="2677656"/>
          </a:xfrm>
          <a:prstGeom prst="rect">
            <a:avLst/>
          </a:prstGeom>
        </p:spPr>
        <p:txBody>
          <a:bodyPr wrap="square">
            <a:spAutoFit/>
          </a:bodyPr>
          <a:lstStyle/>
          <a:p>
            <a:r>
              <a:rPr lang="en-US" altLang="zh-CN" b="1">
                <a:latin typeface="+mj-ea"/>
                <a:ea typeface="+mj-ea"/>
              </a:rPr>
              <a:t>2.</a:t>
            </a:r>
            <a:r>
              <a:rPr lang="zh-CN" altLang="en-US" b="1">
                <a:latin typeface="+mj-ea"/>
                <a:ea typeface="+mj-ea"/>
              </a:rPr>
              <a:t>华夷之辨</a:t>
            </a:r>
            <a:endParaRPr lang="zh-CN" altLang="en-US" b="1">
              <a:latin typeface="+mj-ea"/>
              <a:ea typeface="+mj-ea"/>
            </a:endParaRPr>
          </a:p>
          <a:p>
            <a:r>
              <a:rPr lang="zh-CN" altLang="en-US"/>
              <a:t>或称“夷夏之辨”“夷夏之防”，</a:t>
            </a:r>
            <a:r>
              <a:rPr lang="zh-CN" altLang="en-US" b="1">
                <a:solidFill>
                  <a:srgbClr val="FF0000"/>
                </a:solidFill>
              </a:rPr>
              <a:t>用于区辨华夏与蛮夷。</a:t>
            </a:r>
            <a:r>
              <a:rPr lang="zh-CN" altLang="en-US"/>
              <a:t>古代华夏族群居于中原，为文明中心，因此逐渐产生了</a:t>
            </a:r>
            <a:r>
              <a:rPr lang="zh-CN" altLang="en-US" b="1">
                <a:solidFill>
                  <a:srgbClr val="FF0000"/>
                </a:solidFill>
              </a:rPr>
              <a:t>以华夏礼仪为标准</a:t>
            </a:r>
            <a:r>
              <a:rPr lang="zh-CN" altLang="en-US"/>
              <a:t>进行族群分辨的观念，区分人群以礼仪，而不以种族，合于华夏礼俗者并与诸夏亲昵者为华夏、中国人，不合者为蛮夷、化外之民。中国历史上“华夷之辨”的衡量标准大致经历了三个演变阶段：血缘衡量标准阶段，地缘衡量标准阶段，衣饰、礼仪等文化衡量标准阶段。华夷之辨的宗旨植根于</a:t>
            </a:r>
            <a:r>
              <a:rPr lang="en-US" altLang="zh-CN"/>
              <a:t>《</a:t>
            </a:r>
            <a:r>
              <a:rPr lang="zh-CN" altLang="en-US"/>
              <a:t>春秋</a:t>
            </a:r>
            <a:r>
              <a:rPr lang="en-US" altLang="zh-CN"/>
              <a:t>》</a:t>
            </a:r>
            <a:r>
              <a:rPr lang="zh-CN" altLang="en-US"/>
              <a:t>以及</a:t>
            </a:r>
            <a:r>
              <a:rPr lang="en-US" altLang="zh-CN"/>
              <a:t>《</a:t>
            </a:r>
            <a:r>
              <a:rPr lang="zh-CN" altLang="en-US"/>
              <a:t>仪礼</a:t>
            </a:r>
            <a:r>
              <a:rPr lang="en-US" altLang="zh-CN"/>
              <a:t>》《</a:t>
            </a:r>
            <a:r>
              <a:rPr lang="zh-CN" altLang="en-US"/>
              <a:t>周礼</a:t>
            </a:r>
            <a:r>
              <a:rPr lang="en-US" altLang="zh-CN"/>
              <a:t>》《</a:t>
            </a:r>
            <a:r>
              <a:rPr lang="zh-CN" altLang="en-US"/>
              <a:t>礼记</a:t>
            </a:r>
            <a:r>
              <a:rPr lang="en-US" altLang="zh-CN"/>
              <a:t>》《</a:t>
            </a:r>
            <a:r>
              <a:rPr lang="zh-CN" altLang="en-US"/>
              <a:t>尚书</a:t>
            </a:r>
            <a:r>
              <a:rPr lang="en-US" altLang="zh-CN"/>
              <a:t>》</a:t>
            </a:r>
            <a:r>
              <a:rPr lang="zh-CN" altLang="en-US"/>
              <a:t>，</a:t>
            </a:r>
            <a:r>
              <a:rPr lang="zh-CN" altLang="en-US" b="1">
                <a:solidFill>
                  <a:srgbClr val="FF0000"/>
                </a:solidFill>
              </a:rPr>
              <a:t>以文化礼仪作标准。</a:t>
            </a:r>
            <a:endParaRPr lang="zh-CN" altLang="en-US" b="1">
              <a:solidFill>
                <a:srgbClr val="FF0000"/>
              </a:solidFill>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矩形 6"/>
          <p:cNvSpPr/>
          <p:nvPr/>
        </p:nvSpPr>
        <p:spPr>
          <a:xfrm>
            <a:off x="316107" y="261442"/>
            <a:ext cx="11499437" cy="3677906"/>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pPr>
            <a:r>
              <a:rPr lang="en-US" altLang="zh-CN" sz="2600" b="1" kern="100">
                <a:latin typeface="+mj-ea"/>
                <a:ea typeface="+mj-ea"/>
                <a:cs typeface="Courier New" panose="02070309020205020404"/>
              </a:rPr>
              <a:t>3.</a:t>
            </a:r>
            <a:r>
              <a:rPr lang="zh-CN" altLang="zh-CN" sz="2600" b="1" kern="100">
                <a:latin typeface="+mj-ea"/>
                <a:ea typeface="+mj-ea"/>
                <a:cs typeface="Courier New" panose="02070309020205020404"/>
              </a:rPr>
              <a:t>中体西用</a:t>
            </a:r>
            <a:endParaRPr lang="zh-CN" altLang="zh-CN" sz="2600" b="1" kern="100">
              <a:latin typeface="+mj-ea"/>
              <a:ea typeface="+mj-ea"/>
              <a:cs typeface="Courier New" panose="02070309020205020404"/>
            </a:endParaRPr>
          </a:p>
          <a:p>
            <a:pPr algn="just">
              <a:spcAft>
                <a:spcPct val="0"/>
              </a:spcAft>
            </a:pPr>
            <a:r>
              <a:rPr lang="en-US" altLang="zh-CN" kern="100">
                <a:latin typeface="+mn-ea"/>
                <a:cs typeface="Times New Roman" panose="02020603050405020304"/>
              </a:rPr>
              <a:t>“</a:t>
            </a:r>
            <a:r>
              <a:rPr lang="zh-CN" altLang="zh-CN" kern="100">
                <a:latin typeface="+mn-ea"/>
                <a:cs typeface="Times New Roman" panose="02020603050405020304"/>
              </a:rPr>
              <a:t>中体西用</a:t>
            </a:r>
            <a:r>
              <a:rPr lang="en-US" altLang="zh-CN" kern="100">
                <a:latin typeface="+mn-ea"/>
                <a:cs typeface="Times New Roman" panose="02020603050405020304"/>
              </a:rPr>
              <a:t>”</a:t>
            </a:r>
            <a:r>
              <a:rPr lang="zh-CN" altLang="zh-CN" kern="100">
                <a:latin typeface="+mn-ea"/>
                <a:cs typeface="Times New Roman" panose="02020603050405020304"/>
              </a:rPr>
              <a:t>，中学为体，西学为用的简称，是指在清末洋务运动期间向西方学习的指导思想。</a:t>
            </a:r>
            <a:endParaRPr lang="zh-CN" altLang="zh-CN" kern="100">
              <a:latin typeface="+mn-ea"/>
              <a:cs typeface="Courier New" panose="02070309020205020404"/>
            </a:endParaRPr>
          </a:p>
          <a:p>
            <a:pPr algn="just">
              <a:spcAft>
                <a:spcPct val="0"/>
              </a:spcAft>
            </a:pPr>
            <a:r>
              <a:rPr lang="en-US" altLang="zh-CN" kern="100">
                <a:solidFill>
                  <a:srgbClr val="FF0000"/>
                </a:solidFill>
                <a:latin typeface="+mn-ea"/>
                <a:cs typeface="Times New Roman" panose="02020603050405020304"/>
              </a:rPr>
              <a:t>“</a:t>
            </a:r>
            <a:r>
              <a:rPr lang="zh-CN" altLang="zh-CN" kern="100">
                <a:solidFill>
                  <a:srgbClr val="FF0000"/>
                </a:solidFill>
                <a:latin typeface="+mn-ea"/>
                <a:cs typeface="Times New Roman" panose="02020603050405020304"/>
              </a:rPr>
              <a:t>中学</a:t>
            </a:r>
            <a:r>
              <a:rPr lang="en-US" altLang="zh-CN" kern="100">
                <a:solidFill>
                  <a:srgbClr val="FF0000"/>
                </a:solidFill>
                <a:latin typeface="+mn-ea"/>
                <a:cs typeface="Times New Roman" panose="02020603050405020304"/>
              </a:rPr>
              <a:t>”</a:t>
            </a:r>
            <a:r>
              <a:rPr lang="zh-CN" altLang="zh-CN" kern="100">
                <a:solidFill>
                  <a:srgbClr val="FF0000"/>
                </a:solidFill>
                <a:latin typeface="+mn-ea"/>
                <a:cs typeface="Times New Roman" panose="02020603050405020304"/>
              </a:rPr>
              <a:t>指以三纲五常为核心的儒家学说，</a:t>
            </a:r>
            <a:r>
              <a:rPr lang="en-US" altLang="zh-CN" kern="100">
                <a:solidFill>
                  <a:srgbClr val="FF0000"/>
                </a:solidFill>
                <a:latin typeface="+mn-ea"/>
                <a:cs typeface="Times New Roman" panose="02020603050405020304"/>
              </a:rPr>
              <a:t>“</a:t>
            </a:r>
            <a:r>
              <a:rPr lang="zh-CN" altLang="zh-CN" kern="100">
                <a:solidFill>
                  <a:srgbClr val="FF0000"/>
                </a:solidFill>
                <a:latin typeface="+mn-ea"/>
                <a:cs typeface="Times New Roman" panose="02020603050405020304"/>
              </a:rPr>
              <a:t>西学</a:t>
            </a:r>
            <a:r>
              <a:rPr lang="en-US" altLang="zh-CN" kern="100">
                <a:solidFill>
                  <a:srgbClr val="FF0000"/>
                </a:solidFill>
                <a:latin typeface="+mn-ea"/>
                <a:cs typeface="Times New Roman" panose="02020603050405020304"/>
              </a:rPr>
              <a:t>”</a:t>
            </a:r>
            <a:r>
              <a:rPr lang="zh-CN" altLang="zh-CN" kern="100">
                <a:solidFill>
                  <a:srgbClr val="FF0000"/>
                </a:solidFill>
                <a:latin typeface="+mn-ea"/>
                <a:cs typeface="Times New Roman" panose="02020603050405020304"/>
              </a:rPr>
              <a:t>指近代传入中国的自然科学和商务、教育等社会科学。</a:t>
            </a:r>
            <a:r>
              <a:rPr lang="zh-CN" altLang="zh-CN" kern="100">
                <a:latin typeface="+mn-ea"/>
                <a:cs typeface="Times New Roman" panose="02020603050405020304"/>
              </a:rPr>
              <a:t>它主张在维护清王朝封建统治的基础上，采用西方造船炮、修铁路、开矿山、架电线等自然科学技术以及文化教育方面的具体办法来挽救统治危机。</a:t>
            </a:r>
            <a:r>
              <a:rPr lang="zh-CN" altLang="zh-CN" kern="100">
                <a:solidFill>
                  <a:srgbClr val="FF0000"/>
                </a:solidFill>
                <a:latin typeface="+mn-ea"/>
                <a:cs typeface="Times New Roman" panose="02020603050405020304"/>
              </a:rPr>
              <a:t>张之洞在《劝学篇》中对中体西用作了全面系统的阐述。</a:t>
            </a:r>
            <a:r>
              <a:rPr lang="en-US" altLang="zh-CN" kern="100">
                <a:latin typeface="+mn-ea"/>
                <a:cs typeface="Courier New" panose="02070309020205020404"/>
              </a:rPr>
              <a:t>20</a:t>
            </a:r>
            <a:r>
              <a:rPr lang="zh-CN" altLang="zh-CN" kern="100">
                <a:latin typeface="+mn-ea"/>
                <a:cs typeface="Times New Roman" panose="02020603050405020304"/>
              </a:rPr>
              <a:t>世纪初，清政府推行新政，仍然奉行这一主张。它是封建主义文化和西方资本主义文化结合的产物，对近代中国的政治思想产生过较大影响</a:t>
            </a:r>
            <a:r>
              <a:rPr lang="zh-CN" altLang="zh-CN" kern="100" smtClean="0">
                <a:latin typeface="+mn-ea"/>
                <a:cs typeface="Times New Roman" panose="02020603050405020304"/>
              </a:rPr>
              <a:t>。</a:t>
            </a:r>
            <a:endParaRPr lang="zh-CN" altLang="zh-CN" kern="100">
              <a:effectLst/>
              <a:latin typeface="+mn-ea"/>
              <a:cs typeface="Courier New" panose="02070309020205020404"/>
            </a:endParaRPr>
          </a:p>
        </p:txBody>
      </p:sp>
      <p:sp>
        <p:nvSpPr>
          <p:cNvPr id="3" name="矩形 2"/>
          <p:cNvSpPr/>
          <p:nvPr/>
        </p:nvSpPr>
        <p:spPr>
          <a:xfrm>
            <a:off x="406574" y="4103630"/>
            <a:ext cx="11408970" cy="2336165"/>
          </a:xfrm>
          <a:prstGeom prst="rect">
            <a:avLst/>
          </a:prstGeom>
          <a:ln>
            <a:solidFill>
              <a:schemeClr val="accent1"/>
            </a:solidFill>
          </a:ln>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spcAft>
                <a:spcPct val="0"/>
              </a:spcAft>
            </a:pPr>
            <a:r>
              <a:rPr lang="zh-CN" altLang="zh-CN" b="1" kern="100">
                <a:solidFill>
                  <a:srgbClr val="0000FF"/>
                </a:solidFill>
                <a:latin typeface="+mn-ea"/>
                <a:cs typeface="Times New Roman" panose="02020603050405020304"/>
              </a:rPr>
              <a:t>针对练</a:t>
            </a:r>
            <a:r>
              <a:rPr lang="en-US" altLang="zh-CN" b="1" kern="100">
                <a:solidFill>
                  <a:srgbClr val="0000FF"/>
                </a:solidFill>
                <a:latin typeface="+mn-ea"/>
                <a:cs typeface="Times New Roman" panose="02020603050405020304"/>
              </a:rPr>
              <a:t>1</a:t>
            </a:r>
            <a:r>
              <a:rPr lang="zh-CN" altLang="zh-CN" kern="100">
                <a:latin typeface="+mn-ea"/>
                <a:cs typeface="Times New Roman" panose="02020603050405020304"/>
              </a:rPr>
              <a:t>　</a:t>
            </a:r>
            <a:r>
              <a:rPr lang="en-US" altLang="zh-CN" kern="100">
                <a:latin typeface="+mn-ea"/>
                <a:cs typeface="Courier New" panose="02070309020205020404"/>
              </a:rPr>
              <a:t>(2018·</a:t>
            </a:r>
            <a:r>
              <a:rPr lang="zh-CN" altLang="zh-CN" kern="100">
                <a:latin typeface="+mn-ea"/>
                <a:cs typeface="Times New Roman" panose="02020603050405020304"/>
              </a:rPr>
              <a:t>德阳二模，</a:t>
            </a:r>
            <a:r>
              <a:rPr lang="en-US" altLang="zh-CN" kern="100">
                <a:latin typeface="+mn-ea"/>
                <a:cs typeface="Courier New" panose="02070309020205020404"/>
              </a:rPr>
              <a:t>28)19</a:t>
            </a:r>
            <a:r>
              <a:rPr lang="zh-CN" altLang="zh-CN" kern="100">
                <a:latin typeface="+mn-ea"/>
                <a:cs typeface="Times New Roman" panose="02020603050405020304"/>
              </a:rPr>
              <a:t>世纪六七十年代，李鸿章一再著文强调，中国的</a:t>
            </a:r>
            <a:r>
              <a:rPr lang="en-US" altLang="zh-CN" kern="100">
                <a:latin typeface="+mn-ea"/>
                <a:cs typeface="Times New Roman" panose="02020603050405020304"/>
              </a:rPr>
              <a:t>“</a:t>
            </a:r>
            <a:r>
              <a:rPr lang="zh-CN" altLang="zh-CN" kern="100">
                <a:latin typeface="+mn-ea"/>
                <a:cs typeface="Times New Roman" panose="02020603050405020304"/>
              </a:rPr>
              <a:t>制度文章</a:t>
            </a:r>
            <a:r>
              <a:rPr lang="en-US" altLang="zh-CN" kern="100">
                <a:latin typeface="+mn-ea"/>
                <a:cs typeface="Times New Roman" panose="02020603050405020304"/>
              </a:rPr>
              <a:t>”“</a:t>
            </a:r>
            <a:r>
              <a:rPr lang="zh-CN" altLang="zh-CN" kern="100">
                <a:latin typeface="+mn-ea"/>
                <a:cs typeface="Times New Roman" panose="02020603050405020304"/>
              </a:rPr>
              <a:t>科技水平</a:t>
            </a:r>
            <a:r>
              <a:rPr lang="en-US" altLang="zh-CN" kern="100">
                <a:latin typeface="+mn-ea"/>
                <a:cs typeface="Times New Roman" panose="02020603050405020304"/>
              </a:rPr>
              <a:t>”</a:t>
            </a:r>
            <a:r>
              <a:rPr lang="zh-CN" altLang="zh-CN" kern="100">
                <a:latin typeface="+mn-ea"/>
                <a:cs typeface="Times New Roman" panose="02020603050405020304"/>
              </a:rPr>
              <a:t>远超西方，西方科技如算学、矿学、化学、地学等都是从中国学的；王韬也认为，</a:t>
            </a:r>
            <a:r>
              <a:rPr lang="en-US" altLang="zh-CN" kern="100">
                <a:latin typeface="+mn-ea"/>
                <a:cs typeface="Times New Roman" panose="02020603050405020304"/>
              </a:rPr>
              <a:t>“</a:t>
            </a:r>
            <a:r>
              <a:rPr lang="zh-CN" altLang="zh-CN" kern="100">
                <a:latin typeface="+mn-ea"/>
                <a:cs typeface="Times New Roman" panose="02020603050405020304"/>
              </a:rPr>
              <a:t>礼乐制度、天算器艺，无不由中国流传及外</a:t>
            </a:r>
            <a:r>
              <a:rPr lang="en-US" altLang="zh-CN" kern="100">
                <a:latin typeface="+mn-ea"/>
                <a:cs typeface="Times New Roman" panose="02020603050405020304"/>
              </a:rPr>
              <a:t>”</a:t>
            </a:r>
            <a:r>
              <a:rPr lang="zh-CN" altLang="zh-CN" kern="100">
                <a:latin typeface="+mn-ea"/>
                <a:cs typeface="Times New Roman" panose="02020603050405020304"/>
              </a:rPr>
              <a:t>。这些主张</a:t>
            </a:r>
            <a:endParaRPr lang="zh-CN" altLang="zh-CN" kern="100">
              <a:latin typeface="+mn-ea"/>
              <a:cs typeface="Courier New" panose="02070309020205020404"/>
            </a:endParaRPr>
          </a:p>
          <a:p>
            <a:pPr algn="just">
              <a:spcAft>
                <a:spcPct val="0"/>
              </a:spcAft>
            </a:pPr>
            <a:r>
              <a:rPr lang="en-US" altLang="zh-CN" kern="100">
                <a:latin typeface="+mn-ea"/>
                <a:cs typeface="Courier New" panose="02070309020205020404"/>
              </a:rPr>
              <a:t>A.</a:t>
            </a:r>
            <a:r>
              <a:rPr lang="zh-CN" altLang="zh-CN" kern="100">
                <a:latin typeface="+mn-ea"/>
                <a:cs typeface="Times New Roman" panose="02020603050405020304"/>
              </a:rPr>
              <a:t>超越了</a:t>
            </a:r>
            <a:r>
              <a:rPr lang="en-US" altLang="zh-CN" kern="100">
                <a:latin typeface="+mn-ea"/>
                <a:cs typeface="Times New Roman" panose="02020603050405020304"/>
              </a:rPr>
              <a:t>“</a:t>
            </a:r>
            <a:r>
              <a:rPr lang="zh-CN" altLang="zh-CN" kern="100">
                <a:latin typeface="+mn-ea"/>
                <a:cs typeface="Times New Roman" panose="02020603050405020304"/>
              </a:rPr>
              <a:t>中体西用</a:t>
            </a:r>
            <a:r>
              <a:rPr lang="en-US" altLang="zh-CN" kern="100">
                <a:latin typeface="+mn-ea"/>
                <a:cs typeface="Times New Roman" panose="02020603050405020304"/>
              </a:rPr>
              <a:t>”</a:t>
            </a:r>
            <a:r>
              <a:rPr lang="zh-CN" altLang="zh-CN" kern="100">
                <a:latin typeface="+mn-ea"/>
                <a:cs typeface="Times New Roman" panose="02020603050405020304"/>
              </a:rPr>
              <a:t>的</a:t>
            </a:r>
            <a:r>
              <a:rPr lang="zh-CN" altLang="zh-CN" kern="100" smtClean="0">
                <a:latin typeface="+mn-ea"/>
                <a:cs typeface="Times New Roman" panose="02020603050405020304"/>
              </a:rPr>
              <a:t>范畴</a:t>
            </a:r>
            <a:r>
              <a:rPr lang="en-US" altLang="zh-CN" kern="100" smtClean="0">
                <a:latin typeface="+mn-ea"/>
                <a:cs typeface="Times New Roman" panose="02020603050405020304"/>
              </a:rPr>
              <a:t>   </a:t>
            </a:r>
            <a:r>
              <a:rPr lang="en-US" altLang="zh-CN" kern="100" smtClean="0">
                <a:latin typeface="+mn-ea"/>
                <a:cs typeface="Courier New" panose="02070309020205020404"/>
              </a:rPr>
              <a:t>B</a:t>
            </a:r>
            <a:r>
              <a:rPr lang="en-US" altLang="zh-CN" kern="100">
                <a:latin typeface="+mn-ea"/>
                <a:cs typeface="Courier New" panose="02070309020205020404"/>
              </a:rPr>
              <a:t>.</a:t>
            </a:r>
            <a:r>
              <a:rPr lang="zh-CN" altLang="zh-CN" kern="100">
                <a:latin typeface="+mn-ea"/>
                <a:cs typeface="Times New Roman" panose="02020603050405020304"/>
              </a:rPr>
              <a:t>减轻了传播西方文明的阻力</a:t>
            </a:r>
            <a:endParaRPr lang="zh-CN" altLang="zh-CN" kern="100">
              <a:latin typeface="+mn-ea"/>
              <a:cs typeface="Courier New" panose="02070309020205020404"/>
            </a:endParaRPr>
          </a:p>
          <a:p>
            <a:pPr algn="just">
              <a:spcAft>
                <a:spcPct val="0"/>
              </a:spcAft>
            </a:pPr>
            <a:r>
              <a:rPr lang="en-US" altLang="zh-CN" kern="100">
                <a:latin typeface="+mn-ea"/>
                <a:cs typeface="Courier New" panose="02070309020205020404"/>
              </a:rPr>
              <a:t>C.</a:t>
            </a:r>
            <a:r>
              <a:rPr lang="zh-CN" altLang="zh-CN" kern="100">
                <a:latin typeface="+mn-ea"/>
                <a:cs typeface="Times New Roman" panose="02020603050405020304"/>
              </a:rPr>
              <a:t>打破了</a:t>
            </a:r>
            <a:r>
              <a:rPr lang="en-US" altLang="zh-CN" kern="100">
                <a:latin typeface="+mn-ea"/>
                <a:cs typeface="Times New Roman" panose="02020603050405020304"/>
              </a:rPr>
              <a:t>“</a:t>
            </a:r>
            <a:r>
              <a:rPr lang="zh-CN" altLang="zh-CN" kern="100">
                <a:latin typeface="+mn-ea"/>
                <a:cs typeface="Times New Roman" panose="02020603050405020304"/>
              </a:rPr>
              <a:t>华夷之辨</a:t>
            </a:r>
            <a:r>
              <a:rPr lang="en-US" altLang="zh-CN" kern="100">
                <a:latin typeface="+mn-ea"/>
                <a:cs typeface="Times New Roman" panose="02020603050405020304"/>
              </a:rPr>
              <a:t>”</a:t>
            </a:r>
            <a:r>
              <a:rPr lang="zh-CN" altLang="zh-CN" kern="100">
                <a:latin typeface="+mn-ea"/>
                <a:cs typeface="Times New Roman" panose="02020603050405020304"/>
              </a:rPr>
              <a:t>的</a:t>
            </a:r>
            <a:r>
              <a:rPr lang="zh-CN" altLang="zh-CN" kern="100" smtClean="0">
                <a:latin typeface="+mn-ea"/>
                <a:cs typeface="Times New Roman" panose="02020603050405020304"/>
              </a:rPr>
              <a:t>偏见</a:t>
            </a:r>
            <a:r>
              <a:rPr lang="en-US" altLang="zh-CN" kern="100" smtClean="0">
                <a:latin typeface="+mn-ea"/>
                <a:cs typeface="Times New Roman" panose="02020603050405020304"/>
              </a:rPr>
              <a:t>   </a:t>
            </a:r>
            <a:r>
              <a:rPr lang="en-US" altLang="zh-CN" kern="100" smtClean="0">
                <a:latin typeface="+mn-ea"/>
                <a:cs typeface="Courier New" panose="02070309020205020404"/>
              </a:rPr>
              <a:t>D</a:t>
            </a:r>
            <a:r>
              <a:rPr lang="en-US" altLang="zh-CN" kern="100">
                <a:latin typeface="+mn-ea"/>
                <a:cs typeface="Courier New" panose="02070309020205020404"/>
              </a:rPr>
              <a:t>.</a:t>
            </a:r>
            <a:r>
              <a:rPr lang="zh-CN" altLang="zh-CN" kern="100">
                <a:latin typeface="+mn-ea"/>
                <a:cs typeface="Times New Roman" panose="02020603050405020304"/>
              </a:rPr>
              <a:t>成为了洋务运动的科学依据</a:t>
            </a:r>
            <a:endParaRPr lang="zh-CN" altLang="zh-CN" kern="100">
              <a:effectLst/>
              <a:latin typeface="+mn-ea"/>
              <a:cs typeface="Courier New" panose="02070309020205020404"/>
            </a:endParaRPr>
          </a:p>
        </p:txBody>
      </p:sp>
      <p:sp>
        <p:nvSpPr>
          <p:cNvPr id="2" name="文本框 1"/>
          <p:cNvSpPr txBox="1"/>
          <p:nvPr/>
        </p:nvSpPr>
        <p:spPr>
          <a:xfrm>
            <a:off x="9250680" y="5365115"/>
            <a:ext cx="1236980" cy="1106805"/>
          </a:xfrm>
          <a:prstGeom prst="rect">
            <a:avLst/>
          </a:prstGeom>
          <a:noFill/>
        </p:spPr>
        <p:txBody>
          <a:bodyPr wrap="square" rtlCol="0">
            <a:spAutoFit/>
            <a:scene3d>
              <a:camera prst="orthographicFront"/>
              <a:lightRig rig="threePt" dir="t"/>
            </a:scene3d>
          </a:bodyPr>
          <a:p>
            <a:r>
              <a:rPr lang="en-US" altLang="zh-CN" sz="6600">
                <a:ln w="22225">
                  <a:solidFill>
                    <a:schemeClr val="accent2"/>
                  </a:solidFill>
                  <a:prstDash val="solid"/>
                </a:ln>
                <a:solidFill>
                  <a:schemeClr val="accent2">
                    <a:lumMod val="40000"/>
                    <a:lumOff val="60000"/>
                  </a:schemeClr>
                </a:solidFill>
                <a:effectLst/>
              </a:rPr>
              <a:t>B</a:t>
            </a:r>
            <a:endParaRPr lang="en-US" altLang="zh-CN" sz="6600">
              <a:ln w="22225">
                <a:solidFill>
                  <a:schemeClr val="accent2"/>
                </a:solidFill>
                <a:prstDash val="solid"/>
              </a:ln>
              <a:solidFill>
                <a:schemeClr val="accent2">
                  <a:lumMod val="40000"/>
                  <a:lumOff val="60000"/>
                </a:schemeClr>
              </a:solidFill>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五边形 5"/>
          <p:cNvSpPr/>
          <p:nvPr/>
        </p:nvSpPr>
        <p:spPr>
          <a:xfrm rot="5400000">
            <a:off x="10947110" y="613165"/>
            <a:ext cx="1728193" cy="448686"/>
          </a:xfrm>
          <a:prstGeom prst="homePlate">
            <a:avLst>
              <a:gd name="adj" fmla="val 35304"/>
            </a:avLst>
          </a:prstGeom>
          <a:solidFill>
            <a:schemeClr val="accent5">
              <a:lumMod val="75000"/>
            </a:schemeClr>
          </a:solidFill>
          <a:ln w="25400" cap="flat" cmpd="sng" algn="ctr">
            <a:noFill/>
            <a:prstDash val="solid"/>
          </a:ln>
          <a:effectLst/>
        </p:spPr>
        <p:txBody>
          <a:bodyPr vert="vert270" wrap="square" rtlCol="0" anchor="ctr"/>
          <a:lstStyle/>
          <a:p>
            <a:pPr lvl="0" algn="ctr"/>
            <a:r>
              <a:rPr lang="zh-CN" altLang="en-US" b="1" spc="50" smtClean="0">
                <a:solidFill>
                  <a:prstClr val="white"/>
                </a:solidFill>
                <a:ea typeface="微软雅黑" panose="020B0503020204020204" pitchFamily="34" charset="-122"/>
              </a:rPr>
              <a:t>认知深化</a:t>
            </a:r>
            <a:endParaRPr lang="zh-CN" altLang="en-US" b="1" spc="50">
              <a:solidFill>
                <a:prstClr val="white"/>
              </a:solidFill>
              <a:ea typeface="微软雅黑" panose="020B0503020204020204" pitchFamily="34" charset="-122"/>
            </a:endParaRPr>
          </a:p>
        </p:txBody>
      </p:sp>
      <p:sp>
        <p:nvSpPr>
          <p:cNvPr id="7" name="矩形 6"/>
          <p:cNvSpPr/>
          <p:nvPr/>
        </p:nvSpPr>
        <p:spPr>
          <a:xfrm>
            <a:off x="406574" y="837508"/>
            <a:ext cx="11161240" cy="4249216"/>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pPr>
            <a:r>
              <a:rPr lang="en-US" altLang="zh-CN" sz="2600" b="1" kern="100">
                <a:latin typeface="+mj-ea"/>
                <a:ea typeface="+mj-ea"/>
                <a:cs typeface="Courier New" panose="02070309020205020404"/>
              </a:rPr>
              <a:t>1.</a:t>
            </a:r>
            <a:r>
              <a:rPr lang="en-US" altLang="zh-CN" sz="2600" b="1" kern="100">
                <a:latin typeface="宋体" panose="02010600030101010101" pitchFamily="2" charset="-122"/>
                <a:ea typeface="宋体" panose="02010600030101010101" pitchFamily="2" charset="-122"/>
                <a:cs typeface="Courier New" panose="02070309020205020404"/>
              </a:rPr>
              <a:t>“</a:t>
            </a:r>
            <a:r>
              <a:rPr lang="zh-CN" altLang="zh-CN" sz="2600" b="1" kern="100">
                <a:latin typeface="+mj-ea"/>
                <a:ea typeface="+mj-ea"/>
                <a:cs typeface="Courier New" panose="02070309020205020404"/>
              </a:rPr>
              <a:t>师夷长技以制夷</a:t>
            </a:r>
            <a:r>
              <a:rPr lang="en-US" altLang="zh-CN" sz="2600" b="1" kern="100">
                <a:latin typeface="宋体" panose="02010600030101010101" pitchFamily="2" charset="-122"/>
                <a:ea typeface="宋体" panose="02010600030101010101" pitchFamily="2" charset="-122"/>
                <a:cs typeface="Courier New" panose="02070309020205020404"/>
              </a:rPr>
              <a:t>”</a:t>
            </a:r>
            <a:r>
              <a:rPr lang="zh-CN" altLang="zh-CN" sz="2600" b="1" kern="100">
                <a:latin typeface="+mj-ea"/>
                <a:ea typeface="+mj-ea"/>
                <a:cs typeface="Courier New" panose="02070309020205020404"/>
              </a:rPr>
              <a:t>思想与</a:t>
            </a:r>
            <a:r>
              <a:rPr lang="en-US" altLang="zh-CN" sz="2600" b="1" kern="100">
                <a:latin typeface="+mj-ea"/>
                <a:ea typeface="+mj-ea"/>
                <a:cs typeface="Courier New" panose="02070309020205020404"/>
              </a:rPr>
              <a:t>“</a:t>
            </a:r>
            <a:r>
              <a:rPr lang="zh-CN" altLang="zh-CN" sz="2600" b="1" kern="100">
                <a:latin typeface="+mj-ea"/>
                <a:ea typeface="+mj-ea"/>
                <a:cs typeface="Courier New" panose="02070309020205020404"/>
              </a:rPr>
              <a:t>中体西用</a:t>
            </a:r>
            <a:r>
              <a:rPr lang="en-US" altLang="zh-CN" sz="2600" b="1" kern="100">
                <a:latin typeface="+mj-ea"/>
                <a:ea typeface="+mj-ea"/>
                <a:cs typeface="Courier New" panose="02070309020205020404"/>
              </a:rPr>
              <a:t>”</a:t>
            </a:r>
            <a:r>
              <a:rPr lang="zh-CN" altLang="zh-CN" sz="2600" b="1" kern="100">
                <a:latin typeface="+mj-ea"/>
                <a:ea typeface="+mj-ea"/>
                <a:cs typeface="Courier New" panose="02070309020205020404"/>
              </a:rPr>
              <a:t>思想的比较</a:t>
            </a:r>
            <a:endParaRPr lang="zh-CN" altLang="zh-CN" sz="2600" b="1" kern="100">
              <a:latin typeface="+mj-ea"/>
              <a:ea typeface="+mj-ea"/>
              <a:cs typeface="Courier New" panose="02070309020205020404"/>
            </a:endParaRPr>
          </a:p>
          <a:p>
            <a:pPr algn="just">
              <a:lnSpc>
                <a:spcPct val="150000"/>
              </a:lnSpc>
              <a:spcAft>
                <a:spcPct val="0"/>
              </a:spcAft>
            </a:pPr>
            <a:r>
              <a:rPr lang="en-US" altLang="zh-CN" sz="2600" kern="100">
                <a:latin typeface="Times New Roman" panose="02020603050405020304"/>
                <a:ea typeface="微软雅黑" panose="020B0503020204020204" pitchFamily="34" charset="-122"/>
                <a:cs typeface="Courier New" panose="02070309020205020404"/>
              </a:rPr>
              <a:t>(1)</a:t>
            </a:r>
            <a:r>
              <a:rPr lang="zh-CN" altLang="zh-CN" sz="2600" kern="100">
                <a:latin typeface="Times New Roman" panose="02020603050405020304"/>
                <a:ea typeface="微软雅黑" panose="020B0503020204020204" pitchFamily="34" charset="-122"/>
                <a:cs typeface="Times New Roman" panose="02020603050405020304"/>
              </a:rPr>
              <a:t>相同：都代表地主阶级利益；都是为了维护封建统治；都主张学习西方科技。</a:t>
            </a:r>
            <a:endParaRPr lang="zh-CN" altLang="zh-CN" sz="1050" kern="100">
              <a:latin typeface="宋体" panose="02010600030101010101" pitchFamily="2" charset="-122"/>
              <a:cs typeface="Courier New" panose="02070309020205020404"/>
            </a:endParaRPr>
          </a:p>
          <a:p>
            <a:pPr algn="just">
              <a:lnSpc>
                <a:spcPct val="150000"/>
              </a:lnSpc>
              <a:spcAft>
                <a:spcPct val="0"/>
              </a:spcAft>
            </a:pPr>
            <a:r>
              <a:rPr lang="en-US" altLang="zh-CN" sz="2600" kern="100">
                <a:latin typeface="Times New Roman" panose="02020603050405020304"/>
                <a:ea typeface="微软雅黑" panose="020B0503020204020204" pitchFamily="34" charset="-122"/>
                <a:cs typeface="Courier New" panose="02070309020205020404"/>
              </a:rPr>
              <a:t>(2)</a:t>
            </a:r>
            <a:r>
              <a:rPr lang="zh-CN" altLang="zh-CN" sz="2600" kern="100">
                <a:latin typeface="Times New Roman" panose="02020603050405020304"/>
                <a:ea typeface="微软雅黑" panose="020B0503020204020204" pitchFamily="34" charset="-122"/>
                <a:cs typeface="Times New Roman" panose="02020603050405020304"/>
              </a:rPr>
              <a:t>不同</a:t>
            </a:r>
            <a:endParaRPr lang="zh-CN" altLang="zh-CN" sz="1050" kern="100">
              <a:latin typeface="宋体" panose="02010600030101010101" pitchFamily="2" charset="-122"/>
              <a:cs typeface="Courier New" panose="02070309020205020404"/>
            </a:endParaRPr>
          </a:p>
          <a:p>
            <a:pPr algn="just">
              <a:lnSpc>
                <a:spcPct val="150000"/>
              </a:lnSpc>
              <a:spcAft>
                <a:spcPct val="0"/>
              </a:spcAft>
            </a:pPr>
            <a:r>
              <a:rPr lang="en-US" altLang="zh-CN" sz="2600" kern="100">
                <a:latin typeface="宋体" panose="02010600030101010101" pitchFamily="2" charset="-122"/>
                <a:ea typeface="微软雅黑" panose="020B0503020204020204" pitchFamily="34" charset="-122"/>
                <a:cs typeface="Times New Roman" panose="02020603050405020304"/>
              </a:rPr>
              <a:t>①</a:t>
            </a:r>
            <a:r>
              <a:rPr lang="zh-CN" altLang="zh-CN" sz="2600" kern="100">
                <a:latin typeface="Times New Roman" panose="02020603050405020304"/>
                <a:ea typeface="微软雅黑" panose="020B0503020204020204" pitchFamily="34" charset="-122"/>
                <a:cs typeface="Times New Roman" panose="02020603050405020304"/>
              </a:rPr>
              <a:t>具体目的不完全相同：前者突出抵抗侵略，后者首先是为了镇压人民革命。</a:t>
            </a:r>
            <a:endParaRPr lang="zh-CN" altLang="zh-CN" sz="1050" kern="100">
              <a:latin typeface="宋体" panose="02010600030101010101" pitchFamily="2" charset="-122"/>
              <a:cs typeface="Courier New" panose="02070309020205020404"/>
            </a:endParaRPr>
          </a:p>
          <a:p>
            <a:pPr algn="just">
              <a:lnSpc>
                <a:spcPct val="150000"/>
              </a:lnSpc>
              <a:spcAft>
                <a:spcPct val="0"/>
              </a:spcAft>
            </a:pPr>
            <a:r>
              <a:rPr lang="en-US" altLang="zh-CN" sz="2600" kern="100">
                <a:latin typeface="宋体" panose="02010600030101010101" pitchFamily="2" charset="-122"/>
                <a:ea typeface="微软雅黑" panose="020B0503020204020204" pitchFamily="34" charset="-122"/>
                <a:cs typeface="Times New Roman" panose="02020603050405020304"/>
              </a:rPr>
              <a:t>②</a:t>
            </a:r>
            <a:r>
              <a:rPr lang="zh-CN" altLang="zh-CN" sz="2600" kern="100">
                <a:latin typeface="Times New Roman" panose="02020603050405020304"/>
                <a:ea typeface="微软雅黑" panose="020B0503020204020204" pitchFamily="34" charset="-122"/>
                <a:cs typeface="Times New Roman" panose="02020603050405020304"/>
              </a:rPr>
              <a:t>主张的实践程度不同：前者几乎没有具体实践，后者则进行了长达三十多年的实践活动。</a:t>
            </a:r>
            <a:endParaRPr lang="zh-CN" altLang="zh-CN" sz="1050" kern="100">
              <a:effectLst/>
              <a:latin typeface="宋体" panose="02010600030101010101" pitchFamily="2" charset="-122"/>
              <a:cs typeface="Courier New" panose="02070309020205020404"/>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p:cNvSpPr/>
          <p:nvPr/>
        </p:nvSpPr>
        <p:spPr>
          <a:xfrm>
            <a:off x="425623" y="888148"/>
            <a:ext cx="11161240" cy="5155233"/>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pPr>
            <a:r>
              <a:rPr lang="en-US" altLang="zh-CN" sz="2600" b="1" kern="100">
                <a:latin typeface="+mj-ea"/>
                <a:ea typeface="+mj-ea"/>
                <a:cs typeface="Courier New" panose="02070309020205020404"/>
              </a:rPr>
              <a:t>2.</a:t>
            </a:r>
            <a:r>
              <a:rPr lang="zh-CN" altLang="zh-CN" sz="2600" b="1" kern="100">
                <a:latin typeface="+mj-ea"/>
                <a:ea typeface="+mj-ea"/>
                <a:cs typeface="Courier New" panose="02070309020205020404"/>
              </a:rPr>
              <a:t>多种</a:t>
            </a:r>
            <a:r>
              <a:rPr lang="zh-CN" altLang="zh-CN" sz="2600" b="1" kern="100">
                <a:solidFill>
                  <a:srgbClr val="0070C0"/>
                </a:solidFill>
                <a:latin typeface="+mj-ea"/>
                <a:ea typeface="+mj-ea"/>
                <a:cs typeface="Courier New" panose="02070309020205020404"/>
              </a:rPr>
              <a:t>史观</a:t>
            </a:r>
            <a:r>
              <a:rPr lang="zh-CN" altLang="zh-CN" sz="2600" b="1" kern="100">
                <a:latin typeface="+mj-ea"/>
                <a:ea typeface="+mj-ea"/>
                <a:cs typeface="Courier New" panose="02070309020205020404"/>
              </a:rPr>
              <a:t>评价洋务派的</a:t>
            </a:r>
            <a:r>
              <a:rPr lang="en-US" altLang="zh-CN" sz="2600" b="1" kern="100">
                <a:latin typeface="宋体" panose="02010600030101010101" pitchFamily="2" charset="-122"/>
                <a:ea typeface="宋体" panose="02010600030101010101" pitchFamily="2" charset="-122"/>
                <a:cs typeface="Courier New" panose="02070309020205020404"/>
              </a:rPr>
              <a:t>“</a:t>
            </a:r>
            <a:r>
              <a:rPr lang="zh-CN" altLang="zh-CN" sz="2600" b="1" kern="100">
                <a:latin typeface="+mj-ea"/>
                <a:ea typeface="+mj-ea"/>
                <a:cs typeface="Courier New" panose="02070309020205020404"/>
              </a:rPr>
              <a:t>中体西用</a:t>
            </a:r>
            <a:r>
              <a:rPr lang="en-US" altLang="zh-CN" sz="2600" b="1" kern="100">
                <a:latin typeface="宋体" panose="02010600030101010101" pitchFamily="2" charset="-122"/>
                <a:ea typeface="宋体" panose="02010600030101010101" pitchFamily="2" charset="-122"/>
                <a:cs typeface="Courier New" panose="02070309020205020404"/>
              </a:rPr>
              <a:t>”</a:t>
            </a:r>
            <a:r>
              <a:rPr lang="zh-CN" altLang="zh-CN" sz="2600" b="1" kern="100">
                <a:latin typeface="+mj-ea"/>
                <a:ea typeface="+mj-ea"/>
                <a:cs typeface="Courier New" panose="02070309020205020404"/>
              </a:rPr>
              <a:t>思想</a:t>
            </a:r>
            <a:endParaRPr lang="zh-CN" altLang="zh-CN" sz="2600" b="1" kern="100">
              <a:latin typeface="+mj-ea"/>
              <a:ea typeface="+mj-ea"/>
              <a:cs typeface="Courier New" panose="02070309020205020404"/>
            </a:endParaRPr>
          </a:p>
          <a:p>
            <a:pPr algn="just">
              <a:spcAft>
                <a:spcPct val="0"/>
              </a:spcAft>
            </a:pPr>
            <a:r>
              <a:rPr lang="en-US" altLang="zh-CN" kern="100">
                <a:latin typeface="+mn-ea"/>
                <a:cs typeface="Courier New" panose="02070309020205020404"/>
              </a:rPr>
              <a:t>(1)</a:t>
            </a:r>
            <a:r>
              <a:rPr lang="zh-CN" altLang="zh-CN" kern="100">
                <a:latin typeface="+mn-ea"/>
                <a:cs typeface="Times New Roman" panose="02020603050405020304"/>
              </a:rPr>
              <a:t>从阶级斗争史观</a:t>
            </a:r>
            <a:r>
              <a:rPr lang="en-US" altLang="zh-CN" kern="100">
                <a:latin typeface="+mn-ea"/>
                <a:cs typeface="Courier New" panose="02070309020205020404"/>
              </a:rPr>
              <a:t>(</a:t>
            </a:r>
            <a:r>
              <a:rPr lang="zh-CN" altLang="zh-CN" kern="100">
                <a:latin typeface="+mn-ea"/>
                <a:cs typeface="Times New Roman" panose="02020603050405020304"/>
              </a:rPr>
              <a:t>革命史观</a:t>
            </a:r>
            <a:r>
              <a:rPr lang="en-US" altLang="zh-CN" kern="100">
                <a:latin typeface="+mn-ea"/>
                <a:cs typeface="Courier New" panose="02070309020205020404"/>
              </a:rPr>
              <a:t>)</a:t>
            </a:r>
            <a:r>
              <a:rPr lang="zh-CN" altLang="zh-CN" kern="100">
                <a:latin typeface="+mn-ea"/>
                <a:cs typeface="Times New Roman" panose="02020603050405020304"/>
              </a:rPr>
              <a:t>看，洋务派出于地主阶级本能，</a:t>
            </a:r>
            <a:r>
              <a:rPr lang="zh-CN" altLang="zh-CN" kern="100">
                <a:solidFill>
                  <a:srgbClr val="FF0000"/>
                </a:solidFill>
                <a:latin typeface="+mn-ea"/>
                <a:cs typeface="Times New Roman" panose="02020603050405020304"/>
              </a:rPr>
              <a:t>目的在于维护封建的君主专制制度和纲常名教。</a:t>
            </a:r>
            <a:endParaRPr lang="zh-CN" altLang="zh-CN" kern="100">
              <a:solidFill>
                <a:srgbClr val="FF0000"/>
              </a:solidFill>
              <a:latin typeface="+mn-ea"/>
              <a:cs typeface="Courier New" panose="02070309020205020404"/>
            </a:endParaRPr>
          </a:p>
          <a:p>
            <a:pPr algn="just">
              <a:spcAft>
                <a:spcPct val="0"/>
              </a:spcAft>
            </a:pPr>
            <a:r>
              <a:rPr lang="en-US" altLang="zh-CN" kern="100">
                <a:latin typeface="+mn-ea"/>
                <a:cs typeface="Courier New" panose="02070309020205020404"/>
              </a:rPr>
              <a:t>(2)</a:t>
            </a:r>
            <a:r>
              <a:rPr lang="zh-CN" altLang="zh-CN" kern="100">
                <a:latin typeface="+mn-ea"/>
                <a:cs typeface="Times New Roman" panose="02020603050405020304"/>
              </a:rPr>
              <a:t>从现代化史观看，它打出的</a:t>
            </a:r>
            <a:r>
              <a:rPr lang="en-US" altLang="zh-CN" kern="100">
                <a:latin typeface="+mn-ea"/>
                <a:cs typeface="Times New Roman" panose="02020603050405020304"/>
              </a:rPr>
              <a:t>“</a:t>
            </a:r>
            <a:r>
              <a:rPr lang="zh-CN" altLang="zh-CN" kern="100">
                <a:latin typeface="+mn-ea"/>
                <a:cs typeface="Times New Roman" panose="02020603050405020304"/>
              </a:rPr>
              <a:t>自强</a:t>
            </a:r>
            <a:r>
              <a:rPr lang="en-US" altLang="zh-CN" kern="100">
                <a:latin typeface="+mn-ea"/>
                <a:cs typeface="Times New Roman" panose="02020603050405020304"/>
              </a:rPr>
              <a:t>”</a:t>
            </a:r>
            <a:r>
              <a:rPr lang="zh-CN" altLang="zh-CN" kern="100">
                <a:latin typeface="+mn-ea"/>
                <a:cs typeface="Times New Roman" panose="02020603050405020304"/>
              </a:rPr>
              <a:t>和</a:t>
            </a:r>
            <a:r>
              <a:rPr lang="en-US" altLang="zh-CN" kern="100">
                <a:latin typeface="+mn-ea"/>
                <a:cs typeface="Times New Roman" panose="02020603050405020304"/>
              </a:rPr>
              <a:t>“</a:t>
            </a:r>
            <a:r>
              <a:rPr lang="zh-CN" altLang="zh-CN" kern="100">
                <a:latin typeface="+mn-ea"/>
                <a:cs typeface="Times New Roman" panose="02020603050405020304"/>
              </a:rPr>
              <a:t>求富</a:t>
            </a:r>
            <a:r>
              <a:rPr lang="en-US" altLang="zh-CN" kern="100">
                <a:latin typeface="+mn-ea"/>
                <a:cs typeface="Times New Roman" panose="02020603050405020304"/>
              </a:rPr>
              <a:t>”</a:t>
            </a:r>
            <a:r>
              <a:rPr lang="zh-CN" altLang="zh-CN" kern="100">
                <a:latin typeface="+mn-ea"/>
                <a:cs typeface="Times New Roman" panose="02020603050405020304"/>
              </a:rPr>
              <a:t>旗号，冲击了</a:t>
            </a:r>
            <a:r>
              <a:rPr lang="en-US" altLang="zh-CN" kern="100">
                <a:latin typeface="+mn-ea"/>
                <a:cs typeface="Times New Roman" panose="02020603050405020304"/>
              </a:rPr>
              <a:t>“</a:t>
            </a:r>
            <a:r>
              <a:rPr lang="zh-CN" altLang="zh-CN" kern="100">
                <a:latin typeface="+mn-ea"/>
                <a:cs typeface="Times New Roman" panose="02020603050405020304"/>
              </a:rPr>
              <a:t>重农抑商</a:t>
            </a:r>
            <a:r>
              <a:rPr lang="en-US" altLang="zh-CN" kern="100">
                <a:latin typeface="+mn-ea"/>
                <a:cs typeface="Times New Roman" panose="02020603050405020304"/>
              </a:rPr>
              <a:t>”</a:t>
            </a:r>
            <a:r>
              <a:rPr lang="zh-CN" altLang="zh-CN" kern="100">
                <a:latin typeface="+mn-ea"/>
                <a:cs typeface="Times New Roman" panose="02020603050405020304"/>
              </a:rPr>
              <a:t>的陈腐观念，</a:t>
            </a:r>
            <a:r>
              <a:rPr lang="zh-CN" altLang="zh-CN" kern="100">
                <a:solidFill>
                  <a:srgbClr val="FF0000"/>
                </a:solidFill>
                <a:latin typeface="+mn-ea"/>
                <a:cs typeface="Times New Roman" panose="02020603050405020304"/>
              </a:rPr>
              <a:t>对中国的工业现代化、国防和军队现代化、教育现代化和外交现代化起了一定的推动作用。</a:t>
            </a:r>
            <a:endParaRPr lang="zh-CN" altLang="zh-CN" kern="100">
              <a:solidFill>
                <a:srgbClr val="FF0000"/>
              </a:solidFill>
              <a:latin typeface="+mn-ea"/>
              <a:cs typeface="Courier New" panose="02070309020205020404"/>
            </a:endParaRPr>
          </a:p>
          <a:p>
            <a:pPr algn="just"/>
            <a:r>
              <a:rPr lang="en-US" altLang="zh-CN" kern="100">
                <a:latin typeface="+mn-ea"/>
                <a:cs typeface="Courier New" panose="02070309020205020404"/>
              </a:rPr>
              <a:t>(3)</a:t>
            </a:r>
            <a:r>
              <a:rPr lang="zh-CN" altLang="zh-CN" kern="100">
                <a:latin typeface="+mn-ea"/>
                <a:cs typeface="Times New Roman" panose="02020603050405020304"/>
              </a:rPr>
              <a:t>从整体史观看，它反映了新型的资本主义生产方式和思想观念对相对落后国家和地区旧制度、旧思想的冲击，是西方工业文明在世界范围内扩展的具体表现</a:t>
            </a:r>
            <a:r>
              <a:rPr lang="zh-CN" altLang="zh-CN" kern="100" smtClean="0">
                <a:latin typeface="+mn-ea"/>
                <a:cs typeface="Times New Roman" panose="02020603050405020304"/>
              </a:rPr>
              <a:t>。</a:t>
            </a:r>
            <a:endParaRPr lang="en-US" altLang="zh-CN" kern="100" smtClean="0">
              <a:latin typeface="+mn-ea"/>
              <a:cs typeface="Times New Roman" panose="02020603050405020304"/>
            </a:endParaRPr>
          </a:p>
          <a:p>
            <a:pPr algn="just"/>
            <a:endParaRPr lang="en-US" altLang="zh-CN" kern="100" smtClean="0">
              <a:latin typeface="+mn-ea"/>
              <a:cs typeface="Times New Roman" panose="02020603050405020304"/>
            </a:endParaRPr>
          </a:p>
          <a:p>
            <a:pPr algn="just"/>
            <a:r>
              <a:rPr lang="en-US" altLang="zh-CN" kern="100" smtClean="0">
                <a:latin typeface="+mn-ea"/>
                <a:cs typeface="Times New Roman" panose="02020603050405020304"/>
              </a:rPr>
              <a:t>(</a:t>
            </a:r>
            <a:r>
              <a:rPr lang="en-US" altLang="zh-CN" kern="100">
                <a:latin typeface="+mn-ea"/>
                <a:cs typeface="Times New Roman" panose="02020603050405020304"/>
              </a:rPr>
              <a:t>4)</a:t>
            </a:r>
            <a:r>
              <a:rPr lang="zh-CN" altLang="zh-CN" kern="100">
                <a:latin typeface="+mn-ea"/>
                <a:cs typeface="Times New Roman" panose="02020603050405020304"/>
              </a:rPr>
              <a:t>从文明史观看，</a:t>
            </a:r>
            <a:r>
              <a:rPr lang="en-US" altLang="zh-CN" kern="100">
                <a:solidFill>
                  <a:srgbClr val="FF0000"/>
                </a:solidFill>
                <a:latin typeface="+mn-ea"/>
                <a:cs typeface="Times New Roman" panose="02020603050405020304"/>
              </a:rPr>
              <a:t>“</a:t>
            </a:r>
            <a:r>
              <a:rPr lang="zh-CN" altLang="zh-CN" kern="100">
                <a:solidFill>
                  <a:srgbClr val="FF0000"/>
                </a:solidFill>
                <a:latin typeface="+mn-ea"/>
                <a:cs typeface="Times New Roman" panose="02020603050405020304"/>
              </a:rPr>
              <a:t>中体西用</a:t>
            </a:r>
            <a:r>
              <a:rPr lang="en-US" altLang="zh-CN" kern="100">
                <a:solidFill>
                  <a:srgbClr val="FF0000"/>
                </a:solidFill>
                <a:latin typeface="+mn-ea"/>
                <a:cs typeface="Times New Roman" panose="02020603050405020304"/>
              </a:rPr>
              <a:t>”</a:t>
            </a:r>
            <a:r>
              <a:rPr lang="zh-CN" altLang="zh-CN" kern="100">
                <a:solidFill>
                  <a:srgbClr val="FF0000"/>
                </a:solidFill>
                <a:latin typeface="+mn-ea"/>
                <a:cs typeface="Times New Roman" panose="02020603050405020304"/>
              </a:rPr>
              <a:t>的思想反映了中国封建传统文化与西方文明的冲突</a:t>
            </a:r>
            <a:r>
              <a:rPr lang="zh-CN" altLang="zh-CN" kern="100">
                <a:latin typeface="+mn-ea"/>
                <a:cs typeface="Times New Roman" panose="02020603050405020304"/>
              </a:rPr>
              <a:t>，反映了当时中国人对西方文明既欣赏又排斥的矛盾心态，但它毕竟承认了中学之不足，西学之所长，客观上使中国人的价值观由</a:t>
            </a:r>
            <a:r>
              <a:rPr lang="en-US" altLang="zh-CN" kern="100">
                <a:latin typeface="+mn-ea"/>
                <a:cs typeface="Times New Roman" panose="02020603050405020304"/>
              </a:rPr>
              <a:t>“</a:t>
            </a:r>
            <a:r>
              <a:rPr lang="zh-CN" altLang="zh-CN" kern="100">
                <a:latin typeface="+mn-ea"/>
                <a:cs typeface="Times New Roman" panose="02020603050405020304"/>
              </a:rPr>
              <a:t>传统人</a:t>
            </a:r>
            <a:r>
              <a:rPr lang="en-US" altLang="zh-CN" kern="100">
                <a:latin typeface="+mn-ea"/>
                <a:cs typeface="Times New Roman" panose="02020603050405020304"/>
              </a:rPr>
              <a:t>”</a:t>
            </a:r>
            <a:r>
              <a:rPr lang="zh-CN" altLang="zh-CN" kern="100">
                <a:latin typeface="+mn-ea"/>
                <a:cs typeface="Times New Roman" panose="02020603050405020304"/>
              </a:rPr>
              <a:t>开始向</a:t>
            </a:r>
            <a:r>
              <a:rPr lang="en-US" altLang="zh-CN" kern="100">
                <a:latin typeface="+mn-ea"/>
                <a:cs typeface="Times New Roman" panose="02020603050405020304"/>
              </a:rPr>
              <a:t>“</a:t>
            </a:r>
            <a:r>
              <a:rPr lang="zh-CN" altLang="zh-CN" kern="100">
                <a:latin typeface="+mn-ea"/>
                <a:cs typeface="Times New Roman" panose="02020603050405020304"/>
              </a:rPr>
              <a:t>现代人</a:t>
            </a:r>
            <a:r>
              <a:rPr lang="en-US" altLang="zh-CN" kern="100">
                <a:latin typeface="+mn-ea"/>
                <a:cs typeface="Times New Roman" panose="02020603050405020304"/>
              </a:rPr>
              <a:t>”</a:t>
            </a:r>
            <a:r>
              <a:rPr lang="zh-CN" altLang="zh-CN" kern="100">
                <a:latin typeface="+mn-ea"/>
                <a:cs typeface="Times New Roman" panose="02020603050405020304"/>
              </a:rPr>
              <a:t>转变。</a:t>
            </a:r>
            <a:endParaRPr lang="zh-CN" altLang="zh-CN" kern="100">
              <a:latin typeface="+mn-ea"/>
              <a:cs typeface="Times New Roman" panose="02020603050405020304"/>
            </a:endParaRPr>
          </a:p>
        </p:txBody>
      </p:sp>
      <p:sp>
        <p:nvSpPr>
          <p:cNvPr id="3" name="五边形 2"/>
          <p:cNvSpPr/>
          <p:nvPr/>
        </p:nvSpPr>
        <p:spPr>
          <a:xfrm rot="5400000">
            <a:off x="10947110" y="613165"/>
            <a:ext cx="1728193" cy="448686"/>
          </a:xfrm>
          <a:prstGeom prst="homePlate">
            <a:avLst>
              <a:gd name="adj" fmla="val 35304"/>
            </a:avLst>
          </a:prstGeom>
          <a:solidFill>
            <a:schemeClr val="accent5">
              <a:lumMod val="75000"/>
            </a:schemeClr>
          </a:solidFill>
          <a:ln w="25400" cap="flat" cmpd="sng" algn="ctr">
            <a:noFill/>
            <a:prstDash val="solid"/>
          </a:ln>
          <a:effectLst/>
        </p:spPr>
        <p:txBody>
          <a:bodyPr vert="vert270" wrap="square" rtlCol="0" anchor="ctr"/>
          <a:lstStyle/>
          <a:p>
            <a:pPr lvl="0" algn="ctr"/>
            <a:r>
              <a:rPr lang="zh-CN" altLang="en-US" b="1" spc="50" smtClean="0">
                <a:solidFill>
                  <a:prstClr val="white"/>
                </a:solidFill>
                <a:ea typeface="微软雅黑" panose="020B0503020204020204" pitchFamily="34" charset="-122"/>
              </a:rPr>
              <a:t>认知深化</a:t>
            </a:r>
            <a:endParaRPr lang="zh-CN" altLang="en-US" b="1" spc="50">
              <a:solidFill>
                <a:prstClr val="white"/>
              </a:solidFill>
              <a:ea typeface="微软雅黑" panose="020B0503020204020204" pitchFamily="34" charset="-122"/>
            </a:endParaRPr>
          </a:p>
        </p:txBody>
      </p:sp>
      <p:sp>
        <p:nvSpPr>
          <p:cNvPr id="2" name="矩形 1"/>
          <p:cNvSpPr/>
          <p:nvPr/>
        </p:nvSpPr>
        <p:spPr>
          <a:xfrm>
            <a:off x="6006243" y="4077865"/>
            <a:ext cx="5057515" cy="461665"/>
          </a:xfrm>
          <a:prstGeom prst="rect">
            <a:avLst/>
          </a:prstGeom>
        </p:spPr>
        <p:txBody>
          <a:bodyPr wrap="square">
            <a:spAutoFit/>
          </a:bodyPr>
          <a:lstStyle/>
          <a:p>
            <a:pPr algn="just"/>
            <a:r>
              <a:rPr lang="zh-CN" altLang="en-US" kern="100" smtClean="0">
                <a:solidFill>
                  <a:srgbClr val="0000FF"/>
                </a:solidFill>
                <a:latin typeface="+mn-ea"/>
                <a:cs typeface="Times New Roman" panose="02020603050405020304"/>
              </a:rPr>
              <a:t>如日本明治维新、俄国农奴制改革</a:t>
            </a:r>
            <a:endParaRPr lang="en-US" altLang="zh-CN" kern="100">
              <a:solidFill>
                <a:srgbClr val="0000FF"/>
              </a:solidFill>
              <a:latin typeface="+mn-ea"/>
              <a:cs typeface="Times New Roman" panose="02020603050405020304"/>
            </a:endParaRPr>
          </a:p>
        </p:txBody>
      </p:sp>
      <p:sp>
        <p:nvSpPr>
          <p:cNvPr id="5" name="矩形 4"/>
          <p:cNvSpPr/>
          <p:nvPr/>
        </p:nvSpPr>
        <p:spPr>
          <a:xfrm>
            <a:off x="425623" y="6043381"/>
            <a:ext cx="4085407" cy="461665"/>
          </a:xfrm>
          <a:prstGeom prst="rect">
            <a:avLst/>
          </a:prstGeom>
        </p:spPr>
        <p:txBody>
          <a:bodyPr wrap="square">
            <a:spAutoFit/>
          </a:bodyPr>
          <a:lstStyle/>
          <a:p>
            <a:pPr algn="just"/>
            <a:r>
              <a:rPr lang="zh-CN" altLang="en-US" kern="100" smtClean="0">
                <a:solidFill>
                  <a:srgbClr val="0000FF"/>
                </a:solidFill>
                <a:latin typeface="+mn-ea"/>
                <a:cs typeface="Times New Roman" panose="02020603050405020304"/>
              </a:rPr>
              <a:t>如何处理传统与近代的关系</a:t>
            </a:r>
            <a:endParaRPr lang="en-US" altLang="zh-CN" kern="100">
              <a:solidFill>
                <a:srgbClr val="0000FF"/>
              </a:solidFill>
              <a:latin typeface="+mn-ea"/>
              <a:cs typeface="Times New Roman" panose="02020603050405020304"/>
            </a:endParaRPr>
          </a:p>
        </p:txBody>
      </p:sp>
      <p:sp>
        <p:nvSpPr>
          <p:cNvPr id="6" name="左中括号 5"/>
          <p:cNvSpPr/>
          <p:nvPr/>
        </p:nvSpPr>
        <p:spPr>
          <a:xfrm>
            <a:off x="334566" y="5085978"/>
            <a:ext cx="91057" cy="1188235"/>
          </a:xfrm>
          <a:prstGeom prst="leftBracket">
            <a:avLst/>
          </a:prstGeom>
          <a:ln w="31750">
            <a:solidFill>
              <a:srgbClr val="3333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矩形 6"/>
          <p:cNvSpPr/>
          <p:nvPr/>
        </p:nvSpPr>
        <p:spPr>
          <a:xfrm>
            <a:off x="1486694" y="606675"/>
            <a:ext cx="4085407" cy="461665"/>
          </a:xfrm>
          <a:prstGeom prst="rect">
            <a:avLst/>
          </a:prstGeom>
        </p:spPr>
        <p:txBody>
          <a:bodyPr wrap="square">
            <a:spAutoFit/>
          </a:bodyPr>
          <a:lstStyle/>
          <a:p>
            <a:pPr algn="just"/>
            <a:r>
              <a:rPr lang="zh-CN" altLang="en-US" kern="100" smtClean="0">
                <a:solidFill>
                  <a:srgbClr val="FF0000"/>
                </a:solidFill>
                <a:latin typeface="+mn-ea"/>
                <a:cs typeface="Times New Roman" panose="02020603050405020304"/>
              </a:rPr>
              <a:t>史学研究范式</a:t>
            </a:r>
            <a:endParaRPr lang="en-US" altLang="zh-CN" kern="100">
              <a:solidFill>
                <a:srgbClr val="FF0000"/>
              </a:solidFill>
              <a:latin typeface="+mn-ea"/>
              <a:cs typeface="Times New Roman" panose="02020603050405020304"/>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五边形 5"/>
          <p:cNvSpPr/>
          <p:nvPr/>
        </p:nvSpPr>
        <p:spPr>
          <a:xfrm rot="5400000">
            <a:off x="10947110" y="613165"/>
            <a:ext cx="1728193" cy="448686"/>
          </a:xfrm>
          <a:prstGeom prst="homePlate">
            <a:avLst>
              <a:gd name="adj" fmla="val 35304"/>
            </a:avLst>
          </a:prstGeom>
          <a:solidFill>
            <a:schemeClr val="accent5">
              <a:lumMod val="75000"/>
            </a:schemeClr>
          </a:solidFill>
          <a:ln w="25400" cap="flat" cmpd="sng" algn="ctr">
            <a:noFill/>
            <a:prstDash val="solid"/>
          </a:ln>
          <a:effectLst/>
        </p:spPr>
        <p:txBody>
          <a:bodyPr vert="vert270" wrap="square" rtlCol="0" anchor="ctr"/>
          <a:lstStyle/>
          <a:p>
            <a:pPr lvl="0" algn="ctr"/>
            <a:r>
              <a:rPr lang="zh-CN" altLang="en-US" b="1" spc="50">
                <a:solidFill>
                  <a:prstClr val="white"/>
                </a:solidFill>
                <a:ea typeface="微软雅黑" panose="020B0503020204020204" pitchFamily="34" charset="-122"/>
              </a:rPr>
              <a:t>概念</a:t>
            </a:r>
            <a:r>
              <a:rPr lang="zh-CN" altLang="en-US" b="1" spc="50" smtClean="0">
                <a:solidFill>
                  <a:prstClr val="white"/>
                </a:solidFill>
                <a:ea typeface="微软雅黑" panose="020B0503020204020204" pitchFamily="34" charset="-122"/>
              </a:rPr>
              <a:t>解读</a:t>
            </a:r>
            <a:endParaRPr lang="zh-CN" altLang="en-US" b="1" spc="50">
              <a:solidFill>
                <a:prstClr val="white"/>
              </a:solidFill>
              <a:ea typeface="微软雅黑" panose="020B0503020204020204" pitchFamily="34" charset="-122"/>
            </a:endParaRPr>
          </a:p>
        </p:txBody>
      </p:sp>
      <p:sp>
        <p:nvSpPr>
          <p:cNvPr id="5" name="矩形 4"/>
          <p:cNvSpPr/>
          <p:nvPr/>
        </p:nvSpPr>
        <p:spPr>
          <a:xfrm>
            <a:off x="418405" y="235117"/>
            <a:ext cx="3804593" cy="769417"/>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defTabSz="1219200">
              <a:lnSpc>
                <a:spcPct val="150000"/>
              </a:lnSpc>
            </a:pPr>
            <a:r>
              <a:rPr lang="zh-CN" altLang="zh-CN" sz="2800" b="1" kern="100">
                <a:solidFill>
                  <a:schemeClr val="accent5">
                    <a:lumMod val="50000"/>
                  </a:schemeClr>
                </a:solidFill>
                <a:latin typeface="Times New Roman" panose="02020603050405020304"/>
                <a:ea typeface="微软雅黑" panose="020B0503020204020204" pitchFamily="34" charset="-122"/>
                <a:cs typeface="Times New Roman" panose="02020603050405020304"/>
              </a:rPr>
              <a:t>考点二　维新思想</a:t>
            </a:r>
            <a:endParaRPr lang="zh-CN" altLang="zh-CN" sz="2800" b="1" kern="100">
              <a:solidFill>
                <a:schemeClr val="accent5">
                  <a:lumMod val="50000"/>
                </a:schemeClr>
              </a:solidFill>
              <a:latin typeface="Times New Roman" panose="02020603050405020304"/>
              <a:ea typeface="微软雅黑" panose="020B0503020204020204" pitchFamily="34" charset="-122"/>
              <a:cs typeface="Times New Roman" panose="02020603050405020304"/>
            </a:endParaRPr>
          </a:p>
        </p:txBody>
      </p:sp>
      <p:sp>
        <p:nvSpPr>
          <p:cNvPr id="9" name="矩形 8"/>
          <p:cNvSpPr/>
          <p:nvPr/>
        </p:nvSpPr>
        <p:spPr>
          <a:xfrm>
            <a:off x="406574" y="1027512"/>
            <a:ext cx="7200800" cy="460123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pPr>
            <a:r>
              <a:rPr lang="zh-CN" altLang="zh-CN" sz="2600" b="1" kern="100" smtClean="0">
                <a:latin typeface="+mj-ea"/>
                <a:ea typeface="+mj-ea"/>
                <a:cs typeface="Courier New" panose="02070309020205020404"/>
              </a:rPr>
              <a:t>《天演论》</a:t>
            </a:r>
            <a:endParaRPr lang="en-US" altLang="zh-CN" sz="2600" b="1" kern="100" smtClean="0">
              <a:latin typeface="+mj-ea"/>
              <a:ea typeface="+mj-ea"/>
              <a:cs typeface="Courier New" panose="02070309020205020404"/>
            </a:endParaRPr>
          </a:p>
          <a:p>
            <a:pPr algn="just">
              <a:lnSpc>
                <a:spcPct val="150000"/>
              </a:lnSpc>
            </a:pPr>
            <a:r>
              <a:rPr lang="zh-CN" altLang="zh-CN" kern="100" smtClean="0">
                <a:latin typeface="+mn-ea"/>
                <a:cs typeface="Times New Roman" panose="02020603050405020304"/>
              </a:rPr>
              <a:t>《天演论》</a:t>
            </a:r>
            <a:r>
              <a:rPr lang="zh-CN" altLang="zh-CN" kern="100">
                <a:latin typeface="+mn-ea"/>
                <a:cs typeface="Times New Roman" panose="02020603050405020304"/>
              </a:rPr>
              <a:t>译自英国生物学家赫胥黎《进化论与伦理学》一书。宣传了</a:t>
            </a:r>
            <a:r>
              <a:rPr lang="en-US" altLang="zh-CN" kern="100">
                <a:latin typeface="+mn-ea"/>
                <a:cs typeface="Times New Roman" panose="02020603050405020304"/>
              </a:rPr>
              <a:t>“</a:t>
            </a:r>
            <a:r>
              <a:rPr lang="zh-CN" altLang="zh-CN" kern="100">
                <a:latin typeface="+mn-ea"/>
                <a:cs typeface="Times New Roman" panose="02020603050405020304"/>
              </a:rPr>
              <a:t>物竞天择，适者生存</a:t>
            </a:r>
            <a:r>
              <a:rPr lang="en-US" altLang="zh-CN" kern="100">
                <a:latin typeface="+mn-ea"/>
                <a:cs typeface="Times New Roman" panose="02020603050405020304"/>
              </a:rPr>
              <a:t>”</a:t>
            </a:r>
            <a:r>
              <a:rPr lang="zh-CN" altLang="zh-CN" kern="100">
                <a:latin typeface="+mn-ea"/>
                <a:cs typeface="Times New Roman" panose="02020603050405020304"/>
              </a:rPr>
              <a:t>的观点。严复翻译此书不尽依原文，而是有选择地意译，甚或借题发挥，体现了他对甲午战争后民族危亡的高度忧虑。自此书出版后，物竞天择，优胜劣败等词，成为人们的口头禅，震动了当时中国的思想界，推进了维新运动的发展。</a:t>
            </a:r>
            <a:endParaRPr lang="zh-CN" altLang="zh-CN" sz="1000" kern="100">
              <a:effectLst/>
              <a:latin typeface="+mn-ea"/>
              <a:cs typeface="Courier New" panose="02070309020205020404"/>
            </a:endParaRPr>
          </a:p>
        </p:txBody>
      </p:sp>
      <p:sp>
        <p:nvSpPr>
          <p:cNvPr id="2" name="AutoShape 2" descr="https://mmbiz.qpic.cn/mmbiz_jpg/oURdAWjMsdIpZUvccUMQQJQXicP4uTON7ibXymxLFE6icL8Qnqb98aNGPDicibqKJPicwcbtyDDoBr5HQdDSibqgodmuQ/640?wx_fmt=jpeg&amp;tp=webp&amp;wxfrom=5&amp;wx_lazy=1&amp;wx_co=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 name="矩形 2"/>
          <p:cNvSpPr/>
          <p:nvPr/>
        </p:nvSpPr>
        <p:spPr>
          <a:xfrm>
            <a:off x="8646697" y="4836430"/>
            <a:ext cx="2800767" cy="461665"/>
          </a:xfrm>
          <a:prstGeom prst="rect">
            <a:avLst/>
          </a:prstGeom>
        </p:spPr>
        <p:txBody>
          <a:bodyPr wrap="none">
            <a:spAutoFit/>
          </a:bodyPr>
          <a:lstStyle/>
          <a:p>
            <a:r>
              <a:rPr lang="zh-CN" altLang="zh-CN" kern="100" smtClean="0">
                <a:latin typeface="+mn-ea"/>
                <a:cs typeface="Times New Roman" panose="02020603050405020304"/>
              </a:rPr>
              <a:t>严复</a:t>
            </a:r>
            <a:r>
              <a:rPr lang="zh-CN" altLang="en-US" kern="100" smtClean="0">
                <a:latin typeface="+mn-ea"/>
                <a:cs typeface="Times New Roman" panose="02020603050405020304"/>
              </a:rPr>
              <a:t>（</a:t>
            </a:r>
            <a:r>
              <a:rPr lang="en-US" altLang="zh-CN" kern="100" smtClean="0">
                <a:latin typeface="+mn-ea"/>
                <a:cs typeface="Times New Roman" panose="02020603050405020304"/>
              </a:rPr>
              <a:t>1854-1921</a:t>
            </a:r>
            <a:r>
              <a:rPr lang="zh-CN" altLang="en-US" kern="100" smtClean="0">
                <a:latin typeface="+mn-ea"/>
                <a:cs typeface="Times New Roman" panose="02020603050405020304"/>
              </a:rPr>
              <a:t>）</a:t>
            </a:r>
            <a:endParaRPr lang="zh-CN" altLang="en-US"/>
          </a:p>
        </p:txBody>
      </p:sp>
      <p:sp>
        <p:nvSpPr>
          <p:cNvPr id="4" name="矩形 3"/>
          <p:cNvSpPr/>
          <p:nvPr/>
        </p:nvSpPr>
        <p:spPr>
          <a:xfrm>
            <a:off x="460375" y="5640019"/>
            <a:ext cx="11126488" cy="461665"/>
          </a:xfrm>
          <a:prstGeom prst="rect">
            <a:avLst/>
          </a:prstGeom>
        </p:spPr>
        <p:txBody>
          <a:bodyPr wrap="square">
            <a:spAutoFit/>
          </a:bodyPr>
          <a:lstStyle/>
          <a:p>
            <a:r>
              <a:rPr lang="zh-CN" altLang="en-US" smtClean="0">
                <a:solidFill>
                  <a:srgbClr val="FF0000"/>
                </a:solidFill>
              </a:rPr>
              <a:t>严复的观点</a:t>
            </a:r>
            <a:r>
              <a:rPr lang="zh-CN" altLang="en-US">
                <a:solidFill>
                  <a:srgbClr val="FF0000"/>
                </a:solidFill>
              </a:rPr>
              <a:t>更接近斯宾塞，而</a:t>
            </a:r>
            <a:r>
              <a:rPr lang="zh-CN" altLang="en-US" smtClean="0">
                <a:solidFill>
                  <a:srgbClr val="FF0000"/>
                </a:solidFill>
              </a:rPr>
              <a:t>非赫</a:t>
            </a:r>
            <a:r>
              <a:rPr lang="zh-CN" altLang="en-US">
                <a:solidFill>
                  <a:srgbClr val="FF0000"/>
                </a:solidFill>
              </a:rPr>
              <a:t>胥黎和</a:t>
            </a:r>
            <a:r>
              <a:rPr lang="zh-CN" altLang="en-US" smtClean="0">
                <a:solidFill>
                  <a:srgbClr val="FF0000"/>
                </a:solidFill>
              </a:rPr>
              <a:t>达尔文。实际上是社会达尔文主义。</a:t>
            </a:r>
            <a:endParaRPr lang="zh-CN" altLang="en-US">
              <a:solidFill>
                <a:srgbClr val="FF0000"/>
              </a:solidFill>
            </a:endParaRPr>
          </a:p>
        </p:txBody>
      </p:sp>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288094" y="-767972"/>
            <a:ext cx="4902319" cy="6859588"/>
          </a:xfrm>
          <a:prstGeom prst="rect">
            <a:avLst/>
          </a:prstGeom>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五边形 5"/>
          <p:cNvSpPr/>
          <p:nvPr/>
        </p:nvSpPr>
        <p:spPr>
          <a:xfrm rot="5400000">
            <a:off x="10947110" y="613165"/>
            <a:ext cx="1728193" cy="448686"/>
          </a:xfrm>
          <a:prstGeom prst="homePlate">
            <a:avLst>
              <a:gd name="adj" fmla="val 35304"/>
            </a:avLst>
          </a:prstGeom>
          <a:solidFill>
            <a:schemeClr val="accent5">
              <a:lumMod val="75000"/>
            </a:schemeClr>
          </a:solidFill>
          <a:ln w="25400" cap="flat" cmpd="sng" algn="ctr">
            <a:noFill/>
            <a:prstDash val="solid"/>
          </a:ln>
          <a:effectLst/>
        </p:spPr>
        <p:txBody>
          <a:bodyPr vert="vert270" wrap="square" rtlCol="0" anchor="ctr"/>
          <a:lstStyle/>
          <a:p>
            <a:pPr lvl="0" algn="ctr"/>
            <a:r>
              <a:rPr lang="zh-CN" altLang="en-US" b="1" spc="50" smtClean="0">
                <a:solidFill>
                  <a:prstClr val="white"/>
                </a:solidFill>
                <a:ea typeface="微软雅黑" panose="020B0503020204020204" pitchFamily="34" charset="-122"/>
              </a:rPr>
              <a:t>认知深化</a:t>
            </a:r>
            <a:endParaRPr lang="zh-CN" altLang="en-US" b="1" spc="50">
              <a:solidFill>
                <a:prstClr val="white"/>
              </a:solidFill>
              <a:ea typeface="微软雅黑" panose="020B0503020204020204" pitchFamily="34" charset="-122"/>
            </a:endParaRPr>
          </a:p>
        </p:txBody>
      </p:sp>
      <p:sp>
        <p:nvSpPr>
          <p:cNvPr id="7" name="矩形 6"/>
          <p:cNvSpPr/>
          <p:nvPr/>
        </p:nvSpPr>
        <p:spPr>
          <a:xfrm>
            <a:off x="425623" y="735881"/>
            <a:ext cx="11161240" cy="552456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ct val="0"/>
              </a:spcAft>
            </a:pPr>
            <a:r>
              <a:rPr lang="en-US" altLang="zh-CN" sz="2600" b="1" kern="100">
                <a:latin typeface="+mj-ea"/>
                <a:ea typeface="+mj-ea"/>
                <a:cs typeface="Courier New" panose="02070309020205020404"/>
              </a:rPr>
              <a:t>1.</a:t>
            </a:r>
            <a:r>
              <a:rPr lang="zh-CN" altLang="zh-CN" sz="2600" b="1" kern="100">
                <a:latin typeface="+mj-ea"/>
                <a:ea typeface="+mj-ea"/>
                <a:cs typeface="Courier New" panose="02070309020205020404"/>
              </a:rPr>
              <a:t>康、梁维新思想的特点及成因</a:t>
            </a:r>
            <a:endParaRPr lang="zh-CN" altLang="zh-CN" sz="2600" b="1" kern="100">
              <a:latin typeface="+mj-ea"/>
              <a:ea typeface="+mj-ea"/>
              <a:cs typeface="Courier New" panose="02070309020205020404"/>
            </a:endParaRPr>
          </a:p>
          <a:p>
            <a:pPr algn="just">
              <a:spcAft>
                <a:spcPct val="0"/>
              </a:spcAft>
            </a:pPr>
            <a:r>
              <a:rPr lang="en-US" altLang="zh-CN" b="1" kern="100">
                <a:solidFill>
                  <a:srgbClr val="0000FF"/>
                </a:solidFill>
                <a:latin typeface="+mn-ea"/>
                <a:cs typeface="Courier New" panose="02070309020205020404"/>
              </a:rPr>
              <a:t>(1)</a:t>
            </a:r>
            <a:r>
              <a:rPr lang="zh-CN" altLang="zh-CN" b="1" kern="100">
                <a:solidFill>
                  <a:srgbClr val="0000FF"/>
                </a:solidFill>
                <a:latin typeface="+mn-ea"/>
                <a:cs typeface="Times New Roman" panose="02020603050405020304"/>
              </a:rPr>
              <a:t>特点</a:t>
            </a:r>
            <a:endParaRPr lang="zh-CN" altLang="zh-CN" b="1" kern="100">
              <a:solidFill>
                <a:srgbClr val="0000FF"/>
              </a:solidFill>
              <a:latin typeface="+mn-ea"/>
              <a:cs typeface="Courier New" panose="02070309020205020404"/>
            </a:endParaRPr>
          </a:p>
          <a:p>
            <a:pPr algn="just">
              <a:spcAft>
                <a:spcPct val="0"/>
              </a:spcAft>
            </a:pPr>
            <a:r>
              <a:rPr lang="en-US" altLang="zh-CN" b="1" kern="100">
                <a:solidFill>
                  <a:srgbClr val="FF0000"/>
                </a:solidFill>
                <a:latin typeface="+mn-ea"/>
                <a:cs typeface="Times New Roman" panose="02020603050405020304"/>
              </a:rPr>
              <a:t>①</a:t>
            </a:r>
            <a:r>
              <a:rPr lang="zh-CN" altLang="zh-CN" b="1" kern="100">
                <a:solidFill>
                  <a:srgbClr val="FF0000"/>
                </a:solidFill>
                <a:latin typeface="+mn-ea"/>
                <a:cs typeface="Times New Roman" panose="02020603050405020304"/>
              </a:rPr>
              <a:t>中西融合：把西方资产阶级政治学说同传统的儒家思想相结合。</a:t>
            </a:r>
            <a:r>
              <a:rPr lang="zh-CN" altLang="zh-CN" kern="100">
                <a:latin typeface="+mn-ea"/>
                <a:cs typeface="Times New Roman" panose="02020603050405020304"/>
              </a:rPr>
              <a:t>如康有为的《新学伪经考》和《孔子改制考》，都是借助儒家思想宣传西方资产阶级政治学说。</a:t>
            </a:r>
            <a:endParaRPr lang="zh-CN" altLang="zh-CN" kern="100">
              <a:latin typeface="+mn-ea"/>
              <a:cs typeface="Courier New" panose="02070309020205020404"/>
            </a:endParaRPr>
          </a:p>
          <a:p>
            <a:pPr algn="just">
              <a:spcAft>
                <a:spcPct val="0"/>
              </a:spcAft>
            </a:pPr>
            <a:r>
              <a:rPr lang="en-US" altLang="zh-CN" kern="100">
                <a:latin typeface="+mn-ea"/>
                <a:cs typeface="Times New Roman" panose="02020603050405020304"/>
              </a:rPr>
              <a:t>②</a:t>
            </a:r>
            <a:r>
              <a:rPr lang="zh-CN" altLang="zh-CN" kern="100">
                <a:latin typeface="+mn-ea"/>
                <a:cs typeface="Times New Roman" panose="02020603050405020304"/>
              </a:rPr>
              <a:t>由理论到实践：把维新思想转变为维新变法活动，最终推动了戊戌变法运动的发生。</a:t>
            </a:r>
            <a:endParaRPr lang="zh-CN" altLang="zh-CN" kern="100">
              <a:latin typeface="+mn-ea"/>
              <a:cs typeface="Courier New" panose="02070309020205020404"/>
            </a:endParaRPr>
          </a:p>
          <a:p>
            <a:pPr algn="just">
              <a:spcAft>
                <a:spcPct val="0"/>
              </a:spcAft>
            </a:pPr>
            <a:r>
              <a:rPr lang="en-US" altLang="zh-CN" kern="100">
                <a:latin typeface="+mn-ea"/>
                <a:cs typeface="Times New Roman" panose="02020603050405020304"/>
              </a:rPr>
              <a:t>③</a:t>
            </a:r>
            <a:r>
              <a:rPr lang="zh-CN" altLang="zh-CN" kern="100">
                <a:latin typeface="+mn-ea"/>
                <a:cs typeface="Times New Roman" panose="02020603050405020304"/>
              </a:rPr>
              <a:t>救亡图存：体现中国社会面临崩溃和民族危机空前严重</a:t>
            </a:r>
            <a:r>
              <a:rPr lang="zh-CN" altLang="zh-CN" kern="100" smtClean="0">
                <a:latin typeface="+mn-ea"/>
                <a:cs typeface="Times New Roman" panose="02020603050405020304"/>
              </a:rPr>
              <a:t>。</a:t>
            </a:r>
            <a:endParaRPr lang="en-US" altLang="zh-CN" kern="100" smtClean="0">
              <a:latin typeface="+mn-ea"/>
              <a:cs typeface="Times New Roman" panose="02020603050405020304"/>
            </a:endParaRPr>
          </a:p>
          <a:p>
            <a:pPr algn="just"/>
            <a:r>
              <a:rPr lang="en-US" altLang="zh-CN" b="1" kern="100">
                <a:solidFill>
                  <a:srgbClr val="0000FF"/>
                </a:solidFill>
                <a:latin typeface="+mn-ea"/>
                <a:cs typeface="Courier New" panose="02070309020205020404"/>
              </a:rPr>
              <a:t>(2)</a:t>
            </a:r>
            <a:r>
              <a:rPr lang="zh-CN" altLang="zh-CN" b="1" kern="100">
                <a:solidFill>
                  <a:srgbClr val="0000FF"/>
                </a:solidFill>
                <a:latin typeface="+mn-ea"/>
                <a:cs typeface="Courier New" panose="02070309020205020404"/>
              </a:rPr>
              <a:t>成因</a:t>
            </a:r>
            <a:endParaRPr lang="zh-CN" altLang="zh-CN" b="1" kern="100">
              <a:solidFill>
                <a:srgbClr val="0000FF"/>
              </a:solidFill>
              <a:latin typeface="+mn-ea"/>
              <a:cs typeface="Courier New" panose="02070309020205020404"/>
            </a:endParaRPr>
          </a:p>
          <a:p>
            <a:pPr algn="just">
              <a:spcAft>
                <a:spcPct val="0"/>
              </a:spcAft>
            </a:pPr>
            <a:r>
              <a:rPr lang="en-US" altLang="zh-CN" kern="100">
                <a:latin typeface="+mn-ea"/>
                <a:cs typeface="Times New Roman" panose="02020603050405020304"/>
              </a:rPr>
              <a:t>①</a:t>
            </a:r>
            <a:r>
              <a:rPr lang="zh-CN" altLang="zh-CN" kern="100">
                <a:latin typeface="+mn-ea"/>
                <a:cs typeface="Times New Roman" panose="02020603050405020304"/>
              </a:rPr>
              <a:t>客观原因：</a:t>
            </a:r>
            <a:r>
              <a:rPr lang="zh-CN" altLang="zh-CN" kern="100" smtClean="0">
                <a:latin typeface="+mn-ea"/>
                <a:cs typeface="Times New Roman" panose="02020603050405020304"/>
              </a:rPr>
              <a:t>当时</a:t>
            </a:r>
            <a:r>
              <a:rPr lang="zh-CN" altLang="zh-CN" kern="100" smtClean="0">
                <a:solidFill>
                  <a:srgbClr val="FF0000"/>
                </a:solidFill>
                <a:latin typeface="+mn-ea"/>
                <a:cs typeface="Times New Roman" panose="02020603050405020304"/>
              </a:rPr>
              <a:t>中国</a:t>
            </a:r>
            <a:r>
              <a:rPr lang="zh-CN" altLang="zh-CN" kern="100">
                <a:solidFill>
                  <a:srgbClr val="FF0000"/>
                </a:solidFill>
                <a:latin typeface="+mn-ea"/>
                <a:cs typeface="Times New Roman" panose="02020603050405020304"/>
              </a:rPr>
              <a:t>资本主义发展较慢，资产阶级力量十分弱小</a:t>
            </a:r>
            <a:r>
              <a:rPr lang="zh-CN" altLang="zh-CN" kern="100">
                <a:latin typeface="+mn-ea"/>
                <a:cs typeface="Times New Roman" panose="02020603050405020304"/>
              </a:rPr>
              <a:t>，而</a:t>
            </a:r>
            <a:r>
              <a:rPr lang="zh-CN" altLang="zh-CN" kern="100">
                <a:solidFill>
                  <a:srgbClr val="FF0000"/>
                </a:solidFill>
                <a:latin typeface="+mn-ea"/>
                <a:cs typeface="Times New Roman" panose="02020603050405020304"/>
              </a:rPr>
              <a:t>封建顽固势力十分强大。</a:t>
            </a:r>
            <a:r>
              <a:rPr lang="zh-CN" altLang="zh-CN" kern="100">
                <a:latin typeface="+mn-ea"/>
                <a:cs typeface="Times New Roman" panose="02020603050405020304"/>
              </a:rPr>
              <a:t>在这种背景下如果硬性地宣传资产阶级主张，否定封建伦理道德，阻力很大，而且必然会失败</a:t>
            </a:r>
            <a:r>
              <a:rPr lang="zh-CN" altLang="zh-CN" kern="100" smtClean="0">
                <a:latin typeface="+mn-ea"/>
                <a:cs typeface="Times New Roman" panose="02020603050405020304"/>
              </a:rPr>
              <a:t>。</a:t>
            </a:r>
            <a:r>
              <a:rPr lang="zh-CN" altLang="en-US" kern="100" smtClean="0">
                <a:solidFill>
                  <a:srgbClr val="FF0000"/>
                </a:solidFill>
                <a:latin typeface="+mn-ea"/>
                <a:cs typeface="Times New Roman" panose="02020603050405020304"/>
              </a:rPr>
              <a:t>（减少思想宣传的阻力）</a:t>
            </a:r>
            <a:endParaRPr lang="zh-CN" altLang="zh-CN" kern="100">
              <a:solidFill>
                <a:srgbClr val="FF0000"/>
              </a:solidFill>
              <a:latin typeface="+mn-ea"/>
              <a:cs typeface="Courier New" panose="02070309020205020404"/>
            </a:endParaRPr>
          </a:p>
          <a:p>
            <a:pPr algn="just">
              <a:spcAft>
                <a:spcPct val="0"/>
              </a:spcAft>
            </a:pPr>
            <a:r>
              <a:rPr lang="en-US" altLang="zh-CN" kern="100">
                <a:latin typeface="+mn-ea"/>
                <a:cs typeface="Times New Roman" panose="02020603050405020304"/>
              </a:rPr>
              <a:t>②</a:t>
            </a:r>
            <a:r>
              <a:rPr lang="zh-CN" altLang="zh-CN" kern="100">
                <a:latin typeface="+mn-ea"/>
                <a:cs typeface="Times New Roman" panose="02020603050405020304"/>
              </a:rPr>
              <a:t>主观原因：康有为作为民族资产阶级上层的代表，与帝国主义和封建主义有着密切联系，其思想认识是有局限性的，幻想</a:t>
            </a:r>
            <a:r>
              <a:rPr lang="en-US" altLang="zh-CN" kern="100">
                <a:latin typeface="+mn-ea"/>
                <a:cs typeface="Times New Roman" panose="02020603050405020304"/>
              </a:rPr>
              <a:t>“</a:t>
            </a:r>
            <a:r>
              <a:rPr lang="zh-CN" altLang="zh-CN" kern="100">
                <a:latin typeface="+mn-ea"/>
                <a:cs typeface="Times New Roman" panose="02020603050405020304"/>
              </a:rPr>
              <a:t>中西结合</a:t>
            </a:r>
            <a:r>
              <a:rPr lang="en-US" altLang="zh-CN" kern="100">
                <a:latin typeface="+mn-ea"/>
                <a:cs typeface="Times New Roman" panose="02020603050405020304"/>
              </a:rPr>
              <a:t>”</a:t>
            </a:r>
            <a:r>
              <a:rPr lang="zh-CN" altLang="zh-CN" kern="100" smtClean="0">
                <a:latin typeface="+mn-ea"/>
                <a:cs typeface="Times New Roman" panose="02020603050405020304"/>
              </a:rPr>
              <a:t>。</a:t>
            </a:r>
            <a:endParaRPr lang="zh-CN" altLang="zh-CN" kern="100">
              <a:latin typeface="+mn-ea"/>
              <a:cs typeface="Courier New" panose="02070309020205020404"/>
            </a:endParaRPr>
          </a:p>
        </p:txBody>
      </p:sp>
      <p:sp>
        <p:nvSpPr>
          <p:cNvPr id="2" name="矩形 1"/>
          <p:cNvSpPr/>
          <p:nvPr/>
        </p:nvSpPr>
        <p:spPr>
          <a:xfrm>
            <a:off x="3214886" y="6136481"/>
            <a:ext cx="3877985" cy="461665"/>
          </a:xfrm>
          <a:prstGeom prst="rect">
            <a:avLst/>
          </a:prstGeom>
        </p:spPr>
        <p:txBody>
          <a:bodyPr wrap="none">
            <a:spAutoFit/>
          </a:bodyPr>
          <a:lstStyle/>
          <a:p>
            <a:pPr algn="just" defTabSz="1218565"/>
            <a:r>
              <a:rPr lang="zh-CN" altLang="en-US" kern="100">
                <a:solidFill>
                  <a:srgbClr val="FF0000"/>
                </a:solidFill>
                <a:latin typeface="+mn-ea"/>
                <a:cs typeface="Times New Roman" panose="02020603050405020304"/>
              </a:rPr>
              <a:t>（维新派思想认识的局限）</a:t>
            </a:r>
            <a:endParaRPr lang="zh-CN" altLang="en-US" kern="100">
              <a:solidFill>
                <a:srgbClr val="FF0000"/>
              </a:solidFill>
              <a:latin typeface="+mn-ea"/>
              <a:cs typeface="Times New Roman" panose="02020603050405020304"/>
            </a:endParaRPr>
          </a:p>
        </p:txBody>
      </p:sp>
      <p:sp>
        <p:nvSpPr>
          <p:cNvPr id="5" name="矩形 4"/>
          <p:cNvSpPr/>
          <p:nvPr/>
        </p:nvSpPr>
        <p:spPr>
          <a:xfrm>
            <a:off x="418405" y="117426"/>
            <a:ext cx="3804593" cy="769417"/>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defTabSz="1219200">
              <a:lnSpc>
                <a:spcPct val="150000"/>
              </a:lnSpc>
            </a:pPr>
            <a:r>
              <a:rPr lang="zh-CN" altLang="zh-CN" sz="2800" b="1" kern="100">
                <a:solidFill>
                  <a:schemeClr val="accent5">
                    <a:lumMod val="50000"/>
                  </a:schemeClr>
                </a:solidFill>
                <a:latin typeface="Times New Roman" panose="02020603050405020304"/>
                <a:ea typeface="微软雅黑" panose="020B0503020204020204" pitchFamily="34" charset="-122"/>
                <a:cs typeface="Times New Roman" panose="02020603050405020304"/>
              </a:rPr>
              <a:t>考点二　维新思想</a:t>
            </a:r>
            <a:endParaRPr lang="zh-CN" altLang="zh-CN" sz="2800" b="1" kern="100">
              <a:solidFill>
                <a:schemeClr val="accent5">
                  <a:lumMod val="50000"/>
                </a:schemeClr>
              </a:solidFill>
              <a:latin typeface="Times New Roman" panose="02020603050405020304"/>
              <a:ea typeface="微软雅黑" panose="020B0503020204020204" pitchFamily="34" charset="-122"/>
              <a:cs typeface="Times New Roman" panose="02020603050405020304"/>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矩形 6"/>
          <p:cNvSpPr/>
          <p:nvPr/>
        </p:nvSpPr>
        <p:spPr>
          <a:xfrm>
            <a:off x="478582" y="857850"/>
            <a:ext cx="11161240" cy="372173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ct val="0"/>
              </a:spcAft>
            </a:pPr>
            <a:r>
              <a:rPr lang="zh-CN" altLang="zh-CN" sz="2600" b="1" kern="100">
                <a:solidFill>
                  <a:srgbClr val="0000FF"/>
                </a:solidFill>
                <a:latin typeface="+mj-ea"/>
                <a:ea typeface="+mj-ea"/>
                <a:cs typeface="Times New Roman" panose="02020603050405020304"/>
              </a:rPr>
              <a:t>针</a:t>
            </a:r>
            <a:r>
              <a:rPr lang="zh-CN" altLang="zh-CN" sz="2600" b="1" kern="100">
                <a:solidFill>
                  <a:srgbClr val="0000FF"/>
                </a:solidFill>
                <a:latin typeface="宋体" panose="02010600030101010101" pitchFamily="2" charset="-122"/>
                <a:ea typeface="微软雅黑" panose="020B0503020204020204" pitchFamily="34" charset="-122"/>
                <a:cs typeface="Times New Roman" panose="02020603050405020304"/>
              </a:rPr>
              <a:t>对练</a:t>
            </a:r>
            <a:r>
              <a:rPr lang="zh-CN" altLang="zh-CN" sz="2600" kern="100">
                <a:latin typeface="Times New Roman" panose="02020603050405020304"/>
                <a:ea typeface="微软雅黑" panose="020B0503020204020204" pitchFamily="34" charset="-122"/>
                <a:cs typeface="Times New Roman" panose="02020603050405020304"/>
              </a:rPr>
              <a:t>　</a:t>
            </a:r>
            <a:r>
              <a:rPr lang="en-US" altLang="zh-CN" sz="2600" kern="100">
                <a:latin typeface="Times New Roman" panose="02020603050405020304"/>
                <a:ea typeface="微软雅黑" panose="020B0503020204020204" pitchFamily="34" charset="-122"/>
                <a:cs typeface="Courier New" panose="02070309020205020404"/>
              </a:rPr>
              <a:t>(2018·</a:t>
            </a:r>
            <a:r>
              <a:rPr lang="zh-CN" altLang="zh-CN" sz="2600" kern="100">
                <a:latin typeface="Times New Roman" panose="02020603050405020304"/>
                <a:ea typeface="微软雅黑" panose="020B0503020204020204" pitchFamily="34" charset="-122"/>
                <a:cs typeface="Times New Roman" panose="02020603050405020304"/>
              </a:rPr>
              <a:t>乌鲁木齐诊断</a:t>
            </a:r>
            <a:r>
              <a:rPr lang="en-US" altLang="zh-CN" sz="2600" kern="100">
                <a:latin typeface="Times New Roman" panose="02020603050405020304"/>
                <a:ea typeface="微软雅黑" panose="020B0503020204020204" pitchFamily="34" charset="-122"/>
                <a:cs typeface="Courier New" panose="02070309020205020404"/>
              </a:rPr>
              <a:t>)</a:t>
            </a:r>
            <a:r>
              <a:rPr lang="zh-CN" altLang="zh-CN" sz="2600" kern="100">
                <a:latin typeface="Times New Roman" panose="02020603050405020304"/>
                <a:ea typeface="微软雅黑" panose="020B0503020204020204" pitchFamily="34" charset="-122"/>
                <a:cs typeface="Times New Roman" panose="02020603050405020304"/>
              </a:rPr>
              <a:t>康有为《孔子改制考》刊登后，张之洞批评他</a:t>
            </a:r>
            <a:r>
              <a:rPr lang="en-US" altLang="zh-CN" sz="2600" kern="100">
                <a:latin typeface="宋体" panose="02010600030101010101" pitchFamily="2" charset="-122"/>
                <a:ea typeface="微软雅黑" panose="020B0503020204020204" pitchFamily="34" charset="-122"/>
                <a:cs typeface="Times New Roman" panose="02020603050405020304"/>
              </a:rPr>
              <a:t>“</a:t>
            </a:r>
            <a:r>
              <a:rPr lang="zh-CN" altLang="zh-CN" sz="2600" kern="100">
                <a:latin typeface="Times New Roman" panose="02020603050405020304"/>
                <a:ea typeface="微软雅黑" panose="020B0503020204020204" pitchFamily="34" charset="-122"/>
                <a:cs typeface="Times New Roman" panose="02020603050405020304"/>
              </a:rPr>
              <a:t>忘亲</a:t>
            </a:r>
            <a:r>
              <a:rPr lang="en-US" altLang="zh-CN" sz="2600" kern="100">
                <a:latin typeface="宋体" panose="02010600030101010101" pitchFamily="2" charset="-122"/>
                <a:ea typeface="微软雅黑" panose="020B0503020204020204" pitchFamily="34" charset="-122"/>
                <a:cs typeface="Times New Roman" panose="02020603050405020304"/>
              </a:rPr>
              <a:t>”“</a:t>
            </a:r>
            <a:r>
              <a:rPr lang="zh-CN" altLang="zh-CN" sz="2600" kern="100">
                <a:latin typeface="Times New Roman" panose="02020603050405020304"/>
                <a:ea typeface="微软雅黑" panose="020B0503020204020204" pitchFamily="34" charset="-122"/>
                <a:cs typeface="Times New Roman" panose="02020603050405020304"/>
              </a:rPr>
              <a:t>忘圣</a:t>
            </a:r>
            <a:r>
              <a:rPr lang="en-US" altLang="zh-CN" sz="2600" kern="100">
                <a:latin typeface="宋体" panose="02010600030101010101" pitchFamily="2" charset="-122"/>
                <a:ea typeface="微软雅黑" panose="020B0503020204020204" pitchFamily="34" charset="-122"/>
                <a:cs typeface="Times New Roman" panose="02020603050405020304"/>
              </a:rPr>
              <a:t>”</a:t>
            </a:r>
            <a:r>
              <a:rPr lang="zh-CN" altLang="zh-CN" sz="2600" kern="100">
                <a:latin typeface="Times New Roman" panose="02020603050405020304"/>
                <a:ea typeface="微软雅黑" panose="020B0503020204020204" pitchFamily="34" charset="-122"/>
                <a:cs typeface="Times New Roman" panose="02020603050405020304"/>
              </a:rPr>
              <a:t>，翁同龢说他</a:t>
            </a:r>
            <a:r>
              <a:rPr lang="en-US" altLang="zh-CN" sz="2600" kern="100">
                <a:latin typeface="宋体" panose="02010600030101010101" pitchFamily="2" charset="-122"/>
                <a:ea typeface="微软雅黑" panose="020B0503020204020204" pitchFamily="34" charset="-122"/>
                <a:cs typeface="Times New Roman" panose="02020603050405020304"/>
              </a:rPr>
              <a:t>“</a:t>
            </a:r>
            <a:r>
              <a:rPr lang="zh-CN" altLang="zh-CN" sz="2600" kern="100">
                <a:latin typeface="Times New Roman" panose="02020603050405020304"/>
                <a:ea typeface="微软雅黑" panose="020B0503020204020204" pitchFamily="34" charset="-122"/>
                <a:cs typeface="Times New Roman" panose="02020603050405020304"/>
              </a:rPr>
              <a:t>居心叵测</a:t>
            </a:r>
            <a:r>
              <a:rPr lang="en-US" altLang="zh-CN" sz="2600" kern="100">
                <a:latin typeface="宋体" panose="02010600030101010101" pitchFamily="2" charset="-122"/>
                <a:ea typeface="微软雅黑" panose="020B0503020204020204" pitchFamily="34" charset="-122"/>
                <a:cs typeface="Times New Roman" panose="02020603050405020304"/>
              </a:rPr>
              <a:t>”</a:t>
            </a:r>
            <a:r>
              <a:rPr lang="zh-CN" altLang="zh-CN" sz="2600" kern="100">
                <a:latin typeface="Times New Roman" panose="02020603050405020304"/>
                <a:ea typeface="微软雅黑" panose="020B0503020204020204" pitchFamily="34" charset="-122"/>
                <a:cs typeface="Times New Roman" panose="02020603050405020304"/>
              </a:rPr>
              <a:t>，孙家鼐认为必然</a:t>
            </a:r>
            <a:r>
              <a:rPr lang="en-US" altLang="zh-CN" sz="2600" kern="100">
                <a:latin typeface="宋体" panose="02010600030101010101" pitchFamily="2" charset="-122"/>
                <a:ea typeface="微软雅黑" panose="020B0503020204020204" pitchFamily="34" charset="-122"/>
                <a:cs typeface="Times New Roman" panose="02020603050405020304"/>
              </a:rPr>
              <a:t>“</a:t>
            </a:r>
            <a:r>
              <a:rPr lang="zh-CN" altLang="zh-CN" sz="2600" kern="100">
                <a:latin typeface="Times New Roman" panose="02020603050405020304"/>
                <a:ea typeface="微软雅黑" panose="020B0503020204020204" pitchFamily="34" charset="-122"/>
                <a:cs typeface="Times New Roman" panose="02020603050405020304"/>
              </a:rPr>
              <a:t>导天下于乱</a:t>
            </a:r>
            <a:r>
              <a:rPr lang="en-US" altLang="zh-CN" sz="2600" kern="100">
                <a:latin typeface="宋体" panose="02010600030101010101" pitchFamily="2" charset="-122"/>
                <a:ea typeface="微软雅黑" panose="020B0503020204020204" pitchFamily="34" charset="-122"/>
                <a:cs typeface="Times New Roman" panose="02020603050405020304"/>
              </a:rPr>
              <a:t>”</a:t>
            </a:r>
            <a:r>
              <a:rPr lang="zh-CN" altLang="zh-CN" sz="2600" kern="100">
                <a:latin typeface="Times New Roman" panose="02020603050405020304"/>
                <a:ea typeface="微软雅黑" panose="020B0503020204020204" pitchFamily="34" charset="-122"/>
                <a:cs typeface="Times New Roman" panose="02020603050405020304"/>
              </a:rPr>
              <a:t>，湖南巡抚陈宝箴要求皇帝</a:t>
            </a:r>
            <a:r>
              <a:rPr lang="en-US" altLang="zh-CN" sz="2600" kern="100">
                <a:latin typeface="宋体" panose="02010600030101010101" pitchFamily="2" charset="-122"/>
                <a:ea typeface="微软雅黑" panose="020B0503020204020204" pitchFamily="34" charset="-122"/>
                <a:cs typeface="Times New Roman" panose="02020603050405020304"/>
              </a:rPr>
              <a:t>“</a:t>
            </a:r>
            <a:r>
              <a:rPr lang="zh-CN" altLang="zh-CN" sz="2600" kern="100">
                <a:latin typeface="Times New Roman" panose="02020603050405020304"/>
                <a:ea typeface="微软雅黑" panose="020B0503020204020204" pitchFamily="34" charset="-122"/>
                <a:cs typeface="Times New Roman" panose="02020603050405020304"/>
              </a:rPr>
              <a:t>饬下康有为</a:t>
            </a:r>
            <a:r>
              <a:rPr lang="en-US" altLang="zh-CN" sz="2600" kern="100">
                <a:latin typeface="宋体" panose="02010600030101010101" pitchFamily="2" charset="-122"/>
                <a:ea typeface="微软雅黑" panose="020B0503020204020204" pitchFamily="34" charset="-122"/>
                <a:cs typeface="Times New Roman" panose="02020603050405020304"/>
              </a:rPr>
              <a:t>……</a:t>
            </a:r>
            <a:r>
              <a:rPr lang="zh-CN" altLang="zh-CN" sz="2600" kern="100">
                <a:latin typeface="Times New Roman" panose="02020603050405020304"/>
                <a:ea typeface="微软雅黑" panose="020B0503020204020204" pitchFamily="34" charset="-122"/>
                <a:cs typeface="Times New Roman" panose="02020603050405020304"/>
              </a:rPr>
              <a:t>自行销毁</a:t>
            </a:r>
            <a:r>
              <a:rPr lang="en-US" altLang="zh-CN" sz="2600" kern="100">
                <a:latin typeface="宋体" panose="02010600030101010101" pitchFamily="2" charset="-122"/>
                <a:ea typeface="微软雅黑" panose="020B0503020204020204" pitchFamily="34" charset="-122"/>
                <a:cs typeface="Times New Roman" panose="02020603050405020304"/>
              </a:rPr>
              <a:t>”</a:t>
            </a:r>
            <a:r>
              <a:rPr lang="zh-CN" altLang="zh-CN" sz="2600" kern="100">
                <a:latin typeface="Times New Roman" panose="02020603050405020304"/>
                <a:ea typeface="微软雅黑" panose="020B0503020204020204" pitchFamily="34" charset="-122"/>
                <a:cs typeface="Times New Roman" panose="02020603050405020304"/>
              </a:rPr>
              <a:t>。《孔子改制考》遭到抨击的主要原因是</a:t>
            </a:r>
            <a:endParaRPr lang="zh-CN" altLang="zh-CN" sz="1050" kern="100">
              <a:latin typeface="宋体" panose="02010600030101010101" pitchFamily="2" charset="-122"/>
              <a:cs typeface="Courier New" panose="02070309020205020404"/>
            </a:endParaRPr>
          </a:p>
          <a:p>
            <a:pPr algn="just">
              <a:lnSpc>
                <a:spcPct val="150000"/>
              </a:lnSpc>
              <a:spcAft>
                <a:spcPct val="0"/>
              </a:spcAft>
            </a:pPr>
            <a:r>
              <a:rPr lang="en-US" altLang="zh-CN" sz="2600" kern="100">
                <a:latin typeface="Times New Roman" panose="02020603050405020304"/>
                <a:ea typeface="微软雅黑" panose="020B0503020204020204" pitchFamily="34" charset="-122"/>
                <a:cs typeface="Courier New" panose="02070309020205020404"/>
              </a:rPr>
              <a:t>A.</a:t>
            </a:r>
            <a:r>
              <a:rPr lang="zh-CN" altLang="zh-CN" sz="2600" kern="100">
                <a:latin typeface="Times New Roman" panose="02020603050405020304"/>
                <a:ea typeface="微软雅黑" panose="020B0503020204020204" pitchFamily="34" charset="-122"/>
                <a:cs typeface="Times New Roman" panose="02020603050405020304"/>
              </a:rPr>
              <a:t>维新变法运动遭遇</a:t>
            </a:r>
            <a:r>
              <a:rPr lang="zh-CN" altLang="zh-CN" sz="2600" kern="100" smtClean="0">
                <a:latin typeface="Times New Roman" panose="02020603050405020304"/>
                <a:ea typeface="微软雅黑" panose="020B0503020204020204" pitchFamily="34" charset="-122"/>
                <a:cs typeface="Times New Roman" panose="02020603050405020304"/>
              </a:rPr>
              <a:t>阻力</a:t>
            </a:r>
            <a:r>
              <a:rPr lang="en-US" altLang="zh-CN" sz="2600" kern="100" smtClean="0">
                <a:latin typeface="Times New Roman" panose="02020603050405020304"/>
                <a:ea typeface="微软雅黑" panose="020B0503020204020204" pitchFamily="34" charset="-122"/>
                <a:cs typeface="Times New Roman" panose="02020603050405020304"/>
              </a:rPr>
              <a:t>		</a:t>
            </a:r>
            <a:r>
              <a:rPr lang="en-US" altLang="zh-CN" sz="2600" kern="100" smtClean="0">
                <a:latin typeface="Times New Roman" panose="02020603050405020304"/>
                <a:ea typeface="微软雅黑" panose="020B0503020204020204" pitchFamily="34" charset="-122"/>
                <a:cs typeface="Courier New" panose="02070309020205020404"/>
              </a:rPr>
              <a:t>B</a:t>
            </a:r>
            <a:r>
              <a:rPr lang="en-US" altLang="zh-CN" sz="2600" kern="100">
                <a:latin typeface="Times New Roman" panose="02020603050405020304"/>
                <a:ea typeface="微软雅黑" panose="020B0503020204020204" pitchFamily="34" charset="-122"/>
                <a:cs typeface="Courier New" panose="02070309020205020404"/>
              </a:rPr>
              <a:t>.</a:t>
            </a:r>
            <a:r>
              <a:rPr lang="zh-CN" altLang="zh-CN" sz="2600" kern="100">
                <a:latin typeface="Times New Roman" panose="02020603050405020304"/>
                <a:ea typeface="微软雅黑" panose="020B0503020204020204" pitchFamily="34" charset="-122"/>
                <a:cs typeface="Times New Roman" panose="02020603050405020304"/>
              </a:rPr>
              <a:t>动摇了封建统治的思想</a:t>
            </a:r>
            <a:endParaRPr lang="zh-CN" altLang="zh-CN" sz="1050" kern="100">
              <a:latin typeface="宋体" panose="02010600030101010101" pitchFamily="2" charset="-122"/>
              <a:cs typeface="Courier New" panose="02070309020205020404"/>
            </a:endParaRPr>
          </a:p>
          <a:p>
            <a:pPr algn="just">
              <a:lnSpc>
                <a:spcPct val="150000"/>
              </a:lnSpc>
              <a:spcAft>
                <a:spcPct val="0"/>
              </a:spcAft>
            </a:pPr>
            <a:r>
              <a:rPr lang="en-US" altLang="zh-CN" sz="2600" kern="100">
                <a:latin typeface="Times New Roman" panose="02020603050405020304"/>
                <a:ea typeface="微软雅黑" panose="020B0503020204020204" pitchFamily="34" charset="-122"/>
                <a:cs typeface="Courier New" panose="02070309020205020404"/>
              </a:rPr>
              <a:t>C.</a:t>
            </a:r>
            <a:r>
              <a:rPr lang="zh-CN" altLang="zh-CN" sz="2600" kern="100">
                <a:latin typeface="Times New Roman" panose="02020603050405020304"/>
                <a:ea typeface="微软雅黑" panose="020B0503020204020204" pitchFamily="34" charset="-122"/>
                <a:cs typeface="Times New Roman" panose="02020603050405020304"/>
              </a:rPr>
              <a:t>颠覆了士大夫传统</a:t>
            </a:r>
            <a:r>
              <a:rPr lang="zh-CN" altLang="zh-CN" sz="2600" kern="100" smtClean="0">
                <a:latin typeface="Times New Roman" panose="02020603050405020304"/>
                <a:ea typeface="微软雅黑" panose="020B0503020204020204" pitchFamily="34" charset="-122"/>
                <a:cs typeface="Times New Roman" panose="02020603050405020304"/>
              </a:rPr>
              <a:t>认识</a:t>
            </a:r>
            <a:r>
              <a:rPr lang="en-US" altLang="zh-CN" sz="2600" kern="100" smtClean="0">
                <a:latin typeface="Times New Roman" panose="02020603050405020304"/>
                <a:ea typeface="微软雅黑" panose="020B0503020204020204" pitchFamily="34" charset="-122"/>
                <a:cs typeface="Times New Roman" panose="02020603050405020304"/>
              </a:rPr>
              <a:t>		</a:t>
            </a:r>
            <a:r>
              <a:rPr lang="en-US" altLang="zh-CN" sz="2600" kern="100" smtClean="0">
                <a:latin typeface="Times New Roman" panose="02020603050405020304"/>
                <a:ea typeface="微软雅黑" panose="020B0503020204020204" pitchFamily="34" charset="-122"/>
                <a:cs typeface="Courier New" panose="02070309020205020404"/>
              </a:rPr>
              <a:t>D</a:t>
            </a:r>
            <a:r>
              <a:rPr lang="en-US" altLang="zh-CN" sz="2600" kern="100">
                <a:latin typeface="Times New Roman" panose="02020603050405020304"/>
                <a:ea typeface="微软雅黑" panose="020B0503020204020204" pitchFamily="34" charset="-122"/>
                <a:cs typeface="Courier New" panose="02070309020205020404"/>
              </a:rPr>
              <a:t>.</a:t>
            </a:r>
            <a:r>
              <a:rPr lang="zh-CN" altLang="zh-CN" sz="2600" kern="100">
                <a:latin typeface="Times New Roman" panose="02020603050405020304"/>
                <a:ea typeface="微软雅黑" panose="020B0503020204020204" pitchFamily="34" charset="-122"/>
                <a:cs typeface="Times New Roman" panose="02020603050405020304"/>
              </a:rPr>
              <a:t>康有为曲解</a:t>
            </a:r>
            <a:r>
              <a:rPr lang="en-US" altLang="zh-CN" sz="2600" kern="100">
                <a:latin typeface="宋体" panose="02010600030101010101" pitchFamily="2" charset="-122"/>
                <a:ea typeface="微软雅黑" panose="020B0503020204020204" pitchFamily="34" charset="-122"/>
                <a:cs typeface="Times New Roman" panose="02020603050405020304"/>
              </a:rPr>
              <a:t>“</a:t>
            </a:r>
            <a:r>
              <a:rPr lang="zh-CN" altLang="zh-CN" sz="2600" kern="100">
                <a:latin typeface="Times New Roman" panose="02020603050405020304"/>
                <a:ea typeface="微软雅黑" panose="020B0503020204020204" pitchFamily="34" charset="-122"/>
                <a:cs typeface="Times New Roman" panose="02020603050405020304"/>
              </a:rPr>
              <a:t>托古改制</a:t>
            </a:r>
            <a:r>
              <a:rPr lang="en-US" altLang="zh-CN" sz="2600" kern="100">
                <a:latin typeface="宋体" panose="02010600030101010101" pitchFamily="2" charset="-122"/>
                <a:ea typeface="微软雅黑" panose="020B0503020204020204" pitchFamily="34" charset="-122"/>
                <a:cs typeface="Times New Roman" panose="02020603050405020304"/>
              </a:rPr>
              <a:t>”</a:t>
            </a:r>
            <a:endParaRPr lang="zh-CN" altLang="zh-CN" sz="1050" kern="100">
              <a:effectLst/>
              <a:latin typeface="宋体" panose="02010600030101010101" pitchFamily="2" charset="-122"/>
              <a:cs typeface="Courier New" panose="02070309020205020404"/>
            </a:endParaRPr>
          </a:p>
        </p:txBody>
      </p:sp>
      <p:sp>
        <p:nvSpPr>
          <p:cNvPr id="12" name="TextBox 11"/>
          <p:cNvSpPr txBox="1"/>
          <p:nvPr/>
        </p:nvSpPr>
        <p:spPr>
          <a:xfrm>
            <a:off x="365046" y="3797092"/>
            <a:ext cx="612068" cy="784830"/>
          </a:xfrm>
          <a:prstGeom prst="rect">
            <a:avLst/>
          </a:prstGeom>
          <a:noFill/>
        </p:spPr>
        <p:txBody>
          <a:bodyPr wrap="square" rtlCol="0">
            <a:spAutoFit/>
          </a:bodyPr>
          <a:lstStyle/>
          <a:p>
            <a:r>
              <a:rPr lang="zh-CN" altLang="en-US" sz="4500" b="1">
                <a:solidFill>
                  <a:srgbClr val="C00000"/>
                </a:solidFill>
                <a:latin typeface="华文细黑" panose="02010600040101010101" pitchFamily="2" charset="-122"/>
                <a:ea typeface="华文细黑" panose="02010600040101010101" pitchFamily="2" charset="-122"/>
              </a:rPr>
              <a:t>√</a:t>
            </a:r>
            <a:endParaRPr lang="zh-CN" altLang="en-US" sz="4500" b="1">
              <a:solidFill>
                <a:srgbClr val="C00000"/>
              </a:solidFill>
              <a:latin typeface="华文细黑" panose="02010600040101010101" pitchFamily="2" charset="-122"/>
              <a:ea typeface="华文细黑" panose="02010600040101010101" pitchFamily="2" charset="-122"/>
            </a:endParaRPr>
          </a:p>
        </p:txBody>
      </p:sp>
      <p:sp>
        <p:nvSpPr>
          <p:cNvPr id="2" name="矩形 1"/>
          <p:cNvSpPr/>
          <p:nvPr/>
        </p:nvSpPr>
        <p:spPr>
          <a:xfrm>
            <a:off x="365046" y="4630994"/>
            <a:ext cx="11634816" cy="646331"/>
          </a:xfrm>
          <a:prstGeom prst="rect">
            <a:avLst/>
          </a:prstGeom>
        </p:spPr>
        <p:txBody>
          <a:bodyPr wrap="square">
            <a:spAutoFit/>
          </a:bodyPr>
          <a:lstStyle/>
          <a:p>
            <a:pPr algn="just">
              <a:lnSpc>
                <a:spcPct val="150000"/>
              </a:lnSpc>
              <a:spcAft>
                <a:spcPct val="0"/>
              </a:spcAft>
            </a:pPr>
            <a:r>
              <a:rPr lang="zh-CN" altLang="zh-CN" kern="100" smtClean="0">
                <a:solidFill>
                  <a:srgbClr val="FF0000"/>
                </a:solidFill>
                <a:latin typeface="+mn-ea"/>
                <a:cs typeface="Times New Roman" panose="02020603050405020304"/>
              </a:rPr>
              <a:t>《孔子改制考》从</a:t>
            </a:r>
            <a:r>
              <a:rPr lang="zh-CN" altLang="zh-CN" kern="100">
                <a:solidFill>
                  <a:srgbClr val="FF0000"/>
                </a:solidFill>
                <a:latin typeface="+mn-ea"/>
                <a:cs typeface="Times New Roman" panose="02020603050405020304"/>
              </a:rPr>
              <a:t>根本上颠覆了士大夫对传统封建伦理的</a:t>
            </a:r>
            <a:r>
              <a:rPr lang="zh-CN" altLang="zh-CN" kern="100" smtClean="0">
                <a:solidFill>
                  <a:srgbClr val="FF0000"/>
                </a:solidFill>
                <a:latin typeface="+mn-ea"/>
                <a:cs typeface="Times New Roman" panose="02020603050405020304"/>
              </a:rPr>
              <a:t>认识</a:t>
            </a:r>
            <a:r>
              <a:rPr lang="zh-CN" altLang="en-US" kern="100" smtClean="0">
                <a:solidFill>
                  <a:srgbClr val="FF0000"/>
                </a:solidFill>
                <a:latin typeface="+mn-ea"/>
                <a:cs typeface="Times New Roman" panose="02020603050405020304"/>
              </a:rPr>
              <a:t>，产生了激烈的影响。</a:t>
            </a:r>
            <a:endParaRPr lang="en-US" altLang="zh-CN" kern="100">
              <a:solidFill>
                <a:srgbClr val="FF0000"/>
              </a:solidFill>
              <a:latin typeface="+mn-ea"/>
              <a:cs typeface="Times New Roman" panose="02020603050405020304"/>
            </a:endParaRPr>
          </a:p>
        </p:txBody>
      </p:sp>
      <p:sp>
        <p:nvSpPr>
          <p:cNvPr id="8" name="矩形 7"/>
          <p:cNvSpPr/>
          <p:nvPr/>
        </p:nvSpPr>
        <p:spPr>
          <a:xfrm>
            <a:off x="418405" y="117426"/>
            <a:ext cx="3804593" cy="769417"/>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defTabSz="1219200">
              <a:lnSpc>
                <a:spcPct val="150000"/>
              </a:lnSpc>
            </a:pPr>
            <a:r>
              <a:rPr lang="zh-CN" altLang="zh-CN" sz="2800" b="1" kern="100">
                <a:solidFill>
                  <a:schemeClr val="accent5">
                    <a:lumMod val="50000"/>
                  </a:schemeClr>
                </a:solidFill>
                <a:latin typeface="Times New Roman" panose="02020603050405020304"/>
                <a:ea typeface="微软雅黑" panose="020B0503020204020204" pitchFamily="34" charset="-122"/>
                <a:cs typeface="Times New Roman" panose="02020603050405020304"/>
              </a:rPr>
              <a:t>考点二　维新思想</a:t>
            </a:r>
            <a:endParaRPr lang="zh-CN" altLang="zh-CN" sz="2800" b="1" kern="100">
              <a:solidFill>
                <a:schemeClr val="accent5">
                  <a:lumMod val="50000"/>
                </a:schemeClr>
              </a:solidFill>
              <a:latin typeface="Times New Roman" panose="02020603050405020304"/>
              <a:ea typeface="微软雅黑" panose="020B0503020204020204" pitchFamily="34" charset="-122"/>
              <a:cs typeface="Times New Roman" panose="02020603050405020304"/>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p:cNvSpPr/>
          <p:nvPr/>
        </p:nvSpPr>
        <p:spPr>
          <a:xfrm>
            <a:off x="455754" y="1269554"/>
            <a:ext cx="11161240" cy="3724072"/>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pPr>
            <a:r>
              <a:rPr lang="en-US" altLang="zh-CN" sz="2600" b="1" kern="100">
                <a:latin typeface="+mj-ea"/>
                <a:ea typeface="+mj-ea"/>
                <a:cs typeface="Courier New" panose="02070309020205020404"/>
              </a:rPr>
              <a:t>2.</a:t>
            </a:r>
            <a:r>
              <a:rPr lang="zh-CN" altLang="zh-CN" sz="2600" b="1" kern="100">
                <a:latin typeface="+mj-ea"/>
                <a:ea typeface="+mj-ea"/>
                <a:cs typeface="Courier New" panose="02070309020205020404"/>
              </a:rPr>
              <a:t>维新变法思想在近代中国社会发展进程中所做的贡献</a:t>
            </a:r>
            <a:endParaRPr lang="zh-CN" altLang="zh-CN" sz="2600" b="1" kern="100">
              <a:latin typeface="+mj-ea"/>
              <a:ea typeface="+mj-ea"/>
              <a:cs typeface="Courier New" panose="02070309020205020404"/>
            </a:endParaRPr>
          </a:p>
          <a:p>
            <a:pPr algn="just">
              <a:lnSpc>
                <a:spcPct val="150000"/>
              </a:lnSpc>
              <a:spcAft>
                <a:spcPct val="0"/>
              </a:spcAft>
            </a:pPr>
            <a:r>
              <a:rPr lang="en-US" altLang="zh-CN" sz="2600" kern="100">
                <a:latin typeface="+mn-ea"/>
                <a:cs typeface="Courier New" panose="02070309020205020404"/>
              </a:rPr>
              <a:t>(1)</a:t>
            </a:r>
            <a:r>
              <a:rPr lang="zh-CN" altLang="zh-CN" sz="2600" kern="100">
                <a:latin typeface="+mn-ea"/>
                <a:cs typeface="Times New Roman" panose="02020603050405020304"/>
              </a:rPr>
              <a:t>政治上：维新思想在政治上有力地推动了维新变法运动的开展。</a:t>
            </a:r>
            <a:endParaRPr lang="zh-CN" altLang="zh-CN" sz="1050" kern="100">
              <a:latin typeface="+mn-ea"/>
              <a:cs typeface="Courier New" panose="02070309020205020404"/>
            </a:endParaRPr>
          </a:p>
          <a:p>
            <a:pPr algn="just">
              <a:lnSpc>
                <a:spcPct val="150000"/>
              </a:lnSpc>
              <a:spcAft>
                <a:spcPct val="0"/>
              </a:spcAft>
            </a:pPr>
            <a:r>
              <a:rPr lang="en-US" altLang="zh-CN" sz="2600" kern="100">
                <a:latin typeface="+mn-ea"/>
                <a:cs typeface="Courier New" panose="02070309020205020404"/>
              </a:rPr>
              <a:t>(2)</a:t>
            </a:r>
            <a:r>
              <a:rPr lang="zh-CN" altLang="zh-CN" sz="2600" kern="100">
                <a:latin typeface="+mn-ea"/>
                <a:cs typeface="Times New Roman" panose="02020603050405020304"/>
              </a:rPr>
              <a:t>经济上：使资产阶级大受鼓舞，推动了民族资本主义经济的发展。</a:t>
            </a:r>
            <a:endParaRPr lang="zh-CN" altLang="zh-CN" sz="1050" kern="100">
              <a:latin typeface="+mn-ea"/>
              <a:cs typeface="Courier New" panose="02070309020205020404"/>
            </a:endParaRPr>
          </a:p>
          <a:p>
            <a:pPr algn="just">
              <a:lnSpc>
                <a:spcPct val="150000"/>
              </a:lnSpc>
              <a:spcAft>
                <a:spcPct val="0"/>
              </a:spcAft>
            </a:pPr>
            <a:r>
              <a:rPr lang="en-US" altLang="zh-CN" sz="2600" kern="100">
                <a:latin typeface="+mn-ea"/>
                <a:cs typeface="Courier New" panose="02070309020205020404"/>
              </a:rPr>
              <a:t>(3)</a:t>
            </a:r>
            <a:r>
              <a:rPr lang="zh-CN" altLang="zh-CN" sz="2600" kern="100">
                <a:latin typeface="+mn-ea"/>
                <a:cs typeface="Times New Roman" panose="02020603050405020304"/>
              </a:rPr>
              <a:t>思想文化上：促使一部分知识分子开始摆脱封建思想的束缚，敢于放眼世界，追求新思想，特别是进化论和资产阶级民权等学说的进一步传播，起到了巨大的启蒙作用。</a:t>
            </a:r>
            <a:endParaRPr lang="zh-CN" altLang="zh-CN" sz="1050" kern="100">
              <a:effectLst/>
              <a:latin typeface="+mn-ea"/>
              <a:cs typeface="Courier New" panose="02070309020205020404"/>
            </a:endParaRPr>
          </a:p>
        </p:txBody>
      </p:sp>
      <p:sp>
        <p:nvSpPr>
          <p:cNvPr id="3" name="矩形 2"/>
          <p:cNvSpPr/>
          <p:nvPr/>
        </p:nvSpPr>
        <p:spPr>
          <a:xfrm>
            <a:off x="418405" y="117426"/>
            <a:ext cx="3804593" cy="769417"/>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defTabSz="1219200">
              <a:lnSpc>
                <a:spcPct val="150000"/>
              </a:lnSpc>
            </a:pPr>
            <a:r>
              <a:rPr lang="zh-CN" altLang="zh-CN" sz="2800" b="1" kern="100">
                <a:solidFill>
                  <a:schemeClr val="accent5">
                    <a:lumMod val="50000"/>
                  </a:schemeClr>
                </a:solidFill>
                <a:latin typeface="Times New Roman" panose="02020603050405020304"/>
                <a:ea typeface="微软雅黑" panose="020B0503020204020204" pitchFamily="34" charset="-122"/>
                <a:cs typeface="Times New Roman" panose="02020603050405020304"/>
              </a:rPr>
              <a:t>考点二　维新思想</a:t>
            </a:r>
            <a:endParaRPr lang="zh-CN" altLang="zh-CN" sz="2800" b="1" kern="100">
              <a:solidFill>
                <a:schemeClr val="accent5">
                  <a:lumMod val="50000"/>
                </a:schemeClr>
              </a:solidFill>
              <a:latin typeface="Times New Roman" panose="02020603050405020304"/>
              <a:ea typeface="微软雅黑" panose="020B0503020204020204" pitchFamily="34" charset="-122"/>
              <a:cs typeface="Times New Roman" panose="02020603050405020304"/>
            </a:endParaRPr>
          </a:p>
        </p:txBody>
      </p:sp>
      <p:sp>
        <p:nvSpPr>
          <p:cNvPr id="5" name="五边形 4"/>
          <p:cNvSpPr/>
          <p:nvPr/>
        </p:nvSpPr>
        <p:spPr>
          <a:xfrm rot="5400000">
            <a:off x="10947110" y="613165"/>
            <a:ext cx="1728193" cy="448686"/>
          </a:xfrm>
          <a:prstGeom prst="homePlate">
            <a:avLst>
              <a:gd name="adj" fmla="val 35304"/>
            </a:avLst>
          </a:prstGeom>
          <a:solidFill>
            <a:schemeClr val="accent5">
              <a:lumMod val="75000"/>
            </a:schemeClr>
          </a:solidFill>
          <a:ln w="25400" cap="flat" cmpd="sng" algn="ctr">
            <a:noFill/>
            <a:prstDash val="solid"/>
          </a:ln>
          <a:effectLst/>
        </p:spPr>
        <p:txBody>
          <a:bodyPr vert="vert270" wrap="square" rtlCol="0" anchor="ctr"/>
          <a:lstStyle/>
          <a:p>
            <a:pPr lvl="0" algn="ctr"/>
            <a:r>
              <a:rPr lang="zh-CN" altLang="en-US" b="1" spc="50" smtClean="0">
                <a:solidFill>
                  <a:prstClr val="white"/>
                </a:solidFill>
                <a:ea typeface="微软雅黑" panose="020B0503020204020204" pitchFamily="34" charset="-122"/>
              </a:rPr>
              <a:t>认知深化</a:t>
            </a:r>
            <a:endParaRPr lang="zh-CN" altLang="en-US" b="1" spc="50">
              <a:solidFill>
                <a:prstClr val="white"/>
              </a:solidFill>
              <a:ea typeface="微软雅黑" panose="020B0503020204020204" pitchFamily="34" charset="-122"/>
            </a:endParaRPr>
          </a:p>
        </p:txBody>
      </p:sp>
      <p:sp>
        <p:nvSpPr>
          <p:cNvPr id="2" name="TextBox 1"/>
          <p:cNvSpPr txBox="1"/>
          <p:nvPr/>
        </p:nvSpPr>
        <p:spPr>
          <a:xfrm>
            <a:off x="622598" y="5133269"/>
            <a:ext cx="9217024" cy="461665"/>
          </a:xfrm>
          <a:prstGeom prst="rect">
            <a:avLst/>
          </a:prstGeom>
          <a:noFill/>
        </p:spPr>
        <p:txBody>
          <a:bodyPr wrap="square" rtlCol="0">
            <a:spAutoFit/>
          </a:bodyPr>
          <a:lstStyle/>
          <a:p>
            <a:r>
              <a:rPr lang="zh-CN" altLang="en-US" smtClean="0">
                <a:solidFill>
                  <a:srgbClr val="FF0000"/>
                </a:solidFill>
              </a:rPr>
              <a:t>凡是涉及近代史相关内容，谈影响必谈</a:t>
            </a:r>
            <a:r>
              <a:rPr lang="zh-CN" altLang="en-US" smtClean="0">
                <a:solidFill>
                  <a:srgbClr val="3333FF"/>
                </a:solidFill>
              </a:rPr>
              <a:t>“近代化”或“社会转型”</a:t>
            </a:r>
            <a:endParaRPr lang="zh-CN" altLang="en-US">
              <a:solidFill>
                <a:srgbClr val="3333FF"/>
              </a:solidFill>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1"/>
          <p:cNvGrpSpPr/>
          <p:nvPr/>
        </p:nvGrpSpPr>
        <p:grpSpPr>
          <a:xfrm>
            <a:off x="3214886" y="45418"/>
            <a:ext cx="5310408" cy="764425"/>
            <a:chOff x="3214886" y="298255"/>
            <a:chExt cx="5310408" cy="764425"/>
          </a:xfrm>
        </p:grpSpPr>
        <p:sp>
          <p:nvSpPr>
            <p:cNvPr id="8" name="矩形 3"/>
            <p:cNvSpPr/>
            <p:nvPr/>
          </p:nvSpPr>
          <p:spPr>
            <a:xfrm>
              <a:off x="4295615" y="429703"/>
              <a:ext cx="3225159" cy="538601"/>
            </a:xfrm>
            <a:prstGeom prst="rect">
              <a:avLst/>
            </a:prstGeom>
            <a:noFill/>
            <a:ln w="9525">
              <a:noFill/>
              <a:miter/>
            </a:ln>
          </p:spPr>
          <p:txBody>
            <a:bodyPr wrap="square" lIns="91431" tIns="45716" rIns="91431" bIns="45716">
              <a:spAutoFit/>
            </a:bodyPr>
            <a:lstStyle/>
            <a:p>
              <a:pPr algn="ctr"/>
              <a:r>
                <a:rPr lang="zh-CN" altLang="zh-CN" sz="2900" b="1">
                  <a:solidFill>
                    <a:srgbClr val="404040"/>
                  </a:solidFill>
                  <a:ea typeface="微软雅黑" panose="020B0503020204020204" pitchFamily="34" charset="-122"/>
                </a:rPr>
                <a:t>从材料中发现问题</a:t>
              </a:r>
              <a:endParaRPr lang="zh-CN" altLang="en-US" sz="2900" b="1">
                <a:solidFill>
                  <a:srgbClr val="404040"/>
                </a:solidFill>
                <a:ea typeface="微软雅黑" panose="020B0503020204020204" pitchFamily="34" charset="-122"/>
                <a:sym typeface="Arial" panose="020B0604020202020204" pitchFamily="34" charset="0"/>
              </a:endParaRPr>
            </a:p>
          </p:txBody>
        </p:sp>
        <p:pic>
          <p:nvPicPr>
            <p:cNvPr id="9" name="图片 5"/>
            <p:cNvPicPr>
              <a:picLocks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7520774" y="310452"/>
              <a:ext cx="1004520" cy="752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5"/>
            <p:cNvPicPr>
              <a:picLocks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3214886" y="298255"/>
              <a:ext cx="1004520" cy="752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矩形 10"/>
          <p:cNvSpPr/>
          <p:nvPr/>
        </p:nvSpPr>
        <p:spPr>
          <a:xfrm>
            <a:off x="304358" y="646170"/>
            <a:ext cx="11377264" cy="3108519"/>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spcAft>
                <a:spcPct val="0"/>
              </a:spcAft>
            </a:pPr>
            <a:r>
              <a:rPr lang="zh-CN" altLang="zh-CN" sz="2600" kern="100">
                <a:solidFill>
                  <a:srgbClr val="0070C0"/>
                </a:solidFill>
                <a:latin typeface="宋体" panose="02010600030101010101" pitchFamily="2" charset="-122"/>
                <a:ea typeface="微软雅黑" panose="020B0503020204020204" pitchFamily="34" charset="-122"/>
                <a:cs typeface="Times New Roman" panose="02020603050405020304"/>
              </a:rPr>
              <a:t>材料　</a:t>
            </a:r>
            <a:r>
              <a:rPr lang="zh-CN" altLang="zh-CN" kern="100">
                <a:latin typeface="楷体" panose="02010609060101010101" pitchFamily="49" charset="-122"/>
                <a:ea typeface="楷体" panose="02010609060101010101" pitchFamily="49" charset="-122"/>
                <a:cs typeface="Times New Roman" panose="02020603050405020304"/>
              </a:rPr>
              <a:t>长期以来，学术界存在如下</a:t>
            </a:r>
            <a:r>
              <a:rPr lang="en-US" altLang="zh-CN" kern="100">
                <a:latin typeface="楷体" panose="02010609060101010101" pitchFamily="49" charset="-122"/>
                <a:ea typeface="楷体" panose="02010609060101010101" pitchFamily="49" charset="-122"/>
                <a:cs typeface="Times New Roman" panose="02020603050405020304"/>
              </a:rPr>
              <a:t>“</a:t>
            </a:r>
            <a:r>
              <a:rPr lang="zh-CN" altLang="zh-CN" kern="100">
                <a:latin typeface="楷体" panose="02010609060101010101" pitchFamily="49" charset="-122"/>
                <a:ea typeface="楷体" panose="02010609060101010101" pitchFamily="49" charset="-122"/>
                <a:cs typeface="Times New Roman" panose="02020603050405020304"/>
              </a:rPr>
              <a:t>共识</a:t>
            </a:r>
            <a:r>
              <a:rPr lang="en-US" altLang="zh-CN" kern="100">
                <a:latin typeface="楷体" panose="02010609060101010101" pitchFamily="49" charset="-122"/>
                <a:ea typeface="楷体" panose="02010609060101010101" pitchFamily="49" charset="-122"/>
                <a:cs typeface="Times New Roman" panose="02020603050405020304"/>
              </a:rPr>
              <a:t>”</a:t>
            </a:r>
            <a:r>
              <a:rPr lang="zh-CN" altLang="zh-CN" kern="100">
                <a:latin typeface="楷体" panose="02010609060101010101" pitchFamily="49" charset="-122"/>
                <a:ea typeface="楷体" panose="02010609060101010101" pitchFamily="49" charset="-122"/>
                <a:cs typeface="Times New Roman" panose="02020603050405020304"/>
              </a:rPr>
              <a:t>：中国近代思想文化史上有一个近乎规律的</a:t>
            </a:r>
            <a:r>
              <a:rPr lang="en-US" altLang="zh-CN" kern="100">
                <a:latin typeface="楷体" panose="02010609060101010101" pitchFamily="49" charset="-122"/>
                <a:ea typeface="楷体" panose="02010609060101010101" pitchFamily="49" charset="-122"/>
                <a:cs typeface="Times New Roman" panose="02020603050405020304"/>
              </a:rPr>
              <a:t>“</a:t>
            </a:r>
            <a:r>
              <a:rPr lang="zh-CN" altLang="zh-CN" kern="100">
                <a:latin typeface="楷体" panose="02010609060101010101" pitchFamily="49" charset="-122"/>
                <a:ea typeface="楷体" panose="02010609060101010101" pitchFamily="49" charset="-122"/>
                <a:cs typeface="Times New Roman" panose="02020603050405020304"/>
              </a:rPr>
              <a:t>怪圈</a:t>
            </a:r>
            <a:r>
              <a:rPr lang="en-US" altLang="zh-CN" kern="100">
                <a:latin typeface="楷体" panose="02010609060101010101" pitchFamily="49" charset="-122"/>
                <a:ea typeface="楷体" panose="02010609060101010101" pitchFamily="49" charset="-122"/>
                <a:cs typeface="Times New Roman" panose="02020603050405020304"/>
              </a:rPr>
              <a:t>”</a:t>
            </a:r>
            <a:r>
              <a:rPr lang="zh-CN" altLang="zh-CN" kern="100">
                <a:latin typeface="楷体" panose="02010609060101010101" pitchFamily="49" charset="-122"/>
                <a:ea typeface="楷体" panose="02010609060101010101" pitchFamily="49" charset="-122"/>
                <a:cs typeface="Times New Roman" panose="02020603050405020304"/>
              </a:rPr>
              <a:t>：许多曾经激进的思想斗士，后来却</a:t>
            </a:r>
            <a:r>
              <a:rPr lang="en-US" altLang="zh-CN" kern="100">
                <a:latin typeface="楷体" panose="02010609060101010101" pitchFamily="49" charset="-122"/>
                <a:ea typeface="楷体" panose="02010609060101010101" pitchFamily="49" charset="-122"/>
                <a:cs typeface="Times New Roman" panose="02020603050405020304"/>
              </a:rPr>
              <a:t>“</a:t>
            </a:r>
            <a:r>
              <a:rPr lang="zh-CN" altLang="zh-CN" kern="100">
                <a:latin typeface="楷体" panose="02010609060101010101" pitchFamily="49" charset="-122"/>
                <a:ea typeface="楷体" panose="02010609060101010101" pitchFamily="49" charset="-122"/>
                <a:cs typeface="Times New Roman" panose="02020603050405020304"/>
              </a:rPr>
              <a:t>倒退</a:t>
            </a:r>
            <a:r>
              <a:rPr lang="en-US" altLang="zh-CN" kern="100">
                <a:latin typeface="楷体" panose="02010609060101010101" pitchFamily="49" charset="-122"/>
                <a:ea typeface="楷体" panose="02010609060101010101" pitchFamily="49" charset="-122"/>
                <a:cs typeface="Times New Roman" panose="02020603050405020304"/>
              </a:rPr>
              <a:t>”</a:t>
            </a:r>
            <a:r>
              <a:rPr lang="zh-CN" altLang="zh-CN" kern="100">
                <a:latin typeface="楷体" panose="02010609060101010101" pitchFamily="49" charset="-122"/>
                <a:ea typeface="楷体" panose="02010609060101010101" pitchFamily="49" charset="-122"/>
                <a:cs typeface="Times New Roman" panose="02020603050405020304"/>
              </a:rPr>
              <a:t>成为</a:t>
            </a:r>
            <a:r>
              <a:rPr lang="en-US" altLang="zh-CN" kern="100">
                <a:latin typeface="楷体" panose="02010609060101010101" pitchFamily="49" charset="-122"/>
                <a:ea typeface="楷体" panose="02010609060101010101" pitchFamily="49" charset="-122"/>
                <a:cs typeface="Times New Roman" panose="02020603050405020304"/>
              </a:rPr>
              <a:t>“</a:t>
            </a:r>
            <a:r>
              <a:rPr lang="zh-CN" altLang="zh-CN" kern="100">
                <a:latin typeface="楷体" panose="02010609060101010101" pitchFamily="49" charset="-122"/>
                <a:ea typeface="楷体" panose="02010609060101010101" pitchFamily="49" charset="-122"/>
                <a:cs typeface="Times New Roman" panose="02020603050405020304"/>
              </a:rPr>
              <a:t>保守</a:t>
            </a:r>
            <a:r>
              <a:rPr lang="en-US" altLang="zh-CN" kern="100">
                <a:latin typeface="楷体" panose="02010609060101010101" pitchFamily="49" charset="-122"/>
                <a:ea typeface="楷体" panose="02010609060101010101" pitchFamily="49" charset="-122"/>
                <a:cs typeface="Times New Roman" panose="02020603050405020304"/>
              </a:rPr>
              <a:t>”</a:t>
            </a:r>
            <a:r>
              <a:rPr lang="zh-CN" altLang="zh-CN" kern="100">
                <a:latin typeface="楷体" panose="02010609060101010101" pitchFamily="49" charset="-122"/>
                <a:ea typeface="楷体" panose="02010609060101010101" pitchFamily="49" charset="-122"/>
                <a:cs typeface="Times New Roman" panose="02020603050405020304"/>
              </a:rPr>
              <a:t>力量的中坚。在中西文化关系方面，一度鼓吹学习西方的积极分子，甚至完全由西方文化培育出来的饱学之士，后来都在文化保守主义的旗帜下回归中国传统文化。这一</a:t>
            </a:r>
            <a:r>
              <a:rPr lang="en-US" altLang="zh-CN" kern="100">
                <a:latin typeface="楷体" panose="02010609060101010101" pitchFamily="49" charset="-122"/>
                <a:ea typeface="楷体" panose="02010609060101010101" pitchFamily="49" charset="-122"/>
                <a:cs typeface="Times New Roman" panose="02020603050405020304"/>
              </a:rPr>
              <a:t>“</a:t>
            </a:r>
            <a:r>
              <a:rPr lang="zh-CN" altLang="zh-CN" kern="100">
                <a:latin typeface="楷体" panose="02010609060101010101" pitchFamily="49" charset="-122"/>
                <a:ea typeface="楷体" panose="02010609060101010101" pitchFamily="49" charset="-122"/>
                <a:cs typeface="Times New Roman" panose="02020603050405020304"/>
              </a:rPr>
              <a:t>历史的怪圈</a:t>
            </a:r>
            <a:r>
              <a:rPr lang="en-US" altLang="zh-CN" kern="100">
                <a:latin typeface="楷体" panose="02010609060101010101" pitchFamily="49" charset="-122"/>
                <a:ea typeface="楷体" panose="02010609060101010101" pitchFamily="49" charset="-122"/>
                <a:cs typeface="Times New Roman" panose="02020603050405020304"/>
              </a:rPr>
              <a:t>”</a:t>
            </a:r>
            <a:r>
              <a:rPr lang="zh-CN" altLang="zh-CN" kern="100">
                <a:latin typeface="楷体" panose="02010609060101010101" pitchFamily="49" charset="-122"/>
                <a:ea typeface="楷体" panose="02010609060101010101" pitchFamily="49" charset="-122"/>
                <a:cs typeface="Times New Roman" panose="02020603050405020304"/>
              </a:rPr>
              <a:t>在康有为、严复、辜鸿铭的思想进程中都有鲜明的显现。</a:t>
            </a:r>
            <a:endParaRPr lang="zh-CN" altLang="zh-CN" kern="100">
              <a:latin typeface="楷体" panose="02010609060101010101" pitchFamily="49" charset="-122"/>
              <a:ea typeface="楷体" panose="02010609060101010101" pitchFamily="49" charset="-122"/>
              <a:cs typeface="Courier New" panose="02070309020205020404"/>
            </a:endParaRPr>
          </a:p>
          <a:p>
            <a:pPr algn="r">
              <a:spcAft>
                <a:spcPct val="0"/>
              </a:spcAft>
            </a:pPr>
            <a:r>
              <a:rPr lang="en-US" altLang="zh-CN" kern="100">
                <a:latin typeface="楷体" panose="02010609060101010101" pitchFamily="49" charset="-122"/>
                <a:ea typeface="楷体" panose="02010609060101010101" pitchFamily="49" charset="-122"/>
                <a:cs typeface="Courier New" panose="02070309020205020404"/>
              </a:rPr>
              <a:t>——</a:t>
            </a:r>
            <a:r>
              <a:rPr lang="zh-CN" altLang="zh-CN" kern="100">
                <a:latin typeface="楷体" panose="02010609060101010101" pitchFamily="49" charset="-122"/>
                <a:ea typeface="楷体" panose="02010609060101010101" pitchFamily="49" charset="-122"/>
                <a:cs typeface="Times New Roman" panose="02020603050405020304"/>
              </a:rPr>
              <a:t>据《破解历史的</a:t>
            </a:r>
            <a:r>
              <a:rPr lang="en-US" altLang="zh-CN" kern="100">
                <a:latin typeface="楷体" panose="02010609060101010101" pitchFamily="49" charset="-122"/>
                <a:ea typeface="楷体" panose="02010609060101010101" pitchFamily="49" charset="-122"/>
                <a:cs typeface="Times New Roman" panose="02020603050405020304"/>
              </a:rPr>
              <a:t>“</a:t>
            </a:r>
            <a:r>
              <a:rPr lang="zh-CN" altLang="zh-CN" kern="100">
                <a:latin typeface="楷体" panose="02010609060101010101" pitchFamily="49" charset="-122"/>
                <a:ea typeface="楷体" panose="02010609060101010101" pitchFamily="49" charset="-122"/>
                <a:cs typeface="Times New Roman" panose="02020603050405020304"/>
              </a:rPr>
              <a:t>怪圈</a:t>
            </a:r>
            <a:r>
              <a:rPr lang="en-US" altLang="zh-CN" kern="100">
                <a:latin typeface="楷体" panose="02010609060101010101" pitchFamily="49" charset="-122"/>
                <a:ea typeface="楷体" panose="02010609060101010101" pitchFamily="49" charset="-122"/>
                <a:cs typeface="Times New Roman" panose="02020603050405020304"/>
              </a:rPr>
              <a:t>”</a:t>
            </a:r>
            <a:r>
              <a:rPr lang="en-US" altLang="zh-CN" kern="100">
                <a:latin typeface="楷体" panose="02010609060101010101" pitchFamily="49" charset="-122"/>
                <a:ea typeface="楷体" panose="02010609060101010101" pitchFamily="49" charset="-122"/>
                <a:cs typeface="Courier New" panose="02070309020205020404"/>
              </a:rPr>
              <a:t>——</a:t>
            </a:r>
            <a:r>
              <a:rPr lang="zh-CN" altLang="zh-CN" kern="100">
                <a:latin typeface="楷体" panose="02010609060101010101" pitchFamily="49" charset="-122"/>
                <a:ea typeface="楷体" panose="02010609060101010101" pitchFamily="49" charset="-122"/>
                <a:cs typeface="Times New Roman" panose="02020603050405020304"/>
              </a:rPr>
              <a:t>康有为、严复、辜鸿铭合论》</a:t>
            </a:r>
            <a:endParaRPr lang="zh-CN" altLang="zh-CN" kern="100">
              <a:latin typeface="楷体" panose="02010609060101010101" pitchFamily="49" charset="-122"/>
              <a:ea typeface="楷体" panose="02010609060101010101" pitchFamily="49" charset="-122"/>
              <a:cs typeface="Courier New" panose="02070309020205020404"/>
            </a:endParaRPr>
          </a:p>
          <a:p>
            <a:pPr algn="just">
              <a:spcAft>
                <a:spcPct val="0"/>
              </a:spcAft>
            </a:pPr>
            <a:r>
              <a:rPr lang="zh-CN" altLang="zh-CN" sz="2600" b="1" kern="100">
                <a:latin typeface="Times New Roman" panose="02020603050405020304"/>
                <a:ea typeface="微软雅黑" panose="020B0503020204020204" pitchFamily="34" charset="-122"/>
                <a:cs typeface="Times New Roman" panose="02020603050405020304"/>
              </a:rPr>
              <a:t>发现问题：</a:t>
            </a:r>
            <a:r>
              <a:rPr lang="zh-CN" altLang="zh-CN" sz="2200" kern="100">
                <a:latin typeface="黑体" panose="02010609060101010101" charset="-122"/>
                <a:ea typeface="黑体" panose="02010609060101010101" charset="-122"/>
                <a:cs typeface="Times New Roman" panose="02020603050405020304"/>
              </a:rPr>
              <a:t>材料强调以对待中西文化态度和学习西方文明的方式作为是否激进或保守的准则，这</a:t>
            </a:r>
            <a:r>
              <a:rPr lang="zh-CN" altLang="zh-CN" sz="2200" kern="100">
                <a:solidFill>
                  <a:srgbClr val="FF0000"/>
                </a:solidFill>
                <a:latin typeface="黑体" panose="02010609060101010101" charset="-122"/>
                <a:ea typeface="黑体" panose="02010609060101010101" charset="-122"/>
                <a:cs typeface="Times New Roman" panose="02020603050405020304"/>
              </a:rPr>
              <a:t>实际上违背了置于时代背景分析问题的原则</a:t>
            </a:r>
            <a:r>
              <a:rPr lang="zh-CN" altLang="zh-CN" sz="2200" kern="100">
                <a:latin typeface="黑体" panose="02010609060101010101" charset="-122"/>
                <a:ea typeface="黑体" panose="02010609060101010101" charset="-122"/>
                <a:cs typeface="Times New Roman" panose="02020603050405020304"/>
              </a:rPr>
              <a:t>。</a:t>
            </a:r>
            <a:endParaRPr lang="zh-CN" altLang="zh-CN" sz="2200" kern="100">
              <a:effectLst/>
              <a:latin typeface="黑体" panose="02010609060101010101" charset="-122"/>
              <a:ea typeface="黑体" panose="02010609060101010101" charset="-122"/>
              <a:cs typeface="Courier New" panose="02070309020205020404"/>
            </a:endParaRPr>
          </a:p>
        </p:txBody>
      </p:sp>
      <p:sp>
        <p:nvSpPr>
          <p:cNvPr id="12" name="矩形 11"/>
          <p:cNvSpPr/>
          <p:nvPr/>
        </p:nvSpPr>
        <p:spPr>
          <a:xfrm>
            <a:off x="268520" y="3733791"/>
            <a:ext cx="11161240" cy="86175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spcAft>
                <a:spcPct val="0"/>
              </a:spcAft>
            </a:pPr>
            <a:r>
              <a:rPr lang="zh-CN" altLang="zh-CN" b="1" kern="100">
                <a:latin typeface="黑体" panose="02010609060101010101" charset="-122"/>
                <a:ea typeface="黑体" panose="02010609060101010101" charset="-122"/>
                <a:cs typeface="Times New Roman" panose="02020603050405020304"/>
              </a:rPr>
              <a:t>思考：</a:t>
            </a:r>
            <a:r>
              <a:rPr lang="zh-CN" altLang="zh-CN" kern="100">
                <a:latin typeface="黑体" panose="02010609060101010101" charset="-122"/>
                <a:ea typeface="黑体" panose="02010609060101010101" charset="-122"/>
                <a:cs typeface="Times New Roman" panose="02020603050405020304"/>
              </a:rPr>
              <a:t>如何理解材料中提到的</a:t>
            </a:r>
            <a:r>
              <a:rPr lang="en-US" altLang="zh-CN" kern="100">
                <a:latin typeface="黑体" panose="02010609060101010101" charset="-122"/>
                <a:ea typeface="黑体" panose="02010609060101010101" charset="-122"/>
                <a:cs typeface="Times New Roman" panose="02020603050405020304"/>
              </a:rPr>
              <a:t>“</a:t>
            </a:r>
            <a:r>
              <a:rPr lang="zh-CN" altLang="zh-CN" kern="100">
                <a:latin typeface="黑体" panose="02010609060101010101" charset="-122"/>
                <a:ea typeface="黑体" panose="02010609060101010101" charset="-122"/>
                <a:cs typeface="Times New Roman" panose="02020603050405020304"/>
              </a:rPr>
              <a:t>历史的怪圈</a:t>
            </a:r>
            <a:r>
              <a:rPr lang="en-US" altLang="zh-CN" kern="100">
                <a:latin typeface="黑体" panose="02010609060101010101" charset="-122"/>
                <a:ea typeface="黑体" panose="02010609060101010101" charset="-122"/>
                <a:cs typeface="Times New Roman" panose="02020603050405020304"/>
              </a:rPr>
              <a:t>”</a:t>
            </a:r>
            <a:r>
              <a:rPr lang="zh-CN" altLang="zh-CN" kern="100">
                <a:latin typeface="黑体" panose="02010609060101010101" charset="-122"/>
                <a:ea typeface="黑体" panose="02010609060101010101" charset="-122"/>
                <a:cs typeface="Times New Roman" panose="02020603050405020304"/>
              </a:rPr>
              <a:t>，其实是对康有为等人的误解。</a:t>
            </a:r>
            <a:endParaRPr lang="zh-CN" altLang="zh-CN" sz="1000" kern="100">
              <a:latin typeface="黑体" panose="02010609060101010101" charset="-122"/>
              <a:ea typeface="黑体" panose="02010609060101010101" charset="-122"/>
              <a:cs typeface="Courier New" panose="02070309020205020404"/>
            </a:endParaRPr>
          </a:p>
          <a:p>
            <a:pPr algn="just">
              <a:spcAft>
                <a:spcPct val="0"/>
              </a:spcAft>
            </a:pPr>
            <a:r>
              <a:rPr lang="zh-CN" altLang="zh-CN" b="1" kern="100">
                <a:latin typeface="黑体" panose="02010609060101010101" charset="-122"/>
                <a:ea typeface="黑体" panose="02010609060101010101" charset="-122"/>
                <a:cs typeface="Times New Roman" panose="02020603050405020304"/>
              </a:rPr>
              <a:t>试答</a:t>
            </a:r>
            <a:r>
              <a:rPr lang="zh-CN" altLang="zh-CN" b="1" kern="100" smtClean="0">
                <a:latin typeface="黑体" panose="02010609060101010101" charset="-122"/>
                <a:ea typeface="黑体" panose="02010609060101010101" charset="-122"/>
                <a:cs typeface="Times New Roman" panose="02020603050405020304"/>
              </a:rPr>
              <a:t>：</a:t>
            </a:r>
            <a:endParaRPr lang="zh-CN" altLang="zh-CN" sz="1000" kern="100">
              <a:effectLst/>
              <a:latin typeface="黑体" panose="02010609060101010101" charset="-122"/>
              <a:ea typeface="黑体" panose="02010609060101010101" charset="-122"/>
              <a:cs typeface="Courier New" panose="02070309020205020404"/>
            </a:endParaRPr>
          </a:p>
        </p:txBody>
      </p:sp>
      <p:sp>
        <p:nvSpPr>
          <p:cNvPr id="13" name="矩形 12"/>
          <p:cNvSpPr/>
          <p:nvPr/>
        </p:nvSpPr>
        <p:spPr>
          <a:xfrm>
            <a:off x="518482" y="4378073"/>
            <a:ext cx="10941320" cy="647332"/>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ct val="0"/>
              </a:spcAft>
            </a:pPr>
            <a:r>
              <a:rPr lang="en-US" altLang="zh-CN" sz="2600" kern="100" smtClean="0">
                <a:solidFill>
                  <a:srgbClr val="C00000"/>
                </a:solidFill>
                <a:latin typeface="Times New Roman" panose="02020603050405020304"/>
                <a:ea typeface="微软雅黑" panose="020B0503020204020204" pitchFamily="34" charset="-122"/>
                <a:cs typeface="Times New Roman" panose="02020603050405020304"/>
              </a:rPr>
              <a:t>            </a:t>
            </a:r>
            <a:endParaRPr lang="zh-CN" altLang="zh-CN" sz="1050" kern="100">
              <a:effectLst/>
              <a:latin typeface="宋体" panose="02010600030101010101" pitchFamily="2" charset="-122"/>
              <a:cs typeface="Courier New" panose="02070309020205020404"/>
            </a:endParaRPr>
          </a:p>
        </p:txBody>
      </p:sp>
      <p:sp>
        <p:nvSpPr>
          <p:cNvPr id="3" name="矩形 2"/>
          <p:cNvSpPr/>
          <p:nvPr/>
        </p:nvSpPr>
        <p:spPr>
          <a:xfrm>
            <a:off x="1249202" y="4226624"/>
            <a:ext cx="10606644" cy="2308324"/>
          </a:xfrm>
          <a:prstGeom prst="rect">
            <a:avLst/>
          </a:prstGeom>
        </p:spPr>
        <p:txBody>
          <a:bodyPr wrap="square">
            <a:spAutoFit/>
          </a:bodyPr>
          <a:lstStyle/>
          <a:p>
            <a:r>
              <a:rPr lang="zh-CN" altLang="en-US" smtClean="0">
                <a:solidFill>
                  <a:srgbClr val="FF0000"/>
                </a:solidFill>
              </a:rPr>
              <a:t>一</a:t>
            </a:r>
            <a:r>
              <a:rPr lang="zh-CN" altLang="en-US">
                <a:solidFill>
                  <a:srgbClr val="FF0000"/>
                </a:solidFill>
              </a:rPr>
              <a:t>是以西方文明的发展程度为标准，认同西方文化是“先进”的，中国传统文化是“落后”的</a:t>
            </a:r>
            <a:r>
              <a:rPr lang="zh-CN" altLang="en-US" smtClean="0">
                <a:solidFill>
                  <a:srgbClr val="FF0000"/>
                </a:solidFill>
              </a:rPr>
              <a:t>；、</a:t>
            </a:r>
            <a:endParaRPr lang="en-US" altLang="zh-CN" smtClean="0">
              <a:solidFill>
                <a:srgbClr val="FF0000"/>
              </a:solidFill>
            </a:endParaRPr>
          </a:p>
          <a:p>
            <a:r>
              <a:rPr lang="zh-CN" altLang="en-US" smtClean="0">
                <a:solidFill>
                  <a:srgbClr val="FF0000"/>
                </a:solidFill>
              </a:rPr>
              <a:t>二</a:t>
            </a:r>
            <a:r>
              <a:rPr lang="zh-CN" altLang="en-US">
                <a:solidFill>
                  <a:srgbClr val="FF0000"/>
                </a:solidFill>
              </a:rPr>
              <a:t>是在社会变革发展的形式上，认为越激进就越正确，温和就是“保守”甚至“倒退”</a:t>
            </a:r>
            <a:r>
              <a:rPr lang="zh-CN" altLang="en-US" smtClean="0">
                <a:solidFill>
                  <a:srgbClr val="FF0000"/>
                </a:solidFill>
              </a:rPr>
              <a:t>；</a:t>
            </a:r>
            <a:endParaRPr lang="en-US" altLang="zh-CN" smtClean="0">
              <a:solidFill>
                <a:srgbClr val="FF0000"/>
              </a:solidFill>
            </a:endParaRPr>
          </a:p>
          <a:p>
            <a:r>
              <a:rPr lang="zh-CN" altLang="en-US" smtClean="0">
                <a:solidFill>
                  <a:srgbClr val="FF0000"/>
                </a:solidFill>
              </a:rPr>
              <a:t>三</a:t>
            </a:r>
            <a:r>
              <a:rPr lang="zh-CN" altLang="en-US">
                <a:solidFill>
                  <a:srgbClr val="FF0000"/>
                </a:solidFill>
              </a:rPr>
              <a:t>是在分析历史人物自身思想的演进过程时，往往简单地要求其与所谓的“时代步伐”同步，一切与“革命”思潮不一致的就认定是落后的、保守的。</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矩形 5"/>
          <p:cNvSpPr/>
          <p:nvPr/>
        </p:nvSpPr>
        <p:spPr>
          <a:xfrm>
            <a:off x="406574" y="837506"/>
            <a:ext cx="11161240" cy="552196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ct val="0"/>
              </a:spcAft>
            </a:pPr>
            <a:r>
              <a:rPr lang="en-US" altLang="zh-CN" sz="2600" kern="100">
                <a:solidFill>
                  <a:srgbClr val="0070C0"/>
                </a:solidFill>
                <a:latin typeface="Times New Roman" panose="02020603050405020304"/>
                <a:ea typeface="微软雅黑" panose="020B0503020204020204" pitchFamily="34" charset="-122"/>
                <a:cs typeface="Courier New" panose="02070309020205020404"/>
              </a:rPr>
              <a:t>1.</a:t>
            </a:r>
            <a:r>
              <a:rPr lang="zh-CN" altLang="zh-CN" sz="2600" kern="100">
                <a:solidFill>
                  <a:srgbClr val="0070C0"/>
                </a:solidFill>
                <a:latin typeface="Times New Roman" panose="02020603050405020304"/>
                <a:ea typeface="微软雅黑" panose="020B0503020204020204" pitchFamily="34" charset="-122"/>
                <a:cs typeface="Times New Roman" panose="02020603050405020304"/>
              </a:rPr>
              <a:t>原因</a:t>
            </a:r>
            <a:endParaRPr lang="zh-CN" altLang="zh-CN" sz="2600" kern="100">
              <a:solidFill>
                <a:srgbClr val="0070C0"/>
              </a:solidFill>
              <a:latin typeface="宋体" panose="02010600030101010101" pitchFamily="2" charset="-122"/>
              <a:cs typeface="Courier New" panose="02070309020205020404"/>
            </a:endParaRPr>
          </a:p>
          <a:p>
            <a:pPr algn="just">
              <a:lnSpc>
                <a:spcPct val="150000"/>
              </a:lnSpc>
              <a:spcAft>
                <a:spcPct val="0"/>
              </a:spcAft>
            </a:pPr>
            <a:r>
              <a:rPr lang="en-US" altLang="zh-CN" sz="2600" kern="100">
                <a:latin typeface="Times New Roman" panose="02020603050405020304"/>
                <a:ea typeface="微软雅黑" panose="020B0503020204020204" pitchFamily="34" charset="-122"/>
                <a:cs typeface="Courier New" panose="02070309020205020404"/>
              </a:rPr>
              <a:t>(1)</a:t>
            </a:r>
            <a:r>
              <a:rPr lang="zh-CN" altLang="zh-CN" sz="2600" kern="100">
                <a:latin typeface="Times New Roman" panose="02020603050405020304"/>
                <a:ea typeface="微软雅黑" panose="020B0503020204020204" pitchFamily="34" charset="-122"/>
                <a:cs typeface="Times New Roman" panose="02020603050405020304"/>
              </a:rPr>
              <a:t>主要原因：鸦片战争后，清王朝面临严重的统治危机和民族危机。</a:t>
            </a:r>
            <a:endParaRPr lang="zh-CN" altLang="zh-CN" sz="2600" kern="100">
              <a:latin typeface="宋体" panose="02010600030101010101" pitchFamily="2" charset="-122"/>
              <a:cs typeface="Courier New" panose="02070309020205020404"/>
            </a:endParaRPr>
          </a:p>
          <a:p>
            <a:pPr algn="just">
              <a:lnSpc>
                <a:spcPct val="150000"/>
              </a:lnSpc>
              <a:spcAft>
                <a:spcPct val="0"/>
              </a:spcAft>
            </a:pPr>
            <a:r>
              <a:rPr lang="en-US" altLang="zh-CN" sz="2600" kern="100">
                <a:latin typeface="Times New Roman" panose="02020603050405020304"/>
                <a:ea typeface="微软雅黑" panose="020B0503020204020204" pitchFamily="34" charset="-122"/>
                <a:cs typeface="Courier New" panose="02070309020205020404"/>
              </a:rPr>
              <a:t>(2)</a:t>
            </a:r>
            <a:r>
              <a:rPr lang="zh-CN" altLang="zh-CN" sz="2600" kern="100">
                <a:latin typeface="Times New Roman" panose="02020603050405020304"/>
                <a:ea typeface="微软雅黑" panose="020B0503020204020204" pitchFamily="34" charset="-122"/>
                <a:cs typeface="Times New Roman" panose="02020603050405020304"/>
              </a:rPr>
              <a:t>直接原因：鸦片战争的战败，西方坚船利炮的刺激。</a:t>
            </a:r>
            <a:endParaRPr lang="zh-CN" altLang="zh-CN" sz="2600" kern="100">
              <a:latin typeface="宋体" panose="02010600030101010101" pitchFamily="2" charset="-122"/>
              <a:cs typeface="Courier New" panose="02070309020205020404"/>
            </a:endParaRPr>
          </a:p>
          <a:p>
            <a:pPr algn="just">
              <a:lnSpc>
                <a:spcPct val="150000"/>
              </a:lnSpc>
              <a:spcAft>
                <a:spcPct val="0"/>
              </a:spcAft>
            </a:pPr>
            <a:r>
              <a:rPr lang="en-US" altLang="zh-CN" sz="2600" kern="100">
                <a:latin typeface="Times New Roman" panose="02020603050405020304"/>
                <a:ea typeface="微软雅黑" panose="020B0503020204020204" pitchFamily="34" charset="-122"/>
                <a:cs typeface="Courier New" panose="02070309020205020404"/>
              </a:rPr>
              <a:t>(3)</a:t>
            </a:r>
            <a:r>
              <a:rPr lang="zh-CN" altLang="zh-CN" sz="2600" kern="100">
                <a:latin typeface="Times New Roman" panose="02020603050405020304"/>
                <a:ea typeface="微软雅黑" panose="020B0503020204020204" pitchFamily="34" charset="-122"/>
                <a:cs typeface="Times New Roman" panose="02020603050405020304"/>
              </a:rPr>
              <a:t>主观原因：地主阶级的有识之士，向西方学习，维护清王朝的封建统治。</a:t>
            </a:r>
            <a:endParaRPr lang="zh-CN" altLang="zh-CN" sz="2600" kern="100">
              <a:latin typeface="宋体" panose="02010600030101010101" pitchFamily="2" charset="-122"/>
              <a:cs typeface="Courier New" panose="02070309020205020404"/>
            </a:endParaRPr>
          </a:p>
          <a:p>
            <a:pPr algn="just">
              <a:lnSpc>
                <a:spcPct val="150000"/>
              </a:lnSpc>
              <a:spcAft>
                <a:spcPct val="0"/>
              </a:spcAft>
            </a:pPr>
            <a:r>
              <a:rPr lang="en-US" altLang="zh-CN" sz="2600" kern="100">
                <a:solidFill>
                  <a:srgbClr val="0070C0"/>
                </a:solidFill>
                <a:latin typeface="Times New Roman" panose="02020603050405020304"/>
                <a:ea typeface="微软雅黑" panose="020B0503020204020204" pitchFamily="34" charset="-122"/>
                <a:cs typeface="Courier New" panose="02070309020205020404"/>
              </a:rPr>
              <a:t>2.</a:t>
            </a:r>
            <a:r>
              <a:rPr lang="zh-CN" altLang="zh-CN" sz="2600" kern="100">
                <a:solidFill>
                  <a:srgbClr val="0070C0"/>
                </a:solidFill>
                <a:latin typeface="Times New Roman" panose="02020603050405020304"/>
                <a:ea typeface="微软雅黑" panose="020B0503020204020204" pitchFamily="34" charset="-122"/>
                <a:cs typeface="Times New Roman" panose="02020603050405020304"/>
              </a:rPr>
              <a:t>代表：</a:t>
            </a:r>
            <a:r>
              <a:rPr lang="zh-CN" altLang="zh-CN" sz="2600" kern="100">
                <a:latin typeface="Times New Roman" panose="02020603050405020304"/>
                <a:ea typeface="微软雅黑" panose="020B0503020204020204" pitchFamily="34" charset="-122"/>
                <a:cs typeface="Times New Roman" panose="02020603050405020304"/>
              </a:rPr>
              <a:t>林则徐、魏源。</a:t>
            </a:r>
            <a:endParaRPr lang="zh-CN" altLang="zh-CN" sz="2600" kern="100">
              <a:latin typeface="宋体" panose="02010600030101010101" pitchFamily="2" charset="-122"/>
              <a:cs typeface="Courier New" panose="02070309020205020404"/>
            </a:endParaRPr>
          </a:p>
          <a:p>
            <a:pPr algn="just">
              <a:lnSpc>
                <a:spcPct val="150000"/>
              </a:lnSpc>
              <a:spcAft>
                <a:spcPct val="0"/>
              </a:spcAft>
            </a:pPr>
            <a:r>
              <a:rPr lang="en-US" altLang="zh-CN" sz="2600" kern="100">
                <a:solidFill>
                  <a:srgbClr val="0070C0"/>
                </a:solidFill>
                <a:latin typeface="Times New Roman" panose="02020603050405020304"/>
                <a:ea typeface="微软雅黑" panose="020B0503020204020204" pitchFamily="34" charset="-122"/>
                <a:cs typeface="Courier New" panose="02070309020205020404"/>
              </a:rPr>
              <a:t>3.</a:t>
            </a:r>
            <a:r>
              <a:rPr lang="zh-CN" altLang="zh-CN" sz="2600" kern="100">
                <a:solidFill>
                  <a:srgbClr val="0070C0"/>
                </a:solidFill>
                <a:latin typeface="Times New Roman" panose="02020603050405020304"/>
                <a:ea typeface="微软雅黑" panose="020B0503020204020204" pitchFamily="34" charset="-122"/>
                <a:cs typeface="Times New Roman" panose="02020603050405020304"/>
              </a:rPr>
              <a:t>主张：</a:t>
            </a:r>
            <a:r>
              <a:rPr lang="zh-CN" altLang="zh-CN" sz="2600" kern="100">
                <a:latin typeface="Times New Roman" panose="02020603050405020304"/>
                <a:ea typeface="微软雅黑" panose="020B0503020204020204" pitchFamily="34" charset="-122"/>
                <a:cs typeface="Times New Roman" panose="02020603050405020304"/>
              </a:rPr>
              <a:t>魏源在《海国图志》中提出</a:t>
            </a:r>
            <a:r>
              <a:rPr lang="en-US" altLang="zh-CN" sz="2600" kern="100" smtClean="0">
                <a:latin typeface="宋体" panose="02010600030101010101" pitchFamily="2" charset="-122"/>
                <a:ea typeface="微软雅黑" panose="020B0503020204020204" pitchFamily="34" charset="-122"/>
                <a:cs typeface="Times New Roman" panose="02020603050405020304"/>
              </a:rPr>
              <a:t>“</a:t>
            </a:r>
            <a:r>
              <a:rPr lang="zh-CN" altLang="zh-CN" sz="2600" kern="100">
                <a:solidFill>
                  <a:srgbClr val="C00000"/>
                </a:solidFill>
                <a:latin typeface="Times New Roman" panose="02020603050405020304"/>
                <a:ea typeface="微软雅黑" panose="020B0503020204020204" pitchFamily="34" charset="-122"/>
                <a:cs typeface="Times New Roman" panose="02020603050405020304"/>
                <a:sym typeface="+mn-ea"/>
              </a:rPr>
              <a:t>师夷长技以制夷</a:t>
            </a:r>
            <a:r>
              <a:rPr lang="en-US" altLang="zh-CN" sz="2600" kern="100" smtClean="0">
                <a:latin typeface="宋体" panose="02010600030101010101" pitchFamily="2" charset="-122"/>
                <a:ea typeface="微软雅黑" panose="020B0503020204020204" pitchFamily="34" charset="-122"/>
                <a:cs typeface="Times New Roman" panose="02020603050405020304"/>
              </a:rPr>
              <a:t>”</a:t>
            </a:r>
            <a:r>
              <a:rPr lang="zh-CN" altLang="zh-CN" sz="2600" kern="100">
                <a:latin typeface="Times New Roman" panose="02020603050405020304"/>
                <a:ea typeface="微软雅黑" panose="020B0503020204020204" pitchFamily="34" charset="-122"/>
                <a:cs typeface="Times New Roman" panose="02020603050405020304"/>
              </a:rPr>
              <a:t>的思想</a:t>
            </a:r>
            <a:r>
              <a:rPr lang="zh-CN" altLang="zh-CN" sz="2600" kern="100" smtClean="0">
                <a:latin typeface="Times New Roman" panose="02020603050405020304"/>
                <a:ea typeface="微软雅黑" panose="020B0503020204020204" pitchFamily="34" charset="-122"/>
                <a:cs typeface="Times New Roman" panose="02020603050405020304"/>
              </a:rPr>
              <a:t>。</a:t>
            </a:r>
            <a:endParaRPr lang="en-US" altLang="zh-CN" sz="2600" kern="100" smtClean="0">
              <a:latin typeface="Times New Roman" panose="02020603050405020304"/>
              <a:ea typeface="微软雅黑" panose="020B0503020204020204" pitchFamily="34" charset="-122"/>
              <a:cs typeface="Times New Roman" panose="02020603050405020304"/>
            </a:endParaRPr>
          </a:p>
          <a:p>
            <a:pPr algn="just">
              <a:lnSpc>
                <a:spcPct val="150000"/>
              </a:lnSpc>
              <a:spcAft>
                <a:spcPct val="0"/>
              </a:spcAft>
            </a:pPr>
            <a:r>
              <a:rPr lang="en-US" altLang="zh-CN" sz="2600" kern="100">
                <a:solidFill>
                  <a:srgbClr val="0070C0"/>
                </a:solidFill>
                <a:latin typeface="Times New Roman" panose="02020603050405020304"/>
                <a:ea typeface="微软雅黑" panose="020B0503020204020204" pitchFamily="34" charset="-122"/>
                <a:cs typeface="Courier New" panose="02070309020205020404"/>
              </a:rPr>
              <a:t>4.</a:t>
            </a:r>
            <a:r>
              <a:rPr lang="zh-CN" altLang="zh-CN" sz="2600" kern="100">
                <a:solidFill>
                  <a:srgbClr val="0070C0"/>
                </a:solidFill>
                <a:latin typeface="Times New Roman" panose="02020603050405020304"/>
                <a:ea typeface="微软雅黑" panose="020B0503020204020204" pitchFamily="34" charset="-122"/>
                <a:cs typeface="Times New Roman" panose="02020603050405020304"/>
              </a:rPr>
              <a:t>作用</a:t>
            </a:r>
            <a:endParaRPr lang="zh-CN" altLang="zh-CN" sz="2600" kern="100">
              <a:solidFill>
                <a:srgbClr val="0070C0"/>
              </a:solidFill>
              <a:latin typeface="宋体" panose="02010600030101010101" pitchFamily="2" charset="-122"/>
              <a:cs typeface="Courier New" panose="02070309020205020404"/>
            </a:endParaRPr>
          </a:p>
          <a:p>
            <a:pPr algn="just">
              <a:lnSpc>
                <a:spcPct val="150000"/>
              </a:lnSpc>
              <a:spcAft>
                <a:spcPct val="0"/>
              </a:spcAft>
            </a:pPr>
            <a:r>
              <a:rPr lang="en-US" altLang="zh-CN" sz="2600" kern="100">
                <a:latin typeface="Times New Roman" panose="02020603050405020304"/>
                <a:ea typeface="微软雅黑" panose="020B0503020204020204" pitchFamily="34" charset="-122"/>
                <a:cs typeface="Courier New" panose="02070309020205020404"/>
              </a:rPr>
              <a:t>(1)</a:t>
            </a:r>
            <a:r>
              <a:rPr lang="zh-CN" altLang="zh-CN" sz="2600" kern="100">
                <a:latin typeface="Times New Roman" panose="02020603050405020304"/>
                <a:ea typeface="微软雅黑" panose="020B0503020204020204" pitchFamily="34" charset="-122"/>
                <a:cs typeface="Times New Roman" panose="02020603050405020304"/>
              </a:rPr>
              <a:t>引导人们关注世界形势，对当时的思想解放有重要</a:t>
            </a:r>
            <a:r>
              <a:rPr lang="zh-CN" altLang="zh-CN" sz="2600" kern="100" smtClean="0">
                <a:latin typeface="Times New Roman" panose="02020603050405020304"/>
                <a:ea typeface="微软雅黑" panose="020B0503020204020204" pitchFamily="34" charset="-122"/>
                <a:cs typeface="Times New Roman" panose="02020603050405020304"/>
              </a:rPr>
              <a:t>的</a:t>
            </a:r>
            <a:r>
              <a:rPr lang="zh-CN" altLang="zh-CN" sz="2600" kern="100">
                <a:solidFill>
                  <a:srgbClr val="C00000"/>
                </a:solidFill>
                <a:latin typeface="Times New Roman" panose="02020603050405020304"/>
                <a:ea typeface="微软雅黑" panose="020B0503020204020204" pitchFamily="34" charset="-122"/>
                <a:cs typeface="Times New Roman" panose="02020603050405020304"/>
                <a:sym typeface="+mn-ea"/>
              </a:rPr>
              <a:t>启迪作用</a:t>
            </a:r>
            <a:r>
              <a:rPr lang="zh-CN" altLang="zh-CN" sz="2600" kern="100" smtClean="0">
                <a:latin typeface="Times New Roman" panose="02020603050405020304"/>
                <a:ea typeface="微软雅黑" panose="020B0503020204020204" pitchFamily="34" charset="-122"/>
                <a:cs typeface="Times New Roman" panose="02020603050405020304"/>
              </a:rPr>
              <a:t>。</a:t>
            </a:r>
            <a:endParaRPr lang="zh-CN" altLang="zh-CN" sz="2600" kern="100">
              <a:latin typeface="宋体" panose="02010600030101010101" pitchFamily="2" charset="-122"/>
              <a:cs typeface="Courier New" panose="02070309020205020404"/>
            </a:endParaRPr>
          </a:p>
          <a:p>
            <a:pPr algn="just">
              <a:lnSpc>
                <a:spcPct val="150000"/>
              </a:lnSpc>
              <a:spcAft>
                <a:spcPct val="0"/>
              </a:spcAft>
            </a:pPr>
            <a:r>
              <a:rPr lang="en-US" altLang="zh-CN" sz="2600" kern="100">
                <a:latin typeface="Times New Roman" panose="02020603050405020304"/>
                <a:ea typeface="微软雅黑" panose="020B0503020204020204" pitchFamily="34" charset="-122"/>
                <a:cs typeface="Courier New" panose="02070309020205020404"/>
              </a:rPr>
              <a:t>(2)</a:t>
            </a:r>
            <a:r>
              <a:rPr lang="zh-CN" altLang="zh-CN" sz="2600" kern="100">
                <a:latin typeface="Times New Roman" panose="02020603050405020304"/>
                <a:ea typeface="微软雅黑" panose="020B0503020204020204" pitchFamily="34" charset="-122"/>
                <a:cs typeface="Times New Roman" panose="02020603050405020304"/>
              </a:rPr>
              <a:t>为后来洋务思想的形成奠定了基础</a:t>
            </a:r>
            <a:r>
              <a:rPr lang="zh-CN" altLang="zh-CN" sz="2600" kern="100" smtClean="0">
                <a:latin typeface="Times New Roman" panose="02020603050405020304"/>
                <a:ea typeface="微软雅黑" panose="020B0503020204020204" pitchFamily="34" charset="-122"/>
                <a:cs typeface="Times New Roman" panose="02020603050405020304"/>
              </a:rPr>
              <a:t>。</a:t>
            </a:r>
            <a:endParaRPr lang="zh-CN" altLang="zh-CN" sz="2600" kern="100">
              <a:effectLst/>
              <a:latin typeface="宋体" panose="02010600030101010101" pitchFamily="2" charset="-122"/>
              <a:cs typeface="Courier New" panose="02070309020205020404"/>
            </a:endParaRPr>
          </a:p>
        </p:txBody>
      </p:sp>
      <p:sp>
        <p:nvSpPr>
          <p:cNvPr id="11" name="矩形 10"/>
          <p:cNvSpPr/>
          <p:nvPr/>
        </p:nvSpPr>
        <p:spPr>
          <a:xfrm>
            <a:off x="441664" y="261442"/>
            <a:ext cx="11187139" cy="672468"/>
          </a:xfrm>
          <a:prstGeom prst="rect">
            <a:avLst/>
          </a:prstGeom>
        </p:spPr>
        <p:txBody>
          <a:bodyPr wrap="square" lIns="121898" tIns="60948" rIns="121898" bIns="60948">
            <a:spAutoFit/>
          </a:bodyPr>
          <a:lstStyle/>
          <a:p>
            <a:pPr algn="just">
              <a:lnSpc>
                <a:spcPct val="145000"/>
              </a:lnSpc>
            </a:pPr>
            <a:r>
              <a:rPr lang="zh-CN" altLang="zh-CN" sz="2800" b="1" kern="100">
                <a:solidFill>
                  <a:srgbClr val="C00000"/>
                </a:solidFill>
                <a:latin typeface="+mj-ea"/>
                <a:ea typeface="+mj-ea"/>
                <a:cs typeface="Times New Roman" panose="02020603050405020304"/>
              </a:rPr>
              <a:t>一、</a:t>
            </a:r>
            <a:r>
              <a:rPr lang="en-US" altLang="zh-CN" sz="2800" b="1" kern="100">
                <a:solidFill>
                  <a:srgbClr val="C00000"/>
                </a:solidFill>
                <a:latin typeface="宋体" panose="02010600030101010101" pitchFamily="2" charset="-122"/>
                <a:ea typeface="宋体" panose="02010600030101010101" pitchFamily="2" charset="-122"/>
                <a:cs typeface="Times New Roman" panose="02020603050405020304"/>
              </a:rPr>
              <a:t>“</a:t>
            </a:r>
            <a:r>
              <a:rPr lang="zh-CN" altLang="zh-CN" sz="2800" b="1" kern="100">
                <a:solidFill>
                  <a:srgbClr val="C00000"/>
                </a:solidFill>
                <a:latin typeface="+mj-ea"/>
                <a:ea typeface="+mj-ea"/>
                <a:cs typeface="Times New Roman" panose="02020603050405020304"/>
              </a:rPr>
              <a:t>开眼看世界</a:t>
            </a:r>
            <a:r>
              <a:rPr lang="en-US" altLang="zh-CN" sz="2800" b="1" kern="100">
                <a:solidFill>
                  <a:srgbClr val="C00000"/>
                </a:solidFill>
                <a:latin typeface="宋体" panose="02010600030101010101" pitchFamily="2" charset="-122"/>
                <a:ea typeface="宋体" panose="02010600030101010101" pitchFamily="2" charset="-122"/>
                <a:cs typeface="Times New Roman" panose="02020603050405020304"/>
              </a:rPr>
              <a:t>”</a:t>
            </a:r>
            <a:r>
              <a:rPr lang="en-US" altLang="zh-CN" sz="2800" b="1" kern="1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t>
            </a:r>
            <a:r>
              <a:rPr lang="zh-CN" altLang="zh-CN" sz="2800" b="1" kern="100">
                <a:solidFill>
                  <a:srgbClr val="C00000"/>
                </a:solidFill>
                <a:latin typeface="+mj-ea"/>
                <a:ea typeface="+mj-ea"/>
                <a:cs typeface="Times New Roman" panose="02020603050405020304"/>
              </a:rPr>
              <a:t>地主阶级抵抗派</a:t>
            </a:r>
            <a:r>
              <a:rPr lang="en-US" altLang="zh-CN" sz="2800" b="1" kern="1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zh-CN" altLang="zh-CN" sz="2800" b="1" kern="1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矩形 1"/>
          <p:cNvSpPr/>
          <p:nvPr/>
        </p:nvSpPr>
        <p:spPr>
          <a:xfrm>
            <a:off x="7103318" y="5600945"/>
            <a:ext cx="3424728" cy="461665"/>
          </a:xfrm>
          <a:prstGeom prst="rect">
            <a:avLst/>
          </a:prstGeom>
        </p:spPr>
        <p:txBody>
          <a:bodyPr wrap="square">
            <a:spAutoFit/>
          </a:bodyPr>
          <a:lstStyle/>
          <a:p>
            <a:pPr marL="71755"/>
            <a:r>
              <a:rPr lang="zh-CN" altLang="en-US" b="1" kern="100" smtClean="0">
                <a:solidFill>
                  <a:srgbClr val="FF0000"/>
                </a:solidFill>
                <a:latin typeface="+mn-ea"/>
                <a:cs typeface="Courier New" panose="02070309020205020404"/>
              </a:rPr>
              <a:t>实际上影响十分有限</a:t>
            </a:r>
            <a:endParaRPr lang="zh-CN" altLang="zh-CN" b="1" kern="100">
              <a:solidFill>
                <a:srgbClr val="FF0000"/>
              </a:solidFill>
              <a:latin typeface="+mn-ea"/>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622598" y="912882"/>
          <a:ext cx="10945216" cy="5290903"/>
        </p:xfrm>
        <a:graphic>
          <a:graphicData uri="http://schemas.openxmlformats.org/drawingml/2006/table">
            <a:tbl>
              <a:tblPr/>
              <a:tblGrid>
                <a:gridCol w="1548063"/>
                <a:gridCol w="9397153"/>
              </a:tblGrid>
              <a:tr h="576064">
                <a:tc>
                  <a:txBody>
                    <a:bodyPr/>
                    <a:lstStyle/>
                    <a:p>
                      <a:pPr algn="ctr">
                        <a:lnSpc>
                          <a:spcPct val="100000"/>
                        </a:lnSpc>
                        <a:spcAft>
                          <a:spcPct val="0"/>
                        </a:spcAft>
                      </a:pPr>
                      <a:r>
                        <a:rPr lang="zh-CN" sz="2400" kern="100" baseline="0" smtClean="0">
                          <a:effectLst/>
                          <a:latin typeface="+mn-ea"/>
                          <a:ea typeface="+mn-ea"/>
                          <a:cs typeface="Times New Roman" panose="02020603050405020304"/>
                        </a:rPr>
                        <a:t>背景</a:t>
                      </a:r>
                      <a:endParaRPr lang="zh-CN" sz="2400" kern="100" baseline="0">
                        <a:effectLst/>
                        <a:latin typeface="+mn-ea"/>
                        <a:ea typeface="+mn-ea"/>
                        <a:cs typeface="Courier New" panose="02070309020205020404"/>
                      </a:endParaRPr>
                    </a:p>
                  </a:txBody>
                  <a:tcPr marL="34827" marR="34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1219200" rtl="0" eaLnBrk="1" fontAlgn="auto" latinLnBrk="0" hangingPunct="1">
                        <a:lnSpc>
                          <a:spcPct val="100000"/>
                        </a:lnSpc>
                        <a:spcBef>
                          <a:spcPct val="0"/>
                        </a:spcBef>
                        <a:spcAft>
                          <a:spcPct val="0"/>
                        </a:spcAft>
                        <a:buClrTx/>
                        <a:buSzTx/>
                        <a:buFontTx/>
                        <a:buNone/>
                        <a:defRPr/>
                      </a:pPr>
                      <a:r>
                        <a:rPr lang="zh-CN" sz="2400" kern="100" baseline="0">
                          <a:effectLst/>
                          <a:latin typeface="+mn-ea"/>
                          <a:ea typeface="+mn-ea"/>
                          <a:cs typeface="Times New Roman" panose="02020603050405020304"/>
                        </a:rPr>
                        <a:t>第二次鸦片战争结束后，中国</a:t>
                      </a:r>
                      <a:r>
                        <a:rPr lang="zh-CN" sz="2400" kern="100" baseline="0">
                          <a:solidFill>
                            <a:schemeClr val="tx1"/>
                          </a:solidFill>
                          <a:effectLst/>
                          <a:latin typeface="+mn-ea"/>
                          <a:ea typeface="+mn-ea"/>
                          <a:cs typeface="Times New Roman" panose="02020603050405020304"/>
                        </a:rPr>
                        <a:t>面临</a:t>
                      </a:r>
                      <a:r>
                        <a:rPr lang="zh-CN" sz="2400" kern="100" baseline="0" smtClean="0">
                          <a:solidFill>
                            <a:schemeClr val="tx1"/>
                          </a:solidFill>
                          <a:effectLst/>
                          <a:latin typeface="+mn-ea"/>
                          <a:ea typeface="+mn-ea"/>
                          <a:cs typeface="Times New Roman" panose="02020603050405020304"/>
                        </a:rPr>
                        <a:t>着</a:t>
                      </a:r>
                      <a:r>
                        <a:rPr lang="zh-CN" altLang="en-US" sz="2400" kern="100" smtClean="0">
                          <a:solidFill>
                            <a:schemeClr val="tx1"/>
                          </a:solidFill>
                          <a:latin typeface="+mn-ea"/>
                          <a:ea typeface="+mn-ea"/>
                          <a:cs typeface="Times New Roman" panose="02020603050405020304"/>
                        </a:rPr>
                        <a:t>内忧外患</a:t>
                      </a:r>
                      <a:r>
                        <a:rPr lang="zh-CN" sz="2400" kern="100" baseline="0" smtClean="0">
                          <a:solidFill>
                            <a:schemeClr val="tx1"/>
                          </a:solidFill>
                          <a:effectLst/>
                          <a:latin typeface="+mn-ea"/>
                          <a:ea typeface="+mn-ea"/>
                          <a:cs typeface="Times New Roman" panose="02020603050405020304"/>
                        </a:rPr>
                        <a:t>的</a:t>
                      </a:r>
                      <a:r>
                        <a:rPr lang="zh-CN" sz="2400" kern="100" baseline="0">
                          <a:solidFill>
                            <a:schemeClr val="tx1"/>
                          </a:solidFill>
                          <a:effectLst/>
                          <a:latin typeface="+mn-ea"/>
                          <a:ea typeface="+mn-ea"/>
                          <a:cs typeface="Times New Roman" panose="02020603050405020304"/>
                        </a:rPr>
                        <a:t>形势</a:t>
                      </a:r>
                      <a:endParaRPr lang="zh-CN" sz="2400" kern="100" baseline="0">
                        <a:solidFill>
                          <a:schemeClr val="tx1"/>
                        </a:solidFill>
                        <a:effectLst/>
                        <a:latin typeface="+mn-ea"/>
                        <a:ea typeface="+mn-ea"/>
                        <a:cs typeface="Courier New" panose="02070309020205020404"/>
                      </a:endParaRPr>
                    </a:p>
                  </a:txBody>
                  <a:tcPr marL="34827" marR="34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6064">
                <a:tc>
                  <a:txBody>
                    <a:bodyPr/>
                    <a:lstStyle/>
                    <a:p>
                      <a:pPr algn="ctr">
                        <a:lnSpc>
                          <a:spcPct val="100000"/>
                        </a:lnSpc>
                        <a:spcAft>
                          <a:spcPct val="0"/>
                        </a:spcAft>
                      </a:pPr>
                      <a:r>
                        <a:rPr lang="zh-CN" sz="2400" kern="100" baseline="0">
                          <a:effectLst/>
                          <a:latin typeface="+mn-ea"/>
                          <a:ea typeface="+mn-ea"/>
                          <a:cs typeface="Times New Roman" panose="02020603050405020304"/>
                        </a:rPr>
                        <a:t>代表</a:t>
                      </a:r>
                      <a:endParaRPr lang="zh-CN" sz="2400" kern="100" baseline="0">
                        <a:effectLst/>
                        <a:latin typeface="+mn-ea"/>
                        <a:ea typeface="+mn-ea"/>
                        <a:cs typeface="Courier New" panose="02070309020205020404"/>
                      </a:endParaRPr>
                    </a:p>
                  </a:txBody>
                  <a:tcPr marL="34827" marR="34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ct val="0"/>
                        </a:spcAft>
                      </a:pPr>
                      <a:r>
                        <a:rPr lang="zh-CN" sz="2400" kern="100" baseline="0">
                          <a:solidFill>
                            <a:schemeClr val="tx1"/>
                          </a:solidFill>
                          <a:effectLst/>
                          <a:latin typeface="+mn-ea"/>
                          <a:ea typeface="+mn-ea"/>
                          <a:cs typeface="Times New Roman" panose="02020603050405020304"/>
                        </a:rPr>
                        <a:t>以曾国藩、李鸿章、左宗棠等为代表</a:t>
                      </a:r>
                      <a:endParaRPr lang="zh-CN" sz="2400" kern="100" baseline="0">
                        <a:solidFill>
                          <a:schemeClr val="tx1"/>
                        </a:solidFill>
                        <a:effectLst/>
                        <a:latin typeface="+mn-ea"/>
                        <a:ea typeface="+mn-ea"/>
                        <a:cs typeface="Courier New" panose="02070309020205020404"/>
                      </a:endParaRPr>
                    </a:p>
                  </a:txBody>
                  <a:tcPr marL="34827" marR="34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8112">
                <a:tc>
                  <a:txBody>
                    <a:bodyPr/>
                    <a:lstStyle/>
                    <a:p>
                      <a:pPr algn="ctr">
                        <a:lnSpc>
                          <a:spcPct val="100000"/>
                        </a:lnSpc>
                        <a:spcAft>
                          <a:spcPct val="0"/>
                        </a:spcAft>
                      </a:pPr>
                      <a:r>
                        <a:rPr lang="zh-CN" sz="2400" kern="100" baseline="0">
                          <a:effectLst/>
                          <a:latin typeface="+mn-ea"/>
                          <a:ea typeface="+mn-ea"/>
                          <a:cs typeface="Times New Roman" panose="02020603050405020304"/>
                        </a:rPr>
                        <a:t>主张</a:t>
                      </a:r>
                      <a:endParaRPr lang="zh-CN" sz="2400" kern="100" baseline="0">
                        <a:effectLst/>
                        <a:latin typeface="+mn-ea"/>
                        <a:ea typeface="+mn-ea"/>
                        <a:cs typeface="Courier New" panose="02070309020205020404"/>
                      </a:endParaRPr>
                    </a:p>
                  </a:txBody>
                  <a:tcPr marL="34827" marR="34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0" indent="0" algn="l" defTabSz="1219200" rtl="0" eaLnBrk="1" fontAlgn="auto" latinLnBrk="0" hangingPunct="1">
                        <a:lnSpc>
                          <a:spcPct val="100000"/>
                        </a:lnSpc>
                        <a:spcBef>
                          <a:spcPct val="0"/>
                        </a:spcBef>
                        <a:spcAft>
                          <a:spcPct val="0"/>
                        </a:spcAft>
                        <a:buClrTx/>
                        <a:buSzTx/>
                        <a:buFontTx/>
                        <a:buNone/>
                        <a:defRPr/>
                      </a:pPr>
                      <a:r>
                        <a:rPr lang="en-US" sz="2400" kern="100" baseline="0">
                          <a:solidFill>
                            <a:schemeClr val="tx1"/>
                          </a:solidFill>
                          <a:effectLst/>
                          <a:latin typeface="+mn-ea"/>
                          <a:ea typeface="+mn-ea"/>
                          <a:cs typeface="Courier New" panose="02070309020205020404"/>
                        </a:rPr>
                        <a:t>(1)</a:t>
                      </a:r>
                      <a:r>
                        <a:rPr lang="en-US" sz="2400" kern="100" baseline="0">
                          <a:solidFill>
                            <a:schemeClr val="tx1"/>
                          </a:solidFill>
                          <a:effectLst/>
                          <a:latin typeface="+mn-ea"/>
                          <a:ea typeface="+mn-ea"/>
                          <a:cs typeface="Times New Roman" panose="02020603050405020304"/>
                        </a:rPr>
                        <a:t>“</a:t>
                      </a:r>
                      <a:r>
                        <a:rPr lang="zh-CN" sz="2400" kern="100" baseline="0">
                          <a:solidFill>
                            <a:schemeClr val="tx1"/>
                          </a:solidFill>
                          <a:effectLst/>
                          <a:latin typeface="+mn-ea"/>
                          <a:ea typeface="+mn-ea"/>
                          <a:cs typeface="Times New Roman" panose="02020603050405020304"/>
                        </a:rPr>
                        <a:t>中学为体，西学为用</a:t>
                      </a:r>
                      <a:r>
                        <a:rPr lang="en-US" sz="2400" kern="100" baseline="0">
                          <a:solidFill>
                            <a:schemeClr val="tx1"/>
                          </a:solidFill>
                          <a:effectLst/>
                          <a:latin typeface="+mn-ea"/>
                          <a:ea typeface="+mn-ea"/>
                          <a:cs typeface="Times New Roman" panose="02020603050405020304"/>
                        </a:rPr>
                        <a:t>”</a:t>
                      </a:r>
                      <a:r>
                        <a:rPr lang="zh-CN" sz="2400" kern="100" baseline="0">
                          <a:solidFill>
                            <a:schemeClr val="tx1"/>
                          </a:solidFill>
                          <a:effectLst/>
                          <a:latin typeface="+mn-ea"/>
                          <a:ea typeface="+mn-ea"/>
                          <a:cs typeface="Times New Roman" panose="02020603050405020304"/>
                        </a:rPr>
                        <a:t>即</a:t>
                      </a:r>
                      <a:r>
                        <a:rPr lang="zh-CN" sz="2400" kern="100" baseline="0" smtClean="0">
                          <a:solidFill>
                            <a:schemeClr val="tx1"/>
                          </a:solidFill>
                          <a:effectLst/>
                          <a:latin typeface="+mn-ea"/>
                          <a:ea typeface="+mn-ea"/>
                          <a:cs typeface="Times New Roman" panose="02020603050405020304"/>
                        </a:rPr>
                        <a:t>以</a:t>
                      </a:r>
                      <a:r>
                        <a:rPr lang="zh-CN" altLang="zh-CN" sz="2400" b="1" kern="100" smtClean="0">
                          <a:solidFill>
                            <a:srgbClr val="FF0000"/>
                          </a:solidFill>
                          <a:latin typeface="+mn-ea"/>
                          <a:ea typeface="+mn-ea"/>
                          <a:cs typeface="Times New Roman" panose="02020603050405020304"/>
                        </a:rPr>
                        <a:t>封建纲常伦理</a:t>
                      </a:r>
                      <a:r>
                        <a:rPr lang="zh-CN" sz="2400" kern="100" baseline="0" smtClean="0">
                          <a:solidFill>
                            <a:schemeClr val="tx1"/>
                          </a:solidFill>
                          <a:effectLst/>
                          <a:latin typeface="+mn-ea"/>
                          <a:ea typeface="+mn-ea"/>
                          <a:cs typeface="Times New Roman" panose="02020603050405020304"/>
                        </a:rPr>
                        <a:t>作为</a:t>
                      </a:r>
                      <a:r>
                        <a:rPr lang="zh-CN" sz="2400" kern="100" baseline="0">
                          <a:solidFill>
                            <a:schemeClr val="tx1"/>
                          </a:solidFill>
                          <a:effectLst/>
                          <a:latin typeface="+mn-ea"/>
                          <a:ea typeface="+mn-ea"/>
                          <a:cs typeface="Times New Roman" panose="02020603050405020304"/>
                        </a:rPr>
                        <a:t>国家安身立命的根本，同时主张采用</a:t>
                      </a:r>
                      <a:r>
                        <a:rPr lang="zh-CN" sz="2400" b="1" kern="100" baseline="0">
                          <a:solidFill>
                            <a:srgbClr val="FF0000"/>
                          </a:solidFill>
                          <a:effectLst/>
                          <a:latin typeface="+mn-ea"/>
                          <a:ea typeface="+mn-ea"/>
                          <a:cs typeface="Times New Roman" panose="02020603050405020304"/>
                        </a:rPr>
                        <a:t>西方先进科学技术</a:t>
                      </a:r>
                      <a:endParaRPr lang="zh-CN" sz="2400" b="1" kern="100" baseline="0">
                        <a:solidFill>
                          <a:srgbClr val="FF0000"/>
                        </a:solidFill>
                        <a:effectLst/>
                        <a:latin typeface="+mn-ea"/>
                        <a:ea typeface="+mn-ea"/>
                        <a:cs typeface="Courier New" panose="02070309020205020404"/>
                      </a:endParaRPr>
                    </a:p>
                    <a:p>
                      <a:pPr marL="71755" algn="l">
                        <a:lnSpc>
                          <a:spcPct val="100000"/>
                        </a:lnSpc>
                        <a:spcAft>
                          <a:spcPct val="0"/>
                        </a:spcAft>
                      </a:pPr>
                      <a:r>
                        <a:rPr lang="en-US" sz="2400" kern="100" baseline="0">
                          <a:solidFill>
                            <a:schemeClr val="tx1"/>
                          </a:solidFill>
                          <a:effectLst/>
                          <a:latin typeface="+mn-ea"/>
                          <a:ea typeface="+mn-ea"/>
                          <a:cs typeface="Courier New" panose="02070309020205020404"/>
                        </a:rPr>
                        <a:t>(2)</a:t>
                      </a:r>
                      <a:r>
                        <a:rPr lang="en-US" sz="2400" kern="100" baseline="0">
                          <a:solidFill>
                            <a:schemeClr val="tx1"/>
                          </a:solidFill>
                          <a:effectLst/>
                          <a:latin typeface="+mn-ea"/>
                          <a:ea typeface="+mn-ea"/>
                          <a:cs typeface="Times New Roman" panose="02020603050405020304"/>
                        </a:rPr>
                        <a:t>“</a:t>
                      </a:r>
                      <a:r>
                        <a:rPr lang="zh-CN" sz="2400" kern="100" baseline="0">
                          <a:solidFill>
                            <a:schemeClr val="tx1"/>
                          </a:solidFill>
                          <a:effectLst/>
                          <a:latin typeface="+mn-ea"/>
                          <a:ea typeface="+mn-ea"/>
                          <a:cs typeface="Times New Roman" panose="02020603050405020304"/>
                        </a:rPr>
                        <a:t>师夷长技以自强</a:t>
                      </a:r>
                      <a:r>
                        <a:rPr lang="en-US" sz="2400" kern="100" baseline="0">
                          <a:solidFill>
                            <a:schemeClr val="tx1"/>
                          </a:solidFill>
                          <a:effectLst/>
                          <a:latin typeface="+mn-ea"/>
                          <a:ea typeface="+mn-ea"/>
                          <a:cs typeface="Times New Roman" panose="02020603050405020304"/>
                        </a:rPr>
                        <a:t>”</a:t>
                      </a:r>
                      <a:endParaRPr lang="zh-CN" sz="2400" kern="100" baseline="0">
                        <a:solidFill>
                          <a:schemeClr val="tx1"/>
                        </a:solidFill>
                        <a:effectLst/>
                        <a:latin typeface="+mn-ea"/>
                        <a:ea typeface="+mn-ea"/>
                        <a:cs typeface="Courier New" panose="02070309020205020404"/>
                      </a:endParaRPr>
                    </a:p>
                  </a:txBody>
                  <a:tcPr marL="34827" marR="34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2960">
                <a:tc>
                  <a:txBody>
                    <a:bodyPr/>
                    <a:lstStyle/>
                    <a:p>
                      <a:pPr algn="ctr">
                        <a:lnSpc>
                          <a:spcPct val="100000"/>
                        </a:lnSpc>
                        <a:spcAft>
                          <a:spcPct val="0"/>
                        </a:spcAft>
                      </a:pPr>
                      <a:r>
                        <a:rPr lang="zh-CN" sz="2400" kern="100" baseline="0">
                          <a:effectLst/>
                          <a:latin typeface="+mn-ea"/>
                          <a:ea typeface="+mn-ea"/>
                          <a:cs typeface="Times New Roman" panose="02020603050405020304"/>
                        </a:rPr>
                        <a:t>实践</a:t>
                      </a:r>
                      <a:endParaRPr lang="zh-CN" sz="2400" kern="100" baseline="0">
                        <a:effectLst/>
                        <a:latin typeface="+mn-ea"/>
                        <a:ea typeface="+mn-ea"/>
                        <a:cs typeface="Courier New" panose="02070309020205020404"/>
                      </a:endParaRPr>
                    </a:p>
                  </a:txBody>
                  <a:tcPr marL="34827" marR="34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0" indent="0" algn="l" defTabSz="1219200" rtl="0" eaLnBrk="1" fontAlgn="auto" latinLnBrk="0" hangingPunct="1">
                        <a:lnSpc>
                          <a:spcPct val="100000"/>
                        </a:lnSpc>
                        <a:spcBef>
                          <a:spcPct val="0"/>
                        </a:spcBef>
                        <a:spcAft>
                          <a:spcPct val="0"/>
                        </a:spcAft>
                        <a:buClrTx/>
                        <a:buSzTx/>
                        <a:buFontTx/>
                        <a:buNone/>
                        <a:defRPr/>
                      </a:pPr>
                      <a:r>
                        <a:rPr lang="en-US" sz="2400" kern="100" baseline="0">
                          <a:solidFill>
                            <a:schemeClr val="tx1"/>
                          </a:solidFill>
                          <a:effectLst/>
                          <a:latin typeface="+mn-ea"/>
                          <a:ea typeface="+mn-ea"/>
                          <a:cs typeface="Courier New" panose="02070309020205020404"/>
                        </a:rPr>
                        <a:t>(1)</a:t>
                      </a:r>
                      <a:r>
                        <a:rPr lang="zh-CN" sz="2400" kern="100" baseline="0">
                          <a:solidFill>
                            <a:schemeClr val="tx1"/>
                          </a:solidFill>
                          <a:effectLst/>
                          <a:latin typeface="+mn-ea"/>
                          <a:ea typeface="+mn-ea"/>
                          <a:cs typeface="Times New Roman" panose="02020603050405020304"/>
                        </a:rPr>
                        <a:t>创办了一批近代企业，开设了一批新式学堂，筹划建设近代海军，迈出了</a:t>
                      </a:r>
                      <a:r>
                        <a:rPr lang="zh-CN" sz="2400" kern="100" baseline="0" smtClean="0">
                          <a:solidFill>
                            <a:schemeClr val="tx1"/>
                          </a:solidFill>
                          <a:effectLst/>
                          <a:latin typeface="+mn-ea"/>
                          <a:ea typeface="+mn-ea"/>
                          <a:cs typeface="Times New Roman" panose="02020603050405020304"/>
                        </a:rPr>
                        <a:t>中国</a:t>
                      </a:r>
                      <a:r>
                        <a:rPr lang="zh-CN" altLang="zh-CN" sz="2400" kern="100" smtClean="0">
                          <a:solidFill>
                            <a:schemeClr val="tx1"/>
                          </a:solidFill>
                          <a:latin typeface="+mn-ea"/>
                          <a:ea typeface="+mn-ea"/>
                          <a:cs typeface="Times New Roman" panose="02020603050405020304"/>
                        </a:rPr>
                        <a:t>近代化</a:t>
                      </a:r>
                      <a:r>
                        <a:rPr lang="zh-CN" sz="2400" kern="100" baseline="0" smtClean="0">
                          <a:solidFill>
                            <a:schemeClr val="tx1"/>
                          </a:solidFill>
                          <a:effectLst/>
                          <a:latin typeface="+mn-ea"/>
                          <a:ea typeface="+mn-ea"/>
                          <a:cs typeface="Times New Roman" panose="02020603050405020304"/>
                        </a:rPr>
                        <a:t>历程</a:t>
                      </a:r>
                      <a:r>
                        <a:rPr lang="zh-CN" sz="2400" kern="100" baseline="0">
                          <a:solidFill>
                            <a:schemeClr val="tx1"/>
                          </a:solidFill>
                          <a:effectLst/>
                          <a:latin typeface="+mn-ea"/>
                          <a:ea typeface="+mn-ea"/>
                          <a:cs typeface="Times New Roman" panose="02020603050405020304"/>
                        </a:rPr>
                        <a:t>的第一步。</a:t>
                      </a:r>
                      <a:endParaRPr lang="zh-CN" sz="2400" kern="100" baseline="0">
                        <a:solidFill>
                          <a:schemeClr val="tx1"/>
                        </a:solidFill>
                        <a:effectLst/>
                        <a:latin typeface="+mn-ea"/>
                        <a:ea typeface="+mn-ea"/>
                        <a:cs typeface="Courier New" panose="02070309020205020404"/>
                      </a:endParaRPr>
                    </a:p>
                    <a:p>
                      <a:pPr marL="71755" algn="l">
                        <a:lnSpc>
                          <a:spcPct val="100000"/>
                        </a:lnSpc>
                        <a:spcAft>
                          <a:spcPct val="0"/>
                        </a:spcAft>
                      </a:pPr>
                      <a:r>
                        <a:rPr lang="en-US" sz="2400" kern="100" baseline="0" smtClean="0">
                          <a:solidFill>
                            <a:schemeClr val="tx1"/>
                          </a:solidFill>
                          <a:effectLst/>
                          <a:latin typeface="+mn-ea"/>
                          <a:ea typeface="+mn-ea"/>
                          <a:cs typeface="Courier New" panose="02070309020205020404"/>
                        </a:rPr>
                        <a:t>(2)</a:t>
                      </a:r>
                      <a:r>
                        <a:rPr lang="zh-CN" sz="2400" kern="100" baseline="0" smtClean="0">
                          <a:solidFill>
                            <a:schemeClr val="tx1"/>
                          </a:solidFill>
                          <a:effectLst/>
                          <a:latin typeface="+mn-ea"/>
                          <a:ea typeface="+mn-ea"/>
                          <a:cs typeface="Times New Roman" panose="02020603050405020304"/>
                        </a:rPr>
                        <a:t>清末新政初期也以</a:t>
                      </a:r>
                      <a:r>
                        <a:rPr lang="en-US" sz="2400" kern="100" baseline="0" smtClean="0">
                          <a:solidFill>
                            <a:schemeClr val="tx1"/>
                          </a:solidFill>
                          <a:effectLst/>
                          <a:latin typeface="+mn-ea"/>
                          <a:ea typeface="+mn-ea"/>
                          <a:cs typeface="Times New Roman" panose="02020603050405020304"/>
                        </a:rPr>
                        <a:t>“</a:t>
                      </a:r>
                      <a:r>
                        <a:rPr lang="zh-CN" sz="2400" kern="100" baseline="0" smtClean="0">
                          <a:solidFill>
                            <a:schemeClr val="tx1"/>
                          </a:solidFill>
                          <a:effectLst/>
                          <a:latin typeface="+mn-ea"/>
                          <a:ea typeface="+mn-ea"/>
                          <a:cs typeface="Times New Roman" panose="02020603050405020304"/>
                        </a:rPr>
                        <a:t>中体西用</a:t>
                      </a:r>
                      <a:r>
                        <a:rPr lang="en-US" sz="2400" kern="100" baseline="0" smtClean="0">
                          <a:solidFill>
                            <a:schemeClr val="tx1"/>
                          </a:solidFill>
                          <a:effectLst/>
                          <a:latin typeface="+mn-ea"/>
                          <a:ea typeface="+mn-ea"/>
                          <a:cs typeface="Times New Roman" panose="02020603050405020304"/>
                        </a:rPr>
                        <a:t>”</a:t>
                      </a:r>
                      <a:r>
                        <a:rPr lang="zh-CN" sz="2400" kern="100" baseline="0" smtClean="0">
                          <a:solidFill>
                            <a:schemeClr val="tx1"/>
                          </a:solidFill>
                          <a:effectLst/>
                          <a:latin typeface="+mn-ea"/>
                          <a:ea typeface="+mn-ea"/>
                          <a:cs typeface="Times New Roman" panose="02020603050405020304"/>
                        </a:rPr>
                        <a:t>为主旨</a:t>
                      </a:r>
                      <a:endParaRPr lang="zh-CN" sz="2400" kern="100" baseline="0">
                        <a:solidFill>
                          <a:schemeClr val="tx1"/>
                        </a:solidFill>
                        <a:effectLst/>
                        <a:latin typeface="+mn-ea"/>
                        <a:ea typeface="+mn-ea"/>
                        <a:cs typeface="Courier New" panose="02070309020205020404"/>
                      </a:endParaRPr>
                    </a:p>
                  </a:txBody>
                  <a:tcPr marL="34827" marR="34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4215">
                <a:tc>
                  <a:txBody>
                    <a:bodyPr/>
                    <a:lstStyle/>
                    <a:p>
                      <a:pPr marL="0" marR="0" indent="0" algn="ctr" defTabSz="1219200" rtl="0" eaLnBrk="1" fontAlgn="auto" latinLnBrk="0" hangingPunct="1">
                        <a:lnSpc>
                          <a:spcPct val="100000"/>
                        </a:lnSpc>
                        <a:spcBef>
                          <a:spcPct val="0"/>
                        </a:spcBef>
                        <a:spcAft>
                          <a:spcPct val="0"/>
                        </a:spcAft>
                        <a:buClrTx/>
                        <a:buSzTx/>
                        <a:buFontTx/>
                        <a:buNone/>
                        <a:defRPr/>
                      </a:pPr>
                      <a:r>
                        <a:rPr lang="zh-CN" altLang="zh-CN" sz="2400" kern="100" baseline="0" smtClean="0">
                          <a:solidFill>
                            <a:schemeClr val="tx1"/>
                          </a:solidFill>
                          <a:effectLst/>
                          <a:latin typeface="+mn-ea"/>
                          <a:ea typeface="+mn-ea"/>
                          <a:cs typeface="Times New Roman" panose="02020603050405020304"/>
                        </a:rPr>
                        <a:t>影响</a:t>
                      </a:r>
                      <a:endParaRPr lang="zh-CN" altLang="zh-CN" sz="2400" kern="100" baseline="0" smtClean="0">
                        <a:solidFill>
                          <a:schemeClr val="tx1"/>
                        </a:solidFill>
                        <a:effectLst/>
                        <a:latin typeface="+mn-ea"/>
                        <a:ea typeface="+mn-ea"/>
                        <a:cs typeface="Times New Roman" panose="02020603050405020304"/>
                      </a:endParaRPr>
                    </a:p>
                    <a:p>
                      <a:pPr algn="ctr">
                        <a:lnSpc>
                          <a:spcPct val="100000"/>
                        </a:lnSpc>
                        <a:spcAft>
                          <a:spcPct val="0"/>
                        </a:spcAft>
                      </a:pPr>
                      <a:endParaRPr lang="zh-CN" sz="2400" kern="100" baseline="0">
                        <a:effectLst/>
                        <a:latin typeface="+mn-ea"/>
                        <a:ea typeface="+mn-ea"/>
                        <a:cs typeface="Courier New" panose="02070309020205020404"/>
                      </a:endParaRPr>
                    </a:p>
                  </a:txBody>
                  <a:tcPr marL="34827" marR="34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algn="l">
                        <a:lnSpc>
                          <a:spcPct val="100000"/>
                        </a:lnSpc>
                        <a:spcAft>
                          <a:spcPct val="0"/>
                        </a:spcAft>
                      </a:pPr>
                      <a:r>
                        <a:rPr lang="en-US" altLang="zh-CN" sz="2400" kern="100" baseline="0" smtClean="0">
                          <a:solidFill>
                            <a:schemeClr val="tx1"/>
                          </a:solidFill>
                          <a:effectLst/>
                          <a:latin typeface="+mn-ea"/>
                          <a:ea typeface="+mn-ea"/>
                          <a:cs typeface="Courier New" panose="02070309020205020404"/>
                        </a:rPr>
                        <a:t>(1)</a:t>
                      </a:r>
                      <a:r>
                        <a:rPr lang="zh-CN" altLang="zh-CN" sz="2400" kern="100" baseline="0" smtClean="0">
                          <a:solidFill>
                            <a:schemeClr val="tx1"/>
                          </a:solidFill>
                          <a:effectLst/>
                          <a:latin typeface="+mn-ea"/>
                          <a:ea typeface="+mn-ea"/>
                          <a:cs typeface="Times New Roman" panose="02020603050405020304"/>
                        </a:rPr>
                        <a:t>冲击了</a:t>
                      </a:r>
                      <a:r>
                        <a:rPr lang="en-US" altLang="zh-CN" sz="2400" kern="100" baseline="0" smtClean="0">
                          <a:solidFill>
                            <a:schemeClr val="tx1"/>
                          </a:solidFill>
                          <a:effectLst/>
                          <a:latin typeface="+mn-ea"/>
                          <a:ea typeface="+mn-ea"/>
                          <a:cs typeface="Times New Roman" panose="02020603050405020304"/>
                        </a:rPr>
                        <a:t>“</a:t>
                      </a:r>
                      <a:r>
                        <a:rPr lang="zh-CN" altLang="zh-CN" sz="2400" kern="100" baseline="0" smtClean="0">
                          <a:solidFill>
                            <a:schemeClr val="tx1"/>
                          </a:solidFill>
                          <a:effectLst/>
                          <a:latin typeface="+mn-ea"/>
                          <a:ea typeface="+mn-ea"/>
                          <a:cs typeface="Times New Roman" panose="02020603050405020304"/>
                        </a:rPr>
                        <a:t>夷夏之辨</a:t>
                      </a:r>
                      <a:r>
                        <a:rPr lang="en-US" altLang="zh-CN" sz="2400" kern="100" baseline="0" smtClean="0">
                          <a:solidFill>
                            <a:schemeClr val="tx1"/>
                          </a:solidFill>
                          <a:effectLst/>
                          <a:latin typeface="+mn-ea"/>
                          <a:ea typeface="+mn-ea"/>
                          <a:cs typeface="Courier New" panose="02070309020205020404"/>
                        </a:rPr>
                        <a:t>/</a:t>
                      </a:r>
                      <a:r>
                        <a:rPr lang="zh-CN" altLang="zh-CN" sz="2400" kern="100" baseline="0" smtClean="0">
                          <a:solidFill>
                            <a:schemeClr val="tx1"/>
                          </a:solidFill>
                          <a:effectLst/>
                          <a:latin typeface="+mn-ea"/>
                          <a:ea typeface="+mn-ea"/>
                          <a:cs typeface="Times New Roman" panose="02020603050405020304"/>
                        </a:rPr>
                        <a:t>华夷之辨</a:t>
                      </a:r>
                      <a:r>
                        <a:rPr lang="en-US" altLang="zh-CN" sz="2400" kern="100" baseline="0" smtClean="0">
                          <a:solidFill>
                            <a:schemeClr val="tx1"/>
                          </a:solidFill>
                          <a:effectLst/>
                          <a:latin typeface="+mn-ea"/>
                          <a:ea typeface="+mn-ea"/>
                          <a:cs typeface="Times New Roman" panose="02020603050405020304"/>
                        </a:rPr>
                        <a:t>”</a:t>
                      </a:r>
                      <a:r>
                        <a:rPr lang="zh-CN" altLang="zh-CN" sz="2400" kern="100" baseline="0" smtClean="0">
                          <a:solidFill>
                            <a:schemeClr val="tx1"/>
                          </a:solidFill>
                          <a:effectLst/>
                          <a:latin typeface="+mn-ea"/>
                          <a:ea typeface="+mn-ea"/>
                          <a:cs typeface="Times New Roman" panose="02020603050405020304"/>
                        </a:rPr>
                        <a:t>的保守观念，为西学在中国的传播创造了良好的舆论环境。</a:t>
                      </a:r>
                      <a:endParaRPr lang="zh-CN" altLang="zh-CN" sz="2400" kern="100" baseline="0" smtClean="0">
                        <a:solidFill>
                          <a:schemeClr val="tx1"/>
                        </a:solidFill>
                        <a:effectLst/>
                        <a:latin typeface="+mn-ea"/>
                        <a:ea typeface="+mn-ea"/>
                        <a:cs typeface="Courier New" panose="02070309020205020404"/>
                      </a:endParaRPr>
                    </a:p>
                    <a:p>
                      <a:pPr marL="71755" algn="l">
                        <a:lnSpc>
                          <a:spcPct val="100000"/>
                        </a:lnSpc>
                        <a:spcAft>
                          <a:spcPct val="0"/>
                        </a:spcAft>
                      </a:pPr>
                      <a:r>
                        <a:rPr lang="en-US" altLang="zh-CN" sz="2400" kern="100" baseline="0" smtClean="0">
                          <a:solidFill>
                            <a:schemeClr val="tx1"/>
                          </a:solidFill>
                          <a:effectLst/>
                          <a:latin typeface="+mn-ea"/>
                          <a:ea typeface="+mn-ea"/>
                          <a:cs typeface="Courier New" panose="02070309020205020404"/>
                        </a:rPr>
                        <a:t>(2)</a:t>
                      </a:r>
                      <a:r>
                        <a:rPr lang="zh-CN" altLang="zh-CN" sz="2400" kern="100" baseline="0" smtClean="0">
                          <a:solidFill>
                            <a:schemeClr val="tx1"/>
                          </a:solidFill>
                          <a:effectLst/>
                          <a:latin typeface="+mn-ea"/>
                          <a:ea typeface="+mn-ea"/>
                          <a:cs typeface="Times New Roman" panose="02020603050405020304"/>
                        </a:rPr>
                        <a:t>未消除</a:t>
                      </a:r>
                      <a:r>
                        <a:rPr lang="en-US" altLang="zh-CN" sz="2400" kern="100" baseline="0" smtClean="0">
                          <a:solidFill>
                            <a:schemeClr val="tx1"/>
                          </a:solidFill>
                          <a:effectLst/>
                          <a:latin typeface="+mn-ea"/>
                          <a:ea typeface="+mn-ea"/>
                          <a:cs typeface="Times New Roman" panose="02020603050405020304"/>
                        </a:rPr>
                        <a:t>“</a:t>
                      </a:r>
                      <a:r>
                        <a:rPr lang="zh-CN" altLang="zh-CN" sz="2400" kern="100" baseline="0" smtClean="0">
                          <a:solidFill>
                            <a:schemeClr val="tx1"/>
                          </a:solidFill>
                          <a:effectLst/>
                          <a:latin typeface="+mn-ea"/>
                          <a:ea typeface="+mn-ea"/>
                          <a:cs typeface="Times New Roman" panose="02020603050405020304"/>
                        </a:rPr>
                        <a:t>中学</a:t>
                      </a:r>
                      <a:r>
                        <a:rPr lang="en-US" altLang="zh-CN" sz="2400" kern="100" baseline="0" smtClean="0">
                          <a:solidFill>
                            <a:schemeClr val="tx1"/>
                          </a:solidFill>
                          <a:effectLst/>
                          <a:latin typeface="+mn-ea"/>
                          <a:ea typeface="+mn-ea"/>
                          <a:cs typeface="Times New Roman" panose="02020603050405020304"/>
                        </a:rPr>
                        <a:t>”</a:t>
                      </a:r>
                      <a:r>
                        <a:rPr lang="zh-CN" altLang="zh-CN" sz="2400" kern="100" baseline="0" smtClean="0">
                          <a:solidFill>
                            <a:schemeClr val="tx1"/>
                          </a:solidFill>
                          <a:effectLst/>
                          <a:latin typeface="+mn-ea"/>
                          <a:ea typeface="+mn-ea"/>
                          <a:cs typeface="Times New Roman" panose="02020603050405020304"/>
                        </a:rPr>
                        <a:t>与</a:t>
                      </a:r>
                      <a:r>
                        <a:rPr lang="en-US" altLang="zh-CN" sz="2400" kern="100" baseline="0" smtClean="0">
                          <a:solidFill>
                            <a:schemeClr val="tx1"/>
                          </a:solidFill>
                          <a:effectLst/>
                          <a:latin typeface="+mn-ea"/>
                          <a:ea typeface="+mn-ea"/>
                          <a:cs typeface="Times New Roman" panose="02020603050405020304"/>
                        </a:rPr>
                        <a:t>“</a:t>
                      </a:r>
                      <a:r>
                        <a:rPr lang="zh-CN" altLang="zh-CN" sz="2400" kern="100" baseline="0" smtClean="0">
                          <a:solidFill>
                            <a:schemeClr val="tx1"/>
                          </a:solidFill>
                          <a:effectLst/>
                          <a:latin typeface="+mn-ea"/>
                          <a:ea typeface="+mn-ea"/>
                          <a:cs typeface="Times New Roman" panose="02020603050405020304"/>
                        </a:rPr>
                        <a:t>西体</a:t>
                      </a:r>
                      <a:r>
                        <a:rPr lang="en-US" altLang="zh-CN" sz="2400" kern="100" baseline="0" smtClean="0">
                          <a:solidFill>
                            <a:schemeClr val="tx1"/>
                          </a:solidFill>
                          <a:effectLst/>
                          <a:latin typeface="+mn-ea"/>
                          <a:ea typeface="+mn-ea"/>
                          <a:cs typeface="Times New Roman" panose="02020603050405020304"/>
                        </a:rPr>
                        <a:t>”</a:t>
                      </a:r>
                      <a:r>
                        <a:rPr lang="zh-CN" altLang="zh-CN" sz="2400" kern="100" baseline="0" smtClean="0">
                          <a:solidFill>
                            <a:schemeClr val="tx1"/>
                          </a:solidFill>
                          <a:effectLst/>
                          <a:latin typeface="+mn-ea"/>
                          <a:ea typeface="+mn-ea"/>
                          <a:cs typeface="Times New Roman" panose="02020603050405020304"/>
                        </a:rPr>
                        <a:t>的矛盾，在维新变法期间，影响了西学的传播和实践，成为了反对维新思想的武器</a:t>
                      </a:r>
                      <a:r>
                        <a:rPr lang="en-US" altLang="zh-CN" sz="2400" kern="100" baseline="0" smtClean="0">
                          <a:solidFill>
                            <a:schemeClr val="tx1"/>
                          </a:solidFill>
                          <a:effectLst/>
                          <a:latin typeface="+mn-ea"/>
                          <a:ea typeface="+mn-ea"/>
                          <a:cs typeface="Courier New" panose="02070309020205020404"/>
                        </a:rPr>
                        <a:t>(</a:t>
                      </a:r>
                      <a:r>
                        <a:rPr lang="zh-CN" altLang="zh-CN" sz="2400" kern="100" baseline="0" smtClean="0">
                          <a:solidFill>
                            <a:schemeClr val="tx1"/>
                          </a:solidFill>
                          <a:effectLst/>
                          <a:latin typeface="+mn-ea"/>
                          <a:ea typeface="+mn-ea"/>
                          <a:cs typeface="Times New Roman" panose="02020603050405020304"/>
                        </a:rPr>
                        <a:t>与维新思想相抵触</a:t>
                      </a:r>
                      <a:r>
                        <a:rPr lang="en-US" altLang="zh-CN" sz="2400" kern="100" baseline="0" smtClean="0">
                          <a:solidFill>
                            <a:schemeClr val="tx1"/>
                          </a:solidFill>
                          <a:effectLst/>
                          <a:latin typeface="+mn-ea"/>
                          <a:ea typeface="+mn-ea"/>
                          <a:cs typeface="Courier New" panose="02070309020205020404"/>
                        </a:rPr>
                        <a:t>)</a:t>
                      </a:r>
                      <a:r>
                        <a:rPr lang="zh-CN" altLang="zh-CN" sz="2400" kern="100" baseline="0" smtClean="0">
                          <a:solidFill>
                            <a:schemeClr val="tx1"/>
                          </a:solidFill>
                          <a:effectLst/>
                          <a:latin typeface="+mn-ea"/>
                          <a:ea typeface="+mn-ea"/>
                          <a:cs typeface="Times New Roman" panose="02020603050405020304"/>
                        </a:rPr>
                        <a:t>。</a:t>
                      </a:r>
                      <a:endParaRPr lang="zh-CN" altLang="zh-CN" sz="2400" kern="100" baseline="0" smtClean="0">
                        <a:solidFill>
                          <a:schemeClr val="tx1"/>
                        </a:solidFill>
                        <a:effectLst/>
                        <a:latin typeface="+mn-ea"/>
                        <a:ea typeface="+mn-ea"/>
                        <a:cs typeface="Courier New" panose="02070309020205020404"/>
                      </a:endParaRPr>
                    </a:p>
                    <a:p>
                      <a:pPr marL="71755" algn="l">
                        <a:lnSpc>
                          <a:spcPct val="100000"/>
                        </a:lnSpc>
                        <a:spcAft>
                          <a:spcPct val="0"/>
                        </a:spcAft>
                      </a:pPr>
                      <a:r>
                        <a:rPr lang="en-US" altLang="zh-CN" sz="2400" kern="100" baseline="0" smtClean="0">
                          <a:solidFill>
                            <a:schemeClr val="tx1"/>
                          </a:solidFill>
                          <a:effectLst/>
                          <a:latin typeface="+mn-ea"/>
                          <a:ea typeface="+mn-ea"/>
                          <a:cs typeface="Courier New" panose="02070309020205020404"/>
                        </a:rPr>
                        <a:t>(3)</a:t>
                      </a:r>
                      <a:r>
                        <a:rPr lang="zh-CN" altLang="zh-CN" sz="2400" kern="100" baseline="0" smtClean="0">
                          <a:solidFill>
                            <a:schemeClr val="tx1"/>
                          </a:solidFill>
                          <a:effectLst/>
                          <a:latin typeface="+mn-ea"/>
                          <a:ea typeface="+mn-ea"/>
                          <a:cs typeface="Times New Roman" panose="02020603050405020304"/>
                        </a:rPr>
                        <a:t>维新运动之后，</a:t>
                      </a:r>
                      <a:r>
                        <a:rPr lang="en-US" altLang="zh-CN" sz="2400" kern="100" baseline="0" smtClean="0">
                          <a:solidFill>
                            <a:schemeClr val="tx1"/>
                          </a:solidFill>
                          <a:effectLst/>
                          <a:latin typeface="+mn-ea"/>
                          <a:ea typeface="+mn-ea"/>
                          <a:cs typeface="Times New Roman" panose="02020603050405020304"/>
                        </a:rPr>
                        <a:t>“</a:t>
                      </a:r>
                      <a:r>
                        <a:rPr lang="zh-CN" altLang="zh-CN" sz="2400" kern="100" baseline="0" smtClean="0">
                          <a:solidFill>
                            <a:schemeClr val="tx1"/>
                          </a:solidFill>
                          <a:effectLst/>
                          <a:latin typeface="+mn-ea"/>
                          <a:ea typeface="+mn-ea"/>
                          <a:cs typeface="Times New Roman" panose="02020603050405020304"/>
                        </a:rPr>
                        <a:t>中体西用</a:t>
                      </a:r>
                      <a:r>
                        <a:rPr lang="en-US" altLang="zh-CN" sz="2400" kern="100" baseline="0" smtClean="0">
                          <a:solidFill>
                            <a:schemeClr val="tx1"/>
                          </a:solidFill>
                          <a:effectLst/>
                          <a:latin typeface="+mn-ea"/>
                          <a:ea typeface="+mn-ea"/>
                          <a:cs typeface="Times New Roman" panose="02020603050405020304"/>
                        </a:rPr>
                        <a:t>”</a:t>
                      </a:r>
                      <a:r>
                        <a:rPr lang="zh-CN" altLang="zh-CN" sz="2400" kern="100" baseline="0" smtClean="0">
                          <a:solidFill>
                            <a:schemeClr val="tx1"/>
                          </a:solidFill>
                          <a:effectLst/>
                          <a:latin typeface="+mn-ea"/>
                          <a:ea typeface="+mn-ea"/>
                          <a:cs typeface="Times New Roman" panose="02020603050405020304"/>
                        </a:rPr>
                        <a:t>论仍流行</a:t>
                      </a:r>
                      <a:endParaRPr lang="zh-CN" altLang="zh-CN" sz="2400" kern="100" baseline="0" smtClean="0">
                        <a:solidFill>
                          <a:schemeClr val="tx1"/>
                        </a:solidFill>
                        <a:effectLst/>
                        <a:latin typeface="+mn-ea"/>
                        <a:ea typeface="+mn-ea"/>
                        <a:cs typeface="Courier New" panose="02070309020205020404"/>
                      </a:endParaRPr>
                    </a:p>
                  </a:txBody>
                  <a:tcPr marL="34827" marR="34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矩形 10"/>
          <p:cNvSpPr/>
          <p:nvPr/>
        </p:nvSpPr>
        <p:spPr>
          <a:xfrm>
            <a:off x="441664" y="189434"/>
            <a:ext cx="11187139" cy="676892"/>
          </a:xfrm>
          <a:prstGeom prst="rect">
            <a:avLst/>
          </a:prstGeom>
        </p:spPr>
        <p:txBody>
          <a:bodyPr wrap="square" lIns="121898" tIns="60948" rIns="121898" bIns="60948">
            <a:spAutoFit/>
          </a:bodyPr>
          <a:lstStyle/>
          <a:p>
            <a:pPr algn="just">
              <a:lnSpc>
                <a:spcPct val="145000"/>
              </a:lnSpc>
            </a:pPr>
            <a:r>
              <a:rPr lang="zh-CN" altLang="zh-CN" sz="2800" b="1" kern="100">
                <a:solidFill>
                  <a:srgbClr val="C00000"/>
                </a:solidFill>
                <a:latin typeface="+mj-ea"/>
                <a:ea typeface="+mj-ea"/>
                <a:cs typeface="Times New Roman" panose="02020603050405020304"/>
              </a:rPr>
              <a:t>二、中体西用</a:t>
            </a:r>
            <a:r>
              <a:rPr lang="en-US" altLang="zh-CN" sz="2800" b="1" kern="1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t>
            </a:r>
            <a:r>
              <a:rPr lang="zh-CN" altLang="zh-CN" sz="2800" b="1" kern="100">
                <a:solidFill>
                  <a:srgbClr val="C00000"/>
                </a:solidFill>
                <a:latin typeface="+mj-ea"/>
                <a:ea typeface="+mj-ea"/>
                <a:cs typeface="Times New Roman" panose="02020603050405020304"/>
              </a:rPr>
              <a:t>地主阶级洋务派</a:t>
            </a:r>
            <a:r>
              <a:rPr lang="en-US" altLang="zh-CN" sz="2800" b="1" kern="1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zh-CN" altLang="zh-CN" sz="2800" b="1" kern="100">
              <a:solidFill>
                <a:srgbClr val="C00000"/>
              </a:solidFill>
              <a:latin typeface="Times New Roman" panose="02020603050405020304" pitchFamily="18" charset="0"/>
              <a:ea typeface="+mj-ea"/>
              <a:cs typeface="Times New Roman" panose="02020603050405020304" pitchFamily="18" charset="0"/>
            </a:endParaRPr>
          </a:p>
        </p:txBody>
      </p:sp>
      <p:sp>
        <p:nvSpPr>
          <p:cNvPr id="2" name="TextBox 1"/>
          <p:cNvSpPr txBox="1"/>
          <p:nvPr/>
        </p:nvSpPr>
        <p:spPr>
          <a:xfrm>
            <a:off x="7077845" y="2373458"/>
            <a:ext cx="5112568" cy="461665"/>
          </a:xfrm>
          <a:prstGeom prst="rect">
            <a:avLst/>
          </a:prstGeom>
          <a:noFill/>
        </p:spPr>
        <p:txBody>
          <a:bodyPr wrap="square" rtlCol="0">
            <a:spAutoFit/>
          </a:bodyPr>
          <a:lstStyle/>
          <a:p>
            <a:r>
              <a:rPr lang="zh-CN" altLang="en-US" b="1" smtClean="0">
                <a:solidFill>
                  <a:srgbClr val="3333FF"/>
                </a:solidFill>
              </a:rPr>
              <a:t>可引申为传统思想与制度</a:t>
            </a:r>
            <a:endParaRPr lang="zh-CN" altLang="en-US" b="1">
              <a:solidFill>
                <a:srgbClr val="3333FF"/>
              </a:solidFil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334566" y="1629594"/>
            <a:ext cx="11161240" cy="3048887"/>
          </a:xfrm>
          <a:prstGeom prst="rect">
            <a:avLst/>
          </a:prstGeom>
          <a:solidFill>
            <a:schemeClr val="accent5">
              <a:lumMod val="20000"/>
              <a:lumOff val="80000"/>
            </a:schemeClr>
          </a:solidFill>
        </p:spPr>
        <p:txBody>
          <a:bodyPr wrap="square" lIns="121898" tIns="60948" rIns="121898" bIns="60948">
            <a:spAutoFit/>
          </a:bodyPr>
          <a:lstStyle/>
          <a:p>
            <a:pPr algn="just">
              <a:lnSpc>
                <a:spcPct val="150000"/>
              </a:lnSpc>
              <a:spcAft>
                <a:spcPct val="0"/>
              </a:spcAft>
            </a:pPr>
            <a:r>
              <a:rPr lang="zh-CN" altLang="zh-CN" sz="2600" b="1" kern="100">
                <a:solidFill>
                  <a:schemeClr val="accent6">
                    <a:lumMod val="75000"/>
                  </a:schemeClr>
                </a:solidFill>
                <a:latin typeface="Times New Roman" panose="02020603050405020304"/>
                <a:ea typeface="微软雅黑" panose="020B0503020204020204" pitchFamily="34" charset="-122"/>
                <a:cs typeface="Times New Roman" panose="02020603050405020304"/>
              </a:rPr>
              <a:t>【归纳总结】　地主阶级向西方学习</a:t>
            </a:r>
            <a:endParaRPr lang="zh-CN" altLang="zh-CN" sz="1050" b="1" kern="100">
              <a:solidFill>
                <a:schemeClr val="accent6">
                  <a:lumMod val="75000"/>
                </a:schemeClr>
              </a:solidFill>
              <a:latin typeface="宋体" panose="02010600030101010101" pitchFamily="2" charset="-122"/>
              <a:cs typeface="Courier New" panose="02070309020205020404"/>
            </a:endParaRPr>
          </a:p>
          <a:p>
            <a:pPr algn="just">
              <a:lnSpc>
                <a:spcPct val="150000"/>
              </a:lnSpc>
              <a:spcAft>
                <a:spcPct val="0"/>
              </a:spcAft>
            </a:pPr>
            <a:r>
              <a:rPr lang="zh-CN" altLang="zh-CN" sz="2600" kern="100">
                <a:latin typeface="Times New Roman" panose="02020603050405020304"/>
                <a:ea typeface="微软雅黑" panose="020B0503020204020204" pitchFamily="34" charset="-122"/>
                <a:cs typeface="Times New Roman" panose="02020603050405020304"/>
              </a:rPr>
              <a:t>一个层面：学习西方技术。</a:t>
            </a:r>
            <a:endParaRPr lang="zh-CN" altLang="zh-CN" sz="1050" kern="100">
              <a:latin typeface="宋体" panose="02010600030101010101" pitchFamily="2" charset="-122"/>
              <a:cs typeface="Courier New" panose="02070309020205020404"/>
            </a:endParaRPr>
          </a:p>
          <a:p>
            <a:pPr algn="just">
              <a:lnSpc>
                <a:spcPct val="150000"/>
              </a:lnSpc>
              <a:spcAft>
                <a:spcPct val="0"/>
              </a:spcAft>
            </a:pPr>
            <a:r>
              <a:rPr lang="zh-CN" altLang="zh-CN" sz="2600" kern="100">
                <a:latin typeface="Times New Roman" panose="02020603050405020304"/>
                <a:ea typeface="微软雅黑" panose="020B0503020204020204" pitchFamily="34" charset="-122"/>
                <a:cs typeface="Times New Roman" panose="02020603050405020304"/>
              </a:rPr>
              <a:t>两个派别：抵抗派、洋务派。</a:t>
            </a:r>
            <a:endParaRPr lang="zh-CN" altLang="zh-CN" sz="1050" kern="100">
              <a:latin typeface="宋体" panose="02010600030101010101" pitchFamily="2" charset="-122"/>
              <a:cs typeface="Courier New" panose="02070309020205020404"/>
            </a:endParaRPr>
          </a:p>
          <a:p>
            <a:pPr algn="just">
              <a:lnSpc>
                <a:spcPct val="150000"/>
              </a:lnSpc>
              <a:spcAft>
                <a:spcPct val="0"/>
              </a:spcAft>
            </a:pPr>
            <a:r>
              <a:rPr lang="zh-CN" altLang="zh-CN" sz="2600" kern="100">
                <a:latin typeface="Times New Roman" panose="02020603050405020304"/>
                <a:ea typeface="微软雅黑" panose="020B0503020204020204" pitchFamily="34" charset="-122"/>
                <a:cs typeface="Times New Roman" panose="02020603050405020304"/>
              </a:rPr>
              <a:t>两个口号：</a:t>
            </a:r>
            <a:r>
              <a:rPr lang="en-US" altLang="zh-CN" sz="2600" kern="100">
                <a:latin typeface="宋体" panose="02010600030101010101" pitchFamily="2" charset="-122"/>
                <a:ea typeface="微软雅黑" panose="020B0503020204020204" pitchFamily="34" charset="-122"/>
                <a:cs typeface="Times New Roman" panose="02020603050405020304"/>
              </a:rPr>
              <a:t>“</a:t>
            </a:r>
            <a:r>
              <a:rPr lang="zh-CN" altLang="zh-CN" sz="2600" kern="100">
                <a:latin typeface="Times New Roman" panose="02020603050405020304"/>
                <a:ea typeface="微软雅黑" panose="020B0503020204020204" pitchFamily="34" charset="-122"/>
                <a:cs typeface="Times New Roman" panose="02020603050405020304"/>
              </a:rPr>
              <a:t>师夷长技以制夷</a:t>
            </a:r>
            <a:r>
              <a:rPr lang="en-US" altLang="zh-CN" sz="2600" kern="100">
                <a:latin typeface="宋体" panose="02010600030101010101" pitchFamily="2" charset="-122"/>
                <a:ea typeface="微软雅黑" panose="020B0503020204020204" pitchFamily="34" charset="-122"/>
                <a:cs typeface="Times New Roman" panose="02020603050405020304"/>
              </a:rPr>
              <a:t>”“</a:t>
            </a:r>
            <a:r>
              <a:rPr lang="zh-CN" altLang="zh-CN" sz="2600" kern="100">
                <a:latin typeface="Times New Roman" panose="02020603050405020304"/>
                <a:ea typeface="微软雅黑" panose="020B0503020204020204" pitchFamily="34" charset="-122"/>
                <a:cs typeface="Times New Roman" panose="02020603050405020304"/>
              </a:rPr>
              <a:t>师夷长技以自强</a:t>
            </a:r>
            <a:r>
              <a:rPr lang="en-US" altLang="zh-CN" sz="2600" kern="100">
                <a:latin typeface="宋体" panose="02010600030101010101" pitchFamily="2" charset="-122"/>
                <a:ea typeface="微软雅黑" panose="020B0503020204020204" pitchFamily="34" charset="-122"/>
                <a:cs typeface="Times New Roman" panose="02020603050405020304"/>
              </a:rPr>
              <a:t>”</a:t>
            </a:r>
            <a:r>
              <a:rPr lang="zh-CN" altLang="zh-CN" sz="2600" kern="100">
                <a:latin typeface="Times New Roman" panose="02020603050405020304"/>
                <a:ea typeface="微软雅黑" panose="020B0503020204020204" pitchFamily="34" charset="-122"/>
                <a:cs typeface="Times New Roman" panose="02020603050405020304"/>
              </a:rPr>
              <a:t>。</a:t>
            </a:r>
            <a:endParaRPr lang="zh-CN" altLang="zh-CN" sz="1050" kern="100">
              <a:latin typeface="宋体" panose="02010600030101010101" pitchFamily="2" charset="-122"/>
              <a:cs typeface="Courier New" panose="02070309020205020404"/>
            </a:endParaRPr>
          </a:p>
          <a:p>
            <a:pPr algn="just">
              <a:lnSpc>
                <a:spcPct val="150000"/>
              </a:lnSpc>
              <a:spcAft>
                <a:spcPct val="0"/>
              </a:spcAft>
            </a:pPr>
            <a:r>
              <a:rPr lang="zh-CN" altLang="zh-CN" sz="2600" kern="100">
                <a:latin typeface="Times New Roman" panose="02020603050405020304"/>
                <a:ea typeface="微软雅黑" panose="020B0503020204020204" pitchFamily="34" charset="-122"/>
                <a:cs typeface="Times New Roman" panose="02020603050405020304"/>
              </a:rPr>
              <a:t>三点影响：冲击了传统观念；起到了思想启蒙作用；迈出了近代化的第一步。</a:t>
            </a:r>
            <a:endParaRPr lang="zh-CN" altLang="zh-CN" sz="1050" kern="100">
              <a:effectLst/>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矩形 5"/>
          <p:cNvSpPr/>
          <p:nvPr/>
        </p:nvSpPr>
        <p:spPr>
          <a:xfrm>
            <a:off x="406574" y="1124794"/>
            <a:ext cx="11161240" cy="432181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ct val="0"/>
              </a:spcAft>
            </a:pPr>
            <a:r>
              <a:rPr lang="en-US" altLang="zh-CN" sz="2600" kern="100">
                <a:solidFill>
                  <a:srgbClr val="0070C0"/>
                </a:solidFill>
                <a:latin typeface="Times New Roman" panose="02020603050405020304"/>
                <a:ea typeface="微软雅黑" panose="020B0503020204020204" pitchFamily="34" charset="-122"/>
                <a:cs typeface="Courier New" panose="02070309020205020404"/>
              </a:rPr>
              <a:t>1.</a:t>
            </a:r>
            <a:r>
              <a:rPr lang="zh-CN" altLang="zh-CN" sz="2600" kern="100">
                <a:solidFill>
                  <a:srgbClr val="0070C0"/>
                </a:solidFill>
                <a:latin typeface="Times New Roman" panose="02020603050405020304"/>
                <a:ea typeface="微软雅黑" panose="020B0503020204020204" pitchFamily="34" charset="-122"/>
                <a:cs typeface="Times New Roman" panose="02020603050405020304"/>
              </a:rPr>
              <a:t>早期维新思想</a:t>
            </a:r>
            <a:endParaRPr lang="zh-CN" altLang="zh-CN" sz="1050" kern="100">
              <a:solidFill>
                <a:srgbClr val="0070C0"/>
              </a:solidFill>
              <a:latin typeface="宋体" panose="02010600030101010101" pitchFamily="2" charset="-122"/>
              <a:cs typeface="Courier New" panose="02070309020205020404"/>
            </a:endParaRPr>
          </a:p>
          <a:p>
            <a:pPr algn="just">
              <a:lnSpc>
                <a:spcPct val="150000"/>
              </a:lnSpc>
              <a:spcAft>
                <a:spcPct val="0"/>
              </a:spcAft>
            </a:pPr>
            <a:r>
              <a:rPr lang="en-US" altLang="zh-CN" sz="2600" kern="100">
                <a:latin typeface="Times New Roman" panose="02020603050405020304"/>
                <a:ea typeface="微软雅黑" panose="020B0503020204020204" pitchFamily="34" charset="-122"/>
                <a:cs typeface="Courier New" panose="02070309020205020404"/>
              </a:rPr>
              <a:t>(1)</a:t>
            </a:r>
            <a:r>
              <a:rPr lang="zh-CN" altLang="zh-CN" sz="2600" kern="100">
                <a:latin typeface="Times New Roman" panose="02020603050405020304"/>
                <a:ea typeface="微软雅黑" panose="020B0503020204020204" pitchFamily="34" charset="-122"/>
                <a:cs typeface="Times New Roman" panose="02020603050405020304"/>
              </a:rPr>
              <a:t>背景：洋务运动的展开和</a:t>
            </a:r>
            <a:r>
              <a:rPr lang="zh-CN" altLang="zh-CN" sz="2600" kern="100" smtClean="0">
                <a:latin typeface="Times New Roman" panose="02020603050405020304"/>
                <a:ea typeface="微软雅黑" panose="020B0503020204020204" pitchFamily="34" charset="-122"/>
                <a:cs typeface="Times New Roman" panose="02020603050405020304"/>
              </a:rPr>
              <a:t>中国</a:t>
            </a:r>
            <a:r>
              <a:rPr lang="zh-CN" altLang="zh-CN" sz="2600" kern="100">
                <a:solidFill>
                  <a:srgbClr val="C00000"/>
                </a:solidFill>
                <a:latin typeface="Times New Roman" panose="02020603050405020304"/>
                <a:ea typeface="微软雅黑" panose="020B0503020204020204" pitchFamily="34" charset="-122"/>
                <a:cs typeface="Times New Roman" panose="02020603050405020304"/>
                <a:sym typeface="+mn-ea"/>
              </a:rPr>
              <a:t>资本主义</a:t>
            </a:r>
            <a:r>
              <a:rPr lang="zh-CN" altLang="zh-CN" sz="2600" kern="100" smtClean="0">
                <a:latin typeface="Times New Roman" panose="02020603050405020304"/>
                <a:ea typeface="微软雅黑" panose="020B0503020204020204" pitchFamily="34" charset="-122"/>
                <a:cs typeface="Times New Roman" panose="02020603050405020304"/>
              </a:rPr>
              <a:t>的</a:t>
            </a:r>
            <a:r>
              <a:rPr lang="zh-CN" altLang="zh-CN" sz="2600" kern="100">
                <a:latin typeface="Times New Roman" panose="02020603050405020304"/>
                <a:ea typeface="微软雅黑" panose="020B0503020204020204" pitchFamily="34" charset="-122"/>
                <a:cs typeface="Times New Roman" panose="02020603050405020304"/>
              </a:rPr>
              <a:t>产生。</a:t>
            </a:r>
            <a:endParaRPr lang="zh-CN" altLang="zh-CN" sz="1050" kern="100">
              <a:latin typeface="宋体" panose="02010600030101010101" pitchFamily="2" charset="-122"/>
              <a:cs typeface="Courier New" panose="02070309020205020404"/>
            </a:endParaRPr>
          </a:p>
          <a:p>
            <a:pPr algn="just">
              <a:lnSpc>
                <a:spcPct val="150000"/>
              </a:lnSpc>
              <a:spcAft>
                <a:spcPct val="0"/>
              </a:spcAft>
            </a:pPr>
            <a:r>
              <a:rPr lang="en-US" altLang="zh-CN" sz="2600" kern="100">
                <a:latin typeface="Times New Roman" panose="02020603050405020304"/>
                <a:ea typeface="微软雅黑" panose="020B0503020204020204" pitchFamily="34" charset="-122"/>
                <a:cs typeface="Courier New" panose="02070309020205020404"/>
              </a:rPr>
              <a:t>(2)</a:t>
            </a:r>
            <a:r>
              <a:rPr lang="zh-CN" altLang="zh-CN" sz="2600" kern="100">
                <a:latin typeface="Times New Roman" panose="02020603050405020304"/>
                <a:ea typeface="微软雅黑" panose="020B0503020204020204" pitchFamily="34" charset="-122"/>
                <a:cs typeface="Times New Roman" panose="02020603050405020304"/>
              </a:rPr>
              <a:t>代表：王韬、郑观应等。</a:t>
            </a:r>
            <a:endParaRPr lang="zh-CN" altLang="zh-CN" sz="1050" kern="100">
              <a:latin typeface="宋体" panose="02010600030101010101" pitchFamily="2" charset="-122"/>
              <a:cs typeface="Courier New" panose="02070309020205020404"/>
            </a:endParaRPr>
          </a:p>
          <a:p>
            <a:pPr algn="just">
              <a:lnSpc>
                <a:spcPct val="150000"/>
              </a:lnSpc>
              <a:spcAft>
                <a:spcPct val="0"/>
              </a:spcAft>
            </a:pPr>
            <a:r>
              <a:rPr lang="en-US" altLang="zh-CN" sz="2600" kern="100">
                <a:latin typeface="Times New Roman" panose="02020603050405020304"/>
                <a:ea typeface="微软雅黑" panose="020B0503020204020204" pitchFamily="34" charset="-122"/>
                <a:cs typeface="Courier New" panose="02070309020205020404"/>
              </a:rPr>
              <a:t>(3)</a:t>
            </a:r>
            <a:r>
              <a:rPr lang="zh-CN" altLang="zh-CN" sz="2600" kern="100">
                <a:latin typeface="Times New Roman" panose="02020603050405020304"/>
                <a:ea typeface="微软雅黑" panose="020B0503020204020204" pitchFamily="34" charset="-122"/>
                <a:cs typeface="Times New Roman" panose="02020603050405020304"/>
              </a:rPr>
              <a:t>主张：经济上，发展民族工商业，与外国</a:t>
            </a:r>
            <a:r>
              <a:rPr lang="zh-CN" altLang="zh-CN" sz="2600" kern="100" smtClean="0">
                <a:latin typeface="Times New Roman" panose="02020603050405020304"/>
                <a:ea typeface="微软雅黑" panose="020B0503020204020204" pitchFamily="34" charset="-122"/>
                <a:cs typeface="Times New Roman" panose="02020603050405020304"/>
              </a:rPr>
              <a:t>进行</a:t>
            </a:r>
            <a:r>
              <a:rPr lang="zh-CN" altLang="zh-CN" sz="2600" kern="100">
                <a:solidFill>
                  <a:srgbClr val="C00000"/>
                </a:solidFill>
                <a:latin typeface="Times New Roman" panose="02020603050405020304"/>
                <a:ea typeface="微软雅黑" panose="020B0503020204020204" pitchFamily="34" charset="-122"/>
                <a:cs typeface="Times New Roman" panose="02020603050405020304"/>
                <a:sym typeface="+mn-ea"/>
              </a:rPr>
              <a:t>商战</a:t>
            </a:r>
            <a:r>
              <a:rPr lang="zh-CN" altLang="zh-CN" sz="2600" kern="100" smtClean="0">
                <a:latin typeface="Times New Roman" panose="02020603050405020304"/>
                <a:ea typeface="微软雅黑" panose="020B0503020204020204" pitchFamily="34" charset="-122"/>
                <a:cs typeface="Times New Roman" panose="02020603050405020304"/>
              </a:rPr>
              <a:t>；</a:t>
            </a:r>
            <a:r>
              <a:rPr lang="zh-CN" altLang="zh-CN" sz="2600" kern="100">
                <a:latin typeface="Times New Roman" panose="02020603050405020304"/>
                <a:ea typeface="微软雅黑" panose="020B0503020204020204" pitchFamily="34" charset="-122"/>
                <a:cs typeface="Times New Roman" panose="02020603050405020304"/>
              </a:rPr>
              <a:t>文化上，兴办学校，学习西方自然科学知识；政治上，主张革新，</a:t>
            </a:r>
            <a:r>
              <a:rPr lang="zh-CN" altLang="zh-CN" sz="2600" kern="100" smtClean="0">
                <a:latin typeface="Times New Roman" panose="02020603050405020304"/>
                <a:ea typeface="微软雅黑" panose="020B0503020204020204" pitchFamily="34" charset="-122"/>
                <a:cs typeface="Times New Roman" panose="02020603050405020304"/>
              </a:rPr>
              <a:t>实行</a:t>
            </a:r>
            <a:r>
              <a:rPr lang="zh-CN" altLang="zh-CN" sz="2600" kern="100">
                <a:solidFill>
                  <a:srgbClr val="C00000"/>
                </a:solidFill>
                <a:latin typeface="Times New Roman" panose="02020603050405020304"/>
                <a:ea typeface="微软雅黑" panose="020B0503020204020204" pitchFamily="34" charset="-122"/>
                <a:cs typeface="Times New Roman" panose="02020603050405020304"/>
                <a:sym typeface="+mn-ea"/>
              </a:rPr>
              <a:t>君主立宪</a:t>
            </a:r>
            <a:r>
              <a:rPr lang="zh-CN" altLang="zh-CN" sz="2600" kern="100" smtClean="0">
                <a:latin typeface="Times New Roman" panose="02020603050405020304"/>
                <a:ea typeface="微软雅黑" panose="020B0503020204020204" pitchFamily="34" charset="-122"/>
                <a:cs typeface="Times New Roman" panose="02020603050405020304"/>
              </a:rPr>
              <a:t>制度</a:t>
            </a:r>
            <a:r>
              <a:rPr lang="zh-CN" altLang="zh-CN" sz="2600" kern="100">
                <a:latin typeface="Times New Roman" panose="02020603050405020304"/>
                <a:ea typeface="微软雅黑" panose="020B0503020204020204" pitchFamily="34" charset="-122"/>
                <a:cs typeface="Times New Roman" panose="02020603050405020304"/>
              </a:rPr>
              <a:t>。</a:t>
            </a:r>
            <a:endParaRPr lang="zh-CN" altLang="zh-CN" sz="1050" kern="100">
              <a:latin typeface="宋体" panose="02010600030101010101" pitchFamily="2" charset="-122"/>
              <a:cs typeface="Courier New" panose="02070309020205020404"/>
            </a:endParaRPr>
          </a:p>
          <a:p>
            <a:pPr algn="just">
              <a:lnSpc>
                <a:spcPct val="150000"/>
              </a:lnSpc>
              <a:spcAft>
                <a:spcPct val="0"/>
              </a:spcAft>
            </a:pPr>
            <a:r>
              <a:rPr lang="en-US" altLang="zh-CN" sz="2600" kern="100">
                <a:latin typeface="Times New Roman" panose="02020603050405020304"/>
                <a:ea typeface="微软雅黑" panose="020B0503020204020204" pitchFamily="34" charset="-122"/>
                <a:cs typeface="Courier New" panose="02070309020205020404"/>
              </a:rPr>
              <a:t>(4)</a:t>
            </a:r>
            <a:r>
              <a:rPr lang="zh-CN" altLang="zh-CN" sz="2600" kern="100">
                <a:latin typeface="Times New Roman" panose="02020603050405020304"/>
                <a:ea typeface="微软雅黑" panose="020B0503020204020204" pitchFamily="34" charset="-122"/>
                <a:cs typeface="Times New Roman" panose="02020603050405020304"/>
              </a:rPr>
              <a:t>局限：因为资本主义发展不充分，它没有形成完整的理论，也没有付诸实践</a:t>
            </a:r>
            <a:r>
              <a:rPr lang="zh-CN" altLang="zh-CN" sz="2600" kern="100" smtClean="0">
                <a:latin typeface="Times New Roman" panose="02020603050405020304"/>
                <a:ea typeface="微软雅黑" panose="020B0503020204020204" pitchFamily="34" charset="-122"/>
                <a:cs typeface="Times New Roman" panose="02020603050405020304"/>
              </a:rPr>
              <a:t>。</a:t>
            </a:r>
            <a:endParaRPr lang="zh-CN" altLang="zh-CN" sz="1050" kern="100">
              <a:latin typeface="宋体" panose="02010600030101010101" pitchFamily="2" charset="-122"/>
              <a:cs typeface="Courier New" panose="02070309020205020404"/>
            </a:endParaRPr>
          </a:p>
        </p:txBody>
      </p:sp>
      <p:sp>
        <p:nvSpPr>
          <p:cNvPr id="11" name="矩形 10"/>
          <p:cNvSpPr/>
          <p:nvPr/>
        </p:nvSpPr>
        <p:spPr>
          <a:xfrm>
            <a:off x="441665" y="333450"/>
            <a:ext cx="5941574" cy="747873"/>
          </a:xfrm>
          <a:prstGeom prst="rect">
            <a:avLst/>
          </a:prstGeom>
        </p:spPr>
        <p:txBody>
          <a:bodyPr wrap="square" lIns="121898" tIns="60948" rIns="121898" bIns="60948">
            <a:spAutoFit/>
          </a:bodyPr>
          <a:lstStyle/>
          <a:p>
            <a:pPr algn="just">
              <a:lnSpc>
                <a:spcPct val="145000"/>
              </a:lnSpc>
            </a:pPr>
            <a:r>
              <a:rPr lang="zh-CN" altLang="zh-CN" sz="2800" b="1" kern="100">
                <a:solidFill>
                  <a:srgbClr val="C00000"/>
                </a:solidFill>
                <a:latin typeface="+mj-ea"/>
                <a:ea typeface="+mj-ea"/>
                <a:cs typeface="Times New Roman" panose="02020603050405020304"/>
              </a:rPr>
              <a:t>三、维新变法思想</a:t>
            </a:r>
            <a:r>
              <a:rPr lang="en-US" altLang="zh-CN" sz="2800" b="1" kern="1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t>
            </a:r>
            <a:r>
              <a:rPr lang="zh-CN" altLang="zh-CN" sz="2800" b="1" kern="100">
                <a:solidFill>
                  <a:srgbClr val="C00000"/>
                </a:solidFill>
                <a:latin typeface="+mj-ea"/>
                <a:ea typeface="+mj-ea"/>
                <a:cs typeface="Times New Roman" panose="02020603050405020304"/>
              </a:rPr>
              <a:t>资产阶级维新派</a:t>
            </a:r>
            <a:r>
              <a:rPr lang="en-US" altLang="zh-CN" sz="2800" b="1" kern="1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zh-CN" altLang="zh-CN" sz="2800" b="1" kern="100">
              <a:solidFill>
                <a:srgbClr val="C00000"/>
              </a:solidFill>
              <a:latin typeface="Times New Roman" panose="02020603050405020304" pitchFamily="18" charset="0"/>
              <a:ea typeface="+mj-ea"/>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982638" y="3179022"/>
          <a:ext cx="9937104" cy="3382513"/>
        </p:xfrm>
        <a:graphic>
          <a:graphicData uri="http://schemas.openxmlformats.org/drawingml/2006/table">
            <a:tbl>
              <a:tblPr/>
              <a:tblGrid>
                <a:gridCol w="1430127"/>
                <a:gridCol w="2450454"/>
                <a:gridCol w="6056523"/>
              </a:tblGrid>
              <a:tr h="539881">
                <a:tc>
                  <a:txBody>
                    <a:bodyPr/>
                    <a:lstStyle/>
                    <a:p>
                      <a:pPr algn="ctr">
                        <a:lnSpc>
                          <a:spcPct val="100000"/>
                        </a:lnSpc>
                        <a:spcAft>
                          <a:spcPct val="0"/>
                        </a:spcAft>
                      </a:pPr>
                      <a:r>
                        <a:rPr lang="zh-CN" sz="2400" kern="100" baseline="0">
                          <a:effectLst/>
                          <a:latin typeface="+mn-ea"/>
                          <a:ea typeface="+mn-ea"/>
                          <a:cs typeface="Times New Roman" panose="02020603050405020304"/>
                        </a:rPr>
                        <a:t>人物</a:t>
                      </a:r>
                      <a:endParaRPr lang="zh-CN" sz="2400" kern="100" baseline="0">
                        <a:effectLst/>
                        <a:latin typeface="+mn-ea"/>
                        <a:ea typeface="+mn-ea"/>
                        <a:cs typeface="Courier New" panose="02070309020205020404"/>
                      </a:endParaRPr>
                    </a:p>
                  </a:txBody>
                  <a:tcPr marL="37315" marR="37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ct val="0"/>
                        </a:spcAft>
                      </a:pPr>
                      <a:r>
                        <a:rPr lang="zh-CN" sz="2400" kern="100" baseline="0">
                          <a:effectLst/>
                          <a:latin typeface="+mn-ea"/>
                          <a:ea typeface="+mn-ea"/>
                          <a:cs typeface="Times New Roman" panose="02020603050405020304"/>
                        </a:rPr>
                        <a:t>代表作</a:t>
                      </a:r>
                      <a:endParaRPr lang="zh-CN" sz="2400" kern="100" baseline="0">
                        <a:effectLst/>
                        <a:latin typeface="+mn-ea"/>
                        <a:ea typeface="+mn-ea"/>
                        <a:cs typeface="Courier New" panose="02070309020205020404"/>
                      </a:endParaRPr>
                    </a:p>
                  </a:txBody>
                  <a:tcPr marL="37315" marR="37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ct val="0"/>
                        </a:spcAft>
                      </a:pPr>
                      <a:r>
                        <a:rPr lang="zh-CN" sz="2400" kern="100" baseline="0">
                          <a:effectLst/>
                          <a:latin typeface="+mn-ea"/>
                          <a:ea typeface="+mn-ea"/>
                          <a:cs typeface="Times New Roman" panose="02020603050405020304"/>
                        </a:rPr>
                        <a:t>主张</a:t>
                      </a:r>
                      <a:r>
                        <a:rPr lang="en-US" sz="2400" kern="100" baseline="0">
                          <a:effectLst/>
                          <a:latin typeface="+mn-ea"/>
                          <a:ea typeface="+mn-ea"/>
                          <a:cs typeface="Courier New" panose="02070309020205020404"/>
                        </a:rPr>
                        <a:t>(</a:t>
                      </a:r>
                      <a:r>
                        <a:rPr lang="zh-CN" sz="2400" kern="100" baseline="0">
                          <a:effectLst/>
                          <a:latin typeface="+mn-ea"/>
                          <a:ea typeface="+mn-ea"/>
                          <a:cs typeface="Times New Roman" panose="02020603050405020304"/>
                        </a:rPr>
                        <a:t>特点</a:t>
                      </a:r>
                      <a:r>
                        <a:rPr lang="en-US" sz="2400" kern="100" baseline="0">
                          <a:effectLst/>
                          <a:latin typeface="+mn-ea"/>
                          <a:ea typeface="+mn-ea"/>
                          <a:cs typeface="Courier New" panose="02070309020205020404"/>
                        </a:rPr>
                        <a:t>)</a:t>
                      </a:r>
                      <a:endParaRPr lang="zh-CN" sz="2400" kern="100" baseline="0">
                        <a:effectLst/>
                        <a:latin typeface="+mn-ea"/>
                        <a:ea typeface="+mn-ea"/>
                        <a:cs typeface="Courier New" panose="02070309020205020404"/>
                      </a:endParaRPr>
                    </a:p>
                  </a:txBody>
                  <a:tcPr marL="37315" marR="37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3019">
                <a:tc>
                  <a:txBody>
                    <a:bodyPr/>
                    <a:lstStyle/>
                    <a:p>
                      <a:pPr algn="ctr">
                        <a:lnSpc>
                          <a:spcPct val="100000"/>
                        </a:lnSpc>
                        <a:spcAft>
                          <a:spcPct val="0"/>
                        </a:spcAft>
                      </a:pPr>
                      <a:r>
                        <a:rPr lang="zh-CN" sz="2400" kern="100" baseline="0">
                          <a:effectLst/>
                          <a:latin typeface="+mn-ea"/>
                          <a:ea typeface="+mn-ea"/>
                          <a:cs typeface="Times New Roman" panose="02020603050405020304"/>
                        </a:rPr>
                        <a:t>康有为</a:t>
                      </a:r>
                      <a:endParaRPr lang="zh-CN" sz="2400" kern="100" baseline="0">
                        <a:effectLst/>
                        <a:latin typeface="+mn-ea"/>
                        <a:ea typeface="+mn-ea"/>
                        <a:cs typeface="Courier New" panose="02070309020205020404"/>
                      </a:endParaRPr>
                    </a:p>
                  </a:txBody>
                  <a:tcPr marL="37315" marR="37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ct val="0"/>
                        </a:spcAft>
                      </a:pPr>
                      <a:r>
                        <a:rPr lang="zh-CN" sz="2400" kern="100" baseline="0">
                          <a:effectLst/>
                          <a:latin typeface="+mn-ea"/>
                          <a:ea typeface="+mn-ea"/>
                          <a:cs typeface="Times New Roman" panose="02020603050405020304"/>
                        </a:rPr>
                        <a:t>《新学伪经考》</a:t>
                      </a:r>
                      <a:endParaRPr lang="zh-CN" sz="2400" kern="100" baseline="0">
                        <a:effectLst/>
                        <a:latin typeface="+mn-ea"/>
                        <a:ea typeface="+mn-ea"/>
                        <a:cs typeface="Courier New" panose="02070309020205020404"/>
                      </a:endParaRPr>
                    </a:p>
                    <a:p>
                      <a:pPr marL="0" marR="0" indent="0" algn="ctr" defTabSz="1219200" rtl="0" eaLnBrk="1" fontAlgn="auto" latinLnBrk="0" hangingPunct="1">
                        <a:lnSpc>
                          <a:spcPct val="100000"/>
                        </a:lnSpc>
                        <a:spcBef>
                          <a:spcPct val="0"/>
                        </a:spcBef>
                        <a:spcAft>
                          <a:spcPct val="0"/>
                        </a:spcAft>
                        <a:buClrTx/>
                        <a:buSzTx/>
                        <a:buFontTx/>
                        <a:buNone/>
                        <a:defRPr/>
                      </a:pPr>
                      <a:r>
                        <a:rPr lang="zh-CN" sz="2400" kern="100" baseline="0" smtClean="0">
                          <a:effectLst/>
                          <a:latin typeface="+mn-ea"/>
                          <a:ea typeface="+mn-ea"/>
                          <a:cs typeface="Times New Roman" panose="02020603050405020304"/>
                        </a:rPr>
                        <a:t>《</a:t>
                      </a:r>
                      <a:r>
                        <a:rPr lang="zh-CN" altLang="zh-CN" sz="2400" kern="100" smtClean="0">
                          <a:solidFill>
                            <a:srgbClr val="C00000"/>
                          </a:solidFill>
                          <a:latin typeface="+mn-ea"/>
                          <a:ea typeface="+mn-ea"/>
                          <a:cs typeface="Times New Roman" panose="02020603050405020304"/>
                        </a:rPr>
                        <a:t>孔子改制考</a:t>
                      </a:r>
                      <a:r>
                        <a:rPr lang="zh-CN" sz="2400" kern="100" baseline="0" smtClean="0">
                          <a:effectLst/>
                          <a:latin typeface="+mn-ea"/>
                          <a:ea typeface="+mn-ea"/>
                          <a:cs typeface="Times New Roman" panose="02020603050405020304"/>
                        </a:rPr>
                        <a:t>》</a:t>
                      </a:r>
                      <a:endParaRPr lang="zh-CN" sz="2400" kern="100" baseline="0">
                        <a:effectLst/>
                        <a:latin typeface="+mn-ea"/>
                        <a:ea typeface="+mn-ea"/>
                        <a:cs typeface="Courier New" panose="02070309020205020404"/>
                      </a:endParaRPr>
                    </a:p>
                  </a:txBody>
                  <a:tcPr marL="37315" marR="37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algn="l">
                        <a:lnSpc>
                          <a:spcPct val="100000"/>
                        </a:lnSpc>
                        <a:spcAft>
                          <a:spcPct val="0"/>
                        </a:spcAft>
                      </a:pPr>
                      <a:r>
                        <a:rPr lang="zh-CN" sz="2400" kern="100" baseline="0">
                          <a:effectLst/>
                          <a:latin typeface="+mn-ea"/>
                          <a:ea typeface="+mn-ea"/>
                          <a:cs typeface="Times New Roman" panose="02020603050405020304"/>
                        </a:rPr>
                        <a:t>借助经学的外衣，宣传维新变法的必要性和</a:t>
                      </a:r>
                      <a:r>
                        <a:rPr lang="zh-CN" sz="2400" kern="100" baseline="0" smtClean="0">
                          <a:effectLst/>
                          <a:latin typeface="+mn-ea"/>
                          <a:ea typeface="+mn-ea"/>
                          <a:cs typeface="Times New Roman" panose="02020603050405020304"/>
                        </a:rPr>
                        <a:t>合理性</a:t>
                      </a:r>
                      <a:r>
                        <a:rPr lang="zh-CN" altLang="en-US" sz="2400" kern="100" baseline="0" smtClean="0">
                          <a:effectLst/>
                          <a:latin typeface="+mn-ea"/>
                          <a:ea typeface="+mn-ea"/>
                          <a:cs typeface="Times New Roman" panose="02020603050405020304"/>
                        </a:rPr>
                        <a:t>。</a:t>
                      </a:r>
                      <a:r>
                        <a:rPr lang="zh-CN" altLang="en-US" sz="2400" b="1" kern="100" baseline="0" smtClean="0">
                          <a:solidFill>
                            <a:srgbClr val="FF0000"/>
                          </a:solidFill>
                          <a:effectLst/>
                          <a:latin typeface="+mn-ea"/>
                          <a:ea typeface="+mn-ea"/>
                          <a:cs typeface="Times New Roman" panose="02020603050405020304"/>
                        </a:rPr>
                        <a:t>（将西方政治学说与儒家经典相融合，托古改制）</a:t>
                      </a:r>
                      <a:endParaRPr lang="zh-CN" sz="2400" b="1" kern="100" baseline="0">
                        <a:solidFill>
                          <a:srgbClr val="FF0000"/>
                        </a:solidFill>
                        <a:effectLst/>
                        <a:latin typeface="+mn-ea"/>
                        <a:ea typeface="+mn-ea"/>
                        <a:cs typeface="Courier New" panose="02070309020205020404"/>
                      </a:endParaRPr>
                    </a:p>
                  </a:txBody>
                  <a:tcPr marL="37315" marR="37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8072">
                <a:tc>
                  <a:txBody>
                    <a:bodyPr/>
                    <a:lstStyle/>
                    <a:p>
                      <a:pPr algn="ctr">
                        <a:lnSpc>
                          <a:spcPct val="100000"/>
                        </a:lnSpc>
                        <a:spcAft>
                          <a:spcPct val="0"/>
                        </a:spcAft>
                      </a:pPr>
                      <a:r>
                        <a:rPr lang="zh-CN" sz="2400" kern="100" baseline="0">
                          <a:effectLst/>
                          <a:latin typeface="+mn-ea"/>
                          <a:ea typeface="+mn-ea"/>
                          <a:cs typeface="Times New Roman" panose="02020603050405020304"/>
                        </a:rPr>
                        <a:t>梁启超</a:t>
                      </a:r>
                      <a:endParaRPr lang="zh-CN" sz="2400" kern="100" baseline="0">
                        <a:effectLst/>
                        <a:latin typeface="+mn-ea"/>
                        <a:ea typeface="+mn-ea"/>
                        <a:cs typeface="Courier New" panose="02070309020205020404"/>
                      </a:endParaRPr>
                    </a:p>
                  </a:txBody>
                  <a:tcPr marL="37315" marR="37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ct val="0"/>
                        </a:spcAft>
                      </a:pPr>
                      <a:r>
                        <a:rPr lang="zh-CN" sz="2400" kern="100" baseline="0">
                          <a:effectLst/>
                          <a:latin typeface="+mn-ea"/>
                          <a:ea typeface="+mn-ea"/>
                          <a:cs typeface="Times New Roman" panose="02020603050405020304"/>
                        </a:rPr>
                        <a:t>《变法通议》</a:t>
                      </a:r>
                      <a:endParaRPr lang="zh-CN" sz="2400" kern="100" baseline="0">
                        <a:effectLst/>
                        <a:latin typeface="+mn-ea"/>
                        <a:ea typeface="+mn-ea"/>
                        <a:cs typeface="Courier New" panose="02070309020205020404"/>
                      </a:endParaRPr>
                    </a:p>
                  </a:txBody>
                  <a:tcPr marL="37315" marR="37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1219200" rtl="0" eaLnBrk="1" fontAlgn="auto" latinLnBrk="0" hangingPunct="1">
                        <a:lnSpc>
                          <a:spcPct val="100000"/>
                        </a:lnSpc>
                        <a:spcBef>
                          <a:spcPct val="0"/>
                        </a:spcBef>
                        <a:spcAft>
                          <a:spcPct val="0"/>
                        </a:spcAft>
                        <a:buClrTx/>
                        <a:buSzTx/>
                        <a:buFontTx/>
                        <a:buNone/>
                        <a:defRPr/>
                      </a:pPr>
                      <a:r>
                        <a:rPr lang="zh-CN" sz="2400" kern="100" baseline="0">
                          <a:effectLst/>
                          <a:latin typeface="+mn-ea"/>
                          <a:ea typeface="+mn-ea"/>
                          <a:cs typeface="Times New Roman" panose="02020603050405020304"/>
                        </a:rPr>
                        <a:t>主张伸民权</a:t>
                      </a:r>
                      <a:r>
                        <a:rPr lang="zh-CN" sz="2400" kern="100" baseline="0" smtClean="0">
                          <a:effectLst/>
                          <a:latin typeface="+mn-ea"/>
                          <a:ea typeface="+mn-ea"/>
                          <a:cs typeface="Times New Roman" panose="02020603050405020304"/>
                        </a:rPr>
                        <a:t>、</a:t>
                      </a:r>
                      <a:r>
                        <a:rPr lang="zh-CN" altLang="zh-CN" sz="2400" kern="100" smtClean="0">
                          <a:solidFill>
                            <a:srgbClr val="C00000"/>
                          </a:solidFill>
                          <a:latin typeface="+mn-ea"/>
                          <a:ea typeface="+mn-ea"/>
                          <a:cs typeface="Times New Roman" panose="02020603050405020304"/>
                        </a:rPr>
                        <a:t>设议院</a:t>
                      </a:r>
                      <a:r>
                        <a:rPr lang="zh-CN" sz="2400" kern="100" baseline="0" smtClean="0">
                          <a:effectLst/>
                          <a:latin typeface="+mn-ea"/>
                          <a:ea typeface="+mn-ea"/>
                          <a:cs typeface="Times New Roman" panose="02020603050405020304"/>
                        </a:rPr>
                        <a:t>、</a:t>
                      </a:r>
                      <a:r>
                        <a:rPr lang="zh-CN" sz="2400" kern="100" baseline="0">
                          <a:effectLst/>
                          <a:latin typeface="+mn-ea"/>
                          <a:ea typeface="+mn-ea"/>
                          <a:cs typeface="Times New Roman" panose="02020603050405020304"/>
                        </a:rPr>
                        <a:t>变法图存</a:t>
                      </a:r>
                      <a:endParaRPr lang="zh-CN" sz="2400" kern="100" baseline="0">
                        <a:effectLst/>
                        <a:latin typeface="+mn-ea"/>
                        <a:ea typeface="+mn-ea"/>
                        <a:cs typeface="Courier New" panose="02070309020205020404"/>
                      </a:endParaRPr>
                    </a:p>
                  </a:txBody>
                  <a:tcPr marL="37315" marR="37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6064">
                <a:tc>
                  <a:txBody>
                    <a:bodyPr/>
                    <a:lstStyle/>
                    <a:p>
                      <a:pPr algn="ctr">
                        <a:lnSpc>
                          <a:spcPct val="100000"/>
                        </a:lnSpc>
                        <a:spcAft>
                          <a:spcPct val="0"/>
                        </a:spcAft>
                      </a:pPr>
                      <a:r>
                        <a:rPr lang="zh-CN" sz="2400" kern="100" baseline="0">
                          <a:effectLst/>
                          <a:latin typeface="+mn-ea"/>
                          <a:ea typeface="+mn-ea"/>
                          <a:cs typeface="Times New Roman" panose="02020603050405020304"/>
                        </a:rPr>
                        <a:t>严复</a:t>
                      </a:r>
                      <a:endParaRPr lang="zh-CN" sz="2400" kern="100" baseline="0">
                        <a:effectLst/>
                        <a:latin typeface="+mn-ea"/>
                        <a:ea typeface="+mn-ea"/>
                        <a:cs typeface="Courier New" panose="02070309020205020404"/>
                      </a:endParaRPr>
                    </a:p>
                  </a:txBody>
                  <a:tcPr marL="37315" marR="37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ct val="0"/>
                        </a:spcAft>
                      </a:pPr>
                      <a:r>
                        <a:rPr lang="zh-CN" sz="2400" kern="100" baseline="0">
                          <a:effectLst/>
                          <a:latin typeface="+mn-ea"/>
                          <a:ea typeface="+mn-ea"/>
                          <a:cs typeface="Times New Roman" panose="02020603050405020304"/>
                        </a:rPr>
                        <a:t>翻译《天演论》</a:t>
                      </a:r>
                      <a:endParaRPr lang="zh-CN" sz="2400" kern="100" baseline="0">
                        <a:effectLst/>
                        <a:latin typeface="+mn-ea"/>
                        <a:ea typeface="+mn-ea"/>
                        <a:cs typeface="Courier New" panose="02070309020205020404"/>
                      </a:endParaRPr>
                    </a:p>
                  </a:txBody>
                  <a:tcPr marL="37315" marR="37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ct val="0"/>
                        </a:spcAft>
                      </a:pPr>
                      <a:r>
                        <a:rPr lang="zh-CN" sz="2400" kern="100" baseline="0">
                          <a:effectLst/>
                          <a:latin typeface="+mn-ea"/>
                          <a:ea typeface="+mn-ea"/>
                          <a:cs typeface="Times New Roman" panose="02020603050405020304"/>
                        </a:rPr>
                        <a:t>反对君主专制，主张国家属于</a:t>
                      </a:r>
                      <a:r>
                        <a:rPr lang="zh-CN" sz="2400" kern="100" baseline="0" smtClean="0">
                          <a:effectLst/>
                          <a:latin typeface="+mn-ea"/>
                          <a:ea typeface="+mn-ea"/>
                          <a:cs typeface="Times New Roman" panose="02020603050405020304"/>
                        </a:rPr>
                        <a:t>人民</a:t>
                      </a:r>
                      <a:r>
                        <a:rPr lang="zh-CN" altLang="en-US" sz="2400" kern="100" baseline="0" smtClean="0">
                          <a:effectLst/>
                          <a:latin typeface="+mn-ea"/>
                          <a:ea typeface="+mn-ea"/>
                          <a:cs typeface="Times New Roman" panose="02020603050405020304"/>
                        </a:rPr>
                        <a:t>；</a:t>
                      </a:r>
                      <a:endParaRPr lang="en-US" altLang="zh-CN" sz="2400" kern="100" baseline="0" smtClean="0">
                        <a:effectLst/>
                        <a:latin typeface="+mn-ea"/>
                        <a:ea typeface="+mn-ea"/>
                        <a:cs typeface="Times New Roman" panose="02020603050405020304"/>
                      </a:endParaRPr>
                    </a:p>
                    <a:p>
                      <a:pPr algn="l">
                        <a:lnSpc>
                          <a:spcPct val="100000"/>
                        </a:lnSpc>
                        <a:spcAft>
                          <a:spcPct val="0"/>
                        </a:spcAft>
                      </a:pPr>
                      <a:r>
                        <a:rPr lang="zh-CN" altLang="en-US" sz="2400" kern="100" baseline="0" smtClean="0">
                          <a:solidFill>
                            <a:srgbClr val="FF0000"/>
                          </a:solidFill>
                          <a:effectLst/>
                          <a:latin typeface="+mn-ea"/>
                          <a:ea typeface="+mn-ea"/>
                          <a:cs typeface="Times New Roman" panose="02020603050405020304"/>
                        </a:rPr>
                        <a:t>借用进化论“物竞天择，适者生存”的原理，主张变法维新</a:t>
                      </a:r>
                      <a:endParaRPr lang="zh-CN" sz="2400" kern="100" baseline="0">
                        <a:solidFill>
                          <a:srgbClr val="FF0000"/>
                        </a:solidFill>
                        <a:effectLst/>
                        <a:latin typeface="+mn-ea"/>
                        <a:ea typeface="+mn-ea"/>
                        <a:cs typeface="Courier New" panose="02070309020205020404"/>
                      </a:endParaRPr>
                    </a:p>
                  </a:txBody>
                  <a:tcPr marL="37315" marR="37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矩形 5"/>
          <p:cNvSpPr/>
          <p:nvPr/>
        </p:nvSpPr>
        <p:spPr>
          <a:xfrm>
            <a:off x="437627" y="837506"/>
            <a:ext cx="11161240" cy="243141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lvl="0" algn="just" defTabSz="1219200">
              <a:lnSpc>
                <a:spcPct val="150000"/>
              </a:lnSpc>
            </a:pPr>
            <a:r>
              <a:rPr lang="en-US" altLang="zh-CN" sz="2600" b="1" kern="100">
                <a:solidFill>
                  <a:srgbClr val="0070C0"/>
                </a:solidFill>
                <a:latin typeface="Times New Roman" panose="02020603050405020304"/>
                <a:ea typeface="微软雅黑" panose="020B0503020204020204" pitchFamily="34" charset="-122"/>
                <a:cs typeface="Courier New" panose="02070309020205020404"/>
              </a:rPr>
              <a:t>2.</a:t>
            </a:r>
            <a:r>
              <a:rPr lang="zh-CN" altLang="zh-CN" sz="2600" b="1" kern="100">
                <a:solidFill>
                  <a:srgbClr val="0070C0"/>
                </a:solidFill>
                <a:latin typeface="Times New Roman" panose="02020603050405020304"/>
                <a:ea typeface="微软雅黑" panose="020B0503020204020204" pitchFamily="34" charset="-122"/>
                <a:cs typeface="Times New Roman" panose="02020603050405020304"/>
              </a:rPr>
              <a:t>康梁维新思想</a:t>
            </a:r>
            <a:endParaRPr lang="zh-CN" altLang="zh-CN" sz="2600" b="1" kern="100">
              <a:solidFill>
                <a:srgbClr val="0070C0"/>
              </a:solidFill>
              <a:latin typeface="宋体" panose="02010600030101010101" pitchFamily="2" charset="-122"/>
              <a:cs typeface="Courier New" panose="02070309020205020404"/>
            </a:endParaRPr>
          </a:p>
          <a:p>
            <a:pPr lvl="0" algn="just" defTabSz="1219200"/>
            <a:r>
              <a:rPr lang="en-US" altLang="zh-CN" kern="100">
                <a:solidFill>
                  <a:srgbClr val="FF0000"/>
                </a:solidFill>
                <a:latin typeface="+mn-ea"/>
                <a:cs typeface="Courier New" panose="02070309020205020404"/>
              </a:rPr>
              <a:t>(1)</a:t>
            </a:r>
            <a:r>
              <a:rPr lang="zh-CN" altLang="zh-CN" kern="100">
                <a:solidFill>
                  <a:srgbClr val="FF0000"/>
                </a:solidFill>
                <a:latin typeface="+mn-ea"/>
                <a:cs typeface="Times New Roman" panose="02020603050405020304"/>
              </a:rPr>
              <a:t>背景：</a:t>
            </a:r>
            <a:r>
              <a:rPr lang="zh-CN" altLang="zh-CN" kern="100">
                <a:solidFill>
                  <a:prstClr val="black"/>
                </a:solidFill>
                <a:latin typeface="+mn-ea"/>
                <a:cs typeface="Times New Roman" panose="02020603050405020304"/>
              </a:rPr>
              <a:t>政治上，甲午中日战争失败后，民族危机严重；经济上，中国民族工业的初步发展；思想上，早期维新思想，西学在中国的传播；自身反思：洋务运动破产的反思</a:t>
            </a:r>
            <a:r>
              <a:rPr lang="zh-CN" altLang="zh-CN" kern="100" smtClean="0">
                <a:solidFill>
                  <a:prstClr val="black"/>
                </a:solidFill>
                <a:latin typeface="+mn-ea"/>
                <a:cs typeface="Times New Roman" panose="02020603050405020304"/>
              </a:rPr>
              <a:t>。</a:t>
            </a:r>
            <a:endParaRPr lang="en-US" altLang="zh-CN" kern="100" smtClean="0">
              <a:solidFill>
                <a:prstClr val="black"/>
              </a:solidFill>
              <a:latin typeface="+mn-ea"/>
              <a:cs typeface="Times New Roman" panose="02020603050405020304"/>
            </a:endParaRPr>
          </a:p>
          <a:p>
            <a:pPr algn="just">
              <a:lnSpc>
                <a:spcPct val="150000"/>
              </a:lnSpc>
              <a:spcAft>
                <a:spcPct val="0"/>
              </a:spcAft>
            </a:pPr>
            <a:r>
              <a:rPr lang="en-US" altLang="zh-CN" kern="100">
                <a:solidFill>
                  <a:srgbClr val="FF0000"/>
                </a:solidFill>
                <a:latin typeface="+mn-ea"/>
                <a:cs typeface="Courier New" panose="02070309020205020404"/>
              </a:rPr>
              <a:t>(2)</a:t>
            </a:r>
            <a:r>
              <a:rPr lang="zh-CN" altLang="zh-CN" kern="100" smtClean="0">
                <a:solidFill>
                  <a:srgbClr val="FF0000"/>
                </a:solidFill>
                <a:latin typeface="+mn-ea"/>
                <a:cs typeface="Courier New" panose="02070309020205020404"/>
              </a:rPr>
              <a:t>代表</a:t>
            </a:r>
            <a:r>
              <a:rPr lang="zh-CN" altLang="en-US" kern="100" smtClean="0">
                <a:solidFill>
                  <a:srgbClr val="FF0000"/>
                </a:solidFill>
                <a:latin typeface="+mn-ea"/>
                <a:cs typeface="Courier New" panose="02070309020205020404"/>
              </a:rPr>
              <a:t>：</a:t>
            </a:r>
            <a:endParaRPr lang="zh-CN" altLang="zh-CN" kern="100">
              <a:solidFill>
                <a:srgbClr val="FF0000"/>
              </a:solidFill>
              <a:latin typeface="+mn-ea"/>
              <a:cs typeface="Courier New" panose="02070309020205020404"/>
            </a:endParaRPr>
          </a:p>
        </p:txBody>
      </p:sp>
      <p:sp>
        <p:nvSpPr>
          <p:cNvPr id="9" name="矩形 8"/>
          <p:cNvSpPr/>
          <p:nvPr/>
        </p:nvSpPr>
        <p:spPr>
          <a:xfrm>
            <a:off x="441665" y="333450"/>
            <a:ext cx="5941574" cy="747873"/>
          </a:xfrm>
          <a:prstGeom prst="rect">
            <a:avLst/>
          </a:prstGeom>
        </p:spPr>
        <p:txBody>
          <a:bodyPr wrap="square" lIns="121898" tIns="60948" rIns="121898" bIns="60948">
            <a:spAutoFit/>
          </a:bodyPr>
          <a:lstStyle/>
          <a:p>
            <a:pPr algn="just">
              <a:lnSpc>
                <a:spcPct val="145000"/>
              </a:lnSpc>
            </a:pPr>
            <a:r>
              <a:rPr lang="zh-CN" altLang="zh-CN" sz="2800" b="1" kern="100">
                <a:solidFill>
                  <a:srgbClr val="C00000"/>
                </a:solidFill>
                <a:latin typeface="+mj-ea"/>
                <a:ea typeface="+mj-ea"/>
                <a:cs typeface="Times New Roman" panose="02020603050405020304"/>
              </a:rPr>
              <a:t>三、维新变法思想</a:t>
            </a:r>
            <a:r>
              <a:rPr lang="en-US" altLang="zh-CN" sz="2800" b="1" kern="1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t>
            </a:r>
            <a:r>
              <a:rPr lang="zh-CN" altLang="zh-CN" sz="2800" b="1" kern="100">
                <a:solidFill>
                  <a:srgbClr val="C00000"/>
                </a:solidFill>
                <a:latin typeface="+mj-ea"/>
                <a:ea typeface="+mj-ea"/>
                <a:cs typeface="Times New Roman" panose="02020603050405020304"/>
              </a:rPr>
              <a:t>资产阶级维新派</a:t>
            </a:r>
            <a:r>
              <a:rPr lang="en-US" altLang="zh-CN" sz="2800" b="1" kern="1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zh-CN" altLang="zh-CN" sz="2800" b="1" kern="100">
              <a:solidFill>
                <a:srgbClr val="C00000"/>
              </a:solidFill>
              <a:latin typeface="Times New Roman" panose="02020603050405020304" pitchFamily="18" charset="0"/>
              <a:ea typeface="+mj-ea"/>
              <a:cs typeface="Times New Roman" panose="02020603050405020304" pitchFamily="18" charset="0"/>
            </a:endParaRPr>
          </a:p>
        </p:txBody>
      </p:sp>
      <p:sp>
        <p:nvSpPr>
          <p:cNvPr id="7" name="TextBox 6"/>
          <p:cNvSpPr txBox="1"/>
          <p:nvPr/>
        </p:nvSpPr>
        <p:spPr>
          <a:xfrm>
            <a:off x="7823398" y="4509914"/>
            <a:ext cx="2520280" cy="461665"/>
          </a:xfrm>
          <a:prstGeom prst="rect">
            <a:avLst/>
          </a:prstGeom>
          <a:noFill/>
        </p:spPr>
        <p:txBody>
          <a:bodyPr wrap="square" rtlCol="0">
            <a:spAutoFit/>
          </a:bodyPr>
          <a:lstStyle/>
          <a:p>
            <a:r>
              <a:rPr lang="zh-CN" altLang="en-US" b="1" smtClean="0">
                <a:solidFill>
                  <a:srgbClr val="0000FF"/>
                </a:solidFill>
              </a:rPr>
              <a:t>思想较为激进</a:t>
            </a:r>
            <a:endParaRPr lang="zh-CN" altLang="en-US" b="1">
              <a:solidFill>
                <a:srgbClr val="0000FF"/>
              </a:solidFil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矩形 5"/>
          <p:cNvSpPr/>
          <p:nvPr/>
        </p:nvSpPr>
        <p:spPr>
          <a:xfrm>
            <a:off x="458780" y="955992"/>
            <a:ext cx="11272852" cy="1969746"/>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spcAft>
                <a:spcPct val="0"/>
              </a:spcAft>
            </a:pPr>
            <a:r>
              <a:rPr lang="en-US" altLang="zh-CN" kern="100">
                <a:latin typeface="+mn-ea"/>
                <a:cs typeface="Courier New" panose="02070309020205020404"/>
              </a:rPr>
              <a:t>(3)</a:t>
            </a:r>
            <a:r>
              <a:rPr lang="zh-CN" altLang="zh-CN" kern="100">
                <a:latin typeface="+mn-ea"/>
                <a:cs typeface="Times New Roman" panose="02020603050405020304"/>
              </a:rPr>
              <a:t>实践：戊戌变法。</a:t>
            </a:r>
            <a:endParaRPr lang="zh-CN" altLang="zh-CN" kern="100">
              <a:latin typeface="+mn-ea"/>
              <a:cs typeface="Courier New" panose="02070309020205020404"/>
            </a:endParaRPr>
          </a:p>
          <a:p>
            <a:pPr algn="just">
              <a:spcAft>
                <a:spcPct val="0"/>
              </a:spcAft>
            </a:pPr>
            <a:r>
              <a:rPr lang="en-US" altLang="zh-CN" kern="100">
                <a:latin typeface="+mn-ea"/>
                <a:cs typeface="Courier New" panose="02070309020205020404"/>
              </a:rPr>
              <a:t>(4)</a:t>
            </a:r>
            <a:r>
              <a:rPr lang="zh-CN" altLang="zh-CN" kern="100">
                <a:latin typeface="+mn-ea"/>
                <a:cs typeface="Times New Roman" panose="02020603050405020304"/>
              </a:rPr>
              <a:t>影响</a:t>
            </a:r>
            <a:endParaRPr lang="zh-CN" altLang="zh-CN" kern="100">
              <a:latin typeface="+mn-ea"/>
              <a:cs typeface="Courier New" panose="02070309020205020404"/>
            </a:endParaRPr>
          </a:p>
          <a:p>
            <a:pPr algn="just">
              <a:spcAft>
                <a:spcPct val="0"/>
              </a:spcAft>
            </a:pPr>
            <a:r>
              <a:rPr lang="en-US" altLang="zh-CN" kern="100">
                <a:latin typeface="+mn-ea"/>
                <a:cs typeface="Times New Roman" panose="02020603050405020304"/>
              </a:rPr>
              <a:t>①</a:t>
            </a:r>
            <a:r>
              <a:rPr lang="zh-CN" altLang="zh-CN" kern="100">
                <a:latin typeface="+mn-ea"/>
                <a:cs typeface="Times New Roman" panose="02020603050405020304"/>
              </a:rPr>
              <a:t>维新思想直接指导了维新变法运动</a:t>
            </a:r>
            <a:r>
              <a:rPr lang="en-US" altLang="zh-CN" kern="100">
                <a:latin typeface="+mn-ea"/>
                <a:cs typeface="Courier New" panose="02070309020205020404"/>
              </a:rPr>
              <a:t>(</a:t>
            </a:r>
            <a:r>
              <a:rPr lang="zh-CN" altLang="zh-CN" kern="100">
                <a:latin typeface="+mn-ea"/>
                <a:cs typeface="Times New Roman" panose="02020603050405020304"/>
              </a:rPr>
              <a:t>发展资本主义的改革运动</a:t>
            </a:r>
            <a:r>
              <a:rPr lang="en-US" altLang="zh-CN" kern="100">
                <a:latin typeface="+mn-ea"/>
                <a:cs typeface="Courier New" panose="02070309020205020404"/>
              </a:rPr>
              <a:t>)</a:t>
            </a:r>
            <a:r>
              <a:rPr lang="zh-CN" altLang="zh-CN" kern="100">
                <a:latin typeface="+mn-ea"/>
                <a:cs typeface="Times New Roman" panose="02020603050405020304"/>
              </a:rPr>
              <a:t>。</a:t>
            </a:r>
            <a:endParaRPr lang="zh-CN" altLang="zh-CN" kern="100">
              <a:latin typeface="+mn-ea"/>
              <a:cs typeface="Courier New" panose="02070309020205020404"/>
            </a:endParaRPr>
          </a:p>
          <a:p>
            <a:pPr algn="just"/>
            <a:r>
              <a:rPr lang="en-US" altLang="zh-CN" kern="100">
                <a:solidFill>
                  <a:srgbClr val="FF0000"/>
                </a:solidFill>
                <a:latin typeface="+mn-ea"/>
                <a:cs typeface="Times New Roman" panose="02020603050405020304"/>
              </a:rPr>
              <a:t>②</a:t>
            </a:r>
            <a:r>
              <a:rPr lang="zh-CN" altLang="zh-CN" kern="100">
                <a:solidFill>
                  <a:srgbClr val="FF0000"/>
                </a:solidFill>
                <a:latin typeface="+mn-ea"/>
                <a:cs typeface="Times New Roman" panose="02020603050405020304"/>
              </a:rPr>
              <a:t>是中国近代一次思想解放潮流，起</a:t>
            </a:r>
            <a:r>
              <a:rPr lang="zh-CN" altLang="zh-CN" kern="100" smtClean="0">
                <a:solidFill>
                  <a:srgbClr val="FF0000"/>
                </a:solidFill>
                <a:latin typeface="+mn-ea"/>
                <a:cs typeface="Times New Roman" panose="02020603050405020304"/>
              </a:rPr>
              <a:t>到</a:t>
            </a:r>
            <a:r>
              <a:rPr lang="zh-CN" altLang="zh-CN" kern="100">
                <a:solidFill>
                  <a:srgbClr val="FF0000"/>
                </a:solidFill>
                <a:latin typeface="+mn-ea"/>
                <a:cs typeface="Times New Roman" panose="02020603050405020304"/>
              </a:rPr>
              <a:t>思想</a:t>
            </a:r>
            <a:r>
              <a:rPr lang="zh-CN" altLang="zh-CN" kern="100" smtClean="0">
                <a:solidFill>
                  <a:srgbClr val="FF0000"/>
                </a:solidFill>
                <a:latin typeface="+mn-ea"/>
                <a:cs typeface="Times New Roman" panose="02020603050405020304"/>
              </a:rPr>
              <a:t>启蒙的</a:t>
            </a:r>
            <a:r>
              <a:rPr lang="zh-CN" altLang="zh-CN" kern="100">
                <a:solidFill>
                  <a:srgbClr val="FF0000"/>
                </a:solidFill>
                <a:latin typeface="+mn-ea"/>
                <a:cs typeface="Times New Roman" panose="02020603050405020304"/>
              </a:rPr>
              <a:t>作用，促进了人民的觉醒。</a:t>
            </a:r>
            <a:endParaRPr lang="zh-CN" altLang="zh-CN" kern="100">
              <a:solidFill>
                <a:srgbClr val="FF0000"/>
              </a:solidFill>
              <a:latin typeface="+mn-ea"/>
              <a:cs typeface="Courier New" panose="02070309020205020404"/>
            </a:endParaRPr>
          </a:p>
          <a:p>
            <a:pPr algn="just">
              <a:spcAft>
                <a:spcPct val="0"/>
              </a:spcAft>
            </a:pPr>
            <a:r>
              <a:rPr lang="en-US" altLang="zh-CN" kern="100">
                <a:latin typeface="+mn-ea"/>
                <a:cs typeface="Times New Roman" panose="02020603050405020304"/>
              </a:rPr>
              <a:t>③</a:t>
            </a:r>
            <a:r>
              <a:rPr lang="zh-CN" altLang="zh-CN" kern="100">
                <a:latin typeface="+mn-ea"/>
                <a:cs typeface="Times New Roman" panose="02020603050405020304"/>
              </a:rPr>
              <a:t>客观上有利于资产阶级革命思想的传播，是后来资产阶级民主革命思想的先声。</a:t>
            </a:r>
            <a:endParaRPr lang="zh-CN" altLang="zh-CN" kern="100">
              <a:effectLst/>
              <a:latin typeface="+mn-ea"/>
              <a:cs typeface="Courier New" panose="02070309020205020404"/>
            </a:endParaRPr>
          </a:p>
        </p:txBody>
      </p:sp>
      <p:sp>
        <p:nvSpPr>
          <p:cNvPr id="5" name="矩形 4"/>
          <p:cNvSpPr/>
          <p:nvPr/>
        </p:nvSpPr>
        <p:spPr>
          <a:xfrm>
            <a:off x="441665" y="333450"/>
            <a:ext cx="5941574" cy="747873"/>
          </a:xfrm>
          <a:prstGeom prst="rect">
            <a:avLst/>
          </a:prstGeom>
        </p:spPr>
        <p:txBody>
          <a:bodyPr wrap="square" lIns="121898" tIns="60948" rIns="121898" bIns="60948">
            <a:spAutoFit/>
          </a:bodyPr>
          <a:lstStyle/>
          <a:p>
            <a:pPr algn="just">
              <a:lnSpc>
                <a:spcPct val="145000"/>
              </a:lnSpc>
            </a:pPr>
            <a:r>
              <a:rPr lang="zh-CN" altLang="zh-CN" sz="2800" b="1" kern="100">
                <a:solidFill>
                  <a:srgbClr val="C00000"/>
                </a:solidFill>
                <a:latin typeface="+mj-ea"/>
                <a:ea typeface="+mj-ea"/>
                <a:cs typeface="Times New Roman" panose="02020603050405020304"/>
              </a:rPr>
              <a:t>三、维新变法思想</a:t>
            </a:r>
            <a:r>
              <a:rPr lang="en-US" altLang="zh-CN" sz="2800" b="1" kern="1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t>
            </a:r>
            <a:r>
              <a:rPr lang="zh-CN" altLang="zh-CN" sz="2800" b="1" kern="100">
                <a:solidFill>
                  <a:srgbClr val="C00000"/>
                </a:solidFill>
                <a:latin typeface="+mj-ea"/>
                <a:ea typeface="+mj-ea"/>
                <a:cs typeface="Times New Roman" panose="02020603050405020304"/>
              </a:rPr>
              <a:t>资产阶级维新派</a:t>
            </a:r>
            <a:r>
              <a:rPr lang="en-US" altLang="zh-CN" sz="2800" b="1" kern="1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zh-CN" altLang="zh-CN" sz="2800" b="1" kern="100">
              <a:solidFill>
                <a:srgbClr val="C00000"/>
              </a:solidFill>
              <a:latin typeface="Times New Roman" panose="02020603050405020304" pitchFamily="18" charset="0"/>
              <a:ea typeface="+mj-ea"/>
              <a:cs typeface="Times New Roman" panose="02020603050405020304" pitchFamily="18" charset="0"/>
            </a:endParaRPr>
          </a:p>
        </p:txBody>
      </p:sp>
      <p:sp>
        <p:nvSpPr>
          <p:cNvPr id="7" name="矩形 6"/>
          <p:cNvSpPr/>
          <p:nvPr/>
        </p:nvSpPr>
        <p:spPr>
          <a:xfrm>
            <a:off x="406574" y="2925738"/>
            <a:ext cx="11161240" cy="3447073"/>
          </a:xfrm>
          <a:prstGeom prst="rect">
            <a:avLst/>
          </a:prstGeom>
          <a:solidFill>
            <a:schemeClr val="accent5">
              <a:lumMod val="20000"/>
              <a:lumOff val="80000"/>
            </a:schemeClr>
          </a:solidFill>
        </p:spPr>
        <p:txBody>
          <a:bodyPr wrap="square" lIns="121898" tIns="60948" rIns="121898" bIns="60948">
            <a:spAutoFit/>
          </a:bodyPr>
          <a:lstStyle/>
          <a:p>
            <a:pPr algn="just">
              <a:lnSpc>
                <a:spcPct val="150000"/>
              </a:lnSpc>
              <a:spcAft>
                <a:spcPct val="0"/>
              </a:spcAft>
            </a:pPr>
            <a:r>
              <a:rPr lang="zh-CN" altLang="zh-CN" b="1" kern="100">
                <a:solidFill>
                  <a:schemeClr val="accent6">
                    <a:lumMod val="75000"/>
                  </a:schemeClr>
                </a:solidFill>
                <a:latin typeface="Times New Roman" panose="02020603050405020304"/>
                <a:ea typeface="微软雅黑" panose="020B0503020204020204" pitchFamily="34" charset="-122"/>
                <a:cs typeface="Times New Roman" panose="02020603050405020304"/>
              </a:rPr>
              <a:t>【易错辨析】　维新派与洋务派的异同</a:t>
            </a:r>
            <a:endParaRPr lang="zh-CN" altLang="zh-CN" b="1" kern="100">
              <a:solidFill>
                <a:schemeClr val="accent6">
                  <a:lumMod val="75000"/>
                </a:schemeClr>
              </a:solidFill>
              <a:latin typeface="宋体" panose="02010600030101010101" pitchFamily="2" charset="-122"/>
              <a:cs typeface="Courier New" panose="02070309020205020404"/>
            </a:endParaRPr>
          </a:p>
          <a:p>
            <a:pPr algn="just">
              <a:lnSpc>
                <a:spcPct val="150000"/>
              </a:lnSpc>
              <a:spcAft>
                <a:spcPct val="0"/>
              </a:spcAft>
            </a:pPr>
            <a:r>
              <a:rPr lang="en-US" altLang="zh-CN" kern="100">
                <a:latin typeface="+mn-ea"/>
                <a:cs typeface="Courier New" panose="02070309020205020404"/>
              </a:rPr>
              <a:t>(1)</a:t>
            </a:r>
            <a:r>
              <a:rPr lang="zh-CN" altLang="zh-CN" kern="100">
                <a:latin typeface="+mn-ea"/>
                <a:cs typeface="Times New Roman" panose="02020603050405020304"/>
              </a:rPr>
              <a:t>相同点：都主张向西方学习，引进西方先进的科学技术，富国强兵；都注重创办新式学堂、培养人才。</a:t>
            </a:r>
            <a:endParaRPr lang="zh-CN" altLang="zh-CN" kern="100">
              <a:latin typeface="+mn-ea"/>
              <a:cs typeface="Courier New" panose="02070309020205020404"/>
            </a:endParaRPr>
          </a:p>
          <a:p>
            <a:pPr algn="just">
              <a:lnSpc>
                <a:spcPct val="150000"/>
              </a:lnSpc>
              <a:spcAft>
                <a:spcPct val="0"/>
              </a:spcAft>
            </a:pPr>
            <a:r>
              <a:rPr lang="en-US" altLang="zh-CN" kern="100">
                <a:latin typeface="+mn-ea"/>
                <a:cs typeface="Courier New" panose="02070309020205020404"/>
              </a:rPr>
              <a:t>(2)</a:t>
            </a:r>
            <a:r>
              <a:rPr lang="zh-CN" altLang="zh-CN" kern="100">
                <a:latin typeface="+mn-ea"/>
                <a:cs typeface="Times New Roman" panose="02020603050405020304"/>
              </a:rPr>
              <a:t>不同点：洋务派主张</a:t>
            </a:r>
            <a:r>
              <a:rPr lang="en-US" altLang="zh-CN" kern="100">
                <a:latin typeface="+mn-ea"/>
                <a:cs typeface="Times New Roman" panose="02020603050405020304"/>
              </a:rPr>
              <a:t>“</a:t>
            </a:r>
            <a:r>
              <a:rPr lang="zh-CN" altLang="zh-CN" kern="100">
                <a:latin typeface="+mn-ea"/>
                <a:cs typeface="Times New Roman" panose="02020603050405020304"/>
              </a:rPr>
              <a:t>中学为体，西学为用</a:t>
            </a:r>
            <a:r>
              <a:rPr lang="en-US" altLang="zh-CN" kern="100">
                <a:latin typeface="+mn-ea"/>
                <a:cs typeface="Times New Roman" panose="02020603050405020304"/>
              </a:rPr>
              <a:t>”</a:t>
            </a:r>
            <a:r>
              <a:rPr lang="zh-CN" altLang="zh-CN" kern="100">
                <a:latin typeface="+mn-ea"/>
                <a:cs typeface="Times New Roman" panose="02020603050405020304"/>
              </a:rPr>
              <a:t>，维护封建政治制度；维新派则主张实行君主立宪制，鼓励发展民族工商业。</a:t>
            </a:r>
            <a:endParaRPr lang="zh-CN" altLang="zh-CN" kern="100">
              <a:latin typeface="+mn-ea"/>
              <a:cs typeface="Courier New" panose="02070309020205020404"/>
            </a:endParaRPr>
          </a:p>
          <a:p>
            <a:pPr algn="just">
              <a:lnSpc>
                <a:spcPct val="150000"/>
              </a:lnSpc>
              <a:spcAft>
                <a:spcPct val="0"/>
              </a:spcAft>
            </a:pPr>
            <a:r>
              <a:rPr lang="en-US" altLang="zh-CN" kern="100">
                <a:latin typeface="+mn-ea"/>
                <a:cs typeface="Courier New" panose="02070309020205020404"/>
              </a:rPr>
              <a:t>(3)</a:t>
            </a:r>
            <a:r>
              <a:rPr lang="zh-CN" altLang="zh-CN" kern="100">
                <a:latin typeface="+mn-ea"/>
                <a:cs typeface="Times New Roman" panose="02020603050405020304"/>
              </a:rPr>
              <a:t>分歧的根源在于所代表的阶级利益不同。</a:t>
            </a:r>
            <a:endParaRPr lang="zh-CN" altLang="zh-CN" kern="100">
              <a:effectLst/>
              <a:latin typeface="+mn-ea"/>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矩形 5"/>
          <p:cNvSpPr/>
          <p:nvPr/>
        </p:nvSpPr>
        <p:spPr>
          <a:xfrm>
            <a:off x="406574" y="837506"/>
            <a:ext cx="11161240" cy="64823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ct val="0"/>
              </a:spcAft>
            </a:pPr>
            <a:r>
              <a:rPr lang="en-US" altLang="zh-CN" sz="2600" kern="100">
                <a:solidFill>
                  <a:srgbClr val="0070C0"/>
                </a:solidFill>
                <a:latin typeface="Times New Roman" panose="02020603050405020304"/>
                <a:ea typeface="微软雅黑" panose="020B0503020204020204" pitchFamily="34" charset="-122"/>
                <a:cs typeface="Courier New" panose="02070309020205020404"/>
              </a:rPr>
              <a:t>1.</a:t>
            </a:r>
            <a:r>
              <a:rPr lang="zh-CN" altLang="zh-CN" sz="2600" kern="100">
                <a:solidFill>
                  <a:srgbClr val="0070C0"/>
                </a:solidFill>
                <a:latin typeface="Times New Roman" panose="02020603050405020304"/>
                <a:ea typeface="微软雅黑" panose="020B0503020204020204" pitchFamily="34" charset="-122"/>
                <a:cs typeface="Times New Roman" panose="02020603050405020304"/>
              </a:rPr>
              <a:t>背景</a:t>
            </a:r>
            <a:endParaRPr lang="zh-CN" altLang="zh-CN" sz="1050" kern="100">
              <a:solidFill>
                <a:srgbClr val="0070C0"/>
              </a:solidFill>
              <a:effectLst/>
              <a:latin typeface="宋体" panose="02010600030101010101" pitchFamily="2" charset="-122"/>
              <a:cs typeface="Courier New" panose="02070309020205020404"/>
            </a:endParaRPr>
          </a:p>
        </p:txBody>
      </p:sp>
      <p:sp>
        <p:nvSpPr>
          <p:cNvPr id="11" name="矩形 10"/>
          <p:cNvSpPr/>
          <p:nvPr/>
        </p:nvSpPr>
        <p:spPr>
          <a:xfrm>
            <a:off x="441665" y="261442"/>
            <a:ext cx="2557198" cy="747873"/>
          </a:xfrm>
          <a:prstGeom prst="rect">
            <a:avLst/>
          </a:prstGeom>
        </p:spPr>
        <p:txBody>
          <a:bodyPr wrap="square" lIns="121898" tIns="60948" rIns="121898" bIns="60948">
            <a:spAutoFit/>
          </a:bodyPr>
          <a:lstStyle/>
          <a:p>
            <a:pPr algn="just">
              <a:lnSpc>
                <a:spcPct val="145000"/>
              </a:lnSpc>
            </a:pPr>
            <a:r>
              <a:rPr lang="zh-CN" altLang="zh-CN" sz="2800" b="1" kern="100">
                <a:solidFill>
                  <a:srgbClr val="C00000"/>
                </a:solidFill>
                <a:latin typeface="+mj-ea"/>
                <a:ea typeface="+mj-ea"/>
                <a:cs typeface="Times New Roman" panose="02020603050405020304"/>
              </a:rPr>
              <a:t>四、三民主义</a:t>
            </a:r>
            <a:endParaRPr lang="zh-CN" altLang="zh-CN" sz="2800" b="1" kern="100">
              <a:solidFill>
                <a:srgbClr val="C00000"/>
              </a:solidFill>
              <a:latin typeface="+mj-ea"/>
              <a:ea typeface="+mj-ea"/>
              <a:cs typeface="Times New Roman" panose="02020603050405020304"/>
            </a:endParaRPr>
          </a:p>
        </p:txBody>
      </p:sp>
      <p:graphicFrame>
        <p:nvGraphicFramePr>
          <p:cNvPr id="3" name="表格 2"/>
          <p:cNvGraphicFramePr>
            <a:graphicFrameLocks noGrp="1"/>
          </p:cNvGraphicFramePr>
          <p:nvPr>
            <p:custDataLst>
              <p:tags r:id="rId1"/>
            </p:custDataLst>
          </p:nvPr>
        </p:nvGraphicFramePr>
        <p:xfrm>
          <a:off x="838622" y="1629938"/>
          <a:ext cx="10790181" cy="3096000"/>
        </p:xfrm>
        <a:graphic>
          <a:graphicData uri="http://schemas.openxmlformats.org/drawingml/2006/table">
            <a:tbl>
              <a:tblPr/>
              <a:tblGrid>
                <a:gridCol w="1110034"/>
                <a:gridCol w="9680147"/>
              </a:tblGrid>
              <a:tr h="1440000">
                <a:tc>
                  <a:txBody>
                    <a:bodyPr/>
                    <a:lstStyle/>
                    <a:p>
                      <a:pPr algn="ctr">
                        <a:lnSpc>
                          <a:spcPct val="150000"/>
                        </a:lnSpc>
                        <a:spcAft>
                          <a:spcPct val="0"/>
                        </a:spcAft>
                      </a:pPr>
                      <a:r>
                        <a:rPr lang="zh-CN" sz="2600" kern="100" baseline="0">
                          <a:effectLst/>
                          <a:latin typeface="Times New Roman" panose="02020603050405020304"/>
                          <a:ea typeface="微软雅黑" panose="020B0503020204020204" pitchFamily="34" charset="-122"/>
                          <a:cs typeface="Times New Roman" panose="02020603050405020304"/>
                        </a:rPr>
                        <a:t>政治</a:t>
                      </a:r>
                      <a:endParaRPr lang="zh-CN" sz="2600" kern="100" baseline="0">
                        <a:effectLst/>
                        <a:latin typeface="宋体" panose="02010600030101010101" pitchFamily="2" charset="-122"/>
                        <a:cs typeface="Courier New" panose="02070309020205020404"/>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algn="l">
                        <a:lnSpc>
                          <a:spcPct val="150000"/>
                        </a:lnSpc>
                        <a:spcAft>
                          <a:spcPct val="0"/>
                        </a:spcAft>
                      </a:pPr>
                      <a:r>
                        <a:rPr lang="zh-CN" altLang="en-US" sz="2600" kern="100" baseline="0" smtClean="0">
                          <a:effectLst/>
                          <a:latin typeface="Times New Roman" panose="02020603050405020304"/>
                          <a:ea typeface="微软雅黑" panose="020B0503020204020204" pitchFamily="34" charset="-122"/>
                          <a:cs typeface="Times New Roman" panose="02020603050405020304"/>
                        </a:rPr>
                        <a:t>①</a:t>
                      </a:r>
                      <a:r>
                        <a:rPr lang="zh-CN" sz="2600" kern="100" baseline="0" smtClean="0">
                          <a:effectLst/>
                          <a:latin typeface="Times New Roman" panose="02020603050405020304"/>
                          <a:ea typeface="微软雅黑" panose="020B0503020204020204" pitchFamily="34" charset="-122"/>
                          <a:cs typeface="Times New Roman" panose="02020603050405020304"/>
                        </a:rPr>
                        <a:t>鸦片战争</a:t>
                      </a:r>
                      <a:r>
                        <a:rPr lang="zh-CN" sz="2600" kern="100" baseline="0">
                          <a:effectLst/>
                          <a:latin typeface="Times New Roman" panose="02020603050405020304"/>
                          <a:ea typeface="微软雅黑" panose="020B0503020204020204" pitchFamily="34" charset="-122"/>
                          <a:cs typeface="Times New Roman" panose="02020603050405020304"/>
                        </a:rPr>
                        <a:t>后，民族危机不断加深</a:t>
                      </a:r>
                      <a:r>
                        <a:rPr lang="zh-CN" sz="2600" kern="100" baseline="0" smtClean="0">
                          <a:effectLst/>
                          <a:latin typeface="Times New Roman" panose="02020603050405020304"/>
                          <a:ea typeface="微软雅黑" panose="020B0503020204020204" pitchFamily="34" charset="-122"/>
                          <a:cs typeface="Times New Roman" panose="02020603050405020304"/>
                        </a:rPr>
                        <a:t>，</a:t>
                      </a:r>
                      <a:r>
                        <a:rPr lang="zh-CN" altLang="en-US" sz="2600" kern="100" baseline="0" smtClean="0">
                          <a:effectLst/>
                          <a:latin typeface="Times New Roman" panose="02020603050405020304"/>
                          <a:ea typeface="微软雅黑" panose="020B0503020204020204" pitchFamily="34" charset="-122"/>
                          <a:cs typeface="Times New Roman" panose="02020603050405020304"/>
                        </a:rPr>
                        <a:t>②</a:t>
                      </a:r>
                      <a:r>
                        <a:rPr lang="zh-CN" sz="2600" kern="100" baseline="0" smtClean="0">
                          <a:effectLst/>
                          <a:latin typeface="Times New Roman" panose="02020603050405020304"/>
                          <a:ea typeface="微软雅黑" panose="020B0503020204020204" pitchFamily="34" charset="-122"/>
                          <a:cs typeface="Times New Roman" panose="02020603050405020304"/>
                        </a:rPr>
                        <a:t>先进</a:t>
                      </a:r>
                      <a:r>
                        <a:rPr lang="zh-CN" sz="2600" kern="100" baseline="0">
                          <a:effectLst/>
                          <a:latin typeface="Times New Roman" panose="02020603050405020304"/>
                          <a:ea typeface="微软雅黑" panose="020B0503020204020204" pitchFamily="34" charset="-122"/>
                          <a:cs typeface="Times New Roman" panose="02020603050405020304"/>
                        </a:rPr>
                        <a:t>的中国人提出的救国主张屡屡碰壁</a:t>
                      </a:r>
                      <a:endParaRPr lang="zh-CN" sz="2600" kern="100" baseline="0">
                        <a:effectLst/>
                        <a:latin typeface="宋体" panose="02010600030101010101" pitchFamily="2" charset="-122"/>
                        <a:cs typeface="Courier New" panose="02070309020205020404"/>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8000">
                <a:tc>
                  <a:txBody>
                    <a:bodyPr/>
                    <a:lstStyle/>
                    <a:p>
                      <a:pPr algn="ctr">
                        <a:lnSpc>
                          <a:spcPct val="150000"/>
                        </a:lnSpc>
                        <a:spcAft>
                          <a:spcPct val="0"/>
                        </a:spcAft>
                      </a:pPr>
                      <a:r>
                        <a:rPr lang="zh-CN" sz="2600" kern="100" baseline="0">
                          <a:effectLst/>
                          <a:latin typeface="Times New Roman" panose="02020603050405020304"/>
                          <a:ea typeface="微软雅黑" panose="020B0503020204020204" pitchFamily="34" charset="-122"/>
                          <a:cs typeface="Times New Roman" panose="02020603050405020304"/>
                        </a:rPr>
                        <a:t>阶级</a:t>
                      </a:r>
                      <a:endParaRPr lang="zh-CN" sz="2600" kern="100" baseline="0">
                        <a:effectLst/>
                        <a:latin typeface="宋体" panose="02010600030101010101" pitchFamily="2" charset="-122"/>
                        <a:cs typeface="Courier New" panose="02070309020205020404"/>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ct val="0"/>
                        </a:spcAft>
                      </a:pPr>
                      <a:r>
                        <a:rPr lang="en-US" sz="2600" kern="100" baseline="0">
                          <a:effectLst/>
                          <a:latin typeface="Times New Roman" panose="02020603050405020304"/>
                          <a:ea typeface="微软雅黑" panose="020B0503020204020204" pitchFamily="34" charset="-122"/>
                          <a:cs typeface="Courier New" panose="02070309020205020404"/>
                        </a:rPr>
                        <a:t>19</a:t>
                      </a:r>
                      <a:r>
                        <a:rPr lang="zh-CN" sz="2600" kern="100" baseline="0">
                          <a:effectLst/>
                          <a:latin typeface="Times New Roman" panose="02020603050405020304"/>
                          <a:ea typeface="微软雅黑" panose="020B0503020204020204" pitchFamily="34" charset="-122"/>
                          <a:cs typeface="Times New Roman" panose="02020603050405020304"/>
                        </a:rPr>
                        <a:t>世纪末，以孙中山为代表</a:t>
                      </a:r>
                      <a:r>
                        <a:rPr lang="zh-CN" sz="2600" kern="100" baseline="0" smtClean="0">
                          <a:effectLst/>
                          <a:latin typeface="Times New Roman" panose="02020603050405020304"/>
                          <a:ea typeface="微软雅黑" panose="020B0503020204020204" pitchFamily="34" charset="-122"/>
                          <a:cs typeface="Times New Roman" panose="02020603050405020304"/>
                        </a:rPr>
                        <a:t>的</a:t>
                      </a:r>
                      <a:r>
                        <a:rPr lang="zh-CN" altLang="en-US" sz="2600" kern="100">
                          <a:solidFill>
                            <a:srgbClr val="C00000"/>
                          </a:solidFill>
                          <a:latin typeface="Times New Roman" panose="02020603050405020304"/>
                          <a:ea typeface="微软雅黑" panose="020B0503020204020204" pitchFamily="34" charset="-122"/>
                          <a:cs typeface="Times New Roman" panose="02020603050405020304"/>
                          <a:sym typeface="+mn-ea"/>
                        </a:rPr>
                        <a:t>资产阶级革命派</a:t>
                      </a:r>
                      <a:r>
                        <a:rPr lang="zh-CN" sz="2600" kern="100">
                          <a:effectLst/>
                          <a:latin typeface="Times New Roman" panose="02020603050405020304"/>
                          <a:ea typeface="微软雅黑" panose="020B0503020204020204" pitchFamily="34" charset="-122"/>
                          <a:cs typeface="Times New Roman" panose="02020603050405020304"/>
                          <a:sym typeface="+mn-ea"/>
                        </a:rPr>
                        <a:t>登上</a:t>
                      </a:r>
                      <a:r>
                        <a:rPr lang="zh-CN" sz="2600" kern="100" baseline="0">
                          <a:effectLst/>
                          <a:latin typeface="Times New Roman" panose="02020603050405020304"/>
                          <a:ea typeface="微软雅黑" panose="020B0503020204020204" pitchFamily="34" charset="-122"/>
                          <a:cs typeface="Times New Roman" panose="02020603050405020304"/>
                        </a:rPr>
                        <a:t>历史舞台</a:t>
                      </a:r>
                      <a:endParaRPr lang="zh-CN" sz="2600" kern="100" baseline="0">
                        <a:effectLst/>
                        <a:latin typeface="宋体" panose="02010600030101010101" pitchFamily="2" charset="-122"/>
                        <a:cs typeface="Courier New" panose="02070309020205020404"/>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8000">
                <a:tc>
                  <a:txBody>
                    <a:bodyPr/>
                    <a:lstStyle/>
                    <a:p>
                      <a:pPr algn="ctr">
                        <a:lnSpc>
                          <a:spcPct val="150000"/>
                        </a:lnSpc>
                        <a:spcAft>
                          <a:spcPct val="0"/>
                        </a:spcAft>
                      </a:pPr>
                      <a:r>
                        <a:rPr lang="zh-CN" sz="2600" kern="100" baseline="0">
                          <a:effectLst/>
                          <a:latin typeface="Times New Roman" panose="02020603050405020304"/>
                          <a:ea typeface="微软雅黑" panose="020B0503020204020204" pitchFamily="34" charset="-122"/>
                          <a:cs typeface="Times New Roman" panose="02020603050405020304"/>
                        </a:rPr>
                        <a:t>思想</a:t>
                      </a:r>
                      <a:endParaRPr lang="zh-CN" sz="2600" kern="100" baseline="0">
                        <a:effectLst/>
                        <a:latin typeface="宋体" panose="02010600030101010101" pitchFamily="2" charset="-122"/>
                        <a:cs typeface="Courier New" panose="02070309020205020404"/>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ct val="0"/>
                        </a:spcAft>
                      </a:pPr>
                      <a:r>
                        <a:rPr lang="zh-CN" sz="2600" kern="100" baseline="0">
                          <a:effectLst/>
                          <a:latin typeface="Times New Roman" panose="02020603050405020304"/>
                          <a:ea typeface="微软雅黑" panose="020B0503020204020204" pitchFamily="34" charset="-122"/>
                          <a:cs typeface="Times New Roman" panose="02020603050405020304"/>
                        </a:rPr>
                        <a:t>孙中山学习西方资产阶级政治理论，大大丰富了民主革命的思想</a:t>
                      </a:r>
                      <a:endParaRPr lang="zh-CN" sz="2600" kern="100" baseline="0">
                        <a:effectLst/>
                        <a:latin typeface="宋体" panose="02010600030101010101" pitchFamily="2" charset="-122"/>
                        <a:cs typeface="Courier New" panose="02070309020205020404"/>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矩形 5"/>
          <p:cNvSpPr/>
          <p:nvPr/>
        </p:nvSpPr>
        <p:spPr>
          <a:xfrm>
            <a:off x="294404" y="693111"/>
            <a:ext cx="11633450" cy="381640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spcAft>
                <a:spcPct val="0"/>
              </a:spcAft>
            </a:pPr>
            <a:r>
              <a:rPr lang="en-US" altLang="zh-CN" kern="100">
                <a:solidFill>
                  <a:srgbClr val="0070C0"/>
                </a:solidFill>
                <a:latin typeface="+mn-ea"/>
                <a:cs typeface="Courier New" panose="02070309020205020404"/>
              </a:rPr>
              <a:t>2.</a:t>
            </a:r>
            <a:r>
              <a:rPr lang="zh-CN" altLang="zh-CN" kern="100">
                <a:solidFill>
                  <a:srgbClr val="0070C0"/>
                </a:solidFill>
                <a:latin typeface="+mn-ea"/>
                <a:cs typeface="Times New Roman" panose="02020603050405020304"/>
              </a:rPr>
              <a:t>提出</a:t>
            </a:r>
            <a:endParaRPr lang="zh-CN" altLang="zh-CN" kern="100">
              <a:solidFill>
                <a:srgbClr val="0070C0"/>
              </a:solidFill>
              <a:latin typeface="+mn-ea"/>
              <a:cs typeface="Courier New" panose="02070309020205020404"/>
            </a:endParaRPr>
          </a:p>
          <a:p>
            <a:pPr algn="just"/>
            <a:r>
              <a:rPr lang="en-US" altLang="zh-CN" kern="100">
                <a:latin typeface="+mn-ea"/>
                <a:cs typeface="Courier New" panose="02070309020205020404"/>
              </a:rPr>
              <a:t>(</a:t>
            </a:r>
            <a:r>
              <a:rPr lang="en-US" altLang="zh-CN" kern="100" smtClean="0">
                <a:latin typeface="+mn-ea"/>
                <a:cs typeface="Courier New" panose="02070309020205020404"/>
              </a:rPr>
              <a:t>1)1905</a:t>
            </a:r>
            <a:r>
              <a:rPr lang="zh-CN" altLang="zh-CN" kern="100" smtClean="0">
                <a:latin typeface="+mn-ea"/>
                <a:cs typeface="Times New Roman" panose="02020603050405020304"/>
              </a:rPr>
              <a:t>年孙中山提出同盟会</a:t>
            </a:r>
            <a:r>
              <a:rPr lang="zh-CN" altLang="zh-CN" kern="100">
                <a:latin typeface="+mn-ea"/>
                <a:cs typeface="Times New Roman" panose="02020603050405020304"/>
              </a:rPr>
              <a:t>纲领</a:t>
            </a:r>
            <a:r>
              <a:rPr lang="en-US" altLang="zh-CN" kern="100">
                <a:latin typeface="+mn-ea"/>
                <a:cs typeface="Times New Roman" panose="02020603050405020304"/>
              </a:rPr>
              <a:t>“</a:t>
            </a:r>
            <a:r>
              <a:rPr lang="zh-CN" altLang="zh-CN" kern="100">
                <a:latin typeface="+mn-ea"/>
                <a:cs typeface="Times New Roman" panose="02020603050405020304"/>
              </a:rPr>
              <a:t>驱除鞑虏，恢复中华</a:t>
            </a:r>
            <a:r>
              <a:rPr lang="zh-CN" altLang="zh-CN" kern="100" smtClean="0">
                <a:latin typeface="+mn-ea"/>
                <a:cs typeface="Times New Roman" panose="02020603050405020304"/>
              </a:rPr>
              <a:t>，</a:t>
            </a:r>
            <a:r>
              <a:rPr lang="zh-CN" altLang="zh-CN" kern="100">
                <a:solidFill>
                  <a:srgbClr val="C00000"/>
                </a:solidFill>
                <a:latin typeface="Times New Roman" panose="02020603050405020304"/>
                <a:ea typeface="微软雅黑" panose="020B0503020204020204" pitchFamily="34" charset="-122"/>
                <a:cs typeface="Times New Roman" panose="02020603050405020304"/>
              </a:rPr>
              <a:t>创立</a:t>
            </a:r>
            <a:r>
              <a:rPr lang="zh-CN" altLang="zh-CN" kern="100" smtClean="0">
                <a:solidFill>
                  <a:srgbClr val="C00000"/>
                </a:solidFill>
                <a:latin typeface="Times New Roman" panose="02020603050405020304"/>
                <a:ea typeface="微软雅黑" panose="020B0503020204020204" pitchFamily="34" charset="-122"/>
                <a:cs typeface="Times New Roman" panose="02020603050405020304"/>
              </a:rPr>
              <a:t>民国</a:t>
            </a:r>
            <a:r>
              <a:rPr lang="zh-CN" altLang="zh-CN" kern="100" smtClean="0">
                <a:latin typeface="+mn-ea"/>
                <a:cs typeface="Times New Roman" panose="02020603050405020304"/>
              </a:rPr>
              <a:t>，</a:t>
            </a:r>
            <a:r>
              <a:rPr lang="zh-CN" altLang="zh-CN" kern="100">
                <a:latin typeface="+mn-ea"/>
                <a:cs typeface="Times New Roman" panose="02020603050405020304"/>
              </a:rPr>
              <a:t>平均地权</a:t>
            </a:r>
            <a:r>
              <a:rPr lang="en-US" altLang="zh-CN" kern="100">
                <a:latin typeface="+mn-ea"/>
                <a:cs typeface="Times New Roman" panose="02020603050405020304"/>
              </a:rPr>
              <a:t>”</a:t>
            </a:r>
            <a:r>
              <a:rPr lang="zh-CN" altLang="zh-CN" kern="100">
                <a:latin typeface="+mn-ea"/>
                <a:cs typeface="Times New Roman" panose="02020603050405020304"/>
              </a:rPr>
              <a:t>。</a:t>
            </a:r>
            <a:endParaRPr lang="zh-CN" altLang="zh-CN" kern="100">
              <a:latin typeface="+mn-ea"/>
              <a:cs typeface="Courier New" panose="02070309020205020404"/>
            </a:endParaRPr>
          </a:p>
          <a:p>
            <a:pPr algn="just">
              <a:spcAft>
                <a:spcPct val="0"/>
              </a:spcAft>
            </a:pPr>
            <a:r>
              <a:rPr lang="en-US" altLang="zh-CN" kern="100">
                <a:latin typeface="+mn-ea"/>
                <a:cs typeface="Courier New" panose="02070309020205020404"/>
              </a:rPr>
              <a:t>(2)</a:t>
            </a:r>
            <a:r>
              <a:rPr lang="zh-CN" altLang="zh-CN" kern="100">
                <a:latin typeface="+mn-ea"/>
                <a:cs typeface="Times New Roman" panose="02020603050405020304"/>
              </a:rPr>
              <a:t>在《民报</a:t>
            </a:r>
            <a:r>
              <a:rPr lang="en-US" altLang="zh-CN" kern="100">
                <a:latin typeface="+mn-ea"/>
                <a:cs typeface="Courier New" panose="02070309020205020404"/>
              </a:rPr>
              <a:t>·</a:t>
            </a:r>
            <a:r>
              <a:rPr lang="zh-CN" altLang="zh-CN" kern="100">
                <a:latin typeface="+mn-ea"/>
                <a:cs typeface="Times New Roman" panose="02020603050405020304"/>
              </a:rPr>
              <a:t>发刊词》中阐发为</a:t>
            </a:r>
            <a:r>
              <a:rPr lang="en-US" altLang="zh-CN" kern="100">
                <a:latin typeface="+mn-ea"/>
                <a:cs typeface="Times New Roman" panose="02020603050405020304"/>
              </a:rPr>
              <a:t>“</a:t>
            </a:r>
            <a:r>
              <a:rPr lang="zh-CN" altLang="zh-CN" kern="100">
                <a:latin typeface="+mn-ea"/>
                <a:cs typeface="Times New Roman" panose="02020603050405020304"/>
              </a:rPr>
              <a:t>民族、民权、民生</a:t>
            </a:r>
            <a:r>
              <a:rPr lang="en-US" altLang="zh-CN" kern="100">
                <a:latin typeface="+mn-ea"/>
                <a:cs typeface="Times New Roman" panose="02020603050405020304"/>
              </a:rPr>
              <a:t>”</a:t>
            </a:r>
            <a:r>
              <a:rPr lang="zh-CN" altLang="zh-CN" kern="100">
                <a:latin typeface="+mn-ea"/>
                <a:cs typeface="Times New Roman" panose="02020603050405020304"/>
              </a:rPr>
              <a:t>，统称为</a:t>
            </a:r>
            <a:r>
              <a:rPr lang="en-US" altLang="zh-CN" kern="100">
                <a:latin typeface="+mn-ea"/>
                <a:cs typeface="Times New Roman" panose="02020603050405020304"/>
              </a:rPr>
              <a:t>“</a:t>
            </a:r>
            <a:r>
              <a:rPr lang="zh-CN" altLang="zh-CN" kern="100">
                <a:latin typeface="+mn-ea"/>
                <a:cs typeface="Times New Roman" panose="02020603050405020304"/>
              </a:rPr>
              <a:t>三民主义</a:t>
            </a:r>
            <a:r>
              <a:rPr lang="en-US" altLang="zh-CN" kern="100">
                <a:latin typeface="+mn-ea"/>
                <a:cs typeface="Times New Roman" panose="02020603050405020304"/>
              </a:rPr>
              <a:t>”</a:t>
            </a:r>
            <a:r>
              <a:rPr lang="zh-CN" altLang="zh-CN" kern="100">
                <a:latin typeface="+mn-ea"/>
                <a:cs typeface="Times New Roman" panose="02020603050405020304"/>
              </a:rPr>
              <a:t>。</a:t>
            </a:r>
            <a:endParaRPr lang="zh-CN" altLang="zh-CN" kern="100">
              <a:latin typeface="+mn-ea"/>
              <a:cs typeface="Courier New" panose="02070309020205020404"/>
            </a:endParaRPr>
          </a:p>
          <a:p>
            <a:pPr algn="just">
              <a:spcAft>
                <a:spcPct val="0"/>
              </a:spcAft>
            </a:pPr>
            <a:r>
              <a:rPr lang="en-US" altLang="zh-CN" kern="100">
                <a:solidFill>
                  <a:srgbClr val="0070C0"/>
                </a:solidFill>
                <a:latin typeface="+mn-ea"/>
                <a:cs typeface="Courier New" panose="02070309020205020404"/>
              </a:rPr>
              <a:t>3.</a:t>
            </a:r>
            <a:r>
              <a:rPr lang="zh-CN" altLang="zh-CN" kern="100">
                <a:solidFill>
                  <a:srgbClr val="0070C0"/>
                </a:solidFill>
                <a:latin typeface="+mn-ea"/>
                <a:cs typeface="Times New Roman" panose="02020603050405020304"/>
              </a:rPr>
              <a:t>内容</a:t>
            </a:r>
            <a:endParaRPr lang="zh-CN" altLang="zh-CN" kern="100">
              <a:solidFill>
                <a:srgbClr val="0070C0"/>
              </a:solidFill>
              <a:latin typeface="+mn-ea"/>
              <a:cs typeface="Courier New" panose="02070309020205020404"/>
            </a:endParaRPr>
          </a:p>
          <a:p>
            <a:pPr algn="just">
              <a:spcAft>
                <a:spcPct val="0"/>
              </a:spcAft>
            </a:pPr>
            <a:r>
              <a:rPr lang="en-US" altLang="zh-CN" kern="100">
                <a:latin typeface="+mn-ea"/>
                <a:cs typeface="Courier New" panose="02070309020205020404"/>
              </a:rPr>
              <a:t>(1)</a:t>
            </a:r>
            <a:r>
              <a:rPr lang="zh-CN" altLang="zh-CN" kern="100">
                <a:latin typeface="+mn-ea"/>
                <a:cs typeface="Times New Roman" panose="02020603050405020304"/>
              </a:rPr>
              <a:t>民族主义：即</a:t>
            </a:r>
            <a:r>
              <a:rPr lang="en-US" altLang="zh-CN" kern="100">
                <a:latin typeface="+mn-ea"/>
                <a:cs typeface="Times New Roman" panose="02020603050405020304"/>
              </a:rPr>
              <a:t>“</a:t>
            </a:r>
            <a:r>
              <a:rPr lang="zh-CN" altLang="zh-CN" kern="100">
                <a:latin typeface="+mn-ea"/>
                <a:cs typeface="Times New Roman" panose="02020603050405020304"/>
              </a:rPr>
              <a:t>驱除鞑虏，恢复中华</a:t>
            </a:r>
            <a:r>
              <a:rPr lang="en-US" altLang="zh-CN" kern="100">
                <a:latin typeface="+mn-ea"/>
                <a:cs typeface="Times New Roman" panose="02020603050405020304"/>
              </a:rPr>
              <a:t>”</a:t>
            </a:r>
            <a:r>
              <a:rPr lang="zh-CN" altLang="zh-CN" kern="100">
                <a:latin typeface="+mn-ea"/>
                <a:cs typeface="Times New Roman" panose="02020603050405020304"/>
              </a:rPr>
              <a:t>，就是用革命手段推翻帝国主义支持</a:t>
            </a:r>
            <a:r>
              <a:rPr lang="zh-CN" altLang="zh-CN" kern="100" smtClean="0">
                <a:latin typeface="+mn-ea"/>
                <a:cs typeface="Times New Roman" panose="02020603050405020304"/>
              </a:rPr>
              <a:t>的</a:t>
            </a:r>
            <a:r>
              <a:rPr lang="zh-CN" altLang="en-US" u="sng" kern="100">
                <a:latin typeface="+mn-ea"/>
                <a:cs typeface="Times New Roman" panose="02020603050405020304"/>
              </a:rPr>
              <a:t>清朝封建统治</a:t>
            </a:r>
            <a:r>
              <a:rPr lang="zh-CN" altLang="zh-CN" kern="100" smtClean="0">
                <a:latin typeface="+mn-ea"/>
                <a:cs typeface="Times New Roman" panose="02020603050405020304"/>
              </a:rPr>
              <a:t>。</a:t>
            </a:r>
            <a:endParaRPr lang="zh-CN" altLang="zh-CN" kern="100">
              <a:latin typeface="+mn-ea"/>
              <a:cs typeface="Courier New" panose="02070309020205020404"/>
            </a:endParaRPr>
          </a:p>
          <a:p>
            <a:pPr algn="just">
              <a:spcAft>
                <a:spcPct val="0"/>
              </a:spcAft>
            </a:pPr>
            <a:r>
              <a:rPr lang="en-US" altLang="zh-CN" kern="100" smtClean="0">
                <a:latin typeface="+mn-ea"/>
                <a:cs typeface="Courier New" panose="02070309020205020404"/>
              </a:rPr>
              <a:t>(2)</a:t>
            </a:r>
            <a:r>
              <a:rPr lang="zh-CN" altLang="zh-CN" kern="100" smtClean="0">
                <a:latin typeface="+mn-ea"/>
                <a:cs typeface="Times New Roman" panose="02020603050405020304"/>
              </a:rPr>
              <a:t>民权主义：即</a:t>
            </a:r>
            <a:r>
              <a:rPr lang="en-US" altLang="zh-CN" kern="100" smtClean="0">
                <a:latin typeface="+mn-ea"/>
                <a:cs typeface="Times New Roman" panose="02020603050405020304"/>
              </a:rPr>
              <a:t>“</a:t>
            </a:r>
            <a:r>
              <a:rPr lang="zh-CN" altLang="zh-CN" kern="100" smtClean="0">
                <a:latin typeface="+mn-ea"/>
                <a:cs typeface="Times New Roman" panose="02020603050405020304"/>
              </a:rPr>
              <a:t>创立民国</a:t>
            </a:r>
            <a:r>
              <a:rPr lang="en-US" altLang="zh-CN" kern="100" smtClean="0">
                <a:latin typeface="+mn-ea"/>
                <a:cs typeface="Times New Roman" panose="02020603050405020304"/>
              </a:rPr>
              <a:t>”</a:t>
            </a:r>
            <a:r>
              <a:rPr lang="zh-CN" altLang="zh-CN" kern="100" smtClean="0">
                <a:latin typeface="+mn-ea"/>
                <a:cs typeface="Times New Roman" panose="02020603050405020304"/>
              </a:rPr>
              <a:t>，就是通过政治革命，推翻封建帝制，建立</a:t>
            </a:r>
            <a:r>
              <a:rPr lang="zh-CN" altLang="en-US" kern="100" smtClean="0">
                <a:latin typeface="+mn-ea"/>
                <a:cs typeface="Times New Roman" panose="02020603050405020304"/>
              </a:rPr>
              <a:t>资产阶级</a:t>
            </a:r>
            <a:r>
              <a:rPr lang="zh-CN" altLang="en-US" kern="100">
                <a:latin typeface="+mn-ea"/>
                <a:cs typeface="Times New Roman" panose="02020603050405020304"/>
              </a:rPr>
              <a:t>民主</a:t>
            </a:r>
            <a:r>
              <a:rPr lang="zh-CN" altLang="en-US" kern="100" smtClean="0">
                <a:latin typeface="+mn-ea"/>
                <a:cs typeface="Times New Roman" panose="02020603050405020304"/>
              </a:rPr>
              <a:t>共和国</a:t>
            </a:r>
            <a:r>
              <a:rPr lang="zh-CN" altLang="zh-CN" kern="100" smtClean="0">
                <a:latin typeface="+mn-ea"/>
                <a:cs typeface="Times New Roman" panose="02020603050405020304"/>
              </a:rPr>
              <a:t>。</a:t>
            </a:r>
            <a:endParaRPr lang="zh-CN" altLang="zh-CN" kern="100" smtClean="0">
              <a:latin typeface="+mn-ea"/>
              <a:cs typeface="Courier New" panose="02070309020205020404"/>
            </a:endParaRPr>
          </a:p>
          <a:p>
            <a:pPr algn="just"/>
            <a:r>
              <a:rPr lang="en-US" altLang="zh-CN" kern="100" smtClean="0">
                <a:latin typeface="+mn-ea"/>
                <a:cs typeface="Courier New" panose="02070309020205020404"/>
              </a:rPr>
              <a:t>(</a:t>
            </a:r>
            <a:r>
              <a:rPr lang="en-US" altLang="zh-CN" kern="100">
                <a:latin typeface="+mn-ea"/>
                <a:cs typeface="Courier New" panose="02070309020205020404"/>
              </a:rPr>
              <a:t>3)</a:t>
            </a:r>
            <a:r>
              <a:rPr lang="zh-CN" altLang="zh-CN" kern="100">
                <a:latin typeface="+mn-ea"/>
                <a:cs typeface="Times New Roman" panose="02020603050405020304"/>
              </a:rPr>
              <a:t>民生主义：即</a:t>
            </a:r>
            <a:r>
              <a:rPr lang="en-US" altLang="zh-CN" kern="100" smtClean="0">
                <a:latin typeface="+mn-ea"/>
                <a:cs typeface="Times New Roman" panose="02020603050405020304"/>
              </a:rPr>
              <a:t>“</a:t>
            </a:r>
            <a:r>
              <a:rPr lang="zh-CN" altLang="zh-CN" kern="100" smtClean="0">
                <a:solidFill>
                  <a:srgbClr val="C00000"/>
                </a:solidFill>
                <a:latin typeface="Times New Roman" panose="02020603050405020304"/>
                <a:ea typeface="微软雅黑" panose="020B0503020204020204" pitchFamily="34" charset="-122"/>
                <a:cs typeface="Times New Roman" panose="02020603050405020304"/>
              </a:rPr>
              <a:t>平均地权</a:t>
            </a:r>
            <a:r>
              <a:rPr lang="en-US" altLang="zh-CN" kern="100" smtClean="0">
                <a:latin typeface="+mn-ea"/>
                <a:cs typeface="Times New Roman" panose="02020603050405020304"/>
              </a:rPr>
              <a:t>”</a:t>
            </a:r>
            <a:r>
              <a:rPr lang="zh-CN" altLang="zh-CN" kern="100" smtClean="0">
                <a:latin typeface="+mn-ea"/>
                <a:cs typeface="Times New Roman" panose="02020603050405020304"/>
              </a:rPr>
              <a:t>，主张核定地价，革命后因社会进步所增涨的地价归国家所有，由国民共享。</a:t>
            </a:r>
            <a:r>
              <a:rPr lang="zh-CN" altLang="en-US" b="1" kern="100" smtClean="0">
                <a:solidFill>
                  <a:srgbClr val="FF0000"/>
                </a:solidFill>
                <a:latin typeface="+mn-ea"/>
                <a:cs typeface="Times New Roman" panose="02020603050405020304"/>
              </a:rPr>
              <a:t>是对西方社会巨大贫富差距反思的结果。</a:t>
            </a:r>
            <a:endParaRPr lang="zh-CN" altLang="zh-CN" b="1" kern="100">
              <a:solidFill>
                <a:srgbClr val="FF0000"/>
              </a:solidFill>
              <a:effectLst/>
              <a:latin typeface="+mn-ea"/>
              <a:cs typeface="Courier New" panose="02070309020205020404"/>
            </a:endParaRPr>
          </a:p>
        </p:txBody>
      </p:sp>
      <p:sp>
        <p:nvSpPr>
          <p:cNvPr id="11" name="矩形 10"/>
          <p:cNvSpPr/>
          <p:nvPr/>
        </p:nvSpPr>
        <p:spPr>
          <a:xfrm>
            <a:off x="441665" y="-26590"/>
            <a:ext cx="2557198" cy="747873"/>
          </a:xfrm>
          <a:prstGeom prst="rect">
            <a:avLst/>
          </a:prstGeom>
        </p:spPr>
        <p:txBody>
          <a:bodyPr wrap="square" lIns="121898" tIns="60948" rIns="121898" bIns="60948">
            <a:spAutoFit/>
          </a:bodyPr>
          <a:lstStyle/>
          <a:p>
            <a:pPr algn="just">
              <a:lnSpc>
                <a:spcPct val="145000"/>
              </a:lnSpc>
            </a:pPr>
            <a:r>
              <a:rPr lang="zh-CN" altLang="zh-CN" sz="2800" b="1" kern="100">
                <a:solidFill>
                  <a:srgbClr val="C00000"/>
                </a:solidFill>
                <a:latin typeface="+mj-ea"/>
                <a:ea typeface="+mj-ea"/>
                <a:cs typeface="Times New Roman" panose="02020603050405020304"/>
              </a:rPr>
              <a:t>四、三民主义</a:t>
            </a:r>
            <a:endParaRPr lang="zh-CN" altLang="zh-CN" sz="2800" b="1" kern="100">
              <a:solidFill>
                <a:srgbClr val="C00000"/>
              </a:solidFill>
              <a:latin typeface="+mj-ea"/>
              <a:ea typeface="+mj-ea"/>
              <a:cs typeface="Times New Roman" panose="02020603050405020304"/>
            </a:endParaRPr>
          </a:p>
        </p:txBody>
      </p:sp>
      <p:sp>
        <p:nvSpPr>
          <p:cNvPr id="12" name="矩形 11"/>
          <p:cNvSpPr/>
          <p:nvPr/>
        </p:nvSpPr>
        <p:spPr>
          <a:xfrm>
            <a:off x="443176" y="4997732"/>
            <a:ext cx="11161240" cy="1600414"/>
          </a:xfrm>
          <a:prstGeom prst="rect">
            <a:avLst/>
          </a:prstGeom>
          <a:solidFill>
            <a:schemeClr val="accent5">
              <a:lumMod val="20000"/>
              <a:lumOff val="80000"/>
            </a:schemeClr>
          </a:solidFill>
        </p:spPr>
        <p:txBody>
          <a:bodyPr wrap="square" lIns="121898" tIns="60948" rIns="121898" bIns="60948">
            <a:spAutoFit/>
          </a:bodyPr>
          <a:lstStyle/>
          <a:p>
            <a:pPr algn="just">
              <a:spcAft>
                <a:spcPct val="0"/>
              </a:spcAft>
            </a:pPr>
            <a:r>
              <a:rPr lang="zh-CN" altLang="zh-CN" b="1" kern="100">
                <a:solidFill>
                  <a:schemeClr val="accent6">
                    <a:lumMod val="75000"/>
                  </a:schemeClr>
                </a:solidFill>
                <a:latin typeface="+mn-ea"/>
                <a:cs typeface="Times New Roman" panose="02020603050405020304"/>
              </a:rPr>
              <a:t>【易错辨析】　</a:t>
            </a:r>
            <a:r>
              <a:rPr lang="en-US" altLang="zh-CN" b="1" kern="100">
                <a:solidFill>
                  <a:schemeClr val="accent6">
                    <a:lumMod val="75000"/>
                  </a:schemeClr>
                </a:solidFill>
                <a:latin typeface="+mn-ea"/>
                <a:cs typeface="Times New Roman" panose="02020603050405020304"/>
              </a:rPr>
              <a:t>“</a:t>
            </a:r>
            <a:r>
              <a:rPr lang="zh-CN" altLang="zh-CN" b="1" kern="100">
                <a:solidFill>
                  <a:schemeClr val="accent6">
                    <a:lumMod val="75000"/>
                  </a:schemeClr>
                </a:solidFill>
                <a:latin typeface="+mn-ea"/>
                <a:cs typeface="Times New Roman" panose="02020603050405020304"/>
              </a:rPr>
              <a:t>平均地权</a:t>
            </a:r>
            <a:r>
              <a:rPr lang="en-US" altLang="zh-CN" b="1" kern="100">
                <a:solidFill>
                  <a:schemeClr val="accent6">
                    <a:lumMod val="75000"/>
                  </a:schemeClr>
                </a:solidFill>
                <a:latin typeface="+mn-ea"/>
                <a:cs typeface="Times New Roman" panose="02020603050405020304"/>
              </a:rPr>
              <a:t>”≠“</a:t>
            </a:r>
            <a:r>
              <a:rPr lang="zh-CN" altLang="zh-CN" b="1" kern="100">
                <a:solidFill>
                  <a:schemeClr val="accent6">
                    <a:lumMod val="75000"/>
                  </a:schemeClr>
                </a:solidFill>
                <a:latin typeface="+mn-ea"/>
                <a:cs typeface="Times New Roman" panose="02020603050405020304"/>
              </a:rPr>
              <a:t>平分土地</a:t>
            </a:r>
            <a:r>
              <a:rPr lang="en-US" altLang="zh-CN" b="1" kern="100">
                <a:solidFill>
                  <a:schemeClr val="accent6">
                    <a:lumMod val="75000"/>
                  </a:schemeClr>
                </a:solidFill>
                <a:latin typeface="+mn-ea"/>
                <a:cs typeface="Times New Roman" panose="02020603050405020304"/>
              </a:rPr>
              <a:t>”</a:t>
            </a:r>
            <a:endParaRPr lang="zh-CN" altLang="zh-CN" b="1" kern="100">
              <a:solidFill>
                <a:schemeClr val="accent6">
                  <a:lumMod val="75000"/>
                </a:schemeClr>
              </a:solidFill>
              <a:latin typeface="+mn-ea"/>
              <a:cs typeface="Courier New" panose="02070309020205020404"/>
            </a:endParaRPr>
          </a:p>
          <a:p>
            <a:pPr algn="just">
              <a:spcAft>
                <a:spcPct val="0"/>
              </a:spcAft>
            </a:pPr>
            <a:r>
              <a:rPr lang="zh-CN" altLang="zh-CN" kern="100">
                <a:latin typeface="+mn-ea"/>
                <a:cs typeface="Times New Roman" panose="02020603050405020304"/>
              </a:rPr>
              <a:t>平均地权是孙中山用以解决土地问题的纲领，其用意是打击封建土地私有，核定地价，涨价归公，由国民共享。平均地权的实质是实行</a:t>
            </a:r>
            <a:r>
              <a:rPr lang="zh-CN" altLang="zh-CN" b="1" kern="100">
                <a:solidFill>
                  <a:srgbClr val="FF0000"/>
                </a:solidFill>
                <a:latin typeface="+mn-ea"/>
                <a:cs typeface="Times New Roman" panose="02020603050405020304"/>
              </a:rPr>
              <a:t>资产阶级土地私有制</a:t>
            </a:r>
            <a:r>
              <a:rPr lang="zh-CN" altLang="zh-CN" kern="100">
                <a:latin typeface="+mn-ea"/>
                <a:cs typeface="Times New Roman" panose="02020603050405020304"/>
              </a:rPr>
              <a:t>，并不是平均分配土地，更</a:t>
            </a:r>
            <a:r>
              <a:rPr lang="zh-CN" altLang="zh-CN" b="1" kern="100">
                <a:solidFill>
                  <a:srgbClr val="FF0000"/>
                </a:solidFill>
                <a:latin typeface="+mn-ea"/>
                <a:cs typeface="Times New Roman" panose="02020603050405020304"/>
              </a:rPr>
              <a:t>不是满足农民对土地所有权的要求</a:t>
            </a:r>
            <a:r>
              <a:rPr lang="zh-CN" altLang="zh-CN" kern="100">
                <a:latin typeface="+mn-ea"/>
                <a:cs typeface="Times New Roman" panose="02020603050405020304"/>
              </a:rPr>
              <a:t>。</a:t>
            </a:r>
            <a:endParaRPr lang="zh-CN" altLang="zh-CN" kern="100">
              <a:effectLst/>
              <a:latin typeface="+mn-ea"/>
              <a:cs typeface="Courier New" panose="02070309020205020404"/>
            </a:endParaRPr>
          </a:p>
        </p:txBody>
      </p:sp>
      <p:sp>
        <p:nvSpPr>
          <p:cNvPr id="2" name="矩形 1"/>
          <p:cNvSpPr/>
          <p:nvPr/>
        </p:nvSpPr>
        <p:spPr>
          <a:xfrm>
            <a:off x="2290976" y="2601313"/>
            <a:ext cx="2868126" cy="461665"/>
          </a:xfrm>
          <a:prstGeom prst="rect">
            <a:avLst/>
          </a:prstGeom>
        </p:spPr>
        <p:txBody>
          <a:bodyPr wrap="square">
            <a:spAutoFit/>
          </a:bodyPr>
          <a:lstStyle/>
          <a:p>
            <a:r>
              <a:rPr lang="zh-CN" altLang="en-US" b="1">
                <a:solidFill>
                  <a:srgbClr val="FF0000"/>
                </a:solidFill>
              </a:rPr>
              <a:t>民族</a:t>
            </a:r>
            <a:r>
              <a:rPr lang="zh-CN" altLang="en-US" b="1" smtClean="0">
                <a:solidFill>
                  <a:srgbClr val="FF0000"/>
                </a:solidFill>
              </a:rPr>
              <a:t>革命，前提</a:t>
            </a:r>
            <a:endParaRPr lang="zh-CN" altLang="en-US" b="1">
              <a:solidFill>
                <a:srgbClr val="FF0000"/>
              </a:solidFill>
            </a:endParaRPr>
          </a:p>
        </p:txBody>
      </p:sp>
      <p:sp>
        <p:nvSpPr>
          <p:cNvPr id="13" name="矩形 12"/>
          <p:cNvSpPr/>
          <p:nvPr/>
        </p:nvSpPr>
        <p:spPr>
          <a:xfrm>
            <a:off x="2290977" y="3260336"/>
            <a:ext cx="2350323" cy="461665"/>
          </a:xfrm>
          <a:prstGeom prst="rect">
            <a:avLst/>
          </a:prstGeom>
        </p:spPr>
        <p:txBody>
          <a:bodyPr wrap="none">
            <a:spAutoFit/>
          </a:bodyPr>
          <a:lstStyle/>
          <a:p>
            <a:r>
              <a:rPr lang="zh-CN" altLang="en-US" b="1">
                <a:solidFill>
                  <a:srgbClr val="FF0000"/>
                </a:solidFill>
              </a:rPr>
              <a:t>政治</a:t>
            </a:r>
            <a:r>
              <a:rPr lang="zh-CN" altLang="en-US" b="1" smtClean="0">
                <a:solidFill>
                  <a:srgbClr val="FF0000"/>
                </a:solidFill>
              </a:rPr>
              <a:t>革命，核心</a:t>
            </a:r>
            <a:endParaRPr lang="zh-CN" altLang="en-US" b="1">
              <a:solidFill>
                <a:srgbClr val="FF0000"/>
              </a:solidFill>
            </a:endParaRPr>
          </a:p>
        </p:txBody>
      </p:sp>
      <p:sp>
        <p:nvSpPr>
          <p:cNvPr id="14" name="矩形 13"/>
          <p:cNvSpPr/>
          <p:nvPr/>
        </p:nvSpPr>
        <p:spPr>
          <a:xfrm>
            <a:off x="2310279" y="4408289"/>
            <a:ext cx="2350323" cy="461665"/>
          </a:xfrm>
          <a:prstGeom prst="rect">
            <a:avLst/>
          </a:prstGeom>
        </p:spPr>
        <p:txBody>
          <a:bodyPr wrap="none">
            <a:spAutoFit/>
          </a:bodyPr>
          <a:lstStyle/>
          <a:p>
            <a:r>
              <a:rPr lang="zh-CN" altLang="en-US" b="1">
                <a:solidFill>
                  <a:srgbClr val="FF0000"/>
                </a:solidFill>
              </a:rPr>
              <a:t>社会</a:t>
            </a:r>
            <a:r>
              <a:rPr lang="zh-CN" altLang="en-US" b="1" smtClean="0">
                <a:solidFill>
                  <a:srgbClr val="FF0000"/>
                </a:solidFill>
              </a:rPr>
              <a:t>革命，补充</a:t>
            </a:r>
            <a:endParaRPr lang="zh-CN" altLang="en-US" b="1">
              <a:solidFill>
                <a:srgbClr val="FF0000"/>
              </a:solidFill>
            </a:endParaRPr>
          </a:p>
        </p:txBody>
      </p:sp>
      <p:sp>
        <p:nvSpPr>
          <p:cNvPr id="8" name="矩形 7"/>
          <p:cNvSpPr/>
          <p:nvPr/>
        </p:nvSpPr>
        <p:spPr>
          <a:xfrm>
            <a:off x="5134564" y="2601312"/>
            <a:ext cx="4273009" cy="461665"/>
          </a:xfrm>
          <a:prstGeom prst="rect">
            <a:avLst/>
          </a:prstGeom>
        </p:spPr>
        <p:txBody>
          <a:bodyPr wrap="square">
            <a:spAutoFit/>
          </a:bodyPr>
          <a:lstStyle/>
          <a:p>
            <a:r>
              <a:rPr lang="zh-CN" altLang="en-US" b="1" smtClean="0">
                <a:solidFill>
                  <a:srgbClr val="FF0000"/>
                </a:solidFill>
              </a:rPr>
              <a:t>推翻满洲贵族的专制统治</a:t>
            </a:r>
            <a:endParaRPr lang="zh-CN" altLang="en-US" b="1">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tags/tag1.xml><?xml version="1.0" encoding="utf-8"?>
<p:tagLst xmlns:p="http://schemas.openxmlformats.org/presentationml/2006/main">
  <p:tag name="KSO_WM_UNIT_TABLE_BEAUTIFY" val="smartTable{a10684e1-ce87-49ea-ae54-66eade570b57}"/>
</p:tagLst>
</file>

<file path=ppt/tags/tag2.xml><?xml version="1.0" encoding="utf-8"?>
<p:tagLst xmlns:p="http://schemas.openxmlformats.org/presentationml/2006/main">
  <p:tag name="AS_OS" val="Unix 3.10 unknown"/>
  <p:tag name="AS_RELEASE_DATE" val="2017.06.20"/>
  <p:tag name="AS_TITLE" val="Aspose.Slides for Java"/>
  <p:tag name="AS_VERSION" val="17.6"/>
</p:tagLst>
</file>

<file path=ppt/theme/theme1.xml><?xml version="1.0" encoding="utf-8"?>
<a:theme xmlns:a="http://schemas.openxmlformats.org/drawingml/2006/main" name="7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基本">
      <a:majorFont>
        <a:latin typeface="Arial Black"/>
        <a:ea typeface="Arial"/>
        <a:cs typeface="Arial"/>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5035</Words>
  <Application>WPS 演示</Application>
  <PresentationFormat/>
  <Paragraphs>269</Paragraphs>
  <Slides>19</Slides>
  <Notes>2</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19</vt:i4>
      </vt:variant>
    </vt:vector>
  </HeadingPairs>
  <TitlesOfParts>
    <vt:vector size="35" baseType="lpstr">
      <vt:lpstr>Arial</vt:lpstr>
      <vt:lpstr>宋体</vt:lpstr>
      <vt:lpstr>Wingdings</vt:lpstr>
      <vt:lpstr>微软雅黑</vt:lpstr>
      <vt:lpstr>Times New Roman</vt:lpstr>
      <vt:lpstr>Times New Roman</vt:lpstr>
      <vt:lpstr>楷体_GB2312</vt:lpstr>
      <vt:lpstr>新宋体</vt:lpstr>
      <vt:lpstr>Courier New</vt:lpstr>
      <vt:lpstr>黑体</vt:lpstr>
      <vt:lpstr>Arial Unicode MS</vt:lpstr>
      <vt:lpstr>Calibri</vt:lpstr>
      <vt:lpstr>Segoe UI</vt:lpstr>
      <vt:lpstr>华文细黑</vt:lpstr>
      <vt:lpstr>楷体</vt:lpstr>
      <vt:lpstr>7_Office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rbm.xkw.com</dc:creator>
  <cp:lastModifiedBy>房优秀</cp:lastModifiedBy>
  <cp:revision>3</cp:revision>
  <cp:lastPrinted>2020-08-21T09:04:00Z</cp:lastPrinted>
  <dcterms:created xsi:type="dcterms:W3CDTF">2020-08-21T09:04:00Z</dcterms:created>
  <dcterms:modified xsi:type="dcterms:W3CDTF">2020-09-25T07:42:54Z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KSOProductBuildVer">
    <vt:lpwstr>2052-11.3.0.8775</vt:lpwstr>
  </property>
</Properties>
</file>