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34"/>
  </p:notesMasterIdLst>
  <p:sldIdLst>
    <p:sldId id="314" r:id="rId2"/>
    <p:sldId id="258" r:id="rId3"/>
    <p:sldId id="295" r:id="rId4"/>
    <p:sldId id="277" r:id="rId5"/>
    <p:sldId id="260" r:id="rId6"/>
    <p:sldId id="261" r:id="rId7"/>
    <p:sldId id="262" r:id="rId8"/>
    <p:sldId id="339" r:id="rId9"/>
    <p:sldId id="264" r:id="rId10"/>
    <p:sldId id="263" r:id="rId11"/>
    <p:sldId id="278" r:id="rId12"/>
    <p:sldId id="265" r:id="rId13"/>
    <p:sldId id="267" r:id="rId14"/>
    <p:sldId id="268" r:id="rId15"/>
    <p:sldId id="271" r:id="rId16"/>
    <p:sldId id="285" r:id="rId17"/>
    <p:sldId id="286" r:id="rId18"/>
    <p:sldId id="343" r:id="rId19"/>
    <p:sldId id="298" r:id="rId20"/>
    <p:sldId id="281" r:id="rId21"/>
    <p:sldId id="270" r:id="rId22"/>
    <p:sldId id="272" r:id="rId23"/>
    <p:sldId id="289" r:id="rId24"/>
    <p:sldId id="287" r:id="rId25"/>
    <p:sldId id="290" r:id="rId26"/>
    <p:sldId id="291" r:id="rId27"/>
    <p:sldId id="279" r:id="rId28"/>
    <p:sldId id="379" r:id="rId29"/>
    <p:sldId id="275" r:id="rId30"/>
    <p:sldId id="280" r:id="rId31"/>
    <p:sldId id="276" r:id="rId32"/>
    <p:sldId id="378" r:id="rId33"/>
  </p:sldIdLst>
  <p:sldSz cx="9144000" cy="5143500" type="screen16x9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8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8" d="100"/>
          <a:sy n="128" d="100"/>
        </p:scale>
        <p:origin x="63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885D1-542D-454A-A98F-7EEB676471D3}" type="datetimeFigureOut">
              <a:rPr lang="zh-CN" altLang="en-US" smtClean="0"/>
              <a:t>2019-9-24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786313"/>
            <a:ext cx="5486400" cy="3916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49DD4-7017-4246-A3DF-C2F8AF04E0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742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观察图片，谈谈何为国家。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CCAE9-09BA-4CA4-BECA-F9C75D9EBAC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牧野之战给商朝致命一击，沉迷于歌舞酒宴的商纣王仓促应战，商朝军队也临时倒戈，支持武王，纣王在牧野惨败逃回，登鹿台自焚而死。周武王趁胜占领朝歌。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49DD4-7017-4246-A3DF-C2F8AF04E0D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0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朝歌被占，商朝灭亡，周朝建立，时约公元前</a:t>
            </a:r>
            <a:r>
              <a:rPr lang="en-US" altLang="zh-CN" dirty="0"/>
              <a:t>1046</a:t>
            </a:r>
            <a:r>
              <a:rPr lang="zh-CN" altLang="en-US" dirty="0"/>
              <a:t>年，史称西周，定都镐京（镐京是今天的陕西西安）。西周怎么管理庞大的国土呢？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49DD4-7017-4246-A3DF-C2F8AF04E0D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062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封，是什么意思呢？封是划定疆域。封的办法，就是国与国之间有个国界，由天子派人在那里犁一条沟，把这个沟里边的土翻上来，在土上面种树，这个就叫做封，就是说把这一片划给你了。</a:t>
            </a:r>
          </a:p>
          <a:p>
            <a:r>
              <a:rPr lang="zh-CN" altLang="en-US" dirty="0"/>
              <a:t>    建，又是什意思呢？建就是任命国君。不但给你封一块地，还给你指定一个国家元首，这个就叫建。“封”和“建”这两个合起来就叫封建。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49DD4-7017-4246-A3DF-C2F8AF04E0D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257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西周的青铜器上面记载下来了西周分封的事情。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49DD4-7017-4246-A3DF-C2F8AF04E0D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20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这正是西周分封制的具体体现，那分封给那些人呢？分封有何依据？被封者有何责任（义务）？他们有哪些权力？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49DD4-7017-4246-A3DF-C2F8AF04E0D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777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分封的依据是什么？血缘关系、功劳大小</a:t>
            </a:r>
            <a:endParaRPr lang="en-US" altLang="zh-CN" dirty="0"/>
          </a:p>
          <a:p>
            <a:r>
              <a:rPr lang="zh-CN" altLang="en-US" dirty="0"/>
              <a:t>哪些人可以受封？宗亲（以姓氏为区分的同宗亲属）、功臣和前朝贵族</a:t>
            </a:r>
            <a:endParaRPr lang="en-US" altLang="zh-CN" dirty="0"/>
          </a:p>
          <a:p>
            <a:r>
              <a:rPr lang="zh-CN" altLang="en-US" dirty="0"/>
              <a:t>被封的人有什么权利：周王授予他们管理土地和人民的权利，建立诸侯国；他们在自己封地进行再分封。</a:t>
            </a:r>
            <a:endParaRPr lang="en-US" altLang="zh-CN" dirty="0"/>
          </a:p>
          <a:p>
            <a:r>
              <a:rPr lang="zh-CN" altLang="en-US" dirty="0"/>
              <a:t>但没有免费的午餐，他们需要向周王进纳贡物，服从周王调兵，保卫周王室。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49DD4-7017-4246-A3DF-C2F8AF04E0D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977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观察地图西周分封的诸侯国有哪几个？（鲁齐燕卫宋晋）。这些分封对象都属于哪类呢？</a:t>
            </a:r>
            <a:endParaRPr lang="en-US" altLang="zh-CN" dirty="0"/>
          </a:p>
          <a:p>
            <a:r>
              <a:rPr lang="zh-CN" altLang="en-US" dirty="0"/>
              <a:t>那么诸侯等受封者亡故了，他的封地怎么处理呢？这就涉及到西周和分封制同样重要的宗法制，其中最为重要的是嫡长子继承制度。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49DD4-7017-4246-A3DF-C2F8AF04E0D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532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sz="1200" dirty="0">
                <a:solidFill>
                  <a:schemeClr val="accent4">
                    <a:lumMod val="50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受封者可以在自己的封地内进行</a:t>
            </a:r>
            <a:r>
              <a:rPr kumimoji="1" lang="zh-CN" altLang="en-US" sz="1200" b="1" dirty="0">
                <a:solidFill>
                  <a:schemeClr val="accent4">
                    <a:lumMod val="50000"/>
                  </a:schemeClr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再分封，因而它是层层分封</a:t>
            </a:r>
            <a:endParaRPr lang="en-US" altLang="zh-CN" sz="1200" b="1" dirty="0">
              <a:solidFill>
                <a:srgbClr val="B85199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200" b="1" dirty="0">
                <a:solidFill>
                  <a:srgbClr val="B85199"/>
                </a:solidFill>
                <a:latin typeface="黑体" panose="02010609060101010101" charset="-122"/>
                <a:ea typeface="黑体" panose="02010609060101010101" charset="-122"/>
              </a:rPr>
              <a:t>分封制建立起了周王与地方诸侯国之间相对紧密的关系，确立了周王朝金字塔式的社会等级制度，等级森严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49DD4-7017-4246-A3DF-C2F8AF04E0D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992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隐患：管理者需要很高水平；地方诸侯力量过大，威胁周王室。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49DD4-7017-4246-A3DF-C2F8AF04E0D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25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周幽王贪婪腐败，不问政事，任用虢石父为卿士，执掌政事。虢石父为人奸佞乖巧，善于奉承，贪图财利，但周幽王却很重用他，因此引起百姓强烈不满。周幽王八年（前</a:t>
            </a:r>
            <a:r>
              <a:rPr lang="en-US" altLang="zh-CN" dirty="0"/>
              <a:t>774</a:t>
            </a:r>
            <a:r>
              <a:rPr lang="zh-CN" altLang="en-US" dirty="0"/>
              <a:t>年），周幽王废嫡立庶，废黜王后申后和太子姬宜臼 </a:t>
            </a:r>
            <a:r>
              <a:rPr lang="en-US" altLang="zh-CN" dirty="0"/>
              <a:t> </a:t>
            </a:r>
            <a:r>
              <a:rPr lang="zh-CN" altLang="en-US" dirty="0"/>
              <a:t>，而立宠妃褒姒为王后，褒姒所生之子姬伯服为太子</a:t>
            </a:r>
            <a:r>
              <a:rPr lang="en-US" altLang="zh-CN" dirty="0"/>
              <a:t>  </a:t>
            </a:r>
            <a:r>
              <a:rPr lang="zh-CN" altLang="en-US" dirty="0"/>
              <a:t>，并加害太子姬宜臼，致使申后的父亲申侯大为愤怒。周幽王十一年（前</a:t>
            </a:r>
            <a:r>
              <a:rPr lang="en-US" altLang="zh-CN" dirty="0"/>
              <a:t>771</a:t>
            </a:r>
            <a:r>
              <a:rPr lang="zh-CN" altLang="en-US" dirty="0"/>
              <a:t>年），申侯联合缯国、西夷犬戎攻打周幽王，于是在骊山下杀死周幽王，西周灭亡。周幽王死后，诸侯们与申侯共同拥立前任太子姬宜臼继位，是为周平王，史称东周。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49DD4-7017-4246-A3DF-C2F8AF04E0D7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534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zh-CN" sz="1200" b="1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1200" b="1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但是</a:t>
            </a:r>
            <a:r>
              <a:rPr lang="zh-CN" altLang="en-US" sz="12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考古学家一提起夏朝，就充满了伤心。在我国古代史书中尊为上古第一朝代的夏朝，竟然找不到多少支持其存在的证据。</a:t>
            </a:r>
          </a:p>
          <a:p>
            <a:pPr algn="l"/>
            <a:r>
              <a:rPr lang="zh-CN" altLang="en-US" sz="12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①没有找到夏朝人的文字记录。②商朝人留下的大量的甲骨文记录里，连“夏”这个国名或民族的名字都没有！</a:t>
            </a:r>
            <a:endParaRPr lang="en-US" altLang="zh-CN" sz="12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华文新魏" panose="02010800040101010101" charset="-122"/>
              </a:rPr>
              <a:t>夏朝真实地存在过吗？</a:t>
            </a:r>
            <a:r>
              <a:rPr lang="zh-CN" altLang="en-US" sz="1200" dirty="0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华文新魏" panose="02010800040101010101" charset="-122"/>
                <a:sym typeface="+mn-ea"/>
              </a:rPr>
              <a:t>夏朝在哪里？</a:t>
            </a:r>
            <a:r>
              <a:rPr lang="zh-CN" altLang="en-US" sz="1200" b="1" dirty="0">
                <a:solidFill>
                  <a:srgbClr val="0070C0"/>
                </a:solidFill>
                <a:latin typeface="华文中宋" panose="02010600040101010101" charset="-122"/>
                <a:ea typeface="华文中宋" panose="02010600040101010101" charset="-122"/>
              </a:rPr>
              <a:t>能用哪些考古发现来佐证夏朝的存在呢？</a:t>
            </a:r>
            <a:endParaRPr lang="zh-CN" altLang="en-US" sz="1200" dirty="0">
              <a:solidFill>
                <a:schemeClr val="accent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华文新魏" panose="02010800040101010101" charset="-122"/>
              <a:sym typeface="+mn-ea"/>
            </a:endParaRPr>
          </a:p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49DD4-7017-4246-A3DF-C2F8AF04E0D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907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商汤为什么要伐夏呢？</a:t>
            </a:r>
            <a:r>
              <a:rPr lang="zh-CN" altLang="en-US" sz="1200" b="1" dirty="0"/>
              <a:t>“太阳啊你什么时候要灭亡，我们愿意跟你一起灭亡。”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49DD4-7017-4246-A3DF-C2F8AF04E0D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190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诗句中的美土指的是哪？（殷）。商王朝存活近</a:t>
            </a:r>
            <a:r>
              <a:rPr lang="en-US" altLang="zh-CN" dirty="0"/>
              <a:t>600</a:t>
            </a:r>
            <a:r>
              <a:rPr lang="zh-CN" altLang="en-US" dirty="0"/>
              <a:t>年，因为自然条件变化，加上王室内部发生纷争，国都几经迁徙，直到盘庚将都城迁到殷才稳定下来。因而也把商朝称作殷商。那么它的遗址又在哪里呢？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49DD4-7017-4246-A3DF-C2F8AF04E0D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475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一带而过：在河南的安阳市。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49DD4-7017-4246-A3DF-C2F8AF04E0D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429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盘庚迁殷后，商王朝发展迅速。我们来借助几个考古材料还原当年商朝发展风貌。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49DD4-7017-4246-A3DF-C2F8AF04E0D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009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透过这些考古文物和博物馆的解说词，我们能看出些什么来呢？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49DD4-7017-4246-A3DF-C2F8AF04E0D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786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然而当商纣王帝辛继王位后，商朝也走向了末路。商纣王按</a:t>
            </a:r>
            <a:r>
              <a:rPr lang="en-US" altLang="zh-CN" dirty="0"/>
              <a:t>《</a:t>
            </a:r>
            <a:r>
              <a:rPr lang="zh-CN" altLang="en-US" dirty="0"/>
              <a:t>史记</a:t>
            </a:r>
            <a:r>
              <a:rPr lang="en-US" altLang="zh-CN" dirty="0"/>
              <a:t>》</a:t>
            </a:r>
            <a:r>
              <a:rPr lang="zh-CN" altLang="en-US" dirty="0"/>
              <a:t>记载“材力过人，手格猛兽”。可见其力大无比。同时商纣荒淫无度，聚众作乐“以酒为池，悬肉为林。”且刑罚严酷，设置了炮烙等酷刑。据殷墟出土甲骨文记载，商朝灭亡前的几十年间还曾</a:t>
            </a:r>
            <a:r>
              <a:rPr lang="zh-CN" altLang="en-US" b="1" dirty="0"/>
              <a:t>上百次</a:t>
            </a:r>
            <a:r>
              <a:rPr lang="zh-CN" altLang="en-US" dirty="0"/>
              <a:t>征伐其他部落。但商朝给中国留下了灿烂的青铜文明和甲骨文化。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49DD4-7017-4246-A3DF-C2F8AF04E0D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419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商王朝衰败的时候，一支周部族发展起来，历史的大车轮将推向西周。周部族是怎样灭亡商朝的呢？这和一场战争有关，商朝青铜器上的文字记录下了这场战事。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49DD4-7017-4246-A3DF-C2F8AF04E0D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367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3398"/>
            <a:ext cx="6858000" cy="17907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9C5158-4539-4239-A263-B17AEC0A6742}" type="datetimeFigureOut">
              <a:rPr lang="en-US" smtClean="0"/>
              <a:pPr>
                <a:defRPr/>
              </a:pPr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A2050D-D247-463D-B035-EC4731E3AE8E}" type="slidenum">
              <a:rPr 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013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BAFCFB-2F20-441B-834B-3C0509212633}" type="datetimeFigureOut">
              <a:rPr lang="en-US" smtClean="0"/>
              <a:pPr>
                <a:defRPr/>
              </a:pPr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226446-6E20-413B-A408-0D9E799B3B8E}" type="slidenum">
              <a:rPr 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507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0271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0272"/>
            <a:ext cx="5800725" cy="435887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F74FC9-FC5E-487D-A971-0566BD68DC97}" type="datetimeFigureOut">
              <a:rPr lang="en-US" smtClean="0"/>
              <a:pPr>
                <a:defRPr/>
              </a:pPr>
              <a:t>9/24/2019</a:t>
            </a:fld>
            <a:endParaRPr lang="en-US" sz="11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B67C7A-ABFE-4E78-989A-C3ED726B50E7}" type="slidenum">
              <a:rPr 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8403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/>
          <p:cNvSpPr/>
          <p:nvPr userDrawn="1"/>
        </p:nvSpPr>
        <p:spPr>
          <a:xfrm>
            <a:off x="0" y="0"/>
            <a:ext cx="9144000" cy="16073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矩形 3"/>
          <p:cNvSpPr/>
          <p:nvPr userDrawn="1"/>
        </p:nvSpPr>
        <p:spPr>
          <a:xfrm>
            <a:off x="0" y="4982766"/>
            <a:ext cx="9144000" cy="1607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4246"/>
          <a:stretch>
            <a:fillRect/>
          </a:stretch>
        </p:blipFill>
        <p:spPr>
          <a:xfrm>
            <a:off x="0" y="3221524"/>
            <a:ext cx="9144000" cy="192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99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32ED7E-ECD0-43AA-827F-83ED4DF404EB}" type="datetimeFigureOut">
              <a:rPr lang="en-US" smtClean="0"/>
              <a:pPr>
                <a:defRPr/>
              </a:pPr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88F64-80D8-41CA-BB27-DD23C9C5D9BB}" type="slidenum">
              <a:rPr 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38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4317"/>
            <a:ext cx="7886700" cy="2138406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14475"/>
            <a:ext cx="78867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F4A7D4-33C3-4FBB-88C1-96C74A68718E}" type="datetimeFigureOut">
              <a:rPr lang="en-US" smtClean="0"/>
              <a:pPr>
                <a:defRPr/>
              </a:pPr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8D359E-8C47-4E93-BB6A-EB8B1DC58287}" type="slidenum">
              <a:rPr 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899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371600"/>
            <a:ext cx="3886200" cy="326350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71600"/>
            <a:ext cx="3886200" cy="326350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CF12EC-5AC0-4417-8D1E-F4A477BA1C7F}" type="datetimeFigureOut">
              <a:rPr lang="en-US" smtClean="0"/>
              <a:pPr>
                <a:defRPr/>
              </a:pPr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E5F3FF-E5CA-40BB-8D4B-FBBB930F1425}" type="slidenum">
              <a:rPr 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029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261388"/>
            <a:ext cx="3867150" cy="619274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1880663"/>
            <a:ext cx="3867150" cy="276039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388"/>
            <a:ext cx="3886201" cy="619274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80663"/>
            <a:ext cx="3886201" cy="276039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183578-2F87-49BD-B8EA-28D2E20DC121}" type="datetimeFigureOut">
              <a:rPr lang="en-US" smtClean="0"/>
              <a:pPr>
                <a:defRPr/>
              </a:pPr>
              <a:t>9/24/2019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B1FCB-5990-41A6-9D10-81CEDC006390}" type="slidenum">
              <a:rPr 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E1BF33-85B9-41B6-AB43-FD9FE384889D}" type="datetimeFigureOut">
              <a:rPr lang="en-US" smtClean="0"/>
              <a:pPr>
                <a:defRPr/>
              </a:pPr>
              <a:t>9/24/2019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56B68B-E95A-4EE4-9F71-A4612035A25D}" type="slidenum">
              <a:rPr 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37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933B30-7ED2-4AD8-9964-0F7F4F62D7B5}" type="datetimeFigureOut">
              <a:rPr lang="zh-CN" altLang="en-US" smtClean="0"/>
              <a:pPr>
                <a:defRPr/>
              </a:pPr>
              <a:t>2019-9-24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9249F5-DE0F-43E5-915B-7B93BF05EC1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622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0"/>
            <a:ext cx="2948940" cy="1200148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2950"/>
            <a:ext cx="4629150" cy="36576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43049"/>
            <a:ext cx="2948940" cy="28575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F0B5AB-2254-4776-A41A-7FC55636328B}" type="datetimeFigureOut">
              <a:rPr lang="en-US" smtClean="0"/>
              <a:pPr>
                <a:defRPr/>
              </a:pPr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77762-9C18-4EF3-B27A-C21809443518}" type="slidenum">
              <a:rPr 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837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0"/>
            <a:ext cx="2948940" cy="120015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742950"/>
            <a:ext cx="4629150" cy="36576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43050"/>
            <a:ext cx="2948940" cy="28575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C3EDED-2C46-4EE4-BE3C-89413E57181C}" type="datetimeFigureOut">
              <a:rPr lang="en-US" smtClean="0"/>
              <a:pPr>
                <a:defRPr/>
              </a:pPr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2106BA-34F2-4DC9-BEB1-72B3C4D450E8}" type="slidenum">
              <a:rPr 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349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27432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371600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F7F74FC9-FC5E-487D-A971-0566BD68DC97}" type="datetimeFigureOut">
              <a:rPr lang="en-US" smtClean="0"/>
              <a:pPr>
                <a:defRPr/>
              </a:pPr>
              <a:t>9/24/2019</a:t>
            </a:fld>
            <a:endParaRPr lang="en-US" sz="11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B67C7A-ABFE-4E78-989A-C3ED726B50E7}" type="slidenum">
              <a:rPr 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854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23" r:id="rId12"/>
    <p:sldLayoutId id="2147483754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g"/><Relationship Id="rId4" Type="http://schemas.openxmlformats.org/officeDocument/2006/relationships/image" Target="../media/image51.jpeg"/><Relationship Id="rId9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jpe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" t="5648" r="7852" b="6534"/>
          <a:stretch>
            <a:fillRect/>
          </a:stretch>
        </p:blipFill>
        <p:spPr>
          <a:xfrm>
            <a:off x="4959667" y="3210878"/>
            <a:ext cx="1572578" cy="159258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0" t="29113" r="29164" b="35968"/>
          <a:stretch>
            <a:fillRect/>
          </a:stretch>
        </p:blipFill>
        <p:spPr bwMode="auto">
          <a:xfrm>
            <a:off x="2026444" y="2989898"/>
            <a:ext cx="1789748" cy="1895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右箭头 7"/>
          <p:cNvSpPr/>
          <p:nvPr/>
        </p:nvSpPr>
        <p:spPr>
          <a:xfrm rot="10800000" flipH="1">
            <a:off x="3707130" y="3706654"/>
            <a:ext cx="1252538" cy="353378"/>
          </a:xfrm>
          <a:prstGeom prst="right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471" y="621030"/>
            <a:ext cx="1373505" cy="15563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rcRect l="21464" t="10000" r="18119" b="12922"/>
          <a:stretch>
            <a:fillRect/>
          </a:stretch>
        </p:blipFill>
        <p:spPr>
          <a:xfrm>
            <a:off x="4959668" y="647224"/>
            <a:ext cx="1174909" cy="1563053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>
          <a:xfrm rot="10800000" flipH="1">
            <a:off x="3562826" y="1222534"/>
            <a:ext cx="1252538" cy="353378"/>
          </a:xfrm>
          <a:prstGeom prst="right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矩形标注 15"/>
          <p:cNvSpPr/>
          <p:nvPr/>
        </p:nvSpPr>
        <p:spPr>
          <a:xfrm>
            <a:off x="6323189" y="699515"/>
            <a:ext cx="729081" cy="432048"/>
          </a:xfrm>
          <a:prstGeom prst="wedgeRectCallout">
            <a:avLst>
              <a:gd name="adj1" fmla="val -105460"/>
              <a:gd name="adj2" fmla="val 1472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楷体_GB2312" panose="02010609030101010101" charset="-122"/>
                <a:ea typeface="楷体_GB2312" panose="02010609030101010101" charset="-122"/>
              </a:rPr>
              <a:t>房屋</a:t>
            </a:r>
          </a:p>
        </p:txBody>
      </p:sp>
      <p:sp>
        <p:nvSpPr>
          <p:cNvPr id="17" name="矩形标注 16"/>
          <p:cNvSpPr/>
          <p:nvPr/>
        </p:nvSpPr>
        <p:spPr>
          <a:xfrm>
            <a:off x="6134577" y="1443038"/>
            <a:ext cx="772954" cy="314325"/>
          </a:xfrm>
          <a:prstGeom prst="wedgeRectCallout">
            <a:avLst>
              <a:gd name="adj1" fmla="val -105760"/>
              <a:gd name="adj2" fmla="val -121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楷体_GB2312" panose="02010609030101010101" charset="-122"/>
                <a:ea typeface="楷体_GB2312" panose="02010609030101010101" charset="-122"/>
              </a:rPr>
              <a:t>猪</a:t>
            </a:r>
          </a:p>
        </p:txBody>
      </p:sp>
      <p:pic>
        <p:nvPicPr>
          <p:cNvPr id="61" name="图片 60" descr="中式花边框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922" y="699612"/>
            <a:ext cx="643414" cy="3668554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84237" y="1674495"/>
            <a:ext cx="646331" cy="160556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0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说文解字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" t="5648" r="7852" b="6534"/>
          <a:stretch>
            <a:fillRect/>
          </a:stretch>
        </p:blipFill>
        <p:spPr>
          <a:xfrm>
            <a:off x="2644616" y="572453"/>
            <a:ext cx="4563428" cy="4507230"/>
          </a:xfrm>
          <a:prstGeom prst="rect">
            <a:avLst/>
          </a:prstGeom>
        </p:spPr>
      </p:pic>
      <p:sp>
        <p:nvSpPr>
          <p:cNvPr id="19" name="矩形标注 18"/>
          <p:cNvSpPr/>
          <p:nvPr/>
        </p:nvSpPr>
        <p:spPr>
          <a:xfrm>
            <a:off x="6530340" y="923925"/>
            <a:ext cx="1290638" cy="543878"/>
          </a:xfrm>
          <a:prstGeom prst="wedgeRectCallout">
            <a:avLst>
              <a:gd name="adj1" fmla="val -75739"/>
              <a:gd name="adj2" fmla="val 99715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latin typeface="楷体_GB2312" panose="02010609030101010101" charset="-122"/>
                <a:ea typeface="楷体_GB2312" panose="02010609030101010101" charset="-122"/>
              </a:rPr>
              <a:t>军队</a:t>
            </a:r>
          </a:p>
        </p:txBody>
      </p:sp>
      <p:sp>
        <p:nvSpPr>
          <p:cNvPr id="22" name="矩形标注 21"/>
          <p:cNvSpPr/>
          <p:nvPr/>
        </p:nvSpPr>
        <p:spPr>
          <a:xfrm>
            <a:off x="6394609" y="2217897"/>
            <a:ext cx="1681639" cy="1804511"/>
          </a:xfrm>
          <a:prstGeom prst="wedgeRectCallout">
            <a:avLst>
              <a:gd name="adj1" fmla="val -169710"/>
              <a:gd name="adj2" fmla="val -4891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450" b="1" dirty="0">
                <a:latin typeface="楷体" panose="02010609060101010101" charset="-122"/>
                <a:ea typeface="楷体" panose="02010609060101010101" charset="-122"/>
              </a:rPr>
              <a:t>家</a:t>
            </a:r>
          </a:p>
        </p:txBody>
      </p:sp>
      <p:sp>
        <p:nvSpPr>
          <p:cNvPr id="23" name="矩形标注 22"/>
          <p:cNvSpPr/>
          <p:nvPr/>
        </p:nvSpPr>
        <p:spPr>
          <a:xfrm>
            <a:off x="1544003" y="660083"/>
            <a:ext cx="1012984" cy="438626"/>
          </a:xfrm>
          <a:prstGeom prst="wedgeRectCallout">
            <a:avLst>
              <a:gd name="adj1" fmla="val 73559"/>
              <a:gd name="adj2" fmla="val 8013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 dirty="0">
                <a:latin typeface="楷体_GB2312" panose="02010609030101010101" charset="-122"/>
                <a:ea typeface="楷体_GB2312" panose="02010609030101010101" charset="-122"/>
              </a:rPr>
              <a:t>疆域</a:t>
            </a:r>
          </a:p>
        </p:txBody>
      </p:sp>
      <p:sp>
        <p:nvSpPr>
          <p:cNvPr id="24" name="矩形标注 23"/>
          <p:cNvSpPr/>
          <p:nvPr/>
        </p:nvSpPr>
        <p:spPr>
          <a:xfrm>
            <a:off x="1684973" y="3965734"/>
            <a:ext cx="959644" cy="567214"/>
          </a:xfrm>
          <a:prstGeom prst="wedgeRectCallout">
            <a:avLst>
              <a:gd name="adj1" fmla="val 157902"/>
              <a:gd name="adj2" fmla="val -3491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_GB2312" panose="02010609030101010101" charset="-122"/>
                <a:ea typeface="楷体_GB2312" panose="02010609030101010101" charset="-122"/>
              </a:rPr>
              <a:t>土地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1547664" y="713422"/>
            <a:ext cx="6296501" cy="3809048"/>
            <a:chOff x="3429" y="1379"/>
            <a:chExt cx="13221" cy="7998"/>
          </a:xfrm>
        </p:grpSpPr>
        <p:sp>
          <p:nvSpPr>
            <p:cNvPr id="18" name="标题 1"/>
            <p:cNvSpPr txBox="1"/>
            <p:nvPr/>
          </p:nvSpPr>
          <p:spPr>
            <a:xfrm>
              <a:off x="3429" y="6032"/>
              <a:ext cx="13221" cy="334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rtlCol="0" anchor="b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8890">
                <a:contourClr>
                  <a:schemeClr val="accent3">
                    <a:shade val="55000"/>
                  </a:schemeClr>
                </a:contourClr>
              </a:sp3d>
            </a:bodyPr>
            <a:lstStyle>
              <a:lvl1pPr algn="ctr" rtl="0" eaLnBrk="1" latinLnBrk="0" hangingPunct="1">
                <a:spcBef>
                  <a:spcPct val="0"/>
                </a:spcBef>
                <a:buNone/>
                <a:defRPr kumimoji="0" sz="4400" b="1" kern="1200" cap="all" spc="50" dirty="0">
                  <a:ln w="158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1750" dir="3600000" algn="tl" rotWithShape="0">
                      <a:srgbClr val="000000">
                        <a:alpha val="6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eaLnBrk="1" latinLnBrk="0" hangingPunct="1">
                <a:defRPr kumimoji="0">
                  <a:solidFill>
                    <a:schemeClr val="tx2"/>
                  </a:solidFill>
                </a:defRPr>
              </a:lvl2pPr>
              <a:lvl3pPr eaLnBrk="1" latinLnBrk="0" hangingPunct="1">
                <a:defRPr kumimoji="0">
                  <a:solidFill>
                    <a:schemeClr val="tx2"/>
                  </a:solidFill>
                </a:defRPr>
              </a:lvl3pPr>
              <a:lvl4pPr eaLnBrk="1" latinLnBrk="0" hangingPunct="1">
                <a:defRPr kumimoji="0">
                  <a:solidFill>
                    <a:schemeClr val="tx2"/>
                  </a:solidFill>
                </a:defRPr>
              </a:lvl4pPr>
              <a:lvl5pPr eaLnBrk="1" latinLnBrk="0" hangingPunct="1">
                <a:defRPr kumimoji="0">
                  <a:solidFill>
                    <a:schemeClr val="tx2"/>
                  </a:solidFill>
                </a:defRPr>
              </a:lvl5pPr>
              <a:lvl6pPr eaLnBrk="1" latinLnBrk="0" hangingPunct="1">
                <a:defRPr kumimoji="0">
                  <a:solidFill>
                    <a:schemeClr val="tx2"/>
                  </a:solidFill>
                </a:defRPr>
              </a:lvl6pPr>
              <a:lvl7pPr eaLnBrk="1" latinLnBrk="0" hangingPunct="1">
                <a:defRPr kumimoji="0">
                  <a:solidFill>
                    <a:schemeClr val="tx2"/>
                  </a:solidFill>
                </a:defRPr>
              </a:lvl7pPr>
              <a:lvl8pPr eaLnBrk="1" latinLnBrk="0" hangingPunct="1">
                <a:defRPr kumimoji="0">
                  <a:solidFill>
                    <a:schemeClr val="tx2"/>
                  </a:solidFill>
                </a:defRPr>
              </a:lvl8pPr>
              <a:lvl9pPr eaLnBrk="1" latinLnBrk="0" hangingPunct="1">
                <a:defRPr kumimoji="0">
                  <a:solidFill>
                    <a:schemeClr val="tx2"/>
                  </a:solidFill>
                </a:defRPr>
              </a:lvl9pPr>
            </a:lstStyle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zh-CN" altLang="en-US" sz="10350" dirty="0">
                  <a:ln w="15875" cmpd="sng">
                    <a:noFill/>
                    <a:prstDash val="solid"/>
                  </a:ln>
                  <a:solidFill>
                    <a:srgbClr val="C00000"/>
                  </a:solidFill>
                  <a:effectLst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國  家</a:t>
              </a:r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3650" y="1379"/>
              <a:ext cx="12906" cy="332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rtlCol="0" anchor="b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8890">
                <a:contourClr>
                  <a:schemeClr val="accent3">
                    <a:shade val="55000"/>
                  </a:schemeClr>
                </a:contourClr>
              </a:sp3d>
            </a:bodyPr>
            <a:lstStyle>
              <a:lvl1pPr algn="ctr" rtl="0" eaLnBrk="1" latinLnBrk="0" hangingPunct="1">
                <a:spcBef>
                  <a:spcPct val="0"/>
                </a:spcBef>
                <a:buNone/>
                <a:defRPr kumimoji="0" sz="4400" b="1" kern="1200" cap="all" spc="50" dirty="0">
                  <a:ln w="1587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1750" dir="3600000" algn="tl" rotWithShape="0">
                      <a:srgbClr val="000000">
                        <a:alpha val="60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eaLnBrk="1" latinLnBrk="0" hangingPunct="1">
                <a:defRPr kumimoji="0">
                  <a:solidFill>
                    <a:schemeClr val="tx2"/>
                  </a:solidFill>
                </a:defRPr>
              </a:lvl2pPr>
              <a:lvl3pPr eaLnBrk="1" latinLnBrk="0" hangingPunct="1">
                <a:defRPr kumimoji="0">
                  <a:solidFill>
                    <a:schemeClr val="tx2"/>
                  </a:solidFill>
                </a:defRPr>
              </a:lvl3pPr>
              <a:lvl4pPr eaLnBrk="1" latinLnBrk="0" hangingPunct="1">
                <a:defRPr kumimoji="0">
                  <a:solidFill>
                    <a:schemeClr val="tx2"/>
                  </a:solidFill>
                </a:defRPr>
              </a:lvl4pPr>
              <a:lvl5pPr eaLnBrk="1" latinLnBrk="0" hangingPunct="1">
                <a:defRPr kumimoji="0">
                  <a:solidFill>
                    <a:schemeClr val="tx2"/>
                  </a:solidFill>
                </a:defRPr>
              </a:lvl5pPr>
              <a:lvl6pPr eaLnBrk="1" latinLnBrk="0" hangingPunct="1">
                <a:defRPr kumimoji="0">
                  <a:solidFill>
                    <a:schemeClr val="tx2"/>
                  </a:solidFill>
                </a:defRPr>
              </a:lvl6pPr>
              <a:lvl7pPr eaLnBrk="1" latinLnBrk="0" hangingPunct="1">
                <a:defRPr kumimoji="0">
                  <a:solidFill>
                    <a:schemeClr val="tx2"/>
                  </a:solidFill>
                </a:defRPr>
              </a:lvl7pPr>
              <a:lvl8pPr eaLnBrk="1" latinLnBrk="0" hangingPunct="1">
                <a:defRPr kumimoji="0">
                  <a:solidFill>
                    <a:schemeClr val="tx2"/>
                  </a:solidFill>
                </a:defRPr>
              </a:lvl8pPr>
              <a:lvl9pPr eaLnBrk="1" latinLnBrk="0" hangingPunct="1">
                <a:defRPr kumimoji="0">
                  <a:solidFill>
                    <a:schemeClr val="tx2"/>
                  </a:solidFill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zh-CN" altLang="en-US" sz="10350" dirty="0">
                  <a:ln w="15875" cmpd="sng">
                    <a:noFill/>
                    <a:prstDash val="solid"/>
                  </a:ln>
                  <a:solidFill>
                    <a:srgbClr val="C00000"/>
                  </a:solidFill>
                  <a:effectLst/>
                  <a:latin typeface="楷体_GB2312" panose="02010609030101010101" charset="-122"/>
                  <a:ea typeface="楷体_GB2312" panose="02010609030101010101" charset="-122"/>
                </a:rPr>
                <a:t>家  </a:t>
              </a:r>
              <a:r>
                <a:rPr lang="zh-CN" altLang="en-US" sz="10350">
                  <a:ln w="15875" cmpd="sng">
                    <a:noFill/>
                    <a:prstDash val="solid"/>
                  </a:ln>
                  <a:solidFill>
                    <a:srgbClr val="C00000"/>
                  </a:solidFill>
                  <a:effectLst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國</a:t>
              </a:r>
              <a:r>
                <a:rPr lang="zh-CN" altLang="en-US" sz="8625" dirty="0">
                  <a:ln w="15875" cmpd="sng">
                    <a:noFill/>
                    <a:prstDash val="solid"/>
                  </a:ln>
                  <a:solidFill>
                    <a:srgbClr val="C00000"/>
                  </a:solidFill>
                  <a:effectLst/>
                  <a:latin typeface="楷体_GB2312" panose="02010609030101010101" charset="-122"/>
                  <a:ea typeface="楷体_GB2312" panose="02010609030101010101" charset="-122"/>
                </a:rPr>
                <a:t> 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8813" y="3030"/>
              <a:ext cx="2453" cy="48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zh-CN" sz="17925">
                  <a:solidFill>
                    <a:srgbClr val="C00000"/>
                  </a:solidFill>
                  <a:latin typeface="楷体" panose="02010609060101010101" charset="-122"/>
                  <a:ea typeface="楷体" panose="02010609060101010101" charset="-122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bldLvl="0" animBg="1"/>
      <p:bldP spid="16" grpId="0" bldLvl="0" animBg="1"/>
      <p:bldP spid="17" grpId="0" bldLvl="0" animBg="1"/>
      <p:bldP spid="21" grpId="0"/>
      <p:bldP spid="19" grpId="0" bldLvl="0" animBg="1"/>
      <p:bldP spid="19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910" y="785800"/>
            <a:ext cx="3714748" cy="2035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239566"/>
            <a:ext cx="203132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3200"/>
            </a:lvl1pPr>
          </a:lstStyle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迄今为止所知</a:t>
            </a:r>
          </a:p>
        </p:txBody>
      </p:sp>
      <p:sp>
        <p:nvSpPr>
          <p:cNvPr id="5" name="矩形 4"/>
          <p:cNvSpPr/>
          <p:nvPr/>
        </p:nvSpPr>
        <p:spPr>
          <a:xfrm>
            <a:off x="928688" y="2411016"/>
            <a:ext cx="326243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我国最早的大型宫殿建筑群</a:t>
            </a:r>
          </a:p>
        </p:txBody>
      </p:sp>
      <p:pic>
        <p:nvPicPr>
          <p:cNvPr id="11" name="图片 10" descr="timg (7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4942" y="1000114"/>
            <a:ext cx="3429023" cy="2087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 descr="t018b019b3d558790cc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50" t="4986" r="5497"/>
          <a:stretch>
            <a:fillRect/>
          </a:stretch>
        </p:blipFill>
        <p:spPr>
          <a:xfrm>
            <a:off x="4572000" y="1406365"/>
            <a:ext cx="2214578" cy="2183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图片 11" descr="timg (8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439" y="2893219"/>
            <a:ext cx="2500305" cy="1945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3929058" y="4357700"/>
            <a:ext cx="249299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我国最早的车辙痕迹</a:t>
            </a:r>
          </a:p>
        </p:txBody>
      </p:sp>
      <p:sp>
        <p:nvSpPr>
          <p:cNvPr id="10" name="矩形 9"/>
          <p:cNvSpPr/>
          <p:nvPr/>
        </p:nvSpPr>
        <p:spPr>
          <a:xfrm>
            <a:off x="6286512" y="3214692"/>
            <a:ext cx="2749471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我国最早的青铜礼器群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2391" y="3709398"/>
            <a:ext cx="6598589" cy="11350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3200"/>
            </a:lvl1pPr>
          </a:lstStyle>
          <a:p>
            <a:pPr indent="-457200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夏朝是中国历史上第一个王朝，它的建立标志着中国早期国家的产生。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0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841"/>
            <a:ext cx="911018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2800"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回忆所学知识，“启继禹位”前后首领继位制度发生了什么变化？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38880" y="770207"/>
            <a:ext cx="74892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尧</a:t>
            </a:r>
          </a:p>
        </p:txBody>
      </p:sp>
      <p:cxnSp>
        <p:nvCxnSpPr>
          <p:cNvPr id="5" name="直接箭头连接符 4"/>
          <p:cNvCxnSpPr/>
          <p:nvPr/>
        </p:nvCxnSpPr>
        <p:spPr>
          <a:xfrm>
            <a:off x="1729030" y="1175194"/>
            <a:ext cx="1071562" cy="119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00592" y="770207"/>
            <a:ext cx="74892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舜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63944" y="913584"/>
            <a:ext cx="54373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2800"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禹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91001" y="761580"/>
            <a:ext cx="74892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启</a:t>
            </a:r>
          </a:p>
        </p:txBody>
      </p:sp>
      <p:cxnSp>
        <p:nvCxnSpPr>
          <p:cNvPr id="14" name="直接连接符 13"/>
          <p:cNvCxnSpPr/>
          <p:nvPr/>
        </p:nvCxnSpPr>
        <p:spPr>
          <a:xfrm rot="5400000">
            <a:off x="1218180" y="1634074"/>
            <a:ext cx="376238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rot="5400000">
            <a:off x="4883496" y="1582103"/>
            <a:ext cx="375047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rot="10800000" flipV="1">
            <a:off x="1405505" y="1785724"/>
            <a:ext cx="990600" cy="714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rot="10800000">
            <a:off x="3599212" y="1792869"/>
            <a:ext cx="1500187" cy="11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09850" y="1472423"/>
            <a:ext cx="1570037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禅让制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84776" y="1468924"/>
            <a:ext cx="1415772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世袭制</a:t>
            </a:r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932522" y="2680430"/>
            <a:ext cx="29546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天下为公，选贤与能</a:t>
            </a: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6063499" y="2677861"/>
            <a:ext cx="29546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大道既隐，天下为家</a:t>
            </a: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3483531" y="1175194"/>
            <a:ext cx="1071562" cy="119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5114201" y="1171953"/>
            <a:ext cx="1071562" cy="119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555093" y="913584"/>
            <a:ext cx="54373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2800"/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禹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185763" y="884691"/>
            <a:ext cx="54373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2800"/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启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29502" y="324057"/>
            <a:ext cx="1563248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60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6600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 rot="10800000">
            <a:off x="7217123" y="1751631"/>
            <a:ext cx="1071562" cy="11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rot="10800000">
            <a:off x="5059425" y="1779860"/>
            <a:ext cx="714375" cy="11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1736373D-39D0-4BC5-B0AE-45657027A29D}"/>
              </a:ext>
            </a:extLst>
          </p:cNvPr>
          <p:cNvSpPr txBox="1"/>
          <p:nvPr/>
        </p:nvSpPr>
        <p:spPr>
          <a:xfrm>
            <a:off x="2194876" y="3284078"/>
            <a:ext cx="1570037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“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公天下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”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026ADD7-E385-44D6-A9CC-0D62C11F477A}"/>
              </a:ext>
            </a:extLst>
          </p:cNvPr>
          <p:cNvSpPr txBox="1"/>
          <p:nvPr/>
        </p:nvSpPr>
        <p:spPr>
          <a:xfrm>
            <a:off x="6185763" y="3303313"/>
            <a:ext cx="1500185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“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家天下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”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D9CB84F-D1E5-4DAC-BB05-234F95F6C63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872637" y="2226649"/>
            <a:ext cx="2231326" cy="2110624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85A71CD2-A2BF-493F-93D7-7D373D67004D}"/>
              </a:ext>
            </a:extLst>
          </p:cNvPr>
          <p:cNvSpPr txBox="1"/>
          <p:nvPr/>
        </p:nvSpPr>
        <p:spPr>
          <a:xfrm>
            <a:off x="337829" y="4479256"/>
            <a:ext cx="89782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000" b="1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世袭制：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指王位、爵号和财产按照家族血缘关系世代继承下去。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0B4869E0-38C0-41D3-B253-39530F97DEA8}"/>
              </a:ext>
            </a:extLst>
          </p:cNvPr>
          <p:cNvCxnSpPr/>
          <p:nvPr/>
        </p:nvCxnSpPr>
        <p:spPr>
          <a:xfrm>
            <a:off x="2555776" y="3139526"/>
            <a:ext cx="11521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3BA671AB-009B-4116-83F8-FD4A7A5E5F5F}"/>
              </a:ext>
            </a:extLst>
          </p:cNvPr>
          <p:cNvCxnSpPr/>
          <p:nvPr/>
        </p:nvCxnSpPr>
        <p:spPr>
          <a:xfrm>
            <a:off x="7685948" y="3135880"/>
            <a:ext cx="11521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8" grpId="0" animBg="1"/>
      <p:bldP spid="10" grpId="0"/>
      <p:bldP spid="19" grpId="0" animBg="1"/>
      <p:bldP spid="20" grpId="0" animBg="1"/>
      <p:bldP spid="24" grpId="0"/>
      <p:bldP spid="25" grpId="0"/>
      <p:bldP spid="26" grpId="0" animBg="1"/>
      <p:bldP spid="27" grpId="0" animBg="1"/>
      <p:bldP spid="33" grpId="0"/>
      <p:bldP spid="33" grpId="1"/>
      <p:bldP spid="29" grpId="0" bldLvl="0" animBg="1"/>
      <p:bldP spid="30" grpId="0" bldLvl="0" animBg="1"/>
      <p:bldP spid="3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IMG_3560.JPG"/>
          <p:cNvPicPr>
            <a:picLocks noChangeAspect="1"/>
          </p:cNvPicPr>
          <p:nvPr/>
        </p:nvPicPr>
        <p:blipFill>
          <a:blip r:embed="rId2"/>
          <a:srcRect l="739" t="1041" r="5568"/>
          <a:stretch>
            <a:fillRect/>
          </a:stretch>
        </p:blipFill>
        <p:spPr bwMode="auto">
          <a:xfrm>
            <a:off x="3000376" y="642934"/>
            <a:ext cx="30003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 descr="IMG_3561.JPG"/>
          <p:cNvPicPr>
            <a:picLocks noChangeAspect="1"/>
          </p:cNvPicPr>
          <p:nvPr/>
        </p:nvPicPr>
        <p:blipFill>
          <a:blip r:embed="rId3" cstate="print"/>
          <a:srcRect l="3906" t="7500" r="28906"/>
          <a:stretch>
            <a:fillRect/>
          </a:stretch>
        </p:blipFill>
        <p:spPr bwMode="auto">
          <a:xfrm>
            <a:off x="1" y="642934"/>
            <a:ext cx="30003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14348" y="3857635"/>
            <a:ext cx="771525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观察地图，商王朝、周王朝与夏朝相比有什么变化？浏览教材，你认为两个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代表着什么事件？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7941" y="3053957"/>
            <a:ext cx="54373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2800"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39952" y="3075806"/>
            <a:ext cx="54373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2800"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97581" y="3053957"/>
            <a:ext cx="90281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2800"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西周</a:t>
            </a:r>
          </a:p>
        </p:txBody>
      </p:sp>
      <p:cxnSp>
        <p:nvCxnSpPr>
          <p:cNvPr id="21" name="直接箭头连接符 20"/>
          <p:cNvCxnSpPr/>
          <p:nvPr/>
        </p:nvCxnSpPr>
        <p:spPr>
          <a:xfrm>
            <a:off x="1857356" y="3321849"/>
            <a:ext cx="2000250" cy="119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5000629" y="3321849"/>
            <a:ext cx="2071687" cy="119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0" y="535767"/>
            <a:ext cx="9144000" cy="107157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hueMod val="100000"/>
                  <a:satMod val="100000"/>
                  <a:tint val="66000"/>
                  <a:satMod val="160000"/>
                </a:schemeClr>
              </a:gs>
              <a:gs pos="50000">
                <a:schemeClr val="accent6">
                  <a:tint val="100000"/>
                  <a:shade val="100000"/>
                  <a:hueMod val="100000"/>
                  <a:satMod val="100000"/>
                  <a:tint val="44500"/>
                  <a:satMod val="160000"/>
                </a:schemeClr>
              </a:gs>
              <a:gs pos="100000">
                <a:schemeClr val="accent6">
                  <a:tint val="100000"/>
                  <a:shade val="100000"/>
                  <a:hueMod val="100000"/>
                  <a:satMod val="10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44450" cmpd="thinThick"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n/>
              <a:solidFill>
                <a:schemeClr val="accent5">
                  <a:tint val="50000"/>
                  <a:satMod val="1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2786064"/>
            <a:ext cx="9144000" cy="107157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hueMod val="100000"/>
                  <a:satMod val="100000"/>
                  <a:tint val="66000"/>
                  <a:satMod val="160000"/>
                </a:schemeClr>
              </a:gs>
              <a:gs pos="50000">
                <a:schemeClr val="accent6">
                  <a:tint val="100000"/>
                  <a:shade val="100000"/>
                  <a:hueMod val="100000"/>
                  <a:satMod val="100000"/>
                  <a:tint val="44500"/>
                  <a:satMod val="160000"/>
                </a:schemeClr>
              </a:gs>
              <a:gs pos="100000">
                <a:schemeClr val="accent6">
                  <a:tint val="100000"/>
                  <a:shade val="100000"/>
                  <a:hueMod val="100000"/>
                  <a:satMod val="10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44450" cmpd="thinThick"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n/>
              <a:solidFill>
                <a:schemeClr val="accent5">
                  <a:tint val="50000"/>
                  <a:satMod val="1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 descr="IMG_356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50" y="642934"/>
            <a:ext cx="3143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矩形 32"/>
          <p:cNvSpPr/>
          <p:nvPr/>
        </p:nvSpPr>
        <p:spPr>
          <a:xfrm>
            <a:off x="2428860" y="3000378"/>
            <a:ext cx="85725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b="1" dirty="0">
                <a:ln w="11430"/>
                <a:solidFill>
                  <a:srgbClr val="CC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?</a:t>
            </a:r>
            <a:endParaRPr lang="zh-CN" altLang="en-US" sz="4000" b="1" dirty="0">
              <a:ln w="11430"/>
              <a:solidFill>
                <a:srgbClr val="CC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572132" y="3000378"/>
            <a:ext cx="85725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b="1" dirty="0">
                <a:ln w="11430"/>
                <a:solidFill>
                  <a:srgbClr val="CC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?</a:t>
            </a:r>
            <a:endParaRPr lang="zh-CN" altLang="en-US" sz="4000" b="1" dirty="0">
              <a:ln w="11430"/>
              <a:solidFill>
                <a:srgbClr val="CC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347864" y="4119762"/>
            <a:ext cx="85725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b="1" dirty="0">
                <a:ln w="11430"/>
                <a:solidFill>
                  <a:srgbClr val="CC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?</a:t>
            </a:r>
            <a:endParaRPr lang="zh-CN" altLang="en-US" sz="4000" b="1" dirty="0">
              <a:ln w="11430"/>
              <a:solidFill>
                <a:srgbClr val="CC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28795" y="750082"/>
            <a:ext cx="162095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3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商汤伐夏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00629" y="750082"/>
            <a:ext cx="162095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3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武王伐纣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7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71472" y="3929072"/>
            <a:ext cx="8072494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夏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桀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为虐政淫荒，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汤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乃践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天子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位，平定海内。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     ——《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史记∙殷本纪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00760" y="1142990"/>
            <a:ext cx="2646878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商朝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汤（成汤）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约公元前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1600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亳（今河南郑州）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786446" y="3286130"/>
            <a:ext cx="857250" cy="5357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IMG_3560.JPG"/>
          <p:cNvPicPr>
            <a:picLocks noChangeAspect="1"/>
          </p:cNvPicPr>
          <p:nvPr/>
        </p:nvPicPr>
        <p:blipFill>
          <a:blip r:embed="rId3" cstate="print"/>
          <a:srcRect l="738" t="1041" r="5568"/>
          <a:stretch>
            <a:fillRect/>
          </a:stretch>
        </p:blipFill>
        <p:spPr>
          <a:xfrm>
            <a:off x="785786" y="1232288"/>
            <a:ext cx="3573404" cy="2624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直接连接符 9"/>
          <p:cNvCxnSpPr/>
          <p:nvPr/>
        </p:nvCxnSpPr>
        <p:spPr>
          <a:xfrm>
            <a:off x="428596" y="1017974"/>
            <a:ext cx="7786688" cy="1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357686" y="1125131"/>
            <a:ext cx="1714500" cy="2677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朝代名称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建立者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建立时间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建立都城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>
            <a:grpSpLocks/>
          </p:cNvGrpSpPr>
          <p:nvPr/>
        </p:nvGrpSpPr>
        <p:grpSpPr bwMode="auto">
          <a:xfrm>
            <a:off x="341958" y="118074"/>
            <a:ext cx="3307733" cy="822305"/>
            <a:chOff x="56204" y="261480"/>
            <a:chExt cx="3307756" cy="859265"/>
          </a:xfrm>
        </p:grpSpPr>
        <p:sp>
          <p:nvSpPr>
            <p:cNvPr id="22" name="Freeform 3"/>
            <p:cNvSpPr>
              <a:spLocks/>
            </p:cNvSpPr>
            <p:nvPr/>
          </p:nvSpPr>
          <p:spPr bwMode="auto">
            <a:xfrm>
              <a:off x="1000100" y="428604"/>
              <a:ext cx="184732" cy="611059"/>
            </a:xfrm>
            <a:custGeom>
              <a:avLst/>
              <a:gdLst>
                <a:gd name="T0" fmla="*/ 2847173 w 2161"/>
                <a:gd name="T1" fmla="*/ 445638 h 378"/>
                <a:gd name="T2" fmla="*/ 0 w 2161"/>
                <a:gd name="T3" fmla="*/ 445638 h 378"/>
                <a:gd name="T4" fmla="*/ 0 w 2161"/>
                <a:gd name="T5" fmla="*/ 0 h 378"/>
                <a:gd name="T6" fmla="*/ 2847173 w 2161"/>
                <a:gd name="T7" fmla="*/ 0 h 378"/>
                <a:gd name="T8" fmla="*/ 2656859 w 2161"/>
                <a:gd name="T9" fmla="*/ 222819 h 378"/>
                <a:gd name="T10" fmla="*/ 2847173 w 2161"/>
                <a:gd name="T11" fmla="*/ 445638 h 3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1"/>
                <a:gd name="T19" fmla="*/ 0 h 378"/>
                <a:gd name="T20" fmla="*/ 2161 w 2161"/>
                <a:gd name="T21" fmla="*/ 378 h 3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1" h="378">
                  <a:moveTo>
                    <a:pt x="2161" y="378"/>
                  </a:moveTo>
                  <a:lnTo>
                    <a:pt x="0" y="378"/>
                  </a:lnTo>
                  <a:lnTo>
                    <a:pt x="0" y="0"/>
                  </a:lnTo>
                  <a:lnTo>
                    <a:pt x="2161" y="0"/>
                  </a:lnTo>
                  <a:lnTo>
                    <a:pt x="2017" y="189"/>
                  </a:lnTo>
                  <a:lnTo>
                    <a:pt x="2161" y="378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32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28661" y="428604"/>
              <a:ext cx="2435299" cy="61105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>
              <a:defPPr>
                <a:defRPr lang="zh-CN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chemeClr val="lt1"/>
                  </a:solidFill>
                  <a:latin typeface="+mn-lt"/>
                  <a:ea typeface="+mn-ea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商承夏社</a:t>
              </a:r>
            </a:p>
          </p:txBody>
        </p:sp>
        <p:sp>
          <p:nvSpPr>
            <p:cNvPr id="24" name="椭圆 23"/>
            <p:cNvSpPr/>
            <p:nvPr/>
          </p:nvSpPr>
          <p:spPr>
            <a:xfrm>
              <a:off x="56204" y="261480"/>
              <a:ext cx="836738" cy="85926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285852" y="4357700"/>
            <a:ext cx="7572428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盘庚迁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美土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，陶侃效兼庸。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（唐）陈元光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85852" y="214296"/>
            <a:ext cx="531427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请在下图中</a:t>
            </a: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圈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出诗句中的</a:t>
            </a: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“美土”</a:t>
            </a:r>
          </a:p>
        </p:txBody>
      </p:sp>
      <p:pic>
        <p:nvPicPr>
          <p:cNvPr id="26629" name="图片 5" descr="QQ截图2017032712032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928676"/>
            <a:ext cx="6143644" cy="3408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椭圆 6"/>
          <p:cNvSpPr/>
          <p:nvPr/>
        </p:nvSpPr>
        <p:spPr>
          <a:xfrm>
            <a:off x="4214810" y="2071684"/>
            <a:ext cx="785812" cy="428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85876" y="3321844"/>
            <a:ext cx="6715125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殷墟，位于河南省安阳市，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</a:rPr>
              <a:t>1928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年开始考古发掘，是中国商朝晚期都城遗址，出土了大量都城建筑遗址和以甲骨文、青铜器为代表的丰富的文化遗存。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</a:rPr>
              <a:t>2006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年被列入世界文化遗产名录。</a:t>
            </a:r>
          </a:p>
        </p:txBody>
      </p:sp>
      <p:pic>
        <p:nvPicPr>
          <p:cNvPr id="3" name="图片 2" descr="16072885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589360"/>
            <a:ext cx="50292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截图201609281819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66" y="3000378"/>
            <a:ext cx="6715172" cy="1698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矩形 3"/>
          <p:cNvSpPr/>
          <p:nvPr/>
        </p:nvSpPr>
        <p:spPr>
          <a:xfrm>
            <a:off x="5000626" y="642938"/>
            <a:ext cx="3929063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盘龙城遗址被誉为武汉“城市之根”，遗址出土的大玉戈，是商代玉质礼器，长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</a:rPr>
              <a:t>94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厘米、宽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</a:rPr>
              <a:t>14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厘米、厚仅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厘米，堪称“玉戈之王”。</a:t>
            </a:r>
          </a:p>
        </p:txBody>
      </p:sp>
      <p:pic>
        <p:nvPicPr>
          <p:cNvPr id="5" name="图片 4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535767"/>
            <a:ext cx="4312146" cy="2250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傲游截图201703270903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9" y="2946800"/>
            <a:ext cx="3571901" cy="1821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 descr="IMG_3461.JPG"/>
          <p:cNvPicPr>
            <a:picLocks noChangeAspect="1"/>
          </p:cNvPicPr>
          <p:nvPr/>
        </p:nvPicPr>
        <p:blipFill>
          <a:blip r:embed="rId4" cstate="print"/>
          <a:srcRect t="10416" b="30208"/>
          <a:stretch>
            <a:fillRect/>
          </a:stretch>
        </p:blipFill>
        <p:spPr>
          <a:xfrm>
            <a:off x="1000100" y="2946800"/>
            <a:ext cx="3214710" cy="1821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 descr="IMG_3462.JPG"/>
          <p:cNvPicPr>
            <a:picLocks noChangeAspect="1"/>
          </p:cNvPicPr>
          <p:nvPr/>
        </p:nvPicPr>
        <p:blipFill>
          <a:blip r:embed="rId5" cstate="print"/>
          <a:srcRect l="24613" t="13528" r="14276" b="31263"/>
          <a:stretch>
            <a:fillRect/>
          </a:stretch>
        </p:blipFill>
        <p:spPr>
          <a:xfrm>
            <a:off x="6143637" y="375032"/>
            <a:ext cx="2490895" cy="2250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 descr="timg (11).jpg"/>
          <p:cNvPicPr>
            <a:picLocks noChangeAspect="1"/>
          </p:cNvPicPr>
          <p:nvPr/>
        </p:nvPicPr>
        <p:blipFill>
          <a:blip r:embed="rId6"/>
          <a:srcRect l="31826" t="13190" r="23349" b="11810"/>
          <a:stretch>
            <a:fillRect/>
          </a:stretch>
        </p:blipFill>
        <p:spPr>
          <a:xfrm>
            <a:off x="3428992" y="375032"/>
            <a:ext cx="2500330" cy="2303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 descr="timg (12).jpg"/>
          <p:cNvPicPr>
            <a:picLocks noChangeAspect="1"/>
          </p:cNvPicPr>
          <p:nvPr/>
        </p:nvPicPr>
        <p:blipFill>
          <a:blip r:embed="rId7"/>
          <a:srcRect l="25962" t="10393" r="27307" b="11662"/>
          <a:stretch>
            <a:fillRect/>
          </a:stretch>
        </p:blipFill>
        <p:spPr>
          <a:xfrm>
            <a:off x="428597" y="375032"/>
            <a:ext cx="2700357" cy="2250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285852" y="1714494"/>
            <a:ext cx="664368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盘龙城遗址，是以一支</a:t>
            </a:r>
            <a:r>
              <a:rPr lang="zh-CN" altLang="en-US" sz="2400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南下的中原商文化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为主体，融合本地域新石器时代类型。</a:t>
            </a:r>
            <a:endParaRPr lang="en-US" altLang="zh-CN" sz="2400" dirty="0">
              <a:latin typeface="楷体" pitchFamily="49" charset="-122"/>
              <a:ea typeface="楷体" pitchFamily="49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               </a:t>
            </a:r>
            <a:r>
              <a:rPr lang="en-US" altLang="zh-CN" sz="2000" dirty="0"/>
              <a:t>——</a:t>
            </a:r>
            <a:r>
              <a:rPr lang="zh-CN" altLang="en-US" sz="2000" dirty="0"/>
              <a:t>武汉博物馆</a:t>
            </a:r>
            <a:r>
              <a:rPr lang="en-US" altLang="zh-CN" sz="2000" dirty="0"/>
              <a:t>《</a:t>
            </a:r>
            <a:r>
              <a:rPr lang="zh-CN" altLang="en-US" sz="2000" dirty="0"/>
              <a:t>南土遗珍</a:t>
            </a:r>
            <a:r>
              <a:rPr lang="en-US" altLang="zh-CN" sz="2000" dirty="0"/>
              <a:t>》</a:t>
            </a:r>
            <a:r>
              <a:rPr lang="zh-CN" altLang="en-US" sz="2000" dirty="0"/>
              <a:t>解说词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5786" y="4357700"/>
            <a:ext cx="7366119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>
                <a:latin typeface="+mj-ea"/>
                <a:ea typeface="+mj-ea"/>
              </a:rPr>
              <a:t>商朝控制的范围不断扩展，国家得到发展。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730" y="108109"/>
            <a:ext cx="2506980" cy="1874520"/>
          </a:xfrm>
          <a:prstGeom prst="rect">
            <a:avLst/>
          </a:prstGeom>
          <a:ln w="15875">
            <a:solidFill>
              <a:schemeClr val="accent4">
                <a:lumMod val="50000"/>
              </a:schemeClr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2783205" y="10810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cs typeface="华文中宋" panose="02010600040101010101" charset="-122"/>
              </a:rPr>
              <a:t>      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华文中宋" panose="0201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48139" y="1982629"/>
            <a:ext cx="20621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华文中宋" panose="02010600040101010101" charset="-122"/>
                <a:ea typeface="华文中宋" panose="02010600040101010101" charset="-122"/>
              </a:rPr>
              <a:t>    </a:t>
            </a:r>
            <a:r>
              <a:rPr lang="zh-CN" altLang="en-US" b="1">
                <a:latin typeface="华文中宋" panose="02010600040101010101" charset="-122"/>
                <a:ea typeface="华文中宋" panose="02010600040101010101" charset="-122"/>
              </a:rPr>
              <a:t>商纣王</a:t>
            </a:r>
            <a:r>
              <a:rPr lang="zh-CN" altLang="en-US" b="1">
                <a:solidFill>
                  <a:schemeClr val="accent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帝辛</a:t>
            </a:r>
          </a:p>
          <a:p>
            <a:r>
              <a:rPr lang="zh-CN" altLang="en-US" sz="1500"/>
              <a:t>（前</a:t>
            </a:r>
            <a:r>
              <a:rPr lang="en-US" altLang="zh-CN" sz="1500"/>
              <a:t>1075—</a:t>
            </a:r>
            <a:r>
              <a:rPr lang="zh-CN" altLang="en-US" sz="1500"/>
              <a:t>前</a:t>
            </a:r>
            <a:r>
              <a:rPr lang="en-US" altLang="zh-CN" sz="1500"/>
              <a:t>1046</a:t>
            </a:r>
            <a:r>
              <a:rPr lang="zh-CN" altLang="en-US" sz="1500"/>
              <a:t>）</a:t>
            </a:r>
          </a:p>
        </p:txBody>
      </p:sp>
      <p:pic>
        <p:nvPicPr>
          <p:cNvPr id="39" name="图片 39" descr="IMG_25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730" y="2640806"/>
            <a:ext cx="1928813" cy="1957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 descr="11385343fbf2b2110171b4dca379003d0ed78ec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4066" y="2641759"/>
            <a:ext cx="1924050" cy="1957388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5730" y="4598194"/>
            <a:ext cx="192881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戴枷奴隶陶俑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129314" y="4599146"/>
            <a:ext cx="1849279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殉葬奴隶墓葬</a:t>
            </a:r>
          </a:p>
        </p:txBody>
      </p:sp>
      <p:pic>
        <p:nvPicPr>
          <p:cNvPr id="45" name="图片 43" descr="IMG_25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7689625" y="3845355"/>
            <a:ext cx="1276826" cy="1127284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24" name="文本框 23"/>
          <p:cNvSpPr txBox="1"/>
          <p:nvPr/>
        </p:nvSpPr>
        <p:spPr>
          <a:xfrm>
            <a:off x="6605588" y="4598194"/>
            <a:ext cx="1049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青铜铲 </a:t>
            </a:r>
            <a:r>
              <a:rPr lang="zh-CN" altLang="en-US" sz="2000" dirty="0"/>
              <a:t> 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493419" y="3816667"/>
            <a:ext cx="953453" cy="1126808"/>
          </a:xfrm>
          <a:prstGeom prst="ellipse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311617" y="4598194"/>
            <a:ext cx="1293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商代铜爵</a:t>
            </a:r>
          </a:p>
        </p:txBody>
      </p:sp>
      <p:pic>
        <p:nvPicPr>
          <p:cNvPr id="27" name="图片 26" descr="甲骨文">
            <a:extLst>
              <a:ext uri="{FF2B5EF4-FFF2-40B4-BE49-F238E27FC236}">
                <a16:creationId xmlns:a16="http://schemas.microsoft.com/office/drawing/2014/main" id="{8A86CDEB-7D5F-4F62-98A7-861ACAE097A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 rot="16200000">
            <a:off x="5816409" y="1932109"/>
            <a:ext cx="1503680" cy="2540635"/>
          </a:xfrm>
          <a:prstGeom prst="round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37613AFE-06C1-4250-AC0B-C1611DC81A09}"/>
              </a:ext>
            </a:extLst>
          </p:cNvPr>
          <p:cNvSpPr txBox="1"/>
          <p:nvPr/>
        </p:nvSpPr>
        <p:spPr>
          <a:xfrm>
            <a:off x="6084168" y="4009096"/>
            <a:ext cx="132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甲骨文 </a:t>
            </a:r>
            <a:r>
              <a:rPr lang="zh-CN" altLang="en-US" sz="2000" dirty="0"/>
              <a:t>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6432322-6B33-4550-9F26-D64C18B337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2818970" y="160723"/>
            <a:ext cx="2639058" cy="17683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96929CA-1BDA-4D51-A5E6-FA637BF34F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289" y="170861"/>
            <a:ext cx="3053343" cy="1717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 animBg="1"/>
      <p:bldP spid="18" grpId="0" animBg="1"/>
      <p:bldP spid="24" grpId="0"/>
      <p:bldP spid="26" grpId="0"/>
      <p:bldP spid="28" grpId="0" bldLvl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43768" y="3571882"/>
            <a:ext cx="100540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3200"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dirty="0"/>
              <a:t>西周</a:t>
            </a:r>
          </a:p>
        </p:txBody>
      </p:sp>
      <p:cxnSp>
        <p:nvCxnSpPr>
          <p:cNvPr id="7" name="直接箭头连接符 6"/>
          <p:cNvCxnSpPr/>
          <p:nvPr/>
        </p:nvCxnSpPr>
        <p:spPr>
          <a:xfrm>
            <a:off x="1857356" y="3857634"/>
            <a:ext cx="2000250" cy="119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5072066" y="3857634"/>
            <a:ext cx="2071687" cy="119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IMG_3561.JPG"/>
          <p:cNvPicPr>
            <a:picLocks noChangeAspect="1"/>
          </p:cNvPicPr>
          <p:nvPr/>
        </p:nvPicPr>
        <p:blipFill>
          <a:blip r:embed="rId3" cstate="print"/>
          <a:srcRect l="3906" t="7500" r="28906"/>
          <a:stretch>
            <a:fillRect/>
          </a:stretch>
        </p:blipFill>
        <p:spPr bwMode="auto">
          <a:xfrm>
            <a:off x="1" y="1232297"/>
            <a:ext cx="30003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 descr="IMG_3560.JPG"/>
          <p:cNvPicPr>
            <a:picLocks noChangeAspect="1"/>
          </p:cNvPicPr>
          <p:nvPr/>
        </p:nvPicPr>
        <p:blipFill>
          <a:blip r:embed="rId4"/>
          <a:srcRect l="739" t="1041" r="5568"/>
          <a:stretch>
            <a:fillRect/>
          </a:stretch>
        </p:blipFill>
        <p:spPr bwMode="auto">
          <a:xfrm>
            <a:off x="2977983" y="1232297"/>
            <a:ext cx="30003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0" y="1125131"/>
            <a:ext cx="9144000" cy="107157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hueMod val="100000"/>
                  <a:satMod val="100000"/>
                  <a:tint val="66000"/>
                  <a:satMod val="160000"/>
                </a:schemeClr>
              </a:gs>
              <a:gs pos="50000">
                <a:schemeClr val="accent6">
                  <a:tint val="100000"/>
                  <a:shade val="100000"/>
                  <a:hueMod val="100000"/>
                  <a:satMod val="100000"/>
                  <a:tint val="44500"/>
                  <a:satMod val="160000"/>
                </a:schemeClr>
              </a:gs>
              <a:gs pos="100000">
                <a:schemeClr val="accent6">
                  <a:tint val="100000"/>
                  <a:shade val="100000"/>
                  <a:hueMod val="100000"/>
                  <a:satMod val="10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44450" cmpd="thinThick"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3375428"/>
            <a:ext cx="9144000" cy="107157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hueMod val="100000"/>
                  <a:satMod val="100000"/>
                  <a:tint val="66000"/>
                  <a:satMod val="160000"/>
                </a:schemeClr>
              </a:gs>
              <a:gs pos="50000">
                <a:schemeClr val="accent6">
                  <a:tint val="100000"/>
                  <a:shade val="100000"/>
                  <a:hueMod val="100000"/>
                  <a:satMod val="100000"/>
                  <a:tint val="44500"/>
                  <a:satMod val="160000"/>
                </a:schemeClr>
              </a:gs>
              <a:gs pos="100000">
                <a:schemeClr val="accent6">
                  <a:tint val="100000"/>
                  <a:shade val="100000"/>
                  <a:hueMod val="100000"/>
                  <a:satMod val="10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44450" cmpd="thinThick"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pic>
        <p:nvPicPr>
          <p:cNvPr id="13" name="图片 12" descr="IMG_356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50" y="1232297"/>
            <a:ext cx="3143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00100" y="3571882"/>
            <a:ext cx="59503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3200"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dirty="0"/>
              <a:t>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43372" y="3571882"/>
            <a:ext cx="59503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3200"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dirty="0"/>
              <a:t>商</a:t>
            </a:r>
          </a:p>
        </p:txBody>
      </p:sp>
    </p:spTree>
    <p:extLst>
      <p:ext uri="{BB962C8B-B14F-4D97-AF65-F5344CB8AC3E}">
        <p14:creationId xmlns:p14="http://schemas.microsoft.com/office/powerpoint/2010/main" val="385553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/>
          <p:cNvSpPr txBox="1"/>
          <p:nvPr/>
        </p:nvSpPr>
        <p:spPr>
          <a:xfrm>
            <a:off x="755576" y="2211710"/>
            <a:ext cx="7786742" cy="1021556"/>
          </a:xfrm>
          <a:prstGeom prst="roundRect">
            <a:avLst/>
          </a:prstGeom>
          <a:noFill/>
          <a:ln w="3810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dirty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早期国家产生和发展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3181" y="3867513"/>
            <a:ext cx="4513065" cy="40011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你知道利簋铭文描写的是哪场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战争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吗？</a:t>
            </a:r>
          </a:p>
        </p:txBody>
      </p:sp>
      <p:pic>
        <p:nvPicPr>
          <p:cNvPr id="5" name="图片 4" descr="傲游截图2017032711364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8184" y="64782"/>
            <a:ext cx="2347912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timg (14)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3181" y="9888"/>
            <a:ext cx="21494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 descr="timg (13).jpg"/>
          <p:cNvPicPr>
            <a:picLocks noChangeAspect="1"/>
          </p:cNvPicPr>
          <p:nvPr/>
        </p:nvPicPr>
        <p:blipFill>
          <a:blip r:embed="rId5"/>
          <a:srcRect l="21875" t="14821" r="20312" b="4268"/>
          <a:stretch>
            <a:fillRect/>
          </a:stretch>
        </p:blipFill>
        <p:spPr>
          <a:xfrm>
            <a:off x="357186" y="53560"/>
            <a:ext cx="3600890" cy="2518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椭圆 7"/>
          <p:cNvSpPr/>
          <p:nvPr/>
        </p:nvSpPr>
        <p:spPr>
          <a:xfrm>
            <a:off x="8028385" y="9888"/>
            <a:ext cx="720080" cy="10496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41908" y="4443958"/>
            <a:ext cx="162095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牧野之战</a:t>
            </a:r>
          </a:p>
        </p:txBody>
      </p:sp>
      <p:sp>
        <p:nvSpPr>
          <p:cNvPr id="10" name="矩形 9"/>
          <p:cNvSpPr/>
          <p:nvPr/>
        </p:nvSpPr>
        <p:spPr>
          <a:xfrm>
            <a:off x="310924" y="2566912"/>
            <a:ext cx="364715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西周利簋，收藏于中国国家博物馆</a:t>
            </a:r>
          </a:p>
        </p:txBody>
      </p:sp>
      <p:pic>
        <p:nvPicPr>
          <p:cNvPr id="11" name="Picture 4" descr="Img240102179">
            <a:extLst>
              <a:ext uri="{FF2B5EF4-FFF2-40B4-BE49-F238E27FC236}">
                <a16:creationId xmlns:a16="http://schemas.microsoft.com/office/drawing/2014/main" id="{231EAF37-11DD-495C-91F9-AB5BB98D7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CAD7AC"/>
              </a:clrFrom>
              <a:clrTo>
                <a:srgbClr val="CAD7A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8784" y="2936244"/>
            <a:ext cx="3647152" cy="2216277"/>
          </a:xfrm>
          <a:prstGeom prst="rect">
            <a:avLst/>
          </a:prstGeom>
          <a:noFill/>
          <a:ln w="12700">
            <a:solidFill>
              <a:schemeClr val="accent4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89345" y="1500180"/>
            <a:ext cx="2954655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西周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周武王（姬发）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公元前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1046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镐京（今陕西西安）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IMG_35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393023"/>
            <a:ext cx="4249832" cy="283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071670" y="285734"/>
            <a:ext cx="182614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武王伐纣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43504" y="214296"/>
            <a:ext cx="223651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</a:rPr>
              <a:t>周朝建立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571500" y="964406"/>
            <a:ext cx="7786688" cy="1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右箭头 10"/>
          <p:cNvSpPr/>
          <p:nvPr/>
        </p:nvSpPr>
        <p:spPr>
          <a:xfrm>
            <a:off x="4214810" y="500048"/>
            <a:ext cx="785812" cy="21431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57752" y="1500180"/>
            <a:ext cx="1714500" cy="2677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朝代名称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建立者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建立时间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建立都城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571604" y="1214428"/>
            <a:ext cx="6357982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昔武王克商，封夏后氏之后于杞，封殷氏之后于宋。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——《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唐律疏议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此周之所封四百余，服国八百余。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——《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吕氏春秋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1538" y="3643320"/>
            <a:ext cx="736611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阅读材料，思考西周实行什么社会等级制度？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57620" y="4143386"/>
            <a:ext cx="346761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3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分封制（封建制）</a:t>
            </a:r>
          </a:p>
        </p:txBody>
      </p:sp>
      <p:sp>
        <p:nvSpPr>
          <p:cNvPr id="12" name="矩形 11"/>
          <p:cNvSpPr/>
          <p:nvPr/>
        </p:nvSpPr>
        <p:spPr>
          <a:xfrm>
            <a:off x="4000496" y="1285866"/>
            <a:ext cx="642938" cy="5893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00166" y="1785932"/>
            <a:ext cx="642938" cy="589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14678" y="2571750"/>
            <a:ext cx="642937" cy="5893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>
            <a:grpSpLocks/>
          </p:cNvGrpSpPr>
          <p:nvPr/>
        </p:nvGrpSpPr>
        <p:grpSpPr bwMode="auto">
          <a:xfrm>
            <a:off x="206876" y="195486"/>
            <a:ext cx="3371376" cy="822305"/>
            <a:chOff x="-7440" y="256437"/>
            <a:chExt cx="3371399" cy="875609"/>
          </a:xfrm>
        </p:grpSpPr>
        <p:sp>
          <p:nvSpPr>
            <p:cNvPr id="16" name="Freeform 3"/>
            <p:cNvSpPr>
              <a:spLocks/>
            </p:cNvSpPr>
            <p:nvPr/>
          </p:nvSpPr>
          <p:spPr bwMode="auto">
            <a:xfrm>
              <a:off x="1000100" y="428604"/>
              <a:ext cx="184732" cy="622682"/>
            </a:xfrm>
            <a:custGeom>
              <a:avLst/>
              <a:gdLst>
                <a:gd name="T0" fmla="*/ 2847173 w 2161"/>
                <a:gd name="T1" fmla="*/ 445638 h 378"/>
                <a:gd name="T2" fmla="*/ 0 w 2161"/>
                <a:gd name="T3" fmla="*/ 445638 h 378"/>
                <a:gd name="T4" fmla="*/ 0 w 2161"/>
                <a:gd name="T5" fmla="*/ 0 h 378"/>
                <a:gd name="T6" fmla="*/ 2847173 w 2161"/>
                <a:gd name="T7" fmla="*/ 0 h 378"/>
                <a:gd name="T8" fmla="*/ 2656859 w 2161"/>
                <a:gd name="T9" fmla="*/ 222819 h 378"/>
                <a:gd name="T10" fmla="*/ 2847173 w 2161"/>
                <a:gd name="T11" fmla="*/ 445638 h 3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1"/>
                <a:gd name="T19" fmla="*/ 0 h 378"/>
                <a:gd name="T20" fmla="*/ 2161 w 2161"/>
                <a:gd name="T21" fmla="*/ 378 h 3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1" h="378">
                  <a:moveTo>
                    <a:pt x="2161" y="378"/>
                  </a:moveTo>
                  <a:lnTo>
                    <a:pt x="0" y="378"/>
                  </a:lnTo>
                  <a:lnTo>
                    <a:pt x="0" y="0"/>
                  </a:lnTo>
                  <a:lnTo>
                    <a:pt x="2161" y="0"/>
                  </a:lnTo>
                  <a:lnTo>
                    <a:pt x="2017" y="189"/>
                  </a:lnTo>
                  <a:lnTo>
                    <a:pt x="2161" y="378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32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28661" y="428604"/>
              <a:ext cx="2435298" cy="62268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>
              <a:defPPr>
                <a:defRPr lang="zh-CN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3200">
                  <a:solidFill>
                    <a:schemeClr val="lt1"/>
                  </a:solidFill>
                  <a:latin typeface="+mn-lt"/>
                  <a:ea typeface="+mn-ea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西周分封</a:t>
              </a:r>
            </a:p>
          </p:txBody>
        </p:sp>
        <p:sp>
          <p:nvSpPr>
            <p:cNvPr id="18" name="椭圆 17"/>
            <p:cNvSpPr/>
            <p:nvPr/>
          </p:nvSpPr>
          <p:spPr>
            <a:xfrm>
              <a:off x="-7440" y="256437"/>
              <a:ext cx="836738" cy="875609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>
                  <a:latin typeface="微软雅黑" panose="020B0503020204020204" pitchFamily="34" charset="-122"/>
                  <a:ea typeface="微软雅黑" panose="020B0503020204020204" pitchFamily="34" charset="-122"/>
                </a:rPr>
                <a:t>三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00616" y="1294477"/>
            <a:ext cx="3643313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大盂鼎，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1849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年出土于陕西，器内壁铸铭文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19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行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291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字，记述了周康王册命贵族“盂” 之事。</a:t>
            </a:r>
          </a:p>
        </p:txBody>
      </p:sp>
      <p:pic>
        <p:nvPicPr>
          <p:cNvPr id="3" name="图片 2" descr="QQ截图201703271102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1" y="857238"/>
            <a:ext cx="3800475" cy="3579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1"/>
          <p:cNvSpPr txBox="1">
            <a:spLocks noChangeArrowheads="1"/>
          </p:cNvSpPr>
          <p:nvPr/>
        </p:nvSpPr>
        <p:spPr bwMode="auto">
          <a:xfrm>
            <a:off x="2686672" y="375048"/>
            <a:ext cx="30572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Franklin Gothic Book"/>
                <a:ea typeface="黑体" pitchFamily="49" charset="-122"/>
              </a:rPr>
              <a:t>猜一猜，写一写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3608" y="1017985"/>
            <a:ext cx="771525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atin typeface="+mj-ea"/>
                <a:ea typeface="+mj-ea"/>
              </a:rPr>
              <a:t>猜一猜，周王会对“盂”说些什么？请根据教材预习，设计一份周王封“盂”的对话，白话文即可。</a:t>
            </a:r>
          </a:p>
        </p:txBody>
      </p:sp>
      <p:pic>
        <p:nvPicPr>
          <p:cNvPr id="38915" name="图片 6" descr="QQ截图20170327104230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2143125"/>
            <a:ext cx="2628900" cy="249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图片 7" descr="2008113939370_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2143125"/>
            <a:ext cx="2357438" cy="2470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椭圆形标注 9"/>
          <p:cNvSpPr/>
          <p:nvPr/>
        </p:nvSpPr>
        <p:spPr>
          <a:xfrm>
            <a:off x="2928939" y="1928813"/>
            <a:ext cx="2928937" cy="964406"/>
          </a:xfrm>
          <a:prstGeom prst="wedgeEllipseCallout">
            <a:avLst>
              <a:gd name="adj1" fmla="val -38960"/>
              <a:gd name="adj2" fmla="val 923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/>
              <a:t>盂，你</a:t>
            </a:r>
            <a:r>
              <a:rPr lang="en-US" altLang="zh-CN" sz="2400"/>
              <a:t>………</a:t>
            </a:r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857224" y="267875"/>
            <a:ext cx="596900" cy="447675"/>
            <a:chOff x="5438775" y="2660650"/>
            <a:chExt cx="596900" cy="596900"/>
          </a:xfrm>
          <a:solidFill>
            <a:schemeClr val="accent1"/>
          </a:solidFill>
        </p:grpSpPr>
        <p:sp>
          <p:nvSpPr>
            <p:cNvPr id="11" name="Freeform 185"/>
            <p:cNvSpPr>
              <a:spLocks/>
            </p:cNvSpPr>
            <p:nvPr/>
          </p:nvSpPr>
          <p:spPr bwMode="auto">
            <a:xfrm>
              <a:off x="5438775" y="2660650"/>
              <a:ext cx="165100" cy="165100"/>
            </a:xfrm>
            <a:custGeom>
              <a:avLst/>
              <a:gdLst/>
              <a:ahLst/>
              <a:cxnLst>
                <a:cxn ang="0">
                  <a:pos x="18" y="18"/>
                </a:cxn>
                <a:cxn ang="0">
                  <a:pos x="18" y="18"/>
                </a:cxn>
                <a:cxn ang="0">
                  <a:pos x="10" y="28"/>
                </a:cxn>
                <a:cxn ang="0">
                  <a:pos x="6" y="38"/>
                </a:cxn>
                <a:cxn ang="0">
                  <a:pos x="2" y="50"/>
                </a:cxn>
                <a:cxn ang="0">
                  <a:pos x="0" y="60"/>
                </a:cxn>
                <a:cxn ang="0">
                  <a:pos x="2" y="72"/>
                </a:cxn>
                <a:cxn ang="0">
                  <a:pos x="6" y="84"/>
                </a:cxn>
                <a:cxn ang="0">
                  <a:pos x="10" y="94"/>
                </a:cxn>
                <a:cxn ang="0">
                  <a:pos x="18" y="104"/>
                </a:cxn>
                <a:cxn ang="0">
                  <a:pos x="104" y="18"/>
                </a:cxn>
                <a:cxn ang="0">
                  <a:pos x="104" y="18"/>
                </a:cxn>
                <a:cxn ang="0">
                  <a:pos x="96" y="10"/>
                </a:cxn>
                <a:cxn ang="0">
                  <a:pos x="84" y="4"/>
                </a:cxn>
                <a:cxn ang="0">
                  <a:pos x="74" y="2"/>
                </a:cxn>
                <a:cxn ang="0">
                  <a:pos x="62" y="0"/>
                </a:cxn>
                <a:cxn ang="0">
                  <a:pos x="50" y="2"/>
                </a:cxn>
                <a:cxn ang="0">
                  <a:pos x="38" y="4"/>
                </a:cxn>
                <a:cxn ang="0">
                  <a:pos x="28" y="10"/>
                </a:cxn>
                <a:cxn ang="0">
                  <a:pos x="18" y="18"/>
                </a:cxn>
                <a:cxn ang="0">
                  <a:pos x="18" y="18"/>
                </a:cxn>
              </a:cxnLst>
              <a:rect l="0" t="0" r="r" b="b"/>
              <a:pathLst>
                <a:path w="104" h="104">
                  <a:moveTo>
                    <a:pt x="18" y="18"/>
                  </a:moveTo>
                  <a:lnTo>
                    <a:pt x="18" y="18"/>
                  </a:lnTo>
                  <a:lnTo>
                    <a:pt x="10" y="28"/>
                  </a:lnTo>
                  <a:lnTo>
                    <a:pt x="6" y="38"/>
                  </a:lnTo>
                  <a:lnTo>
                    <a:pt x="2" y="50"/>
                  </a:lnTo>
                  <a:lnTo>
                    <a:pt x="0" y="60"/>
                  </a:lnTo>
                  <a:lnTo>
                    <a:pt x="2" y="72"/>
                  </a:lnTo>
                  <a:lnTo>
                    <a:pt x="6" y="84"/>
                  </a:lnTo>
                  <a:lnTo>
                    <a:pt x="10" y="94"/>
                  </a:lnTo>
                  <a:lnTo>
                    <a:pt x="18" y="104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96" y="10"/>
                  </a:lnTo>
                  <a:lnTo>
                    <a:pt x="84" y="4"/>
                  </a:lnTo>
                  <a:lnTo>
                    <a:pt x="74" y="2"/>
                  </a:lnTo>
                  <a:lnTo>
                    <a:pt x="62" y="0"/>
                  </a:lnTo>
                  <a:lnTo>
                    <a:pt x="50" y="2"/>
                  </a:lnTo>
                  <a:lnTo>
                    <a:pt x="38" y="4"/>
                  </a:lnTo>
                  <a:lnTo>
                    <a:pt x="28" y="10"/>
                  </a:lnTo>
                  <a:lnTo>
                    <a:pt x="18" y="18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2" name="Freeform 186"/>
            <p:cNvSpPr>
              <a:spLocks noEditPoints="1"/>
            </p:cNvSpPr>
            <p:nvPr/>
          </p:nvSpPr>
          <p:spPr bwMode="auto">
            <a:xfrm>
              <a:off x="5505450" y="2727325"/>
              <a:ext cx="530225" cy="530225"/>
            </a:xfrm>
            <a:custGeom>
              <a:avLst/>
              <a:gdLst/>
              <a:ahLst/>
              <a:cxnLst>
                <a:cxn ang="0">
                  <a:pos x="188" y="274"/>
                </a:cxn>
                <a:cxn ang="0">
                  <a:pos x="334" y="334"/>
                </a:cxn>
                <a:cxn ang="0">
                  <a:pos x="274" y="186"/>
                </a:cxn>
                <a:cxn ang="0">
                  <a:pos x="86" y="0"/>
                </a:cxn>
                <a:cxn ang="0">
                  <a:pos x="0" y="86"/>
                </a:cxn>
                <a:cxn ang="0">
                  <a:pos x="188" y="274"/>
                </a:cxn>
                <a:cxn ang="0">
                  <a:pos x="208" y="234"/>
                </a:cxn>
                <a:cxn ang="0">
                  <a:pos x="208" y="234"/>
                </a:cxn>
                <a:cxn ang="0">
                  <a:pos x="214" y="230"/>
                </a:cxn>
                <a:cxn ang="0">
                  <a:pos x="222" y="230"/>
                </a:cxn>
                <a:cxn ang="0">
                  <a:pos x="228" y="230"/>
                </a:cxn>
                <a:cxn ang="0">
                  <a:pos x="234" y="232"/>
                </a:cxn>
                <a:cxn ang="0">
                  <a:pos x="234" y="232"/>
                </a:cxn>
                <a:cxn ang="0">
                  <a:pos x="230" y="228"/>
                </a:cxn>
                <a:cxn ang="0">
                  <a:pos x="230" y="222"/>
                </a:cxn>
                <a:cxn ang="0">
                  <a:pos x="232" y="214"/>
                </a:cxn>
                <a:cxn ang="0">
                  <a:pos x="236" y="206"/>
                </a:cxn>
                <a:cxn ang="0">
                  <a:pos x="236" y="206"/>
                </a:cxn>
                <a:cxn ang="0">
                  <a:pos x="242" y="202"/>
                </a:cxn>
                <a:cxn ang="0">
                  <a:pos x="250" y="198"/>
                </a:cxn>
                <a:cxn ang="0">
                  <a:pos x="258" y="196"/>
                </a:cxn>
                <a:cxn ang="0">
                  <a:pos x="294" y="280"/>
                </a:cxn>
                <a:cxn ang="0">
                  <a:pos x="282" y="294"/>
                </a:cxn>
                <a:cxn ang="0">
                  <a:pos x="196" y="258"/>
                </a:cxn>
                <a:cxn ang="0">
                  <a:pos x="196" y="258"/>
                </a:cxn>
                <a:cxn ang="0">
                  <a:pos x="198" y="250"/>
                </a:cxn>
                <a:cxn ang="0">
                  <a:pos x="202" y="242"/>
                </a:cxn>
                <a:cxn ang="0">
                  <a:pos x="208" y="234"/>
                </a:cxn>
                <a:cxn ang="0">
                  <a:pos x="208" y="234"/>
                </a:cxn>
              </a:cxnLst>
              <a:rect l="0" t="0" r="r" b="b"/>
              <a:pathLst>
                <a:path w="334" h="334">
                  <a:moveTo>
                    <a:pt x="188" y="274"/>
                  </a:moveTo>
                  <a:lnTo>
                    <a:pt x="334" y="334"/>
                  </a:lnTo>
                  <a:lnTo>
                    <a:pt x="274" y="186"/>
                  </a:lnTo>
                  <a:lnTo>
                    <a:pt x="86" y="0"/>
                  </a:lnTo>
                  <a:lnTo>
                    <a:pt x="0" y="86"/>
                  </a:lnTo>
                  <a:lnTo>
                    <a:pt x="188" y="274"/>
                  </a:lnTo>
                  <a:close/>
                  <a:moveTo>
                    <a:pt x="208" y="234"/>
                  </a:moveTo>
                  <a:lnTo>
                    <a:pt x="208" y="234"/>
                  </a:lnTo>
                  <a:lnTo>
                    <a:pt x="214" y="230"/>
                  </a:lnTo>
                  <a:lnTo>
                    <a:pt x="222" y="230"/>
                  </a:lnTo>
                  <a:lnTo>
                    <a:pt x="228" y="230"/>
                  </a:lnTo>
                  <a:lnTo>
                    <a:pt x="234" y="232"/>
                  </a:lnTo>
                  <a:lnTo>
                    <a:pt x="234" y="232"/>
                  </a:lnTo>
                  <a:lnTo>
                    <a:pt x="230" y="228"/>
                  </a:lnTo>
                  <a:lnTo>
                    <a:pt x="230" y="222"/>
                  </a:lnTo>
                  <a:lnTo>
                    <a:pt x="232" y="214"/>
                  </a:lnTo>
                  <a:lnTo>
                    <a:pt x="236" y="206"/>
                  </a:lnTo>
                  <a:lnTo>
                    <a:pt x="236" y="206"/>
                  </a:lnTo>
                  <a:lnTo>
                    <a:pt x="242" y="202"/>
                  </a:lnTo>
                  <a:lnTo>
                    <a:pt x="250" y="198"/>
                  </a:lnTo>
                  <a:lnTo>
                    <a:pt x="258" y="196"/>
                  </a:lnTo>
                  <a:lnTo>
                    <a:pt x="294" y="280"/>
                  </a:lnTo>
                  <a:lnTo>
                    <a:pt x="282" y="294"/>
                  </a:lnTo>
                  <a:lnTo>
                    <a:pt x="196" y="258"/>
                  </a:lnTo>
                  <a:lnTo>
                    <a:pt x="196" y="258"/>
                  </a:lnTo>
                  <a:lnTo>
                    <a:pt x="198" y="250"/>
                  </a:lnTo>
                  <a:lnTo>
                    <a:pt x="202" y="242"/>
                  </a:lnTo>
                  <a:lnTo>
                    <a:pt x="208" y="234"/>
                  </a:lnTo>
                  <a:lnTo>
                    <a:pt x="208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QQ截图201704191656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" y="240615"/>
            <a:ext cx="4707026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004048" y="586591"/>
            <a:ext cx="3744416" cy="3970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你在少年时期，就作过显要职务</a:t>
            </a: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……</a:t>
            </a:r>
          </a:p>
          <a:p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赐给你管理国家的官员、平民、奴隶</a:t>
            </a: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……</a:t>
            </a:r>
          </a:p>
          <a:p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你要尽快把赐给你的人和物迁徙到你所在的领地</a:t>
            </a: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……</a:t>
            </a:r>
          </a:p>
          <a:p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你要敬肃遵守你的政长职责，不要废弃我的命令！</a:t>
            </a:r>
            <a:endParaRPr lang="en-US" altLang="zh-CN" sz="2400" dirty="0">
              <a:latin typeface="楷体" pitchFamily="49" charset="-122"/>
              <a:ea typeface="楷体" pitchFamily="49" charset="-122"/>
            </a:endParaRPr>
          </a:p>
          <a:p>
            <a:endParaRPr lang="en-US" altLang="zh-CN" sz="2000" b="1" dirty="0"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1600" b="1" dirty="0">
                <a:latin typeface="楷体" pitchFamily="49" charset="-122"/>
                <a:ea typeface="楷体" pitchFamily="49" charset="-122"/>
              </a:rPr>
              <a:t>  ——</a:t>
            </a:r>
            <a:r>
              <a:rPr lang="zh-CN" altLang="en-US" sz="1600" b="1" dirty="0">
                <a:latin typeface="楷体" pitchFamily="49" charset="-122"/>
                <a:ea typeface="楷体" pitchFamily="49" charset="-122"/>
              </a:rPr>
              <a:t>马如森</a:t>
            </a:r>
            <a:r>
              <a:rPr lang="en-US" altLang="zh-CN" sz="1600" b="1" dirty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1600" b="1" dirty="0">
                <a:latin typeface="楷体" pitchFamily="49" charset="-122"/>
                <a:ea typeface="楷体" pitchFamily="49" charset="-122"/>
              </a:rPr>
              <a:t>甲骨金文拓本精选释译</a:t>
            </a:r>
            <a:r>
              <a:rPr lang="en-US" altLang="zh-CN" sz="1600" b="1" dirty="0">
                <a:latin typeface="楷体" pitchFamily="49" charset="-122"/>
                <a:ea typeface="楷体" pitchFamily="49" charset="-122"/>
              </a:rPr>
              <a:t>》</a:t>
            </a:r>
            <a:endParaRPr lang="zh-CN" altLang="en-US" sz="1600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图片 5" descr="QQ截图20170327135027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000114"/>
            <a:ext cx="7813532" cy="2089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接连接符 4"/>
          <p:cNvCxnSpPr/>
          <p:nvPr/>
        </p:nvCxnSpPr>
        <p:spPr>
          <a:xfrm>
            <a:off x="4283968" y="1569816"/>
            <a:ext cx="3359116" cy="18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线形标注 1 6"/>
          <p:cNvSpPr/>
          <p:nvPr/>
        </p:nvSpPr>
        <p:spPr>
          <a:xfrm>
            <a:off x="6357939" y="571486"/>
            <a:ext cx="2196345" cy="500066"/>
          </a:xfrm>
          <a:prstGeom prst="borderCallout1">
            <a:avLst>
              <a:gd name="adj1" fmla="val 18750"/>
              <a:gd name="adj2" fmla="val -8333"/>
              <a:gd name="adj3" fmla="val 191639"/>
              <a:gd name="adj4" fmla="val -310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/>
              <a:t>分封的依据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395536" y="1857370"/>
            <a:ext cx="2648534" cy="18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线形标注 1 9"/>
          <p:cNvSpPr/>
          <p:nvPr/>
        </p:nvSpPr>
        <p:spPr>
          <a:xfrm>
            <a:off x="2928926" y="428610"/>
            <a:ext cx="1937951" cy="500066"/>
          </a:xfrm>
          <a:prstGeom prst="borderCallout1">
            <a:avLst>
              <a:gd name="adj1" fmla="val 18750"/>
              <a:gd name="adj2" fmla="val -8333"/>
              <a:gd name="adj3" fmla="val 247120"/>
              <a:gd name="adj4" fmla="val -733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/>
              <a:t>封哪些人</a:t>
            </a:r>
          </a:p>
        </p:txBody>
      </p:sp>
      <p:sp>
        <p:nvSpPr>
          <p:cNvPr id="11" name="线形标注 1 10"/>
          <p:cNvSpPr/>
          <p:nvPr/>
        </p:nvSpPr>
        <p:spPr>
          <a:xfrm>
            <a:off x="4857752" y="3506714"/>
            <a:ext cx="3423714" cy="517928"/>
          </a:xfrm>
          <a:prstGeom prst="borderCallout1">
            <a:avLst>
              <a:gd name="adj1" fmla="val -32863"/>
              <a:gd name="adj2" fmla="val 70118"/>
              <a:gd name="adj3" fmla="val -217021"/>
              <a:gd name="adj4" fmla="val 519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/>
              <a:t>被封者有什么权力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3347864" y="1857370"/>
            <a:ext cx="4328091" cy="18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1331640" y="2428874"/>
            <a:ext cx="3617509" cy="1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5364088" y="2428874"/>
            <a:ext cx="2325542" cy="1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395536" y="2714626"/>
            <a:ext cx="1485762" cy="1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线形标注 1 20"/>
          <p:cNvSpPr/>
          <p:nvPr/>
        </p:nvSpPr>
        <p:spPr>
          <a:xfrm>
            <a:off x="714348" y="3363838"/>
            <a:ext cx="3569620" cy="482205"/>
          </a:xfrm>
          <a:prstGeom prst="borderCallout1">
            <a:avLst>
              <a:gd name="adj1" fmla="val -31533"/>
              <a:gd name="adj2" fmla="val 16713"/>
              <a:gd name="adj3" fmla="val -202090"/>
              <a:gd name="adj4" fmla="val 545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/>
              <a:t>被封者有什么责任（义务）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1" descr="宗法制和分封示意图"/>
          <p:cNvPicPr>
            <a:picLocks noChangeAspect="1" noChangeArrowheads="1"/>
          </p:cNvPicPr>
          <p:nvPr/>
        </p:nvPicPr>
        <p:blipFill>
          <a:blip r:embed="rId3" cstate="print"/>
          <a:srcRect l="839" t="1453" r="1921" b="2536"/>
          <a:stretch>
            <a:fillRect/>
          </a:stretch>
        </p:blipFill>
        <p:spPr bwMode="auto">
          <a:xfrm>
            <a:off x="5207849" y="2691493"/>
            <a:ext cx="3423285" cy="1983105"/>
          </a:xfrm>
          <a:prstGeom prst="rect">
            <a:avLst/>
          </a:prstGeom>
          <a:noFill/>
        </p:spPr>
      </p:pic>
      <p:sp>
        <p:nvSpPr>
          <p:cNvPr id="14" name="文本框 13"/>
          <p:cNvSpPr txBox="1"/>
          <p:nvPr/>
        </p:nvSpPr>
        <p:spPr>
          <a:xfrm>
            <a:off x="4932040" y="1609235"/>
            <a:ext cx="4250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如果诸侯等受封者亡故了，他的封地该如何处置呢？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67218" y="926946"/>
            <a:ext cx="3816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观察下图，西周主要的诸侯国有哪几个？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01DFA84-940B-4EAD-A305-22F49483F170}"/>
              </a:ext>
            </a:extLst>
          </p:cNvPr>
          <p:cNvGrpSpPr/>
          <p:nvPr/>
        </p:nvGrpSpPr>
        <p:grpSpPr>
          <a:xfrm>
            <a:off x="755576" y="1751975"/>
            <a:ext cx="3752833" cy="2922623"/>
            <a:chOff x="755576" y="1751975"/>
            <a:chExt cx="3752833" cy="2922623"/>
          </a:xfrm>
        </p:grpSpPr>
        <p:pic>
          <p:nvPicPr>
            <p:cNvPr id="16" name="图片 15" descr="32e57c7b46e74988af407d39f829a8ea_th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8164" y="1751975"/>
              <a:ext cx="3750245" cy="2922623"/>
            </a:xfrm>
            <a:prstGeom prst="rect">
              <a:avLst/>
            </a:prstGeom>
          </p:spPr>
        </p:pic>
        <p:sp>
          <p:nvSpPr>
            <p:cNvPr id="18" name="矩形标注 17"/>
            <p:cNvSpPr/>
            <p:nvPr/>
          </p:nvSpPr>
          <p:spPr>
            <a:xfrm>
              <a:off x="2952380" y="4227934"/>
              <a:ext cx="1554955" cy="321945"/>
            </a:xfrm>
            <a:prstGeom prst="wedgeRectCallout">
              <a:avLst>
                <a:gd name="adj1" fmla="val -49156"/>
                <a:gd name="adj2" fmla="val -95942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5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殷商贵族微子启</a:t>
              </a:r>
            </a:p>
          </p:txBody>
        </p:sp>
        <p:sp>
          <p:nvSpPr>
            <p:cNvPr id="19" name="矩形标注 18"/>
            <p:cNvSpPr/>
            <p:nvPr/>
          </p:nvSpPr>
          <p:spPr>
            <a:xfrm>
              <a:off x="3491880" y="2705694"/>
              <a:ext cx="991763" cy="321945"/>
            </a:xfrm>
            <a:prstGeom prst="wedgeRectCallout">
              <a:avLst>
                <a:gd name="adj1" fmla="val -53869"/>
                <a:gd name="adj2" fmla="val 179186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5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功臣吕尚</a:t>
              </a:r>
            </a:p>
          </p:txBody>
        </p:sp>
        <p:sp>
          <p:nvSpPr>
            <p:cNvPr id="21" name="矩形标注 20"/>
            <p:cNvSpPr/>
            <p:nvPr/>
          </p:nvSpPr>
          <p:spPr>
            <a:xfrm>
              <a:off x="2818549" y="2139305"/>
              <a:ext cx="1554956" cy="321945"/>
            </a:xfrm>
            <a:prstGeom prst="wedgeRectCallout">
              <a:avLst>
                <a:gd name="adj1" fmla="val -33848"/>
                <a:gd name="adj2" fmla="val 137465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5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周王室贵族召公</a:t>
              </a:r>
            </a:p>
          </p:txBody>
        </p:sp>
        <p:sp>
          <p:nvSpPr>
            <p:cNvPr id="22" name="矩形标注 21"/>
            <p:cNvSpPr/>
            <p:nvPr/>
          </p:nvSpPr>
          <p:spPr>
            <a:xfrm>
              <a:off x="755576" y="3402538"/>
              <a:ext cx="1195864" cy="321945"/>
            </a:xfrm>
            <a:prstGeom prst="wedgeRectCallout">
              <a:avLst>
                <a:gd name="adj1" fmla="val 74496"/>
                <a:gd name="adj2" fmla="val 65400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5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成王弟叔虞</a:t>
              </a:r>
            </a:p>
          </p:txBody>
        </p:sp>
        <p:sp>
          <p:nvSpPr>
            <p:cNvPr id="23" name="矩形标注 22"/>
            <p:cNvSpPr/>
            <p:nvPr/>
          </p:nvSpPr>
          <p:spPr>
            <a:xfrm>
              <a:off x="1475656" y="3039624"/>
              <a:ext cx="1195864" cy="316141"/>
            </a:xfrm>
            <a:prstGeom prst="wedgeRectCallout">
              <a:avLst>
                <a:gd name="adj1" fmla="val 53540"/>
                <a:gd name="adj2" fmla="val 165239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5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武王弟康叔</a:t>
              </a:r>
            </a:p>
          </p:txBody>
        </p:sp>
        <p:sp>
          <p:nvSpPr>
            <p:cNvPr id="24" name="矩形标注 23"/>
            <p:cNvSpPr/>
            <p:nvPr/>
          </p:nvSpPr>
          <p:spPr>
            <a:xfrm>
              <a:off x="3287779" y="3801186"/>
              <a:ext cx="1195864" cy="321945"/>
            </a:xfrm>
            <a:prstGeom prst="wedgeRectCallout">
              <a:avLst>
                <a:gd name="adj1" fmla="val -58199"/>
                <a:gd name="adj2" fmla="val -68307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5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周公子伯禽</a:t>
              </a:r>
            </a:p>
          </p:txBody>
        </p:sp>
      </p:grpSp>
      <p:sp>
        <p:nvSpPr>
          <p:cNvPr id="25" name="圆角矩形 24"/>
          <p:cNvSpPr/>
          <p:nvPr/>
        </p:nvSpPr>
        <p:spPr>
          <a:xfrm>
            <a:off x="5233049" y="2872989"/>
            <a:ext cx="1251109" cy="36385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00" b="1">
                <a:latin typeface="微软雅黑" panose="020B0503020204020204" charset="-122"/>
                <a:ea typeface="微软雅黑" panose="020B0503020204020204" charset="-122"/>
              </a:rPr>
              <a:t>宗法制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242015" y="3291830"/>
            <a:ext cx="461665" cy="138276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eaVert" wrap="square" rtlCol="0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嫡长子继承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5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fad05f1f19a34118a7390d4b6e32fd2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122" y="1114426"/>
            <a:ext cx="3107531" cy="277034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68705" y="654368"/>
            <a:ext cx="6557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</a:rPr>
              <a:t>下图反映出分封制怎样的特点？</a:t>
            </a:r>
          </a:p>
        </p:txBody>
      </p: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77927" y="1383031"/>
            <a:ext cx="461665" cy="218360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eaVert" wrap="square">
            <a:spAutoFit/>
          </a:bodyPr>
          <a:lstStyle/>
          <a:p>
            <a:pPr algn="l"/>
            <a:r>
              <a:rPr lang="zh-CN" altLang="en-US" b="1" dirty="0">
                <a:solidFill>
                  <a:srgbClr val="800000"/>
                </a:solidFill>
                <a:latin typeface="黑体" panose="02010609060101010101" charset="-122"/>
                <a:ea typeface="黑体" panose="02010609060101010101" charset="-122"/>
              </a:rPr>
              <a:t>西周等级示意图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115616" y="3929332"/>
            <a:ext cx="1296144" cy="4154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zh-CN" altLang="en-US" sz="2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华文新魏" panose="02010800040101010101" charset="-122"/>
              </a:rPr>
              <a:t>层层分封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156176" y="1253821"/>
            <a:ext cx="755333" cy="415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100" b="1">
                <a:latin typeface="黑体" panose="02010609060101010101" charset="-122"/>
                <a:ea typeface="黑体" panose="02010609060101010101" charset="-122"/>
              </a:rPr>
              <a:t>天子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973630" y="1672206"/>
            <a:ext cx="1128713" cy="415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2100" b="1" dirty="0">
                <a:latin typeface="黑体" panose="02010609060101010101" charset="-122"/>
                <a:ea typeface="黑体" panose="02010609060101010101" charset="-122"/>
              </a:rPr>
              <a:t>诸 侯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730267" y="2103032"/>
            <a:ext cx="1615440" cy="415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2100" b="1" dirty="0">
                <a:latin typeface="黑体" panose="02010609060101010101" charset="-122"/>
                <a:ea typeface="黑体" panose="02010609060101010101" charset="-122"/>
              </a:rPr>
              <a:t>卿 大 夫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533100" y="2533858"/>
            <a:ext cx="2009775" cy="415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黑体" panose="02010609060101010101" charset="-122"/>
                <a:ea typeface="黑体" panose="02010609060101010101" charset="-122"/>
              </a:rPr>
              <a:t>      </a:t>
            </a:r>
            <a:r>
              <a:rPr lang="zh-CN" altLang="en-US" sz="2100" b="1" dirty="0">
                <a:latin typeface="黑体" panose="02010609060101010101" charset="-122"/>
                <a:ea typeface="黑体" panose="02010609060101010101" charset="-122"/>
              </a:rPr>
              <a:t>士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306882" y="2964684"/>
            <a:ext cx="2462213" cy="4154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100" b="1">
                <a:latin typeface="黑体" panose="02010609060101010101" charset="-122"/>
                <a:ea typeface="黑体" panose="02010609060101010101" charset="-122"/>
              </a:rPr>
              <a:t>     </a:t>
            </a:r>
            <a:r>
              <a:rPr lang="zh-CN" altLang="en-US" sz="2100" b="1">
                <a:latin typeface="黑体" panose="02010609060101010101" charset="-122"/>
                <a:ea typeface="黑体" panose="02010609060101010101" charset="-122"/>
              </a:rPr>
              <a:t>平   民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5116383" y="3385557"/>
            <a:ext cx="2843213" cy="415498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100" b="1">
                <a:latin typeface="黑体" panose="02010609060101010101" charset="-122"/>
                <a:ea typeface="黑体" panose="02010609060101010101" charset="-122"/>
              </a:rPr>
              <a:t>      </a:t>
            </a:r>
            <a:r>
              <a:rPr lang="zh-CN" altLang="en-US" sz="2100" b="1">
                <a:latin typeface="黑体" panose="02010609060101010101" charset="-122"/>
                <a:ea typeface="黑体" panose="02010609060101010101" charset="-122"/>
              </a:rPr>
              <a:t>奴     隶</a:t>
            </a:r>
          </a:p>
        </p:txBody>
      </p:sp>
      <p:sp>
        <p:nvSpPr>
          <p:cNvPr id="22" name="左中括号 21"/>
          <p:cNvSpPr/>
          <p:nvPr/>
        </p:nvSpPr>
        <p:spPr>
          <a:xfrm>
            <a:off x="5203360" y="1461570"/>
            <a:ext cx="301466" cy="1332071"/>
          </a:xfrm>
          <a:prstGeom prst="leftBracket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左中括号 22"/>
          <p:cNvSpPr/>
          <p:nvPr/>
        </p:nvSpPr>
        <p:spPr>
          <a:xfrm>
            <a:off x="4565676" y="3061811"/>
            <a:ext cx="254318" cy="531495"/>
          </a:xfrm>
          <a:prstGeom prst="leftBracket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4" name="文本框 23"/>
          <p:cNvSpPr txBox="1"/>
          <p:nvPr/>
        </p:nvSpPr>
        <p:spPr>
          <a:xfrm>
            <a:off x="5240328" y="1652602"/>
            <a:ext cx="461665" cy="115919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统治阶级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4464696" y="2988981"/>
            <a:ext cx="738664" cy="90154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被统治</a:t>
            </a:r>
          </a:p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阶级</a:t>
            </a: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96B72C18-8957-4C2F-8313-7368E5DA4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5770" y="3929332"/>
            <a:ext cx="1296144" cy="4154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zh-CN" altLang="en-US" sz="2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华文新魏" panose="02010800040101010101" charset="-122"/>
              </a:rPr>
              <a:t>等级森严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5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/>
      <p:bldP spid="25" grpId="0"/>
      <p:bldP spid="30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IMG_3550.JPG"/>
          <p:cNvPicPr>
            <a:picLocks noChangeAspect="1"/>
          </p:cNvPicPr>
          <p:nvPr/>
        </p:nvPicPr>
        <p:blipFill>
          <a:blip r:embed="rId3" cstate="print"/>
          <a:srcRect r="2357"/>
          <a:stretch>
            <a:fillRect/>
          </a:stretch>
        </p:blipFill>
        <p:spPr>
          <a:xfrm>
            <a:off x="5148064" y="773574"/>
            <a:ext cx="3528392" cy="3412205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797910" y="240047"/>
            <a:ext cx="685315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观察图片，思考西周实行分封制有什么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？有什么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隐患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  <p:sp>
        <p:nvSpPr>
          <p:cNvPr id="3" name="矩形 2"/>
          <p:cNvSpPr/>
          <p:nvPr/>
        </p:nvSpPr>
        <p:spPr>
          <a:xfrm>
            <a:off x="1643042" y="4286262"/>
            <a:ext cx="57246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封建亲戚，以蕃屏周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——《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左传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CC8BB03-1460-414A-9375-44791D443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749554"/>
            <a:ext cx="4222224" cy="3436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664" y="2143903"/>
            <a:ext cx="557075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3200"/>
            </a:lvl1pPr>
          </a:lstStyle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稳定政治形势，扩大统治范围，巩固国家疆土。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43768" y="3571882"/>
            <a:ext cx="100540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3200"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西周</a:t>
            </a:r>
          </a:p>
        </p:txBody>
      </p:sp>
      <p:cxnSp>
        <p:nvCxnSpPr>
          <p:cNvPr id="7" name="直接箭头连接符 6"/>
          <p:cNvCxnSpPr/>
          <p:nvPr/>
        </p:nvCxnSpPr>
        <p:spPr>
          <a:xfrm>
            <a:off x="1857356" y="3857634"/>
            <a:ext cx="2000250" cy="119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5072066" y="3857634"/>
            <a:ext cx="2071687" cy="119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IMG_3561.JPG"/>
          <p:cNvPicPr>
            <a:picLocks noChangeAspect="1"/>
          </p:cNvPicPr>
          <p:nvPr/>
        </p:nvPicPr>
        <p:blipFill>
          <a:blip r:embed="rId2" cstate="print"/>
          <a:srcRect l="3906" t="7500" r="28906"/>
          <a:stretch>
            <a:fillRect/>
          </a:stretch>
        </p:blipFill>
        <p:spPr bwMode="auto">
          <a:xfrm>
            <a:off x="1" y="1232297"/>
            <a:ext cx="30003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 descr="IMG_3560.JPG"/>
          <p:cNvPicPr>
            <a:picLocks noChangeAspect="1"/>
          </p:cNvPicPr>
          <p:nvPr/>
        </p:nvPicPr>
        <p:blipFill>
          <a:blip r:embed="rId3"/>
          <a:srcRect l="739" t="1041" r="5568"/>
          <a:stretch>
            <a:fillRect/>
          </a:stretch>
        </p:blipFill>
        <p:spPr bwMode="auto">
          <a:xfrm>
            <a:off x="3000376" y="1232297"/>
            <a:ext cx="30003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0" y="1125131"/>
            <a:ext cx="9144000" cy="107157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hueMod val="100000"/>
                  <a:satMod val="100000"/>
                  <a:tint val="66000"/>
                  <a:satMod val="160000"/>
                </a:schemeClr>
              </a:gs>
              <a:gs pos="50000">
                <a:schemeClr val="accent6">
                  <a:tint val="100000"/>
                  <a:shade val="100000"/>
                  <a:hueMod val="100000"/>
                  <a:satMod val="100000"/>
                  <a:tint val="44500"/>
                  <a:satMod val="160000"/>
                </a:schemeClr>
              </a:gs>
              <a:gs pos="100000">
                <a:schemeClr val="accent6">
                  <a:tint val="100000"/>
                  <a:shade val="100000"/>
                  <a:hueMod val="100000"/>
                  <a:satMod val="10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44450" cmpd="thinThick"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n/>
              <a:solidFill>
                <a:schemeClr val="accent5">
                  <a:tint val="50000"/>
                  <a:satMod val="1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3375428"/>
            <a:ext cx="9144000" cy="107157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hueMod val="100000"/>
                  <a:satMod val="100000"/>
                  <a:tint val="66000"/>
                  <a:satMod val="160000"/>
                </a:schemeClr>
              </a:gs>
              <a:gs pos="50000">
                <a:schemeClr val="accent6">
                  <a:tint val="100000"/>
                  <a:shade val="100000"/>
                  <a:hueMod val="100000"/>
                  <a:satMod val="100000"/>
                  <a:tint val="44500"/>
                  <a:satMod val="160000"/>
                </a:schemeClr>
              </a:gs>
              <a:gs pos="100000">
                <a:schemeClr val="accent6">
                  <a:tint val="100000"/>
                  <a:shade val="100000"/>
                  <a:hueMod val="100000"/>
                  <a:satMod val="10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44450" cmpd="thinThick"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ln/>
              <a:solidFill>
                <a:schemeClr val="accent5">
                  <a:tint val="50000"/>
                  <a:satMod val="1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 descr="IMG_356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50" y="1232297"/>
            <a:ext cx="3143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00100" y="3571882"/>
            <a:ext cx="59503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3200"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43372" y="3571882"/>
            <a:ext cx="59503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3200"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2843213" y="3850005"/>
            <a:ext cx="2045494" cy="1061829"/>
          </a:xfrm>
          <a:prstGeom prst="rect">
            <a:avLst/>
          </a:prstGeom>
          <a:noFill/>
          <a:ln w="15875">
            <a:solidFill>
              <a:schemeClr val="accent4">
                <a:lumMod val="5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2100" b="1" dirty="0">
                <a:solidFill>
                  <a:srgbClr val="76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zh-CN" altLang="en-US" sz="2100" b="1" dirty="0">
                <a:solidFill>
                  <a:srgbClr val="76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公元前</a:t>
            </a:r>
            <a:r>
              <a:rPr lang="en-US" altLang="zh-CN" sz="2100" b="1" dirty="0">
                <a:solidFill>
                  <a:srgbClr val="76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771</a:t>
            </a:r>
            <a:r>
              <a:rPr lang="zh-CN" altLang="en-US" sz="2100" b="1" dirty="0">
                <a:solidFill>
                  <a:srgbClr val="76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年</a:t>
            </a:r>
            <a:endParaRPr lang="zh-CN" altLang="en-US" sz="2100" b="1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/>
            <a:r>
              <a:rPr lang="zh-CN" altLang="en-US" sz="21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  西周王朝被 </a:t>
            </a:r>
          </a:p>
          <a:p>
            <a:pPr algn="l"/>
            <a:r>
              <a:rPr lang="zh-CN" altLang="en-US" sz="21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犬戎族</a:t>
            </a:r>
            <a:r>
              <a:rPr lang="zh-CN" altLang="en-US" sz="2100" b="1" dirty="0">
                <a:latin typeface="黑体" panose="02010609060101010101" charset="-122"/>
                <a:ea typeface="黑体" panose="02010609060101010101" charset="-122"/>
                <a:sym typeface="+mn-ea"/>
              </a:rPr>
              <a:t>所灭</a:t>
            </a:r>
            <a:endParaRPr lang="zh-CN" altLang="en-US" sz="210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3F1F2">
                  <a:alpha val="100000"/>
                </a:srgbClr>
              </a:clrFrom>
              <a:clrTo>
                <a:srgbClr val="F3F1F2">
                  <a:alpha val="100000"/>
                  <a:alpha val="0"/>
                </a:srgbClr>
              </a:clrTo>
            </a:clrChange>
          </a:blip>
          <a:srcRect l="19022" r="20973" b="14399"/>
          <a:stretch>
            <a:fillRect/>
          </a:stretch>
        </p:blipFill>
        <p:spPr>
          <a:xfrm>
            <a:off x="2957989" y="167640"/>
            <a:ext cx="1837849" cy="158829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843213" y="1792129"/>
            <a:ext cx="2276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350" dirty="0"/>
              <a:t>  </a:t>
            </a:r>
            <a:r>
              <a:rPr lang="zh-CN" altLang="en-US" b="1" dirty="0">
                <a:latin typeface="华文新魏" panose="02010800040101010101" charset="-122"/>
                <a:ea typeface="华文新魏" panose="02010800040101010101" charset="-122"/>
              </a:rPr>
              <a:t>西周第十二任帝王</a:t>
            </a:r>
          </a:p>
          <a:p>
            <a:pPr algn="l"/>
            <a:r>
              <a:rPr lang="zh-CN" altLang="en-US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 姬宫湦</a:t>
            </a:r>
            <a:r>
              <a:rPr lang="zh-CN" altLang="en-US" b="1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在位</a:t>
            </a:r>
            <a:r>
              <a:rPr lang="en-US" altLang="zh-CN" b="1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11</a:t>
            </a:r>
            <a:r>
              <a:rPr lang="zh-CN" altLang="en-US" b="1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年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25730" y="1372077"/>
            <a:ext cx="241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>
                <a:latin typeface="华文新魏" panose="02010800040101010101" charset="-122"/>
                <a:ea typeface="华文新魏" panose="02010800040101010101" charset="-122"/>
              </a:rPr>
              <a:t>  </a:t>
            </a:r>
            <a:r>
              <a:rPr lang="zh-CN" altLang="en-US" b="1">
                <a:latin typeface="华文新魏" panose="02010800040101010101" charset="-122"/>
                <a:ea typeface="华文新魏" panose="02010800040101010101" charset="-122"/>
              </a:rPr>
              <a:t>西周第十任帝王</a:t>
            </a:r>
          </a:p>
          <a:p>
            <a:pPr algn="l"/>
            <a:r>
              <a:rPr lang="zh-CN" altLang="en-US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  姬胡</a:t>
            </a:r>
            <a:r>
              <a:rPr lang="zh-CN" altLang="en-US" b="1">
                <a:latin typeface="华文新魏" panose="02010800040101010101" charset="-122"/>
                <a:ea typeface="华文新魏" panose="02010800040101010101" charset="-122"/>
              </a:rPr>
              <a:t>在位</a:t>
            </a:r>
            <a:r>
              <a:rPr lang="en-US" altLang="zh-CN" b="1">
                <a:latin typeface="华文新魏" panose="02010800040101010101" charset="-122"/>
                <a:ea typeface="华文新魏" panose="02010800040101010101" charset="-122"/>
              </a:rPr>
              <a:t>37</a:t>
            </a:r>
            <a:r>
              <a:rPr lang="zh-CN" altLang="en-US" b="1">
                <a:latin typeface="华文新魏" panose="02010800040101010101" charset="-122"/>
                <a:ea typeface="华文新魏" panose="02010800040101010101" charset="-122"/>
              </a:rPr>
              <a:t>年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213" y="2461261"/>
            <a:ext cx="2090261" cy="1295876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73831" y="1994535"/>
            <a:ext cx="2076450" cy="923330"/>
          </a:xfrm>
          <a:prstGeom prst="rect">
            <a:avLst/>
          </a:prstGeom>
          <a:noFill/>
          <a:ln w="15875">
            <a:solidFill>
              <a:schemeClr val="accent4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b="1" dirty="0">
                <a:solidFill>
                  <a:schemeClr val="accent4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  道路以目</a:t>
            </a:r>
          </a:p>
          <a:p>
            <a:pPr algn="l"/>
            <a:r>
              <a:rPr lang="zh-CN" altLang="en-US" b="1" dirty="0">
                <a:solidFill>
                  <a:srgbClr val="4A3ABD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史上第一位被赶 </a:t>
            </a:r>
          </a:p>
          <a:p>
            <a:pPr algn="l"/>
            <a:r>
              <a:rPr lang="zh-CN" altLang="en-US" b="1" dirty="0">
                <a:solidFill>
                  <a:srgbClr val="4A3ABD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出国都的国王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3832" y="167640"/>
            <a:ext cx="2075974" cy="1235869"/>
          </a:xfrm>
          <a:prstGeom prst="rect">
            <a:avLst/>
          </a:prstGeom>
        </p:spPr>
      </p:pic>
      <p:pic>
        <p:nvPicPr>
          <p:cNvPr id="26" name="图片 25" descr="cdb5a42106ca47eda160cefbae9cd65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319"/>
          <a:stretch>
            <a:fillRect/>
          </a:stretch>
        </p:blipFill>
        <p:spPr>
          <a:xfrm>
            <a:off x="125731" y="3209925"/>
            <a:ext cx="2124551" cy="1250633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25730" y="4496276"/>
            <a:ext cx="2246948" cy="4154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1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前</a:t>
            </a:r>
            <a:r>
              <a:rPr lang="en-US" altLang="zh-CN" sz="21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841</a:t>
            </a:r>
            <a:r>
              <a:rPr lang="zh-CN" altLang="en-US" sz="21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年国人暴动</a:t>
            </a:r>
          </a:p>
        </p:txBody>
      </p:sp>
      <p:pic>
        <p:nvPicPr>
          <p:cNvPr id="28" name="图片 27" descr="金色波纹横线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202883" y="2517458"/>
            <a:ext cx="4928235" cy="109061"/>
          </a:xfrm>
          <a:prstGeom prst="rect">
            <a:avLst/>
          </a:prstGeom>
        </p:spPr>
      </p:pic>
      <p:pic>
        <p:nvPicPr>
          <p:cNvPr id="23" name="图片 22" descr="73cf1f7d8dae4c3587e9e342fa7ea82d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4988" y="2378393"/>
            <a:ext cx="807720" cy="114300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3779912" y="2450575"/>
            <a:ext cx="1224047" cy="3231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500" b="1" dirty="0">
                <a:latin typeface="华文中宋" panose="02010600040101010101" charset="-122"/>
                <a:ea typeface="华文中宋" panose="02010600040101010101" charset="-122"/>
              </a:rPr>
              <a:t>烽火戏诸侯</a:t>
            </a:r>
          </a:p>
        </p:txBody>
      </p:sp>
      <p:pic>
        <p:nvPicPr>
          <p:cNvPr id="31" name="图片 30" descr="金色波纹横线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2597944" y="2506028"/>
            <a:ext cx="4928235" cy="116205"/>
          </a:xfrm>
          <a:prstGeom prst="rect">
            <a:avLst/>
          </a:prstGeom>
        </p:spPr>
      </p:pic>
      <p:pic>
        <p:nvPicPr>
          <p:cNvPr id="33" name="图片 32" descr="242dd42a2834349b7bd5887cc0ea15ce37d3be7c"/>
          <p:cNvPicPr>
            <a:picLocks noChangeAspect="1"/>
          </p:cNvPicPr>
          <p:nvPr/>
        </p:nvPicPr>
        <p:blipFill>
          <a:blip r:embed="rId10" cstate="print"/>
          <a:srcRect b="2179"/>
          <a:stretch>
            <a:fillRect/>
          </a:stretch>
        </p:blipFill>
        <p:spPr>
          <a:xfrm>
            <a:off x="7563326" y="100012"/>
            <a:ext cx="1444943" cy="1978343"/>
          </a:xfrm>
          <a:prstGeom prst="rect">
            <a:avLst/>
          </a:prstGeom>
        </p:spPr>
      </p:pic>
      <p:pic>
        <p:nvPicPr>
          <p:cNvPr id="34" name="图片 33" descr="timg (9)"/>
          <p:cNvPicPr>
            <a:picLocks noChangeAspect="1"/>
          </p:cNvPicPr>
          <p:nvPr/>
        </p:nvPicPr>
        <p:blipFill>
          <a:blip r:embed="rId11" cstate="print"/>
          <a:srcRect b="15184"/>
          <a:stretch>
            <a:fillRect/>
          </a:stretch>
        </p:blipFill>
        <p:spPr>
          <a:xfrm>
            <a:off x="5153026" y="108109"/>
            <a:ext cx="2341721" cy="196977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2" cstate="print"/>
          <a:srcRect l="19288" t="10296" r="17778" b="37072"/>
          <a:stretch>
            <a:fillRect/>
          </a:stretch>
        </p:blipFill>
        <p:spPr>
          <a:xfrm>
            <a:off x="5153026" y="2118836"/>
            <a:ext cx="3821906" cy="237744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8546604" y="167640"/>
            <a:ext cx="461665" cy="959644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周平王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5153025" y="4519136"/>
            <a:ext cx="4120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前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770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年周平王东迁洛邑，史称东周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5993607" y="3913823"/>
            <a:ext cx="660559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镐京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6834188" y="3757136"/>
            <a:ext cx="660559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洛邑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1764982" y="1104424"/>
            <a:ext cx="780098" cy="3231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500" b="1">
                <a:latin typeface="黑体" panose="02010609060101010101" charset="-122"/>
                <a:ea typeface="黑体" panose="02010609060101010101" charset="-122"/>
              </a:rPr>
              <a:t>周厉王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4181951" y="1456849"/>
            <a:ext cx="780098" cy="3231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1500" b="1">
                <a:latin typeface="黑体" panose="02010609060101010101" charset="-122"/>
                <a:ea typeface="黑体" panose="02010609060101010101" charset="-122"/>
              </a:rPr>
              <a:t>周幽王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000"/>
                            </p:stCondLst>
                            <p:childTnLst>
                              <p:par>
                                <p:cTn id="1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9" grpId="0" animBg="1"/>
      <p:bldP spid="27" grpId="0" animBg="1"/>
      <p:bldP spid="30" grpId="0" animBg="1"/>
      <p:bldP spid="36" grpId="0" animBg="1"/>
      <p:bldP spid="37" grpId="0"/>
      <p:bldP spid="38" grpId="0" bldLvl="0" animBg="1"/>
      <p:bldP spid="39" grpId="0" bldLvl="0" animBg="1"/>
      <p:bldP spid="40" grpId="0" bldLvl="0" animBg="1"/>
      <p:bldP spid="41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2500298" y="1339444"/>
            <a:ext cx="3929090" cy="8751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早期国家的产生和发展</a:t>
            </a:r>
          </a:p>
        </p:txBody>
      </p:sp>
      <p:sp>
        <p:nvSpPr>
          <p:cNvPr id="15" name="任意多边形 14"/>
          <p:cNvSpPr/>
          <p:nvPr/>
        </p:nvSpPr>
        <p:spPr>
          <a:xfrm>
            <a:off x="1785918" y="2357436"/>
            <a:ext cx="5357850" cy="428628"/>
          </a:xfrm>
          <a:custGeom>
            <a:avLst/>
            <a:gdLst>
              <a:gd name="connsiteX0" fmla="*/ 0 w 5345723"/>
              <a:gd name="connsiteY0" fmla="*/ 694592 h 694592"/>
              <a:gd name="connsiteX1" fmla="*/ 0 w 5345723"/>
              <a:gd name="connsiteY1" fmla="*/ 0 h 694592"/>
              <a:gd name="connsiteX2" fmla="*/ 5345723 w 5345723"/>
              <a:gd name="connsiteY2" fmla="*/ 0 h 694592"/>
              <a:gd name="connsiteX3" fmla="*/ 5336931 w 5345723"/>
              <a:gd name="connsiteY3" fmla="*/ 589084 h 694592"/>
              <a:gd name="connsiteX4" fmla="*/ 5345723 w 5345723"/>
              <a:gd name="connsiteY4" fmla="*/ 571500 h 694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5723" h="694592">
                <a:moveTo>
                  <a:pt x="0" y="694592"/>
                </a:moveTo>
                <a:lnTo>
                  <a:pt x="0" y="0"/>
                </a:lnTo>
                <a:lnTo>
                  <a:pt x="5345723" y="0"/>
                </a:lnTo>
                <a:lnTo>
                  <a:pt x="5336931" y="589084"/>
                </a:lnTo>
                <a:lnTo>
                  <a:pt x="5345723" y="571500"/>
                </a:ln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rot="5400000">
            <a:off x="4090587" y="2481659"/>
            <a:ext cx="535785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圆角矩形 21"/>
          <p:cNvSpPr/>
          <p:nvPr/>
        </p:nvSpPr>
        <p:spPr>
          <a:xfrm>
            <a:off x="1071538" y="2857502"/>
            <a:ext cx="1500198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大禹建夏</a:t>
            </a:r>
          </a:p>
        </p:txBody>
      </p:sp>
      <p:sp>
        <p:nvSpPr>
          <p:cNvPr id="23" name="圆角矩形 22"/>
          <p:cNvSpPr/>
          <p:nvPr/>
        </p:nvSpPr>
        <p:spPr>
          <a:xfrm>
            <a:off x="3643306" y="2857502"/>
            <a:ext cx="1500198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商承夏社</a:t>
            </a:r>
          </a:p>
        </p:txBody>
      </p:sp>
      <p:sp>
        <p:nvSpPr>
          <p:cNvPr id="24" name="圆角矩形 23"/>
          <p:cNvSpPr/>
          <p:nvPr/>
        </p:nvSpPr>
        <p:spPr>
          <a:xfrm>
            <a:off x="6357950" y="2857502"/>
            <a:ext cx="1500198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西周分封</a:t>
            </a:r>
          </a:p>
        </p:txBody>
      </p:sp>
      <p:sp>
        <p:nvSpPr>
          <p:cNvPr id="29" name="右箭头 28"/>
          <p:cNvSpPr/>
          <p:nvPr/>
        </p:nvSpPr>
        <p:spPr>
          <a:xfrm>
            <a:off x="2786050" y="3000378"/>
            <a:ext cx="642942" cy="1607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右箭头 29"/>
          <p:cNvSpPr/>
          <p:nvPr/>
        </p:nvSpPr>
        <p:spPr>
          <a:xfrm>
            <a:off x="5429256" y="3000378"/>
            <a:ext cx="642942" cy="1607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28662" y="3786196"/>
            <a:ext cx="1714512" cy="767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早期国家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的产生</a:t>
            </a:r>
          </a:p>
        </p:txBody>
      </p:sp>
      <p:sp>
        <p:nvSpPr>
          <p:cNvPr id="32" name="矩形 31"/>
          <p:cNvSpPr/>
          <p:nvPr/>
        </p:nvSpPr>
        <p:spPr>
          <a:xfrm>
            <a:off x="3571868" y="3786196"/>
            <a:ext cx="1714512" cy="767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早期国家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的发展</a:t>
            </a:r>
          </a:p>
        </p:txBody>
      </p:sp>
      <p:sp>
        <p:nvSpPr>
          <p:cNvPr id="33" name="矩形 32"/>
          <p:cNvSpPr/>
          <p:nvPr/>
        </p:nvSpPr>
        <p:spPr>
          <a:xfrm>
            <a:off x="6286512" y="3786196"/>
            <a:ext cx="1785950" cy="767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早期国家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的巩固</a:t>
            </a:r>
          </a:p>
        </p:txBody>
      </p:sp>
      <p:sp>
        <p:nvSpPr>
          <p:cNvPr id="34" name="下箭头 33"/>
          <p:cNvSpPr/>
          <p:nvPr/>
        </p:nvSpPr>
        <p:spPr>
          <a:xfrm>
            <a:off x="1714480" y="3357568"/>
            <a:ext cx="142876" cy="3214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下箭头 34"/>
          <p:cNvSpPr/>
          <p:nvPr/>
        </p:nvSpPr>
        <p:spPr>
          <a:xfrm>
            <a:off x="4286248" y="3357568"/>
            <a:ext cx="142876" cy="3214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下箭头 35"/>
          <p:cNvSpPr/>
          <p:nvPr/>
        </p:nvSpPr>
        <p:spPr>
          <a:xfrm>
            <a:off x="7072330" y="3357568"/>
            <a:ext cx="142876" cy="3214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右箭头 36"/>
          <p:cNvSpPr/>
          <p:nvPr/>
        </p:nvSpPr>
        <p:spPr>
          <a:xfrm>
            <a:off x="2786050" y="4071948"/>
            <a:ext cx="642942" cy="1607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右箭头 37"/>
          <p:cNvSpPr/>
          <p:nvPr/>
        </p:nvSpPr>
        <p:spPr>
          <a:xfrm>
            <a:off x="5429256" y="4071948"/>
            <a:ext cx="642942" cy="1607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472" y="270805"/>
            <a:ext cx="182614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3200"/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课堂小结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2" grpId="0" animBg="1"/>
      <p:bldP spid="23" grpId="0" animBg="1"/>
      <p:bldP spid="24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8343" y="721129"/>
            <a:ext cx="7723823" cy="3201829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8D3228D-3E79-40F4-93F3-A8A2DA1EF206}"/>
              </a:ext>
            </a:extLst>
          </p:cNvPr>
          <p:cNvSpPr txBox="1"/>
          <p:nvPr/>
        </p:nvSpPr>
        <p:spPr>
          <a:xfrm>
            <a:off x="625848" y="3943171"/>
            <a:ext cx="7709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charset="-122"/>
              </a:rPr>
              <a:t>文明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charset="-122"/>
              </a:rPr>
              <a:t>出现的判定标准，主要是：城市的出现，文字的产生，国家制度的建立，以及金属冶炼技术的产生。</a:t>
            </a:r>
          </a:p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charset="-122"/>
              </a:rPr>
              <a:t>                               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行楷" panose="02010800040101010101" charset="-122"/>
              </a:rPr>
              <a:t>——</a:t>
            </a: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行楷" panose="02010800040101010101" charset="-122"/>
              </a:rPr>
              <a:t>北京师范大学《世界文明专题》</a:t>
            </a: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CE17BFA7-89D0-4589-99DC-0FBAA135CD4A}"/>
              </a:ext>
            </a:extLst>
          </p:cNvPr>
          <p:cNvSpPr txBox="1"/>
          <p:nvPr/>
        </p:nvSpPr>
        <p:spPr>
          <a:xfrm>
            <a:off x="625848" y="29726"/>
            <a:ext cx="182614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3200"/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全球视野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939" y="1660922"/>
            <a:ext cx="8072437" cy="2062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按照多人数熟悉的历史观，夏王朝、商王朝、周王朝皆始于英明神武的真命天子，最终毁于昏庸无道的亡国之君。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平势隆郎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从城市国家到中华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82" y="-9357"/>
            <a:ext cx="912131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3200"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分一分，下列人物中哪些英明神武，哪些昏庸无道？</a:t>
            </a:r>
          </a:p>
        </p:txBody>
      </p:sp>
      <p:pic>
        <p:nvPicPr>
          <p:cNvPr id="5" name="图片 4" descr="傲游截图20170326181450.png"/>
          <p:cNvPicPr>
            <a:picLocks noChangeAspect="1"/>
          </p:cNvPicPr>
          <p:nvPr/>
        </p:nvPicPr>
        <p:blipFill>
          <a:blip r:embed="rId2"/>
          <a:srcRect l="11717" t="11528" r="1856"/>
          <a:stretch>
            <a:fillRect/>
          </a:stretch>
        </p:blipFill>
        <p:spPr>
          <a:xfrm>
            <a:off x="3857620" y="2893221"/>
            <a:ext cx="1883983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图片 5" descr="傲游截图20170326182618.png"/>
          <p:cNvPicPr>
            <a:picLocks noChangeAspect="1"/>
          </p:cNvPicPr>
          <p:nvPr/>
        </p:nvPicPr>
        <p:blipFill>
          <a:blip r:embed="rId3" cstate="print"/>
          <a:srcRect l="20875" t="17067"/>
          <a:stretch>
            <a:fillRect/>
          </a:stretch>
        </p:blipFill>
        <p:spPr>
          <a:xfrm rot="414119">
            <a:off x="1434146" y="2966703"/>
            <a:ext cx="1785950" cy="1931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图片 6" descr="QQ截图20170326183015.jpg"/>
          <p:cNvPicPr>
            <a:picLocks noChangeAspect="1"/>
          </p:cNvPicPr>
          <p:nvPr/>
        </p:nvPicPr>
        <p:blipFill>
          <a:blip r:embed="rId4"/>
          <a:srcRect l="14286" t="7853" r="14286"/>
          <a:stretch>
            <a:fillRect/>
          </a:stretch>
        </p:blipFill>
        <p:spPr>
          <a:xfrm rot="389012">
            <a:off x="6215952" y="2935183"/>
            <a:ext cx="1797359" cy="19278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图片 9" descr="傲游截图20170326181338.png"/>
          <p:cNvPicPr>
            <a:picLocks noChangeAspect="1"/>
          </p:cNvPicPr>
          <p:nvPr/>
        </p:nvPicPr>
        <p:blipFill>
          <a:blip r:embed="rId5"/>
          <a:srcRect l="20853" t="19967" r="6429"/>
          <a:stretch>
            <a:fillRect/>
          </a:stretch>
        </p:blipFill>
        <p:spPr>
          <a:xfrm>
            <a:off x="1357290" y="1017974"/>
            <a:ext cx="1800584" cy="17145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图片 10" descr="傲游截图20170326182446.png"/>
          <p:cNvPicPr>
            <a:picLocks noChangeAspect="1"/>
          </p:cNvPicPr>
          <p:nvPr/>
        </p:nvPicPr>
        <p:blipFill>
          <a:blip r:embed="rId6" cstate="print">
            <a:biLevel thresh="50000"/>
          </a:blip>
          <a:srcRect l="12638" t="3796" r="1568" b="8094"/>
          <a:stretch>
            <a:fillRect/>
          </a:stretch>
        </p:blipFill>
        <p:spPr>
          <a:xfrm>
            <a:off x="3786182" y="964395"/>
            <a:ext cx="1785950" cy="1768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00625" y="3750469"/>
            <a:ext cx="877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周武王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428876" y="1017985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夏禹</a:t>
            </a:r>
          </a:p>
        </p:txBody>
      </p:sp>
      <p:pic>
        <p:nvPicPr>
          <p:cNvPr id="14" name="图片 13" descr="傲游截图20170326181412.png"/>
          <p:cNvPicPr>
            <a:picLocks noChangeAspect="1"/>
          </p:cNvPicPr>
          <p:nvPr/>
        </p:nvPicPr>
        <p:blipFill>
          <a:blip r:embed="rId7"/>
          <a:srcRect l="11645" t="7353" r="8505"/>
          <a:stretch>
            <a:fillRect/>
          </a:stretch>
        </p:blipFill>
        <p:spPr>
          <a:xfrm rot="665746">
            <a:off x="6232750" y="940652"/>
            <a:ext cx="1784885" cy="1821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714751" y="1285875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夏桀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143626" y="1660923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商汤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57314" y="2893219"/>
            <a:ext cx="877163" cy="3693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商纣王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286625" y="2946798"/>
            <a:ext cx="877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周幽王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/>
      <p:bldP spid="13" grpId="0"/>
      <p:bldP spid="15" grpId="0"/>
      <p:bldP spid="16" grpId="0"/>
      <p:bldP spid="17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3286130"/>
            <a:ext cx="428628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禹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于是遂即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天子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位，南面朝天下，国号曰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夏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后，姓姒氏。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——《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史记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∙夏本纪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1500188" y="160734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6314" y="1214428"/>
            <a:ext cx="1714500" cy="2677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朝代名称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建立者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建立时间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建立都城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6176" y="1203598"/>
            <a:ext cx="2954655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3200"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夏朝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禹（夏禹、大禹）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约公元前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2070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阳城（今河南登封）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IMG_3561.JPG"/>
          <p:cNvPicPr>
            <a:picLocks noChangeAspect="1"/>
          </p:cNvPicPr>
          <p:nvPr/>
        </p:nvPicPr>
        <p:blipFill>
          <a:blip r:embed="rId2" cstate="print"/>
          <a:srcRect t="2187"/>
          <a:stretch>
            <a:fillRect/>
          </a:stretch>
        </p:blipFill>
        <p:spPr>
          <a:xfrm>
            <a:off x="357158" y="1142990"/>
            <a:ext cx="4286280" cy="203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组合 14"/>
          <p:cNvGrpSpPr>
            <a:grpSpLocks/>
          </p:cNvGrpSpPr>
          <p:nvPr/>
        </p:nvGrpSpPr>
        <p:grpSpPr bwMode="auto">
          <a:xfrm>
            <a:off x="484834" y="134872"/>
            <a:ext cx="3307733" cy="822305"/>
            <a:chOff x="56204" y="263947"/>
            <a:chExt cx="3307756" cy="897499"/>
          </a:xfrm>
        </p:grpSpPr>
        <p:sp>
          <p:nvSpPr>
            <p:cNvPr id="18442" name="Freeform 3"/>
            <p:cNvSpPr>
              <a:spLocks/>
            </p:cNvSpPr>
            <p:nvPr/>
          </p:nvSpPr>
          <p:spPr bwMode="auto">
            <a:xfrm>
              <a:off x="1000100" y="428604"/>
              <a:ext cx="184732" cy="638249"/>
            </a:xfrm>
            <a:custGeom>
              <a:avLst/>
              <a:gdLst>
                <a:gd name="T0" fmla="*/ 2847173 w 2161"/>
                <a:gd name="T1" fmla="*/ 445638 h 378"/>
                <a:gd name="T2" fmla="*/ 0 w 2161"/>
                <a:gd name="T3" fmla="*/ 445638 h 378"/>
                <a:gd name="T4" fmla="*/ 0 w 2161"/>
                <a:gd name="T5" fmla="*/ 0 h 378"/>
                <a:gd name="T6" fmla="*/ 2847173 w 2161"/>
                <a:gd name="T7" fmla="*/ 0 h 378"/>
                <a:gd name="T8" fmla="*/ 2656859 w 2161"/>
                <a:gd name="T9" fmla="*/ 222819 h 378"/>
                <a:gd name="T10" fmla="*/ 2847173 w 2161"/>
                <a:gd name="T11" fmla="*/ 445638 h 3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1"/>
                <a:gd name="T19" fmla="*/ 0 h 378"/>
                <a:gd name="T20" fmla="*/ 2161 w 2161"/>
                <a:gd name="T21" fmla="*/ 378 h 3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1" h="378">
                  <a:moveTo>
                    <a:pt x="2161" y="378"/>
                  </a:moveTo>
                  <a:lnTo>
                    <a:pt x="0" y="378"/>
                  </a:lnTo>
                  <a:lnTo>
                    <a:pt x="0" y="0"/>
                  </a:lnTo>
                  <a:lnTo>
                    <a:pt x="2161" y="0"/>
                  </a:lnTo>
                  <a:lnTo>
                    <a:pt x="2017" y="189"/>
                  </a:lnTo>
                  <a:lnTo>
                    <a:pt x="2161" y="378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32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8661" y="428604"/>
              <a:ext cx="2435299" cy="63824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>
              <a:defPPr>
                <a:defRPr lang="zh-CN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3200"/>
              </a:lvl1pPr>
            </a:lstStyle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大禹建夏</a:t>
              </a:r>
            </a:p>
          </p:txBody>
        </p:sp>
        <p:sp>
          <p:nvSpPr>
            <p:cNvPr id="14" name="椭圆 13"/>
            <p:cNvSpPr/>
            <p:nvPr/>
          </p:nvSpPr>
          <p:spPr>
            <a:xfrm>
              <a:off x="56204" y="263947"/>
              <a:ext cx="836738" cy="897499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</a:p>
          </p:txBody>
        </p:sp>
      </p:grpSp>
      <p:cxnSp>
        <p:nvCxnSpPr>
          <p:cNvPr id="16" name="直接连接符 15"/>
          <p:cNvCxnSpPr/>
          <p:nvPr/>
        </p:nvCxnSpPr>
        <p:spPr>
          <a:xfrm>
            <a:off x="571500" y="964406"/>
            <a:ext cx="7786688" cy="1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QQ截图2017032713532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928676"/>
            <a:ext cx="3500462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 descr="QQ截图20170327135240.png"/>
          <p:cNvPicPr>
            <a:picLocks noChangeAspect="1"/>
          </p:cNvPicPr>
          <p:nvPr/>
        </p:nvPicPr>
        <p:blipFill>
          <a:blip r:embed="rId4"/>
          <a:srcRect t="9948"/>
          <a:stretch>
            <a:fillRect/>
          </a:stretch>
        </p:blipFill>
        <p:spPr>
          <a:xfrm>
            <a:off x="1000100" y="928676"/>
            <a:ext cx="3571900" cy="3394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928662" y="142858"/>
            <a:ext cx="735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请阅读教材，并回忆“国”字的含义，思考为什么夏朝能称为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2357422" y="2071684"/>
            <a:ext cx="2214562" cy="11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142976" y="2357436"/>
            <a:ext cx="3357586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云形标注 11"/>
          <p:cNvSpPr/>
          <p:nvPr/>
        </p:nvSpPr>
        <p:spPr>
          <a:xfrm>
            <a:off x="785786" y="1285866"/>
            <a:ext cx="1785938" cy="482203"/>
          </a:xfrm>
          <a:prstGeom prst="cloudCallout">
            <a:avLst>
              <a:gd name="adj1" fmla="val 30367"/>
              <a:gd name="adj2" fmla="val 877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统治者</a:t>
            </a:r>
          </a:p>
        </p:txBody>
      </p:sp>
      <p:sp>
        <p:nvSpPr>
          <p:cNvPr id="13" name="云形标注 12"/>
          <p:cNvSpPr/>
          <p:nvPr/>
        </p:nvSpPr>
        <p:spPr>
          <a:xfrm>
            <a:off x="500034" y="3214692"/>
            <a:ext cx="1785937" cy="482203"/>
          </a:xfrm>
          <a:prstGeom prst="cloudCallout">
            <a:avLst>
              <a:gd name="adj1" fmla="val 18026"/>
              <a:gd name="adj2" fmla="val -948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人民</a:t>
            </a:r>
          </a:p>
        </p:txBody>
      </p:sp>
      <p:sp>
        <p:nvSpPr>
          <p:cNvPr id="14" name="云形标注 13"/>
          <p:cNvSpPr/>
          <p:nvPr/>
        </p:nvSpPr>
        <p:spPr>
          <a:xfrm>
            <a:off x="4857750" y="3429000"/>
            <a:ext cx="2286000" cy="482204"/>
          </a:xfrm>
          <a:prstGeom prst="cloudCallout">
            <a:avLst>
              <a:gd name="adj1" fmla="val -71985"/>
              <a:gd name="adj2" fmla="val 405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文化制度</a:t>
            </a:r>
          </a:p>
        </p:txBody>
      </p:sp>
      <p:cxnSp>
        <p:nvCxnSpPr>
          <p:cNvPr id="16" name="直接连接符 15"/>
          <p:cNvCxnSpPr/>
          <p:nvPr/>
        </p:nvCxnSpPr>
        <p:spPr>
          <a:xfrm>
            <a:off x="1142976" y="2643188"/>
            <a:ext cx="2928936" cy="1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1142976" y="2928940"/>
            <a:ext cx="178595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5143504" y="1214428"/>
            <a:ext cx="3143250" cy="1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4786314" y="1500180"/>
            <a:ext cx="2500312" cy="11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云形标注 22"/>
          <p:cNvSpPr/>
          <p:nvPr/>
        </p:nvSpPr>
        <p:spPr>
          <a:xfrm>
            <a:off x="6143626" y="1821656"/>
            <a:ext cx="2214563" cy="482204"/>
          </a:xfrm>
          <a:prstGeom prst="cloudCallout">
            <a:avLst>
              <a:gd name="adj1" fmla="val -17387"/>
              <a:gd name="adj2" fmla="val -974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统治区域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71802" y="4357700"/>
            <a:ext cx="326243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3200"/>
            </a:lvl1pPr>
          </a:lstStyle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夏朝是中国的早期国家</a:t>
            </a:r>
          </a:p>
        </p:txBody>
      </p:sp>
      <p:cxnSp>
        <p:nvCxnSpPr>
          <p:cNvPr id="30" name="直接连接符 29"/>
          <p:cNvCxnSpPr/>
          <p:nvPr/>
        </p:nvCxnSpPr>
        <p:spPr>
          <a:xfrm flipV="1">
            <a:off x="4143372" y="2643188"/>
            <a:ext cx="357188" cy="7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1214414" y="4000510"/>
            <a:ext cx="3357560" cy="1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V="1">
            <a:off x="3357554" y="3714758"/>
            <a:ext cx="1133475" cy="7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V="1">
            <a:off x="1142976" y="4286262"/>
            <a:ext cx="1133475" cy="7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70830959.jpg"/>
          <p:cNvPicPr>
            <a:picLocks noChangeAspect="1"/>
          </p:cNvPicPr>
          <p:nvPr/>
        </p:nvPicPr>
        <p:blipFill>
          <a:blip r:embed="rId2"/>
          <a:srcRect r="3390"/>
          <a:stretch>
            <a:fillRect/>
          </a:stretch>
        </p:blipFill>
        <p:spPr>
          <a:xfrm>
            <a:off x="357158" y="285734"/>
            <a:ext cx="4071966" cy="2147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85720" y="2571750"/>
            <a:ext cx="4214811" cy="1963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二里头遗址的年代是距今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3750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年到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3500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年，而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史书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记载的夏王朝的年代是距今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4000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多年到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3500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年，所以二里头遗址只能是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夏中晚期的都城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。   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         ——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卜宪群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中国通史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72000" y="357172"/>
            <a:ext cx="4357718" cy="1578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1959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年开始发掘，遗址内发现有宫殿、居民区、制陶作坊、铸铜作坊、窖穴、墓葬等遗迹，出土了大量石器、陶器、玉器、铜器、骨角器及蚌器等遗物。</a:t>
            </a:r>
          </a:p>
        </p:txBody>
      </p:sp>
      <p:pic>
        <p:nvPicPr>
          <p:cNvPr id="7" name="Picture 2" descr="二里头遗址宫殿基址群发掘现场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4643438" y="2571750"/>
            <a:ext cx="4103480" cy="2250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5ED0CAF-BCF1-48DD-B871-6204E21006AF}"/>
              </a:ext>
            </a:extLst>
          </p:cNvPr>
          <p:cNvSpPr txBox="1"/>
          <p:nvPr/>
        </p:nvSpPr>
        <p:spPr>
          <a:xfrm>
            <a:off x="4572000" y="77985"/>
            <a:ext cx="38742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</a:rPr>
              <a:t>河南偃师二里头遗址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31069" y="147161"/>
            <a:ext cx="38742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</a:rPr>
              <a:t>河南偃师二里头遗址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9033" y="668655"/>
            <a:ext cx="2788444" cy="1223010"/>
          </a:xfrm>
          <a:prstGeom prst="rect">
            <a:avLst/>
          </a:prstGeom>
        </p:spPr>
      </p:pic>
      <p:pic>
        <p:nvPicPr>
          <p:cNvPr id="21" name="图片 20" descr="5-810-jpg_6-1080-0-0-1080 (1)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89033" y="3208496"/>
            <a:ext cx="2742724" cy="1827848"/>
          </a:xfrm>
          <a:prstGeom prst="rect">
            <a:avLst/>
          </a:prstGeom>
        </p:spPr>
      </p:pic>
      <p:pic>
        <p:nvPicPr>
          <p:cNvPr id="23" name="图片 22" descr="u=2028285361,2541851424&amp;fm=26&amp;gp=0 (1)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836194" y="1833086"/>
            <a:ext cx="2539365" cy="137541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2724" y="2195037"/>
            <a:ext cx="1263491" cy="1845469"/>
          </a:xfrm>
          <a:prstGeom prst="rect">
            <a:avLst/>
          </a:prstGeom>
        </p:spPr>
      </p:pic>
      <p:pic>
        <p:nvPicPr>
          <p:cNvPr id="28" name="图片 26" descr="IMG_26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5731" y="668655"/>
            <a:ext cx="3499961" cy="29522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52724" y="668655"/>
            <a:ext cx="2446973" cy="14801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/>
          <a:srcRect t="2388"/>
          <a:stretch>
            <a:fillRect/>
          </a:stretch>
        </p:blipFill>
        <p:spPr>
          <a:xfrm>
            <a:off x="7866698" y="2195037"/>
            <a:ext cx="1132999" cy="1226344"/>
          </a:xfrm>
          <a:prstGeom prst="rect">
            <a:avLst/>
          </a:prstGeom>
        </p:spPr>
      </p:pic>
      <p:pic>
        <p:nvPicPr>
          <p:cNvPr id="31" name="图片 33" descr="IMG_27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7CA4E2">
                  <a:alpha val="100000"/>
                </a:srgbClr>
              </a:clrFrom>
              <a:clrTo>
                <a:srgbClr val="7CA4E2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816215" y="3791903"/>
            <a:ext cx="736759" cy="6443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3" descr="IMG_27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7CA3E4">
                  <a:alpha val="100000"/>
                </a:srgbClr>
              </a:clrFrom>
              <a:clrTo>
                <a:srgbClr val="7CA3E4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552974" y="3791903"/>
            <a:ext cx="350996" cy="636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0018" y="668655"/>
            <a:ext cx="3498056" cy="2952274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127635" y="3672840"/>
            <a:ext cx="3509963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latin typeface="+mn-ea"/>
                <a:cs typeface="+mn-ea"/>
              </a:rPr>
              <a:t>二里头，洛阳平原普通村庄的名字，但却隐藏着华夏民族的一段辉煌历史，这里产生了最早的“中国”。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27636" y="3672840"/>
            <a:ext cx="3498056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accent4">
                <a:lumMod val="5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  <a:sym typeface="+mn-ea"/>
              </a:rPr>
              <a:t>     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  <a:sym typeface="+mn-ea"/>
              </a:rPr>
              <a:t>二里头1号宫殿地基图</a:t>
            </a:r>
          </a:p>
          <a:p>
            <a:pPr algn="l"/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华文中宋" panose="02010600040101010101" charset="-122"/>
              </a:rPr>
              <a:t>  廊院式建筑</a:t>
            </a:r>
            <a:r>
              <a:rPr lang="zh-CN" altLang="en-US" dirty="0">
                <a:solidFill>
                  <a:srgbClr val="B85199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中宋" panose="02010600040101010101" charset="-122"/>
              </a:rPr>
              <a:t>夏朝后期都城遗址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  <a:cs typeface="华文中宋" panose="02010600040101010101" charset="-122"/>
            </a:endParaRPr>
          </a:p>
          <a:p>
            <a:pPr algn="l"/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华文中宋" panose="02010600040101010101" charset="-122"/>
                <a:sym typeface="+mn-ea"/>
              </a:rPr>
              <a:t>       </a:t>
            </a:r>
            <a:r>
              <a:rPr lang="zh-CN" altLang="en-US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中宋" panose="02010600040101010101" charset="-122"/>
                <a:sym typeface="+mn-ea"/>
              </a:rPr>
              <a:t>“中华第一王都”</a:t>
            </a:r>
          </a:p>
          <a:p>
            <a:pPr algn="l"/>
            <a:endParaRPr lang="zh-CN" altLang="en-US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395062" y="4691063"/>
            <a:ext cx="241030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二里头1号宫殿复原图</a:t>
            </a:r>
            <a:endParaRPr lang="zh-CN" altLang="en-US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875270" y="1872615"/>
            <a:ext cx="1115854" cy="300082"/>
          </a:xfrm>
          <a:prstGeom prst="rect">
            <a:avLst/>
          </a:prstGeom>
          <a:solidFill>
            <a:srgbClr val="357752"/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1350" b="1">
                <a:solidFill>
                  <a:schemeClr val="bg1"/>
                </a:solidFill>
                <a:latin typeface="+mn-ea"/>
                <a:cs typeface="黑体" panose="02010609060101010101" charset="-122"/>
              </a:rPr>
              <a:t>玉礼器钺等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745605" y="4040505"/>
            <a:ext cx="1070610" cy="300082"/>
          </a:xfrm>
          <a:prstGeom prst="rect">
            <a:avLst/>
          </a:prstGeom>
          <a:solidFill>
            <a:srgbClr val="357752"/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1350" b="1">
                <a:solidFill>
                  <a:schemeClr val="bg1"/>
                </a:solidFill>
                <a:latin typeface="+mn-ea"/>
                <a:cs typeface="黑体" panose="02010609060101010101" charset="-122"/>
              </a:rPr>
              <a:t>绿松石牌饰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875747" y="3421380"/>
            <a:ext cx="1124426" cy="300082"/>
          </a:xfrm>
          <a:prstGeom prst="rect">
            <a:avLst/>
          </a:prstGeom>
          <a:solidFill>
            <a:srgbClr val="357752"/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1350" b="1">
                <a:solidFill>
                  <a:schemeClr val="bg1"/>
                </a:solidFill>
                <a:latin typeface="+mn-ea"/>
                <a:cs typeface="黑体" panose="02010609060101010101" charset="-122"/>
              </a:rPr>
              <a:t>华夏第一鼎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5" grpId="0" bldLvl="0" animBg="1"/>
      <p:bldP spid="20" grpId="0" bldLvl="0" animBg="1"/>
      <p:bldP spid="11" grpId="0" bldLvl="0" animBg="1"/>
      <p:bldP spid="16" grpId="0" bldLvl="0" animBg="1"/>
      <p:bldP spid="1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899592" y="2749993"/>
            <a:ext cx="4357692" cy="112371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绿松石龙形器，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2002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年出土，长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64.5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厘米，由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2000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余片绿松石片组合而成，有人称其为“中国龙”。</a:t>
            </a:r>
          </a:p>
        </p:txBody>
      </p:sp>
      <p:pic>
        <p:nvPicPr>
          <p:cNvPr id="3" name="图片 2" descr="58f3916ftd2b4c0ca64b2&amp;690.jpg"/>
          <p:cNvPicPr>
            <a:picLocks noChangeAspect="1"/>
          </p:cNvPicPr>
          <p:nvPr/>
        </p:nvPicPr>
        <p:blipFill>
          <a:blip r:embed="rId2"/>
          <a:srcRect t="34479" b="10355"/>
          <a:stretch>
            <a:fillRect/>
          </a:stretch>
        </p:blipFill>
        <p:spPr>
          <a:xfrm>
            <a:off x="928689" y="428625"/>
            <a:ext cx="7500963" cy="19823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115616" y="4361976"/>
            <a:ext cx="510909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2400"/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二里头遗址反映夏朝时期的文明进程</a:t>
            </a:r>
          </a:p>
        </p:txBody>
      </p:sp>
      <p:pic>
        <p:nvPicPr>
          <p:cNvPr id="5" name="图片 4" descr="QQ图片201609281629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2285998"/>
            <a:ext cx="3000396" cy="1913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积分</Template>
  <TotalTime>3455</TotalTime>
  <Words>2363</Words>
  <Application>Microsoft Office PowerPoint</Application>
  <PresentationFormat>全屏显示(16:9)</PresentationFormat>
  <Paragraphs>271</Paragraphs>
  <Slides>32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5" baseType="lpstr">
      <vt:lpstr>等线</vt:lpstr>
      <vt:lpstr>黑体</vt:lpstr>
      <vt:lpstr>华文新魏</vt:lpstr>
      <vt:lpstr>华文中宋</vt:lpstr>
      <vt:lpstr>楷体</vt:lpstr>
      <vt:lpstr>楷体_GB2312</vt:lpstr>
      <vt:lpstr>宋体</vt:lpstr>
      <vt:lpstr>微软雅黑</vt:lpstr>
      <vt:lpstr>Calibri</vt:lpstr>
      <vt:lpstr>Calibri Light</vt:lpstr>
      <vt:lpstr>Franklin Gothic Book</vt:lpstr>
      <vt:lpstr>Wingdings 2</vt:lpstr>
      <vt:lpstr>HDOfficeLightV0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朱鹏</cp:lastModifiedBy>
  <cp:revision>274</cp:revision>
  <dcterms:created xsi:type="dcterms:W3CDTF">2017-03-25T13:08:13Z</dcterms:created>
  <dcterms:modified xsi:type="dcterms:W3CDTF">2019-09-24T02:15:16Z</dcterms:modified>
</cp:coreProperties>
</file>