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5" r:id="rId5"/>
    <p:sldId id="266" r:id="rId6"/>
    <p:sldId id="264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977AFC2-E1D0-4FAA-98B4-AA5860D8E334}" type="datetimeFigureOut">
              <a:rPr lang="zh-CN" altLang="en-US" smtClean="0"/>
              <a:pPr/>
              <a:t>2018/1/17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20DF105E-AB1E-47E1-AB04-7A65945ADB9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3800" dirty="0" smtClean="0">
                <a:solidFill>
                  <a:srgbClr val="7030A0"/>
                </a:solidFill>
              </a:rPr>
              <a:t>中国古代朝代顺序和基本时代特征</a:t>
            </a:r>
            <a:endParaRPr lang="zh-CN" altLang="en-US" sz="3800" dirty="0">
              <a:solidFill>
                <a:srgbClr val="7030A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/>
          </p:cNvSpPr>
          <p:nvPr/>
        </p:nvSpPr>
        <p:spPr bwMode="auto">
          <a:xfrm>
            <a:off x="4143372" y="1571612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zh-CN" altLang="en-US" sz="2400" b="1" dirty="0">
              <a:ea typeface="黑体" pitchFamily="2" charset="-122"/>
            </a:endParaRP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2928926" y="642918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ea typeface="黑体" pitchFamily="2" charset="-122"/>
              </a:rPr>
              <a:t>夏、商、西周</a:t>
            </a:r>
            <a:endParaRPr lang="zh-CN" altLang="en-US" sz="4000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196612" name="AutoShape 4"/>
          <p:cNvSpPr>
            <a:spLocks noChangeArrowheads="1"/>
          </p:cNvSpPr>
          <p:nvPr/>
        </p:nvSpPr>
        <p:spPr bwMode="auto">
          <a:xfrm>
            <a:off x="6572264" y="928670"/>
            <a:ext cx="976313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6618" name="Text Box 10"/>
          <p:cNvSpPr txBox="1">
            <a:spLocks noChangeArrowheads="1"/>
          </p:cNvSpPr>
          <p:nvPr/>
        </p:nvSpPr>
        <p:spPr bwMode="auto">
          <a:xfrm>
            <a:off x="2571736" y="3143248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ea typeface="黑体" pitchFamily="2" charset="-122"/>
              </a:rPr>
              <a:t>东周</a:t>
            </a:r>
          </a:p>
        </p:txBody>
      </p:sp>
      <p:sp>
        <p:nvSpPr>
          <p:cNvPr id="196619" name="Rectangle 11"/>
          <p:cNvSpPr>
            <a:spLocks noChangeArrowheads="1"/>
          </p:cNvSpPr>
          <p:nvPr/>
        </p:nvSpPr>
        <p:spPr bwMode="auto">
          <a:xfrm>
            <a:off x="990600" y="39624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4000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春秋</a:t>
            </a:r>
          </a:p>
        </p:txBody>
      </p:sp>
      <p:sp>
        <p:nvSpPr>
          <p:cNvPr id="196621" name="Text Box 13"/>
          <p:cNvSpPr txBox="1">
            <a:spLocks noChangeArrowheads="1"/>
          </p:cNvSpPr>
          <p:nvPr/>
        </p:nvSpPr>
        <p:spPr bwMode="auto">
          <a:xfrm>
            <a:off x="3643306" y="4000504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4000" dirty="0">
                <a:solidFill>
                  <a:srgbClr val="FF0000"/>
                </a:solidFill>
                <a:ea typeface="黑体" pitchFamily="2" charset="-122"/>
              </a:rPr>
              <a:t>战国</a:t>
            </a:r>
          </a:p>
        </p:txBody>
      </p:sp>
      <p:sp>
        <p:nvSpPr>
          <p:cNvPr id="196626" name="Rectangle 18"/>
          <p:cNvSpPr>
            <a:spLocks noChangeArrowheads="1"/>
          </p:cNvSpPr>
          <p:nvPr/>
        </p:nvSpPr>
        <p:spPr bwMode="auto">
          <a:xfrm>
            <a:off x="3643306" y="1500174"/>
            <a:ext cx="228601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dirty="0" smtClean="0">
                <a:latin typeface="Arial"/>
                <a:ea typeface="黑体" pitchFamily="2" charset="-122"/>
              </a:rPr>
              <a:t>奴隶社会</a:t>
            </a:r>
            <a:endParaRPr lang="zh-CN" altLang="en-US" sz="24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96631" name="Rectangle 23"/>
          <p:cNvSpPr>
            <a:spLocks noChangeArrowheads="1"/>
          </p:cNvSpPr>
          <p:nvPr/>
        </p:nvSpPr>
        <p:spPr bwMode="auto">
          <a:xfrm>
            <a:off x="1000100" y="4786322"/>
            <a:ext cx="564360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latin typeface="黑体" pitchFamily="2" charset="-122"/>
                <a:ea typeface="黑体" pitchFamily="2" charset="-122"/>
              </a:rPr>
              <a:t>从奴隶社会向封建社会的过渡时期</a:t>
            </a:r>
            <a:endParaRPr lang="zh-CN" altLang="en-US" sz="2400" b="1" dirty="0">
              <a:latin typeface="黑体" pitchFamily="2" charset="-122"/>
              <a:ea typeface="黑体" pitchFamily="2" charset="-122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285852" y="3857628"/>
            <a:ext cx="3643338" cy="142876"/>
            <a:chOff x="1008" y="2448"/>
            <a:chExt cx="2976" cy="96"/>
          </a:xfrm>
        </p:grpSpPr>
        <p:sp>
          <p:nvSpPr>
            <p:cNvPr id="196633" name="Line 25"/>
            <p:cNvSpPr>
              <a:spLocks noChangeShapeType="1"/>
            </p:cNvSpPr>
            <p:nvPr/>
          </p:nvSpPr>
          <p:spPr bwMode="auto">
            <a:xfrm>
              <a:off x="1152" y="2448"/>
              <a:ext cx="26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634" name="Line 26"/>
            <p:cNvSpPr>
              <a:spLocks noChangeShapeType="1"/>
            </p:cNvSpPr>
            <p:nvPr/>
          </p:nvSpPr>
          <p:spPr bwMode="auto">
            <a:xfrm flipH="1">
              <a:off x="1008" y="244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635" name="Line 27"/>
            <p:cNvSpPr>
              <a:spLocks noChangeShapeType="1"/>
            </p:cNvSpPr>
            <p:nvPr/>
          </p:nvSpPr>
          <p:spPr bwMode="auto">
            <a:xfrm>
              <a:off x="3840" y="244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285720" y="714356"/>
            <a:ext cx="228601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3600" dirty="0">
                <a:latin typeface="Arial"/>
                <a:ea typeface="黑体" pitchFamily="2" charset="-122"/>
              </a:rPr>
              <a:t>朝代</a:t>
            </a:r>
            <a:endParaRPr lang="zh-CN" altLang="en-US" sz="36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0" name="Rectangle 18"/>
          <p:cNvSpPr>
            <a:spLocks noChangeArrowheads="1"/>
          </p:cNvSpPr>
          <p:nvPr/>
        </p:nvSpPr>
        <p:spPr bwMode="auto">
          <a:xfrm>
            <a:off x="214282" y="1500174"/>
            <a:ext cx="228601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3600" dirty="0" smtClean="0">
                <a:latin typeface="Arial"/>
                <a:ea typeface="黑体" pitchFamily="2" charset="-122"/>
              </a:rPr>
              <a:t>时代特征</a:t>
            </a:r>
            <a:endParaRPr lang="zh-CN" altLang="en-US" sz="36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1714480" y="5286388"/>
            <a:ext cx="564360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latin typeface="黑体" pitchFamily="2" charset="-122"/>
                <a:ea typeface="黑体" pitchFamily="2" charset="-122"/>
              </a:rPr>
              <a:t>争霸、变革时期</a:t>
            </a:r>
            <a:endParaRPr lang="zh-CN" altLang="en-US" sz="2400" b="1" dirty="0"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96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9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9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/>
      <p:bldP spid="196611" grpId="0"/>
      <p:bldP spid="196612" grpId="0" animBg="1"/>
      <p:bldP spid="196618" grpId="0"/>
      <p:bldP spid="196619" grpId="0"/>
      <p:bldP spid="196621" grpId="0"/>
      <p:bldP spid="196626" grpId="0"/>
      <p:bldP spid="196631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2214546" y="1142984"/>
            <a:ext cx="441960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ea typeface="黑体" pitchFamily="2" charset="-122"/>
              </a:rPr>
              <a:t>统一、中央集权建立与发展</a:t>
            </a:r>
            <a:endParaRPr lang="zh-CN" altLang="en-US" sz="2400" b="1" dirty="0">
              <a:ea typeface="黑体" pitchFamily="2" charset="-122"/>
            </a:endParaRPr>
          </a:p>
        </p:txBody>
      </p:sp>
      <p:sp>
        <p:nvSpPr>
          <p:cNvPr id="197635" name="Text Box 3"/>
          <p:cNvSpPr txBox="1">
            <a:spLocks noChangeArrowheads="1"/>
          </p:cNvSpPr>
          <p:nvPr/>
        </p:nvSpPr>
        <p:spPr bwMode="auto">
          <a:xfrm>
            <a:off x="2143108" y="500042"/>
            <a:ext cx="443389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ea typeface="黑体" pitchFamily="2" charset="-122"/>
              </a:rPr>
              <a:t>秦朝、西汉、东汉</a:t>
            </a:r>
          </a:p>
          <a:p>
            <a:endParaRPr lang="zh-CN" altLang="en-US" sz="4000" dirty="0" smtClean="0">
              <a:solidFill>
                <a:srgbClr val="FF0000"/>
              </a:solidFill>
              <a:ea typeface="黑体" pitchFamily="2" charset="-122"/>
            </a:endParaRPr>
          </a:p>
          <a:p>
            <a:endParaRPr lang="zh-CN" altLang="en-US" sz="4000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197636" name="AutoShape 4"/>
          <p:cNvSpPr>
            <a:spLocks noChangeArrowheads="1"/>
          </p:cNvSpPr>
          <p:nvPr/>
        </p:nvSpPr>
        <p:spPr bwMode="auto">
          <a:xfrm>
            <a:off x="642910" y="714356"/>
            <a:ext cx="838200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7644" name="Text Box 12"/>
          <p:cNvSpPr txBox="1">
            <a:spLocks noChangeArrowheads="1"/>
          </p:cNvSpPr>
          <p:nvPr/>
        </p:nvSpPr>
        <p:spPr bwMode="auto">
          <a:xfrm>
            <a:off x="2357422" y="2928934"/>
            <a:ext cx="3429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ea typeface="黑体" pitchFamily="2" charset="-122"/>
              </a:rPr>
              <a:t>三国两晋南北朝</a:t>
            </a:r>
            <a:endParaRPr lang="en-US" altLang="zh-CN" sz="3600" dirty="0" smtClean="0">
              <a:solidFill>
                <a:srgbClr val="FF0000"/>
              </a:solidFill>
              <a:ea typeface="黑体" pitchFamily="2" charset="-122"/>
            </a:endParaRPr>
          </a:p>
          <a:p>
            <a:r>
              <a:rPr lang="zh-CN" altLang="en-US" sz="3600" dirty="0" smtClean="0">
                <a:solidFill>
                  <a:srgbClr val="FF0000"/>
                </a:solidFill>
                <a:ea typeface="黑体" pitchFamily="2" charset="-122"/>
              </a:rPr>
              <a:t>又称魏晋南北朝</a:t>
            </a:r>
            <a:endParaRPr lang="zh-CN" altLang="en-US" sz="3600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197645" name="Rectangle 13"/>
          <p:cNvSpPr>
            <a:spLocks noChangeArrowheads="1"/>
          </p:cNvSpPr>
          <p:nvPr/>
        </p:nvSpPr>
        <p:spPr bwMode="auto">
          <a:xfrm>
            <a:off x="2643174" y="1643050"/>
            <a:ext cx="306228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latin typeface="黑体" pitchFamily="2" charset="-122"/>
                <a:ea typeface="黑体" pitchFamily="2" charset="-122"/>
              </a:rPr>
              <a:t>封建社会开始</a:t>
            </a:r>
            <a:endParaRPr lang="zh-CN" altLang="en-US" sz="2400" b="1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8" name="AutoShape 17"/>
          <p:cNvSpPr>
            <a:spLocks noChangeArrowheads="1"/>
          </p:cNvSpPr>
          <p:nvPr/>
        </p:nvSpPr>
        <p:spPr bwMode="auto">
          <a:xfrm>
            <a:off x="7000892" y="642918"/>
            <a:ext cx="762000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" name="AutoShape 17"/>
          <p:cNvSpPr>
            <a:spLocks noChangeArrowheads="1"/>
          </p:cNvSpPr>
          <p:nvPr/>
        </p:nvSpPr>
        <p:spPr bwMode="auto">
          <a:xfrm>
            <a:off x="785786" y="3286124"/>
            <a:ext cx="1285884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/>
      <p:bldP spid="197635" grpId="0"/>
      <p:bldP spid="197636" grpId="0" animBg="1"/>
      <p:bldP spid="197644" grpId="0"/>
      <p:bldP spid="197645" grpId="0"/>
      <p:bldP spid="38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0" y="1500174"/>
            <a:ext cx="762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ea typeface="黑体" pitchFamily="2" charset="-122"/>
              </a:rPr>
              <a:t>三</a:t>
            </a:r>
          </a:p>
          <a:p>
            <a:r>
              <a:rPr lang="zh-CN" altLang="en-US" sz="3000" dirty="0">
                <a:solidFill>
                  <a:srgbClr val="FF0000"/>
                </a:solidFill>
                <a:ea typeface="黑体" pitchFamily="2" charset="-122"/>
              </a:rPr>
              <a:t>国</a:t>
            </a:r>
          </a:p>
          <a:p>
            <a:r>
              <a:rPr lang="zh-CN" altLang="en-US" sz="3000" dirty="0">
                <a:solidFill>
                  <a:srgbClr val="FF0000"/>
                </a:solidFill>
                <a:ea typeface="黑体" pitchFamily="2" charset="-122"/>
              </a:rPr>
              <a:t>鼎</a:t>
            </a:r>
          </a:p>
          <a:p>
            <a:r>
              <a:rPr lang="zh-CN" altLang="en-US" sz="3000" dirty="0">
                <a:solidFill>
                  <a:srgbClr val="FF0000"/>
                </a:solidFill>
                <a:ea typeface="黑体" pitchFamily="2" charset="-122"/>
              </a:rPr>
              <a:t>立</a:t>
            </a:r>
          </a:p>
          <a:p>
            <a:endParaRPr lang="en-US" altLang="zh-CN" sz="4000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642910" y="1214422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itchFamily="2" charset="-122"/>
              </a:rPr>
              <a:t>魏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71472" y="200024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itchFamily="2" charset="-122"/>
              </a:rPr>
              <a:t>蜀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42910" y="2928934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itchFamily="2" charset="-122"/>
              </a:rPr>
              <a:t>吴</a:t>
            </a:r>
          </a:p>
        </p:txBody>
      </p:sp>
      <p:sp>
        <p:nvSpPr>
          <p:cNvPr id="7" name="AutoShape 15"/>
          <p:cNvSpPr>
            <a:spLocks/>
          </p:cNvSpPr>
          <p:nvPr/>
        </p:nvSpPr>
        <p:spPr bwMode="auto">
          <a:xfrm>
            <a:off x="1142976" y="1357298"/>
            <a:ext cx="152400" cy="2362200"/>
          </a:xfrm>
          <a:prstGeom prst="rightBrace">
            <a:avLst>
              <a:gd name="adj1" fmla="val 1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1428728" y="2285992"/>
            <a:ext cx="285752" cy="28575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571604" y="2214554"/>
            <a:ext cx="100013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itchFamily="2" charset="-122"/>
              </a:rPr>
              <a:t>西晋</a:t>
            </a:r>
          </a:p>
        </p:txBody>
      </p:sp>
      <p:sp>
        <p:nvSpPr>
          <p:cNvPr id="10" name="AutoShape 2"/>
          <p:cNvSpPr>
            <a:spLocks/>
          </p:cNvSpPr>
          <p:nvPr/>
        </p:nvSpPr>
        <p:spPr bwMode="auto">
          <a:xfrm>
            <a:off x="500034" y="1285860"/>
            <a:ext cx="71438" cy="2357454"/>
          </a:xfrm>
          <a:prstGeom prst="lef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AutoShape 2"/>
          <p:cNvSpPr>
            <a:spLocks/>
          </p:cNvSpPr>
          <p:nvPr/>
        </p:nvSpPr>
        <p:spPr bwMode="auto">
          <a:xfrm>
            <a:off x="2714612" y="1214422"/>
            <a:ext cx="161916" cy="2633674"/>
          </a:xfrm>
          <a:prstGeom prst="lef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714612" y="1142984"/>
            <a:ext cx="207170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>
                <a:latin typeface="黑体" pitchFamily="2" charset="-122"/>
                <a:ea typeface="黑体" pitchFamily="2" charset="-122"/>
              </a:rPr>
              <a:t>北方：</a:t>
            </a:r>
            <a:r>
              <a:rPr lang="zh-CN" altLang="en-US" sz="2400" b="1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十六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国</a:t>
            </a:r>
            <a:endParaRPr lang="zh-CN" altLang="en-US" sz="2400" b="1" dirty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57488" y="3214686"/>
            <a:ext cx="229553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>
                <a:latin typeface="黑体" pitchFamily="2" charset="-122"/>
                <a:ea typeface="黑体" pitchFamily="2" charset="-122"/>
              </a:rPr>
              <a:t>南方</a:t>
            </a:r>
            <a:r>
              <a:rPr lang="zh-CN" altLang="en-US" sz="2400" b="1" dirty="0" smtClean="0">
                <a:latin typeface="黑体" pitchFamily="2" charset="-122"/>
                <a:ea typeface="黑体" pitchFamily="2" charset="-122"/>
              </a:rPr>
              <a:t>：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东晋</a:t>
            </a:r>
            <a:endParaRPr lang="zh-CN" altLang="en-US" sz="2400" b="1" dirty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5072066" y="1214422"/>
            <a:ext cx="92869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500" b="1" dirty="0">
                <a:solidFill>
                  <a:srgbClr val="FF0000"/>
                </a:solidFill>
                <a:ea typeface="黑体" pitchFamily="2" charset="-122"/>
              </a:rPr>
              <a:t>北魏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215074" y="785794"/>
            <a:ext cx="57150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500" b="1" dirty="0">
                <a:solidFill>
                  <a:srgbClr val="FF0000"/>
                </a:solidFill>
                <a:ea typeface="黑体" pitchFamily="2" charset="-122"/>
              </a:rPr>
              <a:t>东魏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6215074" y="1714488"/>
            <a:ext cx="50006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500" b="1" dirty="0" smtClean="0">
                <a:solidFill>
                  <a:srgbClr val="FF0000"/>
                </a:solidFill>
                <a:ea typeface="黑体" pitchFamily="2" charset="-122"/>
              </a:rPr>
              <a:t>西</a:t>
            </a:r>
            <a:endParaRPr lang="en-US" altLang="zh-CN" sz="2500" b="1" dirty="0" smtClean="0">
              <a:solidFill>
                <a:srgbClr val="FF0000"/>
              </a:solidFill>
              <a:ea typeface="黑体" pitchFamily="2" charset="-122"/>
            </a:endParaRPr>
          </a:p>
          <a:p>
            <a:r>
              <a:rPr lang="zh-CN" altLang="en-US" sz="2500" b="1" dirty="0" smtClean="0">
                <a:solidFill>
                  <a:srgbClr val="FF0000"/>
                </a:solidFill>
                <a:ea typeface="黑体" pitchFamily="2" charset="-122"/>
              </a:rPr>
              <a:t>魏</a:t>
            </a:r>
            <a:endParaRPr lang="zh-CN" altLang="en-US" sz="25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7000892" y="785794"/>
            <a:ext cx="64294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500" b="1" dirty="0" smtClean="0">
                <a:solidFill>
                  <a:srgbClr val="FF0000"/>
                </a:solidFill>
                <a:ea typeface="黑体" pitchFamily="2" charset="-122"/>
              </a:rPr>
              <a:t>北</a:t>
            </a:r>
            <a:endParaRPr lang="en-US" altLang="zh-CN" sz="2500" b="1" dirty="0" smtClean="0">
              <a:solidFill>
                <a:srgbClr val="FF0000"/>
              </a:solidFill>
              <a:ea typeface="黑体" pitchFamily="2" charset="-122"/>
            </a:endParaRPr>
          </a:p>
          <a:p>
            <a:r>
              <a:rPr lang="zh-CN" altLang="en-US" sz="2500" b="1" dirty="0" smtClean="0">
                <a:solidFill>
                  <a:srgbClr val="FF0000"/>
                </a:solidFill>
                <a:ea typeface="黑体" pitchFamily="2" charset="-122"/>
              </a:rPr>
              <a:t>齐</a:t>
            </a:r>
            <a:endParaRPr lang="zh-CN" altLang="en-US" sz="25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7072330" y="1714488"/>
            <a:ext cx="64294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500" b="1" dirty="0" smtClean="0">
                <a:solidFill>
                  <a:srgbClr val="FF0000"/>
                </a:solidFill>
                <a:ea typeface="黑体" pitchFamily="2" charset="-122"/>
              </a:rPr>
              <a:t>北</a:t>
            </a:r>
            <a:endParaRPr lang="en-US" altLang="zh-CN" sz="2500" b="1" dirty="0" smtClean="0">
              <a:solidFill>
                <a:srgbClr val="FF0000"/>
              </a:solidFill>
              <a:ea typeface="黑体" pitchFamily="2" charset="-122"/>
            </a:endParaRPr>
          </a:p>
          <a:p>
            <a:r>
              <a:rPr lang="zh-CN" altLang="en-US" sz="2500" b="1" dirty="0" smtClean="0">
                <a:solidFill>
                  <a:srgbClr val="FF0000"/>
                </a:solidFill>
                <a:ea typeface="黑体" pitchFamily="2" charset="-122"/>
              </a:rPr>
              <a:t>周</a:t>
            </a:r>
            <a:endParaRPr lang="zh-CN" altLang="en-US" sz="25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20" name="AutoShape 5"/>
          <p:cNvSpPr>
            <a:spLocks/>
          </p:cNvSpPr>
          <p:nvPr/>
        </p:nvSpPr>
        <p:spPr bwMode="auto">
          <a:xfrm>
            <a:off x="6072198" y="857232"/>
            <a:ext cx="214314" cy="1571636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AutoShape 4"/>
          <p:cNvSpPr>
            <a:spLocks noChangeArrowheads="1"/>
          </p:cNvSpPr>
          <p:nvPr/>
        </p:nvSpPr>
        <p:spPr bwMode="auto">
          <a:xfrm>
            <a:off x="4786314" y="1285860"/>
            <a:ext cx="285752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6715140" y="1071546"/>
            <a:ext cx="285752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6715140" y="1928802"/>
            <a:ext cx="285752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5857884" y="1285860"/>
            <a:ext cx="214314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8001024" y="1071546"/>
            <a:ext cx="6096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500" b="1" dirty="0">
                <a:solidFill>
                  <a:srgbClr val="FF0000"/>
                </a:solidFill>
                <a:ea typeface="黑体" pitchFamily="2" charset="-122"/>
              </a:rPr>
              <a:t>北周</a:t>
            </a:r>
          </a:p>
          <a:p>
            <a:endParaRPr lang="en-US" altLang="zh-CN" sz="32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26" name="AutoShape 29"/>
          <p:cNvSpPr>
            <a:spLocks/>
          </p:cNvSpPr>
          <p:nvPr/>
        </p:nvSpPr>
        <p:spPr bwMode="auto">
          <a:xfrm>
            <a:off x="7572396" y="857232"/>
            <a:ext cx="152400" cy="1509714"/>
          </a:xfrm>
          <a:prstGeom prst="rightBrace">
            <a:avLst>
              <a:gd name="adj1" fmla="val 7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8534400" y="1214422"/>
            <a:ext cx="60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itchFamily="2" charset="-122"/>
              </a:rPr>
              <a:t>隋</a:t>
            </a:r>
          </a:p>
          <a:p>
            <a:endParaRPr lang="en-US" altLang="zh-CN" sz="28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28" name="AutoShape 42"/>
          <p:cNvSpPr>
            <a:spLocks noChangeArrowheads="1"/>
          </p:cNvSpPr>
          <p:nvPr/>
        </p:nvSpPr>
        <p:spPr bwMode="auto">
          <a:xfrm>
            <a:off x="7786710" y="1428736"/>
            <a:ext cx="285752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AutoShape 42"/>
          <p:cNvSpPr>
            <a:spLocks noChangeArrowheads="1"/>
          </p:cNvSpPr>
          <p:nvPr/>
        </p:nvSpPr>
        <p:spPr bwMode="auto">
          <a:xfrm>
            <a:off x="8429652" y="1357298"/>
            <a:ext cx="214314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" name="AutoShape 17"/>
          <p:cNvSpPr>
            <a:spLocks noChangeArrowheads="1"/>
          </p:cNvSpPr>
          <p:nvPr/>
        </p:nvSpPr>
        <p:spPr bwMode="auto">
          <a:xfrm>
            <a:off x="4572000" y="3214686"/>
            <a:ext cx="1357322" cy="523876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Text Box 19"/>
          <p:cNvSpPr txBox="1">
            <a:spLocks noChangeArrowheads="1"/>
          </p:cNvSpPr>
          <p:nvPr/>
        </p:nvSpPr>
        <p:spPr bwMode="auto">
          <a:xfrm>
            <a:off x="6215074" y="3214686"/>
            <a:ext cx="2428892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500" b="1" dirty="0" smtClean="0">
                <a:solidFill>
                  <a:srgbClr val="FF0000"/>
                </a:solidFill>
                <a:ea typeface="黑体" pitchFamily="2" charset="-122"/>
              </a:rPr>
              <a:t>宋、齐、梁、陈</a:t>
            </a:r>
            <a:endParaRPr lang="zh-CN" altLang="en-US" sz="25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35" name="AutoShape 31"/>
          <p:cNvSpPr>
            <a:spLocks/>
          </p:cNvSpPr>
          <p:nvPr/>
        </p:nvSpPr>
        <p:spPr bwMode="auto">
          <a:xfrm>
            <a:off x="8929718" y="1500174"/>
            <a:ext cx="214282" cy="1928826"/>
          </a:xfrm>
          <a:prstGeom prst="rightBrace">
            <a:avLst>
              <a:gd name="adj1" fmla="val 1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7" name="Group 34"/>
          <p:cNvGrpSpPr>
            <a:grpSpLocks/>
          </p:cNvGrpSpPr>
          <p:nvPr/>
        </p:nvGrpSpPr>
        <p:grpSpPr bwMode="auto">
          <a:xfrm>
            <a:off x="5214942" y="714356"/>
            <a:ext cx="2500330" cy="285752"/>
            <a:chOff x="1200" y="624"/>
            <a:chExt cx="2016" cy="96"/>
          </a:xfrm>
        </p:grpSpPr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1200" y="624"/>
              <a:ext cx="0" cy="96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" name="Line 36"/>
            <p:cNvSpPr>
              <a:spLocks noChangeShapeType="1"/>
            </p:cNvSpPr>
            <p:nvPr/>
          </p:nvSpPr>
          <p:spPr bwMode="auto">
            <a:xfrm>
              <a:off x="1200" y="624"/>
              <a:ext cx="2016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216" y="624"/>
              <a:ext cx="0" cy="96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6000760" y="142852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 dirty="0">
                <a:ea typeface="黑体" pitchFamily="2" charset="-122"/>
              </a:rPr>
              <a:t>北朝</a:t>
            </a:r>
          </a:p>
        </p:txBody>
      </p:sp>
      <p:grpSp>
        <p:nvGrpSpPr>
          <p:cNvPr id="42" name="Group 38"/>
          <p:cNvGrpSpPr>
            <a:grpSpLocks/>
          </p:cNvGrpSpPr>
          <p:nvPr/>
        </p:nvGrpSpPr>
        <p:grpSpPr bwMode="auto">
          <a:xfrm>
            <a:off x="6286512" y="3643314"/>
            <a:ext cx="2428924" cy="285752"/>
            <a:chOff x="1152" y="3120"/>
            <a:chExt cx="2112" cy="96"/>
          </a:xfrm>
        </p:grpSpPr>
        <p:sp>
          <p:nvSpPr>
            <p:cNvPr id="43" name="Line 39"/>
            <p:cNvSpPr>
              <a:spLocks noChangeShapeType="1"/>
            </p:cNvSpPr>
            <p:nvPr/>
          </p:nvSpPr>
          <p:spPr bwMode="auto">
            <a:xfrm>
              <a:off x="1152" y="3216"/>
              <a:ext cx="2112" cy="0"/>
            </a:xfrm>
            <a:prstGeom prst="line">
              <a:avLst/>
            </a:prstGeom>
            <a:noFill/>
            <a:ln w="25400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4" name="Line 40"/>
            <p:cNvSpPr>
              <a:spLocks noChangeShapeType="1"/>
            </p:cNvSpPr>
            <p:nvPr/>
          </p:nvSpPr>
          <p:spPr bwMode="auto">
            <a:xfrm flipV="1">
              <a:off x="3264" y="3120"/>
              <a:ext cx="0" cy="96"/>
            </a:xfrm>
            <a:prstGeom prst="line">
              <a:avLst/>
            </a:prstGeom>
            <a:noFill/>
            <a:ln w="25400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5" name="Line 41"/>
            <p:cNvSpPr>
              <a:spLocks noChangeShapeType="1"/>
            </p:cNvSpPr>
            <p:nvPr/>
          </p:nvSpPr>
          <p:spPr bwMode="auto">
            <a:xfrm flipV="1">
              <a:off x="1152" y="3120"/>
              <a:ext cx="0" cy="96"/>
            </a:xfrm>
            <a:prstGeom prst="line">
              <a:avLst/>
            </a:prstGeom>
            <a:noFill/>
            <a:ln w="25400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6" name="Text Box 26"/>
          <p:cNvSpPr txBox="1">
            <a:spLocks noChangeArrowheads="1"/>
          </p:cNvSpPr>
          <p:nvPr/>
        </p:nvSpPr>
        <p:spPr bwMode="auto">
          <a:xfrm>
            <a:off x="6715140" y="4071942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 dirty="0">
                <a:ea typeface="黑体" pitchFamily="2" charset="-122"/>
              </a:rPr>
              <a:t>南朝</a:t>
            </a:r>
          </a:p>
        </p:txBody>
      </p:sp>
      <p:sp>
        <p:nvSpPr>
          <p:cNvPr id="47" name="AutoShape 21"/>
          <p:cNvSpPr>
            <a:spLocks noChangeArrowheads="1"/>
          </p:cNvSpPr>
          <p:nvPr/>
        </p:nvSpPr>
        <p:spPr bwMode="auto">
          <a:xfrm>
            <a:off x="2357422" y="2285992"/>
            <a:ext cx="457200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 animBg="1"/>
      <p:bldP spid="8" grpId="0" animBg="1"/>
      <p:bldP spid="9" grpId="0"/>
      <p:bldP spid="10" grpId="0" animBg="1"/>
      <p:bldP spid="11" grpId="0" animBg="1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 animBg="1"/>
      <p:bldP spid="27" grpId="0"/>
      <p:bldP spid="28" grpId="0" animBg="1"/>
      <p:bldP spid="29" grpId="0" animBg="1"/>
      <p:bldP spid="30" grpId="0" animBg="1"/>
      <p:bldP spid="34" grpId="0"/>
      <p:bldP spid="35" grpId="0" animBg="1"/>
      <p:bldP spid="41" grpId="0"/>
      <p:bldP spid="46" grpId="0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44" name="Text Box 12"/>
          <p:cNvSpPr txBox="1">
            <a:spLocks noChangeArrowheads="1"/>
          </p:cNvSpPr>
          <p:nvPr/>
        </p:nvSpPr>
        <p:spPr bwMode="auto">
          <a:xfrm>
            <a:off x="214282" y="142852"/>
            <a:ext cx="3429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ea typeface="黑体" pitchFamily="2" charset="-122"/>
              </a:rPr>
              <a:t>三国两晋南北朝</a:t>
            </a:r>
            <a:endParaRPr lang="en-US" altLang="zh-CN" sz="3600" dirty="0" smtClean="0">
              <a:solidFill>
                <a:srgbClr val="FF0000"/>
              </a:solidFill>
              <a:ea typeface="黑体" pitchFamily="2" charset="-122"/>
            </a:endParaRPr>
          </a:p>
          <a:p>
            <a:r>
              <a:rPr lang="zh-CN" altLang="en-US" sz="3600" dirty="0" smtClean="0">
                <a:solidFill>
                  <a:srgbClr val="FF0000"/>
                </a:solidFill>
                <a:ea typeface="黑体" pitchFamily="2" charset="-122"/>
              </a:rPr>
              <a:t>又称魏晋南北朝</a:t>
            </a:r>
            <a:endParaRPr lang="zh-CN" altLang="en-US" sz="3600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71472" y="1357298"/>
            <a:ext cx="264320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ea typeface="黑体" pitchFamily="2" charset="-122"/>
              </a:rPr>
              <a:t>分裂、民族融合</a:t>
            </a: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ea typeface="黑体" pitchFamily="2" charset="-122"/>
              </a:rPr>
              <a:t>南方经济开发</a:t>
            </a: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zh-CN" altLang="en-US" sz="2400" b="1" dirty="0">
              <a:ea typeface="黑体" pitchFamily="2" charset="-122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857752" y="571480"/>
            <a:ext cx="274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ea typeface="黑体" pitchFamily="2" charset="-122"/>
              </a:rPr>
              <a:t>隋、唐</a:t>
            </a:r>
            <a:endParaRPr lang="zh-CN" altLang="en-US" sz="4000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714744" y="571480"/>
            <a:ext cx="976313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143504" y="1214422"/>
            <a:ext cx="128588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ea typeface="黑体" pitchFamily="2" charset="-122"/>
              </a:rPr>
              <a:t>统一</a:t>
            </a: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ea typeface="黑体" pitchFamily="2" charset="-122"/>
              </a:rPr>
              <a:t>繁荣</a:t>
            </a: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>
                <a:ea typeface="黑体" pitchFamily="2" charset="-122"/>
              </a:rPr>
              <a:t>开放</a:t>
            </a: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zh-CN" altLang="en-US" sz="2400" b="1" dirty="0">
              <a:ea typeface="黑体" pitchFamily="2" charset="-122"/>
            </a:endParaRP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6858016" y="714356"/>
            <a:ext cx="976313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AutoShape 34"/>
          <p:cNvSpPr>
            <a:spLocks/>
          </p:cNvSpPr>
          <p:nvPr/>
        </p:nvSpPr>
        <p:spPr bwMode="auto">
          <a:xfrm>
            <a:off x="571472" y="2571744"/>
            <a:ext cx="152400" cy="2133600"/>
          </a:xfrm>
          <a:prstGeom prst="leftBrace">
            <a:avLst>
              <a:gd name="adj1" fmla="val 1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857224" y="2500306"/>
            <a:ext cx="6111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r>
              <a:rPr lang="zh-CN" altLang="en-US" sz="2800" b="1" dirty="0"/>
              <a:t>北方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1428728" y="2571744"/>
            <a:ext cx="2286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ea typeface="黑体" pitchFamily="2" charset="-122"/>
              </a:rPr>
              <a:t>五代</a:t>
            </a:r>
          </a:p>
        </p:txBody>
      </p:sp>
      <p:sp>
        <p:nvSpPr>
          <p:cNvPr id="17" name="Rectangle 39"/>
          <p:cNvSpPr>
            <a:spLocks noChangeArrowheads="1"/>
          </p:cNvSpPr>
          <p:nvPr/>
        </p:nvSpPr>
        <p:spPr bwMode="auto">
          <a:xfrm>
            <a:off x="1428728" y="3929066"/>
            <a:ext cx="898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ea typeface="黑体" pitchFamily="2" charset="-122"/>
              </a:rPr>
              <a:t>十国</a:t>
            </a:r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785786" y="3786190"/>
            <a:ext cx="61555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r>
              <a:rPr lang="zh-CN" altLang="en-US" sz="2800" b="1" dirty="0" smtClean="0"/>
              <a:t>南方</a:t>
            </a:r>
            <a:endParaRPr lang="zh-CN" altLang="en-US" sz="2800" b="1" dirty="0"/>
          </a:p>
        </p:txBody>
      </p:sp>
      <p:sp>
        <p:nvSpPr>
          <p:cNvPr id="19" name="AutoShape 37"/>
          <p:cNvSpPr>
            <a:spLocks/>
          </p:cNvSpPr>
          <p:nvPr/>
        </p:nvSpPr>
        <p:spPr bwMode="auto">
          <a:xfrm>
            <a:off x="2357422" y="2571744"/>
            <a:ext cx="228600" cy="2286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AutoShape 25"/>
          <p:cNvSpPr>
            <a:spLocks noChangeArrowheads="1"/>
          </p:cNvSpPr>
          <p:nvPr/>
        </p:nvSpPr>
        <p:spPr bwMode="auto">
          <a:xfrm>
            <a:off x="2786050" y="3643314"/>
            <a:ext cx="642942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3500430" y="3571876"/>
            <a:ext cx="56435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ea typeface="黑体" pitchFamily="2" charset="-122"/>
              </a:rPr>
              <a:t>宋、辽、金、西夏并立</a:t>
            </a:r>
            <a:endParaRPr lang="zh-CN" altLang="en-US" sz="40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3857620" y="4286256"/>
            <a:ext cx="264320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ea typeface="黑体" pitchFamily="2" charset="-122"/>
              </a:rPr>
              <a:t>分裂、民族融合</a:t>
            </a: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b="1" dirty="0" smtClean="0">
                <a:ea typeface="黑体" pitchFamily="2" charset="-122"/>
              </a:rPr>
              <a:t>经济重心南移</a:t>
            </a: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US" altLang="zh-CN" sz="2400" b="1" dirty="0" smtClean="0">
              <a:ea typeface="黑体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zh-CN" altLang="en-US" sz="2400" b="1" dirty="0"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3" grpId="0" animBg="1"/>
      <p:bldP spid="14" grpId="0" animBg="1"/>
      <p:bldP spid="15" grpId="0"/>
      <p:bldP spid="16" grpId="0"/>
      <p:bldP spid="17" grpId="0"/>
      <p:bldP spid="18" grpId="0"/>
      <p:bldP spid="19" grpId="0" animBg="1"/>
      <p:bldP spid="20" grpId="0" animBg="1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ext Box 2"/>
          <p:cNvSpPr txBox="1">
            <a:spLocks noChangeArrowheads="1"/>
          </p:cNvSpPr>
          <p:nvPr/>
        </p:nvSpPr>
        <p:spPr bwMode="auto">
          <a:xfrm>
            <a:off x="1428728" y="2571744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ea typeface="黑体" pitchFamily="2" charset="-122"/>
              </a:rPr>
              <a:t>元朝</a:t>
            </a:r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1785918" y="3500438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dirty="0" smtClean="0">
                <a:latin typeface="黑体" pitchFamily="2" charset="-122"/>
                <a:ea typeface="黑体" pitchFamily="2" charset="-122"/>
              </a:rPr>
              <a:t>统一</a:t>
            </a:r>
            <a:endParaRPr lang="zh-CN" altLang="en-US" sz="24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1571604" y="3929066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dirty="0" smtClean="0">
                <a:latin typeface="黑体" pitchFamily="2" charset="-122"/>
                <a:ea typeface="黑体" pitchFamily="2" charset="-122"/>
              </a:rPr>
              <a:t>行省制</a:t>
            </a:r>
            <a:endParaRPr lang="zh-CN" altLang="en-US" sz="24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03783" name="AutoShape 7"/>
          <p:cNvSpPr>
            <a:spLocks noChangeArrowheads="1"/>
          </p:cNvSpPr>
          <p:nvPr/>
        </p:nvSpPr>
        <p:spPr bwMode="auto">
          <a:xfrm>
            <a:off x="3643306" y="2714620"/>
            <a:ext cx="8382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3784" name="Text Box 8"/>
          <p:cNvSpPr txBox="1">
            <a:spLocks noChangeArrowheads="1"/>
          </p:cNvSpPr>
          <p:nvPr/>
        </p:nvSpPr>
        <p:spPr bwMode="auto">
          <a:xfrm>
            <a:off x="5143504" y="2571744"/>
            <a:ext cx="24050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ea typeface="黑体" pitchFamily="2" charset="-122"/>
              </a:rPr>
              <a:t>明清时期</a:t>
            </a:r>
            <a:endParaRPr lang="zh-CN" altLang="en-US" sz="4000" b="1" dirty="0">
              <a:solidFill>
                <a:srgbClr val="FF0000"/>
              </a:solidFill>
              <a:ea typeface="黑体" pitchFamily="2" charset="-122"/>
            </a:endParaRPr>
          </a:p>
        </p:txBody>
      </p:sp>
      <p:sp>
        <p:nvSpPr>
          <p:cNvPr id="203785" name="Rectangle 9"/>
          <p:cNvSpPr>
            <a:spLocks noChangeArrowheads="1"/>
          </p:cNvSpPr>
          <p:nvPr/>
        </p:nvSpPr>
        <p:spPr bwMode="auto">
          <a:xfrm>
            <a:off x="5214942" y="4000504"/>
            <a:ext cx="232888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dirty="0" smtClean="0">
                <a:latin typeface="黑体" pitchFamily="2" charset="-122"/>
                <a:ea typeface="黑体" pitchFamily="2" charset="-122"/>
              </a:rPr>
              <a:t>封建社会的衰落</a:t>
            </a:r>
            <a:endParaRPr lang="zh-CN" altLang="en-US" sz="24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03788" name="Rectangle 12"/>
          <p:cNvSpPr>
            <a:spLocks noChangeArrowheads="1"/>
          </p:cNvSpPr>
          <p:nvPr/>
        </p:nvSpPr>
        <p:spPr bwMode="auto">
          <a:xfrm>
            <a:off x="4857752" y="3500438"/>
            <a:ext cx="328614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zh-CN" altLang="en-US" sz="2400" dirty="0" smtClean="0">
                <a:latin typeface="黑体" pitchFamily="2" charset="-122"/>
                <a:ea typeface="黑体" pitchFamily="2" charset="-122"/>
              </a:rPr>
              <a:t>统一多民族国家的巩固</a:t>
            </a:r>
            <a:endParaRPr lang="zh-CN" altLang="en-US" sz="24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500034" y="2786058"/>
            <a:ext cx="642942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3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3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3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3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3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3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0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8" grpId="0"/>
      <p:bldP spid="203779" grpId="0"/>
      <p:bldP spid="203782" grpId="0"/>
      <p:bldP spid="203783" grpId="0" animBg="1"/>
      <p:bldP spid="203784" grpId="0"/>
      <p:bldP spid="203785" grpId="0"/>
      <p:bldP spid="203788" grpId="0"/>
      <p:bldP spid="26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112</TotalTime>
  <Words>140</Words>
  <Application>Microsoft Office PowerPoint</Application>
  <PresentationFormat>全屏显示(4:3)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暗香扑面</vt:lpstr>
      <vt:lpstr>中国古代朝代顺序和基本时代特征</vt:lpstr>
      <vt:lpstr>幻灯片 2</vt:lpstr>
      <vt:lpstr>幻灯片 3</vt:lpstr>
      <vt:lpstr>幻灯片 4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中国古代朝代顺序和基本时代特征</dc:title>
  <dc:creator>yi</dc:creator>
  <cp:lastModifiedBy>yi</cp:lastModifiedBy>
  <cp:revision>13</cp:revision>
  <dcterms:created xsi:type="dcterms:W3CDTF">2016-01-18T00:33:52Z</dcterms:created>
  <dcterms:modified xsi:type="dcterms:W3CDTF">2018-01-17T02:13:26Z</dcterms:modified>
</cp:coreProperties>
</file>