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8" r:id="rId1"/>
  </p:sldMasterIdLst>
  <p:notesMasterIdLst>
    <p:notesMasterId r:id="rId30"/>
  </p:notesMasterIdLst>
  <p:sldIdLst>
    <p:sldId id="369" r:id="rId2"/>
    <p:sldId id="498" r:id="rId3"/>
    <p:sldId id="499" r:id="rId4"/>
    <p:sldId id="520" r:id="rId5"/>
    <p:sldId id="502" r:id="rId6"/>
    <p:sldId id="504" r:id="rId7"/>
    <p:sldId id="551" r:id="rId8"/>
    <p:sldId id="521" r:id="rId9"/>
    <p:sldId id="552" r:id="rId10"/>
    <p:sldId id="511" r:id="rId11"/>
    <p:sldId id="553" r:id="rId12"/>
    <p:sldId id="508" r:id="rId13"/>
    <p:sldId id="307" r:id="rId14"/>
    <p:sldId id="554" r:id="rId15"/>
    <p:sldId id="507" r:id="rId16"/>
    <p:sldId id="319" r:id="rId17"/>
    <p:sldId id="515" r:id="rId18"/>
    <p:sldId id="322" r:id="rId19"/>
    <p:sldId id="555" r:id="rId20"/>
    <p:sldId id="557" r:id="rId21"/>
    <p:sldId id="556" r:id="rId22"/>
    <p:sldId id="547" r:id="rId23"/>
    <p:sldId id="548" r:id="rId24"/>
    <p:sldId id="549" r:id="rId25"/>
    <p:sldId id="373" r:id="rId26"/>
    <p:sldId id="517" r:id="rId27"/>
    <p:sldId id="518" r:id="rId28"/>
    <p:sldId id="550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5"/>
  </p:normalViewPr>
  <p:slideViewPr>
    <p:cSldViewPr snapToGrid="0" snapToObjects="1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E68AD-67AE-494B-BD9B-A4CBD62A4476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C81D8-4C67-4343-B890-BC5C06F7D14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227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80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99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813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942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714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44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422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986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972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139368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60727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9787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490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18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507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67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54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322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56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996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98681E-107B-E546-BE1E-018FD40B1382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D404A-331A-D346-9B3F-3F091CA11C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338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  <p:sldLayoutId id="2147483897" r:id="rId19"/>
    <p:sldLayoutId id="2147483898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MH_SubTitle_1"/>
          <p:cNvSpPr/>
          <p:nvPr/>
        </p:nvSpPr>
        <p:spPr>
          <a:xfrm>
            <a:off x="1408588" y="5140326"/>
            <a:ext cx="1998346" cy="53975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导入新课</a:t>
            </a:r>
          </a:p>
        </p:txBody>
      </p:sp>
      <p:sp>
        <p:nvSpPr>
          <p:cNvPr id="4098" name="MH_Other_1"/>
          <p:cNvSpPr/>
          <p:nvPr/>
        </p:nvSpPr>
        <p:spPr>
          <a:xfrm>
            <a:off x="3202307" y="5327650"/>
            <a:ext cx="201930" cy="17145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E617E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168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MH_SubTitle_2">
            <a:hlinkClick r:id="rId2" action="ppaction://hlinksldjump"/>
          </p:cNvPr>
          <p:cNvSpPr/>
          <p:nvPr/>
        </p:nvSpPr>
        <p:spPr>
          <a:xfrm>
            <a:off x="3830889" y="5106430"/>
            <a:ext cx="1998344" cy="53975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讲授新课</a:t>
            </a:r>
          </a:p>
        </p:txBody>
      </p:sp>
      <p:sp>
        <p:nvSpPr>
          <p:cNvPr id="4100" name="MH_Other_2"/>
          <p:cNvSpPr/>
          <p:nvPr/>
        </p:nvSpPr>
        <p:spPr>
          <a:xfrm>
            <a:off x="3918587" y="5324476"/>
            <a:ext cx="201930" cy="17145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707C1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168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1" name="MH_Other_3"/>
          <p:cNvSpPr/>
          <p:nvPr/>
        </p:nvSpPr>
        <p:spPr>
          <a:xfrm>
            <a:off x="5638802" y="5327650"/>
            <a:ext cx="201930" cy="17145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707C1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168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2" name="MH_SubTitle_3">
            <a:hlinkClick r:id="rId3" action="ppaction://hlinksldjump"/>
          </p:cNvPr>
          <p:cNvSpPr/>
          <p:nvPr/>
        </p:nvSpPr>
        <p:spPr>
          <a:xfrm>
            <a:off x="6230498" y="5092934"/>
            <a:ext cx="1998346" cy="53975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  <p:sp>
        <p:nvSpPr>
          <p:cNvPr id="4103" name="MH_Other_4"/>
          <p:cNvSpPr/>
          <p:nvPr/>
        </p:nvSpPr>
        <p:spPr>
          <a:xfrm>
            <a:off x="6355082" y="5324476"/>
            <a:ext cx="203836" cy="17145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E617E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168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4" name="MH_Other_5"/>
          <p:cNvSpPr/>
          <p:nvPr/>
        </p:nvSpPr>
        <p:spPr>
          <a:xfrm>
            <a:off x="8037197" y="5327650"/>
            <a:ext cx="201930" cy="17145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E617E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168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5" name="MH_SubTitle_4">
            <a:hlinkClick r:id="rId4" action="ppaction://hlinksldjump"/>
          </p:cNvPr>
          <p:cNvSpPr/>
          <p:nvPr/>
        </p:nvSpPr>
        <p:spPr>
          <a:xfrm>
            <a:off x="8755382" y="5099050"/>
            <a:ext cx="2002154" cy="53975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随堂训练</a:t>
            </a:r>
          </a:p>
        </p:txBody>
      </p:sp>
      <p:sp>
        <p:nvSpPr>
          <p:cNvPr id="4106" name="MH_Other_6"/>
          <p:cNvSpPr/>
          <p:nvPr/>
        </p:nvSpPr>
        <p:spPr>
          <a:xfrm>
            <a:off x="8755382" y="5324476"/>
            <a:ext cx="201930" cy="17145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707C1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168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107" name="组合 3093"/>
          <p:cNvGrpSpPr/>
          <p:nvPr/>
        </p:nvGrpSpPr>
        <p:grpSpPr>
          <a:xfrm>
            <a:off x="3126108" y="5280025"/>
            <a:ext cx="1068704" cy="266700"/>
            <a:chOff x="0" y="0"/>
            <a:chExt cx="561" cy="169"/>
          </a:xfrm>
        </p:grpSpPr>
        <p:pic>
          <p:nvPicPr>
            <p:cNvPr id="4108" name="MH_Other_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561" cy="1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9" name="Text Box 24"/>
            <p:cNvSpPr txBox="1"/>
            <p:nvPr/>
          </p:nvSpPr>
          <p:spPr>
            <a:xfrm>
              <a:off x="70" y="65"/>
              <a:ext cx="422" cy="3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sz="168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10" name="MH_Other_8"/>
          <p:cNvSpPr/>
          <p:nvPr/>
        </p:nvSpPr>
        <p:spPr>
          <a:xfrm>
            <a:off x="3244217" y="5368925"/>
            <a:ext cx="834390" cy="88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0">
                <a:srgbClr val="000000">
                  <a:alpha val="1999"/>
                </a:srgbClr>
              </a:gs>
              <a:gs pos="28999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71001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  <a:effectLst>
            <a:outerShdw sx="102000" sy="102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168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111" name="组合 3097"/>
          <p:cNvGrpSpPr/>
          <p:nvPr/>
        </p:nvGrpSpPr>
        <p:grpSpPr>
          <a:xfrm>
            <a:off x="5562600" y="5280025"/>
            <a:ext cx="1066800" cy="266700"/>
            <a:chOff x="0" y="0"/>
            <a:chExt cx="560" cy="169"/>
          </a:xfrm>
        </p:grpSpPr>
        <p:pic>
          <p:nvPicPr>
            <p:cNvPr id="4112" name="MH_Other_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560" cy="1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3" name="Text Box 28"/>
            <p:cNvSpPr txBox="1"/>
            <p:nvPr/>
          </p:nvSpPr>
          <p:spPr>
            <a:xfrm>
              <a:off x="70" y="65"/>
              <a:ext cx="422" cy="3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sz="168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14" name="MH_Other_10"/>
          <p:cNvSpPr/>
          <p:nvPr/>
        </p:nvSpPr>
        <p:spPr>
          <a:xfrm>
            <a:off x="5695950" y="4969148"/>
            <a:ext cx="834390" cy="88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0">
                <a:srgbClr val="000000">
                  <a:alpha val="1999"/>
                </a:srgbClr>
              </a:gs>
              <a:gs pos="28999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71001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  <a:effectLst>
            <a:outerShdw sx="102000" sy="102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168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15" name="MH_Other_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57121" y="5276851"/>
            <a:ext cx="1068704" cy="26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6" name="Text Box 31"/>
          <p:cNvSpPr txBox="1"/>
          <p:nvPr/>
        </p:nvSpPr>
        <p:spPr>
          <a:xfrm>
            <a:off x="8037197" y="5004034"/>
            <a:ext cx="803910" cy="619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endParaRPr lang="zh-CN" altLang="en-US" sz="168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7" name="MH_Other_12"/>
          <p:cNvSpPr/>
          <p:nvPr/>
        </p:nvSpPr>
        <p:spPr>
          <a:xfrm>
            <a:off x="8047863" y="4992836"/>
            <a:ext cx="834390" cy="88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0">
                <a:srgbClr val="000000">
                  <a:alpha val="1999"/>
                </a:srgbClr>
              </a:gs>
              <a:gs pos="28999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71001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  <a:effectLst>
            <a:outerShdw sx="102000" sy="102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168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8" name="文本框 1"/>
          <p:cNvSpPr txBox="1"/>
          <p:nvPr/>
        </p:nvSpPr>
        <p:spPr>
          <a:xfrm>
            <a:off x="1291590" y="1089282"/>
            <a:ext cx="9406890" cy="31208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8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4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第一单元 史前时期：中国境内人类的活动</a:t>
            </a:r>
            <a:r>
              <a:rPr lang="zh-CN" altLang="zh-CN" sz="4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432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zh-CN" sz="432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</a:p>
          <a:p>
            <a:pPr algn="ctr"/>
            <a:r>
              <a:rPr lang="zh-CN" altLang="en-US" sz="4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Arial" panose="020B0604020202020204" pitchFamily="34" charset="0"/>
              </a:rPr>
              <a:t>第</a:t>
            </a:r>
            <a:r>
              <a:rPr lang="en-US" altLang="zh-CN" sz="4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Arial" panose="020B0604020202020204" pitchFamily="34" charset="0"/>
              </a:rPr>
              <a:t>1</a:t>
            </a:r>
            <a:r>
              <a:rPr lang="zh-CN" altLang="en-US" sz="4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Arial" panose="020B0604020202020204" pitchFamily="34" charset="0"/>
              </a:rPr>
              <a:t>课 中国早期人类的代</a:t>
            </a:r>
          </a:p>
          <a:p>
            <a:pPr algn="ctr"/>
            <a:r>
              <a:rPr lang="zh-CN" altLang="en-US" sz="4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Arial" panose="020B0604020202020204" pitchFamily="34" charset="0"/>
              </a:rPr>
              <a:t>表</a:t>
            </a:r>
            <a:r>
              <a:rPr lang="en-US" altLang="zh-CN" sz="4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Arial" panose="020B0604020202020204" pitchFamily="34" charset="0"/>
              </a:rPr>
              <a:t>——</a:t>
            </a:r>
            <a:r>
              <a:rPr lang="zh-CN" altLang="en-US" sz="4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Arial" panose="020B0604020202020204" pitchFamily="34" charset="0"/>
              </a:rPr>
              <a:t>北京人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946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4103"/>
          <p:cNvSpPr txBox="1"/>
          <p:nvPr/>
        </p:nvSpPr>
        <p:spPr>
          <a:xfrm>
            <a:off x="737236" y="44451"/>
            <a:ext cx="1554480" cy="483209"/>
          </a:xfrm>
          <a:prstGeom prst="rect">
            <a:avLst/>
          </a:prstGeom>
          <a:noFill/>
          <a:ln w="9525">
            <a:noFill/>
          </a:ln>
        </p:spPr>
        <p:txBody>
          <a:bodyPr lIns="108204" tIns="56388" rIns="108204" bIns="56388" anchor="t">
            <a:spAutoFit/>
          </a:bodyPr>
          <a:lstStyle/>
          <a:p>
            <a:r>
              <a:rPr lang="zh-CN" altLang="zh-CN" sz="240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</a:rPr>
              <a:t>讲授新课</a:t>
            </a:r>
          </a:p>
        </p:txBody>
      </p:sp>
      <p:sp>
        <p:nvSpPr>
          <p:cNvPr id="19459" name="Rectangle 3"/>
          <p:cNvSpPr>
            <a:spLocks noGrp="1"/>
          </p:cNvSpPr>
          <p:nvPr/>
        </p:nvSpPr>
        <p:spPr>
          <a:xfrm>
            <a:off x="650072" y="588475"/>
            <a:ext cx="10717063" cy="749671"/>
          </a:xfrm>
          <a:prstGeom prst="rect">
            <a:avLst/>
          </a:prstGeom>
          <a:noFill/>
          <a:ln w="9525">
            <a:noFill/>
          </a:ln>
        </p:spPr>
        <p:txBody>
          <a:bodyPr wrap="square" lIns="109728" tIns="54864" rIns="109728" bIns="54864" anchor="t"/>
          <a:lstStyle/>
          <a:p>
            <a:pPr marL="411480" indent="-41148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对比一下，北京人和现代人的头部有什么区别？</a:t>
            </a:r>
          </a:p>
        </p:txBody>
      </p:sp>
      <p:sp>
        <p:nvSpPr>
          <p:cNvPr id="33797" name="Text Box 5"/>
          <p:cNvSpPr txBox="1"/>
          <p:nvPr/>
        </p:nvSpPr>
        <p:spPr>
          <a:xfrm>
            <a:off x="4466204" y="2932771"/>
            <a:ext cx="6221730" cy="204979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32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保留了猿的某些特征</a:t>
            </a:r>
          </a:p>
          <a:p>
            <a:pPr>
              <a:spcBef>
                <a:spcPct val="50000"/>
              </a:spcBef>
            </a:pPr>
            <a:r>
              <a:rPr lang="en-US" altLang="zh-CN" sz="3360" b="1" dirty="0">
                <a:solidFill>
                  <a:srgbClr val="000099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(</a:t>
            </a:r>
            <a:r>
              <a:rPr lang="zh-CN" altLang="en-US" sz="336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上肢与现代人相似</a:t>
            </a:r>
            <a:r>
              <a:rPr lang="zh-CN" altLang="en-US" sz="3360" b="1" dirty="0">
                <a:solidFill>
                  <a:srgbClr val="000099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，下肢较上肢略长，能直立行走）</a:t>
            </a:r>
          </a:p>
        </p:txBody>
      </p:sp>
      <p:pic>
        <p:nvPicPr>
          <p:cNvPr id="19461" name="Picture 6" descr="GDZCD1010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975" y="1522644"/>
            <a:ext cx="3131077" cy="37295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0" name="AutoShape 8"/>
          <p:cNvSpPr/>
          <p:nvPr/>
        </p:nvSpPr>
        <p:spPr>
          <a:xfrm>
            <a:off x="4810731" y="1587206"/>
            <a:ext cx="4444781" cy="1345565"/>
          </a:xfrm>
          <a:prstGeom prst="wedgeRoundRectCallout">
            <a:avLst>
              <a:gd name="adj1" fmla="val -64958"/>
              <a:gd name="adj2" fmla="val -27389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3200" b="1" dirty="0">
                <a:solidFill>
                  <a:srgbClr val="0432FF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前额低平，眉骨粗壮，颧骨突出，嘴部前伸。</a:t>
            </a:r>
          </a:p>
        </p:txBody>
      </p:sp>
    </p:spTree>
    <p:extLst>
      <p:ext uri="{BB962C8B-B14F-4D97-AF65-F5344CB8AC3E}">
        <p14:creationId xmlns:p14="http://schemas.microsoft.com/office/powerpoint/2010/main" val="2249312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147">
            <a:extLst>
              <a:ext uri="{FF2B5EF4-FFF2-40B4-BE49-F238E27FC236}">
                <a16:creationId xmlns:a16="http://schemas.microsoft.com/office/drawing/2014/main" id="{59A25CB3-E233-D74B-8E4C-6F84B3C1CBD7}"/>
              </a:ext>
            </a:extLst>
          </p:cNvPr>
          <p:cNvGrpSpPr/>
          <p:nvPr/>
        </p:nvGrpSpPr>
        <p:grpSpPr>
          <a:xfrm>
            <a:off x="838200" y="395713"/>
            <a:ext cx="3436626" cy="659415"/>
            <a:chOff x="0" y="374"/>
            <a:chExt cx="4513" cy="1039"/>
          </a:xfrm>
        </p:grpSpPr>
        <p:sp>
          <p:nvSpPr>
            <p:cNvPr id="4" name="任意多边形 16">
              <a:extLst>
                <a:ext uri="{FF2B5EF4-FFF2-40B4-BE49-F238E27FC236}">
                  <a16:creationId xmlns:a16="http://schemas.microsoft.com/office/drawing/2014/main" id="{951AC7D6-A66B-D04F-B2E8-666B05E402BF}"/>
                </a:ext>
              </a:extLst>
            </p:cNvPr>
            <p:cNvSpPr/>
            <p:nvPr/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728" y="0"/>
                </a:cxn>
                <a:cxn ang="0">
                  <a:pos x="362728" y="186547"/>
                </a:cxn>
                <a:cxn ang="0">
                  <a:pos x="549275" y="186547"/>
                </a:cxn>
                <a:cxn ang="0">
                  <a:pos x="549275" y="549275"/>
                </a:cxn>
                <a:cxn ang="0">
                  <a:pos x="0" y="549275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 sz="2160"/>
            </a:p>
          </p:txBody>
        </p:sp>
        <p:sp>
          <p:nvSpPr>
            <p:cNvPr id="5" name="矩形 17">
              <a:extLst>
                <a:ext uri="{FF2B5EF4-FFF2-40B4-BE49-F238E27FC236}">
                  <a16:creationId xmlns:a16="http://schemas.microsoft.com/office/drawing/2014/main" id="{3D695338-F23A-5E45-88D0-CE8E02458E49}"/>
                </a:ext>
              </a:extLst>
            </p:cNvPr>
            <p:cNvSpPr/>
            <p:nvPr/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98"/>
              </a:srgbClr>
            </a:solidFill>
            <a:ln w="9525">
              <a:noFill/>
            </a:ln>
          </p:spPr>
          <p:txBody>
            <a:bodyPr lIns="0" tIns="259080" rIns="215646" bIns="0" anchor="ctr"/>
            <a:lstStyle/>
            <a:p>
              <a:pPr algn="ctr"/>
              <a:endParaRPr lang="zh-CN" altLang="en-US" sz="48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文本框 6151">
              <a:extLst>
                <a:ext uri="{FF2B5EF4-FFF2-40B4-BE49-F238E27FC236}">
                  <a16:creationId xmlns:a16="http://schemas.microsoft.com/office/drawing/2014/main" id="{1F8E7E85-242F-1741-A04C-DA5377E3B5DB}"/>
                </a:ext>
              </a:extLst>
            </p:cNvPr>
            <p:cNvSpPr txBox="1"/>
            <p:nvPr/>
          </p:nvSpPr>
          <p:spPr>
            <a:xfrm>
              <a:off x="873" y="453"/>
              <a:ext cx="3640" cy="9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36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北京人的发现</a:t>
              </a:r>
            </a:p>
          </p:txBody>
        </p:sp>
        <p:sp>
          <p:nvSpPr>
            <p:cNvPr id="7" name="文本框 6152">
              <a:extLst>
                <a:ext uri="{FF2B5EF4-FFF2-40B4-BE49-F238E27FC236}">
                  <a16:creationId xmlns:a16="http://schemas.microsoft.com/office/drawing/2014/main" id="{7CE68597-ACEA-614C-B64A-44F0B892DC14}"/>
                </a:ext>
              </a:extLst>
            </p:cNvPr>
            <p:cNvSpPr txBox="1"/>
            <p:nvPr/>
          </p:nvSpPr>
          <p:spPr>
            <a:xfrm>
              <a:off x="0" y="453"/>
              <a:ext cx="872" cy="9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36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D323BCF-C408-D949-A745-07B9E10C9868}"/>
              </a:ext>
            </a:extLst>
          </p:cNvPr>
          <p:cNvSpPr txBox="1"/>
          <p:nvPr/>
        </p:nvSpPr>
        <p:spPr>
          <a:xfrm>
            <a:off x="846160" y="1293542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1.</a:t>
            </a:r>
            <a:r>
              <a:rPr kumimoji="1" lang="zh-CN" altLang="en-US" sz="2800" dirty="0"/>
              <a:t>北京人生活的</a:t>
            </a:r>
            <a:r>
              <a:rPr kumimoji="1" lang="zh-CN" altLang="en-US" sz="2800" dirty="0">
                <a:solidFill>
                  <a:srgbClr val="FF0000"/>
                </a:solidFill>
              </a:rPr>
              <a:t>时间</a:t>
            </a:r>
            <a:r>
              <a:rPr kumimoji="1" lang="zh-CN" altLang="en-US" sz="2800" dirty="0"/>
              <a:t>、</a:t>
            </a:r>
            <a:r>
              <a:rPr kumimoji="1" lang="zh-CN" altLang="en-US" sz="2800" dirty="0">
                <a:solidFill>
                  <a:srgbClr val="FF0000"/>
                </a:solidFill>
              </a:rPr>
              <a:t>地点</a:t>
            </a:r>
            <a:r>
              <a:rPr kumimoji="1" lang="zh-CN" altLang="en-US" sz="2800" dirty="0"/>
              <a:t>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32DEEF-C9D2-0F4F-8A88-6AC802BBC9F7}"/>
              </a:ext>
            </a:extLst>
          </p:cNvPr>
          <p:cNvSpPr txBox="1"/>
          <p:nvPr/>
        </p:nvSpPr>
        <p:spPr>
          <a:xfrm>
            <a:off x="846160" y="2993236"/>
            <a:ext cx="439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3.</a:t>
            </a:r>
            <a:r>
              <a:rPr kumimoji="1" lang="zh-CN" altLang="en-US" sz="2800" dirty="0"/>
              <a:t>北京人的</a:t>
            </a:r>
            <a:r>
              <a:rPr kumimoji="1" lang="zh-CN" altLang="en-US" sz="2800" dirty="0">
                <a:solidFill>
                  <a:srgbClr val="FF0000"/>
                </a:solidFill>
              </a:rPr>
              <a:t>体貌特征</a:t>
            </a:r>
            <a:r>
              <a:rPr kumimoji="1" lang="zh-CN" altLang="en-US" sz="2800" dirty="0"/>
              <a:t>如何？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0E00ED5-628C-4649-BFE9-8776A9209F17}"/>
              </a:ext>
            </a:extLst>
          </p:cNvPr>
          <p:cNvSpPr txBox="1"/>
          <p:nvPr/>
        </p:nvSpPr>
        <p:spPr>
          <a:xfrm>
            <a:off x="846160" y="2143389"/>
            <a:ext cx="5099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2.</a:t>
            </a:r>
            <a:r>
              <a:rPr kumimoji="1" lang="zh-CN" altLang="en-US" sz="2800" dirty="0"/>
              <a:t>北京人被发现的</a:t>
            </a:r>
            <a:r>
              <a:rPr kumimoji="1" lang="zh-CN" altLang="en-US" sz="2800" dirty="0">
                <a:solidFill>
                  <a:srgbClr val="FF0000"/>
                </a:solidFill>
              </a:rPr>
              <a:t>证据</a:t>
            </a:r>
            <a:r>
              <a:rPr kumimoji="1" lang="zh-CN" altLang="en-US" sz="2800" dirty="0"/>
              <a:t>是什么？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6614AD-79DA-7241-8FA7-E8A61D290D8C}"/>
              </a:ext>
            </a:extLst>
          </p:cNvPr>
          <p:cNvSpPr txBox="1"/>
          <p:nvPr/>
        </p:nvSpPr>
        <p:spPr>
          <a:xfrm flipH="1">
            <a:off x="1170211" y="1762572"/>
            <a:ext cx="760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0432FF"/>
                </a:solidFill>
              </a:rPr>
              <a:t>距今约</a:t>
            </a:r>
            <a:r>
              <a:rPr kumimoji="1" lang="en-US" altLang="zh-CN" sz="2800" dirty="0">
                <a:solidFill>
                  <a:srgbClr val="0432FF"/>
                </a:solidFill>
              </a:rPr>
              <a:t>70-20</a:t>
            </a:r>
            <a:r>
              <a:rPr kumimoji="1" lang="zh-CN" altLang="en-US" sz="2800" dirty="0">
                <a:solidFill>
                  <a:srgbClr val="0432FF"/>
                </a:solidFill>
              </a:rPr>
              <a:t>万年的北京西南周口店龙骨山。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69C38F1-98B8-A44F-8615-3E3AA8EBECBE}"/>
              </a:ext>
            </a:extLst>
          </p:cNvPr>
          <p:cNvSpPr txBox="1"/>
          <p:nvPr/>
        </p:nvSpPr>
        <p:spPr>
          <a:xfrm flipH="1">
            <a:off x="1106002" y="2568313"/>
            <a:ext cx="760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0432FF"/>
                </a:solidFill>
              </a:rPr>
              <a:t>大量北京人的化石和石器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D2513F1-73CF-5A4E-9B24-FDF6F8126D20}"/>
              </a:ext>
            </a:extLst>
          </p:cNvPr>
          <p:cNvSpPr txBox="1"/>
          <p:nvPr/>
        </p:nvSpPr>
        <p:spPr>
          <a:xfrm>
            <a:off x="846160" y="3758953"/>
            <a:ext cx="9161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4.</a:t>
            </a:r>
            <a:r>
              <a:rPr kumimoji="1" lang="zh-CN" altLang="en-US" sz="2800" dirty="0"/>
              <a:t>北京人的</a:t>
            </a:r>
            <a:r>
              <a:rPr kumimoji="1" lang="zh-CN" altLang="en-US" sz="2800" dirty="0">
                <a:solidFill>
                  <a:srgbClr val="FF0000"/>
                </a:solidFill>
              </a:rPr>
              <a:t>生活状况</a:t>
            </a:r>
            <a:r>
              <a:rPr kumimoji="1" lang="zh-CN" altLang="en-US" sz="2800" dirty="0"/>
              <a:t>如何？</a:t>
            </a:r>
            <a:endParaRPr kumimoji="1" lang="en-US" altLang="zh-CN" sz="2800" dirty="0"/>
          </a:p>
          <a:p>
            <a:r>
              <a:rPr kumimoji="1" lang="zh-CN" altLang="en-US" sz="2800" dirty="0"/>
              <a:t>（</a:t>
            </a:r>
            <a:r>
              <a:rPr kumimoji="1" lang="en-US" altLang="zh-CN" sz="2800" dirty="0"/>
              <a:t>1️⃣</a:t>
            </a:r>
            <a:r>
              <a:rPr kumimoji="1" lang="zh-CN" altLang="en-US" sz="2800" dirty="0">
                <a:solidFill>
                  <a:srgbClr val="FF0000"/>
                </a:solidFill>
              </a:rPr>
              <a:t>生存环境、</a:t>
            </a:r>
            <a:r>
              <a:rPr kumimoji="1" lang="en-US" altLang="zh-CN" sz="2800" dirty="0">
                <a:solidFill>
                  <a:srgbClr val="FF0000"/>
                </a:solidFill>
              </a:rPr>
              <a:t>2️⃣</a:t>
            </a:r>
            <a:r>
              <a:rPr kumimoji="1" lang="zh-CN" altLang="en-US" sz="2800" dirty="0">
                <a:solidFill>
                  <a:srgbClr val="FF0000"/>
                </a:solidFill>
              </a:rPr>
              <a:t>生产工具、</a:t>
            </a:r>
            <a:r>
              <a:rPr kumimoji="1" lang="en-US" altLang="zh-CN" sz="2800" dirty="0">
                <a:solidFill>
                  <a:srgbClr val="FF0000"/>
                </a:solidFill>
              </a:rPr>
              <a:t>3️⃣</a:t>
            </a:r>
            <a:r>
              <a:rPr kumimoji="1" lang="zh-CN" altLang="en-US" sz="2800" dirty="0">
                <a:solidFill>
                  <a:srgbClr val="FF0000"/>
                </a:solidFill>
              </a:rPr>
              <a:t>组织形式、</a:t>
            </a:r>
            <a:r>
              <a:rPr kumimoji="1" lang="en-US" altLang="zh-CN" sz="2800" dirty="0">
                <a:solidFill>
                  <a:srgbClr val="FF0000"/>
                </a:solidFill>
              </a:rPr>
              <a:t>4️⃣</a:t>
            </a:r>
            <a:r>
              <a:rPr kumimoji="1" lang="zh-CN" altLang="en-US" sz="2800" dirty="0">
                <a:solidFill>
                  <a:srgbClr val="FF0000"/>
                </a:solidFill>
              </a:rPr>
              <a:t>火的使用</a:t>
            </a:r>
            <a:r>
              <a:rPr kumimoji="1" lang="zh-CN" altLang="en-US" sz="28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0742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39938"/>
          <p:cNvSpPr/>
          <p:nvPr/>
        </p:nvSpPr>
        <p:spPr>
          <a:xfrm>
            <a:off x="5985511" y="3168651"/>
            <a:ext cx="184731" cy="9048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528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6" name="文本框 4103"/>
          <p:cNvSpPr txBox="1"/>
          <p:nvPr/>
        </p:nvSpPr>
        <p:spPr>
          <a:xfrm>
            <a:off x="737236" y="44451"/>
            <a:ext cx="1554480" cy="483209"/>
          </a:xfrm>
          <a:prstGeom prst="rect">
            <a:avLst/>
          </a:prstGeom>
          <a:noFill/>
          <a:ln w="9525">
            <a:noFill/>
          </a:ln>
        </p:spPr>
        <p:txBody>
          <a:bodyPr lIns="108204" tIns="56388" rIns="108204" bIns="56388" anchor="t">
            <a:spAutoFit/>
          </a:bodyPr>
          <a:lstStyle/>
          <a:p>
            <a:r>
              <a:rPr lang="zh-CN" altLang="zh-CN" sz="240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</a:rPr>
              <a:t>讲授新课</a:t>
            </a:r>
          </a:p>
        </p:txBody>
      </p:sp>
      <p:grpSp>
        <p:nvGrpSpPr>
          <p:cNvPr id="5" name="Group 11"/>
          <p:cNvGrpSpPr/>
          <p:nvPr/>
        </p:nvGrpSpPr>
        <p:grpSpPr>
          <a:xfrm>
            <a:off x="798708" y="1749777"/>
            <a:ext cx="2725077" cy="2777618"/>
            <a:chOff x="2872" y="591"/>
            <a:chExt cx="3301" cy="3265"/>
          </a:xfrm>
        </p:grpSpPr>
        <p:sp>
          <p:nvSpPr>
            <p:cNvPr id="16388" name="Text Box 12"/>
            <p:cNvSpPr txBox="1"/>
            <p:nvPr/>
          </p:nvSpPr>
          <p:spPr>
            <a:xfrm>
              <a:off x="3382" y="3326"/>
              <a:ext cx="2281" cy="5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尖状器</a:t>
              </a:r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6389" name="Objec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7516927"/>
                </p:ext>
              </p:extLst>
            </p:nvPr>
          </p:nvGraphicFramePr>
          <p:xfrm>
            <a:off x="2872" y="591"/>
            <a:ext cx="3301" cy="2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r:id="rId3" imgW="3593651" imgH="3771429" progId="">
                    <p:embed/>
                  </p:oleObj>
                </mc:Choice>
                <mc:Fallback>
                  <p:oleObj r:id="rId3" imgW="3593651" imgH="3771429" progId="">
                    <p:embed/>
                    <p:pic>
                      <p:nvPicPr>
                        <p:cNvPr id="16389" name="Objec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2" y="591"/>
                          <a:ext cx="3301" cy="2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B462C27B-DF70-3648-AE7F-F3CE07674FDE}"/>
              </a:ext>
            </a:extLst>
          </p:cNvPr>
          <p:cNvGrpSpPr/>
          <p:nvPr/>
        </p:nvGrpSpPr>
        <p:grpSpPr>
          <a:xfrm>
            <a:off x="3727921" y="2096435"/>
            <a:ext cx="3857762" cy="3224673"/>
            <a:chOff x="899" y="-585"/>
            <a:chExt cx="3795" cy="4502"/>
          </a:xfrm>
        </p:grpSpPr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82C7435B-98E8-C64C-8A0F-8A20084A1F8F}"/>
                </a:ext>
              </a:extLst>
            </p:cNvPr>
            <p:cNvSpPr txBox="1"/>
            <p:nvPr/>
          </p:nvSpPr>
          <p:spPr>
            <a:xfrm>
              <a:off x="2215" y="3187"/>
              <a:ext cx="1594" cy="7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刮削器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4FCBA409-12C5-5F42-AD14-70EF55D3C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" y="-585"/>
              <a:ext cx="3795" cy="3582"/>
            </a:xfrm>
            <a:prstGeom prst="rect">
              <a:avLst/>
            </a:prstGeom>
            <a:noFill/>
            <a:ln w="9525">
              <a:noFill/>
            </a:ln>
            <a:effectLst>
              <a:outerShdw dist="107763" dir="2699999" algn="ctr" rotWithShape="0">
                <a:schemeClr val="tx1"/>
              </a:outerShdw>
            </a:effectLst>
          </p:spPr>
        </p:pic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9AE612BC-6BB9-364B-AE0F-A12B25CEC445}"/>
              </a:ext>
            </a:extLst>
          </p:cNvPr>
          <p:cNvGrpSpPr/>
          <p:nvPr/>
        </p:nvGrpSpPr>
        <p:grpSpPr>
          <a:xfrm>
            <a:off x="7939449" y="2595043"/>
            <a:ext cx="3256375" cy="2956942"/>
            <a:chOff x="668" y="194"/>
            <a:chExt cx="3946" cy="4457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120E4011-C50C-134A-A5B4-242558101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8" y="194"/>
              <a:ext cx="3946" cy="3571"/>
            </a:xfrm>
            <a:prstGeom prst="rect">
              <a:avLst/>
            </a:prstGeom>
            <a:noFill/>
            <a:ln w="9525">
              <a:noFill/>
            </a:ln>
            <a:effectLst>
              <a:outerShdw dist="107763" dir="2699999" algn="ctr" rotWithShape="0">
                <a:schemeClr val="tx1"/>
              </a:outerShdw>
            </a:effectLst>
          </p:spPr>
        </p:pic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375F0EA7-37D2-8842-AB53-EA77ED12EB68}"/>
                </a:ext>
              </a:extLst>
            </p:cNvPr>
            <p:cNvSpPr txBox="1"/>
            <p:nvPr/>
          </p:nvSpPr>
          <p:spPr>
            <a:xfrm>
              <a:off x="2308" y="3955"/>
              <a:ext cx="1427" cy="6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砍砸器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5C71C7D-E6C1-424F-A9AB-21F6232180C6}"/>
              </a:ext>
            </a:extLst>
          </p:cNvPr>
          <p:cNvSpPr txBox="1"/>
          <p:nvPr/>
        </p:nvSpPr>
        <p:spPr>
          <a:xfrm>
            <a:off x="798708" y="765013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/>
              <a:t>北京人使用的石器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770AE8A-B676-524D-8036-F77B16E6DC94}"/>
              </a:ext>
            </a:extLst>
          </p:cNvPr>
          <p:cNvSpPr txBox="1"/>
          <p:nvPr/>
        </p:nvSpPr>
        <p:spPr>
          <a:xfrm>
            <a:off x="4572000" y="79579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这些石器时如何制作的呢？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2CE1FC2-2460-F047-AA4C-213BDB53CD4D}"/>
              </a:ext>
            </a:extLst>
          </p:cNvPr>
          <p:cNvSpPr txBox="1"/>
          <p:nvPr/>
        </p:nvSpPr>
        <p:spPr>
          <a:xfrm>
            <a:off x="3813717" y="1422497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0432FF"/>
                </a:solidFill>
              </a:rPr>
              <a:t>使用这种打制石器的时代叫做“旧石器时代”。</a:t>
            </a:r>
          </a:p>
        </p:txBody>
      </p:sp>
    </p:spTree>
    <p:extLst>
      <p:ext uri="{BB962C8B-B14F-4D97-AF65-F5344CB8AC3E}">
        <p14:creationId xmlns:p14="http://schemas.microsoft.com/office/powerpoint/2010/main" val="2548895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57201" y="468352"/>
            <a:ext cx="11262732" cy="59547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8496724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DD1E6998-C490-3149-8F47-EB6F15CEE2F7}"/>
              </a:ext>
            </a:extLst>
          </p:cNvPr>
          <p:cNvSpPr/>
          <p:nvPr/>
        </p:nvSpPr>
        <p:spPr>
          <a:xfrm>
            <a:off x="501805" y="490653"/>
            <a:ext cx="11218127" cy="592129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6194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2"/>
          <p:cNvSpPr/>
          <p:nvPr/>
        </p:nvSpPr>
        <p:spPr>
          <a:xfrm>
            <a:off x="2291717" y="4075114"/>
            <a:ext cx="218174" cy="704348"/>
          </a:xfrm>
          <a:prstGeom prst="rect">
            <a:avLst/>
          </a:prstGeom>
          <a:noFill/>
          <a:ln w="9525">
            <a:noFill/>
          </a:ln>
        </p:spPr>
        <p:txBody>
          <a:bodyPr wrap="none" lIns="108000" tIns="56160" rIns="108000" bIns="56160" anchor="t">
            <a:spAutoFit/>
          </a:bodyPr>
          <a:lstStyle/>
          <a:p>
            <a:endParaRPr lang="zh-CN" altLang="en-US" sz="384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2" name="文本框 4103"/>
          <p:cNvSpPr txBox="1"/>
          <p:nvPr/>
        </p:nvSpPr>
        <p:spPr>
          <a:xfrm>
            <a:off x="737236" y="44451"/>
            <a:ext cx="1554480" cy="483209"/>
          </a:xfrm>
          <a:prstGeom prst="rect">
            <a:avLst/>
          </a:prstGeom>
          <a:noFill/>
          <a:ln w="9525">
            <a:noFill/>
          </a:ln>
        </p:spPr>
        <p:txBody>
          <a:bodyPr lIns="108204" tIns="56388" rIns="108204" bIns="56388" anchor="t">
            <a:spAutoFit/>
          </a:bodyPr>
          <a:lstStyle/>
          <a:p>
            <a:r>
              <a:rPr lang="zh-CN" altLang="zh-CN" sz="240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</a:rPr>
              <a:t>讲授新课</a:t>
            </a:r>
          </a:p>
        </p:txBody>
      </p:sp>
      <p:grpSp>
        <p:nvGrpSpPr>
          <p:cNvPr id="15363" name="组合 6147"/>
          <p:cNvGrpSpPr/>
          <p:nvPr/>
        </p:nvGrpSpPr>
        <p:grpSpPr>
          <a:xfrm>
            <a:off x="1000125" y="573089"/>
            <a:ext cx="3436626" cy="659415"/>
            <a:chOff x="0" y="374"/>
            <a:chExt cx="4513" cy="1039"/>
          </a:xfrm>
        </p:grpSpPr>
        <p:sp>
          <p:nvSpPr>
            <p:cNvPr id="15364" name="任意多边形 16"/>
            <p:cNvSpPr/>
            <p:nvPr/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728" y="0"/>
                </a:cxn>
                <a:cxn ang="0">
                  <a:pos x="362728" y="186547"/>
                </a:cxn>
                <a:cxn ang="0">
                  <a:pos x="549275" y="186547"/>
                </a:cxn>
                <a:cxn ang="0">
                  <a:pos x="549275" y="549275"/>
                </a:cxn>
                <a:cxn ang="0">
                  <a:pos x="0" y="549275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 sz="2160"/>
            </a:p>
          </p:txBody>
        </p:sp>
        <p:sp>
          <p:nvSpPr>
            <p:cNvPr id="15365" name="矩形 17"/>
            <p:cNvSpPr/>
            <p:nvPr/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98"/>
              </a:srgbClr>
            </a:solidFill>
            <a:ln w="9525">
              <a:noFill/>
            </a:ln>
          </p:spPr>
          <p:txBody>
            <a:bodyPr lIns="0" tIns="259080" rIns="215646" bIns="0" anchor="ctr"/>
            <a:lstStyle/>
            <a:p>
              <a:pPr algn="ctr"/>
              <a:endParaRPr lang="zh-CN" altLang="en-US" sz="48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6" name="文本框 6151"/>
            <p:cNvSpPr txBox="1"/>
            <p:nvPr/>
          </p:nvSpPr>
          <p:spPr>
            <a:xfrm>
              <a:off x="873" y="453"/>
              <a:ext cx="3640" cy="9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36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北京人的特征</a:t>
              </a:r>
            </a:p>
          </p:txBody>
        </p:sp>
        <p:sp>
          <p:nvSpPr>
            <p:cNvPr id="15367" name="文本框 6152"/>
            <p:cNvSpPr txBox="1"/>
            <p:nvPr/>
          </p:nvSpPr>
          <p:spPr>
            <a:xfrm>
              <a:off x="0" y="453"/>
              <a:ext cx="872" cy="9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36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  <p:sp>
        <p:nvSpPr>
          <p:cNvPr id="13" name="object 1">
            <a:extLst>
              <a:ext uri="{FF2B5EF4-FFF2-40B4-BE49-F238E27FC236}">
                <a16:creationId xmlns:a16="http://schemas.microsoft.com/office/drawing/2014/main" id="{A0154A4F-6535-BC4F-9979-AA917D496027}"/>
              </a:ext>
            </a:extLst>
          </p:cNvPr>
          <p:cNvSpPr/>
          <p:nvPr/>
        </p:nvSpPr>
        <p:spPr>
          <a:xfrm>
            <a:off x="524107" y="438450"/>
            <a:ext cx="11128918" cy="63004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65296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86937" y="501804"/>
            <a:ext cx="11185951" cy="607044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75568882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4103"/>
          <p:cNvSpPr txBox="1"/>
          <p:nvPr/>
        </p:nvSpPr>
        <p:spPr>
          <a:xfrm>
            <a:off x="737236" y="44451"/>
            <a:ext cx="1554480" cy="483209"/>
          </a:xfrm>
          <a:prstGeom prst="rect">
            <a:avLst/>
          </a:prstGeom>
          <a:noFill/>
          <a:ln w="9525">
            <a:noFill/>
          </a:ln>
        </p:spPr>
        <p:txBody>
          <a:bodyPr lIns="108204" tIns="56388" rIns="108204" bIns="56388" anchor="t">
            <a:spAutoFit/>
          </a:bodyPr>
          <a:lstStyle/>
          <a:p>
            <a:r>
              <a:rPr lang="zh-CN" altLang="zh-CN" sz="240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</a:rPr>
              <a:t>讲授新课</a:t>
            </a:r>
          </a:p>
        </p:txBody>
      </p:sp>
      <p:sp>
        <p:nvSpPr>
          <p:cNvPr id="67588" name="Text Box 4"/>
          <p:cNvSpPr txBox="1"/>
          <p:nvPr/>
        </p:nvSpPr>
        <p:spPr>
          <a:xfrm>
            <a:off x="1299211" y="835025"/>
            <a:ext cx="9025890" cy="186512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84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得火：</a:t>
            </a:r>
            <a:r>
              <a:rPr lang="zh-CN" altLang="en-US" sz="3840" b="1" dirty="0">
                <a:latin typeface="黑体" panose="02010609060101010101" pitchFamily="49" charset="-122"/>
                <a:ea typeface="黑体" panose="02010609060101010101" pitchFamily="49" charset="-122"/>
              </a:rPr>
              <a:t>大自然雷电生火；森林草木自燃生火；露天煤的自燃起火；偶尔的摩擦生火</a:t>
            </a:r>
            <a:r>
              <a:rPr lang="en-US" altLang="zh-CN" sz="3840" b="1" dirty="0">
                <a:latin typeface="Arial" panose="020B0604020202020204" pitchFamily="34" charset="0"/>
                <a:ea typeface="黑体" panose="02010609060101010101" pitchFamily="49" charset="-122"/>
              </a:rPr>
              <a:t>……</a:t>
            </a:r>
            <a:endParaRPr lang="en-US" altLang="zh-CN" sz="384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579" name="Picture 5" descr="米老鼠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1618" y="3867151"/>
            <a:ext cx="2127884" cy="2533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90" name="Text Box 6"/>
          <p:cNvSpPr txBox="1"/>
          <p:nvPr/>
        </p:nvSpPr>
        <p:spPr>
          <a:xfrm>
            <a:off x="1426846" y="2495551"/>
            <a:ext cx="8900160" cy="12741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84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意义：</a:t>
            </a:r>
            <a:r>
              <a:rPr lang="zh-CN" altLang="en-US" sz="3840" b="1" dirty="0">
                <a:latin typeface="黑体" panose="02010609060101010101" pitchFamily="49" charset="-122"/>
                <a:ea typeface="黑体" panose="02010609060101010101" pitchFamily="49" charset="-122"/>
              </a:rPr>
              <a:t>烧烤食物；驱赶野兽；照明、防寒</a:t>
            </a:r>
            <a:r>
              <a:rPr lang="en-US" altLang="zh-CN" sz="3840" b="1" dirty="0">
                <a:latin typeface="Arial" panose="020B0604020202020204" pitchFamily="34" charset="0"/>
                <a:ea typeface="黑体" panose="02010609060101010101" pitchFamily="49" charset="-122"/>
              </a:rPr>
              <a:t>……</a:t>
            </a:r>
            <a:endParaRPr lang="en-US" altLang="zh-CN" sz="384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1939292" y="3651253"/>
            <a:ext cx="6953250" cy="1851026"/>
            <a:chOff x="698" y="3249"/>
            <a:chExt cx="3650" cy="1166"/>
          </a:xfrm>
        </p:grpSpPr>
        <p:sp>
          <p:nvSpPr>
            <p:cNvPr id="24582" name="AutoShape 8"/>
            <p:cNvSpPr/>
            <p:nvPr/>
          </p:nvSpPr>
          <p:spPr>
            <a:xfrm>
              <a:off x="2329" y="3249"/>
              <a:ext cx="272" cy="27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lstStyle/>
            <a:p>
              <a:endParaRPr lang="zh-CN" altLang="en-US" sz="216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83" name="Text Box 9"/>
            <p:cNvSpPr txBox="1"/>
            <p:nvPr/>
          </p:nvSpPr>
          <p:spPr>
            <a:xfrm>
              <a:off x="698" y="3612"/>
              <a:ext cx="3650" cy="8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840" dirty="0">
                  <a:solidFill>
                    <a:srgbClr val="FF0000"/>
                  </a:solidFill>
                  <a:latin typeface="Tahoma" panose="020B0604030504040204" pitchFamily="34" charset="0"/>
                  <a:ea typeface="华文行楷" pitchFamily="2" charset="-122"/>
                </a:rPr>
                <a:t>改善了生存条件，学会用火时人类进化史上的里程碑。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3424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7590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5785" y="490652"/>
            <a:ext cx="11244147" cy="61108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51413801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1E2F1882-11B9-3749-8394-08424F1EA198}"/>
              </a:ext>
            </a:extLst>
          </p:cNvPr>
          <p:cNvSpPr/>
          <p:nvPr/>
        </p:nvSpPr>
        <p:spPr>
          <a:xfrm>
            <a:off x="501804" y="501805"/>
            <a:ext cx="11229279" cy="588784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017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4103"/>
          <p:cNvSpPr txBox="1"/>
          <p:nvPr/>
        </p:nvSpPr>
        <p:spPr>
          <a:xfrm>
            <a:off x="739140" y="44451"/>
            <a:ext cx="1554480" cy="483209"/>
          </a:xfrm>
          <a:prstGeom prst="rect">
            <a:avLst/>
          </a:prstGeom>
          <a:noFill/>
          <a:ln w="9525">
            <a:noFill/>
          </a:ln>
        </p:spPr>
        <p:txBody>
          <a:bodyPr lIns="108204" tIns="56388" rIns="108204" bIns="56388" anchor="t">
            <a:spAutoFit/>
          </a:bodyPr>
          <a:lstStyle/>
          <a:p>
            <a:r>
              <a:rPr lang="zh-CN" altLang="en-US" sz="240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</a:rPr>
              <a:t>导入新课</a:t>
            </a:r>
          </a:p>
        </p:txBody>
      </p:sp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301083" y="1028975"/>
            <a:ext cx="9159875" cy="688975"/>
          </a:xfrm>
          <a:prstGeom prst="rect">
            <a:avLst/>
          </a:prstGeom>
          <a:noFill/>
          <a:ln w="9525">
            <a:noFill/>
          </a:ln>
        </p:spPr>
        <p:txBody>
          <a:bodyPr wrap="square" lIns="109728" tIns="54864" rIns="109728" bIns="54864" anchor="b">
            <a:normAutofit fontScale="90000"/>
          </a:bodyPr>
          <a:lstStyle/>
          <a:p>
            <a:pPr defTabSz="1097280"/>
            <a:r>
              <a:rPr lang="zh-CN" altLang="en-US" sz="4320" b="1" dirty="0">
                <a:solidFill>
                  <a:srgbClr val="003366"/>
                </a:solidFill>
                <a:latin typeface="Times New Roman" panose="02020603050405020304" pitchFamily="18" charset="0"/>
                <a:ea typeface="华文行楷" pitchFamily="2" charset="-122"/>
              </a:rPr>
              <a:t>你知道关于人类起源的神话传说吗？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93282" y="2219265"/>
            <a:ext cx="8700134" cy="103784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63880" indent="-563880">
              <a:lnSpc>
                <a:spcPct val="80000"/>
              </a:lnSpc>
              <a:buClr>
                <a:schemeClr val="accent2"/>
              </a:buClr>
            </a:pPr>
            <a:r>
              <a:rPr lang="zh-CN" altLang="en-US" sz="384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itchFamily="2" charset="-122"/>
                <a:sym typeface="Arial" panose="020B0604020202020204" pitchFamily="34" charset="0"/>
              </a:rPr>
              <a:t>中国：盘古开天辟地，女娲造人</a:t>
            </a:r>
            <a:endParaRPr lang="zh-CN" altLang="en-US" sz="3840" b="1" dirty="0">
              <a:solidFill>
                <a:srgbClr val="FF0000"/>
              </a:solidFill>
              <a:latin typeface="Times New Roman" panose="02020603050405020304" pitchFamily="18" charset="0"/>
              <a:ea typeface="华文中宋" pitchFamily="2" charset="-122"/>
            </a:endParaRPr>
          </a:p>
          <a:p>
            <a:pPr marL="563880" indent="-563880">
              <a:lnSpc>
                <a:spcPct val="80000"/>
              </a:lnSpc>
              <a:buClr>
                <a:schemeClr val="accent2"/>
              </a:buClr>
            </a:pPr>
            <a:r>
              <a:rPr lang="zh-CN" altLang="en-US" sz="384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itchFamily="2" charset="-122"/>
                <a:sym typeface="Arial" panose="020B0604020202020204" pitchFamily="34" charset="0"/>
              </a:rPr>
              <a:t>西方：上帝造人说</a:t>
            </a:r>
            <a:endParaRPr lang="zh-CN" altLang="en-US" sz="384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689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147">
            <a:extLst>
              <a:ext uri="{FF2B5EF4-FFF2-40B4-BE49-F238E27FC236}">
                <a16:creationId xmlns:a16="http://schemas.microsoft.com/office/drawing/2014/main" id="{59A25CB3-E233-D74B-8E4C-6F84B3C1CBD7}"/>
              </a:ext>
            </a:extLst>
          </p:cNvPr>
          <p:cNvGrpSpPr/>
          <p:nvPr/>
        </p:nvGrpSpPr>
        <p:grpSpPr>
          <a:xfrm>
            <a:off x="838200" y="395713"/>
            <a:ext cx="3436626" cy="659415"/>
            <a:chOff x="0" y="374"/>
            <a:chExt cx="4513" cy="1039"/>
          </a:xfrm>
        </p:grpSpPr>
        <p:sp>
          <p:nvSpPr>
            <p:cNvPr id="4" name="任意多边形 16">
              <a:extLst>
                <a:ext uri="{FF2B5EF4-FFF2-40B4-BE49-F238E27FC236}">
                  <a16:creationId xmlns:a16="http://schemas.microsoft.com/office/drawing/2014/main" id="{951AC7D6-A66B-D04F-B2E8-666B05E402BF}"/>
                </a:ext>
              </a:extLst>
            </p:cNvPr>
            <p:cNvSpPr/>
            <p:nvPr/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728" y="0"/>
                </a:cxn>
                <a:cxn ang="0">
                  <a:pos x="362728" y="186547"/>
                </a:cxn>
                <a:cxn ang="0">
                  <a:pos x="549275" y="186547"/>
                </a:cxn>
                <a:cxn ang="0">
                  <a:pos x="549275" y="549275"/>
                </a:cxn>
                <a:cxn ang="0">
                  <a:pos x="0" y="549275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 sz="2160"/>
            </a:p>
          </p:txBody>
        </p:sp>
        <p:sp>
          <p:nvSpPr>
            <p:cNvPr id="5" name="矩形 17">
              <a:extLst>
                <a:ext uri="{FF2B5EF4-FFF2-40B4-BE49-F238E27FC236}">
                  <a16:creationId xmlns:a16="http://schemas.microsoft.com/office/drawing/2014/main" id="{3D695338-F23A-5E45-88D0-CE8E02458E49}"/>
                </a:ext>
              </a:extLst>
            </p:cNvPr>
            <p:cNvSpPr/>
            <p:nvPr/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98"/>
              </a:srgbClr>
            </a:solidFill>
            <a:ln w="9525">
              <a:noFill/>
            </a:ln>
          </p:spPr>
          <p:txBody>
            <a:bodyPr lIns="0" tIns="259080" rIns="215646" bIns="0" anchor="ctr"/>
            <a:lstStyle/>
            <a:p>
              <a:pPr algn="ctr"/>
              <a:endParaRPr lang="zh-CN" altLang="en-US" sz="48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文本框 6151">
              <a:extLst>
                <a:ext uri="{FF2B5EF4-FFF2-40B4-BE49-F238E27FC236}">
                  <a16:creationId xmlns:a16="http://schemas.microsoft.com/office/drawing/2014/main" id="{1F8E7E85-242F-1741-A04C-DA5377E3B5DB}"/>
                </a:ext>
              </a:extLst>
            </p:cNvPr>
            <p:cNvSpPr txBox="1"/>
            <p:nvPr/>
          </p:nvSpPr>
          <p:spPr>
            <a:xfrm>
              <a:off x="873" y="453"/>
              <a:ext cx="3640" cy="9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36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北京人的发现</a:t>
              </a:r>
            </a:p>
          </p:txBody>
        </p:sp>
        <p:sp>
          <p:nvSpPr>
            <p:cNvPr id="7" name="文本框 6152">
              <a:extLst>
                <a:ext uri="{FF2B5EF4-FFF2-40B4-BE49-F238E27FC236}">
                  <a16:creationId xmlns:a16="http://schemas.microsoft.com/office/drawing/2014/main" id="{7CE68597-ACEA-614C-B64A-44F0B892DC14}"/>
                </a:ext>
              </a:extLst>
            </p:cNvPr>
            <p:cNvSpPr txBox="1"/>
            <p:nvPr/>
          </p:nvSpPr>
          <p:spPr>
            <a:xfrm>
              <a:off x="0" y="453"/>
              <a:ext cx="872" cy="9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36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D323BCF-C408-D949-A745-07B9E10C9868}"/>
              </a:ext>
            </a:extLst>
          </p:cNvPr>
          <p:cNvSpPr txBox="1"/>
          <p:nvPr/>
        </p:nvSpPr>
        <p:spPr>
          <a:xfrm>
            <a:off x="846160" y="1293542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1.</a:t>
            </a:r>
            <a:r>
              <a:rPr kumimoji="1" lang="zh-CN" altLang="en-US" sz="2800" dirty="0"/>
              <a:t>北京人生活的</a:t>
            </a:r>
            <a:r>
              <a:rPr kumimoji="1" lang="zh-CN" altLang="en-US" sz="2800" dirty="0">
                <a:solidFill>
                  <a:srgbClr val="FF0000"/>
                </a:solidFill>
              </a:rPr>
              <a:t>时间</a:t>
            </a:r>
            <a:r>
              <a:rPr kumimoji="1" lang="zh-CN" altLang="en-US" sz="2800" dirty="0"/>
              <a:t>、</a:t>
            </a:r>
            <a:r>
              <a:rPr kumimoji="1" lang="zh-CN" altLang="en-US" sz="2800" dirty="0">
                <a:solidFill>
                  <a:srgbClr val="FF0000"/>
                </a:solidFill>
              </a:rPr>
              <a:t>地点</a:t>
            </a:r>
            <a:r>
              <a:rPr kumimoji="1" lang="zh-CN" altLang="en-US" sz="2800" dirty="0"/>
              <a:t>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32DEEF-C9D2-0F4F-8A88-6AC802BBC9F7}"/>
              </a:ext>
            </a:extLst>
          </p:cNvPr>
          <p:cNvSpPr txBox="1"/>
          <p:nvPr/>
        </p:nvSpPr>
        <p:spPr>
          <a:xfrm>
            <a:off x="846160" y="2993236"/>
            <a:ext cx="439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3.</a:t>
            </a:r>
            <a:r>
              <a:rPr kumimoji="1" lang="zh-CN" altLang="en-US" sz="2800" dirty="0"/>
              <a:t>北京人的</a:t>
            </a:r>
            <a:r>
              <a:rPr kumimoji="1" lang="zh-CN" altLang="en-US" sz="2800" dirty="0">
                <a:solidFill>
                  <a:srgbClr val="FF0000"/>
                </a:solidFill>
              </a:rPr>
              <a:t>体貌特征</a:t>
            </a:r>
            <a:r>
              <a:rPr kumimoji="1" lang="zh-CN" altLang="en-US" sz="2800" dirty="0"/>
              <a:t>如何？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0E00ED5-628C-4649-BFE9-8776A9209F17}"/>
              </a:ext>
            </a:extLst>
          </p:cNvPr>
          <p:cNvSpPr txBox="1"/>
          <p:nvPr/>
        </p:nvSpPr>
        <p:spPr>
          <a:xfrm>
            <a:off x="846160" y="2143389"/>
            <a:ext cx="5099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2.</a:t>
            </a:r>
            <a:r>
              <a:rPr kumimoji="1" lang="zh-CN" altLang="en-US" sz="2800" dirty="0"/>
              <a:t>北京人被发现的</a:t>
            </a:r>
            <a:r>
              <a:rPr kumimoji="1" lang="zh-CN" altLang="en-US" sz="2800" dirty="0">
                <a:solidFill>
                  <a:srgbClr val="FF0000"/>
                </a:solidFill>
              </a:rPr>
              <a:t>证据</a:t>
            </a:r>
            <a:r>
              <a:rPr kumimoji="1" lang="zh-CN" altLang="en-US" sz="2800" dirty="0"/>
              <a:t>是什么？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6614AD-79DA-7241-8FA7-E8A61D290D8C}"/>
              </a:ext>
            </a:extLst>
          </p:cNvPr>
          <p:cNvSpPr txBox="1"/>
          <p:nvPr/>
        </p:nvSpPr>
        <p:spPr>
          <a:xfrm flipH="1">
            <a:off x="1170211" y="1762572"/>
            <a:ext cx="760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0432FF"/>
                </a:solidFill>
              </a:rPr>
              <a:t>距今约</a:t>
            </a:r>
            <a:r>
              <a:rPr kumimoji="1" lang="en-US" altLang="zh-CN" sz="2800" dirty="0">
                <a:solidFill>
                  <a:srgbClr val="0432FF"/>
                </a:solidFill>
              </a:rPr>
              <a:t>70-20</a:t>
            </a:r>
            <a:r>
              <a:rPr kumimoji="1" lang="zh-CN" altLang="en-US" sz="2800" dirty="0">
                <a:solidFill>
                  <a:srgbClr val="0432FF"/>
                </a:solidFill>
              </a:rPr>
              <a:t>万年的北京西南周口店龙骨山。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69C38F1-98B8-A44F-8615-3E3AA8EBECBE}"/>
              </a:ext>
            </a:extLst>
          </p:cNvPr>
          <p:cNvSpPr txBox="1"/>
          <p:nvPr/>
        </p:nvSpPr>
        <p:spPr>
          <a:xfrm flipH="1">
            <a:off x="1106002" y="2568313"/>
            <a:ext cx="760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0432FF"/>
                </a:solidFill>
              </a:rPr>
              <a:t>大量北京人的化石和石器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D2513F1-73CF-5A4E-9B24-FDF6F8126D20}"/>
              </a:ext>
            </a:extLst>
          </p:cNvPr>
          <p:cNvSpPr txBox="1"/>
          <p:nvPr/>
        </p:nvSpPr>
        <p:spPr>
          <a:xfrm>
            <a:off x="846160" y="3758953"/>
            <a:ext cx="9161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4.</a:t>
            </a:r>
            <a:r>
              <a:rPr kumimoji="1" lang="zh-CN" altLang="en-US" sz="2800" dirty="0"/>
              <a:t>北京人的</a:t>
            </a:r>
            <a:r>
              <a:rPr kumimoji="1" lang="zh-CN" altLang="en-US" sz="2800" dirty="0">
                <a:solidFill>
                  <a:srgbClr val="FF0000"/>
                </a:solidFill>
              </a:rPr>
              <a:t>生活状况</a:t>
            </a:r>
            <a:r>
              <a:rPr kumimoji="1" lang="zh-CN" altLang="en-US" sz="2800" dirty="0"/>
              <a:t>如何？</a:t>
            </a:r>
            <a:endParaRPr kumimoji="1" lang="en-US" altLang="zh-CN" sz="2800" dirty="0"/>
          </a:p>
          <a:p>
            <a:r>
              <a:rPr kumimoji="1" lang="zh-CN" altLang="en-US" sz="2800" dirty="0"/>
              <a:t>（</a:t>
            </a:r>
            <a:r>
              <a:rPr kumimoji="1" lang="en-US" altLang="zh-CN" sz="2800" dirty="0"/>
              <a:t>1️⃣</a:t>
            </a:r>
            <a:r>
              <a:rPr kumimoji="1" lang="zh-CN" altLang="en-US" sz="2800" dirty="0">
                <a:solidFill>
                  <a:srgbClr val="FF0000"/>
                </a:solidFill>
              </a:rPr>
              <a:t>生存环境、</a:t>
            </a:r>
            <a:r>
              <a:rPr kumimoji="1" lang="en-US" altLang="zh-CN" sz="2800" dirty="0">
                <a:solidFill>
                  <a:srgbClr val="FF0000"/>
                </a:solidFill>
              </a:rPr>
              <a:t>2️⃣</a:t>
            </a:r>
            <a:r>
              <a:rPr kumimoji="1" lang="zh-CN" altLang="en-US" sz="2800" dirty="0">
                <a:solidFill>
                  <a:srgbClr val="FF0000"/>
                </a:solidFill>
              </a:rPr>
              <a:t>生产工具、</a:t>
            </a:r>
            <a:r>
              <a:rPr kumimoji="1" lang="en-US" altLang="zh-CN" sz="2800" dirty="0">
                <a:solidFill>
                  <a:srgbClr val="FF0000"/>
                </a:solidFill>
              </a:rPr>
              <a:t>3️⃣</a:t>
            </a:r>
            <a:r>
              <a:rPr kumimoji="1" lang="zh-CN" altLang="en-US" sz="2800" dirty="0">
                <a:solidFill>
                  <a:srgbClr val="FF0000"/>
                </a:solidFill>
              </a:rPr>
              <a:t>组织形式、</a:t>
            </a:r>
            <a:r>
              <a:rPr kumimoji="1" lang="en-US" altLang="zh-CN" sz="2800" dirty="0">
                <a:solidFill>
                  <a:srgbClr val="FF0000"/>
                </a:solidFill>
              </a:rPr>
              <a:t>4️⃣</a:t>
            </a:r>
            <a:r>
              <a:rPr kumimoji="1" lang="zh-CN" altLang="en-US" sz="2800" dirty="0">
                <a:solidFill>
                  <a:srgbClr val="FF0000"/>
                </a:solidFill>
              </a:rPr>
              <a:t>火的使用</a:t>
            </a:r>
            <a:r>
              <a:rPr kumimoji="1" lang="zh-CN" altLang="en-US" sz="2800" dirty="0"/>
              <a:t>）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1CA570A-7B31-DC48-B0DE-72C1F3EB2FD3}"/>
              </a:ext>
            </a:extLst>
          </p:cNvPr>
          <p:cNvSpPr txBox="1"/>
          <p:nvPr/>
        </p:nvSpPr>
        <p:spPr>
          <a:xfrm>
            <a:off x="851930" y="4771897"/>
            <a:ext cx="4381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5.</a:t>
            </a:r>
            <a:r>
              <a:rPr kumimoji="1" lang="zh-CN" altLang="en-US" sz="2800" dirty="0"/>
              <a:t>研究北京人有什么</a:t>
            </a:r>
            <a:r>
              <a:rPr kumimoji="1" lang="zh-CN" altLang="en-US" sz="2800" dirty="0">
                <a:solidFill>
                  <a:srgbClr val="C00000"/>
                </a:solidFill>
              </a:rPr>
              <a:t>价值</a:t>
            </a:r>
            <a:r>
              <a:rPr kumimoji="1" lang="zh-CN" altLang="en-US" sz="2800" dirty="0"/>
              <a:t>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680987E-8DEB-EC40-8944-C62CACA49F16}"/>
              </a:ext>
            </a:extLst>
          </p:cNvPr>
          <p:cNvSpPr txBox="1"/>
          <p:nvPr/>
        </p:nvSpPr>
        <p:spPr>
          <a:xfrm>
            <a:off x="680225" y="5295117"/>
            <a:ext cx="11674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0432FF"/>
                </a:solidFill>
              </a:rPr>
              <a:t>根据北京人的体貌特征和生产生活状况，说明在从猿到人的进化过程中，</a:t>
            </a:r>
            <a:endParaRPr kumimoji="1" lang="en-US" altLang="zh-CN" sz="2800" dirty="0">
              <a:solidFill>
                <a:srgbClr val="0432FF"/>
              </a:solidFill>
            </a:endParaRPr>
          </a:p>
          <a:p>
            <a:r>
              <a:rPr kumimoji="1" lang="zh-CN" altLang="en-US" sz="2800" dirty="0">
                <a:solidFill>
                  <a:srgbClr val="FF0000"/>
                </a:solidFill>
              </a:rPr>
              <a:t>劳动起了决定性作用</a:t>
            </a:r>
            <a:r>
              <a:rPr kumimoji="1" lang="zh-CN" altLang="en-US" sz="2800" dirty="0">
                <a:solidFill>
                  <a:srgbClr val="0432FF"/>
                </a:solidFill>
              </a:rPr>
              <a:t>，可以说“</a:t>
            </a:r>
            <a:r>
              <a:rPr kumimoji="1" lang="zh-CN" altLang="en-US" sz="2800" dirty="0">
                <a:solidFill>
                  <a:srgbClr val="FF0000"/>
                </a:solidFill>
              </a:rPr>
              <a:t>劳动创造了人本身</a:t>
            </a:r>
            <a:r>
              <a:rPr kumimoji="1" lang="zh-CN" altLang="en-US" sz="2800" dirty="0">
                <a:solidFill>
                  <a:srgbClr val="0432FF"/>
                </a:solidFill>
              </a:rPr>
              <a:t>。”</a:t>
            </a:r>
          </a:p>
        </p:txBody>
      </p:sp>
    </p:spTree>
    <p:extLst>
      <p:ext uri="{BB962C8B-B14F-4D97-AF65-F5344CB8AC3E}">
        <p14:creationId xmlns:p14="http://schemas.microsoft.com/office/powerpoint/2010/main" val="2385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A269F2C-FA98-BF46-8EF3-7AF5D8E768BB}"/>
              </a:ext>
            </a:extLst>
          </p:cNvPr>
          <p:cNvSpPr/>
          <p:nvPr/>
        </p:nvSpPr>
        <p:spPr>
          <a:xfrm>
            <a:off x="929269" y="1215560"/>
            <a:ext cx="10199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b="1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在我们感慨北京人可以使用天然火的同时，一个新的疑问产生了，人类什么时候学会了人工取火？</a:t>
            </a:r>
            <a:r>
              <a:rPr lang="en-US" altLang="zh-CN" sz="2800" b="1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1933</a:t>
            </a:r>
            <a:r>
              <a:rPr lang="zh-CN" altLang="zh-CN" sz="2800" b="1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年，在发掘北京人遗迹时，意外发现了一个古人类遗址，因为发觉地点位于北京人的一直顶部的一个洞穴内，所以被叫做山顶洞人，。</a:t>
            </a:r>
            <a:r>
              <a:rPr lang="zh-CN" altLang="zh-CN" sz="2800" b="1" dirty="0"/>
              <a:t> </a:t>
            </a:r>
            <a:endParaRPr lang="zh-CN" altLang="en-US" sz="2800" b="1" dirty="0"/>
          </a:p>
        </p:txBody>
      </p:sp>
      <p:sp>
        <p:nvSpPr>
          <p:cNvPr id="4" name="文本框 6151">
            <a:extLst>
              <a:ext uri="{FF2B5EF4-FFF2-40B4-BE49-F238E27FC236}">
                <a16:creationId xmlns:a16="http://schemas.microsoft.com/office/drawing/2014/main" id="{AA3994C9-1CF5-6A4E-9E0F-8A398B70B46A}"/>
              </a:ext>
            </a:extLst>
          </p:cNvPr>
          <p:cNvSpPr txBox="1"/>
          <p:nvPr/>
        </p:nvSpPr>
        <p:spPr>
          <a:xfrm>
            <a:off x="622038" y="601968"/>
            <a:ext cx="1909497" cy="60939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36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山顶洞人</a:t>
            </a:r>
          </a:p>
        </p:txBody>
      </p:sp>
      <p:pic>
        <p:nvPicPr>
          <p:cNvPr id="5" name="Picture 5" descr="GDZCD1010K">
            <a:extLst>
              <a:ext uri="{FF2B5EF4-FFF2-40B4-BE49-F238E27FC236}">
                <a16:creationId xmlns:a16="http://schemas.microsoft.com/office/drawing/2014/main" id="{324BBE9F-1839-1745-88A6-57BC58CFB2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5235" y="3031440"/>
            <a:ext cx="2564130" cy="291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6" descr="GDZCD1010L">
            <a:extLst>
              <a:ext uri="{FF2B5EF4-FFF2-40B4-BE49-F238E27FC236}">
                <a16:creationId xmlns:a16="http://schemas.microsoft.com/office/drawing/2014/main" id="{98949BCE-F77D-AA42-938C-3804FB0586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038" y="3522094"/>
            <a:ext cx="4667250" cy="222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7" descr="GDZCD1010N">
            <a:extLst>
              <a:ext uri="{FF2B5EF4-FFF2-40B4-BE49-F238E27FC236}">
                <a16:creationId xmlns:a16="http://schemas.microsoft.com/office/drawing/2014/main" id="{9DE9CD34-2CE1-7646-8741-AF9C8EA0B6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1992" y="3522094"/>
            <a:ext cx="4320540" cy="21605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626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/>
          <p:nvPr/>
        </p:nvSpPr>
        <p:spPr>
          <a:xfrm>
            <a:off x="459616" y="510458"/>
            <a:ext cx="5097780" cy="68326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840" b="1" dirty="0">
                <a:latin typeface="Tahoma" panose="020B0604030504040204" pitchFamily="34" charset="0"/>
                <a:ea typeface="宋体" panose="02010600030101010101" pitchFamily="2" charset="-122"/>
              </a:rPr>
              <a:t>山顶洞人</a:t>
            </a:r>
          </a:p>
        </p:txBody>
      </p:sp>
      <p:sp>
        <p:nvSpPr>
          <p:cNvPr id="25605" name="文本框 4"/>
          <p:cNvSpPr txBox="1"/>
          <p:nvPr/>
        </p:nvSpPr>
        <p:spPr>
          <a:xfrm>
            <a:off x="794386" y="85726"/>
            <a:ext cx="1293944" cy="4247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16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  <a:sym typeface="Arial" panose="020B0604020202020204" pitchFamily="34" charset="0"/>
              </a:rPr>
              <a:t>讲授新课</a:t>
            </a:r>
            <a:endParaRPr lang="zh-CN" altLang="en-US" sz="216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FCFE96E-20B0-6045-84A2-24C4A7FE1E7C}"/>
              </a:ext>
            </a:extLst>
          </p:cNvPr>
          <p:cNvSpPr txBox="1"/>
          <p:nvPr/>
        </p:nvSpPr>
        <p:spPr>
          <a:xfrm>
            <a:off x="917050" y="1356844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1.</a:t>
            </a:r>
            <a:r>
              <a:rPr kumimoji="1" lang="zh-CN" altLang="en-US" sz="2800" dirty="0"/>
              <a:t>山顶洞人生活的时间？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184FC30-FE95-B741-8054-F13471E75B99}"/>
              </a:ext>
            </a:extLst>
          </p:cNvPr>
          <p:cNvSpPr txBox="1"/>
          <p:nvPr/>
        </p:nvSpPr>
        <p:spPr>
          <a:xfrm>
            <a:off x="917049" y="2190665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2.</a:t>
            </a:r>
            <a:r>
              <a:rPr kumimoji="1" lang="zh-CN" altLang="en-US" sz="2800" dirty="0"/>
              <a:t>山顶洞人的体貌特征？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2E2384-0F7D-3644-99B6-49CCE9844606}"/>
              </a:ext>
            </a:extLst>
          </p:cNvPr>
          <p:cNvSpPr txBox="1"/>
          <p:nvPr/>
        </p:nvSpPr>
        <p:spPr>
          <a:xfrm>
            <a:off x="917048" y="3116609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3.</a:t>
            </a:r>
            <a:r>
              <a:rPr kumimoji="1" lang="zh-CN" altLang="en-US" sz="2800" dirty="0"/>
              <a:t>山顶洞人的生活状况？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DD8EAB-3CE7-C34E-8B16-FFB35D9150C6}"/>
              </a:ext>
            </a:extLst>
          </p:cNvPr>
          <p:cNvSpPr txBox="1"/>
          <p:nvPr/>
        </p:nvSpPr>
        <p:spPr>
          <a:xfrm>
            <a:off x="1441358" y="1806152"/>
            <a:ext cx="2483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0432FF"/>
                </a:solidFill>
              </a:rPr>
              <a:t>距今约</a:t>
            </a:r>
            <a:r>
              <a:rPr kumimoji="1" lang="en-US" altLang="zh-CN" sz="2800" dirty="0">
                <a:solidFill>
                  <a:srgbClr val="0432FF"/>
                </a:solidFill>
              </a:rPr>
              <a:t>3</a:t>
            </a:r>
            <a:r>
              <a:rPr kumimoji="1" lang="zh-CN" altLang="en-US" sz="2800" dirty="0">
                <a:solidFill>
                  <a:srgbClr val="0432FF"/>
                </a:solidFill>
              </a:rPr>
              <a:t>万年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A50CE57-0062-8845-912C-C7EE3BE9EFDF}"/>
              </a:ext>
            </a:extLst>
          </p:cNvPr>
          <p:cNvSpPr txBox="1"/>
          <p:nvPr/>
        </p:nvSpPr>
        <p:spPr>
          <a:xfrm>
            <a:off x="1225768" y="2653637"/>
            <a:ext cx="446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0432FF"/>
                </a:solidFill>
              </a:rPr>
              <a:t>模样和现代人基本相同</a:t>
            </a:r>
          </a:p>
        </p:txBody>
      </p:sp>
    </p:spTree>
    <p:extLst>
      <p:ext uri="{BB962C8B-B14F-4D97-AF65-F5344CB8AC3E}">
        <p14:creationId xmlns:p14="http://schemas.microsoft.com/office/powerpoint/2010/main" val="60041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_4"/>
          <p:cNvPicPr>
            <a:picLocks noChangeAspect="1"/>
          </p:cNvPicPr>
          <p:nvPr/>
        </p:nvPicPr>
        <p:blipFill>
          <a:blip r:embed="rId2" cstate="print"/>
          <a:srcRect l="7243" t="4338" r="7681" b="4469"/>
          <a:stretch>
            <a:fillRect/>
          </a:stretch>
        </p:blipFill>
        <p:spPr>
          <a:xfrm>
            <a:off x="1527812" y="510458"/>
            <a:ext cx="8508286" cy="573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6" name="文本框 3"/>
          <p:cNvSpPr txBox="1"/>
          <p:nvPr/>
        </p:nvSpPr>
        <p:spPr>
          <a:xfrm>
            <a:off x="746761" y="85726"/>
            <a:ext cx="1293944" cy="4247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16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  <a:sym typeface="Arial" panose="020B0604020202020204" pitchFamily="34" charset="0"/>
              </a:rPr>
              <a:t>讲授新课</a:t>
            </a:r>
            <a:endParaRPr lang="zh-CN" altLang="en-US" sz="216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50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2463166" y="633413"/>
            <a:ext cx="8543088" cy="5562242"/>
            <a:chOff x="1033" y="310"/>
            <a:chExt cx="4501" cy="3723"/>
          </a:xfrm>
        </p:grpSpPr>
        <p:pic>
          <p:nvPicPr>
            <p:cNvPr id="27650" name="Picture 3" descr="山顶洞人的项链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" y="310"/>
              <a:ext cx="2581" cy="26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1" name="Picture 4" descr="山顶洞人使用的骨针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1" y="399"/>
              <a:ext cx="1793" cy="17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2" name="Picture 5" descr="火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" y="2822"/>
              <a:ext cx="1125" cy="1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3" name="Text Box 6"/>
            <p:cNvSpPr txBox="1"/>
            <p:nvPr/>
          </p:nvSpPr>
          <p:spPr>
            <a:xfrm>
              <a:off x="2966" y="2584"/>
              <a:ext cx="550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360" dirty="0">
                  <a:latin typeface="Arial" panose="020B0604020202020204" pitchFamily="34" charset="0"/>
                  <a:ea typeface="方正姚体" pitchFamily="2" charset="-122"/>
                </a:rPr>
                <a:t>饰品</a:t>
              </a:r>
            </a:p>
          </p:txBody>
        </p:sp>
        <p:sp>
          <p:nvSpPr>
            <p:cNvPr id="27654" name="Text Box 7"/>
            <p:cNvSpPr txBox="1"/>
            <p:nvPr/>
          </p:nvSpPr>
          <p:spPr>
            <a:xfrm>
              <a:off x="4313" y="2364"/>
              <a:ext cx="550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360" dirty="0">
                  <a:latin typeface="Arial" panose="020B0604020202020204" pitchFamily="34" charset="0"/>
                  <a:ea typeface="方正姚体" pitchFamily="2" charset="-122"/>
                </a:rPr>
                <a:t>骨针</a:t>
              </a:r>
            </a:p>
          </p:txBody>
        </p:sp>
        <p:sp>
          <p:nvSpPr>
            <p:cNvPr id="27655" name="Text Box 8"/>
            <p:cNvSpPr txBox="1"/>
            <p:nvPr/>
          </p:nvSpPr>
          <p:spPr>
            <a:xfrm>
              <a:off x="3857" y="3528"/>
              <a:ext cx="798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360" b="1" dirty="0">
                  <a:latin typeface="Castellar" pitchFamily="18" charset="0"/>
                  <a:ea typeface="宋体" panose="02010600030101010101" pitchFamily="2" charset="-122"/>
                </a:rPr>
                <a:t>火</a:t>
              </a:r>
            </a:p>
          </p:txBody>
        </p:sp>
      </p:grpSp>
      <p:grpSp>
        <p:nvGrpSpPr>
          <p:cNvPr id="5" name="Group 9"/>
          <p:cNvGrpSpPr/>
          <p:nvPr/>
        </p:nvGrpSpPr>
        <p:grpSpPr>
          <a:xfrm>
            <a:off x="942976" y="633413"/>
            <a:ext cx="1301115" cy="5119687"/>
            <a:chOff x="175" y="399"/>
            <a:chExt cx="683" cy="3225"/>
          </a:xfrm>
        </p:grpSpPr>
        <p:sp>
          <p:nvSpPr>
            <p:cNvPr id="27657" name="Text Box 10"/>
            <p:cNvSpPr txBox="1"/>
            <p:nvPr/>
          </p:nvSpPr>
          <p:spPr>
            <a:xfrm>
              <a:off x="175" y="464"/>
              <a:ext cx="368" cy="983"/>
            </a:xfrm>
            <a:prstGeom prst="rect">
              <a:avLst/>
            </a:prstGeom>
            <a:solidFill>
              <a:srgbClr val="FFCC00">
                <a:alpha val="29018"/>
              </a:srgbClr>
            </a:solidFill>
            <a:ln w="222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square" anchor="t">
              <a:spAutoFit/>
            </a:bodyPr>
            <a:lstStyle/>
            <a:p>
              <a:r>
                <a:rPr lang="zh-CN" altLang="en-US" sz="3360" b="1" dirty="0">
                  <a:solidFill>
                    <a:srgbClr val="9F374D"/>
                  </a:solidFill>
                  <a:latin typeface="Arial" panose="020B0604020202020204" pitchFamily="34" charset="0"/>
                  <a:ea typeface="方正姚体" pitchFamily="2" charset="-122"/>
                </a:rPr>
                <a:t>说一说</a:t>
              </a:r>
            </a:p>
          </p:txBody>
        </p:sp>
        <p:sp>
          <p:nvSpPr>
            <p:cNvPr id="27658" name="Text Box 11"/>
            <p:cNvSpPr txBox="1"/>
            <p:nvPr/>
          </p:nvSpPr>
          <p:spPr>
            <a:xfrm>
              <a:off x="535" y="399"/>
              <a:ext cx="323" cy="322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t">
              <a:spAutoFit/>
            </a:bodyPr>
            <a:lstStyle/>
            <a:p>
              <a:r>
                <a:rPr lang="zh-CN" altLang="en-US" sz="2800" dirty="0">
                  <a:solidFill>
                    <a:srgbClr val="C51515"/>
                  </a:solidFill>
                  <a:latin typeface="Arial" panose="020B0604020202020204" pitchFamily="34" charset="0"/>
                  <a:ea typeface="隶书" pitchFamily="49" charset="-122"/>
                </a:rPr>
                <a:t>山顶洞人比北京人有哪些进步？</a:t>
              </a:r>
            </a:p>
          </p:txBody>
        </p:sp>
      </p:grpSp>
      <p:sp>
        <p:nvSpPr>
          <p:cNvPr id="58380" name="Text Box 12"/>
          <p:cNvSpPr txBox="1"/>
          <p:nvPr/>
        </p:nvSpPr>
        <p:spPr>
          <a:xfrm>
            <a:off x="2463166" y="3206751"/>
            <a:ext cx="9119234" cy="60939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360" b="1" dirty="0">
                <a:solidFill>
                  <a:srgbClr val="FD201B"/>
                </a:solidFill>
                <a:latin typeface="Arial" panose="020B0604020202020204" pitchFamily="34" charset="0"/>
                <a:ea typeface="楷体_GB2312" pitchFamily="1" charset="-122"/>
              </a:rPr>
              <a:t>    </a:t>
            </a:r>
            <a:r>
              <a:rPr lang="zh-CN" altLang="en-US" sz="3360" b="1" dirty="0">
                <a:solidFill>
                  <a:srgbClr val="FD201B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外形，磨制和钻孔，会人工取火，爱美意识</a:t>
            </a:r>
            <a:endParaRPr lang="zh-CN" altLang="en-US" sz="3360" b="1" i="1" dirty="0">
              <a:solidFill>
                <a:srgbClr val="FD201B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27660" name="文本框 5"/>
          <p:cNvSpPr txBox="1"/>
          <p:nvPr/>
        </p:nvSpPr>
        <p:spPr>
          <a:xfrm>
            <a:off x="683896" y="73026"/>
            <a:ext cx="1293944" cy="4247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16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  <a:sym typeface="Arial" panose="020B0604020202020204" pitchFamily="34" charset="0"/>
              </a:rPr>
              <a:t>讲授新课</a:t>
            </a:r>
            <a:endParaRPr lang="zh-CN" altLang="en-US" sz="216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00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4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2EC5D1EF-0D21-4749-93C7-477108F3E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898525"/>
            <a:ext cx="8351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996633"/>
                </a:solidFill>
              </a:rPr>
              <a:t>比较：元谋人、北京人、山顶洞人的基本情况</a:t>
            </a:r>
          </a:p>
        </p:txBody>
      </p:sp>
      <p:graphicFrame>
        <p:nvGraphicFramePr>
          <p:cNvPr id="26628" name="Group 4">
            <a:extLst>
              <a:ext uri="{FF2B5EF4-FFF2-40B4-BE49-F238E27FC236}">
                <a16:creationId xmlns:a16="http://schemas.microsoft.com/office/drawing/2014/main" id="{FB54B268-A75F-F44C-ABF5-ED0506693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539857"/>
              </p:ext>
            </p:extLst>
          </p:nvPr>
        </p:nvGraphicFramePr>
        <p:xfrm>
          <a:off x="1704975" y="1577976"/>
          <a:ext cx="8783638" cy="4537837"/>
        </p:xfrm>
        <a:graphic>
          <a:graphicData uri="http://schemas.openxmlformats.org/drawingml/2006/table">
            <a:tbl>
              <a:tblPr/>
              <a:tblGrid>
                <a:gridCol w="1658938">
                  <a:extLst>
                    <a:ext uri="{9D8B030D-6E8A-4147-A177-3AD203B41FA5}">
                      <a16:colId xmlns:a16="http://schemas.microsoft.com/office/drawing/2014/main" val="149729784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84687679"/>
                    </a:ext>
                  </a:extLst>
                </a:gridCol>
                <a:gridCol w="2317750">
                  <a:extLst>
                    <a:ext uri="{9D8B030D-6E8A-4147-A177-3AD203B41FA5}">
                      <a16:colId xmlns:a16="http://schemas.microsoft.com/office/drawing/2014/main" val="1812067653"/>
                    </a:ext>
                  </a:extLst>
                </a:gridCol>
                <a:gridCol w="2978150">
                  <a:extLst>
                    <a:ext uri="{9D8B030D-6E8A-4147-A177-3AD203B41FA5}">
                      <a16:colId xmlns:a16="http://schemas.microsoft.com/office/drawing/2014/main" val="99622796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远古人类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元谋人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北京人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山顶洞人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423918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生活地点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72958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距今年代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914552"/>
                  </a:ext>
                </a:extLst>
              </a:tr>
              <a:tr h="89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体质特征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379481"/>
                  </a:ext>
                </a:extLst>
              </a:tr>
              <a:tr h="898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工具制造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571126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用火情况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57380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生活方式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856085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社会组织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178386"/>
                  </a:ext>
                </a:extLst>
              </a:tr>
            </a:tbl>
          </a:graphicData>
        </a:graphic>
      </p:graphicFrame>
      <p:sp>
        <p:nvSpPr>
          <p:cNvPr id="26675" name="Text Box 51">
            <a:extLst>
              <a:ext uri="{FF2B5EF4-FFF2-40B4-BE49-F238E27FC236}">
                <a16:creationId xmlns:a16="http://schemas.microsoft.com/office/drawing/2014/main" id="{AA85A5B5-653A-2C48-BDA1-3DEE92A28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109788"/>
            <a:ext cx="171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3399"/>
                </a:solidFill>
              </a:rPr>
              <a:t>云南元谋县</a:t>
            </a:r>
          </a:p>
        </p:txBody>
      </p:sp>
      <p:sp>
        <p:nvSpPr>
          <p:cNvPr id="26676" name="Text Box 52">
            <a:extLst>
              <a:ext uri="{FF2B5EF4-FFF2-40B4-BE49-F238E27FC236}">
                <a16:creationId xmlns:a16="http://schemas.microsoft.com/office/drawing/2014/main" id="{71AC359C-EB02-CF4C-82E9-5F59A3FC8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6" y="2541588"/>
            <a:ext cx="156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</a:rPr>
              <a:t>约</a:t>
            </a:r>
            <a:r>
              <a:rPr lang="en-US" altLang="zh-CN" sz="2400" b="1">
                <a:solidFill>
                  <a:srgbClr val="FF3399"/>
                </a:solidFill>
              </a:rPr>
              <a:t>170</a:t>
            </a:r>
            <a:r>
              <a:rPr lang="zh-CN" altLang="en-US" sz="2400" b="1">
                <a:solidFill>
                  <a:srgbClr val="FF3399"/>
                </a:solidFill>
              </a:rPr>
              <a:t>万年</a:t>
            </a:r>
          </a:p>
        </p:txBody>
      </p:sp>
      <p:sp>
        <p:nvSpPr>
          <p:cNvPr id="26677" name="Line 53">
            <a:extLst>
              <a:ext uri="{FF2B5EF4-FFF2-40B4-BE49-F238E27FC236}">
                <a16:creationId xmlns:a16="http://schemas.microsoft.com/office/drawing/2014/main" id="{5B681AF6-ED67-0C4F-9BF9-F68127C85E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1" y="3008313"/>
            <a:ext cx="1819275" cy="86201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8" name="Text Box 54">
            <a:extLst>
              <a:ext uri="{FF2B5EF4-FFF2-40B4-BE49-F238E27FC236}">
                <a16:creationId xmlns:a16="http://schemas.microsoft.com/office/drawing/2014/main" id="{4EC5AA55-C0A6-0B46-BD3C-F8093C3FB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3" y="4148138"/>
            <a:ext cx="140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</a:rPr>
              <a:t>粗糙石器</a:t>
            </a:r>
          </a:p>
        </p:txBody>
      </p:sp>
      <p:sp>
        <p:nvSpPr>
          <p:cNvPr id="26679" name="Text Box 55">
            <a:extLst>
              <a:ext uri="{FF2B5EF4-FFF2-40B4-BE49-F238E27FC236}">
                <a16:creationId xmlns:a16="http://schemas.microsoft.com/office/drawing/2014/main" id="{AF6BFC22-BFD6-6F4D-83D1-472696DC4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4" y="2127250"/>
            <a:ext cx="202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</a:rPr>
              <a:t>周口店龙骨山</a:t>
            </a:r>
          </a:p>
        </p:txBody>
      </p:sp>
      <p:sp>
        <p:nvSpPr>
          <p:cNvPr id="26680" name="Text Box 56">
            <a:extLst>
              <a:ext uri="{FF2B5EF4-FFF2-40B4-BE49-F238E27FC236}">
                <a16:creationId xmlns:a16="http://schemas.microsoft.com/office/drawing/2014/main" id="{228D3130-2062-DE4A-AC0B-78DDBECB5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588" y="2508250"/>
            <a:ext cx="217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FF3399"/>
                </a:solidFill>
              </a:rPr>
              <a:t>约</a:t>
            </a:r>
            <a:r>
              <a:rPr lang="en-US" altLang="zh-CN" sz="2400" b="1">
                <a:solidFill>
                  <a:srgbClr val="FF3399"/>
                </a:solidFill>
              </a:rPr>
              <a:t>70</a:t>
            </a:r>
            <a:r>
              <a:rPr lang="zh-CN" altLang="en-US" sz="2400" b="1">
                <a:solidFill>
                  <a:srgbClr val="FF3399"/>
                </a:solidFill>
              </a:rPr>
              <a:t>万</a:t>
            </a:r>
            <a:r>
              <a:rPr lang="en-US" altLang="zh-CN" sz="2400" b="1">
                <a:solidFill>
                  <a:srgbClr val="FF3399"/>
                </a:solidFill>
              </a:rPr>
              <a:t>~20</a:t>
            </a:r>
            <a:r>
              <a:rPr lang="zh-CN" altLang="en-US" sz="2400" b="1">
                <a:solidFill>
                  <a:srgbClr val="FF3399"/>
                </a:solidFill>
              </a:rPr>
              <a:t>万年</a:t>
            </a:r>
          </a:p>
        </p:txBody>
      </p:sp>
      <p:sp>
        <p:nvSpPr>
          <p:cNvPr id="26681" name="Text Box 57">
            <a:extLst>
              <a:ext uri="{FF2B5EF4-FFF2-40B4-BE49-F238E27FC236}">
                <a16:creationId xmlns:a16="http://schemas.microsoft.com/office/drawing/2014/main" id="{4D977D1A-BBEA-664B-8531-8BB544599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3043239"/>
            <a:ext cx="1723549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FF3399"/>
                </a:solidFill>
              </a:rPr>
              <a:t>保留了猿的</a:t>
            </a:r>
          </a:p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FF3399"/>
                </a:solidFill>
              </a:rPr>
              <a:t>某些特征</a:t>
            </a:r>
          </a:p>
          <a:p>
            <a:endParaRPr lang="zh-CN" altLang="en-US" sz="2400" b="1">
              <a:solidFill>
                <a:srgbClr val="FF3399"/>
              </a:solidFill>
            </a:endParaRPr>
          </a:p>
        </p:txBody>
      </p:sp>
      <p:sp>
        <p:nvSpPr>
          <p:cNvPr id="26682" name="Text Box 58">
            <a:extLst>
              <a:ext uri="{FF2B5EF4-FFF2-40B4-BE49-F238E27FC236}">
                <a16:creationId xmlns:a16="http://schemas.microsoft.com/office/drawing/2014/main" id="{19CB01BF-BC81-5B4F-9265-241EB947A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4052889"/>
            <a:ext cx="14157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FF3399"/>
                </a:solidFill>
              </a:rPr>
              <a:t>打制石器</a:t>
            </a:r>
          </a:p>
          <a:p>
            <a:endParaRPr lang="zh-CN" altLang="en-US" sz="2400">
              <a:solidFill>
                <a:srgbClr val="FF3399"/>
              </a:solidFill>
            </a:endParaRPr>
          </a:p>
        </p:txBody>
      </p:sp>
      <p:sp>
        <p:nvSpPr>
          <p:cNvPr id="26683" name="Text Box 59">
            <a:extLst>
              <a:ext uri="{FF2B5EF4-FFF2-40B4-BE49-F238E27FC236}">
                <a16:creationId xmlns:a16="http://schemas.microsoft.com/office/drawing/2014/main" id="{1BAF9AD9-ADA0-A54F-9FD8-E5EF185A8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139" y="4702176"/>
            <a:ext cx="17235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FF3399"/>
                </a:solidFill>
              </a:rPr>
              <a:t>使用天然火</a:t>
            </a:r>
          </a:p>
          <a:p>
            <a:endParaRPr lang="zh-CN" altLang="en-US" sz="2400" b="1">
              <a:solidFill>
                <a:srgbClr val="FF3399"/>
              </a:solidFill>
            </a:endParaRPr>
          </a:p>
        </p:txBody>
      </p:sp>
      <p:sp>
        <p:nvSpPr>
          <p:cNvPr id="26684" name="Text Box 60">
            <a:extLst>
              <a:ext uri="{FF2B5EF4-FFF2-40B4-BE49-F238E27FC236}">
                <a16:creationId xmlns:a16="http://schemas.microsoft.com/office/drawing/2014/main" id="{AC432C0A-ADDF-1C45-9043-9054F7B9E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1" y="5211764"/>
            <a:ext cx="17235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rgbClr val="FF3399"/>
                </a:solidFill>
              </a:rPr>
              <a:t>狩猎、采集</a:t>
            </a:r>
          </a:p>
          <a:p>
            <a:endParaRPr lang="zh-CN" altLang="en-US" sz="2400" b="1" dirty="0">
              <a:solidFill>
                <a:srgbClr val="FF3399"/>
              </a:solidFill>
            </a:endParaRPr>
          </a:p>
        </p:txBody>
      </p:sp>
      <p:sp>
        <p:nvSpPr>
          <p:cNvPr id="26685" name="Text Box 61">
            <a:extLst>
              <a:ext uri="{FF2B5EF4-FFF2-40B4-BE49-F238E27FC236}">
                <a16:creationId xmlns:a16="http://schemas.microsoft.com/office/drawing/2014/main" id="{7D57D323-6E41-4841-97CE-C7B3C09F4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6" y="2063750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FF3399"/>
                </a:solidFill>
              </a:rPr>
              <a:t>周口店龙骨山山顶洞穴</a:t>
            </a:r>
          </a:p>
        </p:txBody>
      </p:sp>
      <p:sp>
        <p:nvSpPr>
          <p:cNvPr id="26686" name="Text Box 62">
            <a:extLst>
              <a:ext uri="{FF2B5EF4-FFF2-40B4-BE49-F238E27FC236}">
                <a16:creationId xmlns:a16="http://schemas.microsoft.com/office/drawing/2014/main" id="{BDF4C0DF-098D-684D-A392-CBBFC12A0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2562226"/>
            <a:ext cx="1252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rgbClr val="FF3399"/>
                </a:solidFill>
              </a:rPr>
              <a:t>约</a:t>
            </a:r>
            <a:r>
              <a:rPr lang="en-US" altLang="zh-CN" sz="2400" b="1" dirty="0">
                <a:solidFill>
                  <a:srgbClr val="FF3399"/>
                </a:solidFill>
              </a:rPr>
              <a:t>3</a:t>
            </a:r>
            <a:r>
              <a:rPr lang="zh-CN" altLang="en-US" sz="2400" b="1" dirty="0">
                <a:solidFill>
                  <a:srgbClr val="FF3399"/>
                </a:solidFill>
              </a:rPr>
              <a:t>万年</a:t>
            </a:r>
            <a:endParaRPr lang="zh-CN" altLang="en-US" sz="2400" dirty="0">
              <a:solidFill>
                <a:srgbClr val="FF3399"/>
              </a:solidFill>
            </a:endParaRPr>
          </a:p>
        </p:txBody>
      </p:sp>
      <p:sp>
        <p:nvSpPr>
          <p:cNvPr id="26687" name="Text Box 63">
            <a:extLst>
              <a:ext uri="{FF2B5EF4-FFF2-40B4-BE49-F238E27FC236}">
                <a16:creationId xmlns:a16="http://schemas.microsoft.com/office/drawing/2014/main" id="{A18DD691-ECAC-6140-A2DC-25CA62D3C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322421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3399"/>
                </a:solidFill>
              </a:rPr>
              <a:t>同现代人基本相同</a:t>
            </a:r>
          </a:p>
        </p:txBody>
      </p:sp>
      <p:sp>
        <p:nvSpPr>
          <p:cNvPr id="26688" name="Text Box 64">
            <a:extLst>
              <a:ext uri="{FF2B5EF4-FFF2-40B4-BE49-F238E27FC236}">
                <a16:creationId xmlns:a16="http://schemas.microsoft.com/office/drawing/2014/main" id="{B7BFF618-E17E-5A49-803F-1D7FB68D4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6" y="3913189"/>
            <a:ext cx="2954655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rgbClr val="FF3399"/>
                </a:solidFill>
              </a:rPr>
              <a:t>打制石器，懂得磨光</a:t>
            </a:r>
          </a:p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rgbClr val="FF3399"/>
                </a:solidFill>
              </a:rPr>
              <a:t>和钻孔技术</a:t>
            </a:r>
          </a:p>
        </p:txBody>
      </p:sp>
      <p:sp>
        <p:nvSpPr>
          <p:cNvPr id="26689" name="Text Box 65">
            <a:extLst>
              <a:ext uri="{FF2B5EF4-FFF2-40B4-BE49-F238E27FC236}">
                <a16:creationId xmlns:a16="http://schemas.microsoft.com/office/drawing/2014/main" id="{A2646516-0B40-B24D-B67E-961B57374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4741863"/>
            <a:ext cx="140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FF3399"/>
                </a:solidFill>
              </a:rPr>
              <a:t>人工取火</a:t>
            </a:r>
          </a:p>
        </p:txBody>
      </p:sp>
      <p:sp>
        <p:nvSpPr>
          <p:cNvPr id="26690" name="Text Box 66">
            <a:extLst>
              <a:ext uri="{FF2B5EF4-FFF2-40B4-BE49-F238E27FC236}">
                <a16:creationId xmlns:a16="http://schemas.microsoft.com/office/drawing/2014/main" id="{17E277ED-02D6-404A-8BE0-B7BFB439F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225" y="5178425"/>
            <a:ext cx="2635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FF3399"/>
                </a:solidFill>
              </a:rPr>
              <a:t>狩猎、采集、捕鱼</a:t>
            </a:r>
          </a:p>
        </p:txBody>
      </p:sp>
      <p:sp>
        <p:nvSpPr>
          <p:cNvPr id="26691" name="Text Box 67">
            <a:extLst>
              <a:ext uri="{FF2B5EF4-FFF2-40B4-BE49-F238E27FC236}">
                <a16:creationId xmlns:a16="http://schemas.microsoft.com/office/drawing/2014/main" id="{4095A4EB-BE66-9F46-BEC9-D95EF413B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75" y="5656263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rgbClr val="FF3399"/>
                </a:solidFill>
              </a:rPr>
              <a:t>群居</a:t>
            </a:r>
          </a:p>
        </p:txBody>
      </p:sp>
      <p:sp>
        <p:nvSpPr>
          <p:cNvPr id="26692" name="Line 68">
            <a:extLst>
              <a:ext uri="{FF2B5EF4-FFF2-40B4-BE49-F238E27FC236}">
                <a16:creationId xmlns:a16="http://schemas.microsoft.com/office/drawing/2014/main" id="{BE2B0290-C4C1-5842-99A9-06103F1EF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9314" y="4754563"/>
            <a:ext cx="1819275" cy="86201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93" name="Line 69">
            <a:extLst>
              <a:ext uri="{FF2B5EF4-FFF2-40B4-BE49-F238E27FC236}">
                <a16:creationId xmlns:a16="http://schemas.microsoft.com/office/drawing/2014/main" id="{519AFAE5-38BF-FF43-9758-9DAD50D058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8676" y="5673725"/>
            <a:ext cx="1808163" cy="42545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Text Box 67">
            <a:extLst>
              <a:ext uri="{FF2B5EF4-FFF2-40B4-BE49-F238E27FC236}">
                <a16:creationId xmlns:a16="http://schemas.microsoft.com/office/drawing/2014/main" id="{DEE34F99-BCA1-984C-8AA6-0127257BE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1" y="5697508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rgbClr val="FF3399"/>
                </a:solidFill>
              </a:rPr>
              <a:t>群居</a:t>
            </a:r>
          </a:p>
        </p:txBody>
      </p:sp>
    </p:spTree>
    <p:extLst>
      <p:ext uri="{BB962C8B-B14F-4D97-AF65-F5344CB8AC3E}">
        <p14:creationId xmlns:p14="http://schemas.microsoft.com/office/powerpoint/2010/main" val="39505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5" grpId="0" autoUpdateAnimBg="0"/>
      <p:bldP spid="26676" grpId="0" autoUpdateAnimBg="0"/>
      <p:bldP spid="26678" grpId="0" autoUpdateAnimBg="0"/>
      <p:bldP spid="26679" grpId="0" autoUpdateAnimBg="0"/>
      <p:bldP spid="26680" grpId="0" autoUpdateAnimBg="0"/>
      <p:bldP spid="26681" grpId="0" autoUpdateAnimBg="0"/>
      <p:bldP spid="26682" grpId="0" autoUpdateAnimBg="0"/>
      <p:bldP spid="26683" grpId="0" autoUpdateAnimBg="0"/>
      <p:bldP spid="26684" grpId="0" autoUpdateAnimBg="0"/>
      <p:bldP spid="26685" grpId="0" autoUpdateAnimBg="0"/>
      <p:bldP spid="26686" grpId="0" autoUpdateAnimBg="0"/>
      <p:bldP spid="26687" grpId="0" autoUpdateAnimBg="0"/>
      <p:bldP spid="26688" grpId="0" autoUpdateAnimBg="0"/>
      <p:bldP spid="26689" grpId="0" autoUpdateAnimBg="0"/>
      <p:bldP spid="2669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4103"/>
          <p:cNvSpPr txBox="1"/>
          <p:nvPr/>
        </p:nvSpPr>
        <p:spPr>
          <a:xfrm>
            <a:off x="739140" y="44451"/>
            <a:ext cx="1554480" cy="483209"/>
          </a:xfrm>
          <a:prstGeom prst="rect">
            <a:avLst/>
          </a:prstGeom>
          <a:noFill/>
          <a:ln w="9525">
            <a:noFill/>
          </a:ln>
        </p:spPr>
        <p:txBody>
          <a:bodyPr lIns="108204" tIns="56388" rIns="108204" bIns="56388" anchor="t">
            <a:spAutoFit/>
          </a:bodyPr>
          <a:lstStyle/>
          <a:p>
            <a:r>
              <a:rPr lang="zh-CN" altLang="zh-CN" sz="240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</a:rPr>
              <a:t>随堂训练</a:t>
            </a:r>
          </a:p>
        </p:txBody>
      </p:sp>
      <p:sp>
        <p:nvSpPr>
          <p:cNvPr id="29698" name="文本框 1"/>
          <p:cNvSpPr txBox="1"/>
          <p:nvPr/>
        </p:nvSpPr>
        <p:spPr>
          <a:xfrm>
            <a:off x="1577342" y="1000126"/>
            <a:ext cx="8980170" cy="481978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84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1.</a:t>
            </a:r>
            <a:r>
              <a:rPr lang="zh-CN" altLang="en-US" sz="384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如果你去长江流域参观远古人类遗址，可以参观到（    ）</a:t>
            </a:r>
            <a:endParaRPr lang="zh-CN" altLang="en-US" sz="384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84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A.</a:t>
            </a:r>
            <a:r>
              <a:rPr lang="zh-CN" altLang="en-US" sz="384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元谋人遗址       </a:t>
            </a:r>
            <a:endParaRPr lang="zh-CN" altLang="en-US" sz="384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84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B.</a:t>
            </a:r>
            <a:r>
              <a:rPr lang="zh-CN" altLang="en-US" sz="384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北京人遗址</a:t>
            </a:r>
            <a:endParaRPr lang="zh-CN" altLang="en-US" sz="384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84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C.</a:t>
            </a:r>
            <a:r>
              <a:rPr lang="zh-CN" altLang="en-US" sz="384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山顶洞人遗址     </a:t>
            </a:r>
            <a:endParaRPr lang="zh-CN" altLang="en-US" sz="384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84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D.</a:t>
            </a:r>
            <a:r>
              <a:rPr lang="zh-CN" altLang="en-US" sz="384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蓝田人遗址</a:t>
            </a:r>
            <a:endParaRPr lang="zh-CN" altLang="en-US" sz="384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1561" y="1452563"/>
            <a:ext cx="544830" cy="7571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32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</a:t>
            </a:r>
            <a:endParaRPr lang="en-US" altLang="zh-CN" sz="432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6186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4103"/>
          <p:cNvSpPr txBox="1"/>
          <p:nvPr/>
        </p:nvSpPr>
        <p:spPr>
          <a:xfrm>
            <a:off x="739140" y="44451"/>
            <a:ext cx="1554480" cy="483209"/>
          </a:xfrm>
          <a:prstGeom prst="rect">
            <a:avLst/>
          </a:prstGeom>
          <a:noFill/>
          <a:ln w="9525">
            <a:noFill/>
          </a:ln>
        </p:spPr>
        <p:txBody>
          <a:bodyPr lIns="108204" tIns="56388" rIns="108204" bIns="56388" anchor="t">
            <a:spAutoFit/>
          </a:bodyPr>
          <a:lstStyle/>
          <a:p>
            <a:r>
              <a:rPr lang="zh-CN" altLang="zh-CN" sz="240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</a:rPr>
              <a:t>随堂训练</a:t>
            </a:r>
          </a:p>
        </p:txBody>
      </p:sp>
      <p:sp>
        <p:nvSpPr>
          <p:cNvPr id="30722" name="文本框 1"/>
          <p:cNvSpPr txBox="1"/>
          <p:nvPr/>
        </p:nvSpPr>
        <p:spPr>
          <a:xfrm>
            <a:off x="1461136" y="596901"/>
            <a:ext cx="8717280" cy="607550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32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2.</a:t>
            </a:r>
            <a:r>
              <a:rPr lang="zh-CN" altLang="en-US" sz="432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根据片段联想，题中所述的这一远古人类是（    ）</a:t>
            </a:r>
            <a:endParaRPr lang="zh-CN" altLang="en-US" sz="432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32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①发现于周口店的山洞里                  ②能够直立行走，但还保留着猿的体质特征   </a:t>
            </a:r>
          </a:p>
          <a:p>
            <a:r>
              <a:rPr lang="zh-CN" altLang="en-US" sz="432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③使用天然火                              ④过着群居生活</a:t>
            </a:r>
            <a:endParaRPr lang="zh-CN" altLang="en-US" sz="432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32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A.</a:t>
            </a:r>
            <a:r>
              <a:rPr lang="zh-CN" altLang="en-US" sz="432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元谋人  </a:t>
            </a:r>
            <a:r>
              <a:rPr lang="en-US" altLang="zh-CN" sz="432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B.</a:t>
            </a:r>
            <a:r>
              <a:rPr lang="zh-CN" altLang="en-US" sz="432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北京人  </a:t>
            </a:r>
          </a:p>
          <a:p>
            <a:r>
              <a:rPr lang="en-US" altLang="zh-CN" sz="432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C.</a:t>
            </a:r>
            <a:r>
              <a:rPr lang="zh-CN" altLang="en-US" sz="432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蓝田人  </a:t>
            </a:r>
            <a:r>
              <a:rPr lang="en-US" altLang="zh-CN" sz="432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D.</a:t>
            </a:r>
            <a:r>
              <a:rPr lang="zh-CN" altLang="en-US" sz="432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山顶洞人</a:t>
            </a:r>
            <a:endParaRPr lang="zh-CN" altLang="en-US" sz="432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74922" y="1171576"/>
            <a:ext cx="712470" cy="7571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32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8832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/>
          <p:nvPr/>
        </p:nvSpPr>
        <p:spPr>
          <a:xfrm>
            <a:off x="716280" y="58739"/>
            <a:ext cx="1293944" cy="4247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16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  <a:sym typeface="Arial" panose="020B0604020202020204" pitchFamily="34" charset="0"/>
              </a:rPr>
              <a:t>随堂训练</a:t>
            </a:r>
            <a:endParaRPr lang="zh-CN" altLang="en-US" sz="216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6" name="Text Box 3"/>
          <p:cNvSpPr txBox="1"/>
          <p:nvPr/>
        </p:nvSpPr>
        <p:spPr>
          <a:xfrm>
            <a:off x="1181100" y="723901"/>
            <a:ext cx="9654540" cy="5410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320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4320" b="1" dirty="0">
                <a:latin typeface="黑体" panose="02010609060101010101" pitchFamily="49" charset="-122"/>
                <a:ea typeface="黑体" panose="02010609060101010101" pitchFamily="49" charset="-122"/>
              </a:rPr>
              <a:t>北京人保留了猿的某些特征，但他们已经是人的主要原因是（   ）</a:t>
            </a:r>
          </a:p>
          <a:p>
            <a:pPr>
              <a:spcBef>
                <a:spcPct val="50000"/>
              </a:spcBef>
            </a:pPr>
            <a:r>
              <a:rPr lang="en-US" altLang="zh-CN" sz="4320" b="1" dirty="0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4320" b="1" dirty="0">
                <a:latin typeface="黑体" panose="02010609060101010101" pitchFamily="49" charset="-122"/>
                <a:ea typeface="黑体" panose="02010609060101010101" pitchFamily="49" charset="-122"/>
              </a:rPr>
              <a:t>他们能够制造和使用工具</a:t>
            </a:r>
          </a:p>
          <a:p>
            <a:pPr>
              <a:spcBef>
                <a:spcPct val="50000"/>
              </a:spcBef>
            </a:pPr>
            <a:r>
              <a:rPr lang="en-US" altLang="zh-CN" sz="4320" b="1" dirty="0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4320" b="1" dirty="0">
                <a:latin typeface="黑体" panose="02010609060101010101" pitchFamily="49" charset="-122"/>
                <a:ea typeface="黑体" panose="02010609060101010101" pitchFamily="49" charset="-122"/>
              </a:rPr>
              <a:t>他们已经会使用天然火</a:t>
            </a:r>
          </a:p>
          <a:p>
            <a:pPr>
              <a:spcBef>
                <a:spcPct val="50000"/>
              </a:spcBef>
            </a:pPr>
            <a:r>
              <a:rPr lang="en-US" altLang="zh-CN" sz="4320" b="1" dirty="0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4320" b="1" dirty="0">
                <a:latin typeface="黑体" panose="02010609060101010101" pitchFamily="49" charset="-122"/>
                <a:ea typeface="黑体" panose="02010609060101010101" pitchFamily="49" charset="-122"/>
              </a:rPr>
              <a:t>他们生活在距今约七十万至二十万年</a:t>
            </a:r>
          </a:p>
          <a:p>
            <a:pPr>
              <a:spcBef>
                <a:spcPct val="50000"/>
              </a:spcBef>
            </a:pPr>
            <a:r>
              <a:rPr lang="en-US" altLang="zh-CN" sz="4320" b="1" dirty="0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sz="4320" b="1" dirty="0">
                <a:latin typeface="黑体" panose="02010609060101010101" pitchFamily="49" charset="-122"/>
                <a:ea typeface="黑体" panose="02010609060101010101" pitchFamily="49" charset="-122"/>
              </a:rPr>
              <a:t>他们过着群居生活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61888" y="1268413"/>
            <a:ext cx="779144" cy="7571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32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464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30721"/>
          <p:cNvSpPr/>
          <p:nvPr/>
        </p:nvSpPr>
        <p:spPr>
          <a:xfrm>
            <a:off x="5985511" y="3048000"/>
            <a:ext cx="184731" cy="9048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528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6" name="文本框 4103"/>
          <p:cNvSpPr txBox="1"/>
          <p:nvPr/>
        </p:nvSpPr>
        <p:spPr>
          <a:xfrm>
            <a:off x="739140" y="44451"/>
            <a:ext cx="1554480" cy="483209"/>
          </a:xfrm>
          <a:prstGeom prst="rect">
            <a:avLst/>
          </a:prstGeom>
          <a:noFill/>
          <a:ln w="9525">
            <a:noFill/>
          </a:ln>
        </p:spPr>
        <p:txBody>
          <a:bodyPr lIns="108204" tIns="56388" rIns="108204" bIns="56388" anchor="t">
            <a:spAutoFit/>
          </a:bodyPr>
          <a:lstStyle/>
          <a:p>
            <a:r>
              <a:rPr lang="zh-CN" altLang="en-US" sz="240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</a:rPr>
              <a:t>导入新课</a:t>
            </a:r>
          </a:p>
        </p:txBody>
      </p:sp>
      <p:pic>
        <p:nvPicPr>
          <p:cNvPr id="29698" name="Picture 2" descr="SJJDZSD20010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9681" y="1031876"/>
            <a:ext cx="3379470" cy="253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3"/>
          <p:cNvSpPr/>
          <p:nvPr/>
        </p:nvSpPr>
        <p:spPr>
          <a:xfrm>
            <a:off x="1770671" y="3734150"/>
            <a:ext cx="8614410" cy="19383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1859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年，英国生物学家达尔文发表了生物学史上划时代的巨著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物种起源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，创立进化论学说。</a:t>
            </a:r>
          </a:p>
        </p:txBody>
      </p:sp>
      <p:pic>
        <p:nvPicPr>
          <p:cNvPr id="29700" name="Picture 4" descr="5a0200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2" y="1031876"/>
            <a:ext cx="3379470" cy="253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3B8ED93-2D96-B641-B1C4-D36ECA8DAD5D}"/>
              </a:ext>
            </a:extLst>
          </p:cNvPr>
          <p:cNvSpPr txBox="1"/>
          <p:nvPr/>
        </p:nvSpPr>
        <p:spPr>
          <a:xfrm>
            <a:off x="3318146" y="5006898"/>
            <a:ext cx="5730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/>
              <a:t>解决了人类由何而来的问题。</a:t>
            </a:r>
          </a:p>
        </p:txBody>
      </p:sp>
    </p:spTree>
    <p:extLst>
      <p:ext uri="{BB962C8B-B14F-4D97-AF65-F5344CB8AC3E}">
        <p14:creationId xmlns:p14="http://schemas.microsoft.com/office/powerpoint/2010/main" val="1980786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文本框 4103"/>
          <p:cNvSpPr txBox="1"/>
          <p:nvPr/>
        </p:nvSpPr>
        <p:spPr>
          <a:xfrm>
            <a:off x="737236" y="44451"/>
            <a:ext cx="1554480" cy="483209"/>
          </a:xfrm>
          <a:prstGeom prst="rect">
            <a:avLst/>
          </a:prstGeom>
          <a:noFill/>
          <a:ln w="9525">
            <a:noFill/>
          </a:ln>
        </p:spPr>
        <p:txBody>
          <a:bodyPr lIns="108204" tIns="56388" rIns="108204" bIns="56388" anchor="t">
            <a:spAutoFit/>
          </a:bodyPr>
          <a:lstStyle/>
          <a:p>
            <a:r>
              <a:rPr lang="zh-CN" altLang="en-US" sz="240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</a:rPr>
              <a:t>导入</a:t>
            </a:r>
            <a:r>
              <a:rPr lang="zh-CN" altLang="zh-CN" sz="240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</a:rPr>
              <a:t>新课</a:t>
            </a:r>
          </a:p>
        </p:txBody>
      </p:sp>
      <p:grpSp>
        <p:nvGrpSpPr>
          <p:cNvPr id="9223" name="组合 3"/>
          <p:cNvGrpSpPr/>
          <p:nvPr/>
        </p:nvGrpSpPr>
        <p:grpSpPr>
          <a:xfrm>
            <a:off x="737236" y="606821"/>
            <a:ext cx="2057400" cy="517195"/>
            <a:chOff x="1076" y="1998"/>
            <a:chExt cx="2699" cy="815"/>
          </a:xfrm>
        </p:grpSpPr>
        <p:sp>
          <p:nvSpPr>
            <p:cNvPr id="2" name="流程图: 文档 1"/>
            <p:cNvSpPr/>
            <p:nvPr/>
          </p:nvSpPr>
          <p:spPr>
            <a:xfrm>
              <a:off x="1076" y="2070"/>
              <a:ext cx="2632" cy="716"/>
            </a:xfrm>
            <a:prstGeom prst="flowChartDocumen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160" noProof="1">
                <a:ea typeface="宋体" panose="02010600030101010101" pitchFamily="2" charset="-122"/>
              </a:endParaRPr>
            </a:p>
          </p:txBody>
        </p:sp>
        <p:sp>
          <p:nvSpPr>
            <p:cNvPr id="5125" name="文本框 4101"/>
            <p:cNvSpPr txBox="1"/>
            <p:nvPr/>
          </p:nvSpPr>
          <p:spPr>
            <a:xfrm>
              <a:off x="1077" y="1998"/>
              <a:ext cx="2698" cy="8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t">
              <a:spAutoFit/>
            </a:bodyPr>
            <a:lstStyle/>
            <a:p>
              <a:pPr lvl="0" fontAlgn="base"/>
              <a:r>
                <a:rPr lang="zh-CN" altLang="en-US" sz="2760" b="1" noProof="1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宋体" panose="02010600030101010101" pitchFamily="2" charset="-122"/>
                  <a:ea typeface="幼圆" pitchFamily="49" charset="-122"/>
                  <a:sym typeface="宋体" panose="02010600030101010101" pitchFamily="2" charset="-122"/>
                </a:rPr>
                <a:t>相关事实</a:t>
              </a:r>
            </a:p>
          </p:txBody>
        </p:sp>
      </p:grpSp>
      <p:sp>
        <p:nvSpPr>
          <p:cNvPr id="9226" name="Rectangle 22"/>
          <p:cNvSpPr/>
          <p:nvPr/>
        </p:nvSpPr>
        <p:spPr>
          <a:xfrm>
            <a:off x="2289811" y="4433889"/>
            <a:ext cx="218174" cy="704348"/>
          </a:xfrm>
          <a:prstGeom prst="rect">
            <a:avLst/>
          </a:prstGeom>
          <a:noFill/>
          <a:ln w="9525">
            <a:noFill/>
          </a:ln>
        </p:spPr>
        <p:txBody>
          <a:bodyPr wrap="none" lIns="108000" tIns="56160" rIns="108000" bIns="56160" anchor="t">
            <a:spAutoFit/>
          </a:bodyPr>
          <a:lstStyle/>
          <a:p>
            <a:endParaRPr lang="zh-CN" altLang="en-US" sz="384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7" name="图片 1" descr="19194598439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720" y="2241331"/>
            <a:ext cx="9088754" cy="3443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6383B7F-43CF-6947-AF5C-A79AF5A2810C}"/>
              </a:ext>
            </a:extLst>
          </p:cNvPr>
          <p:cNvSpPr txBox="1"/>
          <p:nvPr/>
        </p:nvSpPr>
        <p:spPr>
          <a:xfrm>
            <a:off x="1324906" y="1359508"/>
            <a:ext cx="6224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/>
              <a:t>人类由古猿演化而来。（</a:t>
            </a:r>
            <a:r>
              <a:rPr kumimoji="1" lang="en-US" altLang="zh-CN" sz="3600" b="1" dirty="0"/>
              <a:t>P3</a:t>
            </a:r>
            <a:r>
              <a:rPr kumimoji="1" lang="zh-CN" altLang="en-US" sz="3600" b="1" dirty="0"/>
              <a:t>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11CEED3-6784-CA4F-9AB4-E80023E3448B}"/>
              </a:ext>
            </a:extLst>
          </p:cNvPr>
          <p:cNvSpPr txBox="1"/>
          <p:nvPr/>
        </p:nvSpPr>
        <p:spPr>
          <a:xfrm>
            <a:off x="1324906" y="2073887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</a:rPr>
              <a:t>人类如何而来呢？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CF3FFED-E4F0-8741-91C0-0C1DBDD4157A}"/>
              </a:ext>
            </a:extLst>
          </p:cNvPr>
          <p:cNvSpPr txBox="1"/>
          <p:nvPr/>
        </p:nvSpPr>
        <p:spPr>
          <a:xfrm>
            <a:off x="5202891" y="2073886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rgbClr val="0070C0"/>
                </a:solidFill>
              </a:rPr>
              <a:t>中国人的祖先是谁？</a:t>
            </a:r>
          </a:p>
        </p:txBody>
      </p:sp>
    </p:spTree>
    <p:extLst>
      <p:ext uri="{BB962C8B-B14F-4D97-AF65-F5344CB8AC3E}">
        <p14:creationId xmlns:p14="http://schemas.microsoft.com/office/powerpoint/2010/main" val="758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33793"/>
          <p:cNvSpPr/>
          <p:nvPr/>
        </p:nvSpPr>
        <p:spPr>
          <a:xfrm>
            <a:off x="5985511" y="3048000"/>
            <a:ext cx="184731" cy="9048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528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2" name="矩形 33795"/>
          <p:cNvSpPr/>
          <p:nvPr/>
        </p:nvSpPr>
        <p:spPr>
          <a:xfrm>
            <a:off x="1171576" y="3119439"/>
            <a:ext cx="184731" cy="9048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528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3" name="文本框 4103"/>
          <p:cNvSpPr txBox="1"/>
          <p:nvPr/>
        </p:nvSpPr>
        <p:spPr>
          <a:xfrm>
            <a:off x="737236" y="44451"/>
            <a:ext cx="1554480" cy="483209"/>
          </a:xfrm>
          <a:prstGeom prst="rect">
            <a:avLst/>
          </a:prstGeom>
          <a:noFill/>
          <a:ln w="9525">
            <a:noFill/>
          </a:ln>
        </p:spPr>
        <p:txBody>
          <a:bodyPr lIns="108204" tIns="56388" rIns="108204" bIns="56388" anchor="t">
            <a:spAutoFit/>
          </a:bodyPr>
          <a:lstStyle/>
          <a:p>
            <a:r>
              <a:rPr lang="zh-CN" altLang="zh-CN" sz="240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</a:rPr>
              <a:t>讲授新课</a:t>
            </a:r>
          </a:p>
        </p:txBody>
      </p:sp>
      <p:grpSp>
        <p:nvGrpSpPr>
          <p:cNvPr id="7" name="组合 6147">
            <a:extLst>
              <a:ext uri="{FF2B5EF4-FFF2-40B4-BE49-F238E27FC236}">
                <a16:creationId xmlns:a16="http://schemas.microsoft.com/office/drawing/2014/main" id="{AEF6D121-D082-AA48-AC1A-FBC6E0AD3F42}"/>
              </a:ext>
            </a:extLst>
          </p:cNvPr>
          <p:cNvGrpSpPr/>
          <p:nvPr/>
        </p:nvGrpSpPr>
        <p:grpSpPr>
          <a:xfrm>
            <a:off x="1000126" y="573089"/>
            <a:ext cx="4694697" cy="620088"/>
            <a:chOff x="0" y="374"/>
            <a:chExt cx="6164" cy="976"/>
          </a:xfrm>
        </p:grpSpPr>
        <p:sp>
          <p:nvSpPr>
            <p:cNvPr id="8" name="任意多边形 16">
              <a:extLst>
                <a:ext uri="{FF2B5EF4-FFF2-40B4-BE49-F238E27FC236}">
                  <a16:creationId xmlns:a16="http://schemas.microsoft.com/office/drawing/2014/main" id="{7CC3FEB9-9BB3-AE47-9AB9-0AA5FE03C6F4}"/>
                </a:ext>
              </a:extLst>
            </p:cNvPr>
            <p:cNvSpPr/>
            <p:nvPr/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728" y="0"/>
                </a:cxn>
                <a:cxn ang="0">
                  <a:pos x="362728" y="186547"/>
                </a:cxn>
                <a:cxn ang="0">
                  <a:pos x="549275" y="186547"/>
                </a:cxn>
                <a:cxn ang="0">
                  <a:pos x="549275" y="549275"/>
                </a:cxn>
                <a:cxn ang="0">
                  <a:pos x="0" y="549275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 sz="2160"/>
            </a:p>
          </p:txBody>
        </p:sp>
        <p:sp>
          <p:nvSpPr>
            <p:cNvPr id="9" name="矩形 17">
              <a:extLst>
                <a:ext uri="{FF2B5EF4-FFF2-40B4-BE49-F238E27FC236}">
                  <a16:creationId xmlns:a16="http://schemas.microsoft.com/office/drawing/2014/main" id="{F55A4B34-E73E-294D-9C03-B590CDDE563C}"/>
                </a:ext>
              </a:extLst>
            </p:cNvPr>
            <p:cNvSpPr/>
            <p:nvPr/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99"/>
              </a:srgbClr>
            </a:solidFill>
            <a:ln w="9525">
              <a:noFill/>
            </a:ln>
          </p:spPr>
          <p:txBody>
            <a:bodyPr lIns="0" tIns="259080" rIns="215646" bIns="0" anchor="ctr"/>
            <a:lstStyle/>
            <a:p>
              <a:pPr algn="ctr"/>
              <a:endParaRPr lang="zh-CN" altLang="en-US" sz="48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文本框 6151">
              <a:extLst>
                <a:ext uri="{FF2B5EF4-FFF2-40B4-BE49-F238E27FC236}">
                  <a16:creationId xmlns:a16="http://schemas.microsoft.com/office/drawing/2014/main" id="{E909B858-6159-1D4E-92C7-C6B6534FF587}"/>
                </a:ext>
              </a:extLst>
            </p:cNvPr>
            <p:cNvSpPr txBox="1"/>
            <p:nvPr/>
          </p:nvSpPr>
          <p:spPr>
            <a:xfrm>
              <a:off x="826" y="391"/>
              <a:ext cx="5338" cy="9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36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我国境内的早期人类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E068FA4E-30DF-E64A-A53D-4A20077F01BB}"/>
              </a:ext>
            </a:extLst>
          </p:cNvPr>
          <p:cNvSpPr txBox="1"/>
          <p:nvPr/>
        </p:nvSpPr>
        <p:spPr>
          <a:xfrm>
            <a:off x="737236" y="1431416"/>
            <a:ext cx="6535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1.</a:t>
            </a:r>
            <a:r>
              <a:rPr kumimoji="1" lang="zh-CN" altLang="en-US" sz="2800" dirty="0"/>
              <a:t>我国境内已经确认的最早的古人类是？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133284-C544-F44D-8180-0B32C72E322E}"/>
              </a:ext>
            </a:extLst>
          </p:cNvPr>
          <p:cNvSpPr txBox="1"/>
          <p:nvPr/>
        </p:nvSpPr>
        <p:spPr>
          <a:xfrm>
            <a:off x="737236" y="2522544"/>
            <a:ext cx="4713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2.</a:t>
            </a:r>
            <a:r>
              <a:rPr kumimoji="1" lang="zh-CN" altLang="en-US" sz="2800" dirty="0"/>
              <a:t>他们生活的</a:t>
            </a:r>
            <a:r>
              <a:rPr kumimoji="1" lang="zh-CN" altLang="en-US" sz="2800" dirty="0">
                <a:solidFill>
                  <a:srgbClr val="FF0000"/>
                </a:solidFill>
              </a:rPr>
              <a:t>地点</a:t>
            </a:r>
            <a:r>
              <a:rPr kumimoji="1" lang="zh-CN" altLang="en-US" sz="2800" dirty="0"/>
              <a:t>和</a:t>
            </a:r>
            <a:r>
              <a:rPr kumimoji="1" lang="zh-CN" altLang="en-US" sz="2800" dirty="0">
                <a:solidFill>
                  <a:srgbClr val="FF0000"/>
                </a:solidFill>
              </a:rPr>
              <a:t>时间</a:t>
            </a:r>
            <a:r>
              <a:rPr kumimoji="1" lang="zh-CN" altLang="en-US" sz="2800" dirty="0"/>
              <a:t>是？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C456FEE-67E6-9D48-AD6E-11E7AB6B9D27}"/>
              </a:ext>
            </a:extLst>
          </p:cNvPr>
          <p:cNvSpPr txBox="1"/>
          <p:nvPr/>
        </p:nvSpPr>
        <p:spPr>
          <a:xfrm>
            <a:off x="737236" y="3475432"/>
            <a:ext cx="5458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3.</a:t>
            </a:r>
            <a:r>
              <a:rPr kumimoji="1" lang="zh-CN" altLang="en-US" sz="2800" dirty="0"/>
              <a:t>发现他们生活过的</a:t>
            </a:r>
            <a:r>
              <a:rPr kumimoji="1" lang="zh-CN" altLang="en-US" sz="2800" dirty="0">
                <a:solidFill>
                  <a:srgbClr val="FF0000"/>
                </a:solidFill>
              </a:rPr>
              <a:t>证据</a:t>
            </a:r>
            <a:r>
              <a:rPr kumimoji="1" lang="zh-CN" altLang="en-US" sz="2800" dirty="0"/>
              <a:t>有哪些？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F5B9D9-AC83-E148-92D7-0126627AE099}"/>
              </a:ext>
            </a:extLst>
          </p:cNvPr>
          <p:cNvSpPr txBox="1"/>
          <p:nvPr/>
        </p:nvSpPr>
        <p:spPr>
          <a:xfrm>
            <a:off x="826805" y="4547522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4.</a:t>
            </a:r>
            <a:r>
              <a:rPr kumimoji="1" lang="zh-CN" altLang="en-US" sz="2800" dirty="0"/>
              <a:t>他们的</a:t>
            </a:r>
            <a:r>
              <a:rPr kumimoji="1" lang="zh-CN" altLang="en-US" sz="2800" dirty="0">
                <a:solidFill>
                  <a:srgbClr val="FF0000"/>
                </a:solidFill>
              </a:rPr>
              <a:t>生活状况</a:t>
            </a:r>
            <a:r>
              <a:rPr kumimoji="1" lang="zh-CN" altLang="en-US" sz="2800" dirty="0"/>
              <a:t>如何？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CB39BA-2358-884E-A70A-CA621E50D9F5}"/>
              </a:ext>
            </a:extLst>
          </p:cNvPr>
          <p:cNvSpPr/>
          <p:nvPr/>
        </p:nvSpPr>
        <p:spPr>
          <a:xfrm>
            <a:off x="2045927" y="1966164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元谋人</a:t>
            </a:r>
            <a:endParaRPr lang="zh-CN" altLang="en-US" sz="32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8A417B-2E90-BE4C-85A5-B610EF581F14}"/>
              </a:ext>
            </a:extLst>
          </p:cNvPr>
          <p:cNvSpPr/>
          <p:nvPr/>
        </p:nvSpPr>
        <p:spPr>
          <a:xfrm>
            <a:off x="3853897" y="2970860"/>
            <a:ext cx="292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距今约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170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万年</a:t>
            </a:r>
            <a:endParaRPr lang="zh-CN" altLang="en-US" sz="32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3C8728F-05C4-354D-929E-BFC2C148D3F8}"/>
              </a:ext>
            </a:extLst>
          </p:cNvPr>
          <p:cNvSpPr/>
          <p:nvPr/>
        </p:nvSpPr>
        <p:spPr>
          <a:xfrm>
            <a:off x="963468" y="3000712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云南省元谋县</a:t>
            </a:r>
            <a:endParaRPr lang="zh-CN" altLang="en-US" sz="32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BF09A47-8CC3-784B-82EB-1DE436612EA7}"/>
              </a:ext>
            </a:extLst>
          </p:cNvPr>
          <p:cNvSpPr/>
          <p:nvPr/>
        </p:nvSpPr>
        <p:spPr>
          <a:xfrm>
            <a:off x="963468" y="3998652"/>
            <a:ext cx="8012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两颗门齿化石、一次粗糙石器、炭屑和烧骨</a:t>
            </a:r>
            <a:endParaRPr lang="zh-CN" altLang="en-US" sz="32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4FA458B-ED86-F445-9E6F-E97E1E6C3197}"/>
              </a:ext>
            </a:extLst>
          </p:cNvPr>
          <p:cNvSpPr/>
          <p:nvPr/>
        </p:nvSpPr>
        <p:spPr>
          <a:xfrm>
            <a:off x="1041915" y="5089780"/>
            <a:ext cx="512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能够制作工具，知道使用火</a:t>
            </a:r>
            <a:endParaRPr lang="zh-CN" altLang="en-US" sz="3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6366D2-E96D-FE4E-95DF-A5B3F29213C0}"/>
              </a:ext>
            </a:extLst>
          </p:cNvPr>
          <p:cNvSpPr txBox="1"/>
          <p:nvPr/>
        </p:nvSpPr>
        <p:spPr>
          <a:xfrm>
            <a:off x="7149457" y="143141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rgbClr val="FF0000"/>
                </a:solidFill>
              </a:rPr>
              <a:t>（地位）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AC54A21A-4B44-6042-ADFE-7901E327D45A}"/>
              </a:ext>
            </a:extLst>
          </p:cNvPr>
          <p:cNvSpPr txBox="1"/>
          <p:nvPr/>
        </p:nvSpPr>
        <p:spPr>
          <a:xfrm>
            <a:off x="10955948" y="527660"/>
            <a:ext cx="701731" cy="2591779"/>
          </a:xfrm>
          <a:prstGeom prst="rect">
            <a:avLst/>
          </a:prstGeom>
          <a:solidFill>
            <a:srgbClr val="FFCC00"/>
          </a:solidFill>
          <a:ln w="222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 anchor="t">
            <a:spAutoFit/>
          </a:bodyPr>
          <a:lstStyle/>
          <a:p>
            <a:r>
              <a:rPr lang="zh-CN" altLang="en-US" sz="3360" b="1" dirty="0">
                <a:solidFill>
                  <a:srgbClr val="9F374D"/>
                </a:solidFill>
                <a:latin typeface="Arial" panose="020B0604020202020204" pitchFamily="34" charset="0"/>
                <a:ea typeface="方正姚体" pitchFamily="2" charset="-122"/>
              </a:rPr>
              <a:t>历史小常识</a:t>
            </a:r>
            <a:endParaRPr lang="zh-CN" altLang="en-US" sz="336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CE68B01-D212-A549-AC0B-B8B4B448D997}"/>
              </a:ext>
            </a:extLst>
          </p:cNvPr>
          <p:cNvSpPr txBox="1"/>
          <p:nvPr/>
        </p:nvSpPr>
        <p:spPr>
          <a:xfrm>
            <a:off x="10014442" y="623916"/>
            <a:ext cx="923330" cy="50167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rgbClr val="C51515"/>
                </a:solidFill>
                <a:latin typeface="Arial" panose="020B0604020202020204" pitchFamily="34" charset="0"/>
                <a:ea typeface="隶书" pitchFamily="49" charset="-122"/>
              </a:rPr>
              <a:t>当考古界发现重要的遗迹</a:t>
            </a:r>
            <a:r>
              <a:rPr lang="zh-CN" altLang="en-US" sz="2400" dirty="0">
                <a:solidFill>
                  <a:srgbClr val="C51515"/>
                </a:solidFill>
                <a:latin typeface="Arial" panose="020B0604020202020204" pitchFamily="34" charset="0"/>
                <a:ea typeface="楷体_GB2312" pitchFamily="1" charset="-122"/>
              </a:rPr>
              <a:t>、</a:t>
            </a:r>
            <a:r>
              <a:rPr lang="zh-CN" altLang="en-US" sz="2400" dirty="0">
                <a:solidFill>
                  <a:srgbClr val="C51515"/>
                </a:solidFill>
                <a:latin typeface="Arial" panose="020B0604020202020204" pitchFamily="34" charset="0"/>
                <a:ea typeface="隶书" pitchFamily="49" charset="-122"/>
              </a:rPr>
              <a:t>遗物时</a:t>
            </a:r>
            <a:r>
              <a:rPr lang="zh-CN" altLang="en-US" sz="2400" dirty="0">
                <a:solidFill>
                  <a:srgbClr val="C51515"/>
                </a:solidFill>
                <a:latin typeface="Arial" panose="020B0604020202020204" pitchFamily="34" charset="0"/>
                <a:ea typeface="楷体_GB2312" pitchFamily="1" charset="-122"/>
              </a:rPr>
              <a:t>，</a:t>
            </a:r>
            <a:endParaRPr lang="en-US" altLang="zh-CN" sz="2400" dirty="0">
              <a:solidFill>
                <a:srgbClr val="C51515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2400" dirty="0">
                <a:solidFill>
                  <a:srgbClr val="C51515"/>
                </a:solidFill>
                <a:latin typeface="Arial" panose="020B0604020202020204" pitchFamily="34" charset="0"/>
                <a:ea typeface="隶书" pitchFamily="49" charset="-122"/>
              </a:rPr>
              <a:t>大都由其发现地命名</a:t>
            </a:r>
            <a:r>
              <a:rPr lang="zh-CN" altLang="en-US" sz="2400" dirty="0">
                <a:solidFill>
                  <a:srgbClr val="C51515"/>
                </a:solidFill>
                <a:latin typeface="Arial" panose="020B0604020202020204" pitchFamily="34" charset="0"/>
                <a:ea typeface="楷体_GB2312" pitchFamily="1" charset="-122"/>
              </a:rPr>
              <a:t>。</a:t>
            </a:r>
            <a:endParaRPr kumimoji="1" lang="zh-CN" altLang="en-US" sz="2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B88D478-2D6D-0E45-B5B2-E6874430DED8}"/>
              </a:ext>
            </a:extLst>
          </p:cNvPr>
          <p:cNvSpPr txBox="1"/>
          <p:nvPr/>
        </p:nvSpPr>
        <p:spPr>
          <a:xfrm>
            <a:off x="1000126" y="5771440"/>
            <a:ext cx="941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/>
              <a:t>问题思考？化石是怎么形成的？对于我们研究早期人类有什么作用？</a:t>
            </a:r>
          </a:p>
        </p:txBody>
      </p:sp>
    </p:spTree>
    <p:extLst>
      <p:ext uri="{BB962C8B-B14F-4D97-AF65-F5344CB8AC3E}">
        <p14:creationId xmlns:p14="http://schemas.microsoft.com/office/powerpoint/2010/main" val="1041155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  <p:bldP spid="20" grpId="0"/>
      <p:bldP spid="5" grpId="0"/>
      <p:bldP spid="24" grpId="0" animBg="1"/>
      <p:bldP spid="1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4103"/>
          <p:cNvSpPr txBox="1"/>
          <p:nvPr/>
        </p:nvSpPr>
        <p:spPr>
          <a:xfrm>
            <a:off x="737236" y="44451"/>
            <a:ext cx="1554480" cy="483209"/>
          </a:xfrm>
          <a:prstGeom prst="rect">
            <a:avLst/>
          </a:prstGeom>
          <a:noFill/>
          <a:ln w="9525">
            <a:noFill/>
          </a:ln>
        </p:spPr>
        <p:txBody>
          <a:bodyPr lIns="108204" tIns="56388" rIns="108204" bIns="56388" anchor="t">
            <a:spAutoFit/>
          </a:bodyPr>
          <a:lstStyle/>
          <a:p>
            <a:r>
              <a:rPr lang="zh-CN" altLang="zh-CN" sz="240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</a:rPr>
              <a:t>讲授新课</a:t>
            </a:r>
          </a:p>
        </p:txBody>
      </p:sp>
      <p:grpSp>
        <p:nvGrpSpPr>
          <p:cNvPr id="12290" name="组合 6147"/>
          <p:cNvGrpSpPr/>
          <p:nvPr/>
        </p:nvGrpSpPr>
        <p:grpSpPr>
          <a:xfrm>
            <a:off x="1000125" y="573089"/>
            <a:ext cx="3436626" cy="659415"/>
            <a:chOff x="0" y="374"/>
            <a:chExt cx="4513" cy="1039"/>
          </a:xfrm>
        </p:grpSpPr>
        <p:sp>
          <p:nvSpPr>
            <p:cNvPr id="12291" name="任意多边形 16"/>
            <p:cNvSpPr/>
            <p:nvPr/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728" y="0"/>
                </a:cxn>
                <a:cxn ang="0">
                  <a:pos x="362728" y="186547"/>
                </a:cxn>
                <a:cxn ang="0">
                  <a:pos x="549275" y="186547"/>
                </a:cxn>
                <a:cxn ang="0">
                  <a:pos x="549275" y="549275"/>
                </a:cxn>
                <a:cxn ang="0">
                  <a:pos x="0" y="549275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 sz="2160"/>
            </a:p>
          </p:txBody>
        </p:sp>
        <p:sp>
          <p:nvSpPr>
            <p:cNvPr id="12292" name="矩形 17"/>
            <p:cNvSpPr/>
            <p:nvPr/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98"/>
              </a:srgbClr>
            </a:solidFill>
            <a:ln w="9525">
              <a:noFill/>
            </a:ln>
          </p:spPr>
          <p:txBody>
            <a:bodyPr lIns="0" tIns="259080" rIns="215646" bIns="0" anchor="ctr"/>
            <a:lstStyle/>
            <a:p>
              <a:pPr algn="ctr"/>
              <a:endParaRPr lang="zh-CN" altLang="en-US" sz="48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3" name="文本框 6151"/>
            <p:cNvSpPr txBox="1"/>
            <p:nvPr/>
          </p:nvSpPr>
          <p:spPr>
            <a:xfrm>
              <a:off x="873" y="453"/>
              <a:ext cx="3640" cy="9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36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北京人的发现</a:t>
              </a:r>
            </a:p>
          </p:txBody>
        </p:sp>
        <p:sp>
          <p:nvSpPr>
            <p:cNvPr id="12294" name="文本框 6152"/>
            <p:cNvSpPr txBox="1"/>
            <p:nvPr/>
          </p:nvSpPr>
          <p:spPr>
            <a:xfrm>
              <a:off x="0" y="453"/>
              <a:ext cx="872" cy="9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36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pic>
        <p:nvPicPr>
          <p:cNvPr id="12298" name="Picture 2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25" y="1566631"/>
            <a:ext cx="5043836" cy="3455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2">
            <a:extLst>
              <a:ext uri="{FF2B5EF4-FFF2-40B4-BE49-F238E27FC236}">
                <a16:creationId xmlns:a16="http://schemas.microsoft.com/office/drawing/2014/main" id="{CA2404EE-5A85-AF42-B21E-5D393ADCD495}"/>
              </a:ext>
            </a:extLst>
          </p:cNvPr>
          <p:cNvSpPr txBox="1"/>
          <p:nvPr/>
        </p:nvSpPr>
        <p:spPr>
          <a:xfrm>
            <a:off x="6158261" y="991906"/>
            <a:ext cx="5257452" cy="48320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元谋人之后，古老的中华大地上，人类一直生生不息，但他们是什么模样，又是如何生产生活的呢？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1921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年，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北京人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发现于北京西南周口店龙骨山。</a:t>
            </a: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此后，在这一遗址中，共出土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40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多个个体的直立人化石，以及近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万件石器和大量的动物化石。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这些古人类化石和石器的发现，为复原北京人的特征和生活状况提供了重要证据。</a:t>
            </a:r>
          </a:p>
        </p:txBody>
      </p:sp>
    </p:spTree>
    <p:extLst>
      <p:ext uri="{BB962C8B-B14F-4D97-AF65-F5344CB8AC3E}">
        <p14:creationId xmlns:p14="http://schemas.microsoft.com/office/powerpoint/2010/main" val="16724303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147">
            <a:extLst>
              <a:ext uri="{FF2B5EF4-FFF2-40B4-BE49-F238E27FC236}">
                <a16:creationId xmlns:a16="http://schemas.microsoft.com/office/drawing/2014/main" id="{59A25CB3-E233-D74B-8E4C-6F84B3C1CBD7}"/>
              </a:ext>
            </a:extLst>
          </p:cNvPr>
          <p:cNvGrpSpPr/>
          <p:nvPr/>
        </p:nvGrpSpPr>
        <p:grpSpPr>
          <a:xfrm>
            <a:off x="838200" y="395713"/>
            <a:ext cx="3436626" cy="659415"/>
            <a:chOff x="0" y="374"/>
            <a:chExt cx="4513" cy="1039"/>
          </a:xfrm>
        </p:grpSpPr>
        <p:sp>
          <p:nvSpPr>
            <p:cNvPr id="4" name="任意多边形 16">
              <a:extLst>
                <a:ext uri="{FF2B5EF4-FFF2-40B4-BE49-F238E27FC236}">
                  <a16:creationId xmlns:a16="http://schemas.microsoft.com/office/drawing/2014/main" id="{951AC7D6-A66B-D04F-B2E8-666B05E402BF}"/>
                </a:ext>
              </a:extLst>
            </p:cNvPr>
            <p:cNvSpPr/>
            <p:nvPr/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728" y="0"/>
                </a:cxn>
                <a:cxn ang="0">
                  <a:pos x="362728" y="186547"/>
                </a:cxn>
                <a:cxn ang="0">
                  <a:pos x="549275" y="186547"/>
                </a:cxn>
                <a:cxn ang="0">
                  <a:pos x="549275" y="549275"/>
                </a:cxn>
                <a:cxn ang="0">
                  <a:pos x="0" y="549275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 sz="2160"/>
            </a:p>
          </p:txBody>
        </p:sp>
        <p:sp>
          <p:nvSpPr>
            <p:cNvPr id="5" name="矩形 17">
              <a:extLst>
                <a:ext uri="{FF2B5EF4-FFF2-40B4-BE49-F238E27FC236}">
                  <a16:creationId xmlns:a16="http://schemas.microsoft.com/office/drawing/2014/main" id="{3D695338-F23A-5E45-88D0-CE8E02458E49}"/>
                </a:ext>
              </a:extLst>
            </p:cNvPr>
            <p:cNvSpPr/>
            <p:nvPr/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98"/>
              </a:srgbClr>
            </a:solidFill>
            <a:ln w="9525">
              <a:noFill/>
            </a:ln>
          </p:spPr>
          <p:txBody>
            <a:bodyPr lIns="0" tIns="259080" rIns="215646" bIns="0" anchor="ctr"/>
            <a:lstStyle/>
            <a:p>
              <a:pPr algn="ctr"/>
              <a:endParaRPr lang="zh-CN" altLang="en-US" sz="48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文本框 6151">
              <a:extLst>
                <a:ext uri="{FF2B5EF4-FFF2-40B4-BE49-F238E27FC236}">
                  <a16:creationId xmlns:a16="http://schemas.microsoft.com/office/drawing/2014/main" id="{1F8E7E85-242F-1741-A04C-DA5377E3B5DB}"/>
                </a:ext>
              </a:extLst>
            </p:cNvPr>
            <p:cNvSpPr txBox="1"/>
            <p:nvPr/>
          </p:nvSpPr>
          <p:spPr>
            <a:xfrm>
              <a:off x="873" y="453"/>
              <a:ext cx="3640" cy="9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36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北京人的发现</a:t>
              </a:r>
            </a:p>
          </p:txBody>
        </p:sp>
        <p:sp>
          <p:nvSpPr>
            <p:cNvPr id="7" name="文本框 6152">
              <a:extLst>
                <a:ext uri="{FF2B5EF4-FFF2-40B4-BE49-F238E27FC236}">
                  <a16:creationId xmlns:a16="http://schemas.microsoft.com/office/drawing/2014/main" id="{7CE68597-ACEA-614C-B64A-44F0B892DC14}"/>
                </a:ext>
              </a:extLst>
            </p:cNvPr>
            <p:cNvSpPr txBox="1"/>
            <p:nvPr/>
          </p:nvSpPr>
          <p:spPr>
            <a:xfrm>
              <a:off x="0" y="453"/>
              <a:ext cx="872" cy="9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36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D323BCF-C408-D949-A745-07B9E10C9868}"/>
              </a:ext>
            </a:extLst>
          </p:cNvPr>
          <p:cNvSpPr txBox="1"/>
          <p:nvPr/>
        </p:nvSpPr>
        <p:spPr>
          <a:xfrm>
            <a:off x="846160" y="1293542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1.</a:t>
            </a:r>
            <a:r>
              <a:rPr kumimoji="1" lang="zh-CN" altLang="en-US" sz="2800" dirty="0"/>
              <a:t>北京人生活的</a:t>
            </a:r>
            <a:r>
              <a:rPr kumimoji="1" lang="zh-CN" altLang="en-US" sz="2800" dirty="0">
                <a:solidFill>
                  <a:srgbClr val="FF0000"/>
                </a:solidFill>
              </a:rPr>
              <a:t>时间</a:t>
            </a:r>
            <a:r>
              <a:rPr kumimoji="1" lang="zh-CN" altLang="en-US" sz="2800" dirty="0"/>
              <a:t>、</a:t>
            </a:r>
            <a:r>
              <a:rPr kumimoji="1" lang="zh-CN" altLang="en-US" sz="2800" dirty="0">
                <a:solidFill>
                  <a:srgbClr val="FF0000"/>
                </a:solidFill>
              </a:rPr>
              <a:t>地点</a:t>
            </a:r>
            <a:r>
              <a:rPr kumimoji="1" lang="zh-CN" altLang="en-US" sz="2800" dirty="0"/>
              <a:t>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32DEEF-C9D2-0F4F-8A88-6AC802BBC9F7}"/>
              </a:ext>
            </a:extLst>
          </p:cNvPr>
          <p:cNvSpPr txBox="1"/>
          <p:nvPr/>
        </p:nvSpPr>
        <p:spPr>
          <a:xfrm>
            <a:off x="846160" y="2993236"/>
            <a:ext cx="439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3.</a:t>
            </a:r>
            <a:r>
              <a:rPr kumimoji="1" lang="zh-CN" altLang="en-US" sz="2800" dirty="0"/>
              <a:t>北京人的</a:t>
            </a:r>
            <a:r>
              <a:rPr kumimoji="1" lang="zh-CN" altLang="en-US" sz="2800" dirty="0">
                <a:solidFill>
                  <a:srgbClr val="FF0000"/>
                </a:solidFill>
              </a:rPr>
              <a:t>体貌特征</a:t>
            </a:r>
            <a:r>
              <a:rPr kumimoji="1" lang="zh-CN" altLang="en-US" sz="2800" dirty="0"/>
              <a:t>如何？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0E00ED5-628C-4649-BFE9-8776A9209F17}"/>
              </a:ext>
            </a:extLst>
          </p:cNvPr>
          <p:cNvSpPr txBox="1"/>
          <p:nvPr/>
        </p:nvSpPr>
        <p:spPr>
          <a:xfrm>
            <a:off x="846160" y="2143389"/>
            <a:ext cx="5099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2.</a:t>
            </a:r>
            <a:r>
              <a:rPr kumimoji="1" lang="zh-CN" altLang="en-US" sz="2800" dirty="0"/>
              <a:t>北京人被发现的</a:t>
            </a:r>
            <a:r>
              <a:rPr kumimoji="1" lang="zh-CN" altLang="en-US" sz="2800" dirty="0">
                <a:solidFill>
                  <a:srgbClr val="FF0000"/>
                </a:solidFill>
              </a:rPr>
              <a:t>证据</a:t>
            </a:r>
            <a:r>
              <a:rPr kumimoji="1" lang="zh-CN" altLang="en-US" sz="2800" dirty="0"/>
              <a:t>是什么？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6614AD-79DA-7241-8FA7-E8A61D290D8C}"/>
              </a:ext>
            </a:extLst>
          </p:cNvPr>
          <p:cNvSpPr txBox="1"/>
          <p:nvPr/>
        </p:nvSpPr>
        <p:spPr>
          <a:xfrm flipH="1">
            <a:off x="1170211" y="1762572"/>
            <a:ext cx="760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0432FF"/>
                </a:solidFill>
              </a:rPr>
              <a:t>距今约</a:t>
            </a:r>
            <a:r>
              <a:rPr kumimoji="1" lang="en-US" altLang="zh-CN" sz="2800" dirty="0">
                <a:solidFill>
                  <a:srgbClr val="0432FF"/>
                </a:solidFill>
              </a:rPr>
              <a:t>70-20</a:t>
            </a:r>
            <a:r>
              <a:rPr kumimoji="1" lang="zh-CN" altLang="en-US" sz="2800" dirty="0">
                <a:solidFill>
                  <a:srgbClr val="0432FF"/>
                </a:solidFill>
              </a:rPr>
              <a:t>万年的北京西南周口店龙骨山。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69C38F1-98B8-A44F-8615-3E3AA8EBECBE}"/>
              </a:ext>
            </a:extLst>
          </p:cNvPr>
          <p:cNvSpPr txBox="1"/>
          <p:nvPr/>
        </p:nvSpPr>
        <p:spPr>
          <a:xfrm flipH="1">
            <a:off x="1106002" y="2568313"/>
            <a:ext cx="760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0432FF"/>
                </a:solidFill>
              </a:rPr>
              <a:t>大量北京人的化石和石器</a:t>
            </a:r>
          </a:p>
        </p:txBody>
      </p:sp>
    </p:spTree>
    <p:extLst>
      <p:ext uri="{BB962C8B-B14F-4D97-AF65-F5344CB8AC3E}">
        <p14:creationId xmlns:p14="http://schemas.microsoft.com/office/powerpoint/2010/main" val="344236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4103"/>
          <p:cNvSpPr txBox="1"/>
          <p:nvPr/>
        </p:nvSpPr>
        <p:spPr>
          <a:xfrm>
            <a:off x="737236" y="44451"/>
            <a:ext cx="1554480" cy="483209"/>
          </a:xfrm>
          <a:prstGeom prst="rect">
            <a:avLst/>
          </a:prstGeom>
          <a:noFill/>
          <a:ln w="9525">
            <a:noFill/>
          </a:ln>
        </p:spPr>
        <p:txBody>
          <a:bodyPr lIns="108204" tIns="56388" rIns="108204" bIns="56388" anchor="t">
            <a:spAutoFit/>
          </a:bodyPr>
          <a:lstStyle/>
          <a:p>
            <a:r>
              <a:rPr lang="zh-CN" altLang="zh-CN" sz="2400" b="1" dirty="0">
                <a:solidFill>
                  <a:srgbClr val="006666"/>
                </a:solidFill>
                <a:latin typeface="Arial" panose="020B0604020202020204" pitchFamily="34" charset="0"/>
                <a:ea typeface="方正姚体" pitchFamily="2" charset="-122"/>
              </a:rPr>
              <a:t>讲授新课</a:t>
            </a:r>
          </a:p>
        </p:txBody>
      </p:sp>
      <p:pic>
        <p:nvPicPr>
          <p:cNvPr id="13314" name="图片 3" descr="H5LDP82%J21F(Q2T`O`FVK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1421" y="1568679"/>
            <a:ext cx="3419474" cy="3605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6" descr="_@{O_T00G`7KZ_2O2(VN3M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657" y="1625375"/>
            <a:ext cx="5090160" cy="2932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7" descr="5320112_4174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7254" y="1492016"/>
            <a:ext cx="2787014" cy="2419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文本框 8"/>
          <p:cNvSpPr txBox="1"/>
          <p:nvPr/>
        </p:nvSpPr>
        <p:spPr>
          <a:xfrm>
            <a:off x="737236" y="661019"/>
            <a:ext cx="510921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北京人系列化石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A739121-308A-994F-8AF4-D32CD996B428}"/>
              </a:ext>
            </a:extLst>
          </p:cNvPr>
          <p:cNvSpPr txBox="1"/>
          <p:nvPr/>
        </p:nvSpPr>
        <p:spPr>
          <a:xfrm>
            <a:off x="1514476" y="469084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北京人头盖骨化石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AB98649-F144-1141-847E-ED6639E41C66}"/>
              </a:ext>
            </a:extLst>
          </p:cNvPr>
          <p:cNvSpPr txBox="1"/>
          <p:nvPr/>
        </p:nvSpPr>
        <p:spPr>
          <a:xfrm>
            <a:off x="9023982" y="337128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北京人牙齿化石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A6B0A1-5EF5-D148-8C80-C8E6A80E614B}"/>
              </a:ext>
            </a:extLst>
          </p:cNvPr>
          <p:cNvSpPr txBox="1"/>
          <p:nvPr/>
        </p:nvSpPr>
        <p:spPr>
          <a:xfrm>
            <a:off x="6275376" y="526485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北京人复原头像</a:t>
            </a:r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007EDC69-A1BA-F74A-971E-7B4F28A72A4B}"/>
              </a:ext>
            </a:extLst>
          </p:cNvPr>
          <p:cNvGrpSpPr/>
          <p:nvPr/>
        </p:nvGrpSpPr>
        <p:grpSpPr>
          <a:xfrm>
            <a:off x="9023665" y="3923113"/>
            <a:ext cx="2245620" cy="2236602"/>
            <a:chOff x="3315" y="5079"/>
            <a:chExt cx="3301" cy="3210"/>
          </a:xfrm>
        </p:grpSpPr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BF5EF56A-CD48-164D-A37A-73D2E3A84A89}"/>
                </a:ext>
              </a:extLst>
            </p:cNvPr>
            <p:cNvSpPr txBox="1"/>
            <p:nvPr/>
          </p:nvSpPr>
          <p:spPr>
            <a:xfrm>
              <a:off x="3681" y="7759"/>
              <a:ext cx="2281" cy="5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尖状器</a:t>
              </a:r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2" name="Object 13">
              <a:extLst>
                <a:ext uri="{FF2B5EF4-FFF2-40B4-BE49-F238E27FC236}">
                  <a16:creationId xmlns:a16="http://schemas.microsoft.com/office/drawing/2014/main" id="{3362741D-B004-F24E-BC95-502C3492AEA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90521313"/>
                </p:ext>
              </p:extLst>
            </p:nvPr>
          </p:nvGraphicFramePr>
          <p:xfrm>
            <a:off x="3315" y="5079"/>
            <a:ext cx="3301" cy="2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r:id="rId6" imgW="3593651" imgH="3771429" progId="">
                    <p:embed/>
                  </p:oleObj>
                </mc:Choice>
                <mc:Fallback>
                  <p:oleObj r:id="rId6" imgW="3593651" imgH="3771429" progId="">
                    <p:embed/>
                    <p:pic>
                      <p:nvPicPr>
                        <p:cNvPr id="16389" name="Objec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5" y="5079"/>
                          <a:ext cx="3301" cy="2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01706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147">
            <a:extLst>
              <a:ext uri="{FF2B5EF4-FFF2-40B4-BE49-F238E27FC236}">
                <a16:creationId xmlns:a16="http://schemas.microsoft.com/office/drawing/2014/main" id="{59A25CB3-E233-D74B-8E4C-6F84B3C1CBD7}"/>
              </a:ext>
            </a:extLst>
          </p:cNvPr>
          <p:cNvGrpSpPr/>
          <p:nvPr/>
        </p:nvGrpSpPr>
        <p:grpSpPr>
          <a:xfrm>
            <a:off x="838200" y="395713"/>
            <a:ext cx="3436626" cy="659415"/>
            <a:chOff x="0" y="374"/>
            <a:chExt cx="4513" cy="1039"/>
          </a:xfrm>
        </p:grpSpPr>
        <p:sp>
          <p:nvSpPr>
            <p:cNvPr id="4" name="任意多边形 16">
              <a:extLst>
                <a:ext uri="{FF2B5EF4-FFF2-40B4-BE49-F238E27FC236}">
                  <a16:creationId xmlns:a16="http://schemas.microsoft.com/office/drawing/2014/main" id="{951AC7D6-A66B-D04F-B2E8-666B05E402BF}"/>
                </a:ext>
              </a:extLst>
            </p:cNvPr>
            <p:cNvSpPr/>
            <p:nvPr/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728" y="0"/>
                </a:cxn>
                <a:cxn ang="0">
                  <a:pos x="362728" y="186547"/>
                </a:cxn>
                <a:cxn ang="0">
                  <a:pos x="549275" y="186547"/>
                </a:cxn>
                <a:cxn ang="0">
                  <a:pos x="549275" y="549275"/>
                </a:cxn>
                <a:cxn ang="0">
                  <a:pos x="0" y="549275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 sz="2160"/>
            </a:p>
          </p:txBody>
        </p:sp>
        <p:sp>
          <p:nvSpPr>
            <p:cNvPr id="5" name="矩形 17">
              <a:extLst>
                <a:ext uri="{FF2B5EF4-FFF2-40B4-BE49-F238E27FC236}">
                  <a16:creationId xmlns:a16="http://schemas.microsoft.com/office/drawing/2014/main" id="{3D695338-F23A-5E45-88D0-CE8E02458E49}"/>
                </a:ext>
              </a:extLst>
            </p:cNvPr>
            <p:cNvSpPr/>
            <p:nvPr/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98"/>
              </a:srgbClr>
            </a:solidFill>
            <a:ln w="9525">
              <a:noFill/>
            </a:ln>
          </p:spPr>
          <p:txBody>
            <a:bodyPr lIns="0" tIns="259080" rIns="215646" bIns="0" anchor="ctr"/>
            <a:lstStyle/>
            <a:p>
              <a:pPr algn="ctr"/>
              <a:endParaRPr lang="zh-CN" altLang="en-US" sz="48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文本框 6151">
              <a:extLst>
                <a:ext uri="{FF2B5EF4-FFF2-40B4-BE49-F238E27FC236}">
                  <a16:creationId xmlns:a16="http://schemas.microsoft.com/office/drawing/2014/main" id="{1F8E7E85-242F-1741-A04C-DA5377E3B5DB}"/>
                </a:ext>
              </a:extLst>
            </p:cNvPr>
            <p:cNvSpPr txBox="1"/>
            <p:nvPr/>
          </p:nvSpPr>
          <p:spPr>
            <a:xfrm>
              <a:off x="873" y="453"/>
              <a:ext cx="3640" cy="9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36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北京人的发现</a:t>
              </a:r>
            </a:p>
          </p:txBody>
        </p:sp>
        <p:sp>
          <p:nvSpPr>
            <p:cNvPr id="7" name="文本框 6152">
              <a:extLst>
                <a:ext uri="{FF2B5EF4-FFF2-40B4-BE49-F238E27FC236}">
                  <a16:creationId xmlns:a16="http://schemas.microsoft.com/office/drawing/2014/main" id="{7CE68597-ACEA-614C-B64A-44F0B892DC14}"/>
                </a:ext>
              </a:extLst>
            </p:cNvPr>
            <p:cNvSpPr txBox="1"/>
            <p:nvPr/>
          </p:nvSpPr>
          <p:spPr>
            <a:xfrm>
              <a:off x="0" y="453"/>
              <a:ext cx="872" cy="9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36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D323BCF-C408-D949-A745-07B9E10C9868}"/>
              </a:ext>
            </a:extLst>
          </p:cNvPr>
          <p:cNvSpPr txBox="1"/>
          <p:nvPr/>
        </p:nvSpPr>
        <p:spPr>
          <a:xfrm>
            <a:off x="846160" y="1293542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1.</a:t>
            </a:r>
            <a:r>
              <a:rPr kumimoji="1" lang="zh-CN" altLang="en-US" sz="2800" dirty="0"/>
              <a:t>北京人生活的</a:t>
            </a:r>
            <a:r>
              <a:rPr kumimoji="1" lang="zh-CN" altLang="en-US" sz="2800" dirty="0">
                <a:solidFill>
                  <a:srgbClr val="FF0000"/>
                </a:solidFill>
              </a:rPr>
              <a:t>时间</a:t>
            </a:r>
            <a:r>
              <a:rPr kumimoji="1" lang="zh-CN" altLang="en-US" sz="2800" dirty="0"/>
              <a:t>、</a:t>
            </a:r>
            <a:r>
              <a:rPr kumimoji="1" lang="zh-CN" altLang="en-US" sz="2800" dirty="0">
                <a:solidFill>
                  <a:srgbClr val="FF0000"/>
                </a:solidFill>
              </a:rPr>
              <a:t>地点</a:t>
            </a:r>
            <a:r>
              <a:rPr kumimoji="1" lang="zh-CN" altLang="en-US" sz="2800" dirty="0"/>
              <a:t>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32DEEF-C9D2-0F4F-8A88-6AC802BBC9F7}"/>
              </a:ext>
            </a:extLst>
          </p:cNvPr>
          <p:cNvSpPr txBox="1"/>
          <p:nvPr/>
        </p:nvSpPr>
        <p:spPr>
          <a:xfrm>
            <a:off x="846160" y="2993236"/>
            <a:ext cx="439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3.</a:t>
            </a:r>
            <a:r>
              <a:rPr kumimoji="1" lang="zh-CN" altLang="en-US" sz="2800" dirty="0"/>
              <a:t>北京人的</a:t>
            </a:r>
            <a:r>
              <a:rPr kumimoji="1" lang="zh-CN" altLang="en-US" sz="2800" dirty="0">
                <a:solidFill>
                  <a:srgbClr val="FF0000"/>
                </a:solidFill>
              </a:rPr>
              <a:t>体貌特征</a:t>
            </a:r>
            <a:r>
              <a:rPr kumimoji="1" lang="zh-CN" altLang="en-US" sz="2800" dirty="0"/>
              <a:t>如何？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0E00ED5-628C-4649-BFE9-8776A9209F17}"/>
              </a:ext>
            </a:extLst>
          </p:cNvPr>
          <p:cNvSpPr txBox="1"/>
          <p:nvPr/>
        </p:nvSpPr>
        <p:spPr>
          <a:xfrm>
            <a:off x="846160" y="2143389"/>
            <a:ext cx="5099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2.</a:t>
            </a:r>
            <a:r>
              <a:rPr kumimoji="1" lang="zh-CN" altLang="en-US" sz="2800" dirty="0"/>
              <a:t>北京人被发现的</a:t>
            </a:r>
            <a:r>
              <a:rPr kumimoji="1" lang="zh-CN" altLang="en-US" sz="2800" dirty="0">
                <a:solidFill>
                  <a:srgbClr val="FF0000"/>
                </a:solidFill>
              </a:rPr>
              <a:t>证据</a:t>
            </a:r>
            <a:r>
              <a:rPr kumimoji="1" lang="zh-CN" altLang="en-US" sz="2800" dirty="0"/>
              <a:t>是什么？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6614AD-79DA-7241-8FA7-E8A61D290D8C}"/>
              </a:ext>
            </a:extLst>
          </p:cNvPr>
          <p:cNvSpPr txBox="1"/>
          <p:nvPr/>
        </p:nvSpPr>
        <p:spPr>
          <a:xfrm flipH="1">
            <a:off x="1170211" y="1762572"/>
            <a:ext cx="760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0432FF"/>
                </a:solidFill>
              </a:rPr>
              <a:t>距今约</a:t>
            </a:r>
            <a:r>
              <a:rPr kumimoji="1" lang="en-US" altLang="zh-CN" sz="2800" dirty="0">
                <a:solidFill>
                  <a:srgbClr val="0432FF"/>
                </a:solidFill>
              </a:rPr>
              <a:t>70-20</a:t>
            </a:r>
            <a:r>
              <a:rPr kumimoji="1" lang="zh-CN" altLang="en-US" sz="2800" dirty="0">
                <a:solidFill>
                  <a:srgbClr val="0432FF"/>
                </a:solidFill>
              </a:rPr>
              <a:t>万年的北京西南周口店龙骨山。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69C38F1-98B8-A44F-8615-3E3AA8EBECBE}"/>
              </a:ext>
            </a:extLst>
          </p:cNvPr>
          <p:cNvSpPr txBox="1"/>
          <p:nvPr/>
        </p:nvSpPr>
        <p:spPr>
          <a:xfrm flipH="1">
            <a:off x="1106002" y="2568313"/>
            <a:ext cx="760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0432FF"/>
                </a:solidFill>
              </a:rPr>
              <a:t>大量北京人的化石和石器</a:t>
            </a:r>
          </a:p>
        </p:txBody>
      </p:sp>
    </p:spTree>
    <p:extLst>
      <p:ext uri="{BB962C8B-B14F-4D97-AF65-F5344CB8AC3E}">
        <p14:creationId xmlns:p14="http://schemas.microsoft.com/office/powerpoint/2010/main" val="3208088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{8F2FEC4F-331B-DF4A-997F-05C20664134D}tf10001064</Template>
  <TotalTime>120</TotalTime>
  <Words>1250</Words>
  <Application>Microsoft Macintosh PowerPoint</Application>
  <PresentationFormat>宽屏</PresentationFormat>
  <Paragraphs>173</Paragraphs>
  <Slides>28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28</vt:i4>
      </vt:variant>
    </vt:vector>
  </HeadingPairs>
  <TitlesOfParts>
    <vt:vector size="48" baseType="lpstr">
      <vt:lpstr>等线</vt:lpstr>
      <vt:lpstr>等线</vt:lpstr>
      <vt:lpstr>方正舒体</vt:lpstr>
      <vt:lpstr>方正姚体</vt:lpstr>
      <vt:lpstr>黑体</vt:lpstr>
      <vt:lpstr>华文新魏</vt:lpstr>
      <vt:lpstr>华文行楷</vt:lpstr>
      <vt:lpstr>华文中宋</vt:lpstr>
      <vt:lpstr>楷体_GB2312</vt:lpstr>
      <vt:lpstr>隶书</vt:lpstr>
      <vt:lpstr>宋体</vt:lpstr>
      <vt:lpstr>微软雅黑</vt:lpstr>
      <vt:lpstr>幼圆</vt:lpstr>
      <vt:lpstr>Arial</vt:lpstr>
      <vt:lpstr>Castellar</vt:lpstr>
      <vt:lpstr>Garamond</vt:lpstr>
      <vt:lpstr>Tahoma</vt:lpstr>
      <vt:lpstr>Times New Roman</vt:lpstr>
      <vt:lpstr>Wingdings</vt:lpstr>
      <vt:lpstr>环保</vt:lpstr>
      <vt:lpstr>PowerPoint 演示文稿</vt:lpstr>
      <vt:lpstr>你知道关于人类起源的神话传说吗？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Happy</dc:creator>
  <cp:lastModifiedBy>Happy</cp:lastModifiedBy>
  <cp:revision>13</cp:revision>
  <dcterms:created xsi:type="dcterms:W3CDTF">2018-09-04T14:39:01Z</dcterms:created>
  <dcterms:modified xsi:type="dcterms:W3CDTF">2018-09-05T09:15:56Z</dcterms:modified>
</cp:coreProperties>
</file>