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9" r:id="rId2"/>
    <p:sldId id="260" r:id="rId3"/>
    <p:sldId id="308" r:id="rId4"/>
    <p:sldId id="337" r:id="rId5"/>
    <p:sldId id="256" r:id="rId6"/>
    <p:sldId id="257" r:id="rId7"/>
    <p:sldId id="379" r:id="rId8"/>
    <p:sldId id="351" r:id="rId9"/>
    <p:sldId id="378" r:id="rId10"/>
    <p:sldId id="407" r:id="rId11"/>
    <p:sldId id="314" r:id="rId12"/>
    <p:sldId id="382" r:id="rId13"/>
    <p:sldId id="383" r:id="rId14"/>
    <p:sldId id="402" r:id="rId15"/>
    <p:sldId id="401" r:id="rId16"/>
    <p:sldId id="340" r:id="rId17"/>
    <p:sldId id="384" r:id="rId18"/>
    <p:sldId id="404" r:id="rId19"/>
    <p:sldId id="403" r:id="rId20"/>
    <p:sldId id="405" r:id="rId21"/>
    <p:sldId id="406" r:id="rId22"/>
    <p:sldId id="408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433A"/>
    <a:srgbClr val="FFC000"/>
    <a:srgbClr val="FAF7E8"/>
    <a:srgbClr val="C77E44"/>
    <a:srgbClr val="A2B387"/>
    <a:srgbClr val="E3CA9E"/>
    <a:srgbClr val="AA4A3C"/>
    <a:srgbClr val="C8A04D"/>
    <a:srgbClr val="CCF78D"/>
    <a:srgbClr val="AEED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4103" autoAdjust="0"/>
  </p:normalViewPr>
  <p:slideViewPr>
    <p:cSldViewPr snapToGrid="0">
      <p:cViewPr varScale="1">
        <p:scale>
          <a:sx n="58" d="100"/>
          <a:sy n="58" d="100"/>
        </p:scale>
        <p:origin x="5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919F9-8872-45DC-BB21-A06862B769A5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18961-56EC-49A8-B0F1-65B8E707B8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203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63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FEAEAB61-C72C-4995-8235-AB6C49F6B17C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54F0D812-B0C1-476A-85EC-9CC977F87E9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023E26A9-3BD1-42D6-AF4F-616DEC0E9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DDC049A-D501-4414-BA0C-5A038E0ABEDC}" type="slidenum">
              <a:rPr lang="zh-CN" altLang="en-US" sz="1200" smtClean="0">
                <a:latin typeface="Calibri" panose="020F0502020204030204" pitchFamily="34" charset="0"/>
              </a:rPr>
              <a:pPr/>
              <a:t>4</a:t>
            </a:fld>
            <a:endParaRPr lang="zh-CN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6847BC-2275-4D23-8853-FA635AD88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86FEDA8-EE64-4FD8-BF73-0507464E1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8039D9-2677-4F93-A032-5A8C2DAA4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7C96-4480-4A54-8C6D-6E2BF6FDE677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E5C00A-D3B2-404A-A08D-5EC0AAFF7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159D10-DE8C-491D-8DF1-9D6F2C8C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E279-9C2B-4D79-A549-E4B818209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90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32D521-6264-441E-A57B-F1EA7055F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D2B935-A801-4E2C-AD61-4443B9C3A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356E71-2888-4F03-8D85-FDAB1AC56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7C96-4480-4A54-8C6D-6E2BF6FDE677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95D9D3-775A-4D33-B746-4D0898454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E14937-0D6F-4F40-A930-650A5AF0B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E279-9C2B-4D79-A549-E4B818209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080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CD68BE5-7395-4362-A1AE-2E9E6B54D9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7FD79F-D9DF-4064-B8A8-FEC9984098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2F3D2C-2919-4872-BE55-07F60634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7C96-4480-4A54-8C6D-6E2BF6FDE677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71BA0B-52C6-48D8-B464-3A864EE0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C0E261-4991-476A-8FAD-CFB20421D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E279-9C2B-4D79-A549-E4B818209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946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68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F23197-3E2F-4EFD-A1A9-A78AA5386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BCA09-E307-4F9E-B283-CD001B074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07C455-B3A4-4751-8B15-69A1B571B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7C96-4480-4A54-8C6D-6E2BF6FDE677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D7C0C4-80FA-4320-AC97-E36F355E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9A2375-A8FF-44DF-9002-504A8AFA1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E279-9C2B-4D79-A549-E4B818209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25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C08CF4-C476-47C1-B06E-A86BC8E82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DC58EA-F27A-49D1-AA7B-C8ED14A83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28A5A9-15F9-4AFF-81CC-D367D7E0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7C96-4480-4A54-8C6D-6E2BF6FDE677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C6CEDA-5328-45DA-AFF0-80D43046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B499CA-AC09-4890-A754-62405A71F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E279-9C2B-4D79-A549-E4B818209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24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82540B-BFCA-4426-9E28-F7749E72A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CD42E0-A0B4-4C88-9B9E-FBB55FC9EE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37E779F-E771-4FF4-BE90-437C1452F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A2191F-CACC-44C1-8894-42AF48A0F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7C96-4480-4A54-8C6D-6E2BF6FDE677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05C61C3-86B7-4784-B355-C912AC164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AE5D8E-BA7D-4E4F-9682-89FB0384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E279-9C2B-4D79-A549-E4B818209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53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874A59-5B86-41C1-8A36-B87E3B4B0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D571BF-04FA-40DF-A9D8-C21CB2541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290699-F1CE-45C3-B0BA-EF49ACA70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3043BC-3F82-4E1E-945C-30605A02D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9E49A9-5D6E-4DE4-BA18-A2D0B7D4D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000EC3D-58B4-49A4-B683-EACB9A93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7C96-4480-4A54-8C6D-6E2BF6FDE677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600C018-6F73-42FD-86EF-D968B33D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38D8667-D6A5-4700-865B-DAFC921F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E279-9C2B-4D79-A549-E4B818209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89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E1CACC-F162-41F8-9325-64346BAC7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D044C17-CD10-48A7-9C01-68301F6DC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7C96-4480-4A54-8C6D-6E2BF6FDE677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61DCA3-8949-45B4-8993-A4BE436D8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6988662-CAB9-4522-BC3D-16D2AC0FD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E279-9C2B-4D79-A549-E4B818209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0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5049745-E876-4D87-A159-37E32AED3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7C96-4480-4A54-8C6D-6E2BF6FDE677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13C29AE-01C7-44CD-B74A-7A25F0B33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411BD0-46B2-48A3-94B1-CF750C9C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E279-9C2B-4D79-A549-E4B818209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4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35830D-A9CD-4CF9-AC71-3075412BF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ABE715-A914-476B-8F93-680A8E0F1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24AD0E5-4FA5-4B15-BE49-7F1460662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A7FCB0-4B10-498B-BAB9-D289B0D68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7C96-4480-4A54-8C6D-6E2BF6FDE677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419DE7E-5D1A-4EDC-ACCE-3477249F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AB01C6-D870-4391-BB37-EE0382E8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E279-9C2B-4D79-A549-E4B818209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491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D566BD-2F01-477C-81D2-0156AC40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1F49BD-D5B0-4B70-9F1E-301AAF590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BF4CE2-E9AC-45B6-9369-7C6B5D3A5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D13579-A92D-4873-8396-499E8F84A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7C96-4480-4A54-8C6D-6E2BF6FDE677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EAF732-33BE-4871-8BF3-3CD102D7E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787709-4B85-46C5-9C53-30A800763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FE279-9C2B-4D79-A549-E4B818209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78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611885-3486-46D7-AEF8-82ECFBC46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F4F1F1-79BE-4179-9C4B-7493CC17D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AB78B8-43B2-49B9-B8DA-C953FDDF4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47C96-4480-4A54-8C6D-6E2BF6FDE677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47E468-B828-4EF0-A3DD-986666063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454ED4-68DD-4856-A614-17ED6B0DC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FE279-9C2B-4D79-A549-E4B818209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59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" y="4612421"/>
            <a:ext cx="7875381" cy="22455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025" y="3556356"/>
            <a:ext cx="4721977" cy="3276939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36237" y="1915668"/>
            <a:ext cx="941796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zh-CN" altLang="en-US" sz="8000" dirty="0">
                <a:latin typeface="华文隶书" panose="02010800040101010101" pitchFamily="2" charset="-122"/>
                <a:ea typeface="华文隶书" panose="02010800040101010101" pitchFamily="2" charset="-122"/>
              </a:rPr>
              <a:t>战国时期的社会变化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5234225" y="1207782"/>
            <a:ext cx="17235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zh-CN" altLang="en-US" sz="4000" dirty="0">
                <a:latin typeface="华文行楷" panose="02010800040101010101" pitchFamily="2" charset="-122"/>
                <a:ea typeface="华文行楷" panose="02010800040101010101" pitchFamily="2" charset="-122"/>
              </a:rPr>
              <a:t>第七课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F90CB9E-877E-418C-A353-E4F945108619}"/>
              </a:ext>
            </a:extLst>
          </p:cNvPr>
          <p:cNvSpPr txBox="1"/>
          <p:nvPr/>
        </p:nvSpPr>
        <p:spPr>
          <a:xfrm>
            <a:off x="3497815" y="925575"/>
            <a:ext cx="6736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思考：春秋战国战争有什么区别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？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3E674AF-2759-4CFD-9058-8731FE45AAE6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62D022C4-AA8C-42B4-A0B5-CA7069B87AA2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6" name="图片 5" descr="墨迹1.png">
                <a:extLst>
                  <a:ext uri="{FF2B5EF4-FFF2-40B4-BE49-F238E27FC236}">
                    <a16:creationId xmlns:a16="http://schemas.microsoft.com/office/drawing/2014/main" id="{24497F85-1816-4EAB-97B1-087D5D69F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A526D79A-028E-41CE-A4A8-64FEC97AB42A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一</a:t>
                </a: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CB24C61-5F36-4D7C-856F-5AADFEBCB07A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战国七雄</a:t>
              </a: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D04BE4CA-6E5F-4C24-9952-E10FB59FFADC}"/>
              </a:ext>
            </a:extLst>
          </p:cNvPr>
          <p:cNvSpPr txBox="1"/>
          <p:nvPr/>
        </p:nvSpPr>
        <p:spPr>
          <a:xfrm>
            <a:off x="888315" y="1547347"/>
            <a:ext cx="3256782" cy="2391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春秋的争霸战争：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、战争规模：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、战争目的：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CA63FF2-96D7-4E3E-B301-9AB06857DB81}"/>
              </a:ext>
            </a:extLst>
          </p:cNvPr>
          <p:cNvSpPr txBox="1"/>
          <p:nvPr/>
        </p:nvSpPr>
        <p:spPr>
          <a:xfrm>
            <a:off x="3799489" y="2684757"/>
            <a:ext cx="807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军队数量少，战术单一，往往数日就决定战争胜负</a:t>
            </a:r>
            <a:endParaRPr lang="en-US" altLang="zh-CN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A932488-0C02-4765-A730-FEF5A85A16F8}"/>
              </a:ext>
            </a:extLst>
          </p:cNvPr>
          <p:cNvSpPr/>
          <p:nvPr/>
        </p:nvSpPr>
        <p:spPr>
          <a:xfrm>
            <a:off x="3799489" y="3467346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掠夺财富，确立诸侯霸主地位</a:t>
            </a:r>
            <a:endParaRPr lang="zh-CN" altLang="en-US" sz="2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7ED5BA7-3BE7-46A3-A5A5-84E31573222F}"/>
              </a:ext>
            </a:extLst>
          </p:cNvPr>
          <p:cNvSpPr txBox="1"/>
          <p:nvPr/>
        </p:nvSpPr>
        <p:spPr>
          <a:xfrm>
            <a:off x="852209" y="3990566"/>
            <a:ext cx="3256783" cy="2391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战国的兼并战争：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、战争规模：</a:t>
            </a:r>
            <a:endParaRPr lang="en-US" altLang="zh-CN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、战争目的：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96EB67D-E527-4E29-822C-90C84D978434}"/>
              </a:ext>
            </a:extLst>
          </p:cNvPr>
          <p:cNvSpPr txBox="1"/>
          <p:nvPr/>
        </p:nvSpPr>
        <p:spPr>
          <a:xfrm>
            <a:off x="3799489" y="4999334"/>
            <a:ext cx="7747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战争规模大，战略战术复杂多样，持续时间长</a:t>
            </a:r>
            <a:endParaRPr lang="en-US" altLang="zh-CN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ED1491D-5501-4C79-B716-E4ABC1AA0D33}"/>
              </a:ext>
            </a:extLst>
          </p:cNvPr>
          <p:cNvSpPr txBox="1"/>
          <p:nvPr/>
        </p:nvSpPr>
        <p:spPr>
          <a:xfrm>
            <a:off x="3799489" y="5859155"/>
            <a:ext cx="6936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兼并天下，统一中国</a:t>
            </a:r>
            <a:endParaRPr lang="en-US" altLang="zh-CN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4" name="Picture 2" descr="D:\png\12-06_0009_3.png">
            <a:extLst>
              <a:ext uri="{FF2B5EF4-FFF2-40B4-BE49-F238E27FC236}">
                <a16:creationId xmlns:a16="http://schemas.microsoft.com/office/drawing/2014/main" id="{71F3DD8A-B3E3-4A8C-9627-9E71DAC7E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349833" flipH="1" flipV="1">
            <a:off x="8994288" y="312314"/>
            <a:ext cx="1209924" cy="84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png\12-06_0009_3.png">
            <a:extLst>
              <a:ext uri="{FF2B5EF4-FFF2-40B4-BE49-F238E27FC236}">
                <a16:creationId xmlns:a16="http://schemas.microsoft.com/office/drawing/2014/main" id="{1EDD7167-5B2E-495B-8C32-5A951B3FB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8275" flipH="1" flipV="1">
            <a:off x="10745822" y="5568358"/>
            <a:ext cx="1209924" cy="95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png\12-06_0009_3.png">
            <a:extLst>
              <a:ext uri="{FF2B5EF4-FFF2-40B4-BE49-F238E27FC236}">
                <a16:creationId xmlns:a16="http://schemas.microsoft.com/office/drawing/2014/main" id="{65E9606F-196F-434A-A404-893D6875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3542" flipH="1">
            <a:off x="10131355" y="40302"/>
            <a:ext cx="1209924" cy="107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png\12-06_0009_3.png">
            <a:extLst>
              <a:ext uri="{FF2B5EF4-FFF2-40B4-BE49-F238E27FC236}">
                <a16:creationId xmlns:a16="http://schemas.microsoft.com/office/drawing/2014/main" id="{8BB4FB6D-FB62-4B42-AEA2-3105C454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75260">
            <a:off x="11044549" y="906416"/>
            <a:ext cx="1081168" cy="81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6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C34C4D6-A679-4A73-AE65-7A6BAC63CA96}"/>
              </a:ext>
            </a:extLst>
          </p:cNvPr>
          <p:cNvSpPr txBox="1"/>
          <p:nvPr/>
        </p:nvSpPr>
        <p:spPr bwMode="auto">
          <a:xfrm>
            <a:off x="1919455" y="6438537"/>
            <a:ext cx="276069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87855">
              <a:defRPr/>
            </a:pPr>
            <a:r>
              <a:rPr lang="zh-CN" altLang="en-US" sz="2400" b="1" spc="-15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前</a:t>
            </a:r>
            <a:r>
              <a:rPr lang="en-US" altLang="zh-CN" sz="2400" b="1" spc="-15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451</a:t>
            </a:r>
            <a:r>
              <a:rPr lang="zh-CN" altLang="en-US" sz="2400" b="1" spc="-15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年</a:t>
            </a:r>
            <a:r>
              <a:rPr lang="en-US" altLang="zh-CN" sz="2400" b="1" spc="-15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,</a:t>
            </a:r>
            <a:r>
              <a:rPr lang="zh-CN" altLang="en-US" sz="2400" b="1" spc="-15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三家分晋后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BE057D-DBC3-4B99-B708-1D310F10D56A}"/>
              </a:ext>
            </a:extLst>
          </p:cNvPr>
          <p:cNvSpPr txBox="1"/>
          <p:nvPr/>
        </p:nvSpPr>
        <p:spPr>
          <a:xfrm>
            <a:off x="7359768" y="3984984"/>
            <a:ext cx="4255123" cy="2315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7855">
              <a:lnSpc>
                <a:spcPts val="5900"/>
              </a:lnSpc>
              <a:defRPr/>
            </a:pPr>
            <a:r>
              <a:rPr lang="zh-CN" altLang="en-US" sz="36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战国初期的秦国：</a:t>
            </a:r>
            <a:endParaRPr lang="en-US" altLang="zh-CN" sz="3600" b="1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defTabSz="1087855">
              <a:lnSpc>
                <a:spcPts val="5900"/>
              </a:lnSpc>
              <a:defRPr/>
            </a:pPr>
            <a:r>
              <a:rPr lang="zh-CN" altLang="en-US" sz="36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地理位置</a:t>
            </a:r>
            <a:r>
              <a:rPr lang="zh-CN" altLang="en-US" sz="36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           </a:t>
            </a:r>
            <a:r>
              <a:rPr lang="zh-CN" altLang="en-US" sz="36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，</a:t>
            </a:r>
            <a:endParaRPr lang="en-US" altLang="zh-CN" sz="3600" b="1" dirty="0">
              <a:solidFill>
                <a:schemeClr val="accent2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  <a:sym typeface="+mn-ea"/>
            </a:endParaRPr>
          </a:p>
          <a:p>
            <a:pPr defTabSz="1087855">
              <a:lnSpc>
                <a:spcPts val="5900"/>
              </a:lnSpc>
              <a:defRPr/>
            </a:pPr>
            <a:r>
              <a:rPr lang="zh-CN" altLang="en-US" sz="36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是个</a:t>
            </a:r>
            <a:r>
              <a:rPr lang="zh-CN" altLang="en-US" sz="3600" b="1" u="sng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           </a:t>
            </a:r>
            <a:r>
              <a:rPr lang="zh-CN" altLang="en-US" sz="36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的小国</a:t>
            </a:r>
            <a:r>
              <a:rPr lang="zh-CN" altLang="en-US" sz="4000" b="1" dirty="0">
                <a:solidFill>
                  <a:schemeClr val="accent2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。</a:t>
            </a:r>
          </a:p>
        </p:txBody>
      </p:sp>
      <p:grpSp>
        <p:nvGrpSpPr>
          <p:cNvPr id="4" name="组合 25">
            <a:extLst>
              <a:ext uri="{FF2B5EF4-FFF2-40B4-BE49-F238E27FC236}">
                <a16:creationId xmlns:a16="http://schemas.microsoft.com/office/drawing/2014/main" id="{BFFF11F8-9976-46EC-A313-8E37CDAECABB}"/>
              </a:ext>
            </a:extLst>
          </p:cNvPr>
          <p:cNvGrpSpPr>
            <a:grpSpLocks/>
          </p:cNvGrpSpPr>
          <p:nvPr/>
        </p:nvGrpSpPr>
        <p:grpSpPr bwMode="auto">
          <a:xfrm>
            <a:off x="6533002" y="218657"/>
            <a:ext cx="5368210" cy="6301641"/>
            <a:chOff x="7263539" y="5033144"/>
            <a:chExt cx="16175259" cy="7229574"/>
          </a:xfrm>
        </p:grpSpPr>
        <p:sp>
          <p:nvSpPr>
            <p:cNvPr id="25" name="圆角矩形 24">
              <a:extLst>
                <a:ext uri="{FF2B5EF4-FFF2-40B4-BE49-F238E27FC236}">
                  <a16:creationId xmlns:a16="http://schemas.microsoft.com/office/drawing/2014/main" id="{DB11AFAA-80A1-445F-A2CD-6F2D248FE4D8}"/>
                </a:ext>
              </a:extLst>
            </p:cNvPr>
            <p:cNvSpPr/>
            <p:nvPr/>
          </p:nvSpPr>
          <p:spPr>
            <a:xfrm>
              <a:off x="7263539" y="5033144"/>
              <a:ext cx="16175259" cy="7229574"/>
            </a:xfrm>
            <a:prstGeom prst="roundRect">
              <a:avLst/>
            </a:prstGeom>
            <a:noFill/>
            <a:ln w="85725">
              <a:solidFill>
                <a:srgbClr val="B686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855">
                <a:defRPr/>
              </a:pPr>
              <a:endParaRPr lang="zh-CN" altLang="en-US" sz="900"/>
            </a:p>
          </p:txBody>
        </p:sp>
        <p:sp>
          <p:nvSpPr>
            <p:cNvPr id="9230" name="TextBox 21">
              <a:extLst>
                <a:ext uri="{FF2B5EF4-FFF2-40B4-BE49-F238E27FC236}">
                  <a16:creationId xmlns:a16="http://schemas.microsoft.com/office/drawing/2014/main" id="{F271A62B-74B1-4428-BA5E-2B2568E164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0775" y="5291630"/>
              <a:ext cx="15518023" cy="425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ts val="4099"/>
                </a:lnSpc>
              </a:pPr>
              <a:r>
                <a:rPr lang="zh-CN" altLang="en-US" sz="3249" b="1" dirty="0"/>
                <a:t>       </a:t>
              </a:r>
              <a:r>
                <a:rPr lang="zh-CN" altLang="en-US" sz="2999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正是这个地处</a:t>
              </a:r>
              <a:r>
                <a:rPr lang="zh-CN" altLang="en-US" sz="2999" b="1" dirty="0">
                  <a:solidFill>
                    <a:srgbClr val="B6860E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边陲</a:t>
              </a:r>
              <a:r>
                <a:rPr lang="zh-CN" altLang="en-US" sz="2999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、被视为</a:t>
              </a:r>
              <a:r>
                <a:rPr lang="zh-CN" altLang="en-US" sz="2999" b="1" dirty="0">
                  <a:solidFill>
                    <a:srgbClr val="B6860E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野蛮</a:t>
              </a:r>
              <a:r>
                <a:rPr lang="zh-CN" altLang="en-US" sz="2999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、</a:t>
              </a:r>
              <a:r>
                <a:rPr lang="zh-CN" altLang="en-US" sz="2999" b="1" dirty="0">
                  <a:solidFill>
                    <a:srgbClr val="B6860E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落后</a:t>
              </a:r>
              <a:r>
                <a:rPr lang="zh-CN" altLang="en-US" sz="2999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的</a:t>
              </a:r>
              <a:r>
                <a:rPr lang="zh-CN" altLang="en-US" sz="2999" b="1" dirty="0">
                  <a:solidFill>
                    <a:srgbClr val="B6860E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蕞（</a:t>
              </a:r>
              <a:r>
                <a:rPr lang="en-US" altLang="zh-CN" sz="2999" b="1" dirty="0" err="1">
                  <a:solidFill>
                    <a:srgbClr val="B6860E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zuÌ</a:t>
              </a:r>
              <a:r>
                <a:rPr lang="zh-CN" altLang="en-US" sz="2999" b="1" dirty="0">
                  <a:solidFill>
                    <a:srgbClr val="B6860E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）尔（形容比较小的地区）</a:t>
              </a:r>
              <a:r>
                <a:rPr lang="zh-CN" altLang="en-US" sz="2999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小国，几百年后却打败了经济高度繁荣、文化异常发达的六个关东大国。     </a:t>
              </a:r>
              <a:endParaRPr lang="en-US" altLang="zh-CN" sz="2999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r">
                <a:lnSpc>
                  <a:spcPts val="4099"/>
                </a:lnSpc>
              </a:pPr>
              <a:r>
                <a:rPr lang="zh-CN" altLang="en-US" sz="2999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en-US" altLang="zh-CN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——《</a:t>
              </a: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中国通史</a:t>
              </a:r>
              <a:r>
                <a:rPr lang="en-US" altLang="zh-CN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·</a:t>
              </a: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第二卷</a:t>
              </a:r>
              <a:r>
                <a:rPr lang="en-US" altLang="zh-CN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endPara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54BF69A-FB58-4749-9A0B-E7D262ACA6AD}"/>
              </a:ext>
            </a:extLst>
          </p:cNvPr>
          <p:cNvSpPr txBox="1"/>
          <p:nvPr/>
        </p:nvSpPr>
        <p:spPr>
          <a:xfrm>
            <a:off x="9326168" y="4850541"/>
            <a:ext cx="121058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87855">
              <a:defRPr/>
            </a:pP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偏西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E5CE8C-4754-477F-92FA-D263ECDC1D69}"/>
              </a:ext>
            </a:extLst>
          </p:cNvPr>
          <p:cNvSpPr txBox="1"/>
          <p:nvPr/>
        </p:nvSpPr>
        <p:spPr>
          <a:xfrm>
            <a:off x="8441995" y="5575771"/>
            <a:ext cx="1210588" cy="7077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87855">
              <a:defRPr/>
            </a:pPr>
            <a:r>
              <a:rPr lang="zh-CN" altLang="en-US" sz="39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落后</a:t>
            </a:r>
          </a:p>
        </p:txBody>
      </p:sp>
      <p:pic>
        <p:nvPicPr>
          <p:cNvPr id="9237" name="图片 29">
            <a:extLst>
              <a:ext uri="{FF2B5EF4-FFF2-40B4-BE49-F238E27FC236}">
                <a16:creationId xmlns:a16="http://schemas.microsoft.com/office/drawing/2014/main" id="{07E507C4-0103-4E3F-9CF7-ED2ACDA6A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7" y="1163132"/>
            <a:ext cx="5472143" cy="535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3E5330AE-E07F-4255-9D87-53F821A02051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02A3D3B8-6C67-48D3-A99A-D1D8416FB39A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34" name="图片 33" descr="墨迹1.png">
                <a:extLst>
                  <a:ext uri="{FF2B5EF4-FFF2-40B4-BE49-F238E27FC236}">
                    <a16:creationId xmlns:a16="http://schemas.microsoft.com/office/drawing/2014/main" id="{F181E9B8-1FB0-4F34-8D87-CA34E485C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60A6647A-147C-4D45-8205-71C84A21FC10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一</a:t>
                </a:r>
              </a:p>
            </p:txBody>
          </p:sp>
        </p:grp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3389937-5941-4EEF-B766-0A560E20D082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战国七雄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CF3E8FF-0D59-434E-9648-14F47DDFC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4"/>
          <a:stretch>
            <a:fillRect/>
          </a:stretch>
        </p:blipFill>
        <p:spPr bwMode="auto">
          <a:xfrm>
            <a:off x="589025" y="1221888"/>
            <a:ext cx="5141741" cy="517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01F192B-B49F-43ED-98A5-351BF8376439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EAB2DE46-4053-4951-9147-C2D8453C9E32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6" name="图片 5" descr="墨迹1.png">
                <a:extLst>
                  <a:ext uri="{FF2B5EF4-FFF2-40B4-BE49-F238E27FC236}">
                    <a16:creationId xmlns:a16="http://schemas.microsoft.com/office/drawing/2014/main" id="{8006D0D2-EF87-4895-93D9-D5FC81F3F1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C4DDA82A-F870-4152-96A8-2D782D1A5A18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二</a:t>
                </a: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8392855-8C75-4A9C-92AE-5A44841452AC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商鞅变法</a:t>
              </a:r>
            </a:p>
          </p:txBody>
        </p:sp>
      </p:grpSp>
      <p:sp>
        <p:nvSpPr>
          <p:cNvPr id="8" name="圆: 空心 7">
            <a:extLst>
              <a:ext uri="{FF2B5EF4-FFF2-40B4-BE49-F238E27FC236}">
                <a16:creationId xmlns:a16="http://schemas.microsoft.com/office/drawing/2014/main" id="{D2C78973-D88A-4A22-8865-FC5256B1BD43}"/>
              </a:ext>
            </a:extLst>
          </p:cNvPr>
          <p:cNvSpPr/>
          <p:nvPr/>
        </p:nvSpPr>
        <p:spPr>
          <a:xfrm>
            <a:off x="2104697" y="4729655"/>
            <a:ext cx="338958" cy="331076"/>
          </a:xfrm>
          <a:prstGeom prst="donut">
            <a:avLst>
              <a:gd name="adj" fmla="val 1751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圆: 空心 8">
            <a:extLst>
              <a:ext uri="{FF2B5EF4-FFF2-40B4-BE49-F238E27FC236}">
                <a16:creationId xmlns:a16="http://schemas.microsoft.com/office/drawing/2014/main" id="{69247E5C-1818-4674-A99A-A60CD7B464B2}"/>
              </a:ext>
            </a:extLst>
          </p:cNvPr>
          <p:cNvSpPr/>
          <p:nvPr/>
        </p:nvSpPr>
        <p:spPr>
          <a:xfrm>
            <a:off x="3352801" y="4133193"/>
            <a:ext cx="338958" cy="331076"/>
          </a:xfrm>
          <a:prstGeom prst="donut">
            <a:avLst>
              <a:gd name="adj" fmla="val 1751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圆: 空心 9">
            <a:extLst>
              <a:ext uri="{FF2B5EF4-FFF2-40B4-BE49-F238E27FC236}">
                <a16:creationId xmlns:a16="http://schemas.microsoft.com/office/drawing/2014/main" id="{A8E7A21F-0DE9-41E5-967A-971700CF4BD5}"/>
              </a:ext>
            </a:extLst>
          </p:cNvPr>
          <p:cNvSpPr/>
          <p:nvPr/>
        </p:nvSpPr>
        <p:spPr>
          <a:xfrm>
            <a:off x="2745827" y="5494966"/>
            <a:ext cx="338958" cy="331076"/>
          </a:xfrm>
          <a:prstGeom prst="donut">
            <a:avLst>
              <a:gd name="adj" fmla="val 1751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82B6F9CE-BA78-49D2-A019-417F6C2FE362}"/>
              </a:ext>
            </a:extLst>
          </p:cNvPr>
          <p:cNvSpPr/>
          <p:nvPr/>
        </p:nvSpPr>
        <p:spPr>
          <a:xfrm>
            <a:off x="4193092" y="3665485"/>
            <a:ext cx="1855076" cy="428295"/>
          </a:xfrm>
          <a:prstGeom prst="wedgeRoundRectCallout">
            <a:avLst>
              <a:gd name="adj1" fmla="val -73631"/>
              <a:gd name="adj2" fmla="val 65908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华文新魏" panose="02010800040101010101" pitchFamily="2" charset="-122"/>
                <a:ea typeface="华文新魏" panose="02010800040101010101" pitchFamily="2" charset="-122"/>
              </a:rPr>
              <a:t>魏国李悝变法</a:t>
            </a: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AE15E9A0-E58E-4507-BD83-DFB55D23DFCC}"/>
              </a:ext>
            </a:extLst>
          </p:cNvPr>
          <p:cNvSpPr/>
          <p:nvPr/>
        </p:nvSpPr>
        <p:spPr>
          <a:xfrm>
            <a:off x="3691759" y="5323832"/>
            <a:ext cx="1855076" cy="428295"/>
          </a:xfrm>
          <a:prstGeom prst="wedgeRoundRectCallout">
            <a:avLst>
              <a:gd name="adj1" fmla="val -81705"/>
              <a:gd name="adj2" fmla="val 30938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华文新魏" panose="02010800040101010101" pitchFamily="2" charset="-122"/>
                <a:ea typeface="华文新魏" panose="02010800040101010101" pitchFamily="2" charset="-122"/>
              </a:rPr>
              <a:t>楚国吴起变法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345FDD2-BB1B-450B-B8A8-3C9BF36BBEE7}"/>
              </a:ext>
            </a:extLst>
          </p:cNvPr>
          <p:cNvSpPr txBox="1"/>
          <p:nvPr/>
        </p:nvSpPr>
        <p:spPr>
          <a:xfrm>
            <a:off x="6274677" y="2027135"/>
            <a:ext cx="524431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0000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战国时期，铁制工具和牛耕的普及使得生产力水平不断提高，新兴地主阶级实力壮大。各国为了适应经济社会的变化，纷纷通过变革政治经济和军事制度，以图富国强兵，使得在残酷的兼并战争中取得优势。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5377F3E-B6B9-437A-A06E-F5CFA792A6E0}"/>
              </a:ext>
            </a:extLst>
          </p:cNvPr>
          <p:cNvSpPr txBox="1"/>
          <p:nvPr/>
        </p:nvSpPr>
        <p:spPr>
          <a:xfrm>
            <a:off x="7638392" y="941608"/>
            <a:ext cx="2963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变法背景</a:t>
            </a:r>
            <a:endParaRPr lang="en-US" altLang="zh-CN" sz="40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5" name="图片 14" descr="yun.png">
            <a:extLst>
              <a:ext uri="{FF2B5EF4-FFF2-40B4-BE49-F238E27FC236}">
                <a16:creationId xmlns:a16="http://schemas.microsoft.com/office/drawing/2014/main" id="{C26FA69D-D0F8-4C8F-BCAA-DF90ACE879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340" y="1066425"/>
            <a:ext cx="863705" cy="4541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272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25A7BB7-EFA9-4529-BBEF-3CF68A0CC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93" y="1813034"/>
            <a:ext cx="4220736" cy="404369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2242D1F-B9FD-46C7-AF79-7012CB7E63DA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EEAC33E-7866-4E1F-B713-1BAB5250A363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6" name="图片 5" descr="墨迹1.png">
                <a:extLst>
                  <a:ext uri="{FF2B5EF4-FFF2-40B4-BE49-F238E27FC236}">
                    <a16:creationId xmlns:a16="http://schemas.microsoft.com/office/drawing/2014/main" id="{4F368D8E-8A0C-4F07-9270-AF885C09D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AC825C34-EB79-4505-B0EA-60D87A7FA7B0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二</a:t>
                </a: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CFD61447-D0E3-4059-A8CB-E58CE63AE19F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商鞅变法</a:t>
              </a: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84D5F8BE-9BCE-47D1-8164-D8B8CFFE3B85}"/>
              </a:ext>
            </a:extLst>
          </p:cNvPr>
          <p:cNvSpPr txBox="1"/>
          <p:nvPr/>
        </p:nvSpPr>
        <p:spPr>
          <a:xfrm>
            <a:off x="5328745" y="1089956"/>
            <a:ext cx="5762296" cy="1969770"/>
          </a:xfrm>
          <a:prstGeom prst="rect">
            <a:avLst/>
          </a:prstGeom>
          <a:noFill/>
          <a:ln w="41275"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商君者，卫之诸庶孽公子也，名鞅，姓</a:t>
            </a:r>
            <a:r>
              <a:rPr lang="zh-CN" altLang="en-US" sz="28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公孙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氏，其祖本姬姓也。鞅少好</a:t>
            </a:r>
            <a:r>
              <a:rPr lang="zh-CN" altLang="en-US" sz="28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刑名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之学，事魏相公叔痤为中庶子。</a:t>
            </a:r>
            <a:endParaRPr lang="en-US" altLang="zh-CN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>
              <a:spcBef>
                <a:spcPts val="1200"/>
              </a:spcBef>
            </a:pP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——《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史记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商君列传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9468EEB-465E-4A2A-91F4-A6DE23ABC6F1}"/>
              </a:ext>
            </a:extLst>
          </p:cNvPr>
          <p:cNvSpPr txBox="1"/>
          <p:nvPr/>
        </p:nvSpPr>
        <p:spPr>
          <a:xfrm>
            <a:off x="5328745" y="4148291"/>
            <a:ext cx="5762296" cy="1785104"/>
          </a:xfrm>
          <a:prstGeom prst="rect">
            <a:avLst/>
          </a:prstGeom>
          <a:noFill/>
          <a:ln w="41275"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</a:rPr>
              <a:t>宾客群臣有能出奇计</a:t>
            </a:r>
            <a:r>
              <a:rPr lang="zh-CN" altLang="en-US" sz="3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强秦</a:t>
            </a:r>
            <a:r>
              <a: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</a:rPr>
              <a:t>者，吾且</a:t>
            </a:r>
            <a:r>
              <a:rPr lang="zh-CN" altLang="en-US" sz="3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尊官</a:t>
            </a:r>
            <a:r>
              <a: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，与之</a:t>
            </a:r>
            <a:r>
              <a:rPr lang="zh-CN" altLang="en-US" sz="3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分土</a:t>
            </a:r>
            <a:r>
              <a: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lang="en-US" altLang="zh-CN" sz="3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r">
              <a:spcBef>
                <a:spcPts val="1200"/>
              </a:spcBef>
            </a:pP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秦孝公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招贤令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880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商鞅变法">
            <a:hlinkClick r:id="" action="ppaction://media"/>
            <a:extLst>
              <a:ext uri="{FF2B5EF4-FFF2-40B4-BE49-F238E27FC236}">
                <a16:creationId xmlns:a16="http://schemas.microsoft.com/office/drawing/2014/main" id="{F86F89CC-A42F-41AC-9D8A-FDAC864D8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2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2767AA0-FA48-4392-BCBE-A275E77F87EF}"/>
              </a:ext>
            </a:extLst>
          </p:cNvPr>
          <p:cNvSpPr txBox="1"/>
          <p:nvPr/>
        </p:nvSpPr>
        <p:spPr>
          <a:xfrm>
            <a:off x="1897394" y="2727710"/>
            <a:ext cx="8791351" cy="19386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109">
              <a:spcBef>
                <a:spcPts val="82"/>
              </a:spcBef>
              <a:tabLst>
                <a:tab pos="0" algn="l"/>
              </a:tabLst>
              <a:defRPr/>
            </a:pPr>
            <a:r>
              <a:rPr lang="zh-CN" altLang="en-US" sz="3999" b="1" noProof="1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如果你是秦国的一位农民，你对商鞅变法持什么态度？为什么？如果你是位秦国的王公贵族又会怎么样？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5B3D723-02C0-4748-9F42-50833C1198DE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1394AC2B-179B-4F98-A838-4D4D1B64E011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6" name="图片 5" descr="墨迹1.png">
                <a:extLst>
                  <a:ext uri="{FF2B5EF4-FFF2-40B4-BE49-F238E27FC236}">
                    <a16:creationId xmlns:a16="http://schemas.microsoft.com/office/drawing/2014/main" id="{0EF921BF-5A95-4F1D-8AF2-BF992A2FE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E41575DC-CF0C-45B6-99C5-E182A0FB3E34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二</a:t>
                </a: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DB32BB0-782E-4A53-8419-6C15FAB0E8E3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商鞅变法</a:t>
              </a: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DF5FB803-71BE-4541-BB63-540AB79ED7CA}"/>
              </a:ext>
            </a:extLst>
          </p:cNvPr>
          <p:cNvSpPr txBox="1"/>
          <p:nvPr/>
        </p:nvSpPr>
        <p:spPr>
          <a:xfrm>
            <a:off x="1805152" y="1631731"/>
            <a:ext cx="2002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想一想：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>
            <a:extLst>
              <a:ext uri="{FF2B5EF4-FFF2-40B4-BE49-F238E27FC236}">
                <a16:creationId xmlns:a16="http://schemas.microsoft.com/office/drawing/2014/main" id="{AEB26895-B0CA-4171-949E-C0480A4B220C}"/>
              </a:ext>
            </a:extLst>
          </p:cNvPr>
          <p:cNvSpPr/>
          <p:nvPr/>
        </p:nvSpPr>
        <p:spPr bwMode="auto">
          <a:xfrm>
            <a:off x="5344510" y="1419352"/>
            <a:ext cx="6463843" cy="4603076"/>
          </a:xfrm>
          <a:prstGeom prst="roundRect">
            <a:avLst>
              <a:gd name="adj" fmla="val 5438"/>
            </a:avLst>
          </a:prstGeom>
          <a:noFill/>
          <a:ln w="857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7855">
              <a:defRPr/>
            </a:pPr>
            <a:endParaRPr lang="zh-CN" altLang="en-US" sz="900"/>
          </a:p>
        </p:txBody>
      </p:sp>
      <p:sp>
        <p:nvSpPr>
          <p:cNvPr id="14343" name="TextBox 5">
            <a:extLst>
              <a:ext uri="{FF2B5EF4-FFF2-40B4-BE49-F238E27FC236}">
                <a16:creationId xmlns:a16="http://schemas.microsoft.com/office/drawing/2014/main" id="{2D245055-03AC-4B1A-A35F-46CC7EB49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66" y="1727000"/>
            <a:ext cx="362600" cy="51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749" b="1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  <a:endParaRPr lang="zh-CN" altLang="en-US" sz="2749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3AF4DD-88AD-4126-98F3-2DB870C755B5}"/>
              </a:ext>
            </a:extLst>
          </p:cNvPr>
          <p:cNvSpPr txBox="1"/>
          <p:nvPr/>
        </p:nvSpPr>
        <p:spPr>
          <a:xfrm>
            <a:off x="7488367" y="1511104"/>
            <a:ext cx="2664512" cy="63081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87855">
              <a:defRPr/>
            </a:pPr>
            <a:r>
              <a:rPr lang="zh-CN" altLang="en-US" sz="3499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公元前</a:t>
            </a:r>
            <a:r>
              <a:rPr lang="en-US" altLang="zh-CN" sz="3499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356</a:t>
            </a:r>
            <a:r>
              <a:rPr lang="zh-CN" altLang="en-US" sz="3499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年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0BD9346-18C4-430B-A840-86D92B054303}"/>
              </a:ext>
            </a:extLst>
          </p:cNvPr>
          <p:cNvSpPr txBox="1"/>
          <p:nvPr/>
        </p:nvSpPr>
        <p:spPr>
          <a:xfrm>
            <a:off x="6529545" y="2955116"/>
            <a:ext cx="54627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7855">
              <a:defRPr/>
            </a:pPr>
            <a:r>
              <a:rPr lang="zh-CN" altLang="en-US" sz="3200" spc="-15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立县制，废特权，严法度等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B81CAA-92E8-4D5C-AEBC-2A41EDD9B747}"/>
              </a:ext>
            </a:extLst>
          </p:cNvPr>
          <p:cNvSpPr txBox="1"/>
          <p:nvPr/>
        </p:nvSpPr>
        <p:spPr>
          <a:xfrm>
            <a:off x="6524019" y="3726680"/>
            <a:ext cx="54627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7855">
              <a:defRPr/>
            </a:pPr>
            <a:r>
              <a:rPr lang="zh-CN" altLang="en-US" sz="3200" spc="-15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废井田，允许土地买卖，鼓励耕织，统一度量衡等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E804D5D-29CC-47FE-9E12-BAF4F7DC8440}"/>
              </a:ext>
            </a:extLst>
          </p:cNvPr>
          <p:cNvSpPr txBox="1"/>
          <p:nvPr/>
        </p:nvSpPr>
        <p:spPr>
          <a:xfrm>
            <a:off x="6524019" y="4961551"/>
            <a:ext cx="841595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87855">
              <a:defRPr/>
            </a:pPr>
            <a:r>
              <a:rPr lang="zh-CN" altLang="en-US" sz="3200" spc="-15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奖励军功（授爵、赐地）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DF15858-549B-4C06-BAE9-7A7C1BE36F02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0DE639F1-AEA0-4B20-9102-5D031DCFFB45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17" name="图片 16" descr="墨迹1.png">
                <a:extLst>
                  <a:ext uri="{FF2B5EF4-FFF2-40B4-BE49-F238E27FC236}">
                    <a16:creationId xmlns:a16="http://schemas.microsoft.com/office/drawing/2014/main" id="{3898555C-86D3-4C0F-A284-CEDC529E9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1E7EF5A9-2170-4937-AA1F-87A6DD9D9E36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二</a:t>
                </a:r>
              </a:p>
            </p:txBody>
          </p:sp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DF06096-FD7A-43E2-86D9-4812CA344C37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商鞅变法</a:t>
              </a: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6E77F7F8-D14F-466E-906B-E2E04540D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29" y="1941567"/>
            <a:ext cx="5016658" cy="368219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BC27F2A-8FD8-46B4-A981-5A3B4D7569A8}"/>
              </a:ext>
            </a:extLst>
          </p:cNvPr>
          <p:cNvSpPr txBox="1"/>
          <p:nvPr/>
        </p:nvSpPr>
        <p:spPr>
          <a:xfrm>
            <a:off x="5832893" y="1622025"/>
            <a:ext cx="1627663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999" b="1" spc="-150" dirty="0">
                <a:latin typeface="华文楷体" panose="02010600040101010101" pitchFamily="2" charset="-122"/>
                <a:ea typeface="华文楷体" panose="02010600040101010101" pitchFamily="2" charset="-122"/>
              </a:rPr>
              <a:t>1. </a:t>
            </a:r>
            <a:r>
              <a:rPr lang="zh-CN" altLang="en-US" sz="2999" b="1" spc="-150" dirty="0">
                <a:latin typeface="华文楷体" panose="02010600040101010101" pitchFamily="2" charset="-122"/>
                <a:ea typeface="华文楷体" panose="02010600040101010101" pitchFamily="2" charset="-122"/>
              </a:rPr>
              <a:t>时间：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614447D-B35D-4134-A381-B78A6AC97D12}"/>
              </a:ext>
            </a:extLst>
          </p:cNvPr>
          <p:cNvSpPr txBox="1"/>
          <p:nvPr/>
        </p:nvSpPr>
        <p:spPr>
          <a:xfrm>
            <a:off x="5832321" y="2288342"/>
            <a:ext cx="2150791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999" b="1" spc="-150" dirty="0">
                <a:latin typeface="华文楷体" panose="02010600040101010101" pitchFamily="2" charset="-122"/>
                <a:ea typeface="华文楷体" panose="02010600040101010101" pitchFamily="2" charset="-122"/>
              </a:rPr>
              <a:t>2. </a:t>
            </a:r>
            <a:r>
              <a:rPr lang="zh-CN" altLang="en-US" sz="2999" b="1" spc="-150" dirty="0">
                <a:latin typeface="华文楷体" panose="02010600040101010101" pitchFamily="2" charset="-122"/>
                <a:ea typeface="华文楷体" panose="02010600040101010101" pitchFamily="2" charset="-122"/>
              </a:rPr>
              <a:t>主要内容：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5DD31DD-8B10-4E0D-90BC-91957ADDD1D3}"/>
              </a:ext>
            </a:extLst>
          </p:cNvPr>
          <p:cNvSpPr/>
          <p:nvPr/>
        </p:nvSpPr>
        <p:spPr>
          <a:xfrm>
            <a:off x="5495937" y="3015376"/>
            <a:ext cx="1281120" cy="553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999" b="1" spc="-15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政治：</a:t>
            </a:r>
            <a:endParaRPr lang="zh-CN" altLang="en-US" sz="2999" b="1" spc="-15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80F100E-AFA1-4EC5-85A5-DAB9EBF7CE93}"/>
              </a:ext>
            </a:extLst>
          </p:cNvPr>
          <p:cNvSpPr/>
          <p:nvPr/>
        </p:nvSpPr>
        <p:spPr>
          <a:xfrm>
            <a:off x="5495937" y="3791868"/>
            <a:ext cx="1281120" cy="553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999" b="1" spc="-15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经济：</a:t>
            </a:r>
            <a:endParaRPr lang="zh-CN" altLang="en-US" sz="2999" b="1" spc="-15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AFEFE57-04ED-4010-8570-16716E8D790D}"/>
              </a:ext>
            </a:extLst>
          </p:cNvPr>
          <p:cNvSpPr/>
          <p:nvPr/>
        </p:nvSpPr>
        <p:spPr>
          <a:xfrm>
            <a:off x="5495937" y="5005771"/>
            <a:ext cx="1281120" cy="553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999" b="1" spc="-15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军事：</a:t>
            </a:r>
            <a:endParaRPr lang="zh-CN" altLang="en-US" sz="2999" b="1" spc="-15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4">
            <a:extLst>
              <a:ext uri="{FF2B5EF4-FFF2-40B4-BE49-F238E27FC236}">
                <a16:creationId xmlns:a16="http://schemas.microsoft.com/office/drawing/2014/main" id="{AF211062-0498-42EA-A168-2D474EBCBE2E}"/>
              </a:ext>
            </a:extLst>
          </p:cNvPr>
          <p:cNvSpPr/>
          <p:nvPr/>
        </p:nvSpPr>
        <p:spPr bwMode="auto">
          <a:xfrm>
            <a:off x="443873" y="1417059"/>
            <a:ext cx="5680381" cy="4603076"/>
          </a:xfrm>
          <a:prstGeom prst="roundRect">
            <a:avLst>
              <a:gd name="adj" fmla="val 5438"/>
            </a:avLst>
          </a:prstGeom>
          <a:noFill/>
          <a:ln w="857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7855">
              <a:defRPr/>
            </a:pPr>
            <a:endParaRPr lang="zh-CN" altLang="en-US" sz="90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CA5A0EC-04C4-4B41-BAC5-FF4BBBC097FE}"/>
              </a:ext>
            </a:extLst>
          </p:cNvPr>
          <p:cNvGrpSpPr/>
          <p:nvPr/>
        </p:nvGrpSpPr>
        <p:grpSpPr>
          <a:xfrm>
            <a:off x="509073" y="1610428"/>
            <a:ext cx="5053102" cy="4156610"/>
            <a:chOff x="589996" y="1578894"/>
            <a:chExt cx="6909700" cy="4153466"/>
          </a:xfrm>
        </p:grpSpPr>
        <p:sp>
          <p:nvSpPr>
            <p:cNvPr id="4" name="TextBox 52">
              <a:extLst>
                <a:ext uri="{FF2B5EF4-FFF2-40B4-BE49-F238E27FC236}">
                  <a16:creationId xmlns:a16="http://schemas.microsoft.com/office/drawing/2014/main" id="{9A5C1EE0-D753-4FD7-A29D-6BCDCEDAA14B}"/>
                </a:ext>
              </a:extLst>
            </p:cNvPr>
            <p:cNvSpPr txBox="1"/>
            <p:nvPr/>
          </p:nvSpPr>
          <p:spPr>
            <a:xfrm>
              <a:off x="2036945" y="2266767"/>
              <a:ext cx="5462751" cy="1137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87855">
                <a:defRPr/>
              </a:pPr>
              <a:r>
                <a:rPr lang="zh-CN" altLang="en-US" sz="3200" spc="-150" dirty="0">
                  <a:latin typeface="隶书" panose="02010509060101010101" pitchFamily="49" charset="-122"/>
                  <a:ea typeface="隶书" panose="02010509060101010101" pitchFamily="49" charset="-122"/>
                  <a:sym typeface="+mn-ea"/>
                </a:rPr>
                <a:t>立县制，废特权，严法度</a:t>
              </a:r>
            </a:p>
          </p:txBody>
        </p:sp>
        <p:sp>
          <p:nvSpPr>
            <p:cNvPr id="5" name="TextBox 53">
              <a:extLst>
                <a:ext uri="{FF2B5EF4-FFF2-40B4-BE49-F238E27FC236}">
                  <a16:creationId xmlns:a16="http://schemas.microsoft.com/office/drawing/2014/main" id="{A4A1896D-B545-42A2-B6E3-C0B1CA5FD2C8}"/>
                </a:ext>
              </a:extLst>
            </p:cNvPr>
            <p:cNvSpPr txBox="1"/>
            <p:nvPr/>
          </p:nvSpPr>
          <p:spPr>
            <a:xfrm>
              <a:off x="1988602" y="3404449"/>
              <a:ext cx="5462753" cy="1568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87855">
                <a:defRPr/>
              </a:pPr>
              <a:r>
                <a:rPr lang="zh-CN" altLang="en-US" sz="3200" spc="-150" dirty="0">
                  <a:latin typeface="隶书" panose="02010509060101010101" pitchFamily="49" charset="-122"/>
                  <a:ea typeface="隶书" panose="02010509060101010101" pitchFamily="49" charset="-122"/>
                  <a:sym typeface="+mn-ea"/>
                </a:rPr>
                <a:t>废井田，允许土地买卖，鼓励耕织，统一度量衡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B7A2CA7-C002-4D50-A198-AF132516EB28}"/>
                </a:ext>
              </a:extLst>
            </p:cNvPr>
            <p:cNvSpPr txBox="1"/>
            <p:nvPr/>
          </p:nvSpPr>
          <p:spPr>
            <a:xfrm>
              <a:off x="755825" y="1578894"/>
              <a:ext cx="3173021" cy="584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999" b="1" spc="-15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主要内容：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E478E2D-81D1-4CFF-BF3E-3C3541175E26}"/>
                </a:ext>
              </a:extLst>
            </p:cNvPr>
            <p:cNvSpPr/>
            <p:nvPr/>
          </p:nvSpPr>
          <p:spPr>
            <a:xfrm>
              <a:off x="589996" y="2320021"/>
              <a:ext cx="1281120" cy="5538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999" b="1" spc="-150" dirty="0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政治：</a:t>
              </a:r>
              <a:endParaRPr lang="zh-CN" altLang="en-US" sz="2999" b="1" spc="-15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096F531-271D-45A3-A9D6-893D64DB4AB0}"/>
                </a:ext>
              </a:extLst>
            </p:cNvPr>
            <p:cNvSpPr/>
            <p:nvPr/>
          </p:nvSpPr>
          <p:spPr>
            <a:xfrm>
              <a:off x="589996" y="3397776"/>
              <a:ext cx="1281120" cy="5538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999" b="1" spc="-150" dirty="0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经济：</a:t>
              </a:r>
              <a:endParaRPr lang="zh-CN" altLang="en-US" sz="2999" b="1" spc="-15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B6363DE-E30B-4018-9BB8-061EC3B5E5D4}"/>
                </a:ext>
              </a:extLst>
            </p:cNvPr>
            <p:cNvSpPr/>
            <p:nvPr/>
          </p:nvSpPr>
          <p:spPr>
            <a:xfrm>
              <a:off x="755825" y="5178490"/>
              <a:ext cx="1281120" cy="5538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999" b="1" spc="-150" dirty="0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军事：</a:t>
              </a:r>
              <a:endParaRPr lang="zh-CN" altLang="en-US" sz="2999" b="1" spc="-150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1" name="TextBox 54">
              <a:extLst>
                <a:ext uri="{FF2B5EF4-FFF2-40B4-BE49-F238E27FC236}">
                  <a16:creationId xmlns:a16="http://schemas.microsoft.com/office/drawing/2014/main" id="{4DC81E41-209C-43B1-B225-CE7FAFA1F1C7}"/>
                </a:ext>
              </a:extLst>
            </p:cNvPr>
            <p:cNvSpPr txBox="1"/>
            <p:nvPr/>
          </p:nvSpPr>
          <p:spPr>
            <a:xfrm>
              <a:off x="2291930" y="5147585"/>
              <a:ext cx="417288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87855">
                <a:defRPr/>
              </a:pPr>
              <a:r>
                <a:rPr lang="zh-CN" altLang="en-US" sz="3200" spc="-150" dirty="0">
                  <a:latin typeface="隶书" panose="02010509060101010101" pitchFamily="49" charset="-122"/>
                  <a:ea typeface="隶书" panose="02010509060101010101" pitchFamily="49" charset="-122"/>
                  <a:sym typeface="+mn-ea"/>
                </a:rPr>
                <a:t>军功授爵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DA20117-7F5D-47E5-883B-4E016CC681C4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8C5FED8-A303-40ED-97BC-6EE1FB1DD9E2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15" name="图片 14" descr="墨迹1.png">
                <a:extLst>
                  <a:ext uri="{FF2B5EF4-FFF2-40B4-BE49-F238E27FC236}">
                    <a16:creationId xmlns:a16="http://schemas.microsoft.com/office/drawing/2014/main" id="{E1E1FD3D-3D75-4C1F-B663-31623AF9F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DB5842BC-EF8B-4793-9135-50E3FD3C3585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二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BDB5AF1-A331-4C74-A6E1-6DDADBC862DE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商鞅变法</a:t>
              </a:r>
            </a:p>
          </p:txBody>
        </p:sp>
      </p:grpSp>
      <p:sp>
        <p:nvSpPr>
          <p:cNvPr id="17" name="圆角矩形 24">
            <a:extLst>
              <a:ext uri="{FF2B5EF4-FFF2-40B4-BE49-F238E27FC236}">
                <a16:creationId xmlns:a16="http://schemas.microsoft.com/office/drawing/2014/main" id="{46BBDF2E-7249-4B37-AE98-1FCFB39A4C4D}"/>
              </a:ext>
            </a:extLst>
          </p:cNvPr>
          <p:cNvSpPr/>
          <p:nvPr/>
        </p:nvSpPr>
        <p:spPr bwMode="auto">
          <a:xfrm>
            <a:off x="5491467" y="1417059"/>
            <a:ext cx="6182900" cy="4603076"/>
          </a:xfrm>
          <a:prstGeom prst="roundRect">
            <a:avLst>
              <a:gd name="adj" fmla="val 5438"/>
            </a:avLst>
          </a:prstGeom>
          <a:noFill/>
          <a:ln w="857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7855">
              <a:defRPr/>
            </a:pPr>
            <a:endParaRPr lang="zh-CN" altLang="en-US" sz="90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5BC0B02-F33D-4D09-BD26-BF6E3327C843}"/>
              </a:ext>
            </a:extLst>
          </p:cNvPr>
          <p:cNvSpPr txBox="1"/>
          <p:nvPr/>
        </p:nvSpPr>
        <p:spPr>
          <a:xfrm>
            <a:off x="6249982" y="3383660"/>
            <a:ext cx="5298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耕地面积增加，粮食产量提高，促进人口增长，兵源及军队补给充足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D4A840A-554D-4EF1-A639-81CBD856FF6D}"/>
              </a:ext>
            </a:extLst>
          </p:cNvPr>
          <p:cNvSpPr txBox="1"/>
          <p:nvPr/>
        </p:nvSpPr>
        <p:spPr>
          <a:xfrm>
            <a:off x="6249982" y="1898168"/>
            <a:ext cx="5298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建立垂直的官吏行政系统，将贵族封地变为国君直接管辖下的县，增强君主对国家的控制力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8A4F94C-6719-4D0C-9374-BDBB95B2B944}"/>
              </a:ext>
            </a:extLst>
          </p:cNvPr>
          <p:cNvSpPr txBox="1"/>
          <p:nvPr/>
        </p:nvSpPr>
        <p:spPr>
          <a:xfrm>
            <a:off x="6210172" y="4869153"/>
            <a:ext cx="5298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激励平民建立军功，废除贵族世袭制度和特权，增强军队战斗力</a:t>
            </a:r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87BB28B5-19CB-4E52-899F-1C33AE9F88FD}"/>
              </a:ext>
            </a:extLst>
          </p:cNvPr>
          <p:cNvSpPr/>
          <p:nvPr/>
        </p:nvSpPr>
        <p:spPr>
          <a:xfrm>
            <a:off x="5597529" y="2542946"/>
            <a:ext cx="409903" cy="32514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02F97A0D-A938-46B3-8636-D68A80B7BF04}"/>
              </a:ext>
            </a:extLst>
          </p:cNvPr>
          <p:cNvSpPr/>
          <p:nvPr/>
        </p:nvSpPr>
        <p:spPr>
          <a:xfrm>
            <a:off x="5597528" y="3999527"/>
            <a:ext cx="409903" cy="32514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9C50CED6-931E-4306-A670-CC1D775985EA}"/>
              </a:ext>
            </a:extLst>
          </p:cNvPr>
          <p:cNvSpPr/>
          <p:nvPr/>
        </p:nvSpPr>
        <p:spPr>
          <a:xfrm>
            <a:off x="5580915" y="5287987"/>
            <a:ext cx="409903" cy="32514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75B8A20-157A-4DDF-ACBD-AA8415D3E427}"/>
              </a:ext>
            </a:extLst>
          </p:cNvPr>
          <p:cNvSpPr txBox="1"/>
          <p:nvPr/>
        </p:nvSpPr>
        <p:spPr>
          <a:xfrm>
            <a:off x="3529352" y="4503132"/>
            <a:ext cx="97713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富国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2D13FD9-301A-4640-A4FE-D58A8EDF0FB3}"/>
              </a:ext>
            </a:extLst>
          </p:cNvPr>
          <p:cNvSpPr txBox="1"/>
          <p:nvPr/>
        </p:nvSpPr>
        <p:spPr>
          <a:xfrm>
            <a:off x="3529352" y="5399286"/>
            <a:ext cx="93689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强兵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3CAA6A9-0D03-42B5-BEAC-D27C2F36BC0C}"/>
              </a:ext>
            </a:extLst>
          </p:cNvPr>
          <p:cNvGrpSpPr/>
          <p:nvPr/>
        </p:nvGrpSpPr>
        <p:grpSpPr>
          <a:xfrm>
            <a:off x="6159608" y="1435167"/>
            <a:ext cx="5523638" cy="4603076"/>
            <a:chOff x="6159608" y="1340571"/>
            <a:chExt cx="5523638" cy="4603076"/>
          </a:xfrm>
        </p:grpSpPr>
        <p:sp>
          <p:nvSpPr>
            <p:cNvPr id="28" name="圆角矩形 24">
              <a:extLst>
                <a:ext uri="{FF2B5EF4-FFF2-40B4-BE49-F238E27FC236}">
                  <a16:creationId xmlns:a16="http://schemas.microsoft.com/office/drawing/2014/main" id="{5E7D3AFB-68EB-421D-8CD3-C8DAA590C06C}"/>
                </a:ext>
              </a:extLst>
            </p:cNvPr>
            <p:cNvSpPr/>
            <p:nvPr/>
          </p:nvSpPr>
          <p:spPr bwMode="auto">
            <a:xfrm>
              <a:off x="6159608" y="1340571"/>
              <a:ext cx="5523638" cy="4603076"/>
            </a:xfrm>
            <a:prstGeom prst="roundRect">
              <a:avLst>
                <a:gd name="adj" fmla="val 5438"/>
              </a:avLst>
            </a:prstGeom>
            <a:solidFill>
              <a:srgbClr val="FAF7E8"/>
            </a:solidFill>
            <a:ln w="857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855">
                <a:defRPr/>
              </a:pPr>
              <a:endParaRPr lang="zh-CN" altLang="en-US" sz="900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C982A99-B354-4949-B7A0-DB3D81EE6795}"/>
                </a:ext>
              </a:extLst>
            </p:cNvPr>
            <p:cNvSpPr/>
            <p:nvPr/>
          </p:nvSpPr>
          <p:spPr>
            <a:xfrm>
              <a:off x="6656650" y="2442368"/>
              <a:ext cx="4529553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使秦国的国力大为增强，提高了军队的战斗力，成为最强盛的诸侯国，为以后秦统一全国奠定了基础。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F0F6FB28-0894-4C34-96BE-34AAA325801C}"/>
                </a:ext>
              </a:extLst>
            </p:cNvPr>
            <p:cNvSpPr txBox="1"/>
            <p:nvPr/>
          </p:nvSpPr>
          <p:spPr>
            <a:xfrm>
              <a:off x="6468607" y="1703075"/>
              <a:ext cx="16342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spc="-15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作用：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579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55D58FC2-428C-419D-9D02-01EF289C2377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23AC16D-67A7-4CC4-A371-9281114FF22B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6" name="图片 5" descr="墨迹1.png">
                <a:extLst>
                  <a:ext uri="{FF2B5EF4-FFF2-40B4-BE49-F238E27FC236}">
                    <a16:creationId xmlns:a16="http://schemas.microsoft.com/office/drawing/2014/main" id="{66F13E2F-7B42-40BB-88DF-48FA06C11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700B13E4-3BD3-421D-B67E-0625A87E4C40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二</a:t>
                </a: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B6BC312-AC1D-4DDE-AEA3-0E4EF129B3D3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商鞅变法</a:t>
              </a: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FF25BD5C-B14A-4A09-A629-0A08B5B5024C}"/>
              </a:ext>
            </a:extLst>
          </p:cNvPr>
          <p:cNvSpPr txBox="1"/>
          <p:nvPr/>
        </p:nvSpPr>
        <p:spPr>
          <a:xfrm>
            <a:off x="6282558" y="909590"/>
            <a:ext cx="57686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商鞅变法顺应了历史发展潮流，措施正确得当，得到国君秦孝公的支持，因此成为战国时期最典型、最深刻、最彻底的政治改革。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1602EF6-9F0F-42C5-9957-310ED01C0271}"/>
              </a:ext>
            </a:extLst>
          </p:cNvPr>
          <p:cNvSpPr txBox="1"/>
          <p:nvPr/>
        </p:nvSpPr>
        <p:spPr>
          <a:xfrm>
            <a:off x="6282558" y="2850415"/>
            <a:ext cx="51710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但是变法实行的</a:t>
            </a:r>
            <a:r>
              <a:rPr lang="zh-CN" altLang="en-US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严刑峻法</a:t>
            </a: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zh-CN" altLang="en-US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文化高压政策</a:t>
            </a: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，对后世有着消极影响。商鞅变法触犯了一些旧贵族的利益。因此，公元前</a:t>
            </a:r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338</a:t>
            </a: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年秦孝公死后，商鞅被车裂处死。而新法的很多措施则仍然延续到秦始皇时期乃至汉代，可谓“商君虽死，其法仍存”。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A541AFF-6571-4A97-844C-1CEC774412B1}"/>
              </a:ext>
            </a:extLst>
          </p:cNvPr>
          <p:cNvSpPr txBox="1"/>
          <p:nvPr/>
        </p:nvSpPr>
        <p:spPr>
          <a:xfrm>
            <a:off x="5998780" y="199872"/>
            <a:ext cx="2601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评价：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0BA1843-28F7-4F9E-AEF8-68718691820C}"/>
              </a:ext>
            </a:extLst>
          </p:cNvPr>
          <p:cNvGrpSpPr/>
          <p:nvPr/>
        </p:nvGrpSpPr>
        <p:grpSpPr>
          <a:xfrm>
            <a:off x="738352" y="973497"/>
            <a:ext cx="5102772" cy="2785366"/>
            <a:chOff x="738352" y="973497"/>
            <a:chExt cx="5102772" cy="278536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9A22D87-E9E8-40D9-8EC0-F6F5B0B0F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1023" y="973497"/>
              <a:ext cx="4640101" cy="27853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A58BB06-E14F-49C9-AA18-D1D8E9D201E7}"/>
                </a:ext>
              </a:extLst>
            </p:cNvPr>
            <p:cNvSpPr txBox="1"/>
            <p:nvPr/>
          </p:nvSpPr>
          <p:spPr>
            <a:xfrm>
              <a:off x="738352" y="1704460"/>
              <a:ext cx="3731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徙木立信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9439005-FE02-49C7-A492-4A9633232790}"/>
              </a:ext>
            </a:extLst>
          </p:cNvPr>
          <p:cNvGrpSpPr/>
          <p:nvPr/>
        </p:nvGrpSpPr>
        <p:grpSpPr>
          <a:xfrm>
            <a:off x="719955" y="3697308"/>
            <a:ext cx="5189485" cy="2887460"/>
            <a:chOff x="719955" y="3697308"/>
            <a:chExt cx="5189485" cy="288746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DB57CFE3-5EF0-4070-8C22-9CB956B0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7231" y="3697308"/>
              <a:ext cx="4782209" cy="28874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C294F87-54AA-4298-A4A6-DD3BFFA09E2D}"/>
                </a:ext>
              </a:extLst>
            </p:cNvPr>
            <p:cNvSpPr txBox="1"/>
            <p:nvPr/>
          </p:nvSpPr>
          <p:spPr>
            <a:xfrm>
              <a:off x="719955" y="4479318"/>
              <a:ext cx="3731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商鞅之死</a:t>
              </a:r>
            </a:p>
          </p:txBody>
        </p:sp>
      </p:grpSp>
      <p:pic>
        <p:nvPicPr>
          <p:cNvPr id="16" name="图片 15" descr="yun.png">
            <a:extLst>
              <a:ext uri="{FF2B5EF4-FFF2-40B4-BE49-F238E27FC236}">
                <a16:creationId xmlns:a16="http://schemas.microsoft.com/office/drawing/2014/main" id="{5C50B4AE-60C2-4DE4-A85E-DB9EF72487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295" y="265173"/>
            <a:ext cx="863705" cy="4541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358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5F3084F-E730-4C37-A0DF-16DE4B47C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483" y="2807681"/>
            <a:ext cx="5373414" cy="366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749" b="1" dirty="0">
                <a:solidFill>
                  <a:srgbClr val="3219C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春秋时期由于铁器的逐渐普遍使用，人们征服自然能力的提高。春秋末开始出现大型水利工程，至战国出现兴建大型水利工程的高潮。      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8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1800" b="1" dirty="0">
                <a:latin typeface="楷体" panose="02010609060101010101" pitchFamily="49" charset="-122"/>
                <a:ea typeface="楷体" panose="02010609060101010101" pitchFamily="49" charset="-122"/>
              </a:rPr>
              <a:t>中华文明史</a:t>
            </a:r>
            <a:r>
              <a:rPr lang="en-US" altLang="zh-CN" sz="1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1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568B7D-415A-4A0B-A851-EAFB7BC06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198687" y="1357108"/>
            <a:ext cx="2954510" cy="1344309"/>
          </a:xfrm>
          <a:prstGeom prst="round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D874D2-EB03-4A6B-86CD-FEBB12BB3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843945" y="1257085"/>
            <a:ext cx="3131857" cy="1493655"/>
          </a:xfrm>
          <a:prstGeom prst="ellipse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420EC63-8982-44CD-93AF-E50ED7EFBABC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AF0C9DD-7D12-400C-AD6F-121C48F6D5D6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11" name="图片 10" descr="墨迹1.png">
                <a:extLst>
                  <a:ext uri="{FF2B5EF4-FFF2-40B4-BE49-F238E27FC236}">
                    <a16:creationId xmlns:a16="http://schemas.microsoft.com/office/drawing/2014/main" id="{8507C70B-8B83-44E0-9ED0-1CA9E83070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DFE3CC62-D70B-4387-855B-D211C5173590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三</a:t>
                </a:r>
              </a:p>
            </p:txBody>
          </p:sp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615D432-B01B-4184-B90D-4EDF8ED67132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造福千秋的都江堰</a:t>
              </a:r>
            </a:p>
          </p:txBody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21D6FC08-A9A8-4EA9-A106-3A6A6CCE5E2E}"/>
              </a:ext>
            </a:extLst>
          </p:cNvPr>
          <p:cNvSpPr txBox="1"/>
          <p:nvPr/>
        </p:nvSpPr>
        <p:spPr>
          <a:xfrm>
            <a:off x="409905" y="1440635"/>
            <a:ext cx="5449613" cy="39767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 defTabSz="1087855">
              <a:lnSpc>
                <a:spcPct val="150000"/>
              </a:lnSpc>
              <a:spcBef>
                <a:spcPts val="1800"/>
              </a:spcBef>
              <a:defRPr/>
            </a:pPr>
            <a:r>
              <a:rPr lang="zh-CN" altLang="en-US" sz="2999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战争是需要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经济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支撑的，经济上的变革各国都在推行。中国是“以农立国”的国家，谁把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农业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生产搞上去了，谁就从根本上站住了脚跟。                      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algn="r" defTabSz="1087855"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——《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细讲中国历史丛书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·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战国史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》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9104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CC8CD74A-2FBC-4B68-AEF9-20B579747780}"/>
              </a:ext>
            </a:extLst>
          </p:cNvPr>
          <p:cNvCxnSpPr>
            <a:cxnSpLocks/>
          </p:cNvCxnSpPr>
          <p:nvPr/>
        </p:nvCxnSpPr>
        <p:spPr>
          <a:xfrm>
            <a:off x="2976908" y="3464195"/>
            <a:ext cx="2156340" cy="861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9A71AA59-A7B8-44B7-ACEE-68D44BD3972A}"/>
              </a:ext>
            </a:extLst>
          </p:cNvPr>
          <p:cNvSpPr txBox="1"/>
          <p:nvPr/>
        </p:nvSpPr>
        <p:spPr>
          <a:xfrm>
            <a:off x="524977" y="3180424"/>
            <a:ext cx="2859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（平王东迁）</a:t>
            </a:r>
          </a:p>
        </p:txBody>
      </p:sp>
      <p:sp>
        <p:nvSpPr>
          <p:cNvPr id="15" name="左大括号 14">
            <a:extLst>
              <a:ext uri="{FF2B5EF4-FFF2-40B4-BE49-F238E27FC236}">
                <a16:creationId xmlns:a16="http://schemas.microsoft.com/office/drawing/2014/main" id="{AA0D3CEF-CDCE-493A-A43E-AE554D80C959}"/>
              </a:ext>
            </a:extLst>
          </p:cNvPr>
          <p:cNvSpPr/>
          <p:nvPr/>
        </p:nvSpPr>
        <p:spPr>
          <a:xfrm>
            <a:off x="5439405" y="3210706"/>
            <a:ext cx="509166" cy="1535464"/>
          </a:xfrm>
          <a:prstGeom prst="leftBrace">
            <a:avLst>
              <a:gd name="adj1" fmla="val 43950"/>
              <a:gd name="adj2" fmla="val 48015"/>
            </a:avLst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8719F45-5735-4A98-907D-074548B1868F}"/>
              </a:ext>
            </a:extLst>
          </p:cNvPr>
          <p:cNvGrpSpPr/>
          <p:nvPr/>
        </p:nvGrpSpPr>
        <p:grpSpPr>
          <a:xfrm>
            <a:off x="699313" y="268054"/>
            <a:ext cx="4114710" cy="864048"/>
            <a:chOff x="-1360493" y="804232"/>
            <a:chExt cx="4114710" cy="864048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C410D456-BCE3-4645-A5A0-992BA583444F}"/>
                </a:ext>
              </a:extLst>
            </p:cNvPr>
            <p:cNvSpPr txBox="1"/>
            <p:nvPr/>
          </p:nvSpPr>
          <p:spPr>
            <a:xfrm>
              <a:off x="1949986" y="804232"/>
              <a:ext cx="804231" cy="86404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夏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27A27C8-3823-4A02-ADEE-884732A576E7}"/>
                </a:ext>
              </a:extLst>
            </p:cNvPr>
            <p:cNvSpPr/>
            <p:nvPr/>
          </p:nvSpPr>
          <p:spPr>
            <a:xfrm>
              <a:off x="-1360493" y="1121977"/>
              <a:ext cx="349730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(</a:t>
              </a:r>
              <a:r>
                <a:rPr kumimoji="1" lang="zh-CN" altLang="en-US" sz="2400" b="1" dirty="0">
                  <a:latin typeface="Book Antiqua" panose="02040602050305030304" pitchFamily="18" charset="0"/>
                  <a:ea typeface="华文新魏" panose="02010800040101010101" pitchFamily="2" charset="-122"/>
                </a:rPr>
                <a:t>约前</a:t>
              </a:r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2070 </a:t>
              </a:r>
              <a:r>
                <a:rPr kumimoji="1" lang="zh-CN" altLang="en-US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～约前</a:t>
              </a:r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1600 </a:t>
              </a:r>
              <a:r>
                <a:rPr kumimoji="1" lang="en-US" altLang="zh-CN" sz="2400" b="1" dirty="0">
                  <a:latin typeface="Book Antiqua" panose="02040602050305030304" pitchFamily="18" charset="0"/>
                  <a:ea typeface="华文新魏" panose="02010800040101010101" pitchFamily="2" charset="-122"/>
                </a:rPr>
                <a:t>)</a:t>
              </a:r>
              <a:endParaRPr kumimoji="1" lang="zh-CN" altLang="en-US" sz="2400" b="1" dirty="0">
                <a:latin typeface="Book Antiqua" panose="02040602050305030304" pitchFamily="18" charset="0"/>
                <a:ea typeface="华文新魏" panose="02010800040101010101" pitchFamily="2" charset="-122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6F15F635-E3DD-4E17-B12A-9B7A51D4340D}"/>
              </a:ext>
            </a:extLst>
          </p:cNvPr>
          <p:cNvSpPr txBox="1"/>
          <p:nvPr/>
        </p:nvSpPr>
        <p:spPr>
          <a:xfrm>
            <a:off x="3698268" y="3600258"/>
            <a:ext cx="142727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东周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131C00D4-6E75-44FE-8093-B52A8D73F7CE}"/>
              </a:ext>
            </a:extLst>
          </p:cNvPr>
          <p:cNvGrpSpPr/>
          <p:nvPr/>
        </p:nvGrpSpPr>
        <p:grpSpPr>
          <a:xfrm>
            <a:off x="1003841" y="1388799"/>
            <a:ext cx="3810182" cy="864048"/>
            <a:chOff x="1003841" y="1388799"/>
            <a:chExt cx="3810182" cy="864048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79B1481-5AC3-4624-92A7-1DFF802651B4}"/>
                </a:ext>
              </a:extLst>
            </p:cNvPr>
            <p:cNvSpPr txBox="1"/>
            <p:nvPr/>
          </p:nvSpPr>
          <p:spPr>
            <a:xfrm>
              <a:off x="4009792" y="1388799"/>
              <a:ext cx="804231" cy="86404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商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2091D48-22C9-463D-94AA-91975DCCB151}"/>
                </a:ext>
              </a:extLst>
            </p:cNvPr>
            <p:cNvSpPr/>
            <p:nvPr/>
          </p:nvSpPr>
          <p:spPr>
            <a:xfrm>
              <a:off x="1003841" y="1589991"/>
              <a:ext cx="30059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400" b="1" dirty="0">
                  <a:latin typeface="Book Antiqua" panose="02040602050305030304" pitchFamily="18" charset="0"/>
                  <a:ea typeface="华文新魏" panose="02010800040101010101" pitchFamily="2" charset="-122"/>
                </a:rPr>
                <a:t>(</a:t>
              </a:r>
              <a:r>
                <a:rPr kumimoji="1" lang="zh-CN" altLang="en-US" sz="2400" b="1" dirty="0">
                  <a:latin typeface="Book Antiqua" panose="02040602050305030304" pitchFamily="18" charset="0"/>
                  <a:ea typeface="华文新魏" panose="02010800040101010101" pitchFamily="2" charset="-122"/>
                </a:rPr>
                <a:t>约前</a:t>
              </a:r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1600 </a:t>
              </a:r>
              <a:r>
                <a:rPr kumimoji="1" lang="zh-CN" altLang="en-US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～前</a:t>
              </a:r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1046 </a:t>
              </a:r>
              <a:r>
                <a:rPr kumimoji="1" lang="en-US" altLang="zh-CN" sz="2400" b="1" dirty="0">
                  <a:latin typeface="Book Antiqua" panose="02040602050305030304" pitchFamily="18" charset="0"/>
                  <a:ea typeface="华文新魏" panose="02010800040101010101" pitchFamily="2" charset="-122"/>
                </a:rPr>
                <a:t>)</a:t>
              </a:r>
              <a:endParaRPr kumimoji="1" lang="zh-CN" altLang="en-US" sz="2400" b="1" dirty="0">
                <a:latin typeface="Book Antiqua" panose="02040602050305030304" pitchFamily="18" charset="0"/>
                <a:ea typeface="华文新魏" panose="02010800040101010101" pitchFamily="2" charset="-122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EA8743B1-0B50-452B-A2BF-10ABE4B2C332}"/>
              </a:ext>
            </a:extLst>
          </p:cNvPr>
          <p:cNvGrpSpPr/>
          <p:nvPr/>
        </p:nvGrpSpPr>
        <p:grpSpPr>
          <a:xfrm>
            <a:off x="1214293" y="2509544"/>
            <a:ext cx="3918955" cy="830997"/>
            <a:chOff x="1214293" y="2509544"/>
            <a:chExt cx="3918955" cy="830997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68B1E21-7E58-4DC6-819F-39B2E0AEFDC1}"/>
                </a:ext>
              </a:extLst>
            </p:cNvPr>
            <p:cNvSpPr txBox="1"/>
            <p:nvPr/>
          </p:nvSpPr>
          <p:spPr>
            <a:xfrm>
              <a:off x="3705971" y="2509544"/>
              <a:ext cx="1427277" cy="83099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西周</a:t>
              </a: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17CB7442-D4C7-49C5-BC69-0F60833256CA}"/>
                </a:ext>
              </a:extLst>
            </p:cNvPr>
            <p:cNvSpPr/>
            <p:nvPr/>
          </p:nvSpPr>
          <p:spPr>
            <a:xfrm>
              <a:off x="1214293" y="2694365"/>
              <a:ext cx="246734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400" b="1" dirty="0">
                  <a:latin typeface="Book Antiqua" panose="02040602050305030304" pitchFamily="18" charset="0"/>
                  <a:ea typeface="华文新魏" panose="02010800040101010101" pitchFamily="2" charset="-122"/>
                </a:rPr>
                <a:t>(</a:t>
              </a:r>
              <a:r>
                <a:rPr kumimoji="1" lang="zh-CN" altLang="en-US" sz="2400" b="1" dirty="0">
                  <a:latin typeface="Book Antiqua" panose="02040602050305030304" pitchFamily="18" charset="0"/>
                  <a:ea typeface="华文新魏" panose="02010800040101010101" pitchFamily="2" charset="-122"/>
                </a:rPr>
                <a:t>前</a:t>
              </a:r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1046 </a:t>
              </a:r>
              <a:r>
                <a:rPr kumimoji="1" lang="zh-CN" altLang="en-US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～前</a:t>
              </a:r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770)</a:t>
              </a:r>
              <a:endParaRPr kumimoji="1" lang="zh-CN" altLang="en-US" sz="2400" b="1" dirty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左大括号 34">
            <a:extLst>
              <a:ext uri="{FF2B5EF4-FFF2-40B4-BE49-F238E27FC236}">
                <a16:creationId xmlns:a16="http://schemas.microsoft.com/office/drawing/2014/main" id="{2BE4EB0B-0078-4B88-80DC-B53D269CC163}"/>
              </a:ext>
            </a:extLst>
          </p:cNvPr>
          <p:cNvSpPr/>
          <p:nvPr/>
        </p:nvSpPr>
        <p:spPr>
          <a:xfrm>
            <a:off x="9931506" y="3340541"/>
            <a:ext cx="627407" cy="2959497"/>
          </a:xfrm>
          <a:prstGeom prst="leftBrace">
            <a:avLst>
              <a:gd name="adj1" fmla="val 27074"/>
              <a:gd name="adj2" fmla="val 48015"/>
            </a:avLst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03030AD-1C12-4E13-84A7-7460ED792D09}"/>
              </a:ext>
            </a:extLst>
          </p:cNvPr>
          <p:cNvSpPr txBox="1"/>
          <p:nvPr/>
        </p:nvSpPr>
        <p:spPr>
          <a:xfrm>
            <a:off x="10444045" y="3248527"/>
            <a:ext cx="738664" cy="34768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齐楚燕韩赵魏秦</a:t>
            </a: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3B972498-FB21-4F27-994F-2594CD33B44C}"/>
              </a:ext>
            </a:extLst>
          </p:cNvPr>
          <p:cNvGrpSpPr/>
          <p:nvPr/>
        </p:nvGrpSpPr>
        <p:grpSpPr>
          <a:xfrm>
            <a:off x="6014701" y="2769261"/>
            <a:ext cx="3740731" cy="830997"/>
            <a:chOff x="6014701" y="2769261"/>
            <a:chExt cx="3740731" cy="830997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985C234-F1C5-41FC-BC34-571B2807D187}"/>
                </a:ext>
              </a:extLst>
            </p:cNvPr>
            <p:cNvSpPr/>
            <p:nvPr/>
          </p:nvSpPr>
          <p:spPr>
            <a:xfrm>
              <a:off x="7441978" y="3026232"/>
              <a:ext cx="2313454" cy="3689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  <a:buFontTx/>
                <a:buNone/>
              </a:pPr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(</a:t>
              </a:r>
              <a:r>
                <a:rPr kumimoji="1" lang="zh-CN" altLang="en-US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前</a:t>
              </a:r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770 </a:t>
              </a:r>
              <a:r>
                <a:rPr kumimoji="1" lang="zh-CN" altLang="en-US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～前</a:t>
              </a:r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476)</a:t>
              </a:r>
              <a:endParaRPr kumimoji="1" lang="zh-CN" altLang="en-US" sz="2400" b="1" dirty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AC8AEB4A-786A-49CA-BC07-9773DF1A3242}"/>
                </a:ext>
              </a:extLst>
            </p:cNvPr>
            <p:cNvSpPr txBox="1"/>
            <p:nvPr/>
          </p:nvSpPr>
          <p:spPr>
            <a:xfrm>
              <a:off x="6014701" y="2769261"/>
              <a:ext cx="1427277" cy="83099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春秋</a:t>
              </a: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D7C9E24B-1471-4F54-B432-00A1ACC0AD05}"/>
              </a:ext>
            </a:extLst>
          </p:cNvPr>
          <p:cNvGrpSpPr/>
          <p:nvPr/>
        </p:nvGrpSpPr>
        <p:grpSpPr>
          <a:xfrm>
            <a:off x="6014701" y="4358269"/>
            <a:ext cx="3916805" cy="830997"/>
            <a:chOff x="6014701" y="4358269"/>
            <a:chExt cx="3916805" cy="830997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A8037A0-F11D-4FB0-886C-3483E3D4CC3B}"/>
                </a:ext>
              </a:extLst>
            </p:cNvPr>
            <p:cNvSpPr/>
            <p:nvPr/>
          </p:nvSpPr>
          <p:spPr>
            <a:xfrm>
              <a:off x="7457752" y="4515335"/>
              <a:ext cx="24737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(</a:t>
              </a:r>
              <a:r>
                <a:rPr kumimoji="1" lang="zh-CN" altLang="en-US" sz="24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前</a:t>
              </a:r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475 </a:t>
              </a:r>
              <a:r>
                <a:rPr kumimoji="1" lang="zh-CN" altLang="en-US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～</a:t>
              </a:r>
              <a:r>
                <a:rPr kumimoji="1" lang="zh-CN" altLang="en-US" sz="24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前</a:t>
              </a:r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221</a:t>
              </a:r>
              <a:r>
                <a:rPr kumimoji="1" lang="en-US" altLang="zh-CN" sz="24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 </a:t>
              </a:r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)</a:t>
              </a:r>
              <a:endParaRPr kumimoji="1"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74267CF0-57D5-4A8D-85DA-DA72D80F5AF0}"/>
                </a:ext>
              </a:extLst>
            </p:cNvPr>
            <p:cNvSpPr txBox="1"/>
            <p:nvPr/>
          </p:nvSpPr>
          <p:spPr>
            <a:xfrm>
              <a:off x="6014701" y="4358269"/>
              <a:ext cx="1427277" cy="83099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战国</a:t>
              </a: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3D9135F5-140C-4074-BDFC-A87B966BBE7F}"/>
              </a:ext>
            </a:extLst>
          </p:cNvPr>
          <p:cNvGrpSpPr/>
          <p:nvPr/>
        </p:nvGrpSpPr>
        <p:grpSpPr>
          <a:xfrm>
            <a:off x="6350365" y="5761386"/>
            <a:ext cx="3480408" cy="864048"/>
            <a:chOff x="6350365" y="5761386"/>
            <a:chExt cx="3480408" cy="864048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98B333EB-1248-406B-A6A5-0884454E437B}"/>
                </a:ext>
              </a:extLst>
            </p:cNvPr>
            <p:cNvSpPr txBox="1"/>
            <p:nvPr/>
          </p:nvSpPr>
          <p:spPr>
            <a:xfrm>
              <a:off x="6350365" y="5761386"/>
              <a:ext cx="804231" cy="86404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秦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7DACE8F-F7E7-4F51-9CFE-200863C5FCD3}"/>
                </a:ext>
              </a:extLst>
            </p:cNvPr>
            <p:cNvSpPr/>
            <p:nvPr/>
          </p:nvSpPr>
          <p:spPr>
            <a:xfrm>
              <a:off x="7441978" y="5962577"/>
              <a:ext cx="23887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(</a:t>
              </a:r>
              <a:r>
                <a:rPr kumimoji="1" lang="zh-CN" altLang="en-US" sz="24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前</a:t>
              </a:r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221 </a:t>
              </a:r>
              <a:r>
                <a:rPr kumimoji="1" lang="zh-CN" altLang="en-US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～</a:t>
              </a:r>
              <a:r>
                <a:rPr kumimoji="1" lang="zh-CN" altLang="en-US" sz="24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前</a:t>
              </a:r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206</a:t>
              </a:r>
              <a:r>
                <a:rPr kumimoji="1" lang="en-US" altLang="zh-CN" sz="24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 </a:t>
              </a:r>
              <a:r>
                <a:rPr kumimoji="1"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)</a:t>
              </a:r>
              <a:endParaRPr kumimoji="1"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862A89A6-4813-4E7A-B916-C475955A257B}"/>
              </a:ext>
            </a:extLst>
          </p:cNvPr>
          <p:cNvCxnSpPr>
            <a:stCxn id="2" idx="2"/>
            <a:endCxn id="3" idx="0"/>
          </p:cNvCxnSpPr>
          <p:nvPr/>
        </p:nvCxnSpPr>
        <p:spPr>
          <a:xfrm>
            <a:off x="4411908" y="1132102"/>
            <a:ext cx="0" cy="25669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1E58EB87-A323-4F0B-8B3D-E9D4F303A9A3}"/>
              </a:ext>
            </a:extLst>
          </p:cNvPr>
          <p:cNvCxnSpPr/>
          <p:nvPr/>
        </p:nvCxnSpPr>
        <p:spPr>
          <a:xfrm>
            <a:off x="4411906" y="2252847"/>
            <a:ext cx="0" cy="25669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40F5EF47-147B-4C7A-A3C7-BF98EB13B57C}"/>
              </a:ext>
            </a:extLst>
          </p:cNvPr>
          <p:cNvCxnSpPr/>
          <p:nvPr/>
        </p:nvCxnSpPr>
        <p:spPr>
          <a:xfrm>
            <a:off x="4419609" y="3345073"/>
            <a:ext cx="0" cy="25669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5EF0A837-836F-4CBB-ACA3-60EAA9ED64EE}"/>
              </a:ext>
            </a:extLst>
          </p:cNvPr>
          <p:cNvCxnSpPr>
            <a:cxnSpLocks/>
            <a:stCxn id="36" idx="2"/>
            <a:endCxn id="37" idx="0"/>
          </p:cNvCxnSpPr>
          <p:nvPr/>
        </p:nvCxnSpPr>
        <p:spPr>
          <a:xfrm>
            <a:off x="6728340" y="3600258"/>
            <a:ext cx="0" cy="75801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1EE513AD-5E5E-4584-9F90-30DD1235DFF4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6752480" y="5189266"/>
            <a:ext cx="1" cy="57212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2DEFC931-6FDE-41A0-A740-530E75F2668E}"/>
              </a:ext>
            </a:extLst>
          </p:cNvPr>
          <p:cNvSpPr txBox="1"/>
          <p:nvPr/>
        </p:nvSpPr>
        <p:spPr>
          <a:xfrm>
            <a:off x="5607163" y="1097549"/>
            <a:ext cx="65848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春秋得名于孔子编撰的编年史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春秋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</a:p>
          <a:p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战国得名于西汉刘向整理校订的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战国</a:t>
            </a:r>
            <a:r>
              <a:rPr lang="en-US" altLang="zh-CN" sz="28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endParaRPr lang="zh-CN" altLang="en-US" sz="28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625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32" grpId="0" animBg="1"/>
      <p:bldP spid="35" grpId="0" animBg="1"/>
      <p:bldP spid="16" grpId="0"/>
      <p:bldP spid="6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F8237D-79F2-46B5-A573-D1FB9D083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353" y="1357108"/>
            <a:ext cx="4982764" cy="3791607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7C5FF9FD-6CBB-4D19-8035-AD53C5585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" y="1771973"/>
            <a:ext cx="1733116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CN" altLang="en-US" sz="3200" b="0" dirty="0"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地点：</a:t>
            </a:r>
            <a:endParaRPr lang="en-US" altLang="zh-CN" sz="3200" b="0" dirty="0">
              <a:latin typeface="华文中宋" panose="02010600040101010101" pitchFamily="2" charset="-122"/>
              <a:ea typeface="华文中宋" panose="0201060004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CN" altLang="en-US" sz="3200" b="0" dirty="0"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修建者：</a:t>
            </a:r>
            <a:endParaRPr lang="en-US" altLang="zh-CN" sz="3200" b="0" dirty="0">
              <a:latin typeface="华文中宋" panose="02010600040101010101" pitchFamily="2" charset="-122"/>
              <a:ea typeface="华文中宋" panose="0201060004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CN" altLang="en-US" sz="3200" b="0" dirty="0"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作用：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428B5A9-0710-43D1-89AE-7DC3C1FDD25C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3B7FC3B-82D0-4E23-8844-34ABBE0DCF8D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7" name="图片 6" descr="墨迹1.png">
                <a:extLst>
                  <a:ext uri="{FF2B5EF4-FFF2-40B4-BE49-F238E27FC236}">
                    <a16:creationId xmlns:a16="http://schemas.microsoft.com/office/drawing/2014/main" id="{FE277D07-A9D0-4902-80B5-A178780F6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8" name="TextBox 10">
                <a:extLst>
                  <a:ext uri="{FF2B5EF4-FFF2-40B4-BE49-F238E27FC236}">
                    <a16:creationId xmlns:a16="http://schemas.microsoft.com/office/drawing/2014/main" id="{F0FB6CB0-C96D-419A-B736-57B020678F39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三</a:t>
                </a: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07D77615-D65C-43A3-9E9A-53FABEFCC7F6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造福千秋的都江堰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F05B719E-5E21-42BA-A61E-9B11FC9CF7AF}"/>
              </a:ext>
            </a:extLst>
          </p:cNvPr>
          <p:cNvSpPr txBox="1"/>
          <p:nvPr/>
        </p:nvSpPr>
        <p:spPr>
          <a:xfrm>
            <a:off x="7990489" y="5270059"/>
            <a:ext cx="327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著名水利工程都江堰</a:t>
            </a:r>
            <a:endParaRPr lang="zh-CN" altLang="en-US" sz="2400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83FDF183-A6D6-421A-8B2D-88CD7F95A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333" y="1757466"/>
            <a:ext cx="28632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四川 岷江中游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19FA0E4A-2D6F-4B73-A92E-7D9FE6F1C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838" y="2541414"/>
            <a:ext cx="29642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李冰（秦国）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7CC6246-8A35-4658-8C93-097B3261A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0520" y="3429000"/>
            <a:ext cx="508383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防洪、灌溉、水运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，使成都平原变得“水旱从人，不知饥馑”，因而获得了“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天府之国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”的美称。</a:t>
            </a:r>
          </a:p>
        </p:txBody>
      </p:sp>
    </p:spTree>
    <p:extLst>
      <p:ext uri="{BB962C8B-B14F-4D97-AF65-F5344CB8AC3E}">
        <p14:creationId xmlns:p14="http://schemas.microsoft.com/office/powerpoint/2010/main" val="373758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dvAuto="0"/>
      <p:bldP spid="11" grpId="0" advAuto="0"/>
      <p:bldP spid="12" grpId="0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C0E35EA-7E21-4E18-AB7A-69024D74F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497" y="1610710"/>
            <a:ext cx="3810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2074844-B3A6-4BB7-9C17-27F18414E186}"/>
              </a:ext>
            </a:extLst>
          </p:cNvPr>
          <p:cNvSpPr txBox="1"/>
          <p:nvPr/>
        </p:nvSpPr>
        <p:spPr>
          <a:xfrm>
            <a:off x="5762297" y="2366789"/>
            <a:ext cx="5305096" cy="374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（</a:t>
            </a:r>
            <a:r>
              <a:rPr lang="en-US" altLang="zh-CN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1</a:t>
            </a:r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）两大系统工程</a:t>
            </a:r>
            <a:endParaRPr lang="en-US" altLang="zh-CN" sz="2400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（</a:t>
            </a:r>
            <a:r>
              <a:rPr lang="en-US" altLang="zh-CN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2</a:t>
            </a:r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）三个主体工程</a:t>
            </a:r>
            <a:endParaRPr lang="en-US" altLang="zh-CN" sz="2400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indent="792000"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鱼嘴：</a:t>
            </a:r>
            <a:endParaRPr lang="en-US" altLang="zh-CN" sz="2400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indent="792000"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宝瓶口：</a:t>
            </a:r>
            <a:endParaRPr lang="en-US" altLang="zh-CN" sz="2400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indent="792000"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飞沙堰：</a:t>
            </a:r>
            <a:endParaRPr lang="en-US" altLang="zh-CN" sz="2400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（</a:t>
            </a:r>
            <a:r>
              <a:rPr lang="en-US" altLang="zh-CN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3</a:t>
            </a:r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）二王庙：</a:t>
            </a:r>
            <a:endParaRPr lang="zh-CN" altLang="en-US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7E3D323-D7D3-4FBB-8F57-0A3199AC7ACC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A30D74A3-DE93-48AB-970E-4814147D6BC0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8" name="图片 7" descr="墨迹1.png">
                <a:extLst>
                  <a:ext uri="{FF2B5EF4-FFF2-40B4-BE49-F238E27FC236}">
                    <a16:creationId xmlns:a16="http://schemas.microsoft.com/office/drawing/2014/main" id="{E1B2B527-D247-46EA-9864-939FAFEC8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6C7F981F-F740-4195-B68F-5955925EF4D9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三</a:t>
                </a: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7A226DC-854F-413C-9982-021551EACC28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造福千秋的都江堰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6A4B7A92-E6EF-419D-9EAD-0C28845FDF13}"/>
              </a:ext>
            </a:extLst>
          </p:cNvPr>
          <p:cNvSpPr txBox="1"/>
          <p:nvPr/>
        </p:nvSpPr>
        <p:spPr>
          <a:xfrm>
            <a:off x="5762297" y="1311317"/>
            <a:ext cx="536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看课本，完成练习册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18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页的第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题。</a:t>
            </a:r>
          </a:p>
        </p:txBody>
      </p:sp>
    </p:spTree>
    <p:extLst>
      <p:ext uri="{BB962C8B-B14F-4D97-AF65-F5344CB8AC3E}">
        <p14:creationId xmlns:p14="http://schemas.microsoft.com/office/powerpoint/2010/main" val="2762426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6B58EA1-304B-48EB-B698-8B53542BD5D0}"/>
              </a:ext>
            </a:extLst>
          </p:cNvPr>
          <p:cNvSpPr txBox="1"/>
          <p:nvPr/>
        </p:nvSpPr>
        <p:spPr>
          <a:xfrm>
            <a:off x="4468912" y="1849363"/>
            <a:ext cx="68822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altLang="zh-CN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《</a:t>
            </a:r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史记</a:t>
            </a:r>
            <a:r>
              <a:rPr lang="en-US" altLang="zh-CN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》</a:t>
            </a:r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记载，秦孝公死后，太子即位，守旧的贵族诬告商鞅“谋反”，商鞅也因此遭遇了车裂的命运。这主要是因为商鞅变法触动了大贵族的利益。商鞅变法内容中，最能触动大贵族利益的是 （    ）</a:t>
            </a:r>
          </a:p>
          <a:p>
            <a:endParaRPr lang="zh-CN" altLang="en-US" sz="2400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r>
              <a:rPr lang="en-US" altLang="zh-CN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A </a:t>
            </a:r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．国家承认土地私有 </a:t>
            </a:r>
            <a:endParaRPr lang="en-US" altLang="zh-CN" sz="2400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r>
              <a:rPr lang="en-US" altLang="zh-CN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B </a:t>
            </a:r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．允许土地自由买卖</a:t>
            </a:r>
          </a:p>
          <a:p>
            <a:r>
              <a:rPr lang="en-US" altLang="zh-CN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C </a:t>
            </a:r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．根据军功大小授予爵位和田宅       </a:t>
            </a:r>
            <a:endParaRPr lang="en-US" altLang="zh-CN" sz="2400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r>
              <a:rPr lang="en-US" altLang="zh-CN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D </a:t>
            </a:r>
            <a:r>
              <a:rPr lang="zh-CN" altLang="en-US" sz="24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．建立县制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293A908-827B-48E1-A2B2-745AB98B43F6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D0F7AC18-129B-44F7-8689-F2A28921E04F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6" name="图片 5" descr="墨迹1.png">
                <a:extLst>
                  <a:ext uri="{FF2B5EF4-FFF2-40B4-BE49-F238E27FC236}">
                    <a16:creationId xmlns:a16="http://schemas.microsoft.com/office/drawing/2014/main" id="{B913F1CC-53BA-4A59-8023-7A7E51E151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67A572DC-6016-414A-B3C0-B18530965CE9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二</a:t>
                </a: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C6DB9440-992E-457B-956D-1A41C87016DA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商鞅变法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9BA37B7-DADB-4829-8D63-D42B68C39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06" y="2331175"/>
            <a:ext cx="3968477" cy="282202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3971341-A805-440C-84C3-03EA4E5002C1}"/>
              </a:ext>
            </a:extLst>
          </p:cNvPr>
          <p:cNvSpPr txBox="1"/>
          <p:nvPr/>
        </p:nvSpPr>
        <p:spPr>
          <a:xfrm>
            <a:off x="4383224" y="1126275"/>
            <a:ext cx="3302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例题分析：</a:t>
            </a:r>
          </a:p>
        </p:txBody>
      </p:sp>
      <p:pic>
        <p:nvPicPr>
          <p:cNvPr id="10" name="图片 9" descr="yun.png">
            <a:extLst>
              <a:ext uri="{FF2B5EF4-FFF2-40B4-BE49-F238E27FC236}">
                <a16:creationId xmlns:a16="http://schemas.microsoft.com/office/drawing/2014/main" id="{D232C7B1-8B1B-4D6A-8D01-5A5C7F7782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519" y="1132105"/>
            <a:ext cx="863705" cy="4541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972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右箭头 35">
            <a:extLst>
              <a:ext uri="{FF2B5EF4-FFF2-40B4-BE49-F238E27FC236}">
                <a16:creationId xmlns:a16="http://schemas.microsoft.com/office/drawing/2014/main" id="{5AB13165-EAA1-4139-9D6C-A5A81597A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" y="5750808"/>
            <a:ext cx="12191382" cy="565878"/>
          </a:xfrm>
          <a:prstGeom prst="rightArrow">
            <a:avLst>
              <a:gd name="adj1" fmla="val 50000"/>
              <a:gd name="adj2" fmla="val 85778"/>
            </a:avLst>
          </a:prstGeom>
          <a:solidFill>
            <a:srgbClr val="B686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2150"/>
          </a:p>
        </p:txBody>
      </p:sp>
      <p:cxnSp>
        <p:nvCxnSpPr>
          <p:cNvPr id="4100" name="直接连接符 11">
            <a:extLst>
              <a:ext uri="{FF2B5EF4-FFF2-40B4-BE49-F238E27FC236}">
                <a16:creationId xmlns:a16="http://schemas.microsoft.com/office/drawing/2014/main" id="{9AD46F26-949A-4E63-843B-F6E5A21FE5CF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1093485" y="6057159"/>
            <a:ext cx="43651" cy="2381"/>
          </a:xfrm>
          <a:prstGeom prst="line">
            <a:avLst/>
          </a:prstGeom>
          <a:noFill/>
          <a:ln w="50800">
            <a:solidFill>
              <a:srgbClr val="B686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组合 23">
            <a:extLst>
              <a:ext uri="{FF2B5EF4-FFF2-40B4-BE49-F238E27FC236}">
                <a16:creationId xmlns:a16="http://schemas.microsoft.com/office/drawing/2014/main" id="{484D41E2-7392-4BEA-9B97-7F6CD51CF6C7}"/>
              </a:ext>
            </a:extLst>
          </p:cNvPr>
          <p:cNvGrpSpPr>
            <a:grpSpLocks/>
          </p:cNvGrpSpPr>
          <p:nvPr/>
        </p:nvGrpSpPr>
        <p:grpSpPr bwMode="auto">
          <a:xfrm>
            <a:off x="5559282" y="6146045"/>
            <a:ext cx="1045479" cy="548217"/>
            <a:chOff x="2438995" y="5619776"/>
            <a:chExt cx="1493837" cy="802682"/>
          </a:xfrm>
        </p:grpSpPr>
        <p:cxnSp>
          <p:nvCxnSpPr>
            <p:cNvPr id="4102" name="直接连接符 14">
              <a:extLst>
                <a:ext uri="{FF2B5EF4-FFF2-40B4-BE49-F238E27FC236}">
                  <a16:creationId xmlns:a16="http://schemas.microsoft.com/office/drawing/2014/main" id="{2B48517D-21E2-4794-A1D9-676BBA9BFF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3020208" y="5746778"/>
              <a:ext cx="255591" cy="1588"/>
            </a:xfrm>
            <a:prstGeom prst="line">
              <a:avLst/>
            </a:prstGeom>
            <a:noFill/>
            <a:ln w="22225">
              <a:solidFill>
                <a:srgbClr val="B6860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55A13398-900C-4DD4-B297-0EA3D2AEF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995" y="5859162"/>
              <a:ext cx="1493837" cy="56329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 defTabSz="1087855">
                <a:defRPr/>
              </a:pPr>
              <a:r>
                <a:rPr lang="zh-CN" altLang="en-US" sz="19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前</a:t>
              </a:r>
              <a:r>
                <a:rPr lang="en-US" altLang="zh-CN" sz="19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475</a:t>
              </a:r>
              <a:r>
                <a:rPr lang="zh-CN" altLang="en-US" sz="19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年</a:t>
              </a:r>
              <a:endParaRPr lang="zh-CN" altLang="en-US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4104" name="组合 24">
            <a:extLst>
              <a:ext uri="{FF2B5EF4-FFF2-40B4-BE49-F238E27FC236}">
                <a16:creationId xmlns:a16="http://schemas.microsoft.com/office/drawing/2014/main" id="{54E2B02E-D90F-4613-A3C3-27A393AF1C0D}"/>
              </a:ext>
            </a:extLst>
          </p:cNvPr>
          <p:cNvGrpSpPr>
            <a:grpSpLocks/>
          </p:cNvGrpSpPr>
          <p:nvPr/>
        </p:nvGrpSpPr>
        <p:grpSpPr bwMode="auto">
          <a:xfrm>
            <a:off x="10597424" y="6128583"/>
            <a:ext cx="1045479" cy="581551"/>
            <a:chOff x="6270893" y="5619776"/>
            <a:chExt cx="1600365" cy="675725"/>
          </a:xfrm>
        </p:grpSpPr>
        <p:cxnSp>
          <p:nvCxnSpPr>
            <p:cNvPr id="4105" name="直接连接符 15">
              <a:extLst>
                <a:ext uri="{FF2B5EF4-FFF2-40B4-BE49-F238E27FC236}">
                  <a16:creationId xmlns:a16="http://schemas.microsoft.com/office/drawing/2014/main" id="{EC4D4D4F-6E44-436D-899A-19C595185F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6912775" y="5746778"/>
              <a:ext cx="255591" cy="1588"/>
            </a:xfrm>
            <a:prstGeom prst="line">
              <a:avLst/>
            </a:prstGeom>
            <a:noFill/>
            <a:ln w="22225">
              <a:solidFill>
                <a:srgbClr val="B6860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矩形 20">
              <a:extLst>
                <a:ext uri="{FF2B5EF4-FFF2-40B4-BE49-F238E27FC236}">
                  <a16:creationId xmlns:a16="http://schemas.microsoft.com/office/drawing/2014/main" id="{A7B0E6F4-B140-45F0-9AD5-05A1EC8CF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0893" y="5848480"/>
              <a:ext cx="1600365" cy="4470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 defTabSz="1087855">
                <a:defRPr/>
              </a:pPr>
              <a:r>
                <a:rPr lang="zh-CN" altLang="en-US" sz="19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前</a:t>
              </a:r>
              <a:r>
                <a:rPr lang="en-US" altLang="zh-CN" sz="19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221</a:t>
              </a:r>
              <a:r>
                <a:rPr lang="zh-CN" altLang="en-US" sz="19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年</a:t>
              </a:r>
              <a:endParaRPr lang="zh-CN" altLang="en-US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F75BBCB-9942-41FF-8580-2E8E4D3A413D}"/>
              </a:ext>
            </a:extLst>
          </p:cNvPr>
          <p:cNvSpPr txBox="1"/>
          <p:nvPr/>
        </p:nvSpPr>
        <p:spPr>
          <a:xfrm>
            <a:off x="6172104" y="6092874"/>
            <a:ext cx="4873854" cy="6308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87855">
              <a:defRPr/>
            </a:pPr>
            <a:r>
              <a:rPr lang="zh-CN" altLang="en-US" sz="3499" b="1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战国</a:t>
            </a:r>
          </a:p>
        </p:txBody>
      </p:sp>
      <p:grpSp>
        <p:nvGrpSpPr>
          <p:cNvPr id="4109" name="组合 23">
            <a:extLst>
              <a:ext uri="{FF2B5EF4-FFF2-40B4-BE49-F238E27FC236}">
                <a16:creationId xmlns:a16="http://schemas.microsoft.com/office/drawing/2014/main" id="{D08CE543-EB67-4C33-8DE8-1233E79B8AAE}"/>
              </a:ext>
            </a:extLst>
          </p:cNvPr>
          <p:cNvGrpSpPr>
            <a:grpSpLocks/>
          </p:cNvGrpSpPr>
          <p:nvPr/>
        </p:nvGrpSpPr>
        <p:grpSpPr bwMode="auto">
          <a:xfrm>
            <a:off x="448521" y="6152394"/>
            <a:ext cx="1045479" cy="548217"/>
            <a:chOff x="2439576" y="5619776"/>
            <a:chExt cx="1493546" cy="802080"/>
          </a:xfrm>
        </p:grpSpPr>
        <p:cxnSp>
          <p:nvCxnSpPr>
            <p:cNvPr id="4110" name="直接连接符 14">
              <a:extLst>
                <a:ext uri="{FF2B5EF4-FFF2-40B4-BE49-F238E27FC236}">
                  <a16:creationId xmlns:a16="http://schemas.microsoft.com/office/drawing/2014/main" id="{0A7CBB7D-C4CD-4621-B879-F97DB73B0A9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3020208" y="5746778"/>
              <a:ext cx="255591" cy="1588"/>
            </a:xfrm>
            <a:prstGeom prst="line">
              <a:avLst/>
            </a:prstGeom>
            <a:noFill/>
            <a:ln w="22225">
              <a:solidFill>
                <a:srgbClr val="B6860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B061DB0D-F0CA-4F93-BC4A-26174EC15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576" y="5858982"/>
              <a:ext cx="1493546" cy="56287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 defTabSz="1087855">
                <a:defRPr/>
              </a:pPr>
              <a:r>
                <a:rPr lang="zh-CN" altLang="en-US" sz="19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前</a:t>
              </a:r>
              <a:r>
                <a:rPr lang="en-US" altLang="zh-CN" sz="19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770</a:t>
              </a:r>
              <a:r>
                <a:rPr lang="zh-CN" altLang="en-US" sz="19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年</a:t>
              </a:r>
              <a:endParaRPr lang="zh-CN" altLang="en-US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389C4B57-C3D0-446A-A891-DB6E7075C62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69674" y="5933349"/>
            <a:ext cx="10112792" cy="182541"/>
          </a:xfrm>
          <a:prstGeom prst="rect">
            <a:avLst/>
          </a:prstGeom>
          <a:solidFill>
            <a:srgbClr val="E3CA9E"/>
          </a:solidFill>
          <a:ln>
            <a:noFill/>
          </a:ln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215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B2DFBD2C-8256-400E-BB8D-DB7E561D960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87135" y="5988111"/>
            <a:ext cx="5020681" cy="801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215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7D26F-0A96-43E9-BD6A-B42C99DA259F}"/>
              </a:ext>
            </a:extLst>
          </p:cNvPr>
          <p:cNvSpPr txBox="1"/>
          <p:nvPr/>
        </p:nvSpPr>
        <p:spPr>
          <a:xfrm>
            <a:off x="1097453" y="6092874"/>
            <a:ext cx="4800838" cy="6308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87855">
              <a:defRPr/>
            </a:pPr>
            <a:r>
              <a:rPr lang="zh-CN" altLang="en-US" sz="3499" b="1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春秋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5E72BF4D-7BB6-4300-9E05-1DB7CDFDAE1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043531" y="5999222"/>
            <a:ext cx="5020681" cy="80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2150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D8EB403-ACC0-4AFE-B9E9-91624921B6E3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20DC1211-F94E-46B2-AA41-FE24A6E2B30D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36" name="图片 35" descr="墨迹1.png">
                <a:extLst>
                  <a:ext uri="{FF2B5EF4-FFF2-40B4-BE49-F238E27FC236}">
                    <a16:creationId xmlns:a16="http://schemas.microsoft.com/office/drawing/2014/main" id="{C43F5B89-8CF9-416D-844E-8495A78351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38" name="TextBox 10">
                <a:extLst>
                  <a:ext uri="{FF2B5EF4-FFF2-40B4-BE49-F238E27FC236}">
                    <a16:creationId xmlns:a16="http://schemas.microsoft.com/office/drawing/2014/main" id="{574703AC-66E2-41DE-AA96-16B75BCA6487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一</a:t>
                </a:r>
              </a:p>
            </p:txBody>
          </p:sp>
        </p:grp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3E20E83A-7BB0-41EA-A1DA-289FE898237E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战国七雄</a:t>
              </a:r>
            </a:p>
          </p:txBody>
        </p:sp>
      </p:grpSp>
      <p:pic>
        <p:nvPicPr>
          <p:cNvPr id="40" name="图片 42" descr="timg5Z3OS5ZP">
            <a:extLst>
              <a:ext uri="{FF2B5EF4-FFF2-40B4-BE49-F238E27FC236}">
                <a16:creationId xmlns:a16="http://schemas.microsoft.com/office/drawing/2014/main" id="{DF0CD424-B388-4ADA-A344-F25756A3A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070" y="1224798"/>
            <a:ext cx="5844234" cy="464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E06C2BD-B7E9-4E57-85DB-6957BD05F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18" t="8363"/>
          <a:stretch/>
        </p:blipFill>
        <p:spPr>
          <a:xfrm>
            <a:off x="260651" y="1228722"/>
            <a:ext cx="5765419" cy="4664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4" grpId="0" animBg="1"/>
      <p:bldP spid="41" grpId="0" animBg="1"/>
      <p:bldP spid="42" grpId="0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 descr="战国形式图01">
            <a:extLst>
              <a:ext uri="{FF2B5EF4-FFF2-40B4-BE49-F238E27FC236}">
                <a16:creationId xmlns:a16="http://schemas.microsoft.com/office/drawing/2014/main" id="{FEB8F6A1-911B-4C4C-8957-37F71F0A9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9" y="1184862"/>
            <a:ext cx="9103259" cy="554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ext Box 3">
            <a:extLst>
              <a:ext uri="{FF2B5EF4-FFF2-40B4-BE49-F238E27FC236}">
                <a16:creationId xmlns:a16="http://schemas.microsoft.com/office/drawing/2014/main" id="{245B3428-7F54-440C-99F3-54EB19C7C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9052" y="2084146"/>
            <a:ext cx="45714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500" b="1">
                <a:solidFill>
                  <a:srgbClr val="FF0000"/>
                </a:solidFill>
                <a:latin typeface="Times New Roman" panose="02020603050405020304" pitchFamily="18" charset="0"/>
              </a:rPr>
              <a:t>匈</a:t>
            </a:r>
          </a:p>
        </p:txBody>
      </p:sp>
      <p:sp>
        <p:nvSpPr>
          <p:cNvPr id="6147" name="Text Box 4">
            <a:extLst>
              <a:ext uri="{FF2B5EF4-FFF2-40B4-BE49-F238E27FC236}">
                <a16:creationId xmlns:a16="http://schemas.microsoft.com/office/drawing/2014/main" id="{096AE1BE-95F3-44CB-83D1-2F3CD1A6F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7633" y="2077797"/>
            <a:ext cx="38095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500" b="1">
                <a:solidFill>
                  <a:srgbClr val="FF0000"/>
                </a:solidFill>
                <a:latin typeface="Times New Roman" panose="02020603050405020304" pitchFamily="18" charset="0"/>
              </a:rPr>
              <a:t>奴</a:t>
            </a:r>
          </a:p>
        </p:txBody>
      </p:sp>
      <p:grpSp>
        <p:nvGrpSpPr>
          <p:cNvPr id="6148" name="Group 5">
            <a:extLst>
              <a:ext uri="{FF2B5EF4-FFF2-40B4-BE49-F238E27FC236}">
                <a16:creationId xmlns:a16="http://schemas.microsoft.com/office/drawing/2014/main" id="{E1572024-A153-42BC-99C4-E33724BEC735}"/>
              </a:ext>
            </a:extLst>
          </p:cNvPr>
          <p:cNvGrpSpPr>
            <a:grpSpLocks/>
          </p:cNvGrpSpPr>
          <p:nvPr/>
        </p:nvGrpSpPr>
        <p:grpSpPr bwMode="auto">
          <a:xfrm>
            <a:off x="6271860" y="2638559"/>
            <a:ext cx="539894" cy="407648"/>
            <a:chOff x="3587" y="1053"/>
            <a:chExt cx="445" cy="336"/>
          </a:xfrm>
        </p:grpSpPr>
        <p:sp>
          <p:nvSpPr>
            <p:cNvPr id="6149" name="Text Box 6">
              <a:extLst>
                <a:ext uri="{FF2B5EF4-FFF2-40B4-BE49-F238E27FC236}">
                  <a16:creationId xmlns:a16="http://schemas.microsoft.com/office/drawing/2014/main" id="{EF8401E9-4828-4B0C-9A84-06F4E82EAB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1104"/>
              <a:ext cx="432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/>
                  <a:cs typeface="楷体_GB2312"/>
                </a:rPr>
                <a:t>燕</a:t>
              </a:r>
            </a:p>
          </p:txBody>
        </p:sp>
        <p:sp>
          <p:nvSpPr>
            <p:cNvPr id="6150" name="Oval 7">
              <a:extLst>
                <a:ext uri="{FF2B5EF4-FFF2-40B4-BE49-F238E27FC236}">
                  <a16:creationId xmlns:a16="http://schemas.microsoft.com/office/drawing/2014/main" id="{AFE0DAA7-7484-482C-83C4-C3382D10C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7" y="1053"/>
              <a:ext cx="336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 sz="2150" dirty="0"/>
            </a:p>
          </p:txBody>
        </p:sp>
      </p:grpSp>
      <p:grpSp>
        <p:nvGrpSpPr>
          <p:cNvPr id="6151" name="Group 8">
            <a:extLst>
              <a:ext uri="{FF2B5EF4-FFF2-40B4-BE49-F238E27FC236}">
                <a16:creationId xmlns:a16="http://schemas.microsoft.com/office/drawing/2014/main" id="{EA6A558A-B12E-4259-8FD7-8326C6AC9BE3}"/>
              </a:ext>
            </a:extLst>
          </p:cNvPr>
          <p:cNvGrpSpPr>
            <a:grpSpLocks/>
          </p:cNvGrpSpPr>
          <p:nvPr/>
        </p:nvGrpSpPr>
        <p:grpSpPr bwMode="auto">
          <a:xfrm>
            <a:off x="6901554" y="3708613"/>
            <a:ext cx="505226" cy="395293"/>
            <a:chOff x="6659" y="1914"/>
            <a:chExt cx="432" cy="338"/>
          </a:xfrm>
        </p:grpSpPr>
        <p:sp>
          <p:nvSpPr>
            <p:cNvPr id="6152" name="Text Box 9">
              <a:extLst>
                <a:ext uri="{FF2B5EF4-FFF2-40B4-BE49-F238E27FC236}">
                  <a16:creationId xmlns:a16="http://schemas.microsoft.com/office/drawing/2014/main" id="{04BB743A-163D-4E27-B320-841E38527F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9" y="1936"/>
              <a:ext cx="432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1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/>
                  <a:cs typeface="楷体_GB2312"/>
                </a:rPr>
                <a:t>齐</a:t>
              </a:r>
            </a:p>
          </p:txBody>
        </p:sp>
        <p:sp>
          <p:nvSpPr>
            <p:cNvPr id="6153" name="Oval 10">
              <a:extLst>
                <a:ext uri="{FF2B5EF4-FFF2-40B4-BE49-F238E27FC236}">
                  <a16:creationId xmlns:a16="http://schemas.microsoft.com/office/drawing/2014/main" id="{A0E9DA70-5FCF-4518-9764-1AA63C174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9" y="1914"/>
              <a:ext cx="336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 sz="2150" dirty="0"/>
            </a:p>
          </p:txBody>
        </p:sp>
      </p:grpSp>
      <p:grpSp>
        <p:nvGrpSpPr>
          <p:cNvPr id="6154" name="Group 11">
            <a:extLst>
              <a:ext uri="{FF2B5EF4-FFF2-40B4-BE49-F238E27FC236}">
                <a16:creationId xmlns:a16="http://schemas.microsoft.com/office/drawing/2014/main" id="{3BD0E934-C61A-451C-85A1-9352F539164C}"/>
              </a:ext>
            </a:extLst>
          </p:cNvPr>
          <p:cNvGrpSpPr>
            <a:grpSpLocks/>
          </p:cNvGrpSpPr>
          <p:nvPr/>
        </p:nvGrpSpPr>
        <p:grpSpPr bwMode="auto">
          <a:xfrm>
            <a:off x="4891361" y="5773005"/>
            <a:ext cx="423732" cy="377384"/>
            <a:chOff x="4028" y="3745"/>
            <a:chExt cx="384" cy="342"/>
          </a:xfrm>
        </p:grpSpPr>
        <p:sp>
          <p:nvSpPr>
            <p:cNvPr id="6155" name="Text Box 12">
              <a:extLst>
                <a:ext uri="{FF2B5EF4-FFF2-40B4-BE49-F238E27FC236}">
                  <a16:creationId xmlns:a16="http://schemas.microsoft.com/office/drawing/2014/main" id="{4C2EA7C8-26CC-480B-99B8-865AA9847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8" y="3752"/>
              <a:ext cx="384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1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/>
                  <a:cs typeface="楷体_GB2312"/>
                </a:rPr>
                <a:t>楚</a:t>
              </a:r>
            </a:p>
          </p:txBody>
        </p:sp>
        <p:sp>
          <p:nvSpPr>
            <p:cNvPr id="6156" name="Oval 13">
              <a:extLst>
                <a:ext uri="{FF2B5EF4-FFF2-40B4-BE49-F238E27FC236}">
                  <a16:creationId xmlns:a16="http://schemas.microsoft.com/office/drawing/2014/main" id="{F3DD5B42-87F6-476D-BB8B-31328477F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9" y="3745"/>
              <a:ext cx="336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2150" dirty="0"/>
            </a:p>
          </p:txBody>
        </p:sp>
      </p:grpSp>
      <p:grpSp>
        <p:nvGrpSpPr>
          <p:cNvPr id="6157" name="Group 14">
            <a:extLst>
              <a:ext uri="{FF2B5EF4-FFF2-40B4-BE49-F238E27FC236}">
                <a16:creationId xmlns:a16="http://schemas.microsoft.com/office/drawing/2014/main" id="{4AF29429-A9EA-433B-BFE6-8A7E7C0CF61B}"/>
              </a:ext>
            </a:extLst>
          </p:cNvPr>
          <p:cNvGrpSpPr>
            <a:grpSpLocks/>
          </p:cNvGrpSpPr>
          <p:nvPr/>
        </p:nvGrpSpPr>
        <p:grpSpPr bwMode="auto">
          <a:xfrm>
            <a:off x="3571761" y="4523841"/>
            <a:ext cx="539900" cy="417027"/>
            <a:chOff x="3375" y="2283"/>
            <a:chExt cx="435" cy="336"/>
          </a:xfrm>
        </p:grpSpPr>
        <p:sp>
          <p:nvSpPr>
            <p:cNvPr id="6158" name="Text Box 15">
              <a:extLst>
                <a:ext uri="{FF2B5EF4-FFF2-40B4-BE49-F238E27FC236}">
                  <a16:creationId xmlns:a16="http://schemas.microsoft.com/office/drawing/2014/main" id="{12EDCE8B-D680-49F2-9A56-ACC021A7D6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8" y="2314"/>
              <a:ext cx="43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1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/>
                  <a:cs typeface="楷体_GB2312"/>
                </a:rPr>
                <a:t>秦</a:t>
              </a:r>
            </a:p>
          </p:txBody>
        </p:sp>
        <p:sp>
          <p:nvSpPr>
            <p:cNvPr id="6159" name="Oval 16">
              <a:extLst>
                <a:ext uri="{FF2B5EF4-FFF2-40B4-BE49-F238E27FC236}">
                  <a16:creationId xmlns:a16="http://schemas.microsoft.com/office/drawing/2014/main" id="{05A55379-9185-4037-B0C2-13820C1E7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2283"/>
              <a:ext cx="336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2150" dirty="0"/>
            </a:p>
          </p:txBody>
        </p:sp>
      </p:grpSp>
      <p:grpSp>
        <p:nvGrpSpPr>
          <p:cNvPr id="6" name="Group 17">
            <a:extLst>
              <a:ext uri="{FF2B5EF4-FFF2-40B4-BE49-F238E27FC236}">
                <a16:creationId xmlns:a16="http://schemas.microsoft.com/office/drawing/2014/main" id="{CE5088C8-B80F-4D47-B194-1A67B31B55F9}"/>
              </a:ext>
            </a:extLst>
          </p:cNvPr>
          <p:cNvGrpSpPr>
            <a:grpSpLocks/>
          </p:cNvGrpSpPr>
          <p:nvPr/>
        </p:nvGrpSpPr>
        <p:grpSpPr bwMode="auto">
          <a:xfrm>
            <a:off x="6341326" y="4464666"/>
            <a:ext cx="416734" cy="391342"/>
            <a:chOff x="4026" y="1630"/>
            <a:chExt cx="558" cy="524"/>
          </a:xfrm>
        </p:grpSpPr>
        <p:sp>
          <p:nvSpPr>
            <p:cNvPr id="6161" name="Text Box 18">
              <a:extLst>
                <a:ext uri="{FF2B5EF4-FFF2-40B4-BE49-F238E27FC236}">
                  <a16:creationId xmlns:a16="http://schemas.microsoft.com/office/drawing/2014/main" id="{F0908AEC-2855-49C2-9946-81102F2135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6" y="1689"/>
              <a:ext cx="432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1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/>
                  <a:cs typeface="楷体_GB2312"/>
                </a:rPr>
                <a:t>宋</a:t>
              </a:r>
            </a:p>
          </p:txBody>
        </p:sp>
        <p:sp>
          <p:nvSpPr>
            <p:cNvPr id="6162" name="Oval 19">
              <a:extLst>
                <a:ext uri="{FF2B5EF4-FFF2-40B4-BE49-F238E27FC236}">
                  <a16:creationId xmlns:a16="http://schemas.microsoft.com/office/drawing/2014/main" id="{45FE08C6-0060-4E9B-98F8-353B94E64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0" y="1630"/>
              <a:ext cx="524" cy="5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 sz="2150" dirty="0"/>
            </a:p>
          </p:txBody>
        </p:sp>
      </p:grpSp>
      <p:grpSp>
        <p:nvGrpSpPr>
          <p:cNvPr id="7" name="Group 20">
            <a:extLst>
              <a:ext uri="{FF2B5EF4-FFF2-40B4-BE49-F238E27FC236}">
                <a16:creationId xmlns:a16="http://schemas.microsoft.com/office/drawing/2014/main" id="{DAA7F7C0-F131-4847-A15C-6C27BFFDC0E7}"/>
              </a:ext>
            </a:extLst>
          </p:cNvPr>
          <p:cNvGrpSpPr>
            <a:grpSpLocks/>
          </p:cNvGrpSpPr>
          <p:nvPr/>
        </p:nvGrpSpPr>
        <p:grpSpPr bwMode="auto">
          <a:xfrm>
            <a:off x="8139514" y="5377738"/>
            <a:ext cx="533066" cy="414608"/>
            <a:chOff x="4062" y="1756"/>
            <a:chExt cx="432" cy="336"/>
          </a:xfrm>
        </p:grpSpPr>
        <p:sp>
          <p:nvSpPr>
            <p:cNvPr id="6164" name="Text Box 21">
              <a:extLst>
                <a:ext uri="{FF2B5EF4-FFF2-40B4-BE49-F238E27FC236}">
                  <a16:creationId xmlns:a16="http://schemas.microsoft.com/office/drawing/2014/main" id="{B743E8D6-8C4D-442A-BCAD-760420BE89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2" y="1776"/>
              <a:ext cx="432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1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/>
                  <a:cs typeface="楷体_GB2312"/>
                </a:rPr>
                <a:t>吴</a:t>
              </a:r>
            </a:p>
          </p:txBody>
        </p:sp>
        <p:sp>
          <p:nvSpPr>
            <p:cNvPr id="6165" name="Oval 22">
              <a:extLst>
                <a:ext uri="{FF2B5EF4-FFF2-40B4-BE49-F238E27FC236}">
                  <a16:creationId xmlns:a16="http://schemas.microsoft.com/office/drawing/2014/main" id="{4CE06C54-8804-4D16-92B0-224FDD587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2" y="1756"/>
              <a:ext cx="336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en-US" sz="3200" dirty="0"/>
            </a:p>
          </p:txBody>
        </p:sp>
      </p:grpSp>
      <p:grpSp>
        <p:nvGrpSpPr>
          <p:cNvPr id="8" name="Group 23">
            <a:extLst>
              <a:ext uri="{FF2B5EF4-FFF2-40B4-BE49-F238E27FC236}">
                <a16:creationId xmlns:a16="http://schemas.microsoft.com/office/drawing/2014/main" id="{3AC72D57-1600-49FD-B57D-3AD623CC4704}"/>
              </a:ext>
            </a:extLst>
          </p:cNvPr>
          <p:cNvGrpSpPr>
            <a:grpSpLocks/>
          </p:cNvGrpSpPr>
          <p:nvPr/>
        </p:nvGrpSpPr>
        <p:grpSpPr bwMode="auto">
          <a:xfrm>
            <a:off x="8079107" y="6034438"/>
            <a:ext cx="475014" cy="400242"/>
            <a:chOff x="4026" y="1681"/>
            <a:chExt cx="432" cy="364"/>
          </a:xfrm>
        </p:grpSpPr>
        <p:sp>
          <p:nvSpPr>
            <p:cNvPr id="6167" name="Text Box 24">
              <a:extLst>
                <a:ext uri="{FF2B5EF4-FFF2-40B4-BE49-F238E27FC236}">
                  <a16:creationId xmlns:a16="http://schemas.microsoft.com/office/drawing/2014/main" id="{1708F40B-2B87-4FB2-BCD2-D9F9B9632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6" y="1681"/>
              <a:ext cx="432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楷体_GB2312"/>
                  <a:cs typeface="楷体_GB2312"/>
                </a:rPr>
                <a:t>越</a:t>
              </a:r>
            </a:p>
          </p:txBody>
        </p:sp>
        <p:sp>
          <p:nvSpPr>
            <p:cNvPr id="6168" name="Oval 25">
              <a:extLst>
                <a:ext uri="{FF2B5EF4-FFF2-40B4-BE49-F238E27FC236}">
                  <a16:creationId xmlns:a16="http://schemas.microsoft.com/office/drawing/2014/main" id="{A6033A60-2E9A-46FC-A2D6-B897765E7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4" y="1707"/>
              <a:ext cx="336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2150" dirty="0"/>
            </a:p>
          </p:txBody>
        </p:sp>
      </p:grpSp>
      <p:sp>
        <p:nvSpPr>
          <p:cNvPr id="60" name="Oval 26">
            <a:extLst>
              <a:ext uri="{FF2B5EF4-FFF2-40B4-BE49-F238E27FC236}">
                <a16:creationId xmlns:a16="http://schemas.microsoft.com/office/drawing/2014/main" id="{798A5FF7-51A9-4D6F-98CF-E0E6817C8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367" y="4136883"/>
            <a:ext cx="412786" cy="412782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800" b="1" dirty="0">
                <a:ea typeface="楷体_GB2312"/>
                <a:cs typeface="楷体_GB2312"/>
              </a:rPr>
              <a:t>晋</a:t>
            </a:r>
          </a:p>
        </p:txBody>
      </p:sp>
      <p:sp>
        <p:nvSpPr>
          <p:cNvPr id="62" name="Oval 27">
            <a:extLst>
              <a:ext uri="{FF2B5EF4-FFF2-40B4-BE49-F238E27FC236}">
                <a16:creationId xmlns:a16="http://schemas.microsoft.com/office/drawing/2014/main" id="{EB7BBC07-E1DF-443D-97B6-6B0A71B2E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2658" y="4105672"/>
            <a:ext cx="382572" cy="38257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800" b="1" dirty="0">
                <a:ea typeface="楷体_GB2312"/>
                <a:cs typeface="楷体_GB2312"/>
              </a:rPr>
              <a:t>赵</a:t>
            </a:r>
          </a:p>
        </p:txBody>
      </p:sp>
      <p:sp>
        <p:nvSpPr>
          <p:cNvPr id="64" name="Oval 28">
            <a:extLst>
              <a:ext uri="{FF2B5EF4-FFF2-40B4-BE49-F238E27FC236}">
                <a16:creationId xmlns:a16="http://schemas.microsoft.com/office/drawing/2014/main" id="{C80DE5BE-1FE1-4859-A6D5-55F69F19D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5769" y="4120213"/>
            <a:ext cx="403642" cy="40364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800" b="1" dirty="0">
                <a:ea typeface="楷体_GB2312"/>
                <a:cs typeface="楷体_GB2312"/>
              </a:rPr>
              <a:t>魏</a:t>
            </a:r>
          </a:p>
        </p:txBody>
      </p:sp>
      <p:sp>
        <p:nvSpPr>
          <p:cNvPr id="65" name="Oval 29">
            <a:extLst>
              <a:ext uri="{FF2B5EF4-FFF2-40B4-BE49-F238E27FC236}">
                <a16:creationId xmlns:a16="http://schemas.microsoft.com/office/drawing/2014/main" id="{91C136B7-E4F3-4C41-AD7C-ABCD0BF8C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584" y="4130436"/>
            <a:ext cx="383196" cy="383194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800" b="1" dirty="0">
                <a:ea typeface="楷体_GB2312"/>
                <a:cs typeface="楷体_GB2312"/>
              </a:rPr>
              <a:t>韩</a:t>
            </a:r>
          </a:p>
        </p:txBody>
      </p:sp>
      <p:sp>
        <p:nvSpPr>
          <p:cNvPr id="67" name="Text Box 30">
            <a:extLst>
              <a:ext uri="{FF2B5EF4-FFF2-40B4-BE49-F238E27FC236}">
                <a16:creationId xmlns:a16="http://schemas.microsoft.com/office/drawing/2014/main" id="{16E057D4-8260-4334-B82A-400F01017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944" y="2749493"/>
            <a:ext cx="461665" cy="1301990"/>
          </a:xfrm>
          <a:prstGeom prst="rect">
            <a:avLst/>
          </a:prstGeom>
          <a:solidFill>
            <a:schemeClr val="bg1"/>
          </a:solidFill>
          <a:ln w="41275">
            <a:solidFill>
              <a:srgbClr val="FF0000"/>
            </a:solidFill>
            <a:miter lim="800000"/>
          </a:ln>
          <a:effectLst/>
        </p:spPr>
        <p:txBody>
          <a:bodyPr vert="eaVert" wrap="square">
            <a:spAutoFit/>
          </a:bodyPr>
          <a:lstStyle/>
          <a:p>
            <a:pPr algn="ctr" defTabSz="1087855">
              <a:spcBef>
                <a:spcPct val="50000"/>
              </a:spcBef>
              <a:defRPr/>
            </a:pPr>
            <a:r>
              <a:rPr kumimoji="1" lang="zh-CN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楷体_GB2312" pitchFamily="49" charset="-122"/>
                <a:ea typeface="楷体_GB2312" pitchFamily="49" charset="-122"/>
                <a:sym typeface="+mn-ea"/>
              </a:rPr>
              <a:t>三 家 分 晋</a:t>
            </a:r>
          </a:p>
        </p:txBody>
      </p:sp>
      <p:sp>
        <p:nvSpPr>
          <p:cNvPr id="68" name="Oval 31">
            <a:extLst>
              <a:ext uri="{FF2B5EF4-FFF2-40B4-BE49-F238E27FC236}">
                <a16:creationId xmlns:a16="http://schemas.microsoft.com/office/drawing/2014/main" id="{064B228F-ED21-405E-B5D4-E4B1ED5CD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5230" y="3706614"/>
            <a:ext cx="377466" cy="377464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b="1" dirty="0">
                <a:ea typeface="楷体_GB2312"/>
                <a:cs typeface="楷体_GB2312"/>
              </a:rPr>
              <a:t>齐</a:t>
            </a:r>
          </a:p>
        </p:txBody>
      </p:sp>
      <p:grpSp>
        <p:nvGrpSpPr>
          <p:cNvPr id="9" name="Group 32">
            <a:extLst>
              <a:ext uri="{FF2B5EF4-FFF2-40B4-BE49-F238E27FC236}">
                <a16:creationId xmlns:a16="http://schemas.microsoft.com/office/drawing/2014/main" id="{E58A6495-39CC-4002-905D-B99E8FAB1E49}"/>
              </a:ext>
            </a:extLst>
          </p:cNvPr>
          <p:cNvGrpSpPr>
            <a:grpSpLocks/>
          </p:cNvGrpSpPr>
          <p:nvPr/>
        </p:nvGrpSpPr>
        <p:grpSpPr bwMode="auto">
          <a:xfrm>
            <a:off x="7510557" y="3376672"/>
            <a:ext cx="1466498" cy="400509"/>
            <a:chOff x="4368" y="1608"/>
            <a:chExt cx="1342" cy="364"/>
          </a:xfrm>
        </p:grpSpPr>
        <p:sp>
          <p:nvSpPr>
            <p:cNvPr id="6176" name="AutoShape 33">
              <a:extLst>
                <a:ext uri="{FF2B5EF4-FFF2-40B4-BE49-F238E27FC236}">
                  <a16:creationId xmlns:a16="http://schemas.microsoft.com/office/drawing/2014/main" id="{868E3425-6ED9-406F-B4EE-DCB125014E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478973">
              <a:off x="4368" y="1728"/>
              <a:ext cx="432" cy="144"/>
            </a:xfrm>
            <a:prstGeom prst="rtTriangle">
              <a:avLst/>
            </a:prstGeom>
            <a:solidFill>
              <a:schemeClr val="bg1"/>
            </a:solidFill>
            <a:ln w="412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2150"/>
            </a:p>
          </p:txBody>
        </p:sp>
        <p:sp>
          <p:nvSpPr>
            <p:cNvPr id="71" name="Text Box 34">
              <a:extLst>
                <a:ext uri="{FF2B5EF4-FFF2-40B4-BE49-F238E27FC236}">
                  <a16:creationId xmlns:a16="http://schemas.microsoft.com/office/drawing/2014/main" id="{BCC054EB-9265-455A-A95B-419BF437E7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1608"/>
              <a:ext cx="1150" cy="364"/>
            </a:xfrm>
            <a:prstGeom prst="rect">
              <a:avLst/>
            </a:prstGeom>
            <a:solidFill>
              <a:schemeClr val="bg1"/>
            </a:solidFill>
            <a:ln w="41275">
              <a:solidFill>
                <a:srgbClr val="FF0000"/>
              </a:solidFill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 defTabSz="1087855">
                <a:spcBef>
                  <a:spcPct val="50000"/>
                </a:spcBef>
                <a:defRPr/>
              </a:pPr>
              <a:r>
                <a:rPr kumimoji="1" lang="zh-CN" altLang="en-US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楷体_GB2312" pitchFamily="49" charset="-122"/>
                  <a:ea typeface="楷体_GB2312" pitchFamily="49" charset="-122"/>
                  <a:sym typeface="+mn-ea"/>
                </a:rPr>
                <a:t>田氏代齐</a:t>
              </a:r>
            </a:p>
          </p:txBody>
        </p:sp>
      </p:grpSp>
      <p:grpSp>
        <p:nvGrpSpPr>
          <p:cNvPr id="10" name="Group 35">
            <a:extLst>
              <a:ext uri="{FF2B5EF4-FFF2-40B4-BE49-F238E27FC236}">
                <a16:creationId xmlns:a16="http://schemas.microsoft.com/office/drawing/2014/main" id="{7C4FEA08-7530-469F-A0FD-42FA4E4C1336}"/>
              </a:ext>
            </a:extLst>
          </p:cNvPr>
          <p:cNvGrpSpPr>
            <a:grpSpLocks/>
          </p:cNvGrpSpPr>
          <p:nvPr/>
        </p:nvGrpSpPr>
        <p:grpSpPr bwMode="auto">
          <a:xfrm>
            <a:off x="6271860" y="2669667"/>
            <a:ext cx="619847" cy="383336"/>
            <a:chOff x="6032" y="1657"/>
            <a:chExt cx="781" cy="483"/>
          </a:xfrm>
        </p:grpSpPr>
        <p:sp>
          <p:nvSpPr>
            <p:cNvPr id="6179" name="Oval 36">
              <a:extLst>
                <a:ext uri="{FF2B5EF4-FFF2-40B4-BE49-F238E27FC236}">
                  <a16:creationId xmlns:a16="http://schemas.microsoft.com/office/drawing/2014/main" id="{A0E23C95-5221-4868-825E-9F56AE6AA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2" y="1657"/>
              <a:ext cx="511" cy="48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2150"/>
            </a:p>
          </p:txBody>
        </p:sp>
        <p:sp>
          <p:nvSpPr>
            <p:cNvPr id="6180" name="Text Box 37">
              <a:extLst>
                <a:ext uri="{FF2B5EF4-FFF2-40B4-BE49-F238E27FC236}">
                  <a16:creationId xmlns:a16="http://schemas.microsoft.com/office/drawing/2014/main" id="{86BB4B9D-2FCD-4381-9EB0-1B19B62429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3" y="1694"/>
              <a:ext cx="760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1600" b="1" dirty="0">
                  <a:latin typeface="Times New Roman" panose="02020603050405020304" pitchFamily="18" charset="0"/>
                  <a:ea typeface="楷体_GB2312"/>
                  <a:cs typeface="楷体_GB2312"/>
                </a:rPr>
                <a:t>燕</a:t>
              </a:r>
            </a:p>
          </p:txBody>
        </p:sp>
      </p:grpSp>
      <p:grpSp>
        <p:nvGrpSpPr>
          <p:cNvPr id="11" name="Group 38">
            <a:extLst>
              <a:ext uri="{FF2B5EF4-FFF2-40B4-BE49-F238E27FC236}">
                <a16:creationId xmlns:a16="http://schemas.microsoft.com/office/drawing/2014/main" id="{3CEA5DD6-CB50-47AF-A152-989D50DB197F}"/>
              </a:ext>
            </a:extLst>
          </p:cNvPr>
          <p:cNvGrpSpPr>
            <a:grpSpLocks/>
          </p:cNvGrpSpPr>
          <p:nvPr/>
        </p:nvGrpSpPr>
        <p:grpSpPr bwMode="auto">
          <a:xfrm>
            <a:off x="4894768" y="5754904"/>
            <a:ext cx="400797" cy="396035"/>
            <a:chOff x="2619" y="4073"/>
            <a:chExt cx="505" cy="499"/>
          </a:xfrm>
        </p:grpSpPr>
        <p:sp>
          <p:nvSpPr>
            <p:cNvPr id="6182" name="Oval 39">
              <a:extLst>
                <a:ext uri="{FF2B5EF4-FFF2-40B4-BE49-F238E27FC236}">
                  <a16:creationId xmlns:a16="http://schemas.microsoft.com/office/drawing/2014/main" id="{C6FA5BB4-54FD-4ED2-A823-FA2302178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" y="4078"/>
              <a:ext cx="494" cy="49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2150"/>
            </a:p>
          </p:txBody>
        </p:sp>
        <p:sp>
          <p:nvSpPr>
            <p:cNvPr id="6183" name="Text Box 40">
              <a:extLst>
                <a:ext uri="{FF2B5EF4-FFF2-40B4-BE49-F238E27FC236}">
                  <a16:creationId xmlns:a16="http://schemas.microsoft.com/office/drawing/2014/main" id="{64AD100D-AA56-40C2-A344-56BB73DAC1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9" y="4073"/>
              <a:ext cx="38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1800" b="1" dirty="0">
                  <a:latin typeface="Times New Roman" panose="02020603050405020304" pitchFamily="18" charset="0"/>
                  <a:ea typeface="楷体_GB2312"/>
                  <a:cs typeface="楷体_GB2312"/>
                </a:rPr>
                <a:t>楚</a:t>
              </a:r>
            </a:p>
          </p:txBody>
        </p:sp>
      </p:grpSp>
      <p:grpSp>
        <p:nvGrpSpPr>
          <p:cNvPr id="12" name="Group 41">
            <a:extLst>
              <a:ext uri="{FF2B5EF4-FFF2-40B4-BE49-F238E27FC236}">
                <a16:creationId xmlns:a16="http://schemas.microsoft.com/office/drawing/2014/main" id="{B3688E6A-0C49-4B9C-94B7-F9E378595177}"/>
              </a:ext>
            </a:extLst>
          </p:cNvPr>
          <p:cNvGrpSpPr>
            <a:grpSpLocks/>
          </p:cNvGrpSpPr>
          <p:nvPr/>
        </p:nvGrpSpPr>
        <p:grpSpPr bwMode="auto">
          <a:xfrm>
            <a:off x="3578251" y="4549668"/>
            <a:ext cx="409528" cy="381750"/>
            <a:chOff x="2439" y="2757"/>
            <a:chExt cx="516" cy="481"/>
          </a:xfrm>
        </p:grpSpPr>
        <p:sp>
          <p:nvSpPr>
            <p:cNvPr id="6185" name="Oval 42">
              <a:extLst>
                <a:ext uri="{FF2B5EF4-FFF2-40B4-BE49-F238E27FC236}">
                  <a16:creationId xmlns:a16="http://schemas.microsoft.com/office/drawing/2014/main" id="{427107C1-549F-4D99-9A0E-D759D0338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6" y="2757"/>
              <a:ext cx="479" cy="47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2150"/>
            </a:p>
          </p:txBody>
        </p:sp>
        <p:sp>
          <p:nvSpPr>
            <p:cNvPr id="6186" name="Text Box 43">
              <a:extLst>
                <a:ext uri="{FF2B5EF4-FFF2-40B4-BE49-F238E27FC236}">
                  <a16:creationId xmlns:a16="http://schemas.microsoft.com/office/drawing/2014/main" id="{8E490307-E32E-492F-B9EA-9BA3CC1F2F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9" y="2773"/>
              <a:ext cx="432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8117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2689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57261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183313" indent="-2525713" defTabSz="2176463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1800" b="1" dirty="0">
                  <a:latin typeface="Times New Roman" panose="02020603050405020304" pitchFamily="18" charset="0"/>
                  <a:ea typeface="楷体_GB2312"/>
                  <a:cs typeface="楷体_GB2312"/>
                </a:rPr>
                <a:t>秦</a:t>
              </a:r>
            </a:p>
          </p:txBody>
        </p:sp>
      </p:grpSp>
      <p:sp>
        <p:nvSpPr>
          <p:cNvPr id="81" name="Oval 44">
            <a:extLst>
              <a:ext uri="{FF2B5EF4-FFF2-40B4-BE49-F238E27FC236}">
                <a16:creationId xmlns:a16="http://schemas.microsoft.com/office/drawing/2014/main" id="{51F5F28D-90D3-4287-AC31-9E012DFB3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18" y="4108508"/>
            <a:ext cx="402236" cy="402232"/>
          </a:xfrm>
          <a:prstGeom prst="ellipse">
            <a:avLst/>
          </a:prstGeom>
          <a:solidFill>
            <a:srgbClr val="FBF3A8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800" b="1" dirty="0">
                <a:solidFill>
                  <a:srgbClr val="FF0000"/>
                </a:solidFill>
                <a:ea typeface="楷体_GB2312"/>
                <a:cs typeface="楷体_GB2312"/>
              </a:rPr>
              <a:t>晋</a:t>
            </a:r>
            <a:endParaRPr lang="zh-CN" altLang="en-US" sz="1400" b="1" dirty="0">
              <a:solidFill>
                <a:srgbClr val="FF0000"/>
              </a:solidFill>
              <a:ea typeface="楷体_GB2312"/>
              <a:cs typeface="楷体_GB2312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D4CA415-0A2D-4DDE-84C1-EF19E6D210F9}"/>
              </a:ext>
            </a:extLst>
          </p:cNvPr>
          <p:cNvSpPr txBox="1"/>
          <p:nvPr/>
        </p:nvSpPr>
        <p:spPr>
          <a:xfrm>
            <a:off x="8165722" y="75341"/>
            <a:ext cx="41665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087855">
              <a:defRPr/>
            </a:pPr>
            <a:r>
              <a:rPr lang="zh-CN" altLang="en-US" sz="3200" b="1" spc="-15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（中）</a:t>
            </a:r>
            <a:r>
              <a:rPr lang="zh-CN" altLang="en-US" sz="3600" b="1" spc="-15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“三家分晋”</a:t>
            </a:r>
            <a:endParaRPr lang="zh-CN" altLang="en-US" sz="3600" b="1" u="sng" spc="-150" dirty="0">
              <a:solidFill>
                <a:srgbClr val="B6860E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DC4ED97-ECD5-4EC0-BF13-23EAA2E0B703}"/>
              </a:ext>
            </a:extLst>
          </p:cNvPr>
          <p:cNvSpPr txBox="1"/>
          <p:nvPr/>
        </p:nvSpPr>
        <p:spPr>
          <a:xfrm>
            <a:off x="8165723" y="665856"/>
            <a:ext cx="3760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7855">
              <a:defRPr/>
            </a:pPr>
            <a:r>
              <a:rPr lang="zh-CN" altLang="en-US" sz="3200" b="1" spc="-15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（东）</a:t>
            </a:r>
            <a:r>
              <a:rPr lang="zh-CN" altLang="en-US" sz="3600" b="1" spc="-15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“田氏代齐”</a:t>
            </a:r>
            <a:endParaRPr lang="zh-CN" altLang="en-US" sz="3600" b="1" u="sng" spc="-150" dirty="0">
              <a:solidFill>
                <a:srgbClr val="B6860E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DFDD4EF-6CD5-4ED3-8CC6-A061CA1BFFAA}"/>
              </a:ext>
            </a:extLst>
          </p:cNvPr>
          <p:cNvSpPr txBox="1"/>
          <p:nvPr/>
        </p:nvSpPr>
        <p:spPr>
          <a:xfrm>
            <a:off x="9675623" y="1762637"/>
            <a:ext cx="2601710" cy="250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7855">
              <a:lnSpc>
                <a:spcPct val="150000"/>
              </a:lnSpc>
              <a:defRPr/>
            </a:pPr>
            <a:r>
              <a:rPr lang="zh-CN" altLang="en-US" sz="3200" b="1" spc="-150" dirty="0">
                <a:solidFill>
                  <a:srgbClr val="B6860E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（南）</a:t>
            </a:r>
            <a:r>
              <a:rPr lang="zh-CN" altLang="en-US" sz="3600" b="1" spc="-150" dirty="0">
                <a:solidFill>
                  <a:srgbClr val="B6860E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楚国</a:t>
            </a:r>
          </a:p>
          <a:p>
            <a:pPr defTabSz="1087855">
              <a:lnSpc>
                <a:spcPct val="150000"/>
              </a:lnSpc>
              <a:defRPr/>
            </a:pPr>
            <a:r>
              <a:rPr lang="zh-CN" altLang="en-US" sz="3200" b="1" spc="-150" dirty="0">
                <a:solidFill>
                  <a:srgbClr val="B6860E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（北）</a:t>
            </a:r>
            <a:r>
              <a:rPr lang="zh-CN" altLang="en-US" sz="3600" b="1" spc="-150" dirty="0">
                <a:solidFill>
                  <a:srgbClr val="B6860E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燕国</a:t>
            </a:r>
            <a:endParaRPr lang="en-US" altLang="zh-CN" sz="3600" b="1" spc="-150" dirty="0">
              <a:solidFill>
                <a:srgbClr val="B6860E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defTabSz="1087855">
              <a:lnSpc>
                <a:spcPct val="150000"/>
              </a:lnSpc>
              <a:defRPr/>
            </a:pPr>
            <a:r>
              <a:rPr lang="zh-CN" altLang="en-US" sz="3200" b="1" spc="-150" dirty="0">
                <a:solidFill>
                  <a:srgbClr val="B6860E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（西）</a:t>
            </a:r>
            <a:r>
              <a:rPr lang="zh-CN" altLang="en-US" sz="3600" b="1" spc="-150" dirty="0">
                <a:solidFill>
                  <a:srgbClr val="B6860E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秦国      </a:t>
            </a:r>
            <a:endParaRPr lang="en-US" altLang="zh-CN" sz="3600" b="1" spc="-150" dirty="0">
              <a:solidFill>
                <a:srgbClr val="B6860E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C63BB9D8-7A08-43BD-8DFB-61146109A5F0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DB84A3FF-45EA-4D50-B245-5A5816DB330A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70" name="图片 69" descr="墨迹1.png">
                <a:extLst>
                  <a:ext uri="{FF2B5EF4-FFF2-40B4-BE49-F238E27FC236}">
                    <a16:creationId xmlns:a16="http://schemas.microsoft.com/office/drawing/2014/main" id="{A74917F3-3565-411A-A822-0FFF94C2C8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72" name="TextBox 10">
                <a:extLst>
                  <a:ext uri="{FF2B5EF4-FFF2-40B4-BE49-F238E27FC236}">
                    <a16:creationId xmlns:a16="http://schemas.microsoft.com/office/drawing/2014/main" id="{FD999258-7238-492C-8406-14948A6242F3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一</a:t>
                </a:r>
              </a:p>
            </p:txBody>
          </p:sp>
        </p:grp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05DBFFE0-CBE7-4568-948D-02EC00069431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战国七雄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08516 -0.0601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58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1 -0.09051 L 0.08959 0.0349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69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06354 0.07801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177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7" grpId="0" animBg="1"/>
      <p:bldP spid="67" grpId="1" animBg="1"/>
      <p:bldP spid="68" grpId="0" animBg="1"/>
      <p:bldP spid="81" grpId="0" animBg="1"/>
      <p:bldP spid="86" grpId="0"/>
      <p:bldP spid="87" grpId="0"/>
      <p:bldP spid="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A2F2D5B-DFC2-4590-8526-41F1409E197B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B1CC39E2-DB80-47E4-AE40-47A1E9C6E163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5" name="图片 4" descr="墨迹1.png">
                <a:extLst>
                  <a:ext uri="{FF2B5EF4-FFF2-40B4-BE49-F238E27FC236}">
                    <a16:creationId xmlns:a16="http://schemas.microsoft.com/office/drawing/2014/main" id="{C3EEDE4D-FC1D-44D2-9843-51EF3F1DB6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4FC26302-786E-441F-A6B0-3EAD4E892B1A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一</a:t>
                </a:r>
              </a:p>
            </p:txBody>
          </p:sp>
        </p:grp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A84D1D7-106C-42B7-9DA6-16E5CFF768F5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战国七雄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45F73C09-2059-439B-93CF-D88A27AE8533}"/>
              </a:ext>
            </a:extLst>
          </p:cNvPr>
          <p:cNvSpPr txBox="1"/>
          <p:nvPr/>
        </p:nvSpPr>
        <p:spPr>
          <a:xfrm>
            <a:off x="1352902" y="1646461"/>
            <a:ext cx="401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周朝制度体系的崩溃</a:t>
            </a:r>
          </a:p>
        </p:txBody>
      </p:sp>
      <p:sp>
        <p:nvSpPr>
          <p:cNvPr id="8" name="左大括号 7">
            <a:extLst>
              <a:ext uri="{FF2B5EF4-FFF2-40B4-BE49-F238E27FC236}">
                <a16:creationId xmlns:a16="http://schemas.microsoft.com/office/drawing/2014/main" id="{09FD9FEA-FC9F-4EA1-B2F3-9DB8AC2B6F56}"/>
              </a:ext>
            </a:extLst>
          </p:cNvPr>
          <p:cNvSpPr/>
          <p:nvPr/>
        </p:nvSpPr>
        <p:spPr>
          <a:xfrm>
            <a:off x="5517093" y="928745"/>
            <a:ext cx="509166" cy="2178012"/>
          </a:xfrm>
          <a:prstGeom prst="leftBrace">
            <a:avLst>
              <a:gd name="adj1" fmla="val 43950"/>
              <a:gd name="adj2" fmla="val 48015"/>
            </a:avLst>
          </a:prstGeom>
          <a:ln w="317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053CC20-1858-4157-98DA-141B9E5743DF}"/>
              </a:ext>
            </a:extLst>
          </p:cNvPr>
          <p:cNvSpPr txBox="1"/>
          <p:nvPr/>
        </p:nvSpPr>
        <p:spPr>
          <a:xfrm>
            <a:off x="6178138" y="745485"/>
            <a:ext cx="1831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三家分晋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ED2847D-BB8D-4764-B31E-68D03CF1B991}"/>
              </a:ext>
            </a:extLst>
          </p:cNvPr>
          <p:cNvSpPr txBox="1"/>
          <p:nvPr/>
        </p:nvSpPr>
        <p:spPr>
          <a:xfrm>
            <a:off x="6178136" y="1725363"/>
            <a:ext cx="1831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田氏代齐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E94711F-1F4D-4263-A220-E12DE1B5FEFA}"/>
              </a:ext>
            </a:extLst>
          </p:cNvPr>
          <p:cNvSpPr txBox="1"/>
          <p:nvPr/>
        </p:nvSpPr>
        <p:spPr>
          <a:xfrm>
            <a:off x="6178137" y="2692435"/>
            <a:ext cx="1831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战国七雄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86AEF3D-4325-4DEE-BEB7-A3C791C32A76}"/>
              </a:ext>
            </a:extLst>
          </p:cNvPr>
          <p:cNvSpPr txBox="1"/>
          <p:nvPr/>
        </p:nvSpPr>
        <p:spPr>
          <a:xfrm>
            <a:off x="961741" y="3277210"/>
            <a:ext cx="104327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战国形势：</a:t>
            </a:r>
            <a:endParaRPr lang="en-US" altLang="zh-CN" sz="32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在战国时期，强大的诸侯已不再打着“尊王攘夷”的旗号，而是各自为政，扩充军队，力图拓展疆域。七国都拥有强大的军队，相互之间展开战争。当时的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战争规模大，参战兵力多，交战区域广，持续时间长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。著名的战役有桂陵之战、马陵之战、长平之战等。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3" name="Picture 4" descr="D:\png\2015sd55fs006_0001_flower.png">
            <a:extLst>
              <a:ext uri="{FF2B5EF4-FFF2-40B4-BE49-F238E27FC236}">
                <a16:creationId xmlns:a16="http://schemas.microsoft.com/office/drawing/2014/main" id="{EECDFA87-F94A-4501-9E37-F6F8BAD8F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1456" y="0"/>
            <a:ext cx="3070544" cy="193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 descr="yun.png">
            <a:extLst>
              <a:ext uri="{FF2B5EF4-FFF2-40B4-BE49-F238E27FC236}">
                <a16:creationId xmlns:a16="http://schemas.microsoft.com/office/drawing/2014/main" id="{FFDE0ACC-D1B5-4D4C-B029-971A9B1A4F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67" y="3367260"/>
            <a:ext cx="768335" cy="40402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52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>
            <a:extLst>
              <a:ext uri="{FF2B5EF4-FFF2-40B4-BE49-F238E27FC236}">
                <a16:creationId xmlns:a16="http://schemas.microsoft.com/office/drawing/2014/main" id="{D5001379-F831-4B77-8916-2A75C0908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1" t="21526" r="96" b="35855"/>
          <a:stretch/>
        </p:blipFill>
        <p:spPr>
          <a:xfrm>
            <a:off x="344114" y="1357108"/>
            <a:ext cx="6191480" cy="4992448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3CC6D9C3-FFCA-48FF-8737-CBEBC5587FF4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1302165-400B-436E-B04F-073F1DAB6ECD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44" name="图片 43" descr="墨迹1.png">
                <a:extLst>
                  <a:ext uri="{FF2B5EF4-FFF2-40B4-BE49-F238E27FC236}">
                    <a16:creationId xmlns:a16="http://schemas.microsoft.com/office/drawing/2014/main" id="{067D3F10-DDB8-459A-B21D-4909453A5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45" name="TextBox 10">
                <a:extLst>
                  <a:ext uri="{FF2B5EF4-FFF2-40B4-BE49-F238E27FC236}">
                    <a16:creationId xmlns:a16="http://schemas.microsoft.com/office/drawing/2014/main" id="{FD014888-6DAD-4254-888F-85D6D1DE10BA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一</a:t>
                </a:r>
              </a:p>
            </p:txBody>
          </p:sp>
        </p:grp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C1B7E54-B750-4926-ABB3-20D0B8F2D938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战国七雄</a:t>
              </a: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8CBADA1E-DE41-4B2A-BE0F-77B6B3A6F593}"/>
              </a:ext>
            </a:extLst>
          </p:cNvPr>
          <p:cNvSpPr txBox="1"/>
          <p:nvPr/>
        </p:nvSpPr>
        <p:spPr>
          <a:xfrm>
            <a:off x="6615106" y="1184111"/>
            <a:ext cx="55376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0000" algn="just">
              <a:spcBef>
                <a:spcPts val="1200"/>
              </a:spcBef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战国中期，魏国围攻赵国都城邯郸，赵国向齐国求救，齐国派田忌为将、孙膑为军师率军西来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矛头直指魏都大梁。庞涓闻讯立即回师自救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孙膑巧妙地在魏军南撤必经之地桂陵设伏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大败魏军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史称“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桂陵之战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”。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626F134-0890-40A4-8BDD-5AD1A235C3E0}"/>
              </a:ext>
            </a:extLst>
          </p:cNvPr>
          <p:cNvSpPr txBox="1"/>
          <p:nvPr/>
        </p:nvSpPr>
        <p:spPr>
          <a:xfrm>
            <a:off x="9383935" y="3769434"/>
            <a:ext cx="179742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围魏救赵</a:t>
            </a:r>
            <a:endParaRPr lang="zh-CN" altLang="en-US" b="1" dirty="0"/>
          </a:p>
        </p:txBody>
      </p:sp>
      <p:sp>
        <p:nvSpPr>
          <p:cNvPr id="49" name="箭头: 左 48">
            <a:extLst>
              <a:ext uri="{FF2B5EF4-FFF2-40B4-BE49-F238E27FC236}">
                <a16:creationId xmlns:a16="http://schemas.microsoft.com/office/drawing/2014/main" id="{456ABA37-55EB-478F-BC37-CB3CDF2A133E}"/>
              </a:ext>
            </a:extLst>
          </p:cNvPr>
          <p:cNvSpPr/>
          <p:nvPr/>
        </p:nvSpPr>
        <p:spPr>
          <a:xfrm rot="19120995">
            <a:off x="2308576" y="4453840"/>
            <a:ext cx="1974916" cy="413228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箭头: 左 49">
            <a:extLst>
              <a:ext uri="{FF2B5EF4-FFF2-40B4-BE49-F238E27FC236}">
                <a16:creationId xmlns:a16="http://schemas.microsoft.com/office/drawing/2014/main" id="{8368D760-B5C8-42CA-BF76-E38324A3752B}"/>
              </a:ext>
            </a:extLst>
          </p:cNvPr>
          <p:cNvSpPr/>
          <p:nvPr/>
        </p:nvSpPr>
        <p:spPr>
          <a:xfrm rot="6585531">
            <a:off x="1734208" y="4235236"/>
            <a:ext cx="1049792" cy="338670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4B6EB56E-E855-42FE-B7A9-FA86B87B6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71" y="4404571"/>
            <a:ext cx="357156" cy="34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A2719795-16FE-469E-8901-C9D34B8A3759}"/>
              </a:ext>
            </a:extLst>
          </p:cNvPr>
          <p:cNvSpPr txBox="1"/>
          <p:nvPr/>
        </p:nvSpPr>
        <p:spPr>
          <a:xfrm>
            <a:off x="6700419" y="4344192"/>
            <a:ext cx="52969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720000" algn="just"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后来魏国又出兵韩国，韩国向齐军求救，孙膑用“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增兵减灶</a:t>
            </a:r>
            <a:r>
              <a:rPr lang="zh-CN" altLang="en-US" sz="2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”之计诱使魏军回师追击，在马陵伏击魏军，射杀魏军大将庞涓，史称此战役为“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马陵之战</a:t>
            </a:r>
            <a:r>
              <a:rPr lang="zh-CN" altLang="en-US" sz="2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”。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CFA2E18-97FE-440F-881F-A0EE7CE3A123}"/>
              </a:ext>
            </a:extLst>
          </p:cNvPr>
          <p:cNvSpPr txBox="1"/>
          <p:nvPr/>
        </p:nvSpPr>
        <p:spPr>
          <a:xfrm>
            <a:off x="7185162" y="398506"/>
            <a:ext cx="4645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桂陵之战与马陵之战</a:t>
            </a:r>
          </a:p>
        </p:txBody>
      </p:sp>
      <p:pic>
        <p:nvPicPr>
          <p:cNvPr id="15" name="图片 14" descr="yun.png">
            <a:extLst>
              <a:ext uri="{FF2B5EF4-FFF2-40B4-BE49-F238E27FC236}">
                <a16:creationId xmlns:a16="http://schemas.microsoft.com/office/drawing/2014/main" id="{1917F1F5-C445-4196-A263-86E8CD692F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099" y="508444"/>
            <a:ext cx="863705" cy="4541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376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  <p:bldP spid="49" grpId="0" animBg="1"/>
      <p:bldP spid="50" grpId="0" animBg="1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2CF691-3066-42E4-AD32-E9EF7A9BA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96" y="1418663"/>
            <a:ext cx="6270692" cy="480586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94950A4-8D87-44CD-97E0-C0C5CCE19BD0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9BFE1CCE-82CE-4DDA-BA38-6187E76F4259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6" name="图片 5" descr="墨迹1.png">
                <a:extLst>
                  <a:ext uri="{FF2B5EF4-FFF2-40B4-BE49-F238E27FC236}">
                    <a16:creationId xmlns:a16="http://schemas.microsoft.com/office/drawing/2014/main" id="{99751984-F984-4572-9CA7-021C26FFA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ADDCED35-F4DE-46E4-B6D8-A9606AC8FC25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一</a:t>
                </a: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5E53A9D-6A94-4EFC-AB2E-4F9CBB29CD07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战国七雄</a:t>
              </a: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F35D110C-189E-46EB-9FF0-C68243CDF471}"/>
              </a:ext>
            </a:extLst>
          </p:cNvPr>
          <p:cNvSpPr txBox="1"/>
          <p:nvPr/>
        </p:nvSpPr>
        <p:spPr>
          <a:xfrm>
            <a:off x="7133464" y="1559438"/>
            <a:ext cx="49745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战国后期，秦国和赵国在长平一带爆发战争。急于求成的赵王中了秦国的离间计，用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纸上谈兵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赵括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代替老将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廉颇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。秦将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白起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采取了佯败诱敌，进而分割包围作战的方针，最终秦军歼灭赵军四十余万，获得战争的胜利。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C39B49D-6A8C-43E6-A66A-0937B19ACF7C}"/>
              </a:ext>
            </a:extLst>
          </p:cNvPr>
          <p:cNvSpPr txBox="1"/>
          <p:nvPr/>
        </p:nvSpPr>
        <p:spPr>
          <a:xfrm>
            <a:off x="8370121" y="587665"/>
            <a:ext cx="2468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长平之战</a:t>
            </a:r>
          </a:p>
        </p:txBody>
      </p:sp>
      <p:pic>
        <p:nvPicPr>
          <p:cNvPr id="10" name="图片 9" descr="yun.png">
            <a:extLst>
              <a:ext uri="{FF2B5EF4-FFF2-40B4-BE49-F238E27FC236}">
                <a16:creationId xmlns:a16="http://schemas.microsoft.com/office/drawing/2014/main" id="{F223E13F-71EB-4C8C-947E-3374110D6A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069" y="682658"/>
            <a:ext cx="863705" cy="4541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7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014A9AD4-FA67-4589-BE72-CA1D1CA0BF08}"/>
              </a:ext>
            </a:extLst>
          </p:cNvPr>
          <p:cNvSpPr txBox="1"/>
          <p:nvPr/>
        </p:nvSpPr>
        <p:spPr>
          <a:xfrm>
            <a:off x="3893200" y="1719965"/>
            <a:ext cx="8086583" cy="4588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87855">
              <a:lnSpc>
                <a:spcPts val="6049"/>
              </a:lnSpc>
              <a:defRPr/>
            </a:pPr>
            <a:r>
              <a:rPr lang="zh-CN" altLang="en-US" sz="29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战国的历史，就是这七个诸侯国不断进行</a:t>
            </a:r>
            <a:r>
              <a:rPr lang="zh-CN" altLang="en-US" sz="3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兼并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战争、比拼国力的历史。而历史就在</a:t>
            </a:r>
            <a:r>
              <a:rPr lang="zh-CN" altLang="en-US" sz="3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长平之战这里开始转折，统一的趋势越来越明显，</a:t>
            </a:r>
            <a:r>
              <a:rPr lang="zh-CN" altLang="en-US" sz="32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秦国势如破竹，统一六国已经指日可待。</a:t>
            </a:r>
            <a:endParaRPr lang="en-US" altLang="zh-CN" sz="3200" b="1" dirty="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algn="r" defTabSz="1087855">
              <a:lnSpc>
                <a:spcPts val="6049"/>
              </a:lnSpc>
              <a:defRPr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——《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中国通史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·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第一卷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》</a:t>
            </a:r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grpSp>
        <p:nvGrpSpPr>
          <p:cNvPr id="2" name="组合 25">
            <a:extLst>
              <a:ext uri="{FF2B5EF4-FFF2-40B4-BE49-F238E27FC236}">
                <a16:creationId xmlns:a16="http://schemas.microsoft.com/office/drawing/2014/main" id="{A5D2114D-060D-4707-A276-7EC68BE25E88}"/>
              </a:ext>
            </a:extLst>
          </p:cNvPr>
          <p:cNvGrpSpPr>
            <a:grpSpLocks/>
          </p:cNvGrpSpPr>
          <p:nvPr/>
        </p:nvGrpSpPr>
        <p:grpSpPr bwMode="auto">
          <a:xfrm>
            <a:off x="852209" y="3122556"/>
            <a:ext cx="2154782" cy="2007955"/>
            <a:chOff x="19465768" y="6230627"/>
            <a:chExt cx="4310063" cy="4015567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246005DE-D046-4795-8F27-89DA44DE654B}"/>
                </a:ext>
              </a:extLst>
            </p:cNvPr>
            <p:cNvSpPr/>
            <p:nvPr/>
          </p:nvSpPr>
          <p:spPr bwMode="auto">
            <a:xfrm>
              <a:off x="19465768" y="6230627"/>
              <a:ext cx="4310063" cy="4015567"/>
            </a:xfrm>
            <a:prstGeom prst="ellipse">
              <a:avLst/>
            </a:prstGeom>
            <a:noFill/>
            <a:ln w="101600">
              <a:solidFill>
                <a:srgbClr val="4A43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7855">
                <a:defRPr/>
              </a:pPr>
              <a:endParaRPr lang="zh-CN" altLang="en-US" sz="4499" b="1" dirty="0">
                <a:solidFill>
                  <a:srgbClr val="B686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4571A5-875C-4F1C-A0E2-CAF707942864}"/>
                </a:ext>
              </a:extLst>
            </p:cNvPr>
            <p:cNvSpPr txBox="1"/>
            <p:nvPr/>
          </p:nvSpPr>
          <p:spPr bwMode="auto">
            <a:xfrm>
              <a:off x="20050958" y="6606701"/>
              <a:ext cx="3139683" cy="350835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1087855">
                <a:defRPr/>
              </a:pPr>
              <a:r>
                <a:rPr lang="zh-CN" alt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兼并</a:t>
              </a:r>
              <a:endPara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  <a:p>
              <a:pPr algn="ctr" defTabSz="1087855">
                <a:defRPr/>
              </a:pPr>
              <a:r>
                <a:rPr lang="zh-CN" altLang="en-US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战争</a:t>
              </a:r>
              <a:endParaRPr lang="zh-CN" altLang="en-US" sz="44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36EC72CF-FB73-49E3-A076-2CE0C752F7AD}"/>
              </a:ext>
            </a:extLst>
          </p:cNvPr>
          <p:cNvSpPr/>
          <p:nvPr/>
        </p:nvSpPr>
        <p:spPr>
          <a:xfrm>
            <a:off x="679347" y="1326010"/>
            <a:ext cx="2556373" cy="7847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87855">
              <a:defRPr/>
            </a:pPr>
            <a:r>
              <a:rPr lang="zh-CN" altLang="en-US" sz="4499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七雄并争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E7C533E-FAAB-4E0B-BFC8-5AAF5A8CE084}"/>
              </a:ext>
            </a:extLst>
          </p:cNvPr>
          <p:cNvSpPr/>
          <p:nvPr/>
        </p:nvSpPr>
        <p:spPr>
          <a:xfrm>
            <a:off x="335727" y="6027003"/>
            <a:ext cx="31428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7855">
              <a:defRPr/>
            </a:pP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一统中国</a:t>
            </a:r>
          </a:p>
        </p:txBody>
      </p:sp>
      <p:sp>
        <p:nvSpPr>
          <p:cNvPr id="29" name="下箭头 28">
            <a:extLst>
              <a:ext uri="{FF2B5EF4-FFF2-40B4-BE49-F238E27FC236}">
                <a16:creationId xmlns:a16="http://schemas.microsoft.com/office/drawing/2014/main" id="{270BF759-4437-48DD-83DE-7766A04C7FD6}"/>
              </a:ext>
            </a:extLst>
          </p:cNvPr>
          <p:cNvSpPr/>
          <p:nvPr/>
        </p:nvSpPr>
        <p:spPr>
          <a:xfrm>
            <a:off x="1717887" y="2209263"/>
            <a:ext cx="438099" cy="78492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7855">
              <a:defRPr/>
            </a:pPr>
            <a:endParaRPr lang="zh-CN" altLang="en-US" sz="900"/>
          </a:p>
        </p:txBody>
      </p:sp>
      <p:sp>
        <p:nvSpPr>
          <p:cNvPr id="30" name="下箭头 29">
            <a:extLst>
              <a:ext uri="{FF2B5EF4-FFF2-40B4-BE49-F238E27FC236}">
                <a16:creationId xmlns:a16="http://schemas.microsoft.com/office/drawing/2014/main" id="{62D1A226-B199-4AD3-904F-123F7B859B9D}"/>
              </a:ext>
            </a:extLst>
          </p:cNvPr>
          <p:cNvSpPr/>
          <p:nvPr/>
        </p:nvSpPr>
        <p:spPr>
          <a:xfrm>
            <a:off x="1688088" y="5206141"/>
            <a:ext cx="438099" cy="78492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7855">
              <a:defRPr/>
            </a:pPr>
            <a:endParaRPr lang="zh-CN" altLang="en-US" sz="900"/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3590F2C7-2B25-4F4F-9587-BEF6A94C7834}"/>
              </a:ext>
            </a:extLst>
          </p:cNvPr>
          <p:cNvCxnSpPr/>
          <p:nvPr/>
        </p:nvCxnSpPr>
        <p:spPr>
          <a:xfrm rot="16200000" flipH="1">
            <a:off x="1966440" y="3994878"/>
            <a:ext cx="3414317" cy="18254"/>
          </a:xfrm>
          <a:prstGeom prst="line">
            <a:avLst/>
          </a:prstGeom>
          <a:ln w="101600">
            <a:solidFill>
              <a:srgbClr val="4A43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B3703BD-5A0A-4700-B1D2-51BEF40090FD}"/>
              </a:ext>
            </a:extLst>
          </p:cNvPr>
          <p:cNvGrpSpPr/>
          <p:nvPr/>
        </p:nvGrpSpPr>
        <p:grpSpPr>
          <a:xfrm>
            <a:off x="383517" y="229710"/>
            <a:ext cx="6649766" cy="860812"/>
            <a:chOff x="383517" y="229710"/>
            <a:chExt cx="6649766" cy="860812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130A6442-E5AF-4F5F-A029-5188EF199A5C}"/>
                </a:ext>
              </a:extLst>
            </p:cNvPr>
            <p:cNvGrpSpPr/>
            <p:nvPr/>
          </p:nvGrpSpPr>
          <p:grpSpPr>
            <a:xfrm>
              <a:off x="383517" y="229710"/>
              <a:ext cx="937386" cy="860812"/>
              <a:chOff x="383517" y="229710"/>
              <a:chExt cx="937386" cy="860812"/>
            </a:xfrm>
          </p:grpSpPr>
          <p:pic>
            <p:nvPicPr>
              <p:cNvPr id="18" name="图片 17" descr="墨迹1.png">
                <a:extLst>
                  <a:ext uri="{FF2B5EF4-FFF2-40B4-BE49-F238E27FC236}">
                    <a16:creationId xmlns:a16="http://schemas.microsoft.com/office/drawing/2014/main" id="{10382185-59CF-46D1-9FF6-0F4A90D95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 rot="18936607">
                <a:off x="383517" y="229710"/>
                <a:ext cx="937386" cy="860812"/>
              </a:xfrm>
              <a:prstGeom prst="rect">
                <a:avLst/>
              </a:prstGeom>
            </p:spPr>
          </p:pic>
          <p:sp>
            <p:nvSpPr>
              <p:cNvPr id="20" name="TextBox 10">
                <a:extLst>
                  <a:ext uri="{FF2B5EF4-FFF2-40B4-BE49-F238E27FC236}">
                    <a16:creationId xmlns:a16="http://schemas.microsoft.com/office/drawing/2014/main" id="{0F894526-67C9-488A-B569-A8228C18D841}"/>
                  </a:ext>
                </a:extLst>
              </p:cNvPr>
              <p:cNvSpPr txBox="1"/>
              <p:nvPr/>
            </p:nvSpPr>
            <p:spPr>
              <a:xfrm>
                <a:off x="503396" y="367729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0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一</a:t>
                </a:r>
              </a:p>
            </p:txBody>
          </p:sp>
        </p:grp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01CA100-5B4C-41DD-9DF4-489718D7D8E6}"/>
                </a:ext>
              </a:extLst>
            </p:cNvPr>
            <p:cNvSpPr txBox="1"/>
            <p:nvPr/>
          </p:nvSpPr>
          <p:spPr>
            <a:xfrm>
              <a:off x="1352902" y="367729"/>
              <a:ext cx="568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战国七雄</a:t>
              </a:r>
            </a:p>
          </p:txBody>
        </p:sp>
      </p:grpSp>
      <p:pic>
        <p:nvPicPr>
          <p:cNvPr id="21" name="Picture 4" descr="L:\png\Nipic_5412003_20110429223621504000-恢复的.psd_0009_f.png">
            <a:extLst>
              <a:ext uri="{FF2B5EF4-FFF2-40B4-BE49-F238E27FC236}">
                <a16:creationId xmlns:a16="http://schemas.microsoft.com/office/drawing/2014/main" id="{C60CE9CA-E0D1-4211-9245-0F2948AA7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8063" y="216630"/>
            <a:ext cx="2172529" cy="163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8" grpId="0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文本框 1">
            <a:extLst>
              <a:ext uri="{FF2B5EF4-FFF2-40B4-BE49-F238E27FC236}">
                <a16:creationId xmlns:a16="http://schemas.microsoft.com/office/drawing/2014/main" id="{33B4F056-C534-49FC-8D56-1940E9F83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0866" y="197914"/>
            <a:ext cx="3275256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r>
              <a:rPr lang="zh-CN" altLang="en-US" sz="2999" dirty="0">
                <a:latin typeface="华文新魏" panose="02010800040101010101" pitchFamily="2" charset="-122"/>
                <a:ea typeface="华文新魏" panose="02010800040101010101" pitchFamily="2" charset="-122"/>
              </a:rPr>
              <a:t>春秋时期晋楚争霸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8F94E60-2F25-4B42-A06B-AF8D95406B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8481741"/>
              </p:ext>
            </p:extLst>
          </p:nvPr>
        </p:nvGraphicFramePr>
        <p:xfrm>
          <a:off x="650620" y="814894"/>
          <a:ext cx="8460328" cy="1813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7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9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1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16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027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战斗</a:t>
                      </a:r>
                    </a:p>
                  </a:txBody>
                  <a:tcPr marL="45717" marR="45717" marT="22859" marB="2285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时间</a:t>
                      </a:r>
                    </a:p>
                  </a:txBody>
                  <a:tcPr marL="45717" marR="45717" marT="22859" marB="2285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双方兵力</a:t>
                      </a:r>
                    </a:p>
                  </a:txBody>
                  <a:tcPr marL="45717" marR="45717" marT="22859" marB="2285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结果</a:t>
                      </a:r>
                    </a:p>
                  </a:txBody>
                  <a:tcPr marL="45717" marR="45717" marT="22859" marB="2285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52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城濮之战</a:t>
                      </a:r>
                    </a:p>
                  </a:txBody>
                  <a:tcPr marL="45717" marR="45717" marT="22859" marB="2285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公元前632年</a:t>
                      </a:r>
                    </a:p>
                  </a:txBody>
                  <a:tcPr marL="45717" marR="45717" marT="22859" marB="2285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楚方：四万二千余人</a:t>
                      </a:r>
                    </a:p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晋方：五万两千余人</a:t>
                      </a:r>
                    </a:p>
                  </a:txBody>
                  <a:tcPr marL="45717" marR="45717" marT="22859" marB="2285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晋胜</a:t>
                      </a:r>
                    </a:p>
                  </a:txBody>
                  <a:tcPr marL="45717" marR="45717" marT="22859" marB="2285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52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邲之战</a:t>
                      </a:r>
                    </a:p>
                  </a:txBody>
                  <a:tcPr marL="45717" marR="45717" marT="22859" marB="2285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公元前597年</a:t>
                      </a:r>
                    </a:p>
                  </a:txBody>
                  <a:tcPr marL="45717" marR="45717" marT="22859" marB="2285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楚方：四万五千余人</a:t>
                      </a:r>
                    </a:p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晋方：四万八千余人</a:t>
                      </a:r>
                    </a:p>
                  </a:txBody>
                  <a:tcPr marL="45717" marR="45717" marT="22859" marB="22859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楚胜</a:t>
                      </a:r>
                    </a:p>
                  </a:txBody>
                  <a:tcPr marL="45717" marR="45717" marT="22859" marB="2285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F8F4500A-03FF-4DBA-978C-DA652327BC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663465"/>
              </p:ext>
            </p:extLst>
          </p:nvPr>
        </p:nvGraphicFramePr>
        <p:xfrm>
          <a:off x="650622" y="3199425"/>
          <a:ext cx="8460328" cy="34606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10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3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1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4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211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战役</a:t>
                      </a:r>
                    </a:p>
                  </a:txBody>
                  <a:tcPr marL="45713" marR="45713" marT="22858" marB="22858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时间</a:t>
                      </a:r>
                    </a:p>
                  </a:txBody>
                  <a:tcPr marL="45713" marR="45713" marT="22858" marB="22858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双方兵力</a:t>
                      </a:r>
                    </a:p>
                  </a:txBody>
                  <a:tcPr marL="45713" marR="45713" marT="22858" marB="22858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结果</a:t>
                      </a:r>
                    </a:p>
                  </a:txBody>
                  <a:tcPr marL="45713" marR="45713" marT="22858" marB="2285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4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桂陵之战</a:t>
                      </a:r>
                      <a:endParaRPr lang="zh-CN" altLang="en-US" sz="2200" b="0" dirty="0"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+mn-ea"/>
                      </a:endParaRPr>
                    </a:p>
                  </a:txBody>
                  <a:tcPr marL="45713" marR="45713" marT="22858" marB="22858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公元前354年</a:t>
                      </a:r>
                    </a:p>
                    <a:p>
                      <a:pPr algn="ctr" fontAlgn="ctr"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—公元前353年</a:t>
                      </a:r>
                      <a:endParaRPr lang="zh-CN" altLang="en-US" sz="2200" b="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5713" marR="45713" marT="22858" marB="22858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齐军八万人</a:t>
                      </a:r>
                    </a:p>
                    <a:p>
                      <a:pPr algn="ctr" fontAlgn="ctr"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魏军</a:t>
                      </a: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八万人</a:t>
                      </a:r>
                      <a:endParaRPr lang="zh-CN" altLang="en-US" sz="2200" b="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5713" marR="45713" marT="22858" marB="22858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齐胜</a:t>
                      </a:r>
                      <a:endParaRPr lang="zh-CN" altLang="en-US" sz="2200" b="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5713" marR="45713" marT="22858" marB="2285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4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20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马陵之战</a:t>
                      </a:r>
                      <a:endParaRPr lang="zh-CN" altLang="en-US" sz="2200" b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5713" marR="45713" marT="22858" marB="22858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20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公元前341年</a:t>
                      </a:r>
                    </a:p>
                    <a:p>
                      <a:pPr algn="ctr" fontAlgn="ctr">
                        <a:buNone/>
                      </a:pPr>
                      <a:r>
                        <a:rPr lang="zh-CN" altLang="en-US" sz="220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—</a:t>
                      </a:r>
                      <a:r>
                        <a:rPr lang="zh-CN" altLang="en-US" sz="220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公元前340年</a:t>
                      </a:r>
                      <a:endParaRPr lang="zh-CN" altLang="en-US" sz="2200" b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5713" marR="45713" marT="22858" marB="22858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齐军不详</a:t>
                      </a:r>
                    </a:p>
                    <a:p>
                      <a:pPr algn="ctr" fontAlgn="ctr"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魏军约十万人</a:t>
                      </a:r>
                      <a:endParaRPr lang="zh-CN" altLang="en-US" sz="2200" b="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5713" marR="45713" marT="22858" marB="22858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齐胜，魏军全军覆没</a:t>
                      </a:r>
                      <a:endParaRPr lang="zh-CN" altLang="en-US" sz="2200" b="0" dirty="0">
                        <a:latin typeface="华文楷体" panose="02010600040101010101" pitchFamily="2" charset="-122"/>
                        <a:ea typeface="华文楷体" panose="02010600040101010101" pitchFamily="2" charset="-122"/>
                        <a:sym typeface="+mn-ea"/>
                      </a:endParaRPr>
                    </a:p>
                  </a:txBody>
                  <a:tcPr marL="45713" marR="45713" marT="22858" marB="2285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84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长平之战</a:t>
                      </a:r>
                      <a:endParaRPr lang="zh-CN" altLang="en-US" sz="2200" b="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5713" marR="45713" marT="22858" marB="22858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20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公元前262年</a:t>
                      </a:r>
                    </a:p>
                    <a:p>
                      <a:pPr algn="ctr" fontAlgn="ctr">
                        <a:buNone/>
                      </a:pPr>
                      <a:r>
                        <a:rPr lang="zh-CN" altLang="en-US" sz="2200"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—</a:t>
                      </a:r>
                      <a:r>
                        <a:rPr lang="zh-CN" altLang="en-US" sz="220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公元前260年</a:t>
                      </a:r>
                      <a:endParaRPr lang="zh-CN" altLang="en-US" sz="2200" b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5713" marR="45713" marT="22858" marB="22858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赵军约四十五万</a:t>
                      </a:r>
                    </a:p>
                    <a:p>
                      <a:pPr algn="ctr" fontAlgn="ctr"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秦军约六十万</a:t>
                      </a:r>
                      <a:endParaRPr lang="zh-CN" altLang="en-US" sz="2200" b="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5713" marR="45713" marT="22858" marB="22858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22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赵军全军覆没，秦惨胜，死伤过半，合计双方伤亡七十五万左右</a:t>
                      </a:r>
                      <a:endParaRPr lang="zh-CN" altLang="en-US" sz="2200" b="0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5713" marR="45713" marT="22858" marB="2285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7B018AAD-48C3-46A4-AB2E-0BD23E0D7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291" y="2645555"/>
            <a:ext cx="3275256" cy="5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r>
              <a:rPr lang="zh-CN" altLang="en-US" sz="2999" dirty="0">
                <a:latin typeface="华文新魏" panose="02010800040101010101" pitchFamily="2" charset="-122"/>
                <a:ea typeface="华文新魏" panose="02010800040101010101" pitchFamily="2" charset="-122"/>
              </a:rPr>
              <a:t>战国时期经典战役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A2C4D3-167D-4F20-88FE-1834C46FE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7784" y="993136"/>
            <a:ext cx="285693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车战为主；</a:t>
            </a:r>
            <a:endParaRPr lang="en-US" altLang="zh-CN" sz="2800" b="1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交战双方</a:t>
            </a:r>
            <a:endParaRPr lang="en-US" altLang="zh-CN" sz="2800" b="1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比较重视礼节</a:t>
            </a:r>
            <a:endParaRPr lang="en-US" altLang="zh-CN" sz="2800" b="1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（贵族式战斗）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710A90-8248-47F3-B62A-DF8B897B7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7784" y="4038345"/>
            <a:ext cx="275421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117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89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61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83313" indent="-2525713" defTabSz="217646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步兵为主，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骑兵为辅。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兵种丰富。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重计谋兵法；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出现铁制兵器</a:t>
            </a:r>
            <a:endParaRPr lang="en-US" altLang="zh-CN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5B1673E-B88A-46AD-8781-29E49F897938}"/>
              </a:ext>
            </a:extLst>
          </p:cNvPr>
          <p:cNvSpPr txBox="1"/>
          <p:nvPr/>
        </p:nvSpPr>
        <p:spPr>
          <a:xfrm>
            <a:off x="0" y="2699266"/>
            <a:ext cx="9110948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华文新魏" panose="02010800040101010101" pitchFamily="2" charset="-122"/>
                <a:ea typeface="华文新魏" panose="02010800040101010101" pitchFamily="2" charset="-122"/>
              </a:rPr>
              <a:t>战争逐渐从礼仪性走向实用性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1547</Words>
  <Application>Microsoft Office PowerPoint</Application>
  <PresentationFormat>宽屏</PresentationFormat>
  <Paragraphs>236</Paragraphs>
  <Slides>22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0" baseType="lpstr">
      <vt:lpstr>等线</vt:lpstr>
      <vt:lpstr>等线 Light</vt:lpstr>
      <vt:lpstr>黑体</vt:lpstr>
      <vt:lpstr>华文行楷</vt:lpstr>
      <vt:lpstr>华文楷体</vt:lpstr>
      <vt:lpstr>华文隶书</vt:lpstr>
      <vt:lpstr>华文宋体</vt:lpstr>
      <vt:lpstr>华文新魏</vt:lpstr>
      <vt:lpstr>华文中宋</vt:lpstr>
      <vt:lpstr>楷体</vt:lpstr>
      <vt:lpstr>楷体_GB2312</vt:lpstr>
      <vt:lpstr>隶书</vt:lpstr>
      <vt:lpstr>微软雅黑</vt:lpstr>
      <vt:lpstr>Arial</vt:lpstr>
      <vt:lpstr>Book Antiqua</vt:lpstr>
      <vt:lpstr>Calibri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宣 琪</dc:creator>
  <cp:lastModifiedBy>宣 琪</cp:lastModifiedBy>
  <cp:revision>100</cp:revision>
  <dcterms:created xsi:type="dcterms:W3CDTF">2019-09-16T02:47:24Z</dcterms:created>
  <dcterms:modified xsi:type="dcterms:W3CDTF">2019-09-19T01:19:17Z</dcterms:modified>
</cp:coreProperties>
</file>