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355" r:id="rId5"/>
    <p:sldId id="294" r:id="rId6"/>
    <p:sldId id="258" r:id="rId7"/>
    <p:sldId id="293" r:id="rId8"/>
    <p:sldId id="295" r:id="rId9"/>
    <p:sldId id="332" r:id="rId10"/>
    <p:sldId id="291" r:id="rId11"/>
    <p:sldId id="347" r:id="rId12"/>
    <p:sldId id="288" r:id="rId13"/>
    <p:sldId id="286" r:id="rId14"/>
    <p:sldId id="349" r:id="rId15"/>
    <p:sldId id="290" r:id="rId16"/>
    <p:sldId id="344" r:id="rId17"/>
    <p:sldId id="285" r:id="rId18"/>
    <p:sldId id="35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这种民族交融的鼎盛时期之一，就是魏晋南北朝时代。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少数民族也可以征服啊，汉武帝不是征服了南越地带？</a:t>
            </a:r>
            <a:endParaRPr lang="zh-CN" altLang="en-US"/>
          </a:p>
          <a:p>
            <a:r>
              <a:rPr lang="zh-CN" altLang="en-US"/>
              <a:t>过渡：当然，长城沿线只是游牧和农耕文明大致的分界线，在不同时期，他们又会产生不同的移动。比若说，在东汉时期，就发生了一系列变化。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过渡：东汉政府会允许胡人的内迁吗？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过渡：正是在这种推波助澜下，西北少数民族的内迁，在</a:t>
            </a:r>
            <a:r>
              <a:rPr lang="zh-CN" altLang="en-US"/>
              <a:t>西晋时期达到了一个高潮。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b="1">
                <a:sym typeface="+mn-ea"/>
              </a:rPr>
              <a:t>     </a:t>
            </a:r>
            <a:r>
              <a:rPr lang="zh-CN" altLang="en-US">
                <a:sym typeface="+mn-ea"/>
              </a:rPr>
              <a:t>（从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9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年到</a:t>
            </a:r>
            <a:r>
              <a:rPr lang="en-US" altLang="zh-CN">
                <a:sym typeface="+mn-ea"/>
              </a:rPr>
              <a:t>306</a:t>
            </a:r>
            <a:r>
              <a:rPr lang="zh-CN" altLang="en-US">
                <a:sym typeface="+mn-ea"/>
              </a:rPr>
              <a:t>年），西晋诸王为争夺统治权，展开了极其凶残的内战，史称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八王之乱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                            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过渡：这些事件都使北方的官民十分恐慌，大量人口难逃，史称</a:t>
            </a:r>
            <a:r>
              <a:rPr lang="en-US" altLang="zh-CN"/>
              <a:t>“</a:t>
            </a:r>
            <a:r>
              <a:rPr lang="zh-CN" altLang="en-US"/>
              <a:t>永嘉南渡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过渡：南渡后的汉人在今天的南京重建了晋政权，史称</a:t>
            </a:r>
            <a:r>
              <a:rPr lang="zh-CN" altLang="en-US"/>
              <a:t>东晋，而江北的黄河流域，则陷入了个民族混战的境地；北方这一时期前后出现了十多个并存的政权，</a:t>
            </a:r>
            <a:r>
              <a:rPr lang="zh-CN" altLang="en-US"/>
              <a:t>史称</a:t>
            </a:r>
            <a:r>
              <a:rPr lang="en-US" altLang="zh-CN"/>
              <a:t>“</a:t>
            </a:r>
            <a:r>
              <a:rPr lang="zh-CN" altLang="en-US"/>
              <a:t>十六国时期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当然，随着东晋国力的恢复，也曾一度北伐，势力恢复到黄河南岸，但随后在军事上处于下风，又退回到了南北并立的局面。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617220"/>
            <a:ext cx="12191365" cy="330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单圆角矩形 2"/>
          <p:cNvSpPr/>
          <p:nvPr userDrawn="1"/>
        </p:nvSpPr>
        <p:spPr>
          <a:xfrm>
            <a:off x="9404985" y="-13335"/>
            <a:ext cx="2205990" cy="630555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71170" y="38100"/>
            <a:ext cx="1377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导入：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170" y="5022850"/>
            <a:ext cx="5813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它</a:t>
            </a:r>
            <a:r>
              <a:rPr lang="zh-CN" altLang="en-US" sz="2800" b="1">
                <a:sym typeface="+mn-ea"/>
              </a:rPr>
              <a:t>在历史上的名字是什么？它呢</a:t>
            </a:r>
            <a:r>
              <a:rPr lang="zh-CN" altLang="en-US" sz="2800" b="1">
                <a:sym typeface="+mn-ea"/>
              </a:rPr>
              <a:t>？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471170" y="5544820"/>
            <a:ext cx="5813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为什么它</a:t>
            </a:r>
            <a:r>
              <a:rPr lang="zh-CN" altLang="en-US" sz="2800" b="1">
                <a:sym typeface="+mn-ea"/>
              </a:rPr>
              <a:t>们的名字中带个</a:t>
            </a:r>
            <a:r>
              <a:rPr lang="en-US" altLang="zh-CN" sz="2800" b="1">
                <a:sym typeface="+mn-ea"/>
              </a:rPr>
              <a:t>“</a:t>
            </a:r>
            <a:r>
              <a:rPr lang="zh-CN" altLang="en-US" sz="2800" b="1">
                <a:sym typeface="+mn-ea"/>
              </a:rPr>
              <a:t>胡</a:t>
            </a:r>
            <a:r>
              <a:rPr lang="en-US" altLang="zh-CN" sz="2800" b="1">
                <a:sym typeface="+mn-ea"/>
              </a:rPr>
              <a:t>”</a:t>
            </a:r>
            <a:r>
              <a:rPr lang="zh-CN" altLang="en-US" sz="2800" b="1">
                <a:sym typeface="+mn-ea"/>
              </a:rPr>
              <a:t>字？</a:t>
            </a:r>
            <a:endParaRPr lang="zh-CN" altLang="en-US" sz="28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" y="6066790"/>
            <a:ext cx="9369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胡人的饮食习惯融入我们日常生活中，这说明什么问题？</a:t>
            </a:r>
            <a:endParaRPr lang="zh-CN" altLang="en-US" sz="2800" b="1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70" y="926465"/>
            <a:ext cx="4416425" cy="39344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95" y="927100"/>
            <a:ext cx="6351905" cy="3933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75920" y="619760"/>
            <a:ext cx="3355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.</a:t>
            </a:r>
            <a:r>
              <a:rPr lang="zh-CN" altLang="en-US" sz="3200" b="1">
                <a:solidFill>
                  <a:srgbClr val="FF0000"/>
                </a:solidFill>
              </a:rPr>
              <a:t>南方经济开发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28005" y="1682750"/>
            <a:ext cx="56838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8</a:t>
            </a:r>
            <a:r>
              <a:rPr lang="zh-CN" altLang="en-US" sz="2800" b="1"/>
              <a:t>：</a:t>
            </a:r>
            <a:endParaRPr lang="zh-CN" altLang="en-US" sz="2800" b="1"/>
          </a:p>
          <a:p>
            <a:r>
              <a:rPr lang="zh-CN" altLang="en-US" sz="2800" b="1"/>
              <a:t> （</a:t>
            </a:r>
            <a:r>
              <a:rPr lang="en-US" altLang="zh-CN" sz="2800" b="1"/>
              <a:t>1</a:t>
            </a:r>
            <a:r>
              <a:rPr lang="zh-CN" altLang="en-US" sz="2800" b="1"/>
              <a:t>）随着北方经济重心的沦陷，东晋统治者如何在经济上实现自立？</a:t>
            </a:r>
            <a:endParaRPr lang="zh-CN" altLang="en-US" sz="28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920" y="1325245"/>
            <a:ext cx="5138420" cy="4616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90565" y="3190240"/>
            <a:ext cx="535876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）为何东晋时期南方经济能够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得以快速开发？</a:t>
            </a:r>
            <a:endParaRPr lang="zh-CN" altLang="en-US" sz="2800" b="1"/>
          </a:p>
          <a:p>
            <a:pPr algn="l"/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5628005" y="4316730"/>
            <a:ext cx="64255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3</a:t>
            </a:r>
            <a:r>
              <a:rPr lang="zh-CN" altLang="en-US" sz="2800" b="1">
                <a:sym typeface="+mn-ea"/>
              </a:rPr>
              <a:t>）南方经济的发展取得了哪些成果？</a:t>
            </a:r>
            <a:endParaRPr lang="zh-CN" altLang="en-US" sz="2800" b="1">
              <a:sym typeface="+mn-ea"/>
            </a:endParaRPr>
          </a:p>
          <a:p>
            <a:pPr algn="l"/>
            <a:r>
              <a:rPr lang="zh-CN" altLang="en-US" sz="2800" b="1">
                <a:sym typeface="+mn-ea"/>
              </a:rPr>
              <a:t>有何积极作用？</a:t>
            </a:r>
            <a:endParaRPr lang="zh-CN" altLang="en-US" sz="28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135" y="6286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三、大分裂中的区域</a:t>
            </a:r>
            <a:r>
              <a:rPr lang="zh-CN" altLang="en-US" sz="3200" b="1">
                <a:solidFill>
                  <a:srgbClr val="FF0000"/>
                </a:solidFill>
              </a:rPr>
              <a:t>开发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东晋与南朝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7845" y="755650"/>
            <a:ext cx="308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3.</a:t>
            </a:r>
            <a:r>
              <a:rPr lang="zh-CN" altLang="en-US" sz="3200" b="1">
                <a:solidFill>
                  <a:srgbClr val="FF0000"/>
                </a:solidFill>
              </a:rPr>
              <a:t>南朝政变更迭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" y="1437640"/>
            <a:ext cx="11537950" cy="156845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士大夫皆尚褒衣博带，大冠高履，出则车舆，入则扶侍，郊郭之内，无乘马者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······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乃至尚书郎乘马，则纠劾之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······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建康令王复性既儒雅，未尝乘骑，见马嘶歕陆梁，莫不震慑，乃谓人曰：“正是虎，何故名为马乎？”其风俗至此。             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《颜氏家训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涉务篇》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835" y="3168015"/>
            <a:ext cx="7724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过渡：</a:t>
            </a:r>
            <a:r>
              <a:rPr lang="zh-CN" altLang="en-US" sz="2800" b="1"/>
              <a:t>东晋晚年的士大夫发生了怎样的变化？</a:t>
            </a:r>
            <a:endParaRPr lang="zh-CN" altLang="en-US" sz="28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3712210"/>
            <a:ext cx="2764155" cy="2619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0" y="3712210"/>
            <a:ext cx="5527675" cy="2619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65" y="3712210"/>
            <a:ext cx="3358515" cy="2619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135" y="6286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三、大分裂中的区域</a:t>
            </a:r>
            <a:r>
              <a:rPr lang="zh-CN" altLang="en-US" sz="3200" b="1">
                <a:solidFill>
                  <a:srgbClr val="FF0000"/>
                </a:solidFill>
              </a:rPr>
              <a:t>开发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东晋与南朝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4" grpId="0"/>
      <p:bldP spid="4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75920" y="675640"/>
            <a:ext cx="7056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，十六国林立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045" y="9207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四、大动荡中的民族交融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十六国与北朝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1495" y="2173605"/>
            <a:ext cx="4935855" cy="26765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en-US" altLang="zh-CN" sz="2800"/>
              <a:t>   </a:t>
            </a:r>
            <a:r>
              <a:rPr lang="zh-CN" altLang="en-US" sz="2800"/>
              <a:t>一个胡族乘时崛起，介入北方政治冲突，立国建号，一时貌似强大，经过后继民族几个浪潮的冲击，立刻趋于瓦解。再来一个胡族，过程大致如此。  </a:t>
            </a:r>
            <a:endParaRPr lang="zh-CN" altLang="en-US" sz="2800"/>
          </a:p>
          <a:p>
            <a:r>
              <a:rPr lang="zh-CN" altLang="en-US" sz="2800"/>
              <a:t>  </a:t>
            </a:r>
            <a:r>
              <a:rPr lang="en-US" altLang="zh-CN" sz="2800"/>
              <a:t>——</a:t>
            </a:r>
            <a:r>
              <a:rPr lang="zh-CN" altLang="en-US" sz="2800"/>
              <a:t>田余庆《拓跋史探》</a:t>
            </a:r>
            <a:endParaRPr lang="zh-CN" altLang="en-US" sz="2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1699895"/>
            <a:ext cx="4219575" cy="3457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160145" y="4618990"/>
            <a:ext cx="1426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问题</a:t>
            </a:r>
            <a:r>
              <a:rPr lang="en-US" altLang="zh-CN" sz="2800"/>
              <a:t>9</a:t>
            </a:r>
            <a:r>
              <a:rPr lang="zh-CN" altLang="en-US" sz="2800"/>
              <a:t>：</a:t>
            </a:r>
            <a:endParaRPr lang="zh-CN" altLang="en-US" sz="2800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160145" y="2030730"/>
          <a:ext cx="9201150" cy="25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0"/>
                <a:gridCol w="1022350"/>
                <a:gridCol w="1022350"/>
                <a:gridCol w="1022350"/>
                <a:gridCol w="1022350"/>
                <a:gridCol w="1022350"/>
                <a:gridCol w="1022350"/>
                <a:gridCol w="1022350"/>
                <a:gridCol w="1022350"/>
              </a:tblGrid>
              <a:tr h="64706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匈奴</a:t>
                      </a:r>
                      <a:endParaRPr lang="zh-CN" altLang="en-US" sz="3200" b="1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羯</a:t>
                      </a:r>
                      <a:endParaRPr lang="zh-CN" altLang="en-US" sz="3200" b="1"/>
                    </a:p>
                  </a:txBody>
                  <a:tcPr/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鲜卑</a:t>
                      </a:r>
                      <a:endParaRPr lang="zh-CN" altLang="en-US" sz="3200" b="1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7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前赵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北凉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夏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后赵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前燕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后燕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南燕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南凉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西秦</a:t>
                      </a:r>
                      <a:endParaRPr lang="zh-CN" altLang="en-US" sz="3200" b="1"/>
                    </a:p>
                  </a:txBody>
                  <a:tcPr/>
                </a:tc>
              </a:tr>
              <a:tr h="64706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氐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羌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賨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</a:rPr>
                        <a:t>汉</a:t>
                      </a:r>
                      <a:endParaRPr lang="zh-CN" alt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7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前秦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后凉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后秦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成汉</a:t>
                      </a:r>
                      <a:endParaRPr lang="zh-CN" altLang="en-US" sz="3200" b="1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前凉</a:t>
                      </a:r>
                      <a:endParaRPr lang="zh-CN" altLang="en-US" sz="3200" b="1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北燕</a:t>
                      </a:r>
                      <a:endParaRPr lang="zh-CN" altLang="en-US" sz="3200" b="1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/>
                        <a:t>西凉 </a:t>
                      </a:r>
                      <a:endParaRPr lang="zh-CN" altLang="en-US" sz="3200" b="1"/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249295" y="1447165"/>
            <a:ext cx="4183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十六国统治者族属表</a:t>
            </a:r>
            <a:endParaRPr lang="zh-CN" altLang="en-US" sz="3200" b="1"/>
          </a:p>
        </p:txBody>
      </p:sp>
      <p:sp>
        <p:nvSpPr>
          <p:cNvPr id="12" name="文本框 11"/>
          <p:cNvSpPr txBox="1"/>
          <p:nvPr/>
        </p:nvSpPr>
        <p:spPr>
          <a:xfrm>
            <a:off x="375920" y="675640"/>
            <a:ext cx="287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，十六国林立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6990" y="4749165"/>
            <a:ext cx="6781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1</a:t>
            </a:r>
            <a:r>
              <a:rPr lang="zh-CN" altLang="en-US" sz="2800" b="1">
                <a:sym typeface="+mn-ea"/>
              </a:rPr>
              <a:t>）十六国的统治者在族属上有何特点？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2586990" y="5271135"/>
            <a:ext cx="6425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）十六国统治者在国号上有何特点？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2602865" y="5793105"/>
            <a:ext cx="92703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3</a:t>
            </a:r>
            <a:r>
              <a:rPr lang="zh-CN" altLang="en-US" sz="2800" b="1">
                <a:sym typeface="+mn-ea"/>
              </a:rPr>
              <a:t>）胡人统治者选择汉族国号，反映了怎样的政治心态？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2602865" y="6315075"/>
            <a:ext cx="6069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4</a:t>
            </a:r>
            <a:r>
              <a:rPr lang="zh-CN" altLang="en-US" sz="2800" b="1">
                <a:sym typeface="+mn-ea"/>
              </a:rPr>
              <a:t>）民族交融的推进需要哪些条件？</a:t>
            </a:r>
            <a:endParaRPr lang="zh-CN" altLang="en-US" sz="28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045" y="9207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四、大动荡中的民族交融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十六国与北朝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2455" y="1145540"/>
            <a:ext cx="566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2.</a:t>
            </a:r>
            <a:r>
              <a:rPr lang="zh-CN" altLang="en-US" sz="3200" b="1">
                <a:solidFill>
                  <a:srgbClr val="FF0000"/>
                </a:solidFill>
              </a:rPr>
              <a:t>北朝的崛起：（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）北魏改革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045" y="9207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四、大动荡中的民族交融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十六国与北朝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92455" y="3648075"/>
          <a:ext cx="10647045" cy="2240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  <a:gridCol w="3590925"/>
                <a:gridCol w="2605405"/>
                <a:gridCol w="2610485"/>
              </a:tblGrid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道武帝改革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：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离散诸部、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分土定居，不听迁徙，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51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冯太后改革：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实行均田制</a:t>
                      </a:r>
                      <a:endParaRPr lang="zh-CN" altLang="en-US" sz="2400" b="1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（将无主荒地分给流民）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vMerge="1">
                  <a:tcPr/>
                </a:tc>
              </a:tr>
              <a:tr h="5327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孝文帝改革：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移风易俗、全面汉化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064250" y="3780790"/>
            <a:ext cx="2840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生产</a:t>
            </a:r>
            <a:r>
              <a:rPr lang="zh-CN" altLang="en-US" sz="2800" b="1">
                <a:solidFill>
                  <a:srgbClr val="FF0000"/>
                </a:solidFill>
              </a:rPr>
              <a:t>方式</a:t>
            </a:r>
            <a:r>
              <a:rPr lang="zh-CN" altLang="en-US" sz="2800" b="1">
                <a:solidFill>
                  <a:srgbClr val="FF0000"/>
                </a:solidFill>
              </a:rPr>
              <a:t>转型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4250" y="4667885"/>
            <a:ext cx="2684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国家实力增强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64250" y="5367020"/>
            <a:ext cx="2840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社会风俗同化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26475" y="4076700"/>
            <a:ext cx="2344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民族走向融合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国家走向强盛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0" y="698500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2"/>
                </a:solidFill>
              </a:rPr>
              <a:t>（</a:t>
            </a:r>
            <a:r>
              <a:rPr lang="en-US" altLang="zh-CN" sz="3200" b="1">
                <a:solidFill>
                  <a:schemeClr val="accent2"/>
                </a:solidFill>
              </a:rPr>
              <a:t>2</a:t>
            </a:r>
            <a:r>
              <a:rPr lang="zh-CN" altLang="en-US" sz="3200" b="1">
                <a:solidFill>
                  <a:schemeClr val="accent2"/>
                </a:solidFill>
              </a:rPr>
              <a:t>）</a:t>
            </a:r>
            <a:r>
              <a:rPr lang="en-US" sz="3200" b="1">
                <a:solidFill>
                  <a:schemeClr val="accent2"/>
                </a:solidFill>
              </a:rPr>
              <a:t>.</a:t>
            </a:r>
            <a:r>
              <a:rPr lang="zh-CN" altLang="en-US" sz="3200" b="1">
                <a:solidFill>
                  <a:schemeClr val="accent2"/>
                </a:solidFill>
              </a:rPr>
              <a:t>北方的崛起</a:t>
            </a:r>
            <a:endParaRPr lang="zh-CN" altLang="en-US" sz="3200" b="1">
              <a:solidFill>
                <a:schemeClr val="accent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770" y="1282065"/>
            <a:ext cx="3876675" cy="4286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05" y="1282065"/>
            <a:ext cx="3664585" cy="428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490" y="1282065"/>
            <a:ext cx="4624070" cy="4278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045" y="9207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四、大动荡中的民族交融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十六国与北朝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10515" y="1319530"/>
          <a:ext cx="11547475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35"/>
                <a:gridCol w="4200525"/>
                <a:gridCol w="4521835"/>
                <a:gridCol w="1808480"/>
              </a:tblGrid>
              <a:tr h="518160">
                <a:tc rowSpan="10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三国两晋南北朝的政权和更迭与民族交融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一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.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大时空下的民族迁徙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——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从东汉到三国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sym typeface="+mn-ea"/>
                        </a:rPr>
                        <a:t>1.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西、北边疆各族内迁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北方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民族融合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南方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经济开发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2565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2.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逐步介入统治阶级内讧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36575">
                <a:tc vMerge="1"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二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大混战中的民族冲突</a:t>
                      </a:r>
                      <a:endParaRPr lang="zh-CN" altLang="en-US" sz="2800" b="1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sym typeface="+mn-ea"/>
                        </a:rPr>
                        <a:t>         ——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西晋的灭亡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八王之乱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943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五胡乱华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816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永嘉南渡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9430">
                <a:tc vMerge="1"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三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大分裂中的区域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开发</a:t>
                      </a: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sym typeface="+mn-ea"/>
                        </a:rPr>
                        <a:t>          ——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东晋与南朝</a:t>
                      </a: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东晋士族专权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879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江南经济开发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943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南朝政权更迭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9430">
                <a:tc vMerge="1"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四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sym typeface="+mn-ea"/>
                        </a:rPr>
                        <a:t>.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+mn-ea"/>
                        </a:rPr>
                        <a:t>大动荡中的民族交融</a:t>
                      </a:r>
                      <a:endParaRPr lang="zh-CN" altLang="en-US" sz="28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       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sym typeface="+mn-ea"/>
                        </a:rPr>
                        <a:t>——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sym typeface="+mn-ea"/>
                        </a:rPr>
                        <a:t>十六国与北朝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北魏改革与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强大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  <a:tr h="51943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北朝兴替与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崛起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" name="左大括号 2"/>
          <p:cNvSpPr/>
          <p:nvPr/>
        </p:nvSpPr>
        <p:spPr>
          <a:xfrm>
            <a:off x="1226820" y="1661795"/>
            <a:ext cx="144145" cy="4246245"/>
          </a:xfrm>
          <a:prstGeom prst="leftBrace">
            <a:avLst>
              <a:gd name="adj1" fmla="val 8333"/>
              <a:gd name="adj2" fmla="val 4960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5111115" y="5908040"/>
            <a:ext cx="552450" cy="80137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5111115" y="2592070"/>
            <a:ext cx="602615" cy="1158875"/>
          </a:xfrm>
          <a:prstGeom prst="leftBrac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5161280" y="1525270"/>
            <a:ext cx="552450" cy="80137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5111115" y="4151630"/>
            <a:ext cx="602615" cy="1158875"/>
          </a:xfrm>
          <a:prstGeom prst="leftBrac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大括号 10"/>
          <p:cNvSpPr/>
          <p:nvPr/>
        </p:nvSpPr>
        <p:spPr>
          <a:xfrm>
            <a:off x="9805035" y="1661795"/>
            <a:ext cx="271780" cy="491045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79725" y="2896235"/>
            <a:ext cx="8082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</a:t>
            </a:r>
            <a:r>
              <a:rPr lang="en-US" altLang="zh-CN" sz="2800" b="1">
                <a:solidFill>
                  <a:srgbClr val="FF0000"/>
                </a:solidFill>
              </a:rPr>
              <a:t>5</a:t>
            </a:r>
            <a:r>
              <a:rPr lang="zh-CN" altLang="en-US" sz="2800" b="1">
                <a:solidFill>
                  <a:srgbClr val="FF0000"/>
                </a:solidFill>
              </a:rPr>
              <a:t>课  三国两晋南北朝时期的政权更迭与民族交融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0900" y="1890395"/>
            <a:ext cx="64623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政权更迭</a:t>
            </a:r>
            <a:endParaRPr lang="zh-CN" altLang="en-US" sz="6600" b="1">
              <a:solidFill>
                <a:srgbClr val="FF000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pic>
        <p:nvPicPr>
          <p:cNvPr id="5" name="图片 4" descr="u=2175995899,1675014501&amp;fm=26&amp;gp=0[1]"/>
          <p:cNvPicPr>
            <a:picLocks noChangeAspect="1"/>
          </p:cNvPicPr>
          <p:nvPr/>
        </p:nvPicPr>
        <p:blipFill>
          <a:blip r:embed="rId1"/>
          <a:srcRect t="-782" b="5247"/>
          <a:stretch>
            <a:fillRect/>
          </a:stretch>
        </p:blipFill>
        <p:spPr>
          <a:xfrm>
            <a:off x="1234440" y="2553335"/>
            <a:ext cx="1334135" cy="1751965"/>
          </a:xfrm>
          <a:prstGeom prst="hexagon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5955"/>
          <a:stretch>
            <a:fillRect/>
          </a:stretch>
        </p:blipFill>
        <p:spPr>
          <a:xfrm>
            <a:off x="1311910" y="831850"/>
            <a:ext cx="1179195" cy="1579245"/>
          </a:xfrm>
          <a:prstGeom prst="hexagon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10867" t="-8902" r="28520" b="567"/>
          <a:stretch>
            <a:fillRect/>
          </a:stretch>
        </p:blipFill>
        <p:spPr>
          <a:xfrm>
            <a:off x="351155" y="1553845"/>
            <a:ext cx="1235710" cy="1779905"/>
          </a:xfrm>
          <a:prstGeom prst="hexagon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290" y="21590"/>
            <a:ext cx="531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统编新教材系列课件之 第</a:t>
            </a:r>
            <a:r>
              <a:rPr lang="en-US" altLang="zh-CN" sz="2800" b="1">
                <a:solidFill>
                  <a:srgbClr val="FF0000"/>
                </a:solidFill>
              </a:rPr>
              <a:t>5</a:t>
            </a:r>
            <a:r>
              <a:rPr lang="zh-CN" altLang="en-US" sz="2800" b="1">
                <a:solidFill>
                  <a:srgbClr val="FF0000"/>
                </a:solidFill>
              </a:rPr>
              <a:t>课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1145" y="5161915"/>
            <a:ext cx="2195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</a:rPr>
              <a:t>海口</a:t>
            </a:r>
            <a:r>
              <a:rPr lang="en-US" altLang="zh-CN" sz="2800" b="1">
                <a:solidFill>
                  <a:schemeClr val="accent2"/>
                </a:solidFill>
              </a:rPr>
              <a:t>·</a:t>
            </a:r>
            <a:r>
              <a:rPr lang="zh-CN" altLang="en-US" sz="2800" b="1">
                <a:solidFill>
                  <a:schemeClr val="accent2"/>
                </a:solidFill>
              </a:rPr>
              <a:t>段晓东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19705" y="1602105"/>
            <a:ext cx="8403590" cy="95123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chemeClr val="accent2"/>
                </a:solidFill>
                <a:latin typeface="方正舒体" panose="02010601030101010101" charset="-122"/>
                <a:ea typeface="方正舒体" panose="02010601030101010101" charset="-122"/>
                <a:cs typeface="微软雅黑" panose="020B0503020204020204" charset="-122"/>
              </a:rPr>
              <a:t>民族交融下的</a:t>
            </a:r>
            <a:endParaRPr lang="zh-CN" altLang="en-US" sz="2800" b="1">
              <a:solidFill>
                <a:schemeClr val="accent2"/>
              </a:solidFill>
              <a:latin typeface="方正舒体" panose="02010601030101010101" charset="-122"/>
              <a:ea typeface="方正舒体" panose="02010601030101010101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986155"/>
            <a:ext cx="2943225" cy="31464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8690" y="4491355"/>
            <a:ext cx="9808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1</a:t>
            </a:r>
            <a:r>
              <a:rPr lang="zh-CN" altLang="en-US" sz="2800" b="1"/>
              <a:t>：（</a:t>
            </a:r>
            <a:r>
              <a:rPr lang="en-US" altLang="zh-CN" sz="2800" b="1"/>
              <a:t>1</a:t>
            </a:r>
            <a:r>
              <a:rPr lang="zh-CN" altLang="en-US" sz="2800" b="1"/>
              <a:t>）秦、西汉和东汉疆域北部边界分别是哪里？</a:t>
            </a:r>
            <a:endParaRPr lang="zh-CN" altLang="en-US" sz="2800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95" y="908050"/>
            <a:ext cx="4386580" cy="3146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908050"/>
            <a:ext cx="3835400" cy="31457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7675" y="5640705"/>
            <a:ext cx="11296650" cy="8299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农耕民族指长城以内，以农耕为主要生产、生活方式的民族，游牧民族指长城以外，以游牧为主要生产、生活方式的民族。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——董耀会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《长城沿线的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农耕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游牧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3920" y="5118735"/>
            <a:ext cx="7136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）为何秦汉的边界很少能突破长城一线？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790575" y="108585"/>
            <a:ext cx="8082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</a:t>
            </a:r>
            <a:r>
              <a:rPr lang="en-US" altLang="zh-CN" sz="2800" b="1">
                <a:solidFill>
                  <a:srgbClr val="FF0000"/>
                </a:solidFill>
              </a:rPr>
              <a:t>5</a:t>
            </a:r>
            <a:r>
              <a:rPr lang="zh-CN" altLang="en-US" sz="2800" b="1">
                <a:solidFill>
                  <a:srgbClr val="FF0000"/>
                </a:solidFill>
              </a:rPr>
              <a:t>课  三国两晋南北朝时期的政权更迭与民族交融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2031365"/>
            <a:ext cx="12177395" cy="32296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4795" y="5260975"/>
            <a:ext cx="12177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2</a:t>
            </a:r>
            <a:r>
              <a:rPr lang="zh-CN" altLang="en-US" sz="2800" b="1"/>
              <a:t>：（</a:t>
            </a:r>
            <a:r>
              <a:rPr lang="en-US" altLang="zh-CN" sz="2800" b="1"/>
              <a:t>1</a:t>
            </a:r>
            <a:r>
              <a:rPr lang="zh-CN" altLang="en-US" sz="2800" b="1"/>
              <a:t>）东汉后期的平均温度发生了什么变化？</a:t>
            </a:r>
            <a:endParaRPr lang="en-US" altLang="zh-CN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611505" y="870585"/>
            <a:ext cx="592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1.</a:t>
            </a:r>
            <a:r>
              <a:rPr lang="zh-CN" altLang="en-US" sz="3200" b="1">
                <a:solidFill>
                  <a:srgbClr val="FF0000"/>
                </a:solidFill>
              </a:rPr>
              <a:t>西、北边疆各族内迁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4480" y="5782945"/>
            <a:ext cx="9396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）这种变化会对长城以北的游牧生活造成怎样的影响？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1554480" y="6304915"/>
            <a:ext cx="6069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3</a:t>
            </a:r>
            <a:r>
              <a:rPr lang="zh-CN" altLang="en-US" sz="2800" b="1">
                <a:sym typeface="+mn-ea"/>
              </a:rPr>
              <a:t>）这种影响可能会导致什么后果？</a:t>
            </a:r>
            <a:endParaRPr lang="zh-CN" altLang="en-US" sz="2800" b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320" y="78740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一、大时空下的民族迁徙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从东汉到三国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3" grpId="0"/>
      <p:bldP spid="3" grpId="1"/>
      <p:bldP spid="7" grpId="0"/>
      <p:bldP spid="7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6260" y="734060"/>
            <a:ext cx="6144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逐步介入统治阶级内讧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150620" y="1900555"/>
          <a:ext cx="9526905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145"/>
                <a:gridCol w="7350760"/>
              </a:tblGrid>
              <a:tr h="516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东汉灵帝时期 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匈奴兵</a:t>
                      </a:r>
                      <a:r>
                        <a:rPr lang="zh-CN" altLang="en-US" sz="2400" b="1">
                          <a:solidFill>
                            <a:schemeClr val="accent2"/>
                          </a:solidFill>
                        </a:rPr>
                        <a:t>协助东汉政府对其他少数民族作战</a:t>
                      </a: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14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汉献帝时期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乌桓部落</a:t>
                      </a:r>
                      <a:r>
                        <a:rPr lang="zh-CN" altLang="en-US" sz="2400" b="1">
                          <a:solidFill>
                            <a:schemeClr val="accent2"/>
                          </a:solidFill>
                        </a:rPr>
                        <a:t>迁居中国、助助袁绍、曹操、刘备等人作战</a:t>
                      </a: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三国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曹魏时期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鲜卑部落</a:t>
                      </a:r>
                      <a:r>
                        <a:rPr lang="zh-CN" altLang="en-US" sz="2400" b="1">
                          <a:solidFill>
                            <a:schemeClr val="accent2"/>
                          </a:solidFill>
                        </a:rPr>
                        <a:t>受魏将邓艾招抚，散落民间、谋灭蜀汉</a:t>
                      </a: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50620" y="4633595"/>
            <a:ext cx="9891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3</a:t>
            </a:r>
            <a:r>
              <a:rPr lang="zh-CN" altLang="en-US" sz="2800" b="1"/>
              <a:t>：（</a:t>
            </a:r>
            <a:r>
              <a:rPr lang="en-US" altLang="zh-CN" sz="2800" b="1"/>
              <a:t>1</a:t>
            </a:r>
            <a:r>
              <a:rPr lang="zh-CN" altLang="en-US" sz="2800" b="1"/>
              <a:t>）上述材料反映了东汉以来的什么现象？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2180590" y="5479415"/>
            <a:ext cx="8757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ym typeface="+mn-ea"/>
              </a:rPr>
              <a:t>  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）这种现象对边疆民族</a:t>
            </a:r>
            <a:r>
              <a:rPr lang="zh-CN" altLang="en-US" sz="2800" b="1">
                <a:sym typeface="+mn-ea"/>
              </a:rPr>
              <a:t>的</a:t>
            </a:r>
            <a:r>
              <a:rPr lang="zh-CN" altLang="en-US" sz="2800" b="1">
                <a:sym typeface="+mn-ea"/>
              </a:rPr>
              <a:t>内迁会造成怎样的影响？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2503805" y="1256030"/>
            <a:ext cx="682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东汉以来内迁民族与统治阶级的关系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3580130" y="3664585"/>
            <a:ext cx="6734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——</a:t>
            </a:r>
            <a:r>
              <a:rPr lang="zh-CN" altLang="en-US" sz="2800" b="1"/>
              <a:t>摘编自：</a:t>
            </a:r>
            <a:r>
              <a:rPr lang="zh-CN" altLang="en-US" sz="2800" b="1"/>
              <a:t>范文澜《中国通史简编》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401320" y="78740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一、大时空下的民族迁徙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从东汉到三国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5" grpId="0"/>
      <p:bldP spid="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44245" y="4395470"/>
            <a:ext cx="98005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5</a:t>
            </a:r>
            <a:r>
              <a:rPr lang="zh-CN" altLang="en-US" sz="2800" b="1"/>
              <a:t>：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</a:t>
            </a:r>
            <a:r>
              <a:rPr lang="zh-CN" altLang="en-US" sz="2800" b="1">
                <a:sym typeface="+mn-ea"/>
              </a:rPr>
              <a:t>西晋时期，边疆民族的分布发生了怎样的变化？</a:t>
            </a:r>
            <a:r>
              <a:rPr lang="zh-CN" altLang="en-US" sz="2800" b="1"/>
              <a:t> 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</a:t>
            </a:r>
            <a:r>
              <a:rPr lang="zh-CN" altLang="en-US" sz="2800" b="1">
                <a:sym typeface="+mn-ea"/>
              </a:rPr>
              <a:t>八王的封地主要在哪里？</a:t>
            </a:r>
            <a:endParaRPr lang="zh-CN" altLang="en-US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）八王之乱对黄河流域的胡汉力量格局会造成怎样的影响？</a:t>
            </a:r>
            <a:endParaRPr lang="zh-CN" altLang="en-US" sz="2800" b="1"/>
          </a:p>
          <a:p>
            <a:r>
              <a:rPr lang="zh-CN" altLang="en-US" sz="2800" b="1"/>
              <a:t>         可能会导致什么后果？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0" y="1127760"/>
            <a:ext cx="4827270" cy="3267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625" y="2222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二、大混战中的民族冲突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西晋的灭亡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315" y="605790"/>
            <a:ext cx="292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八王之乱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" y="1127760"/>
            <a:ext cx="3822065" cy="3267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625" y="910590"/>
            <a:ext cx="292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五胡乱华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0" y="1767840"/>
            <a:ext cx="10668000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 </a:t>
            </a:r>
            <a:r>
              <a:rPr lang="en-US" altLang="zh-CN" sz="2800" b="1"/>
              <a:t>   </a:t>
            </a:r>
            <a:r>
              <a:rPr lang="zh-CN" altLang="en-US" sz="2800" b="1"/>
              <a:t>西晋灭亡时的年号为</a:t>
            </a:r>
            <a:r>
              <a:rPr lang="en-US" altLang="zh-CN" sz="2800" b="1"/>
              <a:t>“</a:t>
            </a:r>
            <a:r>
              <a:rPr lang="zh-CN" altLang="en-US" sz="2800" b="1"/>
              <a:t>永嘉</a:t>
            </a:r>
            <a:r>
              <a:rPr lang="en-US" altLang="zh-CN" sz="2800" b="1"/>
              <a:t>”</a:t>
            </a:r>
            <a:r>
              <a:rPr lang="zh-CN" altLang="en-US" sz="2800" b="1"/>
              <a:t>。匈奴人刘曜攻破洛阳时，杀死贵族、官僚、庶民三万人，洛阳变成一片瓦砾。羯人石勒在东郡击败晋军，杀王公以下十余万人。     </a:t>
            </a:r>
            <a:r>
              <a:rPr lang="en-US" altLang="zh-CN" sz="2800" b="1"/>
              <a:t>——</a:t>
            </a:r>
            <a:r>
              <a:rPr lang="zh-CN" altLang="en-US" sz="2800" b="1"/>
              <a:t>《</a:t>
            </a:r>
            <a:r>
              <a:rPr lang="zh-CN" altLang="en-US" sz="2800" b="1">
                <a:sym typeface="+mn-ea"/>
              </a:rPr>
              <a:t>中华文明史》</a:t>
            </a:r>
            <a:endParaRPr lang="zh-CN" altLang="en-US" sz="28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730" y="46990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二、大混战中的民族冲突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西晋的灭亡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350" y="3651250"/>
            <a:ext cx="10922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6</a:t>
            </a:r>
            <a:r>
              <a:rPr lang="zh-CN" altLang="en-US" sz="2800" b="1"/>
              <a:t>：（</a:t>
            </a:r>
            <a:r>
              <a:rPr lang="en-US" altLang="zh-CN" sz="2800" b="1"/>
              <a:t>1</a:t>
            </a:r>
            <a:r>
              <a:rPr lang="zh-CN" altLang="en-US" sz="2800" b="1"/>
              <a:t>）边疆内迁民族是怎样对待八王之乱后的西晋政权的</a:t>
            </a:r>
            <a:r>
              <a:rPr lang="zh-CN" altLang="en-US" sz="2800" b="1"/>
              <a:t>？</a:t>
            </a:r>
            <a:endParaRPr lang="en-US" altLang="zh-CN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387350" y="4173220"/>
            <a:ext cx="11426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           </a:t>
            </a:r>
            <a:r>
              <a:rPr lang="zh-CN" altLang="en-US" sz="2800" b="1">
                <a:sym typeface="+mn-ea"/>
              </a:rPr>
              <a:t>（</a:t>
            </a:r>
            <a:r>
              <a:rPr lang="en-US" altLang="zh-CN" sz="2800" b="1">
                <a:sym typeface="+mn-ea"/>
              </a:rPr>
              <a:t>2</a:t>
            </a:r>
            <a:r>
              <a:rPr lang="zh-CN" altLang="en-US" sz="2800" b="1">
                <a:sym typeface="+mn-ea"/>
              </a:rPr>
              <a:t>）在这种民族冲突下，汉族统治阶层</a:t>
            </a:r>
            <a:r>
              <a:rPr lang="zh-CN" altLang="en-US" sz="2800" b="1">
                <a:sym typeface="+mn-ea"/>
              </a:rPr>
              <a:t>可能会做出怎样的抉择？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11" grpId="0"/>
      <p:bldP spid="11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2610" y="870585"/>
            <a:ext cx="5840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永嘉南渡（北方人民南迁）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0" y="1796415"/>
            <a:ext cx="5138420" cy="4616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" y="1668780"/>
            <a:ext cx="4149725" cy="4616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730" y="46990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二、大混战中的民族冲突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西晋的灭亡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91135" y="62865"/>
            <a:ext cx="8375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三、大分裂中的区域</a:t>
            </a:r>
            <a:r>
              <a:rPr lang="zh-CN" altLang="en-US" sz="3200" b="1">
                <a:solidFill>
                  <a:srgbClr val="FF0000"/>
                </a:solidFill>
              </a:rPr>
              <a:t>开发</a:t>
            </a:r>
            <a:r>
              <a:rPr lang="en-US" altLang="zh-CN" sz="3200" b="1">
                <a:solidFill>
                  <a:srgbClr val="FF0000"/>
                </a:solidFill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</a:rPr>
              <a:t>东晋与南朝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3965" y="1675765"/>
            <a:ext cx="10213975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      316</a:t>
            </a:r>
            <a:r>
              <a:rPr lang="zh-CN" altLang="en-US" sz="2800" b="1"/>
              <a:t>年，</a:t>
            </a:r>
            <a:r>
              <a:rPr lang="zh-CN" altLang="en-US" sz="2800" b="1"/>
              <a:t>都督扬州江南诸军事的西晋琅玡王司马睿，在士族拥戴下自称晋王，次年称帝，史称东晋元帝，东晋建立。       </a:t>
            </a:r>
            <a:endParaRPr lang="zh-CN" altLang="en-US" sz="2800" b="1"/>
          </a:p>
          <a:p>
            <a:r>
              <a:rPr lang="zh-CN" altLang="en-US" sz="2800" b="1"/>
              <a:t>                                   </a:t>
            </a:r>
            <a:r>
              <a:rPr lang="en-US" altLang="zh-CN" sz="2800" b="1"/>
              <a:t>——</a:t>
            </a:r>
            <a:r>
              <a:rPr lang="zh-CN" altLang="en-US" sz="2800" b="1"/>
              <a:t>摘编自：翦伯赞《中国史纲要》</a:t>
            </a:r>
            <a:endParaRPr lang="zh-CN" altLang="en-US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1769110" y="4537710"/>
            <a:ext cx="7734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）士族在东晋的建立中发挥着怎样的作用？</a:t>
            </a:r>
            <a:endParaRPr lang="en-US" altLang="zh-CN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633730" y="761365"/>
            <a:ext cx="30067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东晋士族专权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2145" y="5261610"/>
            <a:ext cx="7581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）东晋士族与皇权形成了怎样的权力格局</a:t>
            </a:r>
            <a:r>
              <a:rPr lang="zh-CN" altLang="en-US" sz="2800" b="1"/>
              <a:t>？</a:t>
            </a:r>
            <a:endParaRPr lang="en-US" altLang="zh-CN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802640" y="3657600"/>
            <a:ext cx="10922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7</a:t>
            </a:r>
            <a:r>
              <a:rPr lang="zh-CN" altLang="en-US" sz="2800" b="1"/>
              <a:t>：（</a:t>
            </a:r>
            <a:r>
              <a:rPr lang="en-US" altLang="zh-CN" sz="2800" b="1"/>
              <a:t>1</a:t>
            </a:r>
            <a:r>
              <a:rPr lang="zh-CN" altLang="en-US" sz="2800" b="1"/>
              <a:t>）阅读课本请回答，</a:t>
            </a:r>
            <a:r>
              <a:rPr lang="zh-CN" altLang="en-US" sz="2800" b="1"/>
              <a:t>什么是士族</a:t>
            </a:r>
            <a:r>
              <a:rPr lang="zh-CN" altLang="en-US" sz="2800" b="1"/>
              <a:t>？</a:t>
            </a:r>
            <a:endParaRPr lang="en-US" altLang="zh-CN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  <p:bldP spid="5" grpId="1"/>
      <p:bldP spid="6" grpId="0"/>
      <p:bldP spid="6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UNIT_TABLE_BEAUTIFY" val="smartTable{5f48fd4d-c0bf-4f99-917d-3031cb28eb2a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UNIT_TABLE_BEAUTIFY" val="smartTable{eb39290e-7cd6-4f83-af36-f095f9f3bb7e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UNIT_TABLE_BEAUTIFY" val="smartTable{7622a1a2-5c7b-4a92-8ff3-0899865d8d8e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WPS 演示</Application>
  <PresentationFormat>宽屏</PresentationFormat>
  <Paragraphs>399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方正舒体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段晓东</cp:lastModifiedBy>
  <cp:revision>34</cp:revision>
  <dcterms:created xsi:type="dcterms:W3CDTF">2019-06-19T02:08:00Z</dcterms:created>
  <dcterms:modified xsi:type="dcterms:W3CDTF">2019-10-03T04:35:31Z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