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1"/>
  </p:notesMasterIdLst>
  <p:sldIdLst>
    <p:sldId id="257" r:id="rId2"/>
    <p:sldId id="258" r:id="rId3"/>
    <p:sldId id="259" r:id="rId4"/>
    <p:sldId id="260" r:id="rId5"/>
    <p:sldId id="261" r:id="rId6"/>
    <p:sldId id="262" r:id="rId7"/>
    <p:sldId id="264" r:id="rId8"/>
    <p:sldId id="265" r:id="rId9"/>
    <p:sldId id="267" r:id="rId10"/>
    <p:sldId id="269" r:id="rId11"/>
    <p:sldId id="270" r:id="rId12"/>
    <p:sldId id="271" r:id="rId13"/>
    <p:sldId id="273" r:id="rId14"/>
    <p:sldId id="274" r:id="rId15"/>
    <p:sldId id="275" r:id="rId16"/>
    <p:sldId id="302" r:id="rId17"/>
    <p:sldId id="276" r:id="rId18"/>
    <p:sldId id="280" r:id="rId19"/>
    <p:sldId id="282" r:id="rId20"/>
    <p:sldId id="284" r:id="rId21"/>
    <p:sldId id="293" r:id="rId22"/>
    <p:sldId id="286" r:id="rId23"/>
    <p:sldId id="294" r:id="rId24"/>
    <p:sldId id="305" r:id="rId25"/>
    <p:sldId id="287" r:id="rId26"/>
    <p:sldId id="289" r:id="rId27"/>
    <p:sldId id="290" r:id="rId28"/>
    <p:sldId id="306" r:id="rId29"/>
    <p:sldId id="307" r:id="rId30"/>
    <p:sldId id="291" r:id="rId31"/>
    <p:sldId id="292" r:id="rId32"/>
    <p:sldId id="296" r:id="rId33"/>
    <p:sldId id="297" r:id="rId34"/>
    <p:sldId id="295" r:id="rId35"/>
    <p:sldId id="298" r:id="rId36"/>
    <p:sldId id="299" r:id="rId37"/>
    <p:sldId id="300" r:id="rId38"/>
    <p:sldId id="301" r:id="rId39"/>
    <p:sldId id="303" r:id="rId40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236" y="36"/>
      </p:cViewPr>
      <p:guideLst>
        <p:guide orient="horz" pos="2196"/>
        <p:guide pos="295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C7DFD0-FFB6-4BF7-8F8B-E256E4385AB8}" type="datetimeFigureOut">
              <a:rPr lang="zh-CN" altLang="en-US" smtClean="0"/>
              <a:t>2018/9/21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A76DDB-07C3-4606-BC47-1552982CB9F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95016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fld id="{16F2FA85-D797-40A7-8945-B2CD3C1A8384}" type="slidenum">
              <a:rPr lang="en-US" altLang="zh-CN" sz="1200">
                <a:solidFill>
                  <a:prstClr val="black"/>
                </a:solidFill>
              </a:rPr>
              <a:t>7</a:t>
            </a:fld>
            <a:endParaRPr lang="en-US" altLang="zh-CN" sz="1200">
              <a:solidFill>
                <a:prstClr val="black"/>
              </a:solidFill>
            </a:endParaRPr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1638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altLang="zh-CN" smtClean="0"/>
              <a:t>2004</a:t>
            </a:r>
            <a:r>
              <a:rPr lang="zh-CN" altLang="en-US" smtClean="0"/>
              <a:t>年偃师二里头遗址宫殿区发现了宫城城墙以及大型夯土基址、车辙、绿松石器及其制造作坊等重要遗存。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20482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20483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fld id="{1044ADA3-1CE9-4915-879E-065221592D22}" type="slidenum">
              <a:rPr lang="en-US" altLang="zh-CN">
                <a:solidFill>
                  <a:prstClr val="black"/>
                </a:solidFill>
              </a:rPr>
              <a:t>9</a:t>
            </a:fld>
            <a:endParaRPr lang="en-US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25602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25603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fld id="{2E29185D-CD25-4BB7-8927-B8BE720ACEF2}" type="slidenum">
              <a:rPr lang="en-US" altLang="zh-CN">
                <a:solidFill>
                  <a:prstClr val="black"/>
                </a:solidFill>
              </a:rPr>
              <a:t>12</a:t>
            </a:fld>
            <a:endParaRPr lang="en-US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/>
            <a:fld id="{771D90BA-26EA-4289-B7DA-85D7F592A1B9}" type="slidenum">
              <a:rPr lang="en-US" altLang="zh-CN" smtClean="0"/>
              <a:pPr eaLnBrk="1" hangingPunct="1"/>
              <a:t>24</a:t>
            </a:fld>
            <a:endParaRPr lang="en-US" altLang="zh-CN" smtClean="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zh-CN" smtClean="0">
              <a:ea typeface="宋体" charset="-122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fld id="{995FF3D3-EE30-4D49-BD77-6FFFDE4D2A51}" type="slidenum">
              <a:rPr lang="en-US" altLang="zh-CN" sz="1200">
                <a:solidFill>
                  <a:prstClr val="black"/>
                </a:solidFill>
              </a:rPr>
              <a:t>38</a:t>
            </a:fld>
            <a:endParaRPr lang="en-US" altLang="zh-CN" sz="1200">
              <a:solidFill>
                <a:prstClr val="black"/>
              </a:solidFill>
            </a:endParaRPr>
          </a:p>
        </p:txBody>
      </p:sp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14339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endParaRPr lang="zh-CN" altLang="zh-CN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 bwMode="auto"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标题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noProof="1" smtClean="0"/>
              <a:t>单击此处编辑母版标题样式</a:t>
            </a:r>
            <a:endParaRPr lang="en-US" noProof="1"/>
          </a:p>
        </p:txBody>
      </p:sp>
      <p:sp>
        <p:nvSpPr>
          <p:cNvPr id="17" name="副标题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zh-CN" altLang="en-US" noProof="1" smtClean="0"/>
              <a:t>单击此处编辑母版副标题样式</a:t>
            </a:r>
            <a:endParaRPr lang="en-US" noProof="1"/>
          </a:p>
        </p:txBody>
      </p:sp>
      <p:sp>
        <p:nvSpPr>
          <p:cNvPr id="4" name="日期占位符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页脚占位符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灯片编号占位符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fld id="{1C6768BF-CE92-4A5A-AB90-E472EC0D1F9C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en-US" noProof="1"/>
          </a:p>
        </p:txBody>
      </p:sp>
      <p:sp>
        <p:nvSpPr>
          <p:cNvPr id="4" name="日期占位符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页脚占位符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灯片编号占位符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ACF248-0360-4650-9CF8-AAADD5A0176C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en-US" noProof="1"/>
          </a:p>
        </p:txBody>
      </p:sp>
      <p:sp>
        <p:nvSpPr>
          <p:cNvPr id="4" name="日期占位符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页脚占位符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灯片编号占位符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E4CD89-5E4C-4241-8BBE-A01402D48C29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47424F-0DEA-4F6A-AEDF-E56B07331AC5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301625" y="381000"/>
            <a:ext cx="8540750" cy="5641975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2EF5C8B-BFA2-40B0-BBAC-A6EBFA79811B}" type="slidenum">
              <a:rPr lang="zh-CN" altLang="zh-CN"/>
              <a:pPr/>
              <a:t>‹#›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1449468126"/>
      </p:ext>
    </p:extLst>
  </p:cSld>
  <p:clrMapOvr>
    <a:masterClrMapping/>
  </p:clrMapOvr>
  <p:transition spd="med">
    <p:cover dir="l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en-US" noProof="1"/>
          </a:p>
        </p:txBody>
      </p:sp>
      <p:sp>
        <p:nvSpPr>
          <p:cNvPr id="4" name="日期占位符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页脚占位符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灯片编号占位符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6C86D2-00B7-4D37-8F94-D1F2994ABA69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 bwMode="auto"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noProof="1" smtClean="0"/>
              <a:t>单击此处编辑母版标题样式</a:t>
            </a:r>
            <a:endParaRPr 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fld id="{19A722CB-E028-4A8D-A858-7022C334D438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en-US" noProof="1"/>
          </a:p>
        </p:txBody>
      </p:sp>
      <p:sp>
        <p:nvSpPr>
          <p:cNvPr id="5" name="日期占位符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页脚占位符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灯片编号占位符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6B4CBE-A406-481E-8B9F-50220DB2A4E2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noProof="1" smtClean="0"/>
              <a:t>单击此处编辑母版标题样式</a:t>
            </a:r>
            <a:endParaRPr 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内容占位符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en-US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en-US" noProof="1"/>
          </a:p>
        </p:txBody>
      </p:sp>
      <p:sp>
        <p:nvSpPr>
          <p:cNvPr id="7" name="日期占位符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页脚占位符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灯片编号占位符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7A861B-8832-4D2A-8323-6AFC33818B15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noProof="1" smtClean="0"/>
              <a:t>单击此处编辑母版标题样式</a:t>
            </a:r>
            <a:endParaRPr lang="en-US" noProof="1"/>
          </a:p>
        </p:txBody>
      </p:sp>
      <p:sp>
        <p:nvSpPr>
          <p:cNvPr id="3" name="日期占位符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页脚占位符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灯片编号占位符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DD67A7-1913-42EC-AB14-53ECA26FCE28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页脚占位符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灯片编号占位符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2FCDF4-0581-46DB-8ABF-E8CEA93EBED3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noProof="1" smtClean="0"/>
              <a:t>单击此处编辑母版标题样式</a:t>
            </a:r>
            <a:endParaRPr 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en-US" noProof="1"/>
          </a:p>
        </p:txBody>
      </p:sp>
      <p:sp>
        <p:nvSpPr>
          <p:cNvPr id="5" name="日期占位符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页脚占位符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灯片编号占位符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1EB30F-5A84-4D55-A0DC-9D65CBF14717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单圆角矩形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直角三角形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任意多边形 6"/>
          <p:cNvSpPr/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ea typeface="宋体" panose="02010600030101010101" pitchFamily="2" charset="-122"/>
            </a:endParaRPr>
          </a:p>
        </p:txBody>
      </p:sp>
      <p:sp>
        <p:nvSpPr>
          <p:cNvPr id="8" name="任意多边形 7"/>
          <p:cNvSpPr/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ea typeface="宋体" panose="02010600030101010101" pitchFamily="2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zh-CN" altLang="en-US" noProof="1" smtClean="0"/>
              <a:t>单击此处编辑母版标题样式</a:t>
            </a:r>
            <a:endParaRPr 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zh-CN" altLang="en-US" noProof="0" smtClean="0"/>
              <a:t>单击图标添加图片</a:t>
            </a:r>
            <a:endParaRPr lang="en-US" noProof="0" dirty="0"/>
          </a:p>
        </p:txBody>
      </p:sp>
      <p:sp>
        <p:nvSpPr>
          <p:cNvPr id="9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0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1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fld id="{A50920A6-CF91-4762-AAE3-815874BE5598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任意多边形 6"/>
          <p:cNvSpPr/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ea typeface="宋体" panose="02010600030101010101" pitchFamily="2" charset="-122"/>
            </a:endParaRPr>
          </a:p>
        </p:txBody>
      </p:sp>
      <p:sp>
        <p:nvSpPr>
          <p:cNvPr id="8" name="任意多边形 7"/>
          <p:cNvSpPr/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ea typeface="宋体" panose="02010600030101010101" pitchFamily="2" charset="-122"/>
            </a:endParaRPr>
          </a:p>
        </p:txBody>
      </p:sp>
      <p:sp>
        <p:nvSpPr>
          <p:cNvPr id="1028" name="标题占位符 8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/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9" name="文本占位符 29"/>
          <p:cNvSpPr>
            <a:spLocks noGrp="1" noChangeArrowheads="1"/>
          </p:cNvSpPr>
          <p:nvPr>
            <p:ph type="body" idx="9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0" name="日期占位符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buFontTx/>
              <a:buNone/>
              <a:defRPr kumimoji="0" sz="1200">
                <a:solidFill>
                  <a:schemeClr val="tx2">
                    <a:shade val="90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页脚占位符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buFontTx/>
              <a:buNone/>
              <a:defRPr kumimoji="0" sz="1200">
                <a:solidFill>
                  <a:schemeClr val="tx2">
                    <a:shade val="90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/>
          <a:lstStyle>
            <a:lvl1pPr algn="r">
              <a:defRPr sz="1200">
                <a:solidFill>
                  <a:srgbClr val="045C75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fld id="{0A7A2C41-D03A-4AE4-8C8B-A1FE9A219985}" type="slidenum">
              <a:rPr lang="en-US" altLang="zh-CN">
                <a:latin typeface="Arial" panose="020B0604020202020204" pitchFamily="34" charset="0"/>
              </a:rPr>
              <a:t>‹#›</a:t>
            </a:fld>
            <a:endParaRPr lang="en-US" altLang="zh-CN">
              <a:latin typeface="Arial" panose="020B0604020202020204" pitchFamily="34" charset="0"/>
            </a:endParaRPr>
          </a:p>
        </p:txBody>
      </p:sp>
      <p:grpSp>
        <p:nvGrpSpPr>
          <p:cNvPr id="1033" name="组合 1"/>
          <p:cNvGrpSpPr/>
          <p:nvPr/>
        </p:nvGrpSpPr>
        <p:grpSpPr>
          <a:xfrm>
            <a:off x="-19050" y="203199"/>
            <a:ext cx="9180513" cy="647701"/>
            <a:chOff x="-19045" y="216550"/>
            <a:chExt cx="9180548" cy="649224"/>
          </a:xfrm>
        </p:grpSpPr>
        <p:sp>
          <p:nvSpPr>
            <p:cNvPr id="12" name="任意多边形 11"/>
            <p:cNvSpPr/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3" name="任意多边形 12"/>
            <p:cNvSpPr/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anose="05020102010507070707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38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anose="05020102010507070707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38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anose="05020102010507070707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405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185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 panose="05020102010507070707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 panose="05020102010507070707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8.jpeg"/><Relationship Id="rId7" Type="http://schemas.openxmlformats.org/officeDocument/2006/relationships/image" Target="../media/image35.jpeg"/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4.GIF"/><Relationship Id="rId5" Type="http://schemas.openxmlformats.org/officeDocument/2006/relationships/image" Target="../media/image31.jpeg"/><Relationship Id="rId4" Type="http://schemas.openxmlformats.org/officeDocument/2006/relationships/image" Target="../media/image33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&#35199;&#21608;&#20998;&#23553;&#21046;.mp4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gif"/><Relationship Id="rId5" Type="http://schemas.openxmlformats.org/officeDocument/2006/relationships/hyperlink" Target="&#28925;&#28779;&#25103;&#35832;&#20399;.swf" TargetMode="External"/><Relationship Id="rId4" Type="http://schemas.openxmlformats.org/officeDocument/2006/relationships/image" Target="../media/image48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7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9" Type="http://schemas.openxmlformats.org/officeDocument/2006/relationships/oleObject" Target="../embeddings/oleObject3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" name="Picture 8" descr="t01064ee715aede92f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/>
          <p:cNvSpPr/>
          <p:nvPr/>
        </p:nvSpPr>
        <p:spPr>
          <a:xfrm>
            <a:off x="943706" y="345642"/>
            <a:ext cx="7609778" cy="131508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4400" b="1" dirty="0">
                <a:ln w="1905"/>
                <a:gradFill>
                  <a:gsLst>
                    <a:gs pos="0">
                      <a:srgbClr val="A5C249">
                        <a:shade val="20000"/>
                        <a:satMod val="200000"/>
                      </a:srgbClr>
                    </a:gs>
                    <a:gs pos="78000">
                      <a:srgbClr val="A5C2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A5C2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宋体" panose="02010600030101010101" pitchFamily="2" charset="-122"/>
              </a:rPr>
              <a:t> </a:t>
            </a:r>
            <a:r>
              <a:rPr lang="zh-CN" altLang="en-US" sz="4800" b="1" dirty="0">
                <a:ln w="1905"/>
                <a:solidFill>
                  <a:srgbClr val="1F08A8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宋体" panose="02010600030101010101" pitchFamily="2" charset="-122"/>
              </a:rPr>
              <a:t>第二单元</a:t>
            </a:r>
            <a:r>
              <a:rPr lang="en-US" altLang="zh-CN" sz="4800" b="1" dirty="0">
                <a:ln w="1905"/>
                <a:solidFill>
                  <a:srgbClr val="1F08A8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宋体" panose="02010600030101010101" pitchFamily="2" charset="-122"/>
              </a:rPr>
              <a:t>  </a:t>
            </a:r>
            <a:r>
              <a:rPr lang="zh-CN" altLang="en-US" sz="4800" b="1" dirty="0">
                <a:ln w="1905"/>
                <a:solidFill>
                  <a:srgbClr val="1F08A8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宋体" panose="02010600030101010101" pitchFamily="2" charset="-122"/>
              </a:rPr>
              <a:t>夏商周时期：</a:t>
            </a:r>
            <a:endParaRPr lang="en-US" altLang="zh-CN" sz="4800" b="1" dirty="0">
              <a:ln w="1905"/>
              <a:solidFill>
                <a:srgbClr val="1F08A8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宋体" panose="02010600030101010101" pitchFamily="2" charset="-122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4800" b="1" dirty="0">
                <a:ln w="1905"/>
                <a:solidFill>
                  <a:srgbClr val="1F08A8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宋体" panose="02010600030101010101" pitchFamily="2" charset="-122"/>
              </a:rPr>
              <a:t>早期国家的产生与社会变革</a:t>
            </a:r>
          </a:p>
        </p:txBody>
      </p:sp>
      <p:sp>
        <p:nvSpPr>
          <p:cNvPr id="6148" name="矩形 4"/>
          <p:cNvSpPr>
            <a:spLocks noChangeArrowheads="1"/>
          </p:cNvSpPr>
          <p:nvPr/>
        </p:nvSpPr>
        <p:spPr bwMode="auto">
          <a:xfrm>
            <a:off x="323850" y="2757488"/>
            <a:ext cx="8229600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60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隶书" panose="02010509060101010101" pitchFamily="49" charset="-122"/>
                <a:ea typeface="隶书" panose="02010509060101010101" pitchFamily="49" charset="-122"/>
              </a:rPr>
              <a:t>第</a:t>
            </a:r>
            <a:r>
              <a:rPr lang="en-US" altLang="zh-CN" sz="60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隶书" panose="02010509060101010101" pitchFamily="49" charset="-122"/>
                <a:ea typeface="隶书" panose="02010509060101010101" pitchFamily="49" charset="-122"/>
              </a:rPr>
              <a:t>4</a:t>
            </a:r>
            <a:r>
              <a:rPr lang="zh-CN" altLang="en-US" sz="60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隶书" panose="02010509060101010101" pitchFamily="49" charset="-122"/>
                <a:ea typeface="隶书" panose="02010509060101010101" pitchFamily="49" charset="-122"/>
              </a:rPr>
              <a:t>课</a:t>
            </a:r>
            <a:endParaRPr lang="en-US" altLang="zh-CN" sz="6000" b="1" dirty="0" smtClean="0">
              <a:solidFill>
                <a:srgbClr val="CC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隶书" panose="02010509060101010101" pitchFamily="49" charset="-122"/>
              <a:ea typeface="隶书" panose="02010509060101010101" pitchFamily="49" charset="-122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60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隶书" panose="02010509060101010101" pitchFamily="49" charset="-122"/>
                <a:ea typeface="隶书" panose="02010509060101010101" pitchFamily="49" charset="-122"/>
              </a:rPr>
              <a:t>夏商周的更替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AutoShape 13"/>
          <p:cNvSpPr>
            <a:spLocks noChangeArrowheads="1"/>
          </p:cNvSpPr>
          <p:nvPr/>
        </p:nvSpPr>
        <p:spPr bwMode="auto">
          <a:xfrm>
            <a:off x="2492375" y="2298700"/>
            <a:ext cx="592138" cy="271463"/>
          </a:xfrm>
          <a:prstGeom prst="rightArrow">
            <a:avLst>
              <a:gd name="adj1" fmla="val 50000"/>
              <a:gd name="adj2" fmla="val 54552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>
              <a:solidFill>
                <a:srgbClr val="000000"/>
              </a:solidFill>
              <a:sym typeface="Arial" panose="020B0604020202020204" pitchFamily="34" charset="0"/>
            </a:endParaRPr>
          </a:p>
        </p:txBody>
      </p:sp>
      <p:sp>
        <p:nvSpPr>
          <p:cNvPr id="22530" name="AutoShape 14"/>
          <p:cNvSpPr>
            <a:spLocks noChangeArrowheads="1"/>
          </p:cNvSpPr>
          <p:nvPr/>
        </p:nvSpPr>
        <p:spPr bwMode="auto">
          <a:xfrm>
            <a:off x="5029200" y="3048000"/>
            <a:ext cx="592138" cy="271463"/>
          </a:xfrm>
          <a:prstGeom prst="rightArrow">
            <a:avLst>
              <a:gd name="adj1" fmla="val 50000"/>
              <a:gd name="adj2" fmla="val 54421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>
              <a:solidFill>
                <a:srgbClr val="000000"/>
              </a:solidFill>
              <a:sym typeface="Arial" panose="020B0604020202020204" pitchFamily="34" charset="0"/>
            </a:endParaRPr>
          </a:p>
        </p:txBody>
      </p:sp>
      <p:sp>
        <p:nvSpPr>
          <p:cNvPr id="22531" name="Text Box 8"/>
          <p:cNvSpPr txBox="1">
            <a:spLocks noChangeArrowheads="1"/>
          </p:cNvSpPr>
          <p:nvPr/>
        </p:nvSpPr>
        <p:spPr bwMode="auto">
          <a:xfrm>
            <a:off x="5443538" y="300038"/>
            <a:ext cx="3352800" cy="579437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prstShdw prst="shdw17" dist="17961" dir="2700000">
              <a:srgbClr val="000099"/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 typeface="Wingdings 2" panose="05020102010507070707" pitchFamily="18" charset="2"/>
              <a:buNone/>
            </a:pPr>
            <a:r>
              <a:rPr lang="zh-CN" altLang="en-US" sz="3200" b="1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卡片二： 商 朝</a:t>
            </a:r>
          </a:p>
        </p:txBody>
      </p:sp>
      <p:sp>
        <p:nvSpPr>
          <p:cNvPr id="22532" name="Text Box 6"/>
          <p:cNvSpPr txBox="1">
            <a:spLocks noChangeArrowheads="1"/>
          </p:cNvSpPr>
          <p:nvPr/>
        </p:nvSpPr>
        <p:spPr bwMode="auto">
          <a:xfrm>
            <a:off x="5334000" y="1219200"/>
            <a:ext cx="2895600" cy="579438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094377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3200" b="1">
                <a:solidFill>
                  <a:srgbClr val="1F08A8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1.</a:t>
            </a:r>
            <a:r>
              <a:rPr lang="zh-CN" altLang="en-US" sz="3200" b="1">
                <a:solidFill>
                  <a:srgbClr val="1F08A8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建立时间：</a:t>
            </a:r>
          </a:p>
        </p:txBody>
      </p:sp>
      <p:sp>
        <p:nvSpPr>
          <p:cNvPr id="22533" name="Text Box 7"/>
          <p:cNvSpPr txBox="1">
            <a:spLocks noChangeArrowheads="1"/>
          </p:cNvSpPr>
          <p:nvPr/>
        </p:nvSpPr>
        <p:spPr bwMode="auto">
          <a:xfrm>
            <a:off x="5486400" y="4191000"/>
            <a:ext cx="2286000" cy="579438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094377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3200" b="1">
                <a:solidFill>
                  <a:srgbClr val="1F08A8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3.</a:t>
            </a:r>
            <a:r>
              <a:rPr lang="zh-CN" altLang="en-US" sz="3200" b="1">
                <a:solidFill>
                  <a:srgbClr val="1F08A8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都城：</a:t>
            </a:r>
          </a:p>
        </p:txBody>
      </p:sp>
      <p:sp>
        <p:nvSpPr>
          <p:cNvPr id="22534" name="Text Box 8"/>
          <p:cNvSpPr txBox="1">
            <a:spLocks noChangeArrowheads="1"/>
          </p:cNvSpPr>
          <p:nvPr/>
        </p:nvSpPr>
        <p:spPr bwMode="auto">
          <a:xfrm>
            <a:off x="5410200" y="2667000"/>
            <a:ext cx="2590800" cy="579438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094377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3200" b="1">
                <a:solidFill>
                  <a:srgbClr val="1F08A8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2.</a:t>
            </a:r>
            <a:r>
              <a:rPr lang="zh-CN" altLang="en-US" sz="3200" b="1">
                <a:solidFill>
                  <a:srgbClr val="1F08A8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建立者：</a:t>
            </a:r>
          </a:p>
        </p:txBody>
      </p:sp>
      <p:sp>
        <p:nvSpPr>
          <p:cNvPr id="62473" name="Text Box 9"/>
          <p:cNvSpPr txBox="1">
            <a:spLocks noChangeArrowheads="1"/>
          </p:cNvSpPr>
          <p:nvPr/>
        </p:nvSpPr>
        <p:spPr bwMode="auto">
          <a:xfrm>
            <a:off x="5638800" y="1905000"/>
            <a:ext cx="3505200" cy="579438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094377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3200" b="1">
                <a:solidFill>
                  <a:srgbClr val="990033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约公元前</a:t>
            </a:r>
            <a:r>
              <a:rPr lang="en-US" altLang="zh-CN" sz="3200" b="1">
                <a:solidFill>
                  <a:srgbClr val="990033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1600</a:t>
            </a:r>
            <a:r>
              <a:rPr lang="zh-CN" altLang="en-US" sz="3200" b="1">
                <a:solidFill>
                  <a:srgbClr val="990033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年</a:t>
            </a:r>
          </a:p>
        </p:txBody>
      </p:sp>
      <p:sp>
        <p:nvSpPr>
          <p:cNvPr id="62474" name="Text Box 10"/>
          <p:cNvSpPr txBox="1">
            <a:spLocks noChangeArrowheads="1"/>
          </p:cNvSpPr>
          <p:nvPr/>
        </p:nvSpPr>
        <p:spPr bwMode="auto">
          <a:xfrm>
            <a:off x="5326063" y="4924425"/>
            <a:ext cx="3810000" cy="5238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094377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800" b="1">
                <a:solidFill>
                  <a:srgbClr val="990033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亳（</a:t>
            </a:r>
            <a:r>
              <a:rPr lang="en-US" altLang="zh-CN" sz="2800" b="1">
                <a:solidFill>
                  <a:srgbClr val="990033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b</a:t>
            </a:r>
            <a:r>
              <a:rPr lang="en-US" altLang="zh-CN" sz="2800" b="1">
                <a:solidFill>
                  <a:srgbClr val="990033"/>
                </a:solidFill>
                <a:ea typeface="黑体" panose="02010609060101010101" pitchFamily="49" charset="-122"/>
              </a:rPr>
              <a:t>ó</a:t>
            </a:r>
            <a:r>
              <a:rPr lang="zh-CN" altLang="en-US" sz="2800" b="1">
                <a:solidFill>
                  <a:srgbClr val="990033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）（今河南郑州）</a:t>
            </a:r>
          </a:p>
        </p:txBody>
      </p:sp>
      <p:sp>
        <p:nvSpPr>
          <p:cNvPr id="62475" name="Text Box 11"/>
          <p:cNvSpPr txBox="1">
            <a:spLocks noChangeArrowheads="1"/>
          </p:cNvSpPr>
          <p:nvPr/>
        </p:nvSpPr>
        <p:spPr bwMode="auto">
          <a:xfrm>
            <a:off x="5791200" y="3429000"/>
            <a:ext cx="3505200" cy="579438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094377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3200" b="1">
                <a:solidFill>
                  <a:srgbClr val="990033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汤</a:t>
            </a:r>
          </a:p>
        </p:txBody>
      </p:sp>
      <p:pic>
        <p:nvPicPr>
          <p:cNvPr id="22538" name="Picture 19" descr="sha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990600"/>
            <a:ext cx="5029200" cy="5562600"/>
          </a:xfrm>
          <a:prstGeom prst="rect">
            <a:avLst/>
          </a:prstGeom>
          <a:noFill/>
          <a:ln w="9525">
            <a:solidFill>
              <a:srgbClr val="8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2480" name="Text Box 10"/>
          <p:cNvSpPr txBox="1">
            <a:spLocks noChangeArrowheads="1"/>
          </p:cNvSpPr>
          <p:nvPr/>
        </p:nvSpPr>
        <p:spPr bwMode="auto">
          <a:xfrm>
            <a:off x="1371600" y="2743200"/>
            <a:ext cx="2040731" cy="579438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prstShdw prst="shdw17" dist="17961" dir="2700000">
              <a:srgbClr val="5C7A99"/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 typeface="Wingdings 2" panose="05020102010507070707" pitchFamily="18" charset="2"/>
              <a:buNone/>
            </a:pPr>
            <a:r>
              <a:rPr lang="zh-CN" altLang="en-US" sz="3200" b="1" dirty="0">
                <a:solidFill>
                  <a:prstClr val="black"/>
                </a:solidFill>
                <a:ea typeface="黑体" panose="02010609060101010101" pitchFamily="49" charset="-122"/>
              </a:rPr>
              <a:t>盘</a:t>
            </a:r>
            <a:r>
              <a:rPr lang="zh-CN" altLang="en-US" sz="3200" b="1" dirty="0" smtClean="0">
                <a:solidFill>
                  <a:prstClr val="black"/>
                </a:solidFill>
                <a:ea typeface="黑体" panose="02010609060101010101" pitchFamily="49" charset="-122"/>
              </a:rPr>
              <a:t>庚迁殷</a:t>
            </a:r>
            <a:endParaRPr lang="zh-CN" altLang="en-US" sz="3200" b="1" dirty="0">
              <a:solidFill>
                <a:prstClr val="black"/>
              </a:solidFill>
              <a:ea typeface="黑体" panose="02010609060101010101" pitchFamily="49" charset="-122"/>
            </a:endParaRPr>
          </a:p>
        </p:txBody>
      </p:sp>
      <p:sp>
        <p:nvSpPr>
          <p:cNvPr id="62488" name="Text Box 22"/>
          <p:cNvSpPr txBox="1">
            <a:spLocks noChangeArrowheads="1"/>
          </p:cNvSpPr>
          <p:nvPr/>
        </p:nvSpPr>
        <p:spPr bwMode="auto">
          <a:xfrm>
            <a:off x="4191000" y="3124200"/>
            <a:ext cx="609600" cy="1800225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Wingdings 2" panose="05020102010507070707" pitchFamily="18" charset="2"/>
              <a:buNone/>
            </a:pPr>
            <a:r>
              <a:rPr lang="zh-CN" altLang="en-US" sz="2800" b="1">
                <a:solidFill>
                  <a:srgbClr val="000099"/>
                </a:solidFill>
                <a:ea typeface="黑体" panose="02010609060101010101" pitchFamily="49" charset="-122"/>
              </a:rPr>
              <a:t>山东西部</a:t>
            </a:r>
          </a:p>
        </p:txBody>
      </p:sp>
      <p:sp>
        <p:nvSpPr>
          <p:cNvPr id="62489" name="Text Box 25"/>
          <p:cNvSpPr txBox="1">
            <a:spLocks noChangeArrowheads="1"/>
          </p:cNvSpPr>
          <p:nvPr/>
        </p:nvSpPr>
        <p:spPr bwMode="auto">
          <a:xfrm>
            <a:off x="304800" y="3276600"/>
            <a:ext cx="533400" cy="1800225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Wingdings 2" panose="05020102010507070707" pitchFamily="18" charset="2"/>
              <a:buNone/>
            </a:pPr>
            <a:r>
              <a:rPr lang="zh-CN" altLang="en-US" sz="2800" b="1">
                <a:solidFill>
                  <a:srgbClr val="000099"/>
                </a:solidFill>
                <a:ea typeface="黑体" panose="02010609060101010101" pitchFamily="49" charset="-122"/>
              </a:rPr>
              <a:t>陕西西部</a:t>
            </a:r>
          </a:p>
        </p:txBody>
      </p:sp>
      <p:sp>
        <p:nvSpPr>
          <p:cNvPr id="17424" name="Text Box 31"/>
          <p:cNvSpPr txBox="1">
            <a:spLocks noChangeArrowheads="1"/>
          </p:cNvSpPr>
          <p:nvPr/>
        </p:nvSpPr>
        <p:spPr bwMode="auto">
          <a:xfrm>
            <a:off x="2133600" y="6096000"/>
            <a:ext cx="1905000" cy="519113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Wingdings 2" panose="05020102010507070707" pitchFamily="18" charset="2"/>
              <a:buNone/>
            </a:pPr>
            <a:r>
              <a:rPr lang="zh-CN" altLang="en-US" sz="2800" b="1">
                <a:solidFill>
                  <a:srgbClr val="000099"/>
                </a:solidFill>
                <a:ea typeface="黑体" panose="02010609060101010101" pitchFamily="49" charset="-122"/>
              </a:rPr>
              <a:t>长江流域</a:t>
            </a:r>
          </a:p>
        </p:txBody>
      </p:sp>
      <p:sp>
        <p:nvSpPr>
          <p:cNvPr id="124937" name="Text Box 9"/>
          <p:cNvSpPr txBox="1">
            <a:spLocks noChangeArrowheads="1"/>
          </p:cNvSpPr>
          <p:nvPr/>
        </p:nvSpPr>
        <p:spPr bwMode="auto">
          <a:xfrm>
            <a:off x="2438400" y="3886200"/>
            <a:ext cx="762000" cy="579438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prstShdw prst="shdw17" dist="17961" dir="2700000">
              <a:srgbClr val="5C7A99"/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 typeface="Wingdings 2" panose="05020102010507070707" pitchFamily="18" charset="2"/>
              <a:buNone/>
            </a:pPr>
            <a:r>
              <a:rPr lang="zh-CN" altLang="en-US" sz="3200" b="1">
                <a:solidFill>
                  <a:prstClr val="black"/>
                </a:solidFill>
                <a:ea typeface="黑体" panose="02010609060101010101" pitchFamily="49" charset="-122"/>
              </a:rPr>
              <a:t> 亳</a:t>
            </a:r>
          </a:p>
        </p:txBody>
      </p:sp>
      <p:sp>
        <p:nvSpPr>
          <p:cNvPr id="18449" name="AutoShape 15"/>
          <p:cNvSpPr>
            <a:spLocks noChangeArrowheads="1"/>
          </p:cNvSpPr>
          <p:nvPr/>
        </p:nvSpPr>
        <p:spPr bwMode="auto">
          <a:xfrm rot="8755867">
            <a:off x="1981200" y="3352800"/>
            <a:ext cx="304800" cy="533400"/>
          </a:xfrm>
          <a:prstGeom prst="curvedLeftArrow">
            <a:avLst>
              <a:gd name="adj1" fmla="val 35000"/>
              <a:gd name="adj2" fmla="val 70000"/>
              <a:gd name="adj3" fmla="val 33329"/>
            </a:avLst>
          </a:prstGeom>
          <a:solidFill>
            <a:srgbClr val="FF0000"/>
          </a:solidFill>
          <a:ln>
            <a:noFill/>
          </a:ln>
          <a:effectLst>
            <a:prstShdw prst="shdw17" dist="17961" dir="2700000">
              <a:srgbClr val="990000"/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Wingdings 2" panose="05020102010507070707" pitchFamily="18" charset="2"/>
              <a:buNone/>
            </a:pPr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7427" name="Text Box 31"/>
          <p:cNvSpPr txBox="1">
            <a:spLocks noChangeArrowheads="1"/>
          </p:cNvSpPr>
          <p:nvPr/>
        </p:nvSpPr>
        <p:spPr bwMode="auto">
          <a:xfrm>
            <a:off x="2514600" y="1066800"/>
            <a:ext cx="2057400" cy="519113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Wingdings 2" panose="05020102010507070707" pitchFamily="18" charset="2"/>
              <a:buNone/>
            </a:pPr>
            <a:r>
              <a:rPr lang="zh-CN" altLang="en-US" sz="2800" b="1">
                <a:solidFill>
                  <a:srgbClr val="000099"/>
                </a:solidFill>
                <a:ea typeface="黑体" panose="02010609060101010101" pitchFamily="49" charset="-122"/>
              </a:rPr>
              <a:t>河北北部</a:t>
            </a:r>
          </a:p>
        </p:txBody>
      </p:sp>
      <p:sp>
        <p:nvSpPr>
          <p:cNvPr id="20" name="Text Box 10"/>
          <p:cNvSpPr txBox="1">
            <a:spLocks noChangeArrowheads="1"/>
          </p:cNvSpPr>
          <p:nvPr/>
        </p:nvSpPr>
        <p:spPr bwMode="auto">
          <a:xfrm>
            <a:off x="5367338" y="5572125"/>
            <a:ext cx="3810000" cy="5238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094377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800" b="1">
                <a:solidFill>
                  <a:srgbClr val="990033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殷   （盘庚迁殷）</a:t>
            </a:r>
          </a:p>
        </p:txBody>
      </p:sp>
      <p:sp>
        <p:nvSpPr>
          <p:cNvPr id="22547" name="文本框 46"/>
          <p:cNvSpPr txBox="1">
            <a:spLocks noChangeArrowheads="1"/>
          </p:cNvSpPr>
          <p:nvPr/>
        </p:nvSpPr>
        <p:spPr bwMode="auto">
          <a:xfrm>
            <a:off x="20638" y="-22225"/>
            <a:ext cx="678338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3600" b="1">
                <a:solidFill>
                  <a:srgbClr val="7030A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二、商汤灭夏</a:t>
            </a:r>
            <a:endParaRPr lang="en-US" altLang="zh-CN" sz="3600" b="1">
              <a:solidFill>
                <a:srgbClr val="7030A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2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2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2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2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7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7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62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249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18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1000"/>
                                        <p:tgtEl>
                                          <p:spTgt spid="62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73" grpId="0"/>
      <p:bldP spid="62474" grpId="0"/>
      <p:bldP spid="62480" grpId="0" animBg="1"/>
      <p:bldP spid="62488" grpId="0" animBg="1"/>
      <p:bldP spid="62489" grpId="0" animBg="1"/>
      <p:bldP spid="17424" grpId="0" animBg="1"/>
      <p:bldP spid="124937" grpId="0" animBg="1"/>
      <p:bldP spid="18449" grpId="0" animBg="1"/>
      <p:bldP spid="17427" grpId="0" animBg="1"/>
      <p:bldP spid="2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zh-CN" altLang="en-US" smtClean="0">
              <a:ea typeface="宋体" panose="02010600030101010101" pitchFamily="2" charset="-122"/>
            </a:endParaRPr>
          </a:p>
        </p:txBody>
      </p:sp>
      <p:pic>
        <p:nvPicPr>
          <p:cNvPr id="23554" name="Picture 5" descr="t01363503e9e401355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04800"/>
            <a:ext cx="4267200" cy="3048000"/>
          </a:xfrm>
          <a:prstGeom prst="rect">
            <a:avLst/>
          </a:prstGeom>
          <a:noFill/>
          <a:ln w="9525">
            <a:solidFill>
              <a:srgbClr val="8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5" name="Picture 4" descr="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27" b="2043"/>
          <a:stretch>
            <a:fillRect/>
          </a:stretch>
        </p:blipFill>
        <p:spPr>
          <a:xfrm>
            <a:off x="4800600" y="3505200"/>
            <a:ext cx="3886200" cy="3200400"/>
          </a:xfrm>
          <a:ln>
            <a:solidFill>
              <a:srgbClr val="800000"/>
            </a:solidFill>
            <a:miter lim="800000"/>
            <a:headEnd/>
            <a:tailEnd/>
          </a:ln>
        </p:spPr>
      </p:pic>
      <p:pic>
        <p:nvPicPr>
          <p:cNvPr id="23556" name="Picture 9" descr="t018ac141a042d78a0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04800"/>
            <a:ext cx="3886200" cy="3048000"/>
          </a:xfrm>
          <a:prstGeom prst="rect">
            <a:avLst/>
          </a:prstGeom>
          <a:noFill/>
          <a:ln w="9525">
            <a:solidFill>
              <a:srgbClr val="8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7" name="Picture 9" descr="1117043004_14466780510451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505200"/>
            <a:ext cx="4267200" cy="3200400"/>
          </a:xfrm>
          <a:prstGeom prst="rect">
            <a:avLst/>
          </a:prstGeom>
          <a:noFill/>
          <a:ln w="9525">
            <a:solidFill>
              <a:srgbClr val="8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5" descr="商紂王像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43050"/>
            <a:ext cx="2187575" cy="528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8" name="Picture 16" descr="C:\Users\Administrator\Desktop\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500" y="785813"/>
            <a:ext cx="2843213" cy="239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9" name="Picture 17" descr="C:\Users\Administrator\Desktop\2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0875" y="811213"/>
            <a:ext cx="2397125" cy="216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0" name="TextBox 18"/>
          <p:cNvSpPr txBox="1">
            <a:spLocks noChangeArrowheads="1"/>
          </p:cNvSpPr>
          <p:nvPr/>
        </p:nvSpPr>
        <p:spPr bwMode="auto">
          <a:xfrm>
            <a:off x="2628900" y="3157538"/>
            <a:ext cx="57912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700" b="1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对外征伐           建造豪华宫殿</a:t>
            </a:r>
          </a:p>
        </p:txBody>
      </p:sp>
      <p:sp>
        <p:nvSpPr>
          <p:cNvPr id="24581" name="TextBox 20"/>
          <p:cNvSpPr txBox="1">
            <a:spLocks noChangeArrowheads="1"/>
          </p:cNvSpPr>
          <p:nvPr/>
        </p:nvSpPr>
        <p:spPr bwMode="auto">
          <a:xfrm>
            <a:off x="2476500" y="6243638"/>
            <a:ext cx="5800725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3200" b="1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沉重徭役赋税        炮烙之刑</a:t>
            </a:r>
          </a:p>
        </p:txBody>
      </p:sp>
      <p:pic>
        <p:nvPicPr>
          <p:cNvPr id="24582" name="Picture 17" descr="C:\Users\Administrator\Desktop\QQ截图20160906193252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2838" y="3675063"/>
            <a:ext cx="2924175" cy="227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矩形 18"/>
          <p:cNvSpPr/>
          <p:nvPr/>
        </p:nvSpPr>
        <p:spPr>
          <a:xfrm>
            <a:off x="0" y="1121909"/>
            <a:ext cx="2544563" cy="677104"/>
          </a:xfrm>
          <a:prstGeom prst="rect">
            <a:avLst/>
          </a:prstGeom>
          <a:noFill/>
        </p:spPr>
        <p:txBody>
          <a:bodyPr lIns="121917" tIns="60958" rIns="121917" bIns="60958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3600" b="1" cap="all" dirty="0">
                <a:ln w="0"/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纣王的暴政</a:t>
            </a:r>
          </a:p>
        </p:txBody>
      </p:sp>
      <p:pic>
        <p:nvPicPr>
          <p:cNvPr id="2458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861" b="9441"/>
          <a:stretch>
            <a:fillRect/>
          </a:stretch>
        </p:blipFill>
        <p:spPr bwMode="auto">
          <a:xfrm>
            <a:off x="5473700" y="3665538"/>
            <a:ext cx="3235325" cy="257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22225" y="74613"/>
            <a:ext cx="6073775" cy="708025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38" tIns="45719" rIns="91438" bIns="45719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4000" b="1">
                <a:solidFill>
                  <a:srgbClr val="0000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4</a:t>
            </a:r>
            <a:r>
              <a:rPr lang="zh-CN" altLang="en-US" sz="4000" b="1">
                <a:solidFill>
                  <a:srgbClr val="0000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、商朝的暴君：商纣王</a:t>
            </a:r>
            <a:endParaRPr lang="en-US" altLang="zh-CN" sz="4000" b="1">
              <a:solidFill>
                <a:srgbClr val="0000CC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 spd="slow" advTm="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3" name="Picture 6" descr="t01d04ca1ef6df24a6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8" y="838200"/>
            <a:ext cx="4572000" cy="2819400"/>
          </a:xfrm>
          <a:prstGeom prst="rect">
            <a:avLst/>
          </a:prstGeom>
          <a:noFill/>
          <a:ln w="15875">
            <a:solidFill>
              <a:srgbClr val="8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47" name="Text Box 7"/>
          <p:cNvSpPr txBox="1">
            <a:spLocks noChangeArrowheads="1"/>
          </p:cNvSpPr>
          <p:nvPr/>
        </p:nvSpPr>
        <p:spPr bwMode="auto">
          <a:xfrm>
            <a:off x="5305425" y="917575"/>
            <a:ext cx="3352800" cy="2443163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094377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800" b="1">
                <a:solidFill>
                  <a:srgbClr val="CC0000"/>
                </a:solidFill>
                <a:ea typeface="黑体" panose="02010609060101010101" pitchFamily="49" charset="-122"/>
              </a:rPr>
              <a:t>文物介绍：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800" b="1">
                <a:solidFill>
                  <a:srgbClr val="1F08A8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利簋（</a:t>
            </a:r>
            <a:r>
              <a:rPr lang="en-US" altLang="zh-CN" sz="2800" b="1">
                <a:solidFill>
                  <a:srgbClr val="1F08A8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guǐ</a:t>
            </a:r>
            <a:r>
              <a:rPr lang="zh-CN" altLang="en-US" sz="2800" b="1">
                <a:solidFill>
                  <a:srgbClr val="1F08A8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），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800" b="1">
                <a:solidFill>
                  <a:srgbClr val="1F08A8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又名</a:t>
            </a:r>
            <a:r>
              <a:rPr lang="zh-CN" altLang="en-US" sz="2800" b="1">
                <a:solidFill>
                  <a:srgbClr val="1F08A8"/>
                </a:solidFill>
                <a:ea typeface="黑体" panose="02010609060101010101" pitchFamily="49" charset="-122"/>
              </a:rPr>
              <a:t>“</a:t>
            </a:r>
            <a:r>
              <a:rPr lang="zh-CN" altLang="en-US" sz="2800" b="1">
                <a:solidFill>
                  <a:srgbClr val="1F08A8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武王征商簋</a:t>
            </a:r>
            <a:r>
              <a:rPr lang="zh-CN" altLang="en-US" sz="2800" b="1">
                <a:solidFill>
                  <a:srgbClr val="1F08A8"/>
                </a:solidFill>
                <a:ea typeface="黑体" panose="02010609060101010101" pitchFamily="49" charset="-122"/>
              </a:rPr>
              <a:t>”</a:t>
            </a:r>
            <a:endParaRPr lang="zh-CN" altLang="en-US" sz="2800" b="1">
              <a:solidFill>
                <a:srgbClr val="1F08A8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800" b="1">
                <a:solidFill>
                  <a:srgbClr val="1F08A8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1976</a:t>
            </a:r>
            <a:r>
              <a:rPr lang="zh-CN" altLang="en-US" sz="2800" b="1">
                <a:solidFill>
                  <a:srgbClr val="1F08A8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年出土于陕西。</a:t>
            </a:r>
          </a:p>
        </p:txBody>
      </p:sp>
      <p:sp>
        <p:nvSpPr>
          <p:cNvPr id="61448" name="Text Box 8"/>
          <p:cNvSpPr txBox="1">
            <a:spLocks noChangeArrowheads="1"/>
          </p:cNvSpPr>
          <p:nvPr/>
        </p:nvSpPr>
        <p:spPr bwMode="auto">
          <a:xfrm>
            <a:off x="331470" y="3794125"/>
            <a:ext cx="8633018" cy="589280"/>
          </a:xfrm>
          <a:prstGeom prst="rect">
            <a:avLst/>
          </a:prstGeom>
          <a:noFill/>
          <a:ln w="3175">
            <a:solidFill>
              <a:schemeClr val="accent1"/>
            </a:solidFill>
            <a:prstDash val="sysDash"/>
            <a:miter lim="800000"/>
          </a:ln>
          <a:effectLst>
            <a:prstShdw prst="shdw17" dist="17961" dir="2700000">
              <a:srgbClr val="094377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3600" b="1" dirty="0">
                <a:solidFill>
                  <a:schemeClr val="tx1"/>
                </a:solidFill>
                <a:latin typeface="+mn-ea"/>
                <a:ea typeface="+mn-ea"/>
              </a:rPr>
              <a:t>武王征商，唯甲子朝岁鼎，克昏夙有商。</a:t>
            </a:r>
          </a:p>
        </p:txBody>
      </p:sp>
      <p:sp>
        <p:nvSpPr>
          <p:cNvPr id="27652" name="文本框 46"/>
          <p:cNvSpPr txBox="1">
            <a:spLocks noChangeArrowheads="1"/>
          </p:cNvSpPr>
          <p:nvPr/>
        </p:nvSpPr>
        <p:spPr bwMode="auto">
          <a:xfrm>
            <a:off x="0" y="0"/>
            <a:ext cx="678338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4000" b="1">
                <a:solidFill>
                  <a:srgbClr val="7030A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三、武王伐纣</a:t>
            </a:r>
            <a:endParaRPr lang="en-US" altLang="zh-CN" sz="4000" b="1">
              <a:solidFill>
                <a:srgbClr val="7030A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" name="矩形 1"/>
          <p:cNvSpPr>
            <a:spLocks noChangeArrowheads="1"/>
          </p:cNvSpPr>
          <p:nvPr/>
        </p:nvSpPr>
        <p:spPr bwMode="auto">
          <a:xfrm>
            <a:off x="388938" y="5867400"/>
            <a:ext cx="80645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3600" b="1">
                <a:solidFill>
                  <a:srgbClr val="7030A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牧野之战（武王伐纣）：公元前</a:t>
            </a:r>
            <a:r>
              <a:rPr lang="en-US" altLang="zh-CN" sz="3600" b="1">
                <a:solidFill>
                  <a:srgbClr val="7030A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1046</a:t>
            </a:r>
            <a:r>
              <a:rPr lang="zh-CN" altLang="en-US" sz="3600" b="1">
                <a:solidFill>
                  <a:srgbClr val="7030A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年</a:t>
            </a:r>
            <a:endParaRPr lang="en-US" altLang="zh-CN" sz="3600" b="1">
              <a:solidFill>
                <a:srgbClr val="7030A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89255" y="4695190"/>
            <a:ext cx="7423150" cy="829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2400" b="1">
                <a:solidFill>
                  <a:prstClr val="black"/>
                </a:solidFill>
                <a:sym typeface="+mn-ea"/>
              </a:rPr>
              <a:t>【</a:t>
            </a:r>
            <a:r>
              <a:rPr lang="zh-CN" altLang="en-US" sz="2400" b="1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译文</a:t>
            </a:r>
            <a:r>
              <a:rPr lang="en-US" altLang="zh-CN" sz="2400" b="1">
                <a:solidFill>
                  <a:prstClr val="black"/>
                </a:solidFill>
                <a:sym typeface="+mn-ea"/>
              </a:rPr>
              <a:t>】</a:t>
            </a:r>
            <a:r>
              <a:rPr lang="zh-CN" altLang="en-US" sz="2400" b="1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周武王征伐商纣王，一夜之间就将商灭亡，在岁星当空的甲子日早晨，占领了朝（</a:t>
            </a:r>
            <a:r>
              <a:rPr lang="en-US" altLang="zh-CN" sz="2400" b="1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zhāo</a:t>
            </a:r>
            <a:r>
              <a:rPr lang="zh-CN" altLang="en-US" sz="2400" b="1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）歌。</a:t>
            </a:r>
            <a:endParaRPr lang="zh-CN" altLang="en-US"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1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8" grpId="0" bldLvl="0" animBg="1"/>
      <p:bldP spid="2" grpId="0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4" descr="xizho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143000"/>
            <a:ext cx="4648200" cy="5181600"/>
          </a:xfrm>
          <a:prstGeom prst="rect">
            <a:avLst/>
          </a:prstGeom>
          <a:noFill/>
          <a:ln w="9525">
            <a:solidFill>
              <a:srgbClr val="8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674" name="AutoShape 13"/>
          <p:cNvSpPr>
            <a:spLocks noChangeArrowheads="1"/>
          </p:cNvSpPr>
          <p:nvPr/>
        </p:nvSpPr>
        <p:spPr bwMode="auto">
          <a:xfrm>
            <a:off x="2492375" y="2298700"/>
            <a:ext cx="592138" cy="271463"/>
          </a:xfrm>
          <a:prstGeom prst="rightArrow">
            <a:avLst>
              <a:gd name="adj1" fmla="val 50000"/>
              <a:gd name="adj2" fmla="val 54552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>
              <a:solidFill>
                <a:srgbClr val="000000"/>
              </a:solidFill>
              <a:sym typeface="Arial" panose="020B0604020202020204" pitchFamily="34" charset="0"/>
            </a:endParaRPr>
          </a:p>
        </p:txBody>
      </p:sp>
      <p:sp>
        <p:nvSpPr>
          <p:cNvPr id="28675" name="Text Box 8"/>
          <p:cNvSpPr txBox="1">
            <a:spLocks noChangeArrowheads="1"/>
          </p:cNvSpPr>
          <p:nvPr/>
        </p:nvSpPr>
        <p:spPr bwMode="auto">
          <a:xfrm>
            <a:off x="2514600" y="304800"/>
            <a:ext cx="3352800" cy="579438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prstShdw prst="shdw17" dist="17961" dir="2700000">
              <a:srgbClr val="000099"/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 typeface="Wingdings 2" panose="05020102010507070707" pitchFamily="18" charset="2"/>
              <a:buNone/>
            </a:pPr>
            <a:r>
              <a:rPr lang="zh-CN" altLang="en-US" sz="3200" b="1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卡片三：  西 周</a:t>
            </a:r>
          </a:p>
        </p:txBody>
      </p:sp>
      <p:sp>
        <p:nvSpPr>
          <p:cNvPr id="28676" name="Text Box 6"/>
          <p:cNvSpPr txBox="1">
            <a:spLocks noChangeArrowheads="1"/>
          </p:cNvSpPr>
          <p:nvPr/>
        </p:nvSpPr>
        <p:spPr bwMode="auto">
          <a:xfrm>
            <a:off x="4953000" y="1219200"/>
            <a:ext cx="2895600" cy="579438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094377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3200" b="1">
                <a:solidFill>
                  <a:srgbClr val="1F08A8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1.</a:t>
            </a:r>
            <a:r>
              <a:rPr lang="zh-CN" altLang="en-US" sz="3200" b="1">
                <a:solidFill>
                  <a:srgbClr val="1F08A8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建立时间：</a:t>
            </a:r>
          </a:p>
        </p:txBody>
      </p:sp>
      <p:sp>
        <p:nvSpPr>
          <p:cNvPr id="28677" name="Text Box 7"/>
          <p:cNvSpPr txBox="1">
            <a:spLocks noChangeArrowheads="1"/>
          </p:cNvSpPr>
          <p:nvPr/>
        </p:nvSpPr>
        <p:spPr bwMode="auto">
          <a:xfrm>
            <a:off x="5257800" y="4191000"/>
            <a:ext cx="2286000" cy="579438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094377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3200" b="1">
                <a:solidFill>
                  <a:srgbClr val="1F08A8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3.</a:t>
            </a:r>
            <a:r>
              <a:rPr lang="zh-CN" altLang="en-US" sz="3200" b="1">
                <a:solidFill>
                  <a:srgbClr val="1F08A8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都城：</a:t>
            </a:r>
          </a:p>
        </p:txBody>
      </p:sp>
      <p:sp>
        <p:nvSpPr>
          <p:cNvPr id="28678" name="Text Box 8"/>
          <p:cNvSpPr txBox="1">
            <a:spLocks noChangeArrowheads="1"/>
          </p:cNvSpPr>
          <p:nvPr/>
        </p:nvSpPr>
        <p:spPr bwMode="auto">
          <a:xfrm>
            <a:off x="5105400" y="2667000"/>
            <a:ext cx="2590800" cy="579438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094377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3200" b="1">
                <a:solidFill>
                  <a:srgbClr val="1F08A8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2.</a:t>
            </a:r>
            <a:r>
              <a:rPr lang="zh-CN" altLang="en-US" sz="3200" b="1">
                <a:solidFill>
                  <a:srgbClr val="1F08A8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建立者：</a:t>
            </a:r>
          </a:p>
        </p:txBody>
      </p:sp>
      <p:sp>
        <p:nvSpPr>
          <p:cNvPr id="71689" name="Text Box 9"/>
          <p:cNvSpPr txBox="1">
            <a:spLocks noChangeArrowheads="1"/>
          </p:cNvSpPr>
          <p:nvPr/>
        </p:nvSpPr>
        <p:spPr bwMode="auto">
          <a:xfrm>
            <a:off x="5638800" y="1905000"/>
            <a:ext cx="3505200" cy="579438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094377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3200" b="1">
                <a:solidFill>
                  <a:srgbClr val="990033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公元前</a:t>
            </a:r>
            <a:r>
              <a:rPr lang="en-US" altLang="zh-CN" sz="3200" b="1">
                <a:solidFill>
                  <a:srgbClr val="990033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1046</a:t>
            </a:r>
            <a:r>
              <a:rPr lang="zh-CN" altLang="en-US" sz="3200" b="1">
                <a:solidFill>
                  <a:srgbClr val="990033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年</a:t>
            </a:r>
          </a:p>
        </p:txBody>
      </p:sp>
      <p:sp>
        <p:nvSpPr>
          <p:cNvPr id="71690" name="Text Box 10"/>
          <p:cNvSpPr txBox="1">
            <a:spLocks noChangeArrowheads="1"/>
          </p:cNvSpPr>
          <p:nvPr/>
        </p:nvSpPr>
        <p:spPr bwMode="auto">
          <a:xfrm>
            <a:off x="5638800" y="4953000"/>
            <a:ext cx="3505200" cy="1160463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094377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800" b="1">
                <a:solidFill>
                  <a:srgbClr val="990033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镐（</a:t>
            </a:r>
            <a:r>
              <a:rPr lang="en-US" altLang="zh-CN" sz="2800" b="1">
                <a:solidFill>
                  <a:srgbClr val="990033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h</a:t>
            </a:r>
            <a:r>
              <a:rPr lang="en-US" altLang="zh-CN" sz="2800" b="1">
                <a:solidFill>
                  <a:srgbClr val="990033"/>
                </a:solidFill>
              </a:rPr>
              <a:t>ào</a:t>
            </a:r>
            <a:r>
              <a:rPr lang="zh-CN" altLang="en-US" sz="2800" b="1">
                <a:solidFill>
                  <a:srgbClr val="990033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）京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800" b="1">
                <a:solidFill>
                  <a:srgbClr val="990033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（今陕西西安）</a:t>
            </a:r>
          </a:p>
        </p:txBody>
      </p:sp>
      <p:sp>
        <p:nvSpPr>
          <p:cNvPr id="71691" name="Text Box 11"/>
          <p:cNvSpPr txBox="1">
            <a:spLocks noChangeArrowheads="1"/>
          </p:cNvSpPr>
          <p:nvPr/>
        </p:nvSpPr>
        <p:spPr bwMode="auto">
          <a:xfrm>
            <a:off x="5638800" y="3429000"/>
            <a:ext cx="3505200" cy="579438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094377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3200" b="1">
                <a:solidFill>
                  <a:srgbClr val="990033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周武王</a:t>
            </a:r>
          </a:p>
        </p:txBody>
      </p:sp>
      <p:sp>
        <p:nvSpPr>
          <p:cNvPr id="71693" name="Oval 13"/>
          <p:cNvSpPr>
            <a:spLocks noChangeArrowheads="1"/>
          </p:cNvSpPr>
          <p:nvPr/>
        </p:nvSpPr>
        <p:spPr bwMode="auto">
          <a:xfrm>
            <a:off x="1295400" y="3429000"/>
            <a:ext cx="838200" cy="762000"/>
          </a:xfrm>
          <a:prstGeom prst="ellipse">
            <a:avLst/>
          </a:prstGeom>
          <a:noFill/>
          <a:ln w="22225">
            <a:solidFill>
              <a:srgbClr val="0000FF"/>
            </a:solidFill>
            <a:round/>
          </a:ln>
          <a:effectLst>
            <a:prstShdw prst="shdw17" dist="17961" dir="2700000">
              <a:srgbClr val="000099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Wingdings 2" panose="05020102010507070707" pitchFamily="18" charset="2"/>
              <a:buNone/>
            </a:pPr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16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1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1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716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9" grpId="0"/>
      <p:bldP spid="71690" grpId="0"/>
      <p:bldP spid="7169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AutoShape 13"/>
          <p:cNvSpPr>
            <a:spLocks noChangeArrowheads="1"/>
          </p:cNvSpPr>
          <p:nvPr/>
        </p:nvSpPr>
        <p:spPr bwMode="auto">
          <a:xfrm>
            <a:off x="2492375" y="2298700"/>
            <a:ext cx="592138" cy="271463"/>
          </a:xfrm>
          <a:prstGeom prst="rightArrow">
            <a:avLst>
              <a:gd name="adj1" fmla="val 50000"/>
              <a:gd name="adj2" fmla="val 54552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>
              <a:solidFill>
                <a:srgbClr val="000000"/>
              </a:solidFill>
              <a:sym typeface="Arial" panose="020B0604020202020204" pitchFamily="34" charset="0"/>
            </a:endParaRPr>
          </a:p>
        </p:txBody>
      </p:sp>
      <p:sp>
        <p:nvSpPr>
          <p:cNvPr id="29698" name="AutoShape 14"/>
          <p:cNvSpPr>
            <a:spLocks noChangeArrowheads="1"/>
          </p:cNvSpPr>
          <p:nvPr/>
        </p:nvSpPr>
        <p:spPr bwMode="auto">
          <a:xfrm>
            <a:off x="5280025" y="2224088"/>
            <a:ext cx="592138" cy="271462"/>
          </a:xfrm>
          <a:prstGeom prst="rightArrow">
            <a:avLst>
              <a:gd name="adj1" fmla="val 50000"/>
              <a:gd name="adj2" fmla="val 54421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>
              <a:solidFill>
                <a:srgbClr val="000000"/>
              </a:solidFill>
              <a:sym typeface="Arial" panose="020B0604020202020204" pitchFamily="34" charset="0"/>
            </a:endParaRPr>
          </a:p>
        </p:txBody>
      </p:sp>
      <p:pic>
        <p:nvPicPr>
          <p:cNvPr id="29699" name="Picture 20" descr="book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5876925"/>
            <a:ext cx="1447800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20"/>
          <p:cNvGrpSpPr/>
          <p:nvPr/>
        </p:nvGrpSpPr>
        <p:grpSpPr bwMode="auto">
          <a:xfrm>
            <a:off x="228600" y="1143000"/>
            <a:ext cx="2667000" cy="4876800"/>
            <a:chOff x="144" y="720"/>
            <a:chExt cx="1680" cy="3072"/>
          </a:xfrm>
        </p:grpSpPr>
        <p:pic>
          <p:nvPicPr>
            <p:cNvPr id="29701" name="Picture 2" descr="xia0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" y="720"/>
              <a:ext cx="1680" cy="30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" name="任意多边形 17"/>
            <p:cNvSpPr/>
            <p:nvPr/>
          </p:nvSpPr>
          <p:spPr>
            <a:xfrm>
              <a:off x="480" y="2198"/>
              <a:ext cx="710" cy="922"/>
            </a:xfrm>
            <a:custGeom>
              <a:avLst/>
              <a:gdLst>
                <a:gd name="connsiteX0" fmla="*/ 457200 w 1051560"/>
                <a:gd name="connsiteY0" fmla="*/ 213360 h 1508760"/>
                <a:gd name="connsiteX1" fmla="*/ 381000 w 1051560"/>
                <a:gd name="connsiteY1" fmla="*/ 76200 h 1508760"/>
                <a:gd name="connsiteX2" fmla="*/ 350520 w 1051560"/>
                <a:gd name="connsiteY2" fmla="*/ 30480 h 1508760"/>
                <a:gd name="connsiteX3" fmla="*/ 289560 w 1051560"/>
                <a:gd name="connsiteY3" fmla="*/ 0 h 1508760"/>
                <a:gd name="connsiteX4" fmla="*/ 167640 w 1051560"/>
                <a:gd name="connsiteY4" fmla="*/ 15240 h 1508760"/>
                <a:gd name="connsiteX5" fmla="*/ 121920 w 1051560"/>
                <a:gd name="connsiteY5" fmla="*/ 45720 h 1508760"/>
                <a:gd name="connsiteX6" fmla="*/ 76200 w 1051560"/>
                <a:gd name="connsiteY6" fmla="*/ 213360 h 1508760"/>
                <a:gd name="connsiteX7" fmla="*/ 60960 w 1051560"/>
                <a:gd name="connsiteY7" fmla="*/ 259080 h 1508760"/>
                <a:gd name="connsiteX8" fmla="*/ 76200 w 1051560"/>
                <a:gd name="connsiteY8" fmla="*/ 350520 h 1508760"/>
                <a:gd name="connsiteX9" fmla="*/ 30480 w 1051560"/>
                <a:gd name="connsiteY9" fmla="*/ 457200 h 1508760"/>
                <a:gd name="connsiteX10" fmla="*/ 0 w 1051560"/>
                <a:gd name="connsiteY10" fmla="*/ 579120 h 1508760"/>
                <a:gd name="connsiteX11" fmla="*/ 15240 w 1051560"/>
                <a:gd name="connsiteY11" fmla="*/ 1112520 h 1508760"/>
                <a:gd name="connsiteX12" fmla="*/ 30480 w 1051560"/>
                <a:gd name="connsiteY12" fmla="*/ 1158240 h 1508760"/>
                <a:gd name="connsiteX13" fmla="*/ 60960 w 1051560"/>
                <a:gd name="connsiteY13" fmla="*/ 1203960 h 1508760"/>
                <a:gd name="connsiteX14" fmla="*/ 76200 w 1051560"/>
                <a:gd name="connsiteY14" fmla="*/ 1249680 h 1508760"/>
                <a:gd name="connsiteX15" fmla="*/ 152400 w 1051560"/>
                <a:gd name="connsiteY15" fmla="*/ 1356360 h 1508760"/>
                <a:gd name="connsiteX16" fmla="*/ 213360 w 1051560"/>
                <a:gd name="connsiteY16" fmla="*/ 1371600 h 1508760"/>
                <a:gd name="connsiteX17" fmla="*/ 259080 w 1051560"/>
                <a:gd name="connsiteY17" fmla="*/ 1402080 h 1508760"/>
                <a:gd name="connsiteX18" fmla="*/ 335280 w 1051560"/>
                <a:gd name="connsiteY18" fmla="*/ 1417320 h 1508760"/>
                <a:gd name="connsiteX19" fmla="*/ 365760 w 1051560"/>
                <a:gd name="connsiteY19" fmla="*/ 1463040 h 1508760"/>
                <a:gd name="connsiteX20" fmla="*/ 457200 w 1051560"/>
                <a:gd name="connsiteY20" fmla="*/ 1508760 h 1508760"/>
                <a:gd name="connsiteX21" fmla="*/ 563880 w 1051560"/>
                <a:gd name="connsiteY21" fmla="*/ 1493520 h 1508760"/>
                <a:gd name="connsiteX22" fmla="*/ 609600 w 1051560"/>
                <a:gd name="connsiteY22" fmla="*/ 1478280 h 1508760"/>
                <a:gd name="connsiteX23" fmla="*/ 670560 w 1051560"/>
                <a:gd name="connsiteY23" fmla="*/ 1463040 h 1508760"/>
                <a:gd name="connsiteX24" fmla="*/ 716280 w 1051560"/>
                <a:gd name="connsiteY24" fmla="*/ 1371600 h 1508760"/>
                <a:gd name="connsiteX25" fmla="*/ 762000 w 1051560"/>
                <a:gd name="connsiteY25" fmla="*/ 1356360 h 1508760"/>
                <a:gd name="connsiteX26" fmla="*/ 807720 w 1051560"/>
                <a:gd name="connsiteY26" fmla="*/ 1264920 h 1508760"/>
                <a:gd name="connsiteX27" fmla="*/ 853440 w 1051560"/>
                <a:gd name="connsiteY27" fmla="*/ 1234440 h 1508760"/>
                <a:gd name="connsiteX28" fmla="*/ 868680 w 1051560"/>
                <a:gd name="connsiteY28" fmla="*/ 1188720 h 1508760"/>
                <a:gd name="connsiteX29" fmla="*/ 914400 w 1051560"/>
                <a:gd name="connsiteY29" fmla="*/ 1143000 h 1508760"/>
                <a:gd name="connsiteX30" fmla="*/ 929640 w 1051560"/>
                <a:gd name="connsiteY30" fmla="*/ 853440 h 1508760"/>
                <a:gd name="connsiteX31" fmla="*/ 960120 w 1051560"/>
                <a:gd name="connsiteY31" fmla="*/ 807720 h 1508760"/>
                <a:gd name="connsiteX32" fmla="*/ 990600 w 1051560"/>
                <a:gd name="connsiteY32" fmla="*/ 716280 h 1508760"/>
                <a:gd name="connsiteX33" fmla="*/ 1021080 w 1051560"/>
                <a:gd name="connsiteY33" fmla="*/ 609600 h 1508760"/>
                <a:gd name="connsiteX34" fmla="*/ 1051560 w 1051560"/>
                <a:gd name="connsiteY34" fmla="*/ 563880 h 1508760"/>
                <a:gd name="connsiteX35" fmla="*/ 1021080 w 1051560"/>
                <a:gd name="connsiteY35" fmla="*/ 335280 h 1508760"/>
                <a:gd name="connsiteX36" fmla="*/ 990600 w 1051560"/>
                <a:gd name="connsiteY36" fmla="*/ 289560 h 1508760"/>
                <a:gd name="connsiteX37" fmla="*/ 960120 w 1051560"/>
                <a:gd name="connsiteY37" fmla="*/ 228600 h 1508760"/>
                <a:gd name="connsiteX38" fmla="*/ 929640 w 1051560"/>
                <a:gd name="connsiteY38" fmla="*/ 182880 h 1508760"/>
                <a:gd name="connsiteX39" fmla="*/ 868680 w 1051560"/>
                <a:gd name="connsiteY39" fmla="*/ 76200 h 1508760"/>
                <a:gd name="connsiteX40" fmla="*/ 822960 w 1051560"/>
                <a:gd name="connsiteY40" fmla="*/ 60960 h 1508760"/>
                <a:gd name="connsiteX41" fmla="*/ 685800 w 1051560"/>
                <a:gd name="connsiteY41" fmla="*/ 91440 h 1508760"/>
                <a:gd name="connsiteX42" fmla="*/ 640080 w 1051560"/>
                <a:gd name="connsiteY42" fmla="*/ 121920 h 1508760"/>
                <a:gd name="connsiteX43" fmla="*/ 487680 w 1051560"/>
                <a:gd name="connsiteY43" fmla="*/ 182880 h 1508760"/>
                <a:gd name="connsiteX44" fmla="*/ 457200 w 1051560"/>
                <a:gd name="connsiteY44" fmla="*/ 213360 h 1508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1051560" h="1508760">
                  <a:moveTo>
                    <a:pt x="457200" y="213360"/>
                  </a:moveTo>
                  <a:cubicBezTo>
                    <a:pt x="439420" y="195580"/>
                    <a:pt x="450871" y="181006"/>
                    <a:pt x="381000" y="76200"/>
                  </a:cubicBezTo>
                  <a:cubicBezTo>
                    <a:pt x="370840" y="60960"/>
                    <a:pt x="366903" y="38671"/>
                    <a:pt x="350520" y="30480"/>
                  </a:cubicBezTo>
                  <a:lnTo>
                    <a:pt x="289560" y="0"/>
                  </a:lnTo>
                  <a:cubicBezTo>
                    <a:pt x="248920" y="5080"/>
                    <a:pt x="207153" y="4464"/>
                    <a:pt x="167640" y="15240"/>
                  </a:cubicBezTo>
                  <a:cubicBezTo>
                    <a:pt x="149969" y="20059"/>
                    <a:pt x="131628" y="30188"/>
                    <a:pt x="121920" y="45720"/>
                  </a:cubicBezTo>
                  <a:cubicBezTo>
                    <a:pt x="94674" y="89313"/>
                    <a:pt x="88529" y="164043"/>
                    <a:pt x="76200" y="213360"/>
                  </a:cubicBezTo>
                  <a:cubicBezTo>
                    <a:pt x="72304" y="228945"/>
                    <a:pt x="66040" y="243840"/>
                    <a:pt x="60960" y="259080"/>
                  </a:cubicBezTo>
                  <a:cubicBezTo>
                    <a:pt x="66040" y="289560"/>
                    <a:pt x="76200" y="319620"/>
                    <a:pt x="76200" y="350520"/>
                  </a:cubicBezTo>
                  <a:cubicBezTo>
                    <a:pt x="76200" y="374347"/>
                    <a:pt x="36432" y="443313"/>
                    <a:pt x="30480" y="457200"/>
                  </a:cubicBezTo>
                  <a:cubicBezTo>
                    <a:pt x="12907" y="498205"/>
                    <a:pt x="8945" y="534395"/>
                    <a:pt x="0" y="579120"/>
                  </a:cubicBezTo>
                  <a:cubicBezTo>
                    <a:pt x="5080" y="756920"/>
                    <a:pt x="5891" y="934893"/>
                    <a:pt x="15240" y="1112520"/>
                  </a:cubicBezTo>
                  <a:cubicBezTo>
                    <a:pt x="16084" y="1128562"/>
                    <a:pt x="23296" y="1143872"/>
                    <a:pt x="30480" y="1158240"/>
                  </a:cubicBezTo>
                  <a:cubicBezTo>
                    <a:pt x="38671" y="1174623"/>
                    <a:pt x="52769" y="1187577"/>
                    <a:pt x="60960" y="1203960"/>
                  </a:cubicBezTo>
                  <a:cubicBezTo>
                    <a:pt x="68144" y="1218328"/>
                    <a:pt x="69016" y="1235312"/>
                    <a:pt x="76200" y="1249680"/>
                  </a:cubicBezTo>
                  <a:cubicBezTo>
                    <a:pt x="83747" y="1264774"/>
                    <a:pt x="147031" y="1352525"/>
                    <a:pt x="152400" y="1356360"/>
                  </a:cubicBezTo>
                  <a:cubicBezTo>
                    <a:pt x="169444" y="1368534"/>
                    <a:pt x="193040" y="1366520"/>
                    <a:pt x="213360" y="1371600"/>
                  </a:cubicBezTo>
                  <a:cubicBezTo>
                    <a:pt x="228600" y="1381760"/>
                    <a:pt x="241930" y="1395649"/>
                    <a:pt x="259080" y="1402080"/>
                  </a:cubicBezTo>
                  <a:cubicBezTo>
                    <a:pt x="283334" y="1411175"/>
                    <a:pt x="312790" y="1404469"/>
                    <a:pt x="335280" y="1417320"/>
                  </a:cubicBezTo>
                  <a:cubicBezTo>
                    <a:pt x="351183" y="1426407"/>
                    <a:pt x="352808" y="1450088"/>
                    <a:pt x="365760" y="1463040"/>
                  </a:cubicBezTo>
                  <a:cubicBezTo>
                    <a:pt x="395303" y="1492583"/>
                    <a:pt x="420015" y="1496365"/>
                    <a:pt x="457200" y="1508760"/>
                  </a:cubicBezTo>
                  <a:cubicBezTo>
                    <a:pt x="492760" y="1503680"/>
                    <a:pt x="528657" y="1500565"/>
                    <a:pt x="563880" y="1493520"/>
                  </a:cubicBezTo>
                  <a:cubicBezTo>
                    <a:pt x="579632" y="1490370"/>
                    <a:pt x="594154" y="1482693"/>
                    <a:pt x="609600" y="1478280"/>
                  </a:cubicBezTo>
                  <a:cubicBezTo>
                    <a:pt x="629739" y="1472526"/>
                    <a:pt x="650240" y="1468120"/>
                    <a:pt x="670560" y="1463040"/>
                  </a:cubicBezTo>
                  <a:cubicBezTo>
                    <a:pt x="680600" y="1432921"/>
                    <a:pt x="689423" y="1393086"/>
                    <a:pt x="716280" y="1371600"/>
                  </a:cubicBezTo>
                  <a:cubicBezTo>
                    <a:pt x="728824" y="1361565"/>
                    <a:pt x="746760" y="1361440"/>
                    <a:pt x="762000" y="1356360"/>
                  </a:cubicBezTo>
                  <a:cubicBezTo>
                    <a:pt x="774395" y="1319175"/>
                    <a:pt x="778177" y="1294463"/>
                    <a:pt x="807720" y="1264920"/>
                  </a:cubicBezTo>
                  <a:cubicBezTo>
                    <a:pt x="820672" y="1251968"/>
                    <a:pt x="838200" y="1244600"/>
                    <a:pt x="853440" y="1234440"/>
                  </a:cubicBezTo>
                  <a:cubicBezTo>
                    <a:pt x="858520" y="1219200"/>
                    <a:pt x="859769" y="1202086"/>
                    <a:pt x="868680" y="1188720"/>
                  </a:cubicBezTo>
                  <a:cubicBezTo>
                    <a:pt x="880635" y="1170787"/>
                    <a:pt x="910545" y="1164205"/>
                    <a:pt x="914400" y="1143000"/>
                  </a:cubicBezTo>
                  <a:cubicBezTo>
                    <a:pt x="931690" y="1047905"/>
                    <a:pt x="916581" y="949207"/>
                    <a:pt x="929640" y="853440"/>
                  </a:cubicBezTo>
                  <a:cubicBezTo>
                    <a:pt x="932115" y="835292"/>
                    <a:pt x="952681" y="824458"/>
                    <a:pt x="960120" y="807720"/>
                  </a:cubicBezTo>
                  <a:cubicBezTo>
                    <a:pt x="973169" y="778360"/>
                    <a:pt x="982808" y="747449"/>
                    <a:pt x="990600" y="716280"/>
                  </a:cubicBezTo>
                  <a:cubicBezTo>
                    <a:pt x="995483" y="696748"/>
                    <a:pt x="1010148" y="631464"/>
                    <a:pt x="1021080" y="609600"/>
                  </a:cubicBezTo>
                  <a:cubicBezTo>
                    <a:pt x="1029271" y="593217"/>
                    <a:pt x="1041400" y="579120"/>
                    <a:pt x="1051560" y="563880"/>
                  </a:cubicBezTo>
                  <a:cubicBezTo>
                    <a:pt x="1049286" y="538864"/>
                    <a:pt x="1044381" y="389649"/>
                    <a:pt x="1021080" y="335280"/>
                  </a:cubicBezTo>
                  <a:cubicBezTo>
                    <a:pt x="1013865" y="318445"/>
                    <a:pt x="999687" y="305463"/>
                    <a:pt x="990600" y="289560"/>
                  </a:cubicBezTo>
                  <a:cubicBezTo>
                    <a:pt x="979328" y="269835"/>
                    <a:pt x="971392" y="248325"/>
                    <a:pt x="960120" y="228600"/>
                  </a:cubicBezTo>
                  <a:cubicBezTo>
                    <a:pt x="951033" y="212697"/>
                    <a:pt x="938727" y="198783"/>
                    <a:pt x="929640" y="182880"/>
                  </a:cubicBezTo>
                  <a:cubicBezTo>
                    <a:pt x="920166" y="166301"/>
                    <a:pt x="888222" y="91834"/>
                    <a:pt x="868680" y="76200"/>
                  </a:cubicBezTo>
                  <a:cubicBezTo>
                    <a:pt x="856136" y="66165"/>
                    <a:pt x="838200" y="66040"/>
                    <a:pt x="822960" y="60960"/>
                  </a:cubicBezTo>
                  <a:cubicBezTo>
                    <a:pt x="809398" y="63672"/>
                    <a:pt x="704632" y="83369"/>
                    <a:pt x="685800" y="91440"/>
                  </a:cubicBezTo>
                  <a:cubicBezTo>
                    <a:pt x="668965" y="98655"/>
                    <a:pt x="655983" y="112833"/>
                    <a:pt x="640080" y="121920"/>
                  </a:cubicBezTo>
                  <a:cubicBezTo>
                    <a:pt x="591030" y="149949"/>
                    <a:pt x="543189" y="169003"/>
                    <a:pt x="487680" y="182880"/>
                  </a:cubicBezTo>
                  <a:cubicBezTo>
                    <a:pt x="421792" y="199352"/>
                    <a:pt x="474980" y="231140"/>
                    <a:pt x="457200" y="213360"/>
                  </a:cubicBezTo>
                  <a:close/>
                </a:path>
              </a:pathLst>
            </a:cu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3" name="Group 21"/>
          <p:cNvGrpSpPr/>
          <p:nvPr/>
        </p:nvGrpSpPr>
        <p:grpSpPr bwMode="auto">
          <a:xfrm>
            <a:off x="2971800" y="1219200"/>
            <a:ext cx="2895600" cy="4648200"/>
            <a:chOff x="1872" y="768"/>
            <a:chExt cx="1824" cy="2928"/>
          </a:xfrm>
        </p:grpSpPr>
        <p:pic>
          <p:nvPicPr>
            <p:cNvPr id="29704" name="Picture 17" descr="商朝s0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72" y="768"/>
              <a:ext cx="1824" cy="29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" name="任意多边形 19"/>
            <p:cNvSpPr/>
            <p:nvPr/>
          </p:nvSpPr>
          <p:spPr>
            <a:xfrm>
              <a:off x="2227" y="816"/>
              <a:ext cx="1277" cy="2863"/>
            </a:xfrm>
            <a:custGeom>
              <a:avLst/>
              <a:gdLst>
                <a:gd name="connsiteX0" fmla="*/ 1844040 w 1992410"/>
                <a:gd name="connsiteY0" fmla="*/ 631656 h 4658689"/>
                <a:gd name="connsiteX1" fmla="*/ 1859280 w 1992410"/>
                <a:gd name="connsiteY1" fmla="*/ 585936 h 4658689"/>
                <a:gd name="connsiteX2" fmla="*/ 1889760 w 1992410"/>
                <a:gd name="connsiteY2" fmla="*/ 479256 h 4658689"/>
                <a:gd name="connsiteX3" fmla="*/ 1920240 w 1992410"/>
                <a:gd name="connsiteY3" fmla="*/ 433536 h 4658689"/>
                <a:gd name="connsiteX4" fmla="*/ 1935480 w 1992410"/>
                <a:gd name="connsiteY4" fmla="*/ 387816 h 4658689"/>
                <a:gd name="connsiteX5" fmla="*/ 1965960 w 1992410"/>
                <a:gd name="connsiteY5" fmla="*/ 326856 h 4658689"/>
                <a:gd name="connsiteX6" fmla="*/ 1920240 w 1992410"/>
                <a:gd name="connsiteY6" fmla="*/ 37296 h 4658689"/>
                <a:gd name="connsiteX7" fmla="*/ 1874520 w 1992410"/>
                <a:gd name="connsiteY7" fmla="*/ 22056 h 4658689"/>
                <a:gd name="connsiteX8" fmla="*/ 1722120 w 1992410"/>
                <a:gd name="connsiteY8" fmla="*/ 52536 h 4658689"/>
                <a:gd name="connsiteX9" fmla="*/ 1630680 w 1992410"/>
                <a:gd name="connsiteY9" fmla="*/ 83016 h 4658689"/>
                <a:gd name="connsiteX10" fmla="*/ 1584960 w 1992410"/>
                <a:gd name="connsiteY10" fmla="*/ 98256 h 4658689"/>
                <a:gd name="connsiteX11" fmla="*/ 1447800 w 1992410"/>
                <a:gd name="connsiteY11" fmla="*/ 189696 h 4658689"/>
                <a:gd name="connsiteX12" fmla="*/ 1402080 w 1992410"/>
                <a:gd name="connsiteY12" fmla="*/ 220176 h 4658689"/>
                <a:gd name="connsiteX13" fmla="*/ 1310640 w 1992410"/>
                <a:gd name="connsiteY13" fmla="*/ 281136 h 4658689"/>
                <a:gd name="connsiteX14" fmla="*/ 1264920 w 1992410"/>
                <a:gd name="connsiteY14" fmla="*/ 326856 h 4658689"/>
                <a:gd name="connsiteX15" fmla="*/ 1234440 w 1992410"/>
                <a:gd name="connsiteY15" fmla="*/ 372576 h 4658689"/>
                <a:gd name="connsiteX16" fmla="*/ 1188720 w 1992410"/>
                <a:gd name="connsiteY16" fmla="*/ 403056 h 4658689"/>
                <a:gd name="connsiteX17" fmla="*/ 1143000 w 1992410"/>
                <a:gd name="connsiteY17" fmla="*/ 494496 h 4658689"/>
                <a:gd name="connsiteX18" fmla="*/ 1097280 w 1992410"/>
                <a:gd name="connsiteY18" fmla="*/ 524976 h 4658689"/>
                <a:gd name="connsiteX19" fmla="*/ 1066800 w 1992410"/>
                <a:gd name="connsiteY19" fmla="*/ 570696 h 4658689"/>
                <a:gd name="connsiteX20" fmla="*/ 1005840 w 1992410"/>
                <a:gd name="connsiteY20" fmla="*/ 707856 h 4658689"/>
                <a:gd name="connsiteX21" fmla="*/ 914400 w 1992410"/>
                <a:gd name="connsiteY21" fmla="*/ 768816 h 4658689"/>
                <a:gd name="connsiteX22" fmla="*/ 838200 w 1992410"/>
                <a:gd name="connsiteY22" fmla="*/ 905976 h 4658689"/>
                <a:gd name="connsiteX23" fmla="*/ 807720 w 1992410"/>
                <a:gd name="connsiteY23" fmla="*/ 951696 h 4658689"/>
                <a:gd name="connsiteX24" fmla="*/ 777240 w 1992410"/>
                <a:gd name="connsiteY24" fmla="*/ 1043136 h 4658689"/>
                <a:gd name="connsiteX25" fmla="*/ 701040 w 1992410"/>
                <a:gd name="connsiteY25" fmla="*/ 1134576 h 4658689"/>
                <a:gd name="connsiteX26" fmla="*/ 670560 w 1992410"/>
                <a:gd name="connsiteY26" fmla="*/ 1180296 h 4658689"/>
                <a:gd name="connsiteX27" fmla="*/ 624840 w 1992410"/>
                <a:gd name="connsiteY27" fmla="*/ 1302216 h 4658689"/>
                <a:gd name="connsiteX28" fmla="*/ 563880 w 1992410"/>
                <a:gd name="connsiteY28" fmla="*/ 1393656 h 4658689"/>
                <a:gd name="connsiteX29" fmla="*/ 533400 w 1992410"/>
                <a:gd name="connsiteY29" fmla="*/ 1500336 h 4658689"/>
                <a:gd name="connsiteX30" fmla="*/ 518160 w 1992410"/>
                <a:gd name="connsiteY30" fmla="*/ 1622256 h 4658689"/>
                <a:gd name="connsiteX31" fmla="*/ 487680 w 1992410"/>
                <a:gd name="connsiteY31" fmla="*/ 1667976 h 4658689"/>
                <a:gd name="connsiteX32" fmla="*/ 441960 w 1992410"/>
                <a:gd name="connsiteY32" fmla="*/ 1759416 h 4658689"/>
                <a:gd name="connsiteX33" fmla="*/ 426720 w 1992410"/>
                <a:gd name="connsiteY33" fmla="*/ 1850856 h 4658689"/>
                <a:gd name="connsiteX34" fmla="*/ 396240 w 1992410"/>
                <a:gd name="connsiteY34" fmla="*/ 1942296 h 4658689"/>
                <a:gd name="connsiteX35" fmla="*/ 411480 w 1992410"/>
                <a:gd name="connsiteY35" fmla="*/ 2018496 h 4658689"/>
                <a:gd name="connsiteX36" fmla="*/ 396240 w 1992410"/>
                <a:gd name="connsiteY36" fmla="*/ 2277576 h 4658689"/>
                <a:gd name="connsiteX37" fmla="*/ 365760 w 1992410"/>
                <a:gd name="connsiteY37" fmla="*/ 2384256 h 4658689"/>
                <a:gd name="connsiteX38" fmla="*/ 335280 w 1992410"/>
                <a:gd name="connsiteY38" fmla="*/ 2490936 h 4658689"/>
                <a:gd name="connsiteX39" fmla="*/ 259080 w 1992410"/>
                <a:gd name="connsiteY39" fmla="*/ 2582376 h 4658689"/>
                <a:gd name="connsiteX40" fmla="*/ 121920 w 1992410"/>
                <a:gd name="connsiteY40" fmla="*/ 2643336 h 4658689"/>
                <a:gd name="connsiteX41" fmla="*/ 76200 w 1992410"/>
                <a:gd name="connsiteY41" fmla="*/ 2673816 h 4658689"/>
                <a:gd name="connsiteX42" fmla="*/ 0 w 1992410"/>
                <a:gd name="connsiteY42" fmla="*/ 2810976 h 4658689"/>
                <a:gd name="connsiteX43" fmla="*/ 15240 w 1992410"/>
                <a:gd name="connsiteY43" fmla="*/ 2902416 h 4658689"/>
                <a:gd name="connsiteX44" fmla="*/ 30480 w 1992410"/>
                <a:gd name="connsiteY44" fmla="*/ 2948136 h 4658689"/>
                <a:gd name="connsiteX45" fmla="*/ 45720 w 1992410"/>
                <a:gd name="connsiteY45" fmla="*/ 3054816 h 4658689"/>
                <a:gd name="connsiteX46" fmla="*/ 76200 w 1992410"/>
                <a:gd name="connsiteY46" fmla="*/ 3161496 h 4658689"/>
                <a:gd name="connsiteX47" fmla="*/ 91440 w 1992410"/>
                <a:gd name="connsiteY47" fmla="*/ 3237696 h 4658689"/>
                <a:gd name="connsiteX48" fmla="*/ 106680 w 1992410"/>
                <a:gd name="connsiteY48" fmla="*/ 3283416 h 4658689"/>
                <a:gd name="connsiteX49" fmla="*/ 213360 w 1992410"/>
                <a:gd name="connsiteY49" fmla="*/ 3298656 h 4658689"/>
                <a:gd name="connsiteX50" fmla="*/ 259080 w 1992410"/>
                <a:gd name="connsiteY50" fmla="*/ 3313896 h 4658689"/>
                <a:gd name="connsiteX51" fmla="*/ 304800 w 1992410"/>
                <a:gd name="connsiteY51" fmla="*/ 3405336 h 4658689"/>
                <a:gd name="connsiteX52" fmla="*/ 381000 w 1992410"/>
                <a:gd name="connsiteY52" fmla="*/ 3496776 h 4658689"/>
                <a:gd name="connsiteX53" fmla="*/ 426720 w 1992410"/>
                <a:gd name="connsiteY53" fmla="*/ 3512016 h 4658689"/>
                <a:gd name="connsiteX54" fmla="*/ 472440 w 1992410"/>
                <a:gd name="connsiteY54" fmla="*/ 3542496 h 4658689"/>
                <a:gd name="connsiteX55" fmla="*/ 563880 w 1992410"/>
                <a:gd name="connsiteY55" fmla="*/ 3572976 h 4658689"/>
                <a:gd name="connsiteX56" fmla="*/ 609600 w 1992410"/>
                <a:gd name="connsiteY56" fmla="*/ 3588216 h 4658689"/>
                <a:gd name="connsiteX57" fmla="*/ 640080 w 1992410"/>
                <a:gd name="connsiteY57" fmla="*/ 4060656 h 4658689"/>
                <a:gd name="connsiteX58" fmla="*/ 655320 w 1992410"/>
                <a:gd name="connsiteY58" fmla="*/ 4197816 h 4658689"/>
                <a:gd name="connsiteX59" fmla="*/ 685800 w 1992410"/>
                <a:gd name="connsiteY59" fmla="*/ 4350216 h 4658689"/>
                <a:gd name="connsiteX60" fmla="*/ 716280 w 1992410"/>
                <a:gd name="connsiteY60" fmla="*/ 4395936 h 4658689"/>
                <a:gd name="connsiteX61" fmla="*/ 731520 w 1992410"/>
                <a:gd name="connsiteY61" fmla="*/ 4533096 h 4658689"/>
                <a:gd name="connsiteX62" fmla="*/ 746760 w 1992410"/>
                <a:gd name="connsiteY62" fmla="*/ 4578816 h 4658689"/>
                <a:gd name="connsiteX63" fmla="*/ 883920 w 1992410"/>
                <a:gd name="connsiteY63" fmla="*/ 4639776 h 4658689"/>
                <a:gd name="connsiteX64" fmla="*/ 929640 w 1992410"/>
                <a:gd name="connsiteY64" fmla="*/ 4655016 h 4658689"/>
                <a:gd name="connsiteX65" fmla="*/ 1386840 w 1992410"/>
                <a:gd name="connsiteY65" fmla="*/ 4639776 h 4658689"/>
                <a:gd name="connsiteX66" fmla="*/ 1417320 w 1992410"/>
                <a:gd name="connsiteY66" fmla="*/ 4594056 h 4658689"/>
                <a:gd name="connsiteX67" fmla="*/ 1432560 w 1992410"/>
                <a:gd name="connsiteY67" fmla="*/ 4411176 h 4658689"/>
                <a:gd name="connsiteX68" fmla="*/ 1463040 w 1992410"/>
                <a:gd name="connsiteY68" fmla="*/ 4319736 h 4658689"/>
                <a:gd name="connsiteX69" fmla="*/ 1478280 w 1992410"/>
                <a:gd name="connsiteY69" fmla="*/ 4274016 h 4658689"/>
                <a:gd name="connsiteX70" fmla="*/ 1524000 w 1992410"/>
                <a:gd name="connsiteY70" fmla="*/ 4213056 h 4658689"/>
                <a:gd name="connsiteX71" fmla="*/ 1584960 w 1992410"/>
                <a:gd name="connsiteY71" fmla="*/ 4121616 h 4658689"/>
                <a:gd name="connsiteX72" fmla="*/ 1600200 w 1992410"/>
                <a:gd name="connsiteY72" fmla="*/ 4045416 h 4658689"/>
                <a:gd name="connsiteX73" fmla="*/ 1615440 w 1992410"/>
                <a:gd name="connsiteY73" fmla="*/ 3542496 h 4658689"/>
                <a:gd name="connsiteX74" fmla="*/ 1630680 w 1992410"/>
                <a:gd name="connsiteY74" fmla="*/ 3496776 h 4658689"/>
                <a:gd name="connsiteX75" fmla="*/ 1645920 w 1992410"/>
                <a:gd name="connsiteY75" fmla="*/ 3420576 h 4658689"/>
                <a:gd name="connsiteX76" fmla="*/ 1691640 w 1992410"/>
                <a:gd name="connsiteY76" fmla="*/ 3329136 h 4658689"/>
                <a:gd name="connsiteX77" fmla="*/ 1813560 w 1992410"/>
                <a:gd name="connsiteY77" fmla="*/ 3283416 h 4658689"/>
                <a:gd name="connsiteX78" fmla="*/ 1813560 w 1992410"/>
                <a:gd name="connsiteY78" fmla="*/ 2780496 h 4658689"/>
                <a:gd name="connsiteX79" fmla="*/ 1737360 w 1992410"/>
                <a:gd name="connsiteY79" fmla="*/ 2719536 h 4658689"/>
                <a:gd name="connsiteX80" fmla="*/ 1691640 w 1992410"/>
                <a:gd name="connsiteY80" fmla="*/ 2582376 h 4658689"/>
                <a:gd name="connsiteX81" fmla="*/ 1676400 w 1992410"/>
                <a:gd name="connsiteY81" fmla="*/ 2536656 h 4658689"/>
                <a:gd name="connsiteX82" fmla="*/ 1691640 w 1992410"/>
                <a:gd name="connsiteY82" fmla="*/ 2414736 h 4658689"/>
                <a:gd name="connsiteX83" fmla="*/ 1722120 w 1992410"/>
                <a:gd name="connsiteY83" fmla="*/ 2323296 h 4658689"/>
                <a:gd name="connsiteX84" fmla="*/ 1752600 w 1992410"/>
                <a:gd name="connsiteY84" fmla="*/ 2231856 h 4658689"/>
                <a:gd name="connsiteX85" fmla="*/ 1767840 w 1992410"/>
                <a:gd name="connsiteY85" fmla="*/ 2186136 h 4658689"/>
                <a:gd name="connsiteX86" fmla="*/ 1783080 w 1992410"/>
                <a:gd name="connsiteY86" fmla="*/ 2140416 h 4658689"/>
                <a:gd name="connsiteX87" fmla="*/ 1844040 w 1992410"/>
                <a:gd name="connsiteY87" fmla="*/ 2048976 h 4658689"/>
                <a:gd name="connsiteX88" fmla="*/ 1874520 w 1992410"/>
                <a:gd name="connsiteY88" fmla="*/ 2003256 h 4658689"/>
                <a:gd name="connsiteX89" fmla="*/ 1950720 w 1992410"/>
                <a:gd name="connsiteY89" fmla="*/ 1911816 h 4658689"/>
                <a:gd name="connsiteX90" fmla="*/ 1981200 w 1992410"/>
                <a:gd name="connsiteY90" fmla="*/ 1820376 h 4658689"/>
                <a:gd name="connsiteX91" fmla="*/ 1965960 w 1992410"/>
                <a:gd name="connsiteY91" fmla="*/ 1744176 h 4658689"/>
                <a:gd name="connsiteX92" fmla="*/ 1798320 w 1992410"/>
                <a:gd name="connsiteY92" fmla="*/ 1683216 h 4658689"/>
                <a:gd name="connsiteX93" fmla="*/ 1737360 w 1992410"/>
                <a:gd name="connsiteY93" fmla="*/ 1652736 h 4658689"/>
                <a:gd name="connsiteX94" fmla="*/ 1661160 w 1992410"/>
                <a:gd name="connsiteY94" fmla="*/ 1774656 h 4658689"/>
                <a:gd name="connsiteX95" fmla="*/ 1645920 w 1992410"/>
                <a:gd name="connsiteY95" fmla="*/ 1820376 h 4658689"/>
                <a:gd name="connsiteX96" fmla="*/ 1600200 w 1992410"/>
                <a:gd name="connsiteY96" fmla="*/ 1850856 h 4658689"/>
                <a:gd name="connsiteX97" fmla="*/ 1539240 w 1992410"/>
                <a:gd name="connsiteY97" fmla="*/ 1835616 h 4658689"/>
                <a:gd name="connsiteX98" fmla="*/ 1478280 w 1992410"/>
                <a:gd name="connsiteY98" fmla="*/ 1713696 h 4658689"/>
                <a:gd name="connsiteX99" fmla="*/ 1402080 w 1992410"/>
                <a:gd name="connsiteY99" fmla="*/ 1576536 h 4658689"/>
                <a:gd name="connsiteX100" fmla="*/ 1417320 w 1992410"/>
                <a:gd name="connsiteY100" fmla="*/ 1439376 h 4658689"/>
                <a:gd name="connsiteX101" fmla="*/ 1432560 w 1992410"/>
                <a:gd name="connsiteY101" fmla="*/ 1393656 h 4658689"/>
                <a:gd name="connsiteX102" fmla="*/ 1478280 w 1992410"/>
                <a:gd name="connsiteY102" fmla="*/ 1195536 h 4658689"/>
                <a:gd name="connsiteX103" fmla="*/ 1524000 w 1992410"/>
                <a:gd name="connsiteY103" fmla="*/ 1149816 h 4658689"/>
                <a:gd name="connsiteX104" fmla="*/ 1539240 w 1992410"/>
                <a:gd name="connsiteY104" fmla="*/ 1104096 h 4658689"/>
                <a:gd name="connsiteX105" fmla="*/ 1645920 w 1992410"/>
                <a:gd name="connsiteY105" fmla="*/ 1027896 h 4658689"/>
                <a:gd name="connsiteX106" fmla="*/ 1752600 w 1992410"/>
                <a:gd name="connsiteY106" fmla="*/ 966936 h 4658689"/>
                <a:gd name="connsiteX107" fmla="*/ 1813560 w 1992410"/>
                <a:gd name="connsiteY107" fmla="*/ 921216 h 4658689"/>
                <a:gd name="connsiteX108" fmla="*/ 1844040 w 1992410"/>
                <a:gd name="connsiteY108" fmla="*/ 631656 h 4658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</a:cxnLst>
              <a:rect l="l" t="t" r="r" b="b"/>
              <a:pathLst>
                <a:path w="1992410" h="4658689">
                  <a:moveTo>
                    <a:pt x="1844040" y="631656"/>
                  </a:moveTo>
                  <a:cubicBezTo>
                    <a:pt x="1851660" y="575776"/>
                    <a:pt x="1854867" y="601382"/>
                    <a:pt x="1859280" y="585936"/>
                  </a:cubicBezTo>
                  <a:cubicBezTo>
                    <a:pt x="1865791" y="563149"/>
                    <a:pt x="1877580" y="503616"/>
                    <a:pt x="1889760" y="479256"/>
                  </a:cubicBezTo>
                  <a:cubicBezTo>
                    <a:pt x="1897951" y="462873"/>
                    <a:pt x="1912049" y="449919"/>
                    <a:pt x="1920240" y="433536"/>
                  </a:cubicBezTo>
                  <a:cubicBezTo>
                    <a:pt x="1927424" y="419168"/>
                    <a:pt x="1929152" y="402581"/>
                    <a:pt x="1935480" y="387816"/>
                  </a:cubicBezTo>
                  <a:cubicBezTo>
                    <a:pt x="1944429" y="366934"/>
                    <a:pt x="1955800" y="347176"/>
                    <a:pt x="1965960" y="326856"/>
                  </a:cubicBezTo>
                  <a:cubicBezTo>
                    <a:pt x="1965069" y="312592"/>
                    <a:pt x="1992410" y="95032"/>
                    <a:pt x="1920240" y="37296"/>
                  </a:cubicBezTo>
                  <a:cubicBezTo>
                    <a:pt x="1907696" y="27261"/>
                    <a:pt x="1889760" y="27136"/>
                    <a:pt x="1874520" y="22056"/>
                  </a:cubicBezTo>
                  <a:cubicBezTo>
                    <a:pt x="1747733" y="64318"/>
                    <a:pt x="1949774" y="0"/>
                    <a:pt x="1722120" y="52536"/>
                  </a:cubicBezTo>
                  <a:cubicBezTo>
                    <a:pt x="1690814" y="59760"/>
                    <a:pt x="1661160" y="72856"/>
                    <a:pt x="1630680" y="83016"/>
                  </a:cubicBezTo>
                  <a:cubicBezTo>
                    <a:pt x="1615440" y="88096"/>
                    <a:pt x="1598326" y="89345"/>
                    <a:pt x="1584960" y="98256"/>
                  </a:cubicBezTo>
                  <a:lnTo>
                    <a:pt x="1447800" y="189696"/>
                  </a:lnTo>
                  <a:cubicBezTo>
                    <a:pt x="1432560" y="199856"/>
                    <a:pt x="1415032" y="207224"/>
                    <a:pt x="1402080" y="220176"/>
                  </a:cubicBezTo>
                  <a:cubicBezTo>
                    <a:pt x="1345001" y="277255"/>
                    <a:pt x="1376807" y="259080"/>
                    <a:pt x="1310640" y="281136"/>
                  </a:cubicBezTo>
                  <a:cubicBezTo>
                    <a:pt x="1295400" y="296376"/>
                    <a:pt x="1278718" y="310299"/>
                    <a:pt x="1264920" y="326856"/>
                  </a:cubicBezTo>
                  <a:cubicBezTo>
                    <a:pt x="1253194" y="340927"/>
                    <a:pt x="1247392" y="359624"/>
                    <a:pt x="1234440" y="372576"/>
                  </a:cubicBezTo>
                  <a:cubicBezTo>
                    <a:pt x="1221488" y="385528"/>
                    <a:pt x="1203960" y="392896"/>
                    <a:pt x="1188720" y="403056"/>
                  </a:cubicBezTo>
                  <a:cubicBezTo>
                    <a:pt x="1176325" y="440241"/>
                    <a:pt x="1172543" y="464953"/>
                    <a:pt x="1143000" y="494496"/>
                  </a:cubicBezTo>
                  <a:cubicBezTo>
                    <a:pt x="1130048" y="507448"/>
                    <a:pt x="1112520" y="514816"/>
                    <a:pt x="1097280" y="524976"/>
                  </a:cubicBezTo>
                  <a:cubicBezTo>
                    <a:pt x="1087120" y="540216"/>
                    <a:pt x="1074239" y="553958"/>
                    <a:pt x="1066800" y="570696"/>
                  </a:cubicBezTo>
                  <a:cubicBezTo>
                    <a:pt x="1049255" y="610171"/>
                    <a:pt x="1043466" y="674934"/>
                    <a:pt x="1005840" y="707856"/>
                  </a:cubicBezTo>
                  <a:cubicBezTo>
                    <a:pt x="978271" y="731979"/>
                    <a:pt x="914400" y="768816"/>
                    <a:pt x="914400" y="768816"/>
                  </a:cubicBezTo>
                  <a:cubicBezTo>
                    <a:pt x="887576" y="849289"/>
                    <a:pt x="908071" y="801170"/>
                    <a:pt x="838200" y="905976"/>
                  </a:cubicBezTo>
                  <a:cubicBezTo>
                    <a:pt x="828040" y="921216"/>
                    <a:pt x="813512" y="934320"/>
                    <a:pt x="807720" y="951696"/>
                  </a:cubicBezTo>
                  <a:cubicBezTo>
                    <a:pt x="797560" y="982176"/>
                    <a:pt x="795062" y="1016403"/>
                    <a:pt x="777240" y="1043136"/>
                  </a:cubicBezTo>
                  <a:cubicBezTo>
                    <a:pt x="701564" y="1156650"/>
                    <a:pt x="798826" y="1017233"/>
                    <a:pt x="701040" y="1134576"/>
                  </a:cubicBezTo>
                  <a:cubicBezTo>
                    <a:pt x="689314" y="1148647"/>
                    <a:pt x="680720" y="1165056"/>
                    <a:pt x="670560" y="1180296"/>
                  </a:cubicBezTo>
                  <a:cubicBezTo>
                    <a:pt x="655058" y="1242303"/>
                    <a:pt x="658995" y="1245292"/>
                    <a:pt x="624840" y="1302216"/>
                  </a:cubicBezTo>
                  <a:cubicBezTo>
                    <a:pt x="605993" y="1333628"/>
                    <a:pt x="575464" y="1358903"/>
                    <a:pt x="563880" y="1393656"/>
                  </a:cubicBezTo>
                  <a:cubicBezTo>
                    <a:pt x="551801" y="1429893"/>
                    <a:pt x="539779" y="1462064"/>
                    <a:pt x="533400" y="1500336"/>
                  </a:cubicBezTo>
                  <a:cubicBezTo>
                    <a:pt x="526667" y="1540735"/>
                    <a:pt x="528936" y="1582743"/>
                    <a:pt x="518160" y="1622256"/>
                  </a:cubicBezTo>
                  <a:cubicBezTo>
                    <a:pt x="513341" y="1639927"/>
                    <a:pt x="495871" y="1651593"/>
                    <a:pt x="487680" y="1667976"/>
                  </a:cubicBezTo>
                  <a:cubicBezTo>
                    <a:pt x="424584" y="1794169"/>
                    <a:pt x="529311" y="1628389"/>
                    <a:pt x="441960" y="1759416"/>
                  </a:cubicBezTo>
                  <a:cubicBezTo>
                    <a:pt x="436880" y="1789896"/>
                    <a:pt x="434214" y="1820878"/>
                    <a:pt x="426720" y="1850856"/>
                  </a:cubicBezTo>
                  <a:cubicBezTo>
                    <a:pt x="418928" y="1882025"/>
                    <a:pt x="396240" y="1942296"/>
                    <a:pt x="396240" y="1942296"/>
                  </a:cubicBezTo>
                  <a:cubicBezTo>
                    <a:pt x="401320" y="1967696"/>
                    <a:pt x="411480" y="1992593"/>
                    <a:pt x="411480" y="2018496"/>
                  </a:cubicBezTo>
                  <a:cubicBezTo>
                    <a:pt x="411480" y="2105005"/>
                    <a:pt x="404442" y="2191456"/>
                    <a:pt x="396240" y="2277576"/>
                  </a:cubicBezTo>
                  <a:cubicBezTo>
                    <a:pt x="392837" y="2313308"/>
                    <a:pt x="375557" y="2349967"/>
                    <a:pt x="365760" y="2384256"/>
                  </a:cubicBezTo>
                  <a:cubicBezTo>
                    <a:pt x="359249" y="2407043"/>
                    <a:pt x="347460" y="2466576"/>
                    <a:pt x="335280" y="2490936"/>
                  </a:cubicBezTo>
                  <a:cubicBezTo>
                    <a:pt x="318154" y="2525187"/>
                    <a:pt x="287970" y="2558301"/>
                    <a:pt x="259080" y="2582376"/>
                  </a:cubicBezTo>
                  <a:cubicBezTo>
                    <a:pt x="135010" y="2685767"/>
                    <a:pt x="321278" y="2510430"/>
                    <a:pt x="121920" y="2643336"/>
                  </a:cubicBezTo>
                  <a:lnTo>
                    <a:pt x="76200" y="2673816"/>
                  </a:lnTo>
                  <a:cubicBezTo>
                    <a:pt x="6329" y="2778622"/>
                    <a:pt x="26824" y="2730503"/>
                    <a:pt x="0" y="2810976"/>
                  </a:cubicBezTo>
                  <a:cubicBezTo>
                    <a:pt x="5080" y="2841456"/>
                    <a:pt x="8537" y="2872251"/>
                    <a:pt x="15240" y="2902416"/>
                  </a:cubicBezTo>
                  <a:cubicBezTo>
                    <a:pt x="18725" y="2918098"/>
                    <a:pt x="27330" y="2932384"/>
                    <a:pt x="30480" y="2948136"/>
                  </a:cubicBezTo>
                  <a:cubicBezTo>
                    <a:pt x="37525" y="2983359"/>
                    <a:pt x="39294" y="3019474"/>
                    <a:pt x="45720" y="3054816"/>
                  </a:cubicBezTo>
                  <a:cubicBezTo>
                    <a:pt x="64724" y="3159340"/>
                    <a:pt x="54438" y="3074446"/>
                    <a:pt x="76200" y="3161496"/>
                  </a:cubicBezTo>
                  <a:cubicBezTo>
                    <a:pt x="82482" y="3186626"/>
                    <a:pt x="85158" y="3212566"/>
                    <a:pt x="91440" y="3237696"/>
                  </a:cubicBezTo>
                  <a:cubicBezTo>
                    <a:pt x="95336" y="3253281"/>
                    <a:pt x="92312" y="3276232"/>
                    <a:pt x="106680" y="3283416"/>
                  </a:cubicBezTo>
                  <a:cubicBezTo>
                    <a:pt x="138809" y="3299480"/>
                    <a:pt x="177800" y="3293576"/>
                    <a:pt x="213360" y="3298656"/>
                  </a:cubicBezTo>
                  <a:cubicBezTo>
                    <a:pt x="228600" y="3303736"/>
                    <a:pt x="246536" y="3303861"/>
                    <a:pt x="259080" y="3313896"/>
                  </a:cubicBezTo>
                  <a:cubicBezTo>
                    <a:pt x="295476" y="3343013"/>
                    <a:pt x="286394" y="3368524"/>
                    <a:pt x="304800" y="3405336"/>
                  </a:cubicBezTo>
                  <a:cubicBezTo>
                    <a:pt x="318857" y="3433449"/>
                    <a:pt x="355721" y="3479924"/>
                    <a:pt x="381000" y="3496776"/>
                  </a:cubicBezTo>
                  <a:cubicBezTo>
                    <a:pt x="394366" y="3505687"/>
                    <a:pt x="412352" y="3504832"/>
                    <a:pt x="426720" y="3512016"/>
                  </a:cubicBezTo>
                  <a:cubicBezTo>
                    <a:pt x="443103" y="3520207"/>
                    <a:pt x="455702" y="3535057"/>
                    <a:pt x="472440" y="3542496"/>
                  </a:cubicBezTo>
                  <a:cubicBezTo>
                    <a:pt x="501800" y="3555545"/>
                    <a:pt x="533400" y="3562816"/>
                    <a:pt x="563880" y="3572976"/>
                  </a:cubicBezTo>
                  <a:lnTo>
                    <a:pt x="609600" y="3588216"/>
                  </a:lnTo>
                  <a:cubicBezTo>
                    <a:pt x="670943" y="3772244"/>
                    <a:pt x="614575" y="3588806"/>
                    <a:pt x="640080" y="4060656"/>
                  </a:cubicBezTo>
                  <a:cubicBezTo>
                    <a:pt x="642563" y="4106590"/>
                    <a:pt x="649240" y="4152218"/>
                    <a:pt x="655320" y="4197816"/>
                  </a:cubicBezTo>
                  <a:cubicBezTo>
                    <a:pt x="657760" y="4216115"/>
                    <a:pt x="674076" y="4322860"/>
                    <a:pt x="685800" y="4350216"/>
                  </a:cubicBezTo>
                  <a:cubicBezTo>
                    <a:pt x="693015" y="4367051"/>
                    <a:pt x="706120" y="4380696"/>
                    <a:pt x="716280" y="4395936"/>
                  </a:cubicBezTo>
                  <a:cubicBezTo>
                    <a:pt x="721360" y="4441656"/>
                    <a:pt x="723957" y="4487721"/>
                    <a:pt x="731520" y="4533096"/>
                  </a:cubicBezTo>
                  <a:cubicBezTo>
                    <a:pt x="734161" y="4548942"/>
                    <a:pt x="736725" y="4566272"/>
                    <a:pt x="746760" y="4578816"/>
                  </a:cubicBezTo>
                  <a:cubicBezTo>
                    <a:pt x="773106" y="4611749"/>
                    <a:pt x="855979" y="4630462"/>
                    <a:pt x="883920" y="4639776"/>
                  </a:cubicBezTo>
                  <a:lnTo>
                    <a:pt x="929640" y="4655016"/>
                  </a:lnTo>
                  <a:cubicBezTo>
                    <a:pt x="1082040" y="4649936"/>
                    <a:pt x="1235533" y="4658689"/>
                    <a:pt x="1386840" y="4639776"/>
                  </a:cubicBezTo>
                  <a:cubicBezTo>
                    <a:pt x="1405015" y="4637504"/>
                    <a:pt x="1413728" y="4612017"/>
                    <a:pt x="1417320" y="4594056"/>
                  </a:cubicBezTo>
                  <a:cubicBezTo>
                    <a:pt x="1429317" y="4534073"/>
                    <a:pt x="1422504" y="4471515"/>
                    <a:pt x="1432560" y="4411176"/>
                  </a:cubicBezTo>
                  <a:cubicBezTo>
                    <a:pt x="1437842" y="4379484"/>
                    <a:pt x="1452880" y="4350216"/>
                    <a:pt x="1463040" y="4319736"/>
                  </a:cubicBezTo>
                  <a:cubicBezTo>
                    <a:pt x="1468120" y="4304496"/>
                    <a:pt x="1468641" y="4286867"/>
                    <a:pt x="1478280" y="4274016"/>
                  </a:cubicBezTo>
                  <a:cubicBezTo>
                    <a:pt x="1493520" y="4253696"/>
                    <a:pt x="1509434" y="4233864"/>
                    <a:pt x="1524000" y="4213056"/>
                  </a:cubicBezTo>
                  <a:cubicBezTo>
                    <a:pt x="1545007" y="4183046"/>
                    <a:pt x="1584960" y="4121616"/>
                    <a:pt x="1584960" y="4121616"/>
                  </a:cubicBezTo>
                  <a:cubicBezTo>
                    <a:pt x="1590040" y="4096216"/>
                    <a:pt x="1598839" y="4071283"/>
                    <a:pt x="1600200" y="4045416"/>
                  </a:cubicBezTo>
                  <a:cubicBezTo>
                    <a:pt x="1609015" y="3877931"/>
                    <a:pt x="1606137" y="3709955"/>
                    <a:pt x="1615440" y="3542496"/>
                  </a:cubicBezTo>
                  <a:cubicBezTo>
                    <a:pt x="1616331" y="3526456"/>
                    <a:pt x="1626784" y="3512361"/>
                    <a:pt x="1630680" y="3496776"/>
                  </a:cubicBezTo>
                  <a:cubicBezTo>
                    <a:pt x="1636962" y="3471646"/>
                    <a:pt x="1639638" y="3445706"/>
                    <a:pt x="1645920" y="3420576"/>
                  </a:cubicBezTo>
                  <a:cubicBezTo>
                    <a:pt x="1654183" y="3387522"/>
                    <a:pt x="1666808" y="3353968"/>
                    <a:pt x="1691640" y="3329136"/>
                  </a:cubicBezTo>
                  <a:cubicBezTo>
                    <a:pt x="1730882" y="3289894"/>
                    <a:pt x="1759040" y="3294320"/>
                    <a:pt x="1813560" y="3283416"/>
                  </a:cubicBezTo>
                  <a:cubicBezTo>
                    <a:pt x="1874764" y="3099803"/>
                    <a:pt x="1850744" y="3189524"/>
                    <a:pt x="1813560" y="2780496"/>
                  </a:cubicBezTo>
                  <a:cubicBezTo>
                    <a:pt x="1809252" y="2733104"/>
                    <a:pt x="1769687" y="2730312"/>
                    <a:pt x="1737360" y="2719536"/>
                  </a:cubicBezTo>
                  <a:lnTo>
                    <a:pt x="1691640" y="2582376"/>
                  </a:lnTo>
                  <a:lnTo>
                    <a:pt x="1676400" y="2536656"/>
                  </a:lnTo>
                  <a:cubicBezTo>
                    <a:pt x="1681480" y="2496016"/>
                    <a:pt x="1683058" y="2454783"/>
                    <a:pt x="1691640" y="2414736"/>
                  </a:cubicBezTo>
                  <a:cubicBezTo>
                    <a:pt x="1698372" y="2383320"/>
                    <a:pt x="1711960" y="2353776"/>
                    <a:pt x="1722120" y="2323296"/>
                  </a:cubicBezTo>
                  <a:lnTo>
                    <a:pt x="1752600" y="2231856"/>
                  </a:lnTo>
                  <a:lnTo>
                    <a:pt x="1767840" y="2186136"/>
                  </a:lnTo>
                  <a:cubicBezTo>
                    <a:pt x="1772920" y="2170896"/>
                    <a:pt x="1774169" y="2153782"/>
                    <a:pt x="1783080" y="2140416"/>
                  </a:cubicBezTo>
                  <a:lnTo>
                    <a:pt x="1844040" y="2048976"/>
                  </a:lnTo>
                  <a:cubicBezTo>
                    <a:pt x="1854200" y="2033736"/>
                    <a:pt x="1861568" y="2016208"/>
                    <a:pt x="1874520" y="2003256"/>
                  </a:cubicBezTo>
                  <a:cubicBezTo>
                    <a:pt x="1903231" y="1974545"/>
                    <a:pt x="1933746" y="1950008"/>
                    <a:pt x="1950720" y="1911816"/>
                  </a:cubicBezTo>
                  <a:cubicBezTo>
                    <a:pt x="1963769" y="1882456"/>
                    <a:pt x="1981200" y="1820376"/>
                    <a:pt x="1981200" y="1820376"/>
                  </a:cubicBezTo>
                  <a:cubicBezTo>
                    <a:pt x="1976120" y="1794976"/>
                    <a:pt x="1978811" y="1766666"/>
                    <a:pt x="1965960" y="1744176"/>
                  </a:cubicBezTo>
                  <a:cubicBezTo>
                    <a:pt x="1943408" y="1704711"/>
                    <a:pt x="1805304" y="1685544"/>
                    <a:pt x="1798320" y="1683216"/>
                  </a:cubicBezTo>
                  <a:cubicBezTo>
                    <a:pt x="1776767" y="1676032"/>
                    <a:pt x="1757680" y="1662896"/>
                    <a:pt x="1737360" y="1652736"/>
                  </a:cubicBezTo>
                  <a:cubicBezTo>
                    <a:pt x="1664907" y="1701038"/>
                    <a:pt x="1697432" y="1665840"/>
                    <a:pt x="1661160" y="1774656"/>
                  </a:cubicBezTo>
                  <a:cubicBezTo>
                    <a:pt x="1656080" y="1789896"/>
                    <a:pt x="1659286" y="1811465"/>
                    <a:pt x="1645920" y="1820376"/>
                  </a:cubicBezTo>
                  <a:lnTo>
                    <a:pt x="1600200" y="1850856"/>
                  </a:lnTo>
                  <a:cubicBezTo>
                    <a:pt x="1579880" y="1845776"/>
                    <a:pt x="1556668" y="1847234"/>
                    <a:pt x="1539240" y="1835616"/>
                  </a:cubicBezTo>
                  <a:cubicBezTo>
                    <a:pt x="1511932" y="1817411"/>
                    <a:pt x="1488160" y="1731810"/>
                    <a:pt x="1478280" y="1713696"/>
                  </a:cubicBezTo>
                  <a:cubicBezTo>
                    <a:pt x="1388446" y="1549000"/>
                    <a:pt x="1437659" y="1683272"/>
                    <a:pt x="1402080" y="1576536"/>
                  </a:cubicBezTo>
                  <a:cubicBezTo>
                    <a:pt x="1407160" y="1530816"/>
                    <a:pt x="1409757" y="1484751"/>
                    <a:pt x="1417320" y="1439376"/>
                  </a:cubicBezTo>
                  <a:cubicBezTo>
                    <a:pt x="1419961" y="1423530"/>
                    <a:pt x="1429410" y="1409408"/>
                    <a:pt x="1432560" y="1393656"/>
                  </a:cubicBezTo>
                  <a:cubicBezTo>
                    <a:pt x="1438847" y="1362223"/>
                    <a:pt x="1448513" y="1225303"/>
                    <a:pt x="1478280" y="1195536"/>
                  </a:cubicBezTo>
                  <a:lnTo>
                    <a:pt x="1524000" y="1149816"/>
                  </a:lnTo>
                  <a:cubicBezTo>
                    <a:pt x="1529080" y="1134576"/>
                    <a:pt x="1530329" y="1117462"/>
                    <a:pt x="1539240" y="1104096"/>
                  </a:cubicBezTo>
                  <a:cubicBezTo>
                    <a:pt x="1576593" y="1048066"/>
                    <a:pt x="1591435" y="1061949"/>
                    <a:pt x="1645920" y="1027896"/>
                  </a:cubicBezTo>
                  <a:cubicBezTo>
                    <a:pt x="1751365" y="961993"/>
                    <a:pt x="1662777" y="996877"/>
                    <a:pt x="1752600" y="966936"/>
                  </a:cubicBezTo>
                  <a:cubicBezTo>
                    <a:pt x="1772920" y="951696"/>
                    <a:pt x="1795599" y="939177"/>
                    <a:pt x="1813560" y="921216"/>
                  </a:cubicBezTo>
                  <a:cubicBezTo>
                    <a:pt x="1880672" y="854104"/>
                    <a:pt x="1836420" y="687536"/>
                    <a:pt x="1844040" y="631656"/>
                  </a:cubicBezTo>
                  <a:close/>
                </a:path>
              </a:pathLst>
            </a:cu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4" name="Group 22"/>
          <p:cNvGrpSpPr/>
          <p:nvPr/>
        </p:nvGrpSpPr>
        <p:grpSpPr bwMode="auto">
          <a:xfrm>
            <a:off x="5943600" y="1143000"/>
            <a:ext cx="2971800" cy="4684713"/>
            <a:chOff x="3744" y="720"/>
            <a:chExt cx="1872" cy="2951"/>
          </a:xfrm>
        </p:grpSpPr>
        <p:pic>
          <p:nvPicPr>
            <p:cNvPr id="29707" name="Picture 4" descr="xizhou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44" y="720"/>
              <a:ext cx="1872" cy="29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" name="任意多边形 20"/>
            <p:cNvSpPr/>
            <p:nvPr/>
          </p:nvSpPr>
          <p:spPr>
            <a:xfrm>
              <a:off x="3792" y="720"/>
              <a:ext cx="1712" cy="2951"/>
            </a:xfrm>
            <a:custGeom>
              <a:avLst/>
              <a:gdLst>
                <a:gd name="connsiteX0" fmla="*/ 2548735 w 2716375"/>
                <a:gd name="connsiteY0" fmla="*/ 66649 h 4685570"/>
                <a:gd name="connsiteX1" fmla="*/ 2503015 w 2716375"/>
                <a:gd name="connsiteY1" fmla="*/ 51409 h 4685570"/>
                <a:gd name="connsiteX2" fmla="*/ 1893415 w 2716375"/>
                <a:gd name="connsiteY2" fmla="*/ 51409 h 4685570"/>
                <a:gd name="connsiteX3" fmla="*/ 1817215 w 2716375"/>
                <a:gd name="connsiteY3" fmla="*/ 66649 h 4685570"/>
                <a:gd name="connsiteX4" fmla="*/ 1725775 w 2716375"/>
                <a:gd name="connsiteY4" fmla="*/ 127609 h 4685570"/>
                <a:gd name="connsiteX5" fmla="*/ 1680055 w 2716375"/>
                <a:gd name="connsiteY5" fmla="*/ 142849 h 4685570"/>
                <a:gd name="connsiteX6" fmla="*/ 1634335 w 2716375"/>
                <a:gd name="connsiteY6" fmla="*/ 188569 h 4685570"/>
                <a:gd name="connsiteX7" fmla="*/ 1603855 w 2716375"/>
                <a:gd name="connsiteY7" fmla="*/ 234289 h 4685570"/>
                <a:gd name="connsiteX8" fmla="*/ 1558135 w 2716375"/>
                <a:gd name="connsiteY8" fmla="*/ 264769 h 4685570"/>
                <a:gd name="connsiteX9" fmla="*/ 1481935 w 2716375"/>
                <a:gd name="connsiteY9" fmla="*/ 325729 h 4685570"/>
                <a:gd name="connsiteX10" fmla="*/ 1436215 w 2716375"/>
                <a:gd name="connsiteY10" fmla="*/ 371449 h 4685570"/>
                <a:gd name="connsiteX11" fmla="*/ 1360015 w 2716375"/>
                <a:gd name="connsiteY11" fmla="*/ 417169 h 4685570"/>
                <a:gd name="connsiteX12" fmla="*/ 1314295 w 2716375"/>
                <a:gd name="connsiteY12" fmla="*/ 508609 h 4685570"/>
                <a:gd name="connsiteX13" fmla="*/ 1283815 w 2716375"/>
                <a:gd name="connsiteY13" fmla="*/ 569569 h 4685570"/>
                <a:gd name="connsiteX14" fmla="*/ 1238095 w 2716375"/>
                <a:gd name="connsiteY14" fmla="*/ 630529 h 4685570"/>
                <a:gd name="connsiteX15" fmla="*/ 1207615 w 2716375"/>
                <a:gd name="connsiteY15" fmla="*/ 691489 h 4685570"/>
                <a:gd name="connsiteX16" fmla="*/ 1100935 w 2716375"/>
                <a:gd name="connsiteY16" fmla="*/ 782929 h 4685570"/>
                <a:gd name="connsiteX17" fmla="*/ 1070455 w 2716375"/>
                <a:gd name="connsiteY17" fmla="*/ 828649 h 4685570"/>
                <a:gd name="connsiteX18" fmla="*/ 1024735 w 2716375"/>
                <a:gd name="connsiteY18" fmla="*/ 874369 h 4685570"/>
                <a:gd name="connsiteX19" fmla="*/ 963775 w 2716375"/>
                <a:gd name="connsiteY19" fmla="*/ 965809 h 4685570"/>
                <a:gd name="connsiteX20" fmla="*/ 902815 w 2716375"/>
                <a:gd name="connsiteY20" fmla="*/ 1011529 h 4685570"/>
                <a:gd name="connsiteX21" fmla="*/ 796135 w 2716375"/>
                <a:gd name="connsiteY21" fmla="*/ 1133449 h 4685570"/>
                <a:gd name="connsiteX22" fmla="*/ 735175 w 2716375"/>
                <a:gd name="connsiteY22" fmla="*/ 1224889 h 4685570"/>
                <a:gd name="connsiteX23" fmla="*/ 704695 w 2716375"/>
                <a:gd name="connsiteY23" fmla="*/ 1270609 h 4685570"/>
                <a:gd name="connsiteX24" fmla="*/ 674215 w 2716375"/>
                <a:gd name="connsiteY24" fmla="*/ 1362049 h 4685570"/>
                <a:gd name="connsiteX25" fmla="*/ 658975 w 2716375"/>
                <a:gd name="connsiteY25" fmla="*/ 1407769 h 4685570"/>
                <a:gd name="connsiteX26" fmla="*/ 674215 w 2716375"/>
                <a:gd name="connsiteY26" fmla="*/ 1483969 h 4685570"/>
                <a:gd name="connsiteX27" fmla="*/ 689455 w 2716375"/>
                <a:gd name="connsiteY27" fmla="*/ 1575409 h 4685570"/>
                <a:gd name="connsiteX28" fmla="*/ 704695 w 2716375"/>
                <a:gd name="connsiteY28" fmla="*/ 1636369 h 4685570"/>
                <a:gd name="connsiteX29" fmla="*/ 674215 w 2716375"/>
                <a:gd name="connsiteY29" fmla="*/ 1758289 h 4685570"/>
                <a:gd name="connsiteX30" fmla="*/ 643735 w 2716375"/>
                <a:gd name="connsiteY30" fmla="*/ 1804009 h 4685570"/>
                <a:gd name="connsiteX31" fmla="*/ 552295 w 2716375"/>
                <a:gd name="connsiteY31" fmla="*/ 1910689 h 4685570"/>
                <a:gd name="connsiteX32" fmla="*/ 506575 w 2716375"/>
                <a:gd name="connsiteY32" fmla="*/ 1941169 h 4685570"/>
                <a:gd name="connsiteX33" fmla="*/ 460855 w 2716375"/>
                <a:gd name="connsiteY33" fmla="*/ 1956409 h 4685570"/>
                <a:gd name="connsiteX34" fmla="*/ 323695 w 2716375"/>
                <a:gd name="connsiteY34" fmla="*/ 2032609 h 4685570"/>
                <a:gd name="connsiteX35" fmla="*/ 277975 w 2716375"/>
                <a:gd name="connsiteY35" fmla="*/ 2078329 h 4685570"/>
                <a:gd name="connsiteX36" fmla="*/ 186535 w 2716375"/>
                <a:gd name="connsiteY36" fmla="*/ 2139289 h 4685570"/>
                <a:gd name="connsiteX37" fmla="*/ 140815 w 2716375"/>
                <a:gd name="connsiteY37" fmla="*/ 2230729 h 4685570"/>
                <a:gd name="connsiteX38" fmla="*/ 110335 w 2716375"/>
                <a:gd name="connsiteY38" fmla="*/ 2276449 h 4685570"/>
                <a:gd name="connsiteX39" fmla="*/ 125575 w 2716375"/>
                <a:gd name="connsiteY39" fmla="*/ 2383129 h 4685570"/>
                <a:gd name="connsiteX40" fmla="*/ 140815 w 2716375"/>
                <a:gd name="connsiteY40" fmla="*/ 2428849 h 4685570"/>
                <a:gd name="connsiteX41" fmla="*/ 110335 w 2716375"/>
                <a:gd name="connsiteY41" fmla="*/ 2947009 h 4685570"/>
                <a:gd name="connsiteX42" fmla="*/ 79855 w 2716375"/>
                <a:gd name="connsiteY42" fmla="*/ 3038449 h 4685570"/>
                <a:gd name="connsiteX43" fmla="*/ 49375 w 2716375"/>
                <a:gd name="connsiteY43" fmla="*/ 3145129 h 4685570"/>
                <a:gd name="connsiteX44" fmla="*/ 49375 w 2716375"/>
                <a:gd name="connsiteY44" fmla="*/ 4120489 h 4685570"/>
                <a:gd name="connsiteX45" fmla="*/ 552295 w 2716375"/>
                <a:gd name="connsiteY45" fmla="*/ 4105249 h 4685570"/>
                <a:gd name="connsiteX46" fmla="*/ 582775 w 2716375"/>
                <a:gd name="connsiteY46" fmla="*/ 4059529 h 4685570"/>
                <a:gd name="connsiteX47" fmla="*/ 598015 w 2716375"/>
                <a:gd name="connsiteY47" fmla="*/ 3998569 h 4685570"/>
                <a:gd name="connsiteX48" fmla="*/ 613255 w 2716375"/>
                <a:gd name="connsiteY48" fmla="*/ 3952849 h 4685570"/>
                <a:gd name="connsiteX49" fmla="*/ 643735 w 2716375"/>
                <a:gd name="connsiteY49" fmla="*/ 3800449 h 4685570"/>
                <a:gd name="connsiteX50" fmla="*/ 689455 w 2716375"/>
                <a:gd name="connsiteY50" fmla="*/ 3754729 h 4685570"/>
                <a:gd name="connsiteX51" fmla="*/ 765655 w 2716375"/>
                <a:gd name="connsiteY51" fmla="*/ 3663289 h 4685570"/>
                <a:gd name="connsiteX52" fmla="*/ 902815 w 2716375"/>
                <a:gd name="connsiteY52" fmla="*/ 3693769 h 4685570"/>
                <a:gd name="connsiteX53" fmla="*/ 1009495 w 2716375"/>
                <a:gd name="connsiteY53" fmla="*/ 3754729 h 4685570"/>
                <a:gd name="connsiteX54" fmla="*/ 1024735 w 2716375"/>
                <a:gd name="connsiteY54" fmla="*/ 3800449 h 4685570"/>
                <a:gd name="connsiteX55" fmla="*/ 1055215 w 2716375"/>
                <a:gd name="connsiteY55" fmla="*/ 3907129 h 4685570"/>
                <a:gd name="connsiteX56" fmla="*/ 1085695 w 2716375"/>
                <a:gd name="connsiteY56" fmla="*/ 4379569 h 4685570"/>
                <a:gd name="connsiteX57" fmla="*/ 1100935 w 2716375"/>
                <a:gd name="connsiteY57" fmla="*/ 4425289 h 4685570"/>
                <a:gd name="connsiteX58" fmla="*/ 1116175 w 2716375"/>
                <a:gd name="connsiteY58" fmla="*/ 4501489 h 4685570"/>
                <a:gd name="connsiteX59" fmla="*/ 1131415 w 2716375"/>
                <a:gd name="connsiteY59" fmla="*/ 4547209 h 4685570"/>
                <a:gd name="connsiteX60" fmla="*/ 1146655 w 2716375"/>
                <a:gd name="connsiteY60" fmla="*/ 4623409 h 4685570"/>
                <a:gd name="connsiteX61" fmla="*/ 1238095 w 2716375"/>
                <a:gd name="connsiteY61" fmla="*/ 4638649 h 4685570"/>
                <a:gd name="connsiteX62" fmla="*/ 1527655 w 2716375"/>
                <a:gd name="connsiteY62" fmla="*/ 4653889 h 4685570"/>
                <a:gd name="connsiteX63" fmla="*/ 1832455 w 2716375"/>
                <a:gd name="connsiteY63" fmla="*/ 4653889 h 4685570"/>
                <a:gd name="connsiteX64" fmla="*/ 1862935 w 2716375"/>
                <a:gd name="connsiteY64" fmla="*/ 4608169 h 4685570"/>
                <a:gd name="connsiteX65" fmla="*/ 1908655 w 2716375"/>
                <a:gd name="connsiteY65" fmla="*/ 4592929 h 4685570"/>
                <a:gd name="connsiteX66" fmla="*/ 1954375 w 2716375"/>
                <a:gd name="connsiteY66" fmla="*/ 4562449 h 4685570"/>
                <a:gd name="connsiteX67" fmla="*/ 1984855 w 2716375"/>
                <a:gd name="connsiteY67" fmla="*/ 4516729 h 4685570"/>
                <a:gd name="connsiteX68" fmla="*/ 2030575 w 2716375"/>
                <a:gd name="connsiteY68" fmla="*/ 4501489 h 4685570"/>
                <a:gd name="connsiteX69" fmla="*/ 2091535 w 2716375"/>
                <a:gd name="connsiteY69" fmla="*/ 4471009 h 4685570"/>
                <a:gd name="connsiteX70" fmla="*/ 2122015 w 2716375"/>
                <a:gd name="connsiteY70" fmla="*/ 4425289 h 4685570"/>
                <a:gd name="connsiteX71" fmla="*/ 2137255 w 2716375"/>
                <a:gd name="connsiteY71" fmla="*/ 4379569 h 4685570"/>
                <a:gd name="connsiteX72" fmla="*/ 2228695 w 2716375"/>
                <a:gd name="connsiteY72" fmla="*/ 4333849 h 4685570"/>
                <a:gd name="connsiteX73" fmla="*/ 2320135 w 2716375"/>
                <a:gd name="connsiteY73" fmla="*/ 4257649 h 4685570"/>
                <a:gd name="connsiteX74" fmla="*/ 2365855 w 2716375"/>
                <a:gd name="connsiteY74" fmla="*/ 4242409 h 4685570"/>
                <a:gd name="connsiteX75" fmla="*/ 2381095 w 2716375"/>
                <a:gd name="connsiteY75" fmla="*/ 4196689 h 4685570"/>
                <a:gd name="connsiteX76" fmla="*/ 2442055 w 2716375"/>
                <a:gd name="connsiteY76" fmla="*/ 4105249 h 4685570"/>
                <a:gd name="connsiteX77" fmla="*/ 2503015 w 2716375"/>
                <a:gd name="connsiteY77" fmla="*/ 4013809 h 4685570"/>
                <a:gd name="connsiteX78" fmla="*/ 2563975 w 2716375"/>
                <a:gd name="connsiteY78" fmla="*/ 3922369 h 4685570"/>
                <a:gd name="connsiteX79" fmla="*/ 2594455 w 2716375"/>
                <a:gd name="connsiteY79" fmla="*/ 3876649 h 4685570"/>
                <a:gd name="connsiteX80" fmla="*/ 2609695 w 2716375"/>
                <a:gd name="connsiteY80" fmla="*/ 3800449 h 4685570"/>
                <a:gd name="connsiteX81" fmla="*/ 2655415 w 2716375"/>
                <a:gd name="connsiteY81" fmla="*/ 3754729 h 4685570"/>
                <a:gd name="connsiteX82" fmla="*/ 2670655 w 2716375"/>
                <a:gd name="connsiteY82" fmla="*/ 3709009 h 4685570"/>
                <a:gd name="connsiteX83" fmla="*/ 2624935 w 2716375"/>
                <a:gd name="connsiteY83" fmla="*/ 3693769 h 4685570"/>
                <a:gd name="connsiteX84" fmla="*/ 2624935 w 2716375"/>
                <a:gd name="connsiteY84" fmla="*/ 3602329 h 4685570"/>
                <a:gd name="connsiteX85" fmla="*/ 2624935 w 2716375"/>
                <a:gd name="connsiteY85" fmla="*/ 3175609 h 4685570"/>
                <a:gd name="connsiteX86" fmla="*/ 2594455 w 2716375"/>
                <a:gd name="connsiteY86" fmla="*/ 3129889 h 4685570"/>
                <a:gd name="connsiteX87" fmla="*/ 2548735 w 2716375"/>
                <a:gd name="connsiteY87" fmla="*/ 3099409 h 4685570"/>
                <a:gd name="connsiteX88" fmla="*/ 2457295 w 2716375"/>
                <a:gd name="connsiteY88" fmla="*/ 2962249 h 4685570"/>
                <a:gd name="connsiteX89" fmla="*/ 2426815 w 2716375"/>
                <a:gd name="connsiteY89" fmla="*/ 2916529 h 4685570"/>
                <a:gd name="connsiteX90" fmla="*/ 2411575 w 2716375"/>
                <a:gd name="connsiteY90" fmla="*/ 2520289 h 4685570"/>
                <a:gd name="connsiteX91" fmla="*/ 2365855 w 2716375"/>
                <a:gd name="connsiteY91" fmla="*/ 2489809 h 4685570"/>
                <a:gd name="connsiteX92" fmla="*/ 2320135 w 2716375"/>
                <a:gd name="connsiteY92" fmla="*/ 2337409 h 4685570"/>
                <a:gd name="connsiteX93" fmla="*/ 2335375 w 2716375"/>
                <a:gd name="connsiteY93" fmla="*/ 2139289 h 4685570"/>
                <a:gd name="connsiteX94" fmla="*/ 2365855 w 2716375"/>
                <a:gd name="connsiteY94" fmla="*/ 2032609 h 4685570"/>
                <a:gd name="connsiteX95" fmla="*/ 2381095 w 2716375"/>
                <a:gd name="connsiteY95" fmla="*/ 1971649 h 4685570"/>
                <a:gd name="connsiteX96" fmla="*/ 2442055 w 2716375"/>
                <a:gd name="connsiteY96" fmla="*/ 1880209 h 4685570"/>
                <a:gd name="connsiteX97" fmla="*/ 2518255 w 2716375"/>
                <a:gd name="connsiteY97" fmla="*/ 1788769 h 4685570"/>
                <a:gd name="connsiteX98" fmla="*/ 2548735 w 2716375"/>
                <a:gd name="connsiteY98" fmla="*/ 1697329 h 4685570"/>
                <a:gd name="connsiteX99" fmla="*/ 2640175 w 2716375"/>
                <a:gd name="connsiteY99" fmla="*/ 1560169 h 4685570"/>
                <a:gd name="connsiteX100" fmla="*/ 2670655 w 2716375"/>
                <a:gd name="connsiteY100" fmla="*/ 1514449 h 4685570"/>
                <a:gd name="connsiteX101" fmla="*/ 2701135 w 2716375"/>
                <a:gd name="connsiteY101" fmla="*/ 1468729 h 4685570"/>
                <a:gd name="connsiteX102" fmla="*/ 2716375 w 2716375"/>
                <a:gd name="connsiteY102" fmla="*/ 1423009 h 4685570"/>
                <a:gd name="connsiteX103" fmla="*/ 2701135 w 2716375"/>
                <a:gd name="connsiteY103" fmla="*/ 1331569 h 4685570"/>
                <a:gd name="connsiteX104" fmla="*/ 2609695 w 2716375"/>
                <a:gd name="connsiteY104" fmla="*/ 1255369 h 4685570"/>
                <a:gd name="connsiteX105" fmla="*/ 2426815 w 2716375"/>
                <a:gd name="connsiteY105" fmla="*/ 1270609 h 4685570"/>
                <a:gd name="connsiteX106" fmla="*/ 2381095 w 2716375"/>
                <a:gd name="connsiteY106" fmla="*/ 1331569 h 4685570"/>
                <a:gd name="connsiteX107" fmla="*/ 2335375 w 2716375"/>
                <a:gd name="connsiteY107" fmla="*/ 1362049 h 4685570"/>
                <a:gd name="connsiteX108" fmla="*/ 2243935 w 2716375"/>
                <a:gd name="connsiteY108" fmla="*/ 1453489 h 4685570"/>
                <a:gd name="connsiteX109" fmla="*/ 2198215 w 2716375"/>
                <a:gd name="connsiteY109" fmla="*/ 1392529 h 4685570"/>
                <a:gd name="connsiteX110" fmla="*/ 2137255 w 2716375"/>
                <a:gd name="connsiteY110" fmla="*/ 1331569 h 4685570"/>
                <a:gd name="connsiteX111" fmla="*/ 2076295 w 2716375"/>
                <a:gd name="connsiteY111" fmla="*/ 1240129 h 4685570"/>
                <a:gd name="connsiteX112" fmla="*/ 2091535 w 2716375"/>
                <a:gd name="connsiteY112" fmla="*/ 874369 h 4685570"/>
                <a:gd name="connsiteX113" fmla="*/ 2137255 w 2716375"/>
                <a:gd name="connsiteY113" fmla="*/ 828649 h 4685570"/>
                <a:gd name="connsiteX114" fmla="*/ 2198215 w 2716375"/>
                <a:gd name="connsiteY114" fmla="*/ 737209 h 4685570"/>
                <a:gd name="connsiteX115" fmla="*/ 2243935 w 2716375"/>
                <a:gd name="connsiteY115" fmla="*/ 676249 h 4685570"/>
                <a:gd name="connsiteX116" fmla="*/ 2274415 w 2716375"/>
                <a:gd name="connsiteY116" fmla="*/ 615289 h 4685570"/>
                <a:gd name="connsiteX117" fmla="*/ 2320135 w 2716375"/>
                <a:gd name="connsiteY117" fmla="*/ 569569 h 4685570"/>
                <a:gd name="connsiteX118" fmla="*/ 2350615 w 2716375"/>
                <a:gd name="connsiteY118" fmla="*/ 523849 h 4685570"/>
                <a:gd name="connsiteX119" fmla="*/ 2365855 w 2716375"/>
                <a:gd name="connsiteY119" fmla="*/ 478129 h 4685570"/>
                <a:gd name="connsiteX120" fmla="*/ 2411575 w 2716375"/>
                <a:gd name="connsiteY120" fmla="*/ 447649 h 4685570"/>
                <a:gd name="connsiteX121" fmla="*/ 2487775 w 2716375"/>
                <a:gd name="connsiteY121" fmla="*/ 310489 h 4685570"/>
                <a:gd name="connsiteX122" fmla="*/ 2503015 w 2716375"/>
                <a:gd name="connsiteY122" fmla="*/ 249529 h 4685570"/>
                <a:gd name="connsiteX123" fmla="*/ 2503015 w 2716375"/>
                <a:gd name="connsiteY123" fmla="*/ 127609 h 46855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</a:cxnLst>
              <a:rect l="l" t="t" r="r" b="b"/>
              <a:pathLst>
                <a:path w="2716375" h="4685570">
                  <a:moveTo>
                    <a:pt x="2548735" y="66649"/>
                  </a:moveTo>
                  <a:cubicBezTo>
                    <a:pt x="2533495" y="61569"/>
                    <a:pt x="2518600" y="55305"/>
                    <a:pt x="2503015" y="51409"/>
                  </a:cubicBezTo>
                  <a:cubicBezTo>
                    <a:pt x="2297379" y="0"/>
                    <a:pt x="2143817" y="44255"/>
                    <a:pt x="1893415" y="51409"/>
                  </a:cubicBezTo>
                  <a:cubicBezTo>
                    <a:pt x="1868015" y="56489"/>
                    <a:pt x="1840796" y="55930"/>
                    <a:pt x="1817215" y="66649"/>
                  </a:cubicBezTo>
                  <a:cubicBezTo>
                    <a:pt x="1783866" y="81808"/>
                    <a:pt x="1760528" y="116025"/>
                    <a:pt x="1725775" y="127609"/>
                  </a:cubicBezTo>
                  <a:lnTo>
                    <a:pt x="1680055" y="142849"/>
                  </a:lnTo>
                  <a:cubicBezTo>
                    <a:pt x="1664815" y="158089"/>
                    <a:pt x="1648133" y="172012"/>
                    <a:pt x="1634335" y="188569"/>
                  </a:cubicBezTo>
                  <a:cubicBezTo>
                    <a:pt x="1622609" y="202640"/>
                    <a:pt x="1616807" y="221337"/>
                    <a:pt x="1603855" y="234289"/>
                  </a:cubicBezTo>
                  <a:cubicBezTo>
                    <a:pt x="1590903" y="247241"/>
                    <a:pt x="1573375" y="254609"/>
                    <a:pt x="1558135" y="264769"/>
                  </a:cubicBezTo>
                  <a:cubicBezTo>
                    <a:pt x="1489968" y="367020"/>
                    <a:pt x="1570270" y="266839"/>
                    <a:pt x="1481935" y="325729"/>
                  </a:cubicBezTo>
                  <a:cubicBezTo>
                    <a:pt x="1464002" y="337684"/>
                    <a:pt x="1453457" y="358517"/>
                    <a:pt x="1436215" y="371449"/>
                  </a:cubicBezTo>
                  <a:cubicBezTo>
                    <a:pt x="1412518" y="389222"/>
                    <a:pt x="1385415" y="401929"/>
                    <a:pt x="1360015" y="417169"/>
                  </a:cubicBezTo>
                  <a:cubicBezTo>
                    <a:pt x="1332073" y="500994"/>
                    <a:pt x="1361564" y="425888"/>
                    <a:pt x="1314295" y="508609"/>
                  </a:cubicBezTo>
                  <a:cubicBezTo>
                    <a:pt x="1303023" y="528334"/>
                    <a:pt x="1295856" y="550304"/>
                    <a:pt x="1283815" y="569569"/>
                  </a:cubicBezTo>
                  <a:cubicBezTo>
                    <a:pt x="1270353" y="591108"/>
                    <a:pt x="1251557" y="608990"/>
                    <a:pt x="1238095" y="630529"/>
                  </a:cubicBezTo>
                  <a:cubicBezTo>
                    <a:pt x="1226054" y="649794"/>
                    <a:pt x="1220820" y="673002"/>
                    <a:pt x="1207615" y="691489"/>
                  </a:cubicBezTo>
                  <a:cubicBezTo>
                    <a:pt x="1166142" y="749551"/>
                    <a:pt x="1152965" y="730899"/>
                    <a:pt x="1100935" y="782929"/>
                  </a:cubicBezTo>
                  <a:cubicBezTo>
                    <a:pt x="1087983" y="795881"/>
                    <a:pt x="1082181" y="814578"/>
                    <a:pt x="1070455" y="828649"/>
                  </a:cubicBezTo>
                  <a:cubicBezTo>
                    <a:pt x="1056657" y="845206"/>
                    <a:pt x="1037967" y="857356"/>
                    <a:pt x="1024735" y="874369"/>
                  </a:cubicBezTo>
                  <a:cubicBezTo>
                    <a:pt x="1002245" y="903285"/>
                    <a:pt x="993081" y="943830"/>
                    <a:pt x="963775" y="965809"/>
                  </a:cubicBezTo>
                  <a:cubicBezTo>
                    <a:pt x="943455" y="981049"/>
                    <a:pt x="919690" y="992545"/>
                    <a:pt x="902815" y="1011529"/>
                  </a:cubicBezTo>
                  <a:cubicBezTo>
                    <a:pt x="773506" y="1157002"/>
                    <a:pt x="901430" y="1063253"/>
                    <a:pt x="796135" y="1133449"/>
                  </a:cubicBezTo>
                  <a:lnTo>
                    <a:pt x="735175" y="1224889"/>
                  </a:lnTo>
                  <a:cubicBezTo>
                    <a:pt x="725015" y="1240129"/>
                    <a:pt x="710487" y="1253233"/>
                    <a:pt x="704695" y="1270609"/>
                  </a:cubicBezTo>
                  <a:lnTo>
                    <a:pt x="674215" y="1362049"/>
                  </a:lnTo>
                  <a:lnTo>
                    <a:pt x="658975" y="1407769"/>
                  </a:lnTo>
                  <a:cubicBezTo>
                    <a:pt x="664055" y="1433169"/>
                    <a:pt x="669581" y="1458484"/>
                    <a:pt x="674215" y="1483969"/>
                  </a:cubicBezTo>
                  <a:cubicBezTo>
                    <a:pt x="679743" y="1514371"/>
                    <a:pt x="683395" y="1545109"/>
                    <a:pt x="689455" y="1575409"/>
                  </a:cubicBezTo>
                  <a:cubicBezTo>
                    <a:pt x="693563" y="1595948"/>
                    <a:pt x="699615" y="1616049"/>
                    <a:pt x="704695" y="1636369"/>
                  </a:cubicBezTo>
                  <a:cubicBezTo>
                    <a:pt x="698898" y="1665352"/>
                    <a:pt x="689836" y="1727047"/>
                    <a:pt x="674215" y="1758289"/>
                  </a:cubicBezTo>
                  <a:cubicBezTo>
                    <a:pt x="666024" y="1774672"/>
                    <a:pt x="651174" y="1787271"/>
                    <a:pt x="643735" y="1804009"/>
                  </a:cubicBezTo>
                  <a:cubicBezTo>
                    <a:pt x="592718" y="1918798"/>
                    <a:pt x="653495" y="1885389"/>
                    <a:pt x="552295" y="1910689"/>
                  </a:cubicBezTo>
                  <a:cubicBezTo>
                    <a:pt x="537055" y="1920849"/>
                    <a:pt x="522958" y="1932978"/>
                    <a:pt x="506575" y="1941169"/>
                  </a:cubicBezTo>
                  <a:cubicBezTo>
                    <a:pt x="492207" y="1948353"/>
                    <a:pt x="474898" y="1948607"/>
                    <a:pt x="460855" y="1956409"/>
                  </a:cubicBezTo>
                  <a:cubicBezTo>
                    <a:pt x="303645" y="2043748"/>
                    <a:pt x="427148" y="1998125"/>
                    <a:pt x="323695" y="2032609"/>
                  </a:cubicBezTo>
                  <a:cubicBezTo>
                    <a:pt x="308455" y="2047849"/>
                    <a:pt x="294988" y="2065097"/>
                    <a:pt x="277975" y="2078329"/>
                  </a:cubicBezTo>
                  <a:cubicBezTo>
                    <a:pt x="249059" y="2100819"/>
                    <a:pt x="186535" y="2139289"/>
                    <a:pt x="186535" y="2139289"/>
                  </a:cubicBezTo>
                  <a:cubicBezTo>
                    <a:pt x="99184" y="2270316"/>
                    <a:pt x="203911" y="2104536"/>
                    <a:pt x="140815" y="2230729"/>
                  </a:cubicBezTo>
                  <a:cubicBezTo>
                    <a:pt x="132624" y="2247112"/>
                    <a:pt x="120495" y="2261209"/>
                    <a:pt x="110335" y="2276449"/>
                  </a:cubicBezTo>
                  <a:cubicBezTo>
                    <a:pt x="115415" y="2312009"/>
                    <a:pt x="118530" y="2347906"/>
                    <a:pt x="125575" y="2383129"/>
                  </a:cubicBezTo>
                  <a:cubicBezTo>
                    <a:pt x="128725" y="2398881"/>
                    <a:pt x="140815" y="2412785"/>
                    <a:pt x="140815" y="2428849"/>
                  </a:cubicBezTo>
                  <a:cubicBezTo>
                    <a:pt x="140815" y="2446863"/>
                    <a:pt x="133430" y="2831535"/>
                    <a:pt x="110335" y="2947009"/>
                  </a:cubicBezTo>
                  <a:cubicBezTo>
                    <a:pt x="104034" y="2978514"/>
                    <a:pt x="90015" y="3007969"/>
                    <a:pt x="79855" y="3038449"/>
                  </a:cubicBezTo>
                  <a:cubicBezTo>
                    <a:pt x="57991" y="3104040"/>
                    <a:pt x="68511" y="3068584"/>
                    <a:pt x="49375" y="3145129"/>
                  </a:cubicBezTo>
                  <a:cubicBezTo>
                    <a:pt x="40942" y="3330661"/>
                    <a:pt x="0" y="4060949"/>
                    <a:pt x="49375" y="4120489"/>
                  </a:cubicBezTo>
                  <a:cubicBezTo>
                    <a:pt x="156435" y="4249590"/>
                    <a:pt x="384655" y="4110329"/>
                    <a:pt x="552295" y="4105249"/>
                  </a:cubicBezTo>
                  <a:cubicBezTo>
                    <a:pt x="562455" y="4090009"/>
                    <a:pt x="575560" y="4076364"/>
                    <a:pt x="582775" y="4059529"/>
                  </a:cubicBezTo>
                  <a:cubicBezTo>
                    <a:pt x="591026" y="4040277"/>
                    <a:pt x="592261" y="4018708"/>
                    <a:pt x="598015" y="3998569"/>
                  </a:cubicBezTo>
                  <a:cubicBezTo>
                    <a:pt x="602428" y="3983123"/>
                    <a:pt x="608175" y="3968089"/>
                    <a:pt x="613255" y="3952849"/>
                  </a:cubicBezTo>
                  <a:cubicBezTo>
                    <a:pt x="614546" y="3943814"/>
                    <a:pt x="624390" y="3829466"/>
                    <a:pt x="643735" y="3800449"/>
                  </a:cubicBezTo>
                  <a:cubicBezTo>
                    <a:pt x="655690" y="3782516"/>
                    <a:pt x="675657" y="3771286"/>
                    <a:pt x="689455" y="3754729"/>
                  </a:cubicBezTo>
                  <a:cubicBezTo>
                    <a:pt x="795543" y="3627423"/>
                    <a:pt x="632083" y="3796861"/>
                    <a:pt x="765655" y="3663289"/>
                  </a:cubicBezTo>
                  <a:cubicBezTo>
                    <a:pt x="788040" y="3667020"/>
                    <a:pt x="871918" y="3676114"/>
                    <a:pt x="902815" y="3693769"/>
                  </a:cubicBezTo>
                  <a:cubicBezTo>
                    <a:pt x="1031985" y="3767580"/>
                    <a:pt x="904667" y="3719786"/>
                    <a:pt x="1009495" y="3754729"/>
                  </a:cubicBezTo>
                  <a:cubicBezTo>
                    <a:pt x="1014575" y="3769969"/>
                    <a:pt x="1020322" y="3785003"/>
                    <a:pt x="1024735" y="3800449"/>
                  </a:cubicBezTo>
                  <a:cubicBezTo>
                    <a:pt x="1063007" y="3934402"/>
                    <a:pt x="1018675" y="3797508"/>
                    <a:pt x="1055215" y="3907129"/>
                  </a:cubicBezTo>
                  <a:cubicBezTo>
                    <a:pt x="1059961" y="4011534"/>
                    <a:pt x="1063274" y="4245045"/>
                    <a:pt x="1085695" y="4379569"/>
                  </a:cubicBezTo>
                  <a:cubicBezTo>
                    <a:pt x="1088336" y="4395415"/>
                    <a:pt x="1097039" y="4409704"/>
                    <a:pt x="1100935" y="4425289"/>
                  </a:cubicBezTo>
                  <a:cubicBezTo>
                    <a:pt x="1107217" y="4450419"/>
                    <a:pt x="1109893" y="4476359"/>
                    <a:pt x="1116175" y="4501489"/>
                  </a:cubicBezTo>
                  <a:cubicBezTo>
                    <a:pt x="1120071" y="4517074"/>
                    <a:pt x="1127519" y="4531624"/>
                    <a:pt x="1131415" y="4547209"/>
                  </a:cubicBezTo>
                  <a:cubicBezTo>
                    <a:pt x="1137697" y="4572339"/>
                    <a:pt x="1126988" y="4606552"/>
                    <a:pt x="1146655" y="4623409"/>
                  </a:cubicBezTo>
                  <a:cubicBezTo>
                    <a:pt x="1170116" y="4643519"/>
                    <a:pt x="1207293" y="4636185"/>
                    <a:pt x="1238095" y="4638649"/>
                  </a:cubicBezTo>
                  <a:cubicBezTo>
                    <a:pt x="1334441" y="4646357"/>
                    <a:pt x="1431135" y="4648809"/>
                    <a:pt x="1527655" y="4653889"/>
                  </a:cubicBezTo>
                  <a:cubicBezTo>
                    <a:pt x="1630000" y="4665261"/>
                    <a:pt x="1729491" y="4685570"/>
                    <a:pt x="1832455" y="4653889"/>
                  </a:cubicBezTo>
                  <a:cubicBezTo>
                    <a:pt x="1849961" y="4648502"/>
                    <a:pt x="1848632" y="4619611"/>
                    <a:pt x="1862935" y="4608169"/>
                  </a:cubicBezTo>
                  <a:cubicBezTo>
                    <a:pt x="1875479" y="4598134"/>
                    <a:pt x="1894287" y="4600113"/>
                    <a:pt x="1908655" y="4592929"/>
                  </a:cubicBezTo>
                  <a:cubicBezTo>
                    <a:pt x="1925038" y="4584738"/>
                    <a:pt x="1939135" y="4572609"/>
                    <a:pt x="1954375" y="4562449"/>
                  </a:cubicBezTo>
                  <a:cubicBezTo>
                    <a:pt x="1964535" y="4547209"/>
                    <a:pt x="1970552" y="4528171"/>
                    <a:pt x="1984855" y="4516729"/>
                  </a:cubicBezTo>
                  <a:cubicBezTo>
                    <a:pt x="1997399" y="4506694"/>
                    <a:pt x="2015810" y="4507817"/>
                    <a:pt x="2030575" y="4501489"/>
                  </a:cubicBezTo>
                  <a:cubicBezTo>
                    <a:pt x="2051457" y="4492540"/>
                    <a:pt x="2071215" y="4481169"/>
                    <a:pt x="2091535" y="4471009"/>
                  </a:cubicBezTo>
                  <a:cubicBezTo>
                    <a:pt x="2101695" y="4455769"/>
                    <a:pt x="2113824" y="4441672"/>
                    <a:pt x="2122015" y="4425289"/>
                  </a:cubicBezTo>
                  <a:cubicBezTo>
                    <a:pt x="2129199" y="4410921"/>
                    <a:pt x="2127220" y="4392113"/>
                    <a:pt x="2137255" y="4379569"/>
                  </a:cubicBezTo>
                  <a:cubicBezTo>
                    <a:pt x="2158741" y="4352712"/>
                    <a:pt x="2198576" y="4343889"/>
                    <a:pt x="2228695" y="4333849"/>
                  </a:cubicBezTo>
                  <a:cubicBezTo>
                    <a:pt x="2262400" y="4300144"/>
                    <a:pt x="2277700" y="4278867"/>
                    <a:pt x="2320135" y="4257649"/>
                  </a:cubicBezTo>
                  <a:cubicBezTo>
                    <a:pt x="2334503" y="4250465"/>
                    <a:pt x="2350615" y="4247489"/>
                    <a:pt x="2365855" y="4242409"/>
                  </a:cubicBezTo>
                  <a:cubicBezTo>
                    <a:pt x="2370935" y="4227169"/>
                    <a:pt x="2373293" y="4210732"/>
                    <a:pt x="2381095" y="4196689"/>
                  </a:cubicBezTo>
                  <a:cubicBezTo>
                    <a:pt x="2398885" y="4164667"/>
                    <a:pt x="2421735" y="4135729"/>
                    <a:pt x="2442055" y="4105249"/>
                  </a:cubicBezTo>
                  <a:lnTo>
                    <a:pt x="2503015" y="4013809"/>
                  </a:lnTo>
                  <a:lnTo>
                    <a:pt x="2563975" y="3922369"/>
                  </a:lnTo>
                  <a:lnTo>
                    <a:pt x="2594455" y="3876649"/>
                  </a:lnTo>
                  <a:cubicBezTo>
                    <a:pt x="2599535" y="3851249"/>
                    <a:pt x="2598111" y="3823617"/>
                    <a:pt x="2609695" y="3800449"/>
                  </a:cubicBezTo>
                  <a:cubicBezTo>
                    <a:pt x="2619334" y="3781172"/>
                    <a:pt x="2643460" y="3772662"/>
                    <a:pt x="2655415" y="3754729"/>
                  </a:cubicBezTo>
                  <a:cubicBezTo>
                    <a:pt x="2664326" y="3741363"/>
                    <a:pt x="2665575" y="3724249"/>
                    <a:pt x="2670655" y="3709009"/>
                  </a:cubicBezTo>
                  <a:cubicBezTo>
                    <a:pt x="2655415" y="3703929"/>
                    <a:pt x="2636294" y="3705128"/>
                    <a:pt x="2624935" y="3693769"/>
                  </a:cubicBezTo>
                  <a:cubicBezTo>
                    <a:pt x="2594455" y="3663289"/>
                    <a:pt x="2614775" y="3632809"/>
                    <a:pt x="2624935" y="3602329"/>
                  </a:cubicBezTo>
                  <a:cubicBezTo>
                    <a:pt x="2645566" y="3385708"/>
                    <a:pt x="2689464" y="3336932"/>
                    <a:pt x="2624935" y="3175609"/>
                  </a:cubicBezTo>
                  <a:cubicBezTo>
                    <a:pt x="2618133" y="3158603"/>
                    <a:pt x="2607407" y="3142841"/>
                    <a:pt x="2594455" y="3129889"/>
                  </a:cubicBezTo>
                  <a:cubicBezTo>
                    <a:pt x="2581503" y="3116937"/>
                    <a:pt x="2563975" y="3109569"/>
                    <a:pt x="2548735" y="3099409"/>
                  </a:cubicBezTo>
                  <a:lnTo>
                    <a:pt x="2457295" y="2962249"/>
                  </a:lnTo>
                  <a:lnTo>
                    <a:pt x="2426815" y="2916529"/>
                  </a:lnTo>
                  <a:cubicBezTo>
                    <a:pt x="2421735" y="2784449"/>
                    <a:pt x="2430268" y="2651138"/>
                    <a:pt x="2411575" y="2520289"/>
                  </a:cubicBezTo>
                  <a:cubicBezTo>
                    <a:pt x="2408985" y="2502157"/>
                    <a:pt x="2375563" y="2505341"/>
                    <a:pt x="2365855" y="2489809"/>
                  </a:cubicBezTo>
                  <a:cubicBezTo>
                    <a:pt x="2350395" y="2465073"/>
                    <a:pt x="2329057" y="2373099"/>
                    <a:pt x="2320135" y="2337409"/>
                  </a:cubicBezTo>
                  <a:cubicBezTo>
                    <a:pt x="2325215" y="2271369"/>
                    <a:pt x="2327636" y="2205070"/>
                    <a:pt x="2335375" y="2139289"/>
                  </a:cubicBezTo>
                  <a:cubicBezTo>
                    <a:pt x="2340139" y="2098793"/>
                    <a:pt x="2355014" y="2070552"/>
                    <a:pt x="2365855" y="2032609"/>
                  </a:cubicBezTo>
                  <a:cubicBezTo>
                    <a:pt x="2371609" y="2012470"/>
                    <a:pt x="2371728" y="1990383"/>
                    <a:pt x="2381095" y="1971649"/>
                  </a:cubicBezTo>
                  <a:cubicBezTo>
                    <a:pt x="2397478" y="1938884"/>
                    <a:pt x="2425672" y="1912974"/>
                    <a:pt x="2442055" y="1880209"/>
                  </a:cubicBezTo>
                  <a:cubicBezTo>
                    <a:pt x="2480726" y="1802866"/>
                    <a:pt x="2453632" y="1831851"/>
                    <a:pt x="2518255" y="1788769"/>
                  </a:cubicBezTo>
                  <a:cubicBezTo>
                    <a:pt x="2528415" y="1758289"/>
                    <a:pt x="2530913" y="1724062"/>
                    <a:pt x="2548735" y="1697329"/>
                  </a:cubicBezTo>
                  <a:lnTo>
                    <a:pt x="2640175" y="1560169"/>
                  </a:lnTo>
                  <a:lnTo>
                    <a:pt x="2670655" y="1514449"/>
                  </a:lnTo>
                  <a:cubicBezTo>
                    <a:pt x="2680815" y="1499209"/>
                    <a:pt x="2695343" y="1486105"/>
                    <a:pt x="2701135" y="1468729"/>
                  </a:cubicBezTo>
                  <a:lnTo>
                    <a:pt x="2716375" y="1423009"/>
                  </a:lnTo>
                  <a:cubicBezTo>
                    <a:pt x="2711295" y="1392529"/>
                    <a:pt x="2713685" y="1359806"/>
                    <a:pt x="2701135" y="1331569"/>
                  </a:cubicBezTo>
                  <a:cubicBezTo>
                    <a:pt x="2688783" y="1303777"/>
                    <a:pt x="2633984" y="1271562"/>
                    <a:pt x="2609695" y="1255369"/>
                  </a:cubicBezTo>
                  <a:cubicBezTo>
                    <a:pt x="2548735" y="1260449"/>
                    <a:pt x="2484847" y="1251265"/>
                    <a:pt x="2426815" y="1270609"/>
                  </a:cubicBezTo>
                  <a:cubicBezTo>
                    <a:pt x="2402718" y="1278641"/>
                    <a:pt x="2399056" y="1313608"/>
                    <a:pt x="2381095" y="1331569"/>
                  </a:cubicBezTo>
                  <a:cubicBezTo>
                    <a:pt x="2368143" y="1344521"/>
                    <a:pt x="2349065" y="1349880"/>
                    <a:pt x="2335375" y="1362049"/>
                  </a:cubicBezTo>
                  <a:cubicBezTo>
                    <a:pt x="2303158" y="1390687"/>
                    <a:pt x="2243935" y="1453489"/>
                    <a:pt x="2243935" y="1453489"/>
                  </a:cubicBezTo>
                  <a:cubicBezTo>
                    <a:pt x="2228695" y="1433169"/>
                    <a:pt x="2214941" y="1411644"/>
                    <a:pt x="2198215" y="1392529"/>
                  </a:cubicBezTo>
                  <a:cubicBezTo>
                    <a:pt x="2179292" y="1370902"/>
                    <a:pt x="2155207" y="1354009"/>
                    <a:pt x="2137255" y="1331569"/>
                  </a:cubicBezTo>
                  <a:cubicBezTo>
                    <a:pt x="2114371" y="1302964"/>
                    <a:pt x="2076295" y="1240129"/>
                    <a:pt x="2076295" y="1240129"/>
                  </a:cubicBezTo>
                  <a:cubicBezTo>
                    <a:pt x="2081375" y="1118209"/>
                    <a:pt x="2073652" y="995077"/>
                    <a:pt x="2091535" y="874369"/>
                  </a:cubicBezTo>
                  <a:cubicBezTo>
                    <a:pt x="2094694" y="853049"/>
                    <a:pt x="2124023" y="845662"/>
                    <a:pt x="2137255" y="828649"/>
                  </a:cubicBezTo>
                  <a:cubicBezTo>
                    <a:pt x="2159745" y="799733"/>
                    <a:pt x="2176236" y="766515"/>
                    <a:pt x="2198215" y="737209"/>
                  </a:cubicBezTo>
                  <a:cubicBezTo>
                    <a:pt x="2213455" y="716889"/>
                    <a:pt x="2230473" y="697788"/>
                    <a:pt x="2243935" y="676249"/>
                  </a:cubicBezTo>
                  <a:cubicBezTo>
                    <a:pt x="2255976" y="656984"/>
                    <a:pt x="2261210" y="633776"/>
                    <a:pt x="2274415" y="615289"/>
                  </a:cubicBezTo>
                  <a:cubicBezTo>
                    <a:pt x="2286942" y="597751"/>
                    <a:pt x="2306337" y="586126"/>
                    <a:pt x="2320135" y="569569"/>
                  </a:cubicBezTo>
                  <a:cubicBezTo>
                    <a:pt x="2331861" y="555498"/>
                    <a:pt x="2342424" y="540232"/>
                    <a:pt x="2350615" y="523849"/>
                  </a:cubicBezTo>
                  <a:cubicBezTo>
                    <a:pt x="2357799" y="509481"/>
                    <a:pt x="2355820" y="490673"/>
                    <a:pt x="2365855" y="478129"/>
                  </a:cubicBezTo>
                  <a:cubicBezTo>
                    <a:pt x="2377297" y="463826"/>
                    <a:pt x="2396335" y="457809"/>
                    <a:pt x="2411575" y="447649"/>
                  </a:cubicBezTo>
                  <a:cubicBezTo>
                    <a:pt x="2466154" y="365781"/>
                    <a:pt x="2467657" y="380902"/>
                    <a:pt x="2487775" y="310489"/>
                  </a:cubicBezTo>
                  <a:cubicBezTo>
                    <a:pt x="2493529" y="290350"/>
                    <a:pt x="2501276" y="270402"/>
                    <a:pt x="2503015" y="249529"/>
                  </a:cubicBezTo>
                  <a:cubicBezTo>
                    <a:pt x="2506390" y="209029"/>
                    <a:pt x="2503015" y="168249"/>
                    <a:pt x="2503015" y="127609"/>
                  </a:cubicBezTo>
                </a:path>
              </a:pathLst>
            </a:cu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5" name="Group 25"/>
          <p:cNvGrpSpPr/>
          <p:nvPr/>
        </p:nvGrpSpPr>
        <p:grpSpPr bwMode="auto">
          <a:xfrm>
            <a:off x="685800" y="5943600"/>
            <a:ext cx="7858125" cy="492125"/>
            <a:chOff x="432" y="3744"/>
            <a:chExt cx="4950" cy="310"/>
          </a:xfrm>
        </p:grpSpPr>
        <p:sp>
          <p:nvSpPr>
            <p:cNvPr id="29710" name="Text Box 4"/>
            <p:cNvSpPr txBox="1">
              <a:spLocks noChangeArrowheads="1"/>
            </p:cNvSpPr>
            <p:nvPr/>
          </p:nvSpPr>
          <p:spPr bwMode="auto">
            <a:xfrm>
              <a:off x="432" y="3744"/>
              <a:ext cx="4950" cy="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Wingdings 2" panose="05020102010507070707" pitchFamily="18" charset="2"/>
                <a:buNone/>
              </a:pPr>
              <a:r>
                <a:rPr lang="zh-CN" altLang="en-US" sz="3200" b="1">
                  <a:solidFill>
                    <a:srgbClr val="1F08A8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   夏              商          西周</a:t>
              </a:r>
            </a:p>
          </p:txBody>
        </p:sp>
        <p:sp>
          <p:nvSpPr>
            <p:cNvPr id="23" name="AutoShape 23"/>
            <p:cNvSpPr>
              <a:spLocks noChangeArrowheads="1"/>
            </p:cNvSpPr>
            <p:nvPr/>
          </p:nvSpPr>
          <p:spPr bwMode="auto">
            <a:xfrm>
              <a:off x="3648" y="3888"/>
              <a:ext cx="672" cy="144"/>
            </a:xfrm>
            <a:prstGeom prst="notchedRightArrow">
              <a:avLst>
                <a:gd name="adj1" fmla="val 50000"/>
                <a:gd name="adj2" fmla="val 58333"/>
              </a:avLst>
            </a:prstGeom>
            <a:solidFill>
              <a:schemeClr val="accent1"/>
            </a:solidFill>
            <a:ln w="9525">
              <a:noFill/>
              <a:miter lim="800000"/>
            </a:ln>
            <a:effectLst>
              <a:prstShdw prst="shdw17" dist="17961" dir="2700000">
                <a:schemeClr val="accent1">
                  <a:gamma/>
                  <a:shade val="60000"/>
                  <a:invGamma/>
                </a:schemeClr>
              </a:prstShdw>
            </a:effec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4" name="AutoShape 23"/>
            <p:cNvSpPr>
              <a:spLocks noChangeArrowheads="1"/>
            </p:cNvSpPr>
            <p:nvPr/>
          </p:nvSpPr>
          <p:spPr bwMode="auto">
            <a:xfrm>
              <a:off x="1680" y="3888"/>
              <a:ext cx="720" cy="144"/>
            </a:xfrm>
            <a:prstGeom prst="notchedRightArrow">
              <a:avLst>
                <a:gd name="adj1" fmla="val 50000"/>
                <a:gd name="adj2" fmla="val 58333"/>
              </a:avLst>
            </a:prstGeom>
            <a:solidFill>
              <a:schemeClr val="accent1"/>
            </a:solidFill>
            <a:ln w="9525">
              <a:noFill/>
              <a:miter lim="800000"/>
            </a:ln>
            <a:effectLst>
              <a:prstShdw prst="shdw17" dist="17961" dir="2700000">
                <a:schemeClr val="accent1">
                  <a:gamma/>
                  <a:shade val="60000"/>
                  <a:invGamma/>
                </a:schemeClr>
              </a:prstShdw>
            </a:effec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</p:grpSp>
      <p:pic>
        <p:nvPicPr>
          <p:cNvPr id="29713" name="Picture 29" descr="22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8600"/>
            <a:ext cx="2438400" cy="169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14" name="WordArt 17"/>
          <p:cNvSpPr>
            <a:spLocks noChangeArrowheads="1" noChangeShapeType="1" noTextEdit="1"/>
          </p:cNvSpPr>
          <p:nvPr/>
        </p:nvSpPr>
        <p:spPr bwMode="auto">
          <a:xfrm>
            <a:off x="2209800" y="152400"/>
            <a:ext cx="1800225" cy="7731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noFill/>
                <a:round/>
              </a14:hiddenLine>
            </a:ext>
          </a:extLst>
        </p:spPr>
        <p:txBody>
          <a:bodyPr wrap="none" fromWordArt="1">
            <a:prstTxWarp prst="textCanUp">
              <a:avLst>
                <a:gd name="adj" fmla="val 85713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4000" b="1"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宋体" panose="02010600030101010101" pitchFamily="2" charset="-122"/>
              </a:rPr>
              <a:t>找变化</a:t>
            </a:r>
          </a:p>
        </p:txBody>
      </p:sp>
      <p:grpSp>
        <p:nvGrpSpPr>
          <p:cNvPr id="6" name="Group 24"/>
          <p:cNvGrpSpPr/>
          <p:nvPr/>
        </p:nvGrpSpPr>
        <p:grpSpPr bwMode="auto">
          <a:xfrm>
            <a:off x="381000" y="3124200"/>
            <a:ext cx="3657600" cy="3505200"/>
            <a:chOff x="288" y="816"/>
            <a:chExt cx="1920" cy="2880"/>
          </a:xfrm>
        </p:grpSpPr>
        <p:pic>
          <p:nvPicPr>
            <p:cNvPr id="29716" name="Picture 5" descr="周公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" y="960"/>
              <a:ext cx="1920" cy="2736"/>
            </a:xfrm>
            <a:prstGeom prst="rect">
              <a:avLst/>
            </a:prstGeom>
            <a:noFill/>
            <a:ln w="47625">
              <a:solidFill>
                <a:srgbClr val="99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9717" name="Text Box 4"/>
            <p:cNvSpPr txBox="1">
              <a:spLocks noChangeArrowheads="1"/>
            </p:cNvSpPr>
            <p:nvPr/>
          </p:nvSpPr>
          <p:spPr bwMode="auto">
            <a:xfrm>
              <a:off x="1827" y="816"/>
              <a:ext cx="256" cy="1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 typeface="Wingdings 2" panose="05020102010507070707" pitchFamily="18" charset="2"/>
                <a:buNone/>
              </a:pPr>
              <a:r>
                <a:rPr lang="zh-CN" altLang="en-US" sz="3200" b="1">
                  <a:solidFill>
                    <a:srgbClr val="1F08A8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周公</a:t>
              </a:r>
            </a:p>
          </p:txBody>
        </p:sp>
      </p:grpSp>
      <p:grpSp>
        <p:nvGrpSpPr>
          <p:cNvPr id="7" name="Group 35"/>
          <p:cNvGrpSpPr/>
          <p:nvPr/>
        </p:nvGrpSpPr>
        <p:grpSpPr bwMode="auto">
          <a:xfrm>
            <a:off x="381000" y="152400"/>
            <a:ext cx="3657600" cy="2971800"/>
            <a:chOff x="240" y="96"/>
            <a:chExt cx="2304" cy="1872"/>
          </a:xfrm>
        </p:grpSpPr>
        <p:pic>
          <p:nvPicPr>
            <p:cNvPr id="29719" name="Picture 2" descr="周武王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" y="96"/>
              <a:ext cx="2304" cy="1872"/>
            </a:xfrm>
            <a:prstGeom prst="rect">
              <a:avLst/>
            </a:prstGeom>
            <a:noFill/>
            <a:ln w="47625">
              <a:solidFill>
                <a:srgbClr val="8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9720" name="Text Box 4"/>
            <p:cNvSpPr txBox="1">
              <a:spLocks noChangeArrowheads="1"/>
            </p:cNvSpPr>
            <p:nvPr/>
          </p:nvSpPr>
          <p:spPr bwMode="auto">
            <a:xfrm>
              <a:off x="2163" y="192"/>
              <a:ext cx="307" cy="1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 typeface="Wingdings 2" panose="05020102010507070707" pitchFamily="18" charset="2"/>
                <a:buNone/>
              </a:pPr>
              <a:r>
                <a:rPr lang="zh-CN" altLang="en-US" sz="3200" b="1">
                  <a:solidFill>
                    <a:srgbClr val="1F08A8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周武王</a:t>
              </a:r>
            </a:p>
          </p:txBody>
        </p:sp>
      </p:grpSp>
      <p:grpSp>
        <p:nvGrpSpPr>
          <p:cNvPr id="8" name="Group 33"/>
          <p:cNvGrpSpPr/>
          <p:nvPr/>
        </p:nvGrpSpPr>
        <p:grpSpPr bwMode="auto">
          <a:xfrm>
            <a:off x="4333875" y="457200"/>
            <a:ext cx="4657725" cy="1841500"/>
            <a:chOff x="2746" y="288"/>
            <a:chExt cx="2694" cy="1160"/>
          </a:xfrm>
        </p:grpSpPr>
        <p:sp>
          <p:nvSpPr>
            <p:cNvPr id="24606" name="AutoShape 30"/>
            <p:cNvSpPr>
              <a:spLocks noChangeArrowheads="1"/>
            </p:cNvSpPr>
            <p:nvPr/>
          </p:nvSpPr>
          <p:spPr bwMode="auto">
            <a:xfrm>
              <a:off x="2746" y="288"/>
              <a:ext cx="2650" cy="1160"/>
            </a:xfrm>
            <a:prstGeom prst="wedgeRoundRectCallout">
              <a:avLst>
                <a:gd name="adj1" fmla="val -69815"/>
                <a:gd name="adj2" fmla="val 76583"/>
                <a:gd name="adj3" fmla="val 16667"/>
              </a:avLst>
            </a:prstGeom>
            <a:solidFill>
              <a:schemeClr val="bg2"/>
            </a:solidFill>
            <a:ln w="9525">
              <a:noFill/>
              <a:miter lim="800000"/>
            </a:ln>
            <a:effectLst>
              <a:prstShdw prst="shdw17" dist="17961" dir="2700000">
                <a:schemeClr val="bg2">
                  <a:gamma/>
                  <a:shade val="60000"/>
                  <a:invGamma/>
                </a:schemeClr>
              </a:prstShdw>
            </a:effec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9723" name="Text Box 31"/>
            <p:cNvSpPr txBox="1">
              <a:spLocks noChangeArrowheads="1"/>
            </p:cNvSpPr>
            <p:nvPr/>
          </p:nvSpPr>
          <p:spPr bwMode="auto">
            <a:xfrm>
              <a:off x="2848" y="432"/>
              <a:ext cx="2592" cy="679"/>
            </a:xfrm>
            <a:prstGeom prst="rect">
              <a:avLst/>
            </a:prstGeom>
            <a:noFill/>
            <a:ln>
              <a:noFill/>
            </a:ln>
            <a:effectLst>
              <a:prstShdw prst="shdw17" dist="17961" dir="2700000">
                <a:srgbClr val="094377"/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zh-CN" altLang="en-US" sz="3200" b="1">
                  <a:solidFill>
                    <a:prstClr val="black"/>
                  </a:solidFill>
                  <a:ea typeface="黑体" panose="02010609060101010101" pitchFamily="49" charset="-122"/>
                </a:rPr>
                <a:t>怎样才能稳定周初的政治形势，巩固疆土？</a:t>
              </a:r>
              <a:r>
                <a:rPr lang="en-US" altLang="zh-CN" sz="2800" b="1">
                  <a:solidFill>
                    <a:prstClr val="black"/>
                  </a:solidFill>
                  <a:ea typeface="黑体" panose="02010609060101010101" pitchFamily="49" charset="-122"/>
                </a:rPr>
                <a:t>                          </a:t>
              </a:r>
            </a:p>
          </p:txBody>
        </p:sp>
      </p:grpSp>
      <p:grpSp>
        <p:nvGrpSpPr>
          <p:cNvPr id="10" name="Group 34"/>
          <p:cNvGrpSpPr/>
          <p:nvPr/>
        </p:nvGrpSpPr>
        <p:grpSpPr bwMode="auto">
          <a:xfrm>
            <a:off x="4648200" y="3581400"/>
            <a:ext cx="4038600" cy="2057400"/>
            <a:chOff x="2928" y="2256"/>
            <a:chExt cx="2544" cy="1296"/>
          </a:xfrm>
        </p:grpSpPr>
        <p:sp>
          <p:nvSpPr>
            <p:cNvPr id="24608" name="AutoShape 32"/>
            <p:cNvSpPr>
              <a:spLocks noChangeArrowheads="1"/>
            </p:cNvSpPr>
            <p:nvPr/>
          </p:nvSpPr>
          <p:spPr bwMode="auto">
            <a:xfrm>
              <a:off x="2928" y="2256"/>
              <a:ext cx="2544" cy="1296"/>
            </a:xfrm>
            <a:prstGeom prst="wedgeRoundRectCallout">
              <a:avLst>
                <a:gd name="adj1" fmla="val -73625"/>
                <a:gd name="adj2" fmla="val -4319"/>
                <a:gd name="adj3" fmla="val 16667"/>
              </a:avLst>
            </a:prstGeom>
            <a:solidFill>
              <a:schemeClr val="bg2"/>
            </a:solidFill>
            <a:ln w="9525">
              <a:noFill/>
              <a:miter lim="800000"/>
            </a:ln>
            <a:effectLst>
              <a:prstShdw prst="shdw17" dist="17961" dir="2700000">
                <a:schemeClr val="bg2">
                  <a:gamma/>
                  <a:shade val="60000"/>
                  <a:invGamma/>
                </a:schemeClr>
              </a:prstShdw>
            </a:effec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9726" name="Text Box 18"/>
            <p:cNvSpPr txBox="1">
              <a:spLocks noChangeArrowheads="1"/>
            </p:cNvSpPr>
            <p:nvPr/>
          </p:nvSpPr>
          <p:spPr bwMode="auto">
            <a:xfrm>
              <a:off x="3005" y="2323"/>
              <a:ext cx="2467" cy="1162"/>
            </a:xfrm>
            <a:prstGeom prst="rect">
              <a:avLst/>
            </a:prstGeom>
            <a:noFill/>
            <a:ln>
              <a:noFill/>
            </a:ln>
            <a:effectLst>
              <a:prstShdw prst="shdw17" dist="17961" dir="2700000">
                <a:srgbClr val="094377"/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zh-CN" altLang="en-US" sz="3600" b="1">
                  <a:solidFill>
                    <a:prstClr val="black"/>
                  </a:solidFill>
                  <a:ea typeface="黑体" panose="02010609060101010101" pitchFamily="49" charset="-122"/>
                </a:rPr>
                <a:t>“使各居其宅，   田其田。”</a:t>
              </a:r>
              <a:r>
                <a:rPr lang="en-US" altLang="zh-CN" sz="2800" b="1">
                  <a:solidFill>
                    <a:prstClr val="black"/>
                  </a:solidFill>
                  <a:ea typeface="黑体" panose="02010609060101010101" pitchFamily="49" charset="-122"/>
                </a:rPr>
                <a:t>                         </a:t>
              </a:r>
            </a:p>
            <a:p>
              <a: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en-US" altLang="zh-CN" sz="2800" b="1">
                  <a:solidFill>
                    <a:prstClr val="black"/>
                  </a:solidFill>
                  <a:ea typeface="黑体" panose="02010609060101010101" pitchFamily="49" charset="-122"/>
                </a:rPr>
                <a:t>         </a:t>
              </a:r>
              <a:r>
                <a:rPr lang="en-US" altLang="zh-CN" sz="2800">
                  <a:solidFill>
                    <a:prstClr val="black"/>
                  </a:solidFill>
                  <a:ea typeface="黑体" panose="02010609060101010101" pitchFamily="49" charset="-122"/>
                </a:rPr>
                <a:t>  ——《</a:t>
              </a:r>
              <a:r>
                <a:rPr lang="zh-CN" altLang="en-US" sz="2800">
                  <a:solidFill>
                    <a:prstClr val="black"/>
                  </a:solidFill>
                  <a:ea typeface="黑体" panose="02010609060101010101" pitchFamily="49" charset="-122"/>
                </a:rPr>
                <a:t>尚书</a:t>
              </a:r>
              <a:r>
                <a:rPr lang="en-US" altLang="zh-CN" sz="2800">
                  <a:solidFill>
                    <a:prstClr val="black"/>
                  </a:solidFill>
                  <a:ea typeface="黑体" panose="02010609060101010101" pitchFamily="49" charset="-122"/>
                </a:rPr>
                <a:t>》</a:t>
              </a:r>
            </a:p>
          </p:txBody>
        </p:sp>
      </p:grpSp>
      <p:sp>
        <p:nvSpPr>
          <p:cNvPr id="24612" name="Line 36"/>
          <p:cNvSpPr>
            <a:spLocks noChangeShapeType="1"/>
          </p:cNvSpPr>
          <p:nvPr/>
        </p:nvSpPr>
        <p:spPr bwMode="auto">
          <a:xfrm>
            <a:off x="6161088" y="1143000"/>
            <a:ext cx="2525712" cy="80963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</a:ln>
          <a:effectLst>
            <a:prstShdw prst="shdw17" dist="17961" dir="2700000">
              <a:srgbClr val="7A0000"/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24613" name="Line 37"/>
          <p:cNvSpPr>
            <a:spLocks noChangeShapeType="1"/>
          </p:cNvSpPr>
          <p:nvPr/>
        </p:nvSpPr>
        <p:spPr bwMode="auto">
          <a:xfrm>
            <a:off x="4648200" y="1695450"/>
            <a:ext cx="3429000" cy="57150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</a:ln>
          <a:effectLst>
            <a:prstShdw prst="shdw17" dist="17961" dir="2700000">
              <a:srgbClr val="7A0000"/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24615" name="Text Box 39"/>
          <p:cNvSpPr txBox="1">
            <a:spLocks noChangeArrowheads="1"/>
          </p:cNvSpPr>
          <p:nvPr/>
        </p:nvSpPr>
        <p:spPr bwMode="auto">
          <a:xfrm>
            <a:off x="4695825" y="1700213"/>
            <a:ext cx="3381375" cy="5238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094377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800" b="1">
                <a:solidFill>
                  <a:srgbClr val="CC0000"/>
                </a:solidFill>
                <a:ea typeface="黑体" panose="02010609060101010101" pitchFamily="49" charset="-122"/>
              </a:rPr>
              <a:t>（</a:t>
            </a:r>
            <a:r>
              <a:rPr lang="en-US" altLang="zh-CN" sz="2800" b="1">
                <a:solidFill>
                  <a:srgbClr val="CC0000"/>
                </a:solidFill>
                <a:ea typeface="黑体" panose="02010609060101010101" pitchFamily="49" charset="-122"/>
              </a:rPr>
              <a:t>1</a:t>
            </a:r>
            <a:r>
              <a:rPr lang="zh-CN" altLang="en-US" sz="2800" b="1">
                <a:solidFill>
                  <a:srgbClr val="CC0000"/>
                </a:solidFill>
                <a:ea typeface="黑体" panose="02010609060101010101" pitchFamily="49" charset="-122"/>
              </a:rPr>
              <a:t>、分封制的目的）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4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24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24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612" grpId="0" animBg="1"/>
      <p:bldP spid="24613" grpId="0" animBg="1"/>
      <p:bldP spid="24615" grpId="0" bldLvl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72107" y="736869"/>
            <a:ext cx="7467600" cy="605971"/>
          </a:xfrm>
        </p:spPr>
        <p:txBody>
          <a:bodyPr/>
          <a:lstStyle/>
          <a:p>
            <a:r>
              <a:rPr lang="en-US" altLang="zh-CN" sz="4400" dirty="0" smtClean="0"/>
              <a:t/>
            </a:r>
            <a:br>
              <a:rPr lang="en-US" altLang="zh-CN" sz="4400" dirty="0" smtClean="0"/>
            </a:br>
            <a:r>
              <a:rPr lang="zh-CN" altLang="en-US" sz="4400" dirty="0" smtClean="0"/>
              <a:t>阅读课本</a:t>
            </a:r>
            <a:r>
              <a:rPr lang="en-US" altLang="zh-CN" sz="4400" dirty="0" smtClean="0"/>
              <a:t>P23</a:t>
            </a:r>
            <a:r>
              <a:rPr lang="zh-CN" altLang="en-US" sz="4400" dirty="0" smtClean="0"/>
              <a:t>，找出以下内容</a:t>
            </a:r>
            <a:r>
              <a:rPr lang="zh-CN" altLang="en-US" dirty="0" smtClean="0"/>
              <a:t>。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>
          <a:xfrm>
            <a:off x="486229" y="1440543"/>
            <a:ext cx="7467600" cy="525780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b="1" dirty="0" smtClean="0"/>
              <a:t>1</a:t>
            </a:r>
            <a:r>
              <a:rPr lang="zh-CN" altLang="en-US" sz="2800" b="1" dirty="0" smtClean="0"/>
              <a:t>、分封制的目的：</a:t>
            </a:r>
            <a:endParaRPr lang="en-US" altLang="zh-CN" sz="2800" b="1" dirty="0" smtClean="0"/>
          </a:p>
          <a:p>
            <a:pPr>
              <a:lnSpc>
                <a:spcPct val="150000"/>
              </a:lnSpc>
            </a:pPr>
            <a:r>
              <a:rPr lang="en-US" altLang="zh-CN" sz="2800" b="1" dirty="0" smtClean="0"/>
              <a:t>2</a:t>
            </a:r>
            <a:r>
              <a:rPr lang="zh-CN" altLang="en-US" sz="2800" b="1" dirty="0" smtClean="0"/>
              <a:t>、分封制的对象：</a:t>
            </a:r>
            <a:endParaRPr lang="en-US" altLang="zh-CN" sz="2800" b="1" dirty="0" smtClean="0"/>
          </a:p>
          <a:p>
            <a:pPr>
              <a:lnSpc>
                <a:spcPct val="150000"/>
              </a:lnSpc>
            </a:pPr>
            <a:r>
              <a:rPr lang="en-US" altLang="zh-CN" sz="2800" b="1" dirty="0"/>
              <a:t>3</a:t>
            </a:r>
            <a:r>
              <a:rPr lang="zh-CN" altLang="en-US" sz="2800" b="1" dirty="0" smtClean="0"/>
              <a:t>、诸侯的权力：</a:t>
            </a:r>
            <a:endParaRPr lang="en-US" altLang="zh-CN" sz="2800" b="1" dirty="0" smtClean="0"/>
          </a:p>
          <a:p>
            <a:pPr>
              <a:lnSpc>
                <a:spcPct val="150000"/>
              </a:lnSpc>
            </a:pPr>
            <a:r>
              <a:rPr lang="en-US" altLang="zh-CN" sz="2800" b="1" dirty="0" smtClean="0"/>
              <a:t>4</a:t>
            </a:r>
            <a:r>
              <a:rPr lang="zh-CN" altLang="en-US" sz="2800" b="1" dirty="0" smtClean="0"/>
              <a:t>、</a:t>
            </a:r>
            <a:r>
              <a:rPr lang="zh-CN" altLang="en-US" sz="2800" b="1" dirty="0"/>
              <a:t>诸侯的义务</a:t>
            </a:r>
            <a:r>
              <a:rPr lang="zh-CN" altLang="en-US" sz="2800" b="1" dirty="0" smtClean="0"/>
              <a:t>：</a:t>
            </a:r>
            <a:endParaRPr lang="en-US" altLang="zh-CN" sz="2800" b="1" dirty="0" smtClean="0"/>
          </a:p>
          <a:p>
            <a:pPr>
              <a:lnSpc>
                <a:spcPct val="150000"/>
              </a:lnSpc>
            </a:pPr>
            <a:r>
              <a:rPr lang="en-US" altLang="zh-CN" sz="2800" b="1" dirty="0" smtClean="0"/>
              <a:t>5</a:t>
            </a:r>
            <a:r>
              <a:rPr lang="zh-CN" altLang="en-US" sz="2800" b="1" dirty="0" smtClean="0"/>
              <a:t>、分封制等级：</a:t>
            </a:r>
            <a:endParaRPr lang="en-US" altLang="zh-CN" sz="2800" b="1" dirty="0" smtClean="0"/>
          </a:p>
          <a:p>
            <a:pPr>
              <a:lnSpc>
                <a:spcPct val="150000"/>
              </a:lnSpc>
            </a:pPr>
            <a:r>
              <a:rPr lang="en-US" altLang="zh-CN" sz="2800" b="1" dirty="0" smtClean="0"/>
              <a:t>6</a:t>
            </a:r>
            <a:r>
              <a:rPr lang="zh-CN" altLang="en-US" sz="2800" b="1" dirty="0" smtClean="0"/>
              <a:t>、</a:t>
            </a:r>
            <a:r>
              <a:rPr lang="zh-CN" altLang="en-US" sz="2800" b="1" dirty="0"/>
              <a:t>分封制的</a:t>
            </a:r>
            <a:r>
              <a:rPr lang="zh-CN" altLang="en-US" sz="2800" b="1" dirty="0" smtClean="0"/>
              <a:t>作用：</a:t>
            </a:r>
            <a:endParaRPr lang="en-US" altLang="zh-CN" sz="2800" b="1" dirty="0" smtClean="0"/>
          </a:p>
          <a:p>
            <a:pPr>
              <a:lnSpc>
                <a:spcPct val="150000"/>
              </a:lnSpc>
            </a:pPr>
            <a:r>
              <a:rPr lang="en-US" altLang="zh-CN" sz="2800" b="1" dirty="0" smtClean="0"/>
              <a:t>6</a:t>
            </a:r>
            <a:r>
              <a:rPr lang="zh-CN" altLang="en-US" sz="2800" b="1" dirty="0" smtClean="0"/>
              <a:t>、</a:t>
            </a:r>
            <a:r>
              <a:rPr lang="zh-CN" altLang="en-US" sz="2800" b="1" dirty="0"/>
              <a:t>分封制</a:t>
            </a:r>
            <a:r>
              <a:rPr lang="zh-CN" altLang="en-US" sz="2800" b="1" dirty="0" smtClean="0"/>
              <a:t>的局限：</a:t>
            </a:r>
            <a:endParaRPr lang="zh-CN" altLang="en-US" sz="2800" b="1" dirty="0"/>
          </a:p>
          <a:p>
            <a:pPr>
              <a:lnSpc>
                <a:spcPct val="150000"/>
              </a:lnSpc>
            </a:pPr>
            <a:endParaRPr lang="zh-CN" altLang="en-US" sz="2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804996" y="1683729"/>
            <a:ext cx="4680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稳定周初的政治形势，巩固疆土</a:t>
            </a:r>
            <a:endParaRPr lang="zh-CN" altLang="en-US" sz="2400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04996" y="2949044"/>
            <a:ext cx="4536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管理土地和人民，建立诸侯国</a:t>
            </a:r>
            <a:endParaRPr lang="zh-CN" altLang="en-US" sz="2400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29472" y="2348880"/>
            <a:ext cx="46469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宗亲、</a:t>
            </a:r>
            <a:r>
              <a:rPr lang="zh-CN" altLang="en-US" sz="24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功臣、先代贵族</a:t>
            </a:r>
          </a:p>
          <a:p>
            <a:endParaRPr lang="zh-CN" altLang="en-US" sz="2400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713809" y="3661477"/>
            <a:ext cx="54005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进贡；服从调兵</a:t>
            </a:r>
            <a:r>
              <a:rPr lang="zh-CN" altLang="en-US" sz="24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；定期觐见；镇守</a:t>
            </a:r>
            <a:r>
              <a:rPr lang="zh-CN" altLang="en-US" sz="2400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边疆</a:t>
            </a:r>
            <a:endParaRPr lang="zh-CN" altLang="en-US" sz="2400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2737643" y="707795"/>
            <a:ext cx="3272050" cy="70788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zh-CN" altLang="en-US" sz="4000" b="1" dirty="0" smtClean="0">
                <a:latin typeface="隶书" panose="02010509060101010101" pitchFamily="49" charset="-122"/>
                <a:ea typeface="隶书" panose="02010509060101010101" pitchFamily="49" charset="-122"/>
              </a:rPr>
              <a:t>西周的分封制</a:t>
            </a:r>
            <a:endParaRPr lang="zh-CN" altLang="en-US" sz="4000" b="1" dirty="0"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25010" y="5122173"/>
            <a:ext cx="48714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保证了周王朝对地方的控制，稳定了政局，扩大了统治范围。</a:t>
            </a:r>
            <a:endParaRPr lang="zh-CN" altLang="en-US" sz="2400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80385" y="5837639"/>
            <a:ext cx="3960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使王室衰微，出现诸侯争霸的局面。</a:t>
            </a:r>
            <a:endParaRPr lang="zh-CN" altLang="en-US" sz="2400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4" name="文本框 2"/>
          <p:cNvSpPr txBox="1"/>
          <p:nvPr/>
        </p:nvSpPr>
        <p:spPr>
          <a:xfrm>
            <a:off x="3552306" y="4448769"/>
            <a:ext cx="5416868" cy="4616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2400" dirty="0">
                <a:solidFill>
                  <a:srgbClr val="FF0000"/>
                </a:solidFill>
                <a:ea typeface="黑体" panose="02010609060101010101" pitchFamily="49" charset="-122"/>
                <a:sym typeface="+mn-ea"/>
              </a:rPr>
              <a:t>天子、诸侯、卿大夫、士、平民、奴隶</a:t>
            </a:r>
          </a:p>
        </p:txBody>
      </p:sp>
      <p:sp>
        <p:nvSpPr>
          <p:cNvPr id="7" name="流程图: 摘录 6">
            <a:hlinkClick r:id="rId2" action="ppaction://hlinkfile"/>
          </p:cNvPr>
          <p:cNvSpPr/>
          <p:nvPr/>
        </p:nvSpPr>
        <p:spPr>
          <a:xfrm>
            <a:off x="6352963" y="667209"/>
            <a:ext cx="745164" cy="707886"/>
          </a:xfrm>
          <a:prstGeom prst="flowChartExtra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51012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8" grpId="0"/>
      <p:bldP spid="11" grpId="0"/>
      <p:bldP spid="12" grpId="0"/>
      <p:bldP spid="14" grpId="0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ext Box 3"/>
          <p:cNvSpPr txBox="1">
            <a:spLocks noChangeArrowheads="1"/>
          </p:cNvSpPr>
          <p:nvPr/>
        </p:nvSpPr>
        <p:spPr bwMode="auto">
          <a:xfrm>
            <a:off x="0" y="5734050"/>
            <a:ext cx="9144000" cy="72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lnSpc>
                <a:spcPct val="130000"/>
              </a:lnSpc>
              <a:spcBef>
                <a:spcPct val="50000"/>
              </a:spcBef>
              <a:spcAft>
                <a:spcPct val="0"/>
              </a:spcAft>
              <a:buFont typeface="Wingdings 2" panose="05020102010507070707" pitchFamily="18" charset="2"/>
              <a:buNone/>
            </a:pPr>
            <a:endParaRPr lang="zh-CN" altLang="zh-CN" sz="3200" b="1">
              <a:solidFill>
                <a:srgbClr val="E2D7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0722" name="Rectangle 2"/>
          <p:cNvSpPr txBox="1">
            <a:spLocks noChangeArrowheads="1"/>
          </p:cNvSpPr>
          <p:nvPr/>
        </p:nvSpPr>
        <p:spPr bwMode="auto">
          <a:xfrm>
            <a:off x="457200" y="228600"/>
            <a:ext cx="3124200" cy="685800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74955" indent="-27495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anose="05020102010507070707" pitchFamily="18" charset="2"/>
              <a:buNone/>
            </a:pPr>
            <a:r>
              <a:rPr lang="zh-CN" altLang="en-US" sz="3600" b="1">
                <a:solidFill>
                  <a:srgbClr val="1F08A8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西周的分封制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anose="05020102010507070707" pitchFamily="18" charset="2"/>
              <a:buNone/>
            </a:pPr>
            <a:endParaRPr lang="zh-CN" altLang="en-US" sz="2800" b="1">
              <a:solidFill>
                <a:srgbClr val="1F08A8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30723" name="Picture 13" descr="9f4910bbhbc93e66983a9&amp;69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973455"/>
            <a:ext cx="83058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4" name="Text Box 15"/>
          <p:cNvSpPr txBox="1">
            <a:spLocks noChangeArrowheads="1"/>
          </p:cNvSpPr>
          <p:nvPr/>
        </p:nvSpPr>
        <p:spPr bwMode="auto">
          <a:xfrm>
            <a:off x="6172200" y="3124200"/>
            <a:ext cx="2438400" cy="47625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9050">
            <a:solidFill>
              <a:srgbClr val="800000"/>
            </a:solidFill>
            <a:miter lim="800000"/>
          </a:ln>
          <a:effectLst>
            <a:prstShdw prst="shdw17" dist="17961" dir="2700000">
              <a:srgbClr val="4D0000"/>
            </a:prst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 typeface="Wingdings 2" panose="05020102010507070707" pitchFamily="18" charset="2"/>
              <a:buNone/>
            </a:pPr>
            <a:r>
              <a:rPr lang="zh-CN" altLang="en-US" sz="2400" b="1">
                <a:solidFill>
                  <a:srgbClr val="FF0000"/>
                </a:solidFill>
                <a:ea typeface="黑体" panose="02010609060101010101" pitchFamily="49" charset="-122"/>
              </a:rPr>
              <a:t>功臣</a:t>
            </a:r>
            <a:r>
              <a:rPr lang="zh-CN" altLang="en-US" sz="2400" b="1">
                <a:solidFill>
                  <a:prstClr val="black"/>
                </a:solidFill>
                <a:ea typeface="黑体" panose="02010609060101010101" pitchFamily="49" charset="-122"/>
              </a:rPr>
              <a:t>吕尚分国齐</a:t>
            </a:r>
          </a:p>
        </p:txBody>
      </p:sp>
      <p:sp>
        <p:nvSpPr>
          <p:cNvPr id="30725" name="Text Box 16"/>
          <p:cNvSpPr txBox="1">
            <a:spLocks noChangeArrowheads="1"/>
          </p:cNvSpPr>
          <p:nvPr/>
        </p:nvSpPr>
        <p:spPr bwMode="auto">
          <a:xfrm>
            <a:off x="533400" y="4038600"/>
            <a:ext cx="2971800" cy="476250"/>
          </a:xfrm>
          <a:prstGeom prst="rect">
            <a:avLst/>
          </a:prstGeom>
          <a:solidFill>
            <a:schemeClr val="bg2"/>
          </a:solidFill>
          <a:ln w="19050">
            <a:solidFill>
              <a:srgbClr val="800000"/>
            </a:solidFill>
            <a:miter lim="800000"/>
          </a:ln>
          <a:effectLst>
            <a:prstShdw prst="shdw17" dist="17961" dir="2700000">
              <a:srgbClr val="4D0000"/>
            </a:prst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 typeface="Wingdings 2" panose="05020102010507070707" pitchFamily="18" charset="2"/>
              <a:buNone/>
            </a:pPr>
            <a:r>
              <a:rPr lang="zh-CN" altLang="en-US" sz="2400" b="1">
                <a:solidFill>
                  <a:prstClr val="black"/>
                </a:solidFill>
                <a:ea typeface="黑体" panose="02010609060101010101" pitchFamily="49" charset="-122"/>
              </a:rPr>
              <a:t>周成王</a:t>
            </a:r>
            <a:r>
              <a:rPr lang="zh-CN" altLang="en-US" sz="2400" b="1">
                <a:solidFill>
                  <a:srgbClr val="FF0000"/>
                </a:solidFill>
                <a:ea typeface="黑体" panose="02010609060101010101" pitchFamily="49" charset="-122"/>
              </a:rPr>
              <a:t>弟</a:t>
            </a:r>
            <a:r>
              <a:rPr lang="zh-CN" altLang="en-US" sz="2400" b="1">
                <a:solidFill>
                  <a:prstClr val="black"/>
                </a:solidFill>
                <a:ea typeface="黑体" panose="02010609060101010101" pitchFamily="49" charset="-122"/>
              </a:rPr>
              <a:t>叔虞分国晋</a:t>
            </a:r>
          </a:p>
        </p:txBody>
      </p:sp>
      <p:sp>
        <p:nvSpPr>
          <p:cNvPr id="30726" name="Text Box 17"/>
          <p:cNvSpPr txBox="1">
            <a:spLocks noChangeArrowheads="1"/>
          </p:cNvSpPr>
          <p:nvPr/>
        </p:nvSpPr>
        <p:spPr bwMode="auto">
          <a:xfrm>
            <a:off x="6096000" y="4953000"/>
            <a:ext cx="2514600" cy="82994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19050">
            <a:solidFill>
              <a:srgbClr val="800000"/>
            </a:solidFill>
            <a:miter lim="800000"/>
          </a:ln>
          <a:effectLst>
            <a:prstShdw prst="shdw17" dist="17961" dir="2700000">
              <a:srgbClr val="4D0000"/>
            </a:prstShdw>
          </a:effec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 typeface="Wingdings 2" panose="05020102010507070707" pitchFamily="18" charset="2"/>
              <a:buNone/>
            </a:pPr>
            <a:r>
              <a:rPr lang="zh-CN" altLang="en-US" sz="2400" b="1" u="sng">
                <a:solidFill>
                  <a:srgbClr val="FF0000"/>
                </a:solidFill>
                <a:ea typeface="黑体" panose="02010609060101010101" pitchFamily="49" charset="-122"/>
              </a:rPr>
              <a:t>殷商贵族</a:t>
            </a:r>
            <a:r>
              <a:rPr lang="zh-CN" altLang="en-US" sz="2400" b="1">
                <a:solidFill>
                  <a:prstClr val="black"/>
                </a:solidFill>
                <a:ea typeface="黑体" panose="02010609060101010101" pitchFamily="49" charset="-122"/>
              </a:rPr>
              <a:t>微子启分国宋</a:t>
            </a:r>
          </a:p>
        </p:txBody>
      </p:sp>
      <p:sp>
        <p:nvSpPr>
          <p:cNvPr id="30727" name="Text Box 18"/>
          <p:cNvSpPr txBox="1">
            <a:spLocks noChangeArrowheads="1"/>
          </p:cNvSpPr>
          <p:nvPr/>
        </p:nvSpPr>
        <p:spPr bwMode="auto">
          <a:xfrm>
            <a:off x="4953000" y="2971800"/>
            <a:ext cx="1143000" cy="1206500"/>
          </a:xfrm>
          <a:prstGeom prst="rect">
            <a:avLst/>
          </a:prstGeom>
          <a:solidFill>
            <a:schemeClr val="bg2"/>
          </a:solidFill>
          <a:ln w="19050">
            <a:solidFill>
              <a:srgbClr val="800000"/>
            </a:solidFill>
            <a:miter lim="800000"/>
          </a:ln>
          <a:effectLst>
            <a:prstShdw prst="shdw17" dist="17961" dir="2700000">
              <a:srgbClr val="4D0000"/>
            </a:prst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 typeface="Wingdings 2" panose="05020102010507070707" pitchFamily="18" charset="2"/>
              <a:buNone/>
            </a:pPr>
            <a:r>
              <a:rPr lang="zh-CN" altLang="en-US" sz="2400" b="1">
                <a:solidFill>
                  <a:prstClr val="black"/>
                </a:solidFill>
                <a:ea typeface="黑体" panose="02010609060101010101" pitchFamily="49" charset="-122"/>
              </a:rPr>
              <a:t>周公</a:t>
            </a:r>
            <a:r>
              <a:rPr lang="zh-CN" altLang="en-US" sz="2400" b="1">
                <a:solidFill>
                  <a:srgbClr val="FF0000"/>
                </a:solidFill>
                <a:ea typeface="黑体" panose="02010609060101010101" pitchFamily="49" charset="-122"/>
              </a:rPr>
              <a:t>子</a:t>
            </a:r>
            <a:r>
              <a:rPr lang="zh-CN" altLang="en-US" sz="2400" b="1">
                <a:solidFill>
                  <a:prstClr val="black"/>
                </a:solidFill>
                <a:ea typeface="黑体" panose="02010609060101010101" pitchFamily="49" charset="-122"/>
              </a:rPr>
              <a:t>伯禽分国鲁</a:t>
            </a:r>
          </a:p>
        </p:txBody>
      </p:sp>
      <p:sp>
        <p:nvSpPr>
          <p:cNvPr id="30728" name="Text Box 19"/>
          <p:cNvSpPr txBox="1">
            <a:spLocks noChangeArrowheads="1"/>
          </p:cNvSpPr>
          <p:nvPr/>
        </p:nvSpPr>
        <p:spPr bwMode="auto">
          <a:xfrm>
            <a:off x="4800600" y="1981200"/>
            <a:ext cx="3810635" cy="521970"/>
          </a:xfrm>
          <a:prstGeom prst="rect">
            <a:avLst/>
          </a:prstGeom>
          <a:solidFill>
            <a:schemeClr val="bg2"/>
          </a:solidFill>
          <a:ln w="19050">
            <a:solidFill>
              <a:srgbClr val="800000"/>
            </a:solidFill>
            <a:miter lim="800000"/>
          </a:ln>
          <a:effectLst>
            <a:prstShdw prst="shdw17" dist="17961" dir="2700000">
              <a:srgbClr val="4D0000"/>
            </a:prstShdw>
          </a:effec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 typeface="Wingdings 2" panose="05020102010507070707" pitchFamily="18" charset="2"/>
              <a:buNone/>
            </a:pPr>
            <a:r>
              <a:rPr lang="zh-CN" altLang="en-US" sz="2800" b="1">
                <a:solidFill>
                  <a:prstClr val="black"/>
                </a:solidFill>
                <a:ea typeface="黑体" panose="02010609060101010101" pitchFamily="49" charset="-122"/>
              </a:rPr>
              <a:t>周王室</a:t>
            </a:r>
            <a:r>
              <a:rPr lang="zh-CN" altLang="en-US" sz="2800" b="1">
                <a:solidFill>
                  <a:srgbClr val="FF0000"/>
                </a:solidFill>
                <a:ea typeface="黑体" panose="02010609060101010101" pitchFamily="49" charset="-122"/>
              </a:rPr>
              <a:t>贵族</a:t>
            </a:r>
            <a:r>
              <a:rPr lang="zh-CN" altLang="en-US" sz="2800" b="1">
                <a:solidFill>
                  <a:prstClr val="black"/>
                </a:solidFill>
                <a:ea typeface="黑体" panose="02010609060101010101" pitchFamily="49" charset="-122"/>
              </a:rPr>
              <a:t>召公分国燕</a:t>
            </a:r>
          </a:p>
        </p:txBody>
      </p:sp>
      <p:sp>
        <p:nvSpPr>
          <p:cNvPr id="30729" name="Text Box 20"/>
          <p:cNvSpPr txBox="1">
            <a:spLocks noChangeArrowheads="1"/>
          </p:cNvSpPr>
          <p:nvPr/>
        </p:nvSpPr>
        <p:spPr bwMode="auto">
          <a:xfrm>
            <a:off x="1600200" y="3505200"/>
            <a:ext cx="3200400" cy="476250"/>
          </a:xfrm>
          <a:prstGeom prst="rect">
            <a:avLst/>
          </a:prstGeom>
          <a:solidFill>
            <a:schemeClr val="bg2"/>
          </a:solidFill>
          <a:ln w="19050">
            <a:solidFill>
              <a:srgbClr val="800000"/>
            </a:solidFill>
            <a:miter lim="800000"/>
          </a:ln>
          <a:effectLst>
            <a:prstShdw prst="shdw17" dist="17961" dir="2700000">
              <a:srgbClr val="4D0000"/>
            </a:prst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 typeface="Wingdings 2" panose="05020102010507070707" pitchFamily="18" charset="2"/>
              <a:buNone/>
            </a:pPr>
            <a:r>
              <a:rPr lang="zh-CN" altLang="en-US" sz="2400" b="1" dirty="0">
                <a:solidFill>
                  <a:prstClr val="black"/>
                </a:solidFill>
                <a:ea typeface="黑体" panose="02010609060101010101" pitchFamily="49" charset="-122"/>
              </a:rPr>
              <a:t>周成王</a:t>
            </a:r>
            <a:r>
              <a:rPr lang="zh-CN" altLang="en-US" sz="2400" b="1" dirty="0">
                <a:solidFill>
                  <a:srgbClr val="FF0000"/>
                </a:solidFill>
                <a:ea typeface="黑体" panose="02010609060101010101" pitchFamily="49" charset="-122"/>
              </a:rPr>
              <a:t>弟</a:t>
            </a:r>
            <a:r>
              <a:rPr lang="zh-CN" altLang="en-US" sz="2400" b="1" dirty="0">
                <a:solidFill>
                  <a:prstClr val="black"/>
                </a:solidFill>
                <a:ea typeface="黑体" panose="02010609060101010101" pitchFamily="49" charset="-122"/>
              </a:rPr>
              <a:t>康叔分国卫</a:t>
            </a:r>
          </a:p>
        </p:txBody>
      </p:sp>
      <p:sp>
        <p:nvSpPr>
          <p:cNvPr id="25621" name="Rectangle 21"/>
          <p:cNvSpPr>
            <a:spLocks noChangeArrowheads="1"/>
          </p:cNvSpPr>
          <p:nvPr/>
        </p:nvSpPr>
        <p:spPr bwMode="auto">
          <a:xfrm>
            <a:off x="609600" y="1066800"/>
            <a:ext cx="3962400" cy="2062163"/>
          </a:xfrm>
          <a:prstGeom prst="rect">
            <a:avLst/>
          </a:prstGeom>
          <a:solidFill>
            <a:srgbClr val="FFFF99"/>
          </a:solidFill>
          <a:ln>
            <a:noFill/>
          </a:ln>
          <a:effectLst>
            <a:prstShdw prst="shdw17" dist="17961" dir="2700000">
              <a:srgbClr val="99995C"/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Wingdings 2" panose="05020102010507070707" pitchFamily="18" charset="2"/>
              <a:buNone/>
            </a:pPr>
            <a:r>
              <a:rPr lang="en-US" altLang="zh-CN" sz="3200" b="1" dirty="0">
                <a:solidFill>
                  <a:srgbClr val="1F08A8"/>
                </a:solidFill>
                <a:ea typeface="黑体" panose="02010609060101010101" pitchFamily="49" charset="-122"/>
              </a:rPr>
              <a:t>2</a:t>
            </a:r>
            <a:r>
              <a:rPr lang="zh-CN" altLang="en-US" sz="3200" b="1" dirty="0">
                <a:solidFill>
                  <a:srgbClr val="1F08A8"/>
                </a:solidFill>
                <a:ea typeface="黑体" panose="02010609060101010101" pitchFamily="49" charset="-122"/>
              </a:rPr>
              <a:t>、分封的</a:t>
            </a:r>
            <a:r>
              <a:rPr lang="zh-CN" altLang="en-US" sz="3200" b="1" dirty="0">
                <a:solidFill>
                  <a:srgbClr val="CC0000"/>
                </a:solidFill>
                <a:ea typeface="黑体" panose="02010609060101010101" pitchFamily="49" charset="-122"/>
              </a:rPr>
              <a:t>对象</a:t>
            </a:r>
            <a:r>
              <a:rPr lang="zh-CN" altLang="en-US" sz="3200" b="1" dirty="0">
                <a:solidFill>
                  <a:srgbClr val="1F08A8"/>
                </a:solidFill>
                <a:ea typeface="黑体" panose="02010609060101010101" pitchFamily="49" charset="-122"/>
              </a:rPr>
              <a:t>：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 2" panose="05020102010507070707" pitchFamily="18" charset="2"/>
              <a:buNone/>
            </a:pPr>
            <a:r>
              <a:rPr lang="zh-CN" altLang="en-US" sz="3200" b="1" dirty="0">
                <a:solidFill>
                  <a:srgbClr val="1F08A8"/>
                </a:solidFill>
                <a:ea typeface="黑体" panose="02010609060101010101" pitchFamily="49" charset="-122"/>
              </a:rPr>
              <a:t>（</a:t>
            </a:r>
            <a:r>
              <a:rPr lang="en-US" altLang="zh-CN" sz="3200" b="1" dirty="0">
                <a:solidFill>
                  <a:srgbClr val="1F08A8"/>
                </a:solidFill>
                <a:ea typeface="黑体" panose="02010609060101010101" pitchFamily="49" charset="-122"/>
              </a:rPr>
              <a:t>1</a:t>
            </a:r>
            <a:r>
              <a:rPr lang="zh-CN" altLang="en-US" sz="3200" b="1" dirty="0">
                <a:solidFill>
                  <a:srgbClr val="1F08A8"/>
                </a:solidFill>
                <a:ea typeface="黑体" panose="02010609060101010101" pitchFamily="49" charset="-122"/>
              </a:rPr>
              <a:t>）宗亲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 2" panose="05020102010507070707" pitchFamily="18" charset="2"/>
              <a:buNone/>
            </a:pPr>
            <a:r>
              <a:rPr lang="zh-CN" altLang="en-US" sz="3200" b="1" dirty="0">
                <a:solidFill>
                  <a:srgbClr val="1F08A8"/>
                </a:solidFill>
                <a:ea typeface="黑体" panose="02010609060101010101" pitchFamily="49" charset="-122"/>
              </a:rPr>
              <a:t>（</a:t>
            </a:r>
            <a:r>
              <a:rPr lang="en-US" altLang="zh-CN" sz="3200" b="1" dirty="0">
                <a:solidFill>
                  <a:srgbClr val="1F08A8"/>
                </a:solidFill>
                <a:ea typeface="黑体" panose="02010609060101010101" pitchFamily="49" charset="-122"/>
              </a:rPr>
              <a:t>2</a:t>
            </a:r>
            <a:r>
              <a:rPr lang="zh-CN" altLang="en-US" sz="3200" b="1" dirty="0">
                <a:solidFill>
                  <a:srgbClr val="1F08A8"/>
                </a:solidFill>
                <a:ea typeface="黑体" panose="02010609060101010101" pitchFamily="49" charset="-122"/>
              </a:rPr>
              <a:t>）功臣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 2" panose="05020102010507070707" pitchFamily="18" charset="2"/>
              <a:buNone/>
            </a:pPr>
            <a:r>
              <a:rPr lang="zh-CN" altLang="en-US" sz="3200" b="1" dirty="0">
                <a:solidFill>
                  <a:srgbClr val="1F08A8"/>
                </a:solidFill>
                <a:ea typeface="黑体" panose="02010609060101010101" pitchFamily="49" charset="-122"/>
              </a:rPr>
              <a:t>（</a:t>
            </a:r>
            <a:r>
              <a:rPr lang="en-US" altLang="zh-CN" sz="3200" b="1" dirty="0">
                <a:solidFill>
                  <a:srgbClr val="1F08A8"/>
                </a:solidFill>
                <a:ea typeface="黑体" panose="02010609060101010101" pitchFamily="49" charset="-122"/>
              </a:rPr>
              <a:t>3</a:t>
            </a:r>
            <a:r>
              <a:rPr lang="zh-CN" altLang="en-US" sz="3200" b="1" dirty="0">
                <a:solidFill>
                  <a:srgbClr val="1F08A8"/>
                </a:solidFill>
                <a:ea typeface="黑体" panose="02010609060101010101" pitchFamily="49" charset="-122"/>
              </a:rPr>
              <a:t>）先代贵族</a:t>
            </a:r>
            <a:endParaRPr lang="en-US" altLang="zh-CN" sz="3200" b="1" dirty="0">
              <a:solidFill>
                <a:srgbClr val="1F08A8"/>
              </a:solidFill>
              <a:ea typeface="黑体" panose="02010609060101010101" pitchFamily="49" charset="-122"/>
            </a:endParaRPr>
          </a:p>
        </p:txBody>
      </p:sp>
      <p:sp>
        <p:nvSpPr>
          <p:cNvPr id="3" name="椭圆 2"/>
          <p:cNvSpPr/>
          <p:nvPr/>
        </p:nvSpPr>
        <p:spPr>
          <a:xfrm>
            <a:off x="6692265" y="1907540"/>
            <a:ext cx="742950" cy="624205"/>
          </a:xfrm>
          <a:prstGeom prst="ellipse">
            <a:avLst/>
          </a:prstGeom>
          <a:noFill/>
          <a:ln w="5715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椭圆 3"/>
          <p:cNvSpPr/>
          <p:nvPr/>
        </p:nvSpPr>
        <p:spPr>
          <a:xfrm>
            <a:off x="8066405" y="1930400"/>
            <a:ext cx="545465" cy="601345"/>
          </a:xfrm>
          <a:prstGeom prst="ellipse">
            <a:avLst/>
          </a:prstGeom>
          <a:noFill/>
          <a:ln w="5715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5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21" grpId="0" animBg="1"/>
      <p:bldP spid="3" grpId="0" animBg="1"/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图片 28" descr="300001373817132435563575342_95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42900"/>
            <a:ext cx="2343150" cy="329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18" name="图片 29" descr="54603020201009301744289088312134176_00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6863" y="457200"/>
            <a:ext cx="2428875" cy="328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19" name="TextBox 30"/>
          <p:cNvSpPr txBox="1">
            <a:spLocks noChangeArrowheads="1"/>
          </p:cNvSpPr>
          <p:nvPr/>
        </p:nvSpPr>
        <p:spPr bwMode="auto">
          <a:xfrm>
            <a:off x="547688" y="3743325"/>
            <a:ext cx="13573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Wingdings 2" panose="05020102010507070707" pitchFamily="18" charset="2"/>
              <a:buNone/>
            </a:pPr>
            <a:r>
              <a:rPr lang="zh-CN" altLang="en-US" sz="2800">
                <a:solidFill>
                  <a:srgbClr val="0000FF"/>
                </a:solidFill>
              </a:rPr>
              <a:t>周天子</a:t>
            </a:r>
          </a:p>
        </p:txBody>
      </p:sp>
      <p:sp>
        <p:nvSpPr>
          <p:cNvPr id="34820" name="TextBox 31"/>
          <p:cNvSpPr txBox="1">
            <a:spLocks noChangeArrowheads="1"/>
          </p:cNvSpPr>
          <p:nvPr/>
        </p:nvSpPr>
        <p:spPr bwMode="auto">
          <a:xfrm>
            <a:off x="7289800" y="3790950"/>
            <a:ext cx="13573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Wingdings 2" panose="05020102010507070707" pitchFamily="18" charset="2"/>
              <a:buNone/>
            </a:pPr>
            <a:r>
              <a:rPr lang="zh-CN" altLang="en-US" sz="2800">
                <a:solidFill>
                  <a:srgbClr val="0000FF"/>
                </a:solidFill>
              </a:rPr>
              <a:t>诸 侯</a:t>
            </a:r>
          </a:p>
        </p:txBody>
      </p:sp>
      <p:sp>
        <p:nvSpPr>
          <p:cNvPr id="38" name="TextBox 37"/>
          <p:cNvSpPr txBox="1">
            <a:spLocks noChangeArrowheads="1"/>
          </p:cNvSpPr>
          <p:nvPr/>
        </p:nvSpPr>
        <p:spPr bwMode="auto">
          <a:xfrm>
            <a:off x="2860675" y="1028700"/>
            <a:ext cx="35718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Wingdings 2" panose="05020102010507070707" pitchFamily="18" charset="2"/>
              <a:buNone/>
            </a:pPr>
            <a:r>
              <a:rPr lang="zh-CN" altLang="en-US" sz="2800" b="1" dirty="0" smtClean="0">
                <a:solidFill>
                  <a:srgbClr val="C00000"/>
                </a:solidFill>
              </a:rPr>
              <a:t>土地、人民</a:t>
            </a:r>
            <a:endParaRPr lang="zh-CN" altLang="en-US" sz="2800" b="1" dirty="0">
              <a:solidFill>
                <a:srgbClr val="C00000"/>
              </a:solidFill>
            </a:endParaRPr>
          </a:p>
        </p:txBody>
      </p:sp>
      <p:grpSp>
        <p:nvGrpSpPr>
          <p:cNvPr id="2" name="组合 47"/>
          <p:cNvGrpSpPr/>
          <p:nvPr/>
        </p:nvGrpSpPr>
        <p:grpSpPr bwMode="auto">
          <a:xfrm>
            <a:off x="2717800" y="1527175"/>
            <a:ext cx="3643313" cy="215900"/>
            <a:chOff x="2786050" y="2641594"/>
            <a:chExt cx="3643338" cy="215902"/>
          </a:xfrm>
        </p:grpSpPr>
        <p:cxnSp>
          <p:nvCxnSpPr>
            <p:cNvPr id="34823" name="直接连接符 39"/>
            <p:cNvCxnSpPr>
              <a:cxnSpLocks noChangeShapeType="1"/>
            </p:cNvCxnSpPr>
            <p:nvPr/>
          </p:nvCxnSpPr>
          <p:spPr bwMode="auto">
            <a:xfrm>
              <a:off x="2786050" y="2855909"/>
              <a:ext cx="3643338" cy="15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ffectLst>
              <a:outerShdw dist="17961" dir="2700000" algn="ctr" rotWithShape="0">
                <a:srgbClr val="000000"/>
              </a:outerShdw>
            </a:effectLst>
          </p:spPr>
        </p:cxnSp>
        <p:cxnSp>
          <p:nvCxnSpPr>
            <p:cNvPr id="34824" name="直接连接符 41"/>
            <p:cNvCxnSpPr>
              <a:cxnSpLocks noChangeShapeType="1"/>
            </p:cNvCxnSpPr>
            <p:nvPr/>
          </p:nvCxnSpPr>
          <p:spPr bwMode="auto">
            <a:xfrm rot="16200000" flipV="1">
              <a:off x="6215072" y="2641594"/>
              <a:ext cx="214315" cy="21431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</a:ln>
            <a:effectLst>
              <a:outerShdw dist="17961" dir="2700000" algn="ctr" rotWithShape="0">
                <a:srgbClr val="000000"/>
              </a:outerShdw>
            </a:effectLst>
          </p:spPr>
        </p:cxnSp>
      </p:grpSp>
      <p:grpSp>
        <p:nvGrpSpPr>
          <p:cNvPr id="3" name="组合 48"/>
          <p:cNvGrpSpPr/>
          <p:nvPr/>
        </p:nvGrpSpPr>
        <p:grpSpPr bwMode="auto">
          <a:xfrm>
            <a:off x="2698215" y="2276871"/>
            <a:ext cx="3643313" cy="214313"/>
            <a:chOff x="2766465" y="3391295"/>
            <a:chExt cx="3643338" cy="214315"/>
          </a:xfrm>
        </p:grpSpPr>
        <p:cxnSp>
          <p:nvCxnSpPr>
            <p:cNvPr id="34826" name="直接连接符 44"/>
            <p:cNvCxnSpPr>
              <a:cxnSpLocks noChangeShapeType="1"/>
            </p:cNvCxnSpPr>
            <p:nvPr/>
          </p:nvCxnSpPr>
          <p:spPr bwMode="auto">
            <a:xfrm flipH="1" flipV="1">
              <a:off x="2766465" y="3391296"/>
              <a:ext cx="3643338" cy="15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ffectLst>
              <a:outerShdw dist="17961" dir="2700000" algn="ctr" rotWithShape="0">
                <a:srgbClr val="000000"/>
              </a:outerShdw>
            </a:effectLst>
          </p:spPr>
        </p:cxnSp>
        <p:cxnSp>
          <p:nvCxnSpPr>
            <p:cNvPr id="34827" name="直接连接符 45"/>
            <p:cNvCxnSpPr>
              <a:cxnSpLocks noChangeShapeType="1"/>
            </p:cNvCxnSpPr>
            <p:nvPr/>
          </p:nvCxnSpPr>
          <p:spPr bwMode="auto">
            <a:xfrm rot="16200000" flipH="1">
              <a:off x="2766465" y="3391296"/>
              <a:ext cx="214315" cy="21431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</a:ln>
            <a:effectLst>
              <a:outerShdw dist="17961" dir="2700000" algn="ctr" rotWithShape="0">
                <a:srgbClr val="000000"/>
              </a:outerShdw>
            </a:effectLst>
          </p:spPr>
        </p:cxnSp>
      </p:grpSp>
      <p:sp>
        <p:nvSpPr>
          <p:cNvPr id="47" name="TextBox 46"/>
          <p:cNvSpPr txBox="1">
            <a:spLocks noChangeArrowheads="1"/>
          </p:cNvSpPr>
          <p:nvPr/>
        </p:nvSpPr>
        <p:spPr bwMode="auto">
          <a:xfrm>
            <a:off x="2584088" y="2682856"/>
            <a:ext cx="3871565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Wingdings 2" panose="05020102010507070707" pitchFamily="18" charset="2"/>
              <a:buNone/>
            </a:pPr>
            <a:r>
              <a:rPr lang="zh-CN" altLang="en-US" sz="2800" b="1" dirty="0">
                <a:solidFill>
                  <a:srgbClr val="C00000"/>
                </a:solidFill>
              </a:rPr>
              <a:t> </a:t>
            </a:r>
            <a:r>
              <a:rPr lang="zh-CN" altLang="en-US" sz="2800" b="1" dirty="0" smtClean="0">
                <a:solidFill>
                  <a:srgbClr val="C00000"/>
                </a:solidFill>
              </a:rPr>
              <a:t>听命天子      镇守疆土</a:t>
            </a:r>
            <a:endParaRPr lang="en-US" altLang="zh-CN" sz="2800" b="1" dirty="0" smtClean="0">
              <a:solidFill>
                <a:srgbClr val="C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 2" panose="05020102010507070707" pitchFamily="18" charset="2"/>
              <a:buNone/>
            </a:pPr>
            <a:r>
              <a:rPr lang="zh-CN" altLang="en-US" sz="2800" b="1" dirty="0" smtClean="0">
                <a:solidFill>
                  <a:srgbClr val="C00000"/>
                </a:solidFill>
              </a:rPr>
              <a:t> 随从作战      缴纳贡赋</a:t>
            </a:r>
            <a:endParaRPr lang="zh-CN" altLang="en-US" sz="2800" b="1" dirty="0">
              <a:solidFill>
                <a:srgbClr val="C00000"/>
              </a:solidFill>
            </a:endParaRPr>
          </a:p>
        </p:txBody>
      </p:sp>
      <p:sp>
        <p:nvSpPr>
          <p:cNvPr id="34829" name="矩形 4"/>
          <p:cNvSpPr>
            <a:spLocks noChangeArrowheads="1"/>
          </p:cNvSpPr>
          <p:nvPr/>
        </p:nvSpPr>
        <p:spPr bwMode="auto">
          <a:xfrm>
            <a:off x="188913" y="4787900"/>
            <a:ext cx="329565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3200" b="1">
                <a:solidFill>
                  <a:srgbClr val="1F08A8"/>
                </a:solidFill>
                <a:ea typeface="黑体" panose="02010609060101010101" pitchFamily="49" charset="-122"/>
              </a:rPr>
              <a:t>3</a:t>
            </a:r>
            <a:r>
              <a:rPr lang="zh-CN" altLang="en-US" sz="3200" b="1">
                <a:solidFill>
                  <a:srgbClr val="1F08A8"/>
                </a:solidFill>
                <a:ea typeface="黑体" panose="02010609060101010101" pitchFamily="49" charset="-122"/>
              </a:rPr>
              <a:t>、诸侯的权力：</a:t>
            </a:r>
          </a:p>
        </p:txBody>
      </p:sp>
      <p:sp>
        <p:nvSpPr>
          <p:cNvPr id="34830" name="矩形 17"/>
          <p:cNvSpPr>
            <a:spLocks noChangeArrowheads="1"/>
          </p:cNvSpPr>
          <p:nvPr/>
        </p:nvSpPr>
        <p:spPr bwMode="auto">
          <a:xfrm>
            <a:off x="788988" y="5732463"/>
            <a:ext cx="2655887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3200" b="1">
                <a:solidFill>
                  <a:srgbClr val="1F08A8"/>
                </a:solidFill>
                <a:ea typeface="黑体" panose="02010609060101010101" pitchFamily="49" charset="-122"/>
              </a:rPr>
              <a:t>诸侯的义务：</a:t>
            </a: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3492500" y="4911725"/>
            <a:ext cx="5189538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8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管理土地和人民，建立诸侯国</a:t>
            </a: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3455988" y="5794375"/>
            <a:ext cx="51895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8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向周王进献贡物，服从周王调兵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47" grpId="0"/>
      <p:bldP spid="19" grpId="0"/>
      <p:bldP spid="2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Picture 2" descr="20062171092329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5238" y="11113"/>
            <a:ext cx="533876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6" name="Text Box 3"/>
          <p:cNvSpPr txBox="1">
            <a:spLocks noChangeArrowheads="1"/>
          </p:cNvSpPr>
          <p:nvPr/>
        </p:nvSpPr>
        <p:spPr bwMode="auto">
          <a:xfrm>
            <a:off x="8215313" y="0"/>
            <a:ext cx="946150" cy="484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Wingdings 2" panose="05020102010507070707" pitchFamily="18" charset="2"/>
              <a:buNone/>
            </a:pPr>
            <a:r>
              <a:rPr lang="zh-CN" altLang="en-US" sz="5000">
                <a:solidFill>
                  <a:srgbClr val="FF0000"/>
                </a:solidFill>
                <a:ea typeface="华文行楷" panose="02010800040101010101" pitchFamily="2" charset="-122"/>
              </a:rPr>
              <a:t>西周等级示意图</a:t>
            </a:r>
          </a:p>
        </p:txBody>
      </p:sp>
      <p:sp>
        <p:nvSpPr>
          <p:cNvPr id="22532" name="AutoShape 4"/>
          <p:cNvSpPr>
            <a:spLocks noChangeArrowheads="1"/>
          </p:cNvSpPr>
          <p:nvPr/>
        </p:nvSpPr>
        <p:spPr bwMode="auto">
          <a:xfrm>
            <a:off x="2668588" y="839788"/>
            <a:ext cx="1419225" cy="574675"/>
          </a:xfrm>
          <a:prstGeom prst="wedgeRectCallout">
            <a:avLst>
              <a:gd name="adj1" fmla="val 139935"/>
              <a:gd name="adj2" fmla="val -6907"/>
            </a:avLst>
          </a:prstGeom>
          <a:solidFill>
            <a:srgbClr val="FFC000"/>
          </a:solidFill>
          <a:ln w="9525">
            <a:solidFill>
              <a:schemeClr val="tx1"/>
            </a:solidFill>
            <a:miter lim="800000"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 typeface="Wingdings 2" panose="05020102010507070707" pitchFamily="18" charset="2"/>
              <a:buNone/>
            </a:pPr>
            <a:r>
              <a:rPr lang="zh-CN" altLang="en-US" sz="3000">
                <a:solidFill>
                  <a:prstClr val="black"/>
                </a:solidFill>
                <a:ea typeface="黑体" panose="02010609060101010101" pitchFamily="49" charset="-122"/>
              </a:rPr>
              <a:t>天子</a:t>
            </a:r>
          </a:p>
        </p:txBody>
      </p:sp>
      <p:sp>
        <p:nvSpPr>
          <p:cNvPr id="22533" name="AutoShape 5"/>
          <p:cNvSpPr>
            <a:spLocks noChangeArrowheads="1"/>
          </p:cNvSpPr>
          <p:nvPr/>
        </p:nvSpPr>
        <p:spPr bwMode="auto">
          <a:xfrm>
            <a:off x="2509838" y="1781175"/>
            <a:ext cx="1130300" cy="576263"/>
          </a:xfrm>
          <a:prstGeom prst="wedgeRectCallout">
            <a:avLst>
              <a:gd name="adj1" fmla="val 135870"/>
              <a:gd name="adj2" fmla="val 16037"/>
            </a:avLst>
          </a:prstGeom>
          <a:solidFill>
            <a:srgbClr val="FFC000"/>
          </a:solidFill>
          <a:ln w="9525">
            <a:solidFill>
              <a:schemeClr val="tx1"/>
            </a:solidFill>
            <a:miter lim="800000"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 typeface="Wingdings 2" panose="05020102010507070707" pitchFamily="18" charset="2"/>
              <a:buNone/>
            </a:pPr>
            <a:r>
              <a:rPr lang="zh-CN" altLang="en-US" sz="3000">
                <a:solidFill>
                  <a:prstClr val="black"/>
                </a:solidFill>
                <a:ea typeface="黑体" panose="02010609060101010101" pitchFamily="49" charset="-122"/>
              </a:rPr>
              <a:t>诸侯</a:t>
            </a:r>
          </a:p>
        </p:txBody>
      </p:sp>
      <p:sp>
        <p:nvSpPr>
          <p:cNvPr id="22534" name="AutoShape 6"/>
          <p:cNvSpPr>
            <a:spLocks noChangeArrowheads="1"/>
          </p:cNvSpPr>
          <p:nvPr/>
        </p:nvSpPr>
        <p:spPr bwMode="auto">
          <a:xfrm>
            <a:off x="2509838" y="3140075"/>
            <a:ext cx="1346200" cy="576263"/>
          </a:xfrm>
          <a:prstGeom prst="wedgeRectCallout">
            <a:avLst>
              <a:gd name="adj1" fmla="val 82194"/>
              <a:gd name="adj2" fmla="val 21074"/>
            </a:avLst>
          </a:prstGeom>
          <a:solidFill>
            <a:srgbClr val="FFC000"/>
          </a:solidFill>
          <a:ln w="9525">
            <a:solidFill>
              <a:schemeClr val="tx1"/>
            </a:solidFill>
            <a:miter lim="800000"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 typeface="Wingdings 2" panose="05020102010507070707" pitchFamily="18" charset="2"/>
              <a:buNone/>
            </a:pPr>
            <a:r>
              <a:rPr lang="zh-CN" altLang="en-US" sz="3000">
                <a:solidFill>
                  <a:prstClr val="black"/>
                </a:solidFill>
                <a:ea typeface="黑体" panose="02010609060101010101" pitchFamily="49" charset="-122"/>
              </a:rPr>
              <a:t>卿大夫</a:t>
            </a:r>
          </a:p>
        </p:txBody>
      </p:sp>
      <p:sp>
        <p:nvSpPr>
          <p:cNvPr id="22535" name="AutoShape 7"/>
          <p:cNvSpPr>
            <a:spLocks noChangeArrowheads="1"/>
          </p:cNvSpPr>
          <p:nvPr/>
        </p:nvSpPr>
        <p:spPr bwMode="auto">
          <a:xfrm>
            <a:off x="2581275" y="4429125"/>
            <a:ext cx="842963" cy="504825"/>
          </a:xfrm>
          <a:prstGeom prst="wedgeRectCallout">
            <a:avLst>
              <a:gd name="adj1" fmla="val 94444"/>
              <a:gd name="adj2" fmla="val 14153"/>
            </a:avLst>
          </a:prstGeom>
          <a:solidFill>
            <a:srgbClr val="FFC000"/>
          </a:solidFill>
          <a:ln w="9525">
            <a:solidFill>
              <a:schemeClr val="tx1"/>
            </a:solidFill>
            <a:miter lim="800000"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 typeface="Wingdings 2" panose="05020102010507070707" pitchFamily="18" charset="2"/>
              <a:buNone/>
            </a:pPr>
            <a:r>
              <a:rPr lang="zh-CN" altLang="en-US" sz="3000">
                <a:solidFill>
                  <a:prstClr val="black"/>
                </a:solidFill>
                <a:ea typeface="黑体" panose="02010609060101010101" pitchFamily="49" charset="-122"/>
              </a:rPr>
              <a:t>士</a:t>
            </a:r>
          </a:p>
        </p:txBody>
      </p:sp>
      <p:sp>
        <p:nvSpPr>
          <p:cNvPr id="22536" name="AutoShape 8"/>
          <p:cNvSpPr>
            <a:spLocks noChangeArrowheads="1"/>
          </p:cNvSpPr>
          <p:nvPr/>
        </p:nvSpPr>
        <p:spPr bwMode="auto">
          <a:xfrm>
            <a:off x="2527300" y="6165850"/>
            <a:ext cx="1130300" cy="576263"/>
          </a:xfrm>
          <a:prstGeom prst="wedgeRectCallout">
            <a:avLst>
              <a:gd name="adj1" fmla="val 84551"/>
              <a:gd name="adj2" fmla="val 26032"/>
            </a:avLst>
          </a:prstGeom>
          <a:solidFill>
            <a:srgbClr val="FFC000"/>
          </a:solidFill>
          <a:ln w="9525">
            <a:solidFill>
              <a:schemeClr val="tx1"/>
            </a:solidFill>
            <a:miter lim="800000"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 typeface="Wingdings 2" panose="05020102010507070707" pitchFamily="18" charset="2"/>
              <a:buNone/>
            </a:pPr>
            <a:r>
              <a:rPr lang="zh-CN" altLang="en-US" sz="3000">
                <a:solidFill>
                  <a:prstClr val="black"/>
                </a:solidFill>
                <a:ea typeface="黑体" panose="02010609060101010101" pitchFamily="49" charset="-122"/>
              </a:rPr>
              <a:t>奴隶</a:t>
            </a:r>
          </a:p>
        </p:txBody>
      </p:sp>
      <p:sp>
        <p:nvSpPr>
          <p:cNvPr id="22537" name="AutoShape 9"/>
          <p:cNvSpPr>
            <a:spLocks noChangeArrowheads="1"/>
          </p:cNvSpPr>
          <p:nvPr/>
        </p:nvSpPr>
        <p:spPr bwMode="auto">
          <a:xfrm>
            <a:off x="2581275" y="5257800"/>
            <a:ext cx="1057275" cy="576263"/>
          </a:xfrm>
          <a:prstGeom prst="wedgeRectCallout">
            <a:avLst>
              <a:gd name="adj1" fmla="val 77329"/>
              <a:gd name="adj2" fmla="val 16116"/>
            </a:avLst>
          </a:prstGeom>
          <a:solidFill>
            <a:srgbClr val="FFC000"/>
          </a:solidFill>
          <a:ln w="9525">
            <a:solidFill>
              <a:schemeClr val="tx1"/>
            </a:solidFill>
            <a:miter lim="800000"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 typeface="Wingdings 2" panose="05020102010507070707" pitchFamily="18" charset="2"/>
              <a:buNone/>
            </a:pPr>
            <a:r>
              <a:rPr lang="zh-CN" altLang="en-US" sz="3000">
                <a:solidFill>
                  <a:prstClr val="black"/>
                </a:solidFill>
                <a:ea typeface="黑体" panose="02010609060101010101" pitchFamily="49" charset="-122"/>
              </a:rPr>
              <a:t>平民</a:t>
            </a:r>
          </a:p>
        </p:txBody>
      </p:sp>
      <p:sp>
        <p:nvSpPr>
          <p:cNvPr id="22538" name="AutoShape 10"/>
          <p:cNvSpPr/>
          <p:nvPr/>
        </p:nvSpPr>
        <p:spPr bwMode="auto">
          <a:xfrm>
            <a:off x="1935163" y="1077913"/>
            <a:ext cx="350837" cy="3770312"/>
          </a:xfrm>
          <a:prstGeom prst="leftBrace">
            <a:avLst>
              <a:gd name="adj1" fmla="val 162443"/>
              <a:gd name="adj2" fmla="val 50000"/>
            </a:avLst>
          </a:prstGeom>
          <a:noFill/>
          <a:ln w="3175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Wingdings 2" panose="05020102010507070707" pitchFamily="18" charset="2"/>
              <a:buNone/>
            </a:pPr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22539" name="Text Box 11"/>
          <p:cNvSpPr txBox="1">
            <a:spLocks noChangeArrowheads="1"/>
          </p:cNvSpPr>
          <p:nvPr/>
        </p:nvSpPr>
        <p:spPr bwMode="auto">
          <a:xfrm>
            <a:off x="985838" y="1414463"/>
            <a:ext cx="738187" cy="2300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 typeface="Wingdings 2" panose="05020102010507070707" pitchFamily="18" charset="2"/>
              <a:buNone/>
            </a:pPr>
            <a:r>
              <a:rPr lang="zh-CN" altLang="en-US" sz="3600">
                <a:solidFill>
                  <a:prstClr val="black"/>
                </a:solidFill>
              </a:rPr>
              <a:t>统治阶级</a:t>
            </a:r>
          </a:p>
        </p:txBody>
      </p:sp>
      <p:sp>
        <p:nvSpPr>
          <p:cNvPr id="22540" name="AutoShape 12"/>
          <p:cNvSpPr/>
          <p:nvPr/>
        </p:nvSpPr>
        <p:spPr bwMode="auto">
          <a:xfrm>
            <a:off x="1873250" y="5386388"/>
            <a:ext cx="227013" cy="1114425"/>
          </a:xfrm>
          <a:prstGeom prst="leftBrace">
            <a:avLst>
              <a:gd name="adj1" fmla="val 40886"/>
              <a:gd name="adj2" fmla="val 50000"/>
            </a:avLst>
          </a:prstGeom>
          <a:noFill/>
          <a:ln w="3175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Wingdings 2" panose="05020102010507070707" pitchFamily="18" charset="2"/>
              <a:buNone/>
            </a:pPr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22541" name="Text Box 13"/>
          <p:cNvSpPr txBox="1">
            <a:spLocks noChangeArrowheads="1"/>
          </p:cNvSpPr>
          <p:nvPr/>
        </p:nvSpPr>
        <p:spPr bwMode="auto">
          <a:xfrm>
            <a:off x="1016318" y="4747578"/>
            <a:ext cx="677862" cy="2392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 typeface="Wingdings 2" panose="05020102010507070707" pitchFamily="18" charset="2"/>
              <a:buNone/>
            </a:pPr>
            <a:r>
              <a:rPr lang="zh-CN" altLang="en-US" sz="3200">
                <a:solidFill>
                  <a:prstClr val="black"/>
                </a:solidFill>
              </a:rPr>
              <a:t>被统治阶级</a:t>
            </a:r>
          </a:p>
        </p:txBody>
      </p:sp>
      <p:sp>
        <p:nvSpPr>
          <p:cNvPr id="36877" name="矩形 15"/>
          <p:cNvSpPr>
            <a:spLocks noChangeArrowheads="1"/>
          </p:cNvSpPr>
          <p:nvPr/>
        </p:nvSpPr>
        <p:spPr bwMode="auto">
          <a:xfrm>
            <a:off x="-17463" y="0"/>
            <a:ext cx="4105276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3600" b="1">
                <a:solidFill>
                  <a:srgbClr val="1F08A8"/>
                </a:solidFill>
                <a:ea typeface="黑体" panose="02010609060101010101" pitchFamily="49" charset="-122"/>
              </a:rPr>
              <a:t>4</a:t>
            </a:r>
            <a:r>
              <a:rPr lang="zh-CN" altLang="en-US" sz="3600" b="1">
                <a:solidFill>
                  <a:srgbClr val="1F08A8"/>
                </a:solidFill>
                <a:ea typeface="黑体" panose="02010609060101010101" pitchFamily="49" charset="-122"/>
              </a:rPr>
              <a:t>、分封制等级图：</a:t>
            </a:r>
          </a:p>
        </p:txBody>
      </p:sp>
      <p:sp>
        <p:nvSpPr>
          <p:cNvPr id="15" name="矩形 14"/>
          <p:cNvSpPr>
            <a:spLocks noChangeArrowheads="1"/>
          </p:cNvSpPr>
          <p:nvPr/>
        </p:nvSpPr>
        <p:spPr bwMode="auto">
          <a:xfrm>
            <a:off x="19022" y="5199741"/>
            <a:ext cx="8837935" cy="1076325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Wingdings 2" panose="05020102010507070707" pitchFamily="18" charset="2"/>
              <a:buNone/>
            </a:pPr>
            <a:r>
              <a:rPr lang="zh-CN" altLang="en-US" sz="3200" b="1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普天之下，莫非王土；率土之滨，莫非王臣。</a:t>
            </a:r>
            <a:endParaRPr lang="en-US" altLang="zh-CN" sz="3200" b="1" dirty="0">
              <a:solidFill>
                <a:srgbClr val="C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 2" panose="05020102010507070707" pitchFamily="18" charset="2"/>
              <a:buNone/>
            </a:pPr>
            <a:r>
              <a:rPr lang="en-US" altLang="zh-CN" sz="3200" b="1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           </a:t>
            </a:r>
            <a:r>
              <a:rPr lang="en-US" altLang="zh-CN" sz="2800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   ——《</a:t>
            </a:r>
            <a:r>
              <a:rPr lang="zh-CN" altLang="en-US" sz="2800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诗经</a:t>
            </a:r>
            <a:r>
              <a:rPr lang="en-US" altLang="zh-CN" sz="2800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·</a:t>
            </a:r>
            <a:r>
              <a:rPr lang="zh-CN" altLang="en-US" sz="2800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小雅</a:t>
            </a:r>
            <a:r>
              <a:rPr lang="en-US" altLang="zh-CN" sz="2800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·</a:t>
            </a:r>
            <a:r>
              <a:rPr lang="zh-CN" altLang="en-US" sz="2800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北山</a:t>
            </a:r>
            <a:r>
              <a:rPr lang="en-US" altLang="zh-CN" sz="2800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》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25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25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2" grpId="0" animBg="1"/>
      <p:bldP spid="22533" grpId="0" animBg="1"/>
      <p:bldP spid="22534" grpId="0" animBg="1"/>
      <p:bldP spid="22535" grpId="0" animBg="1"/>
      <p:bldP spid="22536" grpId="0" animBg="1"/>
      <p:bldP spid="22537" grpId="0" animBg="1"/>
      <p:bldP spid="22538" grpId="0" animBg="1"/>
      <p:bldP spid="22539" grpId="0"/>
      <p:bldP spid="22540" grpId="0" animBg="1"/>
      <p:bldP spid="22541" grpId="0"/>
      <p:bldP spid="15" grpId="0" bldLvl="0" animBg="1"/>
      <p:bldP spid="15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3" name="Picture 6" descr="禹像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48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0"/>
            <a:ext cx="35052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396" name="Text Box 9"/>
          <p:cNvSpPr txBox="1">
            <a:spLocks noChangeArrowheads="1"/>
          </p:cNvSpPr>
          <p:nvPr/>
        </p:nvSpPr>
        <p:spPr bwMode="auto">
          <a:xfrm>
            <a:off x="3581400" y="609600"/>
            <a:ext cx="668338" cy="35814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lIns="90170" tIns="46990" rIns="90170" bIns="469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3200" b="1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图一：大禹治水像</a:t>
            </a:r>
          </a:p>
        </p:txBody>
      </p:sp>
      <p:pic>
        <p:nvPicPr>
          <p:cNvPr id="8195" name="Picture 11" descr="16300000358407125319985573462_95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28600"/>
            <a:ext cx="33528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398" name="Text Box 12"/>
          <p:cNvSpPr txBox="1">
            <a:spLocks noChangeArrowheads="1"/>
          </p:cNvSpPr>
          <p:nvPr/>
        </p:nvSpPr>
        <p:spPr bwMode="auto">
          <a:xfrm>
            <a:off x="8077200" y="457200"/>
            <a:ext cx="668338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lIns="90170" tIns="46990" rIns="90170" bIns="469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3200" b="1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图二：戴冠冕的夏禹</a:t>
            </a:r>
          </a:p>
        </p:txBody>
      </p:sp>
      <p:sp>
        <p:nvSpPr>
          <p:cNvPr id="59399" name="Rectangle 5"/>
          <p:cNvSpPr>
            <a:spLocks noGrp="1" noChangeArrowheads="1"/>
          </p:cNvSpPr>
          <p:nvPr/>
        </p:nvSpPr>
        <p:spPr bwMode="auto">
          <a:xfrm>
            <a:off x="304800" y="5105400"/>
            <a:ext cx="8839200" cy="1350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170" tIns="46990" rIns="90170" bIns="46990"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3600" b="1">
                <a:solidFill>
                  <a:srgbClr val="CC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根据图一，图二，</a:t>
            </a:r>
          </a:p>
          <a:p>
            <a:pPr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3600" b="1">
                <a:solidFill>
                  <a:srgbClr val="CC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思考大禹的身份和地位发生了什么变化？</a:t>
            </a:r>
          </a:p>
        </p:txBody>
      </p:sp>
      <p:sp>
        <p:nvSpPr>
          <p:cNvPr id="59400" name="Text Box 9"/>
          <p:cNvSpPr txBox="1">
            <a:spLocks noChangeArrowheads="1"/>
          </p:cNvSpPr>
          <p:nvPr/>
        </p:nvSpPr>
        <p:spPr bwMode="auto">
          <a:xfrm>
            <a:off x="609600" y="4267200"/>
            <a:ext cx="2895600" cy="588963"/>
          </a:xfrm>
          <a:prstGeom prst="rect">
            <a:avLst/>
          </a:prstGeom>
          <a:solidFill>
            <a:srgbClr val="B5EDFD"/>
          </a:solidFill>
          <a:ln w="9525">
            <a:solidFill>
              <a:schemeClr val="tx2"/>
            </a:solidFill>
            <a:miter lim="800000"/>
          </a:ln>
          <a:effectLst>
            <a:prstShdw prst="shdw17" dist="17961" dir="2700000">
              <a:srgbClr val="001020"/>
            </a:prst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3200" b="1">
                <a:solidFill>
                  <a:prstClr val="black"/>
                </a:solidFill>
                <a:ea typeface="黑体" panose="02010609060101010101" pitchFamily="49" charset="-122"/>
              </a:rPr>
              <a:t> 部落联盟首领</a:t>
            </a:r>
          </a:p>
        </p:txBody>
      </p:sp>
      <p:sp>
        <p:nvSpPr>
          <p:cNvPr id="13322" name="AutoShape 10"/>
          <p:cNvSpPr>
            <a:spLocks noChangeArrowheads="1"/>
          </p:cNvSpPr>
          <p:nvPr/>
        </p:nvSpPr>
        <p:spPr bwMode="auto">
          <a:xfrm>
            <a:off x="3657600" y="4419600"/>
            <a:ext cx="685800" cy="304800"/>
          </a:xfrm>
          <a:prstGeom prst="notchedRightArrow">
            <a:avLst>
              <a:gd name="adj1" fmla="val 50000"/>
              <a:gd name="adj2" fmla="val 81250"/>
            </a:avLst>
          </a:prstGeom>
          <a:solidFill>
            <a:schemeClr val="tx2">
              <a:lumMod val="20000"/>
              <a:lumOff val="80000"/>
            </a:schemeClr>
          </a:solidFill>
          <a:ln w="9525">
            <a:noFill/>
            <a:miter lim="800000"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3323" name="Text Box 11"/>
          <p:cNvSpPr txBox="1">
            <a:spLocks noChangeArrowheads="1"/>
          </p:cNvSpPr>
          <p:nvPr/>
        </p:nvSpPr>
        <p:spPr bwMode="auto">
          <a:xfrm>
            <a:off x="4495800" y="4267200"/>
            <a:ext cx="3429000" cy="588963"/>
          </a:xfrm>
          <a:prstGeom prst="rect">
            <a:avLst/>
          </a:prstGeom>
          <a:solidFill>
            <a:srgbClr val="B5EDFD"/>
          </a:solidFill>
          <a:ln w="9525">
            <a:solidFill>
              <a:schemeClr val="tx2"/>
            </a:solidFill>
            <a:miter lim="800000"/>
          </a:ln>
          <a:effectLst>
            <a:prstShdw prst="shdw17" dist="17961" dir="2700000">
              <a:srgbClr val="023A4A"/>
            </a:prst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3200" b="1">
                <a:solidFill>
                  <a:prstClr val="black"/>
                </a:solidFill>
                <a:ea typeface="黑体" panose="02010609060101010101" pitchFamily="49" charset="-122"/>
              </a:rPr>
              <a:t>    夏朝的国王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9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9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9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59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3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3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6" grpId="0" animBg="1"/>
      <p:bldP spid="59399" grpId="0"/>
      <p:bldP spid="59400" grpId="0" animBg="1"/>
      <p:bldP spid="13322" grpId="0" animBg="1"/>
      <p:bldP spid="1332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53" name="Picture 9" descr="t01c9af846338e18d3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3657600"/>
            <a:ext cx="16764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54" name="Picture 10" descr="t01c9af846338e18d3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124200"/>
            <a:ext cx="13208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55" name="Picture 11" descr="t01c9af846338e18d3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800600"/>
            <a:ext cx="1500188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56" name="Picture 12" descr="t01c9af846338e18d3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3276600"/>
            <a:ext cx="144780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57" name="Picture 13" descr="t01c9af846338e18d3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3048000"/>
            <a:ext cx="12954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52" name="Picture 8" descr="t01c9af846338e18d3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2133600"/>
            <a:ext cx="31115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58" name="Picture 14" descr="t01c9af846338e18d3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5486400"/>
            <a:ext cx="1081088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59" name="Picture 15" descr="t01c9af846338e18d3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2362200"/>
            <a:ext cx="960438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60" name="Picture 16" descr="t01c9af846338e18d3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5943600"/>
            <a:ext cx="72072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61" name="Picture 17" descr="t01c9af846338e18d3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5638800"/>
            <a:ext cx="72072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62" name="Picture 18" descr="t01c9af846338e18d3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895600"/>
            <a:ext cx="720725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24" name="Text Box 20"/>
          <p:cNvSpPr txBox="1">
            <a:spLocks noChangeArrowheads="1"/>
          </p:cNvSpPr>
          <p:nvPr/>
        </p:nvSpPr>
        <p:spPr bwMode="auto">
          <a:xfrm>
            <a:off x="456883" y="457200"/>
            <a:ext cx="8229600" cy="203009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094377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 typeface="Wingdings 2" panose="05020102010507070707" pitchFamily="18" charset="2"/>
              <a:buNone/>
            </a:pPr>
            <a:r>
              <a:rPr lang="en-US" altLang="zh-CN" sz="3600" b="1">
                <a:solidFill>
                  <a:srgbClr val="1F08A8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</a:t>
            </a:r>
            <a:r>
              <a:rPr lang="en-US" altLang="zh-CN" sz="3600" b="1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(</a:t>
            </a:r>
            <a:r>
              <a:rPr lang="zh-CN" altLang="en-US" sz="3600" b="1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诸侯国</a:t>
            </a:r>
            <a:r>
              <a:rPr lang="en-US" altLang="zh-CN" sz="3600" b="1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)</a:t>
            </a:r>
            <a:r>
              <a:rPr lang="zh-CN" altLang="en-US" sz="3600" b="1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譬犹从一大树中截枝分栽，别成一独立之新根干。</a:t>
            </a:r>
            <a:r>
              <a:rPr lang="en-US" altLang="zh-CN" sz="3600" b="1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buFont typeface="Wingdings 2" panose="05020102010507070707" pitchFamily="18" charset="2"/>
              <a:buNone/>
            </a:pPr>
            <a:r>
              <a:rPr lang="en-US" altLang="zh-CN" sz="3600" b="1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          </a:t>
            </a:r>
            <a:r>
              <a:rPr lang="en-US" altLang="zh-CN" sz="2800">
                <a:solidFill>
                  <a:prstClr val="black"/>
                </a:solidFill>
                <a:ea typeface="黑体" panose="02010609060101010101" pitchFamily="49" charset="-122"/>
              </a:rPr>
              <a:t>——</a:t>
            </a:r>
            <a:r>
              <a:rPr lang="zh-CN" altLang="en-US" sz="280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梁启超</a:t>
            </a:r>
            <a:r>
              <a:rPr lang="en-US" altLang="zh-CN" sz="280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《</a:t>
            </a:r>
            <a:r>
              <a:rPr lang="zh-CN" altLang="en-US" sz="280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先秦政治思想史</a:t>
            </a:r>
            <a:r>
              <a:rPr lang="en-US" altLang="zh-CN" sz="280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》</a:t>
            </a:r>
          </a:p>
        </p:txBody>
      </p:sp>
      <p:pic>
        <p:nvPicPr>
          <p:cNvPr id="57365" name="Picture 21" descr="t01c9af846338e18d3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2590800"/>
            <a:ext cx="796925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63" name="Picture 19" descr="t01c9af846338e18d3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09800"/>
            <a:ext cx="72072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7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7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57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57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57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57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7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57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57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57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500"/>
                            </p:stCondLst>
                            <p:childTnLst>
                              <p:par>
                                <p:cTn id="46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57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0"/>
                            </p:stCondLst>
                            <p:childTnLst>
                              <p:par>
                                <p:cTn id="5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57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500"/>
                            </p:stCondLst>
                            <p:childTnLst>
                              <p:par>
                                <p:cTn id="5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57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Picture 4" descr="分封制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8000" y="381000"/>
            <a:ext cx="8229600" cy="4953000"/>
          </a:xfrm>
          <a:ln>
            <a:solidFill>
              <a:srgbClr val="800000"/>
            </a:solidFill>
            <a:miter lim="800000"/>
            <a:headEnd/>
            <a:tailEnd/>
          </a:ln>
        </p:spPr>
      </p:pic>
      <p:sp>
        <p:nvSpPr>
          <p:cNvPr id="52229" name="Rectangle 5"/>
          <p:cNvSpPr>
            <a:spLocks noChangeArrowheads="1"/>
          </p:cNvSpPr>
          <p:nvPr/>
        </p:nvSpPr>
        <p:spPr bwMode="auto">
          <a:xfrm>
            <a:off x="533400" y="5334000"/>
            <a:ext cx="8229600" cy="1198880"/>
          </a:xfrm>
          <a:prstGeom prst="rect">
            <a:avLst/>
          </a:prstGeom>
          <a:noFill/>
          <a:ln w="9525">
            <a:noFill/>
            <a:miter lim="800000"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zh-CN" altLang="en-US" sz="3600" b="1" dirty="0" smtClean="0">
                <a:solidFill>
                  <a:srgbClr val="0000FF"/>
                </a:solidFill>
                <a:ea typeface="黑体" panose="02010609060101010101" pitchFamily="49" charset="-122"/>
              </a:rPr>
              <a:t>            “封建亲戚，以蕃屏周。”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zh-CN" sz="3600" b="1" dirty="0" smtClean="0">
                <a:solidFill>
                  <a:srgbClr val="0000FF"/>
                </a:solidFill>
                <a:ea typeface="黑体" panose="02010609060101010101" pitchFamily="49" charset="-122"/>
              </a:rPr>
              <a:t>                             </a:t>
            </a:r>
            <a:r>
              <a:rPr kumimoji="1" lang="en-US" altLang="zh-CN" sz="3600" dirty="0" smtClean="0">
                <a:solidFill>
                  <a:srgbClr val="0000FF"/>
                </a:solidFill>
                <a:ea typeface="黑体" panose="02010609060101010101" pitchFamily="49" charset="-122"/>
              </a:rPr>
              <a:t> </a:t>
            </a:r>
            <a:r>
              <a:rPr kumimoji="1" lang="en-US" altLang="zh-CN" sz="2800" dirty="0" smtClean="0">
                <a:solidFill>
                  <a:srgbClr val="0000FF"/>
                </a:solidFill>
                <a:ea typeface="黑体" panose="02010609060101010101" pitchFamily="49" charset="-122"/>
              </a:rPr>
              <a:t>——《</a:t>
            </a:r>
            <a:r>
              <a:rPr kumimoji="1" lang="zh-CN" altLang="en-US" sz="2800" dirty="0" smtClean="0">
                <a:solidFill>
                  <a:srgbClr val="0000FF"/>
                </a:solidFill>
                <a:ea typeface="黑体" panose="02010609060101010101" pitchFamily="49" charset="-122"/>
              </a:rPr>
              <a:t>左传</a:t>
            </a:r>
            <a:r>
              <a:rPr kumimoji="1" lang="en-US" altLang="zh-CN" sz="2800" dirty="0" smtClean="0">
                <a:solidFill>
                  <a:srgbClr val="0000FF"/>
                </a:solidFill>
                <a:ea typeface="黑体" panose="02010609060101010101" pitchFamily="49" charset="-122"/>
              </a:rPr>
              <a:t>·</a:t>
            </a:r>
            <a:r>
              <a:rPr kumimoji="1" lang="zh-CN" altLang="en-US" sz="2800" dirty="0" smtClean="0">
                <a:solidFill>
                  <a:srgbClr val="0000FF"/>
                </a:solidFill>
                <a:ea typeface="黑体" panose="02010609060101010101" pitchFamily="49" charset="-122"/>
              </a:rPr>
              <a:t>僖公二十四年</a:t>
            </a:r>
            <a:r>
              <a:rPr kumimoji="1" lang="en-US" altLang="zh-CN" sz="2800" dirty="0" smtClean="0">
                <a:solidFill>
                  <a:srgbClr val="0000FF"/>
                </a:solidFill>
                <a:ea typeface="黑体" panose="02010609060101010101" pitchFamily="49" charset="-122"/>
              </a:rPr>
              <a:t>》</a:t>
            </a:r>
            <a:endParaRPr kumimoji="1" lang="zh-CN" altLang="en-US" sz="2800" dirty="0" smtClean="0">
              <a:solidFill>
                <a:srgbClr val="0000FF"/>
              </a:solidFill>
              <a:ea typeface="黑体" panose="02010609060101010101" pitchFamily="49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928688" y="1922463"/>
            <a:ext cx="4572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11113" y="406400"/>
            <a:ext cx="9147175" cy="1878013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3600" b="1">
                <a:solidFill>
                  <a:srgbClr val="1F08A8"/>
                </a:solidFill>
                <a:ea typeface="黑体" panose="02010609060101010101" pitchFamily="49" charset="-122"/>
              </a:rPr>
              <a:t>5</a:t>
            </a:r>
            <a:r>
              <a:rPr lang="zh-CN" altLang="en-US" sz="3600" b="1">
                <a:solidFill>
                  <a:srgbClr val="1F08A8"/>
                </a:solidFill>
                <a:ea typeface="黑体" panose="02010609060101010101" pitchFamily="49" charset="-122"/>
              </a:rPr>
              <a:t>、分封制的作用：</a:t>
            </a:r>
            <a:endParaRPr lang="en-US" altLang="zh-CN" sz="3600" b="1">
              <a:solidFill>
                <a:srgbClr val="1F08A8"/>
              </a:solidFill>
              <a:ea typeface="黑体" panose="02010609060101010101" pitchFamily="49" charset="-122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40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保证周王朝对地方的控制，稳定政局，扩大统治范围。</a:t>
            </a:r>
            <a:endParaRPr lang="en-US" altLang="zh-CN" sz="4000" b="1">
              <a:solidFill>
                <a:srgbClr val="1F08A8"/>
              </a:solidFill>
              <a:ea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2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9" grpId="0" bldLvl="0" animBg="1"/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Picture 5" descr="059国人暴动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300" y="914400"/>
            <a:ext cx="3733800" cy="4572000"/>
          </a:xfrm>
          <a:prstGeom prst="rect">
            <a:avLst/>
          </a:prstGeom>
          <a:noFill/>
          <a:ln w="47625">
            <a:solidFill>
              <a:srgbClr val="8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62" name="Picture 25" descr="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266"/>
          <a:stretch>
            <a:fillRect/>
          </a:stretch>
        </p:blipFill>
        <p:spPr bwMode="auto">
          <a:xfrm>
            <a:off x="4510088" y="809625"/>
            <a:ext cx="42672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3" name="Text Box 3"/>
          <p:cNvSpPr txBox="1">
            <a:spLocks noChangeArrowheads="1"/>
          </p:cNvSpPr>
          <p:nvPr/>
        </p:nvSpPr>
        <p:spPr bwMode="auto">
          <a:xfrm>
            <a:off x="401638" y="5502275"/>
            <a:ext cx="4184650" cy="132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 typeface="Wingdings 2" panose="05020102010507070707" pitchFamily="18" charset="2"/>
              <a:buNone/>
            </a:pPr>
            <a:r>
              <a:rPr lang="zh-CN" altLang="en-US" sz="3200" b="1">
                <a:solidFill>
                  <a:srgbClr val="1F08A8"/>
                </a:solidFill>
                <a:latin typeface="Garamond" panose="02020404030301010803" pitchFamily="18" charset="0"/>
                <a:ea typeface="黑体" panose="02010609060101010101" pitchFamily="49" charset="-122"/>
              </a:rPr>
              <a:t>周厉王</a:t>
            </a:r>
            <a:r>
              <a:rPr lang="en-US" altLang="zh-CN" sz="3200" b="1">
                <a:solidFill>
                  <a:srgbClr val="1F08A8"/>
                </a:solidFill>
                <a:latin typeface="Garamond" panose="02020404030301010803" pitchFamily="18" charset="0"/>
                <a:ea typeface="黑体" panose="02010609060101010101" pitchFamily="49" charset="-122"/>
              </a:rPr>
              <a:t>· </a:t>
            </a:r>
            <a:r>
              <a:rPr lang="zh-CN" altLang="en-US" sz="3200" b="1">
                <a:solidFill>
                  <a:srgbClr val="1F08A8"/>
                </a:solidFill>
                <a:latin typeface="Garamond" panose="02020404030301010803" pitchFamily="18" charset="0"/>
                <a:ea typeface="黑体" panose="02010609060101010101" pitchFamily="49" charset="-122"/>
              </a:rPr>
              <a:t>国人暴动</a:t>
            </a:r>
            <a:endParaRPr lang="en-US" altLang="zh-CN" sz="3200" b="1">
              <a:solidFill>
                <a:srgbClr val="1F08A8"/>
              </a:solidFill>
              <a:latin typeface="Garamond" panose="02020404030301010803" pitchFamily="18" charset="0"/>
              <a:ea typeface="黑体" panose="02010609060101010101" pitchFamily="49" charset="-122"/>
            </a:endParaRPr>
          </a:p>
          <a:p>
            <a:pPr fontAlgn="base">
              <a:spcBef>
                <a:spcPct val="50000"/>
              </a:spcBef>
              <a:spcAft>
                <a:spcPct val="0"/>
              </a:spcAft>
              <a:buFont typeface="Wingdings 2" panose="05020102010507070707" pitchFamily="18" charset="2"/>
              <a:buNone/>
            </a:pPr>
            <a:r>
              <a:rPr lang="zh-CN" altLang="en-US" sz="3200" b="1">
                <a:solidFill>
                  <a:srgbClr val="1F08A8"/>
                </a:solidFill>
                <a:latin typeface="Garamond" panose="02020404030301010803" pitchFamily="18" charset="0"/>
                <a:ea typeface="黑体" panose="02010609060101010101" pitchFamily="49" charset="-122"/>
              </a:rPr>
              <a:t> （公元前</a:t>
            </a:r>
            <a:r>
              <a:rPr lang="en-US" altLang="zh-CN" sz="3200" b="1">
                <a:solidFill>
                  <a:srgbClr val="1F08A8"/>
                </a:solidFill>
                <a:latin typeface="Garamond" panose="02020404030301010803" pitchFamily="18" charset="0"/>
                <a:ea typeface="黑体" panose="02010609060101010101" pitchFamily="49" charset="-122"/>
              </a:rPr>
              <a:t>841</a:t>
            </a:r>
            <a:r>
              <a:rPr lang="zh-CN" altLang="en-US" sz="3200" b="1">
                <a:solidFill>
                  <a:srgbClr val="1F08A8"/>
                </a:solidFill>
                <a:latin typeface="Garamond" panose="02020404030301010803" pitchFamily="18" charset="0"/>
                <a:ea typeface="黑体" panose="02010609060101010101" pitchFamily="49" charset="-122"/>
              </a:rPr>
              <a:t>年）</a:t>
            </a:r>
          </a:p>
        </p:txBody>
      </p:sp>
      <p:sp>
        <p:nvSpPr>
          <p:cNvPr id="40964" name="Text Box 3"/>
          <p:cNvSpPr txBox="1">
            <a:spLocks noChangeArrowheads="1"/>
          </p:cNvSpPr>
          <p:nvPr/>
        </p:nvSpPr>
        <p:spPr bwMode="auto">
          <a:xfrm>
            <a:off x="4583113" y="5513388"/>
            <a:ext cx="4572000" cy="132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 typeface="Wingdings 2" panose="05020102010507070707" pitchFamily="18" charset="2"/>
              <a:buNone/>
            </a:pPr>
            <a:r>
              <a:rPr lang="zh-CN" altLang="en-US" sz="3200" b="1">
                <a:solidFill>
                  <a:srgbClr val="1F08A8"/>
                </a:solidFill>
                <a:latin typeface="Garamond" panose="02020404030301010803" pitchFamily="18" charset="0"/>
                <a:ea typeface="黑体" panose="02010609060101010101" pitchFamily="49" charset="-122"/>
              </a:rPr>
              <a:t>周幽王</a:t>
            </a:r>
            <a:r>
              <a:rPr lang="en-US" altLang="zh-CN" sz="3200" b="1">
                <a:solidFill>
                  <a:srgbClr val="1F08A8"/>
                </a:solidFill>
                <a:latin typeface="Garamond" panose="02020404030301010803" pitchFamily="18" charset="0"/>
                <a:ea typeface="黑体" panose="02010609060101010101" pitchFamily="49" charset="-122"/>
              </a:rPr>
              <a:t>· </a:t>
            </a:r>
            <a:r>
              <a:rPr lang="zh-CN" altLang="en-US" sz="3200" b="1">
                <a:solidFill>
                  <a:srgbClr val="1F08A8"/>
                </a:solidFill>
                <a:latin typeface="Garamond" panose="02020404030301010803" pitchFamily="18" charset="0"/>
                <a:ea typeface="黑体" panose="02010609060101010101" pitchFamily="49" charset="-122"/>
              </a:rPr>
              <a:t>西周灭亡</a:t>
            </a:r>
            <a:endParaRPr lang="en-US" altLang="zh-CN" sz="3200" b="1">
              <a:solidFill>
                <a:srgbClr val="1F08A8"/>
              </a:solidFill>
              <a:latin typeface="Garamond" panose="02020404030301010803" pitchFamily="18" charset="0"/>
              <a:ea typeface="黑体" panose="02010609060101010101" pitchFamily="49" charset="-122"/>
            </a:endParaRPr>
          </a:p>
          <a:p>
            <a:pPr fontAlgn="base">
              <a:spcBef>
                <a:spcPct val="50000"/>
              </a:spcBef>
              <a:spcAft>
                <a:spcPct val="0"/>
              </a:spcAft>
              <a:buFont typeface="Wingdings 2" panose="05020102010507070707" pitchFamily="18" charset="2"/>
              <a:buNone/>
            </a:pPr>
            <a:r>
              <a:rPr lang="zh-CN" altLang="en-US" sz="3200" b="1">
                <a:solidFill>
                  <a:srgbClr val="1F08A8"/>
                </a:solidFill>
                <a:latin typeface="Garamond" panose="02020404030301010803" pitchFamily="18" charset="0"/>
                <a:ea typeface="黑体" panose="02010609060101010101" pitchFamily="49" charset="-122"/>
              </a:rPr>
              <a:t>犬戎灭国（公元前</a:t>
            </a:r>
            <a:r>
              <a:rPr lang="en-US" altLang="zh-CN" sz="3200" b="1">
                <a:solidFill>
                  <a:srgbClr val="1F08A8"/>
                </a:solidFill>
                <a:latin typeface="Garamond" panose="02020404030301010803" pitchFamily="18" charset="0"/>
                <a:ea typeface="黑体" panose="02010609060101010101" pitchFamily="49" charset="-122"/>
              </a:rPr>
              <a:t>771</a:t>
            </a:r>
            <a:r>
              <a:rPr lang="zh-CN" altLang="en-US" sz="3200" b="1">
                <a:solidFill>
                  <a:srgbClr val="1F08A8"/>
                </a:solidFill>
                <a:latin typeface="Garamond" panose="02020404030301010803" pitchFamily="18" charset="0"/>
                <a:ea typeface="黑体" panose="02010609060101010101" pitchFamily="49" charset="-122"/>
              </a:rPr>
              <a:t>年）</a:t>
            </a:r>
          </a:p>
        </p:txBody>
      </p:sp>
      <p:sp>
        <p:nvSpPr>
          <p:cNvPr id="40965" name="Text Box 3"/>
          <p:cNvSpPr txBox="1">
            <a:spLocks noChangeArrowheads="1"/>
          </p:cNvSpPr>
          <p:nvPr/>
        </p:nvSpPr>
        <p:spPr bwMode="auto">
          <a:xfrm>
            <a:off x="3048000" y="152400"/>
            <a:ext cx="2514600" cy="579438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 typeface="Wingdings 2" panose="05020102010507070707" pitchFamily="18" charset="2"/>
              <a:buNone/>
            </a:pPr>
            <a:r>
              <a:rPr lang="zh-CN" altLang="en-US" sz="3200" b="1">
                <a:solidFill>
                  <a:srgbClr val="1F08A8"/>
                </a:solidFill>
                <a:latin typeface="Garamond" panose="02020404030301010803" pitchFamily="18" charset="0"/>
                <a:ea typeface="黑体" panose="02010609060101010101" pitchFamily="49" charset="-122"/>
              </a:rPr>
              <a:t>西周的衰亡</a:t>
            </a:r>
          </a:p>
        </p:txBody>
      </p:sp>
      <p:sp>
        <p:nvSpPr>
          <p:cNvPr id="40966" name="矩形 1"/>
          <p:cNvSpPr>
            <a:spLocks noChangeArrowheads="1"/>
          </p:cNvSpPr>
          <p:nvPr/>
        </p:nvSpPr>
        <p:spPr bwMode="auto">
          <a:xfrm>
            <a:off x="6477000" y="1219200"/>
            <a:ext cx="2590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3200" b="1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烽火戏诸侯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0065"/>
          <p:cNvPicPr>
            <a:picLocks noChangeAspect="1" noChangeArrowheads="1"/>
          </p:cNvPicPr>
          <p:nvPr/>
        </p:nvPicPr>
        <p:blipFill>
          <a:blip r:embed="rId2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50"/>
            <a:ext cx="9144000" cy="685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3563938" y="1268413"/>
            <a:ext cx="40322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3200" b="1"/>
              <a:t> </a:t>
            </a:r>
          </a:p>
        </p:txBody>
      </p:sp>
      <p:pic>
        <p:nvPicPr>
          <p:cNvPr id="3076" name="Picture 4" descr="0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333375"/>
            <a:ext cx="4117975" cy="540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 descr="烽火戏诸侯"/>
          <p:cNvPicPr>
            <a:picLocks noChangeAspect="1" noChangeArrowheads="1"/>
          </p:cNvPicPr>
          <p:nvPr/>
        </p:nvPicPr>
        <p:blipFill>
          <a:blip r:embed="rId4">
            <a:lum bright="-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836613"/>
            <a:ext cx="3000375" cy="432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7812359" y="5734050"/>
            <a:ext cx="1310251" cy="1043034"/>
            <a:chOff x="3216" y="3216"/>
            <a:chExt cx="1104" cy="816"/>
          </a:xfrm>
        </p:grpSpPr>
        <p:sp>
          <p:nvSpPr>
            <p:cNvPr id="3080" name="Rectangle 9"/>
            <p:cNvSpPr>
              <a:spLocks noChangeArrowheads="1"/>
            </p:cNvSpPr>
            <p:nvPr/>
          </p:nvSpPr>
          <p:spPr bwMode="auto">
            <a:xfrm>
              <a:off x="3264" y="3696"/>
              <a:ext cx="1008" cy="33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eaLnBrk="1" hangingPunct="1"/>
              <a:endParaRPr lang="zh-CN" altLang="en-US" sz="3200" b="1"/>
            </a:p>
          </p:txBody>
        </p:sp>
        <p:pic>
          <p:nvPicPr>
            <p:cNvPr id="3081" name="Picture 10" descr="FJ1">
              <a:hlinkClick r:id="rId5" action="ppaction://hlinkfile"/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16" y="3216"/>
              <a:ext cx="1104" cy="8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061" name="文本框 1"/>
          <p:cNvSpPr txBox="1">
            <a:spLocks noChangeArrowheads="1"/>
          </p:cNvSpPr>
          <p:nvPr/>
        </p:nvSpPr>
        <p:spPr bwMode="auto">
          <a:xfrm>
            <a:off x="4356100" y="188913"/>
            <a:ext cx="4249738" cy="613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3600" b="1" dirty="0">
                <a:solidFill>
                  <a:srgbClr val="FF0000"/>
                </a:solidFill>
              </a:rPr>
              <a:t>       </a:t>
            </a:r>
            <a:r>
              <a:rPr lang="zh-CN" altLang="en-US" sz="3600" b="1" dirty="0">
                <a:solidFill>
                  <a:srgbClr val="FF0000"/>
                </a:solidFill>
              </a:rPr>
              <a:t>西周时，遇到敌情靠烽火台传信报警。周幽王昏庸无道，为了取悦王妃褒姒，竟下令燃烽火。</a:t>
            </a:r>
          </a:p>
          <a:p>
            <a:pPr eaLnBrk="1" hangingPunct="1"/>
            <a:r>
              <a:rPr lang="zh-CN" altLang="en-US" sz="3600" b="1" dirty="0">
                <a:solidFill>
                  <a:srgbClr val="FF0000"/>
                </a:solidFill>
              </a:rPr>
              <a:t>       后来，戎族真的来攻西周。幽王派人点燃烽火，诸侯没有再来救援。结果，幽王被杀。</a:t>
            </a:r>
          </a:p>
        </p:txBody>
      </p:sp>
    </p:spTree>
    <p:extLst>
      <p:ext uri="{BB962C8B-B14F-4D97-AF65-F5344CB8AC3E}">
        <p14:creationId xmlns:p14="http://schemas.microsoft.com/office/powerpoint/2010/main" val="426782394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467544" y="1156970"/>
            <a:ext cx="1295400" cy="4832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zh-CN" altLang="en-US" sz="4400" b="1" dirty="0" smtClean="0">
                <a:solidFill>
                  <a:srgbClr val="FF0000"/>
                </a:solidFill>
                <a:latin typeface="Times New Roman" pitchFamily="18" charset="0"/>
              </a:rPr>
              <a:t>西周衰落与灭亡</a:t>
            </a:r>
            <a:endParaRPr kumimoji="1" lang="zh-CN" altLang="en-US" sz="44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59395" name="Text Box 3"/>
          <p:cNvSpPr txBox="1">
            <a:spLocks noChangeArrowheads="1"/>
          </p:cNvSpPr>
          <p:nvPr/>
        </p:nvSpPr>
        <p:spPr bwMode="auto">
          <a:xfrm>
            <a:off x="2084310" y="404664"/>
            <a:ext cx="48006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en-US" altLang="zh-CN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1</a:t>
            </a:r>
            <a:r>
              <a:rPr kumimoji="1" lang="zh-CN" alt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、国人</a:t>
            </a:r>
            <a:r>
              <a:rPr kumimoji="1" lang="zh-CN" alt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暴动</a:t>
            </a:r>
            <a:endParaRPr kumimoji="1" lang="zh-CN" altLang="en-US" sz="32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</a:endParaRPr>
          </a:p>
        </p:txBody>
      </p:sp>
      <p:sp>
        <p:nvSpPr>
          <p:cNvPr id="59396" name="Text Box 4"/>
          <p:cNvSpPr txBox="1">
            <a:spLocks noChangeArrowheads="1"/>
          </p:cNvSpPr>
          <p:nvPr/>
        </p:nvSpPr>
        <p:spPr bwMode="auto">
          <a:xfrm>
            <a:off x="1978302" y="1201079"/>
            <a:ext cx="7086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zh-CN" alt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kumimoji="1" lang="zh-CN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时间：</a:t>
            </a:r>
            <a:r>
              <a:rPr kumimoji="1" lang="zh-CN" altLang="en-US" sz="2800" b="1" dirty="0">
                <a:solidFill>
                  <a:srgbClr val="FF0000"/>
                </a:solidFill>
                <a:latin typeface="Times New Roman" pitchFamily="18" charset="0"/>
              </a:rPr>
              <a:t>公元前</a:t>
            </a:r>
            <a:r>
              <a:rPr kumimoji="1" lang="en-US" altLang="zh-CN" sz="2800" b="1" dirty="0">
                <a:solidFill>
                  <a:srgbClr val="FF0000"/>
                </a:solidFill>
                <a:latin typeface="Times New Roman" pitchFamily="18" charset="0"/>
              </a:rPr>
              <a:t>841</a:t>
            </a:r>
            <a:r>
              <a:rPr kumimoji="1" lang="zh-CN" altLang="en-US" sz="2800" b="1" dirty="0" smtClean="0">
                <a:solidFill>
                  <a:srgbClr val="FF0000"/>
                </a:solidFill>
                <a:latin typeface="Times New Roman" pitchFamily="18" charset="0"/>
              </a:rPr>
              <a:t>年</a:t>
            </a:r>
            <a:endParaRPr kumimoji="1" lang="zh-CN" altLang="en-US" sz="2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59398" name="Text Box 6"/>
          <p:cNvSpPr txBox="1">
            <a:spLocks noChangeArrowheads="1"/>
          </p:cNvSpPr>
          <p:nvPr/>
        </p:nvSpPr>
        <p:spPr bwMode="auto">
          <a:xfrm>
            <a:off x="2084310" y="2710543"/>
            <a:ext cx="5334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en-US" altLang="zh-CN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2</a:t>
            </a:r>
            <a:r>
              <a:rPr kumimoji="1" lang="zh-CN" alt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、西周的灭亡</a:t>
            </a:r>
          </a:p>
        </p:txBody>
      </p:sp>
      <p:sp>
        <p:nvSpPr>
          <p:cNvPr id="59399" name="Text Box 7"/>
          <p:cNvSpPr txBox="1">
            <a:spLocks noChangeArrowheads="1"/>
          </p:cNvSpPr>
          <p:nvPr/>
        </p:nvSpPr>
        <p:spPr bwMode="auto">
          <a:xfrm>
            <a:off x="1981119" y="3573016"/>
            <a:ext cx="7772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zh-CN" altLang="en-US" sz="2800" b="1" dirty="0">
                <a:latin typeface="Times New Roman" pitchFamily="18" charset="0"/>
              </a:rPr>
              <a:t>灭亡时间</a:t>
            </a:r>
            <a:r>
              <a:rPr kumimoji="1" lang="zh-CN" altLang="en-US" sz="2800" b="1" dirty="0" smtClean="0">
                <a:latin typeface="Times New Roman" pitchFamily="18" charset="0"/>
              </a:rPr>
              <a:t>：</a:t>
            </a:r>
            <a:r>
              <a:rPr kumimoji="1" lang="zh-CN" altLang="en-US" sz="2800" b="1" dirty="0" smtClean="0">
                <a:solidFill>
                  <a:srgbClr val="FF0000"/>
                </a:solidFill>
                <a:latin typeface="Times New Roman" pitchFamily="18" charset="0"/>
              </a:rPr>
              <a:t>公元前</a:t>
            </a:r>
            <a:r>
              <a:rPr kumimoji="1" lang="en-US" altLang="zh-CN" sz="2800" b="1" dirty="0" smtClean="0">
                <a:solidFill>
                  <a:srgbClr val="FF0000"/>
                </a:solidFill>
                <a:latin typeface="Times New Roman" pitchFamily="18" charset="0"/>
              </a:rPr>
              <a:t>771</a:t>
            </a:r>
            <a:r>
              <a:rPr kumimoji="1" lang="zh-CN" altLang="en-US" sz="2800" b="1" dirty="0" smtClean="0">
                <a:solidFill>
                  <a:srgbClr val="FF0000"/>
                </a:solidFill>
                <a:latin typeface="Times New Roman" pitchFamily="18" charset="0"/>
              </a:rPr>
              <a:t>年</a:t>
            </a:r>
            <a:endParaRPr kumimoji="1" lang="zh-CN" altLang="en-US" sz="2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59400" name="Text Box 8"/>
          <p:cNvSpPr txBox="1">
            <a:spLocks noChangeArrowheads="1"/>
          </p:cNvSpPr>
          <p:nvPr/>
        </p:nvSpPr>
        <p:spPr bwMode="auto">
          <a:xfrm>
            <a:off x="2008592" y="4365104"/>
            <a:ext cx="8534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zh-CN" altLang="en-US" sz="2800" b="1" dirty="0">
                <a:latin typeface="Times New Roman" pitchFamily="18" charset="0"/>
              </a:rPr>
              <a:t>亡国之君：</a:t>
            </a:r>
            <a:r>
              <a:rPr kumimoji="1" lang="zh-CN" altLang="en-US" sz="2800" b="1" dirty="0" smtClean="0">
                <a:solidFill>
                  <a:srgbClr val="FF0000"/>
                </a:solidFill>
                <a:latin typeface="Times New Roman" pitchFamily="18" charset="0"/>
              </a:rPr>
              <a:t>周幽王</a:t>
            </a:r>
            <a:endParaRPr kumimoji="1" lang="en-US" altLang="zh-CN" sz="2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59401" name="Text Box 9"/>
          <p:cNvSpPr txBox="1">
            <a:spLocks noChangeArrowheads="1"/>
          </p:cNvSpPr>
          <p:nvPr/>
        </p:nvSpPr>
        <p:spPr bwMode="auto">
          <a:xfrm>
            <a:off x="2084310" y="1916832"/>
            <a:ext cx="7467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zh-CN" altLang="en-US" sz="2800" b="1" dirty="0">
                <a:latin typeface="Times New Roman" pitchFamily="18" charset="0"/>
              </a:rPr>
              <a:t>原因 ：</a:t>
            </a:r>
            <a:r>
              <a:rPr kumimoji="1" lang="zh-CN" altLang="en-US" sz="2800" b="1" dirty="0">
                <a:solidFill>
                  <a:srgbClr val="FF0000"/>
                </a:solidFill>
                <a:latin typeface="Times New Roman" pitchFamily="18" charset="0"/>
              </a:rPr>
              <a:t>周厉王</a:t>
            </a:r>
            <a:r>
              <a:rPr kumimoji="1" lang="zh-CN" altLang="en-US" sz="2800" b="1" dirty="0">
                <a:latin typeface="Times New Roman" pitchFamily="18" charset="0"/>
              </a:rPr>
              <a:t>与民争</a:t>
            </a:r>
            <a:r>
              <a:rPr kumimoji="1" lang="zh-CN" altLang="en-US" sz="2800" b="1" dirty="0" smtClean="0">
                <a:latin typeface="Times New Roman" pitchFamily="18" charset="0"/>
              </a:rPr>
              <a:t>利</a:t>
            </a:r>
            <a:endParaRPr kumimoji="1" lang="zh-CN" altLang="en-US" sz="2800" b="1" dirty="0">
              <a:latin typeface="Times New Roman" pitchFamily="18" charset="0"/>
            </a:endParaRPr>
          </a:p>
        </p:txBody>
      </p:sp>
      <p:sp>
        <p:nvSpPr>
          <p:cNvPr id="14346" name="TextBox 10"/>
          <p:cNvSpPr txBox="1">
            <a:spLocks noChangeArrowheads="1"/>
          </p:cNvSpPr>
          <p:nvPr/>
        </p:nvSpPr>
        <p:spPr bwMode="auto">
          <a:xfrm>
            <a:off x="2084310" y="5181146"/>
            <a:ext cx="777240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/>
            <a:r>
              <a:rPr lang="en-US" altLang="zh-CN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3</a:t>
            </a:r>
            <a:r>
              <a:rPr lang="zh-CN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、东周开始</a:t>
            </a:r>
            <a:r>
              <a:rPr lang="zh-CN" alt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：</a:t>
            </a:r>
            <a:endParaRPr lang="en-US" altLang="zh-CN" sz="28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eaLnBrk="1" hangingPunct="1"/>
            <a:endParaRPr lang="en-US" altLang="zh-CN" sz="28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eaLnBrk="1" hangingPunct="1"/>
            <a:r>
              <a:rPr lang="zh-CN" altLang="en-US" sz="2800" b="1" dirty="0" smtClean="0">
                <a:solidFill>
                  <a:srgbClr val="FF0000"/>
                </a:solidFill>
              </a:rPr>
              <a:t>公元前</a:t>
            </a:r>
            <a:r>
              <a:rPr lang="en-US" altLang="zh-CN" sz="2800" b="1" dirty="0">
                <a:solidFill>
                  <a:srgbClr val="FF0000"/>
                </a:solidFill>
              </a:rPr>
              <a:t>770</a:t>
            </a:r>
            <a:r>
              <a:rPr lang="zh-CN" altLang="en-US" sz="2800" b="1" dirty="0">
                <a:solidFill>
                  <a:srgbClr val="FF0000"/>
                </a:solidFill>
              </a:rPr>
              <a:t>年周平王迁都洛</a:t>
            </a:r>
            <a:r>
              <a:rPr lang="zh-CN" altLang="en-US" sz="2800" b="1" dirty="0" smtClean="0">
                <a:solidFill>
                  <a:srgbClr val="FF0000"/>
                </a:solidFill>
              </a:rPr>
              <a:t>邑（</a:t>
            </a:r>
            <a:r>
              <a:rPr lang="zh-CN" alt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今河南洛阳</a:t>
            </a:r>
            <a:r>
              <a:rPr lang="zh-CN" altLang="en-US" sz="2800" b="1" dirty="0" smtClean="0">
                <a:solidFill>
                  <a:srgbClr val="FF0000"/>
                </a:solidFill>
              </a:rPr>
              <a:t>）</a:t>
            </a:r>
            <a:endParaRPr lang="zh-CN" alt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2993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9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9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9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9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9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4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6" grpId="0"/>
      <p:bldP spid="59398" grpId="0"/>
      <p:bldP spid="59399" grpId="0"/>
      <p:bldP spid="59400" grpId="0"/>
      <p:bldP spid="59401" grpId="0"/>
      <p:bldP spid="1434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WordArt 13"/>
          <p:cNvSpPr>
            <a:spLocks noChangeArrowheads="1" noChangeShapeType="1" noTextEdit="1"/>
          </p:cNvSpPr>
          <p:nvPr/>
        </p:nvSpPr>
        <p:spPr bwMode="auto">
          <a:xfrm>
            <a:off x="609600" y="990600"/>
            <a:ext cx="2895600" cy="1066800"/>
          </a:xfrm>
          <a:prstGeom prst="rect">
            <a:avLst/>
          </a:prstGeom>
        </p:spPr>
        <p:txBody>
          <a:bodyPr wrap="none" fromWordArt="1">
            <a:prstTxWarp prst="textWave2">
              <a:avLst>
                <a:gd name="adj1" fmla="val 13005"/>
                <a:gd name="adj2" fmla="val 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3600" b="1" kern="10">
                <a:ln w="12700">
                  <a:solidFill>
                    <a:srgbClr val="993366"/>
                  </a:solidFill>
                  <a:round/>
                </a:ln>
                <a:solidFill>
                  <a:srgbClr val="800080"/>
                </a:solidFill>
                <a:effectLst>
                  <a:outerShdw dist="35921" dir="2700000" sy="50000" kx="2115830" algn="bl" rotWithShape="0">
                    <a:srgbClr val="C0C0C0">
                      <a:alpha val="78998"/>
                    </a:srgbClr>
                  </a:outerShdw>
                </a:effectLst>
                <a:latin typeface="宋体" panose="02010600030101010101" pitchFamily="2" charset="-122"/>
              </a:rPr>
              <a:t>探究与思考</a:t>
            </a:r>
          </a:p>
        </p:txBody>
      </p:sp>
      <p:sp>
        <p:nvSpPr>
          <p:cNvPr id="41986" name="Text Box 27"/>
          <p:cNvSpPr txBox="1">
            <a:spLocks noChangeArrowheads="1"/>
          </p:cNvSpPr>
          <p:nvPr/>
        </p:nvSpPr>
        <p:spPr bwMode="auto">
          <a:xfrm>
            <a:off x="609600" y="2204864"/>
            <a:ext cx="7848600" cy="1865126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839395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Font typeface="Wingdings 2" panose="05020102010507070707" pitchFamily="18" charset="2"/>
              <a:buNone/>
            </a:pPr>
            <a:r>
              <a:rPr lang="zh-CN" altLang="en-US" sz="3200" b="1" dirty="0">
                <a:solidFill>
                  <a:srgbClr val="1F08A8"/>
                </a:solidFill>
                <a:ea typeface="黑体" panose="02010609060101010101" pitchFamily="49" charset="-122"/>
              </a:rPr>
              <a:t>       通过了解夏商西周三朝的更替，你认为这三个王朝灭亡的共同原因是什么</a:t>
            </a:r>
            <a:r>
              <a:rPr lang="zh-CN" altLang="en-US" sz="3200" b="1" dirty="0" smtClean="0">
                <a:solidFill>
                  <a:srgbClr val="1F08A8"/>
                </a:solidFill>
                <a:ea typeface="黑体" panose="02010609060101010101" pitchFamily="49" charset="-122"/>
              </a:rPr>
              <a:t>？从中我们又得到什么启示？</a:t>
            </a:r>
            <a:endParaRPr lang="zh-CN" altLang="en-US" sz="3200" b="1" dirty="0">
              <a:solidFill>
                <a:srgbClr val="1F08A8"/>
              </a:solidFill>
              <a:ea typeface="黑体" panose="02010609060101010101" pitchFamily="49" charset="-122"/>
            </a:endParaRPr>
          </a:p>
        </p:txBody>
      </p:sp>
      <p:sp>
        <p:nvSpPr>
          <p:cNvPr id="2" name="矩形 1"/>
          <p:cNvSpPr>
            <a:spLocks noChangeArrowheads="1"/>
          </p:cNvSpPr>
          <p:nvPr/>
        </p:nvSpPr>
        <p:spPr bwMode="auto">
          <a:xfrm>
            <a:off x="2257425" y="4224338"/>
            <a:ext cx="38925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3200" b="1">
                <a:solidFill>
                  <a:srgbClr val="FF0000"/>
                </a:solidFill>
              </a:rPr>
              <a:t>统治残暴，不得民心</a:t>
            </a:r>
          </a:p>
        </p:txBody>
      </p:sp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733425" y="5194300"/>
            <a:ext cx="75993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3200" b="1">
                <a:solidFill>
                  <a:srgbClr val="FF0000"/>
                </a:solidFill>
              </a:rPr>
              <a:t>启示：得民心者得天下，失民心者失天下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ext Box 2"/>
          <p:cNvSpPr txBox="1">
            <a:spLocks noChangeArrowheads="1"/>
          </p:cNvSpPr>
          <p:nvPr/>
        </p:nvSpPr>
        <p:spPr bwMode="auto">
          <a:xfrm>
            <a:off x="112713" y="185738"/>
            <a:ext cx="3959225" cy="579437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094377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3200">
                <a:solidFill>
                  <a:srgbClr val="CC3300"/>
                </a:solidFill>
                <a:ea typeface="微软雅黑" panose="020B0503020204020204" pitchFamily="34" charset="-122"/>
              </a:rPr>
              <a:t>课堂练习</a:t>
            </a:r>
          </a:p>
        </p:txBody>
      </p:sp>
      <p:sp>
        <p:nvSpPr>
          <p:cNvPr id="36867" name="Rectangle 3"/>
          <p:cNvSpPr>
            <a:spLocks noChangeArrowheads="1"/>
          </p:cNvSpPr>
          <p:nvPr/>
        </p:nvSpPr>
        <p:spPr bwMode="auto">
          <a:xfrm>
            <a:off x="71438" y="962025"/>
            <a:ext cx="9001125" cy="1711325"/>
          </a:xfrm>
          <a:prstGeom prst="rect">
            <a:avLst/>
          </a:prstGeom>
          <a:noFill/>
          <a:ln w="9525">
            <a:noFill/>
            <a:miter lim="800000"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anchor="ctr">
            <a:spAutoFit/>
          </a:bodyPr>
          <a:lstStyle/>
          <a:p>
            <a:pPr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en-US" altLang="zh-CN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下列内容中，标志着我国世袭制代替禅让制的是（     ）</a:t>
            </a:r>
          </a:p>
          <a:p>
            <a:pPr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 A.</a:t>
            </a:r>
            <a:r>
              <a:rPr lang="zh-CN" altLang="en-US" sz="2800" dirty="0">
                <a:solidFill>
                  <a:prstClr val="black"/>
                </a:solidFill>
                <a:latin typeface="Arial" panose="020B0604020202020204" pitchFamily="34" charset="0"/>
              </a:rPr>
              <a:t>禹传位给伯益          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B.</a:t>
            </a:r>
            <a:r>
              <a:rPr lang="zh-CN" altLang="en-US" sz="2800" dirty="0">
                <a:solidFill>
                  <a:prstClr val="black"/>
                </a:solidFill>
                <a:latin typeface="Arial" panose="020B0604020202020204" pitchFamily="34" charset="0"/>
              </a:rPr>
              <a:t>禹传子家天下</a:t>
            </a:r>
          </a:p>
          <a:p>
            <a:pPr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 C.</a:t>
            </a:r>
            <a:r>
              <a:rPr lang="zh-CN" altLang="en-US" sz="2800" dirty="0">
                <a:solidFill>
                  <a:prstClr val="black"/>
                </a:solidFill>
                <a:latin typeface="Arial" panose="020B0604020202020204" pitchFamily="34" charset="0"/>
              </a:rPr>
              <a:t>舜传位给禹              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D.</a:t>
            </a:r>
            <a:r>
              <a:rPr lang="zh-CN" altLang="en-US" sz="2800" dirty="0">
                <a:solidFill>
                  <a:prstClr val="black"/>
                </a:solidFill>
                <a:latin typeface="Arial" panose="020B0604020202020204" pitchFamily="34" charset="0"/>
              </a:rPr>
              <a:t>启打败有扈氏</a:t>
            </a:r>
          </a:p>
        </p:txBody>
      </p:sp>
      <p:sp>
        <p:nvSpPr>
          <p:cNvPr id="36868" name="Rectangle 4"/>
          <p:cNvSpPr>
            <a:spLocks noChangeArrowheads="1"/>
          </p:cNvSpPr>
          <p:nvPr/>
        </p:nvSpPr>
        <p:spPr bwMode="auto">
          <a:xfrm>
            <a:off x="71438" y="2849563"/>
            <a:ext cx="9001125" cy="1150937"/>
          </a:xfrm>
          <a:prstGeom prst="rect">
            <a:avLst/>
          </a:prstGeom>
          <a:noFill/>
          <a:ln w="9525">
            <a:noFill/>
            <a:miter lim="800000"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anchor="ctr">
            <a:spAutoFit/>
          </a:bodyPr>
          <a:lstStyle/>
          <a:p>
            <a:pPr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/>
            </a:pPr>
            <a:r>
              <a:rPr lang="en-US" altLang="zh-CN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商朝被后世称为殷朝</a:t>
            </a:r>
            <a:r>
              <a:rPr lang="en-US" altLang="zh-CN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下列事件中，与此有关的是</a:t>
            </a:r>
            <a:r>
              <a:rPr lang="en-US" altLang="zh-CN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       )</a:t>
            </a:r>
          </a:p>
          <a:p>
            <a:pPr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/>
            </a:pPr>
            <a:r>
              <a:rPr lang="en-US" altLang="zh-CN" sz="2800" dirty="0">
                <a:solidFill>
                  <a:prstClr val="black"/>
                </a:solidFill>
                <a:latin typeface="Arial" panose="020B0604020202020204" pitchFamily="34" charset="0"/>
              </a:rPr>
              <a:t>  A.</a:t>
            </a:r>
            <a:r>
              <a:rPr lang="zh-CN" altLang="en-US" sz="2800" dirty="0">
                <a:solidFill>
                  <a:prstClr val="black"/>
                </a:solidFill>
                <a:latin typeface="Arial" panose="020B0604020202020204" pitchFamily="34" charset="0"/>
              </a:rPr>
              <a:t>商汤伐夏    </a:t>
            </a:r>
            <a:r>
              <a:rPr lang="en-US" altLang="zh-CN" sz="2800" dirty="0">
                <a:solidFill>
                  <a:prstClr val="black"/>
                </a:solidFill>
                <a:latin typeface="Arial" panose="020B0604020202020204" pitchFamily="34" charset="0"/>
              </a:rPr>
              <a:t>B.</a:t>
            </a:r>
            <a:r>
              <a:rPr lang="zh-CN" altLang="en-US" sz="2800" dirty="0">
                <a:solidFill>
                  <a:prstClr val="black"/>
                </a:solidFill>
                <a:latin typeface="Arial" panose="020B0604020202020204" pitchFamily="34" charset="0"/>
              </a:rPr>
              <a:t>牧野之战   </a:t>
            </a:r>
            <a:r>
              <a:rPr lang="en-US" altLang="zh-CN" sz="2800" dirty="0">
                <a:solidFill>
                  <a:prstClr val="black"/>
                </a:solidFill>
                <a:latin typeface="Arial" panose="020B0604020202020204" pitchFamily="34" charset="0"/>
              </a:rPr>
              <a:t>C.</a:t>
            </a:r>
            <a:r>
              <a:rPr lang="zh-CN" altLang="en-US" sz="2800" dirty="0">
                <a:solidFill>
                  <a:prstClr val="black"/>
                </a:solidFill>
                <a:latin typeface="Arial" panose="020B0604020202020204" pitchFamily="34" charset="0"/>
              </a:rPr>
              <a:t>盘庚迁都   </a:t>
            </a:r>
            <a:r>
              <a:rPr lang="en-US" altLang="zh-CN" sz="2800" dirty="0">
                <a:solidFill>
                  <a:prstClr val="black"/>
                </a:solidFill>
                <a:latin typeface="Arial" panose="020B0604020202020204" pitchFamily="34" charset="0"/>
              </a:rPr>
              <a:t>D.</a:t>
            </a:r>
            <a:r>
              <a:rPr lang="zh-CN" altLang="en-US" sz="2800" dirty="0">
                <a:solidFill>
                  <a:prstClr val="black"/>
                </a:solidFill>
                <a:latin typeface="Arial" panose="020B0604020202020204" pitchFamily="34" charset="0"/>
              </a:rPr>
              <a:t>武王伐纣</a:t>
            </a:r>
          </a:p>
        </p:txBody>
      </p:sp>
      <p:sp>
        <p:nvSpPr>
          <p:cNvPr id="36869" name="Rectangle 5"/>
          <p:cNvSpPr>
            <a:spLocks noChangeArrowheads="1"/>
          </p:cNvSpPr>
          <p:nvPr/>
        </p:nvSpPr>
        <p:spPr bwMode="auto">
          <a:xfrm>
            <a:off x="71438" y="4194175"/>
            <a:ext cx="8429625" cy="1711325"/>
          </a:xfrm>
          <a:prstGeom prst="rect">
            <a:avLst/>
          </a:prstGeom>
          <a:noFill/>
          <a:ln w="9525">
            <a:noFill/>
            <a:miter lim="800000"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anchor="ctr">
            <a:spAutoFit/>
          </a:bodyPr>
          <a:lstStyle/>
          <a:p>
            <a:pPr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en-US" altLang="zh-CN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常言道：“姜太公钓鱼，愿者上钩。”当年姜尚等待的贤明君主是（        ）</a:t>
            </a:r>
            <a:endParaRPr lang="en-US" sz="2800" dirty="0">
              <a:solidFill>
                <a:prstClr val="black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800" dirty="0">
                <a:solidFill>
                  <a:prstClr val="black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  A.</a:t>
            </a:r>
            <a:r>
              <a:rPr lang="zh-CN" altLang="en-US" sz="2800" dirty="0">
                <a:solidFill>
                  <a:prstClr val="black"/>
                </a:solidFill>
                <a:latin typeface="Arial" panose="020B0604020202020204" pitchFamily="34" charset="0"/>
              </a:rPr>
              <a:t>黄帝       </a:t>
            </a:r>
            <a:r>
              <a:rPr lang="en-US" altLang="en-US" sz="2800" dirty="0">
                <a:solidFill>
                  <a:prstClr val="black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B.</a:t>
            </a:r>
            <a:r>
              <a:rPr lang="zh-CN" altLang="en-US" sz="2800" dirty="0">
                <a:solidFill>
                  <a:prstClr val="black"/>
                </a:solidFill>
                <a:latin typeface="Arial" panose="020B0604020202020204" pitchFamily="34" charset="0"/>
              </a:rPr>
              <a:t>夏启       </a:t>
            </a:r>
            <a:r>
              <a:rPr lang="en-US" altLang="en-US" sz="2800" dirty="0">
                <a:solidFill>
                  <a:prstClr val="black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C.</a:t>
            </a:r>
            <a:r>
              <a:rPr lang="zh-CN" altLang="en-US" sz="2800" dirty="0">
                <a:solidFill>
                  <a:prstClr val="black"/>
                </a:solidFill>
                <a:latin typeface="Arial" panose="020B0604020202020204" pitchFamily="34" charset="0"/>
              </a:rPr>
              <a:t>商汤      </a:t>
            </a:r>
            <a:r>
              <a:rPr lang="en-US" altLang="en-US" sz="2800" dirty="0">
                <a:solidFill>
                  <a:prstClr val="black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D.</a:t>
            </a:r>
            <a:r>
              <a:rPr lang="zh-CN" altLang="en-US" sz="2800" dirty="0">
                <a:solidFill>
                  <a:prstClr val="black"/>
                </a:solidFill>
                <a:latin typeface="Arial" panose="020B0604020202020204" pitchFamily="34" charset="0"/>
              </a:rPr>
              <a:t>周文王</a:t>
            </a:r>
            <a:endParaRPr lang="en-US" sz="2800" dirty="0">
              <a:solidFill>
                <a:prstClr val="black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6870" name="WordArt 6"/>
          <p:cNvSpPr>
            <a:spLocks noChangeArrowheads="1" noChangeShapeType="1" noTextEdit="1"/>
          </p:cNvSpPr>
          <p:nvPr/>
        </p:nvSpPr>
        <p:spPr bwMode="auto">
          <a:xfrm>
            <a:off x="7935913" y="622300"/>
            <a:ext cx="779462" cy="108108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noFill/>
                <a:round/>
              </a14:hiddenLine>
            </a:ext>
          </a:extLst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7" lon="1080000" rev="0"/>
              </a:camera>
              <a:lightRig rig="legacyFlat3" dir="r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3600" kern="10"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宋体" panose="02010600030101010101" pitchFamily="2" charset="-122"/>
              </a:rPr>
              <a:t>B</a:t>
            </a:r>
            <a:endParaRPr lang="zh-CN" altLang="en-US" sz="3600" kern="10">
              <a:gradFill rotWithShape="0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latin typeface="宋体" panose="02010600030101010101" pitchFamily="2" charset="-122"/>
            </a:endParaRPr>
          </a:p>
        </p:txBody>
      </p:sp>
      <p:sp>
        <p:nvSpPr>
          <p:cNvPr id="36871" name="WordArt 7"/>
          <p:cNvSpPr>
            <a:spLocks noChangeArrowheads="1" noChangeShapeType="1" noTextEdit="1"/>
          </p:cNvSpPr>
          <p:nvPr/>
        </p:nvSpPr>
        <p:spPr bwMode="auto">
          <a:xfrm>
            <a:off x="7929563" y="2703513"/>
            <a:ext cx="779462" cy="1071562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noFill/>
                <a:round/>
              </a14:hiddenLine>
            </a:ext>
          </a:extLst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7" lon="1080000" rev="0"/>
              </a:camera>
              <a:lightRig rig="legacyFlat3" dir="r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3600" kern="10"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宋体" panose="02010600030101010101" pitchFamily="2" charset="-122"/>
              </a:rPr>
              <a:t>C</a:t>
            </a:r>
            <a:endParaRPr lang="zh-CN" altLang="en-US" sz="3600" kern="10">
              <a:gradFill rotWithShape="0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latin typeface="宋体" panose="02010600030101010101" pitchFamily="2" charset="-122"/>
            </a:endParaRPr>
          </a:p>
        </p:txBody>
      </p:sp>
      <p:sp>
        <p:nvSpPr>
          <p:cNvPr id="36872" name="WordArt 8"/>
          <p:cNvSpPr>
            <a:spLocks noChangeArrowheads="1" noChangeShapeType="1" noTextEdit="1"/>
          </p:cNvSpPr>
          <p:nvPr/>
        </p:nvSpPr>
        <p:spPr bwMode="auto">
          <a:xfrm>
            <a:off x="7935913" y="4643438"/>
            <a:ext cx="779462" cy="100012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noFill/>
                <a:round/>
              </a14:hiddenLine>
            </a:ext>
          </a:extLst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7" lon="1080000" rev="0"/>
              </a:camera>
              <a:lightRig rig="legacyFlat3" dir="r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3600" kern="10"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宋体" panose="02010600030101010101" pitchFamily="2" charset="-122"/>
              </a:rPr>
              <a:t>D</a:t>
            </a:r>
            <a:endParaRPr lang="zh-CN" altLang="en-US" sz="3600" kern="10">
              <a:gradFill rotWithShape="0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latin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70" grpId="0" animBg="1"/>
      <p:bldP spid="36871" grpId="0" animBg="1"/>
      <p:bldP spid="3687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ChangeArrowheads="1"/>
          </p:cNvSpPr>
          <p:nvPr/>
        </p:nvSpPr>
        <p:spPr bwMode="auto">
          <a:xfrm>
            <a:off x="214313" y="428625"/>
            <a:ext cx="8358187" cy="1711325"/>
          </a:xfrm>
          <a:prstGeom prst="rect">
            <a:avLst/>
          </a:prstGeom>
          <a:noFill/>
          <a:ln w="9525">
            <a:noFill/>
            <a:miter lim="800000"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anchor="ctr">
            <a:spAutoFit/>
          </a:bodyPr>
          <a:lstStyle/>
          <a:p>
            <a:pPr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en-US" altLang="zh-CN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暴君亡国，明君兴政。参照这一标准，下列四人中，与其他三人明显不同的一位是（        ） </a:t>
            </a:r>
            <a:r>
              <a:rPr lang="zh-CN" altLang="en-US" sz="28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</a:p>
          <a:p>
            <a:pPr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 A.</a:t>
            </a:r>
            <a:r>
              <a:rPr lang="zh-CN" altLang="en-US" sz="2800" dirty="0">
                <a:solidFill>
                  <a:prstClr val="black"/>
                </a:solidFill>
                <a:latin typeface="Arial" panose="020B0604020202020204" pitchFamily="34" charset="0"/>
              </a:rPr>
              <a:t>商汤       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B.</a:t>
            </a:r>
            <a:r>
              <a:rPr lang="zh-CN" altLang="en-US" sz="2800" dirty="0">
                <a:solidFill>
                  <a:prstClr val="black"/>
                </a:solidFill>
                <a:latin typeface="Arial" panose="020B0604020202020204" pitchFamily="34" charset="0"/>
              </a:rPr>
              <a:t>商纣        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C.</a:t>
            </a:r>
            <a:r>
              <a:rPr lang="zh-CN" altLang="en-US" sz="2800" dirty="0">
                <a:solidFill>
                  <a:prstClr val="black"/>
                </a:solidFill>
                <a:latin typeface="Arial" panose="020B0604020202020204" pitchFamily="34" charset="0"/>
              </a:rPr>
              <a:t>周文王      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D.</a:t>
            </a:r>
            <a:r>
              <a:rPr lang="zh-CN" altLang="en-US" sz="2800" dirty="0">
                <a:solidFill>
                  <a:prstClr val="black"/>
                </a:solidFill>
                <a:latin typeface="Arial" panose="020B0604020202020204" pitchFamily="34" charset="0"/>
              </a:rPr>
              <a:t>周武王</a:t>
            </a:r>
          </a:p>
        </p:txBody>
      </p:sp>
      <p:sp>
        <p:nvSpPr>
          <p:cNvPr id="37893" name="WordArt 5"/>
          <p:cNvSpPr>
            <a:spLocks noChangeArrowheads="1" noChangeShapeType="1" noTextEdit="1"/>
          </p:cNvSpPr>
          <p:nvPr/>
        </p:nvSpPr>
        <p:spPr bwMode="auto">
          <a:xfrm>
            <a:off x="7793038" y="736600"/>
            <a:ext cx="779462" cy="92868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noFill/>
                <a:round/>
              </a14:hiddenLine>
            </a:ext>
          </a:extLst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7" lon="1080000" rev="0"/>
              </a:camera>
              <a:lightRig rig="legacyFlat3" dir="r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3600" kern="10"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宋体" panose="02010600030101010101" pitchFamily="2" charset="-122"/>
              </a:rPr>
              <a:t>B</a:t>
            </a:r>
            <a:endParaRPr lang="zh-CN" altLang="en-US" sz="3600" kern="10">
              <a:gradFill rotWithShape="0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latin typeface="宋体" panose="02010600030101010101" pitchFamily="2" charset="-122"/>
            </a:endParaRPr>
          </a:p>
        </p:txBody>
      </p:sp>
      <p:sp>
        <p:nvSpPr>
          <p:cNvPr id="45059" name="Rectangle 6"/>
          <p:cNvSpPr>
            <a:spLocks noChangeArrowheads="1"/>
          </p:cNvSpPr>
          <p:nvPr/>
        </p:nvSpPr>
        <p:spPr bwMode="auto">
          <a:xfrm>
            <a:off x="142875" y="2217738"/>
            <a:ext cx="8715375" cy="171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Font typeface="Wingdings 2" panose="05020102010507070707" pitchFamily="18" charset="2"/>
              <a:buNone/>
            </a:pPr>
            <a:r>
              <a:rPr lang="en-US" altLang="zh-CN" sz="28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5.</a:t>
            </a:r>
            <a:r>
              <a:rPr lang="zh-CN" altLang="en-US" sz="28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西周初期，诸侯国国君对周王的义务，不包括（       ）          </a:t>
            </a:r>
          </a:p>
          <a:p>
            <a:pPr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Font typeface="Wingdings 2" panose="05020102010507070707" pitchFamily="18" charset="2"/>
              <a:buNone/>
            </a:pPr>
            <a:r>
              <a:rPr lang="zh-CN" altLang="en-US" sz="2800">
                <a:solidFill>
                  <a:prstClr val="black"/>
                </a:solidFill>
              </a:rPr>
              <a:t>  </a:t>
            </a:r>
            <a:r>
              <a:rPr lang="en-US" altLang="zh-CN" sz="2800">
                <a:solidFill>
                  <a:prstClr val="black"/>
                </a:solidFill>
              </a:rPr>
              <a:t>A.</a:t>
            </a:r>
            <a:r>
              <a:rPr lang="zh-CN" altLang="en-US" sz="2800">
                <a:solidFill>
                  <a:prstClr val="black"/>
                </a:solidFill>
              </a:rPr>
              <a:t>交纳地租         </a:t>
            </a:r>
            <a:r>
              <a:rPr lang="en-US" altLang="zh-CN" sz="2800">
                <a:solidFill>
                  <a:prstClr val="black"/>
                </a:solidFill>
              </a:rPr>
              <a:t>B.</a:t>
            </a:r>
            <a:r>
              <a:rPr lang="zh-CN" altLang="en-US" sz="2800">
                <a:solidFill>
                  <a:prstClr val="black"/>
                </a:solidFill>
              </a:rPr>
              <a:t>服从命令</a:t>
            </a:r>
          </a:p>
          <a:p>
            <a:pPr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Font typeface="Wingdings 2" panose="05020102010507070707" pitchFamily="18" charset="2"/>
              <a:buNone/>
            </a:pPr>
            <a:r>
              <a:rPr lang="zh-CN" altLang="en-US" sz="2800">
                <a:solidFill>
                  <a:prstClr val="black"/>
                </a:solidFill>
              </a:rPr>
              <a:t>  </a:t>
            </a:r>
            <a:r>
              <a:rPr lang="en-US" altLang="zh-CN" sz="2800">
                <a:solidFill>
                  <a:prstClr val="black"/>
                </a:solidFill>
              </a:rPr>
              <a:t>C.</a:t>
            </a:r>
            <a:r>
              <a:rPr lang="zh-CN" altLang="en-US" sz="2800">
                <a:solidFill>
                  <a:prstClr val="black"/>
                </a:solidFill>
              </a:rPr>
              <a:t>贡献财物         </a:t>
            </a:r>
            <a:r>
              <a:rPr lang="en-US" altLang="zh-CN" sz="2800">
                <a:solidFill>
                  <a:prstClr val="black"/>
                </a:solidFill>
              </a:rPr>
              <a:t>D.</a:t>
            </a:r>
            <a:r>
              <a:rPr lang="zh-CN" altLang="en-US" sz="2800">
                <a:solidFill>
                  <a:prstClr val="black"/>
                </a:solidFill>
              </a:rPr>
              <a:t>派兵随周王作战</a:t>
            </a:r>
          </a:p>
        </p:txBody>
      </p:sp>
      <p:sp>
        <p:nvSpPr>
          <p:cNvPr id="37895" name="WordArt 7"/>
          <p:cNvSpPr>
            <a:spLocks noChangeArrowheads="1" noChangeShapeType="1" noTextEdit="1"/>
          </p:cNvSpPr>
          <p:nvPr/>
        </p:nvSpPr>
        <p:spPr bwMode="auto">
          <a:xfrm>
            <a:off x="7793038" y="2024063"/>
            <a:ext cx="779462" cy="113823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noFill/>
                <a:round/>
              </a14:hiddenLine>
            </a:ext>
          </a:extLst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7" lon="1080000" rev="0"/>
              </a:camera>
              <a:lightRig rig="legacyFlat3" dir="r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3600" kern="10"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宋体" panose="02010600030101010101" pitchFamily="2" charset="-122"/>
              </a:rPr>
              <a:t>A</a:t>
            </a:r>
            <a:endParaRPr lang="zh-CN" altLang="en-US" sz="3600" kern="10">
              <a:gradFill rotWithShape="0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latin typeface="宋体" panose="02010600030101010101" pitchFamily="2" charset="-122"/>
            </a:endParaRPr>
          </a:p>
        </p:txBody>
      </p:sp>
      <p:sp>
        <p:nvSpPr>
          <p:cNvPr id="45061" name="Rectangle 5"/>
          <p:cNvSpPr>
            <a:spLocks noChangeArrowheads="1"/>
          </p:cNvSpPr>
          <p:nvPr/>
        </p:nvSpPr>
        <p:spPr bwMode="auto">
          <a:xfrm>
            <a:off x="142875" y="4016375"/>
            <a:ext cx="9001125" cy="227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Font typeface="Wingdings 2" panose="05020102010507070707" pitchFamily="18" charset="2"/>
              <a:buNone/>
            </a:pPr>
            <a:r>
              <a:rPr lang="en-US" altLang="zh-CN" sz="28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6.</a:t>
            </a:r>
            <a:r>
              <a:rPr lang="zh-CN" altLang="en-US" sz="28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小飞是西周时期的一名诸侯王，他获取这个职位的途径有可能是（       ） </a:t>
            </a:r>
            <a:endParaRPr lang="en-US" altLang="zh-CN" sz="280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Font typeface="Wingdings 2" panose="05020102010507070707" pitchFamily="18" charset="2"/>
              <a:buNone/>
            </a:pPr>
            <a:r>
              <a:rPr lang="en-US" altLang="zh-CN" sz="2800">
                <a:solidFill>
                  <a:prstClr val="black"/>
                </a:solidFill>
                <a:latin typeface="仿宋_GB2312" pitchFamily="49" charset="-122"/>
                <a:ea typeface="仿宋_GB2312" pitchFamily="49" charset="-122"/>
              </a:rPr>
              <a:t>⑴</a:t>
            </a:r>
            <a:r>
              <a:rPr lang="zh-CN" altLang="en-US" sz="2800">
                <a:solidFill>
                  <a:prstClr val="black"/>
                </a:solidFill>
              </a:rPr>
              <a:t>世袭继承     </a:t>
            </a:r>
            <a:r>
              <a:rPr lang="en-US" altLang="zh-CN" sz="2800">
                <a:solidFill>
                  <a:prstClr val="black"/>
                </a:solidFill>
                <a:latin typeface="仿宋_GB2312" pitchFamily="49" charset="-122"/>
                <a:ea typeface="仿宋_GB2312" pitchFamily="49" charset="-122"/>
              </a:rPr>
              <a:t>⑵</a:t>
            </a:r>
            <a:r>
              <a:rPr lang="zh-CN" altLang="en-US" sz="2800">
                <a:solidFill>
                  <a:prstClr val="black"/>
                </a:solidFill>
              </a:rPr>
              <a:t>选举产生    </a:t>
            </a:r>
            <a:r>
              <a:rPr lang="en-US" altLang="zh-CN" sz="2800">
                <a:solidFill>
                  <a:prstClr val="black"/>
                </a:solidFill>
                <a:latin typeface="仿宋_GB2312" pitchFamily="49" charset="-122"/>
                <a:ea typeface="仿宋_GB2312" pitchFamily="49" charset="-122"/>
              </a:rPr>
              <a:t>⑶</a:t>
            </a:r>
            <a:r>
              <a:rPr lang="zh-CN" altLang="en-US" sz="2800">
                <a:solidFill>
                  <a:prstClr val="black"/>
                </a:solidFill>
              </a:rPr>
              <a:t>考试获得     </a:t>
            </a:r>
            <a:r>
              <a:rPr lang="en-US" altLang="zh-CN" sz="2800">
                <a:solidFill>
                  <a:prstClr val="black"/>
                </a:solidFill>
                <a:latin typeface="宋体" panose="02010600030101010101" pitchFamily="2" charset="-122"/>
              </a:rPr>
              <a:t>⑷</a:t>
            </a:r>
            <a:r>
              <a:rPr lang="zh-CN" altLang="en-US" sz="2800">
                <a:solidFill>
                  <a:prstClr val="black"/>
                </a:solidFill>
              </a:rPr>
              <a:t>周王分封</a:t>
            </a:r>
          </a:p>
          <a:p>
            <a:pPr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Font typeface="Wingdings 2" panose="05020102010507070707" pitchFamily="18" charset="2"/>
              <a:buNone/>
            </a:pPr>
            <a:r>
              <a:rPr lang="zh-CN" altLang="en-US" sz="2800">
                <a:solidFill>
                  <a:prstClr val="black"/>
                </a:solidFill>
              </a:rPr>
              <a:t> </a:t>
            </a:r>
            <a:r>
              <a:rPr lang="en-US" altLang="zh-CN" sz="2800">
                <a:solidFill>
                  <a:prstClr val="black"/>
                </a:solidFill>
              </a:rPr>
              <a:t>A</a:t>
            </a:r>
            <a:r>
              <a:rPr lang="en-US" altLang="zh-CN" sz="2800">
                <a:solidFill>
                  <a:prstClr val="black"/>
                </a:solidFill>
                <a:latin typeface="仿宋_GB2312" pitchFamily="49" charset="-122"/>
                <a:ea typeface="仿宋_GB2312" pitchFamily="49" charset="-122"/>
              </a:rPr>
              <a:t>.⑴</a:t>
            </a:r>
            <a:r>
              <a:rPr lang="zh-CN" altLang="en-US" sz="2800">
                <a:solidFill>
                  <a:prstClr val="black"/>
                </a:solidFill>
                <a:latin typeface="仿宋_GB2312" pitchFamily="49" charset="-122"/>
                <a:ea typeface="仿宋_GB2312" pitchFamily="49" charset="-122"/>
              </a:rPr>
              <a:t>、</a:t>
            </a:r>
            <a:r>
              <a:rPr lang="en-US" altLang="zh-CN" sz="2800">
                <a:solidFill>
                  <a:prstClr val="black"/>
                </a:solidFill>
                <a:latin typeface="仿宋_GB2312" pitchFamily="49" charset="-122"/>
                <a:ea typeface="仿宋_GB2312" pitchFamily="49" charset="-122"/>
              </a:rPr>
              <a:t> ⑵</a:t>
            </a:r>
            <a:r>
              <a:rPr lang="en-US" altLang="zh-CN" sz="2800">
                <a:solidFill>
                  <a:prstClr val="black"/>
                </a:solidFill>
              </a:rPr>
              <a:t>      B. </a:t>
            </a:r>
            <a:r>
              <a:rPr lang="en-US" altLang="zh-CN" sz="2800">
                <a:solidFill>
                  <a:prstClr val="black"/>
                </a:solidFill>
                <a:latin typeface="仿宋_GB2312" pitchFamily="49" charset="-122"/>
                <a:ea typeface="仿宋_GB2312" pitchFamily="49" charset="-122"/>
              </a:rPr>
              <a:t>⑵</a:t>
            </a:r>
            <a:r>
              <a:rPr lang="zh-CN" altLang="en-US" sz="2800">
                <a:solidFill>
                  <a:prstClr val="black"/>
                </a:solidFill>
                <a:latin typeface="仿宋_GB2312" pitchFamily="49" charset="-122"/>
                <a:ea typeface="仿宋_GB2312" pitchFamily="49" charset="-122"/>
              </a:rPr>
              <a:t>、</a:t>
            </a:r>
            <a:r>
              <a:rPr lang="en-US" altLang="zh-CN" sz="2800">
                <a:solidFill>
                  <a:prstClr val="black"/>
                </a:solidFill>
                <a:latin typeface="仿宋_GB2312" pitchFamily="49" charset="-122"/>
                <a:ea typeface="仿宋_GB2312" pitchFamily="49" charset="-122"/>
              </a:rPr>
              <a:t> ⑶  </a:t>
            </a:r>
            <a:r>
              <a:rPr lang="en-US" altLang="zh-CN" sz="2800">
                <a:solidFill>
                  <a:prstClr val="black"/>
                </a:solidFill>
              </a:rPr>
              <a:t>   C</a:t>
            </a:r>
            <a:r>
              <a:rPr lang="en-US" altLang="zh-CN" sz="2800">
                <a:solidFill>
                  <a:prstClr val="black"/>
                </a:solidFill>
                <a:latin typeface="仿宋_GB2312" pitchFamily="49" charset="-122"/>
                <a:ea typeface="仿宋_GB2312" pitchFamily="49" charset="-122"/>
              </a:rPr>
              <a:t>.⑶</a:t>
            </a:r>
            <a:r>
              <a:rPr lang="zh-CN" altLang="en-US" sz="2800">
                <a:solidFill>
                  <a:prstClr val="black"/>
                </a:solidFill>
                <a:latin typeface="仿宋_GB2312" pitchFamily="49" charset="-122"/>
                <a:ea typeface="仿宋_GB2312" pitchFamily="49" charset="-122"/>
              </a:rPr>
              <a:t>、</a:t>
            </a:r>
            <a:r>
              <a:rPr lang="en-US" altLang="zh-CN" sz="2800">
                <a:solidFill>
                  <a:prstClr val="black"/>
                </a:solidFill>
                <a:latin typeface="宋体" panose="02010600030101010101" pitchFamily="2" charset="-122"/>
              </a:rPr>
              <a:t> ⑷</a:t>
            </a:r>
            <a:r>
              <a:rPr lang="en-US" altLang="zh-CN" sz="2800">
                <a:solidFill>
                  <a:prstClr val="black"/>
                </a:solidFill>
              </a:rPr>
              <a:t>      D</a:t>
            </a:r>
            <a:r>
              <a:rPr lang="en-US" altLang="zh-CN" sz="2800">
                <a:solidFill>
                  <a:prstClr val="black"/>
                </a:solidFill>
                <a:latin typeface="仿宋_GB2312" pitchFamily="49" charset="-122"/>
                <a:ea typeface="仿宋_GB2312" pitchFamily="49" charset="-122"/>
              </a:rPr>
              <a:t>.⑴</a:t>
            </a:r>
            <a:r>
              <a:rPr lang="zh-CN" altLang="en-US" sz="2800">
                <a:solidFill>
                  <a:prstClr val="black"/>
                </a:solidFill>
                <a:latin typeface="仿宋_GB2312" pitchFamily="49" charset="-122"/>
                <a:ea typeface="仿宋_GB2312" pitchFamily="49" charset="-122"/>
              </a:rPr>
              <a:t>、</a:t>
            </a:r>
            <a:r>
              <a:rPr lang="en-US" altLang="zh-CN" sz="2800">
                <a:solidFill>
                  <a:prstClr val="black"/>
                </a:solidFill>
                <a:latin typeface="宋体" panose="02010600030101010101" pitchFamily="2" charset="-122"/>
              </a:rPr>
              <a:t> ⑷</a:t>
            </a:r>
            <a:endParaRPr lang="en-US" altLang="zh-CN" sz="2800">
              <a:solidFill>
                <a:prstClr val="black"/>
              </a:solidFill>
            </a:endParaRPr>
          </a:p>
        </p:txBody>
      </p:sp>
      <p:sp>
        <p:nvSpPr>
          <p:cNvPr id="9" name="WordArt 2"/>
          <p:cNvSpPr>
            <a:spLocks noChangeArrowheads="1" noChangeShapeType="1" noTextEdit="1"/>
          </p:cNvSpPr>
          <p:nvPr/>
        </p:nvSpPr>
        <p:spPr bwMode="auto">
          <a:xfrm>
            <a:off x="7793038" y="4197350"/>
            <a:ext cx="779462" cy="107156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noFill/>
                <a:round/>
              </a14:hiddenLine>
            </a:ext>
          </a:extLst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7" lon="1080000" rev="0"/>
              </a:camera>
              <a:lightRig rig="legacyFlat3" dir="r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3600" kern="10"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宋体" panose="02010600030101010101" pitchFamily="2" charset="-122"/>
              </a:rPr>
              <a:t>D</a:t>
            </a:r>
            <a:endParaRPr lang="zh-CN" altLang="en-US" sz="3600" kern="10">
              <a:gradFill rotWithShape="0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latin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3" grpId="0" animBg="1"/>
      <p:bldP spid="37895" grpId="0" animBg="1"/>
      <p:bldP spid="9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-1"/>
          <p:cNvGraphicFramePr/>
          <p:nvPr>
            <p:extLst>
              <p:ext uri="{D42A27DB-BD31-4B8C-83A1-F6EECF244321}">
                <p14:modId xmlns:p14="http://schemas.microsoft.com/office/powerpoint/2010/main" val="268635576"/>
              </p:ext>
            </p:extLst>
          </p:nvPr>
        </p:nvGraphicFramePr>
        <p:xfrm>
          <a:off x="179512" y="1412776"/>
          <a:ext cx="8568952" cy="415353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56774"/>
                <a:gridCol w="821587"/>
                <a:gridCol w="2138226"/>
                <a:gridCol w="2137608"/>
                <a:gridCol w="1479598"/>
                <a:gridCol w="1235159"/>
              </a:tblGrid>
              <a:tr h="1028700"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zh-CN" altLang="en-US" sz="2800" b="0" u="none" dirty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朝代</a:t>
                      </a:r>
                    </a:p>
                  </a:txBody>
                  <a:tcPr marL="0" marR="0" marT="0" marB="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zh-CN" altLang="en-US" sz="2800" b="0" u="none" dirty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都城</a:t>
                      </a:r>
                    </a:p>
                  </a:txBody>
                  <a:tcPr marL="0" marR="0" marT="0" marB="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zh-CN" altLang="en-US" sz="2800" b="0" u="none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开始时间</a:t>
                      </a:r>
                    </a:p>
                  </a:txBody>
                  <a:tcPr marL="0" marR="0" marT="0" marB="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zh-CN" altLang="en-US" sz="2800" b="0" u="none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结束时间</a:t>
                      </a:r>
                    </a:p>
                  </a:txBody>
                  <a:tcPr marL="0" marR="0" marT="0" marB="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zh-CN" altLang="en-US" sz="2800" b="0" u="none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开国国君</a:t>
                      </a:r>
                    </a:p>
                  </a:txBody>
                  <a:tcPr marL="0" marR="0" marT="0" marB="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zh-CN" altLang="en-US" sz="2800" b="0" u="none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亡国之君</a:t>
                      </a:r>
                    </a:p>
                  </a:txBody>
                  <a:tcPr marL="0" marR="0" marT="0" marB="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27430"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zh-CN" altLang="en-US" sz="2800" b="0" u="none" dirty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夏朝</a:t>
                      </a:r>
                    </a:p>
                  </a:txBody>
                  <a:tcPr marL="0" marR="0" marT="0" marB="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zh-CN" altLang="en-US" sz="2800" b="0" u="none" dirty="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阳城</a:t>
                      </a:r>
                    </a:p>
                  </a:txBody>
                  <a:tcPr marL="0" marR="0" marT="0" marB="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zh-CN" altLang="en-US" sz="2800" b="0" u="none" dirty="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约公元前</a:t>
                      </a:r>
                      <a:r>
                        <a:rPr lang="en-US" altLang="zh-CN" sz="2800" b="0" u="none" dirty="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2070</a:t>
                      </a:r>
                      <a:r>
                        <a:rPr lang="zh-CN" altLang="en-US" sz="2800" b="0" u="none" dirty="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年</a:t>
                      </a:r>
                    </a:p>
                  </a:txBody>
                  <a:tcPr marL="0" marR="0" marT="0" marB="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zh-CN" altLang="en-US" sz="2800" b="0" u="none" dirty="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公元前</a:t>
                      </a:r>
                      <a:r>
                        <a:rPr lang="en-US" altLang="zh-CN" sz="2800" b="0" u="none" dirty="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1600</a:t>
                      </a:r>
                      <a:r>
                        <a:rPr lang="zh-CN" altLang="en-US" sz="2800" b="0" u="none" dirty="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年</a:t>
                      </a:r>
                    </a:p>
                  </a:txBody>
                  <a:tcPr marL="0" marR="0" marT="0" marB="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zh-CN" altLang="en-US" sz="2800" b="0" u="none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禹</a:t>
                      </a:r>
                    </a:p>
                  </a:txBody>
                  <a:tcPr marL="0" marR="0" marT="0" marB="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zh-CN" altLang="en-US" sz="2800" b="0" u="none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桀</a:t>
                      </a:r>
                    </a:p>
                  </a:txBody>
                  <a:tcPr marL="0" marR="0" marT="0" marB="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28065"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zh-CN" altLang="en-US" sz="2800" b="0" u="none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商朝</a:t>
                      </a:r>
                    </a:p>
                  </a:txBody>
                  <a:tcPr marL="0" marR="0" marT="0" marB="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zh-CN" altLang="en-US" sz="2800" b="0" u="none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殷</a:t>
                      </a:r>
                    </a:p>
                  </a:txBody>
                  <a:tcPr marL="0" marR="0" marT="0" marB="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zh-CN" altLang="en-US" sz="2800" b="0" u="none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公元前</a:t>
                      </a:r>
                      <a:r>
                        <a:rPr lang="en-US" altLang="zh-CN" sz="2800" b="0" u="none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1600</a:t>
                      </a:r>
                      <a:r>
                        <a:rPr lang="zh-CN" altLang="en-US" sz="2800" b="0" u="none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年</a:t>
                      </a:r>
                    </a:p>
                  </a:txBody>
                  <a:tcPr marL="0" marR="0" marT="0" marB="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zh-CN" altLang="en-US" sz="2800" b="0" u="none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公元前</a:t>
                      </a:r>
                      <a:r>
                        <a:rPr lang="en-US" altLang="zh-CN" sz="2800" b="0" u="none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1046</a:t>
                      </a:r>
                      <a:r>
                        <a:rPr lang="zh-CN" altLang="en-US" sz="2800" b="0" u="none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年</a:t>
                      </a:r>
                    </a:p>
                  </a:txBody>
                  <a:tcPr marL="0" marR="0" marT="0" marB="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zh-CN" altLang="en-US" sz="2800" b="0" u="none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汤</a:t>
                      </a:r>
                    </a:p>
                  </a:txBody>
                  <a:tcPr marL="0" marR="0" marT="0" marB="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zh-CN" altLang="en-US" sz="2800" b="0" u="none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纣</a:t>
                      </a:r>
                    </a:p>
                  </a:txBody>
                  <a:tcPr marL="0" marR="0" marT="0" marB="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69340"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zh-CN" altLang="en-US" sz="2800" b="0" u="none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西周</a:t>
                      </a:r>
                    </a:p>
                  </a:txBody>
                  <a:tcPr marL="0" marR="0" marT="0" marB="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zh-CN" altLang="en-US" sz="2800" b="0" u="none" dirty="0" smtClean="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镐京</a:t>
                      </a:r>
                      <a:endParaRPr lang="zh-CN" altLang="en-US" sz="2800" b="0" u="none" dirty="0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0" marR="0" marT="0" marB="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zh-CN" altLang="en-US" sz="2800" b="0" u="none" dirty="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公元前</a:t>
                      </a:r>
                      <a:r>
                        <a:rPr lang="en-US" altLang="zh-CN" sz="2800" b="0" u="none" dirty="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1046</a:t>
                      </a:r>
                      <a:r>
                        <a:rPr lang="zh-CN" altLang="en-US" sz="2800" b="0" u="none" dirty="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年</a:t>
                      </a:r>
                    </a:p>
                  </a:txBody>
                  <a:tcPr marL="0" marR="0" marT="0" marB="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zh-CN" altLang="en-US" sz="2800" b="0" u="none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公元前</a:t>
                      </a:r>
                      <a:r>
                        <a:rPr lang="en-US" altLang="zh-CN" sz="2800" b="0" u="none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771</a:t>
                      </a:r>
                      <a:r>
                        <a:rPr lang="zh-CN" altLang="en-US" sz="2800" b="0" u="none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年</a:t>
                      </a:r>
                    </a:p>
                  </a:txBody>
                  <a:tcPr marL="0" marR="0" marT="0" marB="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zh-CN" altLang="en-US" sz="2800" b="0" u="none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周武王</a:t>
                      </a:r>
                    </a:p>
                  </a:txBody>
                  <a:tcPr marL="0" marR="0" marT="0" marB="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zh-CN" altLang="en-US" sz="2800" b="0" u="none" dirty="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周幽王</a:t>
                      </a:r>
                    </a:p>
                  </a:txBody>
                  <a:tcPr marL="0" marR="0" marT="0" marB="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107504" y="116632"/>
            <a:ext cx="8305800" cy="1143000"/>
          </a:xfrm>
        </p:spPr>
        <p:txBody>
          <a:bodyPr/>
          <a:lstStyle/>
          <a:p>
            <a:r>
              <a:rPr lang="zh-CN" altLang="en-US" dirty="0" smtClean="0"/>
              <a:t>课堂小结：</a:t>
            </a:r>
            <a:endParaRPr lang="zh-CN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059832" y="545817"/>
            <a:ext cx="63367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 smtClean="0">
                <a:solidFill>
                  <a:srgbClr val="FF0000"/>
                </a:solidFill>
              </a:rPr>
              <a:t>重点难点：西周分封制</a:t>
            </a:r>
            <a:endParaRPr lang="zh-CN" altLang="en-US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7016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内容占位符 1"/>
          <p:cNvSpPr>
            <a:spLocks noGrp="1" noRot="1" noChangeArrowheads="1"/>
          </p:cNvSpPr>
          <p:nvPr>
            <p:ph/>
          </p:nvPr>
        </p:nvSpPr>
        <p:spPr>
          <a:xfrm>
            <a:off x="1691680" y="2708920"/>
            <a:ext cx="6336704" cy="1262063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zh-CN" altLang="en-US" sz="8000" b="1" dirty="0" smtClean="0"/>
              <a:t>谢谢观看！</a:t>
            </a:r>
          </a:p>
        </p:txBody>
      </p:sp>
    </p:spTree>
    <p:extLst>
      <p:ext uri="{BB962C8B-B14F-4D97-AF65-F5344CB8AC3E}">
        <p14:creationId xmlns:p14="http://schemas.microsoft.com/office/powerpoint/2010/main" val="304065261"/>
      </p:ext>
    </p:extLst>
  </p:cSld>
  <p:clrMapOvr>
    <a:masterClrMapping/>
  </p:clrMapOvr>
  <p:transition spd="med">
    <p:cover dir="l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4"/>
          <p:cNvSpPr>
            <a:spLocks noChangeArrowheads="1"/>
          </p:cNvSpPr>
          <p:nvPr/>
        </p:nvSpPr>
        <p:spPr bwMode="auto">
          <a:xfrm>
            <a:off x="3276600" y="228600"/>
            <a:ext cx="1219200" cy="83820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 typeface="Wingdings 2" panose="05020102010507070707" pitchFamily="18" charset="2"/>
              <a:buNone/>
            </a:pPr>
            <a:r>
              <a:rPr lang="zh-CN" altLang="en-US" sz="3600" b="1">
                <a:solidFill>
                  <a:srgbClr val="CC0000"/>
                </a:solidFill>
                <a:latin typeface="Maiandra GD" pitchFamily="34" charset="0"/>
                <a:ea typeface="黑体" panose="02010609060101010101" pitchFamily="49" charset="-122"/>
              </a:rPr>
              <a:t>产生</a:t>
            </a:r>
          </a:p>
        </p:txBody>
      </p:sp>
      <p:sp>
        <p:nvSpPr>
          <p:cNvPr id="13315" name="Rectangle 6"/>
          <p:cNvSpPr/>
          <p:nvPr/>
        </p:nvSpPr>
        <p:spPr bwMode="auto">
          <a:xfrm>
            <a:off x="3276600" y="1143000"/>
            <a:ext cx="1219200" cy="83820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3600" b="1" dirty="0">
                <a:solidFill>
                  <a:prstClr val="black">
                    <a:lumMod val="95000"/>
                    <a:lumOff val="5000"/>
                  </a:prstClr>
                </a:solidFill>
                <a:latin typeface="Maiandra GD" pitchFamily="34" charset="0"/>
                <a:ea typeface="黑体" panose="02010609060101010101" pitchFamily="49" charset="-122"/>
              </a:rPr>
              <a:t>发展</a:t>
            </a:r>
          </a:p>
        </p:txBody>
      </p:sp>
      <p:sp>
        <p:nvSpPr>
          <p:cNvPr id="9219" name="Rectangle 45"/>
          <p:cNvSpPr>
            <a:spLocks noChangeArrowheads="1"/>
          </p:cNvSpPr>
          <p:nvPr/>
        </p:nvSpPr>
        <p:spPr bwMode="auto">
          <a:xfrm>
            <a:off x="5410200" y="228600"/>
            <a:ext cx="1295400" cy="83820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 typeface="Wingdings 2" panose="05020102010507070707" pitchFamily="18" charset="2"/>
              <a:buNone/>
            </a:pPr>
            <a:r>
              <a:rPr lang="zh-CN" altLang="en-US" sz="3600" b="1">
                <a:solidFill>
                  <a:srgbClr val="CC0000"/>
                </a:solidFill>
                <a:latin typeface="Maiandra GD" pitchFamily="34" charset="0"/>
                <a:ea typeface="黑体" panose="02010609060101010101" pitchFamily="49" charset="-122"/>
              </a:rPr>
              <a:t>夏朝</a:t>
            </a:r>
            <a:endParaRPr lang="en-US" altLang="zh-CN" sz="3600" b="1">
              <a:solidFill>
                <a:srgbClr val="CC0000"/>
              </a:solidFill>
              <a:latin typeface="Maiandra GD" pitchFamily="34" charset="0"/>
              <a:ea typeface="黑体" panose="02010609060101010101" pitchFamily="49" charset="-122"/>
            </a:endParaRPr>
          </a:p>
        </p:txBody>
      </p:sp>
      <p:sp>
        <p:nvSpPr>
          <p:cNvPr id="9220" name="Rectangle 47"/>
          <p:cNvSpPr>
            <a:spLocks noChangeArrowheads="1"/>
          </p:cNvSpPr>
          <p:nvPr/>
        </p:nvSpPr>
        <p:spPr bwMode="auto">
          <a:xfrm>
            <a:off x="5410200" y="2209800"/>
            <a:ext cx="1295400" cy="83820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 typeface="Wingdings 2" panose="05020102010507070707" pitchFamily="18" charset="2"/>
              <a:buNone/>
            </a:pPr>
            <a:r>
              <a:rPr lang="zh-CN" altLang="en-US" sz="3600" b="1">
                <a:solidFill>
                  <a:srgbClr val="0D0D0D"/>
                </a:solidFill>
                <a:latin typeface="Maiandra GD" pitchFamily="34" charset="0"/>
                <a:ea typeface="黑体" panose="02010609060101010101" pitchFamily="49" charset="-122"/>
              </a:rPr>
              <a:t>西周</a:t>
            </a:r>
          </a:p>
        </p:txBody>
      </p:sp>
      <p:sp>
        <p:nvSpPr>
          <p:cNvPr id="9221" name="Text Box 48"/>
          <p:cNvSpPr txBox="1">
            <a:spLocks noChangeArrowheads="1"/>
          </p:cNvSpPr>
          <p:nvPr/>
        </p:nvSpPr>
        <p:spPr bwMode="auto">
          <a:xfrm>
            <a:off x="533400" y="685800"/>
            <a:ext cx="2286000" cy="1749425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</a:ln>
          <a:effectLst>
            <a:prstShdw prst="shdw17" dist="17961" dir="2700000">
              <a:srgbClr val="023A4A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3600" b="1">
                <a:solidFill>
                  <a:srgbClr val="0D0D0D"/>
                </a:solidFill>
                <a:ea typeface="黑体" panose="02010609060101010101" pitchFamily="49" charset="-122"/>
              </a:rPr>
              <a:t>早期</a:t>
            </a:r>
            <a:r>
              <a:rPr lang="zh-CN" altLang="en-US" sz="3600" b="1">
                <a:solidFill>
                  <a:prstClr val="black"/>
                </a:solidFill>
                <a:ea typeface="黑体" panose="02010609060101010101" pitchFamily="49" charset="-122"/>
              </a:rPr>
              <a:t>国家</a:t>
            </a:r>
            <a:r>
              <a:rPr lang="zh-CN" altLang="en-US" sz="3600" b="1">
                <a:solidFill>
                  <a:srgbClr val="0D0D0D"/>
                </a:solidFill>
                <a:ea typeface="黑体" panose="02010609060101010101" pitchFamily="49" charset="-122"/>
              </a:rPr>
              <a:t>的产生和发展时期</a:t>
            </a:r>
          </a:p>
        </p:txBody>
      </p:sp>
      <p:sp>
        <p:nvSpPr>
          <p:cNvPr id="112689" name="AutoShape 49"/>
          <p:cNvSpPr/>
          <p:nvPr/>
        </p:nvSpPr>
        <p:spPr bwMode="auto">
          <a:xfrm>
            <a:off x="2971800" y="990600"/>
            <a:ext cx="152400" cy="1219200"/>
          </a:xfrm>
          <a:prstGeom prst="leftBrace">
            <a:avLst>
              <a:gd name="adj1" fmla="val 66667"/>
              <a:gd name="adj2" fmla="val 50000"/>
            </a:avLst>
          </a:prstGeom>
          <a:noFill/>
          <a:ln w="19050">
            <a:solidFill>
              <a:schemeClr val="tx2"/>
            </a:solidFill>
            <a:round/>
          </a:ln>
          <a:effectLst>
            <a:prstShdw prst="shdw17" dist="17961" dir="2700000">
              <a:schemeClr val="tx2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12690" name="AutoShape 50"/>
          <p:cNvSpPr>
            <a:spLocks noChangeArrowheads="1"/>
          </p:cNvSpPr>
          <p:nvPr/>
        </p:nvSpPr>
        <p:spPr bwMode="auto">
          <a:xfrm>
            <a:off x="4648200" y="609600"/>
            <a:ext cx="609600" cy="152400"/>
          </a:xfrm>
          <a:prstGeom prst="notchedRightArrow">
            <a:avLst>
              <a:gd name="adj1" fmla="val 50000"/>
              <a:gd name="adj2" fmla="val 100000"/>
            </a:avLst>
          </a:prstGeom>
          <a:solidFill>
            <a:schemeClr val="accent1"/>
          </a:solidFill>
          <a:ln w="9525">
            <a:noFill/>
            <a:miter lim="800000"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12691" name="AutoShape 51"/>
          <p:cNvSpPr>
            <a:spLocks noChangeArrowheads="1"/>
          </p:cNvSpPr>
          <p:nvPr/>
        </p:nvSpPr>
        <p:spPr bwMode="auto">
          <a:xfrm>
            <a:off x="4648200" y="1524000"/>
            <a:ext cx="609600" cy="152400"/>
          </a:xfrm>
          <a:prstGeom prst="notchedRightArrow">
            <a:avLst>
              <a:gd name="adj1" fmla="val 50000"/>
              <a:gd name="adj2" fmla="val 100000"/>
            </a:avLst>
          </a:prstGeom>
          <a:solidFill>
            <a:schemeClr val="accent1"/>
          </a:solidFill>
          <a:ln w="9525">
            <a:noFill/>
            <a:miter lim="800000"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8203" name="Text Box 19"/>
          <p:cNvSpPr txBox="1">
            <a:spLocks noChangeArrowheads="1"/>
          </p:cNvSpPr>
          <p:nvPr/>
        </p:nvSpPr>
        <p:spPr bwMode="auto">
          <a:xfrm>
            <a:off x="1066800" y="2971800"/>
            <a:ext cx="7162800" cy="76200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094377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20000"/>
              </a:spcBef>
              <a:spcAft>
                <a:spcPct val="0"/>
              </a:spcAft>
              <a:buFont typeface="Wingdings 2" panose="05020102010507070707" pitchFamily="18" charset="2"/>
              <a:buNone/>
            </a:pPr>
            <a:r>
              <a:rPr lang="zh-CN" altLang="en-US" sz="4000" b="1">
                <a:solidFill>
                  <a:srgbClr val="1F08A8"/>
                </a:solidFill>
                <a:ea typeface="黑体" panose="02010609060101010101" pitchFamily="49" charset="-122"/>
              </a:rPr>
              <a:t>思考：</a:t>
            </a:r>
            <a:r>
              <a:rPr lang="zh-CN" altLang="en-US" sz="4000" b="1">
                <a:solidFill>
                  <a:srgbClr val="CC0000"/>
                </a:solidFill>
                <a:ea typeface="黑体" panose="02010609060101010101" pitchFamily="49" charset="-122"/>
              </a:rPr>
              <a:t>国</a:t>
            </a:r>
            <a:r>
              <a:rPr lang="zh-CN" altLang="en-US" sz="4400" b="1">
                <a:solidFill>
                  <a:srgbClr val="CC0000"/>
                </a:solidFill>
                <a:ea typeface="黑体" panose="02010609060101010101" pitchFamily="49" charset="-122"/>
              </a:rPr>
              <a:t>家</a:t>
            </a:r>
            <a:r>
              <a:rPr lang="zh-CN" altLang="en-US" sz="3600" b="1">
                <a:solidFill>
                  <a:srgbClr val="1F08A8"/>
                </a:solidFill>
                <a:ea typeface="黑体" panose="02010609060101010101" pitchFamily="49" charset="-122"/>
              </a:rPr>
              <a:t>具有哪些基本特征？</a:t>
            </a:r>
          </a:p>
        </p:txBody>
      </p:sp>
      <p:sp>
        <p:nvSpPr>
          <p:cNvPr id="8204" name="Text Box 20"/>
          <p:cNvSpPr txBox="1">
            <a:spLocks noChangeArrowheads="1"/>
          </p:cNvSpPr>
          <p:nvPr/>
        </p:nvSpPr>
        <p:spPr bwMode="auto">
          <a:xfrm>
            <a:off x="4648200" y="4114800"/>
            <a:ext cx="4267200" cy="2274888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094377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Wingdings 2" panose="05020102010507070707" pitchFamily="18" charset="2"/>
              <a:buNone/>
            </a:pPr>
            <a:r>
              <a:rPr lang="en-US" altLang="zh-CN" sz="2600" b="1">
                <a:solidFill>
                  <a:srgbClr val="1F08A8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1.</a:t>
            </a:r>
            <a:r>
              <a:rPr lang="zh-CN" altLang="en-US" sz="2600" b="1">
                <a:solidFill>
                  <a:srgbClr val="1F08A8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疆域（领土）、都城、统治者、人口</a:t>
            </a:r>
            <a:endParaRPr lang="en-US" altLang="zh-CN" sz="2600" b="1">
              <a:solidFill>
                <a:srgbClr val="1F08A8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Wingdings 2" panose="05020102010507070707" pitchFamily="18" charset="2"/>
              <a:buNone/>
            </a:pPr>
            <a:r>
              <a:rPr lang="en-US" altLang="zh-CN" sz="2600" b="1">
                <a:solidFill>
                  <a:srgbClr val="1F08A8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2.</a:t>
            </a:r>
            <a:r>
              <a:rPr lang="zh-CN" altLang="en-US" sz="2600" b="1">
                <a:solidFill>
                  <a:srgbClr val="1F08A8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统治机构：军队、监狱等</a:t>
            </a:r>
          </a:p>
          <a:p>
            <a:pPr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Wingdings 2" panose="05020102010507070707" pitchFamily="18" charset="2"/>
              <a:buNone/>
            </a:pPr>
            <a:r>
              <a:rPr lang="en-US" altLang="zh-CN" sz="2600" b="1">
                <a:solidFill>
                  <a:srgbClr val="1F08A8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3.</a:t>
            </a:r>
            <a:r>
              <a:rPr lang="zh-CN" altLang="en-US" sz="2600" b="1">
                <a:solidFill>
                  <a:srgbClr val="1F08A8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各项制度：刑法、历法等</a:t>
            </a:r>
          </a:p>
          <a:p>
            <a:pPr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Wingdings 2" panose="05020102010507070707" pitchFamily="18" charset="2"/>
              <a:buNone/>
            </a:pPr>
            <a:r>
              <a:rPr lang="en-US" altLang="zh-CN" sz="2600" b="1">
                <a:solidFill>
                  <a:srgbClr val="1F08A8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4.</a:t>
            </a:r>
            <a:r>
              <a:rPr lang="zh-CN" altLang="en-US" sz="2600" b="1">
                <a:solidFill>
                  <a:srgbClr val="1F08A8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各类文化</a:t>
            </a:r>
          </a:p>
        </p:txBody>
      </p:sp>
      <p:sp>
        <p:nvSpPr>
          <p:cNvPr id="9227" name="Rectangle 6"/>
          <p:cNvSpPr>
            <a:spLocks noChangeArrowheads="1"/>
          </p:cNvSpPr>
          <p:nvPr/>
        </p:nvSpPr>
        <p:spPr bwMode="auto">
          <a:xfrm>
            <a:off x="3276600" y="2133600"/>
            <a:ext cx="1219200" cy="83820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 typeface="Wingdings 2" panose="05020102010507070707" pitchFamily="18" charset="2"/>
              <a:buNone/>
            </a:pPr>
            <a:r>
              <a:rPr lang="zh-CN" altLang="en-US" sz="3600" b="1">
                <a:solidFill>
                  <a:srgbClr val="0D0D0D"/>
                </a:solidFill>
                <a:latin typeface="Maiandra GD" pitchFamily="34" charset="0"/>
                <a:ea typeface="黑体" panose="02010609060101010101" pitchFamily="49" charset="-122"/>
              </a:rPr>
              <a:t>完善</a:t>
            </a:r>
          </a:p>
        </p:txBody>
      </p:sp>
      <p:sp>
        <p:nvSpPr>
          <p:cNvPr id="3" name="AutoShape 51"/>
          <p:cNvSpPr>
            <a:spLocks noChangeArrowheads="1"/>
          </p:cNvSpPr>
          <p:nvPr/>
        </p:nvSpPr>
        <p:spPr bwMode="auto">
          <a:xfrm>
            <a:off x="4648200" y="2438400"/>
            <a:ext cx="609600" cy="152400"/>
          </a:xfrm>
          <a:prstGeom prst="notchedRightArrow">
            <a:avLst>
              <a:gd name="adj1" fmla="val 50000"/>
              <a:gd name="adj2" fmla="val 100000"/>
            </a:avLst>
          </a:prstGeom>
          <a:solidFill>
            <a:schemeClr val="accent1"/>
          </a:solidFill>
          <a:ln w="9525">
            <a:noFill/>
            <a:miter lim="800000"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9229" name="Rectangle 47"/>
          <p:cNvSpPr>
            <a:spLocks noChangeArrowheads="1"/>
          </p:cNvSpPr>
          <p:nvPr/>
        </p:nvSpPr>
        <p:spPr bwMode="auto">
          <a:xfrm>
            <a:off x="5410200" y="1219200"/>
            <a:ext cx="1295400" cy="83820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 typeface="Wingdings 2" panose="05020102010507070707" pitchFamily="18" charset="2"/>
              <a:buNone/>
            </a:pPr>
            <a:r>
              <a:rPr lang="zh-CN" altLang="en-US" sz="3600" b="1">
                <a:solidFill>
                  <a:srgbClr val="0D0D0D"/>
                </a:solidFill>
                <a:latin typeface="Maiandra GD" pitchFamily="34" charset="0"/>
                <a:ea typeface="黑体" panose="02010609060101010101" pitchFamily="49" charset="-122"/>
              </a:rPr>
              <a:t>商朝</a:t>
            </a:r>
          </a:p>
        </p:txBody>
      </p:sp>
      <p:pic>
        <p:nvPicPr>
          <p:cNvPr id="8209" name="Picture 17" descr="20120224085341-27855704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810000"/>
            <a:ext cx="4267200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3" grpId="0"/>
      <p:bldP spid="820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矩形 1"/>
          <p:cNvSpPr>
            <a:spLocks noChangeArrowheads="1"/>
          </p:cNvSpPr>
          <p:nvPr/>
        </p:nvSpPr>
        <p:spPr bwMode="auto">
          <a:xfrm>
            <a:off x="392113" y="990600"/>
            <a:ext cx="7924800" cy="224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800" b="1">
                <a:solidFill>
                  <a:prstClr val="black"/>
                </a:solidFill>
              </a:rPr>
              <a:t>7</a:t>
            </a:r>
            <a:r>
              <a:rPr lang="zh-CN" altLang="en-US" sz="2800" b="1">
                <a:solidFill>
                  <a:prstClr val="black"/>
                </a:solidFill>
              </a:rPr>
              <a:t>、人们常将山东称作齐鲁大地，将河北称作燕赵大地，这源于西周实行的（  ）</a:t>
            </a:r>
          </a:p>
          <a:p>
            <a:pPr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800">
                <a:solidFill>
                  <a:prstClr val="black"/>
                </a:solidFill>
              </a:rPr>
              <a:t>A.  </a:t>
            </a:r>
            <a:r>
              <a:rPr lang="zh-CN" altLang="en-US" sz="2800">
                <a:solidFill>
                  <a:prstClr val="black"/>
                </a:solidFill>
              </a:rPr>
              <a:t>分封制</a:t>
            </a:r>
            <a:r>
              <a:rPr lang="en-US" altLang="zh-CN" sz="2800">
                <a:solidFill>
                  <a:prstClr val="black"/>
                </a:solidFill>
              </a:rPr>
              <a:t>    B.</a:t>
            </a:r>
            <a:r>
              <a:rPr lang="zh-CN" altLang="en-US" sz="2800">
                <a:solidFill>
                  <a:prstClr val="black"/>
                </a:solidFill>
              </a:rPr>
              <a:t>郡县制</a:t>
            </a:r>
            <a:r>
              <a:rPr lang="en-US" altLang="zh-CN" sz="2800">
                <a:solidFill>
                  <a:prstClr val="black"/>
                </a:solidFill>
              </a:rPr>
              <a:t>    C.</a:t>
            </a:r>
            <a:r>
              <a:rPr lang="zh-CN" altLang="en-US" sz="2800">
                <a:solidFill>
                  <a:prstClr val="black"/>
                </a:solidFill>
              </a:rPr>
              <a:t>科举制</a:t>
            </a:r>
            <a:r>
              <a:rPr lang="en-US" altLang="zh-CN" sz="2800">
                <a:solidFill>
                  <a:prstClr val="black"/>
                </a:solidFill>
              </a:rPr>
              <a:t>  D.</a:t>
            </a:r>
            <a:r>
              <a:rPr lang="zh-CN" altLang="en-US" sz="2800">
                <a:solidFill>
                  <a:prstClr val="black"/>
                </a:solidFill>
              </a:rPr>
              <a:t>行省制</a:t>
            </a:r>
          </a:p>
        </p:txBody>
      </p:sp>
      <p:sp>
        <p:nvSpPr>
          <p:cNvPr id="3" name="WordArt 2"/>
          <p:cNvSpPr>
            <a:spLocks noChangeArrowheads="1" noChangeShapeType="1" noTextEdit="1"/>
          </p:cNvSpPr>
          <p:nvPr/>
        </p:nvSpPr>
        <p:spPr bwMode="auto">
          <a:xfrm>
            <a:off x="5410200" y="1504950"/>
            <a:ext cx="779463" cy="107156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noFill/>
                <a:round/>
              </a14:hiddenLine>
            </a:ext>
          </a:extLst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7" lon="1080000" rev="0"/>
              </a:camera>
              <a:lightRig rig="legacyFlat3" dir="r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3600" kern="10"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宋体" panose="02010600030101010101" pitchFamily="2" charset="-122"/>
              </a:rPr>
              <a:t>A</a:t>
            </a:r>
            <a:endParaRPr lang="zh-CN" altLang="en-US" sz="3600" kern="10">
              <a:gradFill rotWithShape="0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latin typeface="宋体" panose="02010600030101010101" pitchFamily="2" charset="-122"/>
            </a:endParaRPr>
          </a:p>
        </p:txBody>
      </p:sp>
      <p:sp>
        <p:nvSpPr>
          <p:cNvPr id="46083" name="矩形 3"/>
          <p:cNvSpPr>
            <a:spLocks noChangeArrowheads="1"/>
          </p:cNvSpPr>
          <p:nvPr/>
        </p:nvSpPr>
        <p:spPr bwMode="auto">
          <a:xfrm>
            <a:off x="392113" y="3429000"/>
            <a:ext cx="8218487" cy="267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800" b="1">
                <a:solidFill>
                  <a:prstClr val="black"/>
                </a:solidFill>
              </a:rPr>
              <a:t>8</a:t>
            </a:r>
            <a:r>
              <a:rPr lang="zh-CN" altLang="en-US" sz="2800" b="1">
                <a:solidFill>
                  <a:prstClr val="black"/>
                </a:solidFill>
              </a:rPr>
              <a:t>、西周末年，昏庸的幽王上演了一场</a:t>
            </a:r>
            <a:r>
              <a:rPr lang="en-US" altLang="zh-CN" sz="2800" b="1">
                <a:solidFill>
                  <a:prstClr val="black"/>
                </a:solidFill>
              </a:rPr>
              <a:t>“</a:t>
            </a:r>
            <a:r>
              <a:rPr lang="zh-CN" altLang="en-US" sz="2800" b="1">
                <a:solidFill>
                  <a:prstClr val="black"/>
                </a:solidFill>
              </a:rPr>
              <a:t>烽火戏诸侯</a:t>
            </a:r>
            <a:r>
              <a:rPr lang="en-US" altLang="zh-CN" sz="2800" b="1">
                <a:solidFill>
                  <a:prstClr val="black"/>
                </a:solidFill>
              </a:rPr>
              <a:t>”</a:t>
            </a:r>
            <a:r>
              <a:rPr lang="zh-CN" altLang="en-US" sz="2800" b="1">
                <a:solidFill>
                  <a:prstClr val="black"/>
                </a:solidFill>
              </a:rPr>
              <a:t>的闹剧，诸侯率兵前往护卫周王是遵守了（    ）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800">
                <a:solidFill>
                  <a:prstClr val="black"/>
                </a:solidFill>
              </a:rPr>
              <a:t>A.</a:t>
            </a:r>
            <a:r>
              <a:rPr lang="zh-CN" altLang="en-US" sz="2800">
                <a:solidFill>
                  <a:prstClr val="black"/>
                </a:solidFill>
              </a:rPr>
              <a:t>封建制的法规</a:t>
            </a:r>
            <a:r>
              <a:rPr lang="en-US" altLang="zh-CN" sz="2800">
                <a:solidFill>
                  <a:prstClr val="black"/>
                </a:solidFill>
              </a:rPr>
              <a:t>          B.</a:t>
            </a:r>
            <a:r>
              <a:rPr lang="zh-CN" altLang="en-US" sz="2800">
                <a:solidFill>
                  <a:prstClr val="black"/>
                </a:solidFill>
              </a:rPr>
              <a:t>禅让制的规则</a:t>
            </a:r>
            <a:r>
              <a:rPr lang="en-US" altLang="zh-CN" sz="2800">
                <a:solidFill>
                  <a:prstClr val="black"/>
                </a:solidFill>
              </a:rPr>
              <a:t>  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800">
                <a:solidFill>
                  <a:prstClr val="black"/>
                </a:solidFill>
              </a:rPr>
              <a:t>C.</a:t>
            </a:r>
            <a:r>
              <a:rPr lang="zh-CN" altLang="en-US" sz="2800">
                <a:solidFill>
                  <a:prstClr val="black"/>
                </a:solidFill>
              </a:rPr>
              <a:t>世袭制的传统</a:t>
            </a:r>
            <a:r>
              <a:rPr lang="en-US" altLang="zh-CN" sz="2800">
                <a:solidFill>
                  <a:prstClr val="black"/>
                </a:solidFill>
              </a:rPr>
              <a:t>          D.</a:t>
            </a:r>
            <a:r>
              <a:rPr lang="zh-CN" altLang="en-US" sz="2800">
                <a:solidFill>
                  <a:prstClr val="black"/>
                </a:solidFill>
              </a:rPr>
              <a:t>分封制的义务</a:t>
            </a:r>
          </a:p>
        </p:txBody>
      </p:sp>
      <p:sp>
        <p:nvSpPr>
          <p:cNvPr id="5" name="WordArt 2"/>
          <p:cNvSpPr>
            <a:spLocks noChangeArrowheads="1" noChangeShapeType="1" noTextEdit="1"/>
          </p:cNvSpPr>
          <p:nvPr/>
        </p:nvSpPr>
        <p:spPr bwMode="auto">
          <a:xfrm>
            <a:off x="7162800" y="4232275"/>
            <a:ext cx="779463" cy="107156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noFill/>
                <a:round/>
              </a14:hiddenLine>
            </a:ext>
          </a:extLst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7" lon="1080000" rev="0"/>
              </a:camera>
              <a:lightRig rig="legacyFlat3" dir="r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3600" kern="10"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宋体" panose="02010600030101010101" pitchFamily="2" charset="-122"/>
              </a:rPr>
              <a:t>D</a:t>
            </a:r>
            <a:endParaRPr lang="zh-CN" altLang="en-US" sz="3600" kern="10">
              <a:gradFill rotWithShape="0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latin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矩形 1"/>
          <p:cNvSpPr>
            <a:spLocks noChangeArrowheads="1"/>
          </p:cNvSpPr>
          <p:nvPr/>
        </p:nvSpPr>
        <p:spPr bwMode="auto">
          <a:xfrm>
            <a:off x="246063" y="990600"/>
            <a:ext cx="8364537" cy="461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800" b="1">
                <a:solidFill>
                  <a:prstClr val="black"/>
                </a:solidFill>
              </a:rPr>
              <a:t>9</a:t>
            </a:r>
            <a:r>
              <a:rPr lang="zh-CN" altLang="en-US" sz="2800" b="1">
                <a:solidFill>
                  <a:prstClr val="black"/>
                </a:solidFill>
              </a:rPr>
              <a:t>、北京出土的某青铜器上记载：周成王封克做匽的诸侯，管理羌族、驭族</a:t>
            </a:r>
            <a:r>
              <a:rPr lang="en-US" altLang="zh-CN" sz="2800" b="1">
                <a:solidFill>
                  <a:prstClr val="black"/>
                </a:solidFill>
              </a:rPr>
              <a:t>……</a:t>
            </a:r>
            <a:r>
              <a:rPr lang="zh-CN" altLang="en-US" sz="2800" b="1">
                <a:solidFill>
                  <a:prstClr val="black"/>
                </a:solidFill>
              </a:rPr>
              <a:t>克进驻匽地，接收土地，平息动乱。此记载印证的分封制的内容是（    ）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800">
                <a:solidFill>
                  <a:prstClr val="black"/>
                </a:solidFill>
              </a:rPr>
              <a:t>A.</a:t>
            </a:r>
            <a:r>
              <a:rPr lang="zh-CN" altLang="en-US" sz="2800">
                <a:solidFill>
                  <a:prstClr val="black"/>
                </a:solidFill>
              </a:rPr>
              <a:t>诸侯得到周天子授予的土地和臣民</a:t>
            </a:r>
            <a:r>
              <a:rPr lang="en-US" altLang="zh-CN" sz="2800">
                <a:solidFill>
                  <a:prstClr val="black"/>
                </a:solidFill>
              </a:rPr>
              <a:t>         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800">
                <a:solidFill>
                  <a:prstClr val="black"/>
                </a:solidFill>
              </a:rPr>
              <a:t>B.</a:t>
            </a:r>
            <a:r>
              <a:rPr lang="zh-CN" altLang="en-US" sz="2800">
                <a:solidFill>
                  <a:prstClr val="black"/>
                </a:solidFill>
              </a:rPr>
              <a:t>诸侯定期觐见周天子</a:t>
            </a:r>
            <a:endParaRPr lang="en-US" altLang="zh-CN" sz="2800">
              <a:solidFill>
                <a:prstClr val="black"/>
              </a:solidFill>
            </a:endParaRP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800">
                <a:solidFill>
                  <a:prstClr val="black"/>
                </a:solidFill>
              </a:rPr>
              <a:t>C.</a:t>
            </a:r>
            <a:r>
              <a:rPr lang="zh-CN" altLang="en-US" sz="2800">
                <a:solidFill>
                  <a:prstClr val="black"/>
                </a:solidFill>
              </a:rPr>
              <a:t>诸侯在战时须带兵随从天子作战</a:t>
            </a:r>
            <a:r>
              <a:rPr lang="en-US" altLang="zh-CN" sz="2800">
                <a:solidFill>
                  <a:prstClr val="black"/>
                </a:solidFill>
              </a:rPr>
              <a:t>        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800">
                <a:solidFill>
                  <a:prstClr val="black"/>
                </a:solidFill>
              </a:rPr>
              <a:t>D.</a:t>
            </a:r>
            <a:r>
              <a:rPr lang="zh-CN" altLang="en-US" sz="2800">
                <a:solidFill>
                  <a:prstClr val="black"/>
                </a:solidFill>
              </a:rPr>
              <a:t>诸侯向周天子缴纳贡品</a:t>
            </a:r>
          </a:p>
        </p:txBody>
      </p:sp>
      <p:sp>
        <p:nvSpPr>
          <p:cNvPr id="3" name="WordArt 2"/>
          <p:cNvSpPr>
            <a:spLocks noChangeArrowheads="1" noChangeShapeType="1" noTextEdit="1"/>
          </p:cNvSpPr>
          <p:nvPr/>
        </p:nvSpPr>
        <p:spPr bwMode="auto">
          <a:xfrm>
            <a:off x="7239000" y="2586038"/>
            <a:ext cx="779463" cy="1071562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noFill/>
                <a:round/>
              </a14:hiddenLine>
            </a:ext>
          </a:extLst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7" lon="1080000" rev="0"/>
              </a:camera>
              <a:lightRig rig="legacyFlat3" dir="r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3600" kern="10"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宋体" panose="02010600030101010101" pitchFamily="2" charset="-122"/>
              </a:rPr>
              <a:t>A</a:t>
            </a:r>
            <a:endParaRPr lang="zh-CN" altLang="en-US" sz="3600" kern="10">
              <a:gradFill rotWithShape="0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latin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81000" y="609600"/>
            <a:ext cx="6873875" cy="7080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74320" indent="-274320"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None/>
              <a:defRPr/>
            </a:pPr>
            <a:r>
              <a:rPr lang="zh-CN" altLang="en-US" sz="4000" b="1" dirty="0">
                <a:solidFill>
                  <a:srgbClr val="1F08A8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一、夏朝的建立与“家天下”</a:t>
            </a:r>
          </a:p>
        </p:txBody>
      </p:sp>
      <p:sp>
        <p:nvSpPr>
          <p:cNvPr id="21506" name="Text Box 6"/>
          <p:cNvSpPr txBox="1">
            <a:spLocks noChangeArrowheads="1"/>
          </p:cNvSpPr>
          <p:nvPr/>
        </p:nvSpPr>
        <p:spPr bwMode="auto">
          <a:xfrm>
            <a:off x="14288" y="1614488"/>
            <a:ext cx="2895600" cy="5810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094377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3200" b="1">
                <a:solidFill>
                  <a:srgbClr val="1F08A8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1.</a:t>
            </a:r>
            <a:r>
              <a:rPr lang="zh-CN" altLang="en-US" sz="3200" b="1">
                <a:solidFill>
                  <a:srgbClr val="1F08A8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建立时间：</a:t>
            </a:r>
          </a:p>
        </p:txBody>
      </p:sp>
      <p:sp>
        <p:nvSpPr>
          <p:cNvPr id="21507" name="Text Box 7"/>
          <p:cNvSpPr txBox="1">
            <a:spLocks noChangeArrowheads="1"/>
          </p:cNvSpPr>
          <p:nvPr/>
        </p:nvSpPr>
        <p:spPr bwMode="auto">
          <a:xfrm>
            <a:off x="14288" y="3533775"/>
            <a:ext cx="2286000" cy="579438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094377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3200" b="1">
                <a:solidFill>
                  <a:srgbClr val="1F08A8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3.</a:t>
            </a:r>
            <a:r>
              <a:rPr lang="zh-CN" altLang="en-US" sz="3200" b="1">
                <a:solidFill>
                  <a:srgbClr val="1F08A8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都城：</a:t>
            </a:r>
          </a:p>
        </p:txBody>
      </p:sp>
      <p:sp>
        <p:nvSpPr>
          <p:cNvPr id="21508" name="Text Box 8"/>
          <p:cNvSpPr txBox="1">
            <a:spLocks noChangeArrowheads="1"/>
          </p:cNvSpPr>
          <p:nvPr/>
        </p:nvSpPr>
        <p:spPr bwMode="auto">
          <a:xfrm>
            <a:off x="14288" y="2590800"/>
            <a:ext cx="2590800" cy="579438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094377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3200" b="1">
                <a:solidFill>
                  <a:srgbClr val="1F08A8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2.</a:t>
            </a:r>
            <a:r>
              <a:rPr lang="zh-CN" altLang="en-US" sz="3200" b="1">
                <a:solidFill>
                  <a:srgbClr val="1F08A8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建立者：</a:t>
            </a:r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2528888" y="1720850"/>
            <a:ext cx="3505200" cy="579438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094377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3200" b="1">
                <a:solidFill>
                  <a:srgbClr val="990033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约公元前</a:t>
            </a:r>
            <a:r>
              <a:rPr lang="en-US" altLang="zh-CN" sz="3200" b="1">
                <a:solidFill>
                  <a:srgbClr val="990033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2070</a:t>
            </a:r>
            <a:r>
              <a:rPr lang="zh-CN" altLang="en-US" sz="3200" b="1">
                <a:solidFill>
                  <a:srgbClr val="990033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年</a:t>
            </a: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1981200" y="3562350"/>
            <a:ext cx="3505200" cy="522288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094377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800" b="1">
                <a:solidFill>
                  <a:srgbClr val="990033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阳城（今河南登封）</a:t>
            </a:r>
          </a:p>
        </p:txBody>
      </p:sp>
      <p:sp>
        <p:nvSpPr>
          <p:cNvPr id="8" name="Text Box 11"/>
          <p:cNvSpPr txBox="1">
            <a:spLocks noChangeArrowheads="1"/>
          </p:cNvSpPr>
          <p:nvPr/>
        </p:nvSpPr>
        <p:spPr bwMode="auto">
          <a:xfrm>
            <a:off x="2605088" y="2595563"/>
            <a:ext cx="3505200" cy="579437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094377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3200" b="1">
                <a:solidFill>
                  <a:srgbClr val="990033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禹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73025" y="4419600"/>
            <a:ext cx="7850188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3200" b="1">
                <a:solidFill>
                  <a:srgbClr val="0000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4</a:t>
            </a:r>
            <a:r>
              <a:rPr lang="zh-CN" altLang="en-US" sz="3200" b="1">
                <a:solidFill>
                  <a:srgbClr val="0000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、夏朝的国家机构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3200" b="1">
                <a:solidFill>
                  <a:srgbClr val="0000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（</a:t>
            </a:r>
            <a:r>
              <a:rPr lang="en-US" altLang="zh-CN" sz="3200" b="1">
                <a:solidFill>
                  <a:srgbClr val="0000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  <a:r>
              <a:rPr lang="zh-CN" altLang="en-US" sz="3200" b="1">
                <a:solidFill>
                  <a:srgbClr val="0000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）军队 （</a:t>
            </a:r>
            <a:r>
              <a:rPr lang="en-US" altLang="zh-CN" sz="3200" b="1">
                <a:solidFill>
                  <a:srgbClr val="0000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</a:t>
            </a:r>
            <a:r>
              <a:rPr lang="zh-CN" altLang="en-US" sz="3200" b="1">
                <a:solidFill>
                  <a:srgbClr val="0000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）刑法  （</a:t>
            </a:r>
            <a:r>
              <a:rPr lang="en-US" altLang="zh-CN" sz="3200" b="1">
                <a:solidFill>
                  <a:srgbClr val="0000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3</a:t>
            </a:r>
            <a:r>
              <a:rPr lang="zh-CN" altLang="en-US" sz="3200" b="1">
                <a:solidFill>
                  <a:srgbClr val="0000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）监狱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3200" b="1">
                <a:solidFill>
                  <a:srgbClr val="0000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（</a:t>
            </a:r>
            <a:r>
              <a:rPr lang="en-US" altLang="zh-CN" sz="3200" b="1">
                <a:solidFill>
                  <a:srgbClr val="0000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4</a:t>
            </a:r>
            <a:r>
              <a:rPr lang="zh-CN" altLang="en-US" sz="3200" b="1">
                <a:solidFill>
                  <a:srgbClr val="0000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）历法（夏历 ） （</a:t>
            </a:r>
            <a:r>
              <a:rPr lang="en-US" altLang="zh-CN" sz="3200" b="1">
                <a:solidFill>
                  <a:srgbClr val="0000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5</a:t>
            </a:r>
            <a:r>
              <a:rPr lang="zh-CN" altLang="en-US" sz="3200" b="1">
                <a:solidFill>
                  <a:srgbClr val="0000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）宫殿</a:t>
            </a:r>
          </a:p>
        </p:txBody>
      </p:sp>
    </p:spTree>
    <p:extLst>
      <p:ext uri="{BB962C8B-B14F-4D97-AF65-F5344CB8AC3E}">
        <p14:creationId xmlns:p14="http://schemas.microsoft.com/office/powerpoint/2010/main" val="4083039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81000" y="609600"/>
            <a:ext cx="3271838" cy="7080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74320" indent="-274320"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None/>
              <a:defRPr/>
            </a:pPr>
            <a:r>
              <a:rPr lang="zh-CN" altLang="en-US" sz="4000" b="1" dirty="0">
                <a:solidFill>
                  <a:srgbClr val="1F08A8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二、商汤灭夏</a:t>
            </a:r>
          </a:p>
        </p:txBody>
      </p:sp>
      <p:sp>
        <p:nvSpPr>
          <p:cNvPr id="26626" name="Text Box 6"/>
          <p:cNvSpPr txBox="1">
            <a:spLocks noChangeArrowheads="1"/>
          </p:cNvSpPr>
          <p:nvPr/>
        </p:nvSpPr>
        <p:spPr bwMode="auto">
          <a:xfrm>
            <a:off x="152400" y="1798638"/>
            <a:ext cx="2895600" cy="579437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094377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3200" b="1">
                <a:solidFill>
                  <a:srgbClr val="1F08A8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1.</a:t>
            </a:r>
            <a:r>
              <a:rPr lang="zh-CN" altLang="en-US" sz="3200" b="1">
                <a:solidFill>
                  <a:srgbClr val="1F08A8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建立时间：</a:t>
            </a:r>
          </a:p>
        </p:txBody>
      </p:sp>
      <p:sp>
        <p:nvSpPr>
          <p:cNvPr id="26627" name="Text Box 7"/>
          <p:cNvSpPr txBox="1">
            <a:spLocks noChangeArrowheads="1"/>
          </p:cNvSpPr>
          <p:nvPr/>
        </p:nvSpPr>
        <p:spPr bwMode="auto">
          <a:xfrm>
            <a:off x="192088" y="3733800"/>
            <a:ext cx="2286000" cy="579438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094377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3200" b="1">
                <a:solidFill>
                  <a:srgbClr val="1F08A8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3.</a:t>
            </a:r>
            <a:r>
              <a:rPr lang="zh-CN" altLang="en-US" sz="3200" b="1">
                <a:solidFill>
                  <a:srgbClr val="1F08A8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都城：</a:t>
            </a:r>
          </a:p>
        </p:txBody>
      </p:sp>
      <p:sp>
        <p:nvSpPr>
          <p:cNvPr id="26628" name="Text Box 8"/>
          <p:cNvSpPr txBox="1">
            <a:spLocks noChangeArrowheads="1"/>
          </p:cNvSpPr>
          <p:nvPr/>
        </p:nvSpPr>
        <p:spPr bwMode="auto">
          <a:xfrm>
            <a:off x="144463" y="2705100"/>
            <a:ext cx="2590800" cy="579438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094377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3200" b="1">
                <a:solidFill>
                  <a:srgbClr val="1F08A8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2.</a:t>
            </a:r>
            <a:r>
              <a:rPr lang="zh-CN" altLang="en-US" sz="3200" b="1">
                <a:solidFill>
                  <a:srgbClr val="1F08A8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建立者：</a:t>
            </a:r>
          </a:p>
        </p:txBody>
      </p:sp>
      <p:sp>
        <p:nvSpPr>
          <p:cNvPr id="26629" name="Text Box 9"/>
          <p:cNvSpPr txBox="1">
            <a:spLocks noChangeArrowheads="1"/>
          </p:cNvSpPr>
          <p:nvPr/>
        </p:nvSpPr>
        <p:spPr bwMode="auto">
          <a:xfrm>
            <a:off x="2590800" y="1830388"/>
            <a:ext cx="3505200" cy="579437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094377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3200" b="1">
                <a:solidFill>
                  <a:srgbClr val="990033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约公元前</a:t>
            </a:r>
            <a:r>
              <a:rPr lang="en-US" altLang="zh-CN" sz="3200" b="1">
                <a:solidFill>
                  <a:srgbClr val="990033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1600</a:t>
            </a:r>
            <a:r>
              <a:rPr lang="zh-CN" altLang="en-US" sz="3200" b="1">
                <a:solidFill>
                  <a:srgbClr val="990033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年</a:t>
            </a:r>
          </a:p>
        </p:txBody>
      </p:sp>
      <p:sp>
        <p:nvSpPr>
          <p:cNvPr id="26630" name="Text Box 10"/>
          <p:cNvSpPr txBox="1">
            <a:spLocks noChangeArrowheads="1"/>
          </p:cNvSpPr>
          <p:nvPr/>
        </p:nvSpPr>
        <p:spPr bwMode="auto">
          <a:xfrm>
            <a:off x="2114550" y="3789363"/>
            <a:ext cx="3810000" cy="5238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094377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800" b="1">
                <a:solidFill>
                  <a:srgbClr val="990033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亳（</a:t>
            </a:r>
            <a:r>
              <a:rPr lang="en-US" altLang="zh-CN" sz="2800" b="1">
                <a:solidFill>
                  <a:srgbClr val="990033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b</a:t>
            </a:r>
            <a:r>
              <a:rPr lang="en-US" altLang="zh-CN" sz="2800" b="1">
                <a:solidFill>
                  <a:srgbClr val="990033"/>
                </a:solidFill>
                <a:ea typeface="黑体" panose="02010609060101010101" pitchFamily="49" charset="-122"/>
              </a:rPr>
              <a:t>ó</a:t>
            </a:r>
            <a:r>
              <a:rPr lang="zh-CN" altLang="en-US" sz="2800" b="1">
                <a:solidFill>
                  <a:srgbClr val="990033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）（今河南郑州）</a:t>
            </a:r>
          </a:p>
        </p:txBody>
      </p:sp>
      <p:sp>
        <p:nvSpPr>
          <p:cNvPr id="26631" name="Text Box 11"/>
          <p:cNvSpPr txBox="1">
            <a:spLocks noChangeArrowheads="1"/>
          </p:cNvSpPr>
          <p:nvPr/>
        </p:nvSpPr>
        <p:spPr bwMode="auto">
          <a:xfrm>
            <a:off x="2735263" y="2705100"/>
            <a:ext cx="3505200" cy="579438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094377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3200" b="1">
                <a:solidFill>
                  <a:srgbClr val="990033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汤</a:t>
            </a:r>
          </a:p>
        </p:txBody>
      </p:sp>
      <p:sp>
        <p:nvSpPr>
          <p:cNvPr id="26632" name="Text Box 10"/>
          <p:cNvSpPr txBox="1">
            <a:spLocks noChangeArrowheads="1"/>
          </p:cNvSpPr>
          <p:nvPr/>
        </p:nvSpPr>
        <p:spPr bwMode="auto">
          <a:xfrm>
            <a:off x="2114550" y="4478338"/>
            <a:ext cx="3810000" cy="522287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094377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800" b="1">
                <a:solidFill>
                  <a:srgbClr val="990033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殷   （盘庚迁殷）</a:t>
            </a:r>
          </a:p>
        </p:txBody>
      </p:sp>
      <p:sp>
        <p:nvSpPr>
          <p:cNvPr id="26633" name="TextBox 9"/>
          <p:cNvSpPr txBox="1">
            <a:spLocks noChangeArrowheads="1"/>
          </p:cNvSpPr>
          <p:nvPr/>
        </p:nvSpPr>
        <p:spPr bwMode="auto">
          <a:xfrm>
            <a:off x="312738" y="5407025"/>
            <a:ext cx="60737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3200" b="1">
                <a:solidFill>
                  <a:srgbClr val="0000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4</a:t>
            </a:r>
            <a:r>
              <a:rPr lang="zh-CN" altLang="en-US" sz="3200" b="1">
                <a:solidFill>
                  <a:srgbClr val="0000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、商朝的暴君：</a:t>
            </a:r>
            <a:r>
              <a:rPr lang="zh-CN" altLang="en-US" sz="32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商纣王</a:t>
            </a:r>
            <a:endParaRPr lang="en-US" altLang="zh-CN" sz="32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709200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1447800" y="1428750"/>
            <a:ext cx="7696200" cy="3357563"/>
          </a:xfrm>
        </p:spPr>
        <p:txBody>
          <a:bodyPr lIns="121917" tIns="60958" rIns="121917" bIns="60958"/>
          <a:lstStyle/>
          <a:p>
            <a:pPr eaLnBrk="1" hangingPunct="1"/>
            <a:r>
              <a:rPr lang="en-US" altLang="zh-CN" sz="3700" b="1" smtClean="0">
                <a:latin typeface="微软雅黑" panose="020B0503020204020204" pitchFamily="34" charset="-122"/>
                <a:ea typeface="微软雅黑" panose="020B0503020204020204" pitchFamily="34" charset="-122"/>
                <a:sym typeface="隶书" panose="02010509060101010101" pitchFamily="49" charset="-122"/>
              </a:rPr>
              <a:t>1</a:t>
            </a:r>
            <a:r>
              <a:rPr lang="zh-CN" altLang="en-US" sz="3700" b="1" smtClean="0">
                <a:latin typeface="微软雅黑" panose="020B0503020204020204" pitchFamily="34" charset="-122"/>
                <a:ea typeface="微软雅黑" panose="020B0503020204020204" pitchFamily="34" charset="-122"/>
                <a:sym typeface="隶书" panose="02010509060101010101" pitchFamily="49" charset="-122"/>
              </a:rPr>
              <a:t>）世纪：每一百年</a:t>
            </a:r>
          </a:p>
          <a:p>
            <a:pPr eaLnBrk="1" hangingPunct="1"/>
            <a:r>
              <a:rPr lang="en-US" altLang="zh-CN" sz="3700" b="1" smtClean="0">
                <a:latin typeface="微软雅黑" panose="020B0503020204020204" pitchFamily="34" charset="-122"/>
                <a:ea typeface="微软雅黑" panose="020B0503020204020204" pitchFamily="34" charset="-122"/>
                <a:sym typeface="隶书" panose="02010509060101010101" pitchFamily="49" charset="-122"/>
              </a:rPr>
              <a:t>2</a:t>
            </a:r>
            <a:r>
              <a:rPr lang="zh-CN" altLang="en-US" sz="3700" b="1" smtClean="0">
                <a:latin typeface="微软雅黑" panose="020B0503020204020204" pitchFamily="34" charset="-122"/>
                <a:ea typeface="微软雅黑" panose="020B0503020204020204" pitchFamily="34" charset="-122"/>
                <a:sym typeface="隶书" panose="02010509060101010101" pitchFamily="49" charset="-122"/>
              </a:rPr>
              <a:t>）年代：每十年</a:t>
            </a:r>
          </a:p>
          <a:p>
            <a:pPr eaLnBrk="1" hangingPunct="1"/>
            <a:r>
              <a:rPr lang="en-US" altLang="zh-CN" sz="3700" b="1" smtClean="0">
                <a:latin typeface="微软雅黑" panose="020B0503020204020204" pitchFamily="34" charset="-122"/>
                <a:ea typeface="微软雅黑" panose="020B0503020204020204" pitchFamily="34" charset="-122"/>
                <a:sym typeface="隶书" panose="02010509060101010101" pitchFamily="49" charset="-122"/>
              </a:rPr>
              <a:t>3</a:t>
            </a:r>
            <a:r>
              <a:rPr lang="zh-CN" altLang="en-US" sz="3700" b="1" smtClean="0">
                <a:latin typeface="微软雅黑" panose="020B0503020204020204" pitchFamily="34" charset="-122"/>
                <a:ea typeface="微软雅黑" panose="020B0503020204020204" pitchFamily="34" charset="-122"/>
                <a:sym typeface="隶书" panose="02010509060101010101" pitchFamily="49" charset="-122"/>
              </a:rPr>
              <a:t>）你出生在哪个世纪哪个年代？</a:t>
            </a:r>
          </a:p>
          <a:p>
            <a:pPr eaLnBrk="1" hangingPunct="1"/>
            <a:r>
              <a:rPr lang="en-US" altLang="zh-CN" sz="3700" b="1" smtClean="0">
                <a:latin typeface="微软雅黑" panose="020B0503020204020204" pitchFamily="34" charset="-122"/>
                <a:ea typeface="微软雅黑" panose="020B0503020204020204" pitchFamily="34" charset="-122"/>
                <a:sym typeface="隶书" panose="02010509060101010101" pitchFamily="49" charset="-122"/>
              </a:rPr>
              <a:t>4</a:t>
            </a:r>
            <a:r>
              <a:rPr lang="zh-CN" altLang="en-US" sz="3700" b="1" smtClean="0">
                <a:latin typeface="微软雅黑" panose="020B0503020204020204" pitchFamily="34" charset="-122"/>
                <a:ea typeface="微软雅黑" panose="020B0503020204020204" pitchFamily="34" charset="-122"/>
                <a:sym typeface="隶书" panose="02010509060101010101" pitchFamily="49" charset="-122"/>
              </a:rPr>
              <a:t>）</a:t>
            </a:r>
            <a:r>
              <a:rPr lang="en-US" altLang="zh-CN" sz="3700" b="1" smtClean="0">
                <a:latin typeface="微软雅黑" panose="020B0503020204020204" pitchFamily="34" charset="-122"/>
                <a:ea typeface="微软雅黑" panose="020B0503020204020204" pitchFamily="34" charset="-122"/>
                <a:sym typeface="隶书" panose="02010509060101010101" pitchFamily="49" charset="-122"/>
              </a:rPr>
              <a:t>2018</a:t>
            </a:r>
            <a:r>
              <a:rPr lang="zh-CN" altLang="en-US" sz="3700" b="1" smtClean="0">
                <a:latin typeface="微软雅黑" panose="020B0503020204020204" pitchFamily="34" charset="-122"/>
                <a:ea typeface="微软雅黑" panose="020B0503020204020204" pitchFamily="34" charset="-122"/>
                <a:sym typeface="隶书" panose="02010509060101010101" pitchFamily="49" charset="-122"/>
              </a:rPr>
              <a:t>年：</a:t>
            </a:r>
            <a:r>
              <a:rPr lang="en-US" altLang="zh-CN" sz="3700" b="1" smtClean="0">
                <a:latin typeface="微软雅黑" panose="020B0503020204020204" pitchFamily="34" charset="-122"/>
                <a:ea typeface="微软雅黑" panose="020B0503020204020204" pitchFamily="34" charset="-122"/>
                <a:sym typeface="隶书" panose="02010509060101010101" pitchFamily="49" charset="-122"/>
              </a:rPr>
              <a:t>21</a:t>
            </a:r>
            <a:r>
              <a:rPr lang="zh-CN" altLang="en-US" sz="3700" b="1" smtClean="0">
                <a:latin typeface="微软雅黑" panose="020B0503020204020204" pitchFamily="34" charset="-122"/>
                <a:ea typeface="微软雅黑" panose="020B0503020204020204" pitchFamily="34" charset="-122"/>
                <a:sym typeface="隶书" panose="02010509060101010101" pitchFamily="49" charset="-122"/>
              </a:rPr>
              <a:t>世纪十年代</a:t>
            </a:r>
            <a:endParaRPr lang="en-US" altLang="zh-CN" sz="370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387" name="Line 4"/>
          <p:cNvSpPr>
            <a:spLocks noChangeShapeType="1"/>
          </p:cNvSpPr>
          <p:nvPr/>
        </p:nvSpPr>
        <p:spPr bwMode="auto">
          <a:xfrm>
            <a:off x="1212850" y="5157788"/>
            <a:ext cx="7391400" cy="3175"/>
          </a:xfrm>
          <a:prstGeom prst="line">
            <a:avLst/>
          </a:prstGeom>
          <a:noFill/>
          <a:ln w="57150">
            <a:solidFill>
              <a:srgbClr val="FF3300"/>
            </a:solidFill>
            <a:miter lim="800000"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6388" name="Line 5"/>
          <p:cNvSpPr>
            <a:spLocks noChangeShapeType="1"/>
          </p:cNvSpPr>
          <p:nvPr/>
        </p:nvSpPr>
        <p:spPr bwMode="auto">
          <a:xfrm flipH="1">
            <a:off x="4792663" y="4953000"/>
            <a:ext cx="1587" cy="900113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 type="diamond" w="med" len="med"/>
            <a:tailEnd type="diamond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6389" name="Line 6"/>
          <p:cNvSpPr>
            <a:spLocks noChangeShapeType="1"/>
          </p:cNvSpPr>
          <p:nvPr/>
        </p:nvSpPr>
        <p:spPr bwMode="auto">
          <a:xfrm flipH="1">
            <a:off x="6011863" y="4953000"/>
            <a:ext cx="1587" cy="228600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6390" name="Line 7"/>
          <p:cNvSpPr>
            <a:spLocks noChangeShapeType="1"/>
          </p:cNvSpPr>
          <p:nvPr/>
        </p:nvSpPr>
        <p:spPr bwMode="auto">
          <a:xfrm flipH="1">
            <a:off x="3573463" y="4953000"/>
            <a:ext cx="1587" cy="228600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6391" name="Text Box 8"/>
          <p:cNvSpPr>
            <a:spLocks noChangeArrowheads="1"/>
          </p:cNvSpPr>
          <p:nvPr/>
        </p:nvSpPr>
        <p:spPr bwMode="auto">
          <a:xfrm>
            <a:off x="5133975" y="5519738"/>
            <a:ext cx="1495425" cy="693737"/>
          </a:xfrm>
          <a:prstGeom prst="rect">
            <a:avLst/>
          </a:prstGeom>
          <a:solidFill>
            <a:srgbClr val="FFCC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7" tIns="60958" rIns="121917" bIns="6095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3700" b="1">
                <a:solidFill>
                  <a:srgbClr val="0099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公元</a:t>
            </a:r>
            <a:endParaRPr lang="zh-CN" altLang="en-US" b="1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392" name="Text Box 9"/>
          <p:cNvSpPr>
            <a:spLocks noChangeArrowheads="1"/>
          </p:cNvSpPr>
          <p:nvPr/>
        </p:nvSpPr>
        <p:spPr bwMode="auto">
          <a:xfrm>
            <a:off x="2636838" y="5505450"/>
            <a:ext cx="1736725" cy="693738"/>
          </a:xfrm>
          <a:prstGeom prst="rect">
            <a:avLst/>
          </a:prstGeom>
          <a:solidFill>
            <a:srgbClr val="FFCC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7" tIns="60958" rIns="121917" bIns="6095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3700" b="1">
                <a:solidFill>
                  <a:srgbClr val="0099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公元前</a:t>
            </a:r>
            <a:endParaRPr lang="zh-CN" altLang="en-US" b="1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393" name="Rectangle 10"/>
          <p:cNvSpPr>
            <a:spLocks noChangeArrowheads="1"/>
          </p:cNvSpPr>
          <p:nvPr/>
        </p:nvSpPr>
        <p:spPr bwMode="auto">
          <a:xfrm>
            <a:off x="4137025" y="4286250"/>
            <a:ext cx="1544638" cy="554038"/>
          </a:xfrm>
          <a:prstGeom prst="rect">
            <a:avLst/>
          </a:prstGeom>
          <a:solidFill>
            <a:srgbClr val="FFCC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917" tIns="60958" rIns="121917" bIns="6095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800" b="1">
                <a:solidFill>
                  <a:srgbClr val="FF0000"/>
                </a:solidFill>
                <a:latin typeface="仿宋" panose="02010609060101010101" pitchFamily="49" charset="-122"/>
                <a:ea typeface="仿宋" panose="02010609060101010101" pitchFamily="49" charset="-122"/>
                <a:sym typeface="DFKai-SB" panose="03000509000000000000" pitchFamily="65" charset="-120"/>
              </a:rPr>
              <a:t>公元</a:t>
            </a:r>
            <a:r>
              <a:rPr lang="en-US" altLang="zh-CN" sz="2800" b="1">
                <a:solidFill>
                  <a:srgbClr val="FF0000"/>
                </a:solidFill>
                <a:latin typeface="仿宋" panose="02010609060101010101" pitchFamily="49" charset="-122"/>
                <a:ea typeface="仿宋" panose="02010609060101010101" pitchFamily="49" charset="-122"/>
                <a:sym typeface="DFKai-SB" panose="03000509000000000000" pitchFamily="65" charset="-120"/>
              </a:rPr>
              <a:t>1</a:t>
            </a:r>
            <a:r>
              <a:rPr lang="zh-CN" altLang="en-US" sz="2800" b="1">
                <a:solidFill>
                  <a:srgbClr val="FF0000"/>
                </a:solidFill>
                <a:latin typeface="仿宋" panose="02010609060101010101" pitchFamily="49" charset="-122"/>
                <a:ea typeface="仿宋" panose="02010609060101010101" pitchFamily="49" charset="-122"/>
                <a:sym typeface="DFKai-SB" panose="03000509000000000000" pitchFamily="65" charset="-120"/>
              </a:rPr>
              <a:t>年</a:t>
            </a:r>
            <a:endParaRPr lang="zh-CN" altLang="en-US" sz="1200" b="1">
              <a:solidFill>
                <a:prstClr val="black"/>
              </a:solidFill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sp>
        <p:nvSpPr>
          <p:cNvPr id="16394" name="Rectangle 11"/>
          <p:cNvSpPr>
            <a:spLocks noChangeArrowheads="1"/>
          </p:cNvSpPr>
          <p:nvPr/>
        </p:nvSpPr>
        <p:spPr bwMode="auto">
          <a:xfrm>
            <a:off x="5848350" y="4327525"/>
            <a:ext cx="1533525" cy="554038"/>
          </a:xfrm>
          <a:prstGeom prst="rect">
            <a:avLst/>
          </a:prstGeom>
          <a:solidFill>
            <a:srgbClr val="FFCC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917" tIns="60958" rIns="121917" bIns="6095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800">
                <a:solidFill>
                  <a:srgbClr val="009900"/>
                </a:solidFill>
                <a:latin typeface="仿宋" panose="02010609060101010101" pitchFamily="49" charset="-122"/>
                <a:ea typeface="仿宋" panose="02010609060101010101" pitchFamily="49" charset="-122"/>
                <a:sym typeface="宋体" panose="02010600030101010101" pitchFamily="2" charset="-122"/>
              </a:rPr>
              <a:t>公元</a:t>
            </a:r>
            <a:r>
              <a:rPr lang="en-US" altLang="zh-CN" sz="2800">
                <a:solidFill>
                  <a:srgbClr val="009900"/>
                </a:solidFill>
                <a:latin typeface="仿宋" panose="02010609060101010101" pitchFamily="49" charset="-122"/>
                <a:ea typeface="仿宋" panose="02010609060101010101" pitchFamily="49" charset="-122"/>
                <a:sym typeface="Calibri" panose="020F0502020204030204" pitchFamily="34" charset="0"/>
              </a:rPr>
              <a:t>2</a:t>
            </a:r>
            <a:r>
              <a:rPr lang="zh-CN" altLang="en-US" sz="2800">
                <a:solidFill>
                  <a:srgbClr val="009900"/>
                </a:solidFill>
                <a:latin typeface="仿宋" panose="02010609060101010101" pitchFamily="49" charset="-122"/>
                <a:ea typeface="仿宋" panose="02010609060101010101" pitchFamily="49" charset="-122"/>
                <a:sym typeface="宋体" panose="02010600030101010101" pitchFamily="2" charset="-122"/>
              </a:rPr>
              <a:t>年</a:t>
            </a:r>
            <a:endParaRPr lang="zh-CN" altLang="en-US" sz="1200">
              <a:solidFill>
                <a:prstClr val="black"/>
              </a:solidFill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sp>
        <p:nvSpPr>
          <p:cNvPr id="16395" name="Rectangle 12"/>
          <p:cNvSpPr>
            <a:spLocks noChangeArrowheads="1"/>
          </p:cNvSpPr>
          <p:nvPr/>
        </p:nvSpPr>
        <p:spPr bwMode="auto">
          <a:xfrm>
            <a:off x="2159000" y="4314825"/>
            <a:ext cx="1873250" cy="554038"/>
          </a:xfrm>
          <a:prstGeom prst="rect">
            <a:avLst/>
          </a:prstGeom>
          <a:solidFill>
            <a:srgbClr val="FFCC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7" tIns="60958" rIns="121917" bIns="6095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800">
                <a:solidFill>
                  <a:srgbClr val="009900"/>
                </a:solidFill>
                <a:latin typeface="仿宋" panose="02010609060101010101" pitchFamily="49" charset="-122"/>
                <a:ea typeface="仿宋" panose="02010609060101010101" pitchFamily="49" charset="-122"/>
                <a:sym typeface="宋体" panose="02010600030101010101" pitchFamily="2" charset="-122"/>
              </a:rPr>
              <a:t>公元前</a:t>
            </a:r>
            <a:r>
              <a:rPr lang="en-US" altLang="zh-CN" sz="2800">
                <a:solidFill>
                  <a:srgbClr val="009900"/>
                </a:solidFill>
                <a:latin typeface="仿宋" panose="02010609060101010101" pitchFamily="49" charset="-122"/>
                <a:ea typeface="仿宋" panose="02010609060101010101" pitchFamily="49" charset="-122"/>
                <a:sym typeface="Calibri" panose="020F0502020204030204" pitchFamily="34" charset="0"/>
              </a:rPr>
              <a:t>1</a:t>
            </a:r>
            <a:r>
              <a:rPr lang="zh-CN" altLang="en-US" sz="2800">
                <a:solidFill>
                  <a:srgbClr val="009900"/>
                </a:solidFill>
                <a:latin typeface="仿宋" panose="02010609060101010101" pitchFamily="49" charset="-122"/>
                <a:ea typeface="仿宋" panose="02010609060101010101" pitchFamily="49" charset="-122"/>
                <a:sym typeface="宋体" panose="02010600030101010101" pitchFamily="2" charset="-122"/>
              </a:rPr>
              <a:t>年</a:t>
            </a:r>
            <a:endParaRPr lang="zh-CN" altLang="en-US" sz="1200">
              <a:solidFill>
                <a:prstClr val="black"/>
              </a:solidFill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sp>
        <p:nvSpPr>
          <p:cNvPr id="43019" name="AutoShape 13"/>
          <p:cNvSpPr>
            <a:spLocks noChangeArrowheads="1"/>
          </p:cNvSpPr>
          <p:nvPr/>
        </p:nvSpPr>
        <p:spPr bwMode="auto">
          <a:xfrm>
            <a:off x="2387600" y="533400"/>
            <a:ext cx="2728913" cy="876300"/>
          </a:xfrm>
          <a:prstGeom prst="flowChartAlternateProcess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917" tIns="60958" rIns="121917" bIns="60958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40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公元纪年</a:t>
            </a:r>
            <a:endParaRPr lang="zh-CN" altLang="en-US" sz="400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397" name="Line 7"/>
          <p:cNvSpPr>
            <a:spLocks noChangeShapeType="1"/>
          </p:cNvSpPr>
          <p:nvPr/>
        </p:nvSpPr>
        <p:spPr bwMode="auto">
          <a:xfrm flipH="1">
            <a:off x="1908175" y="4940300"/>
            <a:ext cx="0" cy="228600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6398" name="Rectangle 12"/>
          <p:cNvSpPr>
            <a:spLocks noChangeArrowheads="1"/>
          </p:cNvSpPr>
          <p:nvPr/>
        </p:nvSpPr>
        <p:spPr bwMode="auto">
          <a:xfrm>
            <a:off x="128588" y="4314825"/>
            <a:ext cx="1892300" cy="554038"/>
          </a:xfrm>
          <a:prstGeom prst="rect">
            <a:avLst/>
          </a:prstGeom>
          <a:solidFill>
            <a:srgbClr val="FFCC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917" tIns="60958" rIns="121917" bIns="6095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800">
                <a:solidFill>
                  <a:srgbClr val="009900"/>
                </a:solidFill>
                <a:latin typeface="仿宋" panose="02010609060101010101" pitchFamily="49" charset="-122"/>
                <a:ea typeface="仿宋" panose="02010609060101010101" pitchFamily="49" charset="-122"/>
                <a:sym typeface="宋体" panose="02010600030101010101" pitchFamily="2" charset="-122"/>
              </a:rPr>
              <a:t>公元前</a:t>
            </a:r>
            <a:r>
              <a:rPr lang="en-US" altLang="zh-CN" sz="2800">
                <a:solidFill>
                  <a:srgbClr val="009900"/>
                </a:solidFill>
                <a:latin typeface="仿宋" panose="02010609060101010101" pitchFamily="49" charset="-122"/>
                <a:ea typeface="仿宋" panose="02010609060101010101" pitchFamily="49" charset="-122"/>
                <a:sym typeface="Calibri" panose="020F0502020204030204" pitchFamily="34" charset="0"/>
              </a:rPr>
              <a:t>2</a:t>
            </a:r>
            <a:r>
              <a:rPr lang="zh-CN" altLang="en-US" sz="2800">
                <a:solidFill>
                  <a:srgbClr val="009900"/>
                </a:solidFill>
                <a:latin typeface="仿宋" panose="02010609060101010101" pitchFamily="49" charset="-122"/>
                <a:ea typeface="仿宋" panose="02010609060101010101" pitchFamily="49" charset="-122"/>
                <a:sym typeface="宋体" panose="02010600030101010101" pitchFamily="2" charset="-122"/>
              </a:rPr>
              <a:t>年</a:t>
            </a:r>
          </a:p>
        </p:txBody>
      </p:sp>
    </p:spTree>
    <p:extLst>
      <p:ext uri="{BB962C8B-B14F-4D97-AF65-F5344CB8AC3E}">
        <p14:creationId xmlns:p14="http://schemas.microsoft.com/office/powerpoint/2010/main" val="2068913676"/>
      </p:ext>
    </p:extLst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" dur="5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2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7" dur="500"/>
                                        <p:tgtEl>
                                          <p:spTgt spid="16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2" dur="5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7" dur="5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2" dur="5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7" dur="500"/>
                                        <p:tgtEl>
                                          <p:spTgt spid="16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2" dur="500"/>
                                        <p:tgtEl>
                                          <p:spTgt spid="16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7" dur="5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52" dur="500"/>
                                        <p:tgtEl>
                                          <p:spTgt spid="16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57" dur="500"/>
                                        <p:tgtEl>
                                          <p:spTgt spid="16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62" dur="500"/>
                                        <p:tgtEl>
                                          <p:spTgt spid="16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67" dur="500"/>
                                        <p:tgtEl>
                                          <p:spTgt spid="163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2" dur="500"/>
                                        <p:tgtEl>
                                          <p:spTgt spid="163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7" dur="500"/>
                                        <p:tgtEl>
                                          <p:spTgt spid="163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 build="p" bldLvl="0"/>
      <p:bldP spid="16387" grpId="0" animBg="1"/>
      <p:bldP spid="16388" grpId="0" animBg="1"/>
      <p:bldP spid="16389" grpId="0" animBg="1"/>
      <p:bldP spid="16390" grpId="0" animBg="1"/>
      <p:bldP spid="16391" grpId="0" bldLvl="0" animBg="1"/>
      <p:bldP spid="16392" grpId="0" bldLvl="0" animBg="1"/>
      <p:bldP spid="16393" grpId="0" bldLvl="0" animBg="1"/>
      <p:bldP spid="16394" grpId="0" bldLvl="0" animBg="1"/>
      <p:bldP spid="16395" grpId="0" bldLvl="0" animBg="1"/>
      <p:bldP spid="16397" grpId="0" animBg="1"/>
      <p:bldP spid="16398" grpId="0" bldLvl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769" name="Group 6"/>
          <p:cNvGrpSpPr/>
          <p:nvPr/>
        </p:nvGrpSpPr>
        <p:grpSpPr bwMode="auto">
          <a:xfrm>
            <a:off x="533400" y="762000"/>
            <a:ext cx="4648200" cy="4800600"/>
            <a:chOff x="336" y="384"/>
            <a:chExt cx="4002" cy="2592"/>
          </a:xfrm>
        </p:grpSpPr>
        <p:pic>
          <p:nvPicPr>
            <p:cNvPr id="32770" name="Picture 5" descr="002565rtzy6RiT4SYzQ4e&amp;690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" y="384"/>
              <a:ext cx="3744" cy="2592"/>
            </a:xfrm>
            <a:prstGeom prst="rect">
              <a:avLst/>
            </a:prstGeom>
            <a:noFill/>
            <a:ln w="15875">
              <a:solidFill>
                <a:srgbClr val="8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771" name="Picture 4" descr="920704648821585570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08" y="384"/>
              <a:ext cx="2130" cy="2592"/>
            </a:xfrm>
            <a:prstGeom prst="rect">
              <a:avLst/>
            </a:prstGeom>
            <a:noFill/>
            <a:ln w="15875">
              <a:solidFill>
                <a:srgbClr val="8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2772" name="Text Box 7"/>
          <p:cNvSpPr txBox="1">
            <a:spLocks noChangeArrowheads="1"/>
          </p:cNvSpPr>
          <p:nvPr/>
        </p:nvSpPr>
        <p:spPr bwMode="auto">
          <a:xfrm>
            <a:off x="5257800" y="1447800"/>
            <a:ext cx="3733800" cy="3506788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094377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3200" b="1">
                <a:solidFill>
                  <a:srgbClr val="CC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文物介绍：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3200" b="1">
                <a:solidFill>
                  <a:srgbClr val="1F08A8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克盉</a:t>
            </a:r>
            <a:r>
              <a:rPr lang="en-US" altLang="zh-CN" sz="3200" b="1">
                <a:solidFill>
                  <a:srgbClr val="1F08A8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h</a:t>
            </a:r>
            <a:r>
              <a:rPr lang="en-US" altLang="zh-CN" sz="3200" b="1">
                <a:solidFill>
                  <a:srgbClr val="1F08A8"/>
                </a:solidFill>
                <a:ea typeface="黑体" panose="02010609060101010101" pitchFamily="49" charset="-122"/>
              </a:rPr>
              <a:t>é</a:t>
            </a:r>
            <a:endParaRPr lang="en-US" altLang="zh-CN" sz="3200" b="1">
              <a:solidFill>
                <a:srgbClr val="1F08A8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3200" b="1">
                <a:solidFill>
                  <a:srgbClr val="1F08A8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（酒器或盥洗器）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3200" b="1">
                <a:solidFill>
                  <a:srgbClr val="1F08A8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克盉内有铭文</a:t>
            </a:r>
            <a:r>
              <a:rPr lang="en-US" altLang="zh-CN" sz="3200" b="1">
                <a:solidFill>
                  <a:srgbClr val="1F08A8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43</a:t>
            </a:r>
            <a:r>
              <a:rPr lang="zh-CN" altLang="en-US" sz="3200" b="1">
                <a:solidFill>
                  <a:srgbClr val="1F08A8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字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3200" b="1">
                <a:solidFill>
                  <a:srgbClr val="1F08A8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1986</a:t>
            </a:r>
            <a:r>
              <a:rPr lang="zh-CN" altLang="en-US" sz="3200" b="1">
                <a:solidFill>
                  <a:srgbClr val="1F08A8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年出土于北京</a:t>
            </a:r>
          </a:p>
        </p:txBody>
      </p:sp>
    </p:spTree>
    <p:extLst>
      <p:ext uri="{BB962C8B-B14F-4D97-AF65-F5344CB8AC3E}">
        <p14:creationId xmlns:p14="http://schemas.microsoft.com/office/powerpoint/2010/main" val="2701520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4"/>
          <p:cNvSpPr txBox="1">
            <a:spLocks noChangeArrowheads="1"/>
          </p:cNvSpPr>
          <p:nvPr/>
        </p:nvSpPr>
        <p:spPr bwMode="auto">
          <a:xfrm>
            <a:off x="1219200" y="1143000"/>
            <a:ext cx="3581400" cy="366713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094377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33795" name="Rectangle 5"/>
          <p:cNvSpPr>
            <a:spLocks noChangeArrowheads="1"/>
          </p:cNvSpPr>
          <p:nvPr/>
        </p:nvSpPr>
        <p:spPr bwMode="auto">
          <a:xfrm>
            <a:off x="152400" y="283845"/>
            <a:ext cx="3041650" cy="47815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prstShdw prst="shdw17" dist="17961" dir="2700000">
              <a:srgbClr val="094377"/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Font typeface="Wingdings 2" panose="05020102010507070707" pitchFamily="18" charset="2"/>
              <a:buNone/>
            </a:pPr>
            <a:r>
              <a:rPr lang="en-US" altLang="zh-CN" sz="2800" b="1">
                <a:solidFill>
                  <a:srgbClr val="1F08A8"/>
                </a:solidFill>
                <a:ea typeface="黑体" panose="02010609060101010101" pitchFamily="49" charset="-122"/>
              </a:rPr>
              <a:t>【</a:t>
            </a:r>
            <a:r>
              <a:rPr lang="zh-CN" altLang="en-US" sz="2800" b="1">
                <a:solidFill>
                  <a:srgbClr val="1F08A8"/>
                </a:solidFill>
                <a:ea typeface="黑体" panose="02010609060101010101" pitchFamily="49" charset="-122"/>
              </a:rPr>
              <a:t>克盉铭文译文</a:t>
            </a:r>
            <a:r>
              <a:rPr lang="en-US" altLang="zh-CN" sz="2800" b="1">
                <a:solidFill>
                  <a:srgbClr val="1F08A8"/>
                </a:solidFill>
                <a:ea typeface="黑体" panose="02010609060101010101" pitchFamily="49" charset="-122"/>
              </a:rPr>
              <a:t>】</a:t>
            </a:r>
            <a:endParaRPr lang="zh-CN" altLang="en-US" sz="2800" b="1">
              <a:solidFill>
                <a:srgbClr val="1F08A8"/>
              </a:solidFill>
              <a:ea typeface="黑体" panose="02010609060101010101" pitchFamily="49" charset="-122"/>
            </a:endParaRPr>
          </a:p>
        </p:txBody>
      </p:sp>
      <p:sp>
        <p:nvSpPr>
          <p:cNvPr id="33796" name="Text Box 6"/>
          <p:cNvSpPr txBox="1">
            <a:spLocks noChangeArrowheads="1"/>
          </p:cNvSpPr>
          <p:nvPr/>
        </p:nvSpPr>
        <p:spPr bwMode="auto">
          <a:xfrm>
            <a:off x="457200" y="762000"/>
            <a:ext cx="8382000" cy="25685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094377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lnSpc>
                <a:spcPct val="125000"/>
              </a:lnSpc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>
                <a:solidFill>
                  <a:prstClr val="black"/>
                </a:solidFill>
              </a:rPr>
              <a:t>          </a:t>
            </a:r>
            <a:r>
              <a:rPr lang="zh-CN" altLang="en-US" sz="2800" b="1">
                <a:solidFill>
                  <a:prstClr val="black"/>
                </a:solidFill>
              </a:rPr>
              <a:t>（</a:t>
            </a:r>
            <a:r>
              <a:rPr lang="zh-CN" altLang="en-US" sz="2800" b="1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周成王）命克（召公长子）做匽（</a:t>
            </a:r>
            <a:r>
              <a:rPr lang="zh-CN" altLang="en-US" sz="280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燕，今北京</a:t>
            </a:r>
            <a:r>
              <a:rPr lang="zh-CN" altLang="en-US" sz="2800" b="1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）的诸侯，管理从羌族</a:t>
            </a:r>
            <a:r>
              <a:rPr lang="en-US" altLang="zh-CN" sz="2800" b="1">
                <a:solidFill>
                  <a:prstClr val="black"/>
                </a:solidFill>
                <a:ea typeface="黑体" panose="02010609060101010101" pitchFamily="49" charset="-122"/>
              </a:rPr>
              <a:t>…</a:t>
            </a:r>
            <a:r>
              <a:rPr lang="en-US" altLang="zh-CN" sz="2800" b="1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en-US" altLang="zh-CN" sz="2800" b="1">
                <a:solidFill>
                  <a:prstClr val="black"/>
                </a:solidFill>
                <a:ea typeface="黑体" panose="02010609060101010101" pitchFamily="49" charset="-122"/>
              </a:rPr>
              <a:t>…</a:t>
            </a:r>
            <a:r>
              <a:rPr lang="zh-CN" altLang="en-US" sz="2800" b="1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到驭族、微族的地方。</a:t>
            </a:r>
          </a:p>
          <a:p>
            <a:pPr fontAlgn="base">
              <a:lnSpc>
                <a:spcPct val="125000"/>
              </a:lnSpc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800" b="1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克进驻匽（</a:t>
            </a:r>
            <a:r>
              <a:rPr lang="zh-CN" altLang="en-US" sz="280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燕</a:t>
            </a:r>
            <a:r>
              <a:rPr lang="zh-CN" altLang="en-US" sz="2800" b="1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）地，接受了土地，平息了动乱。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800" b="1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</a:t>
            </a:r>
            <a:endParaRPr lang="zh-CN" altLang="en-US" sz="2800" b="1">
              <a:solidFill>
                <a:prstClr val="black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8378" name="Text Box 10"/>
          <p:cNvSpPr txBox="1">
            <a:spLocks noChangeArrowheads="1"/>
          </p:cNvSpPr>
          <p:nvPr/>
        </p:nvSpPr>
        <p:spPr bwMode="auto">
          <a:xfrm>
            <a:off x="1722755" y="3503295"/>
            <a:ext cx="6629400" cy="579438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094377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3200" b="1">
                <a:solidFill>
                  <a:srgbClr val="1F08A8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1.</a:t>
            </a:r>
            <a:r>
              <a:rPr lang="zh-CN" altLang="en-US" sz="3200" b="1">
                <a:solidFill>
                  <a:srgbClr val="1F08A8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克以什么身份成了燕地的诸侯？</a:t>
            </a:r>
          </a:p>
        </p:txBody>
      </p:sp>
      <p:sp>
        <p:nvSpPr>
          <p:cNvPr id="33798" name="Text Box 11"/>
          <p:cNvSpPr txBox="1">
            <a:spLocks noChangeArrowheads="1"/>
          </p:cNvSpPr>
          <p:nvPr/>
        </p:nvSpPr>
        <p:spPr bwMode="auto">
          <a:xfrm>
            <a:off x="152400" y="3330575"/>
            <a:ext cx="1447800" cy="519113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094377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800" b="1">
                <a:solidFill>
                  <a:srgbClr val="CC0000"/>
                </a:solidFill>
                <a:ea typeface="黑体" panose="02010609060101010101" pitchFamily="49" charset="-122"/>
              </a:rPr>
              <a:t>思考：</a:t>
            </a:r>
          </a:p>
        </p:txBody>
      </p:sp>
      <p:sp>
        <p:nvSpPr>
          <p:cNvPr id="58380" name="Text Box 12"/>
          <p:cNvSpPr txBox="1">
            <a:spLocks noChangeArrowheads="1"/>
          </p:cNvSpPr>
          <p:nvPr/>
        </p:nvSpPr>
        <p:spPr bwMode="auto">
          <a:xfrm>
            <a:off x="1722755" y="4295140"/>
            <a:ext cx="6629400" cy="579438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094377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3200" b="1">
                <a:solidFill>
                  <a:srgbClr val="1F08A8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2.</a:t>
            </a:r>
            <a:r>
              <a:rPr lang="zh-CN" altLang="en-US" sz="3200" b="1">
                <a:solidFill>
                  <a:srgbClr val="1F08A8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克从国王那里获得了什么？</a:t>
            </a:r>
          </a:p>
        </p:txBody>
      </p:sp>
      <p:sp>
        <p:nvSpPr>
          <p:cNvPr id="58381" name="Text Box 13"/>
          <p:cNvSpPr txBox="1">
            <a:spLocks noChangeArrowheads="1"/>
          </p:cNvSpPr>
          <p:nvPr/>
        </p:nvSpPr>
        <p:spPr bwMode="auto">
          <a:xfrm>
            <a:off x="1722755" y="5027930"/>
            <a:ext cx="6629400" cy="579438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094377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3200" b="1">
                <a:solidFill>
                  <a:srgbClr val="1F08A8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3.</a:t>
            </a:r>
            <a:r>
              <a:rPr lang="zh-CN" altLang="en-US" sz="3200" b="1">
                <a:solidFill>
                  <a:srgbClr val="1F08A8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克需要承担的义务有哪些？</a:t>
            </a:r>
          </a:p>
        </p:txBody>
      </p:sp>
      <p:sp>
        <p:nvSpPr>
          <p:cNvPr id="58383" name="Line 15"/>
          <p:cNvSpPr>
            <a:spLocks noChangeShapeType="1"/>
          </p:cNvSpPr>
          <p:nvPr/>
        </p:nvSpPr>
        <p:spPr bwMode="auto">
          <a:xfrm>
            <a:off x="3962400" y="1371600"/>
            <a:ext cx="1600200" cy="0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</a:ln>
          <a:effectLst>
            <a:prstShdw prst="shdw17" dist="17961" dir="2700000">
              <a:srgbClr val="7A0000"/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58384" name="Line 16"/>
          <p:cNvSpPr>
            <a:spLocks noChangeShapeType="1"/>
          </p:cNvSpPr>
          <p:nvPr/>
        </p:nvSpPr>
        <p:spPr bwMode="auto">
          <a:xfrm>
            <a:off x="4419600" y="2667000"/>
            <a:ext cx="1905000" cy="0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</a:ln>
          <a:effectLst>
            <a:prstShdw prst="shdw17" dist="17961" dir="2700000">
              <a:srgbClr val="7A0000"/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58385" name="Line 17"/>
          <p:cNvSpPr>
            <a:spLocks noChangeShapeType="1"/>
          </p:cNvSpPr>
          <p:nvPr/>
        </p:nvSpPr>
        <p:spPr bwMode="auto">
          <a:xfrm>
            <a:off x="1981200" y="1981200"/>
            <a:ext cx="5867400" cy="0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</a:ln>
          <a:effectLst>
            <a:prstShdw prst="shdw17" dist="17961" dir="2700000">
              <a:srgbClr val="7A0000"/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58386" name="Line 18"/>
          <p:cNvSpPr>
            <a:spLocks noChangeShapeType="1"/>
          </p:cNvSpPr>
          <p:nvPr/>
        </p:nvSpPr>
        <p:spPr bwMode="auto">
          <a:xfrm>
            <a:off x="6553200" y="2667000"/>
            <a:ext cx="1905000" cy="0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</a:ln>
          <a:effectLst>
            <a:prstShdw prst="shdw17" dist="17961" dir="2700000">
              <a:srgbClr val="7A0000"/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924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8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8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8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8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8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8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58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8" grpId="0" bldLvl="0" animBg="1"/>
      <p:bldP spid="58380" grpId="0" bldLvl="0" animBg="1"/>
      <p:bldP spid="58381" grpId="0" bldLvl="0" animBg="1"/>
      <p:bldP spid="58383" grpId="0" animBg="1"/>
      <p:bldP spid="58384" grpId="0" animBg="1"/>
      <p:bldP spid="58385" grpId="0" animBg="1"/>
      <p:bldP spid="58386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2" descr="06斗笠状白陶器和绿松石珠 （二里头出土）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85800"/>
            <a:ext cx="4189413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4" name="Text Box 3"/>
          <p:cNvSpPr txBox="1">
            <a:spLocks noChangeArrowheads="1"/>
          </p:cNvSpPr>
          <p:nvPr/>
        </p:nvSpPr>
        <p:spPr bwMode="auto">
          <a:xfrm>
            <a:off x="323850" y="5257800"/>
            <a:ext cx="3929063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 typeface="Wingdings 2" panose="05020102010507070707" pitchFamily="18" charset="2"/>
              <a:buNone/>
            </a:pPr>
            <a:r>
              <a:rPr lang="zh-CN" altLang="en-US" sz="2800" b="1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斗笠状白陶器和绿松石珠</a:t>
            </a:r>
          </a:p>
        </p:txBody>
      </p:sp>
      <p:pic>
        <p:nvPicPr>
          <p:cNvPr id="18435" name="Picture 4" descr="07二里头遗址出土陶器上刻划符号表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685800"/>
            <a:ext cx="4105275" cy="354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6" name="Text Box 5"/>
          <p:cNvSpPr txBox="1">
            <a:spLocks noChangeArrowheads="1"/>
          </p:cNvSpPr>
          <p:nvPr/>
        </p:nvSpPr>
        <p:spPr bwMode="auto">
          <a:xfrm>
            <a:off x="4953000" y="4343400"/>
            <a:ext cx="360680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 typeface="Wingdings 2" panose="05020102010507070707" pitchFamily="18" charset="2"/>
              <a:buNone/>
            </a:pPr>
            <a:r>
              <a:rPr lang="zh-CN" altLang="en-US" sz="2800" b="1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出土陶器上刻划符号表</a:t>
            </a:r>
          </a:p>
        </p:txBody>
      </p:sp>
      <p:sp>
        <p:nvSpPr>
          <p:cNvPr id="18437" name="Text Box 6"/>
          <p:cNvSpPr txBox="1">
            <a:spLocks noChangeArrowheads="1"/>
          </p:cNvSpPr>
          <p:nvPr/>
        </p:nvSpPr>
        <p:spPr bwMode="auto">
          <a:xfrm>
            <a:off x="4572000" y="4800600"/>
            <a:ext cx="4303713" cy="156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Ctr="1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lnSpc>
                <a:spcPct val="180000"/>
              </a:lnSpc>
              <a:spcBef>
                <a:spcPct val="0"/>
              </a:spcBef>
              <a:spcAft>
                <a:spcPct val="0"/>
              </a:spcAft>
              <a:buFont typeface="Wingdings 2" panose="05020102010507070707" pitchFamily="18" charset="2"/>
              <a:buNone/>
            </a:pPr>
            <a:r>
              <a:rPr lang="zh-CN" altLang="en-US" sz="1900">
                <a:solidFill>
                  <a:srgbClr val="663300"/>
                </a:solidFill>
                <a:latin typeface="仿宋_GB2312" pitchFamily="49" charset="-122"/>
                <a:ea typeface="仿宋_GB2312" pitchFamily="49" charset="-122"/>
              </a:rPr>
              <a:t>　　</a:t>
            </a:r>
            <a:r>
              <a:rPr lang="zh-CN" altLang="en-US" sz="2000" b="1">
                <a:solidFill>
                  <a:prstClr val="black"/>
                </a:solidFill>
                <a:latin typeface="仿宋_GB2312" pitchFamily="49" charset="-122"/>
                <a:ea typeface="仿宋_GB2312" pitchFamily="49" charset="-122"/>
              </a:rPr>
              <a:t>遗留在陶器上的符号，是制陶工匠为表示某种特殊含义而刻划的，它与文字的产生有一定的联系。</a:t>
            </a:r>
          </a:p>
        </p:txBody>
      </p:sp>
    </p:spTree>
    <p:extLst>
      <p:ext uri="{BB962C8B-B14F-4D97-AF65-F5344CB8AC3E}">
        <p14:creationId xmlns:p14="http://schemas.microsoft.com/office/powerpoint/2010/main" val="3815878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2" descr="二里头遗址宫殿基址群发掘现场"/>
          <p:cNvPicPr>
            <a:picLocks noChangeAspect="1" noChangeArrowheads="1"/>
          </p:cNvPicPr>
          <p:nvPr/>
        </p:nvPicPr>
        <p:blipFill>
          <a:blip r:embed="rId3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25" y="434975"/>
            <a:ext cx="7924800" cy="495300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14" name="Text Box 4"/>
          <p:cNvSpPr txBox="1">
            <a:spLocks noChangeArrowheads="1"/>
          </p:cNvSpPr>
          <p:nvPr/>
        </p:nvSpPr>
        <p:spPr bwMode="auto">
          <a:xfrm>
            <a:off x="685800" y="5715000"/>
            <a:ext cx="7858125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 typeface="Wingdings 2" panose="05020102010507070707" pitchFamily="18" charset="2"/>
              <a:buNone/>
            </a:pPr>
            <a:r>
              <a:rPr lang="zh-CN" altLang="en-US" sz="3200" b="1">
                <a:solidFill>
                  <a:srgbClr val="1F08A8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二里头遗址群发掘现场</a:t>
            </a:r>
          </a:p>
        </p:txBody>
      </p:sp>
    </p:spTree>
    <p:extLst>
      <p:ext uri="{BB962C8B-B14F-4D97-AF65-F5344CB8AC3E}">
        <p14:creationId xmlns:p14="http://schemas.microsoft.com/office/powerpoint/2010/main" val="1264479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841" name="Group 32"/>
          <p:cNvGrpSpPr/>
          <p:nvPr/>
        </p:nvGrpSpPr>
        <p:grpSpPr bwMode="auto">
          <a:xfrm>
            <a:off x="685800" y="228600"/>
            <a:ext cx="4267200" cy="4953000"/>
            <a:chOff x="790" y="119"/>
            <a:chExt cx="2453" cy="3130"/>
          </a:xfrm>
        </p:grpSpPr>
        <p:pic>
          <p:nvPicPr>
            <p:cNvPr id="35842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09" y="119"/>
              <a:ext cx="536" cy="997"/>
            </a:xfrm>
            <a:prstGeom prst="rect">
              <a:avLst/>
            </a:prstGeom>
            <a:solidFill>
              <a:srgbClr val="FFFF00"/>
            </a:solidFill>
            <a:ln w="57150">
              <a:solidFill>
                <a:srgbClr val="FFFF00"/>
              </a:solidFill>
              <a:miter lim="800000"/>
              <a:headEnd/>
              <a:tailEnd/>
            </a:ln>
          </p:spPr>
        </p:pic>
        <p:pic>
          <p:nvPicPr>
            <p:cNvPr id="35843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24" y="1192"/>
              <a:ext cx="377" cy="741"/>
            </a:xfrm>
            <a:prstGeom prst="rect">
              <a:avLst/>
            </a:prstGeom>
            <a:solidFill>
              <a:srgbClr val="FF0000"/>
            </a:solidFill>
            <a:ln w="28575">
              <a:solidFill>
                <a:srgbClr val="FF0000"/>
              </a:solidFill>
              <a:miter lim="800000"/>
              <a:headEnd/>
              <a:tailEnd/>
            </a:ln>
          </p:spPr>
        </p:pic>
        <p:pic>
          <p:nvPicPr>
            <p:cNvPr id="35844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78" y="2750"/>
              <a:ext cx="276" cy="499"/>
            </a:xfrm>
            <a:prstGeom prst="rect">
              <a:avLst/>
            </a:prstGeom>
            <a:solidFill>
              <a:srgbClr val="008000"/>
            </a:solidFill>
            <a:ln w="28575">
              <a:solidFill>
                <a:srgbClr val="008000"/>
              </a:solidFill>
              <a:miter lim="800000"/>
              <a:headEnd/>
              <a:tailEnd/>
            </a:ln>
          </p:spPr>
        </p:pic>
        <p:pic>
          <p:nvPicPr>
            <p:cNvPr id="35845" name="Picture 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41" y="2023"/>
              <a:ext cx="313" cy="636"/>
            </a:xfrm>
            <a:prstGeom prst="rect">
              <a:avLst/>
            </a:prstGeom>
            <a:solidFill>
              <a:srgbClr val="0000FF"/>
            </a:solidFill>
            <a:ln w="28575">
              <a:solidFill>
                <a:schemeClr val="tx2"/>
              </a:solidFill>
              <a:miter lim="800000"/>
              <a:headEnd/>
              <a:tailEnd/>
            </a:ln>
          </p:spPr>
        </p:pic>
        <p:pic>
          <p:nvPicPr>
            <p:cNvPr id="35846" name="Picture 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3" y="1192"/>
              <a:ext cx="377" cy="741"/>
            </a:xfrm>
            <a:prstGeom prst="rect">
              <a:avLst/>
            </a:prstGeom>
            <a:solidFill>
              <a:srgbClr val="FF0000"/>
            </a:solidFill>
            <a:ln w="28575">
              <a:solidFill>
                <a:srgbClr val="FF0000"/>
              </a:solidFill>
              <a:miter lim="800000"/>
              <a:headEnd/>
              <a:tailEnd/>
            </a:ln>
          </p:spPr>
        </p:pic>
        <p:pic>
          <p:nvPicPr>
            <p:cNvPr id="35847" name="Picture 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22" y="1192"/>
              <a:ext cx="377" cy="741"/>
            </a:xfrm>
            <a:prstGeom prst="rect">
              <a:avLst/>
            </a:prstGeom>
            <a:solidFill>
              <a:srgbClr val="FF0000"/>
            </a:solidFill>
            <a:ln w="28575">
              <a:solidFill>
                <a:srgbClr val="FF0000"/>
              </a:solidFill>
              <a:miter lim="800000"/>
              <a:headEnd/>
              <a:tailEnd/>
            </a:ln>
          </p:spPr>
        </p:pic>
        <p:pic>
          <p:nvPicPr>
            <p:cNvPr id="35848" name="Picture 8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49" y="2024"/>
              <a:ext cx="313" cy="636"/>
            </a:xfrm>
            <a:prstGeom prst="rect">
              <a:avLst/>
            </a:prstGeom>
            <a:solidFill>
              <a:srgbClr val="0000FF"/>
            </a:solidFill>
            <a:ln w="28575">
              <a:solidFill>
                <a:schemeClr val="tx2"/>
              </a:solidFill>
              <a:miter lim="800000"/>
              <a:headEnd/>
              <a:tailEnd/>
            </a:ln>
          </p:spPr>
        </p:pic>
        <p:pic>
          <p:nvPicPr>
            <p:cNvPr id="35849" name="Picture 9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58" y="2024"/>
              <a:ext cx="313" cy="636"/>
            </a:xfrm>
            <a:prstGeom prst="rect">
              <a:avLst/>
            </a:prstGeom>
            <a:solidFill>
              <a:srgbClr val="0000FF"/>
            </a:solidFill>
            <a:ln w="28575">
              <a:solidFill>
                <a:schemeClr val="tx2"/>
              </a:solidFill>
              <a:miter lim="800000"/>
              <a:headEnd/>
              <a:tailEnd/>
            </a:ln>
          </p:spPr>
        </p:pic>
        <p:pic>
          <p:nvPicPr>
            <p:cNvPr id="35850" name="Picture 10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33" y="2024"/>
              <a:ext cx="313" cy="636"/>
            </a:xfrm>
            <a:prstGeom prst="rect">
              <a:avLst/>
            </a:prstGeom>
            <a:solidFill>
              <a:srgbClr val="0000FF"/>
            </a:solidFill>
            <a:ln w="28575">
              <a:solidFill>
                <a:schemeClr val="tx2"/>
              </a:solidFill>
              <a:miter lim="800000"/>
              <a:headEnd/>
              <a:tailEnd/>
            </a:ln>
          </p:spPr>
        </p:pic>
        <p:pic>
          <p:nvPicPr>
            <p:cNvPr id="35851" name="Picture 11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5" y="2024"/>
              <a:ext cx="313" cy="636"/>
            </a:xfrm>
            <a:prstGeom prst="rect">
              <a:avLst/>
            </a:prstGeom>
            <a:solidFill>
              <a:srgbClr val="0000FF"/>
            </a:solidFill>
            <a:ln w="28575">
              <a:solidFill>
                <a:schemeClr val="tx2"/>
              </a:solidFill>
              <a:miter lim="800000"/>
              <a:headEnd/>
              <a:tailEnd/>
            </a:ln>
          </p:spPr>
        </p:pic>
        <p:pic>
          <p:nvPicPr>
            <p:cNvPr id="35852" name="Picture 1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41" y="2750"/>
              <a:ext cx="276" cy="499"/>
            </a:xfrm>
            <a:prstGeom prst="rect">
              <a:avLst/>
            </a:prstGeom>
            <a:solidFill>
              <a:srgbClr val="008000"/>
            </a:solidFill>
            <a:ln w="28575">
              <a:solidFill>
                <a:srgbClr val="008000"/>
              </a:solidFill>
              <a:miter lim="800000"/>
              <a:headEnd/>
              <a:tailEnd/>
            </a:ln>
          </p:spPr>
        </p:pic>
        <p:pic>
          <p:nvPicPr>
            <p:cNvPr id="35853" name="Picture 1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04" y="2750"/>
              <a:ext cx="276" cy="499"/>
            </a:xfrm>
            <a:prstGeom prst="rect">
              <a:avLst/>
            </a:prstGeom>
            <a:solidFill>
              <a:srgbClr val="008000"/>
            </a:solidFill>
            <a:ln w="28575">
              <a:solidFill>
                <a:srgbClr val="008000"/>
              </a:solidFill>
              <a:miter lim="800000"/>
              <a:headEnd/>
              <a:tailEnd/>
            </a:ln>
          </p:spPr>
        </p:pic>
        <p:pic>
          <p:nvPicPr>
            <p:cNvPr id="35854" name="Picture 1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7" y="2750"/>
              <a:ext cx="276" cy="499"/>
            </a:xfrm>
            <a:prstGeom prst="rect">
              <a:avLst/>
            </a:prstGeom>
            <a:solidFill>
              <a:srgbClr val="008000"/>
            </a:solidFill>
            <a:ln w="28575">
              <a:solidFill>
                <a:srgbClr val="008000"/>
              </a:solidFill>
              <a:miter lim="800000"/>
              <a:headEnd/>
              <a:tailEnd/>
            </a:ln>
          </p:spPr>
        </p:pic>
        <p:pic>
          <p:nvPicPr>
            <p:cNvPr id="35855" name="Picture 1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15" y="2750"/>
              <a:ext cx="276" cy="499"/>
            </a:xfrm>
            <a:prstGeom prst="rect">
              <a:avLst/>
            </a:prstGeom>
            <a:solidFill>
              <a:srgbClr val="008000"/>
            </a:solidFill>
            <a:ln w="28575">
              <a:solidFill>
                <a:srgbClr val="008000"/>
              </a:solidFill>
              <a:miter lim="800000"/>
              <a:headEnd/>
              <a:tailEnd/>
            </a:ln>
          </p:spPr>
        </p:pic>
        <p:pic>
          <p:nvPicPr>
            <p:cNvPr id="35856" name="Picture 1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3" y="2750"/>
              <a:ext cx="276" cy="499"/>
            </a:xfrm>
            <a:prstGeom prst="rect">
              <a:avLst/>
            </a:prstGeom>
            <a:solidFill>
              <a:srgbClr val="008000"/>
            </a:solidFill>
            <a:ln w="28575">
              <a:solidFill>
                <a:srgbClr val="008000"/>
              </a:solidFill>
              <a:miter lim="800000"/>
              <a:headEnd/>
              <a:tailEnd/>
            </a:ln>
          </p:spPr>
        </p:pic>
        <p:pic>
          <p:nvPicPr>
            <p:cNvPr id="35857" name="Picture 17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0" y="2750"/>
              <a:ext cx="276" cy="499"/>
            </a:xfrm>
            <a:prstGeom prst="rect">
              <a:avLst/>
            </a:prstGeom>
            <a:solidFill>
              <a:srgbClr val="008000"/>
            </a:solidFill>
            <a:ln w="28575">
              <a:solidFill>
                <a:srgbClr val="008000"/>
              </a:solidFill>
              <a:miter lim="800000"/>
              <a:headEnd/>
              <a:tailEnd/>
            </a:ln>
          </p:spPr>
        </p:pic>
      </p:grpSp>
      <p:sp>
        <p:nvSpPr>
          <p:cNvPr id="35858" name="Line 18"/>
          <p:cNvSpPr>
            <a:spLocks noChangeShapeType="1"/>
          </p:cNvSpPr>
          <p:nvPr/>
        </p:nvSpPr>
        <p:spPr bwMode="auto">
          <a:xfrm>
            <a:off x="3352800" y="1143000"/>
            <a:ext cx="2305050" cy="0"/>
          </a:xfrm>
          <a:prstGeom prst="line">
            <a:avLst/>
          </a:prstGeom>
          <a:noFill/>
          <a:ln w="28575">
            <a:solidFill>
              <a:srgbClr val="000000"/>
            </a:solidFill>
            <a:prstDash val="dashDot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35859" name="Line 19"/>
          <p:cNvSpPr>
            <a:spLocks noChangeShapeType="1"/>
          </p:cNvSpPr>
          <p:nvPr/>
        </p:nvSpPr>
        <p:spPr bwMode="auto">
          <a:xfrm>
            <a:off x="4114800" y="2514600"/>
            <a:ext cx="1728788" cy="0"/>
          </a:xfrm>
          <a:prstGeom prst="line">
            <a:avLst/>
          </a:prstGeom>
          <a:noFill/>
          <a:ln w="28575">
            <a:solidFill>
              <a:srgbClr val="000000"/>
            </a:solidFill>
            <a:prstDash val="dashDot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35860" name="Line 20"/>
          <p:cNvSpPr>
            <a:spLocks noChangeShapeType="1"/>
          </p:cNvSpPr>
          <p:nvPr/>
        </p:nvSpPr>
        <p:spPr bwMode="auto">
          <a:xfrm>
            <a:off x="4572000" y="3733800"/>
            <a:ext cx="1295400" cy="0"/>
          </a:xfrm>
          <a:prstGeom prst="line">
            <a:avLst/>
          </a:prstGeom>
          <a:noFill/>
          <a:ln w="28575">
            <a:solidFill>
              <a:srgbClr val="000000"/>
            </a:solidFill>
            <a:prstDash val="dashDot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35861" name="Line 21"/>
          <p:cNvSpPr>
            <a:spLocks noChangeShapeType="1"/>
          </p:cNvSpPr>
          <p:nvPr/>
        </p:nvSpPr>
        <p:spPr bwMode="auto">
          <a:xfrm>
            <a:off x="4953000" y="4724400"/>
            <a:ext cx="1008063" cy="0"/>
          </a:xfrm>
          <a:prstGeom prst="line">
            <a:avLst/>
          </a:prstGeom>
          <a:noFill/>
          <a:ln w="28575">
            <a:solidFill>
              <a:srgbClr val="000000"/>
            </a:solidFill>
            <a:prstDash val="dashDot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35862" name="Text Box 22"/>
          <p:cNvSpPr txBox="1">
            <a:spLocks noChangeArrowheads="1"/>
          </p:cNvSpPr>
          <p:nvPr/>
        </p:nvSpPr>
        <p:spPr bwMode="auto">
          <a:xfrm>
            <a:off x="5562600" y="990600"/>
            <a:ext cx="223361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Wingdings 2" panose="05020102010507070707" pitchFamily="18" charset="2"/>
              <a:buNone/>
            </a:pPr>
            <a:r>
              <a:rPr lang="zh-CN" altLang="en-US" b="1">
                <a:solidFill>
                  <a:srgbClr val="000000"/>
                </a:solidFill>
                <a:latin typeface="Times New Roman" panose="02020603050405020304" pitchFamily="18" charset="0"/>
              </a:rPr>
              <a:t>（                     ）</a:t>
            </a:r>
          </a:p>
        </p:txBody>
      </p:sp>
      <p:sp>
        <p:nvSpPr>
          <p:cNvPr id="53271" name="Text Box 23"/>
          <p:cNvSpPr txBox="1">
            <a:spLocks noChangeArrowheads="1"/>
          </p:cNvSpPr>
          <p:nvPr/>
        </p:nvSpPr>
        <p:spPr bwMode="auto">
          <a:xfrm>
            <a:off x="5715000" y="838200"/>
            <a:ext cx="17049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Wingdings 2" panose="05020102010507070707" pitchFamily="18" charset="2"/>
              <a:buNone/>
            </a:pPr>
            <a:r>
              <a:rPr lang="zh-CN" altLang="en-US" sz="3200" b="1">
                <a:solidFill>
                  <a:srgbClr val="009DD9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周天子</a:t>
            </a:r>
          </a:p>
        </p:txBody>
      </p:sp>
      <p:sp>
        <p:nvSpPr>
          <p:cNvPr id="35864" name="Text Box 24"/>
          <p:cNvSpPr txBox="1">
            <a:spLocks noChangeArrowheads="1"/>
          </p:cNvSpPr>
          <p:nvPr/>
        </p:nvSpPr>
        <p:spPr bwMode="auto">
          <a:xfrm>
            <a:off x="5715000" y="2362200"/>
            <a:ext cx="25939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Wingdings 2" panose="05020102010507070707" pitchFamily="18" charset="2"/>
              <a:buNone/>
            </a:pPr>
            <a:r>
              <a:rPr lang="zh-CN" altLang="en-US" b="1">
                <a:solidFill>
                  <a:srgbClr val="000000"/>
                </a:solidFill>
                <a:latin typeface="Times New Roman" panose="02020603050405020304" pitchFamily="18" charset="0"/>
              </a:rPr>
              <a:t>（                    ）</a:t>
            </a:r>
          </a:p>
        </p:txBody>
      </p:sp>
      <p:sp>
        <p:nvSpPr>
          <p:cNvPr id="35865" name="Text Box 25"/>
          <p:cNvSpPr txBox="1">
            <a:spLocks noChangeArrowheads="1"/>
          </p:cNvSpPr>
          <p:nvPr/>
        </p:nvSpPr>
        <p:spPr bwMode="auto">
          <a:xfrm>
            <a:off x="5867400" y="3581400"/>
            <a:ext cx="23050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Wingdings 2" panose="05020102010507070707" pitchFamily="18" charset="2"/>
              <a:buNone/>
            </a:pPr>
            <a:r>
              <a:rPr lang="zh-CN" altLang="en-US" b="1">
                <a:solidFill>
                  <a:srgbClr val="000000"/>
                </a:solidFill>
                <a:latin typeface="Times New Roman" panose="02020603050405020304" pitchFamily="18" charset="0"/>
              </a:rPr>
              <a:t>（                      ）</a:t>
            </a:r>
          </a:p>
        </p:txBody>
      </p:sp>
      <p:sp>
        <p:nvSpPr>
          <p:cNvPr id="35866" name="Text Box 26"/>
          <p:cNvSpPr txBox="1">
            <a:spLocks noChangeArrowheads="1"/>
          </p:cNvSpPr>
          <p:nvPr/>
        </p:nvSpPr>
        <p:spPr bwMode="auto">
          <a:xfrm>
            <a:off x="5867400" y="4572000"/>
            <a:ext cx="25209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Wingdings 2" panose="05020102010507070707" pitchFamily="18" charset="2"/>
              <a:buNone/>
            </a:pPr>
            <a:r>
              <a:rPr lang="zh-CN" altLang="en-US" b="1">
                <a:solidFill>
                  <a:srgbClr val="000000"/>
                </a:solidFill>
                <a:latin typeface="Times New Roman" panose="02020603050405020304" pitchFamily="18" charset="0"/>
              </a:rPr>
              <a:t>（                   ）</a:t>
            </a:r>
          </a:p>
        </p:txBody>
      </p:sp>
      <p:sp>
        <p:nvSpPr>
          <p:cNvPr id="53275" name="Text Box 27"/>
          <p:cNvSpPr txBox="1">
            <a:spLocks noChangeArrowheads="1"/>
          </p:cNvSpPr>
          <p:nvPr/>
        </p:nvSpPr>
        <p:spPr bwMode="auto">
          <a:xfrm>
            <a:off x="6122035" y="2222500"/>
            <a:ext cx="11144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Wingdings 2" panose="05020102010507070707" pitchFamily="18" charset="2"/>
              <a:buNone/>
            </a:pPr>
            <a:r>
              <a:rPr lang="zh-CN" alt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诸侯</a:t>
            </a:r>
          </a:p>
        </p:txBody>
      </p:sp>
      <p:sp>
        <p:nvSpPr>
          <p:cNvPr id="53276" name="Text Box 28"/>
          <p:cNvSpPr txBox="1">
            <a:spLocks noChangeArrowheads="1"/>
          </p:cNvSpPr>
          <p:nvPr/>
        </p:nvSpPr>
        <p:spPr bwMode="auto">
          <a:xfrm>
            <a:off x="6019800" y="3429000"/>
            <a:ext cx="1752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Wingdings 2" panose="05020102010507070707" pitchFamily="18" charset="2"/>
              <a:buNone/>
            </a:pPr>
            <a:r>
              <a:rPr lang="zh-CN" altLang="en-US" sz="2800" b="1">
                <a:solidFill>
                  <a:srgbClr val="04617B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</a:t>
            </a:r>
            <a:r>
              <a:rPr lang="zh-CN" altLang="en-US" sz="3200" b="1">
                <a:solidFill>
                  <a:srgbClr val="04617B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卿大夫</a:t>
            </a:r>
            <a:r>
              <a:rPr lang="zh-CN" altLang="en-US" sz="2800" b="1">
                <a:solidFill>
                  <a:srgbClr val="04617B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</a:t>
            </a:r>
          </a:p>
        </p:txBody>
      </p:sp>
      <p:sp>
        <p:nvSpPr>
          <p:cNvPr id="53277" name="Text Box 29"/>
          <p:cNvSpPr txBox="1">
            <a:spLocks noChangeArrowheads="1"/>
          </p:cNvSpPr>
          <p:nvPr/>
        </p:nvSpPr>
        <p:spPr bwMode="auto">
          <a:xfrm>
            <a:off x="6477000" y="4495800"/>
            <a:ext cx="5969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Wingdings 2" panose="05020102010507070707" pitchFamily="18" charset="2"/>
              <a:buNone/>
            </a:pPr>
            <a:r>
              <a:rPr lang="zh-CN" altLang="en-US" sz="3200" b="1">
                <a:solidFill>
                  <a:srgbClr val="0066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士</a:t>
            </a:r>
          </a:p>
        </p:txBody>
      </p:sp>
      <p:sp>
        <p:nvSpPr>
          <p:cNvPr id="35870" name="WordArt 30"/>
          <p:cNvSpPr>
            <a:spLocks noChangeArrowheads="1" noChangeShapeType="1" noTextEdit="1"/>
          </p:cNvSpPr>
          <p:nvPr/>
        </p:nvSpPr>
        <p:spPr bwMode="auto">
          <a:xfrm rot="5400000">
            <a:off x="-949325" y="1462088"/>
            <a:ext cx="2763838" cy="506412"/>
          </a:xfrm>
          <a:prstGeom prst="rect">
            <a:avLst/>
          </a:prstGeom>
        </p:spPr>
        <p:txBody>
          <a:bodyPr vert="eaVert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800" b="1" kern="10">
                <a:ln w="6350">
                  <a:solidFill>
                    <a:srgbClr val="3366FF"/>
                  </a:solidFill>
                  <a:round/>
                </a:ln>
                <a:solidFill>
                  <a:srgbClr val="04617B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西周贵族等级制</a:t>
            </a:r>
          </a:p>
        </p:txBody>
      </p:sp>
      <p:sp>
        <p:nvSpPr>
          <p:cNvPr id="133131" name="Text Box 11"/>
          <p:cNvSpPr txBox="1">
            <a:spLocks noChangeArrowheads="1"/>
          </p:cNvSpPr>
          <p:nvPr/>
        </p:nvSpPr>
        <p:spPr bwMode="auto">
          <a:xfrm>
            <a:off x="8001000" y="2667000"/>
            <a:ext cx="733425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3600" b="1">
                <a:solidFill>
                  <a:prstClr val="black"/>
                </a:solidFill>
                <a:ea typeface="黑体" panose="02010609060101010101" pitchFamily="49" charset="-122"/>
              </a:rPr>
              <a:t>贵  族</a:t>
            </a:r>
          </a:p>
        </p:txBody>
      </p:sp>
      <p:sp>
        <p:nvSpPr>
          <p:cNvPr id="133136" name="AutoShape 16"/>
          <p:cNvSpPr/>
          <p:nvPr/>
        </p:nvSpPr>
        <p:spPr bwMode="auto">
          <a:xfrm>
            <a:off x="7620000" y="1219200"/>
            <a:ext cx="304800" cy="4038600"/>
          </a:xfrm>
          <a:prstGeom prst="rightBrace">
            <a:avLst>
              <a:gd name="adj1" fmla="val 110355"/>
              <a:gd name="adj2" fmla="val 50000"/>
            </a:avLst>
          </a:prstGeom>
          <a:noFill/>
          <a:ln w="9525">
            <a:solidFill>
              <a:srgbClr val="0000FF"/>
            </a:solidFill>
            <a:round/>
          </a:ln>
          <a:effectLst>
            <a:prstShdw prst="shdw17" dist="17961" dir="2700000">
              <a:srgbClr val="000099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Wingdings 2" panose="05020102010507070707" pitchFamily="18" charset="2"/>
              <a:buNone/>
            </a:pPr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36" name="矩形 35"/>
          <p:cNvSpPr>
            <a:spLocks noChangeArrowheads="1"/>
          </p:cNvSpPr>
          <p:nvPr/>
        </p:nvSpPr>
        <p:spPr bwMode="auto">
          <a:xfrm>
            <a:off x="266700" y="5502275"/>
            <a:ext cx="8610600" cy="1076325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Wingdings 2" panose="05020102010507070707" pitchFamily="18" charset="2"/>
              <a:buNone/>
            </a:pPr>
            <a:r>
              <a:rPr lang="zh-CN" altLang="en-US" sz="3200" b="1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普天之下，莫非王土；率土之滨，莫非王臣。</a:t>
            </a:r>
            <a:endParaRPr lang="en-US" altLang="zh-CN" sz="3200" b="1" dirty="0">
              <a:solidFill>
                <a:srgbClr val="C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 2" panose="05020102010507070707" pitchFamily="18" charset="2"/>
              <a:buNone/>
            </a:pPr>
            <a:r>
              <a:rPr lang="en-US" altLang="zh-CN" sz="3200" b="1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           </a:t>
            </a:r>
            <a:r>
              <a:rPr lang="en-US" altLang="zh-CN" sz="2800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   ——《</a:t>
            </a:r>
            <a:r>
              <a:rPr lang="zh-CN" altLang="en-US" sz="2800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诗经</a:t>
            </a:r>
            <a:r>
              <a:rPr lang="en-US" altLang="zh-CN" sz="2800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·</a:t>
            </a:r>
            <a:r>
              <a:rPr lang="zh-CN" altLang="en-US" sz="2800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小雅</a:t>
            </a:r>
            <a:r>
              <a:rPr lang="en-US" altLang="zh-CN" sz="2800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·</a:t>
            </a:r>
            <a:r>
              <a:rPr lang="zh-CN" altLang="en-US" sz="2800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北山</a:t>
            </a:r>
            <a:r>
              <a:rPr lang="en-US" altLang="zh-CN" sz="2800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》 </a:t>
            </a:r>
          </a:p>
        </p:txBody>
      </p:sp>
    </p:spTree>
    <p:extLst>
      <p:ext uri="{BB962C8B-B14F-4D97-AF65-F5344CB8AC3E}">
        <p14:creationId xmlns:p14="http://schemas.microsoft.com/office/powerpoint/2010/main" val="265781094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3271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53275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53276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53277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33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71" grpId="0"/>
      <p:bldP spid="53275" grpId="0"/>
      <p:bldP spid="53276" grpId="0"/>
      <p:bldP spid="53277" grpId="0"/>
      <p:bldP spid="133131" grpId="0"/>
      <p:bldP spid="133136" grpId="0" animBg="1"/>
      <p:bldP spid="36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AutoShape 13"/>
          <p:cNvSpPr>
            <a:spLocks noChangeArrowheads="1"/>
          </p:cNvSpPr>
          <p:nvPr/>
        </p:nvSpPr>
        <p:spPr bwMode="auto">
          <a:xfrm>
            <a:off x="2492375" y="2298700"/>
            <a:ext cx="592138" cy="271463"/>
          </a:xfrm>
          <a:prstGeom prst="rightArrow">
            <a:avLst>
              <a:gd name="adj1" fmla="val 50000"/>
              <a:gd name="adj2" fmla="val 54552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>
              <a:solidFill>
                <a:srgbClr val="000000"/>
              </a:solidFill>
              <a:sym typeface="Arial" panose="020B0604020202020204" pitchFamily="34" charset="0"/>
            </a:endParaRPr>
          </a:p>
        </p:txBody>
      </p:sp>
      <p:sp>
        <p:nvSpPr>
          <p:cNvPr id="10242" name="AutoShape 14"/>
          <p:cNvSpPr>
            <a:spLocks noChangeArrowheads="1"/>
          </p:cNvSpPr>
          <p:nvPr/>
        </p:nvSpPr>
        <p:spPr bwMode="auto">
          <a:xfrm>
            <a:off x="5029200" y="3048000"/>
            <a:ext cx="592138" cy="271463"/>
          </a:xfrm>
          <a:prstGeom prst="rightArrow">
            <a:avLst>
              <a:gd name="adj1" fmla="val 50000"/>
              <a:gd name="adj2" fmla="val 54421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>
              <a:solidFill>
                <a:srgbClr val="000000"/>
              </a:solidFill>
              <a:sym typeface="Arial" panose="020B0604020202020204" pitchFamily="34" charset="0"/>
            </a:endParaRPr>
          </a:p>
        </p:txBody>
      </p:sp>
      <p:sp>
        <p:nvSpPr>
          <p:cNvPr id="10243" name="Text Box 8"/>
          <p:cNvSpPr txBox="1">
            <a:spLocks noChangeArrowheads="1"/>
          </p:cNvSpPr>
          <p:nvPr/>
        </p:nvSpPr>
        <p:spPr bwMode="auto">
          <a:xfrm>
            <a:off x="1882775" y="654050"/>
            <a:ext cx="3352800" cy="579438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prstShdw prst="shdw17" dist="17961" dir="2700000">
              <a:srgbClr val="000099"/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 typeface="Wingdings 2" panose="05020102010507070707" pitchFamily="18" charset="2"/>
              <a:buNone/>
            </a:pPr>
            <a:r>
              <a:rPr lang="zh-CN" altLang="en-US" sz="3200" b="1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卡片一：  夏 朝</a:t>
            </a:r>
          </a:p>
        </p:txBody>
      </p:sp>
      <p:sp>
        <p:nvSpPr>
          <p:cNvPr id="10244" name="Text Box 6"/>
          <p:cNvSpPr txBox="1">
            <a:spLocks noChangeArrowheads="1"/>
          </p:cNvSpPr>
          <p:nvPr/>
        </p:nvSpPr>
        <p:spPr bwMode="auto">
          <a:xfrm>
            <a:off x="5257800" y="1219200"/>
            <a:ext cx="2895600" cy="579438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094377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3200" b="1">
                <a:solidFill>
                  <a:srgbClr val="1F08A8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1.</a:t>
            </a:r>
            <a:r>
              <a:rPr lang="zh-CN" altLang="en-US" sz="3200" b="1">
                <a:solidFill>
                  <a:srgbClr val="1F08A8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建立时间：</a:t>
            </a:r>
          </a:p>
        </p:txBody>
      </p:sp>
      <p:sp>
        <p:nvSpPr>
          <p:cNvPr id="10245" name="Text Box 7"/>
          <p:cNvSpPr txBox="1">
            <a:spLocks noChangeArrowheads="1"/>
          </p:cNvSpPr>
          <p:nvPr/>
        </p:nvSpPr>
        <p:spPr bwMode="auto">
          <a:xfrm>
            <a:off x="5486400" y="4114800"/>
            <a:ext cx="2286000" cy="579438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094377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3200" b="1">
                <a:solidFill>
                  <a:srgbClr val="1F08A8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3.</a:t>
            </a:r>
            <a:r>
              <a:rPr lang="zh-CN" altLang="en-US" sz="3200" b="1">
                <a:solidFill>
                  <a:srgbClr val="1F08A8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都城：</a:t>
            </a:r>
          </a:p>
        </p:txBody>
      </p:sp>
      <p:sp>
        <p:nvSpPr>
          <p:cNvPr id="10246" name="Text Box 8"/>
          <p:cNvSpPr txBox="1">
            <a:spLocks noChangeArrowheads="1"/>
          </p:cNvSpPr>
          <p:nvPr/>
        </p:nvSpPr>
        <p:spPr bwMode="auto">
          <a:xfrm>
            <a:off x="5486400" y="2667000"/>
            <a:ext cx="2590800" cy="579438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094377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3200" b="1">
                <a:solidFill>
                  <a:srgbClr val="1F08A8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2.</a:t>
            </a:r>
            <a:r>
              <a:rPr lang="zh-CN" altLang="en-US" sz="3200" b="1">
                <a:solidFill>
                  <a:srgbClr val="1F08A8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建立者：</a:t>
            </a:r>
          </a:p>
        </p:txBody>
      </p:sp>
      <p:sp>
        <p:nvSpPr>
          <p:cNvPr id="61449" name="Text Box 9"/>
          <p:cNvSpPr txBox="1">
            <a:spLocks noChangeArrowheads="1"/>
          </p:cNvSpPr>
          <p:nvPr/>
        </p:nvSpPr>
        <p:spPr bwMode="auto">
          <a:xfrm>
            <a:off x="5638800" y="1905000"/>
            <a:ext cx="3505200" cy="579438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094377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3200" b="1">
                <a:solidFill>
                  <a:srgbClr val="990033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约公元前</a:t>
            </a:r>
            <a:r>
              <a:rPr lang="en-US" altLang="zh-CN" sz="3200" b="1">
                <a:solidFill>
                  <a:srgbClr val="990033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2070</a:t>
            </a:r>
            <a:r>
              <a:rPr lang="zh-CN" altLang="en-US" sz="3200" b="1">
                <a:solidFill>
                  <a:srgbClr val="990033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年</a:t>
            </a:r>
          </a:p>
        </p:txBody>
      </p:sp>
      <p:sp>
        <p:nvSpPr>
          <p:cNvPr id="61450" name="Text Box 10"/>
          <p:cNvSpPr txBox="1">
            <a:spLocks noChangeArrowheads="1"/>
          </p:cNvSpPr>
          <p:nvPr/>
        </p:nvSpPr>
        <p:spPr bwMode="auto">
          <a:xfrm>
            <a:off x="5867400" y="4953000"/>
            <a:ext cx="3505200" cy="1160463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094377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800" b="1">
                <a:solidFill>
                  <a:srgbClr val="990033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阳城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800" b="1">
                <a:solidFill>
                  <a:srgbClr val="990033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（今河南登封）</a:t>
            </a:r>
          </a:p>
        </p:txBody>
      </p:sp>
      <p:sp>
        <p:nvSpPr>
          <p:cNvPr id="61451" name="Text Box 11"/>
          <p:cNvSpPr txBox="1">
            <a:spLocks noChangeArrowheads="1"/>
          </p:cNvSpPr>
          <p:nvPr/>
        </p:nvSpPr>
        <p:spPr bwMode="auto">
          <a:xfrm>
            <a:off x="5867400" y="3352800"/>
            <a:ext cx="3505200" cy="579438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094377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3200" b="1">
                <a:solidFill>
                  <a:srgbClr val="990033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禹</a:t>
            </a:r>
          </a:p>
        </p:txBody>
      </p:sp>
      <p:pic>
        <p:nvPicPr>
          <p:cNvPr id="10250" name="Picture 2" descr="xia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175" y="1476375"/>
            <a:ext cx="5105400" cy="527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54" name="Oval 14"/>
          <p:cNvSpPr>
            <a:spLocks noChangeArrowheads="1"/>
          </p:cNvSpPr>
          <p:nvPr/>
        </p:nvSpPr>
        <p:spPr bwMode="auto">
          <a:xfrm>
            <a:off x="2057400" y="4713288"/>
            <a:ext cx="838200" cy="762000"/>
          </a:xfrm>
          <a:prstGeom prst="ellipse">
            <a:avLst/>
          </a:prstGeom>
          <a:noFill/>
          <a:ln w="22225">
            <a:solidFill>
              <a:srgbClr val="0000FF"/>
            </a:solidFill>
            <a:round/>
          </a:ln>
          <a:effectLst>
            <a:prstShdw prst="shdw17" dist="17961" dir="2700000">
              <a:srgbClr val="000099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Wingdings 2" panose="05020102010507070707" pitchFamily="18" charset="2"/>
              <a:buNone/>
            </a:pPr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1456" name="Oval 16"/>
          <p:cNvSpPr>
            <a:spLocks noChangeArrowheads="1"/>
          </p:cNvSpPr>
          <p:nvPr/>
        </p:nvSpPr>
        <p:spPr bwMode="auto">
          <a:xfrm>
            <a:off x="1066800" y="3810000"/>
            <a:ext cx="2344738" cy="1665288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61457" name="Oval 17"/>
          <p:cNvSpPr>
            <a:spLocks noChangeArrowheads="1"/>
          </p:cNvSpPr>
          <p:nvPr/>
        </p:nvSpPr>
        <p:spPr bwMode="auto">
          <a:xfrm>
            <a:off x="1524000" y="5334000"/>
            <a:ext cx="1600200" cy="381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0254" name="文本框 46"/>
          <p:cNvSpPr txBox="1">
            <a:spLocks noChangeArrowheads="1"/>
          </p:cNvSpPr>
          <p:nvPr/>
        </p:nvSpPr>
        <p:spPr bwMode="auto">
          <a:xfrm>
            <a:off x="20638" y="-22225"/>
            <a:ext cx="678338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3600" b="1">
                <a:solidFill>
                  <a:srgbClr val="7030A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一、夏朝的建立与</a:t>
            </a:r>
            <a:r>
              <a:rPr lang="en-US" altLang="zh-CN" sz="3600" b="1">
                <a:solidFill>
                  <a:srgbClr val="7030A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“</a:t>
            </a:r>
            <a:r>
              <a:rPr lang="zh-CN" altLang="en-US" sz="3600" b="1">
                <a:solidFill>
                  <a:srgbClr val="7030A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家天下</a:t>
            </a:r>
            <a:r>
              <a:rPr lang="en-US" altLang="zh-CN" sz="3600" b="1">
                <a:solidFill>
                  <a:srgbClr val="7030A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1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1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1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61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61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61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9" grpId="0"/>
      <p:bldP spid="61450" grpId="0"/>
      <p:bldP spid="61454" grpId="0" animBg="1"/>
      <p:bldP spid="61456" grpId="0" animBg="1"/>
      <p:bldP spid="6145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5"/>
          <p:cNvSpPr>
            <a:spLocks noChangeArrowheads="1"/>
          </p:cNvSpPr>
          <p:nvPr/>
        </p:nvSpPr>
        <p:spPr bwMode="auto">
          <a:xfrm>
            <a:off x="457200" y="233363"/>
            <a:ext cx="8001000" cy="2474912"/>
          </a:xfrm>
          <a:prstGeom prst="rect">
            <a:avLst/>
          </a:prstGeom>
          <a:solidFill>
            <a:srgbClr val="FFFF99"/>
          </a:solidFill>
          <a:ln>
            <a:noFill/>
          </a:ln>
          <a:effectLst>
            <a:prstShdw prst="shdw17" dist="17961" dir="2700000">
              <a:srgbClr val="99995C"/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Font typeface="Wingdings 2" panose="05020102010507070707" pitchFamily="18" charset="2"/>
              <a:buNone/>
            </a:pPr>
            <a:r>
              <a:rPr lang="zh-CN" altLang="en-US" sz="3200" b="1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</a:t>
            </a:r>
            <a:r>
              <a:rPr lang="zh-CN" altLang="en-US" sz="3600" b="1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禹子启贤，</a:t>
            </a:r>
            <a:r>
              <a:rPr lang="en-US" altLang="zh-CN" sz="3600" b="1" dirty="0">
                <a:solidFill>
                  <a:prstClr val="black"/>
                </a:solidFill>
              </a:rPr>
              <a:t> ……</a:t>
            </a:r>
            <a:r>
              <a:rPr lang="zh-CN" altLang="en-US" sz="3600" b="1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及禹崩，虽授</a:t>
            </a:r>
            <a:r>
              <a:rPr lang="zh-CN" altLang="en-US" sz="3600" b="1" dirty="0">
                <a:solidFill>
                  <a:srgbClr val="1F08A8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益（伯益）</a:t>
            </a:r>
            <a:r>
              <a:rPr lang="en-US" altLang="zh-CN" sz="3600" b="1" dirty="0">
                <a:solidFill>
                  <a:prstClr val="black"/>
                </a:solidFill>
              </a:rPr>
              <a:t>……</a:t>
            </a:r>
            <a:r>
              <a:rPr lang="zh-CN" altLang="en-US" sz="3600" b="1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于是</a:t>
            </a:r>
            <a:r>
              <a:rPr lang="zh-CN" altLang="en-US" sz="3600" b="1" dirty="0">
                <a:solidFill>
                  <a:srgbClr val="CC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启</a:t>
            </a:r>
            <a:r>
              <a:rPr lang="zh-CN" altLang="en-US" sz="3600" b="1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遂即天子位，是为夏后帝启。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Wingdings 2" panose="05020102010507070707" pitchFamily="18" charset="2"/>
              <a:buNone/>
            </a:pPr>
            <a:r>
              <a:rPr lang="en-US" altLang="zh-CN" sz="3200" b="1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           </a:t>
            </a:r>
            <a:r>
              <a:rPr lang="en-US" altLang="zh-CN" sz="3200" b="1" dirty="0">
                <a:solidFill>
                  <a:prstClr val="black"/>
                </a:solidFill>
                <a:ea typeface="黑体" panose="02010609060101010101" pitchFamily="49" charset="-122"/>
              </a:rPr>
              <a:t>——</a:t>
            </a:r>
            <a:r>
              <a:rPr lang="en-US" altLang="zh-CN" sz="3200" b="1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《</a:t>
            </a:r>
            <a:r>
              <a:rPr lang="zh-CN" altLang="en-US" sz="3200" b="1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史记</a:t>
            </a:r>
            <a:r>
              <a:rPr lang="en-US" altLang="zh-CN" sz="3200" b="1" dirty="0">
                <a:solidFill>
                  <a:prstClr val="black"/>
                </a:solidFill>
                <a:ea typeface="黑体" panose="02010609060101010101" pitchFamily="49" charset="-122"/>
              </a:rPr>
              <a:t>•</a:t>
            </a:r>
            <a:r>
              <a:rPr lang="zh-CN" altLang="en-US" sz="3200" b="1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夏本纪</a:t>
            </a:r>
            <a:r>
              <a:rPr lang="en-US" altLang="zh-CN" sz="3200" b="1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》</a:t>
            </a:r>
            <a:endParaRPr lang="zh-CN" altLang="en-US" sz="3200" b="1" dirty="0">
              <a:solidFill>
                <a:prstClr val="black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68614" name="Line 6"/>
          <p:cNvSpPr>
            <a:spLocks noChangeShapeType="1"/>
          </p:cNvSpPr>
          <p:nvPr/>
        </p:nvSpPr>
        <p:spPr bwMode="auto">
          <a:xfrm>
            <a:off x="609600" y="1524000"/>
            <a:ext cx="1905000" cy="0"/>
          </a:xfrm>
          <a:prstGeom prst="line">
            <a:avLst/>
          </a:prstGeom>
          <a:noFill/>
          <a:ln w="15875">
            <a:solidFill>
              <a:srgbClr val="CC0000"/>
            </a:solidFill>
            <a:round/>
          </a:ln>
          <a:effectLst>
            <a:prstShdw prst="shdw17" dist="17961" dir="2700000">
              <a:srgbClr val="7A0000"/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1269" name="Rectangle 11"/>
          <p:cNvSpPr>
            <a:spLocks noChangeArrowheads="1"/>
          </p:cNvSpPr>
          <p:nvPr/>
        </p:nvSpPr>
        <p:spPr bwMode="auto">
          <a:xfrm>
            <a:off x="5410200" y="3048000"/>
            <a:ext cx="3048000" cy="711200"/>
          </a:xfrm>
          <a:prstGeom prst="rect">
            <a:avLst/>
          </a:prstGeom>
          <a:noFill/>
          <a:ln w="9525">
            <a:solidFill>
              <a:srgbClr val="1F08A8"/>
            </a:solidFill>
            <a:miter lim="800000"/>
          </a:ln>
          <a:effectLst>
            <a:prstShdw prst="shdw17" dist="17961" dir="2700000">
              <a:srgbClr val="130565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Wingdings 2" panose="05020102010507070707" pitchFamily="18" charset="2"/>
              <a:buNone/>
            </a:pPr>
            <a:r>
              <a:rPr lang="zh-CN" altLang="en-US" sz="4000" b="1">
                <a:solidFill>
                  <a:srgbClr val="CC0000"/>
                </a:solidFill>
                <a:ea typeface="黑体" panose="02010609060101010101" pitchFamily="49" charset="-122"/>
              </a:rPr>
              <a:t>启继承王位</a:t>
            </a:r>
          </a:p>
        </p:txBody>
      </p:sp>
      <p:sp>
        <p:nvSpPr>
          <p:cNvPr id="11270" name="Rectangle 12"/>
          <p:cNvSpPr>
            <a:spLocks noChangeArrowheads="1"/>
          </p:cNvSpPr>
          <p:nvPr/>
        </p:nvSpPr>
        <p:spPr bwMode="auto">
          <a:xfrm>
            <a:off x="990600" y="3048000"/>
            <a:ext cx="1981200" cy="711200"/>
          </a:xfrm>
          <a:prstGeom prst="rect">
            <a:avLst/>
          </a:prstGeom>
          <a:noFill/>
          <a:ln w="9525">
            <a:solidFill>
              <a:srgbClr val="CC0000"/>
            </a:solidFill>
            <a:miter lim="800000"/>
          </a:ln>
          <a:effectLst>
            <a:prstShdw prst="shdw17" dist="17961" dir="2700000">
              <a:srgbClr val="7A0000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Wingdings 2" panose="05020102010507070707" pitchFamily="18" charset="2"/>
              <a:buNone/>
            </a:pPr>
            <a:r>
              <a:rPr lang="zh-CN" altLang="en-US" sz="4000" b="1">
                <a:solidFill>
                  <a:srgbClr val="1F08A8"/>
                </a:solidFill>
                <a:ea typeface="黑体" panose="02010609060101010101" pitchFamily="49" charset="-122"/>
              </a:rPr>
              <a:t>禅让制</a:t>
            </a:r>
          </a:p>
        </p:txBody>
      </p:sp>
      <p:sp>
        <p:nvSpPr>
          <p:cNvPr id="68621" name="Line 13"/>
          <p:cNvSpPr>
            <a:spLocks noChangeShapeType="1"/>
          </p:cNvSpPr>
          <p:nvPr/>
        </p:nvSpPr>
        <p:spPr bwMode="auto">
          <a:xfrm>
            <a:off x="2209800" y="1676400"/>
            <a:ext cx="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tailEnd type="triangle" w="med" len="med"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68622" name="Line 14"/>
          <p:cNvSpPr>
            <a:spLocks noChangeShapeType="1"/>
          </p:cNvSpPr>
          <p:nvPr/>
        </p:nvSpPr>
        <p:spPr bwMode="auto">
          <a:xfrm>
            <a:off x="4419600" y="1447800"/>
            <a:ext cx="152400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tailEnd type="triangle" w="med" len="med"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0248" name="WordArt 15"/>
          <p:cNvSpPr>
            <a:spLocks noChangeArrowheads="1" noChangeShapeType="1" noTextEdit="1"/>
          </p:cNvSpPr>
          <p:nvPr/>
        </p:nvSpPr>
        <p:spPr bwMode="auto">
          <a:xfrm>
            <a:off x="3886200" y="2667000"/>
            <a:ext cx="720725" cy="1100138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3600" b="1" kern="10">
                <a:ln w="9525">
                  <a:solidFill>
                    <a:srgbClr val="FF0000"/>
                  </a:solidFill>
                  <a:rou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宋体" panose="02010600030101010101" pitchFamily="2" charset="-122"/>
              </a:rPr>
              <a:t>？</a:t>
            </a:r>
          </a:p>
        </p:txBody>
      </p:sp>
      <p:sp>
        <p:nvSpPr>
          <p:cNvPr id="68625" name="Oval 17"/>
          <p:cNvSpPr>
            <a:spLocks noChangeArrowheads="1"/>
          </p:cNvSpPr>
          <p:nvPr/>
        </p:nvSpPr>
        <p:spPr bwMode="auto">
          <a:xfrm>
            <a:off x="3352800" y="3733800"/>
            <a:ext cx="1752600" cy="1066800"/>
          </a:xfrm>
          <a:prstGeom prst="ellipse">
            <a:avLst/>
          </a:prstGeom>
          <a:solidFill>
            <a:srgbClr val="FF99CC"/>
          </a:solidFill>
          <a:ln>
            <a:noFill/>
          </a:ln>
          <a:effectLst>
            <a:prstShdw prst="shdw17" dist="17961" dir="2700000">
              <a:srgbClr val="995C7A"/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Wingdings 2" panose="05020102010507070707" pitchFamily="18" charset="2"/>
              <a:buNone/>
            </a:pPr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8624" name="Text Box 16"/>
          <p:cNvSpPr txBox="1">
            <a:spLocks noChangeArrowheads="1"/>
          </p:cNvSpPr>
          <p:nvPr/>
        </p:nvSpPr>
        <p:spPr bwMode="auto">
          <a:xfrm>
            <a:off x="3429000" y="3886200"/>
            <a:ext cx="15843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 typeface="Wingdings 2" panose="05020102010507070707" pitchFamily="18" charset="2"/>
              <a:buNone/>
            </a:pPr>
            <a:r>
              <a:rPr lang="zh-CN" altLang="en-US" sz="4000" b="1">
                <a:solidFill>
                  <a:srgbClr val="04617B"/>
                </a:solidFill>
                <a:ea typeface="黑体" panose="02010609060101010101" pitchFamily="49" charset="-122"/>
              </a:rPr>
              <a:t> </a:t>
            </a:r>
            <a:r>
              <a:rPr lang="zh-CN" altLang="en-US" sz="4000" b="1">
                <a:solidFill>
                  <a:prstClr val="black"/>
                </a:solidFill>
                <a:ea typeface="黑体" panose="02010609060101010101" pitchFamily="49" charset="-122"/>
              </a:rPr>
              <a:t>不同</a:t>
            </a:r>
          </a:p>
        </p:txBody>
      </p:sp>
      <p:sp>
        <p:nvSpPr>
          <p:cNvPr id="11276" name="Rectangle 19"/>
          <p:cNvSpPr>
            <a:spLocks noChangeArrowheads="1"/>
          </p:cNvSpPr>
          <p:nvPr/>
        </p:nvSpPr>
        <p:spPr bwMode="auto">
          <a:xfrm>
            <a:off x="1066800" y="5486400"/>
            <a:ext cx="1905000" cy="711200"/>
          </a:xfrm>
          <a:prstGeom prst="rect">
            <a:avLst/>
          </a:prstGeom>
          <a:noFill/>
          <a:ln w="9525">
            <a:solidFill>
              <a:srgbClr val="CC0000"/>
            </a:solidFill>
            <a:miter lim="800000"/>
          </a:ln>
          <a:effectLst>
            <a:prstShdw prst="shdw17" dist="17961" dir="2700000">
              <a:srgbClr val="7A0000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Wingdings 2" panose="05020102010507070707" pitchFamily="18" charset="2"/>
              <a:buNone/>
            </a:pPr>
            <a:r>
              <a:rPr lang="zh-CN" altLang="en-US" sz="4000" b="1">
                <a:solidFill>
                  <a:srgbClr val="1F08A8"/>
                </a:solidFill>
                <a:ea typeface="黑体" panose="02010609060101010101" pitchFamily="49" charset="-122"/>
              </a:rPr>
              <a:t>公天下</a:t>
            </a:r>
          </a:p>
        </p:txBody>
      </p:sp>
      <p:sp>
        <p:nvSpPr>
          <p:cNvPr id="11277" name="Rectangle 22"/>
          <p:cNvSpPr>
            <a:spLocks noChangeArrowheads="1"/>
          </p:cNvSpPr>
          <p:nvPr/>
        </p:nvSpPr>
        <p:spPr bwMode="auto">
          <a:xfrm>
            <a:off x="5410200" y="4343400"/>
            <a:ext cx="3048000" cy="711200"/>
          </a:xfrm>
          <a:prstGeom prst="rect">
            <a:avLst/>
          </a:prstGeom>
          <a:noFill/>
          <a:ln w="9525">
            <a:solidFill>
              <a:srgbClr val="1F08A8"/>
            </a:solidFill>
            <a:miter lim="800000"/>
          </a:ln>
          <a:effectLst>
            <a:prstShdw prst="shdw17" dist="17961" dir="2700000">
              <a:srgbClr val="130565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Wingdings 2" panose="05020102010507070707" pitchFamily="18" charset="2"/>
              <a:buNone/>
            </a:pPr>
            <a:r>
              <a:rPr lang="zh-CN" altLang="en-US" sz="4000" b="1">
                <a:solidFill>
                  <a:srgbClr val="CC0000"/>
                </a:solidFill>
                <a:ea typeface="黑体" panose="02010609060101010101" pitchFamily="49" charset="-122"/>
              </a:rPr>
              <a:t>王位世袭制</a:t>
            </a:r>
          </a:p>
        </p:txBody>
      </p:sp>
      <p:sp>
        <p:nvSpPr>
          <p:cNvPr id="11278" name="Rectangle 23"/>
          <p:cNvSpPr>
            <a:spLocks noChangeArrowheads="1"/>
          </p:cNvSpPr>
          <p:nvPr/>
        </p:nvSpPr>
        <p:spPr bwMode="auto">
          <a:xfrm>
            <a:off x="5943600" y="5562600"/>
            <a:ext cx="2057400" cy="711200"/>
          </a:xfrm>
          <a:prstGeom prst="rect">
            <a:avLst/>
          </a:prstGeom>
          <a:noFill/>
          <a:ln w="9525">
            <a:solidFill>
              <a:srgbClr val="1F08A8"/>
            </a:solidFill>
            <a:miter lim="800000"/>
          </a:ln>
          <a:effectLst>
            <a:prstShdw prst="shdw17" dist="17961" dir="2700000">
              <a:srgbClr val="130565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Wingdings 2" panose="05020102010507070707" pitchFamily="18" charset="2"/>
              <a:buNone/>
            </a:pPr>
            <a:r>
              <a:rPr lang="zh-CN" altLang="en-US" sz="4000" b="1">
                <a:solidFill>
                  <a:srgbClr val="CC0000"/>
                </a:solidFill>
                <a:ea typeface="黑体" panose="02010609060101010101" pitchFamily="49" charset="-122"/>
              </a:rPr>
              <a:t>家天下</a:t>
            </a:r>
          </a:p>
        </p:txBody>
      </p:sp>
      <p:sp>
        <p:nvSpPr>
          <p:cNvPr id="114711" name="AutoShape 23"/>
          <p:cNvSpPr>
            <a:spLocks noChangeArrowheads="1"/>
          </p:cNvSpPr>
          <p:nvPr/>
        </p:nvSpPr>
        <p:spPr bwMode="auto">
          <a:xfrm>
            <a:off x="3276600" y="5791200"/>
            <a:ext cx="2057400" cy="152400"/>
          </a:xfrm>
          <a:prstGeom prst="notchedRightArrow">
            <a:avLst>
              <a:gd name="adj1" fmla="val 50000"/>
              <a:gd name="adj2" fmla="val 58333"/>
            </a:avLst>
          </a:prstGeom>
          <a:solidFill>
            <a:schemeClr val="accent1"/>
          </a:solidFill>
          <a:ln w="9525">
            <a:noFill/>
            <a:miter lim="800000"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68633" name="Line 25"/>
          <p:cNvSpPr>
            <a:spLocks noChangeShapeType="1"/>
          </p:cNvSpPr>
          <p:nvPr/>
        </p:nvSpPr>
        <p:spPr bwMode="auto">
          <a:xfrm>
            <a:off x="2209800" y="4038600"/>
            <a:ext cx="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tailEnd type="triangle" w="med" len="med"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68634" name="Line 26"/>
          <p:cNvSpPr>
            <a:spLocks noChangeShapeType="1"/>
          </p:cNvSpPr>
          <p:nvPr/>
        </p:nvSpPr>
        <p:spPr bwMode="auto">
          <a:xfrm>
            <a:off x="6781800" y="38100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tailEnd type="triangle" w="med" len="med"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68635" name="Line 27"/>
          <p:cNvSpPr>
            <a:spLocks noChangeShapeType="1"/>
          </p:cNvSpPr>
          <p:nvPr/>
        </p:nvSpPr>
        <p:spPr bwMode="auto">
          <a:xfrm>
            <a:off x="6781800" y="51054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tailEnd type="triangle" w="med" len="med"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1284" name="Text Box 2"/>
          <p:cNvSpPr txBox="1">
            <a:spLocks noChangeArrowheads="1"/>
          </p:cNvSpPr>
          <p:nvPr/>
        </p:nvSpPr>
        <p:spPr bwMode="auto">
          <a:xfrm>
            <a:off x="533400" y="304800"/>
            <a:ext cx="7848600" cy="22987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Wingdings 2" panose="05020102010507070707" pitchFamily="18" charset="2"/>
              <a:buNone/>
            </a:pPr>
            <a:r>
              <a:rPr lang="zh-CN" altLang="en-US" sz="36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材料</a:t>
            </a:r>
            <a:r>
              <a:rPr lang="zh-CN" altLang="en-US" sz="3600" b="1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　大道之行也，</a:t>
            </a:r>
            <a:r>
              <a:rPr lang="zh-CN" altLang="en-US" sz="3600" b="1" dirty="0">
                <a:solidFill>
                  <a:srgbClr val="CC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天下为公</a:t>
            </a:r>
            <a:r>
              <a:rPr lang="zh-CN" altLang="en-US" sz="3600" b="1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。选贤与（</a:t>
            </a:r>
            <a:r>
              <a:rPr lang="en-US" altLang="zh-CN" sz="3600" b="1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j</a:t>
            </a:r>
            <a:r>
              <a:rPr lang="zh-CN" altLang="zh-CN" sz="3600" b="1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ǔ</a:t>
            </a:r>
            <a:r>
              <a:rPr lang="zh-CN" altLang="en-US" sz="3600" b="1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）能</a:t>
            </a:r>
            <a:r>
              <a:rPr lang="en-US" altLang="zh-CN" sz="3600" b="1" dirty="0">
                <a:solidFill>
                  <a:prstClr val="black"/>
                </a:solidFill>
                <a:ea typeface="黑体" panose="02010609060101010101" pitchFamily="49" charset="-122"/>
              </a:rPr>
              <a:t>……</a:t>
            </a:r>
            <a:r>
              <a:rPr lang="zh-CN" altLang="en-US" sz="3600" b="1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是谓大同。今大道既隐，</a:t>
            </a:r>
            <a:r>
              <a:rPr lang="zh-CN" altLang="en-US" sz="3600" b="1" dirty="0">
                <a:solidFill>
                  <a:srgbClr val="CC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天下为家</a:t>
            </a:r>
            <a:r>
              <a:rPr lang="en-US" altLang="zh-CN" sz="3600" b="1" dirty="0">
                <a:solidFill>
                  <a:prstClr val="black"/>
                </a:solidFill>
                <a:ea typeface="黑体" panose="02010609060101010101" pitchFamily="49" charset="-122"/>
              </a:rPr>
              <a:t>……</a:t>
            </a:r>
            <a:r>
              <a:rPr lang="zh-CN" altLang="en-US" sz="3600" b="1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是谓小康。</a:t>
            </a:r>
            <a:endParaRPr lang="en-US" altLang="zh-CN" sz="3600" b="1" dirty="0">
              <a:solidFill>
                <a:prstClr val="black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  <a:buFont typeface="Wingdings 2" panose="05020102010507070707" pitchFamily="18" charset="2"/>
              <a:buNone/>
            </a:pPr>
            <a:r>
              <a:rPr lang="en-US" altLang="zh-CN" sz="3600" b="1" dirty="0">
                <a:solidFill>
                  <a:prstClr val="black"/>
                </a:solidFill>
                <a:ea typeface="黑体" panose="02010609060101010101" pitchFamily="49" charset="-122"/>
              </a:rPr>
              <a:t>——</a:t>
            </a:r>
            <a:r>
              <a:rPr lang="en-US" altLang="zh-CN" sz="3600" b="1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《</a:t>
            </a:r>
            <a:r>
              <a:rPr lang="zh-CN" altLang="en-US" sz="3600" b="1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礼记</a:t>
            </a:r>
            <a:r>
              <a:rPr lang="en-US" altLang="zh-CN" sz="3600" b="1" dirty="0">
                <a:solidFill>
                  <a:prstClr val="black"/>
                </a:solidFill>
                <a:ea typeface="黑体" panose="02010609060101010101" pitchFamily="49" charset="-122"/>
              </a:rPr>
              <a:t>·</a:t>
            </a:r>
            <a:r>
              <a:rPr lang="zh-CN" altLang="en-US" sz="3600" b="1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礼运</a:t>
            </a:r>
            <a:r>
              <a:rPr lang="en-US" altLang="zh-CN" sz="3600" b="1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》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8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8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68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686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68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68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11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11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68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11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114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68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11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4" grpId="0" animBg="1"/>
      <p:bldP spid="11269" grpId="0" animBg="1"/>
      <p:bldP spid="11270" grpId="0" animBg="1"/>
      <p:bldP spid="10248" grpId="0" animBg="1"/>
      <p:bldP spid="68625" grpId="0" animBg="1"/>
      <p:bldP spid="68624" grpId="0"/>
      <p:bldP spid="11276" grpId="0" animBg="1"/>
      <p:bldP spid="11277" grpId="0" animBg="1"/>
      <p:bldP spid="11278" grpId="0" animBg="1"/>
      <p:bldP spid="114711" grpId="0" animBg="1"/>
      <p:bldP spid="1128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Text Box 7"/>
          <p:cNvSpPr txBox="1">
            <a:spLocks noChangeArrowheads="1"/>
          </p:cNvSpPr>
          <p:nvPr/>
        </p:nvSpPr>
        <p:spPr bwMode="auto">
          <a:xfrm>
            <a:off x="165100" y="76200"/>
            <a:ext cx="9001125" cy="58420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999999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3200" b="1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看图思考：夏朝的国家机构</a:t>
            </a:r>
            <a:endParaRPr lang="en-US" altLang="zh-CN" sz="3200" b="1">
              <a:solidFill>
                <a:prstClr val="black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65100" y="4899025"/>
            <a:ext cx="8293100" cy="1938338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38" tIns="45719" rIns="91438" bIns="45719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4000" b="1">
                <a:solidFill>
                  <a:srgbClr val="0000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4</a:t>
            </a:r>
            <a:r>
              <a:rPr lang="zh-CN" altLang="en-US" sz="4000" b="1">
                <a:solidFill>
                  <a:srgbClr val="0000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、夏朝的国家机构</a:t>
            </a:r>
            <a:endParaRPr lang="en-US" altLang="zh-CN" sz="4000" b="1">
              <a:solidFill>
                <a:srgbClr val="0000CC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4000" b="1">
                <a:solidFill>
                  <a:srgbClr val="0000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（</a:t>
            </a:r>
            <a:r>
              <a:rPr lang="en-US" altLang="zh-CN" sz="4000" b="1">
                <a:solidFill>
                  <a:srgbClr val="0000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  <a:r>
              <a:rPr lang="zh-CN" altLang="en-US" sz="4000" b="1">
                <a:solidFill>
                  <a:srgbClr val="0000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）军队 （</a:t>
            </a:r>
            <a:r>
              <a:rPr lang="en-US" altLang="zh-CN" sz="4000" b="1">
                <a:solidFill>
                  <a:srgbClr val="0000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</a:t>
            </a:r>
            <a:r>
              <a:rPr lang="zh-CN" altLang="en-US" sz="4000" b="1">
                <a:solidFill>
                  <a:srgbClr val="0000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）刑法  （</a:t>
            </a:r>
            <a:r>
              <a:rPr lang="en-US" altLang="zh-CN" sz="4000" b="1">
                <a:solidFill>
                  <a:srgbClr val="0000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3</a:t>
            </a:r>
            <a:r>
              <a:rPr lang="zh-CN" altLang="en-US" sz="4000" b="1">
                <a:solidFill>
                  <a:srgbClr val="0000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）监狱</a:t>
            </a:r>
            <a:endParaRPr lang="en-US" altLang="zh-CN" sz="4000" b="1">
              <a:solidFill>
                <a:srgbClr val="0000CC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4000" b="1">
                <a:solidFill>
                  <a:srgbClr val="0000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（</a:t>
            </a:r>
            <a:r>
              <a:rPr lang="en-US" altLang="zh-CN" sz="4000" b="1">
                <a:solidFill>
                  <a:srgbClr val="0000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4</a:t>
            </a:r>
            <a:r>
              <a:rPr lang="zh-CN" altLang="en-US" sz="4000" b="1">
                <a:solidFill>
                  <a:srgbClr val="0000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）历法（夏历 ） （</a:t>
            </a:r>
            <a:r>
              <a:rPr lang="en-US" altLang="zh-CN" sz="4000" b="1">
                <a:solidFill>
                  <a:srgbClr val="0000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5</a:t>
            </a:r>
            <a:r>
              <a:rPr lang="zh-CN" altLang="en-US" sz="4000" b="1">
                <a:solidFill>
                  <a:srgbClr val="0000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）宫殿</a:t>
            </a:r>
          </a:p>
        </p:txBody>
      </p:sp>
      <p:pic>
        <p:nvPicPr>
          <p:cNvPr id="22531" name="Picture 4" descr="C:\Users\Administrator\Desktop\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8" y="704850"/>
            <a:ext cx="3281362" cy="307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Picture 6" descr="C:\Users\Administrator\Desktop\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1575" y="738188"/>
            <a:ext cx="3008313" cy="3081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4" name="Picture 7" descr="C:\Users\Administrator\Desktop\4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00" y="1119188"/>
            <a:ext cx="3521075" cy="354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5" name="Picture 8" descr="C:\Users\Administrator\Desktop\5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1454150"/>
            <a:ext cx="4735513" cy="337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2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ext Box 2"/>
          <p:cNvSpPr txBox="1">
            <a:spLocks noChangeArrowheads="1"/>
          </p:cNvSpPr>
          <p:nvPr/>
        </p:nvSpPr>
        <p:spPr bwMode="auto">
          <a:xfrm>
            <a:off x="-290513" y="5233988"/>
            <a:ext cx="5486401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 typeface="Wingdings 2" panose="05020102010507070707" pitchFamily="18" charset="2"/>
              <a:buNone/>
            </a:pPr>
            <a:r>
              <a:rPr lang="zh-CN" altLang="en-US" sz="3200" b="1">
                <a:solidFill>
                  <a:srgbClr val="1F08A8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二里头宫殿遗址复原图</a:t>
            </a:r>
          </a:p>
        </p:txBody>
      </p:sp>
      <p:pic>
        <p:nvPicPr>
          <p:cNvPr id="15362" name="Picture 3" descr="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04800"/>
            <a:ext cx="4216400" cy="4648200"/>
          </a:xfrm>
          <a:prstGeom prst="rect">
            <a:avLst/>
          </a:prstGeom>
          <a:noFill/>
          <a:ln w="9525">
            <a:solidFill>
              <a:srgbClr val="000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3" name="Picture 7" descr="t014a5c80a4fd8a714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15913"/>
            <a:ext cx="44196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4" name="Text Box 2"/>
          <p:cNvSpPr txBox="1">
            <a:spLocks noChangeArrowheads="1"/>
          </p:cNvSpPr>
          <p:nvPr/>
        </p:nvSpPr>
        <p:spPr bwMode="auto">
          <a:xfrm>
            <a:off x="4572000" y="5105400"/>
            <a:ext cx="3962400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 typeface="Wingdings 2" panose="05020102010507070707" pitchFamily="18" charset="2"/>
              <a:buNone/>
            </a:pPr>
            <a:r>
              <a:rPr lang="zh-CN" altLang="en-US" sz="3200" b="1">
                <a:solidFill>
                  <a:srgbClr val="1F08A8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墓葬区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905000" y="5942013"/>
            <a:ext cx="57372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40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阶级分化和等级界限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4" descr="C:\Documents and Settings\Administrator\桌面\20141117164723971-4505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914400"/>
            <a:ext cx="3732213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0" name="Picture 2" descr="C:\Documents and Settings\Administrator\桌面\849_7763_81008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 b="48409"/>
          <a:stretch>
            <a:fillRect/>
          </a:stretch>
        </p:blipFill>
        <p:spPr bwMode="auto">
          <a:xfrm>
            <a:off x="4724400" y="914400"/>
            <a:ext cx="3584575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Text Box 4"/>
          <p:cNvSpPr txBox="1">
            <a:spLocks noChangeArrowheads="1"/>
          </p:cNvSpPr>
          <p:nvPr/>
        </p:nvSpPr>
        <p:spPr bwMode="auto">
          <a:xfrm>
            <a:off x="1600200" y="5638800"/>
            <a:ext cx="1858963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 typeface="Wingdings 2" panose="05020102010507070707" pitchFamily="18" charset="2"/>
              <a:buNone/>
            </a:pPr>
            <a:r>
              <a:rPr lang="zh-CN" altLang="en-US" sz="3200" b="1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铜鼎</a:t>
            </a:r>
            <a:r>
              <a:rPr lang="en-US" altLang="zh-CN" sz="3200" b="1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·</a:t>
            </a:r>
            <a:r>
              <a:rPr lang="zh-CN" altLang="en-US" sz="3200" b="1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礼器</a:t>
            </a:r>
          </a:p>
        </p:txBody>
      </p:sp>
      <p:sp>
        <p:nvSpPr>
          <p:cNvPr id="17412" name="Text Box 2"/>
          <p:cNvSpPr txBox="1">
            <a:spLocks noChangeArrowheads="1"/>
          </p:cNvSpPr>
          <p:nvPr/>
        </p:nvSpPr>
        <p:spPr bwMode="auto">
          <a:xfrm>
            <a:off x="4648200" y="5638800"/>
            <a:ext cx="3657600" cy="97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 typeface="Wingdings 2" panose="05020102010507070707" pitchFamily="18" charset="2"/>
              <a:buNone/>
            </a:pPr>
            <a:r>
              <a:rPr lang="zh-CN" altLang="en-US" sz="3200" b="1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镶嵌绿松石的铜牌</a:t>
            </a:r>
            <a:r>
              <a:rPr lang="en-US" altLang="zh-CN" sz="3200" b="1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·</a:t>
            </a:r>
            <a:r>
              <a:rPr lang="zh-CN" altLang="en-US" sz="3200" b="1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礼器</a:t>
            </a:r>
            <a:endParaRPr lang="zh-CN" altLang="en-US" sz="3200" b="1">
              <a:solidFill>
                <a:prstClr val="black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7413" name="Rectangle 6"/>
          <p:cNvSpPr>
            <a:spLocks noChangeArrowheads="1"/>
          </p:cNvSpPr>
          <p:nvPr/>
        </p:nvSpPr>
        <p:spPr bwMode="auto">
          <a:xfrm>
            <a:off x="2438400" y="165100"/>
            <a:ext cx="42672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0" rIns="0" bIns="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 typeface="Wingdings 2" panose="05020102010507070707" pitchFamily="18" charset="2"/>
              <a:buNone/>
            </a:pPr>
            <a:r>
              <a:rPr lang="zh-CN" altLang="en-US" sz="3600" b="1">
                <a:solidFill>
                  <a:srgbClr val="1F08A8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二里头遗址出土文物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4" descr="夏 桀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" y="1962150"/>
            <a:ext cx="2649538" cy="448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8" name="Text Box 5"/>
          <p:cNvSpPr txBox="1">
            <a:spLocks noChangeArrowheads="1"/>
          </p:cNvSpPr>
          <p:nvPr/>
        </p:nvSpPr>
        <p:spPr bwMode="auto">
          <a:xfrm>
            <a:off x="2681288" y="2246313"/>
            <a:ext cx="588962" cy="296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lIns="78143" tIns="39071" rIns="78143" bIns="39071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800" b="1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夏桀把人当坐骑</a:t>
            </a:r>
          </a:p>
        </p:txBody>
      </p:sp>
      <p:sp>
        <p:nvSpPr>
          <p:cNvPr id="19459" name="Text Box 10"/>
          <p:cNvSpPr txBox="1">
            <a:spLocks noChangeArrowheads="1"/>
          </p:cNvSpPr>
          <p:nvPr/>
        </p:nvSpPr>
        <p:spPr bwMode="auto">
          <a:xfrm>
            <a:off x="4953000" y="1679575"/>
            <a:ext cx="3810000" cy="204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8143" tIns="39071" rIns="78143" bIns="39071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3200" b="1">
                <a:solidFill>
                  <a:srgbClr val="0000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建造豪华宫室，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3200" b="1">
                <a:solidFill>
                  <a:srgbClr val="0000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征发百姓服劳役，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3200" b="1">
                <a:solidFill>
                  <a:srgbClr val="0000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不分昼夜饮酒乐</a:t>
            </a:r>
            <a:r>
              <a:rPr lang="en-US" altLang="zh-CN" sz="3200" b="1">
                <a:solidFill>
                  <a:srgbClr val="0000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……</a:t>
            </a:r>
          </a:p>
        </p:txBody>
      </p:sp>
      <p:pic>
        <p:nvPicPr>
          <p:cNvPr id="19460" name="Picture 11" descr="未命名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7613" y="407988"/>
            <a:ext cx="2976562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9461" name="Object 5"/>
          <p:cNvGraphicFramePr>
            <a:graphicFrameLocks noChangeAspect="1"/>
          </p:cNvGraphicFramePr>
          <p:nvPr/>
        </p:nvGraphicFramePr>
        <p:xfrm>
          <a:off x="3352800" y="4975225"/>
          <a:ext cx="1047750" cy="1504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2" r:id="rId6" imgW="3212465" imgH="3935730" progId="">
                  <p:embed/>
                </p:oleObj>
              </mc:Choice>
              <mc:Fallback>
                <p:oleObj r:id="rId6" imgW="3212465" imgH="3935730" progId="">
                  <p:embed/>
                  <p:pic>
                    <p:nvPicPr>
                      <p:cNvPr id="0" name="图片 10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0" y="4975225"/>
                        <a:ext cx="1047750" cy="1504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6" name="AutoShape 13"/>
          <p:cNvSpPr>
            <a:spLocks noChangeArrowheads="1"/>
          </p:cNvSpPr>
          <p:nvPr/>
        </p:nvSpPr>
        <p:spPr bwMode="auto">
          <a:xfrm>
            <a:off x="3676650" y="3714750"/>
            <a:ext cx="4611688" cy="982663"/>
          </a:xfrm>
          <a:prstGeom prst="cloudCallout">
            <a:avLst>
              <a:gd name="adj1" fmla="val -42472"/>
              <a:gd name="adj2" fmla="val 72745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</a:ln>
        </p:spPr>
        <p:txBody>
          <a:bodyPr wrap="none" lIns="78143" tIns="39071" rIns="78143" bIns="39071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3200" b="1">
                <a:solidFill>
                  <a:prstClr val="white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“</a:t>
            </a:r>
            <a:r>
              <a:rPr lang="zh-CN" altLang="en-US" sz="3200" b="1">
                <a:solidFill>
                  <a:prstClr val="white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宁愿和他一起灭亡“！</a:t>
            </a:r>
          </a:p>
        </p:txBody>
      </p:sp>
      <p:graphicFrame>
        <p:nvGraphicFramePr>
          <p:cNvPr id="19463" name="Object 6"/>
          <p:cNvGraphicFramePr>
            <a:graphicFrameLocks noChangeAspect="1"/>
          </p:cNvGraphicFramePr>
          <p:nvPr/>
        </p:nvGraphicFramePr>
        <p:xfrm>
          <a:off x="4445000" y="5426075"/>
          <a:ext cx="769938" cy="1108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3" r:id="rId8" imgW="3212465" imgH="3935730" progId="">
                  <p:embed/>
                </p:oleObj>
              </mc:Choice>
              <mc:Fallback>
                <p:oleObj r:id="rId8" imgW="3212465" imgH="3935730" progId="">
                  <p:embed/>
                  <p:pic>
                    <p:nvPicPr>
                      <p:cNvPr id="0" name="图片 10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45000" y="5426075"/>
                        <a:ext cx="769938" cy="1108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7" name="AutoShape 15"/>
          <p:cNvSpPr>
            <a:spLocks noChangeArrowheads="1"/>
          </p:cNvSpPr>
          <p:nvPr/>
        </p:nvSpPr>
        <p:spPr bwMode="auto">
          <a:xfrm>
            <a:off x="5000625" y="4697413"/>
            <a:ext cx="3841750" cy="825500"/>
          </a:xfrm>
          <a:prstGeom prst="cloudCallout">
            <a:avLst>
              <a:gd name="adj1" fmla="val -40407"/>
              <a:gd name="adj2" fmla="val 66935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</a:ln>
        </p:spPr>
        <p:txBody>
          <a:bodyPr wrap="none" lIns="78143" tIns="39071" rIns="78143" bIns="39071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400" b="1" dirty="0">
                <a:solidFill>
                  <a:prstClr val="white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你这太阳什么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400" b="1" dirty="0">
                <a:solidFill>
                  <a:prstClr val="white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时候灭亡啊？</a:t>
            </a:r>
          </a:p>
        </p:txBody>
      </p:sp>
      <p:graphicFrame>
        <p:nvGraphicFramePr>
          <p:cNvPr id="19465" name="Object 7"/>
          <p:cNvGraphicFramePr>
            <a:graphicFrameLocks noChangeAspect="1"/>
          </p:cNvGraphicFramePr>
          <p:nvPr/>
        </p:nvGraphicFramePr>
        <p:xfrm>
          <a:off x="5845175" y="5741988"/>
          <a:ext cx="641350" cy="923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4" r:id="rId9" imgW="3212465" imgH="3935730" progId="">
                  <p:embed/>
                </p:oleObj>
              </mc:Choice>
              <mc:Fallback>
                <p:oleObj r:id="rId9" imgW="3212465" imgH="3935730" progId="">
                  <p:embed/>
                  <p:pic>
                    <p:nvPicPr>
                      <p:cNvPr id="0" name="图片 10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5175" y="5741988"/>
                        <a:ext cx="641350" cy="923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-41275" y="779463"/>
            <a:ext cx="5068888" cy="708025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38" tIns="45719" rIns="91438" bIns="45719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4000" b="1">
                <a:solidFill>
                  <a:srgbClr val="0000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5</a:t>
            </a:r>
            <a:r>
              <a:rPr lang="zh-CN" altLang="en-US" sz="4000" b="1">
                <a:solidFill>
                  <a:srgbClr val="0000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、夏朝的暴君：夏桀</a:t>
            </a:r>
            <a:endParaRPr lang="en-US" altLang="zh-CN" sz="4000" b="1">
              <a:solidFill>
                <a:srgbClr val="0000CC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6" grpId="0" animBg="1"/>
      <p:bldP spid="1037" grpId="0" animBg="1"/>
      <p:bldP spid="13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流畅">
  <a:themeElements>
    <a:clrScheme name="流畅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流畅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流畅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流畅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流畅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151</TotalTime>
  <Words>1842</Words>
  <Application>Microsoft Office PowerPoint</Application>
  <PresentationFormat>全屏显示(4:3)</PresentationFormat>
  <Paragraphs>307</Paragraphs>
  <Slides>39</Slides>
  <Notes>5</Notes>
  <HiddenSlides>0</HiddenSlides>
  <MMClips>0</MMClips>
  <ScaleCrop>false</ScaleCrop>
  <HeadingPairs>
    <vt:vector size="6" baseType="variant">
      <vt:variant>
        <vt:lpstr>主题</vt:lpstr>
      </vt:variant>
      <vt:variant>
        <vt:i4>1</vt:i4>
      </vt:variant>
      <vt:variant>
        <vt:lpstr>嵌入 OLE 服务器</vt:lpstr>
      </vt:variant>
      <vt:variant>
        <vt:i4>0</vt:i4>
      </vt:variant>
      <vt:variant>
        <vt:lpstr>幻灯片标题</vt:lpstr>
      </vt:variant>
      <vt:variant>
        <vt:i4>39</vt:i4>
      </vt:variant>
    </vt:vector>
  </HeadingPairs>
  <TitlesOfParts>
    <vt:vector size="40" baseType="lpstr">
      <vt:lpstr>流畅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 阅读课本P23，找出以下内容。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课堂小结：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微软公司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微软用户</dc:creator>
  <cp:lastModifiedBy>baoyi lin</cp:lastModifiedBy>
  <cp:revision>23</cp:revision>
  <dcterms:created xsi:type="dcterms:W3CDTF">2018-09-12T07:51:00Z</dcterms:created>
  <dcterms:modified xsi:type="dcterms:W3CDTF">2018-09-21T01:43:32Z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2052-10.1.0.7566</vt:lpwstr>
  </property>
</Properties>
</file>