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jpeg" ContentType="image/jpeg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  <p:sldMasterId id="2147483680" r:id="rId4"/>
    <p:sldMasterId id="2147483692" r:id="rId5"/>
    <p:sldMasterId id="2147483704" r:id="rId6"/>
  </p:sldMasterIdLst>
  <p:notesMasterIdLst>
    <p:notesMasterId r:id="rId11"/>
  </p:notesMasterIdLst>
  <p:sldIdLst>
    <p:sldId id="405" r:id="rId7"/>
    <p:sldId id="373" r:id="rId8"/>
    <p:sldId id="404" r:id="rId9"/>
    <p:sldId id="260" r:id="rId10"/>
    <p:sldId id="280" r:id="rId12"/>
    <p:sldId id="283" r:id="rId13"/>
    <p:sldId id="406" r:id="rId14"/>
    <p:sldId id="407" r:id="rId15"/>
    <p:sldId id="353" r:id="rId16"/>
    <p:sldId id="357" r:id="rId17"/>
    <p:sldId id="358" r:id="rId18"/>
    <p:sldId id="374" r:id="rId19"/>
    <p:sldId id="375" r:id="rId20"/>
    <p:sldId id="440" r:id="rId21"/>
    <p:sldId id="377" r:id="rId22"/>
    <p:sldId id="376" r:id="rId23"/>
    <p:sldId id="313" r:id="rId24"/>
    <p:sldId id="441" r:id="rId25"/>
    <p:sldId id="378" r:id="rId26"/>
    <p:sldId id="314" r:id="rId27"/>
    <p:sldId id="379" r:id="rId28"/>
    <p:sldId id="316" r:id="rId29"/>
    <p:sldId id="380" r:id="rId30"/>
    <p:sldId id="325" r:id="rId31"/>
    <p:sldId id="317" r:id="rId32"/>
    <p:sldId id="359" r:id="rId33"/>
    <p:sldId id="286" r:id="rId34"/>
    <p:sldId id="361" r:id="rId35"/>
    <p:sldId id="381" r:id="rId36"/>
    <p:sldId id="362" r:id="rId37"/>
    <p:sldId id="442" r:id="rId38"/>
    <p:sldId id="443" r:id="rId39"/>
    <p:sldId id="439" r:id="rId40"/>
    <p:sldId id="318" r:id="rId41"/>
    <p:sldId id="382" r:id="rId42"/>
    <p:sldId id="383" r:id="rId43"/>
    <p:sldId id="384" r:id="rId44"/>
    <p:sldId id="385" r:id="rId45"/>
    <p:sldId id="386" r:id="rId46"/>
  </p:sldIdLst>
  <p:sldSz cx="9144000" cy="6858000" type="screen4x3"/>
  <p:notesSz cx="6858000" cy="9144000"/>
  <p:custDataLst>
    <p:tags r:id="rId50"/>
  </p:custDataLst>
  <p:kinsoku lang="zh-CN" invalStChars="!%),.:;?]}¨·ˇˉ་―‖’”…‰∶、。〃々〉》」』】〕〗！＂＇％），．：；？］｀｜｝～￠" invalEndChars="([{·‘“〈《「『【〔〖（．［｛￡￥"/>
  <p:defaultTextStyle>
    <a:defPPr>
      <a:defRPr lang="zh-CN"/>
    </a:defPPr>
    <a:lvl1pPr marL="0" indent="0" algn="l" defTabSz="914400" eaLnBrk="1" fontAlgn="auto" latinLnBrk="0" hangingPunct="1">
      <a:buNone/>
      <a:defRPr sz="180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Times New Roman" panose="02020603050405020304" charset="0"/>
      </a:defRPr>
    </a:lvl1pPr>
    <a:lvl2pPr marL="457200" indent="0" algn="l" defTabSz="914400" eaLnBrk="1" fontAlgn="auto" latinLnBrk="0" hangingPunct="1">
      <a:buNone/>
      <a:defRPr sz="180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Times New Roman" panose="02020603050405020304" charset="0"/>
      </a:defRPr>
    </a:lvl2pPr>
    <a:lvl3pPr marL="914400" indent="0" algn="l" defTabSz="914400" eaLnBrk="1" fontAlgn="auto" latinLnBrk="0" hangingPunct="1">
      <a:buNone/>
      <a:defRPr sz="180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Times New Roman" panose="02020603050405020304" charset="0"/>
      </a:defRPr>
    </a:lvl3pPr>
    <a:lvl4pPr marL="1371600" indent="0" algn="l" defTabSz="914400" eaLnBrk="1" fontAlgn="auto" latinLnBrk="0" hangingPunct="1">
      <a:buNone/>
      <a:defRPr sz="180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Times New Roman" panose="02020603050405020304" charset="0"/>
      </a:defRPr>
    </a:lvl4pPr>
    <a:lvl5pPr marL="1828800" indent="0" algn="l" defTabSz="914400" eaLnBrk="1" fontAlgn="auto" latinLnBrk="0" hangingPunct="1">
      <a:buNone/>
      <a:defRPr sz="180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Times New Roman" panose="02020603050405020304" charset="0"/>
      </a:defRPr>
    </a:lvl5pPr>
    <a:lvl6pPr marL="2286000" indent="0" algn="l" defTabSz="914400" eaLnBrk="1" fontAlgn="auto" latinLnBrk="0" hangingPunct="1">
      <a:buNone/>
      <a:defRPr sz="180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Times New Roman" panose="02020603050405020304" charset="0"/>
      </a:defRPr>
    </a:lvl6pPr>
    <a:lvl7pPr marL="2743200" indent="0" algn="l" defTabSz="914400" eaLnBrk="1" fontAlgn="auto" latinLnBrk="0" hangingPunct="1">
      <a:buNone/>
      <a:defRPr sz="180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Times New Roman" panose="02020603050405020304" charset="0"/>
      </a:defRPr>
    </a:lvl7pPr>
    <a:lvl8pPr marL="3200400" indent="0" algn="l" defTabSz="914400" eaLnBrk="1" fontAlgn="auto" latinLnBrk="0" hangingPunct="1">
      <a:buNone/>
      <a:defRPr sz="180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Times New Roman" panose="02020603050405020304" charset="0"/>
      </a:defRPr>
    </a:lvl8pPr>
    <a:lvl9pPr marL="3200400" indent="0" algn="l" defTabSz="914400" eaLnBrk="1" fontAlgn="auto" latinLnBrk="0" hangingPunct="1">
      <a:buNone/>
      <a:defRPr sz="180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Times New Roman" panose="0202060305040502030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8F8BA"/>
    <a:srgbClr val="9044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60" autoAdjust="0"/>
    <p:restoredTop sz="99500" autoAdjust="0"/>
  </p:normalViewPr>
  <p:slideViewPr>
    <p:cSldViewPr snapToGrid="0">
      <p:cViewPr varScale="1">
        <p:scale>
          <a:sx n="70" d="100"/>
          <a:sy n="70" d="100"/>
        </p:scale>
        <p:origin x="-288" y="-102"/>
      </p:cViewPr>
      <p:guideLst>
        <p:guide orient="horz" pos="2209"/>
        <p:guide pos="27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0" Type="http://schemas.openxmlformats.org/officeDocument/2006/relationships/tags" Target="tags/tag4.xml"/><Relationship Id="rId5" Type="http://schemas.openxmlformats.org/officeDocument/2006/relationships/slideMaster" Target="slideMasters/slideMaster4.xml"/><Relationship Id="rId49" Type="http://schemas.openxmlformats.org/officeDocument/2006/relationships/tableStyles" Target="tableStyles.xml"/><Relationship Id="rId48" Type="http://schemas.openxmlformats.org/officeDocument/2006/relationships/viewProps" Target="viewProps.xml"/><Relationship Id="rId47" Type="http://schemas.openxmlformats.org/officeDocument/2006/relationships/presProps" Target="presProps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0" Type="http://schemas.openxmlformats.org/officeDocument/2006/relationships/slide" Target="slides/slide33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/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9" name="文本框"/>
          <p:cNvSpPr>
            <a:spLocks noGrp="1"/>
          </p:cNvSpPr>
          <p:nvPr>
            <p:ph type="hdr"/>
          </p:nvPr>
        </p:nvSpPr>
        <p:spPr>
          <a:xfrm>
            <a:off x="0" y="0"/>
            <a:ext cx="2971799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pPr algn="l"/>
            <a:endParaRPr lang="zh-CN" altLang="en-US" sz="1200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10" name="文本框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pPr algn="r"/>
            <a:fld id="{CAD2D6BD-DE1B-4B5F-8B41-2702339687B9}" type="datetime1">
              <a:rPr lang="zh-CN" altLang="en-US" sz="1200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11" name="对象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12" name="文本框"/>
          <p:cNvSpPr>
            <a:spLocks noGrp="1"/>
          </p:cNvSpPr>
          <p:nvPr>
            <p:ph type="body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3" name="文本框"/>
          <p:cNvSpPr>
            <a:spLocks noGrp="1"/>
          </p:cNvSpPr>
          <p:nvPr>
            <p:ph type="ftr" idx="4"/>
          </p:nvPr>
        </p:nvSpPr>
        <p:spPr>
          <a:xfrm>
            <a:off x="0" y="8685213"/>
            <a:ext cx="2971799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/>
          <a:lstStyle/>
          <a:p>
            <a:pPr algn="l"/>
            <a:endParaRPr lang="zh-CN" altLang="en-US" sz="1200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indent="0" algn="l" defTabSz="914400" eaLnBrk="1" fontAlgn="auto" latinLnBrk="0" hangingPunct="1">
      <a:buNone/>
      <a:defRPr sz="12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1pPr>
    <a:lvl2pPr marL="457200" indent="0" algn="l" defTabSz="914400" eaLnBrk="1" fontAlgn="auto" latinLnBrk="0" hangingPunct="1">
      <a:buNone/>
      <a:defRPr sz="12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2pPr>
    <a:lvl3pPr marL="914400" indent="0" algn="l" defTabSz="914400" eaLnBrk="1" fontAlgn="auto" latinLnBrk="0" hangingPunct="1">
      <a:buNone/>
      <a:defRPr sz="12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3pPr>
    <a:lvl4pPr marL="1371600" indent="0" algn="l" defTabSz="914400" eaLnBrk="1" fontAlgn="auto" latinLnBrk="0" hangingPunct="1">
      <a:buNone/>
      <a:defRPr sz="12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4pPr>
    <a:lvl5pPr marL="1828800" indent="0" algn="l" defTabSz="914400" eaLnBrk="1" fontAlgn="auto" latinLnBrk="0" hangingPunct="1">
      <a:buNone/>
      <a:defRPr sz="12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5pPr>
    <a:lvl6pPr marL="2286000" indent="0" algn="l" defTabSz="914400" eaLnBrk="1" fontAlgn="auto" latinLnBrk="0" hangingPunct="1">
      <a:buNone/>
      <a:defRPr sz="12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6pPr>
    <a:lvl7pPr marL="2743200" indent="0" algn="l" defTabSz="914400" eaLnBrk="1" fontAlgn="auto" latinLnBrk="0" hangingPunct="1">
      <a:buNone/>
      <a:defRPr sz="12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7pPr>
    <a:lvl8pPr marL="3200400" indent="0" algn="l" defTabSz="914400" eaLnBrk="1" fontAlgn="auto" latinLnBrk="0" hangingPunct="1">
      <a:buNone/>
      <a:defRPr sz="12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8pPr>
    <a:lvl9pPr marL="3200400" indent="0" algn="l" defTabSz="914400" eaLnBrk="1" fontAlgn="auto" latinLnBrk="0" hangingPunct="1">
      <a:buNone/>
      <a:defRPr sz="12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对象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56" name="文本框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1986" name="Rectangle 2"/>
          <p:cNvSpPr>
            <a:spLocks noGrp="1" noRot="1" noTextEdit="1"/>
          </p:cNvSpPr>
          <p:nvPr>
            <p:ph type="sldImg"/>
          </p:nvPr>
        </p:nvSpPr>
        <p:spPr>
          <a:xfrm>
            <a:off x="1140619" y="684213"/>
            <a:ext cx="4572000" cy="3429000"/>
          </a:xfrm>
        </p:spPr>
      </p:sp>
      <p:sp>
        <p:nvSpPr>
          <p:cNvPr id="41987" name="Rectangle 3"/>
          <p:cNvSpPr>
            <a:spLocks noGrp="1" noRot="1"/>
          </p:cNvSpPr>
          <p:nvPr>
            <p:ph type="body" idx="1"/>
          </p:nvPr>
        </p:nvSpPr>
        <p:spPr>
          <a:xfrm>
            <a:off x="684213" y="4341813"/>
            <a:ext cx="5486400" cy="4114800"/>
          </a:xfrm>
        </p:spPr>
        <p:txBody>
          <a:bodyPr wrap="square" lIns="91440" tIns="45720" rIns="91440" bIns="45720" anchor="t"/>
          <a:p>
            <a:pPr lvl="0"/>
            <a:r>
              <a:rPr lang="zh-CN" altLang="zh-CN" dirty="0">
                <a:solidFill>
                  <a:schemeClr val="hlink"/>
                </a:solidFill>
              </a:rPr>
              <a:t>“</a:t>
            </a:r>
            <a:r>
              <a:rPr lang="zh-CN" altLang="en-US" dirty="0">
                <a:solidFill>
                  <a:schemeClr val="hlink"/>
                </a:solidFill>
              </a:rPr>
              <a:t>铁幕”实际上是指苏联对东欧各国实行的所谓“高压控制”</a:t>
            </a:r>
            <a:r>
              <a:rPr lang="zh-CN" altLang="en-US" dirty="0">
                <a:solidFill>
                  <a:schemeClr val="accent2"/>
                </a:solidFill>
              </a:rPr>
              <a:t>。所以丘吉尔号召西方国家联合起来，依靠美国实力，反对苏联和东欧各国，对抗世界共产主义运动。</a:t>
            </a:r>
            <a:endParaRPr lang="zh-CN" altLang="en-US" dirty="0">
              <a:solidFill>
                <a:schemeClr val="accent2"/>
              </a:solidFill>
            </a:endParaRPr>
          </a:p>
          <a:p>
            <a:pPr lvl="0"/>
            <a:r>
              <a:rPr lang="zh-CN" altLang="en-US" dirty="0">
                <a:solidFill>
                  <a:schemeClr val="accent2"/>
                </a:solidFill>
              </a:rPr>
              <a:t>　　“铁幕演说”是美国统治当局借丘吉尔之口发出的第一个明白无误的“冷战”信号。因此，丘吉尔的</a:t>
            </a:r>
            <a:r>
              <a:rPr lang="zh-CN" altLang="en-US" dirty="0">
                <a:solidFill>
                  <a:schemeClr val="hlink"/>
                </a:solidFill>
              </a:rPr>
              <a:t>“铁幕演说”</a:t>
            </a:r>
            <a:r>
              <a:rPr lang="zh-CN" altLang="en-US" dirty="0">
                <a:solidFill>
                  <a:schemeClr val="accent2"/>
                </a:solidFill>
              </a:rPr>
              <a:t>打响了“冷战”的第一枪，</a:t>
            </a:r>
            <a:r>
              <a:rPr lang="zh-CN" altLang="en-US" dirty="0">
                <a:solidFill>
                  <a:schemeClr val="hlink"/>
                </a:solidFill>
              </a:rPr>
              <a:t>揭开了“冷战”序幕</a:t>
            </a:r>
            <a:r>
              <a:rPr lang="zh-CN" altLang="en-US" dirty="0">
                <a:solidFill>
                  <a:schemeClr val="accent2"/>
                </a:solidFill>
              </a:rPr>
              <a:t>。</a:t>
            </a:r>
            <a:endParaRPr lang="zh-CN" altLang="en-US" dirty="0">
              <a:solidFill>
                <a:schemeClr val="accent2"/>
              </a:solidFill>
            </a:endParaRPr>
          </a:p>
          <a:p>
            <a:pPr lvl="0"/>
            <a:r>
              <a:rPr lang="zh-CN" altLang="en-US" dirty="0">
                <a:solidFill>
                  <a:schemeClr val="hlink"/>
                </a:solidFill>
              </a:rPr>
              <a:t>“铁幕”实际上是指苏联对东欧各国实行的所谓“高压控制”</a:t>
            </a:r>
            <a:r>
              <a:rPr lang="zh-CN" altLang="en-US" dirty="0">
                <a:solidFill>
                  <a:schemeClr val="accent2"/>
                </a:solidFill>
              </a:rPr>
              <a:t>。所以丘吉尔号召西方国家联合起来，依靠美国实力，反对苏联和东欧各国，对抗世界共产主义运动。</a:t>
            </a:r>
            <a:endParaRPr lang="zh-CN" altLang="en-US" dirty="0">
              <a:solidFill>
                <a:schemeClr val="accent2"/>
              </a:solidFill>
            </a:endParaRPr>
          </a:p>
          <a:p>
            <a:pPr lvl="0"/>
            <a:r>
              <a:rPr lang="zh-CN" altLang="en-US" dirty="0">
                <a:solidFill>
                  <a:schemeClr val="accent2"/>
                </a:solidFill>
              </a:rPr>
              <a:t>　　“铁幕演说”是美国统治当局借丘吉尔之口发出的第一个明白无误的“冷战”信号。因此，丘吉尔的</a:t>
            </a:r>
            <a:r>
              <a:rPr lang="zh-CN" altLang="en-US" dirty="0">
                <a:solidFill>
                  <a:schemeClr val="hlink"/>
                </a:solidFill>
              </a:rPr>
              <a:t>“铁幕演说”</a:t>
            </a:r>
            <a:r>
              <a:rPr lang="zh-CN" altLang="en-US" dirty="0">
                <a:solidFill>
                  <a:schemeClr val="accent2"/>
                </a:solidFill>
              </a:rPr>
              <a:t>打响了“冷战”的第一枪，</a:t>
            </a:r>
            <a:r>
              <a:rPr lang="zh-CN" altLang="en-US" dirty="0">
                <a:solidFill>
                  <a:schemeClr val="hlink"/>
                </a:solidFill>
              </a:rPr>
              <a:t>揭开了“冷战”序幕</a:t>
            </a:r>
            <a:r>
              <a:rPr lang="zh-CN" altLang="en-US" dirty="0">
                <a:solidFill>
                  <a:schemeClr val="accent2"/>
                </a:solidFill>
              </a:rPr>
              <a:t>。</a:t>
            </a:r>
            <a:endParaRPr lang="zh-CN" altLang="en-US" dirty="0">
              <a:solidFill>
                <a:schemeClr val="accent2"/>
              </a:solidFill>
            </a:endParaRPr>
          </a:p>
          <a:p>
            <a:pPr lvl="0"/>
            <a:r>
              <a:rPr lang="zh-CN" altLang="en-US" dirty="0">
                <a:solidFill>
                  <a:schemeClr val="hlink"/>
                </a:solidFill>
              </a:rPr>
              <a:t>“铁幕”实际上是指苏联对东欧各国实行的所谓“高压控制”</a:t>
            </a:r>
            <a:r>
              <a:rPr lang="zh-CN" altLang="en-US" dirty="0">
                <a:solidFill>
                  <a:schemeClr val="accent2"/>
                </a:solidFill>
              </a:rPr>
              <a:t>。所以丘吉尔号召西方国家联合起来，依靠美国实力，反对苏联和东欧各国，对抗世界共产主义运动。</a:t>
            </a:r>
            <a:endParaRPr lang="zh-CN" altLang="en-US" dirty="0">
              <a:solidFill>
                <a:schemeClr val="accent2"/>
              </a:solidFill>
            </a:endParaRPr>
          </a:p>
          <a:p>
            <a:pPr lvl="0"/>
            <a:r>
              <a:rPr lang="zh-CN" altLang="en-US" dirty="0">
                <a:solidFill>
                  <a:schemeClr val="accent2"/>
                </a:solidFill>
              </a:rPr>
              <a:t>　　“铁幕演说”是美国统治当局借丘吉尔之口发出的第一个明白无误的“冷战”信号。因此，丘吉尔的</a:t>
            </a:r>
            <a:r>
              <a:rPr lang="zh-CN" altLang="en-US" dirty="0">
                <a:solidFill>
                  <a:schemeClr val="hlink"/>
                </a:solidFill>
              </a:rPr>
              <a:t>“铁幕演说”</a:t>
            </a:r>
            <a:r>
              <a:rPr lang="zh-CN" altLang="en-US" dirty="0">
                <a:solidFill>
                  <a:schemeClr val="accent2"/>
                </a:solidFill>
              </a:rPr>
              <a:t>打响了“冷战”的第一枪，</a:t>
            </a:r>
            <a:r>
              <a:rPr lang="zh-CN" altLang="en-US" dirty="0">
                <a:solidFill>
                  <a:schemeClr val="hlink"/>
                </a:solidFill>
              </a:rPr>
              <a:t>揭开了“冷战”序幕</a:t>
            </a:r>
            <a:r>
              <a:rPr lang="zh-CN" altLang="en-US" dirty="0">
                <a:solidFill>
                  <a:schemeClr val="accent2"/>
                </a:solidFill>
              </a:rPr>
              <a:t>。</a:t>
            </a:r>
            <a:endParaRPr lang="zh-CN" altLang="en-US" dirty="0">
              <a:solidFill>
                <a:schemeClr val="accent2"/>
              </a:solidFill>
            </a:endParaRPr>
          </a:p>
          <a:p>
            <a:pPr lvl="0"/>
            <a:r>
              <a:rPr lang="zh-CN" altLang="en-US" dirty="0"/>
              <a:t>“铁幕”实际上是指苏联对东欧各国实行的所谓“高压控制”。所以丘吉尔号召西方国家联合起来，依靠美国实力，反对苏联和东欧各国，对抗世界共产主义运动。 　　“铁幕演说”是美国统治当局借丘吉尔之口发出的第一个明白无误的“冷战”信号。因此，丘吉尔的“铁幕演说”打响了“冷战”的第一枪，揭开了“冷战”序幕。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8434" name="幻灯片图像占位符 18433"/>
          <p:cNvSpPr>
            <a:spLocks noGrp="1" noRot="1" noTextEdit="1"/>
          </p:cNvSpPr>
          <p:nvPr>
            <p:ph type="sldImg"/>
          </p:nvPr>
        </p:nvSpPr>
        <p:spPr>
          <a:xfrm>
            <a:off x="1140619" y="684213"/>
            <a:ext cx="4572000" cy="3429000"/>
          </a:xfrm>
        </p:spPr>
      </p:sp>
      <p:sp>
        <p:nvSpPr>
          <p:cNvPr id="18435" name="文本占位符 18434"/>
          <p:cNvSpPr>
            <a:spLocks noGrp="1" noRot="1"/>
          </p:cNvSpPr>
          <p:nvPr>
            <p:ph type="body" idx="1"/>
          </p:nvPr>
        </p:nvSpPr>
        <p:spPr>
          <a:xfrm>
            <a:off x="684213" y="4341813"/>
            <a:ext cx="5486400" cy="4114800"/>
          </a:xfrm>
        </p:spPr>
        <p:txBody>
          <a:bodyPr/>
          <a:p>
            <a:pPr lvl="0"/>
            <a:r>
              <a:rPr lang="zh-CN" altLang="en-US"/>
              <a:t>它是美国对外政策的一大转折点。过去美国把苏联称为盟国，只是在一些具体问题上攻击苏联。现在，杜鲁门公开宣布苏联是美国的主要敌人。杜鲁门主义是美苏冷战政策的核心。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F3F3C938-E46C-4734-8D79-960F65D4E3D4}" type="slidenum">
              <a:rPr lang="en-US" altLang="zh-CN"/>
            </a:fld>
            <a:endParaRPr lang="en-US" altLang="zh-CN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9698" name="Rectangle 2"/>
          <p:cNvSpPr>
            <a:spLocks noGrp="1" noRo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9699" name="Rectangle 3"/>
          <p:cNvSpPr>
            <a:spLocks noGrp="1" noRot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r>
              <a:rPr lang="zh-CN" altLang="en-US" dirty="0"/>
              <a:t>　　主要的参战者除了南北朝鲜外，还包括中国人民志愿军和美国，以及英国、加拿大、澳大利亚、新西兰、荷兰、法国、土耳其、泰国、菲律宾、希腊、比利时、哥伦比亚、埃塞俄比亚、南非、卢森堡共</a:t>
            </a:r>
            <a:r>
              <a:rPr lang="en-US" altLang="zh-CN" dirty="0"/>
              <a:t>15</a:t>
            </a:r>
            <a:r>
              <a:rPr lang="zh-CN" altLang="en-US" dirty="0"/>
              <a:t>个国家根据联合国的决议派小规模部队参战。苏联空军的航空兵部队与高炮部队参加了朝鲜战争防空作战。“联合国”军指挥官：麦克阿瑟、李奇微、马克</a:t>
            </a:r>
            <a:r>
              <a:rPr lang="en-US" altLang="zh-CN" dirty="0"/>
              <a:t>·</a:t>
            </a:r>
            <a:r>
              <a:rPr lang="zh-CN" altLang="en-US" dirty="0"/>
              <a:t>韦恩</a:t>
            </a:r>
            <a:r>
              <a:rPr lang="en-US" altLang="zh-CN" dirty="0"/>
              <a:t>·</a:t>
            </a:r>
            <a:r>
              <a:rPr lang="zh-CN" altLang="en-US" dirty="0"/>
              <a:t>克拉克（</a:t>
            </a:r>
            <a:r>
              <a:rPr lang="en-US" altLang="zh-CN" dirty="0"/>
              <a:t>1952</a:t>
            </a:r>
            <a:r>
              <a:rPr lang="zh-CN" altLang="en-US" dirty="0"/>
              <a:t>年</a:t>
            </a:r>
            <a:r>
              <a:rPr lang="en-US" altLang="zh-CN" dirty="0"/>
              <a:t>5</a:t>
            </a:r>
            <a:r>
              <a:rPr lang="zh-CN" altLang="en-US" dirty="0"/>
              <a:t>月</a:t>
            </a:r>
            <a:r>
              <a:rPr lang="en-US" altLang="zh-CN" dirty="0"/>
              <a:t>12</a:t>
            </a:r>
            <a:r>
              <a:rPr lang="zh-CN" altLang="en-US" dirty="0"/>
              <a:t>日接任李奇微）、李承晚；中、朝方面指挥官：金日成、彭德怀。</a:t>
            </a:r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矩形"/>
          <p:cNvSpPr/>
          <p:nvPr/>
        </p:nvSpPr>
        <p:spPr>
          <a:xfrm>
            <a:off x="0" y="0"/>
            <a:ext cx="0" cy="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253" name="文本框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399" cy="147002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0" i="0" u="none" strike="noStrike" kern="0" cap="none" spc="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单击此处编辑母版标题样式</a:t>
            </a:r>
            <a:endParaRPr lang="zh-CN" altLang="en-US" sz="1800" b="0" i="0" u="none" strike="noStrike" kern="0" cap="none" spc="0" baseline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54" name="文本框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1" cy="17526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0" i="0" u="none" strike="noStrike" kern="0" cap="none" spc="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单击此处编辑母版副标题样式</a:t>
            </a:r>
            <a:endParaRPr lang="zh-CN" altLang="en-US" sz="1800" b="0" i="0" u="none" strike="noStrike" kern="0" cap="none" spc="0" baseline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55" name="文本框"/>
          <p:cNvSpPr>
            <a:spLocks noGrp="1"/>
          </p:cNvSpPr>
          <p:nvPr>
            <p:ph type="dt" idx="10"/>
          </p:nvPr>
        </p:nvSpPr>
        <p:spPr>
          <a:xfrm>
            <a:off x="628650" y="6356349"/>
            <a:ext cx="20574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56" name="文本框"/>
          <p:cNvSpPr>
            <a:spLocks noGrp="1"/>
          </p:cNvSpPr>
          <p:nvPr>
            <p:ph type="ftr"/>
          </p:nvPr>
        </p:nvSpPr>
        <p:spPr>
          <a:xfrm>
            <a:off x="3028950" y="6356349"/>
            <a:ext cx="30861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57" name="文本框"/>
          <p:cNvSpPr>
            <a:spLocks noGrp="1"/>
          </p:cNvSpPr>
          <p:nvPr>
            <p:ph type="sldNum"/>
          </p:nvPr>
        </p:nvSpPr>
        <p:spPr>
          <a:xfrm>
            <a:off x="6457950" y="6356349"/>
            <a:ext cx="20574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800" b="0" i="0" u="none" strike="noStrike" kern="1200" cap="none" spc="0" baseline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</a:fld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 orient="vert"/>
          </p:nvPr>
        </p:nvSpPr>
        <p:spPr>
          <a:xfrm>
            <a:off x="4972050" y="274638"/>
            <a:ext cx="154305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body" orient="vert" idx="1"/>
          </p:nvPr>
        </p:nvSpPr>
        <p:spPr>
          <a:xfrm>
            <a:off x="342900" y="274638"/>
            <a:ext cx="451485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"/>
          <p:cNvSpPr/>
          <p:nvPr/>
        </p:nvSpPr>
        <p:spPr>
          <a:xfrm>
            <a:off x="0" y="0"/>
            <a:ext cx="0" cy="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15" name="文本框"/>
          <p:cNvSpPr>
            <a:spLocks noGrp="1"/>
          </p:cNvSpPr>
          <p:nvPr>
            <p:ph type="dt" idx="10"/>
          </p:nvPr>
        </p:nvSpPr>
        <p:spPr>
          <a:xfrm>
            <a:off x="628650" y="6356349"/>
            <a:ext cx="20574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6" name="文本框"/>
          <p:cNvSpPr>
            <a:spLocks noGrp="1"/>
          </p:cNvSpPr>
          <p:nvPr>
            <p:ph type="ftr"/>
          </p:nvPr>
        </p:nvSpPr>
        <p:spPr>
          <a:xfrm>
            <a:off x="3028950" y="6356349"/>
            <a:ext cx="30861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7" name="文本框"/>
          <p:cNvSpPr>
            <a:spLocks noGrp="1"/>
          </p:cNvSpPr>
          <p:nvPr>
            <p:ph type="sldNum"/>
          </p:nvPr>
        </p:nvSpPr>
        <p:spPr>
          <a:xfrm>
            <a:off x="6457950" y="6356349"/>
            <a:ext cx="20574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fld id="{CAD2D6BD-DE1B-4B5F-8B41-2702339687B9}" type="slidenum">
              <a:rPr lang="en-US" altLang="zh-CN" sz="1800" b="0" i="0" u="none" strike="noStrike" kern="1200" cap="none" spc="0" baseline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</a:fld>
            <a:endParaRPr lang="zh-CN" altLang="en-US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"/>
          <p:cNvSpPr/>
          <p:nvPr/>
        </p:nvSpPr>
        <p:spPr>
          <a:xfrm>
            <a:off x="0" y="0"/>
            <a:ext cx="0" cy="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32" name="文本框"/>
          <p:cNvSpPr>
            <a:spLocks noGrp="1"/>
          </p:cNvSpPr>
          <p:nvPr>
            <p:ph type="dt" idx="10"/>
          </p:nvPr>
        </p:nvSpPr>
        <p:spPr>
          <a:xfrm>
            <a:off x="628650" y="6356349"/>
            <a:ext cx="20574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3" name="文本框"/>
          <p:cNvSpPr>
            <a:spLocks noGrp="1"/>
          </p:cNvSpPr>
          <p:nvPr>
            <p:ph type="ftr"/>
          </p:nvPr>
        </p:nvSpPr>
        <p:spPr>
          <a:xfrm>
            <a:off x="3028950" y="6356349"/>
            <a:ext cx="30861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4" name="文本框"/>
          <p:cNvSpPr>
            <a:spLocks noGrp="1"/>
          </p:cNvSpPr>
          <p:nvPr>
            <p:ph type="sldNum"/>
          </p:nvPr>
        </p:nvSpPr>
        <p:spPr>
          <a:xfrm>
            <a:off x="6457950" y="6356349"/>
            <a:ext cx="20574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fld id="{CAD2D6BD-DE1B-4B5F-8B41-2702339687B9}" type="slidenum">
              <a:rPr lang="en-US" altLang="zh-CN" sz="1800" b="0" i="0" u="none" strike="noStrike" kern="1200" cap="none" spc="0" baseline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</a:fld>
            <a:endParaRPr lang="zh-CN" altLang="en-US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文本框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58" name="文本框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9" name="文本框"/>
          <p:cNvSpPr>
            <a:spLocks noGrp="1"/>
          </p:cNvSpPr>
          <p:nvPr>
            <p:ph type="dt" idx="10"/>
          </p:nvPr>
        </p:nvSpPr>
        <p:spPr>
          <a:xfrm>
            <a:off x="457200" y="6356349"/>
            <a:ext cx="21336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 algn="l"/>
            <a:endParaRPr lang="zh-CN" altLang="en-US" sz="1200">
              <a:solidFill>
                <a:srgbClr val="898989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60" name="文本框"/>
          <p:cNvSpPr>
            <a:spLocks noGrp="1"/>
          </p:cNvSpPr>
          <p:nvPr>
            <p:ph type="ftr"/>
          </p:nvPr>
        </p:nvSpPr>
        <p:spPr>
          <a:xfrm>
            <a:off x="3124200" y="6356349"/>
            <a:ext cx="2895599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 algn="ctr"/>
            <a:endParaRPr lang="zh-CN" altLang="en-US" sz="1200">
              <a:solidFill>
                <a:srgbClr val="898989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61" name="文本框"/>
          <p:cNvSpPr>
            <a:spLocks noGrp="1"/>
          </p:cNvSpPr>
          <p:nvPr>
            <p:ph type="sldNum"/>
          </p:nvPr>
        </p:nvSpPr>
        <p:spPr>
          <a:xfrm>
            <a:off x="6553200" y="6356349"/>
            <a:ext cx="2133598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rgbClr val="898989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 sz="1200">
              <a:solidFill>
                <a:srgbClr val="898989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矩形"/>
          <p:cNvSpPr/>
          <p:nvPr/>
        </p:nvSpPr>
        <p:spPr>
          <a:xfrm>
            <a:off x="0" y="0"/>
            <a:ext cx="0" cy="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188" name="文本框"/>
          <p:cNvSpPr>
            <a:spLocks noGrp="1"/>
          </p:cNvSpPr>
          <p:nvPr>
            <p:ph type="title"/>
          </p:nvPr>
        </p:nvSpPr>
        <p:spPr>
          <a:xfrm>
            <a:off x="628650" y="365124"/>
            <a:ext cx="7886700" cy="132556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89" name="文本框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90" name="文本框"/>
          <p:cNvSpPr>
            <a:spLocks noGrp="1"/>
          </p:cNvSpPr>
          <p:nvPr>
            <p:ph type="dt" idx="10"/>
          </p:nvPr>
        </p:nvSpPr>
        <p:spPr>
          <a:xfrm>
            <a:off x="628650" y="6356349"/>
            <a:ext cx="20574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91" name="文本框"/>
          <p:cNvSpPr>
            <a:spLocks noGrp="1"/>
          </p:cNvSpPr>
          <p:nvPr>
            <p:ph type="ftr"/>
          </p:nvPr>
        </p:nvSpPr>
        <p:spPr>
          <a:xfrm>
            <a:off x="3028950" y="6356349"/>
            <a:ext cx="30861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92" name="文本框"/>
          <p:cNvSpPr>
            <a:spLocks noGrp="1"/>
          </p:cNvSpPr>
          <p:nvPr>
            <p:ph type="sldNum"/>
          </p:nvPr>
        </p:nvSpPr>
        <p:spPr>
          <a:xfrm>
            <a:off x="6457950" y="6356349"/>
            <a:ext cx="20574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fld id="{CAD2D6BD-DE1B-4B5F-8B41-2702339687B9}" type="slidenum">
              <a:rPr lang="en-US" altLang="zh-CN" sz="1800" b="0" i="0" u="none" strike="noStrike" kern="1200" cap="none" spc="0" baseline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</a:fld>
            <a:endParaRPr lang="zh-CN" altLang="en-US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矩形"/>
          <p:cNvSpPr/>
          <p:nvPr/>
        </p:nvSpPr>
        <p:spPr>
          <a:xfrm>
            <a:off x="0" y="0"/>
            <a:ext cx="0" cy="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253" name="文本框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399" cy="147002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0" i="0" u="none" strike="noStrike" kern="0" cap="none" spc="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单击此处编辑母版标题样式</a:t>
            </a:r>
            <a:endParaRPr lang="zh-CN" altLang="en-US" sz="1800" b="0" i="0" u="none" strike="noStrike" kern="0" cap="none" spc="0" baseline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54" name="文本框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1" cy="17526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0" i="0" u="none" strike="noStrike" kern="0" cap="none" spc="0" baseline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单击此处编辑母版副标题样式</a:t>
            </a:r>
            <a:endParaRPr lang="zh-CN" altLang="en-US" sz="1800" b="0" i="0" u="none" strike="noStrike" kern="0" cap="none" spc="0" baseline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55" name="文本框"/>
          <p:cNvSpPr>
            <a:spLocks noGrp="1"/>
          </p:cNvSpPr>
          <p:nvPr>
            <p:ph type="dt" idx="10"/>
          </p:nvPr>
        </p:nvSpPr>
        <p:spPr>
          <a:xfrm>
            <a:off x="628650" y="6356349"/>
            <a:ext cx="20574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56" name="文本框"/>
          <p:cNvSpPr>
            <a:spLocks noGrp="1"/>
          </p:cNvSpPr>
          <p:nvPr>
            <p:ph type="ftr"/>
          </p:nvPr>
        </p:nvSpPr>
        <p:spPr>
          <a:xfrm>
            <a:off x="3028950" y="6356349"/>
            <a:ext cx="30861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57" name="文本框"/>
          <p:cNvSpPr>
            <a:spLocks noGrp="1"/>
          </p:cNvSpPr>
          <p:nvPr>
            <p:ph type="sldNum"/>
          </p:nvPr>
        </p:nvSpPr>
        <p:spPr>
          <a:xfrm>
            <a:off x="6457950" y="6356349"/>
            <a:ext cx="20574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CAD2D6BD-DE1B-4B5F-8B41-2702339687B9}" type="slidenum">
              <a:rPr lang="en-US" altLang="zh-CN" sz="1800" b="0" i="0" u="none" strike="noStrike" kern="1200" cap="none" spc="0" baseline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</a:fld>
            <a:endParaRPr lang="zh-CN" altLang="en-US" sz="1800" b="0" i="0" u="none" strike="noStrike" kern="1200" cap="none" spc="0" baseline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541735" y="4406900"/>
            <a:ext cx="58293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541735" y="2906713"/>
            <a:ext cx="58293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sz="half" idx="1"/>
          </p:nvPr>
        </p:nvSpPr>
        <p:spPr>
          <a:xfrm>
            <a:off x="342900" y="1600200"/>
            <a:ext cx="3028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sz="half" idx="2"/>
          </p:nvPr>
        </p:nvSpPr>
        <p:spPr>
          <a:xfrm>
            <a:off x="3486150" y="1600200"/>
            <a:ext cx="3028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342900" y="1535113"/>
            <a:ext cx="303014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文本框"/>
          <p:cNvSpPr>
            <a:spLocks noGrp="1"/>
          </p:cNvSpPr>
          <p:nvPr>
            <p:ph sz="half" idx="2"/>
          </p:nvPr>
        </p:nvSpPr>
        <p:spPr>
          <a:xfrm>
            <a:off x="342900" y="2174875"/>
            <a:ext cx="303014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body" sz="quarter" idx="3"/>
          </p:nvPr>
        </p:nvSpPr>
        <p:spPr>
          <a:xfrm>
            <a:off x="3483769" y="1535113"/>
            <a:ext cx="30313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文本框"/>
          <p:cNvSpPr>
            <a:spLocks noGrp="1"/>
          </p:cNvSpPr>
          <p:nvPr>
            <p:ph sz="quarter" idx="4"/>
          </p:nvPr>
        </p:nvSpPr>
        <p:spPr>
          <a:xfrm>
            <a:off x="3483769" y="2174875"/>
            <a:ext cx="30313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342900" y="273050"/>
            <a:ext cx="22562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idx="1"/>
          </p:nvPr>
        </p:nvSpPr>
        <p:spPr>
          <a:xfrm>
            <a:off x="2681288" y="273050"/>
            <a:ext cx="383381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body" sz="half" idx="2"/>
          </p:nvPr>
        </p:nvSpPr>
        <p:spPr>
          <a:xfrm>
            <a:off x="342900" y="1435100"/>
            <a:ext cx="22562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 orient="vert"/>
          </p:nvPr>
        </p:nvSpPr>
        <p:spPr>
          <a:xfrm>
            <a:off x="4972050" y="274638"/>
            <a:ext cx="154305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body" orient="vert" idx="1"/>
          </p:nvPr>
        </p:nvSpPr>
        <p:spPr>
          <a:xfrm>
            <a:off x="342900" y="274638"/>
            <a:ext cx="451485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"/>
          <p:cNvSpPr/>
          <p:nvPr/>
        </p:nvSpPr>
        <p:spPr>
          <a:xfrm>
            <a:off x="0" y="0"/>
            <a:ext cx="0" cy="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15" name="文本框"/>
          <p:cNvSpPr>
            <a:spLocks noGrp="1"/>
          </p:cNvSpPr>
          <p:nvPr>
            <p:ph type="dt" idx="10"/>
          </p:nvPr>
        </p:nvSpPr>
        <p:spPr>
          <a:xfrm>
            <a:off x="628650" y="6356349"/>
            <a:ext cx="20574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6" name="文本框"/>
          <p:cNvSpPr>
            <a:spLocks noGrp="1"/>
          </p:cNvSpPr>
          <p:nvPr>
            <p:ph type="ftr"/>
          </p:nvPr>
        </p:nvSpPr>
        <p:spPr>
          <a:xfrm>
            <a:off x="3028950" y="6356349"/>
            <a:ext cx="30861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7" name="文本框"/>
          <p:cNvSpPr>
            <a:spLocks noGrp="1"/>
          </p:cNvSpPr>
          <p:nvPr>
            <p:ph type="sldNum"/>
          </p:nvPr>
        </p:nvSpPr>
        <p:spPr>
          <a:xfrm>
            <a:off x="6457950" y="6356349"/>
            <a:ext cx="20574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fld id="{CAD2D6BD-DE1B-4B5F-8B41-2702339687B9}" type="slidenum">
              <a:rPr lang="en-US" altLang="zh-CN" sz="1800" b="0" i="0" u="none" strike="noStrike" kern="1200" cap="none" spc="0" baseline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</a:fld>
            <a:endParaRPr lang="zh-CN" altLang="en-US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"/>
          <p:cNvSpPr/>
          <p:nvPr/>
        </p:nvSpPr>
        <p:spPr>
          <a:xfrm>
            <a:off x="0" y="0"/>
            <a:ext cx="0" cy="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32" name="文本框"/>
          <p:cNvSpPr>
            <a:spLocks noGrp="1"/>
          </p:cNvSpPr>
          <p:nvPr>
            <p:ph type="dt" idx="10"/>
          </p:nvPr>
        </p:nvSpPr>
        <p:spPr>
          <a:xfrm>
            <a:off x="628650" y="6356349"/>
            <a:ext cx="20574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3" name="文本框"/>
          <p:cNvSpPr>
            <a:spLocks noGrp="1"/>
          </p:cNvSpPr>
          <p:nvPr>
            <p:ph type="ftr"/>
          </p:nvPr>
        </p:nvSpPr>
        <p:spPr>
          <a:xfrm>
            <a:off x="3028950" y="6356349"/>
            <a:ext cx="30861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4" name="文本框"/>
          <p:cNvSpPr>
            <a:spLocks noGrp="1"/>
          </p:cNvSpPr>
          <p:nvPr>
            <p:ph type="sldNum"/>
          </p:nvPr>
        </p:nvSpPr>
        <p:spPr>
          <a:xfrm>
            <a:off x="6457950" y="6356349"/>
            <a:ext cx="20574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fld id="{CAD2D6BD-DE1B-4B5F-8B41-2702339687B9}" type="slidenum">
              <a:rPr lang="en-US" altLang="zh-CN" sz="1800" b="0" i="0" u="none" strike="noStrike" kern="1200" cap="none" spc="0" baseline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</a:fld>
            <a:endParaRPr lang="zh-CN" altLang="en-US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文本框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58" name="文本框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9" name="文本框"/>
          <p:cNvSpPr>
            <a:spLocks noGrp="1"/>
          </p:cNvSpPr>
          <p:nvPr>
            <p:ph type="dt" idx="10"/>
          </p:nvPr>
        </p:nvSpPr>
        <p:spPr>
          <a:xfrm>
            <a:off x="457200" y="6356349"/>
            <a:ext cx="21336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 algn="l"/>
            <a:endParaRPr lang="zh-CN" altLang="en-US" sz="1200">
              <a:solidFill>
                <a:srgbClr val="898989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60" name="文本框"/>
          <p:cNvSpPr>
            <a:spLocks noGrp="1"/>
          </p:cNvSpPr>
          <p:nvPr>
            <p:ph type="ftr"/>
          </p:nvPr>
        </p:nvSpPr>
        <p:spPr>
          <a:xfrm>
            <a:off x="3124200" y="6356349"/>
            <a:ext cx="2895599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 algn="ctr"/>
            <a:endParaRPr lang="zh-CN" altLang="en-US" sz="1200">
              <a:solidFill>
                <a:srgbClr val="898989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61" name="文本框"/>
          <p:cNvSpPr>
            <a:spLocks noGrp="1"/>
          </p:cNvSpPr>
          <p:nvPr>
            <p:ph type="sldNum"/>
          </p:nvPr>
        </p:nvSpPr>
        <p:spPr>
          <a:xfrm>
            <a:off x="6553200" y="6356349"/>
            <a:ext cx="2133598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rgbClr val="898989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</a:fld>
            <a:endParaRPr lang="zh-CN" altLang="en-US" sz="1200">
              <a:solidFill>
                <a:srgbClr val="898989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541735" y="4406900"/>
            <a:ext cx="58293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541735" y="2906713"/>
            <a:ext cx="58293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矩形"/>
          <p:cNvSpPr/>
          <p:nvPr/>
        </p:nvSpPr>
        <p:spPr>
          <a:xfrm>
            <a:off x="0" y="0"/>
            <a:ext cx="0" cy="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  <p:sp>
        <p:nvSpPr>
          <p:cNvPr id="188" name="文本框"/>
          <p:cNvSpPr>
            <a:spLocks noGrp="1"/>
          </p:cNvSpPr>
          <p:nvPr>
            <p:ph type="title"/>
          </p:nvPr>
        </p:nvSpPr>
        <p:spPr>
          <a:xfrm>
            <a:off x="628650" y="365124"/>
            <a:ext cx="7886700" cy="132556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89" name="文本框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90" name="文本框"/>
          <p:cNvSpPr>
            <a:spLocks noGrp="1"/>
          </p:cNvSpPr>
          <p:nvPr>
            <p:ph type="dt" idx="10"/>
          </p:nvPr>
        </p:nvSpPr>
        <p:spPr>
          <a:xfrm>
            <a:off x="628650" y="6356349"/>
            <a:ext cx="20574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91" name="文本框"/>
          <p:cNvSpPr>
            <a:spLocks noGrp="1"/>
          </p:cNvSpPr>
          <p:nvPr>
            <p:ph type="ftr"/>
          </p:nvPr>
        </p:nvSpPr>
        <p:spPr>
          <a:xfrm>
            <a:off x="3028950" y="6356349"/>
            <a:ext cx="30861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92" name="文本框"/>
          <p:cNvSpPr>
            <a:spLocks noGrp="1"/>
          </p:cNvSpPr>
          <p:nvPr>
            <p:ph type="sldNum"/>
          </p:nvPr>
        </p:nvSpPr>
        <p:spPr>
          <a:xfrm>
            <a:off x="6457950" y="6356349"/>
            <a:ext cx="20574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fld id="{CAD2D6BD-DE1B-4B5F-8B41-2702339687B9}" type="slidenum">
              <a:rPr lang="en-US" altLang="zh-CN" sz="1800" b="0" i="0" u="none" strike="noStrike" kern="1200" cap="none" spc="0" baseline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</a:fld>
            <a:endParaRPr lang="zh-CN" altLang="en-US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sz="half" idx="1"/>
          </p:nvPr>
        </p:nvSpPr>
        <p:spPr>
          <a:xfrm>
            <a:off x="342900" y="1600200"/>
            <a:ext cx="3028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sz="half" idx="2"/>
          </p:nvPr>
        </p:nvSpPr>
        <p:spPr>
          <a:xfrm>
            <a:off x="3486150" y="1600200"/>
            <a:ext cx="3028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en-US" sz="1400" dirty="0"/>
            </a:fld>
            <a:endParaRPr lang="zh-CN" altLang="en-US" sz="1400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en-US" sz="1400" dirty="0"/>
            </a:fld>
            <a:endParaRPr lang="zh-CN" altLang="en-US" sz="1400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en-US" sz="1400" dirty="0"/>
            </a:fld>
            <a:endParaRPr lang="zh-CN" altLang="en-US" sz="1400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en-US" sz="1400" dirty="0"/>
            </a:fld>
            <a:endParaRPr lang="zh-CN" altLang="en-US" sz="1400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en-US" sz="1400" dirty="0"/>
            </a:fld>
            <a:endParaRPr lang="zh-CN" altLang="en-US" sz="1400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en-US" sz="1400" dirty="0"/>
            </a:fld>
            <a:endParaRPr lang="zh-CN" altLang="en-US" sz="1400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en-US" sz="1400" dirty="0"/>
            </a:fld>
            <a:endParaRPr lang="zh-CN" altLang="en-US" sz="1400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en-US" sz="1400" dirty="0"/>
            </a:fld>
            <a:endParaRPr lang="zh-CN" altLang="en-US" sz="140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342900" y="1535113"/>
            <a:ext cx="303014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文本框"/>
          <p:cNvSpPr>
            <a:spLocks noGrp="1"/>
          </p:cNvSpPr>
          <p:nvPr>
            <p:ph sz="half" idx="2"/>
          </p:nvPr>
        </p:nvSpPr>
        <p:spPr>
          <a:xfrm>
            <a:off x="342900" y="2174875"/>
            <a:ext cx="303014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body" sz="quarter" idx="3"/>
          </p:nvPr>
        </p:nvSpPr>
        <p:spPr>
          <a:xfrm>
            <a:off x="3483769" y="1535113"/>
            <a:ext cx="30313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文本框"/>
          <p:cNvSpPr>
            <a:spLocks noGrp="1"/>
          </p:cNvSpPr>
          <p:nvPr>
            <p:ph sz="quarter" idx="4"/>
          </p:nvPr>
        </p:nvSpPr>
        <p:spPr>
          <a:xfrm>
            <a:off x="3483769" y="2174875"/>
            <a:ext cx="30313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en-US" sz="1400" dirty="0"/>
            </a:fld>
            <a:endParaRPr lang="zh-CN" altLang="en-US" sz="1400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en-US" sz="1400" dirty="0"/>
            </a:fld>
            <a:endParaRPr lang="zh-CN" altLang="en-US" sz="1400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zh-CN" altLang="en-US" sz="1400" dirty="0"/>
            </a:fld>
            <a:endParaRPr lang="zh-CN" altLang="en-US" sz="1400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800"/>
            </a:lvl1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b="0" i="0" kern="1200" cap="none" spc="0" normalizeH="0" baseline="0" noProof="0">
              <a:solidFill>
                <a:schemeClr val="tx1"/>
              </a:solidFill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b="0" i="0" kern="1200" cap="none" spc="0" normalizeH="0" baseline="0" noProof="0">
              <a:solidFill>
                <a:schemeClr val="tx1"/>
              </a:solidFill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b" anchorCtr="0" compatLnSpc="1"/>
          <a:p>
            <a:pPr algn="r" eaLnBrk="1" hangingPunct="1"/>
            <a:fld id="{9A0DB2DC-4C9A-4742-B13C-FB6460FD3503}" type="slidenum">
              <a:rPr lang="en-US" altLang="zh-CN" sz="1200" dirty="0">
                <a:latin typeface="Garamond" panose="02020404030301010803" pitchFamily="18" charset="0"/>
              </a:rPr>
            </a:fld>
            <a:endParaRPr lang="en-US" altLang="zh-CN" sz="1200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en-US" altLang="zh-CN" sz="1200" dirty="0">
                <a:latin typeface="Garamond" panose="02020404030301010803" pitchFamily="18" charset="0"/>
              </a:rPr>
            </a:fld>
            <a:endParaRPr lang="en-US" altLang="zh-CN" sz="1200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en-US" altLang="zh-CN" sz="1200" dirty="0">
                <a:latin typeface="Garamond" panose="02020404030301010803" pitchFamily="18" charset="0"/>
              </a:rPr>
            </a:fld>
            <a:endParaRPr lang="en-US" altLang="zh-CN" sz="1200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en-US" altLang="zh-CN" sz="1200" dirty="0">
                <a:latin typeface="Garamond" panose="02020404030301010803" pitchFamily="18" charset="0"/>
              </a:rPr>
            </a:fld>
            <a:endParaRPr lang="en-US" altLang="zh-CN" sz="1200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en-US" altLang="zh-CN" sz="1200" dirty="0">
                <a:latin typeface="Garamond" panose="02020404030301010803" pitchFamily="18" charset="0"/>
              </a:rPr>
            </a:fld>
            <a:endParaRPr lang="en-US" altLang="zh-CN" sz="1200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en-US" altLang="zh-CN" sz="1200" dirty="0">
                <a:latin typeface="Garamond" panose="02020404030301010803" pitchFamily="18" charset="0"/>
              </a:rPr>
            </a:fld>
            <a:endParaRPr lang="en-US" altLang="zh-CN" sz="1200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en-US" altLang="zh-CN" sz="1200" dirty="0">
                <a:latin typeface="Garamond" panose="02020404030301010803" pitchFamily="18" charset="0"/>
              </a:rPr>
            </a:fld>
            <a:endParaRPr lang="en-US" altLang="zh-CN" sz="1200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en-US" altLang="zh-CN" sz="1200" dirty="0">
                <a:latin typeface="Garamond" panose="02020404030301010803" pitchFamily="18" charset="0"/>
              </a:rPr>
            </a:fld>
            <a:endParaRPr lang="en-US" altLang="zh-CN" sz="1200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en-US" altLang="zh-CN" sz="1200" dirty="0">
                <a:latin typeface="Garamond" panose="02020404030301010803" pitchFamily="18" charset="0"/>
              </a:rPr>
            </a:fld>
            <a:endParaRPr lang="en-US" altLang="zh-CN" sz="1200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en-US" altLang="zh-CN" sz="1200" dirty="0">
                <a:latin typeface="Garamond" panose="02020404030301010803" pitchFamily="18" charset="0"/>
              </a:rPr>
            </a:fld>
            <a:endParaRPr lang="en-US" altLang="zh-CN" sz="1200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en-US" altLang="zh-CN" sz="1200" dirty="0">
                <a:latin typeface="Garamond" panose="02020404030301010803" pitchFamily="18" charset="0"/>
              </a:rPr>
            </a:fld>
            <a:endParaRPr lang="en-US" altLang="zh-CN" sz="1200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342900" y="273050"/>
            <a:ext cx="22562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idx="1"/>
          </p:nvPr>
        </p:nvSpPr>
        <p:spPr>
          <a:xfrm>
            <a:off x="2681288" y="273050"/>
            <a:ext cx="383381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body" sz="half" idx="2"/>
          </p:nvPr>
        </p:nvSpPr>
        <p:spPr>
          <a:xfrm>
            <a:off x="342900" y="1435100"/>
            <a:ext cx="22562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5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9.xml"/><Relationship Id="rId8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0.xml"/><Relationship Id="rId8" Type="http://schemas.openxmlformats.org/officeDocument/2006/relationships/slideLayout" Target="../slideLayouts/slideLayout49.xml"/><Relationship Id="rId7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0.xml"/><Relationship Id="rId7" Type="http://schemas.openxmlformats.org/officeDocument/2006/relationships/slideLayout" Target="../slideLayouts/slideLayout59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628650" y="365124"/>
            <a:ext cx="7886700" cy="132556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dt" idx="2"/>
          </p:nvPr>
        </p:nvSpPr>
        <p:spPr>
          <a:xfrm>
            <a:off x="628650" y="6356349"/>
            <a:ext cx="20574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 upright="1"/>
          <a:lstStyle/>
          <a:p>
            <a:endParaRPr lang="zh-CN" altLang="en-US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5" name="文本框"/>
          <p:cNvSpPr>
            <a:spLocks noGrp="1"/>
          </p:cNvSpPr>
          <p:nvPr>
            <p:ph type="ftr" idx="3"/>
          </p:nvPr>
        </p:nvSpPr>
        <p:spPr>
          <a:xfrm>
            <a:off x="3028950" y="6356349"/>
            <a:ext cx="30861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 upright="1"/>
          <a:lstStyle/>
          <a:p>
            <a:endParaRPr lang="zh-CN" altLang="en-US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6" name="文本框"/>
          <p:cNvSpPr>
            <a:spLocks noGrp="1"/>
          </p:cNvSpPr>
          <p:nvPr>
            <p:ph type="sldNum" idx="4"/>
          </p:nvPr>
        </p:nvSpPr>
        <p:spPr>
          <a:xfrm>
            <a:off x="6457950" y="6356349"/>
            <a:ext cx="20574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 upright="1"/>
          <a:lstStyle/>
          <a:p>
            <a:endParaRPr lang="zh-CN" altLang="en-US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7" name="矩形"/>
          <p:cNvSpPr/>
          <p:nvPr/>
        </p:nvSpPr>
        <p:spPr>
          <a:xfrm>
            <a:off x="0" y="0"/>
            <a:ext cx="0" cy="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defTabSz="914400" fontAlgn="base" hangingPunct="0">
        <a:buNone/>
        <a:defRPr sz="1800"/>
      </a:lvl1pPr>
    </p:titleStyle>
    <p:bodyStyle>
      <a:lvl1pPr defTabSz="914400" fontAlgn="base" hangingPunct="0">
        <a:buNone/>
        <a:defRPr sz="1800"/>
      </a:lvl1pPr>
      <a:lvl2pPr defTabSz="914400" fontAlgn="base" hangingPunct="0">
        <a:buNone/>
        <a:defRPr sz="1800"/>
      </a:lvl2pPr>
      <a:lvl3pPr defTabSz="914400" fontAlgn="base" hangingPunct="0">
        <a:buNone/>
        <a:defRPr sz="1800"/>
      </a:lvl3pPr>
      <a:lvl4pPr defTabSz="914400" fontAlgn="base" hangingPunct="0">
        <a:buNone/>
        <a:defRPr sz="1800"/>
      </a:lvl4pPr>
      <a:lvl5pPr defTabSz="914400" fontAlgn="base" hangingPunct="0">
        <a:buNone/>
        <a:defRPr sz="1800"/>
      </a:lvl5pPr>
      <a:lvl6pPr defTabSz="914400" fontAlgn="base" hangingPunct="0">
        <a:buNone/>
        <a:defRPr sz="1800"/>
      </a:lvl6pPr>
      <a:lvl7pPr defTabSz="914400" fontAlgn="base" hangingPunct="0">
        <a:buNone/>
        <a:defRPr sz="1800"/>
      </a:lvl7pPr>
      <a:lvl8pPr defTabSz="914400" fontAlgn="base" hangingPunct="0">
        <a:buNone/>
        <a:defRPr sz="1800"/>
      </a:lvl8pPr>
      <a:lvl9pPr defTabSz="914400" fontAlgn="base" hangingPunct="0">
        <a:buNone/>
        <a:defRPr sz="1800"/>
      </a:lvl9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628650" y="365124"/>
            <a:ext cx="7886700" cy="132556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dt" idx="2"/>
          </p:nvPr>
        </p:nvSpPr>
        <p:spPr>
          <a:xfrm>
            <a:off x="628650" y="6356349"/>
            <a:ext cx="20574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 upright="1"/>
          <a:lstStyle/>
          <a:p>
            <a:endParaRPr lang="zh-CN" altLang="en-US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5" name="文本框"/>
          <p:cNvSpPr>
            <a:spLocks noGrp="1"/>
          </p:cNvSpPr>
          <p:nvPr>
            <p:ph type="ftr" idx="3"/>
          </p:nvPr>
        </p:nvSpPr>
        <p:spPr>
          <a:xfrm>
            <a:off x="3028950" y="6356349"/>
            <a:ext cx="30861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 upright="1"/>
          <a:lstStyle/>
          <a:p>
            <a:endParaRPr lang="zh-CN" altLang="en-US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6" name="文本框"/>
          <p:cNvSpPr>
            <a:spLocks noGrp="1"/>
          </p:cNvSpPr>
          <p:nvPr>
            <p:ph type="sldNum" idx="4"/>
          </p:nvPr>
        </p:nvSpPr>
        <p:spPr>
          <a:xfrm>
            <a:off x="6457950" y="6356349"/>
            <a:ext cx="2057400" cy="3651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 upright="1"/>
          <a:lstStyle/>
          <a:p>
            <a:endParaRPr lang="zh-CN" altLang="en-US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7" name="矩形"/>
          <p:cNvSpPr/>
          <p:nvPr/>
        </p:nvSpPr>
        <p:spPr>
          <a:xfrm>
            <a:off x="0" y="0"/>
            <a:ext cx="0" cy="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</p:sldLayoutIdLst>
  <p:hf sldNum="0" hdr="0" ftr="0" dt="0"/>
  <p:txStyles>
    <p:titleStyle>
      <a:lvl1pPr defTabSz="914400" fontAlgn="base" hangingPunct="0">
        <a:buNone/>
        <a:defRPr sz="1800"/>
      </a:lvl1pPr>
    </p:titleStyle>
    <p:bodyStyle>
      <a:lvl1pPr defTabSz="914400" fontAlgn="base" hangingPunct="0">
        <a:buNone/>
        <a:defRPr sz="1800"/>
      </a:lvl1pPr>
      <a:lvl2pPr defTabSz="914400" fontAlgn="base" hangingPunct="0">
        <a:buNone/>
        <a:defRPr sz="1800"/>
      </a:lvl2pPr>
      <a:lvl3pPr defTabSz="914400" fontAlgn="base" hangingPunct="0">
        <a:buNone/>
        <a:defRPr sz="1800"/>
      </a:lvl3pPr>
      <a:lvl4pPr defTabSz="914400" fontAlgn="base" hangingPunct="0">
        <a:buNone/>
        <a:defRPr sz="1800"/>
      </a:lvl4pPr>
      <a:lvl5pPr defTabSz="914400" fontAlgn="base" hangingPunct="0">
        <a:buNone/>
        <a:defRPr sz="1800"/>
      </a:lvl5pPr>
      <a:lvl6pPr defTabSz="914400" fontAlgn="base" hangingPunct="0">
        <a:buNone/>
        <a:defRPr sz="1800"/>
      </a:lvl6pPr>
      <a:lvl7pPr defTabSz="914400" fontAlgn="base" hangingPunct="0">
        <a:buNone/>
        <a:defRPr sz="1800"/>
      </a:lvl7pPr>
      <a:lvl8pPr defTabSz="914400" fontAlgn="base" hangingPunct="0">
        <a:buNone/>
        <a:defRPr sz="1800"/>
      </a:lvl8pPr>
      <a:lvl9pPr defTabSz="914400" fontAlgn="base" hangingPunct="0">
        <a:buNone/>
        <a:defRPr sz="1800"/>
      </a:lvl9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Rectangle 4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eaLnBrk="1" hangingPunct="1"/>
            <a:endParaRPr lang="zh-CN" altLang="en-US" dirty="0"/>
          </a:p>
        </p:txBody>
      </p:sp>
      <p:sp>
        <p:nvSpPr>
          <p:cNvPr id="1029" name="Rectangle 5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eaLnBrk="1" hangingPunct="1"/>
            <a:endParaRPr lang="zh-CN" altLang="en-US" dirty="0"/>
          </a:p>
        </p:txBody>
      </p:sp>
      <p:sp>
        <p:nvSpPr>
          <p:cNvPr id="1030" name="Rectangle 6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p>
            <a:pPr lvl="0" algn="r" eaLnBrk="1" hangingPunct="1"/>
            <a:fld id="{9A0DB2DC-4C9A-4742-B13C-FB6460FD3503}" type="slidenum">
              <a:rPr lang="zh-CN" altLang="en-US" sz="1400" dirty="0"/>
            </a:fld>
            <a:endParaRPr lang="zh-CN" altLang="en-US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075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latin typeface="+mj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ctr">
              <a:defRPr sz="1200">
                <a:latin typeface="+mj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p>
            <a:pPr lvl="0" algn="r" eaLnBrk="1" hangingPunct="1"/>
            <a:fld id="{9A0DB2DC-4C9A-4742-B13C-FB6460FD3503}" type="slidenum">
              <a:rPr lang="en-US" altLang="zh-CN" sz="1200" dirty="0">
                <a:latin typeface="Garamond" panose="02020404030301010803" pitchFamily="18" charset="0"/>
              </a:rPr>
            </a:fld>
            <a:endParaRPr lang="en-US" altLang="zh-CN" sz="1200" dirty="0">
              <a:latin typeface="Garamond" panose="02020404030301010803" pitchFamily="18" charset="0"/>
            </a:endParaRPr>
          </a:p>
        </p:txBody>
      </p:sp>
      <p:sp>
        <p:nvSpPr>
          <p:cNvPr id="15367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7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  <a:ea typeface="+mn-ea"/>
        </a:defRPr>
      </a:lvl2pPr>
      <a:lvl3pPr marL="1022350" indent="-35115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  <a:ea typeface="+mn-ea"/>
        </a:defRPr>
      </a:lvl3pPr>
      <a:lvl4pPr marL="1339850" indent="-31623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  <a:ea typeface="+mn-ea"/>
        </a:defRPr>
      </a:lvl4pPr>
      <a:lvl5pPr marL="1681480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138680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595880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053080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510280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3.xml"/><Relationship Id="rId3" Type="http://schemas.openxmlformats.org/officeDocument/2006/relationships/image" Target="../media/image1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8.xml"/><Relationship Id="rId1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8.xml"/><Relationship Id="rId1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hyperlink" Target="http://www.fanshun.com/info-e.htm" TargetMode="External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2.xml"/><Relationship Id="rId4" Type="http://schemas.openxmlformats.org/officeDocument/2006/relationships/image" Target="../media/image35.png"/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.xml"/><Relationship Id="rId1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.xml"/><Relationship Id="rId1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.xml"/><Relationship Id="rId1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image" Target="../media/image45.png"/><Relationship Id="rId1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.xml"/><Relationship Id="rId1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hyperlink" Target="../../&#26700;&#38754;/&#20154;&#25945;&#20061;&#19979;/&#31532;14&#35838;  &#20919;&#25112;&#20013;&#30340;&#23545;&#23769;/swf/&#32654;&#22269;&#20840;&#29699;&#20891;&#20107;&#37096;&#32626;.pps" TargetMode="External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" descr="201202041235200433493.jpg"/>
          <p:cNvPicPr>
            <a:picLocks noChangeAspect="1"/>
          </p:cNvPicPr>
          <p:nvPr/>
        </p:nvPicPr>
        <p:blipFill rotWithShape="1"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06024" y="1351756"/>
            <a:ext cx="4339752" cy="25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20"/>
          <p:cNvSpPr/>
          <p:nvPr/>
        </p:nvSpPr>
        <p:spPr>
          <a:xfrm>
            <a:off x="4673600" y="1689100"/>
            <a:ext cx="4478020" cy="2158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auto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spc="300" dirty="0">
                <a:solidFill>
                  <a:srgbClr val="C00000"/>
                </a:solidFill>
                <a:latin typeface="宋体" panose="02010600030101010101" pitchFamily="2" charset="-122"/>
              </a:rPr>
              <a:t>此图片是什么会议的场景？</a:t>
            </a:r>
            <a:r>
              <a:rPr lang="zh-CN" altLang="en-US" sz="2800" b="1" spc="300" dirty="0">
                <a:latin typeface="宋体" panose="02010600030101010101" pitchFamily="2" charset="-122"/>
              </a:rPr>
              <a:t>它召开于什么战争期间？</a:t>
            </a:r>
            <a:r>
              <a:rPr lang="zh-CN" altLang="en-US" sz="2800" b="1" spc="300" dirty="0">
                <a:solidFill>
                  <a:srgbClr val="FF0000"/>
                </a:solidFill>
                <a:latin typeface="宋体" panose="02010600030101010101" pitchFamily="2" charset="-122"/>
              </a:rPr>
              <a:t>这一时期美苏是什么关系？</a:t>
            </a:r>
            <a:endParaRPr lang="zh-CN" altLang="en-US" sz="2800" b="1" spc="300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3" name="Text Box 3"/>
          <p:cNvSpPr/>
          <p:nvPr/>
        </p:nvSpPr>
        <p:spPr>
          <a:xfrm>
            <a:off x="4141788" y="6112034"/>
            <a:ext cx="360045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algn="l">
              <a:buClrTx/>
              <a:buSzTx/>
              <a:buFontTx/>
            </a:pPr>
            <a:r>
              <a:rPr lang="zh-CN" altLang="zh-CN" sz="3600" b="1" dirty="0">
                <a:solidFill>
                  <a:srgbClr val="000066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美</a:t>
            </a:r>
            <a:r>
              <a:rPr lang="zh-CN" altLang="zh-CN" sz="3600" b="1" dirty="0">
                <a:solidFill>
                  <a:srgbClr val="000066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苏冷战的信号</a:t>
            </a:r>
            <a:endParaRPr lang="zh-CN" altLang="zh-CN" sz="3600" b="1" dirty="0">
              <a:solidFill>
                <a:srgbClr val="000066"/>
              </a:solidFill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5367" name="Rectangle 7"/>
          <p:cNvSpPr/>
          <p:nvPr/>
        </p:nvSpPr>
        <p:spPr>
          <a:xfrm>
            <a:off x="402431" y="6112034"/>
            <a:ext cx="291465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eaLnBrk="1" hangingPunct="1"/>
            <a:r>
              <a:rPr lang="zh-CN" altLang="zh-CN" sz="3600" b="1" dirty="0">
                <a:solidFill>
                  <a:srgbClr val="000066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3600" b="1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铁幕</a:t>
            </a:r>
            <a:r>
              <a:rPr lang="zh-CN" altLang="en-US" sz="3600" b="1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3600" b="1" dirty="0">
                <a:solidFill>
                  <a:srgbClr val="0000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演说”</a:t>
            </a:r>
            <a:endParaRPr lang="zh-CN" altLang="en-US" sz="3600" b="1" dirty="0">
              <a:solidFill>
                <a:srgbClr val="0000FF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矩形"/>
          <p:cNvSpPr/>
          <p:nvPr/>
        </p:nvSpPr>
        <p:spPr>
          <a:xfrm>
            <a:off x="13653" y="87819"/>
            <a:ext cx="8429149" cy="499110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square" lIns="68580" tIns="34290" rIns="68580" bIns="34290" anchor="t" anchorCtr="0">
            <a:spAutoFit/>
          </a:bodyPr>
          <a:p>
            <a:pPr marL="0" indent="0" algn="l" eaLnBrk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dirty="0" smtClean="0">
                <a:solidFill>
                  <a:schemeClr val="tx1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二、冷战的进程</a:t>
            </a:r>
            <a:r>
              <a:rPr lang="zh-CN" altLang="en-US" sz="2800" b="1" dirty="0" smtClean="0">
                <a:solidFill>
                  <a:srgbClr val="002060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smtClean="0">
                <a:solidFill>
                  <a:schemeClr val="tx1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——</a:t>
            </a:r>
            <a:r>
              <a:rPr lang="zh-CN" altLang="en-US" sz="2800" b="1" dirty="0" smtClean="0">
                <a:solidFill>
                  <a:schemeClr val="tx1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资本主义国家推行</a:t>
            </a:r>
            <a:r>
              <a:rPr lang="zh-CN" altLang="en-US" sz="2800" b="1" dirty="0" smtClean="0">
                <a:solidFill>
                  <a:srgbClr val="FF0000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冷战政策</a:t>
            </a:r>
            <a:endParaRPr lang="zh-CN" altLang="en-US" sz="2800" b="1" i="0" u="none" strike="noStrike" kern="1200" cap="none" spc="0" baseline="0" dirty="0" smtClean="0">
              <a:solidFill>
                <a:srgbClr val="FF0000"/>
              </a:solidFill>
              <a:latin typeface="宋体" panose="02010600030101010101" pitchFamily="2" charset="-122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138208" y="740728"/>
            <a:ext cx="4284663" cy="5381625"/>
            <a:chOff x="-67" y="835"/>
            <a:chExt cx="2426" cy="3390"/>
          </a:xfrm>
        </p:grpSpPr>
        <p:pic>
          <p:nvPicPr>
            <p:cNvPr id="3079" name="Picture 5" descr="20063512325673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67" y="835"/>
              <a:ext cx="2426" cy="163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080" name="Rectangle 7"/>
            <p:cNvSpPr/>
            <p:nvPr/>
          </p:nvSpPr>
          <p:spPr>
            <a:xfrm>
              <a:off x="-67" y="2539"/>
              <a:ext cx="2426" cy="16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en-US" altLang="zh-CN" sz="2800" b="1" dirty="0">
                  <a:solidFill>
                    <a:srgbClr val="000000"/>
                  </a:solidFill>
                  <a:latin typeface="Calibri" panose="020F0502020204030204" charset="0"/>
                </a:rPr>
                <a:t>“</a:t>
              </a:r>
              <a:r>
                <a:rPr lang="zh-CN" altLang="en-US" sz="2800" b="1" dirty="0">
                  <a:solidFill>
                    <a:srgbClr val="000000"/>
                  </a:solidFill>
                  <a:latin typeface="Calibri" panose="020F0502020204030204" charset="0"/>
                </a:rPr>
                <a:t>从波罗的海的什切青到亚得里亚海的的里雅斯特，一幅横贯欧洲大陆的</a:t>
              </a:r>
              <a:r>
                <a:rPr lang="zh-CN" altLang="en-US" sz="2800" b="1" dirty="0">
                  <a:solidFill>
                    <a:srgbClr val="006600"/>
                  </a:solidFill>
                  <a:latin typeface="Calibri" panose="020F0502020204030204" charset="0"/>
                </a:rPr>
                <a:t>铁幕</a:t>
              </a:r>
              <a:r>
                <a:rPr lang="zh-CN" altLang="en-US" sz="2800" b="1" dirty="0">
                  <a:solidFill>
                    <a:srgbClr val="000000"/>
                  </a:solidFill>
                  <a:latin typeface="Calibri" panose="020F0502020204030204" charset="0"/>
                </a:rPr>
                <a:t>已经降落下来</a:t>
              </a:r>
              <a:r>
                <a:rPr lang="en-US" altLang="zh-CN" sz="2800" b="1" dirty="0">
                  <a:solidFill>
                    <a:srgbClr val="000000"/>
                  </a:solidFill>
                  <a:latin typeface="Calibri" panose="020F0502020204030204" charset="0"/>
                </a:rPr>
                <a:t>……”</a:t>
              </a:r>
              <a:r>
                <a:rPr lang="zh-CN" altLang="en-US" sz="2800" b="1" dirty="0">
                  <a:solidFill>
                    <a:srgbClr val="000000"/>
                  </a:solidFill>
                  <a:latin typeface="Calibri" panose="020F0502020204030204" charset="0"/>
                </a:rPr>
                <a:t>。</a:t>
              </a:r>
              <a:endParaRPr lang="zh-CN" altLang="en-US" sz="2800" b="1" dirty="0">
                <a:solidFill>
                  <a:srgbClr val="000000"/>
                </a:solidFill>
                <a:latin typeface="Calibri" panose="020F0502020204030204" charset="0"/>
              </a:endParaRPr>
            </a:p>
            <a:p>
              <a:r>
                <a:rPr lang="zh-CN" altLang="en-US" sz="2800" b="1" dirty="0">
                  <a:solidFill>
                    <a:srgbClr val="000000"/>
                  </a:solidFill>
                  <a:latin typeface="Calibri" panose="020F0502020204030204" charset="0"/>
                </a:rPr>
                <a:t>    </a:t>
              </a:r>
              <a:r>
                <a:rPr lang="en-US" altLang="zh-CN" sz="2800" b="1" dirty="0">
                  <a:solidFill>
                    <a:srgbClr val="CC0000"/>
                  </a:solidFill>
                  <a:latin typeface="Calibri" panose="020F0502020204030204" charset="0"/>
                </a:rPr>
                <a:t>——</a:t>
              </a:r>
              <a:r>
                <a:rPr lang="zh-CN" altLang="en-US" sz="2800" b="1" dirty="0">
                  <a:solidFill>
                    <a:srgbClr val="CC0000"/>
                  </a:solidFill>
                  <a:latin typeface="Calibri" panose="020F0502020204030204" charset="0"/>
                </a:rPr>
                <a:t>温斯顿</a:t>
              </a:r>
              <a:r>
                <a:rPr lang="en-US" altLang="zh-CN" sz="2800" b="1" dirty="0">
                  <a:solidFill>
                    <a:srgbClr val="CC0000"/>
                  </a:solidFill>
                  <a:latin typeface="Calibri" panose="020F0502020204030204" charset="0"/>
                </a:rPr>
                <a:t>·</a:t>
              </a:r>
              <a:r>
                <a:rPr lang="zh-CN" altLang="en-US" sz="2800" b="1" dirty="0">
                  <a:solidFill>
                    <a:srgbClr val="CC0000"/>
                  </a:solidFill>
                  <a:latin typeface="Calibri" panose="020F0502020204030204" charset="0"/>
                </a:rPr>
                <a:t>丘吉尔：</a:t>
              </a:r>
              <a:endParaRPr lang="zh-CN" altLang="en-US" sz="2800" b="1" dirty="0">
                <a:solidFill>
                  <a:srgbClr val="CC0000"/>
                </a:solidFill>
                <a:latin typeface="Calibri" panose="020F0502020204030204" charset="0"/>
              </a:endParaRPr>
            </a:p>
            <a:p>
              <a:r>
                <a:rPr lang="zh-CN" altLang="en-US" sz="2800" b="1" dirty="0">
                  <a:solidFill>
                    <a:srgbClr val="CC0000"/>
                  </a:solidFill>
                  <a:latin typeface="Calibri" panose="020F0502020204030204" charset="0"/>
                </a:rPr>
                <a:t>        </a:t>
              </a:r>
              <a:r>
                <a:rPr lang="en-US" altLang="zh-CN" sz="2800" b="1" dirty="0">
                  <a:solidFill>
                    <a:srgbClr val="CC0000"/>
                  </a:solidFill>
                  <a:latin typeface="Calibri" panose="020F0502020204030204" charset="0"/>
                </a:rPr>
                <a:t>《</a:t>
              </a:r>
              <a:r>
                <a:rPr lang="zh-CN" altLang="en-US" sz="2800" b="1" dirty="0">
                  <a:solidFill>
                    <a:srgbClr val="CC0000"/>
                  </a:solidFill>
                  <a:latin typeface="Calibri" panose="020F0502020204030204" charset="0"/>
                </a:rPr>
                <a:t>和平砥柱</a:t>
              </a:r>
              <a:r>
                <a:rPr lang="en-US" altLang="zh-CN" sz="2800" b="1" dirty="0">
                  <a:solidFill>
                    <a:srgbClr val="CC0000"/>
                  </a:solidFill>
                  <a:latin typeface="Calibri" panose="020F0502020204030204" charset="0"/>
                </a:rPr>
                <a:t>》</a:t>
              </a:r>
              <a:endParaRPr lang="en-US" altLang="zh-CN" sz="2800" b="1" dirty="0">
                <a:solidFill>
                  <a:srgbClr val="CC0000"/>
                </a:solidFill>
                <a:latin typeface="Calibri" panose="020F0502020204030204" charset="0"/>
              </a:endParaRPr>
            </a:p>
          </p:txBody>
        </p:sp>
      </p:grpSp>
      <p:pic>
        <p:nvPicPr>
          <p:cNvPr id="19462" name="Picture 3" descr="iron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375" y="680085"/>
            <a:ext cx="4354001" cy="514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ldLvl="0" animBg="1"/>
      <p:bldP spid="1536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pic>
        <p:nvPicPr>
          <p:cNvPr id="2" name="杜鲁门主义内容与两国对世界两极的认识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66236" y="744379"/>
            <a:ext cx="8224361" cy="48915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2" name="矩形 17411"/>
          <p:cNvSpPr/>
          <p:nvPr/>
        </p:nvSpPr>
        <p:spPr>
          <a:xfrm>
            <a:off x="116840" y="1295400"/>
            <a:ext cx="8934450" cy="164020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pPr lvl="0">
              <a:lnSpc>
                <a:spcPct val="90000"/>
              </a:lnSpc>
            </a:pPr>
            <a:r>
              <a:rPr lang="en-US" altLang="zh-CN" sz="2800" b="1">
                <a:latin typeface="Arial" panose="020B0604020202020204" pitchFamily="34" charset="0"/>
                <a:ea typeface="楷体_GB2312" panose="02010609030101010101" pitchFamily="49" charset="-122"/>
              </a:rPr>
              <a:t> 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 (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世界已经分成两个敌对营垒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)“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几乎所有国家必须在两种生活方式中挑选一种”。一种是“自由国家”，一种是“极权政体”。美国有领导“自由国家”的使命，以“防止共产主义的渗入”。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413" name="矩形 17412"/>
          <p:cNvSpPr/>
          <p:nvPr/>
        </p:nvSpPr>
        <p:spPr>
          <a:xfrm>
            <a:off x="116840" y="3014345"/>
            <a:ext cx="8934450" cy="202755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pPr lvl="0">
              <a:lnSpc>
                <a:spcPct val="90000"/>
              </a:lnSpc>
            </a:pPr>
            <a:r>
              <a:rPr lang="en-US" altLang="zh-CN" sz="2800" b="1">
                <a:latin typeface="Arial" panose="020B0604020202020204" pitchFamily="34" charset="0"/>
                <a:ea typeface="楷体_GB2312" panose="02010609030101010101" pitchFamily="49" charset="-122"/>
              </a:rPr>
              <a:t>       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今天希腊这个国家的生存，受到共产主义的严重威胁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正如希腊的情形一样，如果土耳其要得到它所需的援助，就得由美国供给它。我们是能够提供那种援助的唯一国家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…… </a:t>
            </a:r>
            <a:endParaRPr lang="en-US" altLang="zh-CN" sz="28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>
              <a:lnSpc>
                <a:spcPct val="90000"/>
              </a:lnSpc>
            </a:pPr>
            <a:endParaRPr lang="en-US" altLang="zh-CN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414" name="矩形 17413"/>
          <p:cNvSpPr/>
          <p:nvPr/>
        </p:nvSpPr>
        <p:spPr>
          <a:xfrm>
            <a:off x="1921510" y="4519930"/>
            <a:ext cx="715899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──1947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月美国总统杜鲁门在国会的演讲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418" name="直接连接符 17417"/>
          <p:cNvSpPr/>
          <p:nvPr/>
        </p:nvSpPr>
        <p:spPr>
          <a:xfrm>
            <a:off x="814705" y="2830195"/>
            <a:ext cx="3958590" cy="5715"/>
          </a:xfrm>
          <a:prstGeom prst="line">
            <a:avLst/>
          </a:prstGeom>
          <a:ln w="349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7419" name="椭圆 17418"/>
          <p:cNvSpPr/>
          <p:nvPr/>
        </p:nvSpPr>
        <p:spPr>
          <a:xfrm>
            <a:off x="6304280" y="1642745"/>
            <a:ext cx="1530350" cy="514350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 sz="1350"/>
          </a:p>
        </p:txBody>
      </p:sp>
      <p:sp>
        <p:nvSpPr>
          <p:cNvPr id="17420" name="直接连接符 17419"/>
          <p:cNvSpPr/>
          <p:nvPr/>
        </p:nvSpPr>
        <p:spPr>
          <a:xfrm>
            <a:off x="5365750" y="3429000"/>
            <a:ext cx="3359785" cy="635"/>
          </a:xfrm>
          <a:prstGeom prst="line">
            <a:avLst/>
          </a:prstGeom>
          <a:ln w="349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7421" name="线形标注 3(带强调线) 17420"/>
          <p:cNvSpPr/>
          <p:nvPr/>
        </p:nvSpPr>
        <p:spPr>
          <a:xfrm>
            <a:off x="5100955" y="675640"/>
            <a:ext cx="2733675" cy="478790"/>
          </a:xfrm>
          <a:prstGeom prst="accentCallout3">
            <a:avLst>
              <a:gd name="adj1" fmla="val 14986"/>
              <a:gd name="adj2" fmla="val 101811"/>
              <a:gd name="adj3" fmla="val 18750"/>
              <a:gd name="adj4" fmla="val 117144"/>
              <a:gd name="adj5" fmla="val 153023"/>
              <a:gd name="adj6" fmla="val 117144"/>
              <a:gd name="adj7" fmla="val 222944"/>
              <a:gd name="adj8" fmla="val 100882"/>
            </a:avLst>
          </a:prstGeom>
          <a:solidFill>
            <a:schemeClr val="accent1"/>
          </a:solidFill>
          <a:ln w="50800" cap="flat" cmpd="sng">
            <a:solidFill>
              <a:srgbClr val="800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7627" tIns="35242" rIns="67627" bIns="35242"/>
          <a:p>
            <a:pPr lvl="0" algn="ctr" eaLnBrk="1" latinLnBrk="0" hangingPunct="1"/>
            <a:r>
              <a:rPr lang="zh-CN" altLang="en-US" sz="2800" b="1">
                <a:latin typeface="Times New Roman" panose="02020603050405020304" charset="0"/>
                <a:ea typeface="黑体" panose="02010609060101010101" pitchFamily="49" charset="-122"/>
              </a:rPr>
              <a:t>资本主义世界</a:t>
            </a:r>
            <a:endParaRPr lang="zh-CN" altLang="en-US" sz="2800" b="1">
              <a:latin typeface="Times New Roman" panose="02020603050405020304" charset="0"/>
              <a:ea typeface="黑体" panose="02010609060101010101" pitchFamily="49" charset="-122"/>
            </a:endParaRPr>
          </a:p>
          <a:p>
            <a:pPr lvl="0" algn="ctr" eaLnBrk="1" latinLnBrk="0" hangingPunct="1"/>
            <a:endParaRPr lang="zh-CN" altLang="en-US" sz="2800" b="1">
              <a:latin typeface="Times New Roman" panose="02020603050405020304" charset="0"/>
              <a:ea typeface="黑体" panose="02010609060101010101" pitchFamily="49" charset="-122"/>
            </a:endParaRPr>
          </a:p>
        </p:txBody>
      </p:sp>
      <p:sp>
        <p:nvSpPr>
          <p:cNvPr id="17422" name="线形标注 3(无边框) 17421"/>
          <p:cNvSpPr/>
          <p:nvPr/>
        </p:nvSpPr>
        <p:spPr>
          <a:xfrm>
            <a:off x="468630" y="856615"/>
            <a:ext cx="2957195" cy="852170"/>
          </a:xfrm>
          <a:prstGeom prst="callout3">
            <a:avLst>
              <a:gd name="adj1" fmla="val 18750"/>
              <a:gd name="adj2" fmla="val 101616"/>
              <a:gd name="adj3" fmla="val 18750"/>
              <a:gd name="adj4" fmla="val 105880"/>
              <a:gd name="adj5" fmla="val 18750"/>
              <a:gd name="adj6" fmla="val 105880"/>
              <a:gd name="adj7" fmla="val 143517"/>
              <a:gd name="adj8" fmla="val 75305"/>
            </a:avLst>
          </a:prstGeom>
          <a:solidFill>
            <a:schemeClr val="accent1"/>
          </a:solidFill>
          <a:ln w="50800" cap="flat" cmpd="sng">
            <a:solidFill>
              <a:srgbClr val="800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7627" tIns="35242" rIns="67627" bIns="35242"/>
          <a:p>
            <a:pPr lvl="0" algn="ctr" eaLnBrk="1" latinLnBrk="0" hangingPunct="1"/>
            <a:r>
              <a:rPr lang="zh-CN" altLang="en-US" sz="2800" b="1">
                <a:latin typeface="Times New Roman" panose="02020603050405020304" charset="0"/>
                <a:ea typeface="黑体" panose="02010609060101010101" pitchFamily="49" charset="-122"/>
              </a:rPr>
              <a:t>以苏联为首的社会主义力量</a:t>
            </a:r>
            <a:endParaRPr lang="zh-CN" altLang="en-US" sz="2800" b="1">
              <a:latin typeface="Times New Roman" panose="02020603050405020304" charset="0"/>
              <a:ea typeface="黑体" panose="02010609060101010101" pitchFamily="49" charset="-122"/>
            </a:endParaRPr>
          </a:p>
          <a:p>
            <a:pPr lvl="0" algn="ctr" eaLnBrk="1" latinLnBrk="0" hangingPunct="1"/>
            <a:endParaRPr lang="zh-CN" altLang="en-US" sz="2800" b="1">
              <a:latin typeface="Times New Roman" panose="02020603050405020304" charset="0"/>
              <a:ea typeface="黑体" panose="02010609060101010101" pitchFamily="49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1251585" y="2031365"/>
            <a:ext cx="1639570" cy="476250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 sz="1350"/>
          </a:p>
        </p:txBody>
      </p:sp>
      <p:sp>
        <p:nvSpPr>
          <p:cNvPr id="3" name="直接连接符 2"/>
          <p:cNvSpPr/>
          <p:nvPr/>
        </p:nvSpPr>
        <p:spPr>
          <a:xfrm>
            <a:off x="268605" y="4164330"/>
            <a:ext cx="4270375" cy="15875"/>
          </a:xfrm>
          <a:prstGeom prst="line">
            <a:avLst/>
          </a:prstGeom>
          <a:ln w="349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" name="矩形"/>
          <p:cNvSpPr/>
          <p:nvPr/>
        </p:nvSpPr>
        <p:spPr>
          <a:xfrm>
            <a:off x="13653" y="96709"/>
            <a:ext cx="8429149" cy="499110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square" lIns="68580" tIns="34290" rIns="68580" bIns="34290" anchor="t" anchorCtr="0">
            <a:spAutoFit/>
          </a:bodyPr>
          <a:p>
            <a:pPr marL="0" indent="0" algn="l" eaLnBrk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dirty="0" smtClean="0">
                <a:solidFill>
                  <a:srgbClr val="000000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二、冷战的进程</a:t>
            </a:r>
            <a:r>
              <a:rPr lang="zh-CN" altLang="en-US" sz="2800" b="1" dirty="0" smtClean="0">
                <a:solidFill>
                  <a:srgbClr val="002060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   </a:t>
            </a:r>
            <a:r>
              <a:rPr lang="en-US" altLang="zh-CN" sz="2800" b="1" dirty="0" smtClean="0">
                <a:solidFill>
                  <a:srgbClr val="000000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——</a:t>
            </a:r>
            <a:r>
              <a:rPr lang="zh-CN" altLang="en-US" sz="2800" b="1" dirty="0" smtClean="0">
                <a:solidFill>
                  <a:srgbClr val="000000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资本主义国家推行</a:t>
            </a:r>
            <a:r>
              <a:rPr lang="zh-CN" altLang="en-US" sz="2800" b="1" dirty="0" smtClean="0">
                <a:solidFill>
                  <a:srgbClr val="FF0000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冷战政策</a:t>
            </a:r>
            <a:endParaRPr lang="zh-CN" altLang="en-US" sz="2800" b="1" i="0" u="none" strike="noStrike" kern="1200" cap="none" spc="0" baseline="0" dirty="0" smtClean="0">
              <a:solidFill>
                <a:srgbClr val="FF0000"/>
              </a:solidFill>
              <a:latin typeface="宋体" panose="02010600030101010101" pitchFamily="2" charset="-122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70034" y="6198553"/>
            <a:ext cx="3355181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r"/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ea"/>
              </a:rPr>
              <a:t>杜鲁门主义（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ea"/>
              </a:rPr>
              <a:t>1947</a:t>
            </a: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ea"/>
              </a:rPr>
              <a:t>）</a:t>
            </a:r>
            <a:endParaRPr lang="zh-CN" altLang="en-US" sz="2800"/>
          </a:p>
        </p:txBody>
      </p:sp>
      <p:sp>
        <p:nvSpPr>
          <p:cNvPr id="5" name="文本框 4"/>
          <p:cNvSpPr txBox="1"/>
          <p:nvPr/>
        </p:nvSpPr>
        <p:spPr>
          <a:xfrm>
            <a:off x="3425825" y="6198553"/>
            <a:ext cx="446913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ea"/>
              </a:rPr>
              <a:t>——冷战政策</a:t>
            </a: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ea"/>
              </a:rPr>
              <a:t>政治上</a:t>
            </a:r>
            <a:r>
              <a:rPr lang="zh-CN" alt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ea"/>
              </a:rPr>
              <a:t>的表现</a:t>
            </a: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72561" y="5132388"/>
            <a:ext cx="8797766" cy="988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defTabSz="914400" eaLnBrk="1" hangingPunct="1">
              <a:lnSpc>
                <a:spcPts val="3500"/>
              </a:lnSpc>
              <a:buClrTx/>
              <a:buSzTx/>
              <a:buFontTx/>
              <a:buNone/>
              <a:defRPr/>
            </a:pPr>
            <a:r>
              <a:rPr kumimoji="1" lang="zh-CN" altLang="en-US" sz="2800" b="1" noProof="0" dirty="0">
                <a:latin typeface="宋体" panose="02010600030101010101" pitchFamily="2" charset="-122"/>
                <a:cs typeface="+mn-cs"/>
                <a:sym typeface="+mn-ea"/>
              </a:rPr>
              <a:t>结合教材分析：这篇演说提出的政策被称作什么？实质是什么？影响？</a:t>
            </a:r>
            <a:endParaRPr kumimoji="1" lang="zh-CN" altLang="en-US" sz="2800" b="1" noProof="0" dirty="0">
              <a:latin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7305" y="5676900"/>
            <a:ext cx="9037320" cy="52197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影响：标志着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美苏战时同盟关系正式破裂、冷战开始。</a:t>
            </a:r>
            <a:endParaRPr lang="zh-CN" altLang="en-US" sz="28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795" y="5132705"/>
            <a:ext cx="9069705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algn="l" fontAlgn="base"/>
            <a:r>
              <a:rPr lang="zh-CN" altLang="en-US" sz="2800" b="1" dirty="0">
                <a:solidFill>
                  <a:srgbClr val="000000"/>
                </a:solidFill>
                <a:latin typeface="宋体" panose="02010600030101010101" pitchFamily="2" charset="-122"/>
                <a:cs typeface="+mn-cs"/>
                <a:sym typeface="+mn-ea"/>
              </a:rPr>
              <a:t>实质：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cs typeface="+mn-cs"/>
                <a:sym typeface="+mn-ea"/>
              </a:rPr>
              <a:t>遏制共产主义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cs typeface="+mn-cs"/>
                <a:sym typeface="+mn-ea"/>
              </a:rPr>
              <a:t>，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cs typeface="+mn-cs"/>
                <a:sym typeface="+mn-ea"/>
              </a:rPr>
              <a:t>干涉别国内政</a:t>
            </a:r>
            <a:endParaRPr lang="zh-CN" altLang="en-US" sz="2800" b="1" dirty="0">
              <a:solidFill>
                <a:srgbClr val="FF0000"/>
              </a:solidFill>
              <a:latin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7" name="直接连接符 6"/>
          <p:cNvSpPr/>
          <p:nvPr/>
        </p:nvSpPr>
        <p:spPr>
          <a:xfrm>
            <a:off x="4910455" y="4180205"/>
            <a:ext cx="3815080" cy="635"/>
          </a:xfrm>
          <a:prstGeom prst="line">
            <a:avLst/>
          </a:prstGeom>
          <a:ln w="349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" name="直接连接符 7"/>
          <p:cNvSpPr/>
          <p:nvPr/>
        </p:nvSpPr>
        <p:spPr>
          <a:xfrm>
            <a:off x="231140" y="4610735"/>
            <a:ext cx="1758950" cy="15875"/>
          </a:xfrm>
          <a:prstGeom prst="line">
            <a:avLst/>
          </a:prstGeom>
          <a:ln w="349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1" grpId="0" bldLvl="0" animBg="1"/>
      <p:bldP spid="17422" grpId="0" bldLvl="0" animBg="1"/>
      <p:bldP spid="18" grpId="0"/>
      <p:bldP spid="5" grpId="0"/>
      <p:bldP spid="10" grpId="0"/>
      <p:bldP spid="10" grpId="1"/>
      <p:bldP spid="6" grpId="0" bldLvl="0" animBg="1"/>
      <p:bldP spid="16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pic>
        <p:nvPicPr>
          <p:cNvPr id="15361" name="Picture 3" descr="8615949037125039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1551" y="951548"/>
            <a:ext cx="6925508" cy="4779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41" name="Text Box 5"/>
          <p:cNvSpPr txBox="1"/>
          <p:nvPr/>
        </p:nvSpPr>
        <p:spPr>
          <a:xfrm>
            <a:off x="1628775" y="2796778"/>
            <a:ext cx="5886450" cy="7143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4050" b="1" dirty="0">
                <a:solidFill>
                  <a:srgbClr val="FF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美国对此感到忧心忡忡！</a:t>
            </a:r>
            <a:endParaRPr lang="zh-CN" altLang="en-US" sz="4050" b="1" dirty="0">
              <a:solidFill>
                <a:srgbClr val="FF33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Rectangle 2"/>
          <p:cNvSpPr>
            <a:spLocks noGrp="1"/>
          </p:cNvSpPr>
          <p:nvPr>
            <p:ph idx="1"/>
          </p:nvPr>
        </p:nvSpPr>
        <p:spPr>
          <a:xfrm>
            <a:off x="0" y="-152400"/>
            <a:ext cx="9144000" cy="6858000"/>
          </a:xfrm>
        </p:spPr>
        <p:txBody>
          <a:bodyPr vert="horz" wrap="square" lIns="91440" tIns="45720" rIns="91440" bIns="45720" anchor="t"/>
          <a:p>
            <a:pPr>
              <a:buNone/>
            </a:pPr>
            <a:r>
              <a:rPr lang="zh-CN" altLang="zh-CN" dirty="0"/>
              <a:t> </a:t>
            </a:r>
            <a:endParaRPr lang="zh-CN" altLang="zh-CN" dirty="0"/>
          </a:p>
        </p:txBody>
      </p:sp>
      <p:pic>
        <p:nvPicPr>
          <p:cNvPr id="14339" name="Picture 3" descr="HWOCRTEMP_ROC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825" y="955675"/>
            <a:ext cx="2925763" cy="4643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0" name="Rectangle 4"/>
          <p:cNvSpPr/>
          <p:nvPr/>
        </p:nvSpPr>
        <p:spPr>
          <a:xfrm>
            <a:off x="3176905" y="635635"/>
            <a:ext cx="5891530" cy="435610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p>
            <a:pPr indent="228600">
              <a:lnSpc>
                <a:spcPct val="110000"/>
              </a:lnSpc>
            </a:pPr>
            <a:r>
              <a:rPr lang="zh-CN" altLang="zh-CN" sz="2800" b="1" dirty="0">
                <a:latin typeface="宋体" panose="02010600030101010101" pitchFamily="2" charset="-122"/>
                <a:cs typeface="宋体" panose="02010600030101010101" pitchFamily="2" charset="-122"/>
              </a:rPr>
              <a:t>观察左图，结合“二战”后初期的有关史实回答：</a:t>
            </a:r>
            <a:endParaRPr lang="zh-CN" altLang="zh-CN" sz="2800" b="1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indent="228600">
              <a:lnSpc>
                <a:spcPct val="110000"/>
              </a:lnSpc>
            </a:pPr>
            <a:r>
              <a:rPr lang="zh-CN" altLang="zh-CN" sz="2800" b="1" dirty="0">
                <a:latin typeface="宋体" panose="02010600030101010101" pitchFamily="2" charset="-122"/>
                <a:cs typeface="宋体" panose="02010600030101010101" pitchFamily="2" charset="-122"/>
              </a:rPr>
              <a:t>(1)你认为，画面中的“医生”和“病人”分别指代什么?</a:t>
            </a:r>
            <a:endParaRPr lang="zh-CN" altLang="zh-CN" sz="2800" b="1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indent="228600">
              <a:lnSpc>
                <a:spcPct val="110000"/>
              </a:lnSpc>
            </a:pPr>
            <a:endParaRPr lang="zh-CN" altLang="zh-CN" sz="2800" b="1" dirty="0">
              <a:solidFill>
                <a:srgbClr val="7030A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indent="228600">
              <a:lnSpc>
                <a:spcPct val="110000"/>
              </a:lnSpc>
            </a:pPr>
            <a:endParaRPr lang="zh-CN" altLang="zh-CN" sz="2800" b="1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indent="228600">
              <a:lnSpc>
                <a:spcPct val="110000"/>
              </a:lnSpc>
            </a:pPr>
            <a:r>
              <a:rPr lang="zh-CN" altLang="zh-CN" sz="2800" b="1" dirty="0">
                <a:latin typeface="宋体" panose="02010600030101010101" pitchFamily="2" charset="-122"/>
                <a:cs typeface="宋体" panose="02010600030101010101" pitchFamily="2" charset="-122"/>
              </a:rPr>
              <a:t>(2)“医生”开的是什么“药方”?</a:t>
            </a:r>
            <a:endParaRPr lang="zh-CN" altLang="zh-CN" sz="2800" b="1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indent="228600">
              <a:lnSpc>
                <a:spcPct val="110000"/>
              </a:lnSpc>
            </a:pPr>
            <a:endParaRPr lang="zh-CN" altLang="zh-CN" sz="2800" b="1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indent="228600">
              <a:lnSpc>
                <a:spcPct val="110000"/>
              </a:lnSpc>
            </a:pPr>
            <a:endParaRPr lang="zh-CN" altLang="zh-CN" sz="2800" b="1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4757" name="Text Box 5"/>
          <p:cNvSpPr txBox="1"/>
          <p:nvPr/>
        </p:nvSpPr>
        <p:spPr>
          <a:xfrm>
            <a:off x="3581400" y="2606993"/>
            <a:ext cx="5410200" cy="9531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0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“医生”指代美国；</a:t>
            </a:r>
            <a:endParaRPr lang="zh-CN" altLang="en-US" sz="2800" b="1" dirty="0">
              <a:solidFill>
                <a:srgbClr val="FF000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“病人”指代“二战”后的西欧。 </a:t>
            </a:r>
            <a:endParaRPr lang="zh-CN" altLang="en-US" sz="2800" b="1" dirty="0">
              <a:solidFill>
                <a:srgbClr val="FF000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4758" name="Text Box 6"/>
          <p:cNvSpPr txBox="1"/>
          <p:nvPr/>
        </p:nvSpPr>
        <p:spPr>
          <a:xfrm>
            <a:off x="3810000" y="4121468"/>
            <a:ext cx="4953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zh-CN" sz="2800" b="1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马歇尔计划(或欧洲复兴计划) </a:t>
            </a:r>
            <a:r>
              <a:rPr lang="zh-CN" altLang="zh-CN" sz="2800" b="1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zh-CN" altLang="zh-CN" sz="2800" b="1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295" name="Rectangle 8"/>
          <p:cNvSpPr>
            <a:spLocks noChangeArrowheads="1"/>
          </p:cNvSpPr>
          <p:nvPr/>
        </p:nvSpPr>
        <p:spPr bwMode="auto">
          <a:xfrm>
            <a:off x="76200" y="5599113"/>
            <a:ext cx="3276600" cy="519113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35921" dir="2700000" algn="ctr" rotWithShape="0">
              <a:srgbClr val="FFFF00"/>
            </a:outerShdw>
          </a:effec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anose="02020603050405020304" charset="0"/>
              <a:buNone/>
              <a:defRPr/>
            </a:pPr>
            <a:r>
              <a:rPr kumimoji="0" lang="zh-CN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《用膏药援救死者》 </a:t>
            </a:r>
            <a:endParaRPr kumimoji="0" lang="zh-CN" altLang="zh-CN" sz="2800" b="1" i="0" u="none" strike="noStrike" kern="1200" cap="none" spc="0" normalizeH="0" baseline="0" noProof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7" grpId="0"/>
      <p:bldP spid="747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3" name="Picture 3" descr="马歇尔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9081" y="1524556"/>
            <a:ext cx="2658747" cy="3672000"/>
          </a:xfrm>
          <a:prstGeom prst="rect">
            <a:avLst/>
          </a:prstGeom>
          <a:noFill/>
          <a:ln w="57150" cap="flat" cmpd="thinThick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73025" y="5351145"/>
            <a:ext cx="3051175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charset="0"/>
                <a:ea typeface="黑体" panose="02010609060101010101" pitchFamily="49" charset="-122"/>
                <a:cs typeface="+mn-cs"/>
              </a:rPr>
              <a:t>美国国务卿马歇尔</a:t>
            </a:r>
            <a:endParaRPr kumimoji="0" lang="zh-CN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Text Box 4"/>
          <p:cNvSpPr txBox="1"/>
          <p:nvPr/>
        </p:nvSpPr>
        <p:spPr>
          <a:xfrm>
            <a:off x="3221355" y="1271905"/>
            <a:ext cx="5718175" cy="3753485"/>
          </a:xfrm>
          <a:prstGeom prst="rect">
            <a:avLst/>
          </a:prstGeom>
          <a:solidFill>
            <a:srgbClr val="FFFFFF"/>
          </a:solidFill>
          <a:ln w="57150" cap="flat" cmpd="thinThick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</a:t>
            </a:r>
            <a:r>
              <a:rPr lang="zh-CN" altLang="en-US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美国应该尽力协助世界回复至经济健全的常态，没有它，也就没有政治的安定，没有牢固的和平。我们的任务是</a:t>
            </a:r>
            <a:r>
              <a:rPr lang="zh-CN" altLang="en-US" sz="28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唤起合理经济的再生</a:t>
            </a:r>
            <a:r>
              <a:rPr lang="zh-CN" altLang="en-US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，促使政治社会的结构容纳自由制度存在。     </a:t>
            </a:r>
            <a:endParaRPr lang="zh-CN" altLang="en-US" sz="2800" b="1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         </a:t>
            </a:r>
            <a:r>
              <a:rPr lang="en-US" altLang="zh-CN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——</a:t>
            </a:r>
            <a:r>
              <a:rPr lang="zh-CN" altLang="en-US" sz="28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美国国务卿马歇尔在哈佛大学的演说</a:t>
            </a:r>
            <a:endParaRPr lang="zh-CN" altLang="en-US" sz="28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559935" y="3491230"/>
            <a:ext cx="4279265" cy="5397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p>
            <a:pPr marL="0" lvl="0" indent="0" eaLnBrk="1" hangingPunct="1">
              <a:lnSpc>
                <a:spcPts val="3500"/>
              </a:lnSpc>
              <a:spcBef>
                <a:spcPct val="0"/>
              </a:spcBef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欧洲资本主义经济的复兴</a:t>
            </a:r>
            <a:endParaRPr lang="zh-CN" altLang="en-US" sz="2800" b="1" dirty="0">
              <a:solidFill>
                <a:srgbClr val="FF0000"/>
              </a:solidFill>
              <a:latin typeface="宋体" panose="02010600030101010101" pitchFamily="2" charset="-122"/>
              <a:sym typeface="+mn-ea"/>
            </a:endParaRPr>
          </a:p>
        </p:txBody>
      </p:sp>
      <p:sp>
        <p:nvSpPr>
          <p:cNvPr id="4" name="矩形"/>
          <p:cNvSpPr/>
          <p:nvPr/>
        </p:nvSpPr>
        <p:spPr>
          <a:xfrm>
            <a:off x="12700" y="110838"/>
            <a:ext cx="8429149" cy="499110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square" lIns="68580" tIns="34290" rIns="68580" bIns="34290" anchor="t" anchorCtr="0">
            <a:spAutoFit/>
          </a:bodyPr>
          <a:p>
            <a:pPr marL="0" indent="0" algn="l" eaLnBrk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dirty="0" smtClean="0">
                <a:solidFill>
                  <a:srgbClr val="000000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二、冷战的进程</a:t>
            </a:r>
            <a:r>
              <a:rPr lang="zh-CN" altLang="en-US" sz="2800" b="1" dirty="0" smtClean="0">
                <a:solidFill>
                  <a:srgbClr val="002060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smtClean="0">
                <a:solidFill>
                  <a:srgbClr val="000000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——</a:t>
            </a:r>
            <a:r>
              <a:rPr lang="zh-CN" altLang="en-US" sz="2800" b="1" dirty="0" smtClean="0">
                <a:solidFill>
                  <a:srgbClr val="000000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资本主义国家推行</a:t>
            </a:r>
            <a:r>
              <a:rPr lang="zh-CN" altLang="en-US" sz="2800" b="1" dirty="0" smtClean="0">
                <a:solidFill>
                  <a:srgbClr val="FF0000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冷战政策</a:t>
            </a:r>
            <a:endParaRPr lang="zh-CN" altLang="en-US" sz="2800" b="1" i="0" u="none" strike="noStrike" kern="1200" cap="none" spc="0" baseline="0" dirty="0" smtClean="0">
              <a:solidFill>
                <a:srgbClr val="FF0000"/>
              </a:solidFill>
              <a:latin typeface="宋体" panose="02010600030101010101" pitchFamily="2" charset="-122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605" name="Text Box 5"/>
          <p:cNvSpPr txBox="1"/>
          <p:nvPr/>
        </p:nvSpPr>
        <p:spPr>
          <a:xfrm>
            <a:off x="4302760" y="5351145"/>
            <a:ext cx="3850005" cy="1124585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0" scaled="0"/>
          </a:gradFill>
          <a:ln w="412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zh-CN" altLang="en-US" sz="3200" b="1" dirty="0">
                <a:latin typeface="宋体" panose="02010600030101010101" pitchFamily="2" charset="-122"/>
              </a:rPr>
              <a:t>欧洲复兴计划</a:t>
            </a:r>
            <a:endParaRPr lang="zh-CN" altLang="en-US" sz="3200" b="1" dirty="0">
              <a:latin typeface="宋体" panose="02010600030101010101" pitchFamily="2" charset="-122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zh-CN" altLang="en-US" sz="3200" b="1" dirty="0">
                <a:latin typeface="宋体" panose="02010600030101010101" pitchFamily="2" charset="-122"/>
              </a:rPr>
              <a:t>（马歇尔计划）</a:t>
            </a:r>
            <a:endParaRPr lang="zh-CN" altLang="en-US" sz="3200" b="1" dirty="0">
              <a:latin typeface="宋体" panose="02010600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818130" y="749935"/>
            <a:ext cx="6335395" cy="521970"/>
          </a:xfrm>
          <a:prstGeom prst="rect">
            <a:avLst/>
          </a:prstGeom>
          <a:solidFill>
            <a:srgbClr val="FFFFFF">
              <a:alpha val="91000"/>
            </a:srgbClr>
          </a:solidFill>
        </p:spPr>
        <p:txBody>
          <a:bodyPr wrap="square" rtlCol="0" anchor="t">
            <a:spAutoFit/>
          </a:bodyPr>
          <a:p>
            <a:pPr algn="r"/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ea"/>
              </a:rPr>
              <a:t>马歇尔计划（</a:t>
            </a: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ea"/>
              </a:rPr>
              <a:t>1947</a:t>
            </a: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ea"/>
              </a:rPr>
              <a:t>）</a:t>
            </a:r>
            <a:r>
              <a:rPr lang="en-US" altLang="zh-CN" sz="2800" b="1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ea"/>
              </a:rPr>
              <a:t>——</a:t>
            </a: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ea"/>
              </a:rPr>
              <a:t>经济上</a:t>
            </a: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的表现</a:t>
            </a:r>
            <a:endParaRPr lang="zh-CN" altLang="en-US" sz="28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5" grpId="0" bldLvl="0" animBg="1"/>
      <p:bldP spid="25605" grpId="0" bldLvl="0" animBg="1"/>
      <p:bldP spid="18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4900295" y="2444115"/>
            <a:ext cx="3841750" cy="4197350"/>
            <a:chOff x="7717" y="3849"/>
            <a:chExt cx="6050" cy="6610"/>
          </a:xfrm>
        </p:grpSpPr>
        <p:pic>
          <p:nvPicPr>
            <p:cNvPr id="16386" name="Picture 6" descr="m"/>
            <p:cNvPicPr>
              <a:picLocks noChangeAspect="1"/>
            </p:cNvPicPr>
            <p:nvPr/>
          </p:nvPicPr>
          <p:blipFill>
            <a:blip r:embed="rId1">
              <a:lum contrast="12000"/>
            </a:blip>
            <a:stretch>
              <a:fillRect/>
            </a:stretch>
          </p:blipFill>
          <p:spPr>
            <a:xfrm>
              <a:off x="7717" y="3849"/>
              <a:ext cx="6051" cy="589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387" name="Text Box 7"/>
            <p:cNvSpPr txBox="1"/>
            <p:nvPr/>
          </p:nvSpPr>
          <p:spPr>
            <a:xfrm>
              <a:off x="8156" y="9745"/>
              <a:ext cx="5000" cy="7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27000" rIns="0" bIns="27000">
              <a:spAutoFit/>
            </a:bodyPr>
            <a:p>
              <a:pPr algn="ctr"/>
              <a:r>
                <a:rPr lang="zh-CN" altLang="en-US" sz="2600" b="1" dirty="0">
                  <a:latin typeface="Times New Roman" panose="02020603050405020304" charset="0"/>
                  <a:ea typeface="黑体" panose="02010609060101010101" pitchFamily="49" charset="-122"/>
                </a:rPr>
                <a:t>美国援助欧洲的物资</a:t>
              </a:r>
              <a:endParaRPr lang="zh-CN" altLang="en-US" sz="2600" b="1" dirty="0">
                <a:latin typeface="Times New Roman" panose="02020603050405020304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88010" y="2261235"/>
            <a:ext cx="3968750" cy="4599305"/>
            <a:chOff x="926" y="3561"/>
            <a:chExt cx="6250" cy="7243"/>
          </a:xfrm>
        </p:grpSpPr>
        <p:pic>
          <p:nvPicPr>
            <p:cNvPr id="16385" name="Picture 3" descr="m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5" y="3561"/>
              <a:ext cx="5797" cy="583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389" name="Text Box 11"/>
            <p:cNvSpPr txBox="1"/>
            <p:nvPr/>
          </p:nvSpPr>
          <p:spPr>
            <a:xfrm>
              <a:off x="926" y="9400"/>
              <a:ext cx="6251" cy="140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zh-CN" altLang="en-US" sz="2600" b="1" dirty="0">
                  <a:latin typeface="Arial" panose="020B0604020202020204" pitchFamily="34" charset="0"/>
                  <a:ea typeface="黑体" panose="02010609060101010101" pitchFamily="49" charset="-122"/>
                </a:rPr>
                <a:t>这幅海报中，马歇尔计划成为扶助欧洲成长的夹板</a:t>
              </a:r>
              <a:endParaRPr lang="zh-CN" altLang="en-US" sz="2600" b="1" dirty="0"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23562" name="Text Box 10"/>
          <p:cNvSpPr txBox="1"/>
          <p:nvPr/>
        </p:nvSpPr>
        <p:spPr>
          <a:xfrm>
            <a:off x="1350169" y="2955131"/>
            <a:ext cx="6860381" cy="553085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outerShdw dist="35921" dir="2699999" algn="ctr" rotWithShape="0">
              <a:srgbClr val="990000"/>
            </a:outerShdw>
          </a:effectLst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3000" b="1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思考：美国为什么如此慷慨？你怎么看？</a:t>
            </a:r>
            <a:endParaRPr lang="zh-CN" altLang="en-US" sz="3000" b="1">
              <a:solidFill>
                <a:srgbClr val="0033C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773" name="圆角矩形 73742"/>
          <p:cNvSpPr>
            <a:spLocks noChangeArrowheads="1"/>
          </p:cNvSpPr>
          <p:nvPr/>
        </p:nvSpPr>
        <p:spPr bwMode="auto">
          <a:xfrm>
            <a:off x="189865" y="551066"/>
            <a:ext cx="8764905" cy="1586457"/>
          </a:xfrm>
          <a:prstGeom prst="roundRect">
            <a:avLst>
              <a:gd name="adj" fmla="val 12565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p>
            <a:pPr marL="0" marR="0" lvl="0" indent="0" algn="l" defTabSz="914400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1948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－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1950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年，共有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16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个国家（基本为西欧国家）接受了美国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100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多亿美元的援助，其中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90%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是赠予，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10%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是贷款，因此丘吉尔把“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马歇尔计划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”称为“人类历史上最慷慨”的举动。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矩形"/>
          <p:cNvSpPr/>
          <p:nvPr/>
        </p:nvSpPr>
        <p:spPr>
          <a:xfrm>
            <a:off x="14288" y="52259"/>
            <a:ext cx="8429149" cy="499110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square" lIns="68580" tIns="34290" rIns="68580" bIns="34290" anchor="t" anchorCtr="0">
            <a:spAutoFit/>
          </a:bodyPr>
          <a:p>
            <a:pPr marL="0" indent="0" algn="l" eaLnBrk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dirty="0" smtClean="0">
                <a:solidFill>
                  <a:srgbClr val="000000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二、冷战的进程</a:t>
            </a:r>
            <a:r>
              <a:rPr lang="zh-CN" altLang="en-US" sz="2800" b="1" dirty="0" smtClean="0">
                <a:solidFill>
                  <a:srgbClr val="002060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smtClean="0">
                <a:solidFill>
                  <a:srgbClr val="000000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——</a:t>
            </a:r>
            <a:r>
              <a:rPr lang="zh-CN" altLang="en-US" sz="2800" b="1" dirty="0" smtClean="0">
                <a:solidFill>
                  <a:srgbClr val="000000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资本主义国家推行</a:t>
            </a:r>
            <a:r>
              <a:rPr lang="zh-CN" altLang="en-US" sz="2800" b="1" dirty="0" smtClean="0">
                <a:solidFill>
                  <a:srgbClr val="FF0000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冷战政策</a:t>
            </a:r>
            <a:endParaRPr lang="zh-CN" altLang="en-US" sz="2800" b="1" i="0" u="none" strike="noStrike" kern="1200" cap="none" spc="0" baseline="0" dirty="0" smtClean="0">
              <a:solidFill>
                <a:srgbClr val="FF0000"/>
              </a:solidFill>
              <a:latin typeface="宋体" panose="02010600030101010101" pitchFamily="2" charset="-122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2" grpId="0" bldLvl="0" animBg="1"/>
      <p:bldP spid="3277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图片 344066" descr="HWOCRTEMP_ROC00"/>
          <p:cNvPicPr>
            <a:picLocks noChangeAspect="1"/>
          </p:cNvPicPr>
          <p:nvPr/>
        </p:nvPicPr>
        <p:blipFill>
          <a:blip r:embed="rId1" cstate="print"/>
          <a:srcRect t="285" r="3106" b="6813"/>
          <a:stretch>
            <a:fillRect/>
          </a:stretch>
        </p:blipFill>
        <p:spPr>
          <a:xfrm>
            <a:off x="5583555" y="1257935"/>
            <a:ext cx="3545840" cy="43427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矩形 15"/>
          <p:cNvSpPr/>
          <p:nvPr/>
        </p:nvSpPr>
        <p:spPr>
          <a:xfrm>
            <a:off x="69850" y="2958783"/>
            <a:ext cx="5803583" cy="32334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lnSpc>
                <a:spcPts val="3500"/>
              </a:lnSpc>
              <a:spcBef>
                <a:spcPct val="0"/>
              </a:spcBef>
              <a:buNone/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目的：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0" lvl="0" indent="0" eaLnBrk="1" hangingPunct="1">
              <a:lnSpc>
                <a:spcPts val="3500"/>
              </a:lnSpc>
              <a:spcBef>
                <a:spcPct val="0"/>
              </a:spcBef>
              <a:buNone/>
            </a:pP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0" lvl="0" indent="0" eaLnBrk="1" hangingPunct="1">
              <a:lnSpc>
                <a:spcPts val="3500"/>
              </a:lnSpc>
              <a:spcBef>
                <a:spcPct val="0"/>
              </a:spcBef>
              <a:buNone/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实质：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0" lvl="0" indent="0" eaLnBrk="1" hangingPunct="1">
              <a:lnSpc>
                <a:spcPts val="3500"/>
              </a:lnSpc>
              <a:spcBef>
                <a:spcPct val="0"/>
              </a:spcBef>
              <a:buNone/>
            </a:pP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0" lvl="0" indent="0" eaLnBrk="1" hangingPunct="1">
              <a:lnSpc>
                <a:spcPts val="3500"/>
              </a:lnSpc>
              <a:spcBef>
                <a:spcPct val="0"/>
              </a:spcBef>
              <a:buNone/>
            </a:pP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0" lvl="0" indent="0" eaLnBrk="1" hangingPunct="1">
              <a:lnSpc>
                <a:spcPts val="3500"/>
              </a:lnSpc>
              <a:spcBef>
                <a:spcPct val="0"/>
              </a:spcBef>
              <a:buNone/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影响：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0" lvl="0" indent="0" eaLnBrk="1" hangingPunct="1">
              <a:lnSpc>
                <a:spcPts val="3500"/>
              </a:lnSpc>
              <a:spcBef>
                <a:spcPct val="0"/>
              </a:spcBef>
              <a:buNone/>
            </a:pPr>
            <a:endParaRPr lang="zh-CN" altLang="en-US" sz="28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4605" y="156399"/>
            <a:ext cx="8592979" cy="540532"/>
            <a:chOff x="0" y="396492"/>
            <a:chExt cx="11457305" cy="720709"/>
          </a:xfrm>
        </p:grpSpPr>
        <p:sp>
          <p:nvSpPr>
            <p:cNvPr id="9" name="矩形"/>
            <p:cNvSpPr/>
            <p:nvPr/>
          </p:nvSpPr>
          <p:spPr>
            <a:xfrm>
              <a:off x="218440" y="396492"/>
              <a:ext cx="11238865" cy="66548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</a:ln>
          </p:spPr>
          <p:txBody>
            <a:bodyPr vert="horz" wrap="square" lIns="68580" tIns="34290" rIns="68580" bIns="34290" anchor="t" anchorCtr="0">
              <a:spAutoFit/>
            </a:bodyPr>
            <a:lstStyle/>
            <a:p>
              <a:pPr marL="0" indent="0" algn="l" eaLnBrk="0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800" b="1" dirty="0" smtClean="0">
                  <a:solidFill>
                    <a:schemeClr val="tx1"/>
                  </a:solidFill>
                  <a:latin typeface="宋体" panose="02010600030101010101" pitchFamily="2" charset="-122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二、冷战的进程</a:t>
              </a:r>
              <a:r>
                <a:rPr lang="zh-CN" altLang="en-US" sz="2800" b="1" dirty="0" smtClean="0">
                  <a:solidFill>
                    <a:srgbClr val="002060"/>
                  </a:solidFill>
                  <a:latin typeface="宋体" panose="02010600030101010101" pitchFamily="2" charset="-122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smtClean="0">
                  <a:solidFill>
                    <a:schemeClr val="tx1"/>
                  </a:solidFill>
                  <a:latin typeface="宋体" panose="02010600030101010101" pitchFamily="2" charset="-122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——</a:t>
              </a:r>
              <a:r>
                <a:rPr lang="zh-CN" altLang="en-US" sz="2800" b="1" dirty="0" smtClean="0">
                  <a:solidFill>
                    <a:schemeClr val="tx1"/>
                  </a:solidFill>
                  <a:latin typeface="宋体" panose="02010600030101010101" pitchFamily="2" charset="-122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资本主义国家推行</a:t>
              </a:r>
              <a:r>
                <a:rPr lang="zh-CN" altLang="en-US" sz="2800" b="1" dirty="0" smtClean="0">
                  <a:solidFill>
                    <a:srgbClr val="FF0000"/>
                  </a:solidFill>
                  <a:latin typeface="宋体" panose="02010600030101010101" pitchFamily="2" charset="-122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冷战政策</a:t>
              </a:r>
              <a:endParaRPr lang="zh-CN" altLang="en-US" sz="2800" b="1" i="0" u="none" strike="noStrike" kern="1200" cap="none" spc="0" baseline="0" dirty="0" smtClean="0">
                <a:solidFill>
                  <a:srgbClr val="FF0000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 flipV="1">
              <a:off x="0" y="1078173"/>
              <a:ext cx="3398293" cy="39028"/>
            </a:xfrm>
            <a:prstGeom prst="line">
              <a:avLst/>
            </a:prstGeom>
            <a:ln w="57150">
              <a:solidFill>
                <a:schemeClr val="tx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1065371" y="2744788"/>
            <a:ext cx="4581049" cy="988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0" indent="0" algn="l" eaLnBrk="1" fontAlgn="base" hangingPunct="1">
              <a:lnSpc>
                <a:spcPts val="3500"/>
              </a:lnSpc>
              <a:buNone/>
            </a:pPr>
            <a:r>
              <a:rPr lang="zh-CN" altLang="en-US" sz="2800" b="1" dirty="0">
                <a:latin typeface="宋体" panose="02010600030101010101" pitchFamily="2" charset="-122"/>
                <a:cs typeface="+mn-cs"/>
                <a:sym typeface="+mn-ea"/>
              </a:rPr>
              <a:t>通过援助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cs typeface="+mn-cs"/>
                <a:sym typeface="+mn-ea"/>
              </a:rPr>
              <a:t>西欧</a:t>
            </a:r>
            <a:r>
              <a:rPr lang="zh-CN" altLang="en-US" sz="2800" b="1" dirty="0">
                <a:latin typeface="宋体" panose="02010600030101010101" pitchFamily="2" charset="-122"/>
                <a:cs typeface="+mn-cs"/>
                <a:sym typeface="+mn-ea"/>
              </a:rPr>
              <a:t>恢复经济，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cs typeface="+mn-cs"/>
                <a:sym typeface="+mn-ea"/>
              </a:rPr>
              <a:t>稳定资本主义制</a:t>
            </a:r>
            <a:r>
              <a:rPr lang="zh-CN" altLang="en-US" sz="2800" b="1" dirty="0" smtClean="0">
                <a:solidFill>
                  <a:srgbClr val="FF0000"/>
                </a:solidFill>
                <a:latin typeface="宋体" panose="02010600030101010101" pitchFamily="2" charset="-122"/>
                <a:cs typeface="+mn-cs"/>
                <a:sym typeface="+mn-ea"/>
              </a:rPr>
              <a:t>度，称霸世界</a:t>
            </a:r>
            <a:r>
              <a:rPr lang="zh-CN" altLang="en-US" sz="2800" b="1" dirty="0" smtClean="0">
                <a:latin typeface="宋体" panose="02010600030101010101" pitchFamily="2" charset="-122"/>
                <a:cs typeface="+mn-cs"/>
                <a:sym typeface="+mn-ea"/>
              </a:rPr>
              <a:t>。</a:t>
            </a:r>
            <a:endParaRPr lang="zh-CN" altLang="en-US" sz="2800" b="1" dirty="0">
              <a:solidFill>
                <a:srgbClr val="FF0000"/>
              </a:solidFill>
              <a:latin typeface="宋体" panose="0201060003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02995" y="3910965"/>
            <a:ext cx="4457065" cy="988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0" indent="0" algn="l" eaLnBrk="1" fontAlgn="base" hangingPunct="1">
              <a:lnSpc>
                <a:spcPts val="3500"/>
              </a:lnSpc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+mn-lt"/>
                <a:cs typeface="+mn-cs"/>
                <a:sym typeface="+mn-ea"/>
              </a:rPr>
              <a:t>控制西欧，遏制苏联，称霸世界</a:t>
            </a:r>
            <a:r>
              <a:rPr lang="zh-CN" altLang="en-US" sz="2800" b="1" dirty="0">
                <a:latin typeface="+mn-lt"/>
                <a:cs typeface="+mn-cs"/>
                <a:sym typeface="+mn-ea"/>
              </a:rPr>
              <a:t>。</a:t>
            </a:r>
            <a:endParaRPr lang="zh-CN" altLang="en-US" sz="2800" b="1" dirty="0">
              <a:solidFill>
                <a:srgbClr val="FF0000"/>
              </a:solidFill>
              <a:latin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00125" y="5161915"/>
            <a:ext cx="4711700" cy="1437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0" indent="0" algn="l" eaLnBrk="1" fontAlgn="base" hangingPunct="1">
              <a:lnSpc>
                <a:spcPts val="3500"/>
              </a:lnSpc>
              <a:buNone/>
            </a:pPr>
            <a:r>
              <a:rPr lang="zh-CN" altLang="en-US" sz="2800" b="1" dirty="0">
                <a:latin typeface="宋体" panose="02010600030101010101" pitchFamily="2" charset="-122"/>
                <a:cs typeface="+mn-cs"/>
                <a:sym typeface="+mn-ea"/>
              </a:rPr>
              <a:t>马歇尔计划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cs typeface="+mn-cs"/>
                <a:sym typeface="+mn-ea"/>
              </a:rPr>
              <a:t>是杜鲁门主义的一次大规模运用</a:t>
            </a:r>
            <a:r>
              <a:rPr lang="zh-CN" altLang="en-US" sz="2800" b="1" dirty="0">
                <a:latin typeface="宋体" panose="02010600030101010101" pitchFamily="2" charset="-122"/>
                <a:cs typeface="+mn-cs"/>
                <a:sym typeface="+mn-ea"/>
              </a:rPr>
              <a:t>，也是美国实施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cs typeface="+mn-cs"/>
                <a:sym typeface="+mn-ea"/>
              </a:rPr>
              <a:t>冷战政策的重要步骤</a:t>
            </a:r>
            <a:r>
              <a:rPr lang="zh-CN" altLang="en-US" sz="2800" b="1" dirty="0">
                <a:latin typeface="宋体" panose="02010600030101010101" pitchFamily="2" charset="-122"/>
                <a:cs typeface="+mn-cs"/>
                <a:sym typeface="+mn-ea"/>
              </a:rPr>
              <a:t>。</a:t>
            </a:r>
            <a:endParaRPr lang="zh-CN" altLang="en-US" sz="2800" b="1" dirty="0">
              <a:solidFill>
                <a:srgbClr val="FF0000"/>
              </a:solidFill>
              <a:latin typeface="宋体" panose="02010600030101010101" pitchFamily="2" charset="-122"/>
              <a:sym typeface="+mn-ea"/>
            </a:endParaRPr>
          </a:p>
        </p:txBody>
      </p:sp>
      <p:sp>
        <p:nvSpPr>
          <p:cNvPr id="18436" name="Text Box 6"/>
          <p:cNvSpPr txBox="1"/>
          <p:nvPr/>
        </p:nvSpPr>
        <p:spPr>
          <a:xfrm>
            <a:off x="69850" y="1045845"/>
            <a:ext cx="5158105" cy="1339850"/>
          </a:xfrm>
          <a:prstGeom prst="rect">
            <a:avLst/>
          </a:prstGeom>
          <a:noFill/>
          <a:ln w="12700" cap="flat" cmpd="sng">
            <a:solidFill>
              <a:srgbClr val="89A4A7"/>
            </a:solidFill>
            <a:prstDash val="dashDot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“我们每接受一笔援助，我们的独立便减少一分。”   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—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法国总理皮拉尔迪 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2" grpId="0"/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Text Box 2"/>
          <p:cNvSpPr/>
          <p:nvPr/>
        </p:nvSpPr>
        <p:spPr>
          <a:xfrm>
            <a:off x="0" y="0"/>
            <a:ext cx="9144000" cy="1383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800" b="1" dirty="0">
                <a:solidFill>
                  <a:srgbClr val="0000FF"/>
                </a:solidFill>
                <a:latin typeface="Times New Roman" panose="02020603050405020304" charset="0"/>
                <a:ea typeface="华文楷体" pitchFamily="2" charset="-122"/>
                <a:sym typeface="华文楷体" pitchFamily="2" charset="-122"/>
              </a:rPr>
              <a:t>有人说：“杜鲁门主义与马歇尔计划是一个胡桃的两半。”　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charset="0"/>
              <a:ea typeface="华文楷体" pitchFamily="2" charset="-122"/>
              <a:sym typeface="华文楷体" pitchFamily="2" charset="-122"/>
            </a:endParaRPr>
          </a:p>
          <a:p>
            <a:r>
              <a:rPr lang="zh-CN" altLang="en-US" sz="2800" b="1" dirty="0">
                <a:latin typeface="Times New Roman" panose="02020603050405020304" charset="0"/>
                <a:ea typeface="华文楷体" pitchFamily="2" charset="-122"/>
                <a:sym typeface="仿宋_GB2312" pitchFamily="49" charset="-122"/>
              </a:rPr>
              <a:t>思考：“马歇尔计划”和“杜鲁门主义”有什么联系和区别？</a:t>
            </a:r>
            <a:endParaRPr lang="zh-CN" altLang="en-US" sz="2800" dirty="0">
              <a:latin typeface="Times New Roman" panose="02020603050405020304" charset="0"/>
            </a:endParaRPr>
          </a:p>
        </p:txBody>
      </p:sp>
      <p:sp>
        <p:nvSpPr>
          <p:cNvPr id="28675" name="Text Box 3"/>
          <p:cNvSpPr/>
          <p:nvPr/>
        </p:nvSpPr>
        <p:spPr>
          <a:xfrm>
            <a:off x="0" y="1447800"/>
            <a:ext cx="9144000" cy="34499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0000"/>
              </a:lnSpc>
            </a:pPr>
            <a:r>
              <a:rPr lang="en-US" altLang="zh-CN" sz="2800" b="1" u="sng" dirty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  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联系：马歇尔计划是杜鲁门主义在经济上的运用，二者的实质都是为了遏制苏联，称霸世界。</a:t>
            </a:r>
            <a:endParaRPr lang="zh-CN" altLang="en-US" sz="2800" b="1" dirty="0">
              <a:solidFill>
                <a:srgbClr val="FF000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30000"/>
              </a:lnSpc>
            </a:pPr>
            <a:endParaRPr lang="zh-CN" altLang="en-US" sz="2800" b="1" dirty="0">
              <a:solidFill>
                <a:srgbClr val="FF000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800" b="1" dirty="0">
                <a:solidFill>
                  <a:srgbClr val="0000CC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 区别：杜鲁门主义是在政治上公开的反共反苏，而马歇尔计划是采用隐蔽的经济手段控制西欧，联合西欧各国共同反共反苏。</a:t>
            </a:r>
            <a:endParaRPr lang="zh-CN" altLang="en-US" sz="2800" b="1" dirty="0">
              <a:solidFill>
                <a:srgbClr val="0000CC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8676" name="Rectangle 4"/>
          <p:cNvSpPr/>
          <p:nvPr/>
        </p:nvSpPr>
        <p:spPr>
          <a:xfrm>
            <a:off x="1945323" y="5101273"/>
            <a:ext cx="5761037" cy="641350"/>
          </a:xfrm>
          <a:prstGeom prst="rect">
            <a:avLst/>
          </a:prstGeom>
          <a:noFill/>
          <a:ln w="9525">
            <a:noFill/>
          </a:ln>
        </p:spPr>
        <p:txBody>
          <a:bodyPr lIns="92075" tIns="46038" rIns="92075" bIns="46038">
            <a:spAutoFit/>
          </a:bodyPr>
          <a:p>
            <a:r>
              <a:rPr lang="zh-CN" altLang="en-US" sz="3600" b="1" dirty="0">
                <a:solidFill>
                  <a:srgbClr val="FF0066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（手段不一，目的一致）</a:t>
            </a:r>
            <a:endParaRPr lang="zh-CN" altLang="en-US" sz="3600" b="1" dirty="0">
              <a:solidFill>
                <a:srgbClr val="FF0066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>
                                      <p:cBhvr>
                                        <p:cTn id="7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ldLvl="0"/>
      <p:bldP spid="2867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文本框 1"/>
          <p:cNvSpPr txBox="1"/>
          <p:nvPr/>
        </p:nvSpPr>
        <p:spPr>
          <a:xfrm>
            <a:off x="81280" y="1232535"/>
            <a:ext cx="3648710" cy="34080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10000"/>
              </a:lnSpc>
            </a:pPr>
            <a:r>
              <a:rPr lang="en-US" altLang="zh-CN" sz="2800" b="1" dirty="0">
                <a:latin typeface="Arial" panose="020B0604020202020204" pitchFamily="34" charset="0"/>
              </a:rPr>
              <a:t>       </a:t>
            </a:r>
            <a:r>
              <a:rPr lang="zh-CN" altLang="en-US" sz="2800" b="1" dirty="0">
                <a:latin typeface="Arial" panose="020B0604020202020204" pitchFamily="34" charset="0"/>
              </a:rPr>
              <a:t>1948年2月,美、英、法三国计划将占领区合并,准备发行</a:t>
            </a:r>
            <a:endParaRPr lang="zh-CN" altLang="en-US" sz="2800" b="1" dirty="0">
              <a:latin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zh-CN" altLang="en-US" sz="2800" b="1" dirty="0">
                <a:latin typeface="Arial" panose="020B0604020202020204" pitchFamily="34" charset="0"/>
              </a:rPr>
              <a:t>货币,筹建政权,引起苏联的抗议。</a:t>
            </a:r>
            <a:endParaRPr lang="zh-CN" altLang="en-US" sz="2800" b="1" dirty="0">
              <a:latin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zh-CN" altLang="en-US" sz="2800" b="1" dirty="0">
                <a:latin typeface="Arial" panose="020B0604020202020204" pitchFamily="34" charset="0"/>
              </a:rPr>
              <a:t>6月,苏联切断西占区与柏林之间的水陆交</a:t>
            </a:r>
            <a:endParaRPr lang="zh-CN" altLang="en-US" sz="2800" b="1" dirty="0">
              <a:latin typeface="Arial" panose="020B0604020202020204" pitchFamily="34" charset="0"/>
            </a:endParaRPr>
          </a:p>
        </p:txBody>
      </p:sp>
      <p:sp>
        <p:nvSpPr>
          <p:cNvPr id="19458" name="文本框 2"/>
          <p:cNvSpPr txBox="1"/>
          <p:nvPr/>
        </p:nvSpPr>
        <p:spPr>
          <a:xfrm>
            <a:off x="440690" y="587375"/>
            <a:ext cx="3718322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000" b="1">
                <a:latin typeface="Arial" panose="020B0604020202020204" pitchFamily="34" charset="0"/>
              </a:rPr>
              <a:t>  </a:t>
            </a:r>
            <a:r>
              <a:rPr lang="en-US" altLang="zh-CN" sz="3600" b="1">
                <a:latin typeface="Arial" panose="020B0604020202020204" pitchFamily="34" charset="0"/>
              </a:rPr>
              <a:t>    </a:t>
            </a:r>
            <a:r>
              <a:rPr lang="zh-CN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柏林危机</a:t>
            </a:r>
            <a:endParaRPr lang="zh-CN" altLang="en-US" sz="36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矩形"/>
          <p:cNvSpPr/>
          <p:nvPr/>
        </p:nvSpPr>
        <p:spPr>
          <a:xfrm>
            <a:off x="4763" y="88454"/>
            <a:ext cx="8429149" cy="499110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square" lIns="68580" tIns="34290" rIns="68580" bIns="34290" anchor="t" anchorCtr="0">
            <a:spAutoFit/>
          </a:bodyPr>
          <a:p>
            <a:pPr marL="0" indent="0" algn="l" eaLnBrk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dirty="0" smtClean="0">
                <a:solidFill>
                  <a:srgbClr val="000000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二、冷战的进程</a:t>
            </a:r>
            <a:r>
              <a:rPr lang="zh-CN" altLang="en-US" sz="2800" b="1" dirty="0" smtClean="0">
                <a:solidFill>
                  <a:srgbClr val="002060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   </a:t>
            </a:r>
            <a:endParaRPr lang="zh-CN" altLang="en-US" sz="2800" b="1" i="0" u="none" strike="noStrike" kern="1200" cap="none" spc="0" baseline="0" dirty="0" smtClean="0">
              <a:solidFill>
                <a:srgbClr val="FF0000"/>
              </a:solidFill>
              <a:latin typeface="宋体" panose="02010600030101010101" pitchFamily="2" charset="-122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" name="组合 1"/>
          <p:cNvGrpSpPr>
            <a:grpSpLocks noChangeAspect="1"/>
          </p:cNvGrpSpPr>
          <p:nvPr/>
        </p:nvGrpSpPr>
        <p:grpSpPr>
          <a:xfrm>
            <a:off x="3729355" y="267335"/>
            <a:ext cx="4983761" cy="4284000"/>
            <a:chOff x="7584" y="3858"/>
            <a:chExt cx="6068" cy="5216"/>
          </a:xfrm>
        </p:grpSpPr>
        <p:pic>
          <p:nvPicPr>
            <p:cNvPr id="20483" name="Picture 3" descr="柏林危机3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7584" y="3858"/>
              <a:ext cx="6069" cy="521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7704" name="Text Box 8"/>
            <p:cNvSpPr txBox="1">
              <a:spLocks noChangeArrowheads="1"/>
            </p:cNvSpPr>
            <p:nvPr/>
          </p:nvSpPr>
          <p:spPr bwMode="auto">
            <a:xfrm>
              <a:off x="11324" y="3966"/>
              <a:ext cx="2329" cy="5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雅尔塔会议</a:t>
              </a:r>
              <a:endPara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64465" y="4551045"/>
            <a:ext cx="6936105" cy="1437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0" indent="0" eaLnBrk="1" hangingPunct="1">
              <a:lnSpc>
                <a:spcPts val="3500"/>
              </a:lnSpc>
              <a:spcBef>
                <a:spcPct val="0"/>
              </a:spcBef>
              <a:buNone/>
            </a:pPr>
            <a:r>
              <a:rPr lang="zh-CN" altLang="en-US" sz="2800" b="1" dirty="0">
                <a:latin typeface="Arial" panose="020B0604020202020204" pitchFamily="34" charset="0"/>
                <a:sym typeface="+mn-ea"/>
              </a:rPr>
              <a:t>通,停止向西柏林供应煤、电、食品等生活物资,美、英立即对苏占区反封锁。“柏林危机”爆发。</a:t>
            </a:r>
            <a:endParaRPr lang="zh-CN" altLang="en-US" sz="2800" b="1" dirty="0">
              <a:solidFill>
                <a:srgbClr val="FF0000"/>
              </a:solidFill>
              <a:latin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8" name="Picture 9" descr="634721~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5" y="847566"/>
            <a:ext cx="3541649" cy="241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9" name="矩形 1"/>
          <p:cNvSpPr/>
          <p:nvPr/>
        </p:nvSpPr>
        <p:spPr>
          <a:xfrm>
            <a:off x="1136650" y="341075"/>
            <a:ext cx="1133475" cy="506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>
              <a:spcBef>
                <a:spcPct val="0"/>
              </a:spcBef>
            </a:pPr>
            <a:r>
              <a:rPr lang="zh-CN" altLang="en-US" sz="2700" b="1" dirty="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美国</a:t>
            </a:r>
            <a:endParaRPr lang="zh-CN" altLang="en-US" sz="2700" b="1" dirty="0">
              <a:solidFill>
                <a:schemeClr val="tx2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4100" name="Picture 7" descr="112570~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" y="3765947"/>
            <a:ext cx="3708757" cy="244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1" name="Text Box 5"/>
          <p:cNvSpPr txBox="1"/>
          <p:nvPr/>
        </p:nvSpPr>
        <p:spPr>
          <a:xfrm>
            <a:off x="1136730" y="6214190"/>
            <a:ext cx="1133475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algn="ctr">
              <a:spcBef>
                <a:spcPct val="0"/>
              </a:spcBef>
            </a:pPr>
            <a:r>
              <a:rPr lang="zh-CN" altLang="en-US" sz="2700" b="1" dirty="0">
                <a:solidFill>
                  <a:schemeClr val="tx2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苏联</a:t>
            </a:r>
            <a:endParaRPr lang="zh-CN" altLang="en-US" sz="2700" b="1" dirty="0">
              <a:solidFill>
                <a:schemeClr val="tx2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4102" name="Text Box 13"/>
          <p:cNvSpPr txBox="1"/>
          <p:nvPr/>
        </p:nvSpPr>
        <p:spPr>
          <a:xfrm>
            <a:off x="3761740" y="1035050"/>
            <a:ext cx="5193665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/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当时担任美国驻苏参赞的凯南却对身边的记者说</a:t>
            </a:r>
            <a:r>
              <a:rPr lang="en-US" altLang="x-none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:“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人们在欢呼跳跃</a:t>
            </a:r>
            <a:r>
              <a:rPr lang="en-US" altLang="zh-CN" sz="2800" b="1" kern="0" noProof="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chemeClr val="tx2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……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他们以为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战争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结束了。而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战争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才刚刚开始。”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103" name="Rectangle 7"/>
          <p:cNvSpPr/>
          <p:nvPr/>
        </p:nvSpPr>
        <p:spPr>
          <a:xfrm>
            <a:off x="640874" y="3259376"/>
            <a:ext cx="2419350" cy="5067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>
              <a:spcBef>
                <a:spcPct val="0"/>
              </a:spcBef>
            </a:pPr>
            <a:r>
              <a:rPr lang="en-US" altLang="x-none" sz="27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1945</a:t>
            </a:r>
            <a:r>
              <a:rPr lang="zh-CN" altLang="en-US" sz="27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x-none" sz="27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7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x-none" sz="27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27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endParaRPr lang="zh-CN" altLang="en-US" sz="27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04" name="Text Box 16"/>
          <p:cNvSpPr txBox="1"/>
          <p:nvPr/>
        </p:nvSpPr>
        <p:spPr>
          <a:xfrm>
            <a:off x="3761740" y="3104515"/>
            <a:ext cx="53003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/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这里的两个</a:t>
            </a: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“战争”</a:t>
            </a:r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分别指什么？</a:t>
            </a:r>
            <a:endParaRPr lang="zh-CN" altLang="en-US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05" name="Text Box 17"/>
          <p:cNvSpPr txBox="1"/>
          <p:nvPr/>
        </p:nvSpPr>
        <p:spPr>
          <a:xfrm>
            <a:off x="4248150" y="4085590"/>
            <a:ext cx="42887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/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结束：</a:t>
            </a:r>
            <a:r>
              <a:rPr lang="zh-CN" altLang="en-US" sz="2800" b="1" dirty="0">
                <a:solidFill>
                  <a:srgbClr val="0000C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二战的欧洲战争</a:t>
            </a:r>
            <a:endParaRPr lang="zh-CN" altLang="en-US" sz="2800" b="1" dirty="0">
              <a:solidFill>
                <a:srgbClr val="0000C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06" name="Text Box 18"/>
          <p:cNvSpPr txBox="1"/>
          <p:nvPr/>
        </p:nvSpPr>
        <p:spPr>
          <a:xfrm>
            <a:off x="4248150" y="5017215"/>
            <a:ext cx="4050506" cy="714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/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开始：</a:t>
            </a:r>
            <a:r>
              <a:rPr lang="zh-CN" altLang="en-US" sz="405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“冷战”</a:t>
            </a:r>
            <a:endParaRPr lang="zh-CN" altLang="en-US" sz="405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  <p:bldP spid="4104" grpId="0"/>
      <p:bldP spid="4105" grpId="0"/>
      <p:bldP spid="410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11430" y="4836795"/>
            <a:ext cx="9150985" cy="18865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lnSpc>
                <a:spcPts val="3500"/>
              </a:lnSpc>
              <a:spcBef>
                <a:spcPct val="0"/>
              </a:spcBef>
              <a:buNone/>
            </a:pP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1949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年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9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月，在美、英、法占领区成立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德意志联邦共和国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，又称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“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西德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”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。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0" lvl="0" indent="0" eaLnBrk="1" hangingPunct="1">
              <a:lnSpc>
                <a:spcPts val="3500"/>
              </a:lnSpc>
              <a:spcBef>
                <a:spcPct val="0"/>
              </a:spcBef>
              <a:buNone/>
            </a:pP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1949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年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10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月，在苏占区成立了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德意志民主共和国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，又称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“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东德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”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。</a:t>
            </a:r>
            <a:endParaRPr lang="zh-CN" altLang="en-US" sz="28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947545" y="982504"/>
            <a:ext cx="5583555" cy="3345180"/>
            <a:chOff x="3066" y="2435"/>
            <a:chExt cx="8793" cy="5268"/>
          </a:xfrm>
        </p:grpSpPr>
        <p:pic>
          <p:nvPicPr>
            <p:cNvPr id="22530" name="Picture 3" descr="1402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066" y="2435"/>
              <a:ext cx="8267" cy="526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Text Box 7"/>
            <p:cNvSpPr txBox="1"/>
            <p:nvPr/>
          </p:nvSpPr>
          <p:spPr>
            <a:xfrm>
              <a:off x="6958" y="4544"/>
              <a:ext cx="4901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zh-CN" sz="28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(</a:t>
              </a:r>
              <a:r>
                <a:rPr lang="en-US" altLang="zh-CN" sz="2800" dirty="0" smtClean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1961</a:t>
              </a:r>
              <a:r>
                <a:rPr lang="zh-CN" altLang="en-US" sz="28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年</a:t>
              </a:r>
              <a:r>
                <a:rPr lang="zh-CN" altLang="zh-CN" sz="28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柏林墙</a:t>
              </a:r>
              <a:r>
                <a:rPr lang="zh-CN" altLang="en-US" sz="28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）</a:t>
              </a:r>
              <a:endPara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0800" y="85279"/>
            <a:ext cx="8592979" cy="540532"/>
            <a:chOff x="0" y="396492"/>
            <a:chExt cx="11457305" cy="720709"/>
          </a:xfrm>
        </p:grpSpPr>
        <p:sp>
          <p:nvSpPr>
            <p:cNvPr id="10" name="矩形"/>
            <p:cNvSpPr/>
            <p:nvPr/>
          </p:nvSpPr>
          <p:spPr>
            <a:xfrm>
              <a:off x="218440" y="396492"/>
              <a:ext cx="11238865" cy="66548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</a:ln>
          </p:spPr>
          <p:txBody>
            <a:bodyPr vert="horz" wrap="square" lIns="68580" tIns="34290" rIns="68580" bIns="34290" anchor="t" anchorCtr="0">
              <a:spAutoFit/>
            </a:bodyPr>
            <a:lstStyle/>
            <a:p>
              <a:pPr marL="0" indent="0" algn="l" eaLnBrk="0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800" b="1" dirty="0" smtClean="0">
                  <a:solidFill>
                    <a:schemeClr val="tx1"/>
                  </a:solidFill>
                  <a:latin typeface="宋体" panose="02010600030101010101" pitchFamily="2" charset="-122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二、冷战的进程</a:t>
              </a:r>
              <a:endParaRPr lang="zh-CN" altLang="en-US" sz="2800" b="1" i="0" u="none" strike="noStrike" kern="1200" cap="none" spc="0" baseline="0" dirty="0" smtClean="0">
                <a:solidFill>
                  <a:schemeClr val="tx1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 flipV="1">
              <a:off x="0" y="1078173"/>
              <a:ext cx="3398293" cy="39028"/>
            </a:xfrm>
            <a:prstGeom prst="line">
              <a:avLst/>
            </a:prstGeom>
            <a:ln w="57150">
              <a:solidFill>
                <a:schemeClr val="tx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文本框 17"/>
          <p:cNvSpPr txBox="1"/>
          <p:nvPr/>
        </p:nvSpPr>
        <p:spPr>
          <a:xfrm>
            <a:off x="3185160" y="3822065"/>
            <a:ext cx="5303520" cy="953135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zh-CN" altLang="en-US" sz="2800" b="1">
                <a:solidFill>
                  <a:srgbClr val="FF0000"/>
                </a:solidFill>
              </a:rPr>
              <a:t>欧洲冷战对峙局面基本形成</a:t>
            </a:r>
            <a:endParaRPr lang="zh-CN" altLang="en-US" sz="2800" b="1">
              <a:solidFill>
                <a:srgbClr val="FF0000"/>
              </a:solidFill>
            </a:endParaRPr>
          </a:p>
          <a:p>
            <a:pPr algn="r"/>
            <a:r>
              <a:rPr lang="zh-C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（德国分裂是冷战的产物）</a:t>
            </a:r>
            <a:endParaRPr lang="zh-CN" alt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6376" y="1711325"/>
            <a:ext cx="1605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lvl="0" indent="0" algn="l" eaLnBrk="1" fontAlgn="base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zh-CN" altLang="en-US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宋体" panose="02010600030101010101" pitchFamily="2" charset="-122"/>
              </a:rPr>
              <a:t>德国分裂</a:t>
            </a:r>
            <a:endParaRPr lang="zh-CN" altLang="en-US" sz="28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18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871220" y="1390015"/>
          <a:ext cx="4537844" cy="27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" r:id="rId1" imgW="3114675" imgH="1876425" progId="Paint.Picture">
                  <p:embed/>
                </p:oleObj>
              </mc:Choice>
              <mc:Fallback>
                <p:oleObj name="" r:id="rId1" imgW="3114675" imgH="1876425" progId="Paint.Picture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871220" y="1390015"/>
                        <a:ext cx="4537844" cy="2772000"/>
                      </a:xfrm>
                      <a:prstGeom prst="rect">
                        <a:avLst/>
                      </a:prstGeom>
                      <a:noFill/>
                      <a:ln w="9525" cap="flat" cmpd="sng">
                        <a:solidFill>
                          <a:srgbClr val="FFCC00"/>
                        </a:solidFill>
                        <a:prstDash val="solid"/>
                        <a:miter/>
                        <a:headEnd type="none" w="med" len="med"/>
                        <a:tailEnd type="none" w="med" len="med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>
          <a:xfrm>
            <a:off x="871220" y="4239419"/>
            <a:ext cx="6172200" cy="416719"/>
          </a:xfrm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55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设在布鲁塞尔的北约盟军总部</a:t>
            </a:r>
            <a:endParaRPr kumimoji="0" lang="zh-CN" altLang="en-US" sz="2550" b="1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j-cs"/>
            </a:endParaRPr>
          </a:p>
        </p:txBody>
      </p:sp>
      <p:pic>
        <p:nvPicPr>
          <p:cNvPr id="25604" name="Picture 4" descr="1_1-63-1443-401_20021123214812"/>
          <p:cNvPicPr>
            <a:picLocks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034723" y="3774043"/>
            <a:ext cx="2950224" cy="2052000"/>
          </a:xfrm>
          <a:ln>
            <a:solidFill>
              <a:srgbClr val="FFCC00">
                <a:alpha val="100000"/>
              </a:srgbClr>
            </a:solidFill>
            <a:miter lim="800000"/>
            <a:headEnd/>
            <a:tailEnd/>
          </a:ln>
        </p:spPr>
      </p:pic>
      <p:pic>
        <p:nvPicPr>
          <p:cNvPr id="25605" name="Picture 5" descr="nato-sign-3-s"/>
          <p:cNvPicPr>
            <a:picLocks noChangeAspect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6035120" y="807482"/>
            <a:ext cx="1728000" cy="1728000"/>
          </a:xfrm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6439535" y="2628265"/>
            <a:ext cx="142367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>
                <a:effectLst/>
                <a:latin typeface="Times New Roman" panose="02020603050405020304" charset="0"/>
                <a:ea typeface="华文中宋" panose="02010600040101010101" pitchFamily="2" charset="-122"/>
                <a:cs typeface="+mn-cs"/>
              </a:rPr>
              <a:t>北约标志</a:t>
            </a:r>
            <a:endParaRPr kumimoji="0" lang="zh-CN" altLang="en-US" sz="2400" b="1" kern="1200" cap="none" spc="0" normalizeH="0" baseline="0" noProof="0">
              <a:effectLst/>
              <a:latin typeface="Times New Roman" panose="02020603050405020304" charset="0"/>
              <a:ea typeface="华文中宋" panose="02010600040101010101" pitchFamily="2" charset="-122"/>
              <a:cs typeface="+mn-cs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6670" y="84009"/>
            <a:ext cx="8661559" cy="499110"/>
            <a:chOff x="-91440" y="396492"/>
            <a:chExt cx="11548745" cy="665480"/>
          </a:xfrm>
        </p:grpSpPr>
        <p:sp>
          <p:nvSpPr>
            <p:cNvPr id="10" name="矩形"/>
            <p:cNvSpPr/>
            <p:nvPr/>
          </p:nvSpPr>
          <p:spPr>
            <a:xfrm>
              <a:off x="218440" y="396492"/>
              <a:ext cx="11238865" cy="66548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</a:ln>
          </p:spPr>
          <p:txBody>
            <a:bodyPr vert="horz" wrap="square" lIns="68580" tIns="34290" rIns="68580" bIns="34290" anchor="t" anchorCtr="0">
              <a:spAutoFit/>
            </a:bodyPr>
            <a:p>
              <a:pPr marL="0" indent="0" algn="l" eaLnBrk="0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800" b="1" dirty="0" smtClean="0">
                  <a:solidFill>
                    <a:schemeClr val="tx1"/>
                  </a:solidFill>
                  <a:latin typeface="宋体" panose="02010600030101010101" pitchFamily="2" charset="-122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二、冷战的进程</a:t>
              </a:r>
              <a:r>
                <a:rPr lang="zh-CN" altLang="en-US" sz="2800" b="1" dirty="0" smtClean="0">
                  <a:solidFill>
                    <a:srgbClr val="002060"/>
                  </a:solidFill>
                  <a:latin typeface="宋体" panose="02010600030101010101" pitchFamily="2" charset="-122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    </a:t>
              </a:r>
              <a:r>
                <a:rPr lang="en-US" altLang="zh-CN" sz="2800" b="1" dirty="0" smtClean="0">
                  <a:solidFill>
                    <a:schemeClr val="tx1"/>
                  </a:solidFill>
                  <a:latin typeface="宋体" panose="02010600030101010101" pitchFamily="2" charset="-122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——</a:t>
              </a:r>
              <a:r>
                <a:rPr lang="zh-CN" altLang="en-US" sz="2800" b="1" dirty="0" smtClean="0">
                  <a:solidFill>
                    <a:schemeClr val="tx1"/>
                  </a:solidFill>
                  <a:latin typeface="宋体" panose="02010600030101010101" pitchFamily="2" charset="-122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资本主义国家推行</a:t>
              </a:r>
              <a:r>
                <a:rPr lang="zh-CN" altLang="en-US" sz="2800" b="1" dirty="0" smtClean="0">
                  <a:solidFill>
                    <a:srgbClr val="FF0000"/>
                  </a:solidFill>
                  <a:latin typeface="宋体" panose="02010600030101010101" pitchFamily="2" charset="-122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冷战政策</a:t>
              </a:r>
              <a:endParaRPr lang="zh-CN" altLang="en-US" sz="2800" b="1" i="0" u="none" strike="noStrike" kern="1200" cap="none" spc="0" baseline="0" dirty="0" smtClean="0">
                <a:solidFill>
                  <a:srgbClr val="FF0000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 flipV="1">
              <a:off x="-91440" y="1031240"/>
              <a:ext cx="3368675" cy="11430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/>
          <p:nvPr/>
        </p:nvSpPr>
        <p:spPr>
          <a:xfrm>
            <a:off x="-8255" y="1285875"/>
            <a:ext cx="9159875" cy="2399665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marL="0" lvl="0" indent="0">
              <a:lnSpc>
                <a:spcPts val="3000"/>
              </a:lnSpc>
              <a:spcBef>
                <a:spcPct val="0"/>
              </a:spcBef>
              <a:buNone/>
            </a:pPr>
            <a:r>
              <a:rPr lang="en-US" altLang="zh-CN" sz="2800" b="1" dirty="0">
                <a:solidFill>
                  <a:schemeClr val="tx2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</a:t>
            </a:r>
            <a:r>
              <a:rPr lang="zh-CN" altLang="en-US" sz="28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“任何一个成员国如果受到武装攻击，缔约国将作出集体反应；各缔约国决心维护共同的社会制度和文化传统</a:t>
            </a:r>
            <a:r>
              <a:rPr lang="en-US" altLang="zh-CN" sz="28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</a:t>
            </a:r>
            <a:endParaRPr lang="en-US" altLang="zh-CN" sz="2800" b="1" dirty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lvl="0" indent="0">
              <a:lnSpc>
                <a:spcPts val="3000"/>
              </a:lnSpc>
              <a:spcBef>
                <a:spcPct val="0"/>
              </a:spcBef>
              <a:buNone/>
            </a:pPr>
            <a:r>
              <a:rPr lang="en-US" altLang="zh-CN" sz="28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         ——</a:t>
            </a:r>
            <a:r>
              <a:rPr lang="zh-CN" altLang="en-US" sz="28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出自</a:t>
            </a:r>
            <a:r>
              <a:rPr lang="en-US" altLang="zh-CN" sz="28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1949</a:t>
            </a:r>
            <a:r>
              <a:rPr lang="zh-CN" altLang="en-US" sz="28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年某公约第</a:t>
            </a:r>
            <a:r>
              <a:rPr lang="en-US" altLang="zh-CN" sz="28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5</a:t>
            </a:r>
            <a:r>
              <a:rPr lang="zh-CN" altLang="en-US" sz="28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条规定</a:t>
            </a:r>
            <a:endParaRPr lang="zh-CN" altLang="en-US" sz="2800" b="1" dirty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lvl="0" indent="0">
              <a:lnSpc>
                <a:spcPts val="3000"/>
              </a:lnSpc>
              <a:spcBef>
                <a:spcPct val="0"/>
              </a:spcBef>
              <a:buNone/>
            </a:pPr>
            <a:r>
              <a:rPr lang="zh-CN" altLang="en-US" sz="28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r>
              <a:rPr lang="en-US" altLang="zh-CN" sz="28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</a:t>
            </a:r>
            <a:r>
              <a:rPr lang="zh-CN" altLang="en-US" sz="28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任何一个成员国如果受到武装攻击，其他缔约国将以一切方式进行援助</a:t>
            </a:r>
            <a:r>
              <a:rPr lang="en-US" altLang="zh-CN" sz="28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                                              </a:t>
            </a:r>
            <a:endParaRPr lang="en-US" altLang="zh-CN" sz="2800" b="1" dirty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lvl="0" indent="0">
              <a:lnSpc>
                <a:spcPts val="3000"/>
              </a:lnSpc>
              <a:spcBef>
                <a:spcPct val="0"/>
              </a:spcBef>
              <a:buNone/>
            </a:pPr>
            <a:r>
              <a:rPr lang="en-US" altLang="zh-CN" sz="28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              ——</a:t>
            </a:r>
            <a:r>
              <a:rPr lang="zh-CN" altLang="en-US" sz="28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出自</a:t>
            </a:r>
            <a:r>
              <a:rPr lang="en-US" altLang="zh-CN" sz="28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1955</a:t>
            </a:r>
            <a:r>
              <a:rPr lang="zh-CN" altLang="en-US" sz="28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年某组织公约</a:t>
            </a:r>
            <a:endParaRPr lang="zh-CN" altLang="en-US" sz="2800" b="1" dirty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2860" y="3685223"/>
            <a:ext cx="9013031" cy="988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defTabSz="914400" eaLnBrk="1" hangingPunct="1">
              <a:lnSpc>
                <a:spcPts val="3500"/>
              </a:lnSpc>
              <a:buClrTx/>
              <a:buSzTx/>
              <a:buFontTx/>
              <a:buNone/>
              <a:defRPr/>
            </a:pPr>
            <a:r>
              <a:rPr kumimoji="1" lang="en-US" altLang="zh-CN" sz="2800" b="1" noProof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材料内容分别源于哪两个组织？两个组织有何共同性质？造成什么影响？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2860" y="4608195"/>
            <a:ext cx="9129395" cy="181483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1949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年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，美、英、法等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12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国成立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北大西洋公约组织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，即</a:t>
            </a:r>
            <a:r>
              <a:rPr lang="en-US" altLang="zh-CN" sz="28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北约</a:t>
            </a:r>
            <a:r>
              <a:rPr lang="en-US" altLang="zh-CN" sz="28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8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sz="28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1955年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，苏联等7个社会主义国家成立“华沙条约组织”，即</a:t>
            </a:r>
            <a:r>
              <a:rPr lang="en-US" altLang="zh-CN" sz="28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en-US" altLang="zh-CN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华约</a:t>
            </a:r>
            <a:r>
              <a:rPr lang="en-US" altLang="zh-CN" sz="28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800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2800" b="1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164806" y="551974"/>
            <a:ext cx="4496753" cy="583565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 rtlCol="0" anchor="t">
            <a:spAutoFit/>
          </a:bodyPr>
          <a:lstStyle/>
          <a:p>
            <a:pPr algn="r"/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ea"/>
              </a:rPr>
              <a:t>北约</a:t>
            </a: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+mn-ea"/>
              </a:rPr>
              <a:t>——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ea"/>
              </a:rPr>
              <a:t>军事上</a:t>
            </a:r>
            <a:r>
              <a:rPr lang="zh-CN" altLang="en-US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的表现</a:t>
            </a:r>
            <a:endParaRPr lang="zh-CN" altLang="en-US" sz="32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2454910" y="6243320"/>
            <a:ext cx="6487160" cy="521970"/>
          </a:xfrm>
          <a:prstGeom prst="rect">
            <a:avLst/>
          </a:prstGeom>
          <a:gradFill rotWithShape="1">
            <a:gsLst>
              <a:gs pos="100000">
                <a:srgbClr val="7E968E"/>
              </a:gs>
              <a:gs pos="83000">
                <a:srgbClr val="D3E2E7"/>
              </a:gs>
            </a:gsLst>
            <a:path path="circle">
              <a:fillToRect r="100000" b="100000"/>
            </a:path>
            <a:tileRect l="-100000" t="-100000"/>
          </a:gradFill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R="0" algn="ctr" defTabSz="914400" rtl="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0" normalizeH="0" baseline="0" noProof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性质：</a:t>
            </a:r>
            <a:r>
              <a:rPr kumimoji="0" lang="en-US" altLang="zh-CN" sz="2800" b="1" kern="1200" cap="none" spc="0" normalizeH="0" baseline="0" noProof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 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大国控制的军事政治集团</a:t>
            </a:r>
            <a:endParaRPr kumimoji="0" lang="zh-CN" altLang="en-US" sz="2800" b="1" kern="1200" cap="none" spc="0" normalizeH="0" baseline="0" noProof="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35" y="75754"/>
            <a:ext cx="8661559" cy="499110"/>
            <a:chOff x="-91440" y="396492"/>
            <a:chExt cx="11548745" cy="665480"/>
          </a:xfrm>
        </p:grpSpPr>
        <p:sp>
          <p:nvSpPr>
            <p:cNvPr id="10" name="矩形"/>
            <p:cNvSpPr/>
            <p:nvPr/>
          </p:nvSpPr>
          <p:spPr>
            <a:xfrm>
              <a:off x="218440" y="396492"/>
              <a:ext cx="11238865" cy="66548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</a:ln>
          </p:spPr>
          <p:txBody>
            <a:bodyPr vert="horz" wrap="square" lIns="68580" tIns="34290" rIns="68580" bIns="34290" anchor="t" anchorCtr="0">
              <a:spAutoFit/>
            </a:bodyPr>
            <a:lstStyle/>
            <a:p>
              <a:pPr marL="0" indent="0" algn="l" eaLnBrk="0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800" b="1" dirty="0" smtClean="0">
                  <a:solidFill>
                    <a:schemeClr val="tx1"/>
                  </a:solidFill>
                  <a:latin typeface="宋体" panose="02010600030101010101" pitchFamily="2" charset="-122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二、冷战的进程</a:t>
              </a:r>
              <a:r>
                <a:rPr lang="zh-CN" altLang="en-US" sz="2800" b="1" dirty="0" smtClean="0">
                  <a:solidFill>
                    <a:srgbClr val="002060"/>
                  </a:solidFill>
                  <a:latin typeface="宋体" panose="02010600030101010101" pitchFamily="2" charset="-122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    </a:t>
              </a:r>
              <a:r>
                <a:rPr lang="en-US" altLang="zh-CN" sz="2800" b="1" dirty="0" smtClean="0">
                  <a:solidFill>
                    <a:schemeClr val="tx1"/>
                  </a:solidFill>
                  <a:latin typeface="宋体" panose="02010600030101010101" pitchFamily="2" charset="-122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——</a:t>
              </a:r>
              <a:r>
                <a:rPr lang="zh-CN" altLang="en-US" sz="2800" b="1" dirty="0" smtClean="0">
                  <a:solidFill>
                    <a:schemeClr val="tx1"/>
                  </a:solidFill>
                  <a:latin typeface="宋体" panose="02010600030101010101" pitchFamily="2" charset="-122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资本主义国家推行</a:t>
              </a:r>
              <a:r>
                <a:rPr lang="zh-CN" altLang="en-US" sz="2800" b="1" dirty="0" smtClean="0">
                  <a:solidFill>
                    <a:srgbClr val="FF0000"/>
                  </a:solidFill>
                  <a:latin typeface="宋体" panose="02010600030101010101" pitchFamily="2" charset="-122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冷战政策</a:t>
              </a:r>
              <a:endParaRPr lang="zh-CN" altLang="en-US" sz="2800" b="1" i="0" u="none" strike="noStrike" kern="1200" cap="none" spc="0" baseline="0" dirty="0" smtClean="0">
                <a:solidFill>
                  <a:srgbClr val="FF0000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 flipV="1">
              <a:off x="-91440" y="1031240"/>
              <a:ext cx="3368675" cy="11430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8" grpId="0" bldLvl="0" animBg="1"/>
      <p:bldP spid="7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2" name="Picture 2" descr="冷战苏联宣传画：苏联人对美国人说“最好别若我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3853" y="765651"/>
            <a:ext cx="3883591" cy="550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/>
          <p:nvPr/>
        </p:nvSpPr>
        <p:spPr>
          <a:xfrm>
            <a:off x="4424680" y="1223010"/>
            <a:ext cx="4621530" cy="1383665"/>
          </a:xfrm>
          <a:prstGeom prst="rect">
            <a:avLst/>
          </a:prstGeom>
          <a:noFill/>
          <a:ln w="41275" cap="flat" cmpd="sng">
            <a:solidFill>
              <a:srgbClr val="993366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pPr lvl="0" eaLnBrk="1" hangingPunct="1"/>
            <a:r>
              <a:rPr lang="zh-CN" alt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华文新魏" panose="02010800040101010101" pitchFamily="2" charset="-122"/>
              </a:rPr>
              <a:t>冷战时期苏联宣传画：</a:t>
            </a:r>
            <a:endParaRPr lang="zh-CN" altLang="en-US" sz="2800" b="1" dirty="0">
              <a:solidFill>
                <a:srgbClr val="0000FF"/>
              </a:solidFill>
              <a:latin typeface="Arial" panose="020B0604020202020204" pitchFamily="34" charset="0"/>
              <a:ea typeface="华文新魏" panose="02010800040101010101" pitchFamily="2" charset="-122"/>
            </a:endParaRPr>
          </a:p>
          <a:p>
            <a:pPr lvl="0" eaLnBrk="1" hangingPunct="1"/>
            <a:r>
              <a:rPr lang="zh-CN" altLang="zh-CN" sz="2800" b="1" dirty="0">
                <a:latin typeface="Arial" panose="020B0604020202020204" pitchFamily="34" charset="0"/>
                <a:ea typeface="华文新魏" panose="02010800040101010101" pitchFamily="2" charset="-122"/>
              </a:rPr>
              <a:t> </a:t>
            </a:r>
            <a:r>
              <a:rPr lang="zh-CN" altLang="en-US" sz="2800" b="1" dirty="0">
                <a:latin typeface="Arial" panose="020B0604020202020204" pitchFamily="34" charset="0"/>
                <a:ea typeface="华文新魏" panose="02010800040101010101" pitchFamily="2" charset="-122"/>
              </a:rPr>
              <a:t>苏联人对美国人说“你最好别惹我！”</a:t>
            </a:r>
            <a:endParaRPr lang="zh-CN" altLang="en-US" sz="2800" b="1" dirty="0">
              <a:latin typeface="Arial" panose="020B0604020202020204" pitchFamily="34" charset="0"/>
              <a:ea typeface="华文新魏" panose="02010800040101010101" pitchFamily="2" charset="-122"/>
            </a:endParaRPr>
          </a:p>
        </p:txBody>
      </p:sp>
      <p:sp>
        <p:nvSpPr>
          <p:cNvPr id="20484" name="Rectangle 4"/>
          <p:cNvSpPr/>
          <p:nvPr/>
        </p:nvSpPr>
        <p:spPr>
          <a:xfrm>
            <a:off x="4586129" y="3013393"/>
            <a:ext cx="4298633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eaLnBrk="1" hangingPunct="1"/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概述苏联应对美国冷战政策的对策？</a:t>
            </a:r>
            <a:endParaRPr lang="zh-CN" altLang="en-US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"/>
          <p:cNvSpPr/>
          <p:nvPr/>
        </p:nvSpPr>
        <p:spPr>
          <a:xfrm>
            <a:off x="232410" y="202119"/>
            <a:ext cx="8429149" cy="499110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square" lIns="68580" tIns="34290" rIns="68580" bIns="34290" anchor="t" anchorCtr="0">
            <a:spAutoFit/>
          </a:bodyPr>
          <a:lstStyle/>
          <a:p>
            <a:pPr marL="0" indent="0" algn="l" eaLnBrk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dirty="0" smtClean="0">
                <a:solidFill>
                  <a:schemeClr val="tx1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二、冷战的进程</a:t>
            </a:r>
            <a:endParaRPr lang="zh-CN" altLang="en-US" sz="2800" b="1" i="0" u="none" strike="noStrike" kern="1200" cap="none" spc="0" baseline="0" dirty="0" smtClean="0">
              <a:solidFill>
                <a:schemeClr val="tx1"/>
              </a:solidFill>
              <a:latin typeface="宋体" panose="02010600030101010101" pitchFamily="2" charset="-122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77470" y="722270"/>
            <a:ext cx="2548720" cy="29271"/>
          </a:xfrm>
          <a:prstGeom prst="line">
            <a:avLst/>
          </a:prstGeom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881380" y="1317625"/>
            <a:ext cx="2941320" cy="1625600"/>
            <a:chOff x="1388" y="2075"/>
            <a:chExt cx="4632" cy="2560"/>
          </a:xfrm>
        </p:grpSpPr>
        <p:pic>
          <p:nvPicPr>
            <p:cNvPr id="2" name="Picture 2" descr="u">
              <a:hlinkClick r:id="rId1"/>
            </p:cNvPr>
            <p:cNvPicPr>
              <a:picLocks noChangeAspect="1"/>
            </p:cNvPicPr>
            <p:nvPr/>
          </p:nvPicPr>
          <p:blipFill>
            <a:blip r:embed="rId2" cstate="print"/>
            <a:srcRect b="6573"/>
            <a:stretch>
              <a:fillRect/>
            </a:stretch>
          </p:blipFill>
          <p:spPr>
            <a:xfrm>
              <a:off x="1388" y="2075"/>
              <a:ext cx="4270" cy="164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Text Box 4"/>
            <p:cNvSpPr txBox="1"/>
            <p:nvPr/>
          </p:nvSpPr>
          <p:spPr>
            <a:xfrm>
              <a:off x="1388" y="3813"/>
              <a:ext cx="4632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buNone/>
              </a:pPr>
              <a:r>
                <a:rPr lang="zh-CN" altLang="en-US" sz="28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资本主义阵营</a:t>
              </a:r>
              <a:endPara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631180" y="957580"/>
            <a:ext cx="3114040" cy="1925955"/>
            <a:chOff x="9211" y="1823"/>
            <a:chExt cx="4904" cy="3033"/>
          </a:xfrm>
        </p:grpSpPr>
        <p:pic>
          <p:nvPicPr>
            <p:cNvPr id="5" name="Picture 3" descr="图片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11" y="1823"/>
              <a:ext cx="4904" cy="221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Text Box 5"/>
            <p:cNvSpPr txBox="1"/>
            <p:nvPr/>
          </p:nvSpPr>
          <p:spPr>
            <a:xfrm>
              <a:off x="9534" y="4034"/>
              <a:ext cx="4449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buNone/>
              </a:pPr>
              <a:r>
                <a:rPr lang="zh-CN" altLang="en-US" sz="2800" dirty="0">
                  <a:solidFill>
                    <a:srgbClr val="FF0066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社会主义阵营</a:t>
              </a:r>
              <a:endParaRPr lang="zh-CN" altLang="en-US" sz="2800" dirty="0">
                <a:solidFill>
                  <a:srgbClr val="FF0066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8" name="AutoShape 6"/>
          <p:cNvSpPr/>
          <p:nvPr/>
        </p:nvSpPr>
        <p:spPr>
          <a:xfrm>
            <a:off x="3822383" y="4140041"/>
            <a:ext cx="1207770" cy="180975"/>
          </a:xfrm>
          <a:prstGeom prst="leftRightArrow">
            <a:avLst>
              <a:gd name="adj1" fmla="val 50000"/>
              <a:gd name="adj2" fmla="val 65000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350" dirty="0">
              <a:ea typeface="宋体" panose="02010600030101010101" pitchFamily="2" charset="-122"/>
            </a:endParaRPr>
          </a:p>
        </p:txBody>
      </p:sp>
      <p:sp>
        <p:nvSpPr>
          <p:cNvPr id="9" name="AutoShape 7"/>
          <p:cNvSpPr/>
          <p:nvPr/>
        </p:nvSpPr>
        <p:spPr>
          <a:xfrm>
            <a:off x="3780949" y="4982051"/>
            <a:ext cx="1249204" cy="208121"/>
          </a:xfrm>
          <a:prstGeom prst="leftRightArrow">
            <a:avLst>
              <a:gd name="adj1" fmla="val 50000"/>
              <a:gd name="adj2" fmla="val 65000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350" dirty="0">
              <a:ea typeface="宋体" panose="02010600030101010101" pitchFamily="2" charset="-122"/>
            </a:endParaRPr>
          </a:p>
        </p:txBody>
      </p:sp>
      <p:sp>
        <p:nvSpPr>
          <p:cNvPr id="10" name="Text Box 8"/>
          <p:cNvSpPr txBox="1"/>
          <p:nvPr/>
        </p:nvSpPr>
        <p:spPr>
          <a:xfrm>
            <a:off x="577850" y="3970020"/>
            <a:ext cx="35483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buNone/>
            </a:pP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马歇尔计划（</a:t>
            </a:r>
            <a:r>
              <a:rPr lang="zh-CN" altLang="zh-CN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194</a:t>
            </a:r>
            <a:r>
              <a:rPr lang="en-US" altLang="zh-CN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2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Text Box 9"/>
          <p:cNvSpPr txBox="1"/>
          <p:nvPr/>
        </p:nvSpPr>
        <p:spPr>
          <a:xfrm>
            <a:off x="5396865" y="3969385"/>
            <a:ext cx="271081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zh-CN" sz="2800" dirty="0">
                <a:solidFill>
                  <a:srgbClr val="FF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经互会（</a:t>
            </a:r>
            <a:r>
              <a:rPr lang="zh-CN" altLang="zh-CN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1949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Text Box 10"/>
          <p:cNvSpPr txBox="1"/>
          <p:nvPr/>
        </p:nvSpPr>
        <p:spPr>
          <a:xfrm>
            <a:off x="987425" y="4890135"/>
            <a:ext cx="343916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buNone/>
            </a:pP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北约组织（</a:t>
            </a:r>
            <a:r>
              <a:rPr lang="zh-CN" altLang="zh-CN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1949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2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Text Box 11"/>
          <p:cNvSpPr txBox="1"/>
          <p:nvPr/>
        </p:nvSpPr>
        <p:spPr>
          <a:xfrm>
            <a:off x="5701665" y="4825365"/>
            <a:ext cx="29730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buNone/>
            </a:pP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华约组织（</a:t>
            </a:r>
            <a:r>
              <a:rPr lang="zh-CN" altLang="zh-CN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1955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2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AutoShape 17"/>
          <p:cNvSpPr/>
          <p:nvPr/>
        </p:nvSpPr>
        <p:spPr>
          <a:xfrm>
            <a:off x="3617595" y="1894999"/>
            <a:ext cx="1908810" cy="228600"/>
          </a:xfrm>
          <a:prstGeom prst="leftRightArrow">
            <a:avLst>
              <a:gd name="adj1" fmla="val 50000"/>
              <a:gd name="adj2" fmla="val 65000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350" dirty="0">
              <a:ea typeface="宋体" panose="02010600030101010101" pitchFamily="2" charset="-122"/>
            </a:endParaRPr>
          </a:p>
        </p:txBody>
      </p:sp>
      <p:sp>
        <p:nvSpPr>
          <p:cNvPr id="18" name="Text Box 20"/>
          <p:cNvSpPr txBox="1"/>
          <p:nvPr/>
        </p:nvSpPr>
        <p:spPr>
          <a:xfrm>
            <a:off x="232410" y="3071495"/>
            <a:ext cx="35902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杜鲁门主义（</a:t>
            </a:r>
            <a:r>
              <a:rPr lang="zh-CN" altLang="zh-CN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1947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年）</a:t>
            </a:r>
            <a:endParaRPr lang="zh-CN" altLang="en-US" sz="2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AutoShape 23"/>
          <p:cNvSpPr/>
          <p:nvPr/>
        </p:nvSpPr>
        <p:spPr>
          <a:xfrm>
            <a:off x="3821906" y="3185160"/>
            <a:ext cx="1249680" cy="223361"/>
          </a:xfrm>
          <a:prstGeom prst="leftRightArrow">
            <a:avLst>
              <a:gd name="adj1" fmla="val 50000"/>
              <a:gd name="adj2" fmla="val 65000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350" dirty="0">
              <a:ea typeface="宋体" panose="02010600030101010101" pitchFamily="2" charset="-122"/>
            </a:endParaRPr>
          </a:p>
        </p:txBody>
      </p:sp>
      <p:sp>
        <p:nvSpPr>
          <p:cNvPr id="20" name="Rectangle 24"/>
          <p:cNvSpPr/>
          <p:nvPr/>
        </p:nvSpPr>
        <p:spPr>
          <a:xfrm>
            <a:off x="3969544" y="2123599"/>
            <a:ext cx="1211580" cy="714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4050" dirty="0">
                <a:solidFill>
                  <a:srgbClr val="FF0000"/>
                </a:solidFill>
                <a:ea typeface="黑体" panose="02010609060101010101" pitchFamily="49" charset="-122"/>
              </a:rPr>
              <a:t>争锋</a:t>
            </a:r>
            <a:endParaRPr lang="zh-CN" altLang="en-US" sz="4050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sp>
        <p:nvSpPr>
          <p:cNvPr id="60437" name="Text Box 21"/>
          <p:cNvSpPr txBox="1"/>
          <p:nvPr/>
        </p:nvSpPr>
        <p:spPr>
          <a:xfrm>
            <a:off x="5526405" y="2938780"/>
            <a:ext cx="350456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共产党和工人党情报局（</a:t>
            </a:r>
            <a:r>
              <a:rPr lang="zh-CN" altLang="zh-CN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1947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年）</a:t>
            </a:r>
            <a:endParaRPr lang="zh-CN" altLang="en-US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0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1" grpId="0"/>
      <p:bldP spid="13" grpId="0"/>
      <p:bldP spid="19" grpId="0" bldLvl="0" animBg="1"/>
      <p:bldP spid="60437" grpId="0"/>
      <p:bldP spid="18" grpId="0"/>
      <p:bldP spid="10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图片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9" y="991076"/>
            <a:ext cx="8513445" cy="4959191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6115050" y="2628900"/>
            <a:ext cx="1485900" cy="5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3000" b="1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苏  联</a:t>
            </a:r>
            <a:endParaRPr lang="zh-CN" altLang="en-US" sz="3000" b="1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4800600" y="3143250"/>
            <a:ext cx="1028700" cy="92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2700" b="1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波  兰</a:t>
            </a:r>
            <a:endParaRPr lang="zh-CN" altLang="en-US" sz="2700" b="1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4295140" y="3086100"/>
            <a:ext cx="50546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100" b="1">
                <a:solidFill>
                  <a:srgbClr val="FFFF00"/>
                </a:solidFill>
                <a:ea typeface="华文新魏" panose="02010800040101010101" pitchFamily="2" charset="-122"/>
              </a:rPr>
              <a:t>民德</a:t>
            </a:r>
            <a:endParaRPr lang="zh-CN" altLang="en-US" sz="2100" b="1">
              <a:solidFill>
                <a:srgbClr val="FFFF00"/>
              </a:solidFill>
              <a:ea typeface="华文新魏" panose="02010800040101010101" pitchFamily="2" charset="-122"/>
            </a:endParaRP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 rot="715472">
            <a:off x="5361861" y="4241483"/>
            <a:ext cx="1485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罗马尼亚</a:t>
            </a:r>
            <a:endParaRPr lang="zh-CN" altLang="en-US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 rot="-475245">
            <a:off x="5772150" y="4731544"/>
            <a:ext cx="914400" cy="29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135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保加利亚</a:t>
            </a:r>
            <a:endParaRPr lang="zh-CN" altLang="en-US" sz="1350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 rot="-1088734">
            <a:off x="4857750" y="4114800"/>
            <a:ext cx="1028700" cy="321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1500" dirty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匈牙利</a:t>
            </a:r>
            <a:endParaRPr lang="zh-CN" altLang="en-US" sz="1500" dirty="0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 rot="742144">
            <a:off x="4229100" y="3725466"/>
            <a:ext cx="1657350" cy="29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1350" b="1" dirty="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捷克斯洛伐克</a:t>
            </a:r>
            <a:endParaRPr lang="zh-CN" altLang="en-US" sz="1350" b="1" dirty="0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3895566" y="3143250"/>
            <a:ext cx="45974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>
                <a:solidFill>
                  <a:srgbClr val="FFFF00"/>
                </a:solidFill>
                <a:ea typeface="华文新魏" panose="02010800040101010101" pitchFamily="2" charset="-122"/>
              </a:rPr>
              <a:t>联邦德国</a:t>
            </a:r>
            <a:endParaRPr lang="zh-CN" altLang="en-US" b="1">
              <a:solidFill>
                <a:srgbClr val="FFFF00"/>
              </a:solidFill>
              <a:ea typeface="华文新魏" panose="02010800040101010101" pitchFamily="2" charset="-122"/>
            </a:endParaRPr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 rot="-881840">
            <a:off x="4424363" y="4033838"/>
            <a:ext cx="857250" cy="321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1500" b="1">
                <a:ea typeface="华文新魏" panose="02010800040101010101" pitchFamily="2" charset="-122"/>
              </a:rPr>
              <a:t>奥地利</a:t>
            </a:r>
            <a:endParaRPr lang="zh-CN" altLang="en-US" sz="1500" b="1">
              <a:ea typeface="华文新魏" panose="02010800040101010101" pitchFamily="2" charset="-122"/>
            </a:endParaRP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3714750" y="4114800"/>
            <a:ext cx="628650" cy="29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1350" b="1" dirty="0">
                <a:ea typeface="华文新魏" panose="02010800040101010101" pitchFamily="2" charset="-122"/>
              </a:rPr>
              <a:t>瑞士</a:t>
            </a:r>
            <a:endParaRPr lang="zh-CN" altLang="en-US" sz="1350" b="1" dirty="0">
              <a:ea typeface="华文新魏" panose="02010800040101010101" pitchFamily="2" charset="-122"/>
            </a:endParaRP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 rot="668597">
            <a:off x="4316016" y="1200150"/>
            <a:ext cx="82867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100" b="1">
                <a:latin typeface="华文新魏" panose="02010800040101010101" pitchFamily="2" charset="-122"/>
                <a:ea typeface="华文新魏" panose="02010800040101010101" pitchFamily="2" charset="-122"/>
              </a:rPr>
              <a:t>瑞         典</a:t>
            </a:r>
            <a:endParaRPr lang="zh-CN" altLang="en-US" sz="2100" b="1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 rot="-437130">
            <a:off x="5538153" y="971550"/>
            <a:ext cx="50546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100" b="1">
                <a:ea typeface="华文新魏" panose="02010800040101010101" pitchFamily="2" charset="-122"/>
              </a:rPr>
              <a:t>芬    兰</a:t>
            </a:r>
            <a:endParaRPr lang="zh-CN" altLang="en-US" sz="2100" b="1">
              <a:ea typeface="华文新魏" panose="02010800040101010101" pitchFamily="2" charset="-122"/>
            </a:endParaRPr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2743200" y="3943350"/>
            <a:ext cx="1028700" cy="92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700">
                <a:solidFill>
                  <a:srgbClr val="FFFF00"/>
                </a:solidFill>
                <a:ea typeface="华文新魏" panose="02010800040101010101" pitchFamily="2" charset="-122"/>
              </a:rPr>
              <a:t>法  国</a:t>
            </a:r>
            <a:endParaRPr lang="zh-CN" altLang="en-US" sz="2700">
              <a:solidFill>
                <a:srgbClr val="FFFF00"/>
              </a:solidFill>
              <a:ea typeface="华文新魏" panose="02010800040101010101" pitchFamily="2" charset="-122"/>
            </a:endParaRPr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 rot="-2272500">
            <a:off x="4008438" y="4400550"/>
            <a:ext cx="644525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150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意  大  利</a:t>
            </a:r>
            <a:endParaRPr lang="zh-CN" altLang="en-US" sz="1500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0737" name="Text Box 17"/>
          <p:cNvSpPr txBox="1">
            <a:spLocks noChangeArrowheads="1"/>
          </p:cNvSpPr>
          <p:nvPr/>
        </p:nvSpPr>
        <p:spPr bwMode="auto">
          <a:xfrm>
            <a:off x="6686550" y="5174456"/>
            <a:ext cx="1200150" cy="737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10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土  耳  其</a:t>
            </a:r>
            <a:endParaRPr lang="zh-CN" altLang="en-US" sz="2100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0738" name="Text Box 18"/>
          <p:cNvSpPr txBox="1">
            <a:spLocks noChangeArrowheads="1"/>
          </p:cNvSpPr>
          <p:nvPr/>
        </p:nvSpPr>
        <p:spPr bwMode="auto">
          <a:xfrm>
            <a:off x="1657350" y="4925616"/>
            <a:ext cx="1143000" cy="737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10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西 班 牙</a:t>
            </a:r>
            <a:endParaRPr lang="zh-CN" altLang="en-US" sz="2100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0739" name="Text Box 19"/>
          <p:cNvSpPr txBox="1">
            <a:spLocks noChangeArrowheads="1"/>
          </p:cNvSpPr>
          <p:nvPr/>
        </p:nvSpPr>
        <p:spPr bwMode="auto">
          <a:xfrm rot="-838702">
            <a:off x="5356225" y="5314950"/>
            <a:ext cx="64452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150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希  腊</a:t>
            </a:r>
            <a:endParaRPr lang="zh-CN" altLang="en-US" sz="1500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0740" name="Text Box 20"/>
          <p:cNvSpPr txBox="1">
            <a:spLocks noChangeArrowheads="1"/>
          </p:cNvSpPr>
          <p:nvPr/>
        </p:nvSpPr>
        <p:spPr bwMode="auto">
          <a:xfrm>
            <a:off x="4010025" y="2571750"/>
            <a:ext cx="390525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1350" b="1">
                <a:solidFill>
                  <a:srgbClr val="FFFF00"/>
                </a:solidFill>
                <a:ea typeface="华文新魏" panose="02010800040101010101" pitchFamily="2" charset="-122"/>
              </a:rPr>
              <a:t>丹麦</a:t>
            </a:r>
            <a:endParaRPr lang="zh-CN" altLang="en-US" sz="1350" b="1">
              <a:solidFill>
                <a:srgbClr val="FFFF00"/>
              </a:solidFill>
              <a:ea typeface="华文新魏" panose="02010800040101010101" pitchFamily="2" charset="-122"/>
            </a:endParaRPr>
          </a:p>
        </p:txBody>
      </p:sp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2637790" y="2400300"/>
            <a:ext cx="50546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100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英      国 </a:t>
            </a:r>
            <a:endParaRPr lang="zh-CN" altLang="en-US" sz="2100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2171700" y="801290"/>
            <a:ext cx="514350" cy="506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1350">
                <a:solidFill>
                  <a:srgbClr val="FFFF00"/>
                </a:solidFill>
                <a:ea typeface="华文新魏" panose="02010800040101010101" pitchFamily="2" charset="-122"/>
              </a:rPr>
              <a:t>冰岛</a:t>
            </a:r>
            <a:endParaRPr lang="zh-CN" altLang="en-US" sz="1350">
              <a:solidFill>
                <a:srgbClr val="FFFF00"/>
              </a:solidFill>
              <a:ea typeface="华文新魏" panose="02010800040101010101" pitchFamily="2" charset="-122"/>
            </a:endParaRPr>
          </a:p>
        </p:txBody>
      </p:sp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3682286" y="1657350"/>
            <a:ext cx="828675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100" b="1">
                <a:solidFill>
                  <a:srgbClr val="FFFF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挪 威</a:t>
            </a:r>
            <a:endParaRPr lang="zh-CN" altLang="en-US" sz="2100" b="1">
              <a:solidFill>
                <a:srgbClr val="FFFF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0744" name="Text Box 24"/>
          <p:cNvSpPr txBox="1">
            <a:spLocks noChangeArrowheads="1"/>
          </p:cNvSpPr>
          <p:nvPr/>
        </p:nvSpPr>
        <p:spPr bwMode="auto">
          <a:xfrm rot="-591949">
            <a:off x="3543300" y="3200400"/>
            <a:ext cx="514350" cy="506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1350">
                <a:solidFill>
                  <a:srgbClr val="FFFF00"/>
                </a:solidFill>
                <a:ea typeface="华文新魏" panose="02010800040101010101" pitchFamily="2" charset="-122"/>
              </a:rPr>
              <a:t>荷兰</a:t>
            </a:r>
            <a:endParaRPr lang="zh-CN" altLang="en-US" sz="1350">
              <a:solidFill>
                <a:srgbClr val="FFFF00"/>
              </a:solidFill>
              <a:ea typeface="华文新魏" panose="02010800040101010101" pitchFamily="2" charset="-122"/>
            </a:endParaRPr>
          </a:p>
        </p:txBody>
      </p:sp>
      <p:sp>
        <p:nvSpPr>
          <p:cNvPr id="30745" name="Text Box 25"/>
          <p:cNvSpPr txBox="1">
            <a:spLocks noChangeArrowheads="1"/>
          </p:cNvSpPr>
          <p:nvPr/>
        </p:nvSpPr>
        <p:spPr bwMode="auto">
          <a:xfrm rot="1955258">
            <a:off x="3323035" y="3543300"/>
            <a:ext cx="800100" cy="25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1050">
                <a:solidFill>
                  <a:srgbClr val="FFFF00"/>
                </a:solidFill>
                <a:ea typeface="华文新魏" panose="02010800040101010101" pitchFamily="2" charset="-122"/>
              </a:rPr>
              <a:t>比利时</a:t>
            </a:r>
            <a:endParaRPr lang="zh-CN" altLang="en-US" sz="1050">
              <a:solidFill>
                <a:srgbClr val="FFFF00"/>
              </a:solidFill>
              <a:ea typeface="华文新魏" panose="02010800040101010101" pitchFamily="2" charset="-122"/>
            </a:endParaRPr>
          </a:p>
        </p:txBody>
      </p:sp>
      <p:sp>
        <p:nvSpPr>
          <p:cNvPr id="30746" name="Text Box 26"/>
          <p:cNvSpPr txBox="1">
            <a:spLocks noChangeArrowheads="1"/>
          </p:cNvSpPr>
          <p:nvPr/>
        </p:nvSpPr>
        <p:spPr bwMode="auto">
          <a:xfrm rot="1053329">
            <a:off x="1301115" y="4686300"/>
            <a:ext cx="41338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1500">
                <a:solidFill>
                  <a:srgbClr val="FFFF00"/>
                </a:solidFill>
                <a:ea typeface="华文新魏" panose="02010800040101010101" pitchFamily="2" charset="-122"/>
              </a:rPr>
              <a:t>葡萄牙</a:t>
            </a:r>
            <a:endParaRPr lang="zh-CN" altLang="en-US" sz="1500">
              <a:solidFill>
                <a:srgbClr val="FFFF00"/>
              </a:solidFill>
              <a:ea typeface="华文新魏" panose="02010800040101010101" pitchFamily="2" charset="-122"/>
            </a:endParaRPr>
          </a:p>
        </p:txBody>
      </p:sp>
      <p:sp>
        <p:nvSpPr>
          <p:cNvPr id="30747" name="Text Box 27"/>
          <p:cNvSpPr txBox="1">
            <a:spLocks noChangeArrowheads="1"/>
          </p:cNvSpPr>
          <p:nvPr/>
        </p:nvSpPr>
        <p:spPr bwMode="auto">
          <a:xfrm rot="-1642000">
            <a:off x="1943100" y="2800350"/>
            <a:ext cx="742950" cy="29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1350">
                <a:ea typeface="华文新魏" panose="02010800040101010101" pitchFamily="2" charset="-122"/>
              </a:rPr>
              <a:t>爱尔兰</a:t>
            </a:r>
            <a:endParaRPr lang="zh-CN" altLang="en-US" sz="1350">
              <a:ea typeface="华文新魏" panose="02010800040101010101" pitchFamily="2" charset="-122"/>
            </a:endParaRPr>
          </a:p>
        </p:txBody>
      </p:sp>
      <p:sp>
        <p:nvSpPr>
          <p:cNvPr id="30748" name="Text Box 28"/>
          <p:cNvSpPr txBox="1">
            <a:spLocks noChangeArrowheads="1"/>
          </p:cNvSpPr>
          <p:nvPr/>
        </p:nvSpPr>
        <p:spPr bwMode="auto">
          <a:xfrm>
            <a:off x="5326936" y="4972050"/>
            <a:ext cx="27495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600">
                <a:solidFill>
                  <a:srgbClr val="FFFF00"/>
                </a:solidFill>
                <a:ea typeface="华文新魏" panose="02010800040101010101" pitchFamily="2" charset="-122"/>
              </a:rPr>
              <a:t>阿尔巴尼亚</a:t>
            </a:r>
            <a:endParaRPr lang="zh-CN" altLang="en-US" sz="600">
              <a:solidFill>
                <a:srgbClr val="FFFF00"/>
              </a:solidFill>
              <a:ea typeface="华文新魏" panose="02010800040101010101" pitchFamily="2" charset="-122"/>
            </a:endParaRPr>
          </a:p>
        </p:txBody>
      </p:sp>
      <p:sp>
        <p:nvSpPr>
          <p:cNvPr id="30749" name="Text Box 29"/>
          <p:cNvSpPr txBox="1">
            <a:spLocks noChangeArrowheads="1"/>
          </p:cNvSpPr>
          <p:nvPr/>
        </p:nvSpPr>
        <p:spPr bwMode="auto">
          <a:xfrm>
            <a:off x="2099628" y="1210945"/>
            <a:ext cx="1042988" cy="2990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1350" b="1"/>
              <a:t>中立国</a:t>
            </a:r>
            <a:endParaRPr lang="zh-CN" altLang="en-US" sz="1350" b="1"/>
          </a:p>
        </p:txBody>
      </p:sp>
      <p:sp>
        <p:nvSpPr>
          <p:cNvPr id="30750" name="Text Box 30"/>
          <p:cNvSpPr txBox="1">
            <a:spLocks noChangeArrowheads="1"/>
          </p:cNvSpPr>
          <p:nvPr/>
        </p:nvSpPr>
        <p:spPr bwMode="auto">
          <a:xfrm>
            <a:off x="2093119" y="1509713"/>
            <a:ext cx="1050131" cy="2990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1350" b="1"/>
              <a:t>北约成员国</a:t>
            </a:r>
            <a:endParaRPr lang="zh-CN" altLang="en-US" sz="1350" b="1"/>
          </a:p>
        </p:txBody>
      </p:sp>
      <p:sp>
        <p:nvSpPr>
          <p:cNvPr id="30751" name="Text Box 31"/>
          <p:cNvSpPr txBox="1">
            <a:spLocks noChangeArrowheads="1"/>
          </p:cNvSpPr>
          <p:nvPr/>
        </p:nvSpPr>
        <p:spPr bwMode="auto">
          <a:xfrm>
            <a:off x="2095500" y="1833880"/>
            <a:ext cx="1047750" cy="2990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1350" b="1"/>
              <a:t>华约成员国</a:t>
            </a:r>
            <a:endParaRPr lang="zh-CN" altLang="en-US" sz="1350" b="1"/>
          </a:p>
        </p:txBody>
      </p:sp>
      <p:sp>
        <p:nvSpPr>
          <p:cNvPr id="308256" name="Text Box 32"/>
          <p:cNvSpPr txBox="1">
            <a:spLocks noChangeArrowheads="1"/>
          </p:cNvSpPr>
          <p:nvPr/>
        </p:nvSpPr>
        <p:spPr bwMode="auto">
          <a:xfrm>
            <a:off x="1714500" y="3028950"/>
            <a:ext cx="2057400" cy="460375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 b="1">
                <a:solidFill>
                  <a:schemeClr val="bg1"/>
                </a:solidFill>
                <a:ea typeface="黑体" panose="02010609060101010101" pitchFamily="49" charset="-122"/>
              </a:rPr>
              <a:t>资本主义阵营</a:t>
            </a:r>
            <a:endParaRPr lang="zh-CN" altLang="en-US" sz="2400" b="1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308257" name="Text Box 33"/>
          <p:cNvSpPr txBox="1">
            <a:spLocks noChangeArrowheads="1"/>
          </p:cNvSpPr>
          <p:nvPr/>
        </p:nvSpPr>
        <p:spPr bwMode="auto">
          <a:xfrm>
            <a:off x="5657850" y="2114550"/>
            <a:ext cx="2057400" cy="460375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 b="1">
                <a:solidFill>
                  <a:schemeClr val="bg1"/>
                </a:solidFill>
                <a:ea typeface="黑体" panose="02010609060101010101" pitchFamily="49" charset="-122"/>
              </a:rPr>
              <a:t>社会主义阵营</a:t>
            </a:r>
            <a:endParaRPr lang="zh-CN" altLang="en-US" sz="2400" b="1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pic>
        <p:nvPicPr>
          <p:cNvPr id="308258" name="Picture 34" descr="q033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3486150"/>
            <a:ext cx="10287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59" name="Picture 35" descr="q08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0" y="1371600"/>
            <a:ext cx="851297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6" name="Picture 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4457700"/>
            <a:ext cx="635794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7" name="Picture 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4972050"/>
            <a:ext cx="121444" cy="22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8" name="Picture 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4743450"/>
            <a:ext cx="121444" cy="22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9" name="Picture 3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400550"/>
            <a:ext cx="235744" cy="22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0" name="Picture 4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629150"/>
            <a:ext cx="514350" cy="278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1" name="Picture 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4457700"/>
            <a:ext cx="121444" cy="22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2" name="Picture 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4343400"/>
            <a:ext cx="121444" cy="22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3" name="Picture 4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914900"/>
            <a:ext cx="121444" cy="22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4" name="Picture 4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4743450"/>
            <a:ext cx="157163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5" name="Picture 4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00600"/>
            <a:ext cx="121444" cy="22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6" name="Picture 4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343400"/>
            <a:ext cx="178594" cy="22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7" name="Picture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4400550"/>
            <a:ext cx="121444" cy="22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8" name="Picture 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4343400"/>
            <a:ext cx="121444" cy="22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9" name="Picture 4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514850"/>
            <a:ext cx="121444" cy="22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0" name="Picture 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629150"/>
            <a:ext cx="121444" cy="22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1" name="Picture 5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4572000"/>
            <a:ext cx="121444" cy="22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2" name="Picture 5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4743450"/>
            <a:ext cx="121444" cy="22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3" name="Picture 5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4743450"/>
            <a:ext cx="121444" cy="22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4" name="Picture 5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4514850"/>
            <a:ext cx="58341" cy="107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5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743450"/>
            <a:ext cx="121444" cy="22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6" name="Picture 5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4572000"/>
            <a:ext cx="121444" cy="22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7" name="Picture 5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4400550"/>
            <a:ext cx="121444" cy="22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78" name="Line 58"/>
          <p:cNvSpPr>
            <a:spLocks noChangeShapeType="1"/>
          </p:cNvSpPr>
          <p:nvPr/>
        </p:nvSpPr>
        <p:spPr bwMode="auto">
          <a:xfrm>
            <a:off x="5486400" y="4400550"/>
            <a:ext cx="228600" cy="22860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30779" name="Arc 59"/>
          <p:cNvSpPr/>
          <p:nvPr/>
        </p:nvSpPr>
        <p:spPr bwMode="auto">
          <a:xfrm rot="10800000">
            <a:off x="4743450" y="4400550"/>
            <a:ext cx="665560" cy="514350"/>
          </a:xfrm>
          <a:custGeom>
            <a:avLst/>
            <a:gdLst>
              <a:gd name="T0" fmla="*/ 0 w 22874"/>
              <a:gd name="T1" fmla="*/ 1207 h 21600"/>
              <a:gd name="T2" fmla="*/ 887413 w 22874"/>
              <a:gd name="T3" fmla="*/ 685800 h 21600"/>
              <a:gd name="T4" fmla="*/ 49426 w 22874"/>
              <a:gd name="T5" fmla="*/ 68580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874" h="21600" fill="none" extrusionOk="0">
                <a:moveTo>
                  <a:pt x="-1" y="37"/>
                </a:moveTo>
                <a:cubicBezTo>
                  <a:pt x="424" y="12"/>
                  <a:pt x="849" y="-1"/>
                  <a:pt x="1274" y="0"/>
                </a:cubicBezTo>
                <a:cubicBezTo>
                  <a:pt x="13203" y="0"/>
                  <a:pt x="22874" y="9670"/>
                  <a:pt x="22874" y="21600"/>
                </a:cubicBezTo>
              </a:path>
              <a:path w="22874" h="21600" stroke="0" extrusionOk="0">
                <a:moveTo>
                  <a:pt x="-1" y="37"/>
                </a:moveTo>
                <a:cubicBezTo>
                  <a:pt x="424" y="12"/>
                  <a:pt x="849" y="-1"/>
                  <a:pt x="1274" y="0"/>
                </a:cubicBezTo>
                <a:cubicBezTo>
                  <a:pt x="13203" y="0"/>
                  <a:pt x="22874" y="9670"/>
                  <a:pt x="22874" y="21600"/>
                </a:cubicBezTo>
                <a:lnTo>
                  <a:pt x="1274" y="21600"/>
                </a:lnTo>
                <a:lnTo>
                  <a:pt x="-1" y="37"/>
                </a:lnTo>
                <a:close/>
              </a:path>
            </a:pathLst>
          </a:custGeom>
          <a:noFill/>
          <a:ln w="101600">
            <a:solidFill>
              <a:srgbClr val="00FF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350"/>
          </a:p>
        </p:txBody>
      </p:sp>
      <p:pic>
        <p:nvPicPr>
          <p:cNvPr id="30780" name="Picture 6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004" y="4343400"/>
            <a:ext cx="153590" cy="278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1" name="Picture 6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4743450"/>
            <a:ext cx="121444" cy="22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82" name="Text Box 62"/>
          <p:cNvSpPr txBox="1">
            <a:spLocks noChangeArrowheads="1"/>
          </p:cNvSpPr>
          <p:nvPr/>
        </p:nvSpPr>
        <p:spPr bwMode="auto">
          <a:xfrm rot="1800295">
            <a:off x="4514850" y="4457700"/>
            <a:ext cx="1485900" cy="41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2100" dirty="0">
                <a:latin typeface="华文新魏" panose="02010800040101010101" pitchFamily="2" charset="-122"/>
                <a:ea typeface="华文新魏" panose="02010800040101010101" pitchFamily="2" charset="-122"/>
              </a:rPr>
              <a:t>南斯拉夫</a:t>
            </a:r>
            <a:endParaRPr lang="zh-CN" altLang="en-US" sz="21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08287" name="Text Box 63"/>
          <p:cNvSpPr txBox="1">
            <a:spLocks noChangeArrowheads="1"/>
          </p:cNvSpPr>
          <p:nvPr/>
        </p:nvSpPr>
        <p:spPr bwMode="auto">
          <a:xfrm>
            <a:off x="69215" y="5662930"/>
            <a:ext cx="8930005" cy="1076325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kumimoji="1" lang="zh-CN" altLang="en-US" sz="3200" b="1" u="sng" dirty="0">
                <a:solidFill>
                  <a:srgbClr val="FF0000"/>
                </a:solidFill>
                <a:latin typeface="宋体" panose="02010600030101010101" pitchFamily="2" charset="-122"/>
              </a:rPr>
              <a:t>北约</a:t>
            </a:r>
            <a:r>
              <a:rPr kumimoji="1"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和</a:t>
            </a:r>
            <a:r>
              <a:rPr kumimoji="1" lang="zh-CN" altLang="en-US" sz="3200" b="1" u="sng" dirty="0">
                <a:solidFill>
                  <a:srgbClr val="FF0000"/>
                </a:solidFill>
                <a:latin typeface="宋体" panose="02010600030101010101" pitchFamily="2" charset="-122"/>
              </a:rPr>
              <a:t>华约</a:t>
            </a:r>
            <a:r>
              <a:rPr kumimoji="1" lang="zh-CN" altLang="en-US" sz="3200" b="1" dirty="0">
                <a:solidFill>
                  <a:srgbClr val="002060"/>
                </a:solidFill>
                <a:latin typeface="宋体" panose="02010600030101010101" pitchFamily="2" charset="-122"/>
              </a:rPr>
              <a:t>两大集团的出现，标志着两大集团全面冷战对峙的形成，</a:t>
            </a:r>
            <a:r>
              <a:rPr kumimoji="1"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两极格局</a:t>
            </a:r>
            <a:r>
              <a:rPr kumimoji="1" lang="zh-CN" altLang="en-US" sz="3200" b="1" u="sng" dirty="0">
                <a:solidFill>
                  <a:srgbClr val="FF0000"/>
                </a:solidFill>
                <a:latin typeface="宋体" panose="02010600030101010101" pitchFamily="2" charset="-122"/>
              </a:rPr>
              <a:t>最终确立</a:t>
            </a:r>
            <a:r>
              <a:rPr kumimoji="1"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。</a:t>
            </a:r>
            <a:endParaRPr kumimoji="1" lang="zh-CN" altLang="en-US" sz="3200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8898" y="60801"/>
            <a:ext cx="2828925" cy="499110"/>
            <a:chOff x="45720" y="487932"/>
            <a:chExt cx="10105746" cy="83866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" name="矩形"/>
            <p:cNvSpPr/>
            <p:nvPr/>
          </p:nvSpPr>
          <p:spPr>
            <a:xfrm>
              <a:off x="218364" y="487932"/>
              <a:ext cx="9933102" cy="838663"/>
            </a:xfrm>
            <a:prstGeom prst="rect">
              <a:avLst/>
            </a:prstGeom>
            <a:grpFill/>
            <a:ln w="9525" cap="flat" cmpd="sng">
              <a:noFill/>
              <a:prstDash val="solid"/>
              <a:round/>
            </a:ln>
          </p:spPr>
          <p:txBody>
            <a:bodyPr vert="horz" wrap="square" lIns="68580" tIns="34290" rIns="68580" bIns="34290" anchor="t" anchorCtr="0">
              <a:spAutoFit/>
            </a:bodyPr>
            <a:p>
              <a:pPr marL="0" indent="0" algn="l" eaLnBrk="0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800" b="1" dirty="0" smtClean="0">
                  <a:solidFill>
                    <a:schemeClr val="tx1"/>
                  </a:solidFill>
                  <a:latin typeface="宋体" panose="02010600030101010101" pitchFamily="2" charset="-122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三、两极格局</a:t>
              </a:r>
              <a:endParaRPr lang="zh-CN" altLang="en-US" sz="2800" b="1" i="0" u="none" strike="noStrike" kern="1200" cap="none" spc="0" baseline="0" dirty="0" smtClean="0">
                <a:solidFill>
                  <a:schemeClr val="tx1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 flipV="1">
              <a:off x="45720" y="1066165"/>
              <a:ext cx="4062095" cy="35560"/>
            </a:xfrm>
            <a:prstGeom prst="line">
              <a:avLst/>
            </a:prstGeom>
            <a:grpFill/>
            <a:ln w="28575" cmpd="sng">
              <a:solidFill>
                <a:schemeClr val="tx1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8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308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08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308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8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8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8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56" grpId="0" bldLvl="0" animBg="1"/>
      <p:bldP spid="308257" grpId="0" bldLvl="0" animBg="1"/>
      <p:bldP spid="308287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3020933" y="1028621"/>
            <a:ext cx="3600450" cy="521970"/>
          </a:xfrm>
          <a:prstGeom prst="rect">
            <a:avLst/>
          </a:prstGeom>
          <a:solidFill>
            <a:schemeClr val="bg1"/>
          </a:solidFill>
          <a:ln w="28575" cmpd="sng" algn="ctr">
            <a:solidFill>
              <a:schemeClr val="tx1"/>
            </a:solidFill>
            <a:prstDash val="solid"/>
            <a:miter lim="800000"/>
          </a:ln>
          <a:effectLst>
            <a:outerShdw dist="63500" dir="3187806" algn="ctr" rotWithShape="0">
              <a:srgbClr val="FFFF00"/>
            </a:outerShdw>
          </a:effectLst>
        </p:spPr>
        <p:txBody>
          <a:bodyPr>
            <a:spAutoFit/>
          </a:bodyPr>
          <a:lstStyle/>
          <a:p>
            <a:pPr marR="0"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zh-CN" altLang="en-US" sz="28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美苏冷战局面的形成</a:t>
            </a:r>
            <a:endParaRPr kumimoji="1" lang="zh-CN" altLang="en-US" sz="2800" b="1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9459" name="Text Box 5"/>
          <p:cNvSpPr txBox="1"/>
          <p:nvPr/>
        </p:nvSpPr>
        <p:spPr>
          <a:xfrm>
            <a:off x="1046956" y="1746965"/>
            <a:ext cx="702469" cy="953135"/>
          </a:xfrm>
          <a:prstGeom prst="rect">
            <a:avLst/>
          </a:prstGeom>
          <a:gradFill>
            <a:gsLst>
              <a:gs pos="68000">
                <a:srgbClr val="FBFB11"/>
              </a:gs>
              <a:gs pos="95000">
                <a:srgbClr val="838309"/>
              </a:gs>
            </a:gsLst>
            <a:path path="circle">
              <a:fillToRect r="100000" b="100000"/>
            </a:path>
            <a:tileRect l="-100000" t="-100000"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28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序幕</a:t>
            </a:r>
            <a:endParaRPr lang="zh-CN" altLang="en-US" sz="2800" b="1" dirty="0">
              <a:solidFill>
                <a:srgbClr val="00009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582" name="Line 6"/>
          <p:cNvSpPr/>
          <p:nvPr/>
        </p:nvSpPr>
        <p:spPr>
          <a:xfrm>
            <a:off x="1902381" y="2230676"/>
            <a:ext cx="457200" cy="0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4583" name="Text Box 7"/>
          <p:cNvSpPr txBox="1"/>
          <p:nvPr/>
        </p:nvSpPr>
        <p:spPr>
          <a:xfrm>
            <a:off x="2433955" y="1969770"/>
            <a:ext cx="1677035" cy="521970"/>
          </a:xfrm>
          <a:prstGeom prst="rect">
            <a:avLst/>
          </a:prstGeom>
          <a:gradFill>
            <a:gsLst>
              <a:gs pos="82000">
                <a:srgbClr val="FBFB11"/>
              </a:gs>
              <a:gs pos="100000">
                <a:srgbClr val="838309"/>
              </a:gs>
            </a:gsLst>
            <a:path path="circle">
              <a:fillToRect r="100000" b="100000"/>
            </a:path>
            <a:tileRect l="-100000" t="-100000"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28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开始标志</a:t>
            </a:r>
            <a:endParaRPr lang="zh-CN" altLang="en-US" sz="2800" b="1" dirty="0">
              <a:solidFill>
                <a:srgbClr val="00009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584" name="Line 8"/>
          <p:cNvSpPr/>
          <p:nvPr/>
        </p:nvSpPr>
        <p:spPr>
          <a:xfrm>
            <a:off x="4173538" y="2217341"/>
            <a:ext cx="594122" cy="13097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4585" name="Text Box 9"/>
          <p:cNvSpPr txBox="1"/>
          <p:nvPr/>
        </p:nvSpPr>
        <p:spPr>
          <a:xfrm>
            <a:off x="4768215" y="1962785"/>
            <a:ext cx="1876425" cy="521970"/>
          </a:xfrm>
          <a:prstGeom prst="rect">
            <a:avLst/>
          </a:prstGeom>
          <a:gradFill>
            <a:gsLst>
              <a:gs pos="77000">
                <a:srgbClr val="FBFB11"/>
              </a:gs>
              <a:gs pos="100000">
                <a:srgbClr val="838309"/>
              </a:gs>
            </a:gsLst>
            <a:path path="circle">
              <a:fillToRect r="100000" b="100000"/>
            </a:path>
            <a:tileRect l="-100000" t="-100000"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28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最终形成</a:t>
            </a:r>
            <a:endParaRPr lang="zh-CN" altLang="en-US" sz="2800" b="1" dirty="0">
              <a:solidFill>
                <a:srgbClr val="00009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586" name="Line 10"/>
          <p:cNvSpPr/>
          <p:nvPr/>
        </p:nvSpPr>
        <p:spPr>
          <a:xfrm>
            <a:off x="6746716" y="2216706"/>
            <a:ext cx="917972" cy="13097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4587" name="Text Box 11"/>
          <p:cNvSpPr txBox="1"/>
          <p:nvPr/>
        </p:nvSpPr>
        <p:spPr>
          <a:xfrm>
            <a:off x="7683183" y="1746726"/>
            <a:ext cx="704850" cy="953135"/>
          </a:xfrm>
          <a:prstGeom prst="rect">
            <a:avLst/>
          </a:prstGeom>
          <a:gradFill>
            <a:gsLst>
              <a:gs pos="75000">
                <a:srgbClr val="FBFB11"/>
              </a:gs>
              <a:gs pos="100000">
                <a:srgbClr val="838309"/>
              </a:gs>
            </a:gsLst>
            <a:path path="circle">
              <a:fillToRect r="100000" b="100000"/>
            </a:path>
            <a:tileRect l="-100000" t="-100000"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28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结束</a:t>
            </a:r>
            <a:endParaRPr lang="zh-CN" altLang="en-US" sz="2800" b="1" dirty="0">
              <a:solidFill>
                <a:srgbClr val="00009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588" name="Line 12"/>
          <p:cNvSpPr/>
          <p:nvPr/>
        </p:nvSpPr>
        <p:spPr>
          <a:xfrm>
            <a:off x="1493124" y="2821781"/>
            <a:ext cx="0" cy="377429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731520" y="3382645"/>
            <a:ext cx="1332865" cy="521970"/>
          </a:xfrm>
          <a:prstGeom prst="rect">
            <a:avLst/>
          </a:prstGeom>
          <a:gradFill>
            <a:gsLst>
              <a:gs pos="98000">
                <a:srgbClr val="36907E"/>
              </a:gs>
              <a:gs pos="16000">
                <a:srgbClr val="ABDACB"/>
              </a:gs>
            </a:gsLst>
            <a:path path="circle">
              <a:fillToRect r="100000" b="100000"/>
            </a:path>
            <a:tileRect l="-100000" t="-100000"/>
          </a:gradFill>
          <a:ln w="28575" algn="ctr">
            <a:solidFill>
              <a:srgbClr val="3366FF"/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 marR="0"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en-US" altLang="zh-CN" sz="2800" b="1" kern="1200" cap="none" spc="0" normalizeH="0" baseline="0" noProof="0">
                <a:effectLst>
                  <a:outerShdw blurRad="38100" dist="38100" dir="2700000" algn="tl">
                    <a:srgbClr val="FFFFFF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1946</a:t>
            </a:r>
            <a:r>
              <a:rPr kumimoji="1" lang="zh-CN" altLang="en-US" sz="2800" b="1" kern="1200" cap="none" spc="0" normalizeH="0" baseline="0" noProof="0">
                <a:effectLst>
                  <a:outerShdw blurRad="38100" dist="38100" dir="2700000" algn="tl">
                    <a:srgbClr val="FFFFFF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年</a:t>
            </a:r>
            <a:endParaRPr kumimoji="1" lang="zh-CN" altLang="en-US" sz="2800" b="1" kern="1200" cap="none" spc="0" normalizeH="0" baseline="0" noProof="0">
              <a:effectLst>
                <a:outerShdw blurRad="38100" dist="38100" dir="2700000" algn="tl">
                  <a:srgbClr val="FFFFFF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4590" name="Line 14"/>
          <p:cNvSpPr/>
          <p:nvPr/>
        </p:nvSpPr>
        <p:spPr>
          <a:xfrm>
            <a:off x="1493124" y="4002643"/>
            <a:ext cx="8334" cy="486965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1290400" y="4661535"/>
            <a:ext cx="404813" cy="1814830"/>
          </a:xfrm>
          <a:prstGeom prst="rect">
            <a:avLst/>
          </a:prstGeom>
          <a:gradFill>
            <a:gsLst>
              <a:gs pos="0">
                <a:srgbClr val="2EB8F5"/>
              </a:gs>
              <a:gs pos="100000">
                <a:srgbClr val="FFF001"/>
              </a:gs>
            </a:gsLst>
            <a:path path="circle">
              <a:fillToRect r="100000" b="100000"/>
            </a:path>
            <a:tileRect l="-100000" t="-100000"/>
          </a:gradFill>
          <a:ln w="38100">
            <a:noFill/>
            <a:miter lim="800000"/>
          </a:ln>
          <a:effectLst>
            <a:outerShdw dist="35921" dir="2700000" algn="ctr" rotWithShape="0">
              <a:srgbClr val="FF0000"/>
            </a:outerShdw>
          </a:effectLst>
        </p:spPr>
        <p:txBody>
          <a:bodyPr>
            <a:spAutoFit/>
          </a:bodyPr>
          <a:lstStyle/>
          <a:p>
            <a:pPr marR="0" algn="ctr" defTabSz="914400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kern="1200" cap="none" spc="0" normalizeH="0" baseline="0" noProof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铁幕演说</a:t>
            </a:r>
            <a:endParaRPr kumimoji="0" lang="zh-CN" altLang="en-US" sz="2800" b="1" kern="1200" cap="none" spc="0" normalizeH="0" baseline="0" noProof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4592" name="Line 16"/>
          <p:cNvSpPr/>
          <p:nvPr/>
        </p:nvSpPr>
        <p:spPr>
          <a:xfrm>
            <a:off x="3271917" y="2821781"/>
            <a:ext cx="0" cy="377429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4593" name="Text Box 17"/>
          <p:cNvSpPr txBox="1">
            <a:spLocks noChangeArrowheads="1"/>
          </p:cNvSpPr>
          <p:nvPr/>
        </p:nvSpPr>
        <p:spPr bwMode="auto">
          <a:xfrm>
            <a:off x="2565400" y="3382645"/>
            <a:ext cx="1414780" cy="521970"/>
          </a:xfrm>
          <a:prstGeom prst="rect">
            <a:avLst/>
          </a:prstGeom>
          <a:gradFill>
            <a:gsLst>
              <a:gs pos="98000">
                <a:srgbClr val="36907E"/>
              </a:gs>
              <a:gs pos="16000">
                <a:srgbClr val="ABDACB"/>
              </a:gs>
            </a:gsLst>
            <a:path path="circle">
              <a:fillToRect r="100000" b="100000"/>
            </a:path>
            <a:tileRect l="-100000" t="-100000"/>
          </a:gradFill>
          <a:ln w="28575" algn="ctr">
            <a:solidFill>
              <a:srgbClr val="3366FF"/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 marR="0"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en-US" altLang="zh-CN" sz="2800" b="1" kern="1200" cap="none" spc="0" normalizeH="0" baseline="0" noProof="0" dirty="0">
                <a:effectLst>
                  <a:outerShdw blurRad="38100" dist="38100" dir="2700000" algn="tl">
                    <a:srgbClr val="FFFFFF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1947</a:t>
            </a:r>
            <a:r>
              <a:rPr kumimoji="1" lang="zh-CN" altLang="en-US" sz="2800" b="1" kern="1200" cap="none" spc="0" normalizeH="0" baseline="0" noProof="0" dirty="0">
                <a:effectLst>
                  <a:outerShdw blurRad="38100" dist="38100" dir="2700000" algn="tl">
                    <a:srgbClr val="FFFFFF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年</a:t>
            </a:r>
            <a:endParaRPr kumimoji="1" lang="zh-CN" altLang="en-US" sz="2800" b="1" kern="1200" cap="none" spc="0" normalizeH="0" baseline="0" noProof="0" dirty="0">
              <a:effectLst>
                <a:outerShdw blurRad="38100" dist="38100" dir="2700000" algn="tl">
                  <a:srgbClr val="FFFFFF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4594" name="Line 18"/>
          <p:cNvSpPr/>
          <p:nvPr/>
        </p:nvSpPr>
        <p:spPr>
          <a:xfrm flipH="1">
            <a:off x="3272393" y="3952478"/>
            <a:ext cx="7144" cy="500063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4595" name="Text Box 19"/>
          <p:cNvSpPr txBox="1">
            <a:spLocks noChangeArrowheads="1"/>
          </p:cNvSpPr>
          <p:nvPr/>
        </p:nvSpPr>
        <p:spPr bwMode="auto">
          <a:xfrm>
            <a:off x="2472373" y="4837430"/>
            <a:ext cx="1600200" cy="953135"/>
          </a:xfrm>
          <a:prstGeom prst="rect">
            <a:avLst/>
          </a:prstGeom>
          <a:gradFill>
            <a:gsLst>
              <a:gs pos="0">
                <a:srgbClr val="2EB8F5"/>
              </a:gs>
              <a:gs pos="100000">
                <a:srgbClr val="FFF001"/>
              </a:gs>
            </a:gsLst>
            <a:path path="circle">
              <a:fillToRect r="100000" b="100000"/>
            </a:path>
            <a:tileRect l="-100000" t="-100000"/>
          </a:gradFill>
          <a:ln w="38100">
            <a:noFill/>
            <a:miter lim="800000"/>
          </a:ln>
          <a:effectLst>
            <a:outerShdw dist="35921" dir="2700000" algn="ctr" rotWithShape="0">
              <a:srgbClr val="FF0000"/>
            </a:outerShdw>
          </a:effectLst>
        </p:spPr>
        <p:txBody>
          <a:bodyPr wrap="square">
            <a:spAutoFit/>
          </a:bodyPr>
          <a:lstStyle/>
          <a:p>
            <a:pPr marR="0" algn="ctr" defTabSz="914400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kern="1200" cap="none" spc="0" normalizeH="0" baseline="0" noProof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杜鲁门主义</a:t>
            </a:r>
            <a:endParaRPr kumimoji="0" lang="zh-CN" altLang="en-US" sz="2800" b="1" kern="1200" cap="none" spc="0" normalizeH="0" baseline="0" noProof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4596" name="Line 20"/>
          <p:cNvSpPr/>
          <p:nvPr/>
        </p:nvSpPr>
        <p:spPr>
          <a:xfrm rot="300000">
            <a:off x="5693410" y="2817495"/>
            <a:ext cx="26035" cy="386080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4597" name="Text Box 21"/>
          <p:cNvSpPr txBox="1">
            <a:spLocks noChangeArrowheads="1"/>
          </p:cNvSpPr>
          <p:nvPr/>
        </p:nvSpPr>
        <p:spPr bwMode="auto">
          <a:xfrm>
            <a:off x="4745990" y="3382645"/>
            <a:ext cx="1898650" cy="953135"/>
          </a:xfrm>
          <a:prstGeom prst="rect">
            <a:avLst/>
          </a:prstGeom>
          <a:gradFill>
            <a:gsLst>
              <a:gs pos="98000">
                <a:srgbClr val="36907E"/>
              </a:gs>
              <a:gs pos="16000">
                <a:srgbClr val="ABDACB"/>
              </a:gs>
            </a:gsLst>
            <a:path path="circle">
              <a:fillToRect r="100000" b="100000"/>
            </a:path>
            <a:tileRect l="-100000" t="-100000"/>
          </a:gradFill>
          <a:ln w="28575" algn="ctr">
            <a:solidFill>
              <a:srgbClr val="3366FF"/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 marR="0"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en-US" altLang="zh-CN" sz="2800" b="1" kern="1200" cap="none" spc="0" normalizeH="0" baseline="0" noProof="0">
                <a:effectLst>
                  <a:outerShdw blurRad="38100" dist="38100" dir="2700000" algn="tl">
                    <a:srgbClr val="FFFFFF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1949</a:t>
            </a:r>
            <a:r>
              <a:rPr kumimoji="1" lang="zh-CN" altLang="en-US" sz="2800" b="1" kern="1200" cap="none" spc="0" normalizeH="0" baseline="0" noProof="0">
                <a:effectLst>
                  <a:outerShdw blurRad="38100" dist="38100" dir="2700000" algn="tl">
                    <a:srgbClr val="FFFFFF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年、</a:t>
            </a:r>
            <a:r>
              <a:rPr kumimoji="1" lang="en-US" altLang="zh-CN" sz="2800" b="1" kern="1200" cap="none" spc="0" normalizeH="0" baseline="0" noProof="0">
                <a:effectLst>
                  <a:outerShdw blurRad="38100" dist="38100" dir="2700000" algn="tl">
                    <a:srgbClr val="FFFFFF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1955</a:t>
            </a:r>
            <a:r>
              <a:rPr kumimoji="1" lang="zh-CN" altLang="en-US" sz="2800" b="1" kern="1200" cap="none" spc="0" normalizeH="0" baseline="0" noProof="0">
                <a:effectLst>
                  <a:outerShdw blurRad="38100" dist="38100" dir="2700000" algn="tl">
                    <a:srgbClr val="FFFFFF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年</a:t>
            </a:r>
            <a:endParaRPr kumimoji="1" lang="zh-CN" altLang="en-US" sz="2800" b="1" kern="1200" cap="none" spc="0" normalizeH="0" baseline="0" noProof="0">
              <a:effectLst>
                <a:outerShdw blurRad="38100" dist="38100" dir="2700000" algn="tl">
                  <a:srgbClr val="FFFFFF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4598" name="Line 22"/>
          <p:cNvSpPr/>
          <p:nvPr/>
        </p:nvSpPr>
        <p:spPr>
          <a:xfrm flipH="1">
            <a:off x="5719445" y="4425554"/>
            <a:ext cx="0" cy="498872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4599" name="Text Box 23"/>
          <p:cNvSpPr txBox="1">
            <a:spLocks noChangeArrowheads="1"/>
          </p:cNvSpPr>
          <p:nvPr/>
        </p:nvSpPr>
        <p:spPr bwMode="auto">
          <a:xfrm>
            <a:off x="4640660" y="4924425"/>
            <a:ext cx="2106216" cy="953135"/>
          </a:xfrm>
          <a:prstGeom prst="rect">
            <a:avLst/>
          </a:prstGeom>
          <a:gradFill>
            <a:gsLst>
              <a:gs pos="0">
                <a:srgbClr val="2EB8F5"/>
              </a:gs>
              <a:gs pos="100000">
                <a:srgbClr val="FFF001"/>
              </a:gs>
            </a:gsLst>
            <a:path path="circle">
              <a:fillToRect r="100000" b="100000"/>
            </a:path>
            <a:tileRect l="-100000" t="-100000"/>
          </a:gradFill>
          <a:ln w="38100">
            <a:noFill/>
            <a:miter lim="800000"/>
          </a:ln>
          <a:effectLst>
            <a:outerShdw dist="35921" dir="2700000" algn="ctr" rotWithShape="0">
              <a:srgbClr val="FF0000"/>
            </a:outerShdw>
          </a:effectLst>
        </p:spPr>
        <p:txBody>
          <a:bodyPr>
            <a:spAutoFit/>
          </a:bodyPr>
          <a:lstStyle/>
          <a:p>
            <a:pPr marR="0" algn="ctr" defTabSz="914400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kern="1200" cap="none" spc="0" normalizeH="0" baseline="0" noProof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北约、华约成立</a:t>
            </a:r>
            <a:endParaRPr kumimoji="0" lang="zh-CN" altLang="en-US" sz="2800" b="1" kern="1200" cap="none" spc="0" normalizeH="0" baseline="0" noProof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4600" name="Line 24"/>
          <p:cNvSpPr/>
          <p:nvPr/>
        </p:nvSpPr>
        <p:spPr>
          <a:xfrm>
            <a:off x="8041323" y="2817336"/>
            <a:ext cx="0" cy="377429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4601" name="Text Box 25"/>
          <p:cNvSpPr txBox="1">
            <a:spLocks noChangeArrowheads="1"/>
          </p:cNvSpPr>
          <p:nvPr/>
        </p:nvSpPr>
        <p:spPr bwMode="auto">
          <a:xfrm>
            <a:off x="7265670" y="3382645"/>
            <a:ext cx="1540510" cy="521970"/>
          </a:xfrm>
          <a:prstGeom prst="rect">
            <a:avLst/>
          </a:prstGeom>
          <a:gradFill>
            <a:gsLst>
              <a:gs pos="98000">
                <a:srgbClr val="36907E"/>
              </a:gs>
              <a:gs pos="16000">
                <a:srgbClr val="ABDACB"/>
              </a:gs>
            </a:gsLst>
            <a:path path="circle">
              <a:fillToRect r="100000" b="100000"/>
            </a:path>
            <a:tileRect l="-100000" t="-100000"/>
          </a:gradFill>
          <a:ln w="28575" algn="ctr">
            <a:solidFill>
              <a:srgbClr val="3366FF"/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 marR="0"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en-US" altLang="zh-CN" sz="2800" b="1" kern="1200" cap="none" spc="0" normalizeH="0" baseline="0" noProof="0">
                <a:effectLst>
                  <a:outerShdw blurRad="38100" dist="38100" dir="2700000" algn="tl">
                    <a:srgbClr val="FFFFFF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1991</a:t>
            </a:r>
            <a:r>
              <a:rPr kumimoji="1" lang="zh-CN" altLang="en-US" sz="2800" b="1" kern="1200" cap="none" spc="0" normalizeH="0" baseline="0" noProof="0">
                <a:effectLst>
                  <a:outerShdw blurRad="38100" dist="38100" dir="2700000" algn="tl">
                    <a:srgbClr val="FFFFFF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年</a:t>
            </a:r>
            <a:endParaRPr kumimoji="1" lang="zh-CN" altLang="en-US" sz="2800" b="1" kern="1200" cap="none" spc="0" normalizeH="0" baseline="0" noProof="0">
              <a:effectLst>
                <a:outerShdw blurRad="38100" dist="38100" dir="2700000" algn="tl">
                  <a:srgbClr val="FFFFFF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4602" name="Line 26"/>
          <p:cNvSpPr/>
          <p:nvPr/>
        </p:nvSpPr>
        <p:spPr>
          <a:xfrm flipH="1">
            <a:off x="8030528" y="4103846"/>
            <a:ext cx="10716" cy="486966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" name="Text Box 15"/>
          <p:cNvSpPr txBox="1">
            <a:spLocks noChangeArrowheads="1"/>
          </p:cNvSpPr>
          <p:nvPr/>
        </p:nvSpPr>
        <p:spPr bwMode="auto">
          <a:xfrm>
            <a:off x="7838758" y="4837271"/>
            <a:ext cx="404813" cy="1814830"/>
          </a:xfrm>
          <a:prstGeom prst="rect">
            <a:avLst/>
          </a:prstGeom>
          <a:gradFill>
            <a:gsLst>
              <a:gs pos="0">
                <a:srgbClr val="2EB8F5"/>
              </a:gs>
              <a:gs pos="100000">
                <a:srgbClr val="FFF001"/>
              </a:gs>
            </a:gsLst>
            <a:path path="circle">
              <a:fillToRect r="100000" b="100000"/>
            </a:path>
            <a:tileRect l="-100000" t="-100000"/>
          </a:gradFill>
          <a:ln w="38100">
            <a:noFill/>
            <a:miter lim="800000"/>
          </a:ln>
          <a:effectLst>
            <a:outerShdw dist="35921" dir="2700000" algn="ctr" rotWithShape="0">
              <a:srgbClr val="FF0000"/>
            </a:outerShdw>
          </a:effectLst>
        </p:spPr>
        <p:txBody>
          <a:bodyPr>
            <a:spAutoFit/>
          </a:bodyPr>
          <a:lstStyle/>
          <a:p>
            <a:pPr marR="0" algn="ctr" defTabSz="914400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kern="1200" cap="none" spc="0" normalizeH="0" baseline="0" noProof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苏联解体</a:t>
            </a:r>
            <a:endParaRPr kumimoji="0" lang="zh-CN" altLang="en-US" sz="2800" b="1" kern="1200" cap="none" spc="0" normalizeH="0" baseline="0" noProof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18212" y="128459"/>
            <a:ext cx="7449827" cy="499110"/>
            <a:chOff x="-60189" y="-692321"/>
            <a:chExt cx="9933102" cy="665480"/>
          </a:xfrm>
        </p:grpSpPr>
        <p:sp>
          <p:nvSpPr>
            <p:cNvPr id="7" name="矩形"/>
            <p:cNvSpPr/>
            <p:nvPr/>
          </p:nvSpPr>
          <p:spPr>
            <a:xfrm>
              <a:off x="-60189" y="-692321"/>
              <a:ext cx="9933102" cy="66548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</a:ln>
          </p:spPr>
          <p:txBody>
            <a:bodyPr vert="horz" wrap="square" lIns="68580" tIns="34290" rIns="68580" bIns="34290" anchor="t" anchorCtr="0">
              <a:spAutoFit/>
            </a:bodyPr>
            <a:p>
              <a:pPr marL="0" indent="0" algn="l" eaLnBrk="0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800" b="1" dirty="0" smtClean="0">
                  <a:solidFill>
                    <a:schemeClr val="tx1"/>
                  </a:solidFill>
                  <a:latin typeface="宋体" panose="02010600030101010101" pitchFamily="2" charset="-122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三、两极格局</a:t>
              </a:r>
              <a:endParaRPr lang="zh-CN" altLang="en-US" sz="2800" b="1" i="0" u="none" strike="noStrike" kern="1200" cap="none" spc="0" baseline="0" dirty="0" smtClean="0">
                <a:solidFill>
                  <a:schemeClr val="tx1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 flipV="1">
              <a:off x="-60113" y="-109008"/>
              <a:ext cx="4062095" cy="3556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5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4" dur="500"/>
                                        <p:tgtEl>
                                          <p:spTgt spid="24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500"/>
                                        <p:tgtEl>
                                          <p:spTgt spid="24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3" dur="500"/>
                                        <p:tgtEl>
                                          <p:spTgt spid="24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7" dur="500"/>
                                        <p:tgtEl>
                                          <p:spTgt spid="24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2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6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1" dur="500"/>
                                        <p:tgtEl>
                                          <p:spTgt spid="24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5" dur="500"/>
                                        <p:tgtEl>
                                          <p:spTgt spid="24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0" dur="500"/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4" dur="500"/>
                                        <p:tgtEl>
                                          <p:spTgt spid="24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8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2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87" dur="500"/>
                                        <p:tgtEl>
                                          <p:spTgt spid="24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91" dur="500"/>
                                        <p:tgtEl>
                                          <p:spTgt spid="24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96" dur="500"/>
                                        <p:tgtEl>
                                          <p:spTgt spid="24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 bldLvl="0" animBg="1"/>
      <p:bldP spid="24585" grpId="0" bldLvl="0" animBg="1"/>
      <p:bldP spid="24587" grpId="0" bldLvl="0" animBg="1"/>
      <p:bldP spid="24589" grpId="0" bldLvl="0" animBg="1"/>
      <p:bldP spid="24591" grpId="0" bldLvl="0" animBg="1"/>
      <p:bldP spid="24593" grpId="0" bldLvl="0" animBg="1"/>
      <p:bldP spid="24595" grpId="0" bldLvl="0" animBg="1"/>
      <p:bldP spid="24597" grpId="0" bldLvl="0" animBg="1"/>
      <p:bldP spid="24599" grpId="0" bldLvl="0" animBg="1"/>
      <p:bldP spid="24601" grpId="0" bldLvl="0" animBg="1"/>
      <p:bldP spid="2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8265" y="163384"/>
            <a:ext cx="7579310" cy="499110"/>
            <a:chOff x="45720" y="487932"/>
            <a:chExt cx="10105746" cy="665480"/>
          </a:xfrm>
        </p:grpSpPr>
        <p:sp>
          <p:nvSpPr>
            <p:cNvPr id="3" name="矩形"/>
            <p:cNvSpPr/>
            <p:nvPr/>
          </p:nvSpPr>
          <p:spPr>
            <a:xfrm>
              <a:off x="218364" y="487932"/>
              <a:ext cx="9933102" cy="66548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</a:ln>
          </p:spPr>
          <p:txBody>
            <a:bodyPr vert="horz" wrap="square" lIns="68580" tIns="34290" rIns="68580" bIns="34290" anchor="t" anchorCtr="0">
              <a:spAutoFit/>
            </a:bodyPr>
            <a:lstStyle/>
            <a:p>
              <a:pPr marL="0" indent="0" algn="l" eaLnBrk="0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2800" b="1" dirty="0" smtClean="0">
                  <a:solidFill>
                    <a:schemeClr val="tx1"/>
                  </a:solidFill>
                  <a:latin typeface="宋体" panose="02010600030101010101" pitchFamily="2" charset="-122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三、两极格局</a:t>
              </a:r>
              <a:endParaRPr lang="zh-CN" altLang="en-US" sz="2800" b="1" i="0" u="none" strike="noStrike" kern="1200" cap="none" spc="0" baseline="0" dirty="0" smtClean="0">
                <a:solidFill>
                  <a:schemeClr val="tx1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 flipV="1">
              <a:off x="45720" y="1066165"/>
              <a:ext cx="4062095" cy="3556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Box 4"/>
          <p:cNvSpPr txBox="1"/>
          <p:nvPr/>
        </p:nvSpPr>
        <p:spPr>
          <a:xfrm>
            <a:off x="88265" y="934085"/>
            <a:ext cx="8924290" cy="2143125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chemeClr val="accent1">
                <a:lumMod val="75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marL="0" lvl="0" indent="0">
              <a:lnSpc>
                <a:spcPts val="4000"/>
              </a:lnSpc>
              <a:spcBef>
                <a:spcPct val="0"/>
              </a:spcBef>
              <a:buNone/>
            </a:pPr>
            <a:r>
              <a:rPr lang="en-US" altLang="zh-CN" sz="2800" b="1" dirty="0">
                <a:solidFill>
                  <a:schemeClr val="tx2"/>
                </a:solidFill>
                <a:effectLst/>
                <a:latin typeface="宋体" panose="02010600030101010101" pitchFamily="2" charset="-122"/>
              </a:rPr>
              <a:t>     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宋体" panose="02010600030101010101" pitchFamily="2" charset="-122"/>
                <a:sym typeface="+mn-ea"/>
              </a:rPr>
              <a:t>美苏双方互相敌对，进而发展为两大集团的全面</a:t>
            </a:r>
            <a:r>
              <a:rPr lang="zh-CN" altLang="en-US" sz="2800" b="1" dirty="0" smtClean="0">
                <a:solidFill>
                  <a:schemeClr val="tx1"/>
                </a:solidFill>
                <a:effectLst/>
                <a:latin typeface="宋体" panose="02010600030101010101" pitchFamily="2" charset="-122"/>
                <a:sym typeface="+mn-ea"/>
              </a:rPr>
              <a:t>冷战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宋体" panose="02010600030101010101" pitchFamily="2" charset="-122"/>
                <a:sym typeface="+mn-ea"/>
              </a:rPr>
              <a:t>对峙，</a:t>
            </a:r>
            <a:r>
              <a:rPr lang="zh-CN" altLang="en-US" sz="2800" b="1" dirty="0">
                <a:solidFill>
                  <a:srgbClr val="FF0000"/>
                </a:solidFill>
                <a:effectLst/>
                <a:latin typeface="宋体" panose="02010600030101010101" pitchFamily="2" charset="-122"/>
                <a:sym typeface="+mn-ea"/>
              </a:rPr>
              <a:t>两极格局最终固定下来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宋体" panose="02010600030101010101" pitchFamily="2" charset="-122"/>
                <a:sym typeface="+mn-ea"/>
              </a:rPr>
              <a:t>。</a:t>
            </a:r>
            <a:endParaRPr lang="zh-CN" altLang="en-US" sz="2800" b="1" dirty="0">
              <a:solidFill>
                <a:schemeClr val="tx1"/>
              </a:solidFill>
              <a:effectLst/>
              <a:latin typeface="宋体" panose="02010600030101010101" pitchFamily="2" charset="-122"/>
              <a:sym typeface="+mn-ea"/>
            </a:endParaRPr>
          </a:p>
          <a:p>
            <a:pPr marL="0" lvl="0" indent="0">
              <a:lnSpc>
                <a:spcPts val="4000"/>
              </a:lnSpc>
              <a:spcBef>
                <a:spcPct val="0"/>
              </a:spcBef>
              <a:buNone/>
            </a:pPr>
            <a:r>
              <a:rPr lang="zh-CN" altLang="en-US" sz="2800" b="1" dirty="0">
                <a:solidFill>
                  <a:schemeClr val="tx1"/>
                </a:solidFill>
                <a:effectLst/>
                <a:latin typeface="宋体" panose="02010600030101010101" pitchFamily="2" charset="-122"/>
                <a:sym typeface="+mn-ea"/>
              </a:rPr>
              <a:t>   但是，两极格局并</a:t>
            </a:r>
            <a:r>
              <a:rPr lang="zh-CN" altLang="en-US" sz="2800" b="1" dirty="0" smtClean="0">
                <a:solidFill>
                  <a:schemeClr val="tx1"/>
                </a:solidFill>
                <a:effectLst/>
                <a:latin typeface="宋体" panose="02010600030101010101" pitchFamily="2" charset="-122"/>
                <a:sym typeface="+mn-ea"/>
              </a:rPr>
              <a:t>未囊括世界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宋体" panose="02010600030101010101" pitchFamily="2" charset="-122"/>
                <a:sym typeface="+mn-ea"/>
              </a:rPr>
              <a:t>上所有的国家和地区，一些国家和地区始终</a:t>
            </a:r>
            <a:r>
              <a:rPr lang="zh-CN" altLang="en-US" sz="2800" b="1" dirty="0" smtClean="0">
                <a:solidFill>
                  <a:schemeClr val="tx1"/>
                </a:solidFill>
                <a:effectLst/>
                <a:latin typeface="宋体" panose="02010600030101010101" pitchFamily="2" charset="-122"/>
                <a:sym typeface="+mn-ea"/>
              </a:rPr>
              <a:t>处于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宋体" panose="02010600030101010101" pitchFamily="2" charset="-122"/>
                <a:sym typeface="+mn-ea"/>
              </a:rPr>
              <a:t>两</a:t>
            </a:r>
            <a:r>
              <a:rPr lang="zh-CN" altLang="en-US" sz="2800" b="1" dirty="0" smtClean="0">
                <a:solidFill>
                  <a:schemeClr val="tx1"/>
                </a:solidFill>
                <a:effectLst/>
                <a:latin typeface="宋体" panose="02010600030101010101" pitchFamily="2" charset="-122"/>
                <a:sym typeface="+mn-ea"/>
              </a:rPr>
              <a:t>个竞争集团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宋体" panose="02010600030101010101" pitchFamily="2" charset="-122"/>
                <a:sym typeface="+mn-ea"/>
              </a:rPr>
              <a:t>之外。</a:t>
            </a:r>
            <a:endParaRPr lang="zh-CN" altLang="en-US" sz="2800" b="1" dirty="0">
              <a:solidFill>
                <a:schemeClr val="tx1"/>
              </a:solidFill>
              <a:effectLst/>
              <a:latin typeface="宋体" panose="02010600030101010101" pitchFamily="2" charset="-122"/>
              <a:sym typeface="+mn-ea"/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695325" y="3329305"/>
            <a:ext cx="7871460" cy="11245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>
                <a:solidFill>
                  <a:srgbClr val="000000"/>
                </a:solidFill>
                <a:effectLst/>
                <a:latin typeface="宋体" panose="02010600030101010101" pitchFamily="2" charset="-122"/>
              </a:rPr>
              <a:t>两极格局中的两极分别指</a:t>
            </a:r>
            <a:r>
              <a:rPr lang="zh-CN" altLang="en-US" sz="2800" b="1">
                <a:solidFill>
                  <a:srgbClr val="FF0000"/>
                </a:solidFill>
                <a:effectLst/>
                <a:latin typeface="宋体" panose="02010600030101010101" pitchFamily="2" charset="-122"/>
              </a:rPr>
              <a:t>美国</a:t>
            </a:r>
            <a:r>
              <a:rPr lang="zh-CN" altLang="en-US" sz="2800" b="1">
                <a:solidFill>
                  <a:srgbClr val="000000"/>
                </a:solidFill>
                <a:effectLst/>
                <a:latin typeface="宋体" panose="02010600030101010101" pitchFamily="2" charset="-122"/>
              </a:rPr>
              <a:t>和</a:t>
            </a:r>
            <a:r>
              <a:rPr lang="zh-CN" altLang="en-US" sz="2800" b="1">
                <a:solidFill>
                  <a:srgbClr val="FF0000"/>
                </a:solidFill>
                <a:effectLst/>
                <a:latin typeface="宋体" panose="02010600030101010101" pitchFamily="2" charset="-122"/>
              </a:rPr>
              <a:t>苏联</a:t>
            </a:r>
            <a:r>
              <a:rPr lang="zh-CN" altLang="en-US" sz="2800" b="1">
                <a:solidFill>
                  <a:srgbClr val="000000"/>
                </a:solidFill>
                <a:effectLst/>
                <a:latin typeface="宋体" panose="02010600030101010101" pitchFamily="2" charset="-122"/>
              </a:rPr>
              <a:t>，</a:t>
            </a:r>
            <a:endParaRPr lang="zh-CN" altLang="en-US" sz="2800" b="1">
              <a:solidFill>
                <a:srgbClr val="000000"/>
              </a:solidFill>
              <a:effectLst/>
              <a:latin typeface="宋体" panose="02010600030101010101" pitchFamily="2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800" b="1">
                <a:solidFill>
                  <a:srgbClr val="000000"/>
                </a:solidFill>
                <a:effectLst/>
                <a:latin typeface="宋体" panose="02010600030101010101" pitchFamily="2" charset="-122"/>
              </a:rPr>
              <a:t>代表</a:t>
            </a:r>
            <a:r>
              <a:rPr lang="zh-CN" altLang="en-US" sz="2800" b="1">
                <a:solidFill>
                  <a:srgbClr val="FF0000"/>
                </a:solidFill>
                <a:effectLst/>
                <a:latin typeface="宋体" panose="02010600030101010101" pitchFamily="2" charset="-122"/>
              </a:rPr>
              <a:t>资本主义</a:t>
            </a:r>
            <a:r>
              <a:rPr lang="zh-CN" altLang="en-US" sz="2800" b="1">
                <a:solidFill>
                  <a:srgbClr val="000000"/>
                </a:solidFill>
                <a:effectLst/>
                <a:latin typeface="宋体" panose="02010600030101010101" pitchFamily="2" charset="-122"/>
              </a:rPr>
              <a:t>和</a:t>
            </a:r>
            <a:r>
              <a:rPr lang="zh-CN" altLang="en-US" sz="2800" b="1">
                <a:solidFill>
                  <a:srgbClr val="FF0000"/>
                </a:solidFill>
                <a:effectLst/>
                <a:latin typeface="宋体" panose="02010600030101010101" pitchFamily="2" charset="-122"/>
              </a:rPr>
              <a:t>社会主义</a:t>
            </a:r>
            <a:r>
              <a:rPr lang="zh-CN" altLang="en-US" sz="2800" b="1">
                <a:solidFill>
                  <a:srgbClr val="000000"/>
                </a:solidFill>
                <a:effectLst/>
                <a:latin typeface="宋体" panose="02010600030101010101" pitchFamily="2" charset="-122"/>
              </a:rPr>
              <a:t>两种制度。 </a:t>
            </a:r>
            <a:endParaRPr lang="zh-CN" altLang="en-US" sz="2800" b="1">
              <a:solidFill>
                <a:srgbClr val="000000"/>
              </a:solidFill>
              <a:effectLst/>
              <a:latin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96913" y="1022350"/>
            <a:ext cx="7052310" cy="598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zh-CN" altLang="en-US" sz="3300" b="1" dirty="0">
                <a:solidFill>
                  <a:prstClr val="black"/>
                </a:solidFill>
                <a:effectLst/>
                <a:latin typeface="宋体" panose="02010600030101010101" pitchFamily="2" charset="-122"/>
                <a:cs typeface="+mj-cs"/>
                <a:sym typeface="+mn-ea"/>
              </a:rPr>
              <a:t>两极格局形成后，美苏对抗的事例：</a:t>
            </a:r>
            <a:endParaRPr lang="zh-CN" altLang="en-US" sz="3300" b="1" dirty="0">
              <a:solidFill>
                <a:prstClr val="black"/>
              </a:solidFill>
              <a:effectLst/>
              <a:latin typeface="宋体" panose="02010600030101010101" pitchFamily="2" charset="-122"/>
              <a:cs typeface="+mj-cs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84798" y="1718945"/>
            <a:ext cx="8574405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zh-CN" altLang="en-US" sz="3000" b="1" dirty="0">
                <a:solidFill>
                  <a:schemeClr val="tx1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3000" b="1" dirty="0">
                <a:solidFill>
                  <a:schemeClr val="tx1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3000" b="1" dirty="0">
                <a:solidFill>
                  <a:schemeClr val="tx1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）20世纪60年代，发生了古巴</a:t>
            </a:r>
            <a:r>
              <a:rPr lang="zh-CN" altLang="en-US" sz="3000" b="1" dirty="0" smtClean="0">
                <a:solidFill>
                  <a:schemeClr val="tx1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导弹危机</a:t>
            </a:r>
            <a:r>
              <a:rPr lang="zh-CN" altLang="en-US" sz="3000" b="1" dirty="0">
                <a:solidFill>
                  <a:schemeClr val="tx1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和美国侵略越南的战争；</a:t>
            </a:r>
            <a:endParaRPr lang="zh-CN" altLang="en-US" sz="3000" b="1" dirty="0">
              <a:solidFill>
                <a:schemeClr val="tx1"/>
              </a:solidFill>
              <a:effectLst/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lvl="0">
              <a:spcBef>
                <a:spcPts val="600"/>
              </a:spcBef>
              <a:defRPr/>
            </a:pPr>
            <a:r>
              <a:rPr lang="zh-CN" altLang="en-US" sz="3000" b="1" dirty="0">
                <a:solidFill>
                  <a:schemeClr val="tx1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3000" b="1" dirty="0">
                <a:solidFill>
                  <a:schemeClr val="tx1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3000" b="1" dirty="0">
                <a:solidFill>
                  <a:schemeClr val="tx1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lang="zh-CN" altLang="en-US" sz="3000" b="1" dirty="0">
                <a:solidFill>
                  <a:schemeClr val="tx1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20世纪</a:t>
            </a:r>
            <a:r>
              <a:rPr lang="zh-CN" altLang="en-US" sz="3000" b="1" dirty="0">
                <a:solidFill>
                  <a:schemeClr val="tx1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70年代，苏联入侵阿富汗；</a:t>
            </a:r>
            <a:endParaRPr lang="zh-CN" altLang="en-US" sz="3000" b="1" dirty="0">
              <a:solidFill>
                <a:schemeClr val="tx1"/>
              </a:solidFill>
              <a:effectLst/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lvl="0">
              <a:spcBef>
                <a:spcPts val="600"/>
              </a:spcBef>
              <a:defRPr/>
            </a:pPr>
            <a:r>
              <a:rPr lang="zh-CN" altLang="en-US" sz="3000" b="1" dirty="0">
                <a:solidFill>
                  <a:schemeClr val="tx1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3000" b="1" dirty="0">
                <a:solidFill>
                  <a:schemeClr val="tx1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3000" b="1" dirty="0">
                <a:solidFill>
                  <a:schemeClr val="tx1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lang="zh-CN" altLang="en-US" sz="3000" b="1" dirty="0">
                <a:solidFill>
                  <a:schemeClr val="tx1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20世纪</a:t>
            </a:r>
            <a:r>
              <a:rPr lang="zh-CN" altLang="en-US" sz="3000" b="1" dirty="0">
                <a:solidFill>
                  <a:schemeClr val="tx1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80年代，美国制订</a:t>
            </a:r>
            <a:r>
              <a:rPr lang="zh-CN" altLang="en-US" sz="3000" b="1" dirty="0" smtClean="0">
                <a:solidFill>
                  <a:schemeClr val="tx1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“星球大战计划”</a:t>
            </a:r>
            <a:r>
              <a:rPr lang="zh-CN" altLang="en-US" sz="3000" b="1" dirty="0">
                <a:solidFill>
                  <a:schemeClr val="tx1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。   </a:t>
            </a:r>
            <a:endParaRPr lang="en-US" altLang="zh-CN" sz="3000" b="1" dirty="0">
              <a:solidFill>
                <a:schemeClr val="tx1"/>
              </a:solidFill>
              <a:effectLst/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lvl="0">
              <a:spcBef>
                <a:spcPts val="600"/>
              </a:spcBef>
              <a:defRPr/>
            </a:pPr>
            <a:r>
              <a:rPr lang="zh-CN" altLang="en-US" sz="3300" b="1" dirty="0">
                <a:solidFill>
                  <a:srgbClr val="0000CC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   </a:t>
            </a:r>
            <a:r>
              <a:rPr lang="zh-CN" altLang="en-US" sz="3000" b="1" dirty="0"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双方的军备竞赛不断升级。</a:t>
            </a:r>
            <a:endParaRPr lang="zh-CN" altLang="en-US" sz="3000" b="1" dirty="0">
              <a:effectLst/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74" name="Picture 6" descr="C:\Users\Administrator\Desktop\越战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2970" y="942975"/>
            <a:ext cx="2878455" cy="2167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Rectangle 2"/>
          <p:cNvSpPr/>
          <p:nvPr/>
        </p:nvSpPr>
        <p:spPr>
          <a:xfrm>
            <a:off x="5963285" y="3198495"/>
            <a:ext cx="2898140" cy="79184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7000" rIns="0" bIns="27000">
            <a:spAutoFit/>
          </a:bodyPr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越南战争（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1961—1975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年）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1748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" y="2212023"/>
            <a:ext cx="2904173" cy="257079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7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400" y="942975"/>
            <a:ext cx="2482850" cy="21666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8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400" y="4335780"/>
            <a:ext cx="2482850" cy="19888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9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3580" y="4335780"/>
            <a:ext cx="2878455" cy="19888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80" name="文本框 6"/>
          <p:cNvSpPr txBox="1"/>
          <p:nvPr/>
        </p:nvSpPr>
        <p:spPr>
          <a:xfrm>
            <a:off x="2909570" y="3198495"/>
            <a:ext cx="327406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古巴导弹危机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(1962)</a:t>
            </a:r>
            <a:endParaRPr lang="en-US" altLang="zh-CN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681" name="文本框 7"/>
          <p:cNvSpPr txBox="1"/>
          <p:nvPr/>
        </p:nvSpPr>
        <p:spPr>
          <a:xfrm>
            <a:off x="3293745" y="6324600"/>
            <a:ext cx="536829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星球大战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--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反弹道导弹军事战略计划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06045" y="3658235"/>
            <a:ext cx="8787130" cy="2784475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ts val="3000"/>
              </a:lnSpc>
            </a:pPr>
            <a:r>
              <a:rPr lang="zh-CN" altLang="en-US" sz="2800" b="1" spc="300" dirty="0">
                <a:latin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2800" b="1" spc="30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1946年1月20日，</a:t>
            </a:r>
            <a:r>
              <a:rPr lang="zh-CN" altLang="en-US" sz="2800" b="1" spc="300" dirty="0">
                <a:latin typeface="宋体" panose="02010600030101010101" pitchFamily="2" charset="-122"/>
                <a:cs typeface="宋体" panose="02010600030101010101" pitchFamily="2" charset="-122"/>
              </a:rPr>
              <a:t>美国参议员</a:t>
            </a:r>
            <a:r>
              <a:rPr lang="zh-CN" altLang="en-US" sz="2800" b="1" spc="30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伯纳德</a:t>
            </a:r>
            <a:r>
              <a:rPr lang="zh-CN" altLang="en-US" sz="2800" b="1" spc="300" dirty="0">
                <a:latin typeface="宋体" panose="02010600030101010101" pitchFamily="2" charset="-122"/>
                <a:cs typeface="宋体" panose="02010600030101010101" pitchFamily="2" charset="-122"/>
              </a:rPr>
              <a:t>在国会发表演说，他把以苏联为首的社会主义国家</a:t>
            </a:r>
            <a:r>
              <a:rPr lang="zh-CN" altLang="en-US" sz="2800" b="1" spc="30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说成是美国和资本主义世界的最大敌人，</a:t>
            </a:r>
            <a:r>
              <a:rPr lang="zh-CN" altLang="en-US" sz="2800" b="1" spc="300" dirty="0">
                <a:latin typeface="宋体" panose="02010600030101010101" pitchFamily="2" charset="-122"/>
                <a:cs typeface="宋体" panose="02010600030101010101" pitchFamily="2" charset="-122"/>
              </a:rPr>
              <a:t>提出“对付这样的敌人在不排除武装进攻的前提下，</a:t>
            </a:r>
            <a:r>
              <a:rPr lang="zh-CN" altLang="en-US" sz="2800" b="1" spc="30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应多从特殊的政治手段、外交手段、</a:t>
            </a:r>
            <a:r>
              <a:rPr lang="zh-CN" altLang="en-US" sz="2800" b="1" spc="300" dirty="0">
                <a:latin typeface="宋体" panose="02010600030101010101" pitchFamily="2" charset="-122"/>
                <a:cs typeface="宋体" panose="02010600030101010101" pitchFamily="2" charset="-122"/>
              </a:rPr>
              <a:t>经济手段、文化手段进行渗透。……</a:t>
            </a:r>
            <a:r>
              <a:rPr lang="zh-CN" altLang="en-US" sz="2800" b="1" spc="30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我为这种渗透取个新名词，叫做‘冷战’。”</a:t>
            </a:r>
            <a:endParaRPr lang="zh-CN" altLang="en-US" sz="2800" b="1" spc="300" dirty="0">
              <a:solidFill>
                <a:srgbClr val="FF000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116731"/>
            <a:ext cx="4336203" cy="52197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CN" altLang="en-US" sz="2800" b="1" spc="600" dirty="0">
                <a:solidFill>
                  <a:schemeClr val="bg1"/>
                </a:solidFill>
              </a:rPr>
              <a:t>“冷战”一词的由来</a:t>
            </a:r>
            <a:endParaRPr lang="zh-CN" altLang="en-US" sz="2800" b="1" spc="600" dirty="0">
              <a:solidFill>
                <a:schemeClr val="bg1"/>
              </a:solidFill>
            </a:endParaRPr>
          </a:p>
        </p:txBody>
      </p:sp>
      <p:pic>
        <p:nvPicPr>
          <p:cNvPr id="8" name="Picture 4" descr="https://timgsa.baidu.com/timg?image&amp;quality=80&amp;size=b9999_10000&amp;sec=1557479023301&amp;di=e5ef7e3726f93c28b6acbe3028c6e456&amp;imgtype=0&amp;src=http%3A%2F%2Fmmbiz.qpic.cn%2Fmmbiz_jpg%2Fh6lvTrZM29XNHz9AphNVO5EpDyyHsoX8qUGqAOFvBee0U8WoibI3GDia0ZheQmzaobQU4yalRCLYwIwrx0iaDjbuw%2F640%3Fwx_fmt%3Djpeg"/>
          <p:cNvPicPr>
            <a:picLocks noChangeAspect="1" noChangeArrowheads="1"/>
          </p:cNvPicPr>
          <p:nvPr/>
        </p:nvPicPr>
        <p:blipFill rotWithShape="1"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-663"/>
          <a:stretch>
            <a:fillRect/>
          </a:stretch>
        </p:blipFill>
        <p:spPr bwMode="auto">
          <a:xfrm>
            <a:off x="2888615" y="744339"/>
            <a:ext cx="4122126" cy="28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5" name="Text Box 3"/>
          <p:cNvSpPr txBox="1"/>
          <p:nvPr/>
        </p:nvSpPr>
        <p:spPr>
          <a:xfrm>
            <a:off x="323215" y="1005681"/>
            <a:ext cx="8515350" cy="1123950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rgbClr val="89A4A7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zh-CN" alt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材料一：阿富汗战争旷日持久，历时九年多，给阿、苏两国人民带来深重灾难。阿富汗有</a:t>
            </a:r>
            <a:r>
              <a:rPr lang="en-US" altLang="zh-CN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130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多万人丧生；苏联在战争中累计伤亡</a:t>
            </a:r>
            <a:r>
              <a:rPr lang="en-US" altLang="zh-CN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万余人。</a:t>
            </a:r>
            <a:endParaRPr lang="zh-CN" altLang="en-US" sz="28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626" name="矩形 10"/>
          <p:cNvSpPr/>
          <p:nvPr/>
        </p:nvSpPr>
        <p:spPr>
          <a:xfrm>
            <a:off x="288766" y="2449195"/>
            <a:ext cx="8515350" cy="1383665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rgbClr val="89A4A7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r>
              <a:rPr lang="zh-CN" alt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材料二：</a:t>
            </a:r>
            <a:r>
              <a:rPr lang="zh-CN" altLang="zh-CN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在争霸对峙过程中，美苏两国在紧张的战争边缘选择妥协，并逐渐走向缓和，因此从另一角度看，两国关系的缓和也成为稳定世界局势的因素。</a:t>
            </a:r>
            <a:endParaRPr lang="zh-CN" altLang="en-US" sz="2800" b="1" dirty="0">
              <a:solidFill>
                <a:srgbClr val="00000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26627" name="Rectangle 6"/>
          <p:cNvSpPr/>
          <p:nvPr/>
        </p:nvSpPr>
        <p:spPr>
          <a:xfrm>
            <a:off x="1505903" y="82154"/>
            <a:ext cx="554545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两极格局对世界产生了什么影响？</a:t>
            </a:r>
            <a:endParaRPr lang="zh-CN" altLang="en-US" sz="28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26628" name="Group 23"/>
          <p:cNvGrpSpPr/>
          <p:nvPr/>
        </p:nvGrpSpPr>
        <p:grpSpPr>
          <a:xfrm>
            <a:off x="227330" y="0"/>
            <a:ext cx="1160860" cy="1006079"/>
            <a:chOff x="0" y="0"/>
            <a:chExt cx="1280" cy="1451"/>
          </a:xfrm>
        </p:grpSpPr>
        <p:pic>
          <p:nvPicPr>
            <p:cNvPr id="26629" name="Picture 24" descr="练习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1280" cy="145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6630" name="Rectangle 25" descr="信纸"/>
            <p:cNvSpPr/>
            <p:nvPr/>
          </p:nvSpPr>
          <p:spPr>
            <a:xfrm>
              <a:off x="68" y="118"/>
              <a:ext cx="1066" cy="59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algn="ctr"/>
              <a:r>
                <a:rPr lang="zh-CN" altLang="en-US" sz="3000" b="1" dirty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思考</a:t>
              </a:r>
              <a:endParaRPr lang="zh-CN" altLang="en-US" sz="30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7435" name="Text Box 27"/>
          <p:cNvSpPr txBox="1"/>
          <p:nvPr/>
        </p:nvSpPr>
        <p:spPr>
          <a:xfrm>
            <a:off x="3042285" y="682625"/>
            <a:ext cx="5516245" cy="521970"/>
          </a:xfrm>
          <a:prstGeom prst="rect">
            <a:avLst/>
          </a:prstGeom>
          <a:gradFill>
            <a:gsLst>
              <a:gs pos="23000">
                <a:srgbClr val="F6ECEB"/>
              </a:gs>
              <a:gs pos="98000">
                <a:srgbClr val="9AC4CB"/>
              </a:gs>
            </a:gsLst>
            <a:lin scaled="1"/>
          </a:gradFill>
          <a:ln w="190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pPr algn="l">
              <a:spcBef>
                <a:spcPct val="50000"/>
              </a:spcBef>
            </a:pPr>
            <a:r>
              <a:rPr lang="zh-CN" altLang="en-US" sz="2800" b="1" dirty="0">
                <a:latin typeface="宋体" panose="02010600030101010101" pitchFamily="2" charset="-122"/>
              </a:rPr>
              <a:t>世界</a:t>
            </a:r>
            <a:r>
              <a:rPr lang="zh-CN" altLang="zh-CN" sz="2800" b="1" dirty="0">
                <a:latin typeface="宋体" panose="02010600030101010101" pitchFamily="2" charset="-122"/>
              </a:rPr>
              <a:t>动荡不安</a:t>
            </a:r>
            <a:r>
              <a:rPr lang="zh-CN" altLang="en-US" sz="2800" b="1" dirty="0">
                <a:latin typeface="宋体" panose="02010600030101010101" pitchFamily="2" charset="-122"/>
              </a:rPr>
              <a:t>，威胁了世界和平。</a:t>
            </a:r>
            <a:endParaRPr lang="zh-CN" altLang="en-US" sz="2800" b="1" dirty="0">
              <a:latin typeface="宋体" panose="02010600030101010101" pitchFamily="2" charset="-122"/>
            </a:endParaRPr>
          </a:p>
        </p:txBody>
      </p:sp>
      <p:sp>
        <p:nvSpPr>
          <p:cNvPr id="17436" name="Text Box 28"/>
          <p:cNvSpPr txBox="1"/>
          <p:nvPr/>
        </p:nvSpPr>
        <p:spPr>
          <a:xfrm>
            <a:off x="1388110" y="2880360"/>
            <a:ext cx="7450455" cy="521970"/>
          </a:xfrm>
          <a:prstGeom prst="rect">
            <a:avLst/>
          </a:prstGeom>
          <a:gradFill>
            <a:gsLst>
              <a:gs pos="20000">
                <a:srgbClr val="F9E4EE"/>
              </a:gs>
              <a:gs pos="98000">
                <a:srgbClr val="90CBE8"/>
              </a:gs>
            </a:gsLst>
            <a:lin scaled="1"/>
          </a:gradFill>
          <a:ln w="158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pPr algn="l">
              <a:spcBef>
                <a:spcPct val="50000"/>
              </a:spcBef>
            </a:pPr>
            <a:r>
              <a:rPr lang="zh-CN" altLang="zh-CN" sz="2800" b="1" noProof="1" dirty="0">
                <a:latin typeface="宋体" panose="02010600030101010101" pitchFamily="2" charset="-122"/>
                <a:cs typeface="+mn-cs"/>
              </a:rPr>
              <a:t>美苏互相牵制，避免了新的世界大战爆发</a:t>
            </a:r>
            <a:r>
              <a:rPr lang="zh-CN" altLang="en-US" sz="2800" b="1" noProof="1" dirty="0">
                <a:latin typeface="宋体" panose="02010600030101010101" pitchFamily="2" charset="-122"/>
                <a:cs typeface="+mn-cs"/>
              </a:rPr>
              <a:t>。</a:t>
            </a:r>
            <a:endParaRPr lang="zh-CN" altLang="en-US" sz="2800" b="1" noProof="1" dirty="0">
              <a:latin typeface="宋体" panose="02010600030101010101" pitchFamily="2" charset="-122"/>
            </a:endParaRPr>
          </a:p>
        </p:txBody>
      </p:sp>
      <p:sp>
        <p:nvSpPr>
          <p:cNvPr id="26633" name="Text Box 15"/>
          <p:cNvSpPr txBox="1"/>
          <p:nvPr/>
        </p:nvSpPr>
        <p:spPr>
          <a:xfrm>
            <a:off x="289243" y="3953828"/>
            <a:ext cx="8514398" cy="1814830"/>
          </a:xfrm>
          <a:prstGeom prst="rect">
            <a:avLst/>
          </a:prstGeom>
          <a:noFill/>
          <a:ln w="12700" cap="flat" cmpd="sng">
            <a:solidFill>
              <a:srgbClr val="89A4A7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材料三：苏联曾经是有用的敌人。美国相信，不仅要和苏联的军事力量竞赛，还要和苏联的其它成就竞赛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‥‥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‥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没有苏联的空间计划，美国人就不可能登上月球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‥‥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‥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Text Box 28"/>
          <p:cNvSpPr txBox="1"/>
          <p:nvPr/>
        </p:nvSpPr>
        <p:spPr>
          <a:xfrm>
            <a:off x="4526280" y="5354955"/>
            <a:ext cx="4124325" cy="521970"/>
          </a:xfrm>
          <a:prstGeom prst="rect">
            <a:avLst/>
          </a:prstGeom>
          <a:gradFill>
            <a:gsLst>
              <a:gs pos="0">
                <a:srgbClr val="FDD6D6"/>
              </a:gs>
              <a:gs pos="98000">
                <a:srgbClr val="74CAE9"/>
              </a:gs>
            </a:gsLst>
            <a:lin scaled="1"/>
          </a:gradFill>
          <a:ln w="158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pPr algn="l">
              <a:spcBef>
                <a:spcPct val="50000"/>
              </a:spcBef>
            </a:pPr>
            <a:r>
              <a:rPr lang="zh-CN" altLang="en-US" sz="2800" b="1" noProof="1" dirty="0">
                <a:latin typeface="宋体" panose="02010600030101010101" pitchFamily="2" charset="-122"/>
                <a:cs typeface="+mn-cs"/>
              </a:rPr>
              <a:t>推动了科技发展。</a:t>
            </a:r>
            <a:endParaRPr lang="zh-CN" altLang="en-US" sz="2800" b="1" noProof="1" dirty="0">
              <a:latin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7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7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35" grpId="0" bldLvl="0" animBg="1"/>
      <p:bldP spid="17436" grpId="0" bldLvl="0" animBg="1"/>
      <p:bldP spid="2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42240" y="4950460"/>
            <a:ext cx="8851900" cy="95313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800" b="1" dirty="0">
                <a:solidFill>
                  <a:srgbClr val="FF0000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1991</a:t>
            </a:r>
            <a:r>
              <a:rPr lang="zh-CN" altLang="en-US" sz="2800" b="1" dirty="0">
                <a:solidFill>
                  <a:srgbClr val="FF0000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年，苏联解体，华约解散</a:t>
            </a:r>
            <a:r>
              <a:rPr lang="zh-CN" altLang="en-US" sz="2800" b="1" dirty="0">
                <a:solidFill>
                  <a:schemeClr val="tx1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，标志</a:t>
            </a:r>
            <a:r>
              <a:rPr lang="zh-CN" altLang="en-US" sz="2800" b="1">
                <a:solidFill>
                  <a:schemeClr val="tx1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美苏两极格局随之结束。</a:t>
            </a:r>
            <a:endParaRPr lang="zh-CN" altLang="en-US" sz="2800" b="1">
              <a:solidFill>
                <a:schemeClr val="tx1"/>
              </a:solidFill>
              <a:effectLst/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55290" y="378460"/>
            <a:ext cx="28682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/>
              <a:t>冷战的终结</a:t>
            </a:r>
            <a:endParaRPr lang="zh-CN" altLang="en-US" sz="4000" b="1"/>
          </a:p>
        </p:txBody>
      </p:sp>
      <p:grpSp>
        <p:nvGrpSpPr>
          <p:cNvPr id="9" name="组合 8"/>
          <p:cNvGrpSpPr/>
          <p:nvPr/>
        </p:nvGrpSpPr>
        <p:grpSpPr>
          <a:xfrm>
            <a:off x="146050" y="1240155"/>
            <a:ext cx="8847455" cy="3431540"/>
            <a:chOff x="102" y="2698"/>
            <a:chExt cx="13933" cy="540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02" y="2698"/>
              <a:ext cx="7227" cy="540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29" y="2698"/>
              <a:ext cx="6707" cy="54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6" name="文本框 2"/>
          <p:cNvSpPr txBox="1"/>
          <p:nvPr/>
        </p:nvSpPr>
        <p:spPr>
          <a:xfrm>
            <a:off x="-29845" y="19050"/>
            <a:ext cx="4731385" cy="43999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endParaRPr lang="zh-CN" altLang="en-US" sz="2800" b="1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zh-CN" altLang="en-US" sz="2800" b="1" dirty="0">
                <a:latin typeface="宋体" panose="02010600030101010101" pitchFamily="2" charset="-122"/>
                <a:cs typeface="宋体" panose="02010600030101010101" pitchFamily="2" charset="-122"/>
              </a:rPr>
              <a:t>前苏联解体后，当时美国总统老布什曾如此说道：“中国是最令美国感到不安的国家”。</a:t>
            </a:r>
            <a:endParaRPr lang="zh-CN" altLang="en-US" sz="2800" b="1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2800" b="1" dirty="0">
                <a:latin typeface="宋体" panose="02010600030101010101" pitchFamily="2" charset="-122"/>
                <a:cs typeface="宋体" panose="02010600030101010101" pitchFamily="2" charset="-122"/>
              </a:rPr>
              <a:t>2013</a:t>
            </a:r>
            <a:r>
              <a:rPr lang="zh-CN" altLang="zh-CN" sz="2800" b="1" dirty="0">
                <a:latin typeface="宋体" panose="02010600030101010101" pitchFamily="2" charset="-122"/>
                <a:cs typeface="宋体" panose="02010600030101010101" pitchFamily="2" charset="-122"/>
              </a:rPr>
              <a:t>年新年伊始，</a:t>
            </a:r>
            <a:r>
              <a:rPr lang="zh-CN" altLang="en-US" sz="2800" b="1" dirty="0">
                <a:latin typeface="宋体" panose="02010600030101010101" pitchFamily="2" charset="-122"/>
                <a:cs typeface="宋体" panose="02010600030101010101" pitchFamily="2" charset="-122"/>
              </a:rPr>
              <a:t>奥巴马及美国“重返亚太”。</a:t>
            </a:r>
            <a:endParaRPr lang="zh-CN" altLang="en-US" sz="2800" b="1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2800" b="1" dirty="0">
                <a:latin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800" b="1" dirty="0">
                <a:latin typeface="宋体" panose="02010600030101010101" pitchFamily="2" charset="-122"/>
                <a:cs typeface="宋体" panose="02010600030101010101" pitchFamily="2" charset="-122"/>
              </a:rPr>
              <a:t>中国或许不是美国重返亚太的唯一原因，但却是最重要的原因。</a:t>
            </a:r>
            <a:r>
              <a:rPr lang="en-US" altLang="zh-CN" sz="2800" b="1" dirty="0">
                <a:latin typeface="宋体" panose="02010600030101010101" pitchFamily="2" charset="-122"/>
                <a:cs typeface="宋体" panose="02010600030101010101" pitchFamily="2" charset="-122"/>
              </a:rPr>
              <a:t>”</a:t>
            </a:r>
            <a:endParaRPr lang="zh-CN" altLang="en-US" sz="2800" b="1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6628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01223" y="623253"/>
            <a:ext cx="4291012" cy="3622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59690" y="4850130"/>
            <a:ext cx="875093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None/>
            </a:pPr>
            <a:r>
              <a:rPr lang="en-US" altLang="zh-CN" sz="28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具体表现：军事包围、经济制裁，政治宣传。</a:t>
            </a:r>
            <a:endParaRPr lang="en-US" altLang="zh-CN" sz="2800" b="1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buClrTx/>
              <a:buSzTx/>
              <a:buNone/>
            </a:pPr>
            <a:r>
              <a:rPr lang="en-US" altLang="zh-CN" sz="28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        对中国“一带一路”倡议的冷战式思维，    </a:t>
            </a:r>
            <a:endParaRPr lang="en-US" altLang="zh-CN" sz="2800" b="1" dirty="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>
              <a:buClrTx/>
              <a:buSzTx/>
              <a:buNone/>
            </a:pPr>
            <a:r>
              <a:rPr lang="en-US" altLang="zh-CN" sz="28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          认为是中国国际扩张主义的体现。</a:t>
            </a:r>
            <a:endParaRPr lang="en-US" altLang="zh-CN" sz="2800" b="1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30480" y="53975"/>
            <a:ext cx="7585710" cy="456565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</a:bodyPr>
          <a:lstStyle/>
          <a:p>
            <a:pPr marL="3175" marR="0" lvl="0" indent="-31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四、感悟历史 </a:t>
            </a:r>
            <a:endParaRPr kumimoji="0" lang="zh-CN" altLang="en-US" sz="28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+mn-ea"/>
            </a:endParaRPr>
          </a:p>
        </p:txBody>
      </p:sp>
      <p:sp>
        <p:nvSpPr>
          <p:cNvPr id="25603" name="文本框 1"/>
          <p:cNvSpPr txBox="1"/>
          <p:nvPr/>
        </p:nvSpPr>
        <p:spPr>
          <a:xfrm>
            <a:off x="149543" y="633730"/>
            <a:ext cx="8966200" cy="2460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10000"/>
              </a:lnSpc>
            </a:pPr>
            <a:r>
              <a:rPr lang="zh-CN" alt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在长达半个世纪的两极对峙中，世界上的局部战争和冲突都与美苏两个大国有千丝万缕的联系；苏联也因国民经济军事化程度过大，造成农轻重比例严重失调，加剧经济困难，激化社会矛盾，为解体埋下祸根。</a:t>
            </a: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zh-CN" alt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        我们能从这段历史中获得哪些启示？</a:t>
            </a:r>
            <a:endParaRPr lang="zh-CN" altLang="en-US" sz="2800" dirty="0">
              <a:latin typeface="Arial" panose="020B0604020202020204" pitchFamily="34" charset="0"/>
            </a:endParaRPr>
          </a:p>
        </p:txBody>
      </p:sp>
      <p:sp>
        <p:nvSpPr>
          <p:cNvPr id="116743" name="Rectangle 7"/>
          <p:cNvSpPr/>
          <p:nvPr/>
        </p:nvSpPr>
        <p:spPr>
          <a:xfrm>
            <a:off x="30480" y="3336290"/>
            <a:ext cx="8975090" cy="2675255"/>
          </a:xfrm>
          <a:prstGeom prst="rect">
            <a:avLst/>
          </a:prstGeom>
          <a:solidFill>
            <a:srgbClr val="FFFFFF"/>
          </a:solidFill>
          <a:ln w="15875" cap="flat" cmpd="sng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>
            <a:spAutoFit/>
          </a:bodyPr>
          <a:p>
            <a:pPr>
              <a:lnSpc>
                <a:spcPct val="120000"/>
              </a:lnSpc>
            </a:pPr>
            <a:r>
              <a:rPr lang="en-US" altLang="zh-C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  1</a:t>
            </a:r>
            <a:r>
              <a:rPr lang="zh-CN" alt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、和平与发展才是当今时代主题，我们应反对霸权，维护和平。</a:t>
            </a: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en-US" altLang="zh-C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zh-CN" alt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、我们应尊重各国人民根据国情选择自己的发展道路。</a:t>
            </a: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en-US" altLang="zh-CN" sz="2800" b="1" dirty="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r>
              <a:rPr lang="zh-CN" alt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、综合国力取决于经济发展，我们应坚持以经济建设为中心。</a:t>
            </a: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>
                                            <p:txEl>
                                              <p:charRg st="0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>
                                            <p:txEl>
                                              <p:charRg st="46" end="8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>
                                            <p:txEl>
                                              <p:charRg st="84" end="1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5"/>
          <p:cNvSpPr txBox="1">
            <a:spLocks noChangeArrowheads="1"/>
          </p:cNvSpPr>
          <p:nvPr/>
        </p:nvSpPr>
        <p:spPr bwMode="auto">
          <a:xfrm>
            <a:off x="1490855" y="894371"/>
            <a:ext cx="972644" cy="101473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3000" b="1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冷战含义</a:t>
            </a:r>
            <a:endParaRPr lang="zh-CN" altLang="en-US" sz="3000" b="1">
              <a:solidFill>
                <a:srgbClr val="000000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41987" name="Group 3"/>
          <p:cNvGrpSpPr/>
          <p:nvPr/>
        </p:nvGrpSpPr>
        <p:grpSpPr bwMode="auto">
          <a:xfrm>
            <a:off x="263759" y="1169339"/>
            <a:ext cx="2842526" cy="4308736"/>
            <a:chOff x="-852" y="407"/>
            <a:chExt cx="5965" cy="8877"/>
          </a:xfrm>
        </p:grpSpPr>
        <p:sp>
          <p:nvSpPr>
            <p:cNvPr id="42003" name="Text Box 5"/>
            <p:cNvSpPr txBox="1">
              <a:spLocks noChangeArrowheads="1"/>
            </p:cNvSpPr>
            <p:nvPr/>
          </p:nvSpPr>
          <p:spPr bwMode="auto">
            <a:xfrm>
              <a:off x="1667" y="7193"/>
              <a:ext cx="2153" cy="2091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 sz="3000" b="1" dirty="0">
                  <a:solidFill>
                    <a:srgbClr val="000000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</a:rPr>
                <a:t>冷战影响</a:t>
              </a:r>
              <a:endParaRPr lang="zh-CN" altLang="en-US" sz="3000" b="1" dirty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2002" name="Text Box 5"/>
            <p:cNvSpPr txBox="1">
              <a:spLocks noChangeArrowheads="1"/>
            </p:cNvSpPr>
            <p:nvPr/>
          </p:nvSpPr>
          <p:spPr bwMode="auto">
            <a:xfrm>
              <a:off x="1723" y="2873"/>
              <a:ext cx="2153" cy="304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 sz="3000" b="1" dirty="0">
                  <a:solidFill>
                    <a:srgbClr val="000000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</a:rPr>
                <a:t>冷</a:t>
              </a:r>
              <a:r>
                <a:rPr lang="zh-CN" altLang="en-US" sz="3000" b="1" dirty="0" smtClean="0">
                  <a:solidFill>
                    <a:srgbClr val="000000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</a:rPr>
                <a:t>战政策表</a:t>
              </a:r>
              <a:r>
                <a:rPr lang="zh-CN" altLang="en-US" sz="3000" b="1" dirty="0">
                  <a:solidFill>
                    <a:srgbClr val="000000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</a:rPr>
                <a:t>现</a:t>
              </a:r>
              <a:endParaRPr lang="zh-CN" altLang="en-US" sz="3000" b="1" dirty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1997" name="AutoShape 5"/>
            <p:cNvSpPr>
              <a:spLocks noChangeArrowheads="1"/>
            </p:cNvSpPr>
            <p:nvPr/>
          </p:nvSpPr>
          <p:spPr bwMode="auto">
            <a:xfrm>
              <a:off x="3854" y="407"/>
              <a:ext cx="1143" cy="958"/>
            </a:xfrm>
            <a:prstGeom prst="notchedRightArrow">
              <a:avLst>
                <a:gd name="adj1" fmla="val 50000"/>
                <a:gd name="adj2" fmla="val 74561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zh-CN" altLang="en-US" sz="1350">
                <a:effectLst/>
              </a:endParaRPr>
            </a:p>
          </p:txBody>
        </p:sp>
        <p:sp>
          <p:nvSpPr>
            <p:cNvPr id="41998" name="AutoShape 6"/>
            <p:cNvSpPr>
              <a:spLocks noChangeArrowheads="1"/>
            </p:cNvSpPr>
            <p:nvPr/>
          </p:nvSpPr>
          <p:spPr bwMode="auto">
            <a:xfrm>
              <a:off x="3968" y="3862"/>
              <a:ext cx="1145" cy="958"/>
            </a:xfrm>
            <a:prstGeom prst="notchedRightArrow">
              <a:avLst>
                <a:gd name="adj1" fmla="val 50000"/>
                <a:gd name="adj2" fmla="val 74890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zh-CN" altLang="en-US" sz="1350">
                <a:effectLst/>
              </a:endParaRPr>
            </a:p>
          </p:txBody>
        </p:sp>
        <p:sp>
          <p:nvSpPr>
            <p:cNvPr id="41999" name="AutoShape 7"/>
            <p:cNvSpPr>
              <a:spLocks noChangeArrowheads="1"/>
            </p:cNvSpPr>
            <p:nvPr/>
          </p:nvSpPr>
          <p:spPr bwMode="auto">
            <a:xfrm>
              <a:off x="3968" y="7760"/>
              <a:ext cx="1143" cy="958"/>
            </a:xfrm>
            <a:prstGeom prst="notchedRightArrow">
              <a:avLst>
                <a:gd name="adj1" fmla="val 50000"/>
                <a:gd name="adj2" fmla="val 74561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zh-CN" altLang="en-US" sz="1350">
                <a:effectLst/>
              </a:endParaRPr>
            </a:p>
          </p:txBody>
        </p:sp>
        <p:sp>
          <p:nvSpPr>
            <p:cNvPr id="42001" name="Text Box 15"/>
            <p:cNvSpPr txBox="1">
              <a:spLocks noChangeArrowheads="1"/>
            </p:cNvSpPr>
            <p:nvPr/>
          </p:nvSpPr>
          <p:spPr bwMode="auto">
            <a:xfrm>
              <a:off x="-852" y="2865"/>
              <a:ext cx="1771" cy="3612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>
              <a:outerShdw dist="35921" dir="2700000" algn="ctr" rotWithShape="0">
                <a:srgbClr val="FF000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 sz="5400" b="1" dirty="0" smtClean="0">
                  <a:solidFill>
                    <a:srgbClr val="FF0000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</a:rPr>
                <a:t>冷战</a:t>
              </a:r>
              <a:endParaRPr lang="zh-CN" altLang="en-US" sz="5400" b="1" dirty="0" smtClean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336909" name="Text Box 13"/>
          <p:cNvSpPr txBox="1">
            <a:spLocks noChangeArrowheads="1"/>
          </p:cNvSpPr>
          <p:nvPr/>
        </p:nvSpPr>
        <p:spPr bwMode="auto">
          <a:xfrm>
            <a:off x="3310890" y="554355"/>
            <a:ext cx="5846445" cy="1476375"/>
          </a:xfrm>
          <a:prstGeom prst="rect">
            <a:avLst/>
          </a:prstGeom>
          <a:solidFill>
            <a:schemeClr val="bg1"/>
          </a:solidFill>
          <a:ln w="9525">
            <a:solidFill>
              <a:srgbClr val="33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R="0" defTabSz="914400" rtl="0">
              <a:buClrTx/>
              <a:buSzTx/>
              <a:buFontTx/>
              <a:buNone/>
              <a:defRPr/>
            </a:pPr>
            <a:r>
              <a:rPr lang="zh-CN" altLang="en-US" sz="3000" b="1" dirty="0" smtClean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含义：</a:t>
            </a:r>
            <a:r>
              <a:rPr lang="zh-CN" altLang="en-US" sz="3000" b="1" dirty="0" smtClean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以</a:t>
            </a:r>
            <a:r>
              <a:rPr lang="zh-CN" altLang="en-US" sz="3000" b="1" dirty="0" smtClean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美、苏</a:t>
            </a:r>
            <a:r>
              <a:rPr lang="zh-CN" altLang="en-US" sz="3000" b="1" dirty="0" smtClean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为首的两大集团之间既非战争又非和平的对峙与竞争状态。</a:t>
            </a:r>
            <a:endParaRPr lang="zh-CN" altLang="en-US" sz="3000" b="1" dirty="0" smtClean="0"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36910" name="Text Box 13"/>
          <p:cNvSpPr txBox="1">
            <a:spLocks noChangeArrowheads="1"/>
          </p:cNvSpPr>
          <p:nvPr/>
        </p:nvSpPr>
        <p:spPr bwMode="auto">
          <a:xfrm>
            <a:off x="3310890" y="2362200"/>
            <a:ext cx="5846445" cy="1938020"/>
          </a:xfrm>
          <a:prstGeom prst="rect">
            <a:avLst/>
          </a:prstGeom>
          <a:solidFill>
            <a:srgbClr val="CCFFCC"/>
          </a:solidFill>
          <a:ln w="9525">
            <a:solidFill>
              <a:srgbClr val="33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3000" b="1" dirty="0" smtClean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政治：</a:t>
            </a:r>
            <a:r>
              <a:rPr lang="zh-CN" altLang="en-US" sz="3000" b="1" dirty="0" smtClean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杜鲁门主义出台</a:t>
            </a:r>
            <a:endParaRPr lang="en-US" altLang="zh-CN" sz="3000" b="1" dirty="0" smtClean="0">
              <a:solidFill>
                <a:srgbClr val="FF0000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3000" b="1" dirty="0" smtClean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       德国分裂</a:t>
            </a:r>
            <a:endParaRPr lang="zh-CN" altLang="en-US" sz="3000" b="1" dirty="0" smtClean="0">
              <a:solidFill>
                <a:srgbClr val="FF0000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3000" b="1" dirty="0" smtClean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经济：</a:t>
            </a:r>
            <a:r>
              <a:rPr lang="zh-CN" altLang="en-US" sz="3000" b="1" dirty="0" smtClean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推行马歇尔计划</a:t>
            </a:r>
            <a:endParaRPr lang="zh-CN" altLang="en-US" sz="3000" b="1" dirty="0" smtClean="0">
              <a:solidFill>
                <a:srgbClr val="0000CC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3000" b="1" dirty="0" smtClean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军事：</a:t>
            </a:r>
            <a:r>
              <a:rPr lang="zh-CN" altLang="en-US" sz="3000" b="1" dirty="0" smtClean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北约</a:t>
            </a:r>
            <a:r>
              <a:rPr lang="zh-CN" altLang="en-US" sz="3000" b="1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3000" b="1" dirty="0" smtClean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华约</a:t>
            </a:r>
            <a:r>
              <a:rPr lang="zh-CN" altLang="en-US" sz="3000" b="1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成立</a:t>
            </a:r>
            <a:endParaRPr lang="zh-CN" altLang="en-US" sz="3000" b="1" dirty="0" smtClean="0">
              <a:solidFill>
                <a:srgbClr val="FF0000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6911" name="Text Box 13"/>
          <p:cNvSpPr txBox="1">
            <a:spLocks noChangeArrowheads="1"/>
          </p:cNvSpPr>
          <p:nvPr/>
        </p:nvSpPr>
        <p:spPr bwMode="auto">
          <a:xfrm>
            <a:off x="3310890" y="4738370"/>
            <a:ext cx="5847080" cy="553085"/>
          </a:xfrm>
          <a:prstGeom prst="rect">
            <a:avLst/>
          </a:prstGeom>
          <a:solidFill>
            <a:srgbClr val="CCFFCC"/>
          </a:solidFill>
          <a:ln w="9525">
            <a:solidFill>
              <a:srgbClr val="33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3000" b="1" dirty="0" smtClean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两极格局形成</a:t>
            </a:r>
            <a:endParaRPr lang="zh-CN" altLang="en-US" sz="3000" b="1" dirty="0" smtClean="0">
              <a:solidFill>
                <a:srgbClr val="FF0000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4" name="标题 3"/>
          <p:cNvSpPr>
            <a:spLocks noGrp="1"/>
          </p:cNvSpPr>
          <p:nvPr/>
        </p:nvSpPr>
        <p:spPr>
          <a:xfrm>
            <a:off x="8255" y="2540"/>
            <a:ext cx="2226310" cy="72263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/>
            <a:r>
              <a:rPr lang="zh-CN" altLang="en-US" sz="3600" strike="noStrike" noProof="1"/>
              <a:t>本课小结</a:t>
            </a:r>
            <a:endParaRPr lang="zh-CN" altLang="en-US" sz="3600" strike="noStrike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6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6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6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6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6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6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909" grpId="0" bldLvl="0" animBg="1"/>
      <p:bldP spid="336910" grpId="0" bldLvl="0" animBg="1"/>
      <p:bldP spid="336911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706755" y="1226185"/>
            <a:ext cx="7729855" cy="4615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0025" marR="0" lvl="0" indent="-200025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1.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（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2017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·湖南娄底·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49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）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“国际斗争永远都是这样……昨日还是坚定的盟友……现在却完全恢复老样子……利益的冲突导致了同盟国之间迅速变脸，演化出了冷战。”材料强调决定国际关系的重要因素是（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  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）</a:t>
            </a:r>
            <a:endParaRPr kumimoji="0" lang="zh-CN" altLang="zh-CN" sz="2800" b="1" i="0" u="none" strike="noStrike" kern="1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宋体" panose="02010600030101010101" pitchFamily="2" charset="-122"/>
              <a:cs typeface="+mn-cs"/>
            </a:endParaRPr>
          </a:p>
          <a:p>
            <a:pPr marL="0" marR="0" lvl="0" indent="200025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A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．国家利益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		   B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．意识形态</a:t>
            </a:r>
            <a:endParaRPr kumimoji="0" lang="zh-CN" altLang="zh-CN" sz="2800" b="1" i="0" u="none" strike="noStrike" kern="1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宋体" panose="02010600030101010101" pitchFamily="2" charset="-122"/>
              <a:cs typeface="+mn-cs"/>
            </a:endParaRPr>
          </a:p>
          <a:p>
            <a:pPr marL="0" marR="0" lvl="0" indent="200025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C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．地缘政治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		  D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．社会制度</a:t>
            </a:r>
            <a:endParaRPr kumimoji="0" lang="zh-CN" altLang="zh-CN" sz="2800" b="1" i="0" u="none" strike="noStrike" kern="1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919595" y="6261735"/>
            <a:ext cx="186944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/>
                <a:ea typeface="黑体" panose="02010609060101010101" pitchFamily="49" charset="-122"/>
                <a:cs typeface="Times New Roman" panose="02020603050405020304"/>
              </a:rPr>
              <a:t>【答案】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A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8915" name="Picture 5" descr="课堂训练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69870" y="472440"/>
            <a:ext cx="3716020" cy="892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2" name="矩形 1"/>
          <p:cNvSpPr/>
          <p:nvPr/>
        </p:nvSpPr>
        <p:spPr>
          <a:xfrm>
            <a:off x="370205" y="1706245"/>
            <a:ext cx="8286115" cy="3538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75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022350" indent="-35115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339850" indent="-31623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681480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Pct val="100000"/>
              <a:buNone/>
            </a:pPr>
            <a:r>
              <a:rPr lang="en-US" altLang="zh-CN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2.</a:t>
            </a:r>
            <a:r>
              <a:rPr lang="zh-CN" altLang="zh-CN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（</a:t>
            </a:r>
            <a:r>
              <a:rPr lang="en-US" altLang="zh-CN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2017</a:t>
            </a:r>
            <a:r>
              <a:rPr lang="zh-CN" altLang="zh-CN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·山东滨州·</a:t>
            </a:r>
            <a:r>
              <a:rPr lang="en-US" altLang="zh-CN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23</a:t>
            </a:r>
            <a:r>
              <a:rPr lang="zh-CN" altLang="zh-CN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）</a:t>
            </a:r>
            <a:r>
              <a:rPr lang="zh-CN" altLang="zh-CN" sz="2800" b="1" dirty="0">
                <a:latin typeface="宋体" panose="02010600030101010101" pitchFamily="2" charset="-122"/>
              </a:rPr>
              <a:t>二战后，美国凭借超强的经济、军事、科技实力，发起了对以苏联为首的社会主义国家的</a:t>
            </a:r>
            <a:r>
              <a:rPr lang="en-US" altLang="zh-CN" sz="2800" b="1" dirty="0">
                <a:latin typeface="宋体" panose="02010600030101010101" pitchFamily="2" charset="-122"/>
              </a:rPr>
              <a:t>“</a:t>
            </a:r>
            <a:r>
              <a:rPr lang="zh-CN" altLang="zh-CN" sz="2800" b="1" dirty="0">
                <a:latin typeface="宋体" panose="02010600030101010101" pitchFamily="2" charset="-122"/>
              </a:rPr>
              <a:t>冷战</a:t>
            </a:r>
            <a:r>
              <a:rPr lang="en-US" altLang="zh-CN" sz="2800" b="1" dirty="0">
                <a:latin typeface="宋体" panose="02010600030101010101" pitchFamily="2" charset="-122"/>
              </a:rPr>
              <a:t>”</a:t>
            </a:r>
            <a:r>
              <a:rPr lang="zh-CN" altLang="zh-CN" sz="2800" b="1" dirty="0">
                <a:latin typeface="宋体" panose="02010600030101010101" pitchFamily="2" charset="-122"/>
              </a:rPr>
              <a:t>。</a:t>
            </a:r>
            <a:r>
              <a:rPr lang="en-US" altLang="zh-CN" sz="2800" b="1" dirty="0">
                <a:latin typeface="宋体" panose="02010600030101010101" pitchFamily="2" charset="-122"/>
              </a:rPr>
              <a:t>“</a:t>
            </a:r>
            <a:r>
              <a:rPr lang="zh-CN" altLang="zh-CN" sz="2800" b="1" dirty="0">
                <a:latin typeface="宋体" panose="02010600030101010101" pitchFamily="2" charset="-122"/>
              </a:rPr>
              <a:t>冷战</a:t>
            </a:r>
            <a:r>
              <a:rPr lang="en-US" altLang="zh-CN" sz="2800" b="1" dirty="0">
                <a:latin typeface="宋体" panose="02010600030101010101" pitchFamily="2" charset="-122"/>
              </a:rPr>
              <a:t>”</a:t>
            </a:r>
            <a:r>
              <a:rPr lang="zh-CN" altLang="zh-CN" sz="2800" b="1" dirty="0">
                <a:latin typeface="宋体" panose="02010600030101010101" pitchFamily="2" charset="-122"/>
              </a:rPr>
              <a:t>正式开始的标志是（　　）</a:t>
            </a:r>
            <a:endParaRPr lang="zh-CN" altLang="zh-CN" sz="2800" b="1" dirty="0">
              <a:latin typeface="宋体" panose="02010600030101010101" pitchFamily="2" charset="-122"/>
            </a:endParaRPr>
          </a:p>
          <a:p>
            <a:pPr marL="0" lvl="0" indent="0" eaLnBrk="1" hangingPunct="1">
              <a:spcBef>
                <a:spcPct val="0"/>
              </a:spcBef>
              <a:buClrTx/>
              <a:buSzPct val="100000"/>
              <a:buNone/>
            </a:pPr>
            <a:r>
              <a:rPr lang="en-US" altLang="zh-CN" sz="2800" b="1" dirty="0">
                <a:latin typeface="宋体" panose="02010600030101010101" pitchFamily="2" charset="-122"/>
              </a:rPr>
              <a:t>A</a:t>
            </a:r>
            <a:r>
              <a:rPr lang="zh-CN" altLang="zh-CN" sz="2800" b="1" dirty="0">
                <a:latin typeface="宋体" panose="02010600030101010101" pitchFamily="2" charset="-122"/>
              </a:rPr>
              <a:t>．</a:t>
            </a:r>
            <a:r>
              <a:rPr lang="en-US" altLang="zh-CN" sz="2800" b="1" dirty="0">
                <a:latin typeface="宋体" panose="02010600030101010101" pitchFamily="2" charset="-122"/>
              </a:rPr>
              <a:t>“</a:t>
            </a:r>
            <a:r>
              <a:rPr lang="zh-CN" altLang="zh-CN" sz="2800" b="1" dirty="0">
                <a:latin typeface="宋体" panose="02010600030101010101" pitchFamily="2" charset="-122"/>
              </a:rPr>
              <a:t>铁幕</a:t>
            </a:r>
            <a:r>
              <a:rPr lang="en-US" altLang="zh-CN" sz="2800" b="1" dirty="0">
                <a:latin typeface="宋体" panose="02010600030101010101" pitchFamily="2" charset="-122"/>
              </a:rPr>
              <a:t>”</a:t>
            </a:r>
            <a:r>
              <a:rPr lang="zh-CN" altLang="zh-CN" sz="2800" b="1" dirty="0">
                <a:latin typeface="宋体" panose="02010600030101010101" pitchFamily="2" charset="-122"/>
              </a:rPr>
              <a:t>演说发表</a:t>
            </a:r>
            <a:r>
              <a:rPr lang="en-US" altLang="zh-CN" sz="2800" b="1" dirty="0">
                <a:latin typeface="宋体" panose="02010600030101010101" pitchFamily="2" charset="-122"/>
              </a:rPr>
              <a:t>	                </a:t>
            </a:r>
            <a:endParaRPr lang="en-US" altLang="zh-CN" sz="2800" b="1" dirty="0">
              <a:latin typeface="宋体" panose="02010600030101010101" pitchFamily="2" charset="-122"/>
            </a:endParaRPr>
          </a:p>
          <a:p>
            <a:pPr marL="0" lvl="0" indent="0" eaLnBrk="1" hangingPunct="1">
              <a:spcBef>
                <a:spcPct val="0"/>
              </a:spcBef>
              <a:buClrTx/>
              <a:buSzPct val="100000"/>
              <a:buNone/>
            </a:pPr>
            <a:r>
              <a:rPr lang="en-US" altLang="zh-CN" sz="2800" b="1" dirty="0">
                <a:latin typeface="宋体" panose="02010600030101010101" pitchFamily="2" charset="-122"/>
              </a:rPr>
              <a:t>B</a:t>
            </a:r>
            <a:r>
              <a:rPr lang="zh-CN" altLang="zh-CN" sz="2800" b="1" dirty="0">
                <a:latin typeface="宋体" panose="02010600030101010101" pitchFamily="2" charset="-122"/>
              </a:rPr>
              <a:t>．</a:t>
            </a:r>
            <a:r>
              <a:rPr lang="en-US" altLang="zh-CN" sz="2800" b="1" dirty="0">
                <a:latin typeface="宋体" panose="02010600030101010101" pitchFamily="2" charset="-122"/>
              </a:rPr>
              <a:t>“</a:t>
            </a:r>
            <a:r>
              <a:rPr lang="zh-CN" altLang="zh-CN" sz="2800" b="1" dirty="0">
                <a:latin typeface="宋体" panose="02010600030101010101" pitchFamily="2" charset="-122"/>
              </a:rPr>
              <a:t>欧洲复兴计划</a:t>
            </a:r>
            <a:r>
              <a:rPr lang="en-US" altLang="zh-CN" sz="2800" b="1" dirty="0">
                <a:latin typeface="宋体" panose="02010600030101010101" pitchFamily="2" charset="-122"/>
              </a:rPr>
              <a:t>”</a:t>
            </a:r>
            <a:r>
              <a:rPr lang="zh-CN" altLang="zh-CN" sz="2800" b="1" dirty="0">
                <a:latin typeface="宋体" panose="02010600030101010101" pitchFamily="2" charset="-122"/>
              </a:rPr>
              <a:t>提出</a:t>
            </a:r>
            <a:endParaRPr lang="zh-CN" altLang="zh-CN" sz="2800" b="1" dirty="0">
              <a:latin typeface="宋体" panose="02010600030101010101" pitchFamily="2" charset="-122"/>
            </a:endParaRPr>
          </a:p>
          <a:p>
            <a:pPr marL="0" lvl="0" indent="0" eaLnBrk="1" hangingPunct="1">
              <a:spcBef>
                <a:spcPct val="0"/>
              </a:spcBef>
              <a:buClrTx/>
              <a:buSzPct val="100000"/>
              <a:buNone/>
            </a:pPr>
            <a:r>
              <a:rPr lang="en-US" altLang="zh-CN" sz="2800" b="1" dirty="0">
                <a:latin typeface="宋体" panose="02010600030101010101" pitchFamily="2" charset="-122"/>
              </a:rPr>
              <a:t>C</a:t>
            </a:r>
            <a:r>
              <a:rPr lang="zh-CN" altLang="zh-CN" sz="2800" b="1" dirty="0">
                <a:latin typeface="宋体" panose="02010600030101010101" pitchFamily="2" charset="-122"/>
              </a:rPr>
              <a:t>．杜鲁门主义出台</a:t>
            </a:r>
            <a:r>
              <a:rPr lang="en-US" altLang="zh-CN" sz="2800" b="1" dirty="0">
                <a:latin typeface="宋体" panose="02010600030101010101" pitchFamily="2" charset="-122"/>
              </a:rPr>
              <a:t>	                </a:t>
            </a:r>
            <a:endParaRPr lang="en-US" altLang="zh-CN" sz="2800" b="1" dirty="0">
              <a:latin typeface="宋体" panose="02010600030101010101" pitchFamily="2" charset="-122"/>
            </a:endParaRPr>
          </a:p>
          <a:p>
            <a:pPr marL="0" lvl="0" indent="0" eaLnBrk="1" hangingPunct="1">
              <a:spcBef>
                <a:spcPct val="0"/>
              </a:spcBef>
              <a:buClrTx/>
              <a:buSzPct val="100000"/>
              <a:buNone/>
            </a:pPr>
            <a:r>
              <a:rPr lang="en-US" altLang="zh-CN" sz="2800" b="1" dirty="0">
                <a:latin typeface="宋体" panose="02010600030101010101" pitchFamily="2" charset="-122"/>
              </a:rPr>
              <a:t>D</a:t>
            </a:r>
            <a:r>
              <a:rPr lang="zh-CN" altLang="zh-CN" sz="2800" b="1" dirty="0">
                <a:latin typeface="宋体" panose="02010600030101010101" pitchFamily="2" charset="-122"/>
              </a:rPr>
              <a:t>．北约建立中</a:t>
            </a:r>
            <a:endParaRPr lang="zh-CN" altLang="zh-CN" sz="2800" b="1" dirty="0">
              <a:latin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040880" y="6304360"/>
            <a:ext cx="186944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75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022350" indent="-35115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339850" indent="-31623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681480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Pct val="100000"/>
              <a:buNone/>
            </a:pPr>
            <a:r>
              <a:rPr lang="zh-CN" altLang="zh-CN" sz="2800" b="1" dirty="0">
                <a:solidFill>
                  <a:srgbClr val="0000FF"/>
                </a:solidFill>
              </a:rPr>
              <a:t>【答案】</a:t>
            </a:r>
            <a:r>
              <a:rPr lang="en-US" altLang="zh-CN" sz="2800" b="1" dirty="0">
                <a:solidFill>
                  <a:srgbClr val="0000FF"/>
                </a:solidFill>
              </a:rPr>
              <a:t>C</a:t>
            </a:r>
            <a:endParaRPr lang="zh-CN" altLang="zh-CN" sz="2800" b="1" dirty="0">
              <a:solidFill>
                <a:srgbClr val="0000FF"/>
              </a:solidFill>
            </a:endParaRPr>
          </a:p>
        </p:txBody>
      </p:sp>
      <p:pic>
        <p:nvPicPr>
          <p:cNvPr id="38915" name="Picture 5" descr="课堂训练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05430" y="748665"/>
            <a:ext cx="4003040" cy="9613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485775" y="2012315"/>
            <a:ext cx="8205470" cy="3107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0025" marR="0" lvl="0" indent="-2000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00655" algn="l"/>
              </a:tabLst>
              <a:defRPr/>
            </a:pP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3.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（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2017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·山东泰安·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36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）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《美国的梦想》中有这样一个论断：“马歇尔计划：一箭双雕。”这里的“双雕”是指（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   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）</a:t>
            </a:r>
            <a:endParaRPr kumimoji="0" lang="en-US" altLang="zh-CN" sz="2800" b="1" i="0" u="none" strike="noStrike" kern="1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宋体" panose="02010600030101010101" pitchFamily="2" charset="-122"/>
              <a:cs typeface="+mn-cs"/>
            </a:endParaRPr>
          </a:p>
          <a:p>
            <a:pPr marL="200025" marR="0" lvl="0" indent="-2000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00655" algn="l"/>
              </a:tabLst>
              <a:defRPr/>
            </a:pP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A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．输出资本，</a:t>
            </a:r>
            <a:r>
              <a:rPr kumimoji="0" lang="zh-CN" altLang="zh-CN" sz="28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对抗</a:t>
            </a:r>
            <a:r>
              <a:rPr kumimoji="0" lang="zh-CN" altLang="en-US" sz="28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苏联</a:t>
            </a:r>
            <a:endParaRPr kumimoji="0" lang="en-US" altLang="zh-CN" sz="28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/>
              <a:ea typeface="宋体" panose="02010600030101010101" pitchFamily="2" charset="-122"/>
              <a:cs typeface="+mn-cs"/>
            </a:endParaRPr>
          </a:p>
          <a:p>
            <a:pPr marL="200025" marR="0" lvl="0" indent="-2000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00655" algn="l"/>
              </a:tabLst>
              <a:defRPr/>
            </a:pP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B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．遏制欧洲、称霸世界</a:t>
            </a:r>
            <a:endParaRPr kumimoji="0" lang="en-US" altLang="zh-CN" sz="2800" b="1" i="0" u="none" strike="noStrike" kern="1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宋体" panose="02010600030101010101" pitchFamily="2" charset="-122"/>
              <a:cs typeface="+mn-cs"/>
            </a:endParaRPr>
          </a:p>
          <a:p>
            <a:pPr marL="200025" marR="0" lvl="0" indent="-2000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00655" algn="l"/>
              </a:tabLst>
              <a:defRPr/>
            </a:pP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C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．控制欧洲、遏制苏联</a:t>
            </a:r>
            <a:endParaRPr kumimoji="0" lang="en-US" altLang="zh-CN" sz="28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/>
              <a:ea typeface="宋体" panose="02010600030101010101" pitchFamily="2" charset="-122"/>
              <a:cs typeface="+mn-cs"/>
            </a:endParaRPr>
          </a:p>
          <a:p>
            <a:pPr marL="200025" marR="0" lvl="0" indent="-2000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00655" algn="l"/>
              </a:tabLst>
              <a:defRPr/>
            </a:pP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D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．复兴欧洲、干涉中国</a:t>
            </a:r>
            <a:endParaRPr kumimoji="0" lang="zh-CN" altLang="zh-CN" sz="2800" b="1" i="0" u="none" strike="noStrike" kern="1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551454" y="6273800"/>
            <a:ext cx="206946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00025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/>
                <a:ea typeface="黑体" panose="02010609060101010101" pitchFamily="49" charset="-122"/>
                <a:cs typeface="+mn-cs"/>
              </a:rPr>
              <a:t>【答案】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C</a:t>
            </a:r>
            <a:endParaRPr kumimoji="0" lang="zh-CN" altLang="zh-CN" sz="2800" b="1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8915" name="Picture 5" descr="课堂训练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14955" y="709930"/>
            <a:ext cx="4164330" cy="1000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9394" name="Rectangle 2"/>
          <p:cNvSpPr/>
          <p:nvPr/>
        </p:nvSpPr>
        <p:spPr>
          <a:xfrm>
            <a:off x="490220" y="1339850"/>
            <a:ext cx="837374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75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022350" indent="-35115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339850" indent="-31623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681480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200025">
              <a:spcBef>
                <a:spcPct val="0"/>
              </a:spcBef>
              <a:buClrTx/>
              <a:buSzPct val="100000"/>
              <a:buNone/>
            </a:pPr>
            <a:r>
              <a:rPr lang="en-US" altLang="zh-CN" sz="28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4.</a:t>
            </a:r>
            <a:r>
              <a:rPr lang="zh-CN" altLang="zh-CN" sz="28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8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2017·</a:t>
            </a:r>
            <a:r>
              <a:rPr lang="zh-CN" altLang="en-US" sz="28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山东东营</a:t>
            </a:r>
            <a:r>
              <a:rPr lang="en-US" altLang="zh-CN" sz="28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·24</a:t>
            </a:r>
            <a:r>
              <a:rPr lang="zh-CN" altLang="en-US" sz="28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某同学在研究性学习活动中找到了以下三幅图片，他研究的主题是（   ）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9395" name="图片 15" descr="R)ROLB3UP30EIL%@2E0P5D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8309" y="2467610"/>
            <a:ext cx="5379244" cy="1714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9396" name="Rectangle 3"/>
          <p:cNvSpPr/>
          <p:nvPr/>
        </p:nvSpPr>
        <p:spPr>
          <a:xfrm>
            <a:off x="731520" y="4181793"/>
            <a:ext cx="7332980" cy="181483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75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022350" indent="-35115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339850" indent="-31623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681480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200025">
              <a:spcBef>
                <a:spcPct val="0"/>
              </a:spcBef>
              <a:buClrTx/>
              <a:buSzPct val="100000"/>
              <a:buNone/>
            </a:pP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．美苏两极格局                      </a:t>
            </a:r>
            <a:endParaRPr lang="en-US" altLang="zh-CN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lvl="0" indent="200025">
              <a:spcBef>
                <a:spcPct val="0"/>
              </a:spcBef>
              <a:buClrTx/>
              <a:buSzPct val="100000"/>
              <a:buNone/>
            </a:pP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B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．殖民体系瓦解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lvl="0" indent="200025">
              <a:spcBef>
                <a:spcPct val="0"/>
              </a:spcBef>
              <a:buClrTx/>
              <a:buSzPct val="100000"/>
              <a:buNone/>
            </a:pP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．欧洲国家联合                      </a:t>
            </a:r>
            <a:endParaRPr lang="en-US" altLang="zh-CN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lvl="0" indent="200025">
              <a:spcBef>
                <a:spcPct val="0"/>
              </a:spcBef>
              <a:buClrTx/>
              <a:buSzPct val="100000"/>
              <a:buNone/>
            </a:pP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D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．世界格局多极化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9397" name="矩形 3"/>
          <p:cNvSpPr/>
          <p:nvPr/>
        </p:nvSpPr>
        <p:spPr>
          <a:xfrm>
            <a:off x="6853555" y="6306265"/>
            <a:ext cx="199263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75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022350" indent="-35115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339850" indent="-31623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681480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200025">
              <a:spcBef>
                <a:spcPct val="0"/>
              </a:spcBef>
              <a:buClrTx/>
              <a:buSzPct val="100000"/>
              <a:buNone/>
            </a:pPr>
            <a:r>
              <a:rPr lang="en-US" altLang="zh-CN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【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答案</a:t>
            </a:r>
            <a:r>
              <a:rPr lang="en-US" altLang="zh-CN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】A</a:t>
            </a:r>
            <a:endParaRPr lang="en-US" altLang="zh-CN" sz="2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8915" name="Picture 5" descr="课堂训练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015" y="399415"/>
            <a:ext cx="3939540" cy="9461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2466" name="矩形 1"/>
          <p:cNvSpPr/>
          <p:nvPr/>
        </p:nvSpPr>
        <p:spPr>
          <a:xfrm>
            <a:off x="452755" y="1478915"/>
            <a:ext cx="8048625" cy="3538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75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022350" indent="-35115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339850" indent="-31623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681480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Pct val="100000"/>
              <a:buNone/>
            </a:pPr>
            <a:r>
              <a:rPr lang="en-US" altLang="zh-CN" sz="2800" b="1" dirty="0">
                <a:solidFill>
                  <a:srgbClr val="0000FF"/>
                </a:solidFill>
              </a:rPr>
              <a:t>5.</a:t>
            </a:r>
            <a:r>
              <a:rPr lang="zh-CN" altLang="zh-CN" sz="2800" b="1" dirty="0">
                <a:solidFill>
                  <a:srgbClr val="0000FF"/>
                </a:solidFill>
              </a:rPr>
              <a:t>（</a:t>
            </a:r>
            <a:r>
              <a:rPr lang="en-US" altLang="zh-CN" sz="2800" b="1" dirty="0">
                <a:solidFill>
                  <a:srgbClr val="0000FF"/>
                </a:solidFill>
              </a:rPr>
              <a:t>2017</a:t>
            </a:r>
            <a:r>
              <a:rPr lang="zh-CN" altLang="zh-CN" sz="2800" b="1" dirty="0">
                <a:solidFill>
                  <a:srgbClr val="0000FF"/>
                </a:solidFill>
              </a:rPr>
              <a:t>·贵州安顺·</a:t>
            </a:r>
            <a:r>
              <a:rPr lang="en-US" altLang="zh-CN" sz="2800" b="1" dirty="0">
                <a:solidFill>
                  <a:srgbClr val="0000FF"/>
                </a:solidFill>
              </a:rPr>
              <a:t>7</a:t>
            </a:r>
            <a:r>
              <a:rPr lang="zh-CN" altLang="zh-CN" sz="2800" b="1" dirty="0">
                <a:solidFill>
                  <a:srgbClr val="0000FF"/>
                </a:solidFill>
              </a:rPr>
              <a:t>）</a:t>
            </a:r>
            <a:r>
              <a:rPr lang="zh-CN" altLang="zh-CN" sz="2800" b="1" dirty="0"/>
              <a:t>凡尔赛—华盛顿体系与两极格局的相同点有（</a:t>
            </a:r>
            <a:r>
              <a:rPr lang="en-US" altLang="zh-CN" sz="2800" b="1" dirty="0"/>
              <a:t>   </a:t>
            </a:r>
            <a:r>
              <a:rPr lang="zh-CN" altLang="zh-CN" sz="2800" b="1" dirty="0"/>
              <a:t>）</a:t>
            </a:r>
            <a:endParaRPr lang="zh-CN" altLang="zh-CN" sz="2800" b="1" dirty="0"/>
          </a:p>
          <a:p>
            <a:pPr marL="0" lvl="0" indent="0" eaLnBrk="1" hangingPunct="1">
              <a:spcBef>
                <a:spcPct val="0"/>
              </a:spcBef>
              <a:buClrTx/>
              <a:buSzPct val="100000"/>
              <a:buNone/>
            </a:pPr>
            <a:r>
              <a:rPr lang="zh-CN" altLang="zh-CN" sz="2800" b="1" dirty="0"/>
              <a:t>①都维护了世界长期和平</a:t>
            </a:r>
            <a:r>
              <a:rPr lang="en-US" altLang="zh-CN" sz="2800" b="1" dirty="0"/>
              <a:t>  </a:t>
            </a:r>
            <a:endParaRPr lang="en-US" altLang="zh-CN" sz="2800" b="1" dirty="0"/>
          </a:p>
          <a:p>
            <a:pPr marL="0" lvl="0" indent="0" eaLnBrk="1" hangingPunct="1">
              <a:spcBef>
                <a:spcPct val="0"/>
              </a:spcBef>
              <a:buClrTx/>
              <a:buSzPct val="100000"/>
              <a:buNone/>
            </a:pPr>
            <a:r>
              <a:rPr lang="zh-CN" altLang="zh-CN" sz="2800" b="1" dirty="0"/>
              <a:t>②都由大国所控制</a:t>
            </a:r>
            <a:r>
              <a:rPr lang="en-US" altLang="zh-CN" sz="2800" b="1" dirty="0"/>
              <a:t>  </a:t>
            </a:r>
            <a:endParaRPr lang="en-US" altLang="zh-CN" sz="2800" b="1" dirty="0"/>
          </a:p>
          <a:p>
            <a:pPr marL="0" lvl="0" indent="0" eaLnBrk="1" hangingPunct="1">
              <a:spcBef>
                <a:spcPct val="0"/>
              </a:spcBef>
              <a:buClrTx/>
              <a:buSzPct val="100000"/>
              <a:buNone/>
            </a:pPr>
            <a:r>
              <a:rPr lang="zh-CN" altLang="zh-CN" sz="2800" b="1" dirty="0"/>
              <a:t>③都是在世界大战后形成的</a:t>
            </a:r>
            <a:r>
              <a:rPr lang="en-US" altLang="zh-CN" sz="2800" b="1" dirty="0"/>
              <a:t>  </a:t>
            </a:r>
            <a:endParaRPr lang="en-US" altLang="zh-CN" sz="2800" b="1" dirty="0"/>
          </a:p>
          <a:p>
            <a:pPr marL="0" lvl="0" indent="0" eaLnBrk="1" hangingPunct="1">
              <a:spcBef>
                <a:spcPct val="0"/>
              </a:spcBef>
              <a:buClrTx/>
              <a:buSzPct val="100000"/>
              <a:buNone/>
            </a:pPr>
            <a:r>
              <a:rPr lang="zh-CN" altLang="zh-CN" sz="2800" b="1" dirty="0"/>
              <a:t>④都因大战而解体</a:t>
            </a:r>
            <a:endParaRPr lang="zh-CN" altLang="zh-CN" sz="2800" b="1" dirty="0"/>
          </a:p>
          <a:p>
            <a:pPr marL="0" lvl="0" indent="0" eaLnBrk="1" hangingPunct="1">
              <a:spcBef>
                <a:spcPct val="0"/>
              </a:spcBef>
              <a:buClrTx/>
              <a:buSzPct val="100000"/>
              <a:buNone/>
            </a:pPr>
            <a:r>
              <a:rPr lang="en-US" altLang="zh-CN" sz="2800" b="1" dirty="0"/>
              <a:t>A</a:t>
            </a:r>
            <a:r>
              <a:rPr lang="zh-CN" altLang="zh-CN" sz="2800" b="1" dirty="0"/>
              <a:t>．①③</a:t>
            </a:r>
            <a:r>
              <a:rPr lang="en-US" altLang="zh-CN" sz="2800" b="1" dirty="0"/>
              <a:t>	                            B</a:t>
            </a:r>
            <a:r>
              <a:rPr lang="zh-CN" altLang="zh-CN" sz="2800" b="1" dirty="0"/>
              <a:t>．①④ </a:t>
            </a:r>
            <a:endParaRPr lang="zh-CN" altLang="zh-CN" sz="2800" b="1" dirty="0"/>
          </a:p>
          <a:p>
            <a:pPr marL="0" lvl="0" indent="0" eaLnBrk="1" hangingPunct="1">
              <a:spcBef>
                <a:spcPct val="0"/>
              </a:spcBef>
              <a:buClrTx/>
              <a:buSzPct val="100000"/>
              <a:buNone/>
            </a:pPr>
            <a:r>
              <a:rPr lang="en-US" altLang="zh-CN" sz="2800" b="1" dirty="0"/>
              <a:t>C</a:t>
            </a:r>
            <a:r>
              <a:rPr lang="zh-CN" altLang="zh-CN" sz="2800" b="1" dirty="0"/>
              <a:t>．②③</a:t>
            </a:r>
            <a:r>
              <a:rPr lang="en-US" altLang="zh-CN" sz="2800" b="1" dirty="0"/>
              <a:t>	                            D</a:t>
            </a:r>
            <a:r>
              <a:rPr lang="zh-CN" altLang="zh-CN" sz="2800" b="1" dirty="0"/>
              <a:t>．②④</a:t>
            </a:r>
            <a:endParaRPr lang="zh-CN" altLang="zh-CN" sz="2800" b="1" dirty="0"/>
          </a:p>
        </p:txBody>
      </p:sp>
      <p:sp>
        <p:nvSpPr>
          <p:cNvPr id="2" name="矩形 1"/>
          <p:cNvSpPr/>
          <p:nvPr/>
        </p:nvSpPr>
        <p:spPr>
          <a:xfrm>
            <a:off x="6764735" y="6279515"/>
            <a:ext cx="186944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75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022350" indent="-35115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339850" indent="-31623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681480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Pct val="100000"/>
              <a:buNone/>
            </a:pPr>
            <a:r>
              <a:rPr lang="zh-CN" altLang="zh-CN" sz="2800" b="1" dirty="0">
                <a:solidFill>
                  <a:srgbClr val="0000FF"/>
                </a:solidFill>
              </a:rPr>
              <a:t>【答案】</a:t>
            </a:r>
            <a:r>
              <a:rPr lang="en-US" altLang="zh-CN" sz="2800" b="1" dirty="0">
                <a:solidFill>
                  <a:srgbClr val="0000FF"/>
                </a:solidFill>
              </a:rPr>
              <a:t>C</a:t>
            </a:r>
            <a:endParaRPr lang="zh-CN" altLang="zh-CN" sz="2800" b="1" dirty="0">
              <a:solidFill>
                <a:srgbClr val="0000FF"/>
              </a:solidFill>
            </a:endParaRPr>
          </a:p>
        </p:txBody>
      </p:sp>
      <p:pic>
        <p:nvPicPr>
          <p:cNvPr id="38915" name="Picture 5" descr="课堂训练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2270" y="441960"/>
            <a:ext cx="3939540" cy="9461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"/>
          <p:cNvSpPr/>
          <p:nvPr/>
        </p:nvSpPr>
        <p:spPr>
          <a:xfrm>
            <a:off x="433643" y="2067684"/>
            <a:ext cx="8173879" cy="829945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square" lIns="68580" tIns="34290" rIns="68580" bIns="34290" anchor="ctr" anchorCtr="0">
            <a:spAutoFit/>
          </a:bodyPr>
          <a:lstStyle/>
          <a:p>
            <a:pPr marL="0" indent="0" algn="ctr" eaLnBrk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4950" b="1" i="0" u="none" strike="noStrike" kern="1200" cap="none" spc="0" baseline="0" dirty="0" smtClean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第</a:t>
            </a:r>
            <a:r>
              <a:rPr lang="en-US" altLang="zh-CN" sz="4950" b="1" i="0" u="none" strike="noStrike" kern="1200" cap="none" spc="0" baseline="0" dirty="0" smtClean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16</a:t>
            </a:r>
            <a:r>
              <a:rPr lang="zh-CN" altLang="en-US" sz="4950" b="1" i="0" u="none" strike="noStrike" kern="1200" cap="none" spc="0" baseline="0" dirty="0" smtClean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课  冷战</a:t>
            </a:r>
            <a:endParaRPr lang="zh-CN" altLang="en-US" sz="4950" b="1" i="0" u="none" strike="noStrike" kern="1200" cap="none" spc="0" baseline="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9" name="图片 2"/>
          <p:cNvPicPr>
            <a:picLocks noChangeAspect="1"/>
          </p:cNvPicPr>
          <p:nvPr/>
        </p:nvPicPr>
        <p:blipFill>
          <a:blip r:embed="rId1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46"/>
          <a:stretch>
            <a:fillRect/>
          </a:stretch>
        </p:blipFill>
        <p:spPr>
          <a:xfrm>
            <a:off x="0" y="3401012"/>
            <a:ext cx="9144000" cy="1933631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61490" name="图片 61489" descr="杜鲁门在国会发表演说"/>
          <p:cNvPicPr>
            <a:picLocks noChangeAspect="1"/>
          </p:cNvPicPr>
          <p:nvPr/>
        </p:nvPicPr>
        <p:blipFill>
          <a:blip r:embed="rId2" cstate="print">
            <a:grayscl/>
          </a:blip>
          <a:stretch>
            <a:fillRect/>
          </a:stretch>
        </p:blipFill>
        <p:spPr>
          <a:xfrm>
            <a:off x="0" y="3688798"/>
            <a:ext cx="1801505" cy="1324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图片 2" descr="bp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3392" y="3707606"/>
            <a:ext cx="1658202" cy="1377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5" name="Picture 6" descr="哈利杜鲁门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65696" y="3692573"/>
            <a:ext cx="1729264" cy="1392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8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24024" y="3692573"/>
            <a:ext cx="1712702" cy="1371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https://timgsa.baidu.com/timg?image&amp;quality=80&amp;size=b9999_10000&amp;sec=1543150846407&amp;di=46762e1e42be0908bee279e948629717&amp;imgtype=0&amp;src=http%3A%2F%2Fpic.1010jiajiao.com%2Fpic1%2F1220%2F14%2F08%2F21%2F1220140821113048416516.files%2Fimage013.jpg"/>
          <p:cNvPicPr>
            <a:picLocks noChangeAspect="1"/>
          </p:cNvPicPr>
          <p:nvPr/>
        </p:nvPicPr>
        <p:blipFill>
          <a:blip r:embed="rId6" cstate="print"/>
          <a:srcRect t="2138"/>
          <a:stretch>
            <a:fillRect/>
          </a:stretch>
        </p:blipFill>
        <p:spPr>
          <a:xfrm>
            <a:off x="7333774" y="3692573"/>
            <a:ext cx="1683985" cy="1361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矩形 5"/>
          <p:cNvSpPr/>
          <p:nvPr/>
        </p:nvSpPr>
        <p:spPr>
          <a:xfrm>
            <a:off x="5555577" y="1244047"/>
            <a:ext cx="3338830" cy="852805"/>
          </a:xfrm>
          <a:prstGeom prst="rect">
            <a:avLst/>
          </a:prstGeom>
        </p:spPr>
        <p:txBody>
          <a:bodyPr wrap="none">
            <a:spAutoFit/>
          </a:bodyPr>
          <a:p>
            <a:pPr algn="ctr">
              <a:defRPr/>
            </a:pPr>
            <a:r>
              <a:rPr lang="en-US" altLang="zh-CN" sz="4950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COLD WAR</a:t>
            </a:r>
            <a:endParaRPr lang="en-US" altLang="zh-CN" sz="4950" dirty="0">
              <a:solidFill>
                <a:srgbClr val="FF0000"/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/>
          <p:nvPr/>
        </p:nvGrpSpPr>
        <p:grpSpPr bwMode="auto">
          <a:xfrm>
            <a:off x="244807" y="524150"/>
            <a:ext cx="785813" cy="1660922"/>
            <a:chOff x="288" y="1104"/>
            <a:chExt cx="576" cy="1344"/>
          </a:xfrm>
        </p:grpSpPr>
        <p:sp>
          <p:nvSpPr>
            <p:cNvPr id="8196" name="AutoShape 5"/>
            <p:cNvSpPr>
              <a:spLocks noChangeArrowheads="1"/>
            </p:cNvSpPr>
            <p:nvPr/>
          </p:nvSpPr>
          <p:spPr bwMode="auto">
            <a:xfrm>
              <a:off x="288" y="1104"/>
              <a:ext cx="576" cy="336"/>
            </a:xfrm>
            <a:prstGeom prst="flowChartMultidocument">
              <a:avLst/>
            </a:prstGeom>
            <a:gradFill rotWithShape="1">
              <a:gsLst>
                <a:gs pos="0">
                  <a:schemeClr val="accent2">
                    <a:alpha val="99001"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algn="ctr"/>
              <a:r>
                <a:rPr lang="zh-CN" altLang="en-US" sz="2800" b="1" dirty="0">
                  <a:ea typeface="黑体" panose="02010609060101010101" pitchFamily="49" charset="-122"/>
                </a:rPr>
                <a:t>自</a:t>
              </a:r>
              <a:endParaRPr lang="zh-CN" altLang="en-US" sz="2800" b="1" dirty="0">
                <a:ea typeface="黑体" panose="02010609060101010101" pitchFamily="49" charset="-122"/>
              </a:endParaRPr>
            </a:p>
          </p:txBody>
        </p:sp>
        <p:sp>
          <p:nvSpPr>
            <p:cNvPr id="8197" name="AutoShape 6"/>
            <p:cNvSpPr>
              <a:spLocks noChangeArrowheads="1"/>
            </p:cNvSpPr>
            <p:nvPr/>
          </p:nvSpPr>
          <p:spPr bwMode="auto">
            <a:xfrm>
              <a:off x="288" y="1440"/>
              <a:ext cx="576" cy="336"/>
            </a:xfrm>
            <a:prstGeom prst="flowChartMultidocument">
              <a:avLst/>
            </a:prstGeom>
            <a:gradFill rotWithShape="1">
              <a:gsLst>
                <a:gs pos="0">
                  <a:schemeClr val="accent2">
                    <a:alpha val="99001"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algn="ctr"/>
              <a:r>
                <a:rPr lang="zh-CN" altLang="en-US" sz="2800" b="1">
                  <a:ea typeface="黑体" panose="02010609060101010101" pitchFamily="49" charset="-122"/>
                </a:rPr>
                <a:t>主</a:t>
              </a:r>
              <a:endParaRPr lang="zh-CN" altLang="en-US" sz="2800" b="1">
                <a:ea typeface="黑体" panose="02010609060101010101" pitchFamily="49" charset="-122"/>
              </a:endParaRPr>
            </a:p>
          </p:txBody>
        </p:sp>
        <p:sp>
          <p:nvSpPr>
            <p:cNvPr id="8198" name="AutoShape 7"/>
            <p:cNvSpPr>
              <a:spLocks noChangeArrowheads="1"/>
            </p:cNvSpPr>
            <p:nvPr/>
          </p:nvSpPr>
          <p:spPr bwMode="auto">
            <a:xfrm>
              <a:off x="288" y="1776"/>
              <a:ext cx="576" cy="336"/>
            </a:xfrm>
            <a:prstGeom prst="flowChartMultidocument">
              <a:avLst/>
            </a:prstGeom>
            <a:gradFill rotWithShape="1">
              <a:gsLst>
                <a:gs pos="0">
                  <a:schemeClr val="accent2">
                    <a:alpha val="99001"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algn="ctr"/>
              <a:r>
                <a:rPr lang="en-US" altLang="zh-CN" sz="2800" b="1">
                  <a:ea typeface="黑体" panose="02010609060101010101" pitchFamily="49" charset="-122"/>
                </a:rPr>
                <a:t>  </a:t>
              </a:r>
              <a:r>
                <a:rPr lang="zh-CN" altLang="en-US" sz="2800" b="1">
                  <a:ea typeface="黑体" panose="02010609060101010101" pitchFamily="49" charset="-122"/>
                </a:rPr>
                <a:t>学  </a:t>
              </a:r>
              <a:endParaRPr lang="zh-CN" altLang="en-US" sz="2800" b="1">
                <a:ea typeface="黑体" panose="02010609060101010101" pitchFamily="49" charset="-122"/>
              </a:endParaRPr>
            </a:p>
          </p:txBody>
        </p:sp>
        <p:sp>
          <p:nvSpPr>
            <p:cNvPr id="8199" name="AutoShape 8"/>
            <p:cNvSpPr>
              <a:spLocks noChangeArrowheads="1"/>
            </p:cNvSpPr>
            <p:nvPr/>
          </p:nvSpPr>
          <p:spPr bwMode="auto">
            <a:xfrm>
              <a:off x="288" y="2112"/>
              <a:ext cx="576" cy="336"/>
            </a:xfrm>
            <a:prstGeom prst="flowChartMultidocument">
              <a:avLst/>
            </a:prstGeom>
            <a:gradFill rotWithShape="1">
              <a:gsLst>
                <a:gs pos="0">
                  <a:schemeClr val="accent2">
                    <a:alpha val="99001"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</a:ln>
          </p:spPr>
          <p:txBody>
            <a:bodyPr wrap="none" anchor="ctr"/>
            <a:lstStyle/>
            <a:p>
              <a:pPr algn="ctr"/>
              <a:r>
                <a:rPr lang="zh-CN" altLang="en-US" sz="2800" b="1">
                  <a:ea typeface="黑体" panose="02010609060101010101" pitchFamily="49" charset="-122"/>
                </a:rPr>
                <a:t>习</a:t>
              </a:r>
              <a:endParaRPr lang="zh-CN" altLang="en-US" sz="2800" b="1">
                <a:ea typeface="黑体" panose="02010609060101010101" pitchFamily="49" charset="-122"/>
              </a:endParaRPr>
            </a:p>
          </p:txBody>
        </p:sp>
      </p:grp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031240" y="1409065"/>
            <a:ext cx="7938770" cy="26371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50625" tIns="26325" rIns="50625" bIns="26325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en-US" altLang="zh-CN" sz="2800" b="1" dirty="0" smtClean="0">
                <a:solidFill>
                  <a:schemeClr val="tx2"/>
                </a:solidFill>
                <a:effectLst/>
                <a:latin typeface="宋体" panose="02010600030101010101" pitchFamily="2" charset="-122"/>
                <a:sym typeface="宋体" panose="02010600030101010101" pitchFamily="2" charset="-122"/>
              </a:rPr>
              <a:t>1</a:t>
            </a:r>
            <a:r>
              <a:rPr lang="zh-CN" altLang="en-US" sz="2800" b="1" dirty="0" smtClean="0">
                <a:solidFill>
                  <a:schemeClr val="tx2"/>
                </a:solidFill>
                <a:effectLst/>
                <a:latin typeface="宋体" panose="02010600030101010101" pitchFamily="2" charset="-122"/>
                <a:sym typeface="宋体" panose="02010600030101010101" pitchFamily="2" charset="-122"/>
              </a:rPr>
              <a:t>、理解冷战的概念。</a:t>
            </a:r>
            <a:endParaRPr lang="en-US" altLang="zh-CN" sz="2800" b="1" dirty="0">
              <a:solidFill>
                <a:schemeClr val="tx2"/>
              </a:solidFill>
              <a:effectLst/>
              <a:latin typeface="宋体" panose="02010600030101010101" pitchFamily="2" charset="-122"/>
              <a:sym typeface="宋体" panose="02010600030101010101" pitchFamily="2" charset="-122"/>
            </a:endParaRPr>
          </a:p>
          <a:p>
            <a:pPr marL="457200" indent="-457200">
              <a:lnSpc>
                <a:spcPct val="150000"/>
              </a:lnSpc>
            </a:pPr>
            <a:r>
              <a:rPr lang="en-US" altLang="zh-CN" sz="2800" b="1" dirty="0" smtClean="0">
                <a:solidFill>
                  <a:schemeClr val="tx2"/>
                </a:solidFill>
                <a:effectLst/>
                <a:latin typeface="宋体" panose="02010600030101010101" pitchFamily="2" charset="-122"/>
                <a:sym typeface="宋体" panose="02010600030101010101" pitchFamily="2" charset="-122"/>
              </a:rPr>
              <a:t>2</a:t>
            </a:r>
            <a:r>
              <a:rPr lang="zh-CN" altLang="en-US" sz="2800" b="1" dirty="0" smtClean="0">
                <a:solidFill>
                  <a:schemeClr val="tx2"/>
                </a:solidFill>
                <a:effectLst/>
                <a:latin typeface="宋体" panose="02010600030101010101" pitchFamily="2" charset="-122"/>
                <a:sym typeface="宋体" panose="02010600030101010101" pitchFamily="2" charset="-122"/>
              </a:rPr>
              <a:t>、了解冷战发生的背景。</a:t>
            </a:r>
            <a:endParaRPr lang="zh-CN" altLang="en-US" sz="2800" b="1" dirty="0" smtClean="0">
              <a:solidFill>
                <a:schemeClr val="tx2"/>
              </a:solidFill>
              <a:effectLst/>
              <a:latin typeface="宋体" panose="02010600030101010101" pitchFamily="2" charset="-122"/>
              <a:sym typeface="宋体" panose="02010600030101010101" pitchFamily="2" charset="-122"/>
            </a:endParaRPr>
          </a:p>
          <a:p>
            <a:pPr marL="457200" indent="-457200">
              <a:lnSpc>
                <a:spcPct val="150000"/>
              </a:lnSpc>
            </a:pPr>
            <a:r>
              <a:rPr lang="en-US" altLang="zh-CN" sz="2800" b="1" dirty="0" smtClean="0">
                <a:solidFill>
                  <a:schemeClr val="tx2"/>
                </a:solidFill>
                <a:effectLst/>
                <a:latin typeface="宋体" panose="02010600030101010101" pitchFamily="2" charset="-122"/>
                <a:sym typeface="宋体" panose="02010600030101010101" pitchFamily="2" charset="-122"/>
              </a:rPr>
              <a:t>3</a:t>
            </a:r>
            <a:r>
              <a:rPr lang="zh-CN" altLang="en-US" sz="2800" b="1" dirty="0" smtClean="0">
                <a:solidFill>
                  <a:schemeClr val="tx2"/>
                </a:solidFill>
                <a:effectLst/>
                <a:latin typeface="宋体" panose="02010600030101010101" pitchFamily="2" charset="-122"/>
                <a:sym typeface="宋体" panose="02010600030101010101" pitchFamily="2" charset="-122"/>
              </a:rPr>
              <a:t>、概述冷战在政治、经济、军事方面的具体表现。</a:t>
            </a:r>
            <a:endParaRPr lang="zh-CN" altLang="en-US" sz="2800" b="1" dirty="0">
              <a:solidFill>
                <a:schemeClr val="tx2"/>
              </a:solidFill>
              <a:effectLst/>
              <a:latin typeface="宋体" panose="02010600030101010101" pitchFamily="2" charset="-122"/>
              <a:sym typeface="宋体" panose="02010600030101010101" pitchFamily="2" charset="-122"/>
            </a:endParaRPr>
          </a:p>
          <a:p>
            <a:pPr marL="457200" indent="-457200">
              <a:lnSpc>
                <a:spcPct val="150000"/>
              </a:lnSpc>
            </a:pPr>
            <a:endParaRPr lang="zh-CN" altLang="en-US" sz="2800" b="1" dirty="0">
              <a:solidFill>
                <a:schemeClr val="tx2"/>
              </a:solidFill>
              <a:effectLst/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2662" y="483500"/>
            <a:ext cx="7449827" cy="461539"/>
            <a:chOff x="-450376" y="501580"/>
            <a:chExt cx="9933102" cy="615385"/>
          </a:xfrm>
        </p:grpSpPr>
        <p:sp>
          <p:nvSpPr>
            <p:cNvPr id="3" name="矩形"/>
            <p:cNvSpPr/>
            <p:nvPr/>
          </p:nvSpPr>
          <p:spPr>
            <a:xfrm>
              <a:off x="-450376" y="501580"/>
              <a:ext cx="9933102" cy="583353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</a:ln>
          </p:spPr>
          <p:txBody>
            <a:bodyPr vert="horz" wrap="square" lIns="68580" tIns="34290" rIns="68580" bIns="34290" anchor="t" anchorCtr="0">
              <a:spAutoFit/>
            </a:bodyPr>
            <a:lstStyle/>
            <a:p>
              <a:pPr marL="0" indent="0" algn="l" eaLnBrk="0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2400" b="1" i="0" u="none" strike="noStrike" kern="1200" cap="none" spc="0" baseline="0" dirty="0">
                  <a:solidFill>
                    <a:srgbClr val="002060"/>
                  </a:solidFill>
                  <a:latin typeface="宋体" panose="02010600030101010101" pitchFamily="2" charset="-122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  </a:t>
              </a:r>
              <a:r>
                <a:rPr lang="en-US" altLang="zh-CN" sz="2400" b="1" i="0" u="none" strike="noStrike" kern="1200" cap="none" spc="0" baseline="0" dirty="0">
                  <a:solidFill>
                    <a:schemeClr val="tx1"/>
                  </a:solidFill>
                  <a:latin typeface="宋体" panose="02010600030101010101" pitchFamily="2" charset="-122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zh-CN" altLang="en-US" sz="2400" b="1" i="0" u="none" strike="noStrike" kern="1200" cap="none" spc="0" baseline="0" dirty="0" smtClean="0">
                  <a:solidFill>
                    <a:schemeClr val="tx1"/>
                  </a:solidFill>
                  <a:latin typeface="宋体" panose="02010600030101010101" pitchFamily="2" charset="-122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冷战的概念</a:t>
              </a:r>
              <a:endParaRPr lang="zh-CN" altLang="en-US" sz="2400" b="1" i="0" u="none" strike="noStrike" kern="1200" cap="none" spc="0" baseline="0" dirty="0" smtClean="0">
                <a:solidFill>
                  <a:schemeClr val="tx1"/>
                </a:solidFill>
                <a:latin typeface="宋体" panose="02010600030101010101" pitchFamily="2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 flipV="1">
              <a:off x="0" y="1101725"/>
              <a:ext cx="2428240" cy="15240"/>
            </a:xfrm>
            <a:prstGeom prst="line">
              <a:avLst/>
            </a:prstGeom>
            <a:ln w="57150">
              <a:solidFill>
                <a:srgbClr val="00206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1" name="图片 1" descr="20131009095531_40357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5001" y="2009427"/>
            <a:ext cx="3061811" cy="23337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375025" y="1608455"/>
            <a:ext cx="5553075" cy="1414780"/>
          </a:xfrm>
          <a:prstGeom prst="rect">
            <a:avLst/>
          </a:prstGeom>
          <a:solidFill>
            <a:schemeClr val="bg1"/>
          </a:solidFill>
          <a:ln w="53975">
            <a:solidFill>
              <a:srgbClr val="008080"/>
            </a:solidFill>
            <a:prstDash val="sysDot"/>
            <a:miter lim="800000"/>
          </a:ln>
          <a:effectLst/>
        </p:spPr>
        <p:txBody>
          <a:bodyPr wrap="square">
            <a:spAutoFit/>
          </a:bodyPr>
          <a:lstStyle/>
          <a:p>
            <a:pPr marR="0" defTabSz="914400" rtl="0">
              <a:buClrTx/>
              <a:buSzTx/>
              <a:buFontTx/>
              <a:buNone/>
              <a:defRPr/>
            </a:pPr>
            <a:r>
              <a:rPr kumimoji="1" lang="en-US" altLang="zh-CN" sz="3000" b="1" kern="1200" cap="none" spc="0" normalizeH="0" baseline="0" noProof="0" dirty="0">
                <a:solidFill>
                  <a:srgbClr val="000000"/>
                </a:solidFill>
                <a:latin typeface="Times New Roman" panose="02020603050405020304" charset="0"/>
                <a:ea typeface="黑体" panose="02010609060101010101" pitchFamily="49" charset="-122"/>
                <a:cs typeface="+mn-cs"/>
              </a:rPr>
              <a:t>   </a:t>
            </a:r>
            <a:r>
              <a:rPr kumimoji="1" lang="zh-CN" altLang="en-US" sz="2800" b="1" kern="1200" cap="none" spc="0" normalizeH="0" baseline="0" noProof="0" dirty="0">
                <a:solidFill>
                  <a:srgbClr val="000000"/>
                </a:solidFill>
                <a:latin typeface="宋体" panose="02010600030101010101" pitchFamily="2" charset="-122"/>
                <a:cs typeface="+mn-cs"/>
              </a:rPr>
              <a:t>二战后的</a:t>
            </a:r>
            <a:r>
              <a:rPr kumimoji="1" lang="en-US" altLang="zh-CN" sz="2800" b="1" kern="1200" cap="none" spc="0" normalizeH="0" baseline="0" noProof="0" dirty="0">
                <a:solidFill>
                  <a:srgbClr val="000000"/>
                </a:solidFill>
                <a:latin typeface="宋体" panose="02010600030101010101" pitchFamily="2" charset="-122"/>
                <a:cs typeface="+mn-cs"/>
              </a:rPr>
              <a:t>40</a:t>
            </a:r>
            <a:r>
              <a:rPr kumimoji="1" lang="zh-CN" altLang="en-US" sz="2800" b="1" kern="1200" cap="none" spc="0" normalizeH="0" baseline="0" noProof="0" dirty="0">
                <a:solidFill>
                  <a:srgbClr val="000000"/>
                </a:solidFill>
                <a:latin typeface="宋体" panose="02010600030101010101" pitchFamily="2" charset="-122"/>
                <a:cs typeface="+mn-cs"/>
              </a:rPr>
              <a:t>多年间，以</a:t>
            </a:r>
            <a:r>
              <a:rPr kumimoji="1" lang="zh-CN" altLang="en-US" sz="2800" b="1" kern="1200" cap="none" spc="0" normalizeH="0" baseline="0" noProof="0" dirty="0">
                <a:solidFill>
                  <a:srgbClr val="FF0000"/>
                </a:solidFill>
                <a:latin typeface="宋体" panose="02010600030101010101" pitchFamily="2" charset="-122"/>
                <a:cs typeface="+mn-cs"/>
              </a:rPr>
              <a:t>美、苏</a:t>
            </a:r>
            <a:r>
              <a:rPr kumimoji="1" lang="zh-CN" altLang="en-US" sz="2800" b="1" kern="1200" cap="none" spc="0" normalizeH="0" baseline="0" noProof="0" dirty="0">
                <a:solidFill>
                  <a:srgbClr val="000000"/>
                </a:solidFill>
                <a:latin typeface="宋体" panose="02010600030101010101" pitchFamily="2" charset="-122"/>
                <a:cs typeface="+mn-cs"/>
              </a:rPr>
              <a:t>为首的两大集团之间既</a:t>
            </a:r>
            <a:r>
              <a:rPr kumimoji="1" lang="zh-CN" altLang="en-US" sz="2800" b="1" kern="1200" cap="none" spc="0" normalizeH="0" baseline="0" noProof="0" dirty="0">
                <a:solidFill>
                  <a:srgbClr val="FF0000"/>
                </a:solidFill>
                <a:latin typeface="宋体" panose="02010600030101010101" pitchFamily="2" charset="-122"/>
                <a:cs typeface="+mn-cs"/>
              </a:rPr>
              <a:t>非战争</a:t>
            </a:r>
            <a:r>
              <a:rPr kumimoji="1" lang="zh-CN" altLang="en-US" sz="2800" b="1" kern="1200" cap="none" spc="0" normalizeH="0" baseline="0" noProof="0" dirty="0">
                <a:solidFill>
                  <a:srgbClr val="000000"/>
                </a:solidFill>
                <a:latin typeface="宋体" panose="02010600030101010101" pitchFamily="2" charset="-122"/>
                <a:cs typeface="+mn-cs"/>
              </a:rPr>
              <a:t>又</a:t>
            </a:r>
            <a:r>
              <a:rPr kumimoji="1" lang="zh-CN" altLang="en-US" sz="2800" b="1" kern="1200" cap="none" spc="0" normalizeH="0" baseline="0" noProof="0" dirty="0">
                <a:solidFill>
                  <a:srgbClr val="FF0000"/>
                </a:solidFill>
                <a:latin typeface="宋体" panose="02010600030101010101" pitchFamily="2" charset="-122"/>
                <a:cs typeface="+mn-cs"/>
              </a:rPr>
              <a:t>非和平</a:t>
            </a:r>
            <a:r>
              <a:rPr kumimoji="1" lang="zh-CN" altLang="en-US" sz="2800" b="1" kern="1200" cap="none" spc="0" normalizeH="0" baseline="0" noProof="0" dirty="0">
                <a:solidFill>
                  <a:srgbClr val="000000"/>
                </a:solidFill>
                <a:latin typeface="宋体" panose="02010600030101010101" pitchFamily="2" charset="-122"/>
                <a:cs typeface="+mn-cs"/>
              </a:rPr>
              <a:t>的</a:t>
            </a:r>
            <a:r>
              <a:rPr kumimoji="1" lang="zh-CN" altLang="en-US" sz="2800" b="1" kern="1200" cap="none" spc="0" normalizeH="0" baseline="0" noProof="0" dirty="0">
                <a:solidFill>
                  <a:srgbClr val="FF0000"/>
                </a:solidFill>
                <a:latin typeface="宋体" panose="02010600030101010101" pitchFamily="2" charset="-122"/>
                <a:cs typeface="+mn-cs"/>
              </a:rPr>
              <a:t>对峙与竞争</a:t>
            </a:r>
            <a:r>
              <a:rPr kumimoji="1" lang="zh-CN" altLang="en-US" sz="2800" b="1" kern="1200" cap="none" spc="0" normalizeH="0" baseline="0" noProof="0" dirty="0">
                <a:solidFill>
                  <a:srgbClr val="000000"/>
                </a:solidFill>
                <a:latin typeface="宋体" panose="02010600030101010101" pitchFamily="2" charset="-122"/>
                <a:cs typeface="+mn-cs"/>
              </a:rPr>
              <a:t>状态。</a:t>
            </a:r>
            <a:endParaRPr kumimoji="1" lang="zh-CN" altLang="en-US" sz="2800" b="1" kern="1200" cap="none" spc="0" normalizeH="0" baseline="0" noProof="0" dirty="0">
              <a:solidFill>
                <a:schemeClr val="tx2"/>
              </a:solidFill>
              <a:latin typeface="宋体" panose="02010600030101010101" pitchFamily="2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702506" y="3609805"/>
            <a:ext cx="4472940" cy="521970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altLang="en-US" sz="2800" b="1" dirty="0">
                <a:latin typeface="宋体" panose="02010600030101010101" pitchFamily="2" charset="-122"/>
              </a:rPr>
              <a:t>除战争以外的一切敌对行动</a:t>
            </a:r>
            <a:endParaRPr lang="zh-CN" altLang="en-US" sz="2800" b="1" dirty="0">
              <a:latin typeface="宋体" panose="02010600030101010101" pitchFamily="2" charset="-122"/>
            </a:endParaRPr>
          </a:p>
        </p:txBody>
      </p:sp>
      <p:sp>
        <p:nvSpPr>
          <p:cNvPr id="7" name="下箭头 6"/>
          <p:cNvSpPr/>
          <p:nvPr/>
        </p:nvSpPr>
        <p:spPr>
          <a:xfrm>
            <a:off x="5335444" y="3092085"/>
            <a:ext cx="432048" cy="432048"/>
          </a:xfrm>
          <a:prstGeom prst="downArrow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0" scaled="0"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ldLvl="0" animBg="1"/>
      <p:bldP spid="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9" y="113983"/>
            <a:ext cx="2844165" cy="575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150" b="1" cap="all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一、合作探究：</a:t>
            </a:r>
            <a:endParaRPr lang="zh-CN" altLang="en-US" sz="3150" b="1" cap="all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82567" y="167991"/>
            <a:ext cx="286231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冷战发生的原因</a:t>
            </a:r>
            <a:endParaRPr lang="zh-CN" altLang="en-US" sz="28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0039" y="789940"/>
            <a:ext cx="7862411" cy="5219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材料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战后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美国实力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简表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82270" y="1311910"/>
          <a:ext cx="8517890" cy="306324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369695"/>
                <a:gridCol w="7148195"/>
              </a:tblGrid>
              <a:tr h="53149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 smtClean="0">
                          <a:solidFill>
                            <a:srgbClr val="002060"/>
                          </a:solidFill>
                          <a:latin typeface="幼圆" pitchFamily="49" charset="-122"/>
                          <a:ea typeface="幼圆" pitchFamily="49" charset="-122"/>
                        </a:rPr>
                        <a:t>政治</a:t>
                      </a:r>
                      <a:endParaRPr lang="zh-CN" altLang="en-US" sz="2800" b="1" dirty="0" smtClean="0">
                        <a:solidFill>
                          <a:srgbClr val="002060"/>
                        </a:solidFill>
                        <a:latin typeface="幼圆" pitchFamily="49" charset="-122"/>
                        <a:ea typeface="幼圆" pitchFamily="49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控制操纵联合国</a:t>
                      </a:r>
                      <a:endParaRPr lang="zh-CN" altLang="en-US" sz="2800" b="1" dirty="0" smtClean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34290" marB="34290" anchor="ctr"/>
                </a:tc>
              </a:tr>
              <a:tr h="75946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 smtClean="0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经济</a:t>
                      </a:r>
                      <a:endParaRPr lang="zh-CN" altLang="en-US" sz="2800" b="1" dirty="0" smtClean="0">
                        <a:solidFill>
                          <a:srgbClr val="00206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CN" altLang="en-US" sz="2800" b="1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确立了以美元为中心的货币体系。黄金储备量占世界</a:t>
                      </a:r>
                      <a:r>
                        <a:rPr lang="en-US" altLang="zh-CN" sz="2800" b="1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3/4</a:t>
                      </a:r>
                      <a:r>
                        <a:rPr lang="zh-CN" altLang="en-US" sz="2800" b="1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，工业生产量占资本主义世界</a:t>
                      </a:r>
                      <a:r>
                        <a:rPr lang="en-US" altLang="zh-CN" sz="2800" b="1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2/3</a:t>
                      </a:r>
                      <a:r>
                        <a:rPr lang="zh-CN" altLang="en-US" sz="2800" b="1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。</a:t>
                      </a:r>
                      <a:endParaRPr lang="zh-CN" altLang="en-US" sz="2800" b="1" dirty="0" smtClean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34290" marB="34290" anchor="ctr"/>
                </a:tc>
              </a:tr>
              <a:tr h="17722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 smtClean="0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军事</a:t>
                      </a:r>
                      <a:endParaRPr lang="zh-CN" altLang="en-US" sz="2800" b="1" dirty="0" smtClean="0">
                        <a:solidFill>
                          <a:srgbClr val="00206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CN" sz="2800" b="1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1945</a:t>
                      </a:r>
                      <a:r>
                        <a:rPr lang="zh-CN" altLang="en-US" sz="2800" b="1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年，武装部队总人数达到</a:t>
                      </a:r>
                      <a:r>
                        <a:rPr lang="en-US" altLang="zh-CN" sz="2800" b="1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1200</a:t>
                      </a:r>
                      <a:r>
                        <a:rPr lang="zh-CN" altLang="en-US" sz="2800" b="1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多万，国防预算超过</a:t>
                      </a:r>
                      <a:r>
                        <a:rPr lang="en-US" altLang="zh-CN" sz="2800" b="1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800</a:t>
                      </a:r>
                      <a:r>
                        <a:rPr lang="zh-CN" altLang="en-US" sz="2800" b="1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亿美元。空军、海军力量天下第一。垄断了原子弹，拥有</a:t>
                      </a:r>
                      <a:r>
                        <a:rPr lang="en-US" altLang="zh-CN" sz="2800" b="1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1200</a:t>
                      </a:r>
                      <a:r>
                        <a:rPr lang="zh-CN" altLang="en-US" sz="2800" b="1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多万军队，</a:t>
                      </a:r>
                      <a:r>
                        <a:rPr lang="en-US" altLang="zh-CN" sz="2800" b="1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30</a:t>
                      </a:r>
                      <a:r>
                        <a:rPr lang="zh-CN" altLang="en-US" sz="2800" b="1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艘航空母舰，</a:t>
                      </a:r>
                      <a:r>
                        <a:rPr lang="en-US" altLang="zh-CN" sz="2800" b="1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1000</a:t>
                      </a:r>
                      <a:r>
                        <a:rPr lang="zh-CN" altLang="en-US" sz="2800" b="1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多艘其他战舰，在全球有</a:t>
                      </a:r>
                      <a:r>
                        <a:rPr lang="en-US" altLang="zh-CN" sz="2800" b="1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484</a:t>
                      </a:r>
                      <a:r>
                        <a:rPr lang="zh-CN" altLang="en-US" sz="2800" b="1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个军事基地。</a:t>
                      </a:r>
                      <a:endParaRPr lang="zh-CN" altLang="en-US" sz="2800" b="1" dirty="0" smtClean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114300" y="5631180"/>
            <a:ext cx="8916035" cy="107378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114000"/>
              </a:lnSpc>
            </a:pPr>
            <a:r>
              <a:rPr lang="zh-CN" alt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）二</a:t>
            </a:r>
            <a:r>
              <a:rPr lang="zh-CN" alt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战后，美国成为世界上军事、经济实力最强大的国家。</a:t>
            </a:r>
            <a:endParaRPr lang="zh-CN" altLang="en-U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/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V="1">
            <a:off x="1859280" y="2249170"/>
            <a:ext cx="4878070" cy="8509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2882265" y="4472305"/>
            <a:ext cx="2291715" cy="4318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V="1">
            <a:off x="1741805" y="4462780"/>
            <a:ext cx="829945" cy="1016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450" y="51435"/>
            <a:ext cx="8990330" cy="2460625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材料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美国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在世界上处于领导地位。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其他任何一个伟大的领袖所担负的责任，都不能同美国今天所担负的责任相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比拟。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     ——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美国总统杜鲁门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10000"/>
              </a:lnSpc>
            </a:pPr>
            <a:endParaRPr lang="zh-CN" altLang="en-US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材料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3 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3220" y="5941060"/>
            <a:ext cx="8352155" cy="5822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l">
              <a:lnSpc>
                <a:spcPct val="114000"/>
              </a:lnSpc>
              <a:buClrTx/>
              <a:buSzTx/>
              <a:buFontTx/>
            </a:pPr>
            <a:r>
              <a:rPr lang="zh-CN" alt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/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zh-CN" alt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/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/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）二</a:t>
            </a:r>
            <a:r>
              <a:rPr lang="zh-CN" alt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/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战后，美国称霸世界的野心日益</a:t>
            </a:r>
            <a:r>
              <a:rPr lang="zh-CN" alt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/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膨胀</a:t>
            </a:r>
            <a:r>
              <a:rPr lang="zh-CN" alt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/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/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1479550" y="550545"/>
            <a:ext cx="4121150" cy="19685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>
            <a:off x="1292225" y="1888490"/>
            <a:ext cx="5998210" cy="3895725"/>
            <a:chOff x="2035" y="2974"/>
            <a:chExt cx="9446" cy="6135"/>
          </a:xfrm>
        </p:grpSpPr>
        <p:pic>
          <p:nvPicPr>
            <p:cNvPr id="2" name="Picture 5" descr="C:\Users\Administrator\Desktop\美国.jpg"/>
            <p:cNvPicPr>
              <a:picLocks noChangeAspect="1" noChangeArrowheads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5" t="-591" r="4795" b="591"/>
            <a:stretch>
              <a:fillRect/>
            </a:stretch>
          </p:blipFill>
          <p:spPr bwMode="auto">
            <a:xfrm>
              <a:off x="2035" y="3667"/>
              <a:ext cx="9447" cy="544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89" name="Text Box 4">
              <a:hlinkClick r:id="rId2"/>
            </p:cNvPr>
            <p:cNvSpPr txBox="1"/>
            <p:nvPr/>
          </p:nvSpPr>
          <p:spPr>
            <a:xfrm>
              <a:off x="2035" y="2974"/>
              <a:ext cx="6102" cy="693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36000" rIns="0" bIns="36000" anchor="t">
              <a:spAutoFit/>
            </a:bodyPr>
            <a:p>
              <a:r>
                <a:rPr lang="zh-CN" altLang="en-US" sz="2400" b="1" dirty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美国全球军事部署图</a:t>
              </a:r>
              <a:endPara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3316"/>
          <p:cNvSpPr>
            <a:spLocks noChangeArrowheads="1"/>
          </p:cNvSpPr>
          <p:nvPr/>
        </p:nvSpPr>
        <p:spPr bwMode="auto">
          <a:xfrm>
            <a:off x="278130" y="2412365"/>
            <a:ext cx="8507254" cy="5822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l">
              <a:lnSpc>
                <a:spcPct val="114000"/>
              </a:lnSpc>
              <a:buClrTx/>
              <a:buSzTx/>
              <a:buFontTx/>
            </a:pPr>
            <a:r>
              <a:rPr lang="zh-CN" alt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/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/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/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r>
              <a:rPr lang="zh-CN" alt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/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强大起来的苏联，成为美国称霸的障碍。</a:t>
            </a:r>
            <a:endParaRPr lang="zh-CN" altLang="en-US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/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3316" name="矩形 3"/>
          <p:cNvSpPr/>
          <p:nvPr/>
        </p:nvSpPr>
        <p:spPr>
          <a:xfrm>
            <a:off x="315595" y="597694"/>
            <a:ext cx="8554879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/>
            <a:r>
              <a:rPr lang="zh-CN" altLang="en-US" sz="2800" b="1" dirty="0" smtClean="0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材料4  苏联以世界上最强大的陆军力量雄踞欧亚大陆，堪与美国平分秋色。1949年成功制造出原子弹，打破了美国的的核垄断。……苏联成为战后唯一能与美国抗衡的大国。</a:t>
            </a:r>
            <a:r>
              <a:rPr lang="zh-CN" altLang="zh-CN" sz="2800" kern="0" dirty="0" smtClean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zh-CN" altLang="zh-CN" sz="2800" kern="0" dirty="0" smtClean="0">
              <a:solidFill>
                <a:schemeClr val="tx2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6" name="Line 10"/>
          <p:cNvSpPr/>
          <p:nvPr/>
        </p:nvSpPr>
        <p:spPr>
          <a:xfrm flipV="1">
            <a:off x="4939348" y="1903413"/>
            <a:ext cx="3772376" cy="2858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9" name="矩形 8"/>
          <p:cNvSpPr/>
          <p:nvPr/>
        </p:nvSpPr>
        <p:spPr>
          <a:xfrm>
            <a:off x="243205" y="4552315"/>
            <a:ext cx="857758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 b="1" dirty="0" smtClean="0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材料</a:t>
            </a:r>
            <a:r>
              <a:rPr lang="en-US" altLang="zh-CN" sz="2800" b="1" dirty="0" smtClean="0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6</a:t>
            </a:r>
            <a:r>
              <a:rPr lang="zh-CN" altLang="en-US" sz="2800" b="1" dirty="0" smtClean="0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 </a:t>
            </a:r>
            <a:r>
              <a:rPr lang="zh-CN" altLang="en-US" sz="2800" b="1" dirty="0" smtClean="0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“</a:t>
            </a:r>
            <a:r>
              <a:rPr lang="zh-CN" altLang="en-US" sz="2800" b="1" dirty="0" smtClean="0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只要资本主义制度存在，战争就不可避免，和平是不会有的。苏联人民必须对战争有</a:t>
            </a:r>
            <a:r>
              <a:rPr lang="zh-CN" altLang="en-US" sz="2800" b="1" dirty="0" smtClean="0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所准备</a:t>
            </a:r>
            <a:r>
              <a:rPr lang="zh-CN" altLang="en-US" sz="2800" b="1" dirty="0" smtClean="0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。” </a:t>
            </a:r>
            <a:r>
              <a:rPr lang="zh-CN" altLang="en-US" sz="2800" b="1" dirty="0" smtClean="0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</a:t>
            </a:r>
            <a:r>
              <a:rPr lang="zh-CN" altLang="en-US" sz="2800" b="1" dirty="0" smtClean="0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    </a:t>
            </a:r>
            <a:r>
              <a:rPr lang="zh-CN" altLang="en-US" sz="2800" b="1" dirty="0" smtClean="0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       </a:t>
            </a:r>
            <a:endParaRPr lang="zh-CN" altLang="en-US" sz="2800" b="1" dirty="0" smtClean="0">
              <a:solidFill>
                <a:schemeClr val="dk1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800" b="1" dirty="0" smtClean="0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                               </a:t>
            </a:r>
            <a:r>
              <a:rPr lang="zh-CN" altLang="en-US" sz="2800" b="1" dirty="0" smtClean="0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——</a:t>
            </a:r>
            <a:r>
              <a:rPr lang="zh-CN" altLang="en-US" sz="2800" b="1" dirty="0" smtClean="0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斯大林</a:t>
            </a:r>
            <a:endParaRPr lang="zh-CN" altLang="en-US" sz="2800" b="1" dirty="0" smtClean="0">
              <a:solidFill>
                <a:schemeClr val="dk1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176530" y="5801678"/>
            <a:ext cx="8791575" cy="1073785"/>
          </a:xfrm>
          <a:prstGeom prst="rect">
            <a:avLst/>
          </a:prstGeom>
        </p:spPr>
        <p:txBody>
          <a:bodyPr wrap="square" rtlCol="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l">
              <a:lnSpc>
                <a:spcPct val="114000"/>
              </a:lnSpc>
              <a:buClrTx/>
              <a:buSzTx/>
              <a:buFontTx/>
            </a:pPr>
            <a:r>
              <a:rPr lang="en-US" altLang="zh-CN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/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（5）</a:t>
            </a:r>
            <a:r>
              <a:rPr lang="zh-CN" alt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/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冷战的根源是美苏国家战略的对立和社会制度的巨大差异</a:t>
            </a:r>
            <a:r>
              <a:rPr lang="zh-CN" alt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/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/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1" name="Line 10"/>
          <p:cNvSpPr/>
          <p:nvPr/>
        </p:nvSpPr>
        <p:spPr>
          <a:xfrm>
            <a:off x="339090" y="2313305"/>
            <a:ext cx="2661920" cy="2413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322" name="Text Box 10"/>
          <p:cNvSpPr/>
          <p:nvPr/>
        </p:nvSpPr>
        <p:spPr bwMode="auto">
          <a:xfrm>
            <a:off x="278130" y="4061460"/>
            <a:ext cx="3886200" cy="582295"/>
          </a:xfrm>
          <a:prstGeom prst="rect">
            <a:avLst/>
          </a:prstGeom>
        </p:spPr>
        <p:txBody>
          <a:bodyPr wrap="square" rtlCol="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l">
              <a:lnSpc>
                <a:spcPct val="114000"/>
              </a:lnSpc>
              <a:buClrTx/>
              <a:buSzTx/>
              <a:buFontTx/>
            </a:pPr>
            <a:r>
              <a:rPr lang="zh-CN" alt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/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/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/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r>
              <a:rPr lang="en-US" altLang="zh-CN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/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国家利益的冲突。</a:t>
            </a:r>
            <a:endParaRPr lang="en-US" altLang="zh-CN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/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34620" y="3053080"/>
            <a:ext cx="891794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 b="1" dirty="0" smtClean="0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材料</a:t>
            </a:r>
            <a:r>
              <a:rPr lang="en-US" altLang="zh-CN" sz="2800" b="1" dirty="0" smtClean="0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5</a:t>
            </a:r>
            <a:r>
              <a:rPr lang="en-US" altLang="zh-CN" sz="2800" b="1" dirty="0" smtClean="0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  </a:t>
            </a:r>
            <a:r>
              <a:rPr lang="zh-CN" altLang="en-US" sz="2800" b="1" dirty="0" smtClean="0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丘吉尔</a:t>
            </a:r>
            <a:r>
              <a:rPr lang="zh-CN" altLang="en-US" sz="2800" b="1" dirty="0" smtClean="0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说国际关系中没有永恒的朋友，也没有永恒的敌人，只有永恒的利益。</a:t>
            </a:r>
            <a:endParaRPr lang="zh-CN" altLang="en-US" sz="2800" b="1" dirty="0" smtClean="0">
              <a:solidFill>
                <a:schemeClr val="dk1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3322" grpId="0" bldLvl="0" animBg="1"/>
      <p:bldP spid="9" grpId="0"/>
      <p:bldP spid="10" grpId="0"/>
      <p:bldP spid="2" grpId="0"/>
    </p:bldLst>
  </p:timing>
</p:sld>
</file>

<file path=ppt/tags/tag1.xml><?xml version="1.0" encoding="utf-8"?>
<p:tagLst xmlns:p="http://schemas.openxmlformats.org/presentationml/2006/main">
  <p:tag name="KSO_WM_UNIT_TABLE_BEAUTIFY" val="smartTable{6251e0d2-51b4-49b8-b31b-a0b1d5a48035}"/>
</p:tagLst>
</file>

<file path=ppt/tags/tag2.xml><?xml version="1.0" encoding="utf-8"?>
<p:tagLst xmlns:p="http://schemas.openxmlformats.org/presentationml/2006/main">
  <p:tag name="KSO_WM_SLIDE_MODEL_TYPE" val="timeline"/>
</p:tagLst>
</file>

<file path=ppt/tags/tag3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4.xml><?xml version="1.0" encoding="utf-8"?>
<p:tagLst xmlns:p="http://schemas.openxmlformats.org/presentationml/2006/main">
  <p:tag name="KSO_WM_DOC_GUID" val="{073028a8-d1cc-424f-9a23-d1cf2615133a}"/>
</p:tagLst>
</file>

<file path=ppt/theme/theme1.xml><?xml version="1.0" encoding="utf-8"?>
<a:theme xmlns:a="http://schemas.openxmlformats.org/drawingml/2006/main" name="默认设计模板">
  <a:themeElements>
    <a:clrScheme name="默认设计模板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99CC00"/>
      </a:folHlink>
    </a:clrScheme>
    <a:fontScheme name="默认设计模板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默认设计模板">
      <a:fillStyleLst>
        <a:solidFill>
          <a:schemeClr val="phClr"/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默认设计模板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99CC00"/>
      </a:folHlink>
    </a:clrScheme>
    <a:fontScheme name="默认设计模板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默认设计模板">
      <a:fillStyleLst>
        <a:solidFill>
          <a:schemeClr val="phClr"/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  <a:objectDefaults>
    <a:txDef>
      <a:spPr>
        <a:noFill/>
      </a:spPr>
      <a:bodyPr wrap="none" rtlCol="0" anchor="t">
        <a:spAutoFit/>
      </a:bodyPr>
      <a:lstStyle>
        <a:defPPr marL="0" lvl="0" indent="0" eaLnBrk="1" hangingPunct="1">
          <a:lnSpc>
            <a:spcPts val="3500"/>
          </a:lnSpc>
          <a:spcBef>
            <a:spcPct val="0"/>
          </a:spcBef>
          <a:buNone/>
          <a:defRPr lang="zh-CN" altLang="en-US" sz="2800" b="1" dirty="0">
            <a:solidFill>
              <a:srgbClr val="FF0000"/>
            </a:solidFill>
            <a:latin typeface="宋体" panose="02010600030101010101" pitchFamily="2" charset="-122"/>
            <a:sym typeface="+mn-ea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7C6E5"/>
      </a:accent1>
      <a:accent2>
        <a:srgbClr val="333399"/>
      </a:accent2>
      <a:accent3>
        <a:srgbClr val="FFFFFF"/>
      </a:accent3>
      <a:accent4>
        <a:srgbClr val="000000"/>
      </a:accent4>
      <a:accent5>
        <a:srgbClr val="D0DFEF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7C6E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0DFEF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7C6E5"/>
      </a:accent1>
      <a:accent2>
        <a:srgbClr val="333399"/>
      </a:accent2>
      <a:accent3>
        <a:srgbClr val="FFFFFF"/>
      </a:accent3>
      <a:accent4>
        <a:srgbClr val="000000"/>
      </a:accent4>
      <a:accent5>
        <a:srgbClr val="D0DFF0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7C6E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0DFF0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notesMaster1">
  <a:themeElements>
    <a:clrScheme name="notesMaster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otesMaster1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notesMaster1">
      <a:fillStyleLst>
        <a:solidFill>
          <a:schemeClr val="phClr"/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Normal.eit</Template>
  <TotalTime>0</TotalTime>
  <Words>5054</Words>
  <Application>WPS 演示</Application>
  <PresentationFormat>自定义</PresentationFormat>
  <Paragraphs>475</Paragraphs>
  <Slides>39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5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67" baseType="lpstr">
      <vt:lpstr>Arial</vt:lpstr>
      <vt:lpstr>宋体</vt:lpstr>
      <vt:lpstr>Wingdings</vt:lpstr>
      <vt:lpstr>Times New Roman</vt:lpstr>
      <vt:lpstr>Calibri</vt:lpstr>
      <vt:lpstr>Garamond</vt:lpstr>
      <vt:lpstr>黑体</vt:lpstr>
      <vt:lpstr>楷体</vt:lpstr>
      <vt:lpstr>微软雅黑</vt:lpstr>
      <vt:lpstr>汉仪尚巍手书W</vt:lpstr>
      <vt:lpstr>幼圆</vt:lpstr>
      <vt:lpstr>Arial Unicode MS</vt:lpstr>
      <vt:lpstr>楷体_GB2312</vt:lpstr>
      <vt:lpstr>新宋体</vt:lpstr>
      <vt:lpstr>华文楷体</vt:lpstr>
      <vt:lpstr>仿宋_GB2312</vt:lpstr>
      <vt:lpstr>华文中宋</vt:lpstr>
      <vt:lpstr>华文新魏</vt:lpstr>
      <vt:lpstr>Comic Sans MS</vt:lpstr>
      <vt:lpstr>Times New Roman</vt:lpstr>
      <vt:lpstr>PMingLiU-ExtB</vt:lpstr>
      <vt:lpstr>仿宋</vt:lpstr>
      <vt:lpstr>默认设计模板</vt:lpstr>
      <vt:lpstr>1_默认设计模板</vt:lpstr>
      <vt:lpstr>2_默认设计模板</vt:lpstr>
      <vt:lpstr>3_默认设计模板</vt:lpstr>
      <vt:lpstr>Edge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设在布鲁塞尔的北约盟军总部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</dc:creator>
  <cp:lastModifiedBy>磊</cp:lastModifiedBy>
  <cp:revision>203</cp:revision>
  <dcterms:created xsi:type="dcterms:W3CDTF">2018-03-01T02:03:00Z</dcterms:created>
  <dcterms:modified xsi:type="dcterms:W3CDTF">2019-10-21T14:31:29Z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2052-11.1.0.8661</vt:lpwstr>
  </property>
</Properties>
</file>