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97" r:id="rId5"/>
    <p:sldId id="258" r:id="rId6"/>
    <p:sldId id="259" r:id="rId7"/>
    <p:sldId id="260" r:id="rId8"/>
    <p:sldId id="261" r:id="rId9"/>
    <p:sldId id="275" r:id="rId10"/>
    <p:sldId id="283" r:id="rId11"/>
    <p:sldId id="294" r:id="rId12"/>
    <p:sldId id="290" r:id="rId13"/>
    <p:sldId id="265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263868" y="-27384"/>
            <a:ext cx="1924049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938689" cy="4863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Z</a:t>
              </a:r>
              <a:r>
                <a:rPr lang="en-US" altLang="zh-CN" sz="900" smtClean="0">
                  <a:solidFill>
                    <a:schemeClr val="bg1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" action="ppaction://noaction"/>
            </p:cNvPr>
            <p:cNvSpPr txBox="1"/>
            <p:nvPr userDrawn="1"/>
          </p:nvSpPr>
          <p:spPr>
            <a:xfrm>
              <a:off x="275416" y="2378183"/>
              <a:ext cx="670560" cy="255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重难探究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35895" y="98610"/>
            <a:ext cx="627380" cy="479524"/>
            <a:chOff x="366968" y="1037555"/>
            <a:chExt cx="470535" cy="399603"/>
          </a:xfrm>
        </p:grpSpPr>
        <p:sp>
          <p:nvSpPr>
            <p:cNvPr id="22" name="TextBox 21">
              <a:hlinkClick r:id="" action="ppaction://noaction"/>
            </p:cNvPr>
            <p:cNvSpPr txBox="1"/>
            <p:nvPr userDrawn="1"/>
          </p:nvSpPr>
          <p:spPr>
            <a:xfrm>
              <a:off x="366968" y="1181571"/>
              <a:ext cx="470535" cy="255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6596067" y="5451"/>
            <a:ext cx="1221992" cy="583565"/>
            <a:chOff x="29482" y="1624653"/>
            <a:chExt cx="916494" cy="486304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858203" cy="4863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X</a:t>
              </a:r>
              <a:r>
                <a:rPr lang="en-US" altLang="zh-CN" sz="100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" action="ppaction://noaction"/>
            </p:cNvPr>
            <p:cNvSpPr txBox="1"/>
            <p:nvPr userDrawn="1"/>
          </p:nvSpPr>
          <p:spPr>
            <a:xfrm>
              <a:off x="275416" y="1728180"/>
              <a:ext cx="670560" cy="255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10193533" y="25328"/>
            <a:ext cx="1305560" cy="583565"/>
            <a:chOff x="29482" y="2935427"/>
            <a:chExt cx="979170" cy="486304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35427"/>
              <a:ext cx="979170" cy="4863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670560" cy="255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背景_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0160" y="-6350"/>
            <a:ext cx="12212955" cy="687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63645" y="2273935"/>
            <a:ext cx="46532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“</a:t>
            </a:r>
            <a:r>
              <a:rPr lang="zh-CN" altLang="en-US" sz="440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重农抑商</a:t>
            </a:r>
            <a:r>
              <a:rPr lang="en-US" altLang="zh-CN" sz="440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”</a:t>
            </a:r>
            <a:r>
              <a:rPr lang="zh-CN" altLang="en-US" sz="440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政策</a:t>
            </a:r>
            <a:endParaRPr lang="zh-CN" altLang="en-US" sz="440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2145" y="3474720"/>
            <a:ext cx="28613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制作人  廖远新</a:t>
            </a:r>
            <a:endParaRPr lang="zh-CN" altLang="en-US" sz="320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7" name="文本框 182276"/>
          <p:cNvSpPr txBox="1"/>
          <p:nvPr/>
        </p:nvSpPr>
        <p:spPr>
          <a:xfrm>
            <a:off x="1010920" y="1748155"/>
            <a:ext cx="9991090" cy="19005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积极：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41300" algn="l">
              <a:lnSpc>
                <a:spcPct val="110000"/>
              </a:lnSpc>
              <a:spcBef>
                <a:spcPct val="5000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①在封建社会初期，保护小农经济，促进封建经济发展；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41300" algn="l">
              <a:lnSpc>
                <a:spcPct val="110000"/>
              </a:lnSpc>
              <a:spcBef>
                <a:spcPct val="5000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②有利于社会稳定，巩固封建制度，维护国家统一。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2279" name="文本框 182278"/>
          <p:cNvSpPr txBox="1"/>
          <p:nvPr/>
        </p:nvSpPr>
        <p:spPr>
          <a:xfrm>
            <a:off x="1010920" y="3763963"/>
            <a:ext cx="9144000" cy="17710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消极：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41300" algn="l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在封建社会晚期，不利于生产力的发展，阻碍了资本主义萌芽和社会进步。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8" name="AutoShape 3"/>
          <p:cNvSpPr/>
          <p:nvPr/>
        </p:nvSpPr>
        <p:spPr>
          <a:xfrm>
            <a:off x="1000760" y="805180"/>
            <a:ext cx="5693410" cy="690880"/>
          </a:xfrm>
          <a:prstGeom prst="rect">
            <a:avLst/>
          </a:prstGeom>
          <a:noFill/>
          <a:ln w="12700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339966">
                    <a:alpha val="79999"/>
                  </a:srgbClr>
                </a:solidFill>
              </a14:hiddenFill>
            </a:ext>
          </a:extLst>
        </p:spPr>
        <p:txBody>
          <a:bodyPr wrap="none" anchor="ctr"/>
          <a:lstStyle/>
          <a:p>
            <a:pPr algn="l" eaLnBrk="0" hangingPunct="0"/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四、 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“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重农抑商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”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的影响</a:t>
            </a:r>
            <a:endParaRPr lang="zh-CN" altLang="zh-CN" sz="4000" b="1" dirty="0">
              <a:latin typeface="Calibri" panose="020F05020202040302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4130" y="-5080"/>
            <a:ext cx="12229465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8718367adab44aedd08882dbbb1c8701a08bfbcf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52830" y="842010"/>
            <a:ext cx="9612630" cy="51739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625" y="-119380"/>
            <a:ext cx="10826750" cy="5200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4000" dirty="0">
              <a:solidFill>
                <a:schemeClr val="tx1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本课主要内容</a:t>
            </a:r>
            <a:endParaRPr lang="zh-CN" altLang="en-US" sz="4800" b="1" dirty="0">
              <a:solidFill>
                <a:srgbClr val="FF0000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  <a:p>
            <a:pPr algn="l"/>
            <a:r>
              <a:rPr lang="zh-CN" altLang="en-US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          </a:t>
            </a:r>
            <a:r>
              <a:rPr lang="zh-CN" altLang="en-US" sz="44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 </a:t>
            </a:r>
            <a:r>
              <a:rPr lang="zh-CN" altLang="en-US" sz="4400" dirty="0" smtClean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   </a:t>
            </a:r>
            <a:r>
              <a:rPr lang="zh-CN" altLang="en-US" sz="4000" dirty="0" smtClean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一</a:t>
            </a:r>
            <a:r>
              <a:rPr lang="zh-CN" altLang="en-US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、</a:t>
            </a:r>
            <a:r>
              <a:rPr lang="en-US" altLang="zh-CN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“</a:t>
            </a:r>
            <a:r>
              <a:rPr lang="zh-CN" altLang="en-US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重农抑商</a:t>
            </a:r>
            <a:r>
              <a:rPr lang="en-US" altLang="zh-CN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”</a:t>
            </a:r>
            <a:r>
              <a:rPr lang="zh-CN" altLang="en-US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的概念</a:t>
            </a:r>
            <a:endParaRPr lang="zh-CN" altLang="en-US" sz="4000" dirty="0">
              <a:solidFill>
                <a:schemeClr val="tx1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  <a:p>
            <a:pPr algn="l"/>
            <a:r>
              <a:rPr lang="zh-CN" altLang="en-US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           </a:t>
            </a:r>
            <a:r>
              <a:rPr lang="zh-CN" altLang="en-US" sz="4000" dirty="0" smtClean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   二</a:t>
            </a:r>
            <a:r>
              <a:rPr lang="zh-CN" altLang="en-US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、</a:t>
            </a:r>
            <a:r>
              <a:rPr lang="en-US" altLang="zh-CN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“</a:t>
            </a:r>
            <a:r>
              <a:rPr lang="zh-CN" altLang="en-US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重农抑商</a:t>
            </a:r>
            <a:r>
              <a:rPr lang="en-US" altLang="zh-CN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”</a:t>
            </a:r>
            <a:r>
              <a:rPr lang="zh-CN" altLang="en-US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的原因</a:t>
            </a:r>
            <a:endParaRPr lang="zh-CN" altLang="en-US" sz="4000" dirty="0">
              <a:solidFill>
                <a:schemeClr val="tx1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  <a:p>
            <a:pPr algn="l"/>
            <a:r>
              <a:rPr lang="zh-CN" altLang="en-US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           </a:t>
            </a:r>
            <a:r>
              <a:rPr lang="zh-CN" altLang="en-US" sz="4000" dirty="0" smtClean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   三</a:t>
            </a:r>
            <a:r>
              <a:rPr lang="zh-CN" altLang="en-US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、</a:t>
            </a:r>
            <a:r>
              <a:rPr lang="en-US" altLang="zh-CN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“</a:t>
            </a:r>
            <a:r>
              <a:rPr lang="zh-CN" altLang="en-US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重农抑商</a:t>
            </a:r>
            <a:r>
              <a:rPr lang="en-US" altLang="zh-CN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”</a:t>
            </a:r>
            <a:r>
              <a:rPr lang="zh-CN" altLang="en-US" sz="4000" dirty="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的表现</a:t>
            </a:r>
            <a:endParaRPr lang="zh-CN" altLang="en-US" sz="4000" dirty="0">
              <a:solidFill>
                <a:schemeClr val="tx1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  <a:p>
            <a:pPr algn="l"/>
            <a:r>
              <a:rPr lang="zh-CN" altLang="en-US" sz="400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           </a:t>
            </a:r>
            <a:r>
              <a:rPr lang="zh-CN" altLang="en-US" sz="4000" smtClean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   四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、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“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重农抑商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”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的影响</a:t>
            </a:r>
            <a:endParaRPr lang="zh-CN" altLang="en-US" sz="4000" dirty="0">
              <a:solidFill>
                <a:schemeClr val="tx1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6335" y="995045"/>
            <a:ext cx="5770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一、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“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重农抑商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”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的概念</a:t>
            </a:r>
            <a:endParaRPr lang="zh-CN" altLang="en-US" sz="4000" dirty="0"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  <a:p>
            <a:pPr algn="l"/>
            <a:endParaRPr lang="zh-CN" altLang="en-US" sz="4000" dirty="0"/>
          </a:p>
        </p:txBody>
      </p:sp>
      <p:sp>
        <p:nvSpPr>
          <p:cNvPr id="2" name="文本框 1"/>
          <p:cNvSpPr txBox="1"/>
          <p:nvPr/>
        </p:nvSpPr>
        <p:spPr>
          <a:xfrm>
            <a:off x="1212215" y="1950720"/>
            <a:ext cx="9329420" cy="130937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wrap="square" rtlCol="0">
            <a:spAutoFit/>
          </a:bodyPr>
          <a:lstStyle/>
          <a:p>
            <a:pPr indent="622300" algn="just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dirty="0">
                <a:latin typeface="Times New Roman" panose="02020603050405020304" pitchFamily="18" charset="0"/>
                <a:sym typeface="+mn-ea"/>
              </a:rPr>
              <a:t>重视农业，以农为本，以确保封建赋税和地租的征收，限制甚至打击工商业的发展。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4575" y="741045"/>
            <a:ext cx="577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二、“重农抑商”的原因</a:t>
            </a:r>
            <a:endParaRPr lang="zh-CN" altLang="en-US" sz="4000"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4840" y="1687195"/>
            <a:ext cx="628840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/>
              <a:t>1.</a:t>
            </a:r>
            <a:r>
              <a:rPr lang="zh-CN" altLang="en-US" sz="3200"/>
              <a:t>在封建社会，农业是最具决定性的生产部门，关系到国家的兴衰存亡；</a:t>
            </a:r>
            <a:endParaRPr lang="zh-CN" altLang="en-US" sz="3200"/>
          </a:p>
          <a:p>
            <a:pPr algn="l"/>
            <a:endParaRPr lang="zh-CN" altLang="en-US" sz="3200"/>
          </a:p>
          <a:p>
            <a:pPr algn="l"/>
            <a:endParaRPr lang="zh-CN" altLang="en-US" sz="3200"/>
          </a:p>
        </p:txBody>
      </p:sp>
      <p:pic>
        <p:nvPicPr>
          <p:cNvPr id="5" name="图片 4" descr="0033ZBJHzy6QRQFVJVf19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460" y="1678940"/>
            <a:ext cx="3378200" cy="4392930"/>
          </a:xfrm>
          <a:prstGeom prst="rect">
            <a:avLst/>
          </a:prstGeom>
        </p:spPr>
      </p:pic>
      <p:pic>
        <p:nvPicPr>
          <p:cNvPr id="6" name="图片 5" descr="bd315c6034a85edf40f2036141540923dd5475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69415"/>
            <a:ext cx="3378200" cy="44481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37075" y="3147060"/>
            <a:ext cx="6142990" cy="1814830"/>
          </a:xfrm>
          <a:prstGeom prst="rect">
            <a:avLst/>
          </a:prstGeom>
          <a:noFill/>
          <a:ln w="9525">
            <a:solidFill>
              <a:srgbClr val="FF0000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商贾</a:t>
            </a:r>
            <a:r>
              <a:rPr lang="en-US" altLang="x-none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因其富厚，交通王侯，力过吏执（"执"同"势"），以利相倾。</a:t>
            </a:r>
            <a:r>
              <a:rPr lang="en-US" altLang="x-none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此商人所以兼并农人，农人所以流亡者也。   </a:t>
            </a:r>
            <a:r>
              <a:rPr lang="en-US" altLang="x-none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——</a:t>
            </a:r>
            <a:r>
              <a:rPr lang="zh-CN" altLang="en-US" sz="28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（汉）晁错</a:t>
            </a:r>
            <a:r>
              <a:rPr lang="en-US" altLang="x-none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论贵粟疏</a:t>
            </a:r>
            <a:r>
              <a:rPr lang="en-US" altLang="x-none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endParaRPr lang="en-US" altLang="x-none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97070" y="5715635"/>
            <a:ext cx="654494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>
                <a:sym typeface="+mn-ea"/>
              </a:rPr>
              <a:t>2.社会上出现商业与农业争夺劳动力、影响农业生产甚至危及政权统治等问题；</a:t>
            </a:r>
            <a:endParaRPr lang="zh-CN" altLang="en-US" sz="3200">
              <a:sym typeface="+mn-ea"/>
            </a:endParaRPr>
          </a:p>
          <a:p>
            <a:pPr algn="l"/>
            <a:endParaRPr lang="zh-CN" altLang="en-US" sz="3200"/>
          </a:p>
          <a:p>
            <a:pPr algn="l"/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4578350" y="4639310"/>
            <a:ext cx="63830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ym typeface="+mn-ea"/>
              </a:rPr>
              <a:t>3.中国传统社会的经济基础是自给自足的自然经济。（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根本原因</a:t>
            </a:r>
            <a:r>
              <a:rPr lang="zh-CN" altLang="en-US" sz="3200">
                <a:sym typeface="+mn-ea"/>
              </a:rPr>
              <a:t>）</a:t>
            </a:r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  <p:bldP spid="7" grpId="1" bldLvl="0" animBg="1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0120" y="48704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三、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“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重农抑商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”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的表现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1271351" y="1612378"/>
            <a:ext cx="5161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effectLst/>
                <a:latin typeface="+mn-ea"/>
              </a:rPr>
              <a:t>1.“</a:t>
            </a:r>
            <a:r>
              <a:rPr lang="zh-CN" altLang="en-US" sz="2800" dirty="0">
                <a:effectLst/>
                <a:latin typeface="+mn-ea"/>
              </a:rPr>
              <a:t>重农抑商”政策演变过程：</a:t>
            </a:r>
            <a:endParaRPr lang="zh-CN" altLang="en-US" sz="2800" dirty="0">
              <a:effectLst/>
              <a:latin typeface="+mn-ea"/>
            </a:endParaRPr>
          </a:p>
        </p:txBody>
      </p:sp>
      <p:sp>
        <p:nvSpPr>
          <p:cNvPr id="98315" name="Text Box 11"/>
          <p:cNvSpPr txBox="1">
            <a:spLocks noChangeArrowheads="1"/>
          </p:cNvSpPr>
          <p:nvPr/>
        </p:nvSpPr>
        <p:spPr bwMode="auto">
          <a:xfrm>
            <a:off x="1152085" y="2205379"/>
            <a:ext cx="1249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ea typeface="隶书" panose="02010509060101010101" pitchFamily="49" charset="-122"/>
              </a:rPr>
              <a:t>战国：</a:t>
            </a:r>
            <a:endParaRPr lang="zh-CN" altLang="en-US" sz="2800" dirty="0">
              <a:ea typeface="隶书" panose="02010509060101010101" pitchFamily="49" charset="-122"/>
            </a:endParaRPr>
          </a:p>
        </p:txBody>
      </p:sp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2126720" y="2261175"/>
            <a:ext cx="6010714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800" b="1" dirty="0"/>
              <a:t>商鞅变法（“重农抑商”政策提出）</a:t>
            </a:r>
            <a:endParaRPr lang="zh-CN" altLang="en-US" sz="2800" b="1" dirty="0"/>
          </a:p>
        </p:txBody>
      </p:sp>
      <p:pic>
        <p:nvPicPr>
          <p:cNvPr id="10" name="图片 9" descr="013000011828931303552022688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2783205"/>
            <a:ext cx="2651125" cy="32308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338320" y="3220720"/>
            <a:ext cx="7137400" cy="144526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 algn="l"/>
            <a:r>
              <a:rPr lang="zh-CN" altLang="en-US" sz="3200"/>
              <a:t>  </a:t>
            </a:r>
            <a:r>
              <a:rPr lang="zh-CN" altLang="en-US" sz="2800"/>
              <a:t>  僇力本业，耕织致粟帛多者复其身(免除徭役)；事末利及怠而贫者，举以为收孥(官奴婢)。                                ——《史记•商君列传》</a:t>
            </a:r>
            <a:endParaRPr lang="zh-CN" altLang="en-US" sz="28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8315" grpId="0" bldLvl="0" animBg="1"/>
      <p:bldP spid="98316" grpId="0" bldLvl="0" animBg="1"/>
      <p:bldP spid="10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5360" y="56324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三、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“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重农抑商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”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的表现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1286591" y="1688578"/>
            <a:ext cx="4450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effectLst/>
                <a:latin typeface="+mn-ea"/>
              </a:rPr>
              <a:t>1.“</a:t>
            </a:r>
            <a:r>
              <a:rPr lang="zh-CN" altLang="en-US" sz="2800" dirty="0">
                <a:effectLst/>
                <a:latin typeface="+mn-ea"/>
              </a:rPr>
              <a:t>抑商”政策演变过程：</a:t>
            </a:r>
            <a:endParaRPr lang="zh-CN" altLang="en-US" sz="2800" dirty="0">
              <a:effectLst/>
              <a:latin typeface="+mn-ea"/>
            </a:endParaRPr>
          </a:p>
        </p:txBody>
      </p:sp>
      <p:sp>
        <p:nvSpPr>
          <p:cNvPr id="98315" name="Text Box 11"/>
          <p:cNvSpPr txBox="1">
            <a:spLocks noChangeArrowheads="1"/>
          </p:cNvSpPr>
          <p:nvPr/>
        </p:nvSpPr>
        <p:spPr bwMode="auto">
          <a:xfrm>
            <a:off x="1167325" y="2281579"/>
            <a:ext cx="1249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ea typeface="隶书" panose="02010509060101010101" pitchFamily="49" charset="-122"/>
              </a:rPr>
              <a:t>战国：</a:t>
            </a:r>
            <a:endParaRPr lang="zh-CN" altLang="en-US" sz="2800" dirty="0">
              <a:ea typeface="隶书" panose="02010509060101010101" pitchFamily="49" charset="-122"/>
            </a:endParaRPr>
          </a:p>
        </p:txBody>
      </p:sp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2141960" y="2337375"/>
            <a:ext cx="6010714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800" b="1" dirty="0"/>
              <a:t>商鞅变法（“重农抑商”政策提出）</a:t>
            </a:r>
            <a:endParaRPr lang="zh-CN" altLang="en-US" sz="2800" b="1" dirty="0"/>
          </a:p>
        </p:txBody>
      </p:sp>
      <p:sp>
        <p:nvSpPr>
          <p:cNvPr id="98317" name="Text Box 13"/>
          <p:cNvSpPr txBox="1">
            <a:spLocks noChangeArrowheads="1"/>
          </p:cNvSpPr>
          <p:nvPr/>
        </p:nvSpPr>
        <p:spPr bwMode="auto">
          <a:xfrm>
            <a:off x="1198779" y="2930121"/>
            <a:ext cx="11988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ea typeface="隶书" panose="02010509060101010101" pitchFamily="49" charset="-122"/>
              </a:rPr>
              <a:t>汉代</a:t>
            </a:r>
            <a:r>
              <a:rPr lang="zh-CN" altLang="en-US" sz="2400" dirty="0">
                <a:ea typeface="隶书" panose="02010509060101010101" pitchFamily="49" charset="-122"/>
              </a:rPr>
              <a:t>：</a:t>
            </a:r>
            <a:endParaRPr lang="zh-CN" altLang="en-US" sz="2400" dirty="0">
              <a:ea typeface="隶书" panose="02010509060101010101" pitchFamily="49" charset="-122"/>
            </a:endParaRPr>
          </a:p>
        </p:txBody>
      </p:sp>
      <p:sp>
        <p:nvSpPr>
          <p:cNvPr id="98318" name="Text Box 14"/>
          <p:cNvSpPr txBox="1">
            <a:spLocks noChangeArrowheads="1"/>
          </p:cNvSpPr>
          <p:nvPr/>
        </p:nvSpPr>
        <p:spPr bwMode="auto">
          <a:xfrm>
            <a:off x="2301934" y="2938418"/>
            <a:ext cx="570802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800" b="1" dirty="0"/>
              <a:t>盐铁专卖、均输平准、算缗及告缗</a:t>
            </a:r>
            <a:endParaRPr lang="zh-CN" altLang="en-US" sz="2800" b="1" dirty="0"/>
          </a:p>
        </p:txBody>
      </p:sp>
      <p:pic>
        <p:nvPicPr>
          <p:cNvPr id="3" name="图片 2" descr="1-1512121304259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3480" y="3451860"/>
            <a:ext cx="4563110" cy="246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5360" y="36512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三、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“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重农抑商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”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的表现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1499951" y="1353298"/>
            <a:ext cx="5161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effectLst/>
                <a:latin typeface="+mn-ea"/>
              </a:rPr>
              <a:t>1.“</a:t>
            </a:r>
            <a:r>
              <a:rPr lang="zh-CN" altLang="en-US" sz="2800" dirty="0">
                <a:effectLst/>
                <a:latin typeface="+mn-ea"/>
              </a:rPr>
              <a:t>重农抑商”政策演变过程：</a:t>
            </a:r>
            <a:endParaRPr lang="zh-CN" altLang="en-US" sz="2800" dirty="0">
              <a:effectLst/>
              <a:latin typeface="+mn-ea"/>
            </a:endParaRPr>
          </a:p>
        </p:txBody>
      </p:sp>
      <p:sp>
        <p:nvSpPr>
          <p:cNvPr id="98315" name="Text Box 11"/>
          <p:cNvSpPr txBox="1">
            <a:spLocks noChangeArrowheads="1"/>
          </p:cNvSpPr>
          <p:nvPr/>
        </p:nvSpPr>
        <p:spPr bwMode="auto">
          <a:xfrm>
            <a:off x="1967425" y="1793899"/>
            <a:ext cx="1249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ea typeface="隶书" panose="02010509060101010101" pitchFamily="49" charset="-122"/>
              </a:rPr>
              <a:t>战国：</a:t>
            </a:r>
            <a:endParaRPr lang="zh-CN" altLang="en-US" sz="2800" dirty="0">
              <a:ea typeface="隶书" panose="02010509060101010101" pitchFamily="49" charset="-122"/>
            </a:endParaRPr>
          </a:p>
        </p:txBody>
      </p:sp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2881100" y="1834455"/>
            <a:ext cx="6010714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800" b="1" dirty="0"/>
              <a:t>商鞅变法（“重农抑商”政策提出）</a:t>
            </a:r>
            <a:endParaRPr lang="zh-CN" altLang="en-US" sz="2800" b="1" dirty="0"/>
          </a:p>
        </p:txBody>
      </p:sp>
      <p:sp>
        <p:nvSpPr>
          <p:cNvPr id="98317" name="Text Box 13"/>
          <p:cNvSpPr txBox="1">
            <a:spLocks noChangeArrowheads="1"/>
          </p:cNvSpPr>
          <p:nvPr/>
        </p:nvSpPr>
        <p:spPr bwMode="auto">
          <a:xfrm>
            <a:off x="1991259" y="2335761"/>
            <a:ext cx="11988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ea typeface="隶书" panose="02010509060101010101" pitchFamily="49" charset="-122"/>
              </a:rPr>
              <a:t>汉代</a:t>
            </a:r>
            <a:r>
              <a:rPr lang="zh-CN" altLang="en-US" sz="2400" dirty="0">
                <a:ea typeface="隶书" panose="02010509060101010101" pitchFamily="49" charset="-122"/>
              </a:rPr>
              <a:t>：</a:t>
            </a:r>
            <a:endParaRPr lang="zh-CN" altLang="en-US" sz="2400" dirty="0">
              <a:ea typeface="隶书" panose="02010509060101010101" pitchFamily="49" charset="-122"/>
            </a:endParaRPr>
          </a:p>
        </p:txBody>
      </p:sp>
      <p:sp>
        <p:nvSpPr>
          <p:cNvPr id="98318" name="Text Box 14"/>
          <p:cNvSpPr txBox="1">
            <a:spLocks noChangeArrowheads="1"/>
          </p:cNvSpPr>
          <p:nvPr/>
        </p:nvSpPr>
        <p:spPr bwMode="auto">
          <a:xfrm>
            <a:off x="2865814" y="2313578"/>
            <a:ext cx="570802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800" b="1" dirty="0"/>
              <a:t>盐铁专卖、均输平准、算缗及告缗</a:t>
            </a:r>
            <a:endParaRPr lang="zh-CN" altLang="en-US" sz="2800" b="1" dirty="0"/>
          </a:p>
        </p:txBody>
      </p:sp>
      <p:sp>
        <p:nvSpPr>
          <p:cNvPr id="98319" name="Text Box 15"/>
          <p:cNvSpPr txBox="1">
            <a:spLocks noChangeArrowheads="1"/>
          </p:cNvSpPr>
          <p:nvPr/>
        </p:nvSpPr>
        <p:spPr bwMode="auto">
          <a:xfrm>
            <a:off x="2019199" y="2791867"/>
            <a:ext cx="1249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ea typeface="隶书" panose="02010509060101010101" pitchFamily="49" charset="-122"/>
              </a:rPr>
              <a:t>唐宋：</a:t>
            </a:r>
            <a:endParaRPr lang="zh-CN" altLang="en-US" sz="2800" dirty="0">
              <a:ea typeface="隶书" panose="02010509060101010101" pitchFamily="49" charset="-122"/>
            </a:endParaRPr>
          </a:p>
        </p:txBody>
      </p:sp>
      <p:sp>
        <p:nvSpPr>
          <p:cNvPr id="98320" name="Text Box 16"/>
          <p:cNvSpPr txBox="1">
            <a:spLocks noChangeArrowheads="1"/>
          </p:cNvSpPr>
          <p:nvPr/>
        </p:nvSpPr>
        <p:spPr bwMode="auto">
          <a:xfrm>
            <a:off x="2928340" y="2803673"/>
            <a:ext cx="5922041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800" b="1" dirty="0"/>
              <a:t>重农抑商政策有所松动、官商分利</a:t>
            </a:r>
            <a:endParaRPr lang="zh-CN" altLang="en-US" sz="2800" b="1" dirty="0"/>
          </a:p>
        </p:txBody>
      </p:sp>
      <p:sp>
        <p:nvSpPr>
          <p:cNvPr id="98321" name="Text Box 17"/>
          <p:cNvSpPr txBox="1">
            <a:spLocks noChangeArrowheads="1"/>
          </p:cNvSpPr>
          <p:nvPr/>
        </p:nvSpPr>
        <p:spPr bwMode="auto">
          <a:xfrm>
            <a:off x="2019935" y="3201670"/>
            <a:ext cx="126428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ea typeface="隶书" panose="02010509060101010101" pitchFamily="49" charset="-122"/>
              </a:rPr>
              <a:t>明清：</a:t>
            </a:r>
            <a:endParaRPr lang="zh-CN" altLang="en-US" sz="2800" dirty="0">
              <a:ea typeface="隶书" panose="02010509060101010101" pitchFamily="49" charset="-122"/>
            </a:endParaRPr>
          </a:p>
        </p:txBody>
      </p:sp>
      <p:sp>
        <p:nvSpPr>
          <p:cNvPr id="98322" name="Text Box 18"/>
          <p:cNvSpPr txBox="1">
            <a:spLocks noChangeArrowheads="1"/>
          </p:cNvSpPr>
          <p:nvPr/>
        </p:nvSpPr>
        <p:spPr bwMode="auto">
          <a:xfrm>
            <a:off x="2890389" y="3231638"/>
            <a:ext cx="634501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800" b="1" dirty="0"/>
              <a:t>继承专卖制度、抑制民营手工业及商业</a:t>
            </a:r>
            <a:endParaRPr lang="zh-CN" altLang="en-US" sz="2800" b="1" dirty="0"/>
          </a:p>
        </p:txBody>
      </p:sp>
      <p:sp>
        <p:nvSpPr>
          <p:cNvPr id="100" name="文本框 99"/>
          <p:cNvSpPr txBox="1"/>
          <p:nvPr/>
        </p:nvSpPr>
        <p:spPr>
          <a:xfrm>
            <a:off x="4757420" y="4409440"/>
            <a:ext cx="5676900" cy="107632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b="0"/>
              <a:t>“市肆之中多一工作之人，即田亩之中少一耕稼之人。”</a:t>
            </a:r>
            <a:endParaRPr lang="zh-CN" altLang="en-US" sz="3200"/>
          </a:p>
        </p:txBody>
      </p:sp>
      <p:grpSp>
        <p:nvGrpSpPr>
          <p:cNvPr id="5" name="组合 4"/>
          <p:cNvGrpSpPr/>
          <p:nvPr/>
        </p:nvGrpSpPr>
        <p:grpSpPr>
          <a:xfrm>
            <a:off x="2004804" y="3723640"/>
            <a:ext cx="2607201" cy="2783205"/>
            <a:chOff x="-787" y="2663"/>
            <a:chExt cx="6464" cy="7802"/>
          </a:xfrm>
        </p:grpSpPr>
        <p:pic>
          <p:nvPicPr>
            <p:cNvPr id="3" name="图片 2" descr="16300000565649125894342088908[1]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324" y="2663"/>
              <a:ext cx="6001" cy="780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-787" y="4567"/>
              <a:ext cx="1521" cy="479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华文隶书" panose="02010800040101010101" charset="-122"/>
                  <a:ea typeface="华文隶书" panose="02010800040101010101" charset="-122"/>
                </a:rPr>
                <a:t>雍正帝</a:t>
              </a:r>
              <a:endParaRPr lang="zh-CN" altLang="en-US" sz="28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9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9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8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8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1000"/>
                                        <p:tgtEl>
                                          <p:spTgt spid="98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750"/>
                            </p:stCondLst>
                            <p:childTnLst>
                              <p:par>
                                <p:cTn id="4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98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8315" grpId="0" bldLvl="0" animBg="1"/>
      <p:bldP spid="98316" grpId="0" bldLvl="0" animBg="1"/>
      <p:bldP spid="98317" grpId="0" bldLvl="0" animBg="1"/>
      <p:bldP spid="98318" grpId="0" bldLvl="0" animBg="1"/>
      <p:bldP spid="98319" grpId="0" bldLvl="0" animBg="1"/>
      <p:bldP spid="98320" grpId="0" bldLvl="0" animBg="1"/>
      <p:bldP spid="98321" grpId="0" bldLvl="0" animBg="1"/>
      <p:bldP spid="98322" grpId="0" bldLvl="0" animBg="1"/>
      <p:bldP spid="10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9460" y="1445895"/>
            <a:ext cx="995489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41935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表现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统治者反复强调农业为本业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商业为末业。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在土地问题上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大部分朝代采取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抑制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兼并的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政策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防止农民大量破产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稳固农业生产的基础。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强化户籍管理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限制人口流动。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从多方面限制商人和商业活动。</a:t>
            </a:r>
            <a:endParaRPr lang="zh-CN" altLang="en-US" sz="2800" dirty="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1058839" y="489585"/>
            <a:ext cx="105172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三、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“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重农抑商</a:t>
            </a:r>
            <a:r>
              <a:rPr lang="en-US" altLang="zh-CN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”</a:t>
            </a:r>
            <a:r>
              <a:rPr lang="zh-CN" altLang="en-US" sz="4000" dirty="0"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的表现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889</Words>
  <Application>WPS 演示</Application>
  <PresentationFormat>自定义</PresentationFormat>
  <Paragraphs>94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9" baseType="lpstr">
      <vt:lpstr>Arial</vt:lpstr>
      <vt:lpstr>宋体</vt:lpstr>
      <vt:lpstr>Wingdings</vt:lpstr>
      <vt:lpstr>黑体</vt:lpstr>
      <vt:lpstr>经典中宋简</vt:lpstr>
      <vt:lpstr>微软雅黑</vt:lpstr>
      <vt:lpstr>Times New Roman</vt:lpstr>
      <vt:lpstr>华文中宋</vt:lpstr>
      <vt:lpstr>隶书</vt:lpstr>
      <vt:lpstr>华文隶书</vt:lpstr>
      <vt:lpstr>NEU-BZ-S92</vt:lpstr>
      <vt:lpstr>方正书宋_GBK</vt:lpstr>
      <vt:lpstr>楷体</vt:lpstr>
      <vt:lpstr>Calibri</vt:lpstr>
      <vt:lpstr>Calibri Light</vt:lpstr>
      <vt:lpstr>Arial Unicode MS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三、“重农抑商”的表现</vt:lpstr>
      <vt:lpstr>三、“重农抑商”的表现</vt:lpstr>
      <vt:lpstr>三、“重农抑商”的表现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zhangxiaomin</dc:creator>
  <cp:lastModifiedBy>Administrator</cp:lastModifiedBy>
  <cp:revision>68</cp:revision>
  <dcterms:created xsi:type="dcterms:W3CDTF">2017-06-05T01:52:00Z</dcterms:created>
  <dcterms:modified xsi:type="dcterms:W3CDTF">2017-08-04T13:30:37Z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