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1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70" r:id="rId14"/>
    <p:sldId id="271" r:id="rId15"/>
    <p:sldId id="272" r:id="rId16"/>
    <p:sldId id="297" r:id="rId17"/>
    <p:sldId id="275" r:id="rId18"/>
    <p:sldId id="276" r:id="rId19"/>
    <p:sldId id="298" r:id="rId20"/>
    <p:sldId id="30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22529"/>
          <p:cNvSpPr>
            <a:spLocks noGrp="1" noRot="1" noTextEdit="1"/>
          </p:cNvSpPr>
          <p:nvPr>
            <p:ph type="sldImg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7410" name="文本占位符 22530"/>
          <p:cNvSpPr>
            <a:spLocks noGrp="1" noRot="1"/>
          </p:cNvSpPr>
          <p:nvPr>
            <p:ph type="body"/>
          </p:nvPr>
        </p:nvSpPr>
        <p:spPr/>
        <p:txBody>
          <a:bodyPr anchor="ctr"/>
          <a:p>
            <a:pPr lvl="0" indent="0"/>
            <a:endParaRPr lang="zh-CN" altLang="en-US" dirty="0"/>
          </a:p>
        </p:txBody>
      </p:sp>
      <p:sp>
        <p:nvSpPr>
          <p:cNvPr id="1741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2" charset="0"/>
                <a:ea typeface="宋体" panose="02010600030101010101" pitchFamily="2" charset="-122"/>
              </a:rPr>
            </a:fld>
            <a:endParaRPr lang="zh-CN" altLang="en-US" sz="1200" dirty="0">
              <a:latin typeface="Calibri" panose="020F0502020204030204" pitchFamily="2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endParaRPr lang="en-US" altLang="x-non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9A0DB2DC-4C9A-4742-B13C-FB6460FD3503}" type="slidenum">
              <a:rPr lang="zh-CN" altLang="en-US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noProof="1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背景_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160" y="-6350"/>
            <a:ext cx="12212955" cy="6870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84500" y="2020570"/>
            <a:ext cx="68884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600">
                <a:solidFill>
                  <a:srgbClr val="8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近代中国服饰变迁</a:t>
            </a:r>
            <a:endParaRPr lang="zh-CN" altLang="en-US" sz="6600">
              <a:solidFill>
                <a:srgbClr val="8000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1675" y="3457575"/>
            <a:ext cx="35972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陕西省神木中学</a:t>
            </a:r>
            <a:endParaRPr lang="zh-CN" altLang="en-US" sz="3200">
              <a:solidFill>
                <a:srgbClr val="8000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endParaRPr lang="zh-CN" altLang="en-US" sz="3200">
              <a:solidFill>
                <a:srgbClr val="8000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  <a:p>
            <a:r>
              <a:rPr lang="zh-CN" altLang="en-US" sz="3200">
                <a:solidFill>
                  <a:srgbClr val="800000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制作人  赵晶</a:t>
            </a:r>
            <a:endParaRPr lang="zh-CN" altLang="en-US" sz="3200">
              <a:solidFill>
                <a:srgbClr val="800000"/>
              </a:solidFill>
              <a:latin typeface="微软雅黑" panose="020B0503020204020204" pitchFamily="2" charset="-122"/>
              <a:ea typeface="微软雅黑" panose="020B0503020204020204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8867" y="-27516"/>
            <a:ext cx="6121400" cy="6968067"/>
          </a:xfrm>
          <a:prstGeom prst="rect">
            <a:avLst/>
          </a:prstGeom>
          <a:noFill/>
          <a:ln w="9525">
            <a:noFill/>
            <a:miter/>
          </a:ln>
        </p:spPr>
      </p:pic>
      <p:grpSp>
        <p:nvGrpSpPr>
          <p:cNvPr id="21507" name="组合 21506"/>
          <p:cNvGrpSpPr/>
          <p:nvPr/>
        </p:nvGrpSpPr>
        <p:grpSpPr>
          <a:xfrm>
            <a:off x="5022851" y="2565400"/>
            <a:ext cx="6995583" cy="2472267"/>
            <a:chOff x="784" y="1776"/>
            <a:chExt cx="4544" cy="1627"/>
          </a:xfrm>
        </p:grpSpPr>
        <p:sp>
          <p:nvSpPr>
            <p:cNvPr id="16387" name="线形标注 2 21507"/>
            <p:cNvSpPr/>
            <p:nvPr/>
          </p:nvSpPr>
          <p:spPr>
            <a:xfrm>
              <a:off x="4908" y="2664"/>
              <a:ext cx="420" cy="504"/>
            </a:xfrm>
            <a:prstGeom prst="borderCallout2">
              <a:avLst>
                <a:gd name="adj1" fmla="val 14287"/>
                <a:gd name="adj2" fmla="val -11431"/>
                <a:gd name="adj3" fmla="val 14287"/>
                <a:gd name="adj4" fmla="val -11431"/>
                <a:gd name="adj5" fmla="val 168389"/>
                <a:gd name="adj6" fmla="val -186912"/>
              </a:avLst>
            </a:prstGeom>
            <a:solidFill>
              <a:srgbClr val="FFFFCC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/>
              <a:r>
                <a:rPr lang="zh-CN" altLang="en-US" sz="4000" b="1" dirty="0">
                  <a:latin typeface="Tahoma" panose="020B0604030504040204" pitchFamily="2" charset="0"/>
                  <a:ea typeface="宋体" panose="02010600030101010101" pitchFamily="2" charset="-122"/>
                </a:rPr>
                <a:t>礼</a:t>
              </a:r>
              <a:endParaRPr lang="zh-CN" altLang="en-US" sz="4000" b="1" dirty="0"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8" name="线形标注 2 21508"/>
            <p:cNvSpPr/>
            <p:nvPr/>
          </p:nvSpPr>
          <p:spPr>
            <a:xfrm>
              <a:off x="4704" y="1776"/>
              <a:ext cx="420" cy="504"/>
            </a:xfrm>
            <a:prstGeom prst="borderCallout2">
              <a:avLst>
                <a:gd name="adj1" fmla="val 14287"/>
                <a:gd name="adj2" fmla="val -11431"/>
                <a:gd name="adj3" fmla="val 14287"/>
                <a:gd name="adj4" fmla="val -11431"/>
                <a:gd name="adj5" fmla="val 64185"/>
                <a:gd name="adj6" fmla="val -263005"/>
              </a:avLst>
            </a:prstGeom>
            <a:solidFill>
              <a:srgbClr val="FFFFCC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/>
              <a:r>
                <a:rPr lang="zh-CN" altLang="en-US" sz="4000" b="1" dirty="0">
                  <a:latin typeface="Tahoma" panose="020B0604030504040204" pitchFamily="2" charset="0"/>
                  <a:ea typeface="宋体" panose="02010600030101010101" pitchFamily="2" charset="-122"/>
                </a:rPr>
                <a:t>义</a:t>
              </a:r>
              <a:endParaRPr lang="zh-CN" altLang="en-US" sz="4000" b="1" dirty="0"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89" name="线形标注 2 21509"/>
            <p:cNvSpPr/>
            <p:nvPr/>
          </p:nvSpPr>
          <p:spPr>
            <a:xfrm>
              <a:off x="784" y="2899"/>
              <a:ext cx="420" cy="504"/>
            </a:xfrm>
            <a:prstGeom prst="borderCallout2">
              <a:avLst>
                <a:gd name="adj1" fmla="val 14287"/>
                <a:gd name="adj2" fmla="val 111431"/>
                <a:gd name="adj3" fmla="val 14287"/>
                <a:gd name="adj4" fmla="val 111431"/>
                <a:gd name="adj5" fmla="val 82875"/>
                <a:gd name="adj6" fmla="val 312704"/>
              </a:avLst>
            </a:prstGeom>
            <a:solidFill>
              <a:srgbClr val="FFFFCC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/>
              <a:r>
                <a:rPr lang="zh-CN" altLang="en-US" sz="4000" b="1" dirty="0">
                  <a:latin typeface="Tahoma" panose="020B0604030504040204" pitchFamily="2" charset="0"/>
                  <a:ea typeface="宋体" panose="02010600030101010101" pitchFamily="2" charset="-122"/>
                </a:rPr>
                <a:t>廉</a:t>
              </a:r>
              <a:endParaRPr lang="zh-CN" altLang="en-US" sz="4000" b="1" dirty="0"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6390" name="线形标注 2 21510"/>
            <p:cNvSpPr/>
            <p:nvPr/>
          </p:nvSpPr>
          <p:spPr>
            <a:xfrm>
              <a:off x="858" y="1840"/>
              <a:ext cx="420" cy="504"/>
            </a:xfrm>
            <a:prstGeom prst="borderCallout2">
              <a:avLst>
                <a:gd name="adj1" fmla="val 14287"/>
                <a:gd name="adj2" fmla="val 111431"/>
                <a:gd name="adj3" fmla="val 14287"/>
                <a:gd name="adj4" fmla="val 111431"/>
                <a:gd name="adj5" fmla="val 52690"/>
                <a:gd name="adj6" fmla="val 343611"/>
              </a:avLst>
            </a:prstGeom>
            <a:solidFill>
              <a:srgbClr val="FFFFCC"/>
            </a:solidFill>
            <a:ln w="9525" cap="flat" cmpd="sng">
              <a:solidFill>
                <a:schemeClr val="hlink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pPr lvl="0" indent="0" algn="ctr"/>
              <a:r>
                <a:rPr lang="zh-CN" altLang="en-US" sz="4000" b="1" dirty="0">
                  <a:latin typeface="Tahoma" panose="020B0604030504040204" pitchFamily="2" charset="0"/>
                  <a:ea typeface="宋体" panose="02010600030101010101" pitchFamily="2" charset="-122"/>
                </a:rPr>
                <a:t>耻</a:t>
              </a:r>
              <a:endParaRPr lang="zh-CN" altLang="en-US" sz="4000" b="1" dirty="0">
                <a:latin typeface="Tahoma" panose="020B0604030504040204" pitchFamily="2" charset="0"/>
                <a:ea typeface="宋体" panose="02010600030101010101" pitchFamily="2" charset="-122"/>
              </a:endParaRPr>
            </a:p>
          </p:txBody>
        </p:sp>
      </p:grpSp>
      <p:sp>
        <p:nvSpPr>
          <p:cNvPr id="21512" name="线形标注 2 21511"/>
          <p:cNvSpPr/>
          <p:nvPr/>
        </p:nvSpPr>
        <p:spPr>
          <a:xfrm>
            <a:off x="10033000" y="1509184"/>
            <a:ext cx="1981200" cy="609600"/>
          </a:xfrm>
          <a:prstGeom prst="borderCallout2">
            <a:avLst>
              <a:gd name="adj1" fmla="val 18750"/>
              <a:gd name="adj2" fmla="val -3847"/>
              <a:gd name="adj3" fmla="val 18750"/>
              <a:gd name="adj4" fmla="val -3847"/>
              <a:gd name="adj5" fmla="val 216250"/>
              <a:gd name="adj6" fmla="val -25810"/>
            </a:avLst>
          </a:prstGeom>
          <a:solidFill>
            <a:schemeClr val="hlink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3200" b="1" dirty="0">
                <a:solidFill>
                  <a:schemeClr val="accent2"/>
                </a:solidFill>
                <a:latin typeface="Tahoma" panose="020B0604030504040204" pitchFamily="2" charset="0"/>
                <a:ea typeface="宋体" panose="02010600030101010101" pitchFamily="2" charset="-122"/>
              </a:rPr>
              <a:t>以文治国</a:t>
            </a:r>
            <a:endParaRPr lang="zh-CN" altLang="en-US" sz="3200" b="1" dirty="0">
              <a:solidFill>
                <a:schemeClr val="accent2"/>
              </a:solidFill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21513" name="椭圆 21512"/>
          <p:cNvSpPr/>
          <p:nvPr/>
        </p:nvSpPr>
        <p:spPr>
          <a:xfrm>
            <a:off x="8015817" y="2180167"/>
            <a:ext cx="457200" cy="2590800"/>
          </a:xfrm>
          <a:prstGeom prst="ellipse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21514" name="线形标注 2 21513"/>
          <p:cNvSpPr/>
          <p:nvPr/>
        </p:nvSpPr>
        <p:spPr>
          <a:xfrm>
            <a:off x="10225617" y="67733"/>
            <a:ext cx="2010833" cy="1219200"/>
          </a:xfrm>
          <a:prstGeom prst="borderCallout2">
            <a:avLst>
              <a:gd name="adj1" fmla="val 9375"/>
              <a:gd name="adj2" fmla="val -3704"/>
              <a:gd name="adj3" fmla="val 9375"/>
              <a:gd name="adj4" fmla="val -3704"/>
              <a:gd name="adj5" fmla="val 229037"/>
              <a:gd name="adj6" fmla="val -114583"/>
            </a:avLst>
          </a:prstGeom>
          <a:solidFill>
            <a:srgbClr val="99FF99"/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 algn="ctr"/>
            <a:r>
              <a:rPr lang="zh-CN" altLang="en-US" sz="1735" b="1" dirty="0">
                <a:latin typeface="Tahoma" panose="020B0604030504040204" pitchFamily="2" charset="0"/>
                <a:ea typeface="宋体" panose="02010600030101010101" pitchFamily="2" charset="-122"/>
              </a:rPr>
              <a:t>立法、司法、行政、考试、监督五权分立</a:t>
            </a:r>
            <a:endParaRPr lang="zh-CN" altLang="en-US" sz="1735" b="1" dirty="0"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sp>
        <p:nvSpPr>
          <p:cNvPr id="21515" name="椭圆 21514"/>
          <p:cNvSpPr/>
          <p:nvPr/>
        </p:nvSpPr>
        <p:spPr>
          <a:xfrm>
            <a:off x="8881533" y="4580467"/>
            <a:ext cx="609600" cy="381000"/>
          </a:xfrm>
          <a:prstGeom prst="ellipse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21516" name="线形标注 2 21515"/>
          <p:cNvSpPr/>
          <p:nvPr/>
        </p:nvSpPr>
        <p:spPr>
          <a:xfrm>
            <a:off x="5425017" y="548217"/>
            <a:ext cx="1295400" cy="990600"/>
          </a:xfrm>
          <a:prstGeom prst="borderCallout2">
            <a:avLst>
              <a:gd name="adj1" fmla="val 11537"/>
              <a:gd name="adj2" fmla="val 105884"/>
              <a:gd name="adj3" fmla="val 11537"/>
              <a:gd name="adj4" fmla="val 105884"/>
              <a:gd name="adj5" fmla="val 393589"/>
              <a:gd name="adj6" fmla="val 269411"/>
            </a:avLst>
          </a:prstGeom>
          <a:solidFill>
            <a:schemeClr val="accent2">
              <a:lumMod val="40000"/>
              <a:lumOff val="60000"/>
            </a:schemeClr>
          </a:solidFill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fontAlgn="base">
              <a:buClr>
                <a:srgbClr val="000000"/>
              </a:buClr>
            </a:pPr>
            <a:r>
              <a:rPr lang="zh-CN" altLang="en-US" sz="2800" b="1" strike="noStrike" noProof="1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  <a:t>三民</a:t>
            </a:r>
            <a:endParaRPr lang="zh-CN" altLang="en-US" sz="2800" b="1" strike="noStrike" noProof="1" dirty="0">
              <a:solidFill>
                <a:schemeClr val="accent5">
                  <a:lumMod val="10000"/>
                </a:schemeClr>
              </a:solidFill>
              <a:latin typeface="Tahoma" panose="020B0604030504040204" pitchFamily="2" charset="0"/>
              <a:ea typeface="宋体" panose="02010600030101010101" pitchFamily="2" charset="-122"/>
            </a:endParaRPr>
          </a:p>
          <a:p>
            <a:pPr lvl="0" algn="ctr" fontAlgn="base">
              <a:buClr>
                <a:srgbClr val="000000"/>
              </a:buClr>
            </a:pPr>
            <a:r>
              <a:rPr lang="zh-CN" altLang="en-US" sz="2800" b="1" strike="noStrike" noProof="1" dirty="0">
                <a:solidFill>
                  <a:schemeClr val="accent5">
                    <a:lumMod val="10000"/>
                  </a:schemeClr>
                </a:solidFill>
                <a:latin typeface="Tahoma" panose="020B0604030504040204" pitchFamily="2" charset="0"/>
                <a:ea typeface="宋体" panose="02010600030101010101" pitchFamily="2" charset="-122"/>
                <a:cs typeface="+mn-ea"/>
              </a:rPr>
              <a:t>主义</a:t>
            </a:r>
            <a:endParaRPr lang="zh-CN" altLang="en-US" sz="2800" b="1" strike="noStrike" noProof="1" dirty="0">
              <a:solidFill>
                <a:schemeClr val="accent5">
                  <a:lumMod val="10000"/>
                </a:schemeClr>
              </a:solidFill>
              <a:latin typeface="Tahoma" panose="020B0604030504040204" pitchFamily="2" charset="0"/>
              <a:ea typeface="宋体" panose="02010600030101010101" pitchFamily="2" charset="-122"/>
            </a:endParaRPr>
          </a:p>
        </p:txBody>
      </p:sp>
      <p:pic>
        <p:nvPicPr>
          <p:cNvPr id="20484" name="Picture 4" descr="2004612244317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4" y="867833"/>
            <a:ext cx="4140200" cy="6017684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" name="云形标注 2"/>
          <p:cNvSpPr/>
          <p:nvPr/>
        </p:nvSpPr>
        <p:spPr>
          <a:xfrm>
            <a:off x="2159847" y="68573"/>
            <a:ext cx="3549227" cy="1728047"/>
          </a:xfrm>
          <a:prstGeom prst="cloudCallout">
            <a:avLst/>
          </a:prstGeom>
          <a:pattFill prst="pct2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2400" strike="noStrike" noProof="1">
                <a:ln w="19050" cap="flat" cmpd="sng">
                  <a:solidFill>
                    <a:srgbClr val="0000FF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chemeClr val="accent5">
                    <a:lumMod val="10000"/>
                  </a:schemeClr>
                </a:solidFill>
                <a:effectLst/>
                <a:latin typeface="微软雅黑" panose="020B0503020204020204" pitchFamily="2" charset="-122"/>
                <a:ea typeface="微软雅黑" panose="020B0503020204020204" pitchFamily="2" charset="-122"/>
                <a:sym typeface="+mn-ea"/>
              </a:rPr>
              <a:t>你知道中山装造型的含义吗？</a:t>
            </a:r>
            <a:endParaRPr lang="zh-CN" altLang="en-US" sz="2400" strike="noStrike" noProof="1">
              <a:ln w="19050" cap="flat" cmpd="sng">
                <a:solidFill>
                  <a:srgbClr val="0000FF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chemeClr val="accent5">
                  <a:lumMod val="10000"/>
                </a:schemeClr>
              </a:solidFill>
              <a:effectLst/>
              <a:latin typeface="微软雅黑" panose="020B0503020204020204" pitchFamily="2" charset="-122"/>
              <a:ea typeface="微软雅黑" panose="020B0503020204020204" pitchFamily="2" charset="-122"/>
              <a:sym typeface="+mn-ea"/>
            </a:endParaRPr>
          </a:p>
        </p:txBody>
      </p:sp>
      <p:pic>
        <p:nvPicPr>
          <p:cNvPr id="33803" name="图片 33802" descr="2625_12550999195GI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516"/>
            <a:ext cx="7501467" cy="6836833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bldLvl="0" animBg="1"/>
      <p:bldP spid="21514" grpId="0" bldLvl="0" animBg="1"/>
      <p:bldP spid="215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33" y="0"/>
            <a:ext cx="11878733" cy="5899151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2230" name="Oval 6"/>
          <p:cNvSpPr/>
          <p:nvPr/>
        </p:nvSpPr>
        <p:spPr>
          <a:xfrm>
            <a:off x="5232400" y="1892300"/>
            <a:ext cx="762000" cy="1524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1" name="Oval 7"/>
          <p:cNvSpPr/>
          <p:nvPr/>
        </p:nvSpPr>
        <p:spPr>
          <a:xfrm>
            <a:off x="7247467" y="933451"/>
            <a:ext cx="762000" cy="1524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2" name="Oval 8"/>
          <p:cNvSpPr/>
          <p:nvPr/>
        </p:nvSpPr>
        <p:spPr>
          <a:xfrm>
            <a:off x="2514600" y="1447800"/>
            <a:ext cx="762000" cy="15240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fontAlgn="base" hangingPunct="1"/>
            <a:endParaRPr lang="zh-CN" altLang="en-US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Text Box 9"/>
          <p:cNvSpPr txBox="1"/>
          <p:nvPr/>
        </p:nvSpPr>
        <p:spPr>
          <a:xfrm>
            <a:off x="-41909" y="5194936"/>
            <a:ext cx="3505200" cy="15544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algn="ctr" fontAlgn="base">
              <a:spcBef>
                <a:spcPct val="50000"/>
              </a:spcBef>
            </a:pPr>
            <a:r>
              <a:rPr lang="zh-CN" altLang="en-US" sz="4800" b="1" strike="noStrike" noProof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土洋并存</a:t>
            </a:r>
            <a:r>
              <a:rPr lang="en-US" altLang="zh-CN" sz="4800" b="1" strike="noStrike" noProof="1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,   </a:t>
            </a:r>
            <a:r>
              <a:rPr lang="zh-CN" altLang="en-US" sz="4800" b="1" strike="noStrike" noProof="1" dirty="0">
                <a:solidFill>
                  <a:srgbClr val="FF0000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中西合璧</a:t>
            </a:r>
            <a:endParaRPr lang="zh-CN" altLang="en-US" sz="4800" b="1" strike="noStrike" noProof="1" dirty="0">
              <a:solidFill>
                <a:srgbClr val="FF0000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38781" y="5253567"/>
            <a:ext cx="7784253" cy="155448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 fontAlgn="base"/>
            <a:r>
              <a:rPr lang="en-US" altLang="zh-CN" sz="2800" strike="noStrike" noProof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800" b="1" strike="noStrike" noProof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半殖民地半封建社会（社会剧变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 bldLvl="0" animBg="1"/>
      <p:bldP spid="52231" grpId="0" bldLvl="0" animBg="1"/>
      <p:bldP spid="52232" grpId="0" bldLvl="0" animBg="1"/>
      <p:bldP spid="52233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1" descr="20120601021631_NTxRn.thumb.700_0.jpe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683" y="0"/>
            <a:ext cx="5469467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482" name="图片 2" descr="11370746_9115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984" y="0"/>
            <a:ext cx="5171016" cy="6858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4" name="图片 3" descr="300001051406131458587421505_95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717" y="0"/>
            <a:ext cx="8214783" cy="694266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5" name="图片 4" descr="491bcbfdhbadfb11c0275&amp;6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33985" y="-50800"/>
            <a:ext cx="4032251" cy="6834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ZXXKCOM20140820144130468934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0137" y="151766"/>
            <a:ext cx="5071533" cy="6392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2" descr="8074077_194756128107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73033" cy="578696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" name="图片 1" descr="W0201104284865267112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217" y="-27516"/>
            <a:ext cx="5060949" cy="607271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69319" name="mainPic" descr="27193_1260336037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0933" y="-122767"/>
            <a:ext cx="4605867" cy="68580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69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9"/>
          <p:cNvGrpSpPr/>
          <p:nvPr/>
        </p:nvGrpSpPr>
        <p:grpSpPr>
          <a:xfrm>
            <a:off x="518795" y="861272"/>
            <a:ext cx="4536017" cy="6289959"/>
            <a:chOff x="0" y="0"/>
            <a:chExt cx="2952" cy="4344"/>
          </a:xfrm>
        </p:grpSpPr>
        <p:pic>
          <p:nvPicPr>
            <p:cNvPr id="22533" name="Picture 10" descr="41-bi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2952" cy="4065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22534" name="Text Box 11"/>
            <p:cNvSpPr txBox="1"/>
            <p:nvPr/>
          </p:nvSpPr>
          <p:spPr>
            <a:xfrm>
              <a:off x="295" y="4070"/>
              <a:ext cx="1633" cy="274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endParaRPr lang="zh-CN" altLang="zh-CN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535" name="Rectangle 12"/>
          <p:cNvSpPr/>
          <p:nvPr/>
        </p:nvSpPr>
        <p:spPr>
          <a:xfrm>
            <a:off x="3162935" y="31751"/>
            <a:ext cx="612648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解读历史图片，注意察看细节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95245" name="Text Box 13"/>
          <p:cNvSpPr txBox="1"/>
          <p:nvPr/>
        </p:nvSpPr>
        <p:spPr>
          <a:xfrm>
            <a:off x="2567517" y="6021917"/>
            <a:ext cx="2233083" cy="67881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隶书" pitchFamily="1" charset="-122"/>
              </a:rPr>
              <a:t>宽松肥大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pic>
        <p:nvPicPr>
          <p:cNvPr id="22530" name="Picture 4" descr="周璇"/>
          <p:cNvPicPr>
            <a:picLocks noGrp="1" noChangeAspect="1"/>
          </p:cNvPicPr>
          <p:nvPr>
            <p:ph type="body" idx="4294967295"/>
          </p:nvPr>
        </p:nvPicPr>
        <p:blipFill>
          <a:blip r:embed="rId2"/>
          <a:stretch>
            <a:fillRect/>
          </a:stretch>
        </p:blipFill>
        <p:spPr>
          <a:xfrm>
            <a:off x="7903210" y="718820"/>
            <a:ext cx="4288790" cy="5805805"/>
          </a:xfrm>
        </p:spPr>
      </p:pic>
      <p:sp>
        <p:nvSpPr>
          <p:cNvPr id="95246" name="Text Box 14"/>
          <p:cNvSpPr txBox="1"/>
          <p:nvPr/>
        </p:nvSpPr>
        <p:spPr>
          <a:xfrm>
            <a:off x="5804958" y="6089227"/>
            <a:ext cx="4428067" cy="678815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pPr lvl="0" indent="0"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隶书" pitchFamily="1" charset="-122"/>
              </a:rPr>
              <a:t>合身适体、短袍窄袖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5" grpId="0" bldLvl="0" animBg="1"/>
      <p:bldP spid="9524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24577"/>
          <p:cNvSpPr/>
          <p:nvPr/>
        </p:nvSpPr>
        <p:spPr>
          <a:xfrm>
            <a:off x="2351617" y="5118735"/>
            <a:ext cx="8915400" cy="9448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p>
            <a:pPr lvl="0" indent="0"/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</a:t>
            </a:r>
            <a:endParaRPr lang="zh-CN" altLang="en-US" sz="2800" b="1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  <a:p>
            <a:pPr lvl="0" indent="0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          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41986" name="矩形 24579"/>
          <p:cNvSpPr/>
          <p:nvPr/>
        </p:nvSpPr>
        <p:spPr>
          <a:xfrm>
            <a:off x="143933" y="645477"/>
            <a:ext cx="11942233" cy="6417945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  <a:ln w="9525">
            <a:noFill/>
            <a:miter/>
          </a:ln>
        </p:spPr>
        <p:txBody>
          <a:bodyPr wrap="square" anchor="ctr">
            <a:spAutoFit/>
          </a:bodyPr>
          <a:p>
            <a:pPr lvl="0" indent="0"/>
            <a:r>
              <a:rPr lang="zh-CN" altLang="en-US" sz="3735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</a:rPr>
              <a:t>      </a:t>
            </a:r>
            <a:r>
              <a:rPr lang="en-US" altLang="zh-CN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材料一</a:t>
            </a:r>
            <a:r>
              <a:rPr lang="en-US" altLang="zh-CN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有轮船而沙船淘汰，有洋布而土布淘汰，有洋针而土针淘汰，有皮鞋、线袜而钉鞋、布袜淘汰</a:t>
            </a:r>
            <a:r>
              <a:rPr lang="en-US" altLang="zh-CN" sz="3735" b="1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…</a:t>
            </a:r>
            <a:endParaRPr lang="en-US" altLang="zh-CN" sz="3735" b="1" dirty="0">
              <a:solidFill>
                <a:srgbClr val="0000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       材料二</a:t>
            </a:r>
            <a:r>
              <a:rPr lang="en-US" altLang="zh-CN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:“</a:t>
            </a:r>
            <a:r>
              <a:rPr lang="zh-CN" altLang="en-US" sz="3735" b="1" dirty="0">
                <a:solidFill>
                  <a:schemeClr val="tx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皇上先断发易服</a:t>
            </a:r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，诏天下，同时断发，与民更始，令百官易服而朝” 。</a:t>
            </a:r>
            <a:endParaRPr lang="zh-CN" altLang="en-US" sz="3735" b="1" dirty="0">
              <a:solidFill>
                <a:srgbClr val="0000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  <a:p>
            <a:pPr lvl="0" indent="0"/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735" b="1" dirty="0">
                <a:solidFill>
                  <a:schemeClr val="tx2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735" b="1" dirty="0">
                <a:solidFill>
                  <a:schemeClr val="tx2"/>
                </a:solidFill>
                <a:latin typeface="微软雅黑" panose="020B0503020204020204" pitchFamily="2" charset="-122"/>
                <a:ea typeface="微软雅黑" panose="020B0503020204020204" pitchFamily="2" charset="-122"/>
              </a:rPr>
              <a:t> </a:t>
            </a:r>
            <a:r>
              <a:rPr lang="en-US" altLang="zh-CN" sz="3735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1912</a:t>
            </a:r>
            <a:r>
              <a:rPr lang="zh-CN" altLang="en-US" sz="3735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年民国政府颁布</a:t>
            </a:r>
            <a:r>
              <a:rPr lang="en-US" altLang="zh-CN" sz="3735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735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服制</a:t>
            </a:r>
            <a:r>
              <a:rPr lang="en-US" altLang="zh-CN" sz="3735" b="1">
                <a:solidFill>
                  <a:schemeClr val="tx1">
                    <a:lumMod val="50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735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，规定：男子礼服分大礼服、常礼服二种，昼用大礼服为西式大氅式，晚用大礼服似燕尾服而后摆呈圆形，裤用西式长裤。常礼服二种，一为西式，一为袍褂式。</a:t>
            </a:r>
            <a:endParaRPr lang="zh-CN" altLang="en-US" sz="3735" b="1" dirty="0">
              <a:solidFill>
                <a:schemeClr val="tx1">
                  <a:lumMod val="50000"/>
                </a:schemeClr>
              </a:solidFill>
              <a:latin typeface="微软雅黑" panose="020B0503020204020204" pitchFamily="2" charset="-122"/>
              <a:ea typeface="微软雅黑" panose="020B0503020204020204" pitchFamily="2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3735" b="1" dirty="0">
                <a:solidFill>
                  <a:srgbClr val="003399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Arial" panose="020B0604020202020204" pitchFamily="34" charset="0"/>
              </a:rPr>
              <a:t>     </a:t>
            </a:r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材料三</a:t>
            </a:r>
            <a:r>
              <a:rPr lang="en-US" altLang="zh-CN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735" b="1" dirty="0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今为机器之世，多机器则强，少机器则弱，辫发与机器，不相容者也。且兵争之世，执戈跨马，辫尤不便，其势不能不去之。</a:t>
            </a:r>
            <a:r>
              <a:rPr lang="zh-CN" altLang="en-US" sz="3735" b="1">
                <a:solidFill>
                  <a:srgbClr val="000000"/>
                </a:solidFill>
                <a:latin typeface="微软雅黑" panose="020B0503020204020204" pitchFamily="2" charset="-122"/>
                <a:ea typeface="微软雅黑" panose="020B0503020204020204" pitchFamily="2" charset="-122"/>
                <a:sym typeface="宋体" panose="02010600030101010101" pitchFamily="2" charset="-122"/>
              </a:rPr>
              <a:t>”</a:t>
            </a:r>
            <a:endParaRPr lang="zh-CN" altLang="en-US" sz="3735" b="1" dirty="0">
              <a:solidFill>
                <a:srgbClr val="000000"/>
              </a:solidFill>
              <a:latin typeface="微软雅黑" panose="020B0503020204020204" pitchFamily="2" charset="-122"/>
              <a:ea typeface="微软雅黑" panose="020B0503020204020204" pitchFamily="2" charset="-122"/>
              <a:sym typeface="宋体" panose="02010600030101010101" pitchFamily="2" charset="-122"/>
            </a:endParaRPr>
          </a:p>
        </p:txBody>
      </p:sp>
      <p:sp>
        <p:nvSpPr>
          <p:cNvPr id="51206" name="Text Box 6"/>
          <p:cNvSpPr txBox="1"/>
          <p:nvPr/>
        </p:nvSpPr>
        <p:spPr>
          <a:xfrm>
            <a:off x="4464469" y="-27093"/>
            <a:ext cx="7315200" cy="5181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>
            <a:spAutoFit/>
            <a:scene3d>
              <a:camera prst="orthographicFront"/>
              <a:lightRig rig="threePt" dir="t"/>
            </a:scene3d>
          </a:bodyPr>
          <a:p>
            <a:pPr fontAlgn="base">
              <a:spcBef>
                <a:spcPct val="50000"/>
              </a:spcBef>
            </a:pPr>
            <a:r>
              <a:rPr lang="en-US" altLang="zh-CN" sz="28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 </a:t>
            </a:r>
            <a:r>
              <a:rPr lang="zh-CN" altLang="en-US" sz="2800" b="1" strike="noStrike" noProof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结合材料和所学知识分析服饰西化的原因</a:t>
            </a:r>
            <a:r>
              <a:rPr lang="en-US" altLang="zh-CN" sz="2800" b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?</a:t>
            </a:r>
            <a:endParaRPr lang="en-US" altLang="zh-CN" sz="2800" b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382645" y="752475"/>
            <a:ext cx="8039100" cy="569595"/>
          </a:xfrm>
          <a:prstGeom prst="roundRect">
            <a:avLst/>
          </a:prstGeom>
          <a:noFill/>
          <a:ln w="76200" cap="sq" cmpd="thickThin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773045" y="1901825"/>
            <a:ext cx="4220845" cy="569595"/>
          </a:xfrm>
          <a:prstGeom prst="roundRect">
            <a:avLst/>
          </a:prstGeom>
          <a:noFill/>
          <a:ln w="76200" cap="sq" cmpd="thickThin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874395" y="2983865"/>
            <a:ext cx="6229985" cy="569595"/>
          </a:xfrm>
          <a:prstGeom prst="roundRect">
            <a:avLst/>
          </a:prstGeom>
          <a:noFill/>
          <a:ln w="76200" cap="sq" cmpd="thickThin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442210" y="5205095"/>
            <a:ext cx="5862320" cy="569595"/>
          </a:xfrm>
          <a:prstGeom prst="roundRect">
            <a:avLst/>
          </a:prstGeom>
          <a:noFill/>
          <a:ln w="76200" cap="sq" cmpd="thickThin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204460" y="5857875"/>
            <a:ext cx="5191760" cy="569595"/>
          </a:xfrm>
          <a:prstGeom prst="roundRect">
            <a:avLst/>
          </a:prstGeom>
          <a:noFill/>
          <a:ln w="76200" cap="sq" cmpd="thickThin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2724150" y="423545"/>
            <a:ext cx="9467850" cy="1143000"/>
          </a:xfrm>
        </p:spPr>
        <p:txBody>
          <a:bodyPr vert="horz" wrap="square" anchor="ctr"/>
          <a:p>
            <a:pPr lvl="0" algn="l"/>
            <a:r>
              <a:rPr lang="zh-CN" altLang="en-US">
                <a:ea typeface="黑体" panose="02010609060101010101" pitchFamily="1" charset="-122"/>
              </a:rPr>
              <a:t>概括近代男女服饰变化的原因及影响</a:t>
            </a:r>
            <a:endParaRPr lang="zh-CN" altLang="en-US">
              <a:ea typeface="黑体" panose="02010609060101010101" pitchFamily="1" charset="-122"/>
            </a:endParaRPr>
          </a:p>
        </p:txBody>
      </p:sp>
      <p:sp>
        <p:nvSpPr>
          <p:cNvPr id="24579" name="Rectangle 3"/>
          <p:cNvSpPr/>
          <p:nvPr/>
        </p:nvSpPr>
        <p:spPr>
          <a:xfrm>
            <a:off x="-100965" y="2635885"/>
            <a:ext cx="1660525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原因：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1" name="AutoShape 5"/>
          <p:cNvSpPr/>
          <p:nvPr/>
        </p:nvSpPr>
        <p:spPr>
          <a:xfrm>
            <a:off x="1175068" y="2368868"/>
            <a:ext cx="152400" cy="1274762"/>
          </a:xfrm>
          <a:prstGeom prst="leftBrace">
            <a:avLst>
              <a:gd name="adj1" fmla="val 6970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Text Box 7"/>
          <p:cNvSpPr txBox="1"/>
          <p:nvPr/>
        </p:nvSpPr>
        <p:spPr>
          <a:xfrm>
            <a:off x="1437005" y="1812925"/>
            <a:ext cx="160496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1" charset="-122"/>
              </a:rPr>
              <a:t>外因：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4" name="Text Box 8"/>
          <p:cNvSpPr txBox="1"/>
          <p:nvPr/>
        </p:nvSpPr>
        <p:spPr>
          <a:xfrm>
            <a:off x="1336040" y="3512185"/>
            <a:ext cx="15113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Times New Roman" panose="02020603050405020304" pitchFamily="2" charset="0"/>
                <a:ea typeface="黑体" panose="02010609060101010101" pitchFamily="1" charset="-122"/>
              </a:rPr>
              <a:t>内因：</a:t>
            </a:r>
            <a:endParaRPr lang="zh-CN" altLang="en-US" sz="3200" b="1" dirty="0"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5" name="Text Box 9"/>
          <p:cNvSpPr txBox="1"/>
          <p:nvPr/>
        </p:nvSpPr>
        <p:spPr>
          <a:xfrm>
            <a:off x="2788285" y="1847215"/>
            <a:ext cx="5761038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鸦片战争后西方商品的涌入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24586" name="Text Box 10"/>
          <p:cNvSpPr txBox="1"/>
          <p:nvPr/>
        </p:nvSpPr>
        <p:spPr>
          <a:xfrm>
            <a:off x="3096895" y="2798445"/>
            <a:ext cx="8851265" cy="27736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政策的推动（清政府、民国政府）</a:t>
            </a:r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生产方式的变化</a:t>
            </a:r>
            <a:endParaRPr lang="zh-CN" altLang="en-US" sz="48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0000"/>
                </a:solidFill>
                <a:latin typeface="黑体" panose="02010609060101010101" pitchFamily="1" charset="-122"/>
                <a:ea typeface="黑体" panose="02010609060101010101" pitchFamily="1" charset="-122"/>
                <a:sym typeface="+mn-ea"/>
              </a:rPr>
              <a:t>西方服饰的优点</a:t>
            </a:r>
            <a:endParaRPr lang="zh-CN" altLang="en-US" sz="4800" b="1" dirty="0">
              <a:solidFill>
                <a:srgbClr val="000000"/>
              </a:solidFill>
              <a:latin typeface="黑体" panose="02010609060101010101" pitchFamily="1" charset="-122"/>
              <a:ea typeface="黑体" panose="02010609060101010101" pitchFamily="1" charset="-122"/>
              <a:sym typeface="+mn-ea"/>
            </a:endParaRPr>
          </a:p>
          <a:p>
            <a:pPr lvl="0" eaLnBrk="1" hangingPunct="1"/>
            <a:endParaRPr lang="zh-CN" altLang="en-US" sz="32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4" name="AutoShape 6"/>
          <p:cNvSpPr/>
          <p:nvPr/>
        </p:nvSpPr>
        <p:spPr>
          <a:xfrm>
            <a:off x="2842578" y="3199765"/>
            <a:ext cx="152400" cy="1201738"/>
          </a:xfrm>
          <a:prstGeom prst="leftBrace">
            <a:avLst>
              <a:gd name="adj1" fmla="val 657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  <p:bldP spid="245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64" name="表格 9263"/>
          <p:cNvGraphicFramePr/>
          <p:nvPr/>
        </p:nvGraphicFramePr>
        <p:xfrm>
          <a:off x="-99060" y="1818640"/>
          <a:ext cx="12223750" cy="4301490"/>
        </p:xfrm>
        <a:graphic>
          <a:graphicData uri="http://schemas.openxmlformats.org/drawingml/2006/table">
            <a:tbl>
              <a:tblPr/>
              <a:tblGrid>
                <a:gridCol w="2579370"/>
                <a:gridCol w="4020820"/>
                <a:gridCol w="3301365"/>
                <a:gridCol w="2322195"/>
              </a:tblGrid>
              <a:tr h="6997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  </a:t>
                      </a:r>
                      <a:r>
                        <a:rPr lang="zh-CN" altLang="en-US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阶  段</a:t>
                      </a:r>
                      <a:endParaRPr lang="zh-CN" altLang="en-US" sz="3200" b="1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   </a:t>
                      </a:r>
                      <a:r>
                        <a:rPr lang="zh-CN" altLang="en-US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表  现</a:t>
                      </a:r>
                      <a:endParaRPr lang="zh-CN" altLang="en-US" sz="3200" b="1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zh-CN" altLang="en-US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服 饰 特 征</a:t>
                      </a:r>
                      <a:endParaRPr lang="zh-CN" altLang="en-US" sz="3200" b="1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时代特征</a:t>
                      </a:r>
                      <a:endParaRPr lang="zh-CN" altLang="en-US" sz="3200" b="1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912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solidFill>
                            <a:srgbClr val="663300"/>
                          </a:solidFill>
                          <a:ea typeface="隶书" pitchFamily="1" charset="-122"/>
                        </a:rPr>
                        <a:t>鸦片战争后</a:t>
                      </a:r>
                      <a:r>
                        <a:rPr lang="en-US" altLang="x-none" sz="3200" b="1">
                          <a:solidFill>
                            <a:srgbClr val="663300"/>
                          </a:solidFill>
                          <a:ea typeface="隶书" pitchFamily="1" charset="-122"/>
                        </a:rPr>
                        <a:t>——</a:t>
                      </a:r>
                      <a:r>
                        <a:rPr lang="zh-CN" altLang="en-US" sz="3200" b="1" dirty="0">
                          <a:solidFill>
                            <a:srgbClr val="663300"/>
                          </a:solidFill>
                          <a:ea typeface="隶书" pitchFamily="1" charset="-122"/>
                        </a:rPr>
                        <a:t>新中国成立（</a:t>
                      </a:r>
                      <a:r>
                        <a:rPr lang="en-US" altLang="x-none" sz="3200" b="1">
                          <a:solidFill>
                            <a:srgbClr val="663300"/>
                          </a:solidFill>
                          <a:ea typeface="隶书" pitchFamily="1" charset="-122"/>
                        </a:rPr>
                        <a:t>20</a:t>
                      </a:r>
                      <a:r>
                        <a:rPr lang="zh-CN" altLang="en-US" sz="3200" b="1" dirty="0">
                          <a:solidFill>
                            <a:srgbClr val="663300"/>
                          </a:solidFill>
                          <a:ea typeface="隶书" pitchFamily="1" charset="-122"/>
                        </a:rPr>
                        <a:t>世纪上半期）</a:t>
                      </a:r>
                      <a:endParaRPr lang="zh-CN" altLang="en-US" sz="3200" b="1" dirty="0">
                        <a:solidFill>
                          <a:srgbClr val="663300"/>
                        </a:solidFill>
                        <a:ea typeface="隶书" pitchFamily="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lvl="0"/>
                      <a:r>
                        <a:rPr lang="zh-CN" altLang="en-US" sz="3600" b="1" dirty="0">
                          <a:solidFill>
                            <a:srgbClr val="663300"/>
                          </a:solidFill>
                          <a:latin typeface="Verdana" panose="020B0604030504040204" pitchFamily="2" charset="0"/>
                          <a:sym typeface="+mn-ea"/>
                        </a:rPr>
                        <a:t>男子：长袍马褂</a:t>
                      </a:r>
                      <a:r>
                        <a:rPr lang="en-US" altLang="zh-CN" sz="3600" b="1" dirty="0">
                          <a:solidFill>
                            <a:srgbClr val="00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Verdana" panose="020B0604030504040204" pitchFamily="2" charset="0"/>
                          <a:sym typeface="+mn-ea"/>
                        </a:rPr>
                        <a:t>→</a:t>
                      </a:r>
                      <a:r>
                        <a:rPr lang="zh-CN" altLang="en-US" sz="3600" b="1" dirty="0">
                          <a:solidFill>
                            <a:srgbClr val="663300"/>
                          </a:solidFill>
                          <a:latin typeface="Verdana" panose="020B0604030504040204" pitchFamily="2" charset="0"/>
                          <a:sym typeface="+mn-ea"/>
                        </a:rPr>
                        <a:t>西装、中山装</a:t>
                      </a:r>
                      <a:endParaRPr lang="zh-CN" altLang="en-US" sz="3600" b="1" dirty="0">
                        <a:solidFill>
                          <a:srgbClr val="663300"/>
                        </a:solidFill>
                        <a:latin typeface="Verdana" panose="020B0604030504040204" pitchFamily="2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lvl="0"/>
                      <a:r>
                        <a:rPr lang="zh-CN" altLang="en-US" sz="3600" b="1" dirty="0">
                          <a:solidFill>
                            <a:srgbClr val="663300"/>
                          </a:solidFill>
                          <a:latin typeface="Verdana" panose="020B0604030504040204" pitchFamily="2" charset="0"/>
                          <a:sym typeface="+mn-ea"/>
                        </a:rPr>
                        <a:t>女子：宽松肥大</a:t>
                      </a:r>
                      <a:r>
                        <a:rPr lang="en-US" altLang="zh-CN" sz="3600" b="1" dirty="0">
                          <a:solidFill>
                            <a:srgbClr val="0033CC"/>
                          </a:solidFill>
                          <a:effectLst>
                            <a:outerShdw blurRad="38100" dist="38100" dir="2700000">
                              <a:srgbClr val="C0C0C0"/>
                            </a:outerShdw>
                          </a:effectLst>
                          <a:latin typeface="Verdana" panose="020B0604030504040204" pitchFamily="2" charset="0"/>
                          <a:sym typeface="+mn-ea"/>
                        </a:rPr>
                        <a:t>→</a:t>
                      </a:r>
                      <a:r>
                        <a:rPr lang="zh-CN" altLang="en-US" sz="3600" b="1" dirty="0">
                          <a:solidFill>
                            <a:srgbClr val="663300"/>
                          </a:solidFill>
                          <a:latin typeface="Verdana" panose="020B0604030504040204" pitchFamily="2" charset="0"/>
                          <a:sym typeface="+mn-ea"/>
                        </a:rPr>
                        <a:t>旗袍、上衣下裙</a:t>
                      </a:r>
                      <a:endParaRPr lang="zh-CN" altLang="en-US" sz="3600" b="1" dirty="0">
                        <a:solidFill>
                          <a:srgbClr val="663300"/>
                        </a:solidFill>
                        <a:latin typeface="Verdana" panose="020B0604030504040204" pitchFamily="2" charset="0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endParaRPr sz="3600" b="1" dirty="0">
                        <a:solidFill>
                          <a:srgbClr val="663300"/>
                        </a:solidFill>
                        <a:latin typeface="Verdana" panose="020B0604030504040204" pitchFamily="2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sz="3600" b="1" dirty="0">
                        <a:solidFill>
                          <a:srgbClr val="66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endParaRPr lang="zh-CN" sz="3600" b="1" dirty="0">
                        <a:solidFill>
                          <a:srgbClr val="66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sz="3600" b="1" dirty="0">
                          <a:solidFill>
                            <a:srgbClr val="663300"/>
                          </a:solidFill>
                        </a:rPr>
                        <a:t>  土洋并存，  中西合璧</a:t>
                      </a:r>
                      <a:endParaRPr lang="zh-CN" sz="3600" b="1" dirty="0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3600" b="1">
                          <a:solidFill>
                            <a:srgbClr val="663300"/>
                          </a:solidFill>
                        </a:rPr>
                        <a:t> </a:t>
                      </a:r>
                      <a:endParaRPr lang="en-US" altLang="zh-CN" sz="3600" b="1">
                        <a:solidFill>
                          <a:srgbClr val="66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3600" b="1">
                        <a:solidFill>
                          <a:srgbClr val="6633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600" b="1">
                          <a:solidFill>
                            <a:srgbClr val="663300"/>
                          </a:solidFill>
                        </a:rPr>
                        <a:t>半殖民地半封建社会</a:t>
                      </a:r>
                      <a:endParaRPr lang="zh-CN" altLang="en-US" sz="3600" b="1">
                        <a:solidFill>
                          <a:srgbClr val="66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3320415" y="643890"/>
            <a:ext cx="6355080" cy="91440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5400">
                <a:solidFill>
                  <a:schemeClr val="accent4"/>
                </a:solidFill>
                <a:effectLst>
                  <a:reflection blurRad="6350" stA="55000" endA="300" endPos="45500" dir="5400000" sy="-100000" algn="bl" rotWithShape="0"/>
                </a:effectLst>
              </a:rPr>
              <a:t>近代服饰变迁的概况</a:t>
            </a:r>
            <a:endParaRPr lang="zh-CN" altLang="en-US" sz="5400">
              <a:solidFill>
                <a:schemeClr val="accent4"/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0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U5565P1081T2D53458F6DT20120120141903.jp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92570" y="365125"/>
            <a:ext cx="5128260" cy="6511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360" y="168275"/>
            <a:ext cx="6678930" cy="670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2"/>
          <p:cNvSpPr txBox="1"/>
          <p:nvPr/>
        </p:nvSpPr>
        <p:spPr>
          <a:xfrm>
            <a:off x="3505200" y="165100"/>
            <a:ext cx="7006167" cy="762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 indent="0"/>
            <a:r>
              <a:rPr lang="zh-CN" altLang="en-US" sz="4400" b="1">
                <a:solidFill>
                  <a:srgbClr val="00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清代官服标识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grpSp>
        <p:nvGrpSpPr>
          <p:cNvPr id="96259" name="Group 3"/>
          <p:cNvGrpSpPr>
            <a:grpSpLocks noChangeAspect="1"/>
          </p:cNvGrpSpPr>
          <p:nvPr/>
        </p:nvGrpSpPr>
        <p:grpSpPr>
          <a:xfrm>
            <a:off x="86784" y="46567"/>
            <a:ext cx="12141200" cy="6841067"/>
            <a:chOff x="0" y="0"/>
            <a:chExt cx="13770" cy="10774"/>
          </a:xfrm>
        </p:grpSpPr>
        <p:grpSp>
          <p:nvGrpSpPr>
            <p:cNvPr id="8195" name="Group 4"/>
            <p:cNvGrpSpPr>
              <a:grpSpLocks noChangeAspect="1"/>
            </p:cNvGrpSpPr>
            <p:nvPr/>
          </p:nvGrpSpPr>
          <p:grpSpPr>
            <a:xfrm>
              <a:off x="0" y="1691"/>
              <a:ext cx="10270" cy="8856"/>
              <a:chOff x="0" y="0"/>
              <a:chExt cx="10270" cy="8856"/>
            </a:xfrm>
          </p:grpSpPr>
          <p:grpSp>
            <p:nvGrpSpPr>
              <p:cNvPr id="8196" name="Group 5"/>
              <p:cNvGrpSpPr>
                <a:grpSpLocks noChangeAspect="1"/>
              </p:cNvGrpSpPr>
              <p:nvPr/>
            </p:nvGrpSpPr>
            <p:grpSpPr>
              <a:xfrm>
                <a:off x="0" y="0"/>
                <a:ext cx="10270" cy="4321"/>
                <a:chOff x="0" y="0"/>
                <a:chExt cx="4108" cy="1456"/>
              </a:xfrm>
            </p:grpSpPr>
            <p:pic>
              <p:nvPicPr>
                <p:cNvPr id="8197" name="Picture 6" descr="一品文官仙鹤补服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0" y="0"/>
                  <a:ext cx="1339" cy="1456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  <p:pic>
              <p:nvPicPr>
                <p:cNvPr id="8198" name="Picture 7" descr="二品文官锦鸡补服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92" y="0"/>
                  <a:ext cx="1325" cy="144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  <p:pic>
              <p:nvPicPr>
                <p:cNvPr id="8199" name="Picture 8" descr="三品文官孔雀补服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784" y="0"/>
                  <a:ext cx="1324" cy="144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</p:grpSp>
          <p:grpSp>
            <p:nvGrpSpPr>
              <p:cNvPr id="8200" name="Group 9"/>
              <p:cNvGrpSpPr>
                <a:grpSpLocks noChangeAspect="1"/>
              </p:cNvGrpSpPr>
              <p:nvPr/>
            </p:nvGrpSpPr>
            <p:grpSpPr>
              <a:xfrm>
                <a:off x="0" y="4720"/>
                <a:ext cx="10270" cy="4137"/>
                <a:chOff x="0" y="0"/>
                <a:chExt cx="4108" cy="1440"/>
              </a:xfrm>
            </p:grpSpPr>
            <p:pic>
              <p:nvPicPr>
                <p:cNvPr id="8201" name="Picture 10" descr="五品文官白鹇补服"/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392" y="0"/>
                  <a:ext cx="1324" cy="144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  <p:pic>
              <p:nvPicPr>
                <p:cNvPr id="8202" name="Picture 11" descr="四品文官鸳鸯补服"/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0" y="0"/>
                  <a:ext cx="1325" cy="144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  <p:pic>
              <p:nvPicPr>
                <p:cNvPr id="8203" name="Picture 12" descr="六品文官鹭鸶补服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2784" y="0"/>
                  <a:ext cx="1324" cy="1440"/>
                </a:xfrm>
                <a:prstGeom prst="rect">
                  <a:avLst/>
                </a:prstGeom>
                <a:noFill/>
                <a:ln w="9525">
                  <a:noFill/>
                  <a:miter/>
                </a:ln>
              </p:spPr>
            </p:pic>
          </p:grpSp>
        </p:grpSp>
        <p:grpSp>
          <p:nvGrpSpPr>
            <p:cNvPr id="8204" name="Group 13"/>
            <p:cNvGrpSpPr>
              <a:grpSpLocks noChangeAspect="1"/>
            </p:cNvGrpSpPr>
            <p:nvPr/>
          </p:nvGrpSpPr>
          <p:grpSpPr>
            <a:xfrm>
              <a:off x="10680" y="0"/>
              <a:ext cx="3090" cy="10774"/>
              <a:chOff x="0" y="0"/>
              <a:chExt cx="1236" cy="4080"/>
            </a:xfrm>
          </p:grpSpPr>
          <p:pic>
            <p:nvPicPr>
              <p:cNvPr id="8205" name="Picture 14" descr="七品文官鸂鶒补服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0" y="0"/>
                <a:ext cx="1192" cy="129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8206" name="Picture 15" descr="八品文官鹌鹑补服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0" y="1392"/>
                <a:ext cx="1236" cy="134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8207" name="Picture 16" descr="九品文官蓝雀补服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" y="2784"/>
                <a:ext cx="1227" cy="1296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</p:grp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7282" name="Picture 8" descr="017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699684"/>
            <a:ext cx="4267200" cy="515831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97283" name="Text Box 10"/>
          <p:cNvSpPr txBox="1"/>
          <p:nvPr/>
        </p:nvSpPr>
        <p:spPr>
          <a:xfrm>
            <a:off x="1524000" y="0"/>
            <a:ext cx="8964084" cy="147955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 indent="0"/>
            <a:r>
              <a:rPr lang="en-US" altLang="zh-CN" sz="4400" b="1" dirty="0">
                <a:solidFill>
                  <a:srgbClr val="303030"/>
                </a:solidFill>
                <a:latin typeface="Verdana" panose="020B0604030504040204" pitchFamily="2" charset="0"/>
                <a:ea typeface="华文行楷" pitchFamily="2" charset="-122"/>
              </a:rPr>
              <a:t>            </a:t>
            </a:r>
            <a:r>
              <a:rPr lang="zh-CN" altLang="en-US" sz="4400" b="1" dirty="0">
                <a:solidFill>
                  <a:srgbClr val="303030"/>
                </a:solidFill>
                <a:latin typeface="Verdana" panose="020B0604030504040204" pitchFamily="2" charset="0"/>
                <a:ea typeface="华文行楷" pitchFamily="2" charset="-122"/>
              </a:rPr>
              <a:t>从清代官服的差异中，概括近代服饰特点？</a:t>
            </a:r>
            <a:endParaRPr lang="zh-CN" altLang="en-US" sz="4400" b="1" dirty="0">
              <a:solidFill>
                <a:srgbClr val="303030"/>
              </a:solidFill>
              <a:latin typeface="Verdana" panose="020B0604030504040204" pitchFamily="2" charset="0"/>
              <a:ea typeface="华文行楷" pitchFamily="2" charset="-122"/>
            </a:endParaRPr>
          </a:p>
        </p:txBody>
      </p:sp>
      <p:sp>
        <p:nvSpPr>
          <p:cNvPr id="97284" name="Text Box 11"/>
          <p:cNvSpPr txBox="1"/>
          <p:nvPr/>
        </p:nvSpPr>
        <p:spPr>
          <a:xfrm>
            <a:off x="5158317" y="3429000"/>
            <a:ext cx="5905500" cy="762000"/>
          </a:xfrm>
          <a:prstGeom prst="rect">
            <a:avLst/>
          </a:prstGeom>
          <a:solidFill>
            <a:srgbClr val="FFFFFF">
              <a:alpha val="95000"/>
            </a:srgbClr>
          </a:solidFill>
          <a:ln w="9525">
            <a:noFill/>
            <a:miter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礼制规范、等级森严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97285" name="Line 13"/>
          <p:cNvSpPr/>
          <p:nvPr/>
        </p:nvSpPr>
        <p:spPr>
          <a:xfrm>
            <a:off x="1524000" y="685800"/>
            <a:ext cx="8231717" cy="0"/>
          </a:xfrm>
          <a:prstGeom prst="line">
            <a:avLst/>
          </a:prstGeom>
          <a:ln w="50800" cap="flat" cmpd="dbl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4664092" y="4353355"/>
            <a:ext cx="1859280" cy="10972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长袍</a:t>
            </a:r>
            <a:endParaRPr kumimoji="0" lang="zh-CN" altLang="en-US" sz="6600" b="1" i="0" u="none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8631" y="2341236"/>
            <a:ext cx="1859280" cy="10972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马褂</a:t>
            </a:r>
            <a:endParaRPr kumimoji="0" lang="zh-CN" altLang="en-US" sz="6600" b="1" i="0" u="none" strike="noStrike" kern="1200" cap="none" spc="0" normalizeH="0" baseline="0" noProof="0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972" y="1440911"/>
            <a:ext cx="3840480" cy="11887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长袍马褂</a:t>
            </a:r>
            <a:endParaRPr kumimoji="0" lang="zh-CN" altLang="en-US" sz="72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4239" y="202970"/>
            <a:ext cx="3982720" cy="10058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  <a:reflection blurRad="6350" stA="60000" endA="900" endPos="58000" dir="5400000" sy="-100000" algn="bl" rotWithShape="0"/>
                </a:effectLst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男子服饰</a:t>
            </a:r>
            <a:endParaRPr kumimoji="0" lang="zh-CN" altLang="en-US" sz="6000" b="1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  <a:reflection blurRad="6350" stA="60000" endA="900" endPos="58000" dir="5400000" sy="-100000" algn="bl" rotWithShape="0"/>
              </a:effectLst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  <p:pic>
        <p:nvPicPr>
          <p:cNvPr id="2" name="图片 1" descr="265459050537561393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711" y="19686"/>
            <a:ext cx="2580216" cy="6024033"/>
          </a:xfrm>
          <a:prstGeom prst="rect">
            <a:avLst/>
          </a:prstGeom>
          <a:noFill/>
          <a:ln w="9525">
            <a:noFill/>
            <a:miter/>
          </a:ln>
        </p:spPr>
      </p:pic>
      <p:cxnSp>
        <p:nvCxnSpPr>
          <p:cNvPr id="5" name="直接连接符 4"/>
          <p:cNvCxnSpPr/>
          <p:nvPr/>
        </p:nvCxnSpPr>
        <p:spPr>
          <a:xfrm>
            <a:off x="3408257" y="2824481"/>
            <a:ext cx="1284817" cy="211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18722" y="4599306"/>
            <a:ext cx="1284817" cy="211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941695" y="1440921"/>
            <a:ext cx="3714741" cy="11887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马</a:t>
            </a:r>
            <a:endParaRPr kumimoji="0" lang="zh-CN" altLang="en-US" sz="7200" b="0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图片 1" descr="46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1816" y="6351"/>
            <a:ext cx="12297833" cy="686858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" name="矩形 2"/>
          <p:cNvSpPr/>
          <p:nvPr/>
        </p:nvSpPr>
        <p:spPr>
          <a:xfrm>
            <a:off x="1204807" y="5541433"/>
            <a:ext cx="10121053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Can you find anything different?</a:t>
            </a:r>
            <a:endParaRPr kumimoji="0" lang="en-US" altLang="zh-CN" sz="54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4559300" y="357717"/>
            <a:ext cx="2628900" cy="571500"/>
          </a:xfrm>
          <a:prstGeom prst="wedgeEllipseCallout">
            <a:avLst>
              <a:gd name="adj1" fmla="val -37693"/>
              <a:gd name="adj2" fmla="val 257111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7440084" y="260351"/>
            <a:ext cx="2294467" cy="571500"/>
          </a:xfrm>
          <a:prstGeom prst="wedgeEllipseCallout">
            <a:avLst>
              <a:gd name="adj1" fmla="val -38376"/>
              <a:gd name="adj2" fmla="val 22259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244600" y="1701800"/>
            <a:ext cx="2620433" cy="571500"/>
          </a:xfrm>
          <a:prstGeom prst="wedgeEllipseCallout">
            <a:avLst>
              <a:gd name="adj1" fmla="val 62129"/>
              <a:gd name="adj2" fmla="val 1611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！</a:t>
            </a: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42745" y="4196927"/>
            <a:ext cx="1595967" cy="9144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黑体" panose="02010609060101010101" pitchFamily="1" charset="-122"/>
                <a:ea typeface="黑体" panose="02010609060101010101" pitchFamily="1" charset="-122"/>
                <a:cs typeface="+mn-cs"/>
              </a:rPr>
              <a:t>西装</a:t>
            </a:r>
            <a:endParaRPr kumimoji="0" lang="zh-CN" altLang="en-US" sz="5400" b="0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黑体" panose="02010609060101010101" pitchFamily="1" charset="-122"/>
              <a:ea typeface="黑体" panose="02010609060101010101" pitchFamily="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U7526P622DT2013050921112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482" y="156634"/>
            <a:ext cx="4616451" cy="6142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5622078" y="1576069"/>
            <a:ext cx="3649980" cy="33832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 w="12700">
                  <a:solidFill>
                    <a:srgbClr val="00B0F0"/>
                  </a:solidFill>
                  <a:prstDash val="solid"/>
                </a:ln>
                <a:solidFill>
                  <a:schemeClr val="accent5">
                    <a:lumMod val="1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  <a:t>鸦片战争后传入中国，民国成立后流行开来。</a:t>
            </a:r>
            <a:endParaRPr kumimoji="0" lang="zh-CN" altLang="en-US" sz="5400" b="1" i="0" u="none" strike="noStrike" kern="1200" cap="none" spc="0" normalizeH="0" baseline="0" noProof="0" dirty="0" smtClean="0">
              <a:ln w="12700">
                <a:solidFill>
                  <a:srgbClr val="00B0F0"/>
                </a:solidFill>
                <a:prstDash val="solid"/>
              </a:ln>
              <a:solidFill>
                <a:schemeClr val="accent5">
                  <a:lumMod val="1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dist="38100" dir="2640000" algn="bl" rotWithShape="0">
                  <a:schemeClr val="accent1"/>
                </a:outerShdw>
              </a:effectLst>
              <a:uLnTx/>
              <a:uFillTx/>
              <a:latin typeface="华文新魏" pitchFamily="2" charset="-122"/>
              <a:ea typeface="华文新魏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565640" y="164253"/>
            <a:ext cx="1942253" cy="9906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Above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865" b="0" i="0" u="none" strike="noStrike" kern="1200" cap="none" spc="0" normalizeH="0" baseline="0" noProof="0" dirty="0" smtClean="0">
                <a:ln w="18415" cmpd="sng">
                  <a:solidFill>
                    <a:srgbClr val="7030A0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黑体" panose="02010609060101010101" pitchFamily="1" charset="-122"/>
                <a:ea typeface="黑体" panose="02010609060101010101" pitchFamily="1" charset="-122"/>
                <a:cs typeface="+mn-cs"/>
              </a:rPr>
              <a:t>西装</a:t>
            </a:r>
            <a:endParaRPr kumimoji="0" lang="zh-CN" altLang="en-US" sz="5865" b="0" i="0" u="none" strike="noStrike" kern="1200" cap="none" spc="0" normalizeH="0" baseline="0" noProof="0" dirty="0" smtClean="0">
              <a:ln w="18415" cmpd="sng">
                <a:solidFill>
                  <a:srgbClr val="7030A0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黑体" panose="02010609060101010101" pitchFamily="1" charset="-122"/>
              <a:ea typeface="黑体" panose="02010609060101010101" pitchFamily="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74239" y="202970"/>
            <a:ext cx="3982720" cy="10058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6000" b="1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B0F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  <a:reflection blurRad="6350" stA="60000" endA="900" endPos="58000" dir="5400000" sy="-100000" algn="bl" rotWithShape="0"/>
                </a:effectLst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男子服饰</a:t>
            </a:r>
            <a:endParaRPr kumimoji="0" lang="zh-CN" altLang="en-US" sz="6000" b="1" i="0" u="none" strike="noStrike" kern="1200" cap="none" spc="0" normalizeH="0" baseline="0" noProof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F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  <a:reflection blurRad="6350" stA="60000" endA="900" endPos="58000" dir="5400000" sy="-100000" algn="bl" rotWithShape="0"/>
              </a:effectLst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" descr="1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567" y="76200"/>
            <a:ext cx="2897717" cy="498051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4338" name="图片 3" descr="MAIN20150212144800015404569168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084" y="69851"/>
            <a:ext cx="3365500" cy="542501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4339" name="图片 4" descr="u=1367012234,2732855278&amp;fm=21&amp;gp=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500" y="342900"/>
            <a:ext cx="3384551" cy="50800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4340" name="图片 5" descr="71833364C5A6C1F1490A60B0FEFA045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9400" y="91017"/>
            <a:ext cx="2802467" cy="548428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7" name="矩形 6"/>
          <p:cNvSpPr/>
          <p:nvPr/>
        </p:nvSpPr>
        <p:spPr>
          <a:xfrm>
            <a:off x="745291" y="5733416"/>
            <a:ext cx="4297680" cy="9144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楷体" panose="02010609060101010101" pitchFamily="1" charset="-122"/>
                <a:ea typeface="楷体" panose="02010609060101010101" pitchFamily="1" charset="-122"/>
                <a:cs typeface="+mn-cs"/>
              </a:rPr>
              <a:t>民国四大美男</a:t>
            </a:r>
            <a:endParaRPr kumimoji="0" lang="zh-CN" altLang="en-US" sz="54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楷体" panose="02010609060101010101" pitchFamily="1" charset="-122"/>
              <a:ea typeface="楷体" panose="02010609060101010101" pitchFamily="1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WordArt 2"/>
          <p:cNvSpPr>
            <a:spLocks noTextEdit="1"/>
          </p:cNvSpPr>
          <p:nvPr/>
        </p:nvSpPr>
        <p:spPr>
          <a:xfrm rot="5400000">
            <a:off x="7571317" y="2599267"/>
            <a:ext cx="2377016" cy="129751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9525" cap="flat" cmpd="sng">
                  <a:solidFill>
                    <a:srgbClr val="8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B2B2B2">
                      <a:alpha val="75000"/>
                    </a:srgbClr>
                  </a:outerShdw>
                </a:effectLst>
                <a:latin typeface="黑体" panose="02010609060101010101" pitchFamily="1" charset="-122"/>
                <a:ea typeface="黑体" panose="02010609060101010101" pitchFamily="1" charset="-122"/>
              </a:rPr>
              <a:t>？</a:t>
            </a:r>
            <a:endParaRPr lang="zh-CN" altLang="en-US" sz="3600" b="1" i="1">
              <a:ln w="9525" cap="flat" cmpd="sng">
                <a:solidFill>
                  <a:srgbClr val="8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B2B2B2">
                    <a:alpha val="75000"/>
                  </a:srgbClr>
                </a:outerShdw>
              </a:effectLst>
              <a:latin typeface="黑体" panose="02010609060101010101" pitchFamily="1" charset="-122"/>
              <a:ea typeface="黑体" panose="02010609060101010101" pitchFamily="1" charset="-122"/>
            </a:endParaRPr>
          </a:p>
        </p:txBody>
      </p:sp>
      <p:pic>
        <p:nvPicPr>
          <p:cNvPr id="15362" name="Picture 3" descr="2007723830237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2584" y="1126067"/>
            <a:ext cx="3098800" cy="48006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484" name="Picture 4" descr="2004612244317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7951" y="1123951"/>
            <a:ext cx="2986616" cy="48006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5364" name="Text Box 8"/>
          <p:cNvSpPr txBox="1"/>
          <p:nvPr/>
        </p:nvSpPr>
        <p:spPr>
          <a:xfrm>
            <a:off x="1676400" y="6085417"/>
            <a:ext cx="2438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 indent="0" algn="ctr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长袍马褂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  <p:sp>
        <p:nvSpPr>
          <p:cNvPr id="15365" name="Text Box 9"/>
          <p:cNvSpPr txBox="1"/>
          <p:nvPr/>
        </p:nvSpPr>
        <p:spPr>
          <a:xfrm>
            <a:off x="5158317" y="6089651"/>
            <a:ext cx="17526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 indent="0" algn="ctr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西装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  <p:sp>
        <p:nvSpPr>
          <p:cNvPr id="20487" name="Text Box 10"/>
          <p:cNvSpPr txBox="1"/>
          <p:nvPr/>
        </p:nvSpPr>
        <p:spPr>
          <a:xfrm>
            <a:off x="8151284" y="6089651"/>
            <a:ext cx="19050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 indent="0" algn="ctr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FF0000"/>
                </a:solidFill>
                <a:latin typeface="Calibri" panose="020F0502020204030204" pitchFamily="2" charset="0"/>
                <a:ea typeface="黑体" panose="02010609060101010101" pitchFamily="1" charset="-122"/>
              </a:rPr>
              <a:t>中山装</a:t>
            </a:r>
            <a:endParaRPr lang="zh-CN" altLang="en-US" sz="3200" b="1">
              <a:solidFill>
                <a:srgbClr val="FF0000"/>
              </a:solidFill>
              <a:latin typeface="Calibri" panose="020F0502020204030204" pitchFamily="2" charset="0"/>
              <a:ea typeface="黑体" panose="02010609060101010101" pitchFamily="1" charset="-122"/>
            </a:endParaRPr>
          </a:p>
        </p:txBody>
      </p:sp>
      <p:sp>
        <p:nvSpPr>
          <p:cNvPr id="20488" name="AutoShape 11"/>
          <p:cNvSpPr/>
          <p:nvPr/>
        </p:nvSpPr>
        <p:spPr>
          <a:xfrm>
            <a:off x="4008967" y="6237817"/>
            <a:ext cx="1371600" cy="381000"/>
          </a:xfrm>
          <a:prstGeom prst="notchedRightArrow">
            <a:avLst>
              <a:gd name="adj1" fmla="val 50000"/>
              <a:gd name="adj2" fmla="val 900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sz="1800" strike="noStrike" noProof="1"/>
          </a:p>
        </p:txBody>
      </p:sp>
      <p:sp>
        <p:nvSpPr>
          <p:cNvPr id="20489" name="AutoShape 12"/>
          <p:cNvSpPr/>
          <p:nvPr/>
        </p:nvSpPr>
        <p:spPr>
          <a:xfrm>
            <a:off x="6817784" y="6231467"/>
            <a:ext cx="1409700" cy="381000"/>
          </a:xfrm>
          <a:prstGeom prst="notchedRightArrow">
            <a:avLst>
              <a:gd name="adj1" fmla="val 50000"/>
              <a:gd name="adj2" fmla="val 9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lvl="0" indent="-3429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b="0" i="0" u="none" kern="1200" baseline="0">
                <a:solidFill>
                  <a:schemeClr val="tx1"/>
                </a:solidFill>
                <a:latin typeface="Calibri" panose="020F0502020204030204" pitchFamily="2" charset="0"/>
                <a:ea typeface="宋体" panose="02010600030101010101" pitchFamily="2" charset="-122"/>
              </a:defRPr>
            </a:lvl1pPr>
            <a:lvl2pPr marL="742950" lvl="1" indent="-28575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buFont typeface="Wingdings" panose="05000000000000000000" pitchFamily="2" charset="2"/>
              <a:buNone/>
            </a:pPr>
            <a:endParaRPr sz="1800" strike="noStrike" noProof="1"/>
          </a:p>
        </p:txBody>
      </p:sp>
      <p:pic>
        <p:nvPicPr>
          <p:cNvPr id="15369" name="Picture 10" descr="xinsrc_49203023010510902158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126067"/>
            <a:ext cx="3202517" cy="4823884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5370" name="Text Box 11"/>
          <p:cNvSpPr txBox="1"/>
          <p:nvPr/>
        </p:nvSpPr>
        <p:spPr>
          <a:xfrm>
            <a:off x="2495551" y="260351"/>
            <a:ext cx="7922683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2" charset="0"/>
                <a:ea typeface="黑体" panose="02010609060101010101" pitchFamily="1" charset="-122"/>
              </a:rPr>
              <a:t>时代缩影：从孙中山服装看男装变迁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2" charset="0"/>
              <a:ea typeface="黑体" panose="02010609060101010101" pitchFamily="1" charset="-122"/>
            </a:endParaRPr>
          </a:p>
        </p:txBody>
      </p:sp>
      <p:sp>
        <p:nvSpPr>
          <p:cNvPr id="15372" name="Rectangle 13"/>
          <p:cNvSpPr/>
          <p:nvPr/>
        </p:nvSpPr>
        <p:spPr>
          <a:xfrm>
            <a:off x="9906000" y="1126067"/>
            <a:ext cx="762000" cy="1432560"/>
          </a:xfrm>
          <a:prstGeom prst="rect">
            <a:avLst/>
          </a:prstGeom>
          <a:solidFill>
            <a:srgbClr val="3366FF"/>
          </a:solidFill>
          <a:ln w="9525">
            <a:noFill/>
            <a:miter/>
          </a:ln>
        </p:spPr>
        <p:txBody>
          <a:bodyPr anchor="t">
            <a:spAutoFit/>
          </a:bodyPr>
          <a:p>
            <a:pPr lvl="0" indent="0"/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2" charset="0"/>
                <a:ea typeface="华文新魏" pitchFamily="2" charset="-122"/>
              </a:rPr>
              <a:t>民国</a:t>
            </a:r>
            <a:endParaRPr lang="zh-CN" altLang="en-US" sz="4400" b="1" dirty="0">
              <a:solidFill>
                <a:schemeClr val="bg1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15373" name="Rectangle 14"/>
          <p:cNvSpPr/>
          <p:nvPr/>
        </p:nvSpPr>
        <p:spPr>
          <a:xfrm>
            <a:off x="4726517" y="1126067"/>
            <a:ext cx="762000" cy="1432560"/>
          </a:xfrm>
          <a:prstGeom prst="rect">
            <a:avLst/>
          </a:prstGeom>
          <a:solidFill>
            <a:srgbClr val="3366FF"/>
          </a:solidFill>
          <a:ln w="9525">
            <a:noFill/>
            <a:miter/>
          </a:ln>
        </p:spPr>
        <p:txBody>
          <a:bodyPr anchor="t">
            <a:spAutoFit/>
          </a:bodyPr>
          <a:p>
            <a:pPr lvl="0" indent="0"/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2" charset="0"/>
                <a:ea typeface="华文新魏" pitchFamily="2" charset="-122"/>
              </a:rPr>
              <a:t>晚清</a:t>
            </a:r>
            <a:endParaRPr lang="zh-CN" altLang="en-US" sz="4400" b="1" dirty="0">
              <a:solidFill>
                <a:schemeClr val="bg1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  <p:sp>
        <p:nvSpPr>
          <p:cNvPr id="15374" name="Rectangle 15"/>
          <p:cNvSpPr/>
          <p:nvPr/>
        </p:nvSpPr>
        <p:spPr>
          <a:xfrm>
            <a:off x="1524000" y="1195917"/>
            <a:ext cx="762000" cy="1432560"/>
          </a:xfrm>
          <a:prstGeom prst="rect">
            <a:avLst/>
          </a:prstGeom>
          <a:solidFill>
            <a:srgbClr val="3366FF"/>
          </a:solidFill>
          <a:ln w="9525">
            <a:noFill/>
            <a:miter/>
          </a:ln>
        </p:spPr>
        <p:txBody>
          <a:bodyPr anchor="t">
            <a:spAutoFit/>
          </a:bodyPr>
          <a:p>
            <a:pPr lvl="0" indent="0"/>
            <a:r>
              <a:rPr lang="zh-CN" altLang="en-US" sz="4400" b="1" dirty="0">
                <a:solidFill>
                  <a:schemeClr val="bg1"/>
                </a:solidFill>
                <a:latin typeface="Times New Roman" panose="02020603050405020304" pitchFamily="2" charset="0"/>
                <a:ea typeface="华文新魏" pitchFamily="2" charset="-122"/>
              </a:rPr>
              <a:t>清朝</a:t>
            </a:r>
            <a:endParaRPr lang="zh-CN" altLang="en-US" sz="4400" b="1" dirty="0">
              <a:solidFill>
                <a:schemeClr val="bg1"/>
              </a:solidFill>
              <a:latin typeface="Times New Roman" panose="02020603050405020304" pitchFamily="2" charset="0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9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WPS 演示</Application>
  <PresentationFormat>宽屏</PresentationFormat>
  <Paragraphs>130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幼圆</vt:lpstr>
      <vt:lpstr>Times New Roman</vt:lpstr>
      <vt:lpstr>黑体</vt:lpstr>
      <vt:lpstr>Verdana</vt:lpstr>
      <vt:lpstr>华文行楷</vt:lpstr>
      <vt:lpstr>华文新魏</vt:lpstr>
      <vt:lpstr>楷体</vt:lpstr>
      <vt:lpstr>Calibri</vt:lpstr>
      <vt:lpstr>Tahoma</vt:lpstr>
      <vt:lpstr>隶书</vt:lpstr>
      <vt:lpstr>Arial Unicode MS</vt:lpstr>
      <vt:lpstr>Calibri Light</vt:lpstr>
      <vt:lpstr>经典中宋简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概括近代男女服饰变化的原因及影响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赵晶</dc:creator>
  <cp:lastModifiedBy>赵晶</cp:lastModifiedBy>
  <cp:revision>19</cp:revision>
  <dcterms:created xsi:type="dcterms:W3CDTF">2017-07-11T09:02:00Z</dcterms:created>
  <dcterms:modified xsi:type="dcterms:W3CDTF">2017-08-25T12:52:06Z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