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6" r:id="rId3"/>
    <p:sldId id="259" r:id="rId4"/>
    <p:sldId id="267" r:id="rId5"/>
    <p:sldId id="280" r:id="rId6"/>
    <p:sldId id="281" r:id="rId7"/>
    <p:sldId id="282" r:id="rId8"/>
    <p:sldId id="283" r:id="rId9"/>
    <p:sldId id="284" r:id="rId10"/>
    <p:sldId id="285" r:id="rId11"/>
    <p:sldId id="279" r:id="rId12"/>
    <p:sldId id="286" r:id="rId13"/>
    <p:sldId id="265" r:id="rId14"/>
  </p:sldIdLst>
  <p:sldSz cx="12192000" cy="6858000"/>
  <p:notesSz cx="7104063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00"/>
    <a:srgbClr val="0066FF"/>
    <a:srgbClr val="FF0000"/>
    <a:srgbClr val="0000FF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-240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54F34DE-4979-4A3C-8D9A-85C14513ED8B}" type="datetimeFigureOut">
              <a:rPr lang="zh-CN" altLang="en-US"/>
              <a:pPr>
                <a:defRPr/>
              </a:pPr>
              <a:t>2017/8/25</a:t>
            </a:fld>
            <a:endParaRPr lang="en-US" altLang="zh-CN"/>
          </a:p>
        </p:txBody>
      </p:sp>
      <p:sp>
        <p:nvSpPr>
          <p:cNvPr id="12292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42875" y="768350"/>
            <a:ext cx="68183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D981F73-8842-44AC-BF0B-853D2E9A8D8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CE16F-A388-488D-9ADD-E0E3B9C58ECF}" type="datetimeFigureOut">
              <a:rPr lang="zh-CN" altLang="en-US"/>
              <a:pPr>
                <a:defRPr/>
              </a:pPr>
              <a:t>2017/8/25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D602A-E01F-4A23-98E1-3F60BBA85E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8A8A5-7977-4627-9712-065F9094F6EA}" type="datetimeFigureOut">
              <a:rPr lang="zh-CN" altLang="en-US"/>
              <a:pPr>
                <a:defRPr/>
              </a:pPr>
              <a:t>2017/8/25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67AB0-0650-4C64-8B09-5FE102427D3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4A37F-3FCC-44A1-B5B9-7F0698E1F5C4}" type="datetimeFigureOut">
              <a:rPr lang="zh-CN" altLang="en-US"/>
              <a:pPr>
                <a:defRPr/>
              </a:pPr>
              <a:t>2017/8/25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8DFEB-4C00-4D60-A057-56E26296E1B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E7C3D-51A7-48AE-AE6F-FBFEB2F986F8}" type="datetimeFigureOut">
              <a:rPr lang="zh-CN" altLang="en-US"/>
              <a:pPr>
                <a:defRPr/>
              </a:pPr>
              <a:t>2017/8/25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0E6CB-2D16-4ED2-9DEA-EB870460FD7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C025A-13E2-4B07-8BD9-A5276541073C}" type="datetimeFigureOut">
              <a:rPr lang="zh-CN" altLang="en-US"/>
              <a:pPr>
                <a:defRPr/>
              </a:pPr>
              <a:t>2017/8/25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EA34D-55E1-4ECE-A550-8D3EE4FD08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CEBC6-B67A-43D9-B6C0-D1FACB166FDD}" type="datetimeFigureOut">
              <a:rPr lang="zh-CN" altLang="en-US"/>
              <a:pPr>
                <a:defRPr/>
              </a:pPr>
              <a:t>2017/8/25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D74A4-973C-48B9-AEAA-3852F136BD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9B68F-7263-4C2D-BF5C-B9B4563EA867}" type="datetimeFigureOut">
              <a:rPr lang="zh-CN" altLang="en-US"/>
              <a:pPr>
                <a:defRPr/>
              </a:pPr>
              <a:t>2017/8/25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5DAB1-8FA2-4657-A967-21BA5217A67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014BF-89A7-4C15-BD9D-68BBBB31E791}" type="datetimeFigureOut">
              <a:rPr lang="zh-CN" altLang="en-US"/>
              <a:pPr>
                <a:defRPr/>
              </a:pPr>
              <a:t>2017/8/25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AB6FC-C65A-4CCC-BD64-FDEEBEF1254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89E06-0F7B-425D-869A-C6280269E20F}" type="datetimeFigureOut">
              <a:rPr lang="zh-CN" altLang="en-US"/>
              <a:pPr>
                <a:defRPr/>
              </a:pPr>
              <a:t>2017/8/25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DC436-1983-419E-9768-AE13DB79D6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63F13-97F0-4F20-AC51-4360A9412D79}" type="datetimeFigureOut">
              <a:rPr lang="zh-CN" altLang="en-US"/>
              <a:pPr>
                <a:defRPr/>
              </a:pPr>
              <a:t>2017/8/25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874F1-948F-4058-B6F3-430A815183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FB05D1E7-B175-42CE-91C5-BEA206BAAB91}" type="datetimeFigureOut">
              <a:rPr lang="zh-CN" altLang="en-US"/>
              <a:pPr>
                <a:defRPr/>
              </a:pPr>
              <a:t>2017/8/25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8C94D391-A1C0-45DA-B3EF-93F16711634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内容占位符 3" descr="背景_"/>
          <p:cNvPicPr>
            <a:picLocks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212638" cy="6870700"/>
          </a:xfrm>
        </p:spPr>
      </p:pic>
      <p:sp>
        <p:nvSpPr>
          <p:cNvPr id="12291" name="文本框 4"/>
          <p:cNvSpPr txBox="1">
            <a:spLocks noChangeArrowheads="1"/>
          </p:cNvSpPr>
          <p:nvPr/>
        </p:nvSpPr>
        <p:spPr bwMode="auto">
          <a:xfrm>
            <a:off x="2695575" y="2273300"/>
            <a:ext cx="6788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4400" b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经典中宋简"/>
                <a:ea typeface="经典中宋简"/>
                <a:cs typeface="经典中宋简"/>
              </a:rPr>
              <a:t>百家争鸣局面形成的背景</a:t>
            </a:r>
          </a:p>
        </p:txBody>
      </p:sp>
      <p:sp>
        <p:nvSpPr>
          <p:cNvPr id="14339" name="文本框 5"/>
          <p:cNvSpPr txBox="1">
            <a:spLocks noChangeArrowheads="1"/>
          </p:cNvSpPr>
          <p:nvPr/>
        </p:nvSpPr>
        <p:spPr bwMode="auto">
          <a:xfrm>
            <a:off x="4556125" y="3448050"/>
            <a:ext cx="3059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制作人  庞鸿武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692275" y="550863"/>
            <a:ext cx="100504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>
                <a:effectLst>
                  <a:outerShdw blurRad="38100" dist="38100" dir="2700000" algn="tl">
                    <a:srgbClr val="C0C0C0"/>
                  </a:outerShdw>
                </a:effectLst>
                <a:ea typeface="新宋体" pitchFamily="49" charset="-122"/>
              </a:rPr>
              <a:t>各学派、流派既相互斗争又相互学习和借鉴。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903288" y="431800"/>
            <a:ext cx="9556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思源黑体" pitchFamily="34" charset="-122"/>
                <a:cs typeface="Times New Roman" pitchFamily="18" charset="0"/>
              </a:rPr>
              <a:t>⑦</a:t>
            </a:r>
          </a:p>
        </p:txBody>
      </p:sp>
      <p:grpSp>
        <p:nvGrpSpPr>
          <p:cNvPr id="23555" name="Group 10"/>
          <p:cNvGrpSpPr>
            <a:grpSpLocks/>
          </p:cNvGrpSpPr>
          <p:nvPr/>
        </p:nvGrpSpPr>
        <p:grpSpPr bwMode="auto">
          <a:xfrm>
            <a:off x="301625" y="1285875"/>
            <a:ext cx="6118225" cy="3171825"/>
            <a:chOff x="1913" y="831"/>
            <a:chExt cx="3854" cy="1998"/>
          </a:xfrm>
        </p:grpSpPr>
        <p:pic>
          <p:nvPicPr>
            <p:cNvPr id="23559" name="Picture 4" descr="58802b62n9f99c0e37ac0&amp;69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13" y="831"/>
              <a:ext cx="3854" cy="1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5"/>
            <p:cNvSpPr>
              <a:spLocks noChangeArrowheads="1"/>
            </p:cNvSpPr>
            <p:nvPr/>
          </p:nvSpPr>
          <p:spPr bwMode="auto">
            <a:xfrm>
              <a:off x="2744" y="2598"/>
              <a:ext cx="217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zh-CN" altLang="en-US" sz="18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新宋体" pitchFamily="49" charset="-122"/>
                  <a:ea typeface="新宋体" pitchFamily="49" charset="-122"/>
                </a:rPr>
                <a:t>汉画像石拓片：孔子问道老子 </a:t>
              </a:r>
            </a:p>
          </p:txBody>
        </p:sp>
      </p:grpSp>
      <p:grpSp>
        <p:nvGrpSpPr>
          <p:cNvPr id="23556" name="Group 9"/>
          <p:cNvGrpSpPr>
            <a:grpSpLocks/>
          </p:cNvGrpSpPr>
          <p:nvPr/>
        </p:nvGrpSpPr>
        <p:grpSpPr bwMode="auto">
          <a:xfrm>
            <a:off x="6403975" y="2914650"/>
            <a:ext cx="5399088" cy="3222625"/>
            <a:chOff x="2139" y="1579"/>
            <a:chExt cx="3401" cy="2030"/>
          </a:xfrm>
        </p:grpSpPr>
        <p:pic>
          <p:nvPicPr>
            <p:cNvPr id="23557" name="Picture 9" descr="0060ePnxzy6QXZS8tSwe8&amp;69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39" y="1826"/>
              <a:ext cx="3401" cy="1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2" name="Text Box 8"/>
            <p:cNvSpPr txBox="1">
              <a:spLocks noChangeArrowheads="1"/>
            </p:cNvSpPr>
            <p:nvPr/>
          </p:nvSpPr>
          <p:spPr bwMode="auto">
            <a:xfrm>
              <a:off x="3241" y="1579"/>
              <a:ext cx="11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18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宋体" pitchFamily="49" charset="-122"/>
                </a:rPr>
                <a:t>惠庄濠梁之辩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419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293938" y="588963"/>
            <a:ext cx="76025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4000">
                <a:effectLst>
                  <a:outerShdw blurRad="38100" dist="38100" dir="2700000" algn="tl">
                    <a:srgbClr val="C0C0C0"/>
                  </a:outerShdw>
                </a:effectLst>
                <a:ea typeface="思源黑体" pitchFamily="34" charset="-122"/>
              </a:rPr>
              <a:t>百家争鸣局面形成的背景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784350" y="1304925"/>
            <a:ext cx="856773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思源黑体" pitchFamily="34" charset="-122"/>
              </a:rPr>
              <a:t>①</a:t>
            </a:r>
            <a:r>
              <a:rPr lang="zh-CN" alt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经济：社会生产力大发展。</a:t>
            </a:r>
          </a:p>
          <a:p>
            <a:pPr>
              <a:lnSpc>
                <a:spcPct val="130000"/>
              </a:lnSpc>
              <a:defRPr/>
            </a:pPr>
            <a:r>
              <a:rPr lang="zh-CN" altLang="en-US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思源黑体" pitchFamily="34" charset="-122"/>
              </a:rPr>
              <a:t>②</a:t>
            </a:r>
            <a:r>
              <a:rPr lang="zh-CN" alt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政治：诸侯争霸，竞相招贤纳士。</a:t>
            </a:r>
          </a:p>
          <a:p>
            <a:pPr>
              <a:lnSpc>
                <a:spcPct val="130000"/>
              </a:lnSpc>
              <a:defRPr/>
            </a:pPr>
            <a:r>
              <a:rPr lang="zh-CN" altLang="en-US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思源黑体" pitchFamily="34" charset="-122"/>
              </a:rPr>
              <a:t>③</a:t>
            </a:r>
            <a:r>
              <a:rPr lang="zh-CN" alt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文化：私学兴起，造就大批学士。</a:t>
            </a:r>
          </a:p>
          <a:p>
            <a:pPr>
              <a:lnSpc>
                <a:spcPct val="130000"/>
              </a:lnSpc>
              <a:defRPr/>
            </a:pPr>
            <a:r>
              <a:rPr lang="zh-CN" altLang="en-US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思源黑体" pitchFamily="34" charset="-122"/>
              </a:rPr>
              <a:t>④</a:t>
            </a:r>
            <a:r>
              <a:rPr lang="zh-CN" alt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阶级：新兴地主阶级崛起，士活跃并受重用。</a:t>
            </a:r>
          </a:p>
          <a:p>
            <a:pPr>
              <a:lnSpc>
                <a:spcPct val="130000"/>
              </a:lnSpc>
              <a:defRPr/>
            </a:pPr>
            <a:r>
              <a:rPr lang="zh-CN" altLang="en-US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思源黑体" pitchFamily="34" charset="-122"/>
              </a:rPr>
              <a:t>⑤</a:t>
            </a:r>
            <a:r>
              <a:rPr lang="zh-CN" alt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学术环境：宽松自由，学者独立自主。</a:t>
            </a:r>
          </a:p>
          <a:p>
            <a:pPr>
              <a:lnSpc>
                <a:spcPct val="130000"/>
              </a:lnSpc>
              <a:defRPr/>
            </a:pPr>
            <a:r>
              <a:rPr lang="zh-CN" altLang="en-US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思源黑体" pitchFamily="34" charset="-122"/>
              </a:rPr>
              <a:t>⑥</a:t>
            </a:r>
            <a:r>
              <a:rPr lang="zh-CN" alt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科技：科技进步，认知水平提高。</a:t>
            </a:r>
          </a:p>
          <a:p>
            <a:pPr>
              <a:lnSpc>
                <a:spcPct val="130000"/>
              </a:lnSpc>
              <a:defRPr/>
            </a:pPr>
            <a:r>
              <a:rPr lang="zh-CN" altLang="en-US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思源黑体" pitchFamily="34" charset="-122"/>
              </a:rPr>
              <a:t>⑦</a:t>
            </a:r>
            <a:r>
              <a:rPr lang="zh-CN" alt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各派彼此斗争、借鉴。</a:t>
            </a:r>
          </a:p>
        </p:txBody>
      </p:sp>
      <p:sp>
        <p:nvSpPr>
          <p:cNvPr id="25605" name="AutoShape 5"/>
          <p:cNvSpPr>
            <a:spLocks/>
          </p:cNvSpPr>
          <p:nvPr/>
        </p:nvSpPr>
        <p:spPr bwMode="auto">
          <a:xfrm>
            <a:off x="1560513" y="1679575"/>
            <a:ext cx="241300" cy="3638550"/>
          </a:xfrm>
          <a:prstGeom prst="leftBrace">
            <a:avLst>
              <a:gd name="adj1" fmla="val 125658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6" name="AutoShape 6"/>
          <p:cNvSpPr>
            <a:spLocks/>
          </p:cNvSpPr>
          <p:nvPr/>
        </p:nvSpPr>
        <p:spPr bwMode="auto">
          <a:xfrm>
            <a:off x="8229600" y="1465263"/>
            <a:ext cx="293688" cy="979487"/>
          </a:xfrm>
          <a:prstGeom prst="rightBrace">
            <a:avLst>
              <a:gd name="adj1" fmla="val 27793"/>
              <a:gd name="adj2" fmla="val 50000"/>
            </a:avLst>
          </a:prstGeom>
          <a:noFill/>
          <a:ln w="2540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8534400" y="1446213"/>
            <a:ext cx="25844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根本原因：</a:t>
            </a:r>
          </a:p>
          <a:p>
            <a:pPr algn="ctr">
              <a:defRPr/>
            </a:pPr>
            <a:r>
              <a:rPr lang="zh-CN" alt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社会大变革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56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4" grpId="0"/>
      <p:bldP spid="25605" grpId="0" animBg="1"/>
      <p:bldP spid="25606" grpId="0" animBg="1"/>
      <p:bldP spid="256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601" name="Rectangle 4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sz="2800"/>
          </a:p>
        </p:txBody>
      </p:sp>
      <p:pic>
        <p:nvPicPr>
          <p:cNvPr id="49156" name="Picture 4" descr="image 6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879475"/>
            <a:ext cx="6880225" cy="464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5603" name="Rectangle 5"/>
          <p:cNvSpPr>
            <a:spLocks noChangeArrowheads="1"/>
          </p:cNvSpPr>
          <p:nvPr/>
        </p:nvSpPr>
        <p:spPr bwMode="auto">
          <a:xfrm>
            <a:off x="0" y="0"/>
            <a:ext cx="315595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sz="2800"/>
          </a:p>
        </p:txBody>
      </p:sp>
      <p:pic>
        <p:nvPicPr>
          <p:cNvPr id="49157" name="Picture 5" descr="image 68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8888" y="620713"/>
            <a:ext cx="62230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3860800" y="1263650"/>
            <a:ext cx="475615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zh-CN" altLang="en-US" sz="9000" b="0">
              <a:solidFill>
                <a:srgbClr val="996633"/>
              </a:solidFill>
              <a:effectLst>
                <a:outerShdw blurRad="38100" dist="38100" dir="2700000" algn="tl">
                  <a:srgbClr val="C0C0C0"/>
                </a:outerShdw>
              </a:effectLst>
              <a:ea typeface="华文行楷" pitchFamily="2" charset="-122"/>
            </a:endParaRPr>
          </a:p>
          <a:p>
            <a:pPr algn="ctr">
              <a:lnSpc>
                <a:spcPct val="90000"/>
              </a:lnSpc>
              <a:defRPr/>
            </a:pPr>
            <a:r>
              <a:rPr lang="zh-CN" altLang="en-US" sz="9000" b="0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行楷" pitchFamily="2" charset="-122"/>
              </a:rPr>
              <a:t>谢谢欣赏</a:t>
            </a:r>
          </a:p>
          <a:p>
            <a:pPr algn="ctr">
              <a:lnSpc>
                <a:spcPct val="90000"/>
              </a:lnSpc>
              <a:defRPr/>
            </a:pPr>
            <a:endParaRPr lang="zh-CN" altLang="en-US" sz="9000" b="0">
              <a:solidFill>
                <a:srgbClr val="996633"/>
              </a:solidFill>
              <a:effectLst>
                <a:outerShdw blurRad="38100" dist="38100" dir="2700000" algn="tl">
                  <a:srgbClr val="C0C0C0"/>
                </a:outerShdw>
              </a:effectLst>
              <a:ea typeface="华文行楷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27650" name="内容占位符 3" descr="03"/>
          <p:cNvPicPr>
            <a:picLocks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3813" y="-4763"/>
            <a:ext cx="12228513" cy="6838951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zc-13743-1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138" y="469900"/>
            <a:ext cx="10467975" cy="554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791075" y="5969000"/>
            <a:ext cx="26098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阮诚</a:t>
            </a:r>
            <a:r>
              <a:rPr lang="en-US" altLang="zh-CN" sz="2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《</a:t>
            </a:r>
            <a:r>
              <a:rPr lang="zh-CN" altLang="en-US" sz="2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诸子百家</a:t>
            </a:r>
            <a:r>
              <a:rPr lang="en-US" altLang="zh-CN" sz="2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》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0823dd54564e92583ac70ab89c82d158cdbf4ef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375" y="447675"/>
            <a:ext cx="57150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6" descr="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96425" y="3881438"/>
            <a:ext cx="21129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AutoShape 5"/>
          <p:cNvSpPr>
            <a:spLocks noChangeArrowheads="1"/>
          </p:cNvSpPr>
          <p:nvPr/>
        </p:nvSpPr>
        <p:spPr bwMode="auto">
          <a:xfrm>
            <a:off x="6699250" y="685800"/>
            <a:ext cx="3779838" cy="2293938"/>
          </a:xfrm>
          <a:prstGeom prst="cloudCallout">
            <a:avLst>
              <a:gd name="adj1" fmla="val 48361"/>
              <a:gd name="adj2" fmla="val 102181"/>
            </a:avLst>
          </a:prstGeom>
          <a:noFill/>
          <a:ln w="1524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zh-CN" altLang="en-US" sz="1800" b="0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7239000" y="1071563"/>
            <a:ext cx="24733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      为什么会出现百家争鸣呢？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692275" y="550863"/>
            <a:ext cx="100504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>
                <a:effectLst>
                  <a:outerShdw blurRad="38100" dist="38100" dir="2700000" algn="tl">
                    <a:srgbClr val="C0C0C0"/>
                  </a:outerShdw>
                </a:effectLst>
                <a:ea typeface="新宋体" pitchFamily="49" charset="-122"/>
              </a:rPr>
              <a:t>经济因素：铁器的使用和牛耕的推广，社会生产力提高。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96913" y="5327650"/>
            <a:ext cx="4881562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>
              <a:defRPr/>
            </a:pPr>
            <a:r>
              <a:rPr kumimoji="1" lang="zh-CN" alt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华文楷体" pitchFamily="2" charset="-122"/>
                <a:ea typeface="华文楷体" pitchFamily="2" charset="-122"/>
              </a:rPr>
              <a:t>　　河北省兴隆县古洞沟出土。此范系单范，背后有弓形把手，一次可铸两镰。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6303963" y="5570538"/>
            <a:ext cx="4557712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kumimoji="1" lang="zh-CN" alt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华文楷体" pitchFamily="2" charset="-122"/>
                <a:ea typeface="华文楷体" pitchFamily="2" charset="-122"/>
              </a:rPr>
              <a:t>牛的鼻子套一圆环，说明牛已被用来干活。</a:t>
            </a:r>
          </a:p>
        </p:txBody>
      </p:sp>
      <p:grpSp>
        <p:nvGrpSpPr>
          <p:cNvPr id="17412" name="Group 11"/>
          <p:cNvGrpSpPr>
            <a:grpSpLocks/>
          </p:cNvGrpSpPr>
          <p:nvPr/>
        </p:nvGrpSpPr>
        <p:grpSpPr bwMode="auto">
          <a:xfrm>
            <a:off x="2043113" y="1349375"/>
            <a:ext cx="2716212" cy="3910013"/>
            <a:chOff x="2986" y="874"/>
            <a:chExt cx="1711" cy="2463"/>
          </a:xfrm>
        </p:grpSpPr>
        <p:sp>
          <p:nvSpPr>
            <p:cNvPr id="16389" name="Rectangle 5"/>
            <p:cNvSpPr>
              <a:spLocks noChangeArrowheads="1"/>
            </p:cNvSpPr>
            <p:nvPr/>
          </p:nvSpPr>
          <p:spPr bwMode="auto">
            <a:xfrm>
              <a:off x="2986" y="3145"/>
              <a:ext cx="1711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kumimoji="1" lang="zh-CN" altLang="en-US" sz="2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黑体" pitchFamily="49" charset="-122"/>
                </a:rPr>
                <a:t>铁双镰范（战国时期）</a:t>
              </a:r>
            </a:p>
          </p:txBody>
        </p:sp>
        <p:pic>
          <p:nvPicPr>
            <p:cNvPr id="17418" name="Picture 8" descr="f"/>
            <p:cNvPicPr>
              <a:picLocks noChangeAspect="1" noChangeArrowheads="1"/>
            </p:cNvPicPr>
            <p:nvPr/>
          </p:nvPicPr>
          <p:blipFill>
            <a:blip r:embed="rId2">
              <a:lum contrast="18000"/>
            </a:blip>
            <a:srcRect/>
            <a:stretch>
              <a:fillRect/>
            </a:stretch>
          </p:blipFill>
          <p:spPr bwMode="auto">
            <a:xfrm>
              <a:off x="3352" y="874"/>
              <a:ext cx="975" cy="2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13" name="Group 10"/>
          <p:cNvGrpSpPr>
            <a:grpSpLocks/>
          </p:cNvGrpSpPr>
          <p:nvPr/>
        </p:nvGrpSpPr>
        <p:grpSpPr bwMode="auto">
          <a:xfrm>
            <a:off x="5810250" y="1427163"/>
            <a:ext cx="5373688" cy="4003675"/>
            <a:chOff x="2143" y="874"/>
            <a:chExt cx="3385" cy="2522"/>
          </a:xfrm>
        </p:grpSpPr>
        <p:sp>
          <p:nvSpPr>
            <p:cNvPr id="16390" name="Text Box 6"/>
            <p:cNvSpPr txBox="1">
              <a:spLocks noChangeArrowheads="1"/>
            </p:cNvSpPr>
            <p:nvPr/>
          </p:nvSpPr>
          <p:spPr bwMode="auto">
            <a:xfrm>
              <a:off x="3431" y="3204"/>
              <a:ext cx="826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kumimoji="1" lang="zh-CN" altLang="en-US" sz="2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黑体" pitchFamily="49" charset="-122"/>
                </a:rPr>
                <a:t>青铜牛尊</a:t>
              </a:r>
            </a:p>
          </p:txBody>
        </p:sp>
        <p:pic>
          <p:nvPicPr>
            <p:cNvPr id="17416" name="Picture 9" descr="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3" y="874"/>
              <a:ext cx="3385" cy="2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903288" y="431800"/>
            <a:ext cx="9556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思源黑体" pitchFamily="34" charset="-122"/>
                <a:cs typeface="Times New Roman" pitchFamily="18" charset="0"/>
              </a:rPr>
              <a:t>①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235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692275" y="550863"/>
            <a:ext cx="100504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>
                <a:effectLst>
                  <a:outerShdw blurRad="38100" dist="38100" dir="2700000" algn="tl">
                    <a:srgbClr val="C0C0C0"/>
                  </a:outerShdw>
                </a:effectLst>
                <a:ea typeface="新宋体" pitchFamily="49" charset="-122"/>
              </a:rPr>
              <a:t>政治因素：诸侯纷争，各提改革方案，谋求富国强兵。</a:t>
            </a:r>
          </a:p>
        </p:txBody>
      </p:sp>
      <p:grpSp>
        <p:nvGrpSpPr>
          <p:cNvPr id="18434" name="Group 6"/>
          <p:cNvGrpSpPr>
            <a:grpSpLocks/>
          </p:cNvGrpSpPr>
          <p:nvPr/>
        </p:nvGrpSpPr>
        <p:grpSpPr bwMode="auto">
          <a:xfrm>
            <a:off x="6367463" y="1239838"/>
            <a:ext cx="5403850" cy="4587875"/>
            <a:chOff x="2138" y="769"/>
            <a:chExt cx="3404" cy="2890"/>
          </a:xfrm>
        </p:grpSpPr>
        <p:sp>
          <p:nvSpPr>
            <p:cNvPr id="17412" name="Text Box 4"/>
            <p:cNvSpPr txBox="1">
              <a:spLocks noChangeArrowheads="1"/>
            </p:cNvSpPr>
            <p:nvPr/>
          </p:nvSpPr>
          <p:spPr bwMode="auto">
            <a:xfrm>
              <a:off x="2943" y="3467"/>
              <a:ext cx="1806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kumimoji="1" lang="zh-CN" altLang="en-US" sz="2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黑体" pitchFamily="49" charset="-122"/>
                </a:rPr>
                <a:t>战国战车（复原模型）</a:t>
              </a:r>
              <a:endParaRPr kumimoji="1" lang="en-US" altLang="zh-CN" sz="2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  <p:pic>
          <p:nvPicPr>
            <p:cNvPr id="18441" name="Picture 5" descr="c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8" y="769"/>
              <a:ext cx="3404" cy="2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35" name="Group 11"/>
          <p:cNvGrpSpPr>
            <a:grpSpLocks/>
          </p:cNvGrpSpPr>
          <p:nvPr/>
        </p:nvGrpSpPr>
        <p:grpSpPr bwMode="auto">
          <a:xfrm>
            <a:off x="877888" y="1403350"/>
            <a:ext cx="5218112" cy="4337050"/>
            <a:chOff x="2192" y="841"/>
            <a:chExt cx="3287" cy="2732"/>
          </a:xfrm>
        </p:grpSpPr>
        <p:pic>
          <p:nvPicPr>
            <p:cNvPr id="18437" name="Picture 8" descr="t01cf5324fc6b0618db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08" y="841"/>
              <a:ext cx="3264" cy="1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7" name="Text Box 9"/>
            <p:cNvSpPr txBox="1">
              <a:spLocks noChangeArrowheads="1"/>
            </p:cNvSpPr>
            <p:nvPr/>
          </p:nvSpPr>
          <p:spPr bwMode="auto">
            <a:xfrm>
              <a:off x="2192" y="3054"/>
              <a:ext cx="3287" cy="5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pPr>
                <a:defRPr/>
              </a:pPr>
              <a:r>
                <a:rPr kumimoji="1" lang="zh-CN" altLang="en-US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楷体" pitchFamily="2" charset="-122"/>
                  <a:ea typeface="华文楷体" pitchFamily="2" charset="-122"/>
                </a:rPr>
                <a:t>　　曹沫挟齐桓公画像石所绘为春秋时期鲁国大夫曹沫挟持齐桓公，要求他归还鲁国国土的事。这从侧面反映了当时诸侯国互相兼并的情况。</a:t>
              </a:r>
            </a:p>
          </p:txBody>
        </p:sp>
        <p:sp>
          <p:nvSpPr>
            <p:cNvPr id="17418" name="Rectangle 10"/>
            <p:cNvSpPr>
              <a:spLocks noChangeArrowheads="1"/>
            </p:cNvSpPr>
            <p:nvPr/>
          </p:nvSpPr>
          <p:spPr bwMode="auto">
            <a:xfrm>
              <a:off x="3010" y="2827"/>
              <a:ext cx="1652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kumimoji="1" lang="zh-CN" altLang="en-US" sz="2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黑体" pitchFamily="49" charset="-122"/>
                </a:rPr>
                <a:t>曹沫挟齐桓公画像石</a:t>
              </a:r>
            </a:p>
          </p:txBody>
        </p:sp>
      </p:grp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903288" y="431800"/>
            <a:ext cx="9556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思源黑体" pitchFamily="34" charset="-122"/>
                <a:cs typeface="Times New Roman" pitchFamily="18" charset="0"/>
              </a:rPr>
              <a:t>②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368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692275" y="550863"/>
            <a:ext cx="100504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>
                <a:effectLst>
                  <a:outerShdw blurRad="38100" dist="38100" dir="2700000" algn="tl">
                    <a:srgbClr val="C0C0C0"/>
                  </a:outerShdw>
                </a:effectLst>
                <a:ea typeface="新宋体" pitchFamily="49" charset="-122"/>
              </a:rPr>
              <a:t>文化因素：私学兴起，学术下移，造就一大批文士。</a:t>
            </a:r>
          </a:p>
        </p:txBody>
      </p:sp>
      <p:grpSp>
        <p:nvGrpSpPr>
          <p:cNvPr id="19458" name="Group 9"/>
          <p:cNvGrpSpPr>
            <a:grpSpLocks/>
          </p:cNvGrpSpPr>
          <p:nvPr/>
        </p:nvGrpSpPr>
        <p:grpSpPr bwMode="auto">
          <a:xfrm>
            <a:off x="357188" y="1616075"/>
            <a:ext cx="6456362" cy="3624263"/>
            <a:chOff x="1806" y="1139"/>
            <a:chExt cx="4067" cy="2283"/>
          </a:xfrm>
        </p:grpSpPr>
        <p:sp>
          <p:nvSpPr>
            <p:cNvPr id="18436" name="Text Box 4"/>
            <p:cNvSpPr txBox="1">
              <a:spLocks noChangeArrowheads="1"/>
            </p:cNvSpPr>
            <p:nvPr/>
          </p:nvSpPr>
          <p:spPr bwMode="auto">
            <a:xfrm>
              <a:off x="3307" y="3230"/>
              <a:ext cx="1065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kumimoji="1" lang="zh-CN" altLang="en-US" sz="2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黑体" pitchFamily="49" charset="-122"/>
                </a:rPr>
                <a:t>孔子讲学图</a:t>
              </a:r>
            </a:p>
          </p:txBody>
        </p:sp>
        <p:pic>
          <p:nvPicPr>
            <p:cNvPr id="19464" name="Picture 5" descr="k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06" y="1139"/>
              <a:ext cx="4067" cy="2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903288" y="431800"/>
            <a:ext cx="9556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思源黑体" pitchFamily="34" charset="-122"/>
                <a:cs typeface="Times New Roman" pitchFamily="18" charset="0"/>
              </a:rPr>
              <a:t>③</a:t>
            </a:r>
          </a:p>
        </p:txBody>
      </p:sp>
      <p:grpSp>
        <p:nvGrpSpPr>
          <p:cNvPr id="19460" name="Group 13"/>
          <p:cNvGrpSpPr>
            <a:grpSpLocks/>
          </p:cNvGrpSpPr>
          <p:nvPr/>
        </p:nvGrpSpPr>
        <p:grpSpPr bwMode="auto">
          <a:xfrm>
            <a:off x="6956425" y="1608138"/>
            <a:ext cx="4868863" cy="3659187"/>
            <a:chOff x="2306" y="1030"/>
            <a:chExt cx="3067" cy="2305"/>
          </a:xfrm>
        </p:grpSpPr>
        <p:pic>
          <p:nvPicPr>
            <p:cNvPr id="19461" name="Picture 10" descr="res07_attpic_brie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06" y="1030"/>
              <a:ext cx="3067" cy="2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0" name="Text Box 12"/>
            <p:cNvSpPr txBox="1">
              <a:spLocks noChangeArrowheads="1"/>
            </p:cNvSpPr>
            <p:nvPr/>
          </p:nvSpPr>
          <p:spPr bwMode="auto">
            <a:xfrm>
              <a:off x="3129" y="3085"/>
              <a:ext cx="14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rPr>
                <a:t>古代私塾（浮雕）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378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692275" y="550863"/>
            <a:ext cx="100504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>
                <a:effectLst>
                  <a:outerShdw blurRad="38100" dist="38100" dir="2700000" algn="tl">
                    <a:srgbClr val="C0C0C0"/>
                  </a:outerShdw>
                </a:effectLst>
                <a:ea typeface="新宋体" pitchFamily="49" charset="-122"/>
              </a:rPr>
              <a:t>阶级因素：新兴地主阶级崛起，“士”阶层活跃并受重用。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903288" y="431800"/>
            <a:ext cx="9556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思源黑体" pitchFamily="34" charset="-122"/>
                <a:cs typeface="Times New Roman" pitchFamily="18" charset="0"/>
              </a:rPr>
              <a:t>④</a:t>
            </a:r>
          </a:p>
        </p:txBody>
      </p:sp>
      <p:grpSp>
        <p:nvGrpSpPr>
          <p:cNvPr id="20483" name="Group 6"/>
          <p:cNvGrpSpPr>
            <a:grpSpLocks/>
          </p:cNvGrpSpPr>
          <p:nvPr/>
        </p:nvGrpSpPr>
        <p:grpSpPr bwMode="auto">
          <a:xfrm>
            <a:off x="395288" y="1257300"/>
            <a:ext cx="5700712" cy="4610100"/>
            <a:chOff x="2044" y="865"/>
            <a:chExt cx="3591" cy="2904"/>
          </a:xfrm>
        </p:grpSpPr>
        <p:pic>
          <p:nvPicPr>
            <p:cNvPr id="20494" name="Picture 4" descr="timg_image&amp;quality=80&amp;size=b10000_10000&amp;sec=1503016921&amp;di=03d1d6fa7c0b64fb47bdbe76703306f9&amp;src=http%3A%2F%2Fhiphoto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60" y="865"/>
              <a:ext cx="3559" cy="2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2044" y="3173"/>
              <a:ext cx="3591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rPr>
                <a:t>河北保定定兴黄金台</a:t>
              </a:r>
            </a:p>
            <a:p>
              <a:pPr>
                <a:defRPr/>
              </a:pPr>
              <a:r>
                <a:rPr lang="zh-CN" altLang="en-US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楷体" pitchFamily="2" charset="-122"/>
                  <a:ea typeface="华文楷体" pitchFamily="2" charset="-122"/>
                </a:rPr>
                <a:t>        燕昭王高筑“黄金台</a:t>
              </a:r>
              <a:r>
                <a:rPr lang="en-US" altLang="zh-CN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楷体" pitchFamily="2" charset="-122"/>
                  <a:ea typeface="华文楷体" pitchFamily="2" charset="-122"/>
                </a:rPr>
                <a:t>”</a:t>
              </a:r>
              <a:r>
                <a:rPr lang="zh-CN" altLang="en-US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楷体" pitchFamily="2" charset="-122"/>
                  <a:ea typeface="华文楷体" pitchFamily="2" charset="-122"/>
                </a:rPr>
                <a:t>以招贤纳士，名将乐毅、剧辛先后投奔燕国。</a:t>
              </a:r>
            </a:p>
          </p:txBody>
        </p:sp>
      </p:grpSp>
      <p:sp>
        <p:nvSpPr>
          <p:cNvPr id="20484" name="AutoShape 7" descr="u=674676395,952202574&amp;fm=15&amp;gp=0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0485" name="Group 11"/>
          <p:cNvGrpSpPr>
            <a:grpSpLocks/>
          </p:cNvGrpSpPr>
          <p:nvPr/>
        </p:nvGrpSpPr>
        <p:grpSpPr bwMode="auto">
          <a:xfrm>
            <a:off x="6804025" y="3429000"/>
            <a:ext cx="1608138" cy="2166938"/>
            <a:chOff x="3333" y="1026"/>
            <a:chExt cx="1013" cy="1365"/>
          </a:xfrm>
        </p:grpSpPr>
        <p:pic>
          <p:nvPicPr>
            <p:cNvPr id="20492" name="Picture 9" descr="5f70c7c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33" y="1026"/>
              <a:ext cx="1013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 Box 10"/>
            <p:cNvSpPr txBox="1">
              <a:spLocks noChangeArrowheads="1"/>
            </p:cNvSpPr>
            <p:nvPr/>
          </p:nvSpPr>
          <p:spPr bwMode="auto">
            <a:xfrm>
              <a:off x="3637" y="2160"/>
              <a:ext cx="40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8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乐毅</a:t>
              </a:r>
            </a:p>
          </p:txBody>
        </p:sp>
      </p:grpSp>
      <p:grpSp>
        <p:nvGrpSpPr>
          <p:cNvPr id="20486" name="Group 18"/>
          <p:cNvGrpSpPr>
            <a:grpSpLocks/>
          </p:cNvGrpSpPr>
          <p:nvPr/>
        </p:nvGrpSpPr>
        <p:grpSpPr bwMode="auto">
          <a:xfrm>
            <a:off x="9525000" y="3429000"/>
            <a:ext cx="1349375" cy="2163763"/>
            <a:chOff x="3415" y="937"/>
            <a:chExt cx="850" cy="1363"/>
          </a:xfrm>
        </p:grpSpPr>
        <p:pic>
          <p:nvPicPr>
            <p:cNvPr id="20490" name="Picture 12" descr="a6gx8c466859313662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15" y="937"/>
              <a:ext cx="850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6" name="Text Box 14"/>
            <p:cNvSpPr txBox="1">
              <a:spLocks noChangeArrowheads="1"/>
            </p:cNvSpPr>
            <p:nvPr/>
          </p:nvSpPr>
          <p:spPr bwMode="auto">
            <a:xfrm>
              <a:off x="3586" y="2069"/>
              <a:ext cx="5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18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吴起</a:t>
              </a:r>
            </a:p>
          </p:txBody>
        </p:sp>
      </p:grpSp>
      <p:grpSp>
        <p:nvGrpSpPr>
          <p:cNvPr id="20487" name="Group 20"/>
          <p:cNvGrpSpPr>
            <a:grpSpLocks/>
          </p:cNvGrpSpPr>
          <p:nvPr/>
        </p:nvGrpSpPr>
        <p:grpSpPr bwMode="auto">
          <a:xfrm>
            <a:off x="7977188" y="1285875"/>
            <a:ext cx="1670050" cy="2143125"/>
            <a:chOff x="3314" y="1107"/>
            <a:chExt cx="1052" cy="1350"/>
          </a:xfrm>
        </p:grpSpPr>
        <p:sp>
          <p:nvSpPr>
            <p:cNvPr id="18445" name="Text Box 13"/>
            <p:cNvSpPr txBox="1">
              <a:spLocks noChangeArrowheads="1"/>
            </p:cNvSpPr>
            <p:nvPr/>
          </p:nvSpPr>
          <p:spPr bwMode="auto">
            <a:xfrm>
              <a:off x="3586" y="2226"/>
              <a:ext cx="5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18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商鞅</a:t>
              </a:r>
            </a:p>
          </p:txBody>
        </p:sp>
        <p:pic>
          <p:nvPicPr>
            <p:cNvPr id="20489" name="Picture 19" descr="20170602011523_f01add2f8f8a553c1750f726c661d845_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14" y="1107"/>
              <a:ext cx="1052" cy="1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389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692275" y="550863"/>
            <a:ext cx="100504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>
                <a:effectLst>
                  <a:outerShdw blurRad="38100" dist="38100" dir="2700000" algn="tl">
                    <a:srgbClr val="C0C0C0"/>
                  </a:outerShdw>
                </a:effectLst>
                <a:ea typeface="新宋体" pitchFamily="49" charset="-122"/>
              </a:rPr>
              <a:t>学术环境宽松，学者具有较强的独立自主性。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903288" y="431800"/>
            <a:ext cx="9556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思源黑体" pitchFamily="34" charset="-122"/>
                <a:cs typeface="Times New Roman" pitchFamily="18" charset="0"/>
              </a:rPr>
              <a:t>⑤</a:t>
            </a:r>
          </a:p>
        </p:txBody>
      </p:sp>
      <p:pic>
        <p:nvPicPr>
          <p:cNvPr id="21507" name="Picture 2" descr="诸子百家"/>
          <p:cNvPicPr>
            <a:picLocks noChangeAspect="1" noChangeArrowheads="1"/>
          </p:cNvPicPr>
          <p:nvPr/>
        </p:nvPicPr>
        <p:blipFill>
          <a:blip r:embed="rId2">
            <a:lum bright="18000" contrast="6000"/>
          </a:blip>
          <a:srcRect t="8624" r="-702" b="26865"/>
          <a:stretch>
            <a:fillRect/>
          </a:stretch>
        </p:blipFill>
        <p:spPr bwMode="auto">
          <a:xfrm>
            <a:off x="1562100" y="4427538"/>
            <a:ext cx="90678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08" name="Group 7"/>
          <p:cNvGrpSpPr>
            <a:grpSpLocks/>
          </p:cNvGrpSpPr>
          <p:nvPr/>
        </p:nvGrpSpPr>
        <p:grpSpPr bwMode="auto">
          <a:xfrm>
            <a:off x="598488" y="1233488"/>
            <a:ext cx="2173287" cy="3162300"/>
            <a:chOff x="3241" y="782"/>
            <a:chExt cx="1369" cy="1992"/>
          </a:xfrm>
        </p:grpSpPr>
        <p:pic>
          <p:nvPicPr>
            <p:cNvPr id="21518" name="Picture 5" descr="hst002_pic2b"/>
            <p:cNvPicPr>
              <a:picLocks noChangeAspect="1" noChangeArrowheads="1"/>
            </p:cNvPicPr>
            <p:nvPr/>
          </p:nvPicPr>
          <p:blipFill>
            <a:blip r:embed="rId3">
              <a:lum contrast="12000"/>
            </a:blip>
            <a:srcRect/>
            <a:stretch>
              <a:fillRect/>
            </a:stretch>
          </p:blipFill>
          <p:spPr bwMode="auto">
            <a:xfrm>
              <a:off x="3241" y="782"/>
              <a:ext cx="1369" cy="1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2" name="Text Box 6"/>
            <p:cNvSpPr txBox="1">
              <a:spLocks noChangeArrowheads="1"/>
            </p:cNvSpPr>
            <p:nvPr/>
          </p:nvSpPr>
          <p:spPr bwMode="auto">
            <a:xfrm>
              <a:off x="3378" y="2601"/>
              <a:ext cx="933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kumimoji="1" lang="zh-CN" altLang="en-US" sz="18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新宋体" pitchFamily="49" charset="-122"/>
                </a:rPr>
                <a:t>《墨子》书影</a:t>
              </a:r>
            </a:p>
          </p:txBody>
        </p:sp>
      </p:grpSp>
      <p:grpSp>
        <p:nvGrpSpPr>
          <p:cNvPr id="21509" name="Group 10"/>
          <p:cNvGrpSpPr>
            <a:grpSpLocks/>
          </p:cNvGrpSpPr>
          <p:nvPr/>
        </p:nvGrpSpPr>
        <p:grpSpPr bwMode="auto">
          <a:xfrm>
            <a:off x="3436938" y="1270000"/>
            <a:ext cx="2224087" cy="3168650"/>
            <a:chOff x="3139" y="720"/>
            <a:chExt cx="1401" cy="1996"/>
          </a:xfrm>
        </p:grpSpPr>
        <p:sp>
          <p:nvSpPr>
            <p:cNvPr id="19464" name="Rectangle 8"/>
            <p:cNvSpPr>
              <a:spLocks noChangeArrowheads="1"/>
            </p:cNvSpPr>
            <p:nvPr/>
          </p:nvSpPr>
          <p:spPr bwMode="auto">
            <a:xfrm>
              <a:off x="3323" y="2543"/>
              <a:ext cx="1049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kumimoji="1" lang="zh-CN" altLang="en-US" sz="18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新宋体" pitchFamily="49" charset="-122"/>
                </a:rPr>
                <a:t>《孟子》书影</a:t>
              </a:r>
            </a:p>
          </p:txBody>
        </p:sp>
        <p:pic>
          <p:nvPicPr>
            <p:cNvPr id="21517" name="Picture 9" descr="m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39" y="720"/>
              <a:ext cx="1401" cy="1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510" name="Group 13"/>
          <p:cNvGrpSpPr>
            <a:grpSpLocks/>
          </p:cNvGrpSpPr>
          <p:nvPr/>
        </p:nvGrpSpPr>
        <p:grpSpPr bwMode="auto">
          <a:xfrm>
            <a:off x="9104313" y="1220788"/>
            <a:ext cx="2289175" cy="3195637"/>
            <a:chOff x="3119" y="743"/>
            <a:chExt cx="1442" cy="2013"/>
          </a:xfrm>
        </p:grpSpPr>
        <p:sp>
          <p:nvSpPr>
            <p:cNvPr id="19467" name="Rectangle 11"/>
            <p:cNvSpPr>
              <a:spLocks noChangeArrowheads="1"/>
            </p:cNvSpPr>
            <p:nvPr/>
          </p:nvSpPr>
          <p:spPr bwMode="auto">
            <a:xfrm>
              <a:off x="3293" y="2583"/>
              <a:ext cx="1084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kumimoji="1" lang="en-US" altLang="zh-CN" sz="18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新宋体" pitchFamily="49" charset="-122"/>
                </a:rPr>
                <a:t>《</a:t>
              </a:r>
              <a:r>
                <a:rPr kumimoji="1" lang="zh-CN" altLang="en-US" sz="18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新宋体" pitchFamily="49" charset="-122"/>
                </a:rPr>
                <a:t>韩非子</a:t>
              </a:r>
              <a:r>
                <a:rPr kumimoji="1" lang="en-US" altLang="zh-CN" sz="18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新宋体" pitchFamily="49" charset="-122"/>
                </a:rPr>
                <a:t>》</a:t>
              </a:r>
              <a:r>
                <a:rPr kumimoji="1" lang="zh-CN" altLang="en-US" sz="18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新宋体" pitchFamily="49" charset="-122"/>
                </a:rPr>
                <a:t>书影</a:t>
              </a:r>
            </a:p>
          </p:txBody>
        </p:sp>
        <p:pic>
          <p:nvPicPr>
            <p:cNvPr id="21515" name="Picture 12" descr="s124014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19" y="743"/>
              <a:ext cx="1442" cy="1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511" name="Group 17"/>
          <p:cNvGrpSpPr>
            <a:grpSpLocks/>
          </p:cNvGrpSpPr>
          <p:nvPr/>
        </p:nvGrpSpPr>
        <p:grpSpPr bwMode="auto">
          <a:xfrm>
            <a:off x="6638925" y="1268413"/>
            <a:ext cx="1630363" cy="3186112"/>
            <a:chOff x="3326" y="789"/>
            <a:chExt cx="1027" cy="2007"/>
          </a:xfrm>
        </p:grpSpPr>
        <p:pic>
          <p:nvPicPr>
            <p:cNvPr id="21512" name="Picture 15" descr="timg_image&amp;quality=80&amp;size=b9999_10000&amp;sec=1503596159980&amp;di=0014d4995f83dfb56a92cd59f3c492f7&amp;imgtype=0&amp;src=http%3A%2F%2Fngdsb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26" y="789"/>
              <a:ext cx="1027" cy="1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2" name="Rectangle 16"/>
            <p:cNvSpPr>
              <a:spLocks noChangeArrowheads="1"/>
            </p:cNvSpPr>
            <p:nvPr/>
          </p:nvSpPr>
          <p:spPr bwMode="auto">
            <a:xfrm>
              <a:off x="3347" y="2623"/>
              <a:ext cx="986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kumimoji="1" lang="zh-CN" altLang="en-US" sz="18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新宋体" pitchFamily="49" charset="-122"/>
                </a:rPr>
                <a:t>《庄子》书影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399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692275" y="550863"/>
            <a:ext cx="100504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>
                <a:effectLst>
                  <a:outerShdw blurRad="38100" dist="38100" dir="2700000" algn="tl">
                    <a:srgbClr val="C0C0C0"/>
                  </a:outerShdw>
                </a:effectLst>
                <a:ea typeface="新宋体" pitchFamily="49" charset="-122"/>
              </a:rPr>
              <a:t>科技因素：科学技术取得了较大进步，认知水平提高。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903288" y="431800"/>
            <a:ext cx="9556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思源黑体" pitchFamily="34" charset="-122"/>
                <a:cs typeface="Times New Roman" pitchFamily="18" charset="0"/>
              </a:rPr>
              <a:t>⑥</a:t>
            </a:r>
          </a:p>
        </p:txBody>
      </p:sp>
      <p:grpSp>
        <p:nvGrpSpPr>
          <p:cNvPr id="22531" name="Group 9"/>
          <p:cNvGrpSpPr>
            <a:grpSpLocks/>
          </p:cNvGrpSpPr>
          <p:nvPr/>
        </p:nvGrpSpPr>
        <p:grpSpPr bwMode="auto">
          <a:xfrm>
            <a:off x="341313" y="1254125"/>
            <a:ext cx="5302250" cy="4906963"/>
            <a:chOff x="2170" y="705"/>
            <a:chExt cx="3340" cy="3091"/>
          </a:xfrm>
        </p:grpSpPr>
        <p:pic>
          <p:nvPicPr>
            <p:cNvPr id="22535" name="Picture 6" descr="18132215_980x1200_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99" y="705"/>
              <a:ext cx="1482" cy="2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8" name="Text Box 8"/>
            <p:cNvSpPr txBox="1">
              <a:spLocks noChangeArrowheads="1"/>
            </p:cNvSpPr>
            <p:nvPr/>
          </p:nvSpPr>
          <p:spPr bwMode="auto">
            <a:xfrm>
              <a:off x="2170" y="2854"/>
              <a:ext cx="3340" cy="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itchFamily="49" charset="-122"/>
                  <a:ea typeface="黑体" pitchFamily="49" charset="-122"/>
                </a:rPr>
                <a:t>《</a:t>
              </a:r>
              <a:r>
                <a:rPr lang="zh-CN" altLang="en-US" sz="2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itchFamily="49" charset="-122"/>
                  <a:ea typeface="黑体" pitchFamily="49" charset="-122"/>
                </a:rPr>
                <a:t>甘石星经</a:t>
              </a:r>
              <a:r>
                <a:rPr lang="en-US" altLang="zh-CN" sz="2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itchFamily="49" charset="-122"/>
                  <a:ea typeface="黑体" pitchFamily="49" charset="-122"/>
                </a:rPr>
                <a:t>》</a:t>
              </a:r>
            </a:p>
            <a:p>
              <a:pPr>
                <a:defRPr/>
              </a:pPr>
              <a:r>
                <a:rPr lang="zh-CN" altLang="en-US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新宋体" pitchFamily="49" charset="-122"/>
                  <a:ea typeface="新宋体" pitchFamily="49" charset="-122"/>
                </a:rPr>
                <a:t>    古代中国天文学专著和观测记录，是</a:t>
              </a:r>
              <a:r>
                <a:rPr lang="zh-CN" altLang="en-US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新宋体" pitchFamily="49" charset="-122"/>
                  <a:ea typeface="新宋体" pitchFamily="49" charset="-122"/>
                </a:rPr>
                <a:t>世界上现存最早</a:t>
              </a:r>
              <a:r>
                <a:rPr lang="zh-CN" altLang="en-US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新宋体" pitchFamily="49" charset="-122"/>
                  <a:ea typeface="新宋体" pitchFamily="49" charset="-122"/>
                </a:rPr>
                <a:t>的天文著作之一。书中提及日食、月食是天体相互掩食的现象，记录</a:t>
              </a:r>
              <a:r>
                <a:rPr lang="en-US" altLang="zh-CN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新宋体" pitchFamily="49" charset="-122"/>
                  <a:ea typeface="新宋体" pitchFamily="49" charset="-122"/>
                </a:rPr>
                <a:t>800</a:t>
              </a:r>
              <a:r>
                <a:rPr lang="zh-CN" altLang="en-US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新宋体" pitchFamily="49" charset="-122"/>
                  <a:ea typeface="新宋体" pitchFamily="49" charset="-122"/>
                </a:rPr>
                <a:t>多个恒星的名字，并划分其星官，其体系对后世发展颇有深远影响。</a:t>
              </a:r>
            </a:p>
          </p:txBody>
        </p:sp>
      </p:grpSp>
      <p:grpSp>
        <p:nvGrpSpPr>
          <p:cNvPr id="22532" name="Group 10"/>
          <p:cNvGrpSpPr>
            <a:grpSpLocks/>
          </p:cNvGrpSpPr>
          <p:nvPr/>
        </p:nvGrpSpPr>
        <p:grpSpPr bwMode="auto">
          <a:xfrm>
            <a:off x="5807075" y="1089025"/>
            <a:ext cx="6235700" cy="5195888"/>
            <a:chOff x="1876" y="781"/>
            <a:chExt cx="3928" cy="3273"/>
          </a:xfrm>
        </p:grpSpPr>
        <p:pic>
          <p:nvPicPr>
            <p:cNvPr id="22533" name="Picture 7" descr="97875446194481935533-fm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77" y="781"/>
              <a:ext cx="1526" cy="2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9" name="Text Box 9"/>
            <p:cNvSpPr txBox="1">
              <a:spLocks noChangeArrowheads="1"/>
            </p:cNvSpPr>
            <p:nvPr/>
          </p:nvSpPr>
          <p:spPr bwMode="auto">
            <a:xfrm>
              <a:off x="1876" y="2939"/>
              <a:ext cx="3928" cy="1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rPr>
                <a:t>《</a:t>
              </a:r>
              <a:r>
                <a:rPr lang="zh-CN" altLang="en-US" sz="2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rPr>
                <a:t>墨经</a:t>
              </a:r>
              <a:r>
                <a:rPr lang="en-US" altLang="zh-CN" sz="2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rPr>
                <a:t>》</a:t>
              </a:r>
            </a:p>
            <a:p>
              <a:pPr>
                <a:defRPr/>
              </a:pPr>
              <a:r>
                <a:rPr lang="zh-CN" altLang="en-US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新宋体" pitchFamily="49" charset="-122"/>
                  <a:ea typeface="新宋体" pitchFamily="49" charset="-122"/>
                </a:rPr>
                <a:t>    涉及</a:t>
              </a:r>
              <a:r>
                <a:rPr lang="zh-CN" altLang="en-US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新宋体" pitchFamily="49" charset="-122"/>
                  <a:ea typeface="新宋体" pitchFamily="49" charset="-122"/>
                </a:rPr>
                <a:t>数学、光学、力学、心理学、经济学</a:t>
              </a:r>
              <a:r>
                <a:rPr lang="zh-CN" altLang="en-US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新宋体" pitchFamily="49" charset="-122"/>
                  <a:ea typeface="新宋体" pitchFamily="49" charset="-122"/>
                </a:rPr>
                <a:t>等内容，是对先秦时代科学成就的重要记录。有关于力、力系的平衡和杠杆、斜面等简单机械的论述；记载了关于小孔成象和平面镜、凹面镜、凸面镜成象的观察研究，首先提概念以及朴素的时间（“久”，即宙）和空间（“宇”）的概念。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409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685</Words>
  <Application>WPS 演示</Application>
  <PresentationFormat>自定义</PresentationFormat>
  <Paragraphs>54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演示文稿设计模板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Calibri Light</vt:lpstr>
      <vt:lpstr>Calibri</vt:lpstr>
      <vt:lpstr>经典中宋简</vt:lpstr>
      <vt:lpstr>微软雅黑</vt:lpstr>
      <vt:lpstr>新宋体</vt:lpstr>
      <vt:lpstr>华文楷体</vt:lpstr>
      <vt:lpstr>Times New Roman</vt:lpstr>
      <vt:lpstr>黑体</vt:lpstr>
      <vt:lpstr>Arial Black</vt:lpstr>
      <vt:lpstr>思源黑体</vt:lpstr>
      <vt:lpstr>华文行楷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zhangxiaomin</dc:creator>
  <cp:lastModifiedBy>phw</cp:lastModifiedBy>
  <cp:revision>33</cp:revision>
  <dcterms:created xsi:type="dcterms:W3CDTF">2017-06-05T01:52:00Z</dcterms:created>
  <dcterms:modified xsi:type="dcterms:W3CDTF">2017-08-25T01:12:01Z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2052-10.1.0.6489</vt:lpwstr>
  </property>
</Properties>
</file>