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76" r:id="rId3"/>
    <p:sldId id="266" r:id="rId4"/>
    <p:sldId id="267" r:id="rId5"/>
    <p:sldId id="268" r:id="rId6"/>
    <p:sldId id="269" r:id="rId7"/>
    <p:sldId id="277" r:id="rId8"/>
    <p:sldId id="272" r:id="rId9"/>
    <p:sldId id="273" r:id="rId10"/>
    <p:sldId id="278" r:id="rId11"/>
    <p:sldId id="279" r:id="rId12"/>
    <p:sldId id="265" r:id="rId13"/>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7" d="100"/>
          <a:sy n="67" d="100"/>
        </p:scale>
        <p:origin x="-76" y="-8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3078163" cy="511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24579" name="Rectangle 3"/>
          <p:cNvSpPr>
            <a:spLocks noGrp="1" noChangeArrowheads="1"/>
          </p:cNvSpPr>
          <p:nvPr>
            <p:ph type="dt" idx="1"/>
          </p:nvPr>
        </p:nvSpPr>
        <p:spPr bwMode="auto">
          <a:xfrm>
            <a:off x="4024313" y="0"/>
            <a:ext cx="3078162" cy="511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1292501D-C7EB-4F08-A824-BCBD856C7AB9}" type="datetimeFigureOut">
              <a:rPr lang="zh-CN" altLang="en-US"/>
              <a:pPr/>
              <a:t>2017/8/3 Thursday</a:t>
            </a:fld>
            <a:endParaRPr lang="en-US" altLang="zh-CN"/>
          </a:p>
        </p:txBody>
      </p:sp>
      <p:sp>
        <p:nvSpPr>
          <p:cNvPr id="24580" name="Rectangle 4"/>
          <p:cNvSpPr>
            <a:spLocks noRot="1" noChangeArrowheads="1" noTextEdit="1"/>
          </p:cNvSpPr>
          <p:nvPr>
            <p:ph type="sldImg" idx="2"/>
          </p:nvPr>
        </p:nvSpPr>
        <p:spPr bwMode="auto">
          <a:xfrm>
            <a:off x="142875" y="768350"/>
            <a:ext cx="6818313" cy="3836988"/>
          </a:xfrm>
          <a:prstGeom prst="rect">
            <a:avLst/>
          </a:prstGeom>
          <a:noFill/>
          <a:ln w="9525">
            <a:solidFill>
              <a:srgbClr val="000000"/>
            </a:solidFill>
            <a:miter lim="800000"/>
            <a:headEnd/>
            <a:tailEnd/>
          </a:ln>
          <a:effectLst/>
        </p:spPr>
      </p:sp>
      <p:sp>
        <p:nvSpPr>
          <p:cNvPr id="24581" name="Rectangle 5"/>
          <p:cNvSpPr>
            <a:spLocks noGrp="1" noChangeArrowheads="1"/>
          </p:cNvSpPr>
          <p:nvPr>
            <p:ph type="body" sz="quarter" idx="3"/>
          </p:nvPr>
        </p:nvSpPr>
        <p:spPr bwMode="auto">
          <a:xfrm>
            <a:off x="711200" y="4860925"/>
            <a:ext cx="5683250" cy="46053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4582" name="Rectangle 6"/>
          <p:cNvSpPr>
            <a:spLocks noGrp="1" noChangeArrowheads="1"/>
          </p:cNvSpPr>
          <p:nvPr>
            <p:ph type="ftr" sz="quarter" idx="4"/>
          </p:nvPr>
        </p:nvSpPr>
        <p:spPr bwMode="auto">
          <a:xfrm>
            <a:off x="0" y="9721850"/>
            <a:ext cx="3078163" cy="5111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24583" name="Rectangle 7"/>
          <p:cNvSpPr>
            <a:spLocks noGrp="1" noChangeArrowheads="1"/>
          </p:cNvSpPr>
          <p:nvPr>
            <p:ph type="sldNum" sz="quarter" idx="5"/>
          </p:nvPr>
        </p:nvSpPr>
        <p:spPr bwMode="auto">
          <a:xfrm>
            <a:off x="4024313" y="9721850"/>
            <a:ext cx="3078162" cy="5111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C719839-3F94-4F19-96D0-9F7A303442A0}"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Rot="1" noChangeArrowheads="1" noTextEdit="1"/>
          </p:cNvSpPr>
          <p:nvPr>
            <p:ph type="sldImg"/>
          </p:nvPr>
        </p:nvSpPr>
        <p:spPr>
          <a:ln/>
        </p:spPr>
      </p:sp>
      <p:sp>
        <p:nvSpPr>
          <p:cNvPr id="25603"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86A19EB-8240-4357-AD0E-58AF059FEA67}" type="datetimeFigureOut">
              <a:rPr lang="zh-CN" altLang="en-US"/>
              <a:pPr>
                <a:defRPr/>
              </a:pPr>
              <a:t>2017/8/3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6689426-B60A-4250-9A06-2D13F94C6D66}"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p:cNvSpPr>
          <p:nvPr>
            <p:ph type="dt" sz="half" idx="10"/>
          </p:nvPr>
        </p:nvSpPr>
        <p:spPr/>
        <p:txBody>
          <a:bodyPr/>
          <a:lstStyle>
            <a:lvl1pPr>
              <a:defRPr/>
            </a:lvl1pPr>
          </a:lstStyle>
          <a:p>
            <a:pPr>
              <a:defRPr/>
            </a:pPr>
            <a:fld id="{5D6E1B6E-6A60-4B66-B909-F210AF22884F}" type="datetimeFigureOut">
              <a:rPr lang="zh-CN" altLang="en-US"/>
              <a:pPr>
                <a:defRPr/>
              </a:pPr>
              <a:t>2017/8/3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F490F4D-ADAE-412E-B576-8F2A735A5B06}"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C5DF654-FB81-42D1-B12F-B7D5AE71C26B}" type="datetimeFigureOut">
              <a:rPr lang="zh-CN" altLang="en-US"/>
              <a:pPr>
                <a:defRPr/>
              </a:pPr>
              <a:t>2017/8/3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1E77870-4889-49D9-9963-7C1F52DB2F35}"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61C5203-FE61-4A2D-961C-B5B8408615CE}" type="datetimeFigureOut">
              <a:rPr lang="zh-CN" altLang="en-US"/>
              <a:pPr>
                <a:defRPr/>
              </a:pPr>
              <a:t>2017/8/3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D29D7E6-E14F-4868-BFA9-C7FEE7917E2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8766029-0033-4806-A801-9A7A0D99702D}" type="datetimeFigureOut">
              <a:rPr lang="zh-CN" altLang="en-US"/>
              <a:pPr>
                <a:defRPr/>
              </a:pPr>
              <a:t>2017/8/3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0B96123-4E7A-4654-AA55-038644C83C93}"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1FA0AF9-C6D7-490E-AB13-AB874C42C748}" type="datetimeFigureOut">
              <a:rPr lang="zh-CN" altLang="en-US"/>
              <a:pPr>
                <a:defRPr/>
              </a:pPr>
              <a:t>2017/8/3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C10094F-A7C0-40E0-AF51-8AA570CCE8AA}"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8077C8A-ECA7-4866-B9CE-EC4CEEE8E236}" type="datetimeFigureOut">
              <a:rPr lang="zh-CN" altLang="en-US"/>
              <a:pPr>
                <a:defRPr/>
              </a:pPr>
              <a:t>2017/8/3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BDACE17-7EF0-4875-8C6C-21D73F39FEE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E463AE-17BF-486B-AE4E-696644AE0BEE}" type="datetimeFigureOut">
              <a:rPr lang="zh-CN" altLang="en-US"/>
              <a:pPr>
                <a:defRPr/>
              </a:pPr>
              <a:t>2017/8/3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14FE0491-75D3-41B3-8881-3B495589047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967DD8F-9645-4E2B-9580-0BEFC34E73BA}" type="datetimeFigureOut">
              <a:rPr lang="zh-CN" altLang="en-US"/>
              <a:pPr>
                <a:defRPr/>
              </a:pPr>
              <a:t>2017/8/3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8E8FDDD-930F-4747-A208-11642DF45213}"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3162BEC-9CF2-4B02-A034-919030069396}" type="datetimeFigureOut">
              <a:rPr lang="zh-CN" altLang="en-US"/>
              <a:pPr>
                <a:defRPr/>
              </a:pPr>
              <a:t>2017/8/3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1AD1029-3BFA-493A-87E6-EDA720605D7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FE9C1F5-A25E-4A07-8E3C-F7891D0E09B2}" type="datetimeFigureOut">
              <a:rPr lang="zh-CN" altLang="en-US"/>
              <a:pPr>
                <a:defRPr/>
              </a:pPr>
              <a:t>2017/8/3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67E36E73-52EB-4A36-8CD7-026050F8D62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7" r:id="rId2"/>
    <p:sldLayoutId id="2147483656" r:id="rId3"/>
    <p:sldLayoutId id="2147483655" r:id="rId4"/>
    <p:sldLayoutId id="2147483654" r:id="rId5"/>
    <p:sldLayoutId id="2147483653" r:id="rId6"/>
    <p:sldLayoutId id="2147483652" r:id="rId7"/>
    <p:sldLayoutId id="2147483651" r:id="rId8"/>
    <p:sldLayoutId id="2147483650" r:id="rId9"/>
    <p:sldLayoutId id="2147483649" r:id="rId10"/>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audio" Target="file:///C:\Users\Administrator\Desktop\Hans%20Zimmer%20-%20Tennessee.mp3" TargetMode="External"/><Relationship Id="rId6" Type="http://schemas.openxmlformats.org/officeDocument/2006/relationships/image" Target="../media/image13.jpe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jpeg"/><Relationship Id="rId4" Type="http://schemas.openxmlformats.org/officeDocument/2006/relationships/image" Target="../media/image11.png"/><Relationship Id="rId9"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p:cNvSpPr>
          <p:nvPr>
            <p:ph type="title"/>
          </p:nvPr>
        </p:nvSpPr>
        <p:spPr/>
        <p:txBody>
          <a:bodyPr/>
          <a:lstStyle/>
          <a:p>
            <a:pPr eaLnBrk="1" hangingPunct="1"/>
            <a:endParaRPr lang="zh-CN" altLang="en-US" smtClean="0"/>
          </a:p>
        </p:txBody>
      </p:sp>
      <p:pic>
        <p:nvPicPr>
          <p:cNvPr id="12290" name="内容占位符 3" descr="背景_"/>
          <p:cNvPicPr>
            <a:picLocks noChangeAspect="1"/>
          </p:cNvPicPr>
          <p:nvPr>
            <p:ph idx="1"/>
          </p:nvPr>
        </p:nvPicPr>
        <p:blipFill>
          <a:blip r:embed="rId3"/>
          <a:srcRect/>
          <a:stretch>
            <a:fillRect/>
          </a:stretch>
        </p:blipFill>
        <p:spPr>
          <a:xfrm>
            <a:off x="0" y="-12700"/>
            <a:ext cx="12212638" cy="6870700"/>
          </a:xfrm>
        </p:spPr>
      </p:pic>
      <p:sp>
        <p:nvSpPr>
          <p:cNvPr id="5" name="文本框 4"/>
          <p:cNvSpPr txBox="1"/>
          <p:nvPr/>
        </p:nvSpPr>
        <p:spPr>
          <a:xfrm>
            <a:off x="2759075" y="2005013"/>
            <a:ext cx="6908800" cy="1431925"/>
          </a:xfrm>
          <a:prstGeom prst="rect">
            <a:avLst/>
          </a:prstGeom>
          <a:noFill/>
        </p:spPr>
        <p:txBody>
          <a:bodyPr wrap="none">
            <a:spAutoFit/>
          </a:bodyPr>
          <a:lstStyle/>
          <a:p>
            <a:pPr>
              <a:defRPr/>
            </a:pPr>
            <a:r>
              <a:rPr lang="zh-CN" altLang="en-US" sz="4400" b="1">
                <a:effectLst>
                  <a:outerShdw blurRad="38100" dist="38100" dir="2700000" algn="tl">
                    <a:srgbClr val="C0C0C0"/>
                  </a:outerShdw>
                </a:effectLst>
                <a:latin typeface="经典中宋简"/>
                <a:ea typeface="经典中宋简"/>
                <a:cs typeface="经典中宋简"/>
              </a:rPr>
              <a:t>欧洲的殖民扩张与掠夺</a:t>
            </a:r>
          </a:p>
          <a:p>
            <a:pPr>
              <a:defRPr/>
            </a:pPr>
            <a:r>
              <a:rPr lang="en-US" altLang="zh-CN" sz="4400" b="1">
                <a:effectLst>
                  <a:outerShdw blurRad="38100" dist="38100" dir="2700000" algn="tl">
                    <a:srgbClr val="C0C0C0"/>
                  </a:outerShdw>
                </a:effectLst>
                <a:latin typeface="经典中宋简"/>
                <a:ea typeface="经典中宋简"/>
                <a:cs typeface="经典中宋简"/>
              </a:rPr>
              <a:t>——</a:t>
            </a:r>
            <a:r>
              <a:rPr lang="zh-CN" altLang="en-US" sz="4400" b="1">
                <a:effectLst>
                  <a:outerShdw blurRad="38100" dist="38100" dir="2700000" algn="tl">
                    <a:srgbClr val="C0C0C0"/>
                  </a:outerShdw>
                </a:effectLst>
                <a:latin typeface="经典中宋简"/>
                <a:ea typeface="经典中宋简"/>
                <a:cs typeface="经典中宋简"/>
              </a:rPr>
              <a:t>大国崛起的影响与启示</a:t>
            </a:r>
          </a:p>
        </p:txBody>
      </p:sp>
      <p:sp>
        <p:nvSpPr>
          <p:cNvPr id="12292" name="文本框 5"/>
          <p:cNvSpPr txBox="1">
            <a:spLocks noChangeArrowheads="1"/>
          </p:cNvSpPr>
          <p:nvPr/>
        </p:nvSpPr>
        <p:spPr bwMode="auto">
          <a:xfrm>
            <a:off x="4595813" y="4040188"/>
            <a:ext cx="2863850" cy="579437"/>
          </a:xfrm>
          <a:prstGeom prst="rect">
            <a:avLst/>
          </a:prstGeom>
          <a:noFill/>
          <a:ln w="9525">
            <a:noFill/>
            <a:miter lim="800000"/>
            <a:headEnd/>
            <a:tailEnd/>
          </a:ln>
        </p:spPr>
        <p:txBody>
          <a:bodyPr wrap="none">
            <a:spAutoFit/>
          </a:bodyPr>
          <a:lstStyle/>
          <a:p>
            <a:r>
              <a:rPr lang="zh-CN" altLang="en-US" sz="3200">
                <a:solidFill>
                  <a:srgbClr val="800000"/>
                </a:solidFill>
                <a:latin typeface="微软雅黑" pitchFamily="34" charset="-122"/>
                <a:ea typeface="微软雅黑" pitchFamily="34" charset="-122"/>
              </a:rPr>
              <a:t>制作人  王娟娟</a:t>
            </a:r>
          </a:p>
        </p:txBody>
      </p:sp>
    </p:spTree>
  </p:cSld>
  <p:clrMapOvr>
    <a:masterClrMapping/>
  </p:clrMapOvr>
  <p:transition spd="med">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p:txBody>
          <a:bodyPr/>
          <a:lstStyle/>
          <a:p>
            <a:endParaRPr lang="zh-CN" altLang="en-US" smtClean="0"/>
          </a:p>
        </p:txBody>
      </p:sp>
      <p:sp>
        <p:nvSpPr>
          <p:cNvPr id="21506" name="Rectangle 3"/>
          <p:cNvSpPr>
            <a:spLocks noGrp="1"/>
          </p:cNvSpPr>
          <p:nvPr>
            <p:ph type="body" idx="1"/>
          </p:nvPr>
        </p:nvSpPr>
        <p:spPr/>
        <p:txBody>
          <a:bodyPr/>
          <a:lstStyle/>
          <a:p>
            <a:endParaRPr lang="zh-CN" altLang="en-US" smtClean="0"/>
          </a:p>
        </p:txBody>
      </p:sp>
      <p:pic>
        <p:nvPicPr>
          <p:cNvPr id="27652" name="Picture 4" descr="314e251f95cad1c81b0234267f3e6709c93d5172"/>
          <p:cNvPicPr>
            <a:picLocks noChangeAspect="1" noChangeArrowheads="1"/>
          </p:cNvPicPr>
          <p:nvPr/>
        </p:nvPicPr>
        <p:blipFill>
          <a:blip r:embed="rId3"/>
          <a:srcRect/>
          <a:stretch>
            <a:fillRect/>
          </a:stretch>
        </p:blipFill>
        <p:spPr bwMode="auto">
          <a:xfrm>
            <a:off x="0" y="0"/>
            <a:ext cx="12192000" cy="6858000"/>
          </a:xfrm>
          <a:prstGeom prst="rect">
            <a:avLst/>
          </a:prstGeom>
          <a:noFill/>
          <a:ln w="9525">
            <a:noFill/>
            <a:miter lim="800000"/>
            <a:headEnd/>
            <a:tailEnd/>
          </a:ln>
        </p:spPr>
      </p:pic>
      <p:sp>
        <p:nvSpPr>
          <p:cNvPr id="22532" name="Text Box 5"/>
          <p:cNvSpPr txBox="1">
            <a:spLocks noChangeArrowheads="1"/>
          </p:cNvSpPr>
          <p:nvPr/>
        </p:nvSpPr>
        <p:spPr bwMode="auto">
          <a:xfrm>
            <a:off x="2403475" y="1028700"/>
            <a:ext cx="7489825" cy="1085850"/>
          </a:xfrm>
          <a:prstGeom prst="rect">
            <a:avLst/>
          </a:prstGeom>
          <a:solidFill>
            <a:schemeClr val="bg1"/>
          </a:solidFill>
          <a:ln w="19050">
            <a:solidFill>
              <a:srgbClr val="003366"/>
            </a:solidFill>
            <a:prstDash val="dashDot"/>
            <a:miter lim="800000"/>
            <a:headEnd/>
            <a:tailEnd/>
          </a:ln>
        </p:spPr>
        <p:txBody>
          <a:bodyPr>
            <a:spAutoFit/>
          </a:bodyPr>
          <a:lstStyle/>
          <a:p>
            <a:r>
              <a:rPr lang="zh-CN" altLang="en-US" sz="3200" b="1">
                <a:solidFill>
                  <a:srgbClr val="FF0000"/>
                </a:solidFill>
                <a:latin typeface="楷体" pitchFamily="49" charset="-122"/>
                <a:ea typeface="楷体" pitchFamily="49" charset="-122"/>
              </a:rPr>
              <a:t>早期殖民扩张时期（</a:t>
            </a:r>
            <a:r>
              <a:rPr lang="en-US" altLang="zh-CN" sz="3200" b="1">
                <a:solidFill>
                  <a:srgbClr val="FF0000"/>
                </a:solidFill>
                <a:latin typeface="楷体" pitchFamily="49" charset="-122"/>
                <a:ea typeface="楷体" pitchFamily="49" charset="-122"/>
              </a:rPr>
              <a:t>16—18</a:t>
            </a:r>
            <a:r>
              <a:rPr lang="zh-CN" altLang="en-US" sz="3200" b="1">
                <a:solidFill>
                  <a:srgbClr val="FF0000"/>
                </a:solidFill>
                <a:latin typeface="楷体" pitchFamily="49" charset="-122"/>
                <a:ea typeface="楷体" pitchFamily="49" charset="-122"/>
              </a:rPr>
              <a:t>世纪中期）</a:t>
            </a:r>
          </a:p>
          <a:p>
            <a:r>
              <a:rPr lang="en-US" altLang="zh-CN" sz="3200" b="1">
                <a:solidFill>
                  <a:srgbClr val="FF0000"/>
                </a:solidFill>
                <a:latin typeface="楷体" pitchFamily="49" charset="-122"/>
                <a:ea typeface="楷体" pitchFamily="49" charset="-122"/>
              </a:rPr>
              <a:t>    ----</a:t>
            </a:r>
            <a:r>
              <a:rPr lang="zh-CN" altLang="en-US" sz="3200" b="1">
                <a:solidFill>
                  <a:srgbClr val="FF0000"/>
                </a:solidFill>
                <a:latin typeface="楷体" pitchFamily="49" charset="-122"/>
                <a:ea typeface="楷体" pitchFamily="49" charset="-122"/>
              </a:rPr>
              <a:t>赤裸裸的暴力掠夺；</a:t>
            </a:r>
          </a:p>
        </p:txBody>
      </p:sp>
      <p:sp>
        <p:nvSpPr>
          <p:cNvPr id="22533" name="Rectangle 6"/>
          <p:cNvSpPr>
            <a:spLocks noChangeArrowheads="1"/>
          </p:cNvSpPr>
          <p:nvPr/>
        </p:nvSpPr>
        <p:spPr bwMode="auto">
          <a:xfrm>
            <a:off x="1400175" y="2895600"/>
            <a:ext cx="9274175" cy="1085850"/>
          </a:xfrm>
          <a:prstGeom prst="rect">
            <a:avLst/>
          </a:prstGeom>
          <a:solidFill>
            <a:schemeClr val="bg1"/>
          </a:solidFill>
          <a:ln w="19050">
            <a:solidFill>
              <a:srgbClr val="003366"/>
            </a:solidFill>
            <a:prstDash val="dashDot"/>
            <a:miter lim="800000"/>
            <a:headEnd/>
            <a:tailEnd/>
          </a:ln>
        </p:spPr>
        <p:txBody>
          <a:bodyPr>
            <a:spAutoFit/>
          </a:bodyPr>
          <a:lstStyle/>
          <a:p>
            <a:r>
              <a:rPr lang="zh-CN" altLang="en-US" sz="3200" b="1">
                <a:solidFill>
                  <a:srgbClr val="FF0000"/>
                </a:solidFill>
                <a:latin typeface="楷体" pitchFamily="49" charset="-122"/>
                <a:ea typeface="楷体" pitchFamily="49" charset="-122"/>
              </a:rPr>
              <a:t>自由资本主义时期（</a:t>
            </a:r>
            <a:r>
              <a:rPr lang="en-US" altLang="zh-CN" sz="3200" b="1">
                <a:solidFill>
                  <a:srgbClr val="FF0000"/>
                </a:solidFill>
                <a:latin typeface="楷体" pitchFamily="49" charset="-122"/>
                <a:ea typeface="楷体" pitchFamily="49" charset="-122"/>
              </a:rPr>
              <a:t>18</a:t>
            </a:r>
            <a:r>
              <a:rPr lang="zh-CN" altLang="en-US" sz="3200" b="1">
                <a:solidFill>
                  <a:srgbClr val="FF0000"/>
                </a:solidFill>
                <a:latin typeface="楷体" pitchFamily="49" charset="-122"/>
                <a:ea typeface="楷体" pitchFamily="49" charset="-122"/>
              </a:rPr>
              <a:t>世纪中期</a:t>
            </a:r>
            <a:r>
              <a:rPr lang="en-US" altLang="zh-CN" sz="3200" b="1">
                <a:solidFill>
                  <a:srgbClr val="FF0000"/>
                </a:solidFill>
                <a:latin typeface="楷体" pitchFamily="49" charset="-122"/>
                <a:ea typeface="楷体" pitchFamily="49" charset="-122"/>
              </a:rPr>
              <a:t>—19</a:t>
            </a:r>
            <a:r>
              <a:rPr lang="zh-CN" altLang="en-US" sz="3200" b="1">
                <a:solidFill>
                  <a:srgbClr val="FF0000"/>
                </a:solidFill>
                <a:latin typeface="楷体" pitchFamily="49" charset="-122"/>
                <a:ea typeface="楷体" pitchFamily="49" charset="-122"/>
              </a:rPr>
              <a:t>世纪中期）</a:t>
            </a:r>
          </a:p>
          <a:p>
            <a:r>
              <a:rPr lang="en-US" altLang="zh-CN" sz="3200" b="1">
                <a:solidFill>
                  <a:srgbClr val="FF0000"/>
                </a:solidFill>
                <a:latin typeface="楷体" pitchFamily="49" charset="-122"/>
                <a:ea typeface="楷体" pitchFamily="49" charset="-122"/>
              </a:rPr>
              <a:t>    ----</a:t>
            </a:r>
            <a:r>
              <a:rPr lang="zh-CN" altLang="en-US" sz="3200" b="1">
                <a:solidFill>
                  <a:srgbClr val="FF0000"/>
                </a:solidFill>
                <a:latin typeface="楷体" pitchFamily="49" charset="-122"/>
                <a:ea typeface="楷体" pitchFamily="49" charset="-122"/>
              </a:rPr>
              <a:t>侵略战争、抢占商品市场和原料产地；</a:t>
            </a:r>
          </a:p>
        </p:txBody>
      </p:sp>
      <p:sp>
        <p:nvSpPr>
          <p:cNvPr id="22534" name="Rectangle 7"/>
          <p:cNvSpPr>
            <a:spLocks noChangeArrowheads="1"/>
          </p:cNvSpPr>
          <p:nvPr/>
        </p:nvSpPr>
        <p:spPr bwMode="auto">
          <a:xfrm>
            <a:off x="2651125" y="4943475"/>
            <a:ext cx="6940550" cy="1085850"/>
          </a:xfrm>
          <a:prstGeom prst="rect">
            <a:avLst/>
          </a:prstGeom>
          <a:solidFill>
            <a:schemeClr val="bg1"/>
          </a:solidFill>
          <a:ln w="19050">
            <a:solidFill>
              <a:srgbClr val="003366"/>
            </a:solidFill>
            <a:prstDash val="dashDot"/>
            <a:miter lim="800000"/>
            <a:headEnd/>
            <a:tailEnd/>
          </a:ln>
        </p:spPr>
        <p:txBody>
          <a:bodyPr>
            <a:spAutoFit/>
          </a:bodyPr>
          <a:lstStyle/>
          <a:p>
            <a:r>
              <a:rPr lang="zh-CN" altLang="en-US" sz="3200" b="1">
                <a:solidFill>
                  <a:srgbClr val="FF0000"/>
                </a:solidFill>
                <a:latin typeface="楷体" pitchFamily="49" charset="-122"/>
                <a:ea typeface="楷体" pitchFamily="49" charset="-122"/>
              </a:rPr>
              <a:t>帝国主义时期（</a:t>
            </a:r>
            <a:r>
              <a:rPr lang="en-US" altLang="zh-CN" sz="3200" b="1">
                <a:solidFill>
                  <a:srgbClr val="FF0000"/>
                </a:solidFill>
                <a:latin typeface="楷体" pitchFamily="49" charset="-122"/>
                <a:ea typeface="楷体" pitchFamily="49" charset="-122"/>
              </a:rPr>
              <a:t>19</a:t>
            </a:r>
            <a:r>
              <a:rPr lang="zh-CN" altLang="en-US" sz="3200" b="1">
                <a:solidFill>
                  <a:srgbClr val="FF0000"/>
                </a:solidFill>
                <a:latin typeface="楷体" pitchFamily="49" charset="-122"/>
                <a:ea typeface="楷体" pitchFamily="49" charset="-122"/>
              </a:rPr>
              <a:t>世纪末</a:t>
            </a:r>
            <a:r>
              <a:rPr lang="en-US" altLang="zh-CN" sz="3200" b="1">
                <a:solidFill>
                  <a:srgbClr val="FF0000"/>
                </a:solidFill>
                <a:latin typeface="楷体" pitchFamily="49" charset="-122"/>
                <a:ea typeface="楷体" pitchFamily="49" charset="-122"/>
              </a:rPr>
              <a:t>20</a:t>
            </a:r>
            <a:r>
              <a:rPr lang="zh-CN" altLang="en-US" sz="3200" b="1">
                <a:solidFill>
                  <a:srgbClr val="FF0000"/>
                </a:solidFill>
                <a:latin typeface="楷体" pitchFamily="49" charset="-122"/>
                <a:ea typeface="楷体" pitchFamily="49" charset="-122"/>
              </a:rPr>
              <a:t>世纪初）</a:t>
            </a:r>
          </a:p>
          <a:p>
            <a:r>
              <a:rPr lang="en-US" altLang="zh-CN" sz="3200" b="1">
                <a:solidFill>
                  <a:srgbClr val="FF0000"/>
                </a:solidFill>
                <a:latin typeface="楷体" pitchFamily="49" charset="-122"/>
                <a:ea typeface="楷体" pitchFamily="49" charset="-122"/>
              </a:rPr>
              <a:t>    ----</a:t>
            </a:r>
            <a:r>
              <a:rPr lang="zh-CN" altLang="en-US" sz="3200" b="1">
                <a:solidFill>
                  <a:srgbClr val="FF0000"/>
                </a:solidFill>
                <a:latin typeface="楷体" pitchFamily="49" charset="-122"/>
                <a:ea typeface="楷体" pitchFamily="49" charset="-122"/>
              </a:rPr>
              <a:t>资本输出、掀起瓜分狂潮</a:t>
            </a:r>
          </a:p>
        </p:txBody>
      </p:sp>
      <p:pic>
        <p:nvPicPr>
          <p:cNvPr id="27656" name="Picture 8" descr="500px-Colonization_1914"/>
          <p:cNvPicPr>
            <a:picLocks noChangeAspect="1" noChangeArrowheads="1"/>
          </p:cNvPicPr>
          <p:nvPr/>
        </p:nvPicPr>
        <p:blipFill>
          <a:blip r:embed="rId4"/>
          <a:srcRect/>
          <a:stretch>
            <a:fillRect/>
          </a:stretch>
        </p:blipFill>
        <p:spPr bwMode="auto">
          <a:xfrm>
            <a:off x="0" y="0"/>
            <a:ext cx="12192000" cy="6858000"/>
          </a:xfrm>
          <a:prstGeom prst="rect">
            <a:avLst/>
          </a:prstGeom>
          <a:noFill/>
          <a:ln w="9525">
            <a:noFill/>
            <a:miter lim="800000"/>
            <a:headEnd/>
            <a:tailEnd/>
          </a:ln>
        </p:spPr>
      </p:pic>
      <p:pic>
        <p:nvPicPr>
          <p:cNvPr id="27657" name="Picture 9" descr="a1ec08fa513d2697459f2bac55fbb2fb4216d8f6"/>
          <p:cNvPicPr>
            <a:picLocks noChangeAspect="1" noChangeArrowheads="1"/>
          </p:cNvPicPr>
          <p:nvPr/>
        </p:nvPicPr>
        <p:blipFill>
          <a:blip r:embed="rId5"/>
          <a:srcRect/>
          <a:stretch>
            <a:fillRect/>
          </a:stretch>
        </p:blipFill>
        <p:spPr bwMode="auto">
          <a:xfrm>
            <a:off x="0" y="0"/>
            <a:ext cx="12192000" cy="6858000"/>
          </a:xfrm>
          <a:prstGeom prst="rect">
            <a:avLst/>
          </a:prstGeom>
          <a:noFill/>
          <a:ln w="9525">
            <a:noFill/>
            <a:miter lim="800000"/>
            <a:headEnd/>
            <a:tailEnd/>
          </a:ln>
        </p:spPr>
      </p:pic>
      <p:pic>
        <p:nvPicPr>
          <p:cNvPr id="27658" name="Picture 10" descr="30094622t01c35ec01fd7ced8b1"/>
          <p:cNvPicPr>
            <a:picLocks noChangeAspect="1" noChangeArrowheads="1"/>
          </p:cNvPicPr>
          <p:nvPr/>
        </p:nvPicPr>
        <p:blipFill>
          <a:blip r:embed="rId6"/>
          <a:srcRect/>
          <a:stretch>
            <a:fillRect/>
          </a:stretch>
        </p:blipFill>
        <p:spPr bwMode="auto">
          <a:xfrm>
            <a:off x="0" y="0"/>
            <a:ext cx="8026400" cy="3962400"/>
          </a:xfrm>
          <a:prstGeom prst="rect">
            <a:avLst/>
          </a:prstGeom>
          <a:noFill/>
          <a:ln w="9525">
            <a:noFill/>
            <a:miter lim="800000"/>
            <a:headEnd/>
            <a:tailEnd/>
          </a:ln>
        </p:spPr>
      </p:pic>
      <p:pic>
        <p:nvPicPr>
          <p:cNvPr id="27659" name="Picture 11" descr="Img359763696"/>
          <p:cNvPicPr>
            <a:picLocks noChangeAspect="1" noChangeArrowheads="1"/>
          </p:cNvPicPr>
          <p:nvPr/>
        </p:nvPicPr>
        <p:blipFill>
          <a:blip r:embed="rId7"/>
          <a:srcRect/>
          <a:stretch>
            <a:fillRect/>
          </a:stretch>
        </p:blipFill>
        <p:spPr bwMode="auto">
          <a:xfrm>
            <a:off x="5181600" y="3487738"/>
            <a:ext cx="7010400" cy="3370262"/>
          </a:xfrm>
          <a:prstGeom prst="rect">
            <a:avLst/>
          </a:prstGeom>
          <a:noFill/>
          <a:ln w="9525">
            <a:noFill/>
            <a:miter lim="800000"/>
            <a:headEnd/>
            <a:tailEnd/>
          </a:ln>
        </p:spPr>
      </p:pic>
      <p:pic>
        <p:nvPicPr>
          <p:cNvPr id="27660" name="Picture 12" descr="c75c10385343fbf2a675dde8b17eca8064388f9b"/>
          <p:cNvPicPr>
            <a:picLocks noChangeAspect="1" noChangeArrowheads="1"/>
          </p:cNvPicPr>
          <p:nvPr/>
        </p:nvPicPr>
        <p:blipFill>
          <a:blip r:embed="rId8"/>
          <a:srcRect/>
          <a:stretch>
            <a:fillRect/>
          </a:stretch>
        </p:blipFill>
        <p:spPr bwMode="auto">
          <a:xfrm>
            <a:off x="0" y="0"/>
            <a:ext cx="12192000" cy="6858000"/>
          </a:xfrm>
          <a:prstGeom prst="rect">
            <a:avLst/>
          </a:prstGeom>
          <a:noFill/>
          <a:ln w="9525">
            <a:noFill/>
            <a:miter lim="800000"/>
            <a:headEnd/>
            <a:tailEnd/>
          </a:ln>
        </p:spPr>
      </p:pic>
      <p:pic>
        <p:nvPicPr>
          <p:cNvPr id="27661" name="Picture 13" descr="dbb44aed2e738bd471a4c9faa08b87d6267ff970"/>
          <p:cNvPicPr>
            <a:picLocks noChangeAspect="1" noChangeArrowheads="1"/>
          </p:cNvPicPr>
          <p:nvPr/>
        </p:nvPicPr>
        <p:blipFill>
          <a:blip r:embed="rId9"/>
          <a:srcRect/>
          <a:stretch>
            <a:fillRect/>
          </a:stretch>
        </p:blipFill>
        <p:spPr bwMode="auto">
          <a:xfrm>
            <a:off x="6064250" y="0"/>
            <a:ext cx="6127750" cy="6858000"/>
          </a:xfrm>
          <a:prstGeom prst="rect">
            <a:avLst/>
          </a:prstGeom>
          <a:noFill/>
          <a:ln w="9525">
            <a:noFill/>
            <a:miter lim="800000"/>
            <a:headEnd/>
            <a:tailEnd/>
          </a:ln>
        </p:spPr>
      </p:pic>
      <p:pic>
        <p:nvPicPr>
          <p:cNvPr id="27662" name="Picture 14" descr="9a504fc2d5628535dd82a9ea91ef76c6a6ef639e"/>
          <p:cNvPicPr>
            <a:picLocks noChangeAspect="1" noChangeArrowheads="1"/>
          </p:cNvPicPr>
          <p:nvPr/>
        </p:nvPicPr>
        <p:blipFill>
          <a:blip r:embed="rId10"/>
          <a:srcRect/>
          <a:stretch>
            <a:fillRect/>
          </a:stretch>
        </p:blipFill>
        <p:spPr bwMode="auto">
          <a:xfrm>
            <a:off x="0" y="0"/>
            <a:ext cx="12192000" cy="6858000"/>
          </a:xfrm>
          <a:prstGeom prst="rect">
            <a:avLst/>
          </a:prstGeom>
          <a:noFill/>
          <a:ln w="9525">
            <a:noFill/>
            <a:miter lim="800000"/>
            <a:headEnd/>
            <a:tailEnd/>
          </a:ln>
        </p:spPr>
      </p:pic>
      <p:pic>
        <p:nvPicPr>
          <p:cNvPr id="22545" name="Hans Zimmer - Tennessee.mp3">
            <a:hlinkClick r:id="" action="ppaction://media"/>
          </p:cNvPr>
          <p:cNvPicPr>
            <a:picLocks noRot="1" noChangeAspect="1" noChangeArrowheads="1"/>
          </p:cNvPicPr>
          <p:nvPr>
            <a:audioFile r:link="rId1"/>
          </p:nvPr>
        </p:nvPicPr>
        <p:blipFill>
          <a:blip r:embed="rId11"/>
          <a:srcRect/>
          <a:stretch>
            <a:fillRect/>
          </a:stretch>
        </p:blipFill>
        <p:spPr bwMode="auto">
          <a:xfrm>
            <a:off x="241300" y="6537325"/>
            <a:ext cx="203200" cy="203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diamond(in)">
                                      <p:cBhvr>
                                        <p:cTn id="7" dur="2000"/>
                                        <p:tgtEl>
                                          <p:spTgt spid="2765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diamond(in)">
                                      <p:cBhvr>
                                        <p:cTn id="12" dur="1000"/>
                                        <p:tgtEl>
                                          <p:spTgt spid="2253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2533"/>
                                        </p:tgtEl>
                                        <p:attrNameLst>
                                          <p:attrName>style.visibility</p:attrName>
                                        </p:attrNameLst>
                                      </p:cBhvr>
                                      <p:to>
                                        <p:strVal val="visible"/>
                                      </p:to>
                                    </p:set>
                                    <p:animEffect transition="in" filter="diamond(in)">
                                      <p:cBhvr>
                                        <p:cTn id="17" dur="1000"/>
                                        <p:tgtEl>
                                          <p:spTgt spid="2253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2534"/>
                                        </p:tgtEl>
                                        <p:attrNameLst>
                                          <p:attrName>style.visibility</p:attrName>
                                        </p:attrNameLst>
                                      </p:cBhvr>
                                      <p:to>
                                        <p:strVal val="visible"/>
                                      </p:to>
                                    </p:set>
                                    <p:animEffect transition="in" filter="diamond(in)">
                                      <p:cBhvr>
                                        <p:cTn id="22" dur="1000"/>
                                        <p:tgtEl>
                                          <p:spTgt spid="2253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7656"/>
                                        </p:tgtEl>
                                        <p:attrNameLst>
                                          <p:attrName>style.visibility</p:attrName>
                                        </p:attrNameLst>
                                      </p:cBhvr>
                                      <p:to>
                                        <p:strVal val="visible"/>
                                      </p:to>
                                    </p:set>
                                    <p:animEffect transition="in" filter="blinds(horizontal)">
                                      <p:cBhvr>
                                        <p:cTn id="27" dur="500"/>
                                        <p:tgtEl>
                                          <p:spTgt spid="2765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7657"/>
                                        </p:tgtEl>
                                        <p:attrNameLst>
                                          <p:attrName>style.visibility</p:attrName>
                                        </p:attrNameLst>
                                      </p:cBhvr>
                                      <p:to>
                                        <p:strVal val="visible"/>
                                      </p:to>
                                    </p:set>
                                    <p:animEffect transition="in" filter="box(in)">
                                      <p:cBhvr>
                                        <p:cTn id="32" dur="2000"/>
                                        <p:tgtEl>
                                          <p:spTgt spid="2765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27658"/>
                                        </p:tgtEl>
                                        <p:attrNameLst>
                                          <p:attrName>style.visibility</p:attrName>
                                        </p:attrNameLst>
                                      </p:cBhvr>
                                      <p:to>
                                        <p:strVal val="visible"/>
                                      </p:to>
                                    </p:set>
                                    <p:animEffect transition="in" filter="box(in)">
                                      <p:cBhvr>
                                        <p:cTn id="37" dur="2000"/>
                                        <p:tgtEl>
                                          <p:spTgt spid="27658"/>
                                        </p:tgtEl>
                                      </p:cBhvr>
                                    </p:animEffect>
                                  </p:childTnLst>
                                </p:cTn>
                              </p:par>
                            </p:childTnLst>
                          </p:cTn>
                        </p:par>
                        <p:par>
                          <p:cTn id="38" fill="hold">
                            <p:stCondLst>
                              <p:cond delay="2000"/>
                            </p:stCondLst>
                            <p:childTnLst>
                              <p:par>
                                <p:cTn id="39" presetID="8" presetClass="entr" presetSubtype="16" fill="hold" nodeType="afterEffect">
                                  <p:stCondLst>
                                    <p:cond delay="0"/>
                                  </p:stCondLst>
                                  <p:childTnLst>
                                    <p:set>
                                      <p:cBhvr>
                                        <p:cTn id="40" dur="1" fill="hold">
                                          <p:stCondLst>
                                            <p:cond delay="0"/>
                                          </p:stCondLst>
                                        </p:cTn>
                                        <p:tgtEl>
                                          <p:spTgt spid="27659"/>
                                        </p:tgtEl>
                                        <p:attrNameLst>
                                          <p:attrName>style.visibility</p:attrName>
                                        </p:attrNameLst>
                                      </p:cBhvr>
                                      <p:to>
                                        <p:strVal val="visible"/>
                                      </p:to>
                                    </p:set>
                                    <p:animEffect transition="in" filter="diamond(in)">
                                      <p:cBhvr>
                                        <p:cTn id="41" dur="1000"/>
                                        <p:tgtEl>
                                          <p:spTgt spid="27659"/>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nodeType="clickEffect">
                                  <p:stCondLst>
                                    <p:cond delay="0"/>
                                  </p:stCondLst>
                                  <p:childTnLst>
                                    <p:set>
                                      <p:cBhvr>
                                        <p:cTn id="45" dur="1" fill="hold">
                                          <p:stCondLst>
                                            <p:cond delay="0"/>
                                          </p:stCondLst>
                                        </p:cTn>
                                        <p:tgtEl>
                                          <p:spTgt spid="27660"/>
                                        </p:tgtEl>
                                        <p:attrNameLst>
                                          <p:attrName>style.visibility</p:attrName>
                                        </p:attrNameLst>
                                      </p:cBhvr>
                                      <p:to>
                                        <p:strVal val="visible"/>
                                      </p:to>
                                    </p:set>
                                    <p:animEffect transition="in" filter="checkerboard(across)">
                                      <p:cBhvr>
                                        <p:cTn id="46" dur="1000"/>
                                        <p:tgtEl>
                                          <p:spTgt spid="27660"/>
                                        </p:tgtEl>
                                      </p:cBhvr>
                                    </p:animEffect>
                                  </p:childTnLst>
                                </p:cTn>
                              </p:par>
                            </p:childTnLst>
                          </p:cTn>
                        </p:par>
                      </p:childTnLst>
                    </p:cTn>
                  </p:par>
                  <p:par>
                    <p:cTn id="47" fill="hold">
                      <p:stCondLst>
                        <p:cond delay="indefinite"/>
                      </p:stCondLst>
                      <p:childTnLst>
                        <p:par>
                          <p:cTn id="48" fill="hold">
                            <p:stCondLst>
                              <p:cond delay="0"/>
                            </p:stCondLst>
                            <p:childTnLst>
                              <p:par>
                                <p:cTn id="49" presetID="5" presetClass="entr" presetSubtype="10" fill="hold" nodeType="clickEffect">
                                  <p:stCondLst>
                                    <p:cond delay="0"/>
                                  </p:stCondLst>
                                  <p:childTnLst>
                                    <p:set>
                                      <p:cBhvr>
                                        <p:cTn id="50" dur="1" fill="hold">
                                          <p:stCondLst>
                                            <p:cond delay="0"/>
                                          </p:stCondLst>
                                        </p:cTn>
                                        <p:tgtEl>
                                          <p:spTgt spid="27661"/>
                                        </p:tgtEl>
                                        <p:attrNameLst>
                                          <p:attrName>style.visibility</p:attrName>
                                        </p:attrNameLst>
                                      </p:cBhvr>
                                      <p:to>
                                        <p:strVal val="visible"/>
                                      </p:to>
                                    </p:set>
                                    <p:animEffect transition="in" filter="checkerboard(across)">
                                      <p:cBhvr>
                                        <p:cTn id="51" dur="1000"/>
                                        <p:tgtEl>
                                          <p:spTgt spid="27661"/>
                                        </p:tgtEl>
                                      </p:cBhvr>
                                    </p:animEffect>
                                  </p:childTnLst>
                                </p:cTn>
                              </p:par>
                            </p:childTnLst>
                          </p:cTn>
                        </p:par>
                      </p:childTnLst>
                    </p:cTn>
                  </p:par>
                  <p:par>
                    <p:cTn id="52" fill="hold">
                      <p:stCondLst>
                        <p:cond delay="indefinite"/>
                      </p:stCondLst>
                      <p:childTnLst>
                        <p:par>
                          <p:cTn id="53" fill="hold">
                            <p:stCondLst>
                              <p:cond delay="0"/>
                            </p:stCondLst>
                            <p:childTnLst>
                              <p:par>
                                <p:cTn id="54" presetID="5" presetClass="entr" presetSubtype="10" fill="hold" nodeType="clickEffect">
                                  <p:stCondLst>
                                    <p:cond delay="0"/>
                                  </p:stCondLst>
                                  <p:childTnLst>
                                    <p:set>
                                      <p:cBhvr>
                                        <p:cTn id="55" dur="1" fill="hold">
                                          <p:stCondLst>
                                            <p:cond delay="0"/>
                                          </p:stCondLst>
                                        </p:cTn>
                                        <p:tgtEl>
                                          <p:spTgt spid="27662"/>
                                        </p:tgtEl>
                                        <p:attrNameLst>
                                          <p:attrName>style.visibility</p:attrName>
                                        </p:attrNameLst>
                                      </p:cBhvr>
                                      <p:to>
                                        <p:strVal val="visible"/>
                                      </p:to>
                                    </p:set>
                                    <p:animEffect transition="in" filter="checkerboard(across)">
                                      <p:cBhvr>
                                        <p:cTn id="56" dur="1000"/>
                                        <p:tgtEl>
                                          <p:spTgt spid="2766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3">
                <p:cTn id="57" fill="hold" display="0">
                  <p:stCondLst>
                    <p:cond delay="indefinite"/>
                  </p:stCondLst>
                  <p:endCondLst>
                    <p:cond evt="onPrev" delay="0">
                      <p:tgtEl>
                        <p:sldTgt/>
                      </p:tgtEl>
                    </p:cond>
                    <p:cond evt="onStopAudio" delay="0">
                      <p:tgtEl>
                        <p:sldTgt/>
                      </p:tgtEl>
                    </p:cond>
                  </p:endCondLst>
                </p:cTn>
                <p:tgtEl>
                  <p:spTgt spid="22545"/>
                </p:tgtEl>
              </p:cMediaNode>
            </p:audio>
          </p:childTnLst>
        </p:cTn>
      </p:par>
    </p:tnLst>
    <p:bldLst>
      <p:bldP spid="22532" grpId="0" animBg="1"/>
      <p:bldP spid="22533" grpId="0" animBg="1"/>
      <p:bldP spid="225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p:nvPr>
        </p:nvSpPr>
        <p:spPr/>
        <p:txBody>
          <a:bodyPr/>
          <a:lstStyle/>
          <a:p>
            <a:endParaRPr lang="zh-CN" altLang="en-US" smtClean="0"/>
          </a:p>
        </p:txBody>
      </p:sp>
      <p:pic>
        <p:nvPicPr>
          <p:cNvPr id="22530" name="Picture 3" descr="5-46"/>
          <p:cNvPicPr>
            <a:picLocks noChangeAspect="1" noChangeArrowheads="1"/>
          </p:cNvPicPr>
          <p:nvPr>
            <p:ph type="body" idx="1"/>
          </p:nvPr>
        </p:nvPicPr>
        <p:blipFill>
          <a:blip r:embed="rId2"/>
          <a:srcRect/>
          <a:stretch>
            <a:fillRect/>
          </a:stretch>
        </p:blipFill>
        <p:spPr>
          <a:xfrm>
            <a:off x="101600" y="42863"/>
            <a:ext cx="11988800" cy="6815137"/>
          </a:xfrm>
        </p:spPr>
      </p:pic>
      <p:pic>
        <p:nvPicPr>
          <p:cNvPr id="28676" name="Picture 4" descr="1-151101003229260"/>
          <p:cNvPicPr>
            <a:picLocks noChangeAspect="1" noChangeArrowheads="1"/>
          </p:cNvPicPr>
          <p:nvPr/>
        </p:nvPicPr>
        <p:blipFill>
          <a:blip r:embed="rId3"/>
          <a:srcRect/>
          <a:stretch>
            <a:fillRect/>
          </a:stretch>
        </p:blipFill>
        <p:spPr bwMode="auto">
          <a:xfrm>
            <a:off x="203200" y="0"/>
            <a:ext cx="11785600" cy="6781800"/>
          </a:xfrm>
          <a:prstGeom prst="rect">
            <a:avLst/>
          </a:prstGeom>
          <a:noFill/>
          <a:ln w="9525">
            <a:noFill/>
            <a:miter lim="800000"/>
            <a:headEnd/>
            <a:tailEnd/>
          </a:ln>
        </p:spPr>
      </p:pic>
      <p:pic>
        <p:nvPicPr>
          <p:cNvPr id="28677" name="Picture 5" descr="22484087-1_o"/>
          <p:cNvPicPr>
            <a:picLocks noChangeAspect="1" noChangeArrowheads="1"/>
          </p:cNvPicPr>
          <p:nvPr/>
        </p:nvPicPr>
        <p:blipFill>
          <a:blip r:embed="rId4"/>
          <a:srcRect/>
          <a:stretch>
            <a:fillRect/>
          </a:stretch>
        </p:blipFill>
        <p:spPr bwMode="auto">
          <a:xfrm>
            <a:off x="0" y="76200"/>
            <a:ext cx="12192000" cy="6705600"/>
          </a:xfrm>
          <a:prstGeom prst="rect">
            <a:avLst/>
          </a:prstGeom>
          <a:noFill/>
          <a:ln w="9525">
            <a:noFill/>
            <a:miter lim="800000"/>
            <a:headEnd/>
            <a:tailEnd/>
          </a:ln>
        </p:spPr>
      </p:pic>
      <p:pic>
        <p:nvPicPr>
          <p:cNvPr id="28678" name="Picture 6" descr="1"/>
          <p:cNvPicPr>
            <a:picLocks noChangeAspect="1" noChangeArrowheads="1"/>
          </p:cNvPicPr>
          <p:nvPr/>
        </p:nvPicPr>
        <p:blipFill>
          <a:blip r:embed="rId5"/>
          <a:srcRect/>
          <a:stretch>
            <a:fillRect/>
          </a:stretch>
        </p:blipFill>
        <p:spPr bwMode="auto">
          <a:xfrm>
            <a:off x="0" y="38100"/>
            <a:ext cx="12192000" cy="6819900"/>
          </a:xfrm>
          <a:prstGeom prst="rect">
            <a:avLst/>
          </a:prstGeom>
          <a:noFill/>
          <a:ln w="9525">
            <a:noFill/>
            <a:miter lim="800000"/>
            <a:headEnd/>
            <a:tailEnd/>
          </a:ln>
        </p:spPr>
      </p:pic>
      <p:pic>
        <p:nvPicPr>
          <p:cNvPr id="28679" name="Picture 7" descr="%BA%CD%C6%BD%CA%C0%BD%E7-10186464"/>
          <p:cNvPicPr>
            <a:picLocks noChangeAspect="1" noChangeArrowheads="1"/>
          </p:cNvPicPr>
          <p:nvPr/>
        </p:nvPicPr>
        <p:blipFill>
          <a:blip r:embed="rId6"/>
          <a:srcRect/>
          <a:stretch>
            <a:fillRect/>
          </a:stretch>
        </p:blipFill>
        <p:spPr bwMode="auto">
          <a:xfrm>
            <a:off x="0" y="0"/>
            <a:ext cx="12192000" cy="7543800"/>
          </a:xfrm>
          <a:prstGeom prst="rect">
            <a:avLst/>
          </a:prstGeom>
          <a:noFill/>
          <a:ln w="9525">
            <a:noFill/>
            <a:miter lim="800000"/>
            <a:headEnd/>
            <a:tailEnd/>
          </a:ln>
        </p:spPr>
      </p:pic>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diamond(in)">
                                      <p:cBhvr>
                                        <p:cTn id="7" dur="20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checkerboard(across)">
                                      <p:cBhvr>
                                        <p:cTn id="12" dur="1000"/>
                                        <p:tgtEl>
                                          <p:spTgt spid="2867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8678"/>
                                        </p:tgtEl>
                                        <p:attrNameLst>
                                          <p:attrName>style.visibility</p:attrName>
                                        </p:attrNameLst>
                                      </p:cBhvr>
                                      <p:to>
                                        <p:strVal val="visible"/>
                                      </p:to>
                                    </p:set>
                                    <p:animEffect transition="in" filter="diamond(in)">
                                      <p:cBhvr>
                                        <p:cTn id="17" dur="2000"/>
                                        <p:tgtEl>
                                          <p:spTgt spid="2867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8679"/>
                                        </p:tgtEl>
                                        <p:attrNameLst>
                                          <p:attrName>style.visibility</p:attrName>
                                        </p:attrNameLst>
                                      </p:cBhvr>
                                      <p:to>
                                        <p:strVal val="visible"/>
                                      </p:to>
                                    </p:set>
                                    <p:animEffect transition="in" filter="checkerboard(across)">
                                      <p:cBhvr>
                                        <p:cTn id="22" dur="1000"/>
                                        <p:tgtEl>
                                          <p:spTgt spid="28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pPr eaLnBrk="1" hangingPunct="1"/>
            <a:endParaRPr lang="zh-CN" altLang="en-US" smtClean="0"/>
          </a:p>
        </p:txBody>
      </p:sp>
      <p:pic>
        <p:nvPicPr>
          <p:cNvPr id="23554" name="内容占位符 3" descr="03"/>
          <p:cNvPicPr>
            <a:picLocks noChangeAspect="1"/>
          </p:cNvPicPr>
          <p:nvPr>
            <p:ph idx="1"/>
          </p:nvPr>
        </p:nvPicPr>
        <p:blipFill>
          <a:blip r:embed="rId2"/>
          <a:srcRect/>
          <a:stretch>
            <a:fillRect/>
          </a:stretch>
        </p:blipFill>
        <p:spPr>
          <a:xfrm>
            <a:off x="-23813" y="-4763"/>
            <a:ext cx="12228513" cy="6838951"/>
          </a:xfrm>
        </p:spPr>
      </p:pic>
    </p:spTree>
  </p:cSld>
  <p:clrMapOvr>
    <a:masterClrMapping/>
  </p:clrMapOvr>
  <p:transition spd="med">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230188" y="304800"/>
            <a:ext cx="11472863" cy="823913"/>
          </a:xfrm>
          <a:prstGeom prst="rect">
            <a:avLst/>
          </a:prstGeom>
          <a:noFill/>
          <a:ln w="57150" cmpd="thinThick">
            <a:noFill/>
            <a:miter lim="800000"/>
            <a:headEnd/>
            <a:tailEnd/>
          </a:ln>
          <a:effectLst/>
        </p:spPr>
        <p:txBody>
          <a:bodyPr>
            <a:spAutoFit/>
          </a:bodyPr>
          <a:lstStyle/>
          <a:p>
            <a:pPr algn="ctr">
              <a:defRPr/>
            </a:pPr>
            <a:r>
              <a:rPr lang="zh-CN" altLang="en-US" sz="4400" b="1">
                <a:solidFill>
                  <a:srgbClr val="0000FF"/>
                </a:solidFill>
                <a:effectLst>
                  <a:outerShdw blurRad="38100" dist="38100" dir="2700000" algn="tl">
                    <a:srgbClr val="C0C0C0"/>
                  </a:outerShdw>
                </a:effectLst>
                <a:latin typeface="黑体" pitchFamily="49" charset="-122"/>
                <a:ea typeface="黑体" pitchFamily="49" charset="-122"/>
              </a:rPr>
              <a:t>第一部分 </a:t>
            </a:r>
            <a:r>
              <a:rPr lang="zh-CN" altLang="en-US" sz="4800" b="1">
                <a:solidFill>
                  <a:srgbClr val="0000FF"/>
                </a:solidFill>
                <a:effectLst>
                  <a:outerShdw blurRad="38100" dist="38100" dir="2700000" algn="tl">
                    <a:srgbClr val="C0C0C0"/>
                  </a:outerShdw>
                </a:effectLst>
                <a:latin typeface="黑体" pitchFamily="49" charset="-122"/>
                <a:ea typeface="黑体" pitchFamily="49" charset="-122"/>
              </a:rPr>
              <a:t>大国崛起的历程</a:t>
            </a:r>
            <a:endParaRPr lang="zh-CN" altLang="en-US" sz="4800">
              <a:solidFill>
                <a:srgbClr val="0000FF"/>
              </a:solidFill>
              <a:latin typeface="黑体" pitchFamily="49" charset="-122"/>
              <a:ea typeface="黑体" pitchFamily="49" charset="-122"/>
            </a:endParaRPr>
          </a:p>
        </p:txBody>
      </p:sp>
      <p:sp>
        <p:nvSpPr>
          <p:cNvPr id="25603" name="Text Box 3"/>
          <p:cNvSpPr txBox="1">
            <a:spLocks noChangeArrowheads="1"/>
          </p:cNvSpPr>
          <p:nvPr/>
        </p:nvSpPr>
        <p:spPr bwMode="auto">
          <a:xfrm>
            <a:off x="0" y="1506538"/>
            <a:ext cx="11582400" cy="579437"/>
          </a:xfrm>
          <a:prstGeom prst="rect">
            <a:avLst/>
          </a:prstGeom>
          <a:noFill/>
          <a:ln w="9525">
            <a:noFill/>
            <a:miter lim="800000"/>
            <a:headEnd/>
            <a:tailEnd/>
          </a:ln>
          <a:effectLst/>
        </p:spPr>
        <p:txBody>
          <a:bodyPr>
            <a:spAutoFit/>
          </a:bodyPr>
          <a:lstStyle/>
          <a:p>
            <a:pPr marL="457200" indent="-457200">
              <a:buFontTx/>
              <a:buAutoNum type="ea1ChsPlain"/>
              <a:defRPr/>
            </a:pPr>
            <a:r>
              <a:rPr lang="zh-CN" altLang="en-US" sz="3200" b="1">
                <a:solidFill>
                  <a:srgbClr val="000000"/>
                </a:solidFill>
                <a:latin typeface="宋体" charset="-122"/>
              </a:rPr>
              <a:t>、海洋先驱，驰骋世界</a:t>
            </a:r>
            <a:r>
              <a:rPr lang="en-US" altLang="zh-CN" sz="3200" b="1">
                <a:solidFill>
                  <a:srgbClr val="000000"/>
                </a:solidFill>
                <a:latin typeface="宋体" charset="-122"/>
              </a:rPr>
              <a:t>----</a:t>
            </a:r>
            <a:r>
              <a:rPr lang="en-US" altLang="zh-CN" sz="3200" b="1">
                <a:solidFill>
                  <a:srgbClr val="000000"/>
                </a:solidFill>
                <a:effectLst>
                  <a:outerShdw blurRad="38100" dist="38100" dir="2700000" algn="tl">
                    <a:srgbClr val="C0C0C0"/>
                  </a:outerShdw>
                </a:effectLst>
                <a:latin typeface="宋体" charset="-122"/>
              </a:rPr>
              <a:t>16</a:t>
            </a:r>
            <a:r>
              <a:rPr lang="zh-CN" altLang="en-US" sz="3200" b="1">
                <a:solidFill>
                  <a:srgbClr val="000000"/>
                </a:solidFill>
                <a:effectLst>
                  <a:outerShdw blurRad="38100" dist="38100" dir="2700000" algn="tl">
                    <a:srgbClr val="C0C0C0"/>
                  </a:outerShdw>
                </a:effectLst>
                <a:latin typeface="宋体" charset="-122"/>
              </a:rPr>
              <a:t>世纪： 葡萄牙、西班牙</a:t>
            </a:r>
            <a:r>
              <a:rPr lang="en-US" altLang="zh-CN" sz="3200" b="1">
                <a:solidFill>
                  <a:srgbClr val="000000"/>
                </a:solidFill>
                <a:effectLst>
                  <a:outerShdw blurRad="38100" dist="38100" dir="2700000" algn="tl">
                    <a:srgbClr val="C0C0C0"/>
                  </a:outerShdw>
                </a:effectLst>
                <a:latin typeface="宋体" charset="-122"/>
              </a:rPr>
              <a:t>           </a:t>
            </a:r>
            <a:endParaRPr lang="zh-CN" altLang="en-US" sz="3200" b="1">
              <a:solidFill>
                <a:srgbClr val="000000"/>
              </a:solidFill>
              <a:effectLst>
                <a:outerShdw blurRad="38100" dist="38100" dir="2700000" algn="tl">
                  <a:srgbClr val="C0C0C0"/>
                </a:outerShdw>
              </a:effectLst>
              <a:latin typeface="宋体" charset="-122"/>
            </a:endParaRPr>
          </a:p>
        </p:txBody>
      </p:sp>
      <p:sp>
        <p:nvSpPr>
          <p:cNvPr id="25604" name="Rectangle 4"/>
          <p:cNvSpPr>
            <a:spLocks noChangeArrowheads="1"/>
          </p:cNvSpPr>
          <p:nvPr/>
        </p:nvSpPr>
        <p:spPr bwMode="auto">
          <a:xfrm>
            <a:off x="0" y="3200400"/>
            <a:ext cx="11949113" cy="579438"/>
          </a:xfrm>
          <a:prstGeom prst="rect">
            <a:avLst/>
          </a:prstGeom>
          <a:noFill/>
          <a:ln w="9525">
            <a:noFill/>
            <a:miter lim="800000"/>
            <a:headEnd/>
            <a:tailEnd/>
          </a:ln>
          <a:effectLst/>
        </p:spPr>
        <p:txBody>
          <a:bodyPr wrap="none">
            <a:spAutoFit/>
          </a:bodyPr>
          <a:lstStyle/>
          <a:p>
            <a:pPr>
              <a:defRPr/>
            </a:pPr>
            <a:r>
              <a:rPr lang="zh-CN" altLang="en-US" sz="3200" b="1">
                <a:solidFill>
                  <a:srgbClr val="000000"/>
                </a:solidFill>
                <a:latin typeface="宋体" charset="-122"/>
              </a:rPr>
              <a:t>二、小国大业，独步天下</a:t>
            </a:r>
            <a:r>
              <a:rPr lang="en-US" altLang="zh-CN" sz="3200" b="1">
                <a:solidFill>
                  <a:srgbClr val="000000"/>
                </a:solidFill>
                <a:latin typeface="宋体" charset="-122"/>
              </a:rPr>
              <a:t>----</a:t>
            </a:r>
            <a:r>
              <a:rPr lang="en-US" altLang="zh-CN" sz="3200" b="1">
                <a:solidFill>
                  <a:srgbClr val="000000"/>
                </a:solidFill>
                <a:effectLst>
                  <a:outerShdw blurRad="38100" dist="38100" dir="2700000" algn="tl">
                    <a:srgbClr val="C0C0C0"/>
                  </a:outerShdw>
                </a:effectLst>
                <a:latin typeface="宋体" charset="-122"/>
              </a:rPr>
              <a:t>17</a:t>
            </a:r>
            <a:r>
              <a:rPr lang="zh-CN" altLang="en-US" sz="3200" b="1">
                <a:solidFill>
                  <a:srgbClr val="000000"/>
                </a:solidFill>
                <a:effectLst>
                  <a:outerShdw blurRad="38100" dist="38100" dir="2700000" algn="tl">
                    <a:srgbClr val="C0C0C0"/>
                  </a:outerShdw>
                </a:effectLst>
                <a:latin typeface="宋体" charset="-122"/>
              </a:rPr>
              <a:t>世纪初期：荷兰</a:t>
            </a:r>
            <a:r>
              <a:rPr lang="zh-CN" altLang="en-US" sz="3200" b="1">
                <a:solidFill>
                  <a:srgbClr val="000000"/>
                </a:solidFill>
                <a:latin typeface="宋体" charset="-122"/>
              </a:rPr>
              <a:t> </a:t>
            </a:r>
          </a:p>
        </p:txBody>
      </p:sp>
      <p:sp>
        <p:nvSpPr>
          <p:cNvPr id="25605" name="Rectangle 5"/>
          <p:cNvSpPr>
            <a:spLocks noChangeArrowheads="1"/>
          </p:cNvSpPr>
          <p:nvPr/>
        </p:nvSpPr>
        <p:spPr bwMode="auto">
          <a:xfrm>
            <a:off x="0" y="4572000"/>
            <a:ext cx="11949113" cy="579438"/>
          </a:xfrm>
          <a:prstGeom prst="rect">
            <a:avLst/>
          </a:prstGeom>
          <a:noFill/>
          <a:ln w="9525">
            <a:noFill/>
            <a:miter lim="800000"/>
            <a:headEnd/>
            <a:tailEnd/>
          </a:ln>
          <a:effectLst/>
        </p:spPr>
        <p:txBody>
          <a:bodyPr wrap="none">
            <a:spAutoFit/>
          </a:bodyPr>
          <a:lstStyle/>
          <a:p>
            <a:pPr>
              <a:defRPr/>
            </a:pPr>
            <a:r>
              <a:rPr lang="zh-CN" altLang="en-US" sz="3200" b="1">
                <a:solidFill>
                  <a:srgbClr val="000000"/>
                </a:solidFill>
                <a:latin typeface="宋体" charset="-122"/>
              </a:rPr>
              <a:t>三、海岛居上，傲视全球</a:t>
            </a:r>
            <a:r>
              <a:rPr lang="en-US" altLang="zh-CN" sz="3200" b="1">
                <a:solidFill>
                  <a:srgbClr val="000000"/>
                </a:solidFill>
                <a:latin typeface="宋体" charset="-122"/>
              </a:rPr>
              <a:t>----</a:t>
            </a:r>
            <a:r>
              <a:rPr lang="en-US" altLang="zh-CN" sz="3200" b="1">
                <a:solidFill>
                  <a:srgbClr val="000000"/>
                </a:solidFill>
                <a:effectLst>
                  <a:outerShdw blurRad="38100" dist="38100" dir="2700000" algn="tl">
                    <a:srgbClr val="C0C0C0"/>
                  </a:outerShdw>
                </a:effectLst>
                <a:latin typeface="宋体" charset="-122"/>
              </a:rPr>
              <a:t>18</a:t>
            </a:r>
            <a:r>
              <a:rPr lang="zh-CN" altLang="en-US" sz="3200" b="1">
                <a:solidFill>
                  <a:srgbClr val="000000"/>
                </a:solidFill>
                <a:effectLst>
                  <a:outerShdw blurRad="38100" dist="38100" dir="2700000" algn="tl">
                    <a:srgbClr val="C0C0C0"/>
                  </a:outerShdw>
                </a:effectLst>
                <a:latin typeface="宋体" charset="-122"/>
              </a:rPr>
              <a:t>世纪后期：英国</a:t>
            </a:r>
            <a:r>
              <a:rPr lang="zh-CN" altLang="en-US" sz="3200" b="1">
                <a:solidFill>
                  <a:srgbClr val="000000"/>
                </a:solidFill>
                <a:latin typeface="宋体" charset="-122"/>
              </a:rPr>
              <a:t> </a:t>
            </a:r>
          </a:p>
        </p:txBody>
      </p:sp>
      <p:sp>
        <p:nvSpPr>
          <p:cNvPr id="25606" name="Rectangle 6"/>
          <p:cNvSpPr>
            <a:spLocks noChangeArrowheads="1"/>
          </p:cNvSpPr>
          <p:nvPr/>
        </p:nvSpPr>
        <p:spPr bwMode="auto">
          <a:xfrm>
            <a:off x="323850" y="5535613"/>
            <a:ext cx="12015788" cy="762000"/>
          </a:xfrm>
          <a:prstGeom prst="rect">
            <a:avLst/>
          </a:prstGeom>
          <a:noFill/>
          <a:ln w="9525">
            <a:noFill/>
            <a:miter lim="800000"/>
            <a:headEnd/>
            <a:tailEnd/>
          </a:ln>
          <a:effectLst/>
        </p:spPr>
        <p:txBody>
          <a:bodyPr>
            <a:spAutoFit/>
          </a:bodyPr>
          <a:lstStyle/>
          <a:p>
            <a:pPr algn="ctr">
              <a:defRPr/>
            </a:pPr>
            <a:r>
              <a:rPr lang="zh-CN" altLang="en-US" sz="4400" b="1">
                <a:solidFill>
                  <a:srgbClr val="3333FF"/>
                </a:solidFill>
                <a:effectLst>
                  <a:outerShdw blurRad="38100" dist="38100" dir="2700000" algn="tl">
                    <a:srgbClr val="C0C0C0"/>
                  </a:outerShdw>
                </a:effectLst>
                <a:latin typeface="黑体" pitchFamily="49" charset="-122"/>
                <a:ea typeface="黑体" pitchFamily="49" charset="-122"/>
              </a:rPr>
              <a:t>第二部分  大国崛起的影响及启示</a:t>
            </a:r>
          </a:p>
        </p:txBody>
      </p:sp>
      <p:sp>
        <p:nvSpPr>
          <p:cNvPr id="25610" name="WordArt 10"/>
          <p:cNvSpPr>
            <a:spLocks noChangeArrowheads="1" noChangeShapeType="1" noTextEdit="1"/>
          </p:cNvSpPr>
          <p:nvPr/>
        </p:nvSpPr>
        <p:spPr bwMode="auto">
          <a:xfrm>
            <a:off x="2844800" y="2667000"/>
            <a:ext cx="6719888" cy="1774825"/>
          </a:xfrm>
          <a:prstGeom prst="rect">
            <a:avLst/>
          </a:prstGeom>
        </p:spPr>
        <p:txBody>
          <a:bodyPr wrap="none" fromWordArt="1">
            <a:prstTxWarp prst="textFadeUp">
              <a:avLst>
                <a:gd name="adj" fmla="val 9991"/>
              </a:avLst>
            </a:prstTxWarp>
          </a:bodyPr>
          <a:lstStyle/>
          <a:p>
            <a:pPr algn="ctr"/>
            <a:r>
              <a:rPr lang="zh-CN" altLang="en-US" sz="3600" b="1" kern="10">
                <a:ln w="12700">
                  <a:solidFill>
                    <a:srgbClr val="993300"/>
                  </a:solidFill>
                  <a:round/>
                  <a:headEnd/>
                  <a:tailEnd/>
                </a:ln>
                <a:solidFill>
                  <a:srgbClr val="E80B06"/>
                </a:solidFill>
                <a:effectLst>
                  <a:outerShdw dist="35921" dir="2700000" sy="50000" rotWithShape="0">
                    <a:srgbClr val="875B0D">
                      <a:alpha val="70000"/>
                    </a:srgbClr>
                  </a:outerShdw>
                </a:effectLst>
                <a:latin typeface="黑体"/>
                <a:ea typeface="黑体"/>
              </a:rPr>
              <a:t>赤裸裸的暴力手段</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5610"/>
                                        </p:tgtEl>
                                        <p:attrNameLst>
                                          <p:attrName>style.visibility</p:attrName>
                                        </p:attrNameLst>
                                      </p:cBhvr>
                                      <p:to>
                                        <p:strVal val="visible"/>
                                      </p:to>
                                    </p:set>
                                    <p:animEffect transition="in" filter="fade">
                                      <p:cBhvr>
                                        <p:cTn id="7" dur="770" decel="100000"/>
                                        <p:tgtEl>
                                          <p:spTgt spid="25610"/>
                                        </p:tgtEl>
                                      </p:cBhvr>
                                    </p:animEffect>
                                    <p:animScale>
                                      <p:cBhvr>
                                        <p:cTn id="8" dur="770" decel="100000"/>
                                        <p:tgtEl>
                                          <p:spTgt spid="25610"/>
                                        </p:tgtEl>
                                      </p:cBhvr>
                                      <p:from x="10000" y="10000"/>
                                      <p:to x="200000" y="450000"/>
                                    </p:animScale>
                                    <p:animScale>
                                      <p:cBhvr>
                                        <p:cTn id="9" dur="1230" accel="100000" fill="hold">
                                          <p:stCondLst>
                                            <p:cond delay="770"/>
                                          </p:stCondLst>
                                        </p:cTn>
                                        <p:tgtEl>
                                          <p:spTgt spid="25610"/>
                                        </p:tgtEl>
                                      </p:cBhvr>
                                      <p:from x="200000" y="450000"/>
                                      <p:to x="100000" y="100000"/>
                                    </p:animScale>
                                    <p:set>
                                      <p:cBhvr>
                                        <p:cTn id="10" dur="770" fill="hold"/>
                                        <p:tgtEl>
                                          <p:spTgt spid="25610"/>
                                        </p:tgtEl>
                                        <p:attrNameLst>
                                          <p:attrName>ppt_x</p:attrName>
                                        </p:attrNameLst>
                                      </p:cBhvr>
                                      <p:to>
                                        <p:strVal val="(0.5)"/>
                                      </p:to>
                                    </p:set>
                                    <p:anim from="(0.5)" to="(#ppt_x)" calcmode="lin" valueType="num">
                                      <p:cBhvr>
                                        <p:cTn id="11" dur="1230" accel="100000" fill="hold">
                                          <p:stCondLst>
                                            <p:cond delay="770"/>
                                          </p:stCondLst>
                                        </p:cTn>
                                        <p:tgtEl>
                                          <p:spTgt spid="25610"/>
                                        </p:tgtEl>
                                        <p:attrNameLst>
                                          <p:attrName>ppt_x</p:attrName>
                                        </p:attrNameLst>
                                      </p:cBhvr>
                                    </p:anim>
                                    <p:set>
                                      <p:cBhvr>
                                        <p:cTn id="12" dur="770" fill="hold"/>
                                        <p:tgtEl>
                                          <p:spTgt spid="25610"/>
                                        </p:tgtEl>
                                        <p:attrNameLst>
                                          <p:attrName>ppt_y</p:attrName>
                                        </p:attrNameLst>
                                      </p:cBhvr>
                                      <p:to>
                                        <p:strVal val="(#ppt_y+0.4)"/>
                                      </p:to>
                                    </p:set>
                                    <p:anim from="(#ppt_y+0.4)" to="(#ppt_y)" calcmode="lin" valueType="num">
                                      <p:cBhvr>
                                        <p:cTn id="13" dur="1230" accel="100000" fill="hold">
                                          <p:stCondLst>
                                            <p:cond delay="770"/>
                                          </p:stCondLst>
                                        </p:cTn>
                                        <p:tgtEl>
                                          <p:spTgt spid="25610"/>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5606"/>
                                        </p:tgtEl>
                                        <p:attrNameLst>
                                          <p:attrName>style.visibility</p:attrName>
                                        </p:attrNameLst>
                                      </p:cBhvr>
                                      <p:to>
                                        <p:strVal val="visible"/>
                                      </p:to>
                                    </p:set>
                                    <p:animEffect transition="in" filter="blinds(horizontal)">
                                      <p:cBhvr>
                                        <p:cTn id="18" dur="500"/>
                                        <p:tgtEl>
                                          <p:spTgt spid="25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6" descr="捕获"/>
          <p:cNvPicPr>
            <a:picLocks noChangeAspect="1" noChangeArrowheads="1"/>
          </p:cNvPicPr>
          <p:nvPr/>
        </p:nvPicPr>
        <p:blipFill>
          <a:blip r:embed="rId2"/>
          <a:srcRect/>
          <a:stretch>
            <a:fillRect/>
          </a:stretch>
        </p:blipFill>
        <p:spPr bwMode="auto">
          <a:xfrm>
            <a:off x="1524000" y="1785938"/>
            <a:ext cx="2398713" cy="2809875"/>
          </a:xfrm>
          <a:prstGeom prst="rect">
            <a:avLst/>
          </a:prstGeom>
          <a:noFill/>
          <a:ln w="9525">
            <a:noFill/>
            <a:miter lim="800000"/>
            <a:headEnd/>
            <a:tailEnd/>
          </a:ln>
        </p:spPr>
      </p:pic>
      <p:pic>
        <p:nvPicPr>
          <p:cNvPr id="14338" name="Picture 7" descr="捕获"/>
          <p:cNvPicPr>
            <a:picLocks noChangeAspect="1" noChangeArrowheads="1"/>
          </p:cNvPicPr>
          <p:nvPr/>
        </p:nvPicPr>
        <p:blipFill>
          <a:blip r:embed="rId3"/>
          <a:srcRect/>
          <a:stretch>
            <a:fillRect/>
          </a:stretch>
        </p:blipFill>
        <p:spPr bwMode="auto">
          <a:xfrm>
            <a:off x="5168900" y="1785938"/>
            <a:ext cx="2071688" cy="2879725"/>
          </a:xfrm>
          <a:prstGeom prst="rect">
            <a:avLst/>
          </a:prstGeom>
          <a:noFill/>
          <a:ln w="9525">
            <a:noFill/>
            <a:miter lim="800000"/>
            <a:headEnd/>
            <a:tailEnd/>
          </a:ln>
        </p:spPr>
      </p:pic>
      <p:sp>
        <p:nvSpPr>
          <p:cNvPr id="14339" name="TextBox 8"/>
          <p:cNvSpPr>
            <a:spLocks noChangeArrowheads="1"/>
          </p:cNvSpPr>
          <p:nvPr/>
        </p:nvSpPr>
        <p:spPr bwMode="auto">
          <a:xfrm>
            <a:off x="1524000" y="2071688"/>
            <a:ext cx="642938" cy="369887"/>
          </a:xfrm>
          <a:prstGeom prst="rect">
            <a:avLst/>
          </a:prstGeom>
          <a:noFill/>
          <a:ln w="9525">
            <a:noFill/>
            <a:miter lim="800000"/>
            <a:headEnd/>
            <a:tailEnd/>
          </a:ln>
        </p:spPr>
        <p:txBody>
          <a:bodyPr>
            <a:spAutoFit/>
          </a:bodyPr>
          <a:lstStyle/>
          <a:p>
            <a:pPr eaLnBrk="0" hangingPunct="0">
              <a:buFont typeface="Arial" charset="0"/>
              <a:buNone/>
            </a:pPr>
            <a:endParaRPr lang="zh-CN" altLang="zh-CN">
              <a:solidFill>
                <a:srgbClr val="000000"/>
              </a:solidFill>
              <a:sym typeface="Times New Roman" pitchFamily="18" charset="0"/>
            </a:endParaRPr>
          </a:p>
        </p:txBody>
      </p:sp>
      <p:sp>
        <p:nvSpPr>
          <p:cNvPr id="14340" name="WordArt 4"/>
          <p:cNvSpPr>
            <a:spLocks noChangeArrowheads="1" noChangeShapeType="1" noTextEdit="1"/>
          </p:cNvSpPr>
          <p:nvPr/>
        </p:nvSpPr>
        <p:spPr bwMode="auto">
          <a:xfrm>
            <a:off x="203200" y="228600"/>
            <a:ext cx="3454400" cy="1350963"/>
          </a:xfrm>
          <a:prstGeom prst="rect">
            <a:avLst/>
          </a:prstGeom>
        </p:spPr>
        <p:txBody>
          <a:bodyPr wrap="none" fromWordArt="1">
            <a:prstTxWarp prst="textCascadeUp">
              <a:avLst>
                <a:gd name="adj" fmla="val 44440"/>
              </a:avLst>
            </a:prstTxWarp>
          </a:bodyPr>
          <a:lstStyle/>
          <a:p>
            <a:pPr algn="ctr"/>
            <a:r>
              <a:rPr lang="zh-CN" altLang="en-US" sz="3600" b="1" kern="10">
                <a:ln w="9525">
                  <a:noFill/>
                  <a:round/>
                  <a:headEnd/>
                  <a:tailEnd/>
                </a:ln>
                <a:solidFill>
                  <a:srgbClr val="2D2DB9"/>
                </a:solidFill>
                <a:latin typeface="黑体"/>
                <a:ea typeface="黑体"/>
              </a:rPr>
              <a:t>合作探究</a:t>
            </a:r>
          </a:p>
        </p:txBody>
      </p:sp>
      <p:sp>
        <p:nvSpPr>
          <p:cNvPr id="14341" name="Text Box 3"/>
          <p:cNvSpPr>
            <a:spLocks noChangeArrowheads="1"/>
          </p:cNvSpPr>
          <p:nvPr/>
        </p:nvSpPr>
        <p:spPr bwMode="auto">
          <a:xfrm>
            <a:off x="328613" y="4905375"/>
            <a:ext cx="11707812" cy="946150"/>
          </a:xfrm>
          <a:prstGeom prst="rect">
            <a:avLst/>
          </a:prstGeom>
          <a:noFill/>
          <a:ln w="9525">
            <a:noFill/>
            <a:miter lim="800000"/>
            <a:headEnd/>
            <a:tailEnd/>
          </a:ln>
        </p:spPr>
        <p:txBody>
          <a:bodyPr>
            <a:spAutoFit/>
          </a:bodyPr>
          <a:lstStyle/>
          <a:p>
            <a:pPr eaLnBrk="0" hangingPunct="0">
              <a:spcBef>
                <a:spcPct val="50000"/>
              </a:spcBef>
              <a:buFont typeface="Arial" charset="0"/>
              <a:buNone/>
            </a:pPr>
            <a:r>
              <a:rPr lang="zh-CN" altLang="en-US" sz="2400" b="1">
                <a:solidFill>
                  <a:srgbClr val="000000"/>
                </a:solidFill>
                <a:latin typeface="楷体" pitchFamily="49" charset="-122"/>
                <a:ea typeface="楷体" pitchFamily="49" charset="-122"/>
                <a:sym typeface="Verdana" pitchFamily="34" charset="0"/>
              </a:rPr>
              <a:t>     </a:t>
            </a:r>
            <a:r>
              <a:rPr lang="zh-CN" altLang="en-US" sz="2800" b="1">
                <a:solidFill>
                  <a:srgbClr val="000000"/>
                </a:solidFill>
                <a:latin typeface="楷体" pitchFamily="49" charset="-122"/>
                <a:ea typeface="楷体" pitchFamily="49" charset="-122"/>
                <a:sym typeface="楷体_GB2312"/>
              </a:rPr>
              <a:t>请同学们分别以新航路开辟后的</a:t>
            </a:r>
            <a:r>
              <a:rPr lang="zh-CN" altLang="en-US" sz="2800" b="1">
                <a:solidFill>
                  <a:srgbClr val="FF0000"/>
                </a:solidFill>
                <a:latin typeface="楷体" pitchFamily="49" charset="-122"/>
                <a:ea typeface="楷体" pitchFamily="49" charset="-122"/>
                <a:sym typeface="楷体_GB2312"/>
              </a:rPr>
              <a:t>殖民地代表</a:t>
            </a:r>
            <a:r>
              <a:rPr lang="zh-CN" altLang="en-US" sz="2800" b="1">
                <a:solidFill>
                  <a:srgbClr val="000000"/>
                </a:solidFill>
                <a:latin typeface="楷体" pitchFamily="49" charset="-122"/>
                <a:ea typeface="楷体" pitchFamily="49" charset="-122"/>
                <a:sym typeface="楷体_GB2312"/>
              </a:rPr>
              <a:t>，</a:t>
            </a:r>
            <a:r>
              <a:rPr lang="zh-CN" altLang="en-US" sz="2800" b="1">
                <a:solidFill>
                  <a:srgbClr val="FF0000"/>
                </a:solidFill>
                <a:latin typeface="楷体" pitchFamily="49" charset="-122"/>
                <a:ea typeface="楷体" pitchFamily="49" charset="-122"/>
                <a:sym typeface="楷体_GB2312"/>
              </a:rPr>
              <a:t>殖民者代表</a:t>
            </a:r>
            <a:r>
              <a:rPr lang="zh-CN" altLang="en-US" sz="2800" b="1">
                <a:solidFill>
                  <a:srgbClr val="000000"/>
                </a:solidFill>
                <a:latin typeface="楷体" pitchFamily="49" charset="-122"/>
                <a:ea typeface="楷体" pitchFamily="49" charset="-122"/>
                <a:sym typeface="楷体_GB2312"/>
              </a:rPr>
              <a:t>及</a:t>
            </a:r>
            <a:r>
              <a:rPr lang="zh-CN" altLang="en-US" sz="2800" b="1">
                <a:solidFill>
                  <a:srgbClr val="FF0000"/>
                </a:solidFill>
                <a:latin typeface="楷体" pitchFamily="49" charset="-122"/>
                <a:ea typeface="楷体" pitchFamily="49" charset="-122"/>
                <a:sym typeface="楷体_GB2312"/>
              </a:rPr>
              <a:t>世界代表</a:t>
            </a:r>
            <a:r>
              <a:rPr lang="zh-CN" altLang="en-US" sz="2800" b="1">
                <a:solidFill>
                  <a:srgbClr val="000000"/>
                </a:solidFill>
                <a:latin typeface="楷体" pitchFamily="49" charset="-122"/>
                <a:ea typeface="楷体" pitchFamily="49" charset="-122"/>
                <a:sym typeface="楷体_GB2312"/>
              </a:rPr>
              <a:t>的身份说说你对早期殖民征服与掠夺的看法，并依据史实阐明理由。</a:t>
            </a:r>
            <a:endParaRPr lang="zh-CN" altLang="en-US">
              <a:latin typeface="楷体" pitchFamily="49" charset="-122"/>
              <a:ea typeface="楷体" pitchFamily="49" charset="-122"/>
            </a:endParaRPr>
          </a:p>
        </p:txBody>
      </p:sp>
      <p:sp>
        <p:nvSpPr>
          <p:cNvPr id="14342" name="Text Box 7"/>
          <p:cNvSpPr>
            <a:spLocks noChangeArrowheads="1"/>
          </p:cNvSpPr>
          <p:nvPr/>
        </p:nvSpPr>
        <p:spPr bwMode="auto">
          <a:xfrm>
            <a:off x="4614863" y="5995988"/>
            <a:ext cx="8229600" cy="579437"/>
          </a:xfrm>
          <a:prstGeom prst="rect">
            <a:avLst/>
          </a:prstGeom>
          <a:noFill/>
          <a:ln w="9525">
            <a:noFill/>
            <a:miter lim="800000"/>
            <a:headEnd/>
            <a:tailEnd/>
          </a:ln>
        </p:spPr>
        <p:txBody>
          <a:bodyPr>
            <a:spAutoFit/>
          </a:bodyPr>
          <a:lstStyle/>
          <a:p>
            <a:pPr eaLnBrk="0" hangingPunct="0">
              <a:buFont typeface="Arial" charset="0"/>
              <a:buNone/>
            </a:pPr>
            <a:r>
              <a:rPr lang="zh-CN" altLang="en-US" sz="3200" b="1">
                <a:solidFill>
                  <a:srgbClr val="000000"/>
                </a:solidFill>
                <a:latin typeface="黑体" pitchFamily="49" charset="-122"/>
                <a:ea typeface="黑体" pitchFamily="49" charset="-122"/>
                <a:sym typeface="黑体" pitchFamily="49" charset="-122"/>
              </a:rPr>
              <a:t>请各组做好记录并确定发言人</a:t>
            </a:r>
            <a:endParaRPr lang="zh-CN" altLang="en-US"/>
          </a:p>
        </p:txBody>
      </p:sp>
      <p:pic>
        <p:nvPicPr>
          <p:cNvPr id="14343" name="Picture 8"/>
          <p:cNvPicPr>
            <a:picLocks noChangeAspect="1" noChangeArrowheads="1"/>
          </p:cNvPicPr>
          <p:nvPr/>
        </p:nvPicPr>
        <p:blipFill>
          <a:blip r:embed="rId4"/>
          <a:srcRect/>
          <a:stretch>
            <a:fillRect/>
          </a:stretch>
        </p:blipFill>
        <p:spPr bwMode="auto">
          <a:xfrm>
            <a:off x="8313738" y="1589088"/>
            <a:ext cx="3338512" cy="3236912"/>
          </a:xfrm>
          <a:prstGeom prst="rect">
            <a:avLst/>
          </a:prstGeom>
          <a:noFill/>
          <a:ln w="9525">
            <a:noFill/>
            <a:miter lim="800000"/>
            <a:headEnd/>
            <a:tailEnd/>
          </a:ln>
        </p:spPr>
      </p:pic>
      <p:sp>
        <p:nvSpPr>
          <p:cNvPr id="44041" name="WordArt 9"/>
          <p:cNvSpPr>
            <a:spLocks noChangeArrowheads="1" noChangeShapeType="1" noTextEdit="1"/>
          </p:cNvSpPr>
          <p:nvPr/>
        </p:nvSpPr>
        <p:spPr bwMode="auto">
          <a:xfrm rot="389052">
            <a:off x="4000500" y="44450"/>
            <a:ext cx="7442200" cy="1905000"/>
          </a:xfrm>
          <a:prstGeom prst="rect">
            <a:avLst/>
          </a:prstGeom>
        </p:spPr>
        <p:txBody>
          <a:bodyPr wrap="none" fromWordArt="1">
            <a:prstTxWarp prst="textSlantUp">
              <a:avLst>
                <a:gd name="adj" fmla="val 32056"/>
              </a:avLst>
            </a:prstTxWarp>
          </a:bodyPr>
          <a:lstStyle/>
          <a:p>
            <a:pPr algn="ctr">
              <a:defRPr/>
            </a:pPr>
            <a:r>
              <a:rPr lang="zh-CN" altLang="en-US" sz="3600" b="1" kern="10">
                <a:ln w="9525">
                  <a:solidFill>
                    <a:srgbClr val="CC99FF"/>
                  </a:solidFill>
                  <a:round/>
                  <a:headEnd/>
                  <a:tailEnd/>
                </a:ln>
                <a:gradFill rotWithShape="0">
                  <a:gsLst>
                    <a:gs pos="0">
                      <a:srgbClr val="6600CC"/>
                    </a:gs>
                    <a:gs pos="100000">
                      <a:srgbClr val="CC00CC"/>
                    </a:gs>
                  </a:gsLst>
                  <a:lin ang="5010948" scaled="1"/>
                </a:gradFill>
                <a:effectLst>
                  <a:outerShdw dist="53882" dir="2700000" algn="ctr" rotWithShape="0">
                    <a:srgbClr val="9999FF">
                      <a:alpha val="80000"/>
                    </a:srgbClr>
                  </a:outerShdw>
                </a:effectLst>
                <a:latin typeface="楷体"/>
                <a:ea typeface="楷体"/>
              </a:rPr>
              <a:t>评价历史活动的基本标准、方法</a:t>
            </a:r>
            <a:r>
              <a:rPr lang="en-US" altLang="zh-CN" sz="3600" b="1" kern="10">
                <a:ln w="9525">
                  <a:solidFill>
                    <a:srgbClr val="CC99FF"/>
                  </a:solidFill>
                  <a:round/>
                  <a:headEnd/>
                  <a:tailEnd/>
                </a:ln>
                <a:gradFill rotWithShape="0">
                  <a:gsLst>
                    <a:gs pos="0">
                      <a:srgbClr val="6600CC"/>
                    </a:gs>
                    <a:gs pos="100000">
                      <a:srgbClr val="CC00CC"/>
                    </a:gs>
                  </a:gsLst>
                  <a:lin ang="5010948" scaled="1"/>
                </a:gradFill>
                <a:effectLst>
                  <a:outerShdw dist="53882" dir="2700000" algn="ctr" rotWithShape="0">
                    <a:srgbClr val="9999FF">
                      <a:alpha val="80000"/>
                    </a:srgbClr>
                  </a:outerShdw>
                </a:effectLst>
                <a:latin typeface="楷体"/>
                <a:ea typeface="楷体"/>
              </a:rPr>
              <a:t>:</a:t>
            </a:r>
          </a:p>
          <a:p>
            <a:pPr algn="ctr">
              <a:defRPr/>
            </a:pPr>
            <a:r>
              <a:rPr lang="zh-CN" altLang="en-US" sz="3600" b="1" kern="10">
                <a:ln w="9525">
                  <a:solidFill>
                    <a:srgbClr val="CC99FF"/>
                  </a:solidFill>
                  <a:round/>
                  <a:headEnd/>
                  <a:tailEnd/>
                </a:ln>
                <a:gradFill rotWithShape="0">
                  <a:gsLst>
                    <a:gs pos="0">
                      <a:srgbClr val="6600CC"/>
                    </a:gs>
                    <a:gs pos="100000">
                      <a:srgbClr val="CC00CC"/>
                    </a:gs>
                  </a:gsLst>
                  <a:lin ang="5010948" scaled="1"/>
                </a:gradFill>
                <a:effectLst>
                  <a:outerShdw dist="53882" dir="2700000" algn="ctr" rotWithShape="0">
                    <a:srgbClr val="9999FF">
                      <a:alpha val="80000"/>
                    </a:srgbClr>
                  </a:outerShdw>
                </a:effectLst>
                <a:latin typeface="楷体"/>
                <a:ea typeface="楷体"/>
              </a:rPr>
              <a:t>是否推动历史的进步</a:t>
            </a:r>
          </a:p>
          <a:p>
            <a:pPr algn="ctr">
              <a:defRPr/>
            </a:pPr>
            <a:r>
              <a:rPr lang="zh-CN" altLang="en-US" sz="3600" b="1" kern="10">
                <a:ln w="9525">
                  <a:solidFill>
                    <a:srgbClr val="CC99FF"/>
                  </a:solidFill>
                  <a:round/>
                  <a:headEnd/>
                  <a:tailEnd/>
                </a:ln>
                <a:gradFill rotWithShape="0">
                  <a:gsLst>
                    <a:gs pos="0">
                      <a:srgbClr val="6600CC"/>
                    </a:gs>
                    <a:gs pos="100000">
                      <a:srgbClr val="CC00CC"/>
                    </a:gs>
                  </a:gsLst>
                  <a:lin ang="5010948" scaled="1"/>
                </a:gradFill>
                <a:effectLst>
                  <a:outerShdw dist="53882" dir="2700000" algn="ctr" rotWithShape="0">
                    <a:srgbClr val="9999FF">
                      <a:alpha val="80000"/>
                    </a:srgbClr>
                  </a:outerShdw>
                </a:effectLst>
                <a:latin typeface="楷体"/>
                <a:ea typeface="楷体"/>
              </a:rPr>
              <a:t>辩证地、一分为二</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41"/>
                                        </p:tgtEl>
                                        <p:attrNameLst>
                                          <p:attrName>style.visibility</p:attrName>
                                        </p:attrNameLst>
                                      </p:cBhvr>
                                      <p:to>
                                        <p:strVal val="visible"/>
                                      </p:to>
                                    </p:set>
                                    <p:animEffect transition="in" filter="blinds(horizontal)">
                                      <p:cBhvr>
                                        <p:cTn id="7" dur="500"/>
                                        <p:tgtEl>
                                          <p:spTgt spid="44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406400" y="1362075"/>
            <a:ext cx="11176000" cy="3956050"/>
          </a:xfrm>
          <a:prstGeom prst="rect">
            <a:avLst/>
          </a:prstGeom>
          <a:noFill/>
          <a:ln w="19050">
            <a:solidFill>
              <a:srgbClr val="000080"/>
            </a:solidFill>
            <a:prstDash val="dashDot"/>
            <a:miter lim="800000"/>
            <a:headEnd/>
            <a:tailEnd/>
          </a:ln>
        </p:spPr>
        <p:txBody>
          <a:bodyPr>
            <a:spAutoFit/>
          </a:bodyPr>
          <a:lstStyle/>
          <a:p>
            <a:r>
              <a:rPr lang="zh-CN" altLang="en-US" sz="3600" b="1">
                <a:solidFill>
                  <a:srgbClr val="000000"/>
                </a:solidFill>
                <a:latin typeface="楷体" pitchFamily="49" charset="-122"/>
                <a:ea typeface="楷体" pitchFamily="49" charset="-122"/>
              </a:rPr>
              <a:t>     材料：“欧洲殖民者把大量财富运回欧洲并转化为资本，</a:t>
            </a:r>
            <a:r>
              <a:rPr lang="zh-CN" altLang="en-US" sz="3600" b="1">
                <a:solidFill>
                  <a:srgbClr val="FF0000"/>
                </a:solidFill>
                <a:latin typeface="楷体" pitchFamily="49" charset="-122"/>
                <a:ea typeface="楷体" pitchFamily="49" charset="-122"/>
              </a:rPr>
              <a:t>促进了资本主义经济的迅速发展</a:t>
            </a:r>
            <a:r>
              <a:rPr lang="zh-CN" altLang="en-US" sz="3600" b="1">
                <a:solidFill>
                  <a:srgbClr val="000000"/>
                </a:solidFill>
                <a:latin typeface="楷体" pitchFamily="49" charset="-122"/>
                <a:ea typeface="楷体" pitchFamily="49" charset="-122"/>
              </a:rPr>
              <a:t>，随着欧洲资本主义国家和地区对商品市场及原料产地的需求越来越大，他们把殖民扩张的魔爪伸向了世界上越来越多的地方，</a:t>
            </a:r>
            <a:r>
              <a:rPr lang="zh-CN" altLang="en-US" sz="3600" b="1">
                <a:solidFill>
                  <a:srgbClr val="FF0000"/>
                </a:solidFill>
                <a:latin typeface="楷体" pitchFamily="49" charset="-122"/>
                <a:ea typeface="楷体" pitchFamily="49" charset="-122"/>
              </a:rPr>
              <a:t>世界市场得以进一步拓展</a:t>
            </a:r>
            <a:r>
              <a:rPr lang="zh-CN" altLang="en-US" sz="3600" b="1">
                <a:solidFill>
                  <a:srgbClr val="000000"/>
                </a:solidFill>
                <a:latin typeface="楷体" pitchFamily="49" charset="-122"/>
                <a:ea typeface="楷体" pitchFamily="49" charset="-122"/>
              </a:rPr>
              <a:t>，越来越多的地方被纳入资本主义世界市场体系。” </a:t>
            </a:r>
          </a:p>
          <a:p>
            <a:r>
              <a:rPr lang="zh-CN" altLang="en-US" sz="3600" b="1">
                <a:solidFill>
                  <a:srgbClr val="000000"/>
                </a:solidFill>
                <a:latin typeface="楷体" pitchFamily="49" charset="-122"/>
                <a:ea typeface="楷体" pitchFamily="49" charset="-122"/>
              </a:rPr>
              <a:t>                  </a:t>
            </a:r>
            <a:r>
              <a:rPr lang="en-US" altLang="zh-CN" sz="3600" b="1">
                <a:solidFill>
                  <a:srgbClr val="000000"/>
                </a:solidFill>
                <a:latin typeface="楷体" pitchFamily="49" charset="-122"/>
                <a:ea typeface="楷体" pitchFamily="49" charset="-122"/>
              </a:rPr>
              <a:t>——《</a:t>
            </a:r>
            <a:r>
              <a:rPr lang="zh-CN" altLang="en-US" sz="3600" b="1">
                <a:solidFill>
                  <a:srgbClr val="000000"/>
                </a:solidFill>
                <a:latin typeface="楷体" pitchFamily="49" charset="-122"/>
                <a:ea typeface="楷体" pitchFamily="49" charset="-122"/>
              </a:rPr>
              <a:t>世界历史</a:t>
            </a:r>
            <a:r>
              <a:rPr lang="en-US" altLang="zh-CN" sz="3600" b="1">
                <a:solidFill>
                  <a:srgbClr val="000000"/>
                </a:solidFill>
                <a:latin typeface="楷体" pitchFamily="49" charset="-122"/>
                <a:ea typeface="楷体" pitchFamily="49" charset="-122"/>
              </a:rPr>
              <a:t>》</a:t>
            </a:r>
          </a:p>
        </p:txBody>
      </p:sp>
      <p:sp>
        <p:nvSpPr>
          <p:cNvPr id="15362" name="WordArt 3"/>
          <p:cNvSpPr>
            <a:spLocks noChangeArrowheads="1" noChangeShapeType="1" noTextEdit="1"/>
          </p:cNvSpPr>
          <p:nvPr/>
        </p:nvSpPr>
        <p:spPr bwMode="auto">
          <a:xfrm>
            <a:off x="3759200" y="152400"/>
            <a:ext cx="4267200" cy="1028700"/>
          </a:xfrm>
          <a:prstGeom prst="rect">
            <a:avLst/>
          </a:prstGeom>
        </p:spPr>
        <p:txBody>
          <a:bodyPr wrap="none" fromWordArt="1">
            <a:prstTxWarp prst="textSlantUp">
              <a:avLst>
                <a:gd name="adj" fmla="val 32056"/>
              </a:avLst>
            </a:prstTxWarp>
          </a:bodyPr>
          <a:lstStyle/>
          <a:p>
            <a:pPr algn="ctr"/>
            <a:r>
              <a:rPr lang="zh-CN" altLang="en-US"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知识链接</a:t>
            </a:r>
          </a:p>
        </p:txBody>
      </p:sp>
    </p:spTree>
  </p:cSld>
  <p:clrMapOvr>
    <a:masterClrMapping/>
  </p:clrMapOvr>
  <p:transition>
    <p:blind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p:cNvSpPr>
          <p:nvPr>
            <p:ph type="body" idx="1"/>
          </p:nvPr>
        </p:nvSpPr>
        <p:spPr>
          <a:xfrm>
            <a:off x="5283200" y="1563688"/>
            <a:ext cx="6604000" cy="4591050"/>
          </a:xfrm>
          <a:ln w="19050" cap="flat">
            <a:solidFill>
              <a:srgbClr val="003366"/>
            </a:solidFill>
            <a:prstDash val="dashDot"/>
          </a:ln>
        </p:spPr>
        <p:txBody>
          <a:bodyPr/>
          <a:lstStyle/>
          <a:p>
            <a:pPr eaLnBrk="1" hangingPunct="1">
              <a:buFont typeface="Arial" charset="0"/>
              <a:buNone/>
            </a:pPr>
            <a:r>
              <a:rPr lang="zh-CN" altLang="en-US" sz="3200" b="1" smtClean="0">
                <a:solidFill>
                  <a:srgbClr val="000000"/>
                </a:solidFill>
                <a:latin typeface="楷体" pitchFamily="49" charset="-122"/>
                <a:ea typeface="楷体" pitchFamily="49" charset="-122"/>
              </a:rPr>
              <a:t>    西班牙殖民者在拉丁美洲强迫印第安人开采金矿、银矿。</a:t>
            </a:r>
            <a:r>
              <a:rPr lang="en-US" altLang="zh-CN" sz="3200" b="1" smtClean="0">
                <a:solidFill>
                  <a:srgbClr val="000000"/>
                </a:solidFill>
                <a:latin typeface="楷体" pitchFamily="49" charset="-122"/>
                <a:ea typeface="楷体" pitchFamily="49" charset="-122"/>
              </a:rPr>
              <a:t>16</a:t>
            </a:r>
            <a:r>
              <a:rPr lang="zh-CN" altLang="en-US" sz="3200" b="1" smtClean="0">
                <a:solidFill>
                  <a:srgbClr val="000000"/>
                </a:solidFill>
                <a:latin typeface="楷体" pitchFamily="49" charset="-122"/>
                <a:ea typeface="楷体" pitchFamily="49" charset="-122"/>
              </a:rPr>
              <a:t>世纪末，世界贵重金属开采量中有</a:t>
            </a:r>
            <a:r>
              <a:rPr lang="en-US" altLang="zh-CN" sz="3200" b="1" smtClean="0">
                <a:solidFill>
                  <a:srgbClr val="FF0000"/>
                </a:solidFill>
                <a:latin typeface="楷体" pitchFamily="49" charset="-122"/>
                <a:ea typeface="楷体" pitchFamily="49" charset="-122"/>
              </a:rPr>
              <a:t>83%</a:t>
            </a:r>
            <a:r>
              <a:rPr lang="zh-CN" altLang="en-US" sz="3200" b="1" smtClean="0">
                <a:solidFill>
                  <a:srgbClr val="000000"/>
                </a:solidFill>
                <a:latin typeface="楷体" pitchFamily="49" charset="-122"/>
                <a:ea typeface="楷体" pitchFamily="49" charset="-122"/>
              </a:rPr>
              <a:t>归西班牙所有。殖民者还贩运可可、糖、烟草、棉花、宝石、珍珠等特产。在西印度群岛，他们残杀印第安人。殖民者初到海地时，那里大约有</a:t>
            </a:r>
            <a:r>
              <a:rPr lang="en-US" altLang="zh-CN" sz="3200" b="1" smtClean="0">
                <a:solidFill>
                  <a:srgbClr val="000000"/>
                </a:solidFill>
                <a:latin typeface="楷体" pitchFamily="49" charset="-122"/>
                <a:ea typeface="楷体" pitchFamily="49" charset="-122"/>
              </a:rPr>
              <a:t>6</a:t>
            </a:r>
            <a:r>
              <a:rPr lang="zh-CN" altLang="en-US" sz="3200" b="1" smtClean="0">
                <a:solidFill>
                  <a:srgbClr val="000000"/>
                </a:solidFill>
                <a:latin typeface="楷体" pitchFamily="49" charset="-122"/>
                <a:ea typeface="楷体" pitchFamily="49" charset="-122"/>
              </a:rPr>
              <a:t>万人口，到</a:t>
            </a:r>
            <a:r>
              <a:rPr lang="en-US" altLang="zh-CN" sz="3200" b="1" smtClean="0">
                <a:solidFill>
                  <a:srgbClr val="000000"/>
                </a:solidFill>
                <a:latin typeface="楷体" pitchFamily="49" charset="-122"/>
                <a:ea typeface="楷体" pitchFamily="49" charset="-122"/>
              </a:rPr>
              <a:t>1548</a:t>
            </a:r>
            <a:r>
              <a:rPr lang="zh-CN" altLang="en-US" sz="3200" b="1" smtClean="0">
                <a:solidFill>
                  <a:srgbClr val="000000"/>
                </a:solidFill>
                <a:latin typeface="楷体" pitchFamily="49" charset="-122"/>
                <a:ea typeface="楷体" pitchFamily="49" charset="-122"/>
              </a:rPr>
              <a:t>年就只剩下</a:t>
            </a:r>
            <a:r>
              <a:rPr lang="en-US" altLang="zh-CN" sz="3200" b="1" smtClean="0">
                <a:solidFill>
                  <a:srgbClr val="000000"/>
                </a:solidFill>
                <a:latin typeface="楷体" pitchFamily="49" charset="-122"/>
                <a:ea typeface="楷体" pitchFamily="49" charset="-122"/>
              </a:rPr>
              <a:t>500</a:t>
            </a:r>
            <a:r>
              <a:rPr lang="zh-CN" altLang="en-US" sz="3200" b="1" smtClean="0">
                <a:solidFill>
                  <a:srgbClr val="000000"/>
                </a:solidFill>
                <a:latin typeface="楷体" pitchFamily="49" charset="-122"/>
                <a:ea typeface="楷体" pitchFamily="49" charset="-122"/>
              </a:rPr>
              <a:t>人，这时古巴和牙买加的原有居民</a:t>
            </a:r>
            <a:r>
              <a:rPr lang="zh-CN" altLang="en-US" sz="3200" b="1" smtClean="0">
                <a:solidFill>
                  <a:srgbClr val="FF0000"/>
                </a:solidFill>
                <a:latin typeface="楷体" pitchFamily="49" charset="-122"/>
                <a:ea typeface="楷体" pitchFamily="49" charset="-122"/>
              </a:rPr>
              <a:t>几乎已经灭绝</a:t>
            </a:r>
            <a:r>
              <a:rPr lang="zh-CN" altLang="en-US" sz="3200" b="1" smtClean="0">
                <a:solidFill>
                  <a:srgbClr val="000000"/>
                </a:solidFill>
                <a:latin typeface="楷体" pitchFamily="49" charset="-122"/>
                <a:ea typeface="楷体" pitchFamily="49" charset="-122"/>
              </a:rPr>
              <a:t>。</a:t>
            </a:r>
          </a:p>
        </p:txBody>
      </p:sp>
      <p:sp>
        <p:nvSpPr>
          <p:cNvPr id="16386" name="WordArt 3"/>
          <p:cNvSpPr>
            <a:spLocks noChangeArrowheads="1" noChangeShapeType="1" noTextEdit="1"/>
          </p:cNvSpPr>
          <p:nvPr/>
        </p:nvSpPr>
        <p:spPr bwMode="auto">
          <a:xfrm>
            <a:off x="3759200" y="228600"/>
            <a:ext cx="4267200" cy="1028700"/>
          </a:xfrm>
          <a:prstGeom prst="rect">
            <a:avLst/>
          </a:prstGeom>
        </p:spPr>
        <p:txBody>
          <a:bodyPr wrap="none" fromWordArt="1">
            <a:prstTxWarp prst="textSlantUp">
              <a:avLst>
                <a:gd name="adj" fmla="val 32056"/>
              </a:avLst>
            </a:prstTxWarp>
          </a:bodyPr>
          <a:lstStyle/>
          <a:p>
            <a:pPr algn="ctr"/>
            <a:r>
              <a:rPr lang="zh-CN" altLang="en-US"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知识链接</a:t>
            </a:r>
          </a:p>
        </p:txBody>
      </p:sp>
      <p:pic>
        <p:nvPicPr>
          <p:cNvPr id="16387" name="Picture 4" descr="W020100830758518579780"/>
          <p:cNvPicPr>
            <a:picLocks noChangeAspect="1" noChangeArrowheads="1"/>
          </p:cNvPicPr>
          <p:nvPr/>
        </p:nvPicPr>
        <p:blipFill>
          <a:blip r:embed="rId2"/>
          <a:srcRect/>
          <a:stretch>
            <a:fillRect/>
          </a:stretch>
        </p:blipFill>
        <p:spPr bwMode="auto">
          <a:xfrm>
            <a:off x="203200" y="1600200"/>
            <a:ext cx="4876800" cy="4191000"/>
          </a:xfrm>
          <a:prstGeom prst="rect">
            <a:avLst/>
          </a:prstGeom>
          <a:noFill/>
          <a:ln w="9525">
            <a:noFill/>
            <a:miter lim="800000"/>
            <a:headEnd/>
            <a:tailEnd/>
          </a:ln>
        </p:spPr>
      </p:pic>
      <p:sp>
        <p:nvSpPr>
          <p:cNvPr id="16388" name="Rectangle 5"/>
          <p:cNvSpPr>
            <a:spLocks noChangeArrowheads="1"/>
          </p:cNvSpPr>
          <p:nvPr/>
        </p:nvSpPr>
        <p:spPr bwMode="auto">
          <a:xfrm>
            <a:off x="355600" y="5934075"/>
            <a:ext cx="4264025" cy="579438"/>
          </a:xfrm>
          <a:prstGeom prst="rect">
            <a:avLst/>
          </a:prstGeom>
          <a:noFill/>
          <a:ln w="9525">
            <a:noFill/>
            <a:miter lim="800000"/>
            <a:headEnd/>
            <a:tailEnd/>
          </a:ln>
        </p:spPr>
        <p:txBody>
          <a:bodyPr wrap="none">
            <a:spAutoFit/>
          </a:bodyPr>
          <a:lstStyle/>
          <a:p>
            <a:r>
              <a:rPr lang="en-US" altLang="zh-CN" sz="3200" b="1">
                <a:solidFill>
                  <a:srgbClr val="FF0000"/>
                </a:solidFill>
              </a:rPr>
              <a:t>《</a:t>
            </a:r>
            <a:r>
              <a:rPr lang="zh-CN" altLang="en-US" sz="3200" b="1">
                <a:solidFill>
                  <a:srgbClr val="FF0000"/>
                </a:solidFill>
              </a:rPr>
              <a:t>印第安人遭受奴役</a:t>
            </a:r>
            <a:r>
              <a:rPr lang="en-US" altLang="zh-CN" sz="3200" b="1">
                <a:solidFill>
                  <a:srgbClr val="FF0000"/>
                </a:solidFill>
              </a:rPr>
              <a:t>》</a:t>
            </a:r>
          </a:p>
        </p:txBody>
      </p:sp>
    </p:spTree>
  </p:cSld>
  <p:clrMapOvr>
    <a:masterClrMapping/>
  </p:clrMapOvr>
  <p:transition>
    <p:check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p:cNvPicPr>
            <a:picLocks noChangeAspect="1" noChangeArrowheads="1"/>
          </p:cNvPicPr>
          <p:nvPr/>
        </p:nvPicPr>
        <p:blipFill>
          <a:blip r:embed="rId2"/>
          <a:srcRect/>
          <a:stretch>
            <a:fillRect/>
          </a:stretch>
        </p:blipFill>
        <p:spPr bwMode="auto">
          <a:xfrm>
            <a:off x="231775" y="1295400"/>
            <a:ext cx="5729288" cy="4800600"/>
          </a:xfrm>
          <a:prstGeom prst="rect">
            <a:avLst/>
          </a:prstGeom>
          <a:noFill/>
          <a:ln w="9525">
            <a:noFill/>
            <a:miter lim="800000"/>
            <a:headEnd/>
            <a:tailEnd/>
          </a:ln>
        </p:spPr>
      </p:pic>
      <p:sp>
        <p:nvSpPr>
          <p:cNvPr id="17410" name="Text Box 3"/>
          <p:cNvSpPr txBox="1">
            <a:spLocks noChangeArrowheads="1"/>
          </p:cNvSpPr>
          <p:nvPr/>
        </p:nvSpPr>
        <p:spPr bwMode="auto">
          <a:xfrm>
            <a:off x="508000" y="6172200"/>
            <a:ext cx="5486400" cy="641350"/>
          </a:xfrm>
          <a:prstGeom prst="rect">
            <a:avLst/>
          </a:prstGeom>
          <a:noFill/>
          <a:ln w="9525">
            <a:noFill/>
            <a:miter lim="800000"/>
            <a:headEnd/>
            <a:tailEnd/>
          </a:ln>
        </p:spPr>
        <p:txBody>
          <a:bodyPr>
            <a:spAutoFit/>
          </a:bodyPr>
          <a:lstStyle/>
          <a:p>
            <a:pPr algn="ctr"/>
            <a:r>
              <a:rPr kumimoji="1" lang="en-US" altLang="zh-CN" sz="3600" b="1">
                <a:solidFill>
                  <a:srgbClr val="FF0000"/>
                </a:solidFill>
                <a:latin typeface="宋体" charset="-122"/>
              </a:rPr>
              <a:t>《</a:t>
            </a:r>
            <a:r>
              <a:rPr kumimoji="1" lang="zh-CN" altLang="en-US" sz="3600" b="1">
                <a:solidFill>
                  <a:srgbClr val="FF0000"/>
                </a:solidFill>
                <a:latin typeface="宋体" charset="-122"/>
              </a:rPr>
              <a:t>套着绳索的黑奴</a:t>
            </a:r>
            <a:r>
              <a:rPr kumimoji="1" lang="en-US" altLang="zh-CN" sz="3600" b="1">
                <a:solidFill>
                  <a:srgbClr val="FF0000"/>
                </a:solidFill>
                <a:latin typeface="宋体" charset="-122"/>
              </a:rPr>
              <a:t>》</a:t>
            </a:r>
          </a:p>
        </p:txBody>
      </p:sp>
      <p:sp>
        <p:nvSpPr>
          <p:cNvPr id="17411" name="Rectangle 4"/>
          <p:cNvSpPr>
            <a:spLocks noChangeArrowheads="1"/>
          </p:cNvSpPr>
          <p:nvPr/>
        </p:nvSpPr>
        <p:spPr bwMode="auto">
          <a:xfrm>
            <a:off x="6400800" y="1371600"/>
            <a:ext cx="4948238" cy="4505325"/>
          </a:xfrm>
          <a:prstGeom prst="rect">
            <a:avLst/>
          </a:prstGeom>
          <a:noFill/>
          <a:ln w="19050">
            <a:solidFill>
              <a:srgbClr val="003366"/>
            </a:solidFill>
            <a:prstDash val="dash"/>
            <a:miter lim="800000"/>
            <a:headEnd/>
            <a:tailEnd/>
          </a:ln>
        </p:spPr>
        <p:txBody>
          <a:bodyPr>
            <a:spAutoFit/>
          </a:bodyPr>
          <a:lstStyle/>
          <a:p>
            <a:r>
              <a:rPr kumimoji="1" lang="zh-CN" altLang="en-US" sz="3600" b="1">
                <a:solidFill>
                  <a:srgbClr val="000000"/>
                </a:solidFill>
                <a:latin typeface="楷体" pitchFamily="49" charset="-122"/>
                <a:ea typeface="楷体" pitchFamily="49" charset="-122"/>
              </a:rPr>
              <a:t>    罪恶的奴隶贸易给</a:t>
            </a:r>
            <a:r>
              <a:rPr kumimoji="1" lang="zh-CN" altLang="en-US" sz="3600" b="1">
                <a:solidFill>
                  <a:srgbClr val="FF0000"/>
                </a:solidFill>
                <a:latin typeface="楷体" pitchFamily="49" charset="-122"/>
                <a:ea typeface="楷体" pitchFamily="49" charset="-122"/>
              </a:rPr>
              <a:t>非洲大陆</a:t>
            </a:r>
            <a:r>
              <a:rPr kumimoji="1" lang="zh-CN" altLang="en-US" sz="3600" b="1">
                <a:solidFill>
                  <a:srgbClr val="000000"/>
                </a:solidFill>
                <a:latin typeface="楷体" pitchFamily="49" charset="-122"/>
                <a:ea typeface="楷体" pitchFamily="49" charset="-122"/>
              </a:rPr>
              <a:t>造成了极其深重的灾难。几百年间，非洲因此丧失约一亿精壮人口，相当于</a:t>
            </a:r>
            <a:r>
              <a:rPr kumimoji="1" lang="en-US" altLang="zh-CN" sz="3600" b="1">
                <a:solidFill>
                  <a:srgbClr val="000000"/>
                </a:solidFill>
                <a:latin typeface="楷体" pitchFamily="49" charset="-122"/>
                <a:ea typeface="楷体" pitchFamily="49" charset="-122"/>
              </a:rPr>
              <a:t>1800</a:t>
            </a:r>
            <a:r>
              <a:rPr kumimoji="1" lang="zh-CN" altLang="en-US" sz="3600" b="1">
                <a:solidFill>
                  <a:srgbClr val="000000"/>
                </a:solidFill>
                <a:latin typeface="楷体" pitchFamily="49" charset="-122"/>
                <a:ea typeface="楷体" pitchFamily="49" charset="-122"/>
              </a:rPr>
              <a:t>年时非洲人口的总和，非洲的社会经济发展受到严重破坏。</a:t>
            </a:r>
          </a:p>
        </p:txBody>
      </p:sp>
      <p:sp>
        <p:nvSpPr>
          <p:cNvPr id="17412" name="WordArt 5"/>
          <p:cNvSpPr>
            <a:spLocks noChangeArrowheads="1" noChangeShapeType="1" noTextEdit="1"/>
          </p:cNvSpPr>
          <p:nvPr/>
        </p:nvSpPr>
        <p:spPr bwMode="auto">
          <a:xfrm>
            <a:off x="3759200" y="228600"/>
            <a:ext cx="4267200" cy="1028700"/>
          </a:xfrm>
          <a:prstGeom prst="rect">
            <a:avLst/>
          </a:prstGeom>
        </p:spPr>
        <p:txBody>
          <a:bodyPr wrap="none" fromWordArt="1">
            <a:prstTxWarp prst="textSlantUp">
              <a:avLst>
                <a:gd name="adj" fmla="val 32056"/>
              </a:avLst>
            </a:prstTxWarp>
          </a:bodyPr>
          <a:lstStyle/>
          <a:p>
            <a:pPr algn="ctr"/>
            <a:r>
              <a:rPr lang="zh-CN" altLang="en-US"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知识链接</a:t>
            </a:r>
          </a:p>
        </p:txBody>
      </p:sp>
    </p:spTree>
  </p:cSld>
  <p:clrMapOvr>
    <a:masterClrMapping/>
  </p:clrMapOvr>
  <p:transition>
    <p:checke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W020100825477422728378"/>
          <p:cNvPicPr>
            <a:picLocks noChangeAspect="1" noChangeArrowheads="1"/>
          </p:cNvPicPr>
          <p:nvPr/>
        </p:nvPicPr>
        <p:blipFill>
          <a:blip r:embed="rId2"/>
          <a:srcRect/>
          <a:stretch>
            <a:fillRect/>
          </a:stretch>
        </p:blipFill>
        <p:spPr bwMode="auto">
          <a:xfrm>
            <a:off x="304800" y="838200"/>
            <a:ext cx="5283200" cy="3733800"/>
          </a:xfrm>
          <a:prstGeom prst="rect">
            <a:avLst/>
          </a:prstGeom>
          <a:noFill/>
          <a:ln w="9525">
            <a:noFill/>
            <a:miter lim="800000"/>
            <a:headEnd/>
            <a:tailEnd/>
          </a:ln>
        </p:spPr>
      </p:pic>
      <p:pic>
        <p:nvPicPr>
          <p:cNvPr id="18434" name="Picture 3" descr="t013aed0f2e9ef63c57"/>
          <p:cNvPicPr>
            <a:picLocks noChangeAspect="1" noChangeArrowheads="1"/>
          </p:cNvPicPr>
          <p:nvPr/>
        </p:nvPicPr>
        <p:blipFill>
          <a:blip r:embed="rId3"/>
          <a:srcRect/>
          <a:stretch>
            <a:fillRect/>
          </a:stretch>
        </p:blipFill>
        <p:spPr bwMode="auto">
          <a:xfrm>
            <a:off x="6705600" y="838200"/>
            <a:ext cx="5181600" cy="3733800"/>
          </a:xfrm>
          <a:prstGeom prst="rect">
            <a:avLst/>
          </a:prstGeom>
          <a:noFill/>
          <a:ln w="9525">
            <a:noFill/>
            <a:miter lim="800000"/>
            <a:headEnd/>
            <a:tailEnd/>
          </a:ln>
        </p:spPr>
      </p:pic>
      <p:sp>
        <p:nvSpPr>
          <p:cNvPr id="18435" name="Rectangle 4"/>
          <p:cNvSpPr>
            <a:spLocks noChangeArrowheads="1"/>
          </p:cNvSpPr>
          <p:nvPr/>
        </p:nvSpPr>
        <p:spPr bwMode="auto">
          <a:xfrm>
            <a:off x="203200" y="4797425"/>
            <a:ext cx="11785600" cy="1573213"/>
          </a:xfrm>
          <a:prstGeom prst="rect">
            <a:avLst/>
          </a:prstGeom>
          <a:noFill/>
          <a:ln w="19050">
            <a:solidFill>
              <a:srgbClr val="003366"/>
            </a:solidFill>
            <a:prstDash val="dash"/>
            <a:miter lim="800000"/>
            <a:headEnd/>
            <a:tailEnd/>
          </a:ln>
        </p:spPr>
        <p:txBody>
          <a:bodyPr>
            <a:spAutoFit/>
          </a:bodyPr>
          <a:lstStyle/>
          <a:p>
            <a:r>
              <a:rPr kumimoji="1" lang="zh-CN" altLang="en-US" sz="3200" b="1">
                <a:solidFill>
                  <a:srgbClr val="000000"/>
                </a:solidFill>
                <a:latin typeface="楷体" pitchFamily="49" charset="-122"/>
                <a:ea typeface="楷体" pitchFamily="49" charset="-122"/>
              </a:rPr>
              <a:t>    由于运奴隶的船过度拥挤、饮食条件恶劣、传染病流行等原因，一船奴隶往往在途中</a:t>
            </a:r>
            <a:r>
              <a:rPr kumimoji="1" lang="zh-CN" altLang="en-US" sz="3200" b="1">
                <a:solidFill>
                  <a:srgbClr val="FF0000"/>
                </a:solidFill>
                <a:latin typeface="楷体" pitchFamily="49" charset="-122"/>
                <a:ea typeface="楷体" pitchFamily="49" charset="-122"/>
              </a:rPr>
              <a:t>死亡过半</a:t>
            </a:r>
            <a:r>
              <a:rPr kumimoji="1" lang="zh-CN" altLang="en-US" sz="3200" b="1">
                <a:solidFill>
                  <a:srgbClr val="000000"/>
                </a:solidFill>
                <a:latin typeface="楷体" pitchFamily="49" charset="-122"/>
                <a:ea typeface="楷体" pitchFamily="49" charset="-122"/>
              </a:rPr>
              <a:t>，有的奴隶因患瘟疫而被抛进大海喂了鲨鱼，此外，还有无数非洲黑人在捕捉过程中被打死。</a:t>
            </a:r>
          </a:p>
        </p:txBody>
      </p:sp>
      <p:sp>
        <p:nvSpPr>
          <p:cNvPr id="18436" name="WordArt 5"/>
          <p:cNvSpPr>
            <a:spLocks noChangeArrowheads="1" noChangeShapeType="1" noTextEdit="1"/>
          </p:cNvSpPr>
          <p:nvPr/>
        </p:nvSpPr>
        <p:spPr bwMode="auto">
          <a:xfrm>
            <a:off x="3759200" y="76200"/>
            <a:ext cx="4267200" cy="1028700"/>
          </a:xfrm>
          <a:prstGeom prst="rect">
            <a:avLst/>
          </a:prstGeom>
        </p:spPr>
        <p:txBody>
          <a:bodyPr wrap="none" fromWordArt="1">
            <a:prstTxWarp prst="textSlantUp">
              <a:avLst>
                <a:gd name="adj" fmla="val 32056"/>
              </a:avLst>
            </a:prstTxWarp>
          </a:bodyPr>
          <a:lstStyle/>
          <a:p>
            <a:pPr algn="ctr"/>
            <a:r>
              <a:rPr lang="zh-CN" altLang="en-US"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知识链接</a:t>
            </a:r>
          </a:p>
        </p:txBody>
      </p:sp>
    </p:spTree>
  </p:cSld>
  <p:clrMapOvr>
    <a:masterClrMapping/>
  </p:clrMapOvr>
  <p:transition spd="med">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body" idx="1"/>
          </p:nvPr>
        </p:nvSpPr>
        <p:spPr>
          <a:xfrm>
            <a:off x="508000" y="914400"/>
            <a:ext cx="11176000" cy="3286125"/>
          </a:xfrm>
          <a:ln w="19050" cap="flat">
            <a:solidFill>
              <a:srgbClr val="000080"/>
            </a:solidFill>
            <a:prstDash val="dash"/>
          </a:ln>
        </p:spPr>
        <p:txBody>
          <a:bodyPr/>
          <a:lstStyle/>
          <a:p>
            <a:pPr eaLnBrk="1" hangingPunct="1">
              <a:spcBef>
                <a:spcPct val="0"/>
              </a:spcBef>
              <a:buFontTx/>
              <a:buNone/>
            </a:pPr>
            <a:r>
              <a:rPr lang="zh-CN" altLang="en-US" sz="4000" b="1" smtClean="0">
                <a:solidFill>
                  <a:srgbClr val="000000"/>
                </a:solidFill>
                <a:ea typeface="楷体" pitchFamily="49" charset="-122"/>
              </a:rPr>
              <a:t>         </a:t>
            </a:r>
          </a:p>
          <a:p>
            <a:pPr eaLnBrk="1" hangingPunct="1">
              <a:spcBef>
                <a:spcPct val="0"/>
              </a:spcBef>
              <a:buFontTx/>
              <a:buNone/>
            </a:pPr>
            <a:r>
              <a:rPr lang="zh-CN" altLang="en-US" sz="4000" b="1" smtClean="0">
                <a:solidFill>
                  <a:srgbClr val="000000"/>
                </a:solidFill>
                <a:ea typeface="楷体" pitchFamily="49" charset="-122"/>
              </a:rPr>
              <a:t>         马克思曾经就英国侵略印度说过</a:t>
            </a:r>
            <a:r>
              <a:rPr lang="zh-CN" altLang="en-US" sz="4000" b="1" smtClean="0">
                <a:solidFill>
                  <a:srgbClr val="000000"/>
                </a:solidFill>
                <a:latin typeface="楷体" pitchFamily="49" charset="-122"/>
                <a:ea typeface="楷体" pitchFamily="49" charset="-122"/>
              </a:rPr>
              <a:t>“</a:t>
            </a:r>
            <a:r>
              <a:rPr lang="zh-CN" altLang="en-US" sz="4000" b="1" smtClean="0">
                <a:solidFill>
                  <a:srgbClr val="000000"/>
                </a:solidFill>
                <a:ea typeface="楷体" pitchFamily="49" charset="-122"/>
              </a:rPr>
              <a:t>（英国在侵略印度的过程中）充当了</a:t>
            </a:r>
            <a:r>
              <a:rPr lang="zh-CN" altLang="en-US" sz="4000" b="1" smtClean="0">
                <a:solidFill>
                  <a:srgbClr val="FF0000"/>
                </a:solidFill>
                <a:ea typeface="楷体" pitchFamily="49" charset="-122"/>
              </a:rPr>
              <a:t>历史的不自觉的工具</a:t>
            </a:r>
            <a:r>
              <a:rPr lang="zh-CN" altLang="en-US" sz="4000" b="1" smtClean="0">
                <a:solidFill>
                  <a:srgbClr val="000000"/>
                </a:solidFill>
                <a:latin typeface="楷体" pitchFamily="49" charset="-122"/>
                <a:ea typeface="楷体" pitchFamily="49" charset="-122"/>
              </a:rPr>
              <a:t>”</a:t>
            </a:r>
            <a:r>
              <a:rPr lang="zh-CN" altLang="en-US" sz="4000" b="1" smtClean="0">
                <a:solidFill>
                  <a:srgbClr val="000000"/>
                </a:solidFill>
                <a:ea typeface="楷体" pitchFamily="49" charset="-122"/>
              </a:rPr>
              <a:t>意即英国在殖民过程中破坏了印度根深蒂固的封建割据，促进了印度的</a:t>
            </a:r>
            <a:r>
              <a:rPr lang="zh-CN" altLang="en-US" sz="4000" b="1" smtClean="0">
                <a:solidFill>
                  <a:srgbClr val="FF0000"/>
                </a:solidFill>
                <a:ea typeface="楷体" pitchFamily="49" charset="-122"/>
              </a:rPr>
              <a:t>现代化</a:t>
            </a:r>
            <a:r>
              <a:rPr lang="zh-CN" altLang="en-US" sz="4000" b="1" smtClean="0">
                <a:solidFill>
                  <a:srgbClr val="000000"/>
                </a:solidFill>
                <a:ea typeface="楷体" pitchFamily="49" charset="-122"/>
              </a:rPr>
              <a:t>进程。</a:t>
            </a:r>
          </a:p>
          <a:p>
            <a:pPr eaLnBrk="1" hangingPunct="1">
              <a:spcBef>
                <a:spcPct val="0"/>
              </a:spcBef>
              <a:buFontTx/>
              <a:buNone/>
            </a:pPr>
            <a:endParaRPr lang="zh-CN" altLang="en-US" sz="4000" b="1" smtClean="0">
              <a:solidFill>
                <a:srgbClr val="000000"/>
              </a:solidFill>
              <a:latin typeface="楷体" pitchFamily="49" charset="-122"/>
              <a:ea typeface="楷体" pitchFamily="49" charset="-122"/>
            </a:endParaRPr>
          </a:p>
        </p:txBody>
      </p:sp>
      <p:sp>
        <p:nvSpPr>
          <p:cNvPr id="50179" name="Rectangle 3"/>
          <p:cNvSpPr>
            <a:spLocks noChangeArrowheads="1"/>
          </p:cNvSpPr>
          <p:nvPr/>
        </p:nvSpPr>
        <p:spPr bwMode="auto">
          <a:xfrm>
            <a:off x="914400" y="4791075"/>
            <a:ext cx="10363200" cy="1066800"/>
          </a:xfrm>
          <a:prstGeom prst="rect">
            <a:avLst/>
          </a:prstGeom>
          <a:noFill/>
          <a:ln w="9525">
            <a:noFill/>
            <a:miter lim="800000"/>
            <a:headEnd/>
            <a:tailEnd/>
          </a:ln>
        </p:spPr>
        <p:txBody>
          <a:bodyPr anchor="ctr">
            <a:spAutoFit/>
          </a:bodyPr>
          <a:lstStyle/>
          <a:p>
            <a:r>
              <a:rPr lang="zh-CN" altLang="en-US" sz="3200" b="1">
                <a:solidFill>
                  <a:srgbClr val="3333FF"/>
                </a:solidFill>
              </a:rPr>
              <a:t>    客观上传播了先进的生产技术、生产方式和思想观念，改变着当地的落后面貌。</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blinds(horizontal)">
                                      <p:cBhvr>
                                        <p:cTn id="7" dur="5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2"/>
          <p:cNvSpPr txBox="1">
            <a:spLocks noChangeArrowheads="1"/>
          </p:cNvSpPr>
          <p:nvPr/>
        </p:nvSpPr>
        <p:spPr bwMode="auto">
          <a:xfrm>
            <a:off x="3556000" y="900113"/>
            <a:ext cx="11233150" cy="579437"/>
          </a:xfrm>
          <a:prstGeom prst="rect">
            <a:avLst/>
          </a:prstGeom>
          <a:noFill/>
          <a:ln w="9525">
            <a:noFill/>
            <a:miter lim="800000"/>
            <a:headEnd/>
            <a:tailEnd/>
          </a:ln>
        </p:spPr>
        <p:txBody>
          <a:bodyPr>
            <a:spAutoFit/>
          </a:bodyPr>
          <a:lstStyle/>
          <a:p>
            <a:pPr>
              <a:spcBef>
                <a:spcPct val="50000"/>
              </a:spcBef>
            </a:pPr>
            <a:r>
              <a:rPr lang="zh-CN" altLang="en-US" sz="3200" b="1">
                <a:solidFill>
                  <a:srgbClr val="000000"/>
                </a:solidFill>
                <a:latin typeface="楷体" pitchFamily="49" charset="-122"/>
                <a:ea typeface="楷体" pitchFamily="49" charset="-122"/>
              </a:rPr>
              <a:t>世界市场进一步拓展。</a:t>
            </a:r>
          </a:p>
        </p:txBody>
      </p:sp>
      <p:sp>
        <p:nvSpPr>
          <p:cNvPr id="20482" name="Rectangle 3"/>
          <p:cNvSpPr>
            <a:spLocks noChangeArrowheads="1"/>
          </p:cNvSpPr>
          <p:nvPr/>
        </p:nvSpPr>
        <p:spPr bwMode="auto">
          <a:xfrm>
            <a:off x="0" y="1722438"/>
            <a:ext cx="6672263" cy="577850"/>
          </a:xfrm>
          <a:prstGeom prst="rect">
            <a:avLst/>
          </a:prstGeom>
          <a:noFill/>
          <a:ln w="9525">
            <a:noFill/>
            <a:miter lim="800000"/>
            <a:headEnd/>
            <a:tailEnd/>
          </a:ln>
        </p:spPr>
        <p:txBody>
          <a:bodyPr>
            <a:spAutoFit/>
          </a:bodyPr>
          <a:lstStyle/>
          <a:p>
            <a:r>
              <a:rPr lang="en-US" altLang="zh-CN" sz="3200" b="1">
                <a:solidFill>
                  <a:srgbClr val="000099"/>
                </a:solidFill>
                <a:latin typeface="黑体" pitchFamily="49" charset="-122"/>
                <a:ea typeface="黑体" pitchFamily="49" charset="-122"/>
              </a:rPr>
              <a:t>2</a:t>
            </a:r>
            <a:r>
              <a:rPr lang="zh-CN" altLang="en-US" sz="3200" b="1">
                <a:solidFill>
                  <a:srgbClr val="000099"/>
                </a:solidFill>
                <a:latin typeface="黑体" pitchFamily="49" charset="-122"/>
                <a:ea typeface="黑体" pitchFamily="49" charset="-122"/>
              </a:rPr>
              <a:t>、对殖民国家而言：</a:t>
            </a:r>
          </a:p>
        </p:txBody>
      </p:sp>
      <p:sp>
        <p:nvSpPr>
          <p:cNvPr id="20483" name="Rectangle 4"/>
          <p:cNvSpPr>
            <a:spLocks noChangeArrowheads="1"/>
          </p:cNvSpPr>
          <p:nvPr/>
        </p:nvSpPr>
        <p:spPr bwMode="auto">
          <a:xfrm>
            <a:off x="0" y="3236913"/>
            <a:ext cx="5808663" cy="579437"/>
          </a:xfrm>
          <a:prstGeom prst="rect">
            <a:avLst/>
          </a:prstGeom>
          <a:noFill/>
          <a:ln w="9525">
            <a:noFill/>
            <a:miter lim="800000"/>
            <a:headEnd/>
            <a:tailEnd/>
          </a:ln>
        </p:spPr>
        <p:txBody>
          <a:bodyPr>
            <a:spAutoFit/>
          </a:bodyPr>
          <a:lstStyle/>
          <a:p>
            <a:r>
              <a:rPr lang="en-US" altLang="zh-CN" sz="3200" b="1">
                <a:solidFill>
                  <a:srgbClr val="000099"/>
                </a:solidFill>
                <a:latin typeface="黑体" pitchFamily="49" charset="-122"/>
                <a:ea typeface="黑体" pitchFamily="49" charset="-122"/>
              </a:rPr>
              <a:t>3</a:t>
            </a:r>
            <a:r>
              <a:rPr lang="zh-CN" altLang="en-US" sz="3200" b="1">
                <a:solidFill>
                  <a:srgbClr val="000099"/>
                </a:solidFill>
                <a:latin typeface="黑体" pitchFamily="49" charset="-122"/>
                <a:ea typeface="黑体" pitchFamily="49" charset="-122"/>
              </a:rPr>
              <a:t>、对殖民地而言：</a:t>
            </a:r>
          </a:p>
        </p:txBody>
      </p:sp>
      <p:sp>
        <p:nvSpPr>
          <p:cNvPr id="20484" name="Rectangle 5"/>
          <p:cNvSpPr>
            <a:spLocks noChangeArrowheads="1"/>
          </p:cNvSpPr>
          <p:nvPr/>
        </p:nvSpPr>
        <p:spPr bwMode="auto">
          <a:xfrm>
            <a:off x="0" y="914400"/>
            <a:ext cx="5327650" cy="579438"/>
          </a:xfrm>
          <a:prstGeom prst="rect">
            <a:avLst/>
          </a:prstGeom>
          <a:noFill/>
          <a:ln w="9525">
            <a:noFill/>
            <a:miter lim="800000"/>
            <a:headEnd/>
            <a:tailEnd/>
          </a:ln>
        </p:spPr>
        <p:txBody>
          <a:bodyPr>
            <a:spAutoFit/>
          </a:bodyPr>
          <a:lstStyle/>
          <a:p>
            <a:pPr>
              <a:spcBef>
                <a:spcPct val="50000"/>
              </a:spcBef>
            </a:pPr>
            <a:r>
              <a:rPr lang="en-US" altLang="zh-CN" sz="3200" b="1">
                <a:solidFill>
                  <a:srgbClr val="000099"/>
                </a:solidFill>
                <a:latin typeface="黑体" pitchFamily="49" charset="-122"/>
                <a:ea typeface="黑体" pitchFamily="49" charset="-122"/>
              </a:rPr>
              <a:t>1</a:t>
            </a:r>
            <a:r>
              <a:rPr lang="zh-CN" altLang="en-US" sz="3200" b="1">
                <a:solidFill>
                  <a:srgbClr val="000099"/>
                </a:solidFill>
                <a:latin typeface="黑体" pitchFamily="49" charset="-122"/>
                <a:ea typeface="黑体" pitchFamily="49" charset="-122"/>
              </a:rPr>
              <a:t>、对世界而言：</a:t>
            </a:r>
          </a:p>
        </p:txBody>
      </p:sp>
      <p:sp>
        <p:nvSpPr>
          <p:cNvPr id="20485" name="Text Box 6"/>
          <p:cNvSpPr txBox="1">
            <a:spLocks noChangeArrowheads="1"/>
          </p:cNvSpPr>
          <p:nvPr/>
        </p:nvSpPr>
        <p:spPr bwMode="auto">
          <a:xfrm>
            <a:off x="406400" y="2495550"/>
            <a:ext cx="11582400" cy="482600"/>
          </a:xfrm>
          <a:prstGeom prst="rect">
            <a:avLst/>
          </a:prstGeom>
          <a:noFill/>
          <a:ln w="9525">
            <a:noFill/>
            <a:miter lim="800000"/>
            <a:headEnd/>
            <a:tailEnd/>
          </a:ln>
        </p:spPr>
        <p:txBody>
          <a:bodyPr>
            <a:spAutoFit/>
          </a:bodyPr>
          <a:lstStyle/>
          <a:p>
            <a:pPr>
              <a:lnSpc>
                <a:spcPct val="80000"/>
              </a:lnSpc>
              <a:spcBef>
                <a:spcPct val="50000"/>
              </a:spcBef>
            </a:pPr>
            <a:r>
              <a:rPr lang="zh-CN" altLang="en-US" sz="3200" b="1">
                <a:solidFill>
                  <a:srgbClr val="000000"/>
                </a:solidFill>
                <a:latin typeface="楷体" pitchFamily="49" charset="-122"/>
                <a:ea typeface="楷体" pitchFamily="49" charset="-122"/>
              </a:rPr>
              <a:t>大量财富流入西欧，为西欧资本主义发展提供了资本原始积累。</a:t>
            </a:r>
          </a:p>
        </p:txBody>
      </p:sp>
      <p:sp>
        <p:nvSpPr>
          <p:cNvPr id="20486" name="Rectangle 9"/>
          <p:cNvSpPr>
            <a:spLocks noChangeArrowheads="1"/>
          </p:cNvSpPr>
          <p:nvPr/>
        </p:nvSpPr>
        <p:spPr bwMode="auto">
          <a:xfrm>
            <a:off x="153988" y="4114800"/>
            <a:ext cx="11809412" cy="1066800"/>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 </a:t>
            </a:r>
            <a:r>
              <a:rPr lang="en-US" altLang="zh-CN" sz="3200" b="1">
                <a:solidFill>
                  <a:srgbClr val="000000"/>
                </a:solidFill>
                <a:latin typeface="楷体" pitchFamily="49" charset="-122"/>
                <a:ea typeface="楷体" pitchFamily="49" charset="-122"/>
              </a:rPr>
              <a:t>A</a:t>
            </a:r>
            <a:r>
              <a:rPr lang="zh-CN" altLang="en-US" sz="3200" b="1">
                <a:solidFill>
                  <a:srgbClr val="000000"/>
                </a:solidFill>
                <a:latin typeface="楷体" pitchFamily="49" charset="-122"/>
                <a:ea typeface="楷体" pitchFamily="49" charset="-122"/>
              </a:rPr>
              <a:t>、殖民主义是灾难和祸害，造成了亚、非、拉地区的落后（破坏性）</a:t>
            </a:r>
          </a:p>
        </p:txBody>
      </p:sp>
      <p:sp>
        <p:nvSpPr>
          <p:cNvPr id="20487" name="Text Box 5"/>
          <p:cNvSpPr txBox="1">
            <a:spLocks noChangeArrowheads="1"/>
          </p:cNvSpPr>
          <p:nvPr/>
        </p:nvSpPr>
        <p:spPr bwMode="auto">
          <a:xfrm>
            <a:off x="0" y="5257800"/>
            <a:ext cx="12192000" cy="1554163"/>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  </a:t>
            </a:r>
            <a:r>
              <a:rPr lang="en-US" altLang="zh-CN" sz="3200" b="1">
                <a:solidFill>
                  <a:srgbClr val="000000"/>
                </a:solidFill>
                <a:latin typeface="楷体" pitchFamily="49" charset="-122"/>
                <a:ea typeface="楷体" pitchFamily="49" charset="-122"/>
              </a:rPr>
              <a:t>B</a:t>
            </a:r>
            <a:r>
              <a:rPr lang="zh-CN" altLang="en-US" sz="3200" b="1">
                <a:solidFill>
                  <a:srgbClr val="000000"/>
                </a:solidFill>
                <a:latin typeface="楷体" pitchFamily="49" charset="-122"/>
                <a:ea typeface="楷体" pitchFamily="49" charset="-122"/>
              </a:rPr>
              <a:t>、殖民主义带来了先进的生产方式、生活方式和思想观念，客观上促进了殖民地历史的发展进步（建设性）</a:t>
            </a:r>
          </a:p>
        </p:txBody>
      </p:sp>
      <p:sp>
        <p:nvSpPr>
          <p:cNvPr id="20488" name="Rectangle 7"/>
          <p:cNvSpPr>
            <a:spLocks noGrp="1" noChangeArrowheads="1"/>
          </p:cNvSpPr>
          <p:nvPr/>
        </p:nvSpPr>
        <p:spPr bwMode="auto">
          <a:xfrm>
            <a:off x="139700" y="203200"/>
            <a:ext cx="6299200" cy="720725"/>
          </a:xfrm>
          <a:prstGeom prst="rect">
            <a:avLst/>
          </a:prstGeom>
          <a:noFill/>
          <a:ln w="9525">
            <a:noFill/>
            <a:miter lim="800000"/>
            <a:headEnd/>
            <a:tailEnd/>
          </a:ln>
        </p:spPr>
        <p:txBody>
          <a:bodyPr anchor="ctr"/>
          <a:lstStyle/>
          <a:p>
            <a:pPr algn="ctr"/>
            <a:r>
              <a:rPr lang="zh-CN" altLang="en-US" sz="4400" b="1">
                <a:solidFill>
                  <a:srgbClr val="FF0000"/>
                </a:solidFill>
                <a:latin typeface="Times New Roman" pitchFamily="18" charset="0"/>
                <a:ea typeface="华文隶书"/>
                <a:cs typeface="华文隶书"/>
              </a:rPr>
              <a:t>早期殖民扩张的影响：</a:t>
            </a:r>
          </a:p>
        </p:txBody>
      </p:sp>
    </p:spTree>
  </p:cSld>
  <p:clrMapOvr>
    <a:masterClrMapping/>
  </p:clrMapOvr>
  <p:transition>
    <p:plus/>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TotalTime>
  <Words>890</Words>
  <Application>WPS 演示</Application>
  <PresentationFormat>自定义</PresentationFormat>
  <Paragraphs>34</Paragraphs>
  <Slides>12</Slides>
  <Notes>1</Notes>
  <HiddenSlides>0</HiddenSlides>
  <MMClips>1</MMClips>
  <ScaleCrop>false</ScaleCrop>
  <HeadingPairs>
    <vt:vector size="6" baseType="variant">
      <vt:variant>
        <vt:lpstr>已用的字体</vt:lpstr>
      </vt:variant>
      <vt:variant>
        <vt:i4>12</vt:i4>
      </vt:variant>
      <vt:variant>
        <vt:lpstr>演示文稿设计模板</vt:lpstr>
      </vt:variant>
      <vt:variant>
        <vt:i4>1</vt:i4>
      </vt:variant>
      <vt:variant>
        <vt:lpstr>幻灯片标题</vt:lpstr>
      </vt:variant>
      <vt:variant>
        <vt:i4>12</vt:i4>
      </vt:variant>
    </vt:vector>
  </HeadingPairs>
  <TitlesOfParts>
    <vt:vector size="25" baseType="lpstr">
      <vt:lpstr>Arial</vt:lpstr>
      <vt:lpstr>宋体</vt:lpstr>
      <vt:lpstr>Calibri Light</vt:lpstr>
      <vt:lpstr>Calibri</vt:lpstr>
      <vt:lpstr>经典中宋简</vt:lpstr>
      <vt:lpstr>微软雅黑</vt:lpstr>
      <vt:lpstr>黑体</vt:lpstr>
      <vt:lpstr>Times New Roman</vt:lpstr>
      <vt:lpstr>楷体</vt:lpstr>
      <vt:lpstr>Verdana</vt:lpstr>
      <vt:lpstr>楷体_GB2312</vt:lpstr>
      <vt:lpstr>华文隶书</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zhangxiaomin</dc:creator>
  <cp:lastModifiedBy>AutoBVT</cp:lastModifiedBy>
  <cp:revision>31</cp:revision>
  <dcterms:created xsi:type="dcterms:W3CDTF">2017-06-05T01:52:00Z</dcterms:created>
  <dcterms:modified xsi:type="dcterms:W3CDTF">2017-08-03T09:23:24Z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