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3"/>
    <p:sldId id="259" r:id="rId4"/>
    <p:sldId id="357" r:id="rId5"/>
    <p:sldId id="287" r:id="rId6"/>
    <p:sldId id="366" r:id="rId7"/>
    <p:sldId id="365" r:id="rId8"/>
    <p:sldId id="344" r:id="rId9"/>
    <p:sldId id="336" r:id="rId10"/>
    <p:sldId id="335" r:id="rId11"/>
  </p:sldIdLst>
  <p:sldSz cx="12192000" cy="6858000"/>
  <p:notesSz cx="7103745" cy="10234295"/>
  <p:embeddedFontLst>
    <p:embeddedFont>
      <p:font typeface="微软雅黑" panose="020B0503020204020204" charset="-122"/>
      <p:regular r:id="rId15"/>
    </p:embeddedFont>
    <p:embeddedFont>
      <p:font typeface="黑体" panose="02010609060101010101" pitchFamily="49" charset="-122"/>
      <p:regular r:id="rId16"/>
    </p:embeddedFont>
    <p:embeddedFont>
      <p:font typeface="锐字工房云字库行楷GBK" panose="02010604000000000000" charset="-122"/>
      <p:regular r:id="rId17"/>
    </p:embeddedFont>
    <p:embeddedFont>
      <p:font typeface="华文新魏" panose="02010800040101010101" charset="-122"/>
      <p:regular r:id="rId18"/>
    </p:embeddedFont>
    <p:embeddedFont>
      <p:font typeface="Calibri" panose="020F0502020204030204" charset="0"/>
      <p:regular r:id="rId19"/>
      <p:bold r:id="rId20"/>
      <p:italic r:id="rId21"/>
      <p:boldItalic r:id="rId22"/>
    </p:embeddedFont>
    <p:embeddedFont>
      <p:font typeface="隶书" panose="02010509060101010101" charset="-122"/>
      <p:regular r:id="rId23"/>
    </p:embeddedFont>
    <p:embeddedFont>
      <p:font typeface="方正隶变_GBK" panose="02000000000000000000" charset="-122"/>
      <p:regular r:id="rId24"/>
    </p:embeddedFont>
    <p:embeddedFont>
      <p:font typeface="华文行楷" panose="02010800040101010101" charset="-122"/>
      <p:regular r:id="rId25"/>
    </p:embeddedFont>
    <p:embeddedFont>
      <p:font typeface="汉仪超粗圆简" panose="02010600000101010101" charset="-122"/>
      <p:regular r:id="rId26"/>
    </p:embeddedFont>
    <p:embeddedFont>
      <p:font typeface="锐字工房云字库姚体GBK" panose="02010604000000000000" charset="-122"/>
      <p:regular r:id="rId27"/>
    </p:embeddedFont>
    <p:embeddedFont>
      <p:font typeface="Calibri Light" panose="020F0302020204030204" charset="0"/>
      <p:regular r:id="rId28"/>
      <p: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e157bf5-8e88-4893-b9ae-3257956591a3}">
          <p14:sldIdLst>
            <p14:sldId id="257"/>
            <p14:sldId id="259"/>
            <p14:sldId id="357"/>
            <p14:sldId id="287"/>
            <p14:sldId id="366"/>
            <p14:sldId id="365"/>
            <p14:sldId id="344"/>
            <p14:sldId id="336"/>
            <p14:sldId id="335"/>
          </p14:sldIdLst>
        </p14:section>
        <p14:section name="无标题节" id="{a222112f-0009-4985-848c-58abc7c3ae90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AD0BE"/>
    <a:srgbClr val="3333FF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570" y="-96"/>
      </p:cViewPr>
      <p:guideLst>
        <p:guide orient="horz" pos="219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font" Target="fonts/font15.fntdata"/><Relationship Id="rId28" Type="http://schemas.openxmlformats.org/officeDocument/2006/relationships/font" Target="fonts/font14.fntdata"/><Relationship Id="rId27" Type="http://schemas.openxmlformats.org/officeDocument/2006/relationships/font" Target="fonts/font13.fntdata"/><Relationship Id="rId26" Type="http://schemas.openxmlformats.org/officeDocument/2006/relationships/font" Target="fonts/font12.fntdata"/><Relationship Id="rId25" Type="http://schemas.openxmlformats.org/officeDocument/2006/relationships/font" Target="fonts/font11.fntdata"/><Relationship Id="rId24" Type="http://schemas.openxmlformats.org/officeDocument/2006/relationships/font" Target="fonts/font10.fntdata"/><Relationship Id="rId23" Type="http://schemas.openxmlformats.org/officeDocument/2006/relationships/font" Target="fonts/font9.fntdata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68C167-2C01-4B0B-81C4-726248B418D0}" type="doc">
      <dgm:prSet loTypeId="urn:microsoft.com/office/officeart/2005/8/layout/radial4" loCatId="relationship" qsTypeId="urn:microsoft.com/office/officeart/2005/8/quickstyle/simple1" qsCatId="simple" csTypeId="urn:microsoft.com/office/officeart/2005/8/colors/colorful5" csCatId="accent1" phldr="0"/>
      <dgm:spPr/>
      <dgm:t>
        <a:bodyPr/>
        <a:p>
          <a:endParaRPr lang="zh-CN" altLang="en-US"/>
        </a:p>
      </dgm:t>
    </dgm:pt>
    <dgm:pt modelId="{1D7F6E08-72A6-46CC-8870-C881D1493500}">
      <dgm:prSet phldrT="[文本]" phldr="0" custT="1"/>
      <dgm:spPr/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>
              <a:latin typeface="华文彩云" panose="02010800040101010101" charset="-122"/>
              <a:ea typeface="华文彩云" panose="02010800040101010101" charset="-122"/>
            </a:rPr>
            <a:t>传统儒学</a:t>
          </a:r>
          <a:r>
            <a:rPr lang="zh-CN" altLang="en-US" sz="3200" b="1">
              <a:latin typeface="华文彩云" panose="02010800040101010101" charset="-122"/>
              <a:ea typeface="华文彩云" panose="02010800040101010101" charset="-122"/>
            </a:rPr>
            <a:t/>
          </a:r>
          <a:endParaRPr lang="zh-CN" altLang="en-US" sz="3200" b="1">
            <a:latin typeface="华文彩云" panose="02010800040101010101" charset="-122"/>
            <a:ea typeface="华文彩云" panose="02010800040101010101" charset="-122"/>
          </a:endParaRPr>
        </a:p>
      </dgm:t>
    </dgm:pt>
    <dgm:pt modelId="{59A2FE02-4165-4339-BF9A-AEAE1424E52B}" cxnId="{71C95C4F-9513-448E-8A40-35DD81D72259}" type="parTrans">
      <dgm:prSet/>
      <dgm:spPr/>
      <dgm:t>
        <a:bodyPr/>
        <a:p>
          <a:endParaRPr lang="zh-CN" altLang="en-US"/>
        </a:p>
      </dgm:t>
    </dgm:pt>
    <dgm:pt modelId="{E44612D1-CAFE-4D30-B4AA-78C3474158AA}" cxnId="{71C95C4F-9513-448E-8A40-35DD81D72259}" type="sibTrans">
      <dgm:prSet/>
      <dgm:spPr/>
      <dgm:t>
        <a:bodyPr/>
        <a:p>
          <a:endParaRPr lang="zh-CN" altLang="en-US"/>
        </a:p>
      </dgm:t>
    </dgm:pt>
    <dgm:pt modelId="{D15727BE-4BB4-41E2-BFCD-1CE00CE9A014}">
      <dgm:prSet phldrT="[文本]" phldr="0" custT="1"/>
      <dgm:spPr/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latin typeface="华文彩云" panose="02010800040101010101" charset="-122"/>
              <a:ea typeface="华文彩云" panose="02010800040101010101" charset="-122"/>
            </a:rPr>
            <a:t>关注伦理道德</a:t>
          </a:r>
          <a:r>
            <a:rPr lang="zh-CN" altLang="en-US" sz="2400">
              <a:latin typeface="华文彩云" panose="02010800040101010101" charset="-122"/>
              <a:ea typeface="华文彩云" panose="02010800040101010101" charset="-122"/>
            </a:rPr>
            <a:t/>
          </a:r>
          <a:endParaRPr lang="zh-CN" altLang="en-US" sz="2400">
            <a:latin typeface="华文彩云" panose="02010800040101010101" charset="-122"/>
            <a:ea typeface="华文彩云" panose="02010800040101010101" charset="-122"/>
          </a:endParaRPr>
        </a:p>
      </dgm:t>
    </dgm:pt>
    <dgm:pt modelId="{1F3BA15B-B772-426D-8549-F05D47B0B0FC}" cxnId="{80DF7B36-31B6-43B6-8F60-829713A60A98}" type="parTrans">
      <dgm:prSet/>
      <dgm:spPr/>
      <dgm:t>
        <a:bodyPr/>
        <a:p>
          <a:endParaRPr lang="zh-CN" altLang="en-US"/>
        </a:p>
      </dgm:t>
    </dgm:pt>
    <dgm:pt modelId="{021F6AB3-21C2-4079-A40A-CA1B5C51BD93}" cxnId="{80DF7B36-31B6-43B6-8F60-829713A60A98}" type="sibTrans">
      <dgm:prSet/>
      <dgm:spPr/>
      <dgm:t>
        <a:bodyPr/>
        <a:p>
          <a:endParaRPr lang="zh-CN" altLang="en-US"/>
        </a:p>
      </dgm:t>
    </dgm:pt>
    <dgm:pt modelId="{24DAAE02-02E7-4412-8074-A0C4CAA380D7}">
      <dgm:prSet phldrT="[文本]" phldr="0" custT="1"/>
      <dgm:spPr/>
      <dgm:t>
        <a:bodyPr vert="horz" wrap="square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latin typeface="华文彩云" panose="02010800040101010101" charset="-122"/>
              <a:ea typeface="华文彩云" panose="02010800040101010101" charset="-122"/>
            </a:rPr>
            <a:t>忽视宇宙自然（道教）、人生命运（佛教）</a:t>
          </a:r>
          <a:endParaRPr lang="zh-CN" altLang="en-US" sz="2400">
            <a:latin typeface="华文彩云" panose="02010800040101010101" charset="-122"/>
            <a:ea typeface="华文彩云" panose="02010800040101010101" charset="-122"/>
          </a:endParaRPr>
        </a:p>
      </dgm:t>
    </dgm:pt>
    <dgm:pt modelId="{A85E77B5-A1A5-43C8-9868-413E99F101A0}" cxnId="{ED1730BF-4280-4D59-8A78-CFA0AB209E82}" type="parTrans">
      <dgm:prSet/>
      <dgm:spPr/>
      <dgm:t>
        <a:bodyPr/>
        <a:p>
          <a:endParaRPr lang="zh-CN" altLang="en-US"/>
        </a:p>
      </dgm:t>
    </dgm:pt>
    <dgm:pt modelId="{E253A3F8-AA58-4BB8-A0BD-0BB7ECC546C3}" cxnId="{ED1730BF-4280-4D59-8A78-CFA0AB209E82}" type="sibTrans">
      <dgm:prSet/>
      <dgm:spPr/>
      <dgm:t>
        <a:bodyPr/>
        <a:p>
          <a:endParaRPr lang="zh-CN" altLang="en-US"/>
        </a:p>
      </dgm:t>
    </dgm:pt>
    <dgm:pt modelId="{CF42B0CB-CDDD-42A1-B3A1-FBB34F262C63}" type="pres">
      <dgm:prSet presAssocID="{6068C167-2C01-4B0B-81C4-726248B418D0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52502C2-594A-4A13-A5FF-5CD5841BD847}" type="pres">
      <dgm:prSet presAssocID="{1D7F6E08-72A6-46CC-8870-C881D1493500}" presName="centerShape" presStyleLbl="node0" presStyleIdx="0" presStyleCnt="1"/>
      <dgm:spPr/>
    </dgm:pt>
    <dgm:pt modelId="{B849A6F3-9933-4C36-AF65-6098308CBC3C}" type="pres">
      <dgm:prSet presAssocID="{1F3BA15B-B772-426D-8549-F05D47B0B0FC}" presName="parTrans" presStyleLbl="bgSibTrans2D1" presStyleIdx="0" presStyleCnt="2"/>
      <dgm:spPr/>
    </dgm:pt>
    <dgm:pt modelId="{B1756079-1332-4090-9A47-D2C0EDB7FB22}" type="pres">
      <dgm:prSet presAssocID="{D15727BE-4BB4-41E2-BFCD-1CE00CE9A014}" presName="node" presStyleLbl="node1" presStyleIdx="0" presStyleCnt="2">
        <dgm:presLayoutVars>
          <dgm:bulletEnabled val="1"/>
        </dgm:presLayoutVars>
      </dgm:prSet>
      <dgm:spPr/>
    </dgm:pt>
    <dgm:pt modelId="{8A478794-BDE0-4AD6-9479-89CDBFC37EB7}" type="pres">
      <dgm:prSet presAssocID="{A85E77B5-A1A5-43C8-9868-413E99F101A0}" presName="parTrans" presStyleLbl="bgSibTrans2D1" presStyleIdx="1" presStyleCnt="2"/>
      <dgm:spPr/>
    </dgm:pt>
    <dgm:pt modelId="{3868CDED-247C-4EE9-95A2-ED400A267946}" type="pres">
      <dgm:prSet presAssocID="{24DAAE02-02E7-4412-8074-A0C4CAA380D7}" presName="node" presStyleLbl="node1" presStyleIdx="1" presStyleCnt="2">
        <dgm:presLayoutVars>
          <dgm:bulletEnabled val="1"/>
        </dgm:presLayoutVars>
      </dgm:prSet>
      <dgm:spPr/>
    </dgm:pt>
  </dgm:ptLst>
  <dgm:cxnLst>
    <dgm:cxn modelId="{71C95C4F-9513-448E-8A40-35DD81D72259}" srcId="{6068C167-2C01-4B0B-81C4-726248B418D0}" destId="{1D7F6E08-72A6-46CC-8870-C881D1493500}" srcOrd="0" destOrd="0" parTransId="{59A2FE02-4165-4339-BF9A-AEAE1424E52B}" sibTransId="{E44612D1-CAFE-4D30-B4AA-78C3474158AA}"/>
    <dgm:cxn modelId="{80DF7B36-31B6-43B6-8F60-829713A60A98}" srcId="{1D7F6E08-72A6-46CC-8870-C881D1493500}" destId="{D15727BE-4BB4-41E2-BFCD-1CE00CE9A014}" srcOrd="0" destOrd="0" parTransId="{1F3BA15B-B772-426D-8549-F05D47B0B0FC}" sibTransId="{021F6AB3-21C2-4079-A40A-CA1B5C51BD93}"/>
    <dgm:cxn modelId="{ED1730BF-4280-4D59-8A78-CFA0AB209E82}" srcId="{1D7F6E08-72A6-46CC-8870-C881D1493500}" destId="{24DAAE02-02E7-4412-8074-A0C4CAA380D7}" srcOrd="1" destOrd="0" parTransId="{A85E77B5-A1A5-43C8-9868-413E99F101A0}" sibTransId="{E253A3F8-AA58-4BB8-A0BD-0BB7ECC546C3}"/>
    <dgm:cxn modelId="{4D63AF25-B883-4E68-958F-A02EA732C3E0}" type="presOf" srcId="{6068C167-2C01-4B0B-81C4-726248B418D0}" destId="{CF42B0CB-CDDD-42A1-B3A1-FBB34F262C63}" srcOrd="0" destOrd="0" presId="urn:microsoft.com/office/officeart/2005/8/layout/radial4"/>
    <dgm:cxn modelId="{7FC3C987-6ECC-4E70-A6B1-C1A904C66CB1}" type="presParOf" srcId="{CF42B0CB-CDDD-42A1-B3A1-FBB34F262C63}" destId="{B52502C2-594A-4A13-A5FF-5CD5841BD847}" srcOrd="0" destOrd="0" presId="urn:microsoft.com/office/officeart/2005/8/layout/radial4"/>
    <dgm:cxn modelId="{32237BB4-D38C-4A45-B1C4-CA8441145580}" type="presOf" srcId="{1D7F6E08-72A6-46CC-8870-C881D1493500}" destId="{B52502C2-594A-4A13-A5FF-5CD5841BD847}" srcOrd="0" destOrd="0" presId="urn:microsoft.com/office/officeart/2005/8/layout/radial4"/>
    <dgm:cxn modelId="{E60CB48E-5436-4EFD-9CE1-5C1D086A6F57}" type="presParOf" srcId="{CF42B0CB-CDDD-42A1-B3A1-FBB34F262C63}" destId="{B849A6F3-9933-4C36-AF65-6098308CBC3C}" srcOrd="1" destOrd="0" presId="urn:microsoft.com/office/officeart/2005/8/layout/radial4"/>
    <dgm:cxn modelId="{D4D5DC13-BCEE-4CDD-9B1E-080E767BA7DD}" type="presOf" srcId="{1F3BA15B-B772-426D-8549-F05D47B0B0FC}" destId="{B849A6F3-9933-4C36-AF65-6098308CBC3C}" srcOrd="0" destOrd="0" presId="urn:microsoft.com/office/officeart/2005/8/layout/radial4"/>
    <dgm:cxn modelId="{FA8DBD20-AD6D-4559-A691-61EBAFA1C7F4}" type="presParOf" srcId="{CF42B0CB-CDDD-42A1-B3A1-FBB34F262C63}" destId="{B1756079-1332-4090-9A47-D2C0EDB7FB22}" srcOrd="2" destOrd="0" presId="urn:microsoft.com/office/officeart/2005/8/layout/radial4"/>
    <dgm:cxn modelId="{4216E8B5-3B16-448D-B277-D926554524A2}" type="presOf" srcId="{D15727BE-4BB4-41E2-BFCD-1CE00CE9A014}" destId="{B1756079-1332-4090-9A47-D2C0EDB7FB22}" srcOrd="0" destOrd="0" presId="urn:microsoft.com/office/officeart/2005/8/layout/radial4"/>
    <dgm:cxn modelId="{C82A270E-5F8B-42CE-A0B1-AFBC3641C1BF}" type="presParOf" srcId="{CF42B0CB-CDDD-42A1-B3A1-FBB34F262C63}" destId="{8A478794-BDE0-4AD6-9479-89CDBFC37EB7}" srcOrd="3" destOrd="0" presId="urn:microsoft.com/office/officeart/2005/8/layout/radial4"/>
    <dgm:cxn modelId="{037D5E98-D9E7-457B-B777-F69B71B6A239}" type="presOf" srcId="{A85E77B5-A1A5-43C8-9868-413E99F101A0}" destId="{8A478794-BDE0-4AD6-9479-89CDBFC37EB7}" srcOrd="0" destOrd="0" presId="urn:microsoft.com/office/officeart/2005/8/layout/radial4"/>
    <dgm:cxn modelId="{5B6FF5D7-2CBD-409F-AFC5-6D697C3062AE}" type="presParOf" srcId="{CF42B0CB-CDDD-42A1-B3A1-FBB34F262C63}" destId="{3868CDED-247C-4EE9-95A2-ED400A267946}" srcOrd="4" destOrd="0" presId="urn:microsoft.com/office/officeart/2005/8/layout/radial4"/>
    <dgm:cxn modelId="{2EB5F7A5-B488-41A4-B560-E6AE72127A8D}" type="presOf" srcId="{24DAAE02-02E7-4412-8074-A0C4CAA380D7}" destId="{3868CDED-247C-4EE9-95A2-ED400A267946}" srcOrd="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074160" cy="1410970"/>
        <a:chOff x="0" y="0"/>
        <a:chExt cx="4074160" cy="1410970"/>
      </a:xfrm>
    </dsp:grpSpPr>
    <dsp:sp>
      <dsp:nvSpPr>
        <dsp:cNvPr id="3" name="椭圆 2"/>
        <dsp:cNvSpPr/>
      </dsp:nvSpPr>
      <dsp:spPr bwMode="white">
        <a:xfrm>
          <a:off x="1714921" y="766653"/>
          <a:ext cx="644317" cy="644317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890" tIns="8890" rIns="8890" bIns="8890" anchor="ctr"/>
        <a:lstStyle>
          <a:lvl1pPr algn="ctr">
            <a:defRPr sz="14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*</a:t>
          </a:r>
          <a:endParaRPr lang="zh-CN" altLang="en-US"/>
        </a:p>
      </dsp:txBody>
      <dsp:txXfrm>
        <a:off x="1714921" y="766653"/>
        <a:ext cx="644317" cy="644317"/>
      </dsp:txXfrm>
    </dsp:sp>
    <dsp:sp>
      <dsp:nvSpPr>
        <dsp:cNvPr id="4" name="左箭头 3"/>
        <dsp:cNvSpPr/>
      </dsp:nvSpPr>
      <dsp:spPr bwMode="white">
        <a:xfrm rot="12899999">
          <a:off x="1312905" y="662564"/>
          <a:ext cx="493112" cy="183630"/>
        </a:xfrm>
        <a:prstGeom prst="lef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12899999">
        <a:off x="1312905" y="662564"/>
        <a:ext cx="493112" cy="183630"/>
      </dsp:txXfrm>
    </dsp:sp>
    <dsp:sp>
      <dsp:nvSpPr>
        <dsp:cNvPr id="5" name="圆角矩形 4"/>
        <dsp:cNvSpPr/>
      </dsp:nvSpPr>
      <dsp:spPr bwMode="white">
        <a:xfrm>
          <a:off x="1039689" y="359889"/>
          <a:ext cx="612102" cy="48968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2384" tIns="32384" rIns="32384" bIns="32384" anchor="ctr"/>
        <a:lstStyle>
          <a:lvl1pPr algn="ctr">
            <a:defRPr sz="1700"/>
          </a:lvl1pPr>
          <a:lvl2pPr marL="114300" indent="-114300" algn="ctr">
            <a:defRPr sz="1300"/>
          </a:lvl2pPr>
          <a:lvl3pPr marL="228600" indent="-114300" algn="ctr">
            <a:defRPr sz="1300"/>
          </a:lvl3pPr>
          <a:lvl4pPr marL="342900" indent="-114300" algn="ctr">
            <a:defRPr sz="1300"/>
          </a:lvl4pPr>
          <a:lvl5pPr marL="457200" indent="-114300" algn="ctr">
            <a:defRPr sz="1300"/>
          </a:lvl5pPr>
          <a:lvl6pPr marL="571500" indent="-114300" algn="ctr">
            <a:defRPr sz="1300"/>
          </a:lvl6pPr>
          <a:lvl7pPr marL="685800" indent="-114300" algn="ctr">
            <a:defRPr sz="1300"/>
          </a:lvl7pPr>
          <a:lvl8pPr marL="800100" indent="-114300" algn="ctr">
            <a:defRPr sz="1300"/>
          </a:lvl8pPr>
          <a:lvl9pPr marL="914400" indent="-114300" algn="ctr">
            <a:defRPr sz="1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*</a:t>
          </a:r>
          <a:endParaRPr lang="zh-CN" altLang="en-US"/>
        </a:p>
      </dsp:txBody>
      <dsp:txXfrm>
        <a:off x="1039689" y="359889"/>
        <a:ext cx="612102" cy="489681"/>
      </dsp:txXfrm>
    </dsp:sp>
    <dsp:sp>
      <dsp:nvSpPr>
        <dsp:cNvPr id="6" name="左箭头 5"/>
        <dsp:cNvSpPr/>
      </dsp:nvSpPr>
      <dsp:spPr bwMode="white">
        <a:xfrm rot="16199999">
          <a:off x="1790524" y="413931"/>
          <a:ext cx="493112" cy="183630"/>
        </a:xfrm>
        <a:prstGeom prst="lef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16199999">
        <a:off x="1790524" y="413931"/>
        <a:ext cx="493112" cy="183630"/>
      </dsp:txXfrm>
    </dsp:sp>
    <dsp:sp>
      <dsp:nvSpPr>
        <dsp:cNvPr id="7" name="圆角矩形 6"/>
        <dsp:cNvSpPr/>
      </dsp:nvSpPr>
      <dsp:spPr bwMode="white">
        <a:xfrm>
          <a:off x="1731029" y="0"/>
          <a:ext cx="612102" cy="48968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2384" tIns="32384" rIns="32384" bIns="32384" anchor="ctr"/>
        <a:lstStyle>
          <a:lvl1pPr algn="ctr">
            <a:defRPr sz="1700"/>
          </a:lvl1pPr>
          <a:lvl2pPr marL="114300" indent="-114300" algn="ctr">
            <a:defRPr sz="1300"/>
          </a:lvl2pPr>
          <a:lvl3pPr marL="228600" indent="-114300" algn="ctr">
            <a:defRPr sz="1300"/>
          </a:lvl3pPr>
          <a:lvl4pPr marL="342900" indent="-114300" algn="ctr">
            <a:defRPr sz="1300"/>
          </a:lvl4pPr>
          <a:lvl5pPr marL="457200" indent="-114300" algn="ctr">
            <a:defRPr sz="1300"/>
          </a:lvl5pPr>
          <a:lvl6pPr marL="571500" indent="-114300" algn="ctr">
            <a:defRPr sz="1300"/>
          </a:lvl6pPr>
          <a:lvl7pPr marL="685800" indent="-114300" algn="ctr">
            <a:defRPr sz="1300"/>
          </a:lvl7pPr>
          <a:lvl8pPr marL="800100" indent="-114300" algn="ctr">
            <a:defRPr sz="1300"/>
          </a:lvl8pPr>
          <a:lvl9pPr marL="914400" indent="-114300" algn="ctr">
            <a:defRPr sz="1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*</a:t>
          </a:r>
          <a:endParaRPr lang="zh-CN" altLang="en-US"/>
        </a:p>
      </dsp:txBody>
      <dsp:txXfrm>
        <a:off x="1731029" y="0"/>
        <a:ext cx="612102" cy="489681"/>
      </dsp:txXfrm>
    </dsp:sp>
    <dsp:sp>
      <dsp:nvSpPr>
        <dsp:cNvPr id="8" name="左箭头 7"/>
        <dsp:cNvSpPr/>
      </dsp:nvSpPr>
      <dsp:spPr bwMode="white">
        <a:xfrm rot="-2100000">
          <a:off x="2268142" y="662564"/>
          <a:ext cx="493112" cy="183630"/>
        </a:xfrm>
        <a:prstGeom prst="lef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-2100000">
        <a:off x="2268142" y="662564"/>
        <a:ext cx="493112" cy="183630"/>
      </dsp:txXfrm>
    </dsp:sp>
    <dsp:sp>
      <dsp:nvSpPr>
        <dsp:cNvPr id="9" name="圆角矩形 8"/>
        <dsp:cNvSpPr/>
      </dsp:nvSpPr>
      <dsp:spPr bwMode="white">
        <a:xfrm>
          <a:off x="2422370" y="359889"/>
          <a:ext cx="612102" cy="48968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2384" tIns="32384" rIns="32384" bIns="32384" anchor="ctr"/>
        <a:lstStyle>
          <a:lvl1pPr algn="ctr">
            <a:defRPr sz="1700"/>
          </a:lvl1pPr>
          <a:lvl2pPr marL="114300" indent="-114300" algn="ctr">
            <a:defRPr sz="1300"/>
          </a:lvl2pPr>
          <a:lvl3pPr marL="228600" indent="-114300" algn="ctr">
            <a:defRPr sz="1300"/>
          </a:lvl3pPr>
          <a:lvl4pPr marL="342900" indent="-114300" algn="ctr">
            <a:defRPr sz="1300"/>
          </a:lvl4pPr>
          <a:lvl5pPr marL="457200" indent="-114300" algn="ctr">
            <a:defRPr sz="1300"/>
          </a:lvl5pPr>
          <a:lvl6pPr marL="571500" indent="-114300" algn="ctr">
            <a:defRPr sz="1300"/>
          </a:lvl6pPr>
          <a:lvl7pPr marL="685800" indent="-114300" algn="ctr">
            <a:defRPr sz="1300"/>
          </a:lvl7pPr>
          <a:lvl8pPr marL="800100" indent="-114300" algn="ctr">
            <a:defRPr sz="1300"/>
          </a:lvl8pPr>
          <a:lvl9pPr marL="914400" indent="-114300" algn="ctr">
            <a:defRPr sz="1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*</a:t>
          </a:r>
          <a:endParaRPr lang="zh-CN" altLang="en-US"/>
        </a:p>
      </dsp:txBody>
      <dsp:txXfrm>
        <a:off x="2422370" y="359889"/>
        <a:ext cx="612102" cy="4896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Sty" val="arr"/>
              <dgm:param type="endSty" val="noArr"/>
              <dgm:param type="begPts" val="auto"/>
              <dgm:param type="endPts" val="ct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media" Target="file:///C:\Users\Administrator\Desktop\&#22253;&#22320;&#32456;&#26497;&#29256;\&#35762;&#35838;&#38899;&#39057;.mp3" TargetMode="External"/><Relationship Id="rId5" Type="http://schemas.openxmlformats.org/officeDocument/2006/relationships/audio" Target="file:///C:\Users\Administrator\Desktop\&#22253;&#22320;&#32456;&#26497;&#29256;\&#35762;&#35838;&#38899;&#39057;.mp3" TargetMode="External"/><Relationship Id="rId4" Type="http://schemas.openxmlformats.org/officeDocument/2006/relationships/image" Target="../media/image3.png"/><Relationship Id="rId3" Type="http://schemas.microsoft.com/office/2007/relationships/media" Target="file:///C:\Users\Administrator\Desktop\&#22253;&#22320;&#32456;&#26497;&#29256;\&#38472;&#24742;%20-%20&#32511;&#37326;&#20185;&#36394;.mp3" TargetMode="External"/><Relationship Id="rId2" Type="http://schemas.openxmlformats.org/officeDocument/2006/relationships/audio" Target="file:///C:\Users\Administrator\Desktop\&#22253;&#22320;&#32456;&#26497;&#29256;\&#38472;&#24742;%20-%20&#32511;&#37326;&#20185;&#36394;.mp3" TargetMode="External"/><Relationship Id="rId1" Type="http://schemas.openxmlformats.org/officeDocument/2006/relationships/image" Target="../media/image2.jpeg"/></Relationships>
</file>

<file path=ppt/slides/_rels/slide2.xml.rels><?xml version="1.0" encoding="UTF-8" standalone="yes" ?><Relationships xmlns="http://schemas.openxmlformats.org/package/2006/relationships"><Relationship Id="rId3" Target="../slideLayouts/slideLayout2.xml" Type="http://schemas.openxmlformats.org/officeDocument/2006/relationships/slideLayout"/><Relationship Id="rId2" Target="../media/image5.jpeg" Type="http://schemas.openxmlformats.org/officeDocument/2006/relationships/image"/><Relationship Id="rId1" Target="../media/image4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9" Target="../media/image9.jpeg" Type="http://schemas.openxmlformats.org/officeDocument/2006/relationships/image"/><Relationship Id="rId8" Target="../media/image8.jpeg" Type="http://schemas.openxmlformats.org/officeDocument/2006/relationships/image"/><Relationship Id="rId7" Target="../media/image7.jpeg" Type="http://schemas.openxmlformats.org/officeDocument/2006/relationships/image"/><Relationship Id="rId6" Target="../media/image6.jpeg" Type="http://schemas.openxmlformats.org/officeDocument/2006/relationships/image"/><Relationship Id="rId5" Target="../diagrams/drawing1.xml" Type="http://schemas.microsoft.com/office/2007/relationships/diagramDrawing"/><Relationship Id="rId4" Target="../diagrams/colors1.xml" Type="http://schemas.openxmlformats.org/officeDocument/2006/relationships/diagramColors"/><Relationship Id="rId3" Target="../diagrams/quickStyle1.xml" Type="http://schemas.openxmlformats.org/officeDocument/2006/relationships/diagramQuickStyle"/><Relationship Id="rId2" Target="../diagrams/layout1.xml" Type="http://schemas.openxmlformats.org/officeDocument/2006/relationships/diagramLayout"/><Relationship Id="rId10" Target="../slideLayouts/slideLayout2.xml" Type="http://schemas.openxmlformats.org/officeDocument/2006/relationships/slideLayout"/><Relationship Id="rId1" Target="../diagrams/data1.xml" Type="http://schemas.openxmlformats.org/officeDocument/2006/relationships/diagramData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5" Target="../slideLayouts/slideLayout2.xml" Type="http://schemas.openxmlformats.org/officeDocument/2006/relationships/slideLayout"/><Relationship Id="rId4" Target="../media/image13.jpeg" Type="http://schemas.openxmlformats.org/officeDocument/2006/relationships/image"/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media/image10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 ?><Relationships xmlns="http://schemas.openxmlformats.org/package/2006/relationships"><Relationship Id="rId3" Target="../slideLayouts/slideLayout2.xml" Type="http://schemas.openxmlformats.org/officeDocument/2006/relationships/slideLayout"/><Relationship Id="rId2" Target="../media/image15.jpeg" Type="http://schemas.openxmlformats.org/officeDocument/2006/relationships/image"/><Relationship Id="rId1" Target="../media/image14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背景_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8255" y="-37465"/>
            <a:ext cx="12212955" cy="6870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71900" y="2247900"/>
            <a:ext cx="40944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朱熹的理学思想</a:t>
            </a:r>
            <a:endParaRPr lang="zh-CN" altLang="en-US" sz="440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中宋简" panose="02010609000101010101" charset="-122"/>
              <a:ea typeface="经典中宋简" panose="02010609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2145" y="3474720"/>
            <a:ext cx="28613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制作人  卢晓倩</a:t>
            </a:r>
            <a:endParaRPr lang="zh-CN" altLang="en-US" sz="320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陈悦 - 绿野仙踪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0810" y="5848985"/>
            <a:ext cx="619125" cy="619125"/>
          </a:xfrm>
          <a:prstGeom prst="rect">
            <a:avLst/>
          </a:prstGeom>
        </p:spPr>
      </p:pic>
      <p:pic>
        <p:nvPicPr>
          <p:cNvPr id="9" name="讲课音频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1085" y="604456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advTm="1450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00" numSld="999" showWhenStopped="0">
                <p:cTn id="10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 numSld="8" showWhenStopped="0">
                <p:cTn id="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4460" y="1010285"/>
            <a:ext cx="3061335" cy="38550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89275" y="5048885"/>
            <a:ext cx="8724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李约瑟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1010285"/>
            <a:ext cx="2941955" cy="38550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867775" y="5048885"/>
            <a:ext cx="1938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朱熹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4890770" y="551180"/>
            <a:ext cx="2349500" cy="1750695"/>
          </a:xfrm>
          <a:prstGeom prst="cloudCallout">
            <a:avLst>
              <a:gd name="adj1" fmla="val -52847"/>
              <a:gd name="adj2" fmla="val 75125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rgbClr val="C00000"/>
                </a:solidFill>
                <a:latin typeface="锐字工房云字库行楷GBK" panose="02010604000000000000" charset="-122"/>
                <a:ea typeface="锐字工房云字库行楷GBK" panose="02010604000000000000" charset="-122"/>
              </a:rPr>
              <a:t>“中国历史上最高的综合思想家”</a:t>
            </a:r>
            <a:endParaRPr lang="zh-CN" altLang="en-US" sz="2400" b="1">
              <a:solidFill>
                <a:srgbClr val="C00000"/>
              </a:solidFill>
              <a:latin typeface="锐字工房云字库行楷GBK" panose="02010604000000000000" charset="-122"/>
              <a:ea typeface="锐字工房云字库行楷GBK" panose="02010604000000000000" charset="-122"/>
            </a:endParaRPr>
          </a:p>
        </p:txBody>
      </p:sp>
    </p:spTree>
  </p:cSld>
  <p:clrMapOvr>
    <a:masterClrMapping/>
  </p:clrMapOvr>
  <p:transition advTm="2536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65150" y="633095"/>
            <a:ext cx="8829675" cy="70675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altLang="en-US" b="1" dirty="0" lang="zh-CN" smtClean="0" sz="4000">
                <a:solidFill>
                  <a:srgbClr val="FF0000"/>
                </a:solidFill>
                <a:latin charset="-122" panose="02010800040101010101" typeface="华文新魏"/>
                <a:ea charset="-122" panose="02010800040101010101" typeface="华文新魏"/>
              </a:rPr>
              <a:t>理学：一种新儒学体系，属于儒学范畴</a:t>
            </a:r>
            <a:endParaRPr altLang="en-US" b="1" dirty="0" lang="zh-CN" smtClean="0" sz="4000">
              <a:solidFill>
                <a:srgbClr val="FF0000"/>
              </a:solidFill>
              <a:latin charset="-122" panose="02010800040101010101" typeface="华文新魏"/>
              <a:ea charset="-122" panose="02010800040101010101" typeface="华文新魏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0895" y="4484370"/>
            <a:ext cx="1106551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indent="457200">
              <a:lnSpc>
                <a:spcPct val="150000"/>
              </a:lnSpc>
            </a:pPr>
            <a:r>
              <a:rPr altLang="en-US" b="1" dirty="0" lang="zh-CN" smtClean="0" sz="3200">
                <a:solidFill>
                  <a:srgbClr val="0000FF"/>
                </a:solidFill>
                <a:latin charset="0" panose="020F0502020204030204" typeface="Calibri"/>
                <a:ea charset="-122" panose="02010509060101010101" typeface="隶书"/>
                <a:cs charset="-122" panose="02010509060101010101" typeface="隶书"/>
              </a:rPr>
              <a:t>理学是一种既贯通</a:t>
            </a:r>
            <a:r>
              <a:rPr altLang="en-US" b="1" dirty="0" lang="zh-CN" smtClean="0" sz="3200">
                <a:solidFill>
                  <a:srgbClr val="FF0000"/>
                </a:solidFill>
                <a:latin charset="0" panose="020F0502020204030204" typeface="Calibri"/>
                <a:ea charset="-122" panose="02010509060101010101" typeface="隶书"/>
                <a:cs charset="-122" panose="02010509060101010101" typeface="隶书"/>
              </a:rPr>
              <a:t>宇宙自然</a:t>
            </a:r>
            <a:r>
              <a:rPr altLang="en-US" b="1" dirty="0" lang="zh-CN" smtClean="0" sz="3200">
                <a:solidFill>
                  <a:srgbClr val="0000FF"/>
                </a:solidFill>
                <a:latin charset="0" panose="020F0502020204030204" typeface="Calibri"/>
                <a:ea charset="-122" panose="02010509060101010101" typeface="隶书"/>
                <a:cs charset="-122" panose="02010509060101010101" typeface="隶书"/>
              </a:rPr>
              <a:t>和</a:t>
            </a:r>
            <a:r>
              <a:rPr altLang="en-US" b="1" dirty="0" lang="zh-CN" smtClean="0" sz="3200">
                <a:solidFill>
                  <a:srgbClr val="FF0000"/>
                </a:solidFill>
                <a:latin charset="0" panose="020F0502020204030204" typeface="Calibri"/>
                <a:ea charset="-122" panose="02010509060101010101" typeface="隶书"/>
                <a:cs charset="-122" panose="02010509060101010101" typeface="隶书"/>
              </a:rPr>
              <a:t>人生命运</a:t>
            </a:r>
            <a:r>
              <a:rPr altLang="en-US" b="1" dirty="0" lang="zh-CN" smtClean="0" sz="3200">
                <a:solidFill>
                  <a:srgbClr val="0033CC"/>
                </a:solidFill>
                <a:latin charset="0" panose="020F0502020204030204" typeface="Calibri"/>
                <a:ea charset="-122" panose="02010509060101010101" typeface="隶书"/>
                <a:cs charset="-122" panose="02010509060101010101" typeface="隶书"/>
              </a:rPr>
              <a:t>，</a:t>
            </a:r>
            <a:r>
              <a:rPr altLang="en-US" b="1" dirty="0" lang="zh-CN" smtClean="0" sz="3200">
                <a:solidFill>
                  <a:srgbClr val="0000FF"/>
                </a:solidFill>
                <a:latin charset="0" panose="020F0502020204030204" typeface="Calibri"/>
                <a:ea charset="-122" panose="02010509060101010101" typeface="隶书"/>
                <a:cs charset="-122" panose="02010509060101010101" typeface="隶书"/>
              </a:rPr>
              <a:t>又继承</a:t>
            </a:r>
            <a:r>
              <a:rPr altLang="en-US" b="1" dirty="0" lang="zh-CN" smtClean="0" sz="3200">
                <a:solidFill>
                  <a:srgbClr val="FF0000"/>
                </a:solidFill>
                <a:latin charset="0" panose="020F0502020204030204" typeface="Calibri"/>
                <a:ea charset="-122" panose="02010509060101010101" typeface="隶书"/>
                <a:cs charset="-122" panose="02010509060101010101" typeface="隶书"/>
              </a:rPr>
              <a:t>孔孟正宗</a:t>
            </a:r>
            <a:r>
              <a:rPr altLang="en-US" b="1" dirty="0" lang="zh-CN" smtClean="0" sz="3200">
                <a:solidFill>
                  <a:srgbClr val="0033CC"/>
                </a:solidFill>
                <a:latin charset="0" panose="020F0502020204030204" typeface="Calibri"/>
                <a:ea charset="-122" panose="02010509060101010101" typeface="隶书"/>
                <a:cs charset="-122" panose="02010509060101010101" typeface="隶书"/>
              </a:rPr>
              <a:t>，</a:t>
            </a:r>
            <a:r>
              <a:rPr altLang="en-US" b="1" dirty="0" lang="zh-CN" smtClean="0" sz="3200">
                <a:solidFill>
                  <a:srgbClr val="0000FF"/>
                </a:solidFill>
                <a:latin charset="0" panose="020F0502020204030204" typeface="Calibri"/>
                <a:ea charset="-122" panose="02010509060101010101" typeface="隶书"/>
                <a:cs charset="-122" panose="02010509060101010101" typeface="隶书"/>
              </a:rPr>
              <a:t>并能</a:t>
            </a:r>
            <a:r>
              <a:rPr altLang="en-US" b="1" dirty="0" lang="zh-CN" smtClean="0" sz="3200">
                <a:solidFill>
                  <a:srgbClr val="FF0000"/>
                </a:solidFill>
                <a:latin charset="0" panose="020F0502020204030204" typeface="Calibri"/>
                <a:ea charset="-122" panose="02010509060101010101" typeface="隶书"/>
                <a:cs charset="-122" panose="02010509060101010101" typeface="隶书"/>
              </a:rPr>
              <a:t>治理国家</a:t>
            </a:r>
            <a:r>
              <a:rPr altLang="en-US" b="1" dirty="0" lang="zh-CN" smtClean="0" sz="3200">
                <a:solidFill>
                  <a:srgbClr val="0000FF"/>
                </a:solidFill>
                <a:latin charset="0" panose="020F0502020204030204" typeface="Calibri"/>
                <a:ea charset="-122" panose="02010509060101010101" typeface="隶书"/>
                <a:cs charset="-122" panose="02010509060101010101" typeface="隶书"/>
              </a:rPr>
              <a:t>的新儒学体系。理学的出现，使儒学走向成熟。</a:t>
            </a:r>
            <a:endParaRPr altLang="en-US" b="1" dirty="0" lang="zh-CN" sz="3200">
              <a:solidFill>
                <a:srgbClr val="0000FF"/>
              </a:solidFill>
              <a:latin charset="0" panose="020F0502020204030204" typeface="Calibri"/>
              <a:ea charset="-122" panose="02010509060101010101" typeface="隶书"/>
              <a:cs charset="-122" panose="02010509060101010101" typeface="隶书"/>
            </a:endParaRPr>
          </a:p>
        </p:txBody>
      </p:sp>
      <p:graphicFrame>
        <p:nvGraphicFramePr>
          <p:cNvPr id="8" name="图示 7"/>
          <p:cNvGraphicFramePr/>
          <p:nvPr/>
        </p:nvGraphicFramePr>
        <p:xfrm>
          <a:off x="2165350" y="1339850"/>
          <a:ext cx="7828915" cy="3263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4" r:dm="rId1" r:lo="rId2" r:qs="rId3"/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rcRect r="180" t="-927"/>
          <a:stretch>
            <a:fillRect/>
          </a:stretch>
        </p:blipFill>
        <p:spPr>
          <a:xfrm>
            <a:off x="2862580" y="1833245"/>
            <a:ext cx="2885440" cy="26974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55005" y="1845310"/>
            <a:ext cx="4030980" cy="26714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77095" y="1826260"/>
            <a:ext cx="2265045" cy="26562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7160" y="1823720"/>
            <a:ext cx="2710815" cy="2717165"/>
          </a:xfrm>
          <a:prstGeom prst="rect">
            <a:avLst/>
          </a:prstGeom>
        </p:spPr>
      </p:pic>
    </p:spTree>
  </p:cSld>
  <p:clrMapOvr>
    <a:masterClrMapping/>
  </p:clrMapOvr>
  <p:transition advTm="115784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5" nodeType="clickEffect" presetClass="entr" presetID="1" presetSubtype="0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clickEffect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xit" presetID="22" presetSubtype="4">
                                  <p:stCondLst>
                                    <p:cond delay="0"/>
                                  </p:stCondLst>
                                  <p:childTnLst>
                                    <p:animEffect filter="wipe(down)" transition="out">
                                      <p:cBhvr>
                                        <p:cTn dur="500" id="16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22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23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4">
                            <p:stCondLst>
                              <p:cond delay="5000"/>
                            </p:stCondLst>
                            <p:childTnLst>
                              <p:par>
                                <p:cTn fill="hold" id="25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2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2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9">
                            <p:stCondLst>
                              <p:cond delay="10000"/>
                            </p:stCondLst>
                            <p:childTnLst>
                              <p:par>
                                <p:cTn fill="hold" id="30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32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33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4">
                            <p:stCondLst>
                              <p:cond delay="15000"/>
                            </p:stCondLst>
                            <p:childTnLst>
                              <p:par>
                                <p:cTn fill="hold" id="35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37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38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  <p:bldP grpId="1" spid="4"/>
      <p:bldP grpId="0" spid="6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838200" y="1200785"/>
          <a:ext cx="10515600" cy="4564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5075"/>
                <a:gridCol w="9280525"/>
              </a:tblGrid>
              <a:tr h="15214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方正隶变_GBK" panose="02000000000000000000" charset="-122"/>
                          <a:ea typeface="方正隶变_GBK" panose="02000000000000000000" charset="-122"/>
                        </a:rPr>
                        <a:t>宇宙观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方正隶变_GBK" panose="02000000000000000000" charset="-122"/>
                        <a:ea typeface="方正隶变_GBK" panose="02000000000000000000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214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方正隶变_GBK" panose="02000000000000000000" charset="-122"/>
                          <a:ea typeface="方正隶变_GBK" panose="02000000000000000000" charset="-122"/>
                        </a:rPr>
                        <a:t>伦理观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方正隶变_GBK" panose="02000000000000000000" charset="-122"/>
                        <a:ea typeface="方正隶变_GBK" panose="02000000000000000000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5214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方正隶变_GBK" panose="02000000000000000000" charset="-122"/>
                          <a:ea typeface="方正隶变_GBK" panose="02000000000000000000" charset="-122"/>
                        </a:rPr>
                        <a:t>认识论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方正隶变_GBK" panose="02000000000000000000" charset="-122"/>
                        <a:ea typeface="方正隶变_GBK" panose="02000000000000000000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横卷形 1"/>
          <p:cNvSpPr/>
          <p:nvPr/>
        </p:nvSpPr>
        <p:spPr>
          <a:xfrm>
            <a:off x="2568575" y="906780"/>
            <a:ext cx="7661275" cy="215138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zh-CN" altLang="zh-CN" sz="2800" b="1" dirty="0">
                <a:latin typeface="华文行楷" panose="02010800040101010101" charset="-122"/>
                <a:ea typeface="华文行楷" panose="02010800040101010101" charset="-122"/>
                <a:sym typeface="+mn-ea"/>
              </a:rPr>
              <a:t>宇宙之间一理而已。天得之而为天，地得之而为地。</a:t>
            </a:r>
            <a:endParaRPr lang="zh-CN" altLang="zh-CN" sz="2800" b="1" dirty="0"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 dirty="0">
                <a:latin typeface="华文行楷" panose="02010800040101010101" charset="-122"/>
                <a:ea typeface="华文行楷" panose="02010800040101010101" charset="-122"/>
                <a:sym typeface="+mn-ea"/>
              </a:rPr>
              <a:t>                             </a:t>
            </a:r>
            <a:r>
              <a:rPr lang="zh-CN" altLang="zh-CN" sz="2800" b="1" dirty="0">
                <a:latin typeface="华文行楷" panose="02010800040101010101" charset="-122"/>
                <a:ea typeface="华文行楷" panose="02010800040101010101" charset="-122"/>
                <a:sym typeface="+mn-ea"/>
              </a:rPr>
              <a:t>——《朱文公文集》卷十七</a:t>
            </a:r>
            <a:endParaRPr lang="zh-CN" altLang="en-US" sz="280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313866" y="1751970"/>
            <a:ext cx="820965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hangingPunct="0"/>
            <a:r>
              <a:rPr lang="zh-CN" altLang="en-US" sz="2400" dirty="0">
                <a:solidFill>
                  <a:srgbClr val="FF3300"/>
                </a:solidFill>
                <a:latin typeface="汉仪超粗圆简" panose="02010600000101010101" charset="-122"/>
                <a:ea typeface="汉仪超粗圆简" panose="02010600000101010101" charset="-122"/>
                <a:cs typeface="Times New Roman" panose="02020603050405020304" pitchFamily="18" charset="0"/>
              </a:rPr>
              <a:t>天理</a:t>
            </a:r>
            <a:r>
              <a:rPr lang="zh-CN" altLang="zh-CN" sz="2400" dirty="0">
                <a:solidFill>
                  <a:srgbClr val="FF3300"/>
                </a:solidFill>
                <a:latin typeface="汉仪超粗圆简" panose="02010600000101010101" charset="-122"/>
                <a:ea typeface="汉仪超粗圆简" panose="02010600000101010101" charset="-122"/>
                <a:cs typeface="Times New Roman" panose="02020603050405020304" pitchFamily="18" charset="0"/>
              </a:rPr>
              <a:t>是宇宙万物的本原，是天下万物都要遵循的普遍原则</a:t>
            </a:r>
            <a:endParaRPr lang="zh-CN" altLang="zh-CN" sz="2400" dirty="0">
              <a:solidFill>
                <a:srgbClr val="FF3300"/>
              </a:solidFill>
              <a:latin typeface="汉仪超粗圆简" panose="02010600000101010101" charset="-122"/>
              <a:ea typeface="汉仪超粗圆简" panose="02010600000101010101" charset="-122"/>
              <a:cs typeface="Times New Roman" panose="02020603050405020304" pitchFamily="18" charset="0"/>
            </a:endParaRPr>
          </a:p>
        </p:txBody>
      </p:sp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1981200" y="57760"/>
            <a:ext cx="8229600" cy="11430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朱熹的思想主张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advTm="431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2" grpId="2" bldLvl="0" animBg="1"/>
      <p:bldP spid="3" grpId="0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838200" y="1200785"/>
          <a:ext cx="10515600" cy="4564380"/>
        </p:xfrm>
        <a:graphic>
          <a:graphicData uri="http://schemas.openxmlformats.org/drawingml/2006/table">
            <a:tbl>
              <a:tblPr bandRow="1" firstRow="1">
                <a:tableStyleId>{5C22544A-7EE6-4342-B048-85BDC9FD1C3A}</a:tableStyleId>
              </a:tblPr>
              <a:tblGrid>
                <a:gridCol w="1235075"/>
                <a:gridCol w="9280525"/>
              </a:tblGrid>
              <a:tr h="15214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altLang="en-US" lang="zh-CN" sz="2400">
                          <a:solidFill>
                            <a:schemeClr val="tx1"/>
                          </a:solidFill>
                          <a:latin charset="-122" panose="02000000000000000000" typeface="方正隶变_GBK"/>
                          <a:ea charset="-122" panose="02000000000000000000" typeface="方正隶变_GBK"/>
                        </a:rPr>
                        <a:t>宇宙观</a:t>
                      </a:r>
                      <a:endParaRPr altLang="en-US" lang="zh-CN" sz="2400">
                        <a:solidFill>
                          <a:schemeClr val="tx1"/>
                        </a:solidFill>
                        <a:latin charset="-122" panose="02000000000000000000" typeface="方正隶变_GBK"/>
                        <a:ea charset="-122" panose="02000000000000000000" typeface="方正隶变_GBK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altLang="en-US" lang="zh-CN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214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altLang="en-US" b="1" lang="zh-CN" sz="2400">
                          <a:solidFill>
                            <a:schemeClr val="tx1"/>
                          </a:solidFill>
                          <a:latin charset="-122" panose="02000000000000000000" typeface="方正隶变_GBK"/>
                          <a:ea charset="-122" panose="02000000000000000000" typeface="方正隶变_GBK"/>
                        </a:rPr>
                        <a:t>伦理观</a:t>
                      </a:r>
                      <a:endParaRPr altLang="en-US" b="1" lang="zh-CN" sz="2400">
                        <a:solidFill>
                          <a:schemeClr val="tx1"/>
                        </a:solidFill>
                        <a:latin charset="-122" panose="02000000000000000000" typeface="方正隶变_GBK"/>
                        <a:ea charset="-122" panose="02000000000000000000" typeface="方正隶变_GBK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altLang="en-US" lang="zh-CN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5214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altLang="en-US" b="1" lang="zh-CN" sz="2400">
                          <a:solidFill>
                            <a:schemeClr val="tx1"/>
                          </a:solidFill>
                          <a:latin charset="-122" panose="02000000000000000000" typeface="方正隶变_GBK"/>
                          <a:ea charset="-122" panose="02000000000000000000" typeface="方正隶变_GBK"/>
                        </a:rPr>
                        <a:t>认识论</a:t>
                      </a:r>
                      <a:endParaRPr altLang="en-US" b="1" lang="zh-CN" sz="2400">
                        <a:solidFill>
                          <a:schemeClr val="tx1"/>
                        </a:solidFill>
                        <a:latin charset="-122" panose="02000000000000000000" typeface="方正隶变_GBK"/>
                        <a:ea charset="-122" panose="02000000000000000000" typeface="方正隶变_GBK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altLang="en-US" lang="zh-CN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313866" y="1751970"/>
            <a:ext cx="820965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hangingPunct="0"/>
            <a:r>
              <a:rPr altLang="en-US" dirty="0" lang="zh-CN" sz="2400">
                <a:solidFill>
                  <a:srgbClr val="FF3300"/>
                </a:solidFill>
                <a:latin charset="-122" panose="02010600000101010101" typeface="汉仪超粗圆简"/>
                <a:ea charset="-122" panose="02010600000101010101" typeface="汉仪超粗圆简"/>
                <a:cs charset="0" panose="02020603050405020304" pitchFamily="18" typeface="Times New Roman"/>
              </a:rPr>
              <a:t>天理</a:t>
            </a:r>
            <a:r>
              <a:rPr altLang="zh-CN" dirty="0" lang="zh-CN" sz="2400">
                <a:solidFill>
                  <a:srgbClr val="FF3300"/>
                </a:solidFill>
                <a:latin charset="-122" panose="02010600000101010101" typeface="汉仪超粗圆简"/>
                <a:ea charset="-122" panose="02010600000101010101" typeface="汉仪超粗圆简"/>
                <a:cs charset="0" panose="02020603050405020304" pitchFamily="18" typeface="Times New Roman"/>
              </a:rPr>
              <a:t>是宇宙万物的本原，是天下万物都要遵循的普遍原则</a:t>
            </a:r>
            <a:endParaRPr altLang="zh-CN" dirty="0" lang="zh-CN" sz="2400">
              <a:solidFill>
                <a:srgbClr val="FF3300"/>
              </a:solidFill>
              <a:latin charset="-122" panose="02010600000101010101" typeface="汉仪超粗圆简"/>
              <a:ea charset="-122" panose="02010600000101010101" typeface="汉仪超粗圆简"/>
              <a:cs charset="0" panose="02020603050405020304" pitchFamily="18" typeface="Times New Roman"/>
            </a:endParaRPr>
          </a:p>
        </p:txBody>
      </p:sp>
      <p:sp>
        <p:nvSpPr>
          <p:cNvPr id="9" name="横卷形 8"/>
          <p:cNvSpPr/>
          <p:nvPr/>
        </p:nvSpPr>
        <p:spPr>
          <a:xfrm>
            <a:off x="2078355" y="2653030"/>
            <a:ext cx="9274810" cy="3541395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rtlCol="0"/>
          <a:lstStyle/>
          <a:p>
            <a:pPr fontAlgn="auto">
              <a:lnSpc>
                <a:spcPts val="3360"/>
              </a:lnSpc>
              <a:spcBef>
                <a:spcPct val="50000"/>
              </a:spcBef>
            </a:pPr>
            <a:r>
              <a:rPr altLang="zh-CN" b="1" dirty="0" lang="zh-CN" sz="2800">
                <a:latin charset="-122" panose="02010800040101010101" typeface="华文行楷"/>
                <a:ea charset="-122" panose="02010800040101010101" typeface="华文行楷"/>
                <a:sym typeface="+mn-ea"/>
              </a:rPr>
              <a:t>所谓天理，复是何物？仁、义、礼、智岂不是天理？君臣、父子、兄弟、夫妇、朋友岂不是天理？       </a:t>
            </a:r>
            <a:endParaRPr altLang="zh-CN" b="1" dirty="0" lang="zh-CN" sz="2800">
              <a:latin charset="-122" panose="02010800040101010101" typeface="华文行楷"/>
              <a:ea charset="-122" panose="02010800040101010101" typeface="华文行楷"/>
            </a:endParaRPr>
          </a:p>
          <a:p>
            <a:pPr fontAlgn="auto">
              <a:lnSpc>
                <a:spcPts val="3360"/>
              </a:lnSpc>
              <a:spcBef>
                <a:spcPct val="50000"/>
              </a:spcBef>
            </a:pPr>
            <a:r>
              <a:rPr altLang="zh-CN" b="1" dirty="0" lang="zh-CN" sz="2800">
                <a:latin charset="-122" panose="02010800040101010101" typeface="华文行楷"/>
                <a:ea charset="-122" panose="02010800040101010101" typeface="华文行楷"/>
                <a:sym typeface="+mn-ea"/>
              </a:rPr>
              <a:t>                                                           ——《四书章句集注》</a:t>
            </a:r>
            <a:endParaRPr altLang="zh-CN" b="1" dirty="0" lang="en-US" sz="2800">
              <a:latin charset="-122" panose="02010800040101010101" typeface="华文行楷"/>
              <a:ea charset="-122" panose="02010800040101010101" typeface="华文行楷"/>
            </a:endParaRPr>
          </a:p>
          <a:p>
            <a:pPr fontAlgn="auto">
              <a:lnSpc>
                <a:spcPts val="3360"/>
              </a:lnSpc>
              <a:spcBef>
                <a:spcPct val="50000"/>
              </a:spcBef>
            </a:pPr>
            <a:r>
              <a:rPr altLang="zh-CN" b="1" dirty="0" lang="zh-CN" sz="2800">
                <a:latin charset="-122" panose="02010800040101010101" typeface="华文行楷"/>
                <a:ea charset="-122" panose="02010800040101010101" typeface="华文行楷"/>
                <a:sym typeface="+mn-ea"/>
              </a:rPr>
              <a:t>天理人欲，不容并立</a:t>
            </a:r>
            <a:endParaRPr altLang="zh-CN" b="1" dirty="0" lang="zh-CN" sz="2800">
              <a:latin charset="-122" panose="02010800040101010101" typeface="华文行楷"/>
              <a:ea charset="-122" panose="02010800040101010101" typeface="华文行楷"/>
            </a:endParaRPr>
          </a:p>
          <a:p>
            <a:pPr algn="r" fontAlgn="auto">
              <a:lnSpc>
                <a:spcPts val="3360"/>
              </a:lnSpc>
            </a:pPr>
            <a:r>
              <a:rPr altLang="zh-CN" b="1" dirty="0" lang="zh-CN" sz="2800">
                <a:latin charset="-122" panose="02010800040101010101" typeface="华文行楷"/>
                <a:ea charset="-122" panose="02010800040101010101" typeface="华文行楷"/>
                <a:sym typeface="+mn-ea"/>
              </a:rPr>
              <a:t>               </a:t>
            </a:r>
            <a:r>
              <a:rPr altLang="zh-CN" b="1" dirty="0" lang="en-US" sz="2800">
                <a:latin charset="-122" panose="02010800040101010101" typeface="华文行楷"/>
                <a:ea charset="-122" panose="02010800040101010101" typeface="华文行楷"/>
                <a:sym typeface="+mn-ea"/>
              </a:rPr>
              <a:t>                       </a:t>
            </a:r>
            <a:r>
              <a:rPr altLang="zh-CN" b="1" dirty="0" lang="zh-CN" sz="2800">
                <a:latin charset="-122" panose="02010800040101010101" typeface="华文行楷"/>
                <a:ea charset="-122" panose="02010800040101010101" typeface="华文行楷"/>
                <a:sym typeface="+mn-ea"/>
              </a:rPr>
              <a:t>——《朱文公文集》</a:t>
            </a:r>
            <a:endParaRPr altLang="en-US" lang="zh-CN" sz="2800">
              <a:latin charset="-122" panose="02010800040101010101" typeface="华文行楷"/>
              <a:ea charset="-122" panose="02010800040101010101" typeface="华文行楷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2213610" y="3185160"/>
            <a:ext cx="859409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/>
            <a:r>
              <a:rPr altLang="en-US" dirty="0" lang="zh-CN" sz="2400">
                <a:solidFill>
                  <a:srgbClr val="FF3300"/>
                </a:solidFill>
                <a:latin charset="-122" panose="02010600000101010101" typeface="汉仪超粗圆简"/>
                <a:ea charset="-122" panose="02010600000101010101" typeface="汉仪超粗圆简"/>
              </a:rPr>
              <a:t>天理就是三纲五常伦理道德</a:t>
            </a:r>
            <a:r>
              <a:rPr altLang="en-US" dirty="0" lang="zh-CN" smtClean="0" sz="2400">
                <a:solidFill>
                  <a:srgbClr val="FF3300"/>
                </a:solidFill>
                <a:latin charset="-122" panose="02010600000101010101" typeface="汉仪超粗圆简"/>
                <a:ea charset="-122" panose="02010600000101010101" typeface="汉仪超粗圆简"/>
              </a:rPr>
              <a:t>；天理与人性一致，具有美德，天理</a:t>
            </a:r>
            <a:r>
              <a:rPr altLang="en-US" dirty="0" lang="zh-CN" sz="2400">
                <a:solidFill>
                  <a:srgbClr val="FF3300"/>
                </a:solidFill>
                <a:latin charset="-122" panose="02010600000101010101" typeface="汉仪超粗圆简"/>
                <a:ea charset="-122" panose="02010600000101010101" typeface="汉仪超粗圆简"/>
              </a:rPr>
              <a:t>是人性最高境界；“存天理，灭人欲”</a:t>
            </a:r>
            <a:endParaRPr altLang="en-US" dirty="0" lang="zh-CN" sz="2400">
              <a:solidFill>
                <a:srgbClr val="FF3300"/>
              </a:solidFill>
              <a:latin charset="-122" panose="02010600000101010101" typeface="汉仪超粗圆简"/>
              <a:ea charset="-122" panose="02010600000101010101" typeface="汉仪超粗圆简"/>
            </a:endParaRPr>
          </a:p>
        </p:txBody>
      </p:sp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1981200" y="57760"/>
            <a:ext cx="8229600" cy="11430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altLang="en-US" b="1" lang="zh-CN">
                <a:solidFill>
                  <a:srgbClr val="FF0000"/>
                </a:solidFill>
                <a:latin charset="-122" panose="02010609060101010101" pitchFamily="49" typeface="黑体"/>
                <a:ea charset="-122" panose="02010609060101010101" pitchFamily="49" typeface="黑体"/>
                <a:sym typeface="+mn-ea"/>
              </a:rPr>
              <a:t>朱熹的思想主张</a:t>
            </a:r>
            <a:endParaRPr altLang="en-US" b="1" lang="zh-CN" noProof="1">
              <a:solidFill>
                <a:srgbClr val="FF0000"/>
              </a:solidFill>
              <a:effectLst>
                <a:outerShdw blurRad="38100" dir="2700000" dist="38100">
                  <a:srgbClr val="C0C0C0"/>
                </a:outerShdw>
              </a:effectLst>
              <a:latin charset="-122" panose="02010609060101010101" pitchFamily="49" typeface="黑体"/>
              <a:ea charset="-122" panose="02010609060101010101" pitchFamily="49" typeface="黑体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r="9"/>
          <a:stretch>
            <a:fillRect/>
          </a:stretch>
        </p:blipFill>
        <p:spPr>
          <a:xfrm>
            <a:off x="13970" y="4276725"/>
            <a:ext cx="5951220" cy="24117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4395" y="4274820"/>
            <a:ext cx="2411730" cy="24117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b="133"/>
          <a:stretch>
            <a:fillRect/>
          </a:stretch>
        </p:blipFill>
        <p:spPr>
          <a:xfrm>
            <a:off x="9665335" y="4262120"/>
            <a:ext cx="2437130" cy="24263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6125" y="4300855"/>
            <a:ext cx="1306830" cy="2348865"/>
          </a:xfrm>
          <a:prstGeom prst="rect">
            <a:avLst/>
          </a:prstGeom>
        </p:spPr>
      </p:pic>
    </p:spTree>
  </p:cSld>
  <p:clrMapOvr>
    <a:masterClrMapping/>
  </p:clrMapOvr>
  <p:transition advTm="106049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2" id="5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">
                      <p:stCondLst>
                        <p:cond delay="indefinite"/>
                      </p:stCondLst>
                      <p:childTnLst>
                        <p:par>
                          <p:cTn fill="hold" id="13">
                            <p:stCondLst>
                              <p:cond delay="0"/>
                            </p:stCondLst>
                            <p:childTnLst>
                              <p:par>
                                <p:cTn fill="hold" id="14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16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1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5000"/>
                            </p:stCondLst>
                            <p:childTnLst>
                              <p:par>
                                <p:cTn fill="hold" id="19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2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22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3">
                            <p:stCondLst>
                              <p:cond delay="10000"/>
                            </p:stCondLst>
                            <p:childTnLst>
                              <p:par>
                                <p:cTn fill="hold" id="24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26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27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15000"/>
                            </p:stCondLst>
                            <p:childTnLst>
                              <p:par>
                                <p:cTn fill="hold" id="29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3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32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9"/>
      <p:bldP animBg="1" bldLvl="0" grpId="2" spid="9"/>
      <p:bldP grpId="0" spid="1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838200" y="1200785"/>
          <a:ext cx="10515600" cy="4564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5075"/>
                <a:gridCol w="9280525"/>
              </a:tblGrid>
              <a:tr h="15214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方正隶变_GBK" panose="02000000000000000000" charset="-122"/>
                          <a:ea typeface="方正隶变_GBK" panose="02000000000000000000" charset="-122"/>
                        </a:rPr>
                        <a:t>宇宙观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方正隶变_GBK" panose="02000000000000000000" charset="-122"/>
                        <a:ea typeface="方正隶变_GBK" panose="02000000000000000000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214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方正隶变_GBK" panose="02000000000000000000" charset="-122"/>
                          <a:ea typeface="方正隶变_GBK" panose="02000000000000000000" charset="-122"/>
                        </a:rPr>
                        <a:t>伦理观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方正隶变_GBK" panose="02000000000000000000" charset="-122"/>
                        <a:ea typeface="方正隶变_GBK" panose="02000000000000000000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5214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方正隶变_GBK" panose="02000000000000000000" charset="-122"/>
                          <a:ea typeface="方正隶变_GBK" panose="02000000000000000000" charset="-122"/>
                        </a:rPr>
                        <a:t>认识论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方正隶变_GBK" panose="02000000000000000000" charset="-122"/>
                        <a:ea typeface="方正隶变_GBK" panose="02000000000000000000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313866" y="1751970"/>
            <a:ext cx="820965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hangingPunct="0"/>
            <a:r>
              <a:rPr lang="zh-CN" altLang="en-US" sz="2400" dirty="0">
                <a:solidFill>
                  <a:srgbClr val="FF3300"/>
                </a:solidFill>
                <a:latin typeface="汉仪超粗圆简" panose="02010600000101010101" charset="-122"/>
                <a:ea typeface="汉仪超粗圆简" panose="02010600000101010101" charset="-122"/>
                <a:cs typeface="Times New Roman" panose="02020603050405020304" pitchFamily="18" charset="0"/>
              </a:rPr>
              <a:t>天理</a:t>
            </a:r>
            <a:r>
              <a:rPr lang="zh-CN" altLang="zh-CN" sz="2400" dirty="0">
                <a:solidFill>
                  <a:srgbClr val="FF3300"/>
                </a:solidFill>
                <a:latin typeface="汉仪超粗圆简" panose="02010600000101010101" charset="-122"/>
                <a:ea typeface="汉仪超粗圆简" panose="02010600000101010101" charset="-122"/>
                <a:cs typeface="Times New Roman" panose="02020603050405020304" pitchFamily="18" charset="0"/>
              </a:rPr>
              <a:t>是宇宙万物的本原，是天下万物都要遵循的普遍原则</a:t>
            </a:r>
            <a:endParaRPr lang="zh-CN" altLang="zh-CN" sz="2400" dirty="0">
              <a:solidFill>
                <a:srgbClr val="FF3300"/>
              </a:solidFill>
              <a:latin typeface="汉仪超粗圆简" panose="02010600000101010101" charset="-122"/>
              <a:ea typeface="汉仪超粗圆简" panose="0201060000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2213610" y="3185160"/>
            <a:ext cx="859409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>
                <a:solidFill>
                  <a:srgbClr val="FF3300"/>
                </a:solidFill>
                <a:latin typeface="汉仪超粗圆简" panose="02010600000101010101" charset="-122"/>
                <a:ea typeface="汉仪超粗圆简" panose="02010600000101010101" charset="-122"/>
              </a:rPr>
              <a:t>天理就是三纲五常伦理道德</a:t>
            </a:r>
            <a:r>
              <a:rPr lang="zh-CN" altLang="en-US" sz="2400" dirty="0" smtClean="0">
                <a:solidFill>
                  <a:srgbClr val="FF3300"/>
                </a:solidFill>
                <a:latin typeface="汉仪超粗圆简" panose="02010600000101010101" charset="-122"/>
                <a:ea typeface="汉仪超粗圆简" panose="02010600000101010101" charset="-122"/>
              </a:rPr>
              <a:t>；天理与人性一致，具有美德，天理</a:t>
            </a:r>
            <a:r>
              <a:rPr lang="zh-CN" altLang="en-US" sz="2400" dirty="0">
                <a:solidFill>
                  <a:srgbClr val="FF3300"/>
                </a:solidFill>
                <a:latin typeface="汉仪超粗圆简" panose="02010600000101010101" charset="-122"/>
                <a:ea typeface="汉仪超粗圆简" panose="02010600000101010101" charset="-122"/>
              </a:rPr>
              <a:t>是人性最高境界；“存天理，灭人欲”</a:t>
            </a:r>
            <a:endParaRPr lang="zh-CN" altLang="en-US" sz="2400" dirty="0">
              <a:solidFill>
                <a:srgbClr val="FF3300"/>
              </a:solidFill>
              <a:latin typeface="汉仪超粗圆简" panose="02010600000101010101" charset="-122"/>
              <a:ea typeface="汉仪超粗圆简" panose="02010600000101010101" charset="-122"/>
            </a:endParaRPr>
          </a:p>
        </p:txBody>
      </p:sp>
      <p:sp>
        <p:nvSpPr>
          <p:cNvPr id="12" name="横卷形 11"/>
          <p:cNvSpPr/>
          <p:nvPr/>
        </p:nvSpPr>
        <p:spPr>
          <a:xfrm>
            <a:off x="2639695" y="4015105"/>
            <a:ext cx="7589520" cy="2178685"/>
          </a:xfrm>
          <a:prstGeom prst="horizont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</a:rPr>
              <a:t>物格知至，则知所止矣。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</a:endParaRPr>
          </a:p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</a:rPr>
              <a:t>止者，所当止之地，即至善之所在也。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</a:endParaRPr>
          </a:p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</a:rPr>
              <a:t>                                         </a:t>
            </a:r>
            <a:r>
              <a:rPr lang="en-US" altLang="zh-CN" sz="2800">
                <a:latin typeface="华文行楷" panose="02010800040101010101" charset="-122"/>
                <a:ea typeface="华文行楷" panose="02010800040101010101" charset="-122"/>
              </a:rPr>
              <a:t>——</a:t>
            </a:r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</a:rPr>
              <a:t>《朱子语类》卷</a:t>
            </a:r>
            <a:r>
              <a:rPr lang="en-US" altLang="zh-CN" sz="2800">
                <a:latin typeface="华文行楷" panose="02010800040101010101" charset="-122"/>
                <a:ea typeface="华文行楷" panose="02010800040101010101" charset="-122"/>
              </a:rPr>
              <a:t>5</a:t>
            </a:r>
            <a:endParaRPr lang="en-US" altLang="zh-CN" sz="28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64080" y="4756785"/>
            <a:ext cx="9098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3300"/>
                </a:solidFill>
                <a:latin typeface="汉仪超粗圆简" panose="02010600000101010101" charset="-122"/>
                <a:ea typeface="汉仪超粗圆简" panose="02010600000101010101" charset="-122"/>
                <a:sym typeface="+mn-ea"/>
              </a:rPr>
              <a:t>“格物致知”的目的在于明道德之善，而不是求科学之</a:t>
            </a:r>
            <a:r>
              <a:rPr lang="zh-CN" altLang="en-US" sz="2400" dirty="0" smtClean="0">
                <a:solidFill>
                  <a:srgbClr val="FF3300"/>
                </a:solidFill>
                <a:latin typeface="汉仪超粗圆简" panose="02010600000101010101" charset="-122"/>
                <a:ea typeface="汉仪超粗圆简" panose="02010600000101010101" charset="-122"/>
                <a:sym typeface="+mn-ea"/>
              </a:rPr>
              <a:t>真</a:t>
            </a:r>
            <a:endParaRPr lang="zh-CN" altLang="en-US" sz="2400" dirty="0" smtClean="0">
              <a:solidFill>
                <a:srgbClr val="FF3300"/>
              </a:solidFill>
              <a:latin typeface="汉仪超粗圆简" panose="02010600000101010101" charset="-122"/>
              <a:ea typeface="汉仪超粗圆简" panose="02010600000101010101" charset="-122"/>
              <a:sym typeface="+mn-ea"/>
            </a:endParaRPr>
          </a:p>
        </p:txBody>
      </p:sp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1981200" y="57760"/>
            <a:ext cx="8229600" cy="11430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朱熹的思想主张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advTm="563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bldLvl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325563"/>
          </a:xfrm>
        </p:spPr>
        <p:txBody>
          <a:bodyPr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朱熹的思想地位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9775" y="1325880"/>
            <a:ext cx="10515600" cy="4351338"/>
          </a:xfrm>
        </p:spPr>
        <p:txBody>
          <a:bodyPr/>
          <a:lstStyle/>
          <a:p>
            <a:pPr>
              <a:buSzPct val="80000"/>
              <a:buFont typeface="Wingdings" panose="05000000000000000000" charset="0"/>
              <a:buChar char=""/>
            </a:pPr>
            <a:r>
              <a:rPr lang="zh-CN" altLang="en-US">
                <a:latin typeface="锐字工房云字库姚体GBK" panose="02010604000000000000" charset="-122"/>
                <a:ea typeface="锐字工房云字库姚体GBK" panose="02010604000000000000" charset="-122"/>
              </a:rPr>
              <a:t>集理学之大成，构筑了一个博大而严密的理学体系，使得理学成为南宋以后长期居于统治地位的官方哲学</a:t>
            </a:r>
            <a:endParaRPr lang="zh-CN" altLang="en-US">
              <a:latin typeface="锐字工房云字库姚体GBK" panose="02010604000000000000" charset="-122"/>
              <a:ea typeface="锐字工房云字库姚体GBK" panose="02010604000000000000" charset="-122"/>
            </a:endParaRPr>
          </a:p>
          <a:p>
            <a:pPr>
              <a:buSzPct val="80000"/>
              <a:buFont typeface="Wingdings" panose="05000000000000000000" charset="0"/>
              <a:buChar char=""/>
            </a:pPr>
            <a:r>
              <a:rPr lang="zh-CN" altLang="en-US">
                <a:latin typeface="锐字工房云字库姚体GBK" panose="02010604000000000000" charset="-122"/>
                <a:ea typeface="锐字工房云字库姚体GBK" panose="02010604000000000000" charset="-122"/>
              </a:rPr>
              <a:t>朱熹编著的《四书章句集注》，成为后世科举考试依据的教科书</a:t>
            </a:r>
            <a:endParaRPr lang="zh-CN" altLang="en-US">
              <a:latin typeface="锐字工房云字库姚体GBK" panose="02010604000000000000" charset="-122"/>
              <a:ea typeface="锐字工房云字库姚体GBK" panose="02010604000000000000" charset="-122"/>
            </a:endParaRPr>
          </a:p>
          <a:p>
            <a:pPr>
              <a:buSzPct val="80000"/>
              <a:buFont typeface="Wingdings" panose="05000000000000000000" charset="0"/>
              <a:buChar char=""/>
            </a:pPr>
            <a:r>
              <a:rPr lang="zh-CN" altLang="en-US">
                <a:latin typeface="锐字工房云字库姚体GBK" panose="02010604000000000000" charset="-122"/>
                <a:ea typeface="锐字工房云字库姚体GBK" panose="02010604000000000000" charset="-122"/>
              </a:rPr>
              <a:t>朱熹的学术思想还传及日本、朝鲜乃至欧洲，在朝鲜和日本，甚至形成</a:t>
            </a:r>
            <a:r>
              <a:rPr lang="en-US" altLang="zh-CN">
                <a:latin typeface="锐字工房云字库姚体GBK" panose="02010604000000000000" charset="-122"/>
                <a:ea typeface="锐字工房云字库姚体GBK" panose="02010604000000000000" charset="-122"/>
              </a:rPr>
              <a:t>“</a:t>
            </a:r>
            <a:r>
              <a:rPr lang="zh-CN" altLang="en-US">
                <a:latin typeface="锐字工房云字库姚体GBK" panose="02010604000000000000" charset="-122"/>
                <a:ea typeface="锐字工房云字库姚体GBK" panose="02010604000000000000" charset="-122"/>
              </a:rPr>
              <a:t>朱子学</a:t>
            </a:r>
            <a:r>
              <a:rPr lang="en-US" altLang="zh-CN">
                <a:latin typeface="锐字工房云字库姚体GBK" panose="02010604000000000000" charset="-122"/>
                <a:ea typeface="锐字工房云字库姚体GBK" panose="02010604000000000000" charset="-122"/>
              </a:rPr>
              <a:t>”</a:t>
            </a:r>
            <a:r>
              <a:rPr lang="zh-CN" altLang="en-US">
                <a:latin typeface="锐字工房云字库姚体GBK" panose="02010604000000000000" charset="-122"/>
                <a:ea typeface="锐字工房云字库姚体GBK" panose="02010604000000000000" charset="-122"/>
              </a:rPr>
              <a:t>学派</a:t>
            </a:r>
            <a:endParaRPr lang="zh-CN" altLang="en-US">
              <a:latin typeface="锐字工房云字库姚体GBK" panose="02010604000000000000" charset="-122"/>
              <a:ea typeface="锐字工房云字库姚体GBK" panose="02010604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810" y="4130675"/>
            <a:ext cx="3810635" cy="25450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252845" y="4101465"/>
            <a:ext cx="4100830" cy="2574290"/>
            <a:chOff x="9847" y="6459"/>
            <a:chExt cx="6458" cy="405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47" y="6459"/>
              <a:ext cx="5510" cy="405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675" y="8205"/>
              <a:ext cx="630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rgbClr val="FF0000"/>
                  </a:solidFill>
                </a:rPr>
                <a:t>四书书影</a:t>
              </a:r>
              <a:endParaRPr lang="zh-CN" altLang="en-US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 advTm="6041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9035" y="2829560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7200" b="1">
                <a:solidFill>
                  <a:schemeClr val="accent4"/>
                </a:solidFill>
                <a:effectLst/>
              </a:rPr>
              <a:t>谢谢观赏！</a:t>
            </a:r>
            <a:endParaRPr lang="zh-CN" altLang="en-US" sz="7200" b="1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  <p:transition advTm="262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4130" y="-5080"/>
            <a:ext cx="12229465" cy="6838950"/>
          </a:xfrm>
          <a:prstGeom prst="rect">
            <a:avLst/>
          </a:prstGeom>
        </p:spPr>
      </p:pic>
    </p:spTree>
  </p:cSld>
  <p:clrMapOvr>
    <a:masterClrMapping/>
  </p:clrMapOvr>
  <p:transition advTm="1498"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789</Words>
  <Application>WPS 演示</Application>
  <PresentationFormat>自定义</PresentationFormat>
  <Paragraphs>72</Paragraphs>
  <Slides>9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9" baseType="lpstr">
      <vt:lpstr>Arial</vt:lpstr>
      <vt:lpstr>宋体</vt:lpstr>
      <vt:lpstr>Wingdings</vt:lpstr>
      <vt:lpstr>经典中宋简</vt:lpstr>
      <vt:lpstr>微软雅黑</vt:lpstr>
      <vt:lpstr>黑体</vt:lpstr>
      <vt:lpstr>锐字工房云字库行楷GBK</vt:lpstr>
      <vt:lpstr>华文新魏</vt:lpstr>
      <vt:lpstr>Calibri</vt:lpstr>
      <vt:lpstr>隶书</vt:lpstr>
      <vt:lpstr>华文彩云</vt:lpstr>
      <vt:lpstr>方正隶变_GBK</vt:lpstr>
      <vt:lpstr>华文行楷</vt:lpstr>
      <vt:lpstr>汉仪超粗圆简</vt:lpstr>
      <vt:lpstr>Times New Roman</vt:lpstr>
      <vt:lpstr>Wingdings</vt:lpstr>
      <vt:lpstr>锐字工房云字库姚体GBK</vt:lpstr>
      <vt:lpstr>Calibri Light</vt:lpstr>
      <vt:lpstr>Arial Unicode MS</vt:lpstr>
      <vt:lpstr>Office 主题</vt:lpstr>
      <vt:lpstr>PowerPoint 演示文稿</vt:lpstr>
      <vt:lpstr>PowerPoint 演示文稿</vt:lpstr>
      <vt:lpstr>PowerPoint 演示文稿</vt:lpstr>
      <vt:lpstr>朱熹的思想主张</vt:lpstr>
      <vt:lpstr>朱熹的思想主张</vt:lpstr>
      <vt:lpstr>朱熹的思想主张</vt:lpstr>
      <vt:lpstr>朱熹的思想地位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zhangxiaomin</dc:creator>
  <cp:lastModifiedBy>Administrator</cp:lastModifiedBy>
  <cp:revision>35</cp:revision>
  <dcterms:created xsi:type="dcterms:W3CDTF">2017-06-05T01:52:00Z</dcterms:created>
  <dcterms:modified xsi:type="dcterms:W3CDTF">2017-08-25T09:14:54Z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KSOProductBuildVer" pid="2">
    <vt:lpwstr>2052-10.1.0.6747</vt:lpwstr>
  </property>
  <property fmtid="{D5CDD505-2E9C-101B-9397-08002B2CF9AE}" name="NXPowerLiteLastOptimized" pid="3">
    <vt:lpwstr>45002698</vt:lpwstr>
  </property>
  <property fmtid="{D5CDD505-2E9C-101B-9397-08002B2CF9AE}" name="NXPowerLiteSettings" pid="4">
    <vt:lpwstr>F7000400038000</vt:lpwstr>
  </property>
  <property fmtid="{D5CDD505-2E9C-101B-9397-08002B2CF9AE}" name="NXPowerLiteVersion" pid="5">
    <vt:lpwstr>D5.0.3</vt:lpwstr>
  </property>
</Properties>
</file>