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Override PartName="/ppt/tags/tag3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6" r:id="rId3"/>
    <p:sldId id="267" r:id="rId4"/>
    <p:sldId id="268" r:id="rId5"/>
    <p:sldId id="269" r:id="rId6"/>
    <p:sldId id="270" r:id="rId7"/>
    <p:sldId id="271" r:id="rId8"/>
    <p:sldId id="265" r:id="rId9"/>
  </p:sldIdLst>
  <p:sldSz cx="12192000" cy="6858000"/>
  <p:notesSz cx="7104063" cy="102346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8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-586" y="-3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02187-D39E-4567-939C-3610628E959E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1C635-64AA-479E-AA02-74F546F017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58B11-1BDF-4CCD-BDCD-485EE6E06817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C8E7C-0331-4881-BEC0-F2C08FD7A9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F1572-FA56-4340-85A6-FA07F004194F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9CA99B-8FBA-40B5-8096-58F8D73B71D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212FB-94F6-4D65-8E18-3456716C963A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8DDF-CF7C-47D5-98D6-2DAFA58061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29419-D5C4-4D93-8049-184B656EDEC8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F7A433-584C-4F92-B4E1-11CE990848D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469A24-728B-40C8-BDA1-FDA5A6660DB7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C743F-B338-4B92-A515-05D939FC6D3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71C409-6EA4-45D1-921C-1220EC982CE4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BB5BE-E23F-45FA-A63B-9AED5C0A4B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B0B0F9-16A1-4F2C-BFD3-78248B7CE2AC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5C471-3B22-48E9-A7DA-43F8BAC8DB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F6F6B-D279-495B-AE56-4B785CEB1099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5B1F3-2B39-467E-958A-6450032CAAB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F4F97-28A9-4E60-899D-173C0EBA31D9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AB2134-B13F-4A65-B9F9-04C11659F2B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0820F76-EBF1-4FFD-BD84-00999A146A90}" type="datetimeFigureOut">
              <a:rPr lang="zh-CN" altLang="en-US"/>
              <a:pPr>
                <a:defRPr/>
              </a:pPr>
              <a:t>2017/8/24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F0EF54C-DD7B-4AC3-8200-E316090E5D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  <a:ea typeface="宋体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2290" name="内容占位符 3" descr="背景_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-12700"/>
            <a:ext cx="12212638" cy="6870700"/>
          </a:xfrm>
        </p:spPr>
      </p:pic>
      <p:sp>
        <p:nvSpPr>
          <p:cNvPr id="5" name="文本框 4"/>
          <p:cNvSpPr txBox="1"/>
          <p:nvPr/>
        </p:nvSpPr>
        <p:spPr>
          <a:xfrm>
            <a:off x="3973513" y="2232025"/>
            <a:ext cx="3536950" cy="7620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400">
                <a:solidFill>
                  <a:srgbClr val="8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经典中宋简"/>
                <a:ea typeface="经典中宋简"/>
                <a:cs typeface="经典中宋简"/>
              </a:rPr>
              <a:t>晚清的近代化</a:t>
            </a:r>
          </a:p>
        </p:txBody>
      </p:sp>
      <p:sp>
        <p:nvSpPr>
          <p:cNvPr id="12292" name="文本框 5"/>
          <p:cNvSpPr txBox="1">
            <a:spLocks noChangeArrowheads="1"/>
          </p:cNvSpPr>
          <p:nvPr/>
        </p:nvSpPr>
        <p:spPr bwMode="auto">
          <a:xfrm>
            <a:off x="4462463" y="3475038"/>
            <a:ext cx="2457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200">
                <a:solidFill>
                  <a:srgbClr val="800000"/>
                </a:solidFill>
                <a:latin typeface="微软雅黑" pitchFamily="34" charset="-122"/>
                <a:ea typeface="微软雅黑" pitchFamily="34" charset="-122"/>
              </a:rPr>
              <a:t>制作人  郭晶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Line 2"/>
          <p:cNvSpPr>
            <a:spLocks noChangeShapeType="1"/>
          </p:cNvSpPr>
          <p:nvPr/>
        </p:nvSpPr>
        <p:spPr bwMode="auto">
          <a:xfrm>
            <a:off x="101600" y="3322638"/>
            <a:ext cx="11988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1320800" y="1295400"/>
            <a:ext cx="0" cy="1828800"/>
          </a:xfrm>
          <a:prstGeom prst="line">
            <a:avLst/>
          </a:prstGeom>
          <a:noFill/>
          <a:ln w="38100">
            <a:solidFill>
              <a:srgbClr val="FF3300"/>
            </a:solidFill>
            <a:prstDash val="sysDot"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8" name="Line 4"/>
          <p:cNvSpPr>
            <a:spLocks noChangeShapeType="1"/>
          </p:cNvSpPr>
          <p:nvPr/>
        </p:nvSpPr>
        <p:spPr bwMode="auto">
          <a:xfrm>
            <a:off x="10464800" y="1371600"/>
            <a:ext cx="0" cy="1752600"/>
          </a:xfrm>
          <a:prstGeom prst="line">
            <a:avLst/>
          </a:prstGeom>
          <a:noFill/>
          <a:ln w="38100">
            <a:solidFill>
              <a:srgbClr val="FF3300"/>
            </a:solidFill>
            <a:prstDash val="sysDot"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0" y="1768475"/>
            <a:ext cx="1219200" cy="94456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古代中国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0464800" y="1768475"/>
            <a:ext cx="1219200" cy="94456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现代中国</a:t>
            </a: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4165600" y="1295400"/>
            <a:ext cx="2743200" cy="5175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近代中国</a:t>
            </a: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9855200" y="3322638"/>
            <a:ext cx="1625600" cy="5175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1949</a:t>
            </a: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3454400" y="3322638"/>
            <a:ext cx="1422400" cy="5175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1912</a:t>
            </a: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863600" y="3322638"/>
            <a:ext cx="1320800" cy="5175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1840</a:t>
            </a:r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4064000" y="1828800"/>
            <a:ext cx="0" cy="1295400"/>
          </a:xfrm>
          <a:prstGeom prst="line">
            <a:avLst/>
          </a:prstGeom>
          <a:noFill/>
          <a:ln w="38100" cap="rnd">
            <a:solidFill>
              <a:srgbClr val="FF3300"/>
            </a:solidFill>
            <a:prstDash val="sysDot"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6" name="Line 12"/>
          <p:cNvSpPr>
            <a:spLocks noChangeShapeType="1"/>
          </p:cNvSpPr>
          <p:nvPr/>
        </p:nvSpPr>
        <p:spPr bwMode="auto">
          <a:xfrm>
            <a:off x="1422400" y="1524000"/>
            <a:ext cx="28448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Dot"/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 flipH="1">
            <a:off x="6096000" y="1524000"/>
            <a:ext cx="42672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Dot"/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8" name="Text Box 14"/>
          <p:cNvSpPr txBox="1">
            <a:spLocks noChangeArrowheads="1"/>
          </p:cNvSpPr>
          <p:nvPr/>
        </p:nvSpPr>
        <p:spPr bwMode="auto">
          <a:xfrm>
            <a:off x="2235200" y="1524000"/>
            <a:ext cx="1320800" cy="106680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晚清</a:t>
            </a:r>
          </a:p>
        </p:txBody>
      </p:sp>
      <p:sp>
        <p:nvSpPr>
          <p:cNvPr id="6159" name="Text Box 15"/>
          <p:cNvSpPr txBox="1">
            <a:spLocks noChangeArrowheads="1"/>
          </p:cNvSpPr>
          <p:nvPr/>
        </p:nvSpPr>
        <p:spPr bwMode="auto">
          <a:xfrm>
            <a:off x="6197600" y="1798638"/>
            <a:ext cx="2336800" cy="5175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中华民国</a:t>
            </a:r>
          </a:p>
        </p:txBody>
      </p:sp>
      <p:sp>
        <p:nvSpPr>
          <p:cNvPr id="6160" name="Line 16"/>
          <p:cNvSpPr>
            <a:spLocks noChangeShapeType="1"/>
          </p:cNvSpPr>
          <p:nvPr/>
        </p:nvSpPr>
        <p:spPr bwMode="auto">
          <a:xfrm>
            <a:off x="1320800" y="2057400"/>
            <a:ext cx="9144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Dot"/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1" name="Line 17"/>
          <p:cNvSpPr>
            <a:spLocks noChangeShapeType="1"/>
          </p:cNvSpPr>
          <p:nvPr/>
        </p:nvSpPr>
        <p:spPr bwMode="auto">
          <a:xfrm flipH="1">
            <a:off x="3149600" y="2057400"/>
            <a:ext cx="9144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Dot"/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2" name="Line 18"/>
          <p:cNvSpPr>
            <a:spLocks noChangeShapeType="1"/>
          </p:cNvSpPr>
          <p:nvPr/>
        </p:nvSpPr>
        <p:spPr bwMode="auto">
          <a:xfrm>
            <a:off x="4165600" y="2057400"/>
            <a:ext cx="22352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Dot"/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3" name="Line 19"/>
          <p:cNvSpPr>
            <a:spLocks noChangeShapeType="1"/>
          </p:cNvSpPr>
          <p:nvPr/>
        </p:nvSpPr>
        <p:spPr bwMode="auto">
          <a:xfrm flipH="1">
            <a:off x="8331200" y="2057400"/>
            <a:ext cx="20320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Dot"/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4" name="Text Box 20"/>
          <p:cNvSpPr txBox="1">
            <a:spLocks noChangeArrowheads="1"/>
          </p:cNvSpPr>
          <p:nvPr/>
        </p:nvSpPr>
        <p:spPr bwMode="auto">
          <a:xfrm>
            <a:off x="4876800" y="2057400"/>
            <a:ext cx="2133600" cy="1158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北洋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政府</a:t>
            </a:r>
          </a:p>
        </p:txBody>
      </p:sp>
      <p:sp>
        <p:nvSpPr>
          <p:cNvPr id="6165" name="Text Box 21"/>
          <p:cNvSpPr txBox="1">
            <a:spLocks noChangeArrowheads="1"/>
          </p:cNvSpPr>
          <p:nvPr/>
        </p:nvSpPr>
        <p:spPr bwMode="auto">
          <a:xfrm>
            <a:off x="7823200" y="2163763"/>
            <a:ext cx="3048000" cy="11588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南京国</a:t>
            </a:r>
          </a:p>
          <a:p>
            <a:pPr>
              <a:spcBef>
                <a:spcPct val="50000"/>
              </a:spcBef>
              <a:defRPr/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民政府</a:t>
            </a:r>
          </a:p>
        </p:txBody>
      </p:sp>
      <p:sp>
        <p:nvSpPr>
          <p:cNvPr id="6166" name="Text Box 22"/>
          <p:cNvSpPr txBox="1">
            <a:spLocks noChangeArrowheads="1"/>
          </p:cNvSpPr>
          <p:nvPr/>
        </p:nvSpPr>
        <p:spPr bwMode="auto">
          <a:xfrm>
            <a:off x="6197600" y="3322638"/>
            <a:ext cx="1422400" cy="5175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0030101010101" pitchFamily="49" charset="-122"/>
              </a:rPr>
              <a:t>1928</a:t>
            </a:r>
          </a:p>
        </p:txBody>
      </p:sp>
      <p:sp>
        <p:nvSpPr>
          <p:cNvPr id="6167" name="Line 23"/>
          <p:cNvSpPr>
            <a:spLocks noChangeShapeType="1"/>
          </p:cNvSpPr>
          <p:nvPr/>
        </p:nvSpPr>
        <p:spPr bwMode="auto">
          <a:xfrm>
            <a:off x="6807200" y="2362200"/>
            <a:ext cx="0" cy="762000"/>
          </a:xfrm>
          <a:prstGeom prst="line">
            <a:avLst/>
          </a:prstGeom>
          <a:noFill/>
          <a:ln w="28575">
            <a:solidFill>
              <a:srgbClr val="FF3300"/>
            </a:solidFill>
            <a:prstDash val="sysDot"/>
            <a:round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8" name="Line 24"/>
          <p:cNvSpPr>
            <a:spLocks noChangeShapeType="1"/>
          </p:cNvSpPr>
          <p:nvPr/>
        </p:nvSpPr>
        <p:spPr bwMode="auto">
          <a:xfrm>
            <a:off x="4064000" y="25908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69" name="Line 25"/>
          <p:cNvSpPr>
            <a:spLocks noChangeShapeType="1"/>
          </p:cNvSpPr>
          <p:nvPr/>
        </p:nvSpPr>
        <p:spPr bwMode="auto">
          <a:xfrm flipH="1">
            <a:off x="6197600" y="2590800"/>
            <a:ext cx="508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0" name="Line 26"/>
          <p:cNvSpPr>
            <a:spLocks noChangeShapeType="1"/>
          </p:cNvSpPr>
          <p:nvPr/>
        </p:nvSpPr>
        <p:spPr bwMode="auto">
          <a:xfrm>
            <a:off x="6807200" y="25908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71" name="Line 27"/>
          <p:cNvSpPr>
            <a:spLocks noChangeShapeType="1"/>
          </p:cNvSpPr>
          <p:nvPr/>
        </p:nvSpPr>
        <p:spPr bwMode="auto">
          <a:xfrm flipH="1">
            <a:off x="9753600" y="2590800"/>
            <a:ext cx="6096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Dot"/>
            <a:round/>
            <a:tailEnd type="triangle" w="med" len="med"/>
          </a:ln>
          <a:effectLst/>
        </p:spPr>
        <p:txBody>
          <a:bodyPr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40" name="Text Box 15"/>
          <p:cNvSpPr txBox="1">
            <a:spLocks noChangeArrowheads="1"/>
          </p:cNvSpPr>
          <p:nvPr/>
        </p:nvSpPr>
        <p:spPr bwMode="auto">
          <a:xfrm>
            <a:off x="865188" y="4348163"/>
            <a:ext cx="107584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近代化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汉仪菱心体简"/>
                <a:cs typeface="汉仪菱心体简"/>
              </a:rPr>
              <a:t>≠</a:t>
            </a: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西化，既保持民族独立、特色，又学习西方。</a:t>
            </a:r>
          </a:p>
        </p:txBody>
      </p:sp>
      <p:sp>
        <p:nvSpPr>
          <p:cNvPr id="13342" name="Text Box 30"/>
          <p:cNvSpPr txBox="1">
            <a:spLocks noChangeArrowheads="1"/>
          </p:cNvSpPr>
          <p:nvPr/>
        </p:nvSpPr>
        <p:spPr bwMode="auto">
          <a:xfrm>
            <a:off x="503238" y="327025"/>
            <a:ext cx="2633662" cy="711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琥珀" pitchFamily="2" charset="-122"/>
              </a:rPr>
              <a:t> 时空定位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62000" y="1987550"/>
            <a:ext cx="10668000" cy="1008063"/>
          </a:xfrm>
        </p:spPr>
        <p:txBody>
          <a:bodyPr/>
          <a:lstStyle/>
          <a:p>
            <a:pPr algn="ctr" eaLnBrk="1" hangingPunct="1">
              <a:defRPr/>
            </a:pPr>
            <a:r>
              <a:rPr lang="zh-CN" altLang="zh-CN" sz="54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  <a:t/>
            </a:r>
            <a:br>
              <a:rPr lang="zh-CN" altLang="zh-CN" sz="5400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隶书" pitchFamily="49" charset="-122"/>
              </a:rPr>
            </a:br>
            <a:endParaRPr lang="zh-CN" altLang="zh-CN" sz="5400" smtClean="0"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ea typeface="隶书" pitchFamily="49" charset="-122"/>
            </a:endParaRPr>
          </a:p>
        </p:txBody>
      </p:sp>
      <p:sp>
        <p:nvSpPr>
          <p:cNvPr id="40964" name="Oval 4"/>
          <p:cNvSpPr>
            <a:spLocks noChangeArrowheads="1"/>
          </p:cNvSpPr>
          <p:nvPr/>
        </p:nvSpPr>
        <p:spPr bwMode="auto">
          <a:xfrm>
            <a:off x="531813" y="3567113"/>
            <a:ext cx="2711450" cy="960437"/>
          </a:xfrm>
          <a:prstGeom prst="ellipse">
            <a:avLst/>
          </a:prstGeom>
          <a:solidFill>
            <a:schemeClr val="bg1"/>
          </a:solidFill>
          <a:ln w="57150" cap="sq" cmpd="thickThin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侵略史</a:t>
            </a:r>
          </a:p>
        </p:txBody>
      </p:sp>
      <p:sp>
        <p:nvSpPr>
          <p:cNvPr id="40965" name="Oval 5"/>
          <p:cNvSpPr>
            <a:spLocks noChangeArrowheads="1"/>
          </p:cNvSpPr>
          <p:nvPr/>
        </p:nvSpPr>
        <p:spPr bwMode="auto">
          <a:xfrm>
            <a:off x="4243388" y="2306638"/>
            <a:ext cx="2927350" cy="852487"/>
          </a:xfrm>
          <a:prstGeom prst="ellipse">
            <a:avLst/>
          </a:prstGeom>
          <a:solidFill>
            <a:schemeClr val="bg1"/>
          </a:solidFill>
          <a:ln w="57150" cap="sq" cmpd="thinThick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探索史</a:t>
            </a:r>
          </a:p>
        </p:txBody>
      </p:sp>
      <p:sp>
        <p:nvSpPr>
          <p:cNvPr id="40968" name="Oval 8"/>
          <p:cNvSpPr>
            <a:spLocks noChangeArrowheads="1"/>
          </p:cNvSpPr>
          <p:nvPr/>
        </p:nvSpPr>
        <p:spPr bwMode="auto">
          <a:xfrm>
            <a:off x="8045450" y="2339975"/>
            <a:ext cx="3430588" cy="1614488"/>
          </a:xfrm>
          <a:prstGeom prst="ellipse">
            <a:avLst/>
          </a:prstGeom>
          <a:solidFill>
            <a:schemeClr val="bg1"/>
          </a:solidFill>
          <a:ln w="57150" cap="sq" cmpd="thinThick">
            <a:solidFill>
              <a:schemeClr val="tx1"/>
            </a:solidFill>
            <a:round/>
          </a:ln>
        </p:spPr>
        <p:txBody>
          <a:bodyPr wrap="none" anchor="ctr"/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艰难步入</a:t>
            </a:r>
          </a:p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近代化</a:t>
            </a:r>
          </a:p>
        </p:txBody>
      </p:sp>
      <p:sp>
        <p:nvSpPr>
          <p:cNvPr id="23563" name="Line 11"/>
          <p:cNvSpPr>
            <a:spLocks noChangeShapeType="1"/>
          </p:cNvSpPr>
          <p:nvPr/>
        </p:nvSpPr>
        <p:spPr bwMode="auto">
          <a:xfrm rot="2359266">
            <a:off x="5295900" y="3362325"/>
            <a:ext cx="663575" cy="798513"/>
          </a:xfrm>
          <a:prstGeom prst="line">
            <a:avLst/>
          </a:prstGeom>
          <a:noFill/>
          <a:ln w="76200" cmpd="sng">
            <a:solidFill>
              <a:srgbClr val="CC0000"/>
            </a:solidFill>
            <a:round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文本框 1"/>
          <p:cNvSpPr txBox="1">
            <a:spLocks noChangeArrowheads="1"/>
          </p:cNvSpPr>
          <p:nvPr/>
        </p:nvSpPr>
        <p:spPr bwMode="auto">
          <a:xfrm>
            <a:off x="846138" y="1536700"/>
            <a:ext cx="281463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背  景</a:t>
            </a:r>
          </a:p>
        </p:txBody>
      </p:sp>
      <p:sp>
        <p:nvSpPr>
          <p:cNvPr id="14343" name="文本框 3"/>
          <p:cNvSpPr txBox="1">
            <a:spLocks noChangeArrowheads="1"/>
          </p:cNvSpPr>
          <p:nvPr/>
        </p:nvSpPr>
        <p:spPr bwMode="auto">
          <a:xfrm>
            <a:off x="4716463" y="1546225"/>
            <a:ext cx="24907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4400" b="1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经  过</a:t>
            </a:r>
          </a:p>
        </p:txBody>
      </p:sp>
      <p:sp>
        <p:nvSpPr>
          <p:cNvPr id="14344" name="文本框 4"/>
          <p:cNvSpPr txBox="1">
            <a:spLocks noChangeArrowheads="1"/>
          </p:cNvSpPr>
          <p:nvPr/>
        </p:nvSpPr>
        <p:spPr bwMode="auto">
          <a:xfrm>
            <a:off x="8432800" y="1546225"/>
            <a:ext cx="23939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4400" b="1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</a:rPr>
              <a:t>结  果</a:t>
            </a:r>
          </a:p>
        </p:txBody>
      </p:sp>
      <p:sp>
        <p:nvSpPr>
          <p:cNvPr id="22539" name="Line 6"/>
          <p:cNvSpPr>
            <a:spLocks noChangeShapeType="1"/>
          </p:cNvSpPr>
          <p:nvPr/>
        </p:nvSpPr>
        <p:spPr bwMode="auto">
          <a:xfrm rot="2359266" flipV="1">
            <a:off x="3219450" y="1412875"/>
            <a:ext cx="1123950" cy="895350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</p:spPr>
        <p:txBody>
          <a:bodyPr rot="10800000" wrap="none"/>
          <a:lstStyle/>
          <a:p>
            <a:pPr>
              <a:buFont typeface="Arial" charset="0"/>
              <a:buNone/>
              <a:defRPr/>
            </a:pPr>
            <a:endParaRPr lang="zh-CN" altLang="en-US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540" name="Line 6"/>
          <p:cNvSpPr>
            <a:spLocks noChangeShapeType="1"/>
          </p:cNvSpPr>
          <p:nvPr/>
        </p:nvSpPr>
        <p:spPr bwMode="auto">
          <a:xfrm rot="2359266" flipV="1">
            <a:off x="7064375" y="1457325"/>
            <a:ext cx="1019175" cy="795338"/>
          </a:xfrm>
          <a:prstGeom prst="line">
            <a:avLst/>
          </a:prstGeom>
          <a:noFill/>
          <a:ln w="76200">
            <a:solidFill>
              <a:srgbClr val="CC0000"/>
            </a:solidFill>
            <a:round/>
            <a:headEnd/>
            <a:tailEnd type="triangle" w="med" len="med"/>
          </a:ln>
        </p:spPr>
        <p:txBody>
          <a:bodyPr rot="10800000" wrap="none"/>
          <a:lstStyle/>
          <a:p>
            <a:pPr>
              <a:buFont typeface="Arial" charset="0"/>
              <a:buNone/>
              <a:defRPr/>
            </a:pPr>
            <a:endParaRPr lang="zh-CN" altLang="en-US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Text Box 12"/>
          <p:cNvSpPr txBox="1">
            <a:spLocks noChangeArrowheads="1"/>
          </p:cNvSpPr>
          <p:nvPr/>
        </p:nvSpPr>
        <p:spPr bwMode="auto">
          <a:xfrm>
            <a:off x="508000" y="4579938"/>
            <a:ext cx="7942263" cy="129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5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两次鸦片战争</a:t>
            </a:r>
          </a:p>
          <a:p>
            <a:pPr>
              <a:spcBef>
                <a:spcPct val="15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甲午、八国联军侵华战争</a:t>
            </a:r>
          </a:p>
          <a:p>
            <a:pPr>
              <a:spcBef>
                <a:spcPct val="15000"/>
              </a:spcBef>
              <a:buFont typeface="Arial" charset="0"/>
              <a:buNone/>
            </a:pPr>
            <a:endParaRPr lang="zh-CN" altLang="en-US" sz="24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Line 11"/>
          <p:cNvSpPr>
            <a:spLocks noChangeShapeType="1"/>
          </p:cNvSpPr>
          <p:nvPr/>
        </p:nvSpPr>
        <p:spPr bwMode="auto">
          <a:xfrm rot="2359266">
            <a:off x="1373188" y="2330450"/>
            <a:ext cx="838200" cy="1031875"/>
          </a:xfrm>
          <a:prstGeom prst="line">
            <a:avLst/>
          </a:prstGeom>
          <a:noFill/>
          <a:ln w="76200" cmpd="sng">
            <a:solidFill>
              <a:srgbClr val="CC0000"/>
            </a:solidFill>
            <a:round/>
            <a:tailEnd type="triangle" w="med" len="med"/>
          </a:ln>
          <a:effectLst/>
        </p:spPr>
        <p:txBody>
          <a:bodyPr wrap="none"/>
          <a:lstStyle/>
          <a:p>
            <a:pPr>
              <a:defRPr/>
            </a:pPr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1298575" y="2254250"/>
            <a:ext cx="1038225" cy="137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工业文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明冲击</a:t>
            </a:r>
          </a:p>
        </p:txBody>
      </p:sp>
      <p:sp>
        <p:nvSpPr>
          <p:cNvPr id="19477" name="Text Box 21"/>
          <p:cNvSpPr txBox="1">
            <a:spLocks noChangeArrowheads="1"/>
          </p:cNvSpPr>
          <p:nvPr/>
        </p:nvSpPr>
        <p:spPr bwMode="auto">
          <a:xfrm>
            <a:off x="4716463" y="4295775"/>
            <a:ext cx="8543925" cy="289718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地主阶级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：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农民阶级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：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资产阶级</a:t>
            </a:r>
            <a:r>
              <a:rPr lang="zh-CN" altLang="en-US" sz="2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：</a:t>
            </a:r>
          </a:p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 sz="2400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>
              <a:spcBef>
                <a:spcPct val="50000"/>
              </a:spcBef>
              <a:buFont typeface="Arial" charset="0"/>
              <a:buNone/>
            </a:pPr>
            <a:endParaRPr lang="zh-CN" altLang="en-US" sz="2400" b="1">
              <a:solidFill>
                <a:srgbClr val="3333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351" name="Rectangle 22"/>
          <p:cNvSpPr>
            <a:spLocks noChangeArrowheads="1"/>
          </p:cNvSpPr>
          <p:nvPr/>
        </p:nvSpPr>
        <p:spPr bwMode="auto">
          <a:xfrm>
            <a:off x="6556375" y="5026025"/>
            <a:ext cx="5635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111111"/>
                </a:solidFill>
                <a:latin typeface="黑体" pitchFamily="49" charset="-122"/>
                <a:ea typeface="黑体" pitchFamily="49" charset="-122"/>
              </a:rPr>
              <a:t>太平天国运动、义和团运动</a:t>
            </a:r>
          </a:p>
        </p:txBody>
      </p:sp>
      <p:sp>
        <p:nvSpPr>
          <p:cNvPr id="19479" name="Rectangle 23"/>
          <p:cNvSpPr>
            <a:spLocks noChangeArrowheads="1"/>
          </p:cNvSpPr>
          <p:nvPr/>
        </p:nvSpPr>
        <p:spPr bwMode="auto">
          <a:xfrm>
            <a:off x="6580188" y="4376738"/>
            <a:ext cx="70278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</a:pPr>
            <a:r>
              <a:rPr lang="zh-CN" altLang="en-US" sz="2400" b="1">
                <a:solidFill>
                  <a:srgbClr val="111111"/>
                </a:solidFill>
                <a:latin typeface="黑体" pitchFamily="49" charset="-122"/>
                <a:ea typeface="黑体" pitchFamily="49" charset="-122"/>
              </a:rPr>
              <a:t>新思潮萌发、洋务运动、新政</a:t>
            </a:r>
          </a:p>
        </p:txBody>
      </p:sp>
      <p:sp>
        <p:nvSpPr>
          <p:cNvPr id="14354" name="Rectangle 24"/>
          <p:cNvSpPr>
            <a:spLocks noChangeArrowheads="1"/>
          </p:cNvSpPr>
          <p:nvPr/>
        </p:nvSpPr>
        <p:spPr bwMode="auto">
          <a:xfrm>
            <a:off x="6569075" y="5670550"/>
            <a:ext cx="6862763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4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维新变法、辛亥革命</a:t>
            </a:r>
          </a:p>
          <a:p>
            <a:pPr>
              <a:buFont typeface="Arial" charset="0"/>
              <a:buNone/>
            </a:pPr>
            <a:endParaRPr lang="zh-CN" altLang="en-US" sz="24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Font typeface="Arial" charset="0"/>
              <a:buNone/>
            </a:pPr>
            <a:endParaRPr lang="zh-CN" altLang="en-US" sz="2400" b="1">
              <a:solidFill>
                <a:srgbClr val="0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AutoShape 20"/>
          <p:cNvSpPr>
            <a:spLocks/>
          </p:cNvSpPr>
          <p:nvPr/>
        </p:nvSpPr>
        <p:spPr bwMode="auto">
          <a:xfrm>
            <a:off x="4881563" y="257175"/>
            <a:ext cx="7018337" cy="1325563"/>
          </a:xfrm>
          <a:prstGeom prst="borderCallout1">
            <a:avLst>
              <a:gd name="adj1" fmla="val 8625"/>
              <a:gd name="adj2" fmla="val -1088"/>
              <a:gd name="adj3" fmla="val 113292"/>
              <a:gd name="adj4" fmla="val -33204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>
              <a:buFont typeface="Arial" charset="0"/>
              <a:buNone/>
            </a:pPr>
            <a:endParaRPr lang="zh-CN" altLang="en-US" b="1"/>
          </a:p>
        </p:txBody>
      </p:sp>
      <p:sp>
        <p:nvSpPr>
          <p:cNvPr id="14355" name="Text Box 21"/>
          <p:cNvSpPr txBox="1">
            <a:spLocks noChangeArrowheads="1"/>
          </p:cNvSpPr>
          <p:nvPr/>
        </p:nvSpPr>
        <p:spPr bwMode="auto">
          <a:xfrm>
            <a:off x="5067300" y="479425"/>
            <a:ext cx="246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endParaRPr lang="zh-CN" altLang="en-US" b="1"/>
          </a:p>
        </p:txBody>
      </p:sp>
      <p:sp>
        <p:nvSpPr>
          <p:cNvPr id="14357" name="Text Box 22"/>
          <p:cNvSpPr txBox="1">
            <a:spLocks noChangeArrowheads="1"/>
          </p:cNvSpPr>
          <p:nvPr/>
        </p:nvSpPr>
        <p:spPr bwMode="auto">
          <a:xfrm>
            <a:off x="4957763" y="227013"/>
            <a:ext cx="7234237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111111"/>
                </a:solidFill>
                <a:ea typeface="黑体" pitchFamily="49" charset="-122"/>
              </a:rPr>
              <a:t>历史学家陈旭麓的名言：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中国不是自己</a:t>
            </a:r>
          </a:p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走出中世纪的，是被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轰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出中世纪的。</a:t>
            </a:r>
            <a:endParaRPr lang="en-US" altLang="zh-CN" sz="2800" b="1">
              <a:solidFill>
                <a:srgbClr val="0000FF"/>
              </a:solidFill>
              <a:ea typeface="黑体" pitchFamily="49" charset="-122"/>
            </a:endParaRPr>
          </a:p>
          <a:p>
            <a:pPr>
              <a:buFont typeface="Arial" charset="0"/>
              <a:buNone/>
            </a:pPr>
            <a:r>
              <a:rPr lang="en-US" altLang="zh-CN" sz="2800" b="1">
                <a:solidFill>
                  <a:srgbClr val="111111"/>
                </a:solidFill>
                <a:ea typeface="黑体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</a:rPr>
              <a:t>轰</a:t>
            </a:r>
            <a:r>
              <a:rPr lang="zh-CN" altLang="en-US" sz="2800" b="1">
                <a:solidFill>
                  <a:srgbClr val="111111"/>
                </a:solidFill>
                <a:ea typeface="黑体" pitchFamily="49" charset="-122"/>
              </a:rPr>
              <a:t>”指哪一事件？</a:t>
            </a:r>
          </a:p>
        </p:txBody>
      </p:sp>
      <p:sp>
        <p:nvSpPr>
          <p:cNvPr id="22551" name="Text Box 23"/>
          <p:cNvSpPr txBox="1">
            <a:spLocks noChangeArrowheads="1"/>
          </p:cNvSpPr>
          <p:nvPr/>
        </p:nvSpPr>
        <p:spPr bwMode="auto">
          <a:xfrm>
            <a:off x="8780463" y="1004888"/>
            <a:ext cx="2012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3600" b="1">
                <a:solidFill>
                  <a:srgbClr val="0000FF"/>
                </a:solidFill>
                <a:ea typeface="华文琥珀" pitchFamily="2" charset="-122"/>
                <a:cs typeface="汉仪太极体简"/>
              </a:rPr>
              <a:t>鸦片战争</a:t>
            </a:r>
          </a:p>
        </p:txBody>
      </p:sp>
      <p:sp>
        <p:nvSpPr>
          <p:cNvPr id="14361" name="Text Box 25"/>
          <p:cNvSpPr txBox="1">
            <a:spLocks noChangeArrowheads="1"/>
          </p:cNvSpPr>
          <p:nvPr/>
        </p:nvSpPr>
        <p:spPr bwMode="auto">
          <a:xfrm>
            <a:off x="373063" y="347663"/>
            <a:ext cx="2633662" cy="711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琥珀" pitchFamily="2" charset="-122"/>
              </a:rPr>
              <a:t> 宏观视野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43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43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2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409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409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40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/>
      <p:bldP spid="40965" grpId="0" animBg="1"/>
      <p:bldP spid="40968" grpId="0" bldLvl="0" animBg="1"/>
      <p:bldP spid="2" grpId="0"/>
      <p:bldP spid="10" grpId="0"/>
      <p:bldP spid="19477" grpId="0" bldLvl="0" animBg="1"/>
      <p:bldP spid="14351" grpId="0"/>
      <p:bldP spid="19479" grpId="0"/>
      <p:bldP spid="14354" grpId="0"/>
      <p:bldP spid="225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86" name="Group 26"/>
          <p:cNvGraphicFramePr>
            <a:graphicFrameLocks noGrp="1"/>
          </p:cNvGraphicFramePr>
          <p:nvPr>
            <p:ph idx="4294967295"/>
          </p:nvPr>
        </p:nvGraphicFramePr>
        <p:xfrm>
          <a:off x="423863" y="1179513"/>
          <a:ext cx="11463337" cy="5264150"/>
        </p:xfrm>
        <a:graphic>
          <a:graphicData uri="http://schemas.openxmlformats.org/drawingml/2006/table">
            <a:tbl>
              <a:tblPr/>
              <a:tblGrid>
                <a:gridCol w="852487"/>
                <a:gridCol w="1838325"/>
                <a:gridCol w="8772525"/>
              </a:tblGrid>
              <a:tr h="858838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黑体" pitchFamily="49" charset="-122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黑体" pitchFamily="49" charset="-122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黑体" pitchFamily="49" charset="-122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黑体" pitchFamily="49" charset="-122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黑体" pitchFamily="49" charset="-122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阶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 总特征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黑体" pitchFamily="49" charset="-122"/>
                        </a:rPr>
                        <a:t>社会转型时期：传统走向近代社会，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黑体" pitchFamily="49" charset="-122"/>
                        </a:rPr>
                        <a:t>              农耕文明走向工业文明。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810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 政治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黑体" pitchFamily="49" charset="-122"/>
                        </a:rPr>
                        <a:t>民族危机，救亡图存；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Wingdings" pitchFamily="2" charset="2"/>
                        </a:rPr>
                        <a:t>反封建专制、追求民主政治。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Wingdings" pitchFamily="2" charset="2"/>
                        </a:rPr>
                        <a:t>                   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Wingdings" pitchFamily="2" charset="2"/>
                        </a:rPr>
                        <a:t>政治民主化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Wingdings" pitchFamily="2" charset="2"/>
                        </a:rPr>
                        <a:t>法治化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黑体" pitchFamily="49" charset="-122"/>
                        <a:ea typeface="黑体" pitchFamily="49" charset="-122"/>
                        <a:sym typeface="Wingdings" pitchFamily="2" charset="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556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 经济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黑体" pitchFamily="49" charset="-122"/>
                        </a:rPr>
                        <a:t>自然经济解体；洋务运动；民族资本主义出现并发展。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黑体" pitchFamily="49" charset="-122"/>
                        </a:rPr>
                        <a:t>                   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黑体" pitchFamily="49" charset="-122"/>
                        </a:rPr>
                        <a:t>经济工业化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黑体" pitchFamily="49" charset="-122"/>
                        </a:rPr>
                        <a:t>市场化 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黑体" pitchFamily="49" charset="-122"/>
                        <a:ea typeface="黑体" pitchFamily="49" charset="-122"/>
                        <a:sym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17633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 思想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 文化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黑体" pitchFamily="49" charset="-122"/>
                        </a:rPr>
                        <a:t>学习西方由“器物”到“制度”；维新思想、民主共和思想传播。         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黑体" pitchFamily="49" charset="-122"/>
                        </a:rPr>
                        <a:t>思想理性化科学化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4456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 社会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</a:rPr>
                        <a:t> 生活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黑体" pitchFamily="49" charset="-122"/>
                        </a:rPr>
                        <a:t>衣食住行、交通通信、社会观念、大众传媒等出现中西融合趋势。         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黑体" pitchFamily="49" charset="-122"/>
                          <a:ea typeface="黑体" pitchFamily="49" charset="-122"/>
                          <a:sym typeface="黑体" pitchFamily="49" charset="-122"/>
                        </a:rPr>
                        <a:t>社会生活城市化世俗化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黑体" pitchFamily="49" charset="-122"/>
                        <a:ea typeface="黑体" pitchFamily="49" charset="-122"/>
                        <a:sym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3577" name="Text Box 15"/>
          <p:cNvSpPr txBox="1">
            <a:spLocks noChangeArrowheads="1"/>
          </p:cNvSpPr>
          <p:nvPr/>
        </p:nvSpPr>
        <p:spPr bwMode="auto">
          <a:xfrm>
            <a:off x="3511550" y="388938"/>
            <a:ext cx="86804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charset="0"/>
              <a:buNone/>
              <a:defRPr/>
            </a:pP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</a:rPr>
              <a:t>从宏观角度审视近代化多样性，认识历史发展的进程。</a:t>
            </a:r>
          </a:p>
        </p:txBody>
      </p:sp>
      <p:sp>
        <p:nvSpPr>
          <p:cNvPr id="15387" name="Text Box 27"/>
          <p:cNvSpPr txBox="1">
            <a:spLocks noChangeArrowheads="1"/>
          </p:cNvSpPr>
          <p:nvPr/>
        </p:nvSpPr>
        <p:spPr bwMode="auto">
          <a:xfrm>
            <a:off x="420688" y="276225"/>
            <a:ext cx="2633662" cy="711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琥珀" pitchFamily="2" charset="-122"/>
              </a:rPr>
              <a:t> 通史复习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3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7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15"/>
          <p:cNvSpPr txBox="1">
            <a:spLocks noChangeArrowheads="1"/>
          </p:cNvSpPr>
          <p:nvPr/>
        </p:nvSpPr>
        <p:spPr bwMode="auto">
          <a:xfrm>
            <a:off x="274638" y="1625600"/>
            <a:ext cx="9217025" cy="36306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chemeClr val="hlink"/>
              </a:buClr>
              <a:buFont typeface="Arial" charset="0"/>
              <a:buNone/>
              <a:defRPr/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+mn-ea"/>
              </a:rPr>
              <a:t>光绪十一年(1885)上海颁布《示禁浇风》说：欲正人心，</a:t>
            </a:r>
          </a:p>
          <a:p>
            <a:pPr eaLnBrk="0" hangingPunct="0">
              <a:buClr>
                <a:schemeClr val="hlink"/>
              </a:buClr>
              <a:buFont typeface="Arial" charset="0"/>
              <a:buNone/>
              <a:defRPr/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+mn-ea"/>
              </a:rPr>
              <a:t>首端风化。妇女入肆吃茶，本干宪禁。……自此次晓谕</a:t>
            </a:r>
          </a:p>
          <a:p>
            <a:pPr eaLnBrk="0" hangingPunct="0">
              <a:buClr>
                <a:schemeClr val="hlink"/>
              </a:buClr>
              <a:buFont typeface="Arial" charset="0"/>
              <a:buNone/>
              <a:defRPr/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+mn-ea"/>
              </a:rPr>
              <a:t>之后，凡家有眷口者，务各父诫其女，夫儆其妻，毋得</a:t>
            </a:r>
          </a:p>
          <a:p>
            <a:pPr eaLnBrk="0" hangingPunct="0">
              <a:buClr>
                <a:schemeClr val="hlink"/>
              </a:buClr>
              <a:buFont typeface="Arial" charset="0"/>
              <a:buNone/>
              <a:defRPr/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+mn-ea"/>
              </a:rPr>
              <a:t>再至茶坊烟馆，啜茗吸烟，上遵宪令，下肃闺门。该店</a:t>
            </a:r>
          </a:p>
          <a:p>
            <a:pPr eaLnBrk="0" hangingPunct="0">
              <a:buClr>
                <a:schemeClr val="hlink"/>
              </a:buClr>
              <a:buFont typeface="Arial" charset="0"/>
              <a:buNone/>
              <a:defRPr/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+mn-ea"/>
              </a:rPr>
              <a:t>主如遇妇女来肆，尤须引示相告，不令入门。倘敢阳奉</a:t>
            </a:r>
          </a:p>
          <a:p>
            <a:pPr eaLnBrk="0" hangingPunct="0">
              <a:buClr>
                <a:schemeClr val="hlink"/>
              </a:buClr>
              <a:buFont typeface="Arial" charset="0"/>
              <a:buNone/>
              <a:defRPr/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+mn-ea"/>
              </a:rPr>
              <a:t>阴违，一经查获，定即追提该夫到案，从重惩办。          </a:t>
            </a:r>
          </a:p>
          <a:p>
            <a:pPr eaLnBrk="0" hangingPunct="0">
              <a:buClr>
                <a:schemeClr val="hlink"/>
              </a:buClr>
              <a:buFont typeface="Arial" charset="0"/>
              <a:buNone/>
              <a:defRPr/>
            </a:pPr>
            <a:r>
              <a:rPr lang="en-US" altLang="zh-CN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+mn-ea"/>
              </a:rPr>
              <a:t>                      ——</a:t>
            </a: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+mn-ea"/>
              </a:rPr>
              <a:t>《申报》1885年8月6日</a:t>
            </a:r>
          </a:p>
          <a:p>
            <a:pPr eaLnBrk="0" hangingPunct="0">
              <a:buClr>
                <a:schemeClr val="hlink"/>
              </a:buClr>
              <a:buFont typeface="Arial" charset="0"/>
              <a:buNone/>
              <a:defRPr/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+mn-ea"/>
              </a:rPr>
              <a:t>      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华文琥珀" pitchFamily="2" charset="-122"/>
                <a:sym typeface="+mn-ea"/>
              </a:rPr>
              <a:t>请给这段史料提炼一个</a:t>
            </a: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华文琥珀" pitchFamily="2" charset="-122"/>
                <a:sym typeface="+mn-ea"/>
              </a:rPr>
              <a:t>主题</a:t>
            </a:r>
            <a:r>
              <a:rPr lang="zh-CN" altLang="en-US" sz="36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+mn-ea"/>
              </a:rPr>
              <a:t>。</a:t>
            </a:r>
          </a:p>
        </p:txBody>
      </p:sp>
      <p:sp>
        <p:nvSpPr>
          <p:cNvPr id="16388" name="Text Box 15"/>
          <p:cNvSpPr txBox="1">
            <a:spLocks noChangeArrowheads="1"/>
          </p:cNvSpPr>
          <p:nvPr/>
        </p:nvSpPr>
        <p:spPr bwMode="auto">
          <a:xfrm>
            <a:off x="2670175" y="5097463"/>
            <a:ext cx="9894888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chemeClr val="hlink"/>
              </a:buClr>
              <a:buFont typeface="Arial" charset="0"/>
              <a:buNone/>
              <a:defRPr/>
            </a:pP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+mn-ea"/>
              </a:rPr>
              <a:t>     工业文明影响下的社会生活</a:t>
            </a:r>
          </a:p>
        </p:txBody>
      </p:sp>
      <p:sp>
        <p:nvSpPr>
          <p:cNvPr id="16387" name="Text Box 15"/>
          <p:cNvSpPr txBox="1">
            <a:spLocks noChangeArrowheads="1"/>
          </p:cNvSpPr>
          <p:nvPr/>
        </p:nvSpPr>
        <p:spPr bwMode="auto">
          <a:xfrm>
            <a:off x="3582988" y="5614988"/>
            <a:ext cx="8747125" cy="7016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chemeClr val="hlink"/>
              </a:buClr>
              <a:buFont typeface="Arial" charset="0"/>
              <a:buNone/>
              <a:defRPr/>
            </a:pPr>
            <a:r>
              <a:rPr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黑体" pitchFamily="49" charset="-122"/>
              </a:rPr>
              <a:t>  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黑体" pitchFamily="49" charset="-122"/>
              </a:rPr>
              <a:t>或</a:t>
            </a:r>
            <a:r>
              <a:rPr lang="en-US" altLang="zh-CN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黑体" pitchFamily="49" charset="-122"/>
              </a:rPr>
              <a:t>: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黑体" pitchFamily="49" charset="-122"/>
              </a:rPr>
              <a:t>社会生活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49" charset="-122"/>
                <a:sym typeface="黑体" pitchFamily="49" charset="-122"/>
              </a:rPr>
              <a:t>（饮食风俗）</a:t>
            </a:r>
            <a:r>
              <a:rPr lang="zh-CN" altLang="en-US" sz="40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黑体" pitchFamily="49" charset="-122"/>
              </a:rPr>
              <a:t>的近代化</a:t>
            </a: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422275" y="358775"/>
            <a:ext cx="2633663" cy="711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琥珀" pitchFamily="2" charset="-122"/>
              </a:rPr>
              <a:t> 史料研读</a:t>
            </a:r>
          </a:p>
        </p:txBody>
      </p:sp>
      <p:pic>
        <p:nvPicPr>
          <p:cNvPr id="16393" name="Picture 9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27463" y="198438"/>
            <a:ext cx="5297487" cy="149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13" descr="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134475" y="198438"/>
            <a:ext cx="3057525" cy="4846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bldLvl="0" animBg="1"/>
      <p:bldP spid="1638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Text Box 15"/>
          <p:cNvSpPr txBox="1">
            <a:spLocks noChangeArrowheads="1"/>
          </p:cNvSpPr>
          <p:nvPr/>
        </p:nvSpPr>
        <p:spPr bwMode="auto">
          <a:xfrm>
            <a:off x="4237038" y="292100"/>
            <a:ext cx="7677150" cy="11049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chemeClr val="hlink"/>
              </a:buClr>
              <a:buFont typeface="Arial" charset="0"/>
              <a:buNone/>
              <a:defRPr/>
            </a:pPr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黑体" pitchFamily="49" charset="-122"/>
              </a:rPr>
              <a:t>2017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黑体" pitchFamily="49" charset="-122"/>
              </a:rPr>
              <a:t>年考纲宗旨中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黑体" pitchFamily="49" charset="-122"/>
              </a:rPr>
              <a:t>增加</a:t>
            </a:r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黑体" pitchFamily="49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黑体" pitchFamily="49" charset="-122"/>
              </a:rPr>
              <a:t>独立提出观点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黑体" pitchFamily="49" charset="-122"/>
              </a:rPr>
              <a:t>”的能力要求，突出考</a:t>
            </a:r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黑体" pitchFamily="49" charset="-122"/>
              </a:rPr>
              <a:t>“</a:t>
            </a: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黑体" pitchFamily="49" charset="-122"/>
              </a:rPr>
              <a:t>问题意识</a:t>
            </a:r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黑体" pitchFamily="49" charset="-122"/>
              </a:rPr>
              <a:t>”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黑体" pitchFamily="49" charset="-122"/>
              </a:rPr>
              <a:t>。</a:t>
            </a:r>
          </a:p>
        </p:txBody>
      </p:sp>
      <p:sp>
        <p:nvSpPr>
          <p:cNvPr id="3" name="Text Box 15"/>
          <p:cNvSpPr txBox="1">
            <a:spLocks noChangeArrowheads="1"/>
          </p:cNvSpPr>
          <p:nvPr/>
        </p:nvSpPr>
        <p:spPr bwMode="auto">
          <a:xfrm>
            <a:off x="222250" y="1908175"/>
            <a:ext cx="11245850" cy="946150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buClr>
                <a:schemeClr val="hlink"/>
              </a:buClr>
              <a:buFont typeface="Arial" charset="0"/>
              <a:buNone/>
              <a:defRPr/>
            </a:pP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charset="-122"/>
              <a:ea typeface="黑体" pitchFamily="49" charset="-122"/>
              <a:sym typeface="黑体" pitchFamily="49" charset="-122"/>
            </a:endParaRPr>
          </a:p>
          <a:p>
            <a:pPr eaLnBrk="0" hangingPunct="0">
              <a:buClr>
                <a:schemeClr val="hlink"/>
              </a:buClr>
              <a:buFont typeface="Arial" charset="0"/>
              <a:buNone/>
              <a:defRPr/>
            </a:pP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charset="-122"/>
              <a:ea typeface="黑体" pitchFamily="49" charset="-122"/>
              <a:sym typeface="黑体" pitchFamily="49" charset="-122"/>
            </a:endParaRPr>
          </a:p>
        </p:txBody>
      </p:sp>
      <p:sp>
        <p:nvSpPr>
          <p:cNvPr id="25605" name="Text Box 15"/>
          <p:cNvSpPr txBox="1">
            <a:spLocks noChangeArrowheads="1"/>
          </p:cNvSpPr>
          <p:nvPr/>
        </p:nvSpPr>
        <p:spPr bwMode="auto">
          <a:xfrm>
            <a:off x="398463" y="1508125"/>
            <a:ext cx="112458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buClr>
                <a:schemeClr val="hlink"/>
              </a:buClr>
              <a:buFont typeface="Arial" charset="0"/>
              <a:buNone/>
              <a:defRPr/>
            </a:pPr>
            <a:r>
              <a:rPr lang="zh-CN" altLang="en-US" sz="28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  <a:ea typeface="黑体" pitchFamily="49" charset="-122"/>
                <a:sym typeface="黑体" pitchFamily="49" charset="-122"/>
              </a:rPr>
              <a:t>材料 近代中国西学的传播（部分）</a:t>
            </a:r>
          </a:p>
          <a:p>
            <a:pPr eaLnBrk="0" hangingPunct="0">
              <a:buClr>
                <a:schemeClr val="hlink"/>
              </a:buClr>
              <a:buFont typeface="Arial" charset="0"/>
              <a:buNone/>
              <a:defRPr/>
            </a:pPr>
            <a:endParaRPr lang="zh-CN" altLang="en-US" sz="2800" b="1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宋体" charset="-122"/>
              <a:ea typeface="黑体" pitchFamily="49" charset="-122"/>
              <a:sym typeface="黑体" pitchFamily="49" charset="-122"/>
            </a:endParaRPr>
          </a:p>
        </p:txBody>
      </p:sp>
      <p:graphicFrame>
        <p:nvGraphicFramePr>
          <p:cNvPr id="25632" name="Group 32"/>
          <p:cNvGraphicFramePr>
            <a:graphicFrameLocks noGrp="1"/>
          </p:cNvGraphicFramePr>
          <p:nvPr/>
        </p:nvGraphicFramePr>
        <p:xfrm>
          <a:off x="325438" y="2273300"/>
          <a:ext cx="11568112" cy="2814638"/>
        </p:xfrm>
        <a:graphic>
          <a:graphicData uri="http://schemas.openxmlformats.org/drawingml/2006/table">
            <a:tbl>
              <a:tblPr/>
              <a:tblGrid>
                <a:gridCol w="2971800"/>
                <a:gridCol w="8596312"/>
              </a:tblGrid>
              <a:tr h="5619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Calibri" pitchFamily="34" charset="0"/>
                          <a:ea typeface="黑体" pitchFamily="49" charset="-122"/>
                        </a:rPr>
                        <a:t>对西学的称谓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黑体"/>
                          <a:ea typeface="黑体" pitchFamily="49" charset="-122"/>
                        </a:rPr>
                        <a:t>“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Calibri" pitchFamily="34" charset="0"/>
                          <a:ea typeface="黑体" pitchFamily="49" charset="-122"/>
                        </a:rPr>
                        <a:t>夷务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黑体"/>
                          <a:ea typeface="黑体" pitchFamily="49" charset="-122"/>
                        </a:rPr>
                        <a:t>”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Calibri" pitchFamily="34" charset="0"/>
                          <a:ea typeface="黑体" pitchFamily="49" charset="-122"/>
                        </a:rPr>
                        <a:t>、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黑体"/>
                          <a:ea typeface="黑体" pitchFamily="49" charset="-122"/>
                        </a:rPr>
                        <a:t>“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Calibri" pitchFamily="34" charset="0"/>
                          <a:ea typeface="黑体" pitchFamily="49" charset="-122"/>
                        </a:rPr>
                        <a:t>洋务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黑体"/>
                          <a:ea typeface="黑体" pitchFamily="49" charset="-122"/>
                        </a:rPr>
                        <a:t>”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Calibri" pitchFamily="34" charset="0"/>
                          <a:ea typeface="黑体" pitchFamily="49" charset="-122"/>
                        </a:rPr>
                        <a:t>、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黑体"/>
                          <a:ea typeface="黑体" pitchFamily="49" charset="-122"/>
                        </a:rPr>
                        <a:t>“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Calibri" pitchFamily="34" charset="0"/>
                          <a:ea typeface="黑体" pitchFamily="49" charset="-122"/>
                        </a:rPr>
                        <a:t>西学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黑体"/>
                          <a:ea typeface="黑体" pitchFamily="49" charset="-122"/>
                        </a:rPr>
                        <a:t>”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Calibri" pitchFamily="34" charset="0"/>
                          <a:ea typeface="黑体" pitchFamily="49" charset="-122"/>
                        </a:rPr>
                        <a:t>、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黑体"/>
                          <a:ea typeface="黑体" pitchFamily="49" charset="-122"/>
                        </a:rPr>
                        <a:t>“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Calibri" pitchFamily="34" charset="0"/>
                          <a:ea typeface="黑体" pitchFamily="49" charset="-122"/>
                        </a:rPr>
                        <a:t>新学</a:t>
                      </a: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黑体"/>
                          <a:ea typeface="黑体" pitchFamily="49" charset="-122"/>
                        </a:rPr>
                        <a:t>”</a:t>
                      </a:r>
                      <a:endParaRPr kumimoji="0" lang="zh-CN" altLang="en-US" sz="2800" b="1" i="0" u="none" strike="noStrike" cap="none" normalizeH="0" baseline="0" smtClean="0">
                        <a:ln>
                          <a:noFill/>
                        </a:ln>
                        <a:solidFill>
                          <a:srgbClr val="111111"/>
                        </a:solidFill>
                        <a:effectLst/>
                        <a:latin typeface="Calibri" pitchFamily="34" charset="0"/>
                        <a:ea typeface="黑体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Calibri" pitchFamily="34" charset="0"/>
                          <a:ea typeface="黑体" pitchFamily="49" charset="-122"/>
                        </a:rPr>
                        <a:t>传入的新事物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Calibri" pitchFamily="34" charset="0"/>
                          <a:ea typeface="黑体" pitchFamily="49" charset="-122"/>
                        </a:rPr>
                        <a:t>西装、西餐、西式家具、西式婚礼、汽车、电话、电报、西洋影戏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89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Calibri" pitchFamily="34" charset="0"/>
                          <a:ea typeface="黑体" pitchFamily="49" charset="-122"/>
                        </a:rPr>
                        <a:t>外来词流行语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100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11111"/>
                          </a:solidFill>
                          <a:effectLst/>
                          <a:latin typeface="Calibri" pitchFamily="34" charset="0"/>
                          <a:ea typeface="黑体" pitchFamily="49" charset="-122"/>
                        </a:rPr>
                        <a:t>火轮车、逻辑、议会、同志、革命、德先生、赛先生、民主、苏维埃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7426" name="Text Box 20"/>
          <p:cNvSpPr txBox="1">
            <a:spLocks noChangeArrowheads="1"/>
          </p:cNvSpPr>
          <p:nvPr/>
        </p:nvSpPr>
        <p:spPr bwMode="auto">
          <a:xfrm>
            <a:off x="241300" y="5203825"/>
            <a:ext cx="118205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111111"/>
                </a:solidFill>
                <a:latin typeface="黑体" pitchFamily="49" charset="-122"/>
                <a:ea typeface="黑体" pitchFamily="49" charset="-122"/>
              </a:rPr>
              <a:t>解读材料，提炼出一个观点，并结合中国近代史相关史实进行简要阐述。（要求：提取信息充分，观点明确合理，史论结合。）（</a:t>
            </a:r>
            <a:r>
              <a:rPr lang="en-US" altLang="zh-CN" sz="2800" b="1">
                <a:solidFill>
                  <a:srgbClr val="111111"/>
                </a:solidFill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800" b="1">
                <a:solidFill>
                  <a:srgbClr val="111111"/>
                </a:solidFill>
                <a:latin typeface="黑体" pitchFamily="49" charset="-122"/>
                <a:ea typeface="黑体" pitchFamily="49" charset="-122"/>
              </a:rPr>
              <a:t>分）</a:t>
            </a:r>
          </a:p>
        </p:txBody>
      </p:sp>
      <p:sp>
        <p:nvSpPr>
          <p:cNvPr id="25621" name="AutoShape 21"/>
          <p:cNvSpPr>
            <a:spLocks noChangeArrowheads="1"/>
          </p:cNvSpPr>
          <p:nvPr/>
        </p:nvSpPr>
        <p:spPr bwMode="auto">
          <a:xfrm>
            <a:off x="1958975" y="5187950"/>
            <a:ext cx="2981325" cy="538163"/>
          </a:xfrm>
          <a:prstGeom prst="flowChartConnector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2" name="AutoShape 22"/>
          <p:cNvSpPr>
            <a:spLocks noChangeArrowheads="1"/>
          </p:cNvSpPr>
          <p:nvPr/>
        </p:nvSpPr>
        <p:spPr bwMode="auto">
          <a:xfrm>
            <a:off x="6022975" y="5181600"/>
            <a:ext cx="1817688" cy="555625"/>
          </a:xfrm>
          <a:prstGeom prst="flowChartConnector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3" name="Oval 23"/>
          <p:cNvSpPr>
            <a:spLocks noChangeArrowheads="1"/>
          </p:cNvSpPr>
          <p:nvPr/>
        </p:nvSpPr>
        <p:spPr bwMode="auto">
          <a:xfrm>
            <a:off x="10648950" y="5235575"/>
            <a:ext cx="792163" cy="479425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4" name="Oval 24"/>
          <p:cNvSpPr>
            <a:spLocks noChangeArrowheads="1"/>
          </p:cNvSpPr>
          <p:nvPr/>
        </p:nvSpPr>
        <p:spPr bwMode="auto">
          <a:xfrm>
            <a:off x="5259388" y="2243138"/>
            <a:ext cx="1228725" cy="520700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5" name="Oval 25"/>
          <p:cNvSpPr>
            <a:spLocks noChangeArrowheads="1"/>
          </p:cNvSpPr>
          <p:nvPr/>
        </p:nvSpPr>
        <p:spPr bwMode="auto">
          <a:xfrm>
            <a:off x="5792788" y="3905250"/>
            <a:ext cx="1016000" cy="479425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6" name="AutoShape 26"/>
          <p:cNvSpPr>
            <a:spLocks noChangeArrowheads="1"/>
          </p:cNvSpPr>
          <p:nvPr/>
        </p:nvSpPr>
        <p:spPr bwMode="auto">
          <a:xfrm>
            <a:off x="3309938" y="4329113"/>
            <a:ext cx="969962" cy="465137"/>
          </a:xfrm>
          <a:prstGeom prst="flowChartConnector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7" name="Oval 27"/>
          <p:cNvSpPr>
            <a:spLocks noChangeArrowheads="1"/>
          </p:cNvSpPr>
          <p:nvPr/>
        </p:nvSpPr>
        <p:spPr bwMode="auto">
          <a:xfrm>
            <a:off x="8951913" y="3854450"/>
            <a:ext cx="2813050" cy="631825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28" name="Text Box 28"/>
          <p:cNvSpPr txBox="1">
            <a:spLocks noChangeArrowheads="1"/>
          </p:cNvSpPr>
          <p:nvPr/>
        </p:nvSpPr>
        <p:spPr bwMode="auto">
          <a:xfrm>
            <a:off x="6621463" y="3287713"/>
            <a:ext cx="3781425" cy="544512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</a:rPr>
              <a:t>社会生活近代化的表现</a:t>
            </a:r>
          </a:p>
        </p:txBody>
      </p:sp>
      <p:sp>
        <p:nvSpPr>
          <p:cNvPr id="2" name="Oval 25"/>
          <p:cNvSpPr>
            <a:spLocks noChangeArrowheads="1"/>
          </p:cNvSpPr>
          <p:nvPr/>
        </p:nvSpPr>
        <p:spPr bwMode="auto">
          <a:xfrm>
            <a:off x="4445000" y="4305300"/>
            <a:ext cx="1187450" cy="479425"/>
          </a:xfrm>
          <a:prstGeom prst="ellipse">
            <a:avLst/>
          </a:prstGeom>
          <a:noFill/>
          <a:ln w="254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439" name="Text Box 31"/>
          <p:cNvSpPr txBox="1">
            <a:spLocks noChangeArrowheads="1"/>
          </p:cNvSpPr>
          <p:nvPr/>
        </p:nvSpPr>
        <p:spPr bwMode="auto">
          <a:xfrm>
            <a:off x="465138" y="377825"/>
            <a:ext cx="2633662" cy="711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琥珀" pitchFamily="2" charset="-122"/>
              </a:rPr>
              <a:t> 小试身手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animBg="1"/>
      <p:bldP spid="25621" grpId="0" animBg="1"/>
      <p:bldP spid="25622" grpId="0" animBg="1"/>
      <p:bldP spid="25623" grpId="0" animBg="1"/>
      <p:bldP spid="25624" grpId="0" animBg="1"/>
      <p:bldP spid="25625" grpId="0" animBg="1"/>
      <p:bldP spid="25626" grpId="0" animBg="1"/>
      <p:bldP spid="25627" grpId="0" animBg="1"/>
      <p:bldP spid="25628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 Box 12"/>
          <p:cNvSpPr txBox="1">
            <a:spLocks noChangeArrowheads="1"/>
          </p:cNvSpPr>
          <p:nvPr/>
        </p:nvSpPr>
        <p:spPr bwMode="auto">
          <a:xfrm>
            <a:off x="384175" y="1004888"/>
            <a:ext cx="118078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5000"/>
              </a:spcBef>
              <a:buFont typeface="Arial" charset="0"/>
              <a:buNone/>
            </a:pPr>
            <a:r>
              <a:rPr lang="zh-CN" altLang="en-US" sz="3600" b="1">
                <a:solidFill>
                  <a:srgbClr val="0000FF"/>
                </a:solidFill>
                <a:latin typeface="华文彩云" pitchFamily="2" charset="-122"/>
                <a:ea typeface="华文琥珀" pitchFamily="2" charset="-122"/>
              </a:rPr>
              <a:t>观点</a:t>
            </a:r>
            <a:r>
              <a:rPr lang="zh-CN" altLang="en-US" sz="3600" b="1">
                <a:solidFill>
                  <a:srgbClr val="000000"/>
                </a:solidFill>
                <a:latin typeface="黑体" pitchFamily="49" charset="-122"/>
                <a:ea typeface="华文琥珀" pitchFamily="2" charset="-122"/>
              </a:rPr>
              <a:t>：</a:t>
            </a:r>
            <a:r>
              <a:rPr lang="zh-CN" altLang="en-US" sz="4000" b="1">
                <a:solidFill>
                  <a:srgbClr val="FF0000"/>
                </a:solidFill>
                <a:latin typeface="黑体" pitchFamily="49" charset="-122"/>
                <a:ea typeface="华文琥珀" pitchFamily="2" charset="-122"/>
              </a:rPr>
              <a:t>西学传播推动中国近代化历程</a:t>
            </a:r>
            <a:r>
              <a:rPr lang="zh-CN" altLang="en-US" sz="4000" b="1">
                <a:solidFill>
                  <a:srgbClr val="000000"/>
                </a:solidFill>
                <a:latin typeface="黑体" pitchFamily="49" charset="-122"/>
                <a:ea typeface="华文琥珀" pitchFamily="2" charset="-122"/>
              </a:rPr>
              <a:t>。</a:t>
            </a:r>
            <a:endParaRPr lang="zh-CN" altLang="en-US" sz="4000" b="1">
              <a:solidFill>
                <a:srgbClr val="111111"/>
              </a:solidFill>
              <a:latin typeface="黑体" pitchFamily="49" charset="-122"/>
              <a:ea typeface="华文琥珀" pitchFamily="2" charset="-122"/>
            </a:endParaRPr>
          </a:p>
        </p:txBody>
      </p:sp>
      <p:sp>
        <p:nvSpPr>
          <p:cNvPr id="18434" name="Text Box 12"/>
          <p:cNvSpPr txBox="1">
            <a:spLocks noChangeArrowheads="1"/>
          </p:cNvSpPr>
          <p:nvPr/>
        </p:nvSpPr>
        <p:spPr bwMode="auto">
          <a:xfrm>
            <a:off x="0" y="1666875"/>
            <a:ext cx="12192000" cy="513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15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3600" b="1">
                <a:solidFill>
                  <a:srgbClr val="0000FF"/>
                </a:solidFill>
                <a:latin typeface="华文琥珀" pitchFamily="2" charset="-122"/>
                <a:ea typeface="华文琥珀" pitchFamily="2" charset="-122"/>
              </a:rPr>
              <a:t>阐述</a:t>
            </a:r>
            <a:r>
              <a:rPr lang="en-US" altLang="zh-CN" sz="3600" b="1">
                <a:solidFill>
                  <a:srgbClr val="0000FF"/>
                </a:solidFill>
                <a:latin typeface="黑体"/>
                <a:ea typeface="华文琥珀" pitchFamily="2" charset="-122"/>
                <a:sym typeface="Wingdings" pitchFamily="2" charset="2"/>
              </a:rPr>
              <a:t>——</a:t>
            </a:r>
            <a:endParaRPr lang="en-US" altLang="zh-CN" sz="3600" b="1">
              <a:solidFill>
                <a:srgbClr val="0000FF"/>
              </a:solidFill>
              <a:latin typeface="华文琥珀" pitchFamily="2" charset="-122"/>
              <a:ea typeface="华文琥珀" pitchFamily="2" charset="-122"/>
              <a:sym typeface="Wingdings" pitchFamily="2" charset="2"/>
            </a:endParaRPr>
          </a:p>
          <a:p>
            <a:pPr>
              <a:spcBef>
                <a:spcPct val="15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  <a:sym typeface="Wingdings" pitchFamily="2" charset="2"/>
              </a:rPr>
              <a:t>背景</a:t>
            </a:r>
            <a:r>
              <a:rPr lang="zh-CN" altLang="en-US" sz="3200" b="1">
                <a:solidFill>
                  <a:srgbClr val="000000"/>
                </a:solidFill>
                <a:latin typeface="黑体" pitchFamily="49" charset="-122"/>
                <a:ea typeface="华文彩云" pitchFamily="2" charset="-122"/>
                <a:sym typeface="Wingdings" pitchFamily="2" charset="2"/>
              </a:rPr>
              <a:t>：</a:t>
            </a:r>
            <a:r>
              <a:rPr lang="zh-CN" altLang="en-US" sz="2800" b="1">
                <a:solidFill>
                  <a:srgbClr val="000000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民族危机加深；向西方学习。</a:t>
            </a:r>
          </a:p>
          <a:p>
            <a:pPr>
              <a:spcBef>
                <a:spcPct val="15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FF0000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latin typeface="华文彩云" pitchFamily="2" charset="-122"/>
                <a:ea typeface="华文彩云" pitchFamily="2" charset="-122"/>
                <a:sym typeface="Wingdings" pitchFamily="2" charset="2"/>
              </a:rPr>
              <a:t>史实</a:t>
            </a:r>
            <a:r>
              <a:rPr lang="zh-CN" altLang="en-US" sz="3200" b="1">
                <a:solidFill>
                  <a:srgbClr val="111111"/>
                </a:solidFill>
                <a:latin typeface="黑体" pitchFamily="49" charset="-122"/>
                <a:ea typeface="华文彩云" pitchFamily="2" charset="-122"/>
                <a:sym typeface="Wingdings" pitchFamily="2" charset="2"/>
              </a:rPr>
              <a:t>：</a:t>
            </a:r>
            <a:r>
              <a:rPr lang="zh-CN" altLang="en-US" sz="2800" b="1">
                <a:solidFill>
                  <a:srgbClr val="111111"/>
                </a:solidFill>
                <a:ea typeface="黑体" pitchFamily="49" charset="-122"/>
                <a:sym typeface="Wingdings" pitchFamily="2" charset="2"/>
              </a:rPr>
              <a:t>①</a:t>
            </a:r>
            <a:r>
              <a:rPr lang="zh-CN" altLang="en-US" sz="2800" b="1">
                <a:solidFill>
                  <a:srgbClr val="0000FF"/>
                </a:solidFill>
                <a:ea typeface="黑体" pitchFamily="49" charset="-122"/>
                <a:sym typeface="Wingdings" pitchFamily="2" charset="2"/>
              </a:rPr>
              <a:t>社会生活近代化</a:t>
            </a:r>
            <a:r>
              <a:rPr lang="zh-CN" altLang="en-US" sz="2800" b="1">
                <a:solidFill>
                  <a:srgbClr val="111111"/>
                </a:solidFill>
                <a:ea typeface="黑体" pitchFamily="49" charset="-122"/>
                <a:sym typeface="Wingdings" pitchFamily="2" charset="2"/>
              </a:rPr>
              <a:t>：</a:t>
            </a:r>
            <a:r>
              <a:rPr lang="zh-CN" altLang="en-US" sz="2800" b="1">
                <a:solidFill>
                  <a:srgbClr val="111111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西装、西餐、西洋影戏等传入；</a:t>
            </a:r>
          </a:p>
          <a:p>
            <a:r>
              <a:rPr lang="zh-CN" altLang="en-US" sz="2800" b="1">
                <a:solidFill>
                  <a:srgbClr val="111111"/>
                </a:solidFill>
                <a:ea typeface="黑体" pitchFamily="49" charset="-122"/>
                <a:sym typeface="Wingdings" pitchFamily="2" charset="2"/>
              </a:rPr>
              <a:t>                ②</a:t>
            </a:r>
            <a:r>
              <a:rPr lang="zh-CN" altLang="en-US" sz="2800" b="1">
                <a:solidFill>
                  <a:srgbClr val="0000FF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经济、政治、思想近代化</a:t>
            </a:r>
            <a:r>
              <a:rPr lang="zh-CN" altLang="en-US" sz="2800" b="1">
                <a:solidFill>
                  <a:srgbClr val="111111"/>
                </a:solidFill>
                <a:latin typeface="黑体" pitchFamily="49" charset="-122"/>
                <a:ea typeface="黑体" pitchFamily="49" charset="-122"/>
                <a:sym typeface="Wingdings" pitchFamily="2" charset="2"/>
              </a:rPr>
              <a:t>：</a:t>
            </a:r>
            <a:r>
              <a:rPr lang="zh-CN" altLang="en-US" sz="2800" b="1">
                <a:solidFill>
                  <a:srgbClr val="111111"/>
                </a:solidFill>
                <a:ea typeface="黑体" pitchFamily="49" charset="-122"/>
                <a:sym typeface="Wingdings" pitchFamily="2" charset="2"/>
              </a:rPr>
              <a:t>洋务运动、戊戌变法、辛亥革命、</a:t>
            </a:r>
          </a:p>
          <a:p>
            <a:r>
              <a:rPr lang="zh-CN" altLang="en-US" sz="2800" b="1">
                <a:solidFill>
                  <a:srgbClr val="111111"/>
                </a:solidFill>
                <a:ea typeface="黑体" pitchFamily="49" charset="-122"/>
                <a:sym typeface="Wingdings" pitchFamily="2" charset="2"/>
              </a:rPr>
              <a:t>                                                               新文化运动、新民主主义革命等。</a:t>
            </a:r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  <a:sym typeface="Wingdings" pitchFamily="2" charset="2"/>
              </a:rPr>
              <a:t>    </a:t>
            </a:r>
          </a:p>
          <a:p>
            <a:r>
              <a:rPr lang="zh-CN" altLang="en-US" sz="2800" b="1">
                <a:solidFill>
                  <a:srgbClr val="FF0000"/>
                </a:solidFill>
                <a:ea typeface="黑体" pitchFamily="49" charset="-122"/>
                <a:sym typeface="Wingdings" pitchFamily="2" charset="2"/>
              </a:rPr>
              <a:t>   </a:t>
            </a:r>
            <a:r>
              <a:rPr lang="zh-CN" altLang="en-US" sz="3200" b="1">
                <a:solidFill>
                  <a:srgbClr val="FF0000"/>
                </a:solidFill>
                <a:ea typeface="华文彩云" pitchFamily="2" charset="-122"/>
                <a:sym typeface="Wingdings" pitchFamily="2" charset="2"/>
              </a:rPr>
              <a:t>结论</a:t>
            </a:r>
          </a:p>
          <a:p>
            <a:pPr>
              <a:spcBef>
                <a:spcPct val="15000"/>
              </a:spcBef>
              <a:buFont typeface="Arial" charset="0"/>
              <a:buNone/>
            </a:pPr>
            <a:r>
              <a:rPr lang="zh-CN" altLang="en-US" sz="3200" b="1">
                <a:solidFill>
                  <a:srgbClr val="FF0000"/>
                </a:solidFill>
                <a:ea typeface="华文彩云" pitchFamily="2" charset="-122"/>
                <a:sym typeface="Wingdings" pitchFamily="2" charset="2"/>
              </a:rPr>
              <a:t>（影响）</a:t>
            </a:r>
            <a:r>
              <a:rPr lang="zh-CN" altLang="en-US" sz="3200">
                <a:solidFill>
                  <a:srgbClr val="111111"/>
                </a:solidFill>
                <a:ea typeface="华文彩云" pitchFamily="2" charset="-122"/>
                <a:sym typeface="Wingdings" pitchFamily="2" charset="2"/>
              </a:rPr>
              <a:t>：</a:t>
            </a:r>
            <a:r>
              <a:rPr lang="zh-CN" altLang="en-US" sz="2800" b="1">
                <a:solidFill>
                  <a:srgbClr val="111111"/>
                </a:solidFill>
                <a:ea typeface="黑体" pitchFamily="49" charset="-122"/>
                <a:sym typeface="Wingdings" pitchFamily="2" charset="2"/>
              </a:rPr>
              <a:t>近代中国向西方学习，采取包容开放态度；</a:t>
            </a:r>
          </a:p>
          <a:p>
            <a:pPr>
              <a:spcBef>
                <a:spcPct val="15000"/>
              </a:spcBef>
              <a:buFont typeface="Arial" charset="0"/>
              <a:buNone/>
            </a:pPr>
            <a:r>
              <a:rPr lang="zh-CN" altLang="en-US" sz="2800" b="1">
                <a:solidFill>
                  <a:srgbClr val="111111"/>
                </a:solidFill>
                <a:ea typeface="黑体" pitchFamily="49" charset="-122"/>
                <a:sym typeface="Wingdings" pitchFamily="2" charset="2"/>
              </a:rPr>
              <a:t>                    呈现由浅入深、由表及里，推动社会进步。</a:t>
            </a:r>
            <a:endParaRPr lang="zh-CN" altLang="en-US" sz="2800" b="1">
              <a:solidFill>
                <a:srgbClr val="111111"/>
              </a:solidFill>
              <a:latin typeface="黑体" pitchFamily="49" charset="-122"/>
              <a:ea typeface="黑体" pitchFamily="49" charset="-122"/>
              <a:sym typeface="Wingdings" pitchFamily="2" charset="2"/>
            </a:endParaRPr>
          </a:p>
          <a:p>
            <a:pPr>
              <a:spcBef>
                <a:spcPct val="15000"/>
              </a:spcBef>
              <a:buFont typeface="Arial" charset="0"/>
              <a:buNone/>
            </a:pPr>
            <a:endParaRPr lang="zh-CN" altLang="en-US" sz="2800" b="1">
              <a:solidFill>
                <a:srgbClr val="111111"/>
              </a:solidFill>
              <a:latin typeface="黑体" pitchFamily="49" charset="-122"/>
              <a:ea typeface="黑体" pitchFamily="49" charset="-122"/>
              <a:sym typeface="Wingdings" pitchFamily="2" charset="2"/>
            </a:endParaRPr>
          </a:p>
          <a:p>
            <a:pPr>
              <a:spcBef>
                <a:spcPct val="15000"/>
              </a:spcBef>
              <a:buFont typeface="Arial" charset="0"/>
              <a:buNone/>
            </a:pPr>
            <a:endParaRPr lang="zh-CN" altLang="en-US" sz="2800" b="1">
              <a:solidFill>
                <a:srgbClr val="11111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515938" y="265113"/>
            <a:ext cx="2633662" cy="711200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zh-CN" altLang="en-US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ea typeface="华文琥珀" pitchFamily="2" charset="-122"/>
              </a:rPr>
              <a:t> 参考答案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pic>
        <p:nvPicPr>
          <p:cNvPr id="19458" name="内容占位符 3" descr="03"/>
          <p:cNvPicPr>
            <a:picLocks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23813" y="-4763"/>
            <a:ext cx="12228513" cy="683895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8"/>
  <p:tag name="KSO_WM_TAG_VERSION" val="1.0"/>
  <p:tag name="KSO_WM_SLIDE_ID" val="custom168_25"/>
  <p:tag name="KSO_WM_SLIDE_INDEX" val="25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91*126"/>
  <p:tag name="KSO_WM_SLIDE_SIZE" val="536*31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8"/>
  <p:tag name="KSO_WM_TAG_VERSION" val="1.0"/>
  <p:tag name="KSO_WM_SLIDE_ID" val="custom168_25"/>
  <p:tag name="KSO_WM_SLIDE_INDEX" val="25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91*126"/>
  <p:tag name="KSO_WM_SLIDE_SIZE" val="536*31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8"/>
  <p:tag name="KSO_WM_TAG_VERSION" val="1.0"/>
  <p:tag name="KSO_WM_SLIDE_ID" val="custom168_25"/>
  <p:tag name="KSO_WM_SLIDE_INDEX" val="25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91*126"/>
  <p:tag name="KSO_WM_SLIDE_SIZE" val="536*31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8"/>
  <p:tag name="KSO_WM_TAG_VERSION" val="1.0"/>
  <p:tag name="KSO_WM_SLIDE_ID" val="custom168_25"/>
  <p:tag name="KSO_WM_SLIDE_INDEX" val="25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91*126"/>
  <p:tag name="KSO_WM_SLIDE_SIZE" val="536*31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847</Words>
  <Application>WPS 演示</Application>
  <PresentationFormat>自定义</PresentationFormat>
  <Paragraphs>98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演示文稿设计模板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4" baseType="lpstr">
      <vt:lpstr>Arial</vt:lpstr>
      <vt:lpstr>宋体</vt:lpstr>
      <vt:lpstr>Calibri Light</vt:lpstr>
      <vt:lpstr>Calibri</vt:lpstr>
      <vt:lpstr>经典中宋简</vt:lpstr>
      <vt:lpstr>微软雅黑</vt:lpstr>
      <vt:lpstr>黑体</vt:lpstr>
      <vt:lpstr>汉仪菱心体简</vt:lpstr>
      <vt:lpstr>Times New Roman</vt:lpstr>
      <vt:lpstr>华文琥珀</vt:lpstr>
      <vt:lpstr>隶书</vt:lpstr>
      <vt:lpstr>汉仪太极体简</vt:lpstr>
      <vt:lpstr>Wingdings</vt:lpstr>
      <vt:lpstr>+mn-ea</vt:lpstr>
      <vt:lpstr>华文彩云</vt:lpstr>
      <vt:lpstr>Office 主题</vt:lpstr>
      <vt:lpstr>幻灯片 1</vt:lpstr>
      <vt:lpstr>幻灯片 2</vt:lpstr>
      <vt:lpstr> 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zhangxiaomin</dc:creator>
  <cp:lastModifiedBy>微软用户</cp:lastModifiedBy>
  <cp:revision>62</cp:revision>
  <dcterms:created xsi:type="dcterms:W3CDTF">2017-06-05T01:52:00Z</dcterms:created>
  <dcterms:modified xsi:type="dcterms:W3CDTF">2017-08-24T00:32:48Z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2052-10.1.0.6489</vt:lpwstr>
  </property>
</Properties>
</file>