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6" r:id="rId3"/>
    <p:sldId id="268" r:id="rId4"/>
    <p:sldId id="269" r:id="rId5"/>
    <p:sldId id="270" r:id="rId6"/>
    <p:sldId id="271" r:id="rId7"/>
    <p:sldId id="274" r:id="rId8"/>
    <p:sldId id="265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26032;&#33322;&#36335;&#38598;&#20307;&#22791;&#35838;\&#32485;&#23425;\&#26032;&#33322;&#36335;\&#23435;&#31062;&#33521;%20-%20&#36771;&#22969;&#23376;.mp3" TargetMode="External"/><Relationship Id="rId1" Type="http://schemas.microsoft.com/office/2007/relationships/media" Target="file:///F:\&#26032;&#33322;&#36335;&#38598;&#20307;&#22791;&#35838;\&#32485;&#23425;\&#26032;&#33322;&#36335;\&#23435;&#31062;&#33521;%20-%20&#36771;&#22969;&#23376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75864" y="2316140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开辟新航路的背景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8939" y="3283652"/>
            <a:ext cx="3300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制作人：  孙向阳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2553732" y="424127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单位：湖南省绥宁县民族中学  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~PP378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71300" y="63373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7" name="Rectangle 3"/>
          <p:cNvSpPr>
            <a:spLocks noChangeArrowheads="1"/>
          </p:cNvSpPr>
          <p:nvPr/>
        </p:nvSpPr>
        <p:spPr bwMode="auto">
          <a:xfrm>
            <a:off x="484718" y="4949826"/>
            <a:ext cx="10900833" cy="18462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原产于</a:t>
            </a:r>
            <a:r>
              <a:rPr kumimoji="1"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墨西哥</a:t>
            </a: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的辣椒，为什么能不远万里，来到了</a:t>
            </a:r>
            <a:r>
              <a:rPr kumimoji="1" lang="zh-CN" alt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湖南人</a:t>
            </a: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的餐桌？</a:t>
            </a:r>
          </a:p>
        </p:txBody>
      </p:sp>
      <p:pic>
        <p:nvPicPr>
          <p:cNvPr id="3075" name="Picture 4" descr="c:\users\administrator\appdata\roaming\360se6\User Data\temp\5d785cc1gce33bdae7531&amp;6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3667" y="1"/>
            <a:ext cx="8763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https://timgsa.baidu.com/timg?image&amp;quality=80&amp;size=b9999_10000&amp;sec=1497631210617&amp;di=9bda35dbd2208304935821a1e8da0285&amp;imgtype=0&amp;src=http%3A%2F%2Fpic21.nipic.com%2F20120615%2F6375942_154133017321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83694">
            <a:off x="6633937" y="1712363"/>
            <a:ext cx="2108111" cy="19603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宋祖英 - 辣妹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62001" y="3630613"/>
            <a:ext cx="1098551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9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98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0822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fb316f89b03dd4b0a4c272f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0034" y="1593850"/>
            <a:ext cx="6421967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75157" y="388278"/>
            <a:ext cx="831189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新航路开辟前的欧洲市民家庭</a:t>
            </a:r>
          </a:p>
        </p:txBody>
      </p:sp>
      <p:sp>
        <p:nvSpPr>
          <p:cNvPr id="4" name="矩形 3"/>
          <p:cNvSpPr/>
          <p:nvPr/>
        </p:nvSpPr>
        <p:spPr>
          <a:xfrm>
            <a:off x="29774" y="1492675"/>
            <a:ext cx="44069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时间：</a:t>
            </a:r>
            <a:r>
              <a:rPr lang="en-US" altLang="zh-CN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世纪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507696"/>
            <a:ext cx="43973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地点：葡萄牙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5279577"/>
            <a:ext cx="50994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人物：富商一家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c:\users\administrator\appdata\roaming\360se6\User Data\temp\u=3818493719,3172209175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2" y="-987425"/>
            <a:ext cx="10128249" cy="666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6" name="Picture 2" descr="c:\users\administrator\appdata\roaming\360se6\User Data\temp\18d8bc3eb13533fac48dc198aad3fd1f41345b48.jpg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l="-9030" t="14029" r="37148" b="8805"/>
          <a:stretch/>
        </p:blipFill>
        <p:spPr bwMode="auto">
          <a:xfrm>
            <a:off x="-630108" y="3064375"/>
            <a:ext cx="4995984" cy="3781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3418418" y="44451"/>
            <a:ext cx="724111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可惜金币太少了点</a:t>
            </a:r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否则我就可以多开几家作坊啦。要是我们和东方国家一样黄金遍地，那就好了</a:t>
            </a:r>
            <a:r>
              <a:rPr lang="en-US" altLang="zh-CN" sz="44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4400" b="1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7617" y="5767233"/>
            <a:ext cx="195758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丈夫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17733" y="4252914"/>
            <a:ext cx="5649384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7063" indent="304800"/>
            <a:r>
              <a:rPr lang="en-US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合作探究</a:t>
            </a:r>
            <a:r>
              <a:rPr lang="en-US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3200" b="1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627063" indent="304800"/>
            <a:r>
              <a:rPr lang="zh-CN" altLang="en-US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父亲为什么急需要大量的金币</a:t>
            </a:r>
            <a:r>
              <a:rPr lang="zh-CN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？</a:t>
            </a:r>
            <a:endParaRPr lang="en-US" altLang="zh-CN" sz="3200" b="1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627063" indent="304800"/>
            <a:r>
              <a:rPr lang="zh-CN" altLang="en-US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父亲怎么知道东方有大量黄金的</a:t>
            </a:r>
            <a:r>
              <a:rPr lang="zh-CN" altLang="zh-CN" sz="3200" b="1">
                <a:latin typeface="黑体" pitchFamily="49" charset="-122"/>
                <a:ea typeface="黑体" pitchFamily="49" charset="-122"/>
                <a:cs typeface="Times New Roman" pitchFamily="18" charset="0"/>
              </a:rPr>
              <a:t>？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c:\users\administrator\appdata\roaming\360se6\User Data\temp\18d8bc3eb13533fac48dc198aad3fd1f41345b48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38577" t="20690" r="-1" b="5650"/>
          <a:stretch/>
        </p:blipFill>
        <p:spPr bwMode="auto">
          <a:xfrm>
            <a:off x="8950053" y="4170134"/>
            <a:ext cx="3264387" cy="2581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pic>
        <p:nvPicPr>
          <p:cNvPr id="7171" name="Picture 6" descr="c:\users\administrator\appdata\roaming\360se6\User Data\temp\u=330842867,3551109633&amp;fm=21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9983" y="-120650"/>
            <a:ext cx="9127068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74651" y="174626"/>
            <a:ext cx="7799916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这本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马可波罗游记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描述印度“香料遍地”，可昨天我在市场上买的印度胡椒，为什么比牛肉还要贵？</a:t>
            </a:r>
          </a:p>
        </p:txBody>
      </p:sp>
      <p:sp>
        <p:nvSpPr>
          <p:cNvPr id="7" name="矩形 6"/>
          <p:cNvSpPr/>
          <p:nvPr/>
        </p:nvSpPr>
        <p:spPr>
          <a:xfrm>
            <a:off x="9277190" y="2500343"/>
            <a:ext cx="195758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妻子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40052" y="3995738"/>
            <a:ext cx="639444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7063" indent="304800"/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合作探究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627063" indent="304800"/>
            <a:r>
              <a:rPr lang="zh-CN" altLang="en-US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在东方毫不起眼的胡椒，为什么到了西欧价格却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上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627063" indent="304800"/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涨了这么多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？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administrator\appdata\roaming\360se6\User Data\temp\u=3346089665,3214952882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0134" y="-604838"/>
            <a:ext cx="8930217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37118" y="2764666"/>
            <a:ext cx="195758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儿子</a:t>
            </a:r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3505832" y="873409"/>
            <a:ext cx="569275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我想参加亨利王子组织的远洋舰队，可是怎么才能说服爸妈同意呢？</a:t>
            </a:r>
          </a:p>
        </p:txBody>
      </p:sp>
      <p:pic>
        <p:nvPicPr>
          <p:cNvPr id="3" name="Picture 3" descr="fb316f89b03dd4b0a4c272f8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l="90223" t="24371" b="34191"/>
          <a:stretch/>
        </p:blipFill>
        <p:spPr bwMode="auto">
          <a:xfrm>
            <a:off x="0" y="3825183"/>
            <a:ext cx="2999029" cy="30328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pic>
        <p:nvPicPr>
          <p:cNvPr id="22535" name="Picture 7" descr="c:\users\administrator\appdata\roaming\360se6\User Data\temp\t01fef23ae9c9e1c92c_size=268x253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 flipH="1">
            <a:off x="9144002" y="448282"/>
            <a:ext cx="3316940" cy="24665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2" name="矩形 1"/>
          <p:cNvSpPr/>
          <p:nvPr/>
        </p:nvSpPr>
        <p:spPr>
          <a:xfrm>
            <a:off x="3012018" y="4768851"/>
            <a:ext cx="917998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合作探究</a:t>
            </a:r>
            <a:r>
              <a:rPr lang="en-US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3</a:t>
            </a:r>
            <a:r>
              <a:rPr lang="zh-CN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：</a:t>
            </a:r>
            <a:endParaRPr lang="en-US" altLang="zh-CN" sz="3200" b="1" kern="100" dirty="0">
              <a:solidFill>
                <a:srgbClr val="0000CC"/>
              </a:solidFill>
              <a:ea typeface="黑体"/>
              <a:cs typeface="Times New Roman"/>
            </a:endParaRPr>
          </a:p>
          <a:p>
            <a:pPr algn="ctr">
              <a:defRPr/>
            </a:pPr>
            <a:r>
              <a:rPr lang="zh-CN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结合教材小字材料，假设你就是那个儿子</a:t>
            </a:r>
            <a:r>
              <a:rPr lang="zh-CN" altLang="zh-CN" sz="3200" b="1" kern="100" dirty="0" smtClean="0">
                <a:solidFill>
                  <a:srgbClr val="0000CC"/>
                </a:solidFill>
                <a:ea typeface="黑体"/>
                <a:cs typeface="Times New Roman"/>
              </a:rPr>
              <a:t>，</a:t>
            </a:r>
            <a:endParaRPr lang="en-US" altLang="zh-CN" sz="3200" b="1" kern="100" dirty="0" smtClean="0">
              <a:solidFill>
                <a:srgbClr val="0000CC"/>
              </a:solidFill>
              <a:ea typeface="黑体"/>
              <a:cs typeface="Times New Roman"/>
            </a:endParaRPr>
          </a:p>
          <a:p>
            <a:pPr algn="ctr">
              <a:defRPr/>
            </a:pPr>
            <a:r>
              <a:rPr lang="zh-CN" altLang="zh-CN" sz="3200" b="1" kern="100" dirty="0" smtClean="0">
                <a:solidFill>
                  <a:srgbClr val="0000CC"/>
                </a:solidFill>
                <a:ea typeface="黑体"/>
                <a:cs typeface="Times New Roman"/>
              </a:rPr>
              <a:t>你</a:t>
            </a:r>
            <a:r>
              <a:rPr lang="zh-CN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会</a:t>
            </a:r>
            <a:r>
              <a:rPr lang="zh-CN" altLang="en-US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从</a:t>
            </a:r>
            <a:r>
              <a:rPr lang="zh-CN" altLang="zh-CN" sz="3200" b="1" kern="100" dirty="0">
                <a:solidFill>
                  <a:srgbClr val="0000CC"/>
                </a:solidFill>
                <a:ea typeface="黑体"/>
                <a:cs typeface="Times New Roman"/>
              </a:rPr>
              <a:t>哪些角度来打动父母</a:t>
            </a:r>
            <a:r>
              <a:rPr lang="zh-CN" altLang="en-US" sz="3200" b="1" kern="100" dirty="0" smtClean="0">
                <a:solidFill>
                  <a:srgbClr val="0000CC"/>
                </a:solidFill>
                <a:ea typeface="黑体"/>
                <a:cs typeface="Times New Roman"/>
              </a:rPr>
              <a:t>？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000CC"/>
          </a:solidFill>
          <a:ln w="12700">
            <a:solidFill>
              <a:srgbClr val="9B320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接连接符 4"/>
          <p:cNvCxnSpPr>
            <a:cxnSpLocks noChangeShapeType="1"/>
          </p:cNvCxnSpPr>
          <p:nvPr/>
        </p:nvCxnSpPr>
        <p:spPr bwMode="auto">
          <a:xfrm>
            <a:off x="5073651" y="5251450"/>
            <a:ext cx="1016000" cy="3048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" name="直接连接符 6"/>
          <p:cNvCxnSpPr>
            <a:cxnSpLocks noChangeShapeType="1"/>
          </p:cNvCxnSpPr>
          <p:nvPr/>
        </p:nvCxnSpPr>
        <p:spPr bwMode="auto">
          <a:xfrm flipV="1">
            <a:off x="5988051" y="5327650"/>
            <a:ext cx="2946400" cy="2286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5" name="直接连接符 8"/>
          <p:cNvCxnSpPr>
            <a:cxnSpLocks noChangeShapeType="1"/>
          </p:cNvCxnSpPr>
          <p:nvPr/>
        </p:nvCxnSpPr>
        <p:spPr bwMode="auto">
          <a:xfrm flipV="1">
            <a:off x="8921751" y="4413250"/>
            <a:ext cx="1231900" cy="9144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6" name="直接连接符 14"/>
          <p:cNvCxnSpPr>
            <a:cxnSpLocks noChangeShapeType="1"/>
          </p:cNvCxnSpPr>
          <p:nvPr/>
        </p:nvCxnSpPr>
        <p:spPr bwMode="auto">
          <a:xfrm flipV="1">
            <a:off x="5073651" y="4413250"/>
            <a:ext cx="5080000" cy="8382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7" name="直接连接符 26"/>
          <p:cNvCxnSpPr>
            <a:cxnSpLocks noChangeShapeType="1"/>
          </p:cNvCxnSpPr>
          <p:nvPr/>
        </p:nvCxnSpPr>
        <p:spPr bwMode="auto">
          <a:xfrm rot="16200000" flipV="1">
            <a:off x="5949951" y="3130550"/>
            <a:ext cx="2819400" cy="5080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8" name="直接连接符 30"/>
          <p:cNvCxnSpPr>
            <a:cxnSpLocks noChangeShapeType="1"/>
          </p:cNvCxnSpPr>
          <p:nvPr/>
        </p:nvCxnSpPr>
        <p:spPr bwMode="auto">
          <a:xfrm flipV="1">
            <a:off x="6191251" y="2279650"/>
            <a:ext cx="1676400" cy="3048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9" name="直接连接符 32"/>
          <p:cNvCxnSpPr>
            <a:cxnSpLocks noChangeShapeType="1"/>
          </p:cNvCxnSpPr>
          <p:nvPr/>
        </p:nvCxnSpPr>
        <p:spPr bwMode="auto">
          <a:xfrm rot="10800000" flipV="1">
            <a:off x="5886451" y="3270251"/>
            <a:ext cx="2336800" cy="631825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0" name="直接连接符 34"/>
          <p:cNvCxnSpPr>
            <a:cxnSpLocks noChangeShapeType="1"/>
          </p:cNvCxnSpPr>
          <p:nvPr/>
        </p:nvCxnSpPr>
        <p:spPr bwMode="auto">
          <a:xfrm flipV="1">
            <a:off x="6089651" y="2736850"/>
            <a:ext cx="2032000" cy="4572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sp>
        <p:nvSpPr>
          <p:cNvPr id="11" name="弧形 58"/>
          <p:cNvSpPr>
            <a:spLocks/>
          </p:cNvSpPr>
          <p:nvPr/>
        </p:nvSpPr>
        <p:spPr bwMode="auto">
          <a:xfrm>
            <a:off x="5683251" y="3194050"/>
            <a:ext cx="711200" cy="990600"/>
          </a:xfrm>
          <a:custGeom>
            <a:avLst/>
            <a:gdLst>
              <a:gd name="T0" fmla="*/ 266701 w 533400"/>
              <a:gd name="T1" fmla="*/ 0 h 990600"/>
              <a:gd name="T2" fmla="*/ 266701 w 533400"/>
              <a:gd name="T3" fmla="*/ 0 h 990600"/>
              <a:gd name="T4" fmla="*/ 533400 w 533400"/>
              <a:gd name="T5" fmla="*/ 495300 h 990600"/>
              <a:gd name="T6" fmla="*/ 531596 w 533400"/>
              <a:gd name="T7" fmla="*/ 552801 h 990600"/>
              <a:gd name="T8" fmla="*/ 266700 w 533400"/>
              <a:gd name="T9" fmla="*/ 495300 h 990600"/>
              <a:gd name="T10" fmla="*/ 266701 w 533400"/>
              <a:gd name="T11" fmla="*/ 0 h 990600"/>
              <a:gd name="T12" fmla="*/ 266701 w 533400"/>
              <a:gd name="T13" fmla="*/ 0 h 990600"/>
              <a:gd name="T14" fmla="*/ 533400 w 533400"/>
              <a:gd name="T15" fmla="*/ 495300 h 990600"/>
              <a:gd name="T16" fmla="*/ 531596 w 533400"/>
              <a:gd name="T17" fmla="*/ 552801 h 990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266701 w 533400"/>
              <a:gd name="T28" fmla="*/ 0 h 990600"/>
              <a:gd name="T29" fmla="*/ 533400 w 533400"/>
              <a:gd name="T30" fmla="*/ 552801 h 990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33400" h="990600" stroke="0">
                <a:moveTo>
                  <a:pt x="266701" y="0"/>
                </a:moveTo>
                <a:lnTo>
                  <a:pt x="266701" y="0"/>
                </a:lnTo>
                <a:cubicBezTo>
                  <a:pt x="413994" y="1"/>
                  <a:pt x="533400" y="221754"/>
                  <a:pt x="533400" y="495300"/>
                </a:cubicBezTo>
                <a:cubicBezTo>
                  <a:pt x="533400" y="514516"/>
                  <a:pt x="532797" y="533715"/>
                  <a:pt x="531596" y="552801"/>
                </a:cubicBezTo>
                <a:lnTo>
                  <a:pt x="266700" y="495300"/>
                </a:lnTo>
                <a:lnTo>
                  <a:pt x="266701" y="0"/>
                </a:lnTo>
                <a:close/>
              </a:path>
              <a:path w="533400" h="990600" fill="none">
                <a:moveTo>
                  <a:pt x="266701" y="0"/>
                </a:moveTo>
                <a:lnTo>
                  <a:pt x="266701" y="0"/>
                </a:lnTo>
                <a:cubicBezTo>
                  <a:pt x="413994" y="1"/>
                  <a:pt x="533400" y="221754"/>
                  <a:pt x="533400" y="495300"/>
                </a:cubicBezTo>
                <a:cubicBezTo>
                  <a:pt x="533400" y="514516"/>
                  <a:pt x="532797" y="533715"/>
                  <a:pt x="531596" y="55280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弧形 63"/>
          <p:cNvSpPr>
            <a:spLocks/>
          </p:cNvSpPr>
          <p:nvPr/>
        </p:nvSpPr>
        <p:spPr bwMode="auto">
          <a:xfrm>
            <a:off x="5886451" y="2584450"/>
            <a:ext cx="711200" cy="990600"/>
          </a:xfrm>
          <a:custGeom>
            <a:avLst/>
            <a:gdLst>
              <a:gd name="T0" fmla="*/ 266701 w 533400"/>
              <a:gd name="T1" fmla="*/ 0 h 990600"/>
              <a:gd name="T2" fmla="*/ 266701 w 533400"/>
              <a:gd name="T3" fmla="*/ 0 h 990600"/>
              <a:gd name="T4" fmla="*/ 533400 w 533400"/>
              <a:gd name="T5" fmla="*/ 495300 h 990600"/>
              <a:gd name="T6" fmla="*/ 533393 w 533400"/>
              <a:gd name="T7" fmla="*/ 498880 h 990600"/>
              <a:gd name="T8" fmla="*/ 266700 w 533400"/>
              <a:gd name="T9" fmla="*/ 495300 h 990600"/>
              <a:gd name="T10" fmla="*/ 266701 w 533400"/>
              <a:gd name="T11" fmla="*/ 0 h 990600"/>
              <a:gd name="T12" fmla="*/ 266701 w 533400"/>
              <a:gd name="T13" fmla="*/ 0 h 990600"/>
              <a:gd name="T14" fmla="*/ 533400 w 533400"/>
              <a:gd name="T15" fmla="*/ 495300 h 990600"/>
              <a:gd name="T16" fmla="*/ 533393 w 533400"/>
              <a:gd name="T17" fmla="*/ 498880 h 990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266701 w 533400"/>
              <a:gd name="T28" fmla="*/ 0 h 990600"/>
              <a:gd name="T29" fmla="*/ 533400 w 533400"/>
              <a:gd name="T30" fmla="*/ 498880 h 990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33400" h="990600" stroke="0">
                <a:moveTo>
                  <a:pt x="266701" y="0"/>
                </a:moveTo>
                <a:lnTo>
                  <a:pt x="266701" y="0"/>
                </a:lnTo>
                <a:cubicBezTo>
                  <a:pt x="413994" y="1"/>
                  <a:pt x="533400" y="221754"/>
                  <a:pt x="533400" y="495300"/>
                </a:cubicBezTo>
                <a:cubicBezTo>
                  <a:pt x="533400" y="496493"/>
                  <a:pt x="533397" y="497686"/>
                  <a:pt x="533393" y="498880"/>
                </a:cubicBezTo>
                <a:lnTo>
                  <a:pt x="266700" y="495300"/>
                </a:lnTo>
                <a:lnTo>
                  <a:pt x="266701" y="0"/>
                </a:lnTo>
                <a:close/>
              </a:path>
              <a:path w="533400" h="990600" fill="none">
                <a:moveTo>
                  <a:pt x="266701" y="0"/>
                </a:moveTo>
                <a:lnTo>
                  <a:pt x="266701" y="0"/>
                </a:lnTo>
                <a:cubicBezTo>
                  <a:pt x="413994" y="1"/>
                  <a:pt x="533400" y="221754"/>
                  <a:pt x="533400" y="495300"/>
                </a:cubicBezTo>
                <a:cubicBezTo>
                  <a:pt x="533400" y="496493"/>
                  <a:pt x="533397" y="497686"/>
                  <a:pt x="533393" y="498880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弧形 73"/>
          <p:cNvSpPr>
            <a:spLocks/>
          </p:cNvSpPr>
          <p:nvPr/>
        </p:nvSpPr>
        <p:spPr bwMode="auto">
          <a:xfrm>
            <a:off x="4667251" y="3803650"/>
            <a:ext cx="1625600" cy="1752600"/>
          </a:xfrm>
          <a:custGeom>
            <a:avLst/>
            <a:gdLst>
              <a:gd name="T0" fmla="*/ 874516 w 1219200"/>
              <a:gd name="T1" fmla="*/ 87072 h 1752600"/>
              <a:gd name="T2" fmla="*/ 874515 w 1219200"/>
              <a:gd name="T3" fmla="*/ 87072 h 1752600"/>
              <a:gd name="T4" fmla="*/ 1219200 w 1219200"/>
              <a:gd name="T5" fmla="*/ 876300 h 1752600"/>
              <a:gd name="T6" fmla="*/ 1185966 w 1219200"/>
              <a:gd name="T7" fmla="*/ 1161684 h 1752600"/>
              <a:gd name="T8" fmla="*/ 609600 w 1219200"/>
              <a:gd name="T9" fmla="*/ 876300 h 1752600"/>
              <a:gd name="T10" fmla="*/ 874516 w 1219200"/>
              <a:gd name="T11" fmla="*/ 87072 h 1752600"/>
              <a:gd name="T12" fmla="*/ 874515 w 1219200"/>
              <a:gd name="T13" fmla="*/ 87072 h 1752600"/>
              <a:gd name="T14" fmla="*/ 1219200 w 1219200"/>
              <a:gd name="T15" fmla="*/ 876300 h 1752600"/>
              <a:gd name="T16" fmla="*/ 1185966 w 1219200"/>
              <a:gd name="T17" fmla="*/ 1161684 h 1752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874516 w 1219200"/>
              <a:gd name="T28" fmla="*/ 87072 h 1752600"/>
              <a:gd name="T29" fmla="*/ 1219200 w 1219200"/>
              <a:gd name="T30" fmla="*/ 1161683 h 1752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19200" h="1752600" stroke="0">
                <a:moveTo>
                  <a:pt x="874516" y="87072"/>
                </a:moveTo>
                <a:lnTo>
                  <a:pt x="874515" y="87072"/>
                </a:lnTo>
                <a:cubicBezTo>
                  <a:pt x="1085260" y="233248"/>
                  <a:pt x="1219200" y="539931"/>
                  <a:pt x="1219200" y="876300"/>
                </a:cubicBezTo>
                <a:cubicBezTo>
                  <a:pt x="1219200" y="973418"/>
                  <a:pt x="1207969" y="1069861"/>
                  <a:pt x="1185966" y="1161684"/>
                </a:cubicBezTo>
                <a:lnTo>
                  <a:pt x="609600" y="876300"/>
                </a:lnTo>
                <a:lnTo>
                  <a:pt x="874516" y="87072"/>
                </a:lnTo>
                <a:close/>
              </a:path>
              <a:path w="1219200" h="1752600" fill="none">
                <a:moveTo>
                  <a:pt x="874516" y="87072"/>
                </a:moveTo>
                <a:lnTo>
                  <a:pt x="874515" y="87072"/>
                </a:lnTo>
                <a:cubicBezTo>
                  <a:pt x="1085260" y="233248"/>
                  <a:pt x="1219200" y="539931"/>
                  <a:pt x="1219200" y="876300"/>
                </a:cubicBezTo>
                <a:cubicBezTo>
                  <a:pt x="1219200" y="973418"/>
                  <a:pt x="1207969" y="1069861"/>
                  <a:pt x="1185966" y="1161684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弧形 89"/>
          <p:cNvSpPr>
            <a:spLocks/>
          </p:cNvSpPr>
          <p:nvPr/>
        </p:nvSpPr>
        <p:spPr bwMode="auto">
          <a:xfrm rot="-2720083">
            <a:off x="5276321" y="4143376"/>
            <a:ext cx="4492625" cy="3251200"/>
          </a:xfrm>
          <a:custGeom>
            <a:avLst/>
            <a:gdLst>
              <a:gd name="T0" fmla="*/ 2180362 w 4492858"/>
              <a:gd name="T1" fmla="*/ 488 h 2438400"/>
              <a:gd name="T2" fmla="*/ 2180362 w 4492858"/>
              <a:gd name="T3" fmla="*/ 488 h 2438400"/>
              <a:gd name="T4" fmla="*/ 2243877 w 4492858"/>
              <a:gd name="T5" fmla="*/ 0 h 2438400"/>
              <a:gd name="T6" fmla="*/ 4108074 w 4492858"/>
              <a:gd name="T7" fmla="*/ 540624 h 2438400"/>
              <a:gd name="T8" fmla="*/ 2243877 w 4492858"/>
              <a:gd name="T9" fmla="*/ 1219200 h 2438400"/>
              <a:gd name="T10" fmla="*/ 2180362 w 4492858"/>
              <a:gd name="T11" fmla="*/ 488 h 2438400"/>
              <a:gd name="T12" fmla="*/ 2180362 w 4492858"/>
              <a:gd name="T13" fmla="*/ 488 h 2438400"/>
              <a:gd name="T14" fmla="*/ 2243877 w 4492858"/>
              <a:gd name="T15" fmla="*/ 0 h 2438400"/>
              <a:gd name="T16" fmla="*/ 4108074 w 4492858"/>
              <a:gd name="T17" fmla="*/ 540624 h 2438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2182845 w 4492858"/>
              <a:gd name="T28" fmla="*/ 0 h 2438400"/>
              <a:gd name="T29" fmla="*/ 4112759 w 4492858"/>
              <a:gd name="T30" fmla="*/ 540625 h 2438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92858" h="2438400" stroke="0">
                <a:moveTo>
                  <a:pt x="2182845" y="488"/>
                </a:moveTo>
                <a:lnTo>
                  <a:pt x="2182845" y="488"/>
                </a:lnTo>
                <a:cubicBezTo>
                  <a:pt x="2204034" y="162"/>
                  <a:pt x="2225231" y="-1"/>
                  <a:pt x="2246429" y="0"/>
                </a:cubicBezTo>
                <a:cubicBezTo>
                  <a:pt x="2995735" y="0"/>
                  <a:pt x="3695712" y="202764"/>
                  <a:pt x="4112757" y="540624"/>
                </a:cubicBezTo>
                <a:lnTo>
                  <a:pt x="2246429" y="1219200"/>
                </a:lnTo>
                <a:lnTo>
                  <a:pt x="2182845" y="488"/>
                </a:lnTo>
                <a:close/>
              </a:path>
              <a:path w="4492858" h="2438400" fill="none">
                <a:moveTo>
                  <a:pt x="2182845" y="488"/>
                </a:moveTo>
                <a:lnTo>
                  <a:pt x="2182845" y="488"/>
                </a:lnTo>
                <a:cubicBezTo>
                  <a:pt x="2204034" y="162"/>
                  <a:pt x="2225231" y="-1"/>
                  <a:pt x="2246429" y="0"/>
                </a:cubicBezTo>
                <a:cubicBezTo>
                  <a:pt x="2995735" y="0"/>
                  <a:pt x="3695712" y="202764"/>
                  <a:pt x="4112757" y="540624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弧形 90"/>
          <p:cNvSpPr>
            <a:spLocks/>
          </p:cNvSpPr>
          <p:nvPr/>
        </p:nvSpPr>
        <p:spPr bwMode="auto">
          <a:xfrm rot="-155543">
            <a:off x="4527551" y="2274889"/>
            <a:ext cx="4425949" cy="6181725"/>
          </a:xfrm>
          <a:custGeom>
            <a:avLst/>
            <a:gdLst>
              <a:gd name="T0" fmla="*/ 2165350 w 3320077"/>
              <a:gd name="T1" fmla="*/ 151958 h 6181752"/>
              <a:gd name="T2" fmla="*/ 2165348 w 3320077"/>
              <a:gd name="T3" fmla="*/ 151958 h 6181752"/>
              <a:gd name="T4" fmla="*/ 3273299 w 3320077"/>
              <a:gd name="T5" fmla="*/ 2473447 h 6181752"/>
              <a:gd name="T6" fmla="*/ 1653300 w 3320077"/>
              <a:gd name="T7" fmla="*/ 3090587 h 6181752"/>
              <a:gd name="T8" fmla="*/ 2165350 w 3320077"/>
              <a:gd name="T9" fmla="*/ 151958 h 6181752"/>
              <a:gd name="T10" fmla="*/ 2165348 w 3320077"/>
              <a:gd name="T11" fmla="*/ 151958 h 6181752"/>
              <a:gd name="T12" fmla="*/ 3273299 w 3320077"/>
              <a:gd name="T13" fmla="*/ 2473447 h 61817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2174177 w 3320077"/>
              <a:gd name="T22" fmla="*/ 151980 h 6181752"/>
              <a:gd name="T23" fmla="*/ 3286647 w 3320077"/>
              <a:gd name="T24" fmla="*/ 2473692 h 61817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20077" h="6181752" stroke="0">
                <a:moveTo>
                  <a:pt x="2174177" y="151980"/>
                </a:moveTo>
                <a:lnTo>
                  <a:pt x="2174176" y="151980"/>
                </a:lnTo>
                <a:cubicBezTo>
                  <a:pt x="2742420" y="496613"/>
                  <a:pt x="3167311" y="1383358"/>
                  <a:pt x="3286645" y="2473692"/>
                </a:cubicBezTo>
                <a:lnTo>
                  <a:pt x="1660039" y="3090876"/>
                </a:lnTo>
                <a:lnTo>
                  <a:pt x="2174177" y="151980"/>
                </a:lnTo>
                <a:close/>
              </a:path>
              <a:path w="3320077" h="6181752" fill="none">
                <a:moveTo>
                  <a:pt x="2174177" y="151980"/>
                </a:moveTo>
                <a:lnTo>
                  <a:pt x="2174176" y="151980"/>
                </a:lnTo>
                <a:cubicBezTo>
                  <a:pt x="2742420" y="496613"/>
                  <a:pt x="3167311" y="1383358"/>
                  <a:pt x="3286645" y="2473692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弧形 92"/>
          <p:cNvSpPr>
            <a:spLocks/>
          </p:cNvSpPr>
          <p:nvPr/>
        </p:nvSpPr>
        <p:spPr bwMode="auto">
          <a:xfrm rot="424749">
            <a:off x="4040718" y="2354264"/>
            <a:ext cx="5234516" cy="3889375"/>
          </a:xfrm>
          <a:custGeom>
            <a:avLst/>
            <a:gdLst>
              <a:gd name="T0" fmla="*/ 2179549 w 3925890"/>
              <a:gd name="T1" fmla="*/ 11878 h 3889219"/>
              <a:gd name="T2" fmla="*/ 2179549 w 3925890"/>
              <a:gd name="T3" fmla="*/ 11878 h 3889219"/>
              <a:gd name="T4" fmla="*/ 3745971 w 3925890"/>
              <a:gd name="T5" fmla="*/ 1132414 h 3889219"/>
              <a:gd name="T6" fmla="*/ 1962923 w 3925890"/>
              <a:gd name="T7" fmla="*/ 1946329 h 3889219"/>
              <a:gd name="T8" fmla="*/ 2179549 w 3925890"/>
              <a:gd name="T9" fmla="*/ 11878 h 3889219"/>
              <a:gd name="T10" fmla="*/ 2179549 w 3925890"/>
              <a:gd name="T11" fmla="*/ 11878 h 3889219"/>
              <a:gd name="T12" fmla="*/ 3745971 w 3925890"/>
              <a:gd name="T13" fmla="*/ 1132414 h 38892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2179575 w 3925890"/>
              <a:gd name="T22" fmla="*/ 11878 h 3889219"/>
              <a:gd name="T23" fmla="*/ 3746016 w 3925890"/>
              <a:gd name="T24" fmla="*/ 1131423 h 38892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25890" h="3889219" stroke="0">
                <a:moveTo>
                  <a:pt x="2179574" y="11878"/>
                </a:moveTo>
                <a:lnTo>
                  <a:pt x="2179573" y="11878"/>
                </a:lnTo>
                <a:cubicBezTo>
                  <a:pt x="2863758" y="87138"/>
                  <a:pt x="3458149" y="511952"/>
                  <a:pt x="3746017" y="1131421"/>
                </a:cubicBezTo>
                <a:lnTo>
                  <a:pt x="1962945" y="1944610"/>
                </a:lnTo>
                <a:lnTo>
                  <a:pt x="2179574" y="11878"/>
                </a:lnTo>
                <a:close/>
              </a:path>
              <a:path w="3925890" h="3889219" fill="none">
                <a:moveTo>
                  <a:pt x="2179574" y="11878"/>
                </a:moveTo>
                <a:lnTo>
                  <a:pt x="2179573" y="11878"/>
                </a:lnTo>
                <a:cubicBezTo>
                  <a:pt x="2863758" y="87138"/>
                  <a:pt x="3458149" y="511952"/>
                  <a:pt x="3746017" y="113142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弧形 94"/>
          <p:cNvSpPr>
            <a:spLocks/>
          </p:cNvSpPr>
          <p:nvPr/>
        </p:nvSpPr>
        <p:spPr bwMode="auto">
          <a:xfrm rot="544764">
            <a:off x="5245100" y="2436813"/>
            <a:ext cx="4235451" cy="914400"/>
          </a:xfrm>
          <a:custGeom>
            <a:avLst/>
            <a:gdLst>
              <a:gd name="T0" fmla="*/ 1567869 w 3176036"/>
              <a:gd name="T1" fmla="*/ 62 h 914400"/>
              <a:gd name="T2" fmla="*/ 1567868 w 3176036"/>
              <a:gd name="T3" fmla="*/ 61 h 914400"/>
              <a:gd name="T4" fmla="*/ 1594091 w 3176036"/>
              <a:gd name="T5" fmla="*/ 0 h 914400"/>
              <a:gd name="T6" fmla="*/ 3114587 w 3176036"/>
              <a:gd name="T7" fmla="*/ 319887 h 914400"/>
              <a:gd name="T8" fmla="*/ 1594091 w 3176036"/>
              <a:gd name="T9" fmla="*/ 457200 h 914400"/>
              <a:gd name="T10" fmla="*/ 1567869 w 3176036"/>
              <a:gd name="T11" fmla="*/ 62 h 914400"/>
              <a:gd name="T12" fmla="*/ 1567868 w 3176036"/>
              <a:gd name="T13" fmla="*/ 61 h 914400"/>
              <a:gd name="T14" fmla="*/ 1594091 w 3176036"/>
              <a:gd name="T15" fmla="*/ 0 h 914400"/>
              <a:gd name="T16" fmla="*/ 3114587 w 3176036"/>
              <a:gd name="T17" fmla="*/ 319887 h 914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1561897 w 3176036"/>
              <a:gd name="T28" fmla="*/ 0 h 914400"/>
              <a:gd name="T29" fmla="*/ 3102724 w 3176036"/>
              <a:gd name="T30" fmla="*/ 319888 h 914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76036" h="914400" stroke="0">
                <a:moveTo>
                  <a:pt x="1561897" y="62"/>
                </a:moveTo>
                <a:lnTo>
                  <a:pt x="1561896" y="61"/>
                </a:lnTo>
                <a:cubicBezTo>
                  <a:pt x="1570603" y="20"/>
                  <a:pt x="1579310" y="-1"/>
                  <a:pt x="1588018" y="0"/>
                </a:cubicBezTo>
                <a:cubicBezTo>
                  <a:pt x="2281329" y="0"/>
                  <a:pt x="2894500" y="129494"/>
                  <a:pt x="3102724" y="319887"/>
                </a:cubicBezTo>
                <a:lnTo>
                  <a:pt x="1588018" y="457200"/>
                </a:lnTo>
                <a:lnTo>
                  <a:pt x="1561897" y="62"/>
                </a:lnTo>
                <a:close/>
              </a:path>
              <a:path w="3176036" h="914400" fill="none">
                <a:moveTo>
                  <a:pt x="1561897" y="62"/>
                </a:moveTo>
                <a:lnTo>
                  <a:pt x="1561896" y="61"/>
                </a:lnTo>
                <a:cubicBezTo>
                  <a:pt x="1570603" y="20"/>
                  <a:pt x="1579310" y="-1"/>
                  <a:pt x="1588018" y="0"/>
                </a:cubicBezTo>
                <a:cubicBezTo>
                  <a:pt x="2281329" y="0"/>
                  <a:pt x="2894500" y="129494"/>
                  <a:pt x="3102724" y="319887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弧形 95"/>
          <p:cNvSpPr>
            <a:spLocks/>
          </p:cNvSpPr>
          <p:nvPr/>
        </p:nvSpPr>
        <p:spPr bwMode="auto">
          <a:xfrm rot="-9193580">
            <a:off x="9002184" y="2943225"/>
            <a:ext cx="1422400" cy="2057400"/>
          </a:xfrm>
          <a:custGeom>
            <a:avLst/>
            <a:gdLst>
              <a:gd name="T0" fmla="*/ 814698 w 1066800"/>
              <a:gd name="T1" fmla="*/ 154678 h 2057400"/>
              <a:gd name="T2" fmla="*/ 814697 w 1066800"/>
              <a:gd name="T3" fmla="*/ 154678 h 2057400"/>
              <a:gd name="T4" fmla="*/ 1066800 w 1066800"/>
              <a:gd name="T5" fmla="*/ 1028700 h 2057400"/>
              <a:gd name="T6" fmla="*/ 1065444 w 1066800"/>
              <a:gd name="T7" fmla="*/ 1101996 h 2057400"/>
              <a:gd name="T8" fmla="*/ 533400 w 1066800"/>
              <a:gd name="T9" fmla="*/ 1028700 h 2057400"/>
              <a:gd name="T10" fmla="*/ 814698 w 1066800"/>
              <a:gd name="T11" fmla="*/ 154678 h 2057400"/>
              <a:gd name="T12" fmla="*/ 814697 w 1066800"/>
              <a:gd name="T13" fmla="*/ 154678 h 2057400"/>
              <a:gd name="T14" fmla="*/ 1066800 w 1066800"/>
              <a:gd name="T15" fmla="*/ 1028700 h 2057400"/>
              <a:gd name="T16" fmla="*/ 1065444 w 1066800"/>
              <a:gd name="T17" fmla="*/ 1101996 h 2057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814698 w 1066800"/>
              <a:gd name="T28" fmla="*/ 154678 h 2057400"/>
              <a:gd name="T29" fmla="*/ 1066800 w 1066800"/>
              <a:gd name="T30" fmla="*/ 1101996 h 2057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66800" h="2057400" stroke="0">
                <a:moveTo>
                  <a:pt x="814698" y="154678"/>
                </a:moveTo>
                <a:lnTo>
                  <a:pt x="814697" y="154678"/>
                </a:lnTo>
                <a:cubicBezTo>
                  <a:pt x="971455" y="342326"/>
                  <a:pt x="1066800" y="672880"/>
                  <a:pt x="1066800" y="1028700"/>
                </a:cubicBezTo>
                <a:cubicBezTo>
                  <a:pt x="1066800" y="1053155"/>
                  <a:pt x="1066347" y="1077603"/>
                  <a:pt x="1065444" y="1101996"/>
                </a:cubicBezTo>
                <a:lnTo>
                  <a:pt x="533400" y="1028700"/>
                </a:lnTo>
                <a:lnTo>
                  <a:pt x="814698" y="154678"/>
                </a:lnTo>
                <a:close/>
              </a:path>
              <a:path w="1066800" h="2057400" fill="none">
                <a:moveTo>
                  <a:pt x="814698" y="154678"/>
                </a:moveTo>
                <a:lnTo>
                  <a:pt x="814697" y="154678"/>
                </a:lnTo>
                <a:cubicBezTo>
                  <a:pt x="971455" y="342326"/>
                  <a:pt x="1066800" y="672880"/>
                  <a:pt x="1066800" y="1028700"/>
                </a:cubicBezTo>
                <a:cubicBezTo>
                  <a:pt x="1066800" y="1053155"/>
                  <a:pt x="1066347" y="1077603"/>
                  <a:pt x="1065444" y="1101996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弧形 96"/>
          <p:cNvSpPr>
            <a:spLocks/>
          </p:cNvSpPr>
          <p:nvPr/>
        </p:nvSpPr>
        <p:spPr bwMode="auto">
          <a:xfrm rot="-8871551">
            <a:off x="9351433" y="2100263"/>
            <a:ext cx="1422400" cy="2057400"/>
          </a:xfrm>
          <a:custGeom>
            <a:avLst/>
            <a:gdLst>
              <a:gd name="T0" fmla="*/ 897646 w 1066800"/>
              <a:gd name="T1" fmla="*/ 277199 h 2057400"/>
              <a:gd name="T2" fmla="*/ 897645 w 1066800"/>
              <a:gd name="T3" fmla="*/ 277199 h 2057400"/>
              <a:gd name="T4" fmla="*/ 1061446 w 1066800"/>
              <a:gd name="T5" fmla="*/ 883327 h 2057400"/>
              <a:gd name="T6" fmla="*/ 533400 w 1066800"/>
              <a:gd name="T7" fmla="*/ 1028700 h 2057400"/>
              <a:gd name="T8" fmla="*/ 897646 w 1066800"/>
              <a:gd name="T9" fmla="*/ 277199 h 2057400"/>
              <a:gd name="T10" fmla="*/ 897645 w 1066800"/>
              <a:gd name="T11" fmla="*/ 277199 h 2057400"/>
              <a:gd name="T12" fmla="*/ 1061446 w 1066800"/>
              <a:gd name="T13" fmla="*/ 883327 h 2057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897646 w 1066800"/>
              <a:gd name="T22" fmla="*/ 277199 h 2057400"/>
              <a:gd name="T23" fmla="*/ 1061447 w 1066800"/>
              <a:gd name="T24" fmla="*/ 883327 h 20574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66800" h="2057400" stroke="0">
                <a:moveTo>
                  <a:pt x="897646" y="277199"/>
                </a:moveTo>
                <a:lnTo>
                  <a:pt x="897645" y="277199"/>
                </a:lnTo>
                <a:cubicBezTo>
                  <a:pt x="986471" y="437330"/>
                  <a:pt x="1044264" y="651184"/>
                  <a:pt x="1061446" y="883327"/>
                </a:cubicBezTo>
                <a:lnTo>
                  <a:pt x="533400" y="1028700"/>
                </a:lnTo>
                <a:lnTo>
                  <a:pt x="897646" y="277199"/>
                </a:lnTo>
                <a:close/>
              </a:path>
              <a:path w="1066800" h="2057400" fill="none">
                <a:moveTo>
                  <a:pt x="897646" y="277199"/>
                </a:moveTo>
                <a:lnTo>
                  <a:pt x="897645" y="277199"/>
                </a:lnTo>
                <a:cubicBezTo>
                  <a:pt x="986471" y="437330"/>
                  <a:pt x="1044264" y="651184"/>
                  <a:pt x="1061446" y="883327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" name="直接连接符 104"/>
          <p:cNvCxnSpPr>
            <a:cxnSpLocks noChangeShapeType="1"/>
          </p:cNvCxnSpPr>
          <p:nvPr/>
        </p:nvCxnSpPr>
        <p:spPr bwMode="auto">
          <a:xfrm rot="5400000">
            <a:off x="6673851" y="2076450"/>
            <a:ext cx="457200" cy="4064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1" name="直接连接符 108"/>
          <p:cNvCxnSpPr>
            <a:cxnSpLocks noChangeShapeType="1"/>
          </p:cNvCxnSpPr>
          <p:nvPr/>
        </p:nvCxnSpPr>
        <p:spPr bwMode="auto">
          <a:xfrm rot="16200000" flipH="1">
            <a:off x="7156451" y="2000250"/>
            <a:ext cx="304800" cy="406400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sp>
        <p:nvSpPr>
          <p:cNvPr id="22" name="流程图: 资料带 116"/>
          <p:cNvSpPr>
            <a:spLocks noChangeArrowheads="1"/>
          </p:cNvSpPr>
          <p:nvPr/>
        </p:nvSpPr>
        <p:spPr bwMode="auto">
          <a:xfrm>
            <a:off x="6394451" y="1822450"/>
            <a:ext cx="711200" cy="228600"/>
          </a:xfrm>
          <a:prstGeom prst="flowChartPunchedTape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3" name="直接连接符 121"/>
          <p:cNvCxnSpPr>
            <a:cxnSpLocks noChangeShapeType="1"/>
          </p:cNvCxnSpPr>
          <p:nvPr/>
        </p:nvCxnSpPr>
        <p:spPr bwMode="auto">
          <a:xfrm flipV="1">
            <a:off x="0" y="5478936"/>
            <a:ext cx="12192000" cy="142875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</p:spPr>
      </p:cxnSp>
      <p:sp>
        <p:nvSpPr>
          <p:cNvPr id="24" name="Text Box 35"/>
          <p:cNvSpPr txBox="1">
            <a:spLocks noChangeArrowheads="1"/>
          </p:cNvSpPr>
          <p:nvPr/>
        </p:nvSpPr>
        <p:spPr bwMode="auto">
          <a:xfrm>
            <a:off x="1151467" y="-184150"/>
            <a:ext cx="5791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5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迷你简雪君"/>
              </a:rPr>
              <a:t>新航路</a:t>
            </a:r>
            <a:r>
              <a:rPr lang="zh-CN" altLang="en-US" sz="5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迷你简雪君"/>
              </a:rPr>
              <a:t>背景</a:t>
            </a:r>
            <a:endParaRPr lang="zh-CN" sz="5400" b="1">
              <a:solidFill>
                <a:srgbClr val="FFFF00"/>
              </a:solidFill>
              <a:latin typeface="黑体" pitchFamily="49" charset="-122"/>
              <a:ea typeface="黑体" pitchFamily="49" charset="-122"/>
              <a:cs typeface="迷你简雪君"/>
            </a:endParaRPr>
          </a:p>
        </p:txBody>
      </p:sp>
      <p:sp>
        <p:nvSpPr>
          <p:cNvPr id="25" name="Text Box 48"/>
          <p:cNvSpPr txBox="1">
            <a:spLocks noChangeArrowheads="1"/>
          </p:cNvSpPr>
          <p:nvPr/>
        </p:nvSpPr>
        <p:spPr bwMode="auto">
          <a:xfrm>
            <a:off x="1076863" y="5411450"/>
            <a:ext cx="1078689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            </a:t>
            </a:r>
            <a:r>
              <a:rPr lang="zh-CN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儿子的航海壮举</a:t>
            </a:r>
            <a:r>
              <a:rPr lang="zh-CN" altLang="en-US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也许</a:t>
            </a:r>
            <a:r>
              <a:rPr lang="zh-CN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不被世人熟</a:t>
            </a:r>
            <a:r>
              <a:rPr lang="zh-CN" altLang="en-US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知，</a:t>
            </a:r>
            <a:r>
              <a:rPr lang="en-US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          </a:t>
            </a:r>
            <a:r>
              <a:rPr lang="en-US" altLang="zh-CN" sz="2800" b="1" dirty="0" smtClean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但</a:t>
            </a:r>
            <a:r>
              <a:rPr lang="zh-CN" altLang="en-US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这</a:t>
            </a:r>
            <a:r>
              <a:rPr lang="zh-CN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却预告</a:t>
            </a:r>
            <a:r>
              <a:rPr lang="zh-CN" altLang="zh-CN" sz="2800" b="1" dirty="0" smtClean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了</a:t>
            </a:r>
            <a:endParaRPr lang="en-US" altLang="zh-CN" sz="2800" b="1" dirty="0" smtClean="0">
              <a:solidFill>
                <a:srgbClr val="FFFF00"/>
              </a:solidFill>
              <a:ea typeface="黑体" pitchFamily="49" charset="-122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FF"/>
                </a:solidFill>
                <a:ea typeface="黑体" pitchFamily="49" charset="-122"/>
                <a:cs typeface="Times New Roman" pitchFamily="18" charset="0"/>
              </a:rPr>
              <a:t>人类</a:t>
            </a:r>
            <a:r>
              <a:rPr lang="zh-CN" altLang="zh-CN" sz="4000" b="1" dirty="0">
                <a:solidFill>
                  <a:srgbClr val="FFFFFF"/>
                </a:solidFill>
                <a:ea typeface="黑体" pitchFamily="49" charset="-122"/>
                <a:cs typeface="Times New Roman" pitchFamily="18" charset="0"/>
              </a:rPr>
              <a:t>大航海时代</a:t>
            </a:r>
            <a:r>
              <a:rPr lang="zh-CN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的到来</a:t>
            </a:r>
            <a:r>
              <a:rPr lang="en-US" altLang="zh-CN" sz="2800" b="1" dirty="0">
                <a:solidFill>
                  <a:srgbClr val="FFFF00"/>
                </a:solidFill>
                <a:ea typeface="黑体" pitchFamily="49" charset="-122"/>
                <a:cs typeface="Times New Roman" pitchFamily="18" charset="0"/>
              </a:rPr>
              <a:t>……</a:t>
            </a:r>
            <a:endParaRPr lang="en-US" altLang="zh-CN" sz="2800" b="1" dirty="0">
              <a:solidFill>
                <a:srgbClr val="FFFF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6" name="Rectangle 61"/>
          <p:cNvSpPr>
            <a:spLocks noChangeArrowheads="1"/>
          </p:cNvSpPr>
          <p:nvPr/>
        </p:nvSpPr>
        <p:spPr bwMode="auto">
          <a:xfrm>
            <a:off x="1" y="773114"/>
            <a:ext cx="614468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资本主义</a:t>
            </a:r>
            <a:r>
              <a:rPr 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萌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芽</a:t>
            </a:r>
            <a:r>
              <a:rPr 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的</a:t>
            </a:r>
            <a:r>
              <a:rPr lang="zh-CN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出现</a:t>
            </a:r>
          </a:p>
        </p:txBody>
      </p:sp>
      <p:sp>
        <p:nvSpPr>
          <p:cNvPr id="27" name="Rectangle 65"/>
          <p:cNvSpPr>
            <a:spLocks noChangeArrowheads="1"/>
          </p:cNvSpPr>
          <p:nvPr/>
        </p:nvSpPr>
        <p:spPr bwMode="auto">
          <a:xfrm>
            <a:off x="1" y="2339976"/>
            <a:ext cx="659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航海技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术的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进步       </a:t>
            </a:r>
          </a:p>
        </p:txBody>
      </p:sp>
      <p:sp>
        <p:nvSpPr>
          <p:cNvPr id="28" name="Text Box 66"/>
          <p:cNvSpPr txBox="1">
            <a:spLocks noChangeArrowheads="1"/>
          </p:cNvSpPr>
          <p:nvPr/>
        </p:nvSpPr>
        <p:spPr bwMode="auto">
          <a:xfrm>
            <a:off x="1" y="4840289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西葡王室的支持</a:t>
            </a:r>
          </a:p>
        </p:txBody>
      </p:sp>
      <p:sp>
        <p:nvSpPr>
          <p:cNvPr id="29" name="Rectangle 61"/>
          <p:cNvSpPr>
            <a:spLocks noChangeArrowheads="1"/>
          </p:cNvSpPr>
          <p:nvPr/>
        </p:nvSpPr>
        <p:spPr bwMode="auto">
          <a:xfrm>
            <a:off x="1" y="4048126"/>
            <a:ext cx="482176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传播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宗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教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的热情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 </a:t>
            </a:r>
          </a:p>
        </p:txBody>
      </p:sp>
      <p:sp>
        <p:nvSpPr>
          <p:cNvPr id="30" name="Rectangle 61"/>
          <p:cNvSpPr>
            <a:spLocks noChangeArrowheads="1"/>
          </p:cNvSpPr>
          <p:nvPr/>
        </p:nvSpPr>
        <p:spPr bwMode="auto">
          <a:xfrm>
            <a:off x="1" y="1550989"/>
            <a:ext cx="4705351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传统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商路</a:t>
            </a: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被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阻断  </a:t>
            </a:r>
          </a:p>
        </p:txBody>
      </p:sp>
      <p:sp>
        <p:nvSpPr>
          <p:cNvPr id="31" name="Rectangle 61"/>
          <p:cNvSpPr>
            <a:spLocks noChangeArrowheads="1"/>
          </p:cNvSpPr>
          <p:nvPr/>
        </p:nvSpPr>
        <p:spPr bwMode="auto">
          <a:xfrm>
            <a:off x="1" y="3311526"/>
            <a:ext cx="482176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地圆学说的提出</a:t>
            </a:r>
            <a:r>
              <a:rPr lang="zh-CN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akuyoxingshu7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242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500"/>
                            </p:stCondLst>
                            <p:childTnLst>
                              <p:par>
                                <p:cTn id="1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36 0.00718 L 0.31336 0.00718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7500"/>
                            </p:stCondLst>
                            <p:childTnLst>
                              <p:par>
                                <p:cTn id="17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43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6300"/>
                            </p:stCondLst>
                            <p:childTnLst>
                              <p:par>
                                <p:cTn id="19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27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 autoUpdateAnimBg="0"/>
      <p:bldP spid="22" grpId="1" animBg="1" autoUpdateAnimBg="0"/>
      <p:bldP spid="24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257</Words>
  <Application>Microsoft Office PowerPoint</Application>
  <PresentationFormat>宽屏</PresentationFormat>
  <Paragraphs>32</Paragraphs>
  <Slides>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hakuyoxingshu7000</vt:lpstr>
      <vt:lpstr>黑体</vt:lpstr>
      <vt:lpstr>华文琥珀</vt:lpstr>
      <vt:lpstr>经典中宋简</vt:lpstr>
      <vt:lpstr>迷你简雪君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Administrator</cp:lastModifiedBy>
  <cp:revision>25</cp:revision>
  <dcterms:created xsi:type="dcterms:W3CDTF">2017-06-05T01:52:00Z</dcterms:created>
  <dcterms:modified xsi:type="dcterms:W3CDTF">2017-07-29T05:30:47Z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